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589" r:id="rId4"/>
    <p:sldId id="590" r:id="rId5"/>
    <p:sldId id="591" r:id="rId6"/>
    <p:sldId id="592" r:id="rId7"/>
    <p:sldId id="593" r:id="rId8"/>
    <p:sldId id="594" r:id="rId9"/>
    <p:sldId id="595" r:id="rId10"/>
    <p:sldId id="596" r:id="rId11"/>
    <p:sldId id="597" r:id="rId12"/>
    <p:sldId id="598" r:id="rId13"/>
    <p:sldId id="599" r:id="rId14"/>
    <p:sldId id="600" r:id="rId15"/>
    <p:sldId id="601" r:id="rId16"/>
    <p:sldId id="602" r:id="rId17"/>
    <p:sldId id="603" r:id="rId18"/>
    <p:sldId id="604" r:id="rId19"/>
    <p:sldId id="605" r:id="rId20"/>
    <p:sldId id="606" r:id="rId21"/>
    <p:sldId id="607" r:id="rId22"/>
    <p:sldId id="608" r:id="rId23"/>
    <p:sldId id="609" r:id="rId24"/>
    <p:sldId id="610" r:id="rId25"/>
    <p:sldId id="611" r:id="rId26"/>
    <p:sldId id="612" r:id="rId27"/>
    <p:sldId id="613" r:id="rId28"/>
    <p:sldId id="614" r:id="rId29"/>
    <p:sldId id="615" r:id="rId30"/>
    <p:sldId id="616" r:id="rId31"/>
    <p:sldId id="617" r:id="rId32"/>
    <p:sldId id="618" r:id="rId33"/>
    <p:sldId id="619" r:id="rId34"/>
    <p:sldId id="620" r:id="rId35"/>
    <p:sldId id="621" r:id="rId36"/>
    <p:sldId id="622" r:id="rId37"/>
    <p:sldId id="623" r:id="rId38"/>
    <p:sldId id="624" r:id="rId39"/>
    <p:sldId id="625" r:id="rId40"/>
    <p:sldId id="626" r:id="rId41"/>
    <p:sldId id="627" r:id="rId42"/>
    <p:sldId id="628" r:id="rId43"/>
    <p:sldId id="629" r:id="rId44"/>
    <p:sldId id="630" r:id="rId45"/>
    <p:sldId id="631" r:id="rId46"/>
    <p:sldId id="632" r:id="rId47"/>
    <p:sldId id="633" r:id="rId48"/>
    <p:sldId id="634" r:id="rId49"/>
    <p:sldId id="635" r:id="rId50"/>
    <p:sldId id="636" r:id="rId51"/>
    <p:sldId id="637" r:id="rId52"/>
    <p:sldId id="638" r:id="rId53"/>
    <p:sldId id="639" r:id="rId54"/>
    <p:sldId id="640" r:id="rId55"/>
    <p:sldId id="641" r:id="rId56"/>
    <p:sldId id="642" r:id="rId57"/>
    <p:sldId id="643" r:id="rId58"/>
    <p:sldId id="645" r:id="rId59"/>
    <p:sldId id="646" r:id="rId60"/>
    <p:sldId id="647" r:id="rId61"/>
    <p:sldId id="648" r:id="rId62"/>
    <p:sldId id="649" r:id="rId63"/>
    <p:sldId id="644" r:id="rId64"/>
    <p:sldId id="650" r:id="rId65"/>
    <p:sldId id="651" r:id="rId66"/>
    <p:sldId id="652" r:id="rId67"/>
    <p:sldId id="653" r:id="rId68"/>
    <p:sldId id="654" r:id="rId69"/>
    <p:sldId id="655" r:id="rId70"/>
    <p:sldId id="656" r:id="rId71"/>
    <p:sldId id="657" r:id="rId72"/>
    <p:sldId id="658" r:id="rId73"/>
    <p:sldId id="659" r:id="rId74"/>
    <p:sldId id="660" r:id="rId75"/>
    <p:sldId id="661" r:id="rId76"/>
    <p:sldId id="662" r:id="rId77"/>
    <p:sldId id="663" r:id="rId78"/>
    <p:sldId id="664" r:id="rId79"/>
    <p:sldId id="665" r:id="rId80"/>
    <p:sldId id="666" r:id="rId81"/>
    <p:sldId id="667" r:id="rId82"/>
  </p:sldIdLst>
  <p:sldSz cx="9144000" cy="6858000" type="screen4x3"/>
  <p:notesSz cx="6858000" cy="9144000"/>
  <p:defaultTextStyle>
    <a:defPPr>
      <a:defRPr lang="ru-RU"/>
    </a:defPPr>
    <a:lvl1pPr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CCFF33"/>
    <a:srgbClr val="FFFF00"/>
    <a:srgbClr val="FF6600"/>
    <a:srgbClr val="CC3300"/>
    <a:srgbClr val="CCFFCC"/>
    <a:srgbClr val="FF9966"/>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09" autoAdjust="0"/>
    <p:restoredTop sz="94702" autoAdjust="0"/>
  </p:normalViewPr>
  <p:slideViewPr>
    <p:cSldViewPr snapToGrid="0" showGuides="1">
      <p:cViewPr varScale="1">
        <p:scale>
          <a:sx n="84" d="100"/>
          <a:sy n="84" d="100"/>
        </p:scale>
        <p:origin x="1517"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AB814AB-FC3C-4143-AE01-626E1A197406}" type="slidenum">
              <a:rPr lang="ru-RU" altLang="ru-RU"/>
              <a:pPr/>
              <a:t>‹#›</a:t>
            </a:fld>
            <a:endParaRPr lang="ru-RU" altLang="ru-RU"/>
          </a:p>
        </p:txBody>
      </p:sp>
    </p:spTree>
    <p:extLst>
      <p:ext uri="{BB962C8B-B14F-4D97-AF65-F5344CB8AC3E}">
        <p14:creationId xmlns:p14="http://schemas.microsoft.com/office/powerpoint/2010/main" val="900407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45CF8B9-2B29-4AEE-B39E-E8212C5F807C}" type="slidenum">
              <a:rPr lang="ru-RU" altLang="ru-RU"/>
              <a:pPr/>
              <a:t>‹#›</a:t>
            </a:fld>
            <a:endParaRPr lang="ru-RU" altLang="ru-RU"/>
          </a:p>
        </p:txBody>
      </p:sp>
    </p:spTree>
    <p:extLst>
      <p:ext uri="{BB962C8B-B14F-4D97-AF65-F5344CB8AC3E}">
        <p14:creationId xmlns:p14="http://schemas.microsoft.com/office/powerpoint/2010/main" val="169748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99307221-329D-4E76-8CA2-C5A4F9FC8EAE}" type="slidenum">
              <a:rPr lang="ru-RU" altLang="ru-RU"/>
              <a:pPr/>
              <a:t>‹#›</a:t>
            </a:fld>
            <a:endParaRPr lang="ru-RU" altLang="ru-RU"/>
          </a:p>
        </p:txBody>
      </p:sp>
    </p:spTree>
    <p:extLst>
      <p:ext uri="{BB962C8B-B14F-4D97-AF65-F5344CB8AC3E}">
        <p14:creationId xmlns:p14="http://schemas.microsoft.com/office/powerpoint/2010/main" val="974199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5A62F194-B451-488E-ACAB-C0F9AC47A2DF}" type="slidenum">
              <a:rPr lang="ru-RU" altLang="ru-RU"/>
              <a:pPr/>
              <a:t>‹#›</a:t>
            </a:fld>
            <a:endParaRPr lang="ru-RU" altLang="ru-RU"/>
          </a:p>
        </p:txBody>
      </p:sp>
    </p:spTree>
    <p:extLst>
      <p:ext uri="{BB962C8B-B14F-4D97-AF65-F5344CB8AC3E}">
        <p14:creationId xmlns:p14="http://schemas.microsoft.com/office/powerpoint/2010/main" val="4200254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ADA2F08E-C6E9-4337-B4DE-78FC8F8C17D3}" type="slidenum">
              <a:rPr lang="ru-RU" altLang="ru-RU"/>
              <a:pPr/>
              <a:t>‹#›</a:t>
            </a:fld>
            <a:endParaRPr lang="ru-RU" altLang="ru-RU"/>
          </a:p>
        </p:txBody>
      </p:sp>
    </p:spTree>
    <p:extLst>
      <p:ext uri="{BB962C8B-B14F-4D97-AF65-F5344CB8AC3E}">
        <p14:creationId xmlns:p14="http://schemas.microsoft.com/office/powerpoint/2010/main" val="2224645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121EFC0C-E9A6-46A9-AC1B-9BF0A1C102AA}" type="slidenum">
              <a:rPr lang="ru-RU" altLang="ru-RU"/>
              <a:pPr/>
              <a:t>‹#›</a:t>
            </a:fld>
            <a:endParaRPr lang="ru-RU" altLang="ru-RU"/>
          </a:p>
        </p:txBody>
      </p:sp>
    </p:spTree>
    <p:extLst>
      <p:ext uri="{BB962C8B-B14F-4D97-AF65-F5344CB8AC3E}">
        <p14:creationId xmlns:p14="http://schemas.microsoft.com/office/powerpoint/2010/main" val="1362750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8514956B-8B39-4720-AEE2-2C516174BAF4}" type="slidenum">
              <a:rPr lang="ru-RU" altLang="ru-RU"/>
              <a:pPr/>
              <a:t>‹#›</a:t>
            </a:fld>
            <a:endParaRPr lang="ru-RU" altLang="ru-RU"/>
          </a:p>
        </p:txBody>
      </p:sp>
    </p:spTree>
    <p:extLst>
      <p:ext uri="{BB962C8B-B14F-4D97-AF65-F5344CB8AC3E}">
        <p14:creationId xmlns:p14="http://schemas.microsoft.com/office/powerpoint/2010/main" val="2154951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74198696-6EB2-48B4-AB45-DA60E5D24CDF}" type="slidenum">
              <a:rPr lang="ru-RU" altLang="ru-RU"/>
              <a:pPr/>
              <a:t>‹#›</a:t>
            </a:fld>
            <a:endParaRPr lang="ru-RU" altLang="ru-RU"/>
          </a:p>
        </p:txBody>
      </p:sp>
    </p:spTree>
    <p:extLst>
      <p:ext uri="{BB962C8B-B14F-4D97-AF65-F5344CB8AC3E}">
        <p14:creationId xmlns:p14="http://schemas.microsoft.com/office/powerpoint/2010/main" val="416260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5EFD6677-773D-4451-A7FC-01F01F6E05E0}" type="slidenum">
              <a:rPr lang="ru-RU" altLang="ru-RU"/>
              <a:pPr/>
              <a:t>‹#›</a:t>
            </a:fld>
            <a:endParaRPr lang="ru-RU" altLang="ru-RU"/>
          </a:p>
        </p:txBody>
      </p:sp>
    </p:spTree>
    <p:extLst>
      <p:ext uri="{BB962C8B-B14F-4D97-AF65-F5344CB8AC3E}">
        <p14:creationId xmlns:p14="http://schemas.microsoft.com/office/powerpoint/2010/main" val="28667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7A2F3F51-E6C0-4F06-BF6F-233A55EC8B12}" type="slidenum">
              <a:rPr lang="ru-RU" altLang="ru-RU"/>
              <a:pPr/>
              <a:t>‹#›</a:t>
            </a:fld>
            <a:endParaRPr lang="ru-RU" altLang="ru-RU"/>
          </a:p>
        </p:txBody>
      </p:sp>
    </p:spTree>
    <p:extLst>
      <p:ext uri="{BB962C8B-B14F-4D97-AF65-F5344CB8AC3E}">
        <p14:creationId xmlns:p14="http://schemas.microsoft.com/office/powerpoint/2010/main" val="275147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04DF0CBA-845D-4AC7-91AF-39FB29015A40}" type="slidenum">
              <a:rPr lang="ru-RU" altLang="ru-RU"/>
              <a:pPr/>
              <a:t>‹#›</a:t>
            </a:fld>
            <a:endParaRPr lang="ru-RU" altLang="ru-RU"/>
          </a:p>
        </p:txBody>
      </p:sp>
    </p:spTree>
    <p:extLst>
      <p:ext uri="{BB962C8B-B14F-4D97-AF65-F5344CB8AC3E}">
        <p14:creationId xmlns:p14="http://schemas.microsoft.com/office/powerpoint/2010/main" val="366416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E94E82C-2947-49FA-A4AE-F18F7EBE2017}"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a:spcBef>
                <a:spcPct val="0"/>
              </a:spcBef>
            </a:pPr>
            <a:r>
              <a:rPr lang="ru-RU" altLang="ru-RU" sz="2000" dirty="0">
                <a:solidFill>
                  <a:schemeClr val="accent2"/>
                </a:solidFill>
                <a:effectLst>
                  <a:outerShdw blurRad="38100" dist="38100" dir="2700000" algn="tl">
                    <a:srgbClr val="C0C0C0"/>
                  </a:outerShdw>
                </a:effectLst>
              </a:rPr>
              <a:t>МЕЛЬНИКОВ Дмитрий Анатольевич</a:t>
            </a:r>
          </a:p>
          <a:p>
            <a:pPr>
              <a:spcBef>
                <a:spcPct val="0"/>
              </a:spcBef>
            </a:pPr>
            <a:r>
              <a:rPr lang="ru-RU" altLang="ru-RU" sz="200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61645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r>
              <a:rPr lang="ru-RU" altLang="ru-RU" sz="2000" b="1" i="1">
                <a:solidFill>
                  <a:srgbClr val="800080"/>
                </a:solidFill>
                <a:effectLst>
                  <a:outerShdw blurRad="38100" dist="38100" dir="2700000" algn="tl">
                    <a:srgbClr val="C0C0C0"/>
                  </a:outerShdw>
                </a:effectLst>
              </a:rPr>
              <a:t>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a:p>
        </p:txBody>
      </p:sp>
      <p:sp>
        <p:nvSpPr>
          <p:cNvPr id="2058" name="Text Box 10"/>
          <p:cNvSpPr txBox="1">
            <a:spLocks noChangeArrowheads="1"/>
          </p:cNvSpPr>
          <p:nvPr/>
        </p:nvSpPr>
        <p:spPr bwMode="auto">
          <a:xfrm>
            <a:off x="792163" y="3549650"/>
            <a:ext cx="7515225" cy="731838"/>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b="1">
                <a:solidFill>
                  <a:srgbClr val="336600"/>
                </a:solidFill>
              </a:rPr>
              <a:t>Раздел </a:t>
            </a:r>
            <a:r>
              <a:rPr lang="en-US" altLang="ru-RU" sz="2000" b="1">
                <a:solidFill>
                  <a:srgbClr val="336600"/>
                </a:solidFill>
              </a:rPr>
              <a:t>VI: </a:t>
            </a:r>
            <a:r>
              <a:rPr lang="ru-RU" altLang="ru-RU" sz="2000" b="1">
                <a:solidFill>
                  <a:srgbClr val="336600"/>
                </a:solidFill>
              </a:rPr>
              <a:t>ОРГАНИЗАЦИЯ ОТКРЫТОЙ ЭЛЕКТРОННОЙ</a:t>
            </a:r>
          </a:p>
          <a:p>
            <a:r>
              <a:rPr lang="ru-RU" altLang="ru-RU" sz="2000" b="1">
                <a:solidFill>
                  <a:srgbClr val="336600"/>
                </a:solidFill>
              </a:rPr>
              <a:t> КОММЕРЦИИ В </a:t>
            </a:r>
            <a:r>
              <a:rPr lang="en-US" altLang="ru-RU" sz="2200" b="1">
                <a:solidFill>
                  <a:srgbClr val="336600"/>
                </a:solidFill>
              </a:rPr>
              <a:t>INTERNET</a:t>
            </a:r>
            <a:r>
              <a:rPr lang="ru-RU" altLang="ru-RU" sz="2000">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i="1">
                <a:solidFill>
                  <a:srgbClr val="CC0000"/>
                </a:solidFill>
              </a:rPr>
              <a:t>КУРС ЛЕКЦИЙ</a:t>
            </a:r>
          </a:p>
          <a:p>
            <a:endParaRPr lang="ru-RU" altLang="ru-RU" sz="2400" b="1">
              <a:solidFill>
                <a:srgbClr val="CC0000"/>
              </a:solidFill>
            </a:endParaRPr>
          </a:p>
          <a:p>
            <a:r>
              <a:rPr lang="ru-RU" altLang="ru-RU" b="1">
                <a:solidFill>
                  <a:srgbClr val="FF0000"/>
                </a:solidFill>
              </a:rPr>
              <a:t>ОРГАНИЗАЦИЯ И</a:t>
            </a:r>
          </a:p>
          <a:p>
            <a:r>
              <a:rPr lang="ru-RU" altLang="ru-RU" b="1">
                <a:solidFill>
                  <a:srgbClr val="FF0000"/>
                </a:solidFill>
              </a:rPr>
              <a:t>ОБЕСПЕЧЕНИЕ БЕЗОПАСНОСТИ</a:t>
            </a:r>
          </a:p>
          <a:p>
            <a:r>
              <a:rPr lang="ru-RU" altLang="ru-RU" b="1">
                <a:solidFill>
                  <a:srgbClr val="FF0000"/>
                </a:solidFill>
              </a:rPr>
              <a:t>ИНФОРМАЦИОННО-ТЕХНОЛОГИЧЕСКИХ</a:t>
            </a:r>
          </a:p>
          <a:p>
            <a:r>
              <a:rPr lang="ru-RU" altLang="ru-RU"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i="1">
                <a:solidFill>
                  <a:srgbClr val="800080"/>
                </a:solidFill>
                <a:effectLst>
                  <a:outerShdw blurRad="38100" dist="38100" dir="2700000" algn="tl">
                    <a:srgbClr val="C0C0C0"/>
                  </a:outerShdw>
                </a:effectLst>
              </a:rPr>
              <a:t> </a:t>
            </a:r>
          </a:p>
        </p:txBody>
      </p:sp>
      <p:sp>
        <p:nvSpPr>
          <p:cNvPr id="1063939" name="Text Box 3"/>
          <p:cNvSpPr txBox="1">
            <a:spLocks noChangeArrowheads="1"/>
          </p:cNvSpPr>
          <p:nvPr/>
        </p:nvSpPr>
        <p:spPr bwMode="auto">
          <a:xfrm>
            <a:off x="250825" y="1327150"/>
            <a:ext cx="8629650" cy="5035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600">
                <a:solidFill>
                  <a:srgbClr val="800080"/>
                </a:solidFill>
              </a:rPr>
              <a:t>Электронный бизнес основывается (помимо всего прочего) на электронных платежных системах, которых в настоящее время чрезвычайно много. Такое положение требует принятия специальных мер для интеграции различных платежных схем (систем) в едином киберпространстве.</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64963" name="Text Box 3"/>
          <p:cNvSpPr txBox="1">
            <a:spLocks noChangeArrowheads="1"/>
          </p:cNvSpPr>
          <p:nvPr/>
        </p:nvSpPr>
        <p:spPr bwMode="auto">
          <a:xfrm>
            <a:off x="250825" y="1152525"/>
            <a:ext cx="8629650" cy="5378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105000"/>
              </a:lnSpc>
            </a:pPr>
            <a:r>
              <a:rPr lang="ru-RU" altLang="ru-RU" sz="2400">
                <a:solidFill>
                  <a:srgbClr val="800080"/>
                </a:solidFill>
              </a:rPr>
              <a:t>Одним из важнейших направлений развития </a:t>
            </a:r>
            <a:r>
              <a:rPr lang="en-US" altLang="ru-RU" sz="2400">
                <a:solidFill>
                  <a:srgbClr val="800080"/>
                </a:solidFill>
              </a:rPr>
              <a:t>Internet</a:t>
            </a:r>
            <a:r>
              <a:rPr lang="ru-RU" altLang="ru-RU" sz="2400">
                <a:solidFill>
                  <a:srgbClr val="800080"/>
                </a:solidFill>
              </a:rPr>
              <a:t> является создание эффективных и безопасных условий для ведения электронного бизнеса. С этой целью в </a:t>
            </a:r>
            <a:r>
              <a:rPr lang="en-US" altLang="ru-RU" sz="2400">
                <a:solidFill>
                  <a:srgbClr val="800080"/>
                </a:solidFill>
              </a:rPr>
              <a:t>IETF</a:t>
            </a:r>
            <a:r>
              <a:rPr lang="ru-RU" altLang="ru-RU" sz="2400">
                <a:solidFill>
                  <a:srgbClr val="800080"/>
                </a:solidFill>
              </a:rPr>
              <a:t> создана рабочая группа по развитию электронной коммерции — </a:t>
            </a:r>
            <a:r>
              <a:rPr lang="en-US" altLang="ru-RU" sz="2400">
                <a:solidFill>
                  <a:srgbClr val="800080"/>
                </a:solidFill>
              </a:rPr>
              <a:t>Trade Working Group</a:t>
            </a:r>
            <a:r>
              <a:rPr lang="ru-RU" altLang="ru-RU" sz="2400">
                <a:solidFill>
                  <a:srgbClr val="800080"/>
                </a:solidFill>
              </a:rPr>
              <a:t> (</a:t>
            </a:r>
            <a:r>
              <a:rPr lang="en-US" altLang="ru-RU" sz="2400">
                <a:solidFill>
                  <a:srgbClr val="800080"/>
                </a:solidFill>
              </a:rPr>
              <a:t>TWG</a:t>
            </a:r>
            <a:r>
              <a:rPr lang="ru-RU" altLang="ru-RU" sz="2400">
                <a:solidFill>
                  <a:srgbClr val="800080"/>
                </a:solidFill>
              </a:rPr>
              <a:t>). Главное предназначение деятельности </a:t>
            </a:r>
            <a:r>
              <a:rPr lang="en-US" altLang="ru-RU" sz="2400">
                <a:solidFill>
                  <a:srgbClr val="800080"/>
                </a:solidFill>
              </a:rPr>
              <a:t>TWG</a:t>
            </a:r>
            <a:r>
              <a:rPr lang="ru-RU" altLang="ru-RU" sz="2400">
                <a:solidFill>
                  <a:srgbClr val="800080"/>
                </a:solidFill>
              </a:rPr>
              <a:t> разработка и внедрение международных стандартов в области открытой электронной </a:t>
            </a:r>
            <a:r>
              <a:rPr lang="en-US" altLang="ru-RU" sz="2400">
                <a:solidFill>
                  <a:srgbClr val="800080"/>
                </a:solidFill>
              </a:rPr>
              <a:t>Internet</a:t>
            </a:r>
            <a:r>
              <a:rPr lang="ru-RU" altLang="ru-RU" sz="2400">
                <a:solidFill>
                  <a:srgbClr val="800080"/>
                </a:solidFill>
              </a:rPr>
              <a:t>-торговли. Первым основополагающим документом для этого вида деятельности является “Протокол открытой торговли в </a:t>
            </a:r>
            <a:r>
              <a:rPr lang="en-US" altLang="ru-RU" sz="2400">
                <a:solidFill>
                  <a:srgbClr val="800080"/>
                </a:solidFill>
              </a:rPr>
              <a:t>Internet</a:t>
            </a:r>
            <a:r>
              <a:rPr lang="ru-RU" altLang="ru-RU" sz="2400">
                <a:solidFill>
                  <a:srgbClr val="800080"/>
                </a:solidFill>
              </a:rPr>
              <a:t>” (“</a:t>
            </a:r>
            <a:r>
              <a:rPr lang="en-US" altLang="ru-RU" sz="2400">
                <a:solidFill>
                  <a:srgbClr val="800080"/>
                </a:solidFill>
              </a:rPr>
              <a:t>Internet Open Trading Protocol</a:t>
            </a:r>
            <a:r>
              <a:rPr lang="ru-RU" altLang="ru-RU" sz="2400">
                <a:solidFill>
                  <a:srgbClr val="800080"/>
                </a:solidFill>
              </a:rPr>
              <a:t>” </a:t>
            </a:r>
            <a:r>
              <a:rPr lang="en-US" altLang="ru-RU" sz="2400">
                <a:solidFill>
                  <a:srgbClr val="800080"/>
                </a:solidFill>
              </a:rPr>
              <a:t>v</a:t>
            </a:r>
            <a:r>
              <a:rPr lang="ru-RU" altLang="ru-RU" sz="2400">
                <a:solidFill>
                  <a:srgbClr val="800080"/>
                </a:solidFill>
              </a:rPr>
              <a:t>1.0 — </a:t>
            </a:r>
            <a:r>
              <a:rPr lang="en-US" altLang="ru-RU" sz="2400">
                <a:solidFill>
                  <a:srgbClr val="800080"/>
                </a:solidFill>
              </a:rPr>
              <a:t>IOTP</a:t>
            </a:r>
            <a:r>
              <a:rPr lang="ru-RU" altLang="ru-RU" sz="2400">
                <a:solidFill>
                  <a:srgbClr val="800080"/>
                </a:solidFill>
              </a:rPr>
              <a:t>, </a:t>
            </a:r>
            <a:r>
              <a:rPr lang="en-US" altLang="ru-RU" sz="2400">
                <a:solidFill>
                  <a:srgbClr val="800080"/>
                </a:solidFill>
              </a:rPr>
              <a:t>RFC</a:t>
            </a:r>
            <a:r>
              <a:rPr lang="ru-RU" altLang="ru-RU" sz="2400">
                <a:solidFill>
                  <a:srgbClr val="800080"/>
                </a:solidFill>
              </a:rPr>
              <a:t>-2801), а также “Прикладной программный интерфейс для системы электронных платежей” (“</a:t>
            </a:r>
            <a:r>
              <a:rPr lang="en-US" altLang="ru-RU" sz="2400">
                <a:solidFill>
                  <a:srgbClr val="800080"/>
                </a:solidFill>
              </a:rPr>
              <a:t>Payment Application Programmer Interface</a:t>
            </a:r>
            <a:r>
              <a:rPr lang="ru-RU" altLang="ru-RU" sz="2400">
                <a:solidFill>
                  <a:srgbClr val="800080"/>
                </a:solidFill>
              </a:rPr>
              <a:t>” </a:t>
            </a:r>
            <a:r>
              <a:rPr lang="en-US" altLang="ru-RU" sz="2400">
                <a:solidFill>
                  <a:srgbClr val="800080"/>
                </a:solidFill>
              </a:rPr>
              <a:t>v</a:t>
            </a:r>
            <a:r>
              <a:rPr lang="ru-RU" altLang="ru-RU" sz="2400">
                <a:solidFill>
                  <a:srgbClr val="800080"/>
                </a:solidFill>
              </a:rPr>
              <a:t>1.0 — </a:t>
            </a:r>
            <a:r>
              <a:rPr lang="en-US" altLang="ru-RU" sz="2400">
                <a:solidFill>
                  <a:srgbClr val="800080"/>
                </a:solidFill>
              </a:rPr>
              <a:t>PAPI</a:t>
            </a:r>
            <a:r>
              <a:rPr lang="ru-RU" altLang="ru-RU" sz="2400">
                <a:solidFill>
                  <a:srgbClr val="800080"/>
                </a:solidFill>
              </a:rPr>
              <a:t>, </a:t>
            </a:r>
            <a:r>
              <a:rPr lang="en-US" altLang="ru-RU" sz="2400">
                <a:solidFill>
                  <a:srgbClr val="800080"/>
                </a:solidFill>
              </a:rPr>
              <a:t>RFC</a:t>
            </a:r>
            <a:r>
              <a:rPr lang="ru-RU" altLang="ru-RU" sz="2400">
                <a:solidFill>
                  <a:srgbClr val="800080"/>
                </a:solidFill>
              </a:rPr>
              <a:t>-3867).</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65987" name="Text Box 3"/>
          <p:cNvSpPr txBox="1">
            <a:spLocks noChangeArrowheads="1"/>
          </p:cNvSpPr>
          <p:nvPr/>
        </p:nvSpPr>
        <p:spPr bwMode="auto">
          <a:xfrm>
            <a:off x="250825" y="1122363"/>
            <a:ext cx="8616950" cy="5429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spcBef>
                <a:spcPct val="50000"/>
              </a:spcBef>
            </a:pPr>
            <a:r>
              <a:rPr lang="en-US" altLang="ru-RU" sz="2500">
                <a:solidFill>
                  <a:srgbClr val="800080"/>
                </a:solidFill>
              </a:rPr>
              <a:t>IOTP</a:t>
            </a:r>
            <a:r>
              <a:rPr lang="ru-RU" altLang="ru-RU" sz="2500">
                <a:solidFill>
                  <a:srgbClr val="800080"/>
                </a:solidFill>
              </a:rPr>
              <a:t>-протокол и </a:t>
            </a:r>
            <a:r>
              <a:rPr lang="en-US" altLang="ru-RU" sz="2500">
                <a:solidFill>
                  <a:srgbClr val="800080"/>
                </a:solidFill>
              </a:rPr>
              <a:t>PAPI</a:t>
            </a:r>
            <a:r>
              <a:rPr lang="ru-RU" altLang="ru-RU" sz="2500">
                <a:solidFill>
                  <a:srgbClr val="800080"/>
                </a:solidFill>
              </a:rPr>
              <a:t>-интерфейс (</a:t>
            </a:r>
            <a:r>
              <a:rPr lang="en-US" altLang="ru-RU" sz="2500">
                <a:solidFill>
                  <a:srgbClr val="800080"/>
                </a:solidFill>
              </a:rPr>
              <a:t>IOTP</a:t>
            </a:r>
            <a:r>
              <a:rPr lang="ru-RU" altLang="ru-RU" sz="2500">
                <a:solidFill>
                  <a:srgbClr val="800080"/>
                </a:solidFill>
              </a:rPr>
              <a:t>/</a:t>
            </a:r>
            <a:r>
              <a:rPr lang="en-US" altLang="ru-RU" sz="2500">
                <a:solidFill>
                  <a:srgbClr val="800080"/>
                </a:solidFill>
              </a:rPr>
              <a:t>PAPI</a:t>
            </a:r>
            <a:r>
              <a:rPr lang="ru-RU" altLang="ru-RU" sz="2500">
                <a:solidFill>
                  <a:srgbClr val="800080"/>
                </a:solidFill>
              </a:rPr>
              <a:t>) предоставляют условия для формирования объединенной системы электронного бизнеса в </a:t>
            </a:r>
            <a:r>
              <a:rPr lang="en-US" altLang="ru-RU" sz="2500">
                <a:solidFill>
                  <a:srgbClr val="800080"/>
                </a:solidFill>
              </a:rPr>
              <a:t>Internet</a:t>
            </a:r>
            <a:r>
              <a:rPr lang="ru-RU" altLang="ru-RU" sz="2500">
                <a:solidFill>
                  <a:srgbClr val="800080"/>
                </a:solidFill>
              </a:rPr>
              <a:t>-сети. Они позволяют создать единую </a:t>
            </a:r>
            <a:r>
              <a:rPr lang="en-US" altLang="ru-RU" sz="2500">
                <a:solidFill>
                  <a:srgbClr val="800080"/>
                </a:solidFill>
              </a:rPr>
              <a:t>Internet</a:t>
            </a:r>
            <a:r>
              <a:rPr lang="ru-RU" altLang="ru-RU" sz="2500">
                <a:solidFill>
                  <a:srgbClr val="800080"/>
                </a:solidFill>
              </a:rPr>
              <a:t>-систему электронных платежей (СЭЛП), которая интегрирует другие широко известные системы (</a:t>
            </a:r>
            <a:r>
              <a:rPr lang="en-US" altLang="ru-RU" sz="2500">
                <a:solidFill>
                  <a:srgbClr val="800080"/>
                </a:solidFill>
              </a:rPr>
              <a:t>SET</a:t>
            </a:r>
            <a:r>
              <a:rPr lang="ru-RU" altLang="ru-RU" sz="2500">
                <a:solidFill>
                  <a:srgbClr val="800080"/>
                </a:solidFill>
              </a:rPr>
              <a:t>, </a:t>
            </a:r>
            <a:r>
              <a:rPr lang="en-US" altLang="ru-RU" sz="2500">
                <a:solidFill>
                  <a:srgbClr val="800080"/>
                </a:solidFill>
              </a:rPr>
              <a:t>Mondex</a:t>
            </a:r>
            <a:r>
              <a:rPr lang="ru-RU" altLang="ru-RU" sz="2500">
                <a:solidFill>
                  <a:srgbClr val="800080"/>
                </a:solidFill>
              </a:rPr>
              <a:t>, </a:t>
            </a:r>
            <a:r>
              <a:rPr lang="en-US" altLang="ru-RU" sz="2500">
                <a:solidFill>
                  <a:srgbClr val="800080"/>
                </a:solidFill>
              </a:rPr>
              <a:t>CyberCash</a:t>
            </a:r>
            <a:r>
              <a:rPr lang="ru-RU" altLang="ru-RU" sz="2500">
                <a:solidFill>
                  <a:srgbClr val="800080"/>
                </a:solidFill>
              </a:rPr>
              <a:t>, </a:t>
            </a:r>
            <a:r>
              <a:rPr lang="en-US" altLang="ru-RU" sz="2500">
                <a:solidFill>
                  <a:srgbClr val="800080"/>
                </a:solidFill>
              </a:rPr>
              <a:t>DigiCash</a:t>
            </a:r>
            <a:r>
              <a:rPr lang="ru-RU" altLang="ru-RU" sz="2500">
                <a:solidFill>
                  <a:srgbClr val="800080"/>
                </a:solidFill>
              </a:rPr>
              <a:t>, </a:t>
            </a:r>
            <a:r>
              <a:rPr lang="en-US" altLang="ru-RU" sz="2500">
                <a:solidFill>
                  <a:srgbClr val="800080"/>
                </a:solidFill>
              </a:rPr>
              <a:t>GeldKarte</a:t>
            </a:r>
            <a:r>
              <a:rPr lang="ru-RU" altLang="ru-RU" sz="2500">
                <a:solidFill>
                  <a:srgbClr val="800080"/>
                </a:solidFill>
              </a:rPr>
              <a:t> и другие). </a:t>
            </a:r>
            <a:r>
              <a:rPr lang="en-US" altLang="ru-RU" sz="2500">
                <a:solidFill>
                  <a:srgbClr val="800080"/>
                </a:solidFill>
              </a:rPr>
              <a:t>IOTP</a:t>
            </a:r>
            <a:r>
              <a:rPr lang="ru-RU" altLang="ru-RU" sz="2500">
                <a:solidFill>
                  <a:srgbClr val="800080"/>
                </a:solidFill>
              </a:rPr>
              <a:t>/</a:t>
            </a:r>
            <a:r>
              <a:rPr lang="en-US" altLang="ru-RU" sz="2500">
                <a:solidFill>
                  <a:srgbClr val="800080"/>
                </a:solidFill>
              </a:rPr>
              <a:t>PAPI</a:t>
            </a:r>
            <a:r>
              <a:rPr lang="ru-RU" altLang="ru-RU" sz="2500">
                <a:solidFill>
                  <a:srgbClr val="800080"/>
                </a:solidFill>
              </a:rPr>
              <a:t> обеспечивают возможность регулирования электронных торговых операций, в которых участвуют, с одной стороны, продавец (который подразумевает определенный состав участников торговой сделки: виртуальный магазин, СЭЛП, поставщик товаров и услуг) и, с другой стороны, представитель покупателя (являющийся также участником торговой сделки), путем проведения одной или нескольких торговых сессий.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70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67011" name="Text Box 3"/>
          <p:cNvSpPr txBox="1">
            <a:spLocks noChangeArrowheads="1"/>
          </p:cNvSpPr>
          <p:nvPr/>
        </p:nvSpPr>
        <p:spPr bwMode="auto">
          <a:xfrm>
            <a:off x="0" y="1000125"/>
            <a:ext cx="9144000" cy="519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i="1">
                <a:solidFill>
                  <a:srgbClr val="CC3300"/>
                </a:solidFill>
                <a:latin typeface="Tahoma" panose="020B0604030504040204" pitchFamily="34" charset="0"/>
              </a:rPr>
              <a:t>Вступление</a:t>
            </a:r>
            <a:endParaRPr lang="ru-RU" altLang="ru-RU" i="1">
              <a:solidFill>
                <a:srgbClr val="CC3300"/>
              </a:solidFill>
            </a:endParaRPr>
          </a:p>
        </p:txBody>
      </p:sp>
      <p:sp>
        <p:nvSpPr>
          <p:cNvPr id="1067012" name="Text Box 4"/>
          <p:cNvSpPr txBox="1">
            <a:spLocks noChangeArrowheads="1"/>
          </p:cNvSpPr>
          <p:nvPr/>
        </p:nvSpPr>
        <p:spPr bwMode="auto">
          <a:xfrm>
            <a:off x="238125" y="2127250"/>
            <a:ext cx="8593138" cy="2286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a:solidFill>
                  <a:srgbClr val="800080"/>
                </a:solidFill>
              </a:rPr>
              <a:t>Электронная коммерция (ЭК) является весьма общим и специфическим термином, который определяет автоматизированные коммерческие операции, включающие, например,: </a:t>
            </a:r>
          </a:p>
        </p:txBody>
      </p:sp>
      <p:sp>
        <p:nvSpPr>
          <p:cNvPr id="1067013" name="Text Box 5"/>
          <p:cNvSpPr txBox="1">
            <a:spLocks noChangeArrowheads="1"/>
          </p:cNvSpPr>
          <p:nvPr/>
        </p:nvSpPr>
        <p:spPr bwMode="auto">
          <a:xfrm>
            <a:off x="250825" y="4632325"/>
            <a:ext cx="8629650" cy="1373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3" panose="05040102010807070707" pitchFamily="18" charset="2"/>
              <a:buChar char=""/>
            </a:pPr>
            <a:r>
              <a:rPr lang="ru-RU" altLang="ru-RU">
                <a:solidFill>
                  <a:srgbClr val="800080"/>
                </a:solidFill>
              </a:rPr>
              <a:t>покупку карандашей с помощью ЭП для пополнения запасов канцелярских товаров в офисе компании;</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68035" name="Text Box 3"/>
          <p:cNvSpPr txBox="1">
            <a:spLocks noChangeArrowheads="1"/>
          </p:cNvSpPr>
          <p:nvPr/>
        </p:nvSpPr>
        <p:spPr bwMode="auto">
          <a:xfrm>
            <a:off x="250825" y="1439863"/>
            <a:ext cx="8629650" cy="4791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3" panose="05040102010807070707" pitchFamily="18" charset="2"/>
              <a:buChar char=""/>
            </a:pPr>
            <a:r>
              <a:rPr lang="ru-RU" altLang="ru-RU">
                <a:solidFill>
                  <a:srgbClr val="800080"/>
                </a:solidFill>
              </a:rPr>
              <a:t>“путешествие” по виртуальным магазинам во всемирной информационной сети </a:t>
            </a:r>
            <a:r>
              <a:rPr lang="en-US" altLang="ru-RU">
                <a:solidFill>
                  <a:srgbClr val="800080"/>
                </a:solidFill>
              </a:rPr>
              <a:t>W</a:t>
            </a:r>
            <a:r>
              <a:rPr lang="ru-RU" altLang="ru-RU" baseline="30000">
                <a:solidFill>
                  <a:srgbClr val="800080"/>
                </a:solidFill>
              </a:rPr>
              <a:t>3</a:t>
            </a:r>
            <a:r>
              <a:rPr lang="ru-RU" altLang="ru-RU">
                <a:solidFill>
                  <a:srgbClr val="800080"/>
                </a:solidFill>
              </a:rPr>
              <a:t>, также используя ЭП;</a:t>
            </a:r>
          </a:p>
          <a:p>
            <a:pPr>
              <a:spcBef>
                <a:spcPct val="50000"/>
              </a:spcBef>
              <a:buSzPct val="90000"/>
              <a:buFont typeface="Wingdings 3" panose="05040102010807070707" pitchFamily="18" charset="2"/>
              <a:buChar char=""/>
            </a:pPr>
            <a:r>
              <a:rPr lang="ru-RU" altLang="ru-RU">
                <a:solidFill>
                  <a:srgbClr val="800080"/>
                </a:solidFill>
              </a:rPr>
              <a:t>электронную регистрацию налоговых платежей, поступающих в государственные финансовые институты, а также другой государственный электронный документооборот (ЭДО);</a:t>
            </a:r>
          </a:p>
          <a:p>
            <a:pPr>
              <a:spcBef>
                <a:spcPct val="50000"/>
              </a:spcBef>
              <a:buSzPct val="90000"/>
              <a:buFont typeface="Wingdings 3" panose="05040102010807070707" pitchFamily="18" charset="2"/>
              <a:buChar char=""/>
            </a:pPr>
            <a:r>
              <a:rPr lang="ru-RU" altLang="ru-RU">
                <a:solidFill>
                  <a:srgbClr val="800080"/>
                </a:solidFill>
              </a:rPr>
              <a:t>электронные процедуры по управлению крупными инвестициями в индустриальный сектор экономики.</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90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69059" name="Text Box 3"/>
          <p:cNvSpPr txBox="1">
            <a:spLocks noChangeArrowheads="1"/>
          </p:cNvSpPr>
          <p:nvPr/>
        </p:nvSpPr>
        <p:spPr bwMode="auto">
          <a:xfrm>
            <a:off x="238125" y="1165225"/>
            <a:ext cx="86550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ЭК представляет собой широчайший спектр используемых в ней технологий, процессов и видов практической деятельности, которые автоматизируют коммерческие операции на основе безбумажных методов бизнеса. ЭК обычно представляет собой ЭДО с использованием ЭП или </a:t>
            </a:r>
            <a:r>
              <a:rPr lang="en-US" altLang="ru-RU">
                <a:solidFill>
                  <a:srgbClr val="800080"/>
                </a:solidFill>
              </a:rPr>
              <a:t>W</a:t>
            </a:r>
            <a:r>
              <a:rPr lang="ru-RU" altLang="ru-RU" baseline="30000">
                <a:solidFill>
                  <a:srgbClr val="800080"/>
                </a:solidFill>
              </a:rPr>
              <a:t>3</a:t>
            </a:r>
            <a:r>
              <a:rPr lang="ru-RU" altLang="ru-RU">
                <a:solidFill>
                  <a:srgbClr val="800080"/>
                </a:solidFill>
              </a:rPr>
              <a:t>-сети. ЭК включает электронные коммерческие операции в рамках и между частным и общественным секторами бизнеса, а также использует внутригосударственную (национальную) инфраструктуру и международные коммуникации.</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70083" name="Text Box 3"/>
          <p:cNvSpPr txBox="1">
            <a:spLocks noChangeArrowheads="1"/>
          </p:cNvSpPr>
          <p:nvPr/>
        </p:nvSpPr>
        <p:spPr bwMode="auto">
          <a:xfrm>
            <a:off x="239713" y="1033463"/>
            <a:ext cx="86296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a:solidFill>
                  <a:srgbClr val="800080"/>
                </a:solidFill>
              </a:rPr>
              <a:t>ЭК играет очень важную роль в современном обществе и экономическом развитии, и очевидно, что бурный рост этой сферы бизнеса неминуем. В 2002 году компания “</a:t>
            </a:r>
            <a:r>
              <a:rPr lang="en-US" altLang="ru-RU" sz="2600">
                <a:solidFill>
                  <a:srgbClr val="800080"/>
                </a:solidFill>
              </a:rPr>
              <a:t>eMarketer</a:t>
            </a:r>
            <a:r>
              <a:rPr lang="ru-RU" altLang="ru-RU" sz="2600">
                <a:solidFill>
                  <a:srgbClr val="800080"/>
                </a:solidFill>
              </a:rPr>
              <a:t>”, специализирующаяся на сборе и анализе данных электронного рынка, опубликовала отчёт под названием “Прогнозы и реальность — обзор итоговых показателей электронной коммерции за 2001 год в свете прогнозов ведущих аналитических компаний”, в котором было указано, что оборот глобального рынка ЭК в 2001 году оценивался в $449 млрд. (на $226 млрд. больше чем в 2000 году). На 2002, 2003 и 2004 годы прогнозировался рост в $841 млрд., $1,5 трлн. и $2,7 трлн. соответственно.</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1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i="1">
                <a:solidFill>
                  <a:srgbClr val="800080"/>
                </a:solidFill>
                <a:effectLst>
                  <a:outerShdw blurRad="38100" dist="38100" dir="2700000" algn="tl">
                    <a:srgbClr val="C0C0C0"/>
                  </a:outerShdw>
                </a:effectLst>
              </a:rPr>
              <a:t> </a:t>
            </a:r>
          </a:p>
        </p:txBody>
      </p:sp>
      <p:sp>
        <p:nvSpPr>
          <p:cNvPr id="1071107" name="Text Box 3"/>
          <p:cNvSpPr txBox="1">
            <a:spLocks noChangeArrowheads="1"/>
          </p:cNvSpPr>
          <p:nvPr/>
        </p:nvSpPr>
        <p:spPr bwMode="auto">
          <a:xfrm>
            <a:off x="238125" y="1214438"/>
            <a:ext cx="86804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500" u="sng">
                <a:solidFill>
                  <a:srgbClr val="800080"/>
                </a:solidFill>
                <a:latin typeface="Tahoma" panose="020B0604030504040204" pitchFamily="34" charset="0"/>
                <a:cs typeface="Tahoma" panose="020B0604030504040204" pitchFamily="34" charset="0"/>
              </a:rPr>
              <a:t>Вот некоторые конкретные примеры</a:t>
            </a:r>
            <a:r>
              <a:rPr lang="ru-RU" altLang="ru-RU" sz="2500">
                <a:solidFill>
                  <a:srgbClr val="800080"/>
                </a:solidFill>
              </a:rPr>
              <a:t>. Крупнейший в мире Интернет-магазин “</a:t>
            </a:r>
            <a:r>
              <a:rPr lang="en-US" altLang="ru-RU" sz="2500">
                <a:solidFill>
                  <a:srgbClr val="800080"/>
                </a:solidFill>
              </a:rPr>
              <a:t>Amazon</a:t>
            </a:r>
            <a:r>
              <a:rPr lang="ru-RU" altLang="ru-RU" sz="2500">
                <a:solidFill>
                  <a:srgbClr val="800080"/>
                </a:solidFill>
              </a:rPr>
              <a:t>” закончил 4 квартал 2003 г. с ростом прибыли (составившей $73,2 млн.). 2003 год стал самым прибыльным в истории “</a:t>
            </a:r>
            <a:r>
              <a:rPr lang="en-US" altLang="ru-RU" sz="2500">
                <a:solidFill>
                  <a:srgbClr val="800080"/>
                </a:solidFill>
              </a:rPr>
              <a:t>Amazon</a:t>
            </a:r>
            <a:r>
              <a:rPr lang="ru-RU" altLang="ru-RU" sz="2500">
                <a:solidFill>
                  <a:srgbClr val="800080"/>
                </a:solidFill>
              </a:rPr>
              <a:t>” и многих других </a:t>
            </a:r>
            <a:r>
              <a:rPr lang="en-US" altLang="ru-RU" sz="2500">
                <a:solidFill>
                  <a:srgbClr val="800080"/>
                </a:solidFill>
              </a:rPr>
              <a:t>Internet</a:t>
            </a:r>
            <a:r>
              <a:rPr lang="ru-RU" altLang="ru-RU" sz="2500">
                <a:solidFill>
                  <a:srgbClr val="800080"/>
                </a:solidFill>
              </a:rPr>
              <a:t>-магазинов. В начале 2004 года более 22 миллионов человек пользовались электронными банковскими услугами 10 крупнейших американских банков. Этот показатель возрос на 29% по сравнению с 2003 годом. </a:t>
            </a:r>
            <a:r>
              <a:rPr lang="en-US" altLang="ru-RU" sz="2500">
                <a:solidFill>
                  <a:srgbClr val="800080"/>
                </a:solidFill>
              </a:rPr>
              <a:t>Wells Fargo</a:t>
            </a:r>
            <a:r>
              <a:rPr lang="ru-RU" altLang="ru-RU" sz="2500">
                <a:solidFill>
                  <a:srgbClr val="800080"/>
                </a:solidFill>
              </a:rPr>
              <a:t> (США) через Интернет обслуживает 4.2 млн. человек, </a:t>
            </a:r>
            <a:r>
              <a:rPr lang="en-US" altLang="ru-RU" sz="2500">
                <a:solidFill>
                  <a:srgbClr val="800080"/>
                </a:solidFill>
              </a:rPr>
              <a:t>Swedbank</a:t>
            </a:r>
            <a:r>
              <a:rPr lang="ru-RU" altLang="ru-RU" sz="2500">
                <a:solidFill>
                  <a:srgbClr val="800080"/>
                </a:solidFill>
              </a:rPr>
              <a:t> (Швеция) — 1.5 млн., </a:t>
            </a:r>
            <a:r>
              <a:rPr lang="en-US" altLang="ru-RU" sz="2500">
                <a:solidFill>
                  <a:srgbClr val="800080"/>
                </a:solidFill>
              </a:rPr>
              <a:t>Nordia</a:t>
            </a:r>
            <a:r>
              <a:rPr lang="ru-RU" altLang="ru-RU" sz="2500">
                <a:solidFill>
                  <a:srgbClr val="800080"/>
                </a:solidFill>
              </a:rPr>
              <a:t> (Финляндия) — 1.2 млн., </a:t>
            </a:r>
            <a:r>
              <a:rPr lang="en-US" altLang="ru-RU" sz="2500">
                <a:solidFill>
                  <a:srgbClr val="800080"/>
                </a:solidFill>
              </a:rPr>
              <a:t>First direct</a:t>
            </a:r>
            <a:r>
              <a:rPr lang="ru-RU" altLang="ru-RU" sz="2500">
                <a:solidFill>
                  <a:srgbClr val="800080"/>
                </a:solidFill>
              </a:rPr>
              <a:t> (Великобритания) — более 1 млн. Банк ING </a:t>
            </a:r>
            <a:r>
              <a:rPr lang="en-US" altLang="ru-RU" sz="2500">
                <a:solidFill>
                  <a:srgbClr val="800080"/>
                </a:solidFill>
              </a:rPr>
              <a:t>Direct</a:t>
            </a:r>
            <a:r>
              <a:rPr lang="ru-RU" altLang="ru-RU" sz="2500">
                <a:solidFill>
                  <a:srgbClr val="800080"/>
                </a:solidFill>
              </a:rPr>
              <a:t> (Нидерланды) при выходе на рынок Великобритании за 6 месяцев приобрел 250 тыс. новых клиентов.</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21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72131" name="Text Box 3"/>
          <p:cNvSpPr txBox="1">
            <a:spLocks noChangeArrowheads="1"/>
          </p:cNvSpPr>
          <p:nvPr/>
        </p:nvSpPr>
        <p:spPr bwMode="auto">
          <a:xfrm>
            <a:off x="263525" y="1227138"/>
            <a:ext cx="8616950"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По итогам 2004 года суммарный доход “</a:t>
            </a:r>
            <a:r>
              <a:rPr lang="en-US" altLang="ru-RU" sz="3000">
                <a:solidFill>
                  <a:srgbClr val="800080"/>
                </a:solidFill>
              </a:rPr>
              <a:t>Amazon</a:t>
            </a:r>
            <a:r>
              <a:rPr lang="ru-RU" altLang="ru-RU" sz="3000">
                <a:solidFill>
                  <a:srgbClr val="800080"/>
                </a:solidFill>
              </a:rPr>
              <a:t>” составил $6,92 млрд. Прибыль за 2004 г. составила $588 млн. В июле 2005 г. компания “</a:t>
            </a:r>
            <a:r>
              <a:rPr lang="en-US" altLang="ru-RU" sz="3000">
                <a:solidFill>
                  <a:srgbClr val="800080"/>
                </a:solidFill>
              </a:rPr>
              <a:t>Google</a:t>
            </a:r>
            <a:r>
              <a:rPr lang="ru-RU" altLang="ru-RU" sz="3000">
                <a:solidFill>
                  <a:srgbClr val="800080"/>
                </a:solidFill>
              </a:rPr>
              <a:t>” подвела финансовые итоги второго квартала 2005 года. Компании удалось достичь значительного роста доходов — за отчетный период они составили $1,384 млрд. Чистая прибыль компании по итогам второго квартала составила $343 млн. долл. (в 4,3 раза больше, чем </a:t>
            </a:r>
            <a:r>
              <a:rPr lang="en-US" altLang="ru-RU" sz="3000">
                <a:solidFill>
                  <a:srgbClr val="800080"/>
                </a:solidFill>
              </a:rPr>
              <a:t>$</a:t>
            </a:r>
            <a:r>
              <a:rPr lang="ru-RU" altLang="ru-RU" sz="3000">
                <a:solidFill>
                  <a:srgbClr val="800080"/>
                </a:solidFill>
              </a:rPr>
              <a:t>79 млн. прибыли, полученные годом ранее).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1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i="1">
                <a:solidFill>
                  <a:srgbClr val="800080"/>
                </a:solidFill>
                <a:effectLst>
                  <a:outerShdw blurRad="38100" dist="38100" dir="2700000" algn="tl">
                    <a:srgbClr val="C0C0C0"/>
                  </a:outerShdw>
                </a:effectLst>
              </a:rPr>
              <a:t> </a:t>
            </a:r>
          </a:p>
        </p:txBody>
      </p:sp>
      <p:sp>
        <p:nvSpPr>
          <p:cNvPr id="1073155" name="Text Box 3"/>
          <p:cNvSpPr txBox="1">
            <a:spLocks noChangeArrowheads="1"/>
          </p:cNvSpPr>
          <p:nvPr/>
        </p:nvSpPr>
        <p:spPr bwMode="auto">
          <a:xfrm>
            <a:off x="250825" y="1098550"/>
            <a:ext cx="8629650"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a:solidFill>
                  <a:srgbClr val="800080"/>
                </a:solidFill>
              </a:rPr>
              <a:t>ЭК становиться стратегическим направлением совершенствования частного и общественного секторов бизнеса. Она нашла всеобщее признание, так как обеспечивает снижение затрат, конкурентоспособность и позволяет решать проблемы увеличения скорости и объемов платежей и обмена коммерческой информацией. Это главный лейтмотив нашего бурно развивающегося информационного сообщества. Это и средство для достижения, и результат технологического перевооружения коммерческой деятельности, которое обеспечивает ей надежную дорогу в </a:t>
            </a:r>
            <a:r>
              <a:rPr lang="en-US" altLang="ru-RU">
                <a:solidFill>
                  <a:srgbClr val="800080"/>
                </a:solidFill>
              </a:rPr>
              <a:t>XXI</a:t>
            </a:r>
            <a:r>
              <a:rPr lang="ru-RU" altLang="ru-RU">
                <a:solidFill>
                  <a:srgbClr val="800080"/>
                </a:solidFill>
              </a:rPr>
              <a:t> век.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4" name="Text Box 32"/>
          <p:cNvSpPr txBox="1">
            <a:spLocks noChangeArrowheads="1"/>
          </p:cNvSpPr>
          <p:nvPr/>
        </p:nvSpPr>
        <p:spPr bwMode="auto">
          <a:xfrm>
            <a:off x="250825" y="1550988"/>
            <a:ext cx="8616950" cy="4657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400">
                <a:solidFill>
                  <a:srgbClr val="800080"/>
                </a:solidFill>
              </a:rPr>
              <a:t>Рубеж третьего тысячелетия преодолен. Оглядываясь назад, среди множества новых и порой не всегда понятных терминов, преподнесенных нам 90-ми годами </a:t>
            </a:r>
            <a:r>
              <a:rPr lang="en-US" altLang="ru-RU" sz="3400">
                <a:solidFill>
                  <a:srgbClr val="800080"/>
                </a:solidFill>
              </a:rPr>
              <a:t>XX</a:t>
            </a:r>
            <a:r>
              <a:rPr lang="ru-RU" altLang="ru-RU" sz="3400">
                <a:solidFill>
                  <a:srgbClr val="800080"/>
                </a:solidFill>
              </a:rPr>
              <a:t>-го века, очень часто можно слышать слова “электронный бизнес” и “электронная коммерция (торговля)”. Эти понятия являются следствием глобальной информатизации нашей планеты. </a:t>
            </a:r>
          </a:p>
        </p:txBody>
      </p:sp>
      <p:sp>
        <p:nvSpPr>
          <p:cNvPr id="3106" name="Text Box 3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3107" name="Text Box 35"/>
          <p:cNvSpPr txBox="1">
            <a:spLocks noChangeArrowheads="1"/>
          </p:cNvSpPr>
          <p:nvPr/>
        </p:nvSpPr>
        <p:spPr bwMode="auto">
          <a:xfrm>
            <a:off x="0" y="887413"/>
            <a:ext cx="9144000" cy="519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i="1">
                <a:solidFill>
                  <a:srgbClr val="CC3300"/>
                </a:solidFill>
                <a:latin typeface="Tahoma" panose="020B0604030504040204" pitchFamily="34" charset="0"/>
              </a:rPr>
              <a:t>Предисловие</a:t>
            </a:r>
            <a:endParaRPr lang="ru-RU" altLang="ru-RU" i="1">
              <a:solidFill>
                <a:srgbClr val="CC33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1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i="1">
                <a:solidFill>
                  <a:srgbClr val="800080"/>
                </a:solidFill>
                <a:effectLst>
                  <a:outerShdw blurRad="38100" dist="38100" dir="2700000" algn="tl">
                    <a:srgbClr val="C0C0C0"/>
                  </a:outerShdw>
                </a:effectLst>
              </a:rPr>
              <a:t> </a:t>
            </a:r>
          </a:p>
        </p:txBody>
      </p:sp>
      <p:sp>
        <p:nvSpPr>
          <p:cNvPr id="1074179" name="Text Box 3"/>
          <p:cNvSpPr txBox="1">
            <a:spLocks noChangeArrowheads="1"/>
          </p:cNvSpPr>
          <p:nvPr/>
        </p:nvSpPr>
        <p:spPr bwMode="auto">
          <a:xfrm>
            <a:off x="263525" y="1077913"/>
            <a:ext cx="8604250" cy="5467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spcBef>
                <a:spcPct val="50000"/>
              </a:spcBef>
            </a:pPr>
            <a:r>
              <a:rPr lang="ru-RU" altLang="ru-RU" sz="2700">
                <a:solidFill>
                  <a:srgbClr val="800080"/>
                </a:solidFill>
              </a:rPr>
              <a:t>Вместе с тем, ЭК является результатом конвергенции самых передовых технологий на поворотном этапе нашей экономической и общественной истории. Она обеспечивает повсеместную интеграцию персональных компьютеров, сетей передачи данных, уникального ПО и глобальной политико-экономической сферы, и все это в условиях постоянно снижающихся финансовых затрат на её реализацию. Очевидно, что механизмы ЭК становятся более доступными по причине их небольшой стоимости, они уже являются частью глобальной социальной среды, что также обеспечивает их дальнейшее широкое использование.</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75205" name="Text Box 5"/>
          <p:cNvSpPr txBox="1">
            <a:spLocks noChangeArrowheads="1"/>
          </p:cNvSpPr>
          <p:nvPr/>
        </p:nvSpPr>
        <p:spPr bwMode="auto">
          <a:xfrm>
            <a:off x="0" y="8874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CC3300"/>
                </a:solidFill>
                <a:latin typeface="Tahoma" panose="020B0604030504040204" pitchFamily="34" charset="0"/>
              </a:rPr>
              <a:t>31.1. </a:t>
            </a:r>
            <a:r>
              <a:rPr lang="ru-RU" altLang="ru-RU" sz="2400" b="1">
                <a:solidFill>
                  <a:srgbClr val="CC3300"/>
                </a:solidFill>
              </a:rPr>
              <a:t>Риски в ЭК</a:t>
            </a:r>
            <a:r>
              <a:rPr lang="ru-RU" altLang="ru-RU" sz="2400">
                <a:solidFill>
                  <a:srgbClr val="CC3300"/>
                </a:solidFill>
              </a:rPr>
              <a:t> </a:t>
            </a:r>
          </a:p>
        </p:txBody>
      </p:sp>
      <p:sp>
        <p:nvSpPr>
          <p:cNvPr id="1075206" name="Text Box 6"/>
          <p:cNvSpPr txBox="1">
            <a:spLocks noChangeArrowheads="1"/>
          </p:cNvSpPr>
          <p:nvPr/>
        </p:nvSpPr>
        <p:spPr bwMode="auto">
          <a:xfrm>
            <a:off x="250825" y="1436688"/>
            <a:ext cx="86296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400">
                <a:solidFill>
                  <a:srgbClr val="800080"/>
                </a:solidFill>
              </a:rPr>
              <a:t>ЭК может быть чрезвычайно выгодным бизнесом вследствие небольших финансовых затрат на его проведение и наличия большого количества преимуществ для вновь создаваемых и существующих систем обслуживания покупателей по сравнению с традиционными формами коммерческой деятельности. Однако существует и “обратная сторона медали”. Электронные системы (ИТС), которые являются основой электронного бизнеса, весьма чувствительны к разного рода технологическим “злоупотреблениям”, техническим ошибкам и сбоям. А это в свою очередь может нанести колоссальный ущерб участникам электронной торговой сделки, а именно продавцам, финансовым организациям (включая банки), поставщикам услуг и покупателям.</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076227" name="Text Box 3"/>
          <p:cNvSpPr txBox="1">
            <a:spLocks noChangeArrowheads="1"/>
          </p:cNvSpPr>
          <p:nvPr/>
        </p:nvSpPr>
        <p:spPr bwMode="auto">
          <a:xfrm>
            <a:off x="246063" y="2868613"/>
            <a:ext cx="8628062" cy="3416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ingdings" panose="05000000000000000000" pitchFamily="2" charset="2"/>
              <a:buChar char="M"/>
            </a:pPr>
            <a:r>
              <a:rPr lang="ru-RU" altLang="ru-RU" u="sng">
                <a:solidFill>
                  <a:srgbClr val="800080"/>
                </a:solidFill>
                <a:latin typeface="Tahoma" panose="020B0604030504040204" pitchFamily="34" charset="0"/>
                <a:cs typeface="Tahoma" panose="020B0604030504040204" pitchFamily="34" charset="0"/>
              </a:rPr>
              <a:t>прямой финансовый урон в следствии обмана (мошенничества)</a:t>
            </a:r>
            <a:r>
              <a:rPr lang="ru-RU" altLang="ru-RU">
                <a:solidFill>
                  <a:srgbClr val="800080"/>
                </a:solidFill>
                <a:latin typeface="Tahoma" panose="020B0604030504040204" pitchFamily="34" charset="0"/>
                <a:cs typeface="Tahoma" panose="020B0604030504040204" pitchFamily="34" charset="0"/>
              </a:rPr>
              <a:t>.</a:t>
            </a:r>
            <a:r>
              <a:rPr lang="ru-RU" altLang="ru-RU">
                <a:solidFill>
                  <a:srgbClr val="800080"/>
                </a:solidFill>
              </a:rPr>
              <a:t> Нéкто — внешний нарушитель или мошенник из сотрудников организации (компании) — может, например, преступным образом перевести определенную сумму валюты с одного счета на другой или уничтожить электронные финансовые документы;</a:t>
            </a:r>
            <a:r>
              <a:rPr lang="en-GB" altLang="ru-RU">
                <a:solidFill>
                  <a:srgbClr val="800080"/>
                </a:solidFill>
              </a:rPr>
              <a:t> </a:t>
            </a:r>
          </a:p>
        </p:txBody>
      </p:sp>
      <p:sp>
        <p:nvSpPr>
          <p:cNvPr id="1076228" name="Text Box 4"/>
          <p:cNvSpPr txBox="1">
            <a:spLocks noChangeArrowheads="1"/>
          </p:cNvSpPr>
          <p:nvPr/>
        </p:nvSpPr>
        <p:spPr bwMode="auto">
          <a:xfrm>
            <a:off x="238125" y="1490663"/>
            <a:ext cx="8642350" cy="1066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Угрозы электронному бизнесу (и их источники) могут быть следующими: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51" name="Text Box 3"/>
          <p:cNvSpPr txBox="1">
            <a:spLocks noChangeArrowheads="1"/>
          </p:cNvSpPr>
          <p:nvPr/>
        </p:nvSpPr>
        <p:spPr bwMode="auto">
          <a:xfrm>
            <a:off x="238125" y="1177925"/>
            <a:ext cx="86169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ingdings" panose="05000000000000000000" pitchFamily="2" charset="2"/>
              <a:buChar char="M"/>
            </a:pPr>
            <a:r>
              <a:rPr lang="ru-RU" altLang="ru-RU" u="sng">
                <a:solidFill>
                  <a:srgbClr val="800080"/>
                </a:solidFill>
                <a:latin typeface="Tahoma" panose="020B0604030504040204" pitchFamily="34" charset="0"/>
                <a:cs typeface="Tahoma" panose="020B0604030504040204" pitchFamily="34" charset="0"/>
              </a:rPr>
              <a:t>кража важной конфиденциальной информации (данных)</a:t>
            </a:r>
            <a:r>
              <a:rPr lang="ru-RU" altLang="ru-RU">
                <a:solidFill>
                  <a:srgbClr val="800080"/>
                </a:solidFill>
                <a:latin typeface="Tahoma" panose="020B0604030504040204" pitchFamily="34" charset="0"/>
                <a:cs typeface="Tahoma" panose="020B0604030504040204" pitchFamily="34" charset="0"/>
              </a:rPr>
              <a:t>.</a:t>
            </a:r>
            <a:r>
              <a:rPr lang="ru-RU" altLang="ru-RU">
                <a:solidFill>
                  <a:srgbClr val="800080"/>
                </a:solidFill>
              </a:rPr>
              <a:t> Многие организации хранят и обмениваются очень важной информацией, которая является конфиденциальной и может содержать сведения, составляющие коммерческую (или иную) тайну. Это может быть технологическая или деловая информация, секретные данные о коммерческих интересах клиентов или покупателей. При этом несанкционированное раскрытие этой тайны может привести к краху или банкротству той или иной компании;</a:t>
            </a:r>
          </a:p>
        </p:txBody>
      </p:sp>
      <p:sp>
        <p:nvSpPr>
          <p:cNvPr id="107725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5" name="Text Box 3"/>
          <p:cNvSpPr txBox="1">
            <a:spLocks noChangeArrowheads="1"/>
          </p:cNvSpPr>
          <p:nvPr/>
        </p:nvSpPr>
        <p:spPr bwMode="auto">
          <a:xfrm>
            <a:off x="250825" y="1449388"/>
            <a:ext cx="8629650" cy="4697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ingdings" panose="05000000000000000000" pitchFamily="2" charset="2"/>
              <a:buChar char="M"/>
            </a:pPr>
            <a:r>
              <a:rPr lang="ru-RU" altLang="ru-RU" u="sng">
                <a:solidFill>
                  <a:srgbClr val="800080"/>
                </a:solidFill>
                <a:latin typeface="Tahoma" panose="020B0604030504040204" pitchFamily="34" charset="0"/>
                <a:cs typeface="Tahoma" panose="020B0604030504040204" pitchFamily="34" charset="0"/>
              </a:rPr>
              <a:t>потеря благоприятных условий бизнеса вследствие разрушения службы</a:t>
            </a:r>
            <a:r>
              <a:rPr lang="ru-RU" altLang="ru-RU">
                <a:solidFill>
                  <a:srgbClr val="800080"/>
                </a:solidFill>
              </a:rPr>
              <a:t>. Службы, базирующиеся на информационно-телекоммуникационных инфраструктурах, могут быть выведены из строя на длительный или недопустимый период времени в результате умышленных атак (следствие злонамеренных действий либо внешних нарушителей, либо “обиженных” сотрудников службы) или природных катаклизмов. Возможные потери могут быть катастрофическими;</a:t>
            </a:r>
          </a:p>
        </p:txBody>
      </p:sp>
      <p:sp>
        <p:nvSpPr>
          <p:cNvPr id="1078276"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299" name="Text Box 3"/>
          <p:cNvSpPr txBox="1">
            <a:spLocks noChangeArrowheads="1"/>
          </p:cNvSpPr>
          <p:nvPr/>
        </p:nvSpPr>
        <p:spPr bwMode="auto">
          <a:xfrm>
            <a:off x="238125" y="1498600"/>
            <a:ext cx="8642350" cy="46974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ingdings" panose="05000000000000000000" pitchFamily="2" charset="2"/>
              <a:buChar char="M"/>
            </a:pPr>
            <a:r>
              <a:rPr lang="ru-RU" altLang="ru-RU" u="sng">
                <a:solidFill>
                  <a:srgbClr val="800080"/>
                </a:solidFill>
                <a:latin typeface="Tahoma" panose="020B0604030504040204" pitchFamily="34" charset="0"/>
                <a:cs typeface="Tahoma" panose="020B0604030504040204" pitchFamily="34" charset="0"/>
              </a:rPr>
              <a:t>несанкционированное использование ресурсов</a:t>
            </a:r>
            <a:r>
              <a:rPr lang="ru-RU" altLang="ru-RU">
                <a:solidFill>
                  <a:srgbClr val="800080"/>
                </a:solidFill>
              </a:rPr>
              <a:t>. Внешние нарушители могут получить несанкционированный доступ к информации (данным) и использовать ее в своих целях или против ее владельцев. Телекоммуникационный службы — один из таких примеров. Наиболее часто встречающийся способ нарушений со стороны хакеров — проникновение в компьютерные системы и сети и использование последних в качестве “исходных позиций” для атак на другие системы и сети; </a:t>
            </a:r>
          </a:p>
        </p:txBody>
      </p:sp>
      <p:sp>
        <p:nvSpPr>
          <p:cNvPr id="1079300"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323" name="Text Box 3"/>
          <p:cNvSpPr txBox="1">
            <a:spLocks noChangeArrowheads="1"/>
          </p:cNvSpPr>
          <p:nvPr/>
        </p:nvSpPr>
        <p:spPr bwMode="auto">
          <a:xfrm>
            <a:off x="263525" y="1084263"/>
            <a:ext cx="86169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ingdings" panose="05000000000000000000" pitchFamily="2" charset="2"/>
              <a:buChar char="M"/>
            </a:pPr>
            <a:r>
              <a:rPr lang="ru-RU" altLang="ru-RU" sz="2600" u="sng">
                <a:solidFill>
                  <a:srgbClr val="800080"/>
                </a:solidFill>
                <a:latin typeface="Tahoma" panose="020B0604030504040204" pitchFamily="34" charset="0"/>
                <a:cs typeface="Tahoma" panose="020B0604030504040204" pitchFamily="34" charset="0"/>
              </a:rPr>
              <a:t>потеря доверия или внимания со стороны покупателя</a:t>
            </a:r>
            <a:r>
              <a:rPr lang="ru-RU" altLang="ru-RU" sz="2600">
                <a:solidFill>
                  <a:srgbClr val="800080"/>
                </a:solidFill>
              </a:rPr>
              <a:t>. Любой электронный бизнес может понести значительные потери вследствие либо причиненных покупателям неудобств или имевших место несанкционированных вторжений или банкротств и их публичной огласки, либо в результате ретроспективного анализа ранее имевших место атак нарушителей или отказов в работе. Имидж электронного бизнеса также может быть подорван в результате незаконных или сомнительных действий нарушителя, которой выдавал себя (маскировался) за одного из действительных участников коммерческой деятельности; </a:t>
            </a:r>
          </a:p>
        </p:txBody>
      </p:sp>
      <p:sp>
        <p:nvSpPr>
          <p:cNvPr id="1080324"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7" name="Text Box 3"/>
          <p:cNvSpPr txBox="1">
            <a:spLocks noChangeArrowheads="1"/>
          </p:cNvSpPr>
          <p:nvPr/>
        </p:nvSpPr>
        <p:spPr bwMode="auto">
          <a:xfrm>
            <a:off x="250825" y="1076325"/>
            <a:ext cx="86296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ingdings" panose="05000000000000000000" pitchFamily="2" charset="2"/>
              <a:buChar char="M"/>
            </a:pPr>
            <a:r>
              <a:rPr lang="ru-RU" altLang="ru-RU" sz="2400" u="sng">
                <a:solidFill>
                  <a:srgbClr val="800080"/>
                </a:solidFill>
                <a:latin typeface="Tahoma" panose="020B0604030504040204" pitchFamily="34" charset="0"/>
                <a:cs typeface="Tahoma" panose="020B0604030504040204" pitchFamily="34" charset="0"/>
              </a:rPr>
              <a:t>дополнительные затраты вследствие ненадежности</a:t>
            </a:r>
            <a:r>
              <a:rPr lang="ru-RU" altLang="ru-RU" sz="2400">
                <a:solidFill>
                  <a:srgbClr val="800080"/>
                </a:solidFill>
              </a:rPr>
              <a:t>. Прерывания в период проведения коммерческих операций вследствие внешних вторжений, обмана, неправильных коммерческих действий, ошибок операторов или сбоев в электронной системе неминуемо приведут к параллелизму и возникновению сомнительных состояний в течение электронной торговой сессии. Например, могут быть не приняты ответные квитанции или подтверждения в период проведения коммерческой операции, или результаты последней могут быть оспорены другими участниками электронной сделки. В таких ситуациях возможны урон бизнесу, потеря доверия и дискредитация имиджа фирмы, а также большие затраты на разрешение конфликтной ситуации. </a:t>
            </a:r>
          </a:p>
        </p:txBody>
      </p:sp>
      <p:sp>
        <p:nvSpPr>
          <p:cNvPr id="108134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1" name="Text Box 3"/>
          <p:cNvSpPr txBox="1">
            <a:spLocks noChangeArrowheads="1"/>
          </p:cNvSpPr>
          <p:nvPr/>
        </p:nvSpPr>
        <p:spPr bwMode="auto">
          <a:xfrm>
            <a:off x="250825" y="1408113"/>
            <a:ext cx="8629650" cy="4762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a:solidFill>
                  <a:srgbClr val="800080"/>
                </a:solidFill>
              </a:rPr>
              <a:t>Несмотря на законы и постановления, предназначенные для защиты интересов покупателей, последние, тем не менее, также уязвимы. Покупателю, который доверил свои деньги электронной системе, может быть нанесен ущерб (потеря денег) вследствие атаки или по причине сбоя в ней. В конечном счете, все рассмотренные коммерческие риски в той или иной степени касаются и покупателей либо в форме прямых финансовых потерь, либо в форме скрытых потерь вследствие “гибели” бизнеса, либо потерь из-за неблагоприятных коммерческих факторов (снижение конкурентоспособности). </a:t>
            </a:r>
          </a:p>
        </p:txBody>
      </p:sp>
      <p:sp>
        <p:nvSpPr>
          <p:cNvPr id="108237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395" name="Text Box 3"/>
          <p:cNvSpPr txBox="1">
            <a:spLocks noChangeArrowheads="1"/>
          </p:cNvSpPr>
          <p:nvPr/>
        </p:nvSpPr>
        <p:spPr bwMode="auto">
          <a:xfrm>
            <a:off x="250825" y="865188"/>
            <a:ext cx="864235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В средствах массовой информации очень часто публикуется информация об атаках на системы ЭК и электронных платежей. Вот наиболее впечатляющие примеры:</a:t>
            </a:r>
          </a:p>
        </p:txBody>
      </p:sp>
      <p:sp>
        <p:nvSpPr>
          <p:cNvPr id="1083396" name="Text Box 4"/>
          <p:cNvSpPr txBox="1">
            <a:spLocks noChangeArrowheads="1"/>
          </p:cNvSpPr>
          <p:nvPr/>
        </p:nvSpPr>
        <p:spPr bwMode="auto">
          <a:xfrm>
            <a:off x="239713" y="2705100"/>
            <a:ext cx="8616950" cy="39893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110000"/>
              <a:buFont typeface="Webdings" panose="05030102010509060703" pitchFamily="18" charset="2"/>
              <a:buChar char="#"/>
            </a:pPr>
            <a:r>
              <a:rPr lang="ru-RU" altLang="ru-RU" sz="2400">
                <a:solidFill>
                  <a:srgbClr val="800080"/>
                </a:solidFill>
              </a:rPr>
              <a:t>1988 год (ноябрь) — студент Корнельского университета (США) </a:t>
            </a:r>
            <a:r>
              <a:rPr lang="en-US" altLang="ru-RU" sz="2400" i="1">
                <a:solidFill>
                  <a:srgbClr val="800080"/>
                </a:solidFill>
              </a:rPr>
              <a:t>Robert Morris Jr</a:t>
            </a:r>
            <a:r>
              <a:rPr lang="ru-RU" altLang="ru-RU" sz="2400" i="1">
                <a:solidFill>
                  <a:srgbClr val="800080"/>
                </a:solidFill>
              </a:rPr>
              <a:t>.</a:t>
            </a:r>
            <a:r>
              <a:rPr lang="ru-RU" altLang="ru-RU" sz="2400">
                <a:solidFill>
                  <a:srgbClr val="800080"/>
                </a:solidFill>
              </a:rPr>
              <a:t> через </a:t>
            </a:r>
            <a:r>
              <a:rPr lang="en-US" altLang="ru-RU" sz="2400">
                <a:solidFill>
                  <a:srgbClr val="800080"/>
                </a:solidFill>
              </a:rPr>
              <a:t>Internet</a:t>
            </a:r>
            <a:r>
              <a:rPr lang="ru-RU" altLang="ru-RU" sz="2400">
                <a:solidFill>
                  <a:srgbClr val="800080"/>
                </a:solidFill>
              </a:rPr>
              <a:t> “заразил” и таким образом вывел из строя более 1000 компьютеров;</a:t>
            </a:r>
          </a:p>
          <a:p>
            <a:pPr>
              <a:lnSpc>
                <a:spcPct val="95000"/>
              </a:lnSpc>
              <a:spcBef>
                <a:spcPct val="10000"/>
              </a:spcBef>
              <a:buSzPct val="110000"/>
              <a:buFont typeface="Webdings" panose="05030102010509060703" pitchFamily="18" charset="2"/>
              <a:buChar char="#"/>
            </a:pPr>
            <a:r>
              <a:rPr lang="ru-RU" altLang="ru-RU" sz="2400">
                <a:solidFill>
                  <a:srgbClr val="800080"/>
                </a:solidFill>
              </a:rPr>
              <a:t>1994 год — вследствие атак на системы паролирования в </a:t>
            </a:r>
            <a:r>
              <a:rPr lang="en-US" altLang="ru-RU" sz="2400">
                <a:solidFill>
                  <a:srgbClr val="800080"/>
                </a:solidFill>
              </a:rPr>
              <a:t>Internet</a:t>
            </a:r>
            <a:r>
              <a:rPr lang="ru-RU" altLang="ru-RU" sz="2400">
                <a:solidFill>
                  <a:srgbClr val="800080"/>
                </a:solidFill>
              </a:rPr>
              <a:t>-сети было скомпрометировано сотни тысяч (может быть миллионы) паролей пользователей;</a:t>
            </a:r>
          </a:p>
          <a:p>
            <a:pPr>
              <a:lnSpc>
                <a:spcPct val="95000"/>
              </a:lnSpc>
              <a:spcBef>
                <a:spcPct val="10000"/>
              </a:spcBef>
              <a:buSzPct val="110000"/>
              <a:buFont typeface="Webdings" panose="05030102010509060703" pitchFamily="18" charset="2"/>
              <a:buChar char="#"/>
            </a:pPr>
            <a:r>
              <a:rPr lang="ru-RU" altLang="ru-RU" sz="2400">
                <a:solidFill>
                  <a:srgbClr val="800080"/>
                </a:solidFill>
              </a:rPr>
              <a:t>1995 год — американский банк </a:t>
            </a:r>
            <a:r>
              <a:rPr lang="en-US" altLang="ru-RU" sz="2400" i="1">
                <a:solidFill>
                  <a:srgbClr val="800080"/>
                </a:solidFill>
              </a:rPr>
              <a:t>CITIBANK</a:t>
            </a:r>
            <a:r>
              <a:rPr lang="ru-RU" altLang="ru-RU" sz="2400">
                <a:solidFill>
                  <a:srgbClr val="800080"/>
                </a:solidFill>
              </a:rPr>
              <a:t> (Нью-Йорк) потерял $10 млн. вследствие атак нарушителей на его систему управления электронными платежами; </a:t>
            </a:r>
          </a:p>
        </p:txBody>
      </p:sp>
      <p:sp>
        <p:nvSpPr>
          <p:cNvPr id="1083397" name="Text Box 5"/>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1" name="Text Box 3"/>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56772" name="Text Box 4"/>
          <p:cNvSpPr txBox="1">
            <a:spLocks noChangeArrowheads="1"/>
          </p:cNvSpPr>
          <p:nvPr/>
        </p:nvSpPr>
        <p:spPr bwMode="auto">
          <a:xfrm>
            <a:off x="238125" y="1098550"/>
            <a:ext cx="8642350" cy="5486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a:solidFill>
                  <a:srgbClr val="800080"/>
                </a:solidFill>
              </a:rPr>
              <a:t>Создание и развитие широкомасштабной </a:t>
            </a:r>
            <a:r>
              <a:rPr lang="en-US" altLang="ru-RU" sz="3000">
                <a:solidFill>
                  <a:srgbClr val="800080"/>
                </a:solidFill>
              </a:rPr>
              <a:t>Internet</a:t>
            </a:r>
            <a:r>
              <a:rPr lang="ru-RU" altLang="ru-RU" sz="3000">
                <a:solidFill>
                  <a:srgbClr val="800080"/>
                </a:solidFill>
              </a:rPr>
              <a:t>-сети, часто называемой “киберпространством”, и её повсеместная доступность позволили говорить о новой социально-экономической среде. Киберпространство по своей сути является отражением реального мира, но со своими “виртуальными особенностями”. Естественно, что оно затронуло и сферу экономики и финансов, сделав себя конкурентоспособной и весьма эффективной (прибыльной) сферой бизнеса.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4419" name="Text Box 3"/>
          <p:cNvSpPr txBox="1">
            <a:spLocks noChangeArrowheads="1"/>
          </p:cNvSpPr>
          <p:nvPr/>
        </p:nvSpPr>
        <p:spPr bwMode="auto">
          <a:xfrm>
            <a:off x="236538" y="1223963"/>
            <a:ext cx="86169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110000"/>
              <a:buFont typeface="Webdings" panose="05030102010509060703" pitchFamily="18" charset="2"/>
              <a:buChar char="#"/>
            </a:pPr>
            <a:r>
              <a:rPr lang="ru-RU" altLang="ru-RU" sz="2400">
                <a:solidFill>
                  <a:srgbClr val="800080"/>
                </a:solidFill>
              </a:rPr>
              <a:t>1997 год — 37-летний хакер </a:t>
            </a:r>
            <a:r>
              <a:rPr lang="en-US" altLang="ru-RU" sz="2400" i="1">
                <a:solidFill>
                  <a:srgbClr val="800080"/>
                </a:solidFill>
              </a:rPr>
              <a:t>Carlos Salgado</a:t>
            </a:r>
            <a:r>
              <a:rPr lang="en-US" altLang="ru-RU" sz="2400">
                <a:solidFill>
                  <a:srgbClr val="800080"/>
                </a:solidFill>
              </a:rPr>
              <a:t> </a:t>
            </a:r>
            <a:r>
              <a:rPr lang="en-US" altLang="ru-RU" sz="2400" i="1">
                <a:solidFill>
                  <a:srgbClr val="800080"/>
                </a:solidFill>
              </a:rPr>
              <a:t>Jr</a:t>
            </a:r>
            <a:r>
              <a:rPr lang="ru-RU" altLang="ru-RU" sz="2400" i="1">
                <a:solidFill>
                  <a:srgbClr val="800080"/>
                </a:solidFill>
              </a:rPr>
              <a:t>.</a:t>
            </a:r>
            <a:r>
              <a:rPr lang="ru-RU" altLang="ru-RU" sz="2400">
                <a:solidFill>
                  <a:srgbClr val="800080"/>
                </a:solidFill>
              </a:rPr>
              <a:t> (</a:t>
            </a:r>
            <a:r>
              <a:rPr lang="en-US" altLang="ru-RU" sz="2400" i="1">
                <a:solidFill>
                  <a:srgbClr val="800080"/>
                </a:solidFill>
              </a:rPr>
              <a:t>Daly City</a:t>
            </a:r>
            <a:r>
              <a:rPr lang="ru-RU" altLang="ru-RU" sz="2400">
                <a:solidFill>
                  <a:srgbClr val="800080"/>
                </a:solidFill>
              </a:rPr>
              <a:t>, США) похитил через </a:t>
            </a:r>
            <a:r>
              <a:rPr lang="en-US" altLang="ru-RU" sz="2400">
                <a:solidFill>
                  <a:srgbClr val="800080"/>
                </a:solidFill>
              </a:rPr>
              <a:t>Internet</a:t>
            </a:r>
            <a:r>
              <a:rPr lang="ru-RU" altLang="ru-RU" sz="2400">
                <a:solidFill>
                  <a:srgbClr val="800080"/>
                </a:solidFill>
              </a:rPr>
              <a:t> около 100 тыс. номеров КК, которые пытался продать на черном рынке за $260 тыс. (возможный финансовый ущерб был оценен в сотни миллионов долларов США);</a:t>
            </a:r>
          </a:p>
          <a:p>
            <a:pPr>
              <a:spcBef>
                <a:spcPct val="50000"/>
              </a:spcBef>
              <a:buSzPct val="110000"/>
              <a:buFont typeface="Webdings" panose="05030102010509060703" pitchFamily="18" charset="2"/>
              <a:buChar char="#"/>
            </a:pPr>
            <a:r>
              <a:rPr lang="ru-RU" altLang="ru-RU" sz="2400">
                <a:solidFill>
                  <a:srgbClr val="800080"/>
                </a:solidFill>
              </a:rPr>
              <a:t>2000 год (февраль) — 19-летний хакер </a:t>
            </a:r>
            <a:r>
              <a:rPr lang="en-US" altLang="ru-RU" sz="2400" i="1">
                <a:solidFill>
                  <a:srgbClr val="800080"/>
                </a:solidFill>
              </a:rPr>
              <a:t>Raphael Gray</a:t>
            </a:r>
            <a:r>
              <a:rPr lang="ru-RU" altLang="ru-RU" sz="2400">
                <a:solidFill>
                  <a:srgbClr val="800080"/>
                </a:solidFill>
              </a:rPr>
              <a:t> похитил через </a:t>
            </a:r>
            <a:r>
              <a:rPr lang="en-US" altLang="ru-RU" sz="2400">
                <a:solidFill>
                  <a:srgbClr val="800080"/>
                </a:solidFill>
              </a:rPr>
              <a:t>Internet</a:t>
            </a:r>
            <a:r>
              <a:rPr lang="ru-RU" altLang="ru-RU" sz="2400">
                <a:solidFill>
                  <a:srgbClr val="800080"/>
                </a:solidFill>
              </a:rPr>
              <a:t> более 3 млн. фунтов стерлингов путем взлома девяти </a:t>
            </a:r>
            <a:r>
              <a:rPr lang="en-US" altLang="ru-RU" sz="2400">
                <a:solidFill>
                  <a:srgbClr val="800080"/>
                </a:solidFill>
              </a:rPr>
              <a:t>Web</a:t>
            </a:r>
            <a:r>
              <a:rPr lang="ru-RU" altLang="ru-RU" sz="2400">
                <a:solidFill>
                  <a:srgbClr val="800080"/>
                </a:solidFill>
              </a:rPr>
              <a:t>-сайтов, включая “</a:t>
            </a:r>
            <a:r>
              <a:rPr lang="en-US" altLang="ru-RU" sz="2400">
                <a:solidFill>
                  <a:srgbClr val="800080"/>
                </a:solidFill>
              </a:rPr>
              <a:t>Salesgate</a:t>
            </a:r>
            <a:r>
              <a:rPr lang="ru-RU" altLang="ru-RU" sz="2400">
                <a:solidFill>
                  <a:srgbClr val="800080"/>
                </a:solidFill>
              </a:rPr>
              <a:t>.</a:t>
            </a:r>
            <a:r>
              <a:rPr lang="en-US" altLang="ru-RU" sz="2400">
                <a:solidFill>
                  <a:srgbClr val="800080"/>
                </a:solidFill>
              </a:rPr>
              <a:t>com</a:t>
            </a:r>
            <a:r>
              <a:rPr lang="ru-RU" altLang="ru-RU" sz="2400">
                <a:solidFill>
                  <a:srgbClr val="800080"/>
                </a:solidFill>
              </a:rPr>
              <a:t>”, “</a:t>
            </a:r>
            <a:r>
              <a:rPr lang="en-US" altLang="ru-RU" sz="2400">
                <a:solidFill>
                  <a:srgbClr val="800080"/>
                </a:solidFill>
              </a:rPr>
              <a:t>VisionComputers</a:t>
            </a:r>
            <a:r>
              <a:rPr lang="ru-RU" altLang="ru-RU" sz="2400">
                <a:solidFill>
                  <a:srgbClr val="800080"/>
                </a:solidFill>
              </a:rPr>
              <a:t>.</a:t>
            </a:r>
            <a:r>
              <a:rPr lang="en-US" altLang="ru-RU" sz="2400">
                <a:solidFill>
                  <a:srgbClr val="800080"/>
                </a:solidFill>
              </a:rPr>
              <a:t>com</a:t>
            </a:r>
            <a:r>
              <a:rPr lang="ru-RU" altLang="ru-RU" sz="2400">
                <a:solidFill>
                  <a:srgbClr val="800080"/>
                </a:solidFill>
              </a:rPr>
              <a:t>” и “</a:t>
            </a:r>
            <a:r>
              <a:rPr lang="en-US" altLang="ru-RU" sz="2400">
                <a:solidFill>
                  <a:srgbClr val="800080"/>
                </a:solidFill>
              </a:rPr>
              <a:t>Albion</a:t>
            </a:r>
            <a:r>
              <a:rPr lang="ru-RU" altLang="ru-RU" sz="2400">
                <a:solidFill>
                  <a:srgbClr val="800080"/>
                </a:solidFill>
              </a:rPr>
              <a:t>­</a:t>
            </a:r>
            <a:r>
              <a:rPr lang="en-US" altLang="ru-RU" sz="2400">
                <a:solidFill>
                  <a:srgbClr val="800080"/>
                </a:solidFill>
              </a:rPr>
              <a:t>sMO</a:t>
            </a:r>
            <a:r>
              <a:rPr lang="ru-RU" altLang="ru-RU" sz="2400">
                <a:solidFill>
                  <a:srgbClr val="800080"/>
                </a:solidFill>
              </a:rPr>
              <a:t>.</a:t>
            </a:r>
            <a:r>
              <a:rPr lang="en-US" altLang="ru-RU" sz="2400">
                <a:solidFill>
                  <a:srgbClr val="800080"/>
                </a:solidFill>
              </a:rPr>
              <a:t>com</a:t>
            </a:r>
            <a:r>
              <a:rPr lang="ru-RU" altLang="ru-RU" sz="2400">
                <a:solidFill>
                  <a:srgbClr val="800080"/>
                </a:solidFill>
              </a:rPr>
              <a:t>”;</a:t>
            </a:r>
          </a:p>
          <a:p>
            <a:pPr>
              <a:spcBef>
                <a:spcPct val="50000"/>
              </a:spcBef>
              <a:buSzPct val="110000"/>
              <a:buFont typeface="Webdings" panose="05030102010509060703" pitchFamily="18" charset="2"/>
              <a:buChar char="#"/>
            </a:pPr>
            <a:r>
              <a:rPr lang="ru-RU" altLang="ru-RU" sz="2400">
                <a:solidFill>
                  <a:srgbClr val="800080"/>
                </a:solidFill>
              </a:rPr>
              <a:t>2001 год — в программном обеспечении </a:t>
            </a:r>
            <a:r>
              <a:rPr lang="en-US" altLang="ru-RU" sz="2400" i="1">
                <a:solidFill>
                  <a:srgbClr val="800080"/>
                </a:solidFill>
              </a:rPr>
              <a:t>Microsoft</a:t>
            </a:r>
            <a:r>
              <a:rPr lang="ru-RU" altLang="ru-RU" sz="2400">
                <a:solidFill>
                  <a:srgbClr val="800080"/>
                </a:solidFill>
              </a:rPr>
              <a:t> обнаружен “троянский конь”, который был замаскирован под “заплатку” для возможных уязвимых мест в ОС;</a:t>
            </a:r>
          </a:p>
        </p:txBody>
      </p:sp>
      <p:sp>
        <p:nvSpPr>
          <p:cNvPr id="1084420"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43" name="Text Box 3"/>
          <p:cNvSpPr txBox="1">
            <a:spLocks noChangeArrowheads="1"/>
          </p:cNvSpPr>
          <p:nvPr/>
        </p:nvSpPr>
        <p:spPr bwMode="auto">
          <a:xfrm>
            <a:off x="263525" y="1346200"/>
            <a:ext cx="8616950" cy="4921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40000"/>
              </a:spcBef>
              <a:buSzPct val="110000"/>
              <a:buFont typeface="Webdings" panose="05030102010509060703" pitchFamily="18" charset="2"/>
              <a:buChar char="#"/>
            </a:pPr>
            <a:r>
              <a:rPr lang="ru-RU" altLang="ru-RU" sz="2600">
                <a:solidFill>
                  <a:srgbClr val="800080"/>
                </a:solidFill>
              </a:rPr>
              <a:t>2001 год (июль) — корпорация “</a:t>
            </a:r>
            <a:r>
              <a:rPr lang="en-US" altLang="ru-RU" sz="2600" i="1">
                <a:solidFill>
                  <a:srgbClr val="800080"/>
                </a:solidFill>
              </a:rPr>
              <a:t>Cisco Systems</a:t>
            </a:r>
            <a:r>
              <a:rPr lang="ru-RU" altLang="ru-RU" sz="2600">
                <a:solidFill>
                  <a:srgbClr val="800080"/>
                </a:solidFill>
              </a:rPr>
              <a:t>” официально признала, что все ее маршрутизаторы (</a:t>
            </a:r>
            <a:r>
              <a:rPr lang="en-US" altLang="ru-RU" sz="2600">
                <a:solidFill>
                  <a:srgbClr val="800080"/>
                </a:solidFill>
              </a:rPr>
              <a:t>IOS v</a:t>
            </a:r>
            <a:r>
              <a:rPr lang="ru-RU" altLang="ru-RU" sz="2600">
                <a:solidFill>
                  <a:srgbClr val="800080"/>
                </a:solidFill>
              </a:rPr>
              <a:t>.11.2 и выше) уязвимы для хакерских атак;</a:t>
            </a:r>
          </a:p>
          <a:p>
            <a:pPr>
              <a:spcBef>
                <a:spcPct val="40000"/>
              </a:spcBef>
              <a:buSzPct val="110000"/>
              <a:buFont typeface="Webdings" panose="05030102010509060703" pitchFamily="18" charset="2"/>
              <a:buChar char="#"/>
            </a:pPr>
            <a:r>
              <a:rPr lang="ru-RU" altLang="ru-RU" sz="2600">
                <a:solidFill>
                  <a:srgbClr val="800080"/>
                </a:solidFill>
              </a:rPr>
              <a:t>2003 год — В течение года были взломаны информационные системы свыше 80% мировых финансовых учреждений. Согласно исследованию, проведенному компанией </a:t>
            </a:r>
            <a:r>
              <a:rPr lang="en-US" altLang="ru-RU" sz="2600" i="1">
                <a:solidFill>
                  <a:srgbClr val="800080"/>
                </a:solidFill>
              </a:rPr>
              <a:t>Deloitte Touche Tohmatsu</a:t>
            </a:r>
            <a:r>
              <a:rPr lang="ru-RU" altLang="ru-RU" sz="2600">
                <a:solidFill>
                  <a:srgbClr val="800080"/>
                </a:solidFill>
              </a:rPr>
              <a:t>, почти 40% организаций, чьи системы были атакованы, понесли финансовые потери. Исследование основано на интервью с руководителями служб безопасности ста ведущих мировых финансовых учреждений; </a:t>
            </a:r>
          </a:p>
        </p:txBody>
      </p:sp>
      <p:sp>
        <p:nvSpPr>
          <p:cNvPr id="1085444"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467" name="Text Box 3"/>
          <p:cNvSpPr txBox="1">
            <a:spLocks noChangeArrowheads="1"/>
          </p:cNvSpPr>
          <p:nvPr/>
        </p:nvSpPr>
        <p:spPr bwMode="auto">
          <a:xfrm>
            <a:off x="261938" y="1066800"/>
            <a:ext cx="8629650"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110000"/>
              <a:buFont typeface="Webdings" panose="05030102010509060703" pitchFamily="18" charset="2"/>
              <a:buChar char="#"/>
            </a:pPr>
            <a:r>
              <a:rPr lang="ru-RU" altLang="ru-RU" sz="2100">
                <a:solidFill>
                  <a:srgbClr val="800080"/>
                </a:solidFill>
              </a:rPr>
              <a:t>2007 год — депутат Госдумы России Виктор Алкснис в конце ноября 2007 года озаботился темой строительства корпорацией </a:t>
            </a:r>
            <a:r>
              <a:rPr lang="en-US" altLang="ru-RU" sz="2100" i="1">
                <a:solidFill>
                  <a:srgbClr val="800080"/>
                </a:solidFill>
              </a:rPr>
              <a:t>Microsoft</a:t>
            </a:r>
            <a:r>
              <a:rPr lang="ru-RU" altLang="ru-RU" sz="2100">
                <a:solidFill>
                  <a:srgbClr val="800080"/>
                </a:solidFill>
              </a:rPr>
              <a:t> центра обработки данных в Иркутской области на 10 000 серверов. Его опасения были основаны на том, что несколькими месяцами ранее корпорация выпустила обновление для ОС </a:t>
            </a:r>
            <a:r>
              <a:rPr lang="en-US" altLang="ru-RU" sz="2100">
                <a:solidFill>
                  <a:srgbClr val="800080"/>
                </a:solidFill>
              </a:rPr>
              <a:t>Windows</a:t>
            </a:r>
            <a:r>
              <a:rPr lang="ru-RU" altLang="ru-RU" sz="2100">
                <a:solidFill>
                  <a:srgbClr val="800080"/>
                </a:solidFill>
              </a:rPr>
              <a:t> XP и </a:t>
            </a:r>
            <a:r>
              <a:rPr lang="en-US" altLang="ru-RU" sz="2100">
                <a:solidFill>
                  <a:srgbClr val="800080"/>
                </a:solidFill>
              </a:rPr>
              <a:t>Vista</a:t>
            </a:r>
            <a:r>
              <a:rPr lang="ru-RU" altLang="ru-RU" sz="2100">
                <a:solidFill>
                  <a:srgbClr val="800080"/>
                </a:solidFill>
              </a:rPr>
              <a:t>, которое устанавливалось без ведома пользователей. Депутат отправил запрос руководителю ФСБ России и получил следующий ответ: “Учитывая, что на серверах центра обработки данных предполагается обрабатывать и хранить большие объёмы информации, которая может содержать данные, представляющие интерес для спецслужб иностранных государств, а в ПО не исключено наличие уязвимостей и недокументированных возможностей, органами Федеральной службы безопасности планируется проведение мероприятий, направленных на предотвращение возможности использования этой информации в ущерб интересов Российской Федерации”. </a:t>
            </a:r>
          </a:p>
        </p:txBody>
      </p:sp>
      <p:sp>
        <p:nvSpPr>
          <p:cNvPr id="1086468"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7491" name="Text Box 3"/>
          <p:cNvSpPr txBox="1">
            <a:spLocks noChangeArrowheads="1"/>
          </p:cNvSpPr>
          <p:nvPr/>
        </p:nvSpPr>
        <p:spPr bwMode="auto">
          <a:xfrm>
            <a:off x="250825" y="1250950"/>
            <a:ext cx="8642350" cy="5035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600">
                <a:solidFill>
                  <a:srgbClr val="800080"/>
                </a:solidFill>
              </a:rPr>
              <a:t>Вполне естественен вопрос: “А какова вероятность очередной атаки нарушителя?”, или “А какова вероятность того, что атаки нанесут определённый ущерб?”. Ответы на эти вопросы дать практически невозможно, так как чрезвычайно трудно накопить реальную статистику о таких событиях.</a:t>
            </a:r>
          </a:p>
        </p:txBody>
      </p:sp>
      <p:sp>
        <p:nvSpPr>
          <p:cNvPr id="1087492" name="Text Box 4"/>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8515" name="Text Box 3"/>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088516" name="Text Box 4"/>
          <p:cNvSpPr txBox="1">
            <a:spLocks noChangeArrowheads="1"/>
          </p:cNvSpPr>
          <p:nvPr/>
        </p:nvSpPr>
        <p:spPr bwMode="auto">
          <a:xfrm>
            <a:off x="263525" y="1222375"/>
            <a:ext cx="8593138" cy="5257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spcBef>
                <a:spcPct val="50000"/>
              </a:spcBef>
            </a:pPr>
            <a:r>
              <a:rPr lang="ru-RU" altLang="ru-RU" sz="3200">
                <a:solidFill>
                  <a:srgbClr val="800080"/>
                </a:solidFill>
              </a:rPr>
              <a:t>Организация (компания), подвергшаяся атаке нарушителя на собственную систему безопасности, должна либо весьма осторожно отразить этот инцидент в открытой печати, либо вообще отказаться от его огласки. Открытая публикация случившегося может подорвать доверие к ней покупателей или ее конкурентоспособность. Порой может быть легче, а значит и более выгодно, спокойно “проглотить” негативные последствия несанкционированных вторжений или сбоев.</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67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096707" name="Text Box 3"/>
          <p:cNvSpPr txBox="1">
            <a:spLocks noChangeArrowheads="1"/>
          </p:cNvSpPr>
          <p:nvPr/>
        </p:nvSpPr>
        <p:spPr bwMode="auto">
          <a:xfrm>
            <a:off x="238125" y="1152525"/>
            <a:ext cx="8642350" cy="2835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Однако, несмотря на нежелание компаний раскрывать детали дискредитации их систем безопасности или реальные потери, в результате анализа были получены некоторые оценки финансовых потерь в период второй половины 90-х годов прошлого века, а именно: </a:t>
            </a:r>
          </a:p>
        </p:txBody>
      </p:sp>
      <p:sp>
        <p:nvSpPr>
          <p:cNvPr id="1096708" name="Text Box 4"/>
          <p:cNvSpPr txBox="1">
            <a:spLocks noChangeArrowheads="1"/>
          </p:cNvSpPr>
          <p:nvPr/>
        </p:nvSpPr>
        <p:spPr bwMode="auto">
          <a:xfrm>
            <a:off x="261938" y="4056063"/>
            <a:ext cx="8629650" cy="2500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110000"/>
              <a:buFont typeface="Webdings" panose="05030102010509060703" pitchFamily="18" charset="2"/>
              <a:buChar char=""/>
            </a:pPr>
            <a:r>
              <a:rPr lang="ru-RU" altLang="ru-RU" sz="2600">
                <a:solidFill>
                  <a:srgbClr val="800080"/>
                </a:solidFill>
              </a:rPr>
              <a:t>подделка КК — 5 млрд. $</a:t>
            </a:r>
            <a:r>
              <a:rPr lang="en-US" altLang="ru-RU" sz="2600">
                <a:solidFill>
                  <a:srgbClr val="800080"/>
                </a:solidFill>
              </a:rPr>
              <a:t>US</a:t>
            </a:r>
            <a:r>
              <a:rPr lang="ru-RU" altLang="ru-RU" sz="2600">
                <a:solidFill>
                  <a:srgbClr val="800080"/>
                </a:solidFill>
              </a:rPr>
              <a:t> ежегодно (во всем мире);</a:t>
            </a:r>
          </a:p>
          <a:p>
            <a:pPr>
              <a:spcBef>
                <a:spcPct val="30000"/>
              </a:spcBef>
              <a:buSzPct val="110000"/>
              <a:buFont typeface="Webdings" panose="05030102010509060703" pitchFamily="18" charset="2"/>
              <a:buChar char=""/>
            </a:pPr>
            <a:r>
              <a:rPr lang="ru-RU" altLang="ru-RU" sz="2600">
                <a:solidFill>
                  <a:srgbClr val="800080"/>
                </a:solidFill>
              </a:rPr>
              <a:t>кража данных в режиме “</a:t>
            </a:r>
            <a:r>
              <a:rPr lang="en-US" altLang="ru-RU" sz="2600">
                <a:solidFill>
                  <a:srgbClr val="800080"/>
                </a:solidFill>
              </a:rPr>
              <a:t>on</a:t>
            </a:r>
            <a:r>
              <a:rPr lang="ru-RU" altLang="ru-RU" sz="2600">
                <a:solidFill>
                  <a:srgbClr val="800080"/>
                </a:solidFill>
              </a:rPr>
              <a:t>-</a:t>
            </a:r>
            <a:r>
              <a:rPr lang="en-US" altLang="ru-RU" sz="2600">
                <a:solidFill>
                  <a:srgbClr val="800080"/>
                </a:solidFill>
              </a:rPr>
              <a:t>line</a:t>
            </a:r>
            <a:r>
              <a:rPr lang="ru-RU" altLang="ru-RU" sz="2600">
                <a:solidFill>
                  <a:srgbClr val="800080"/>
                </a:solidFill>
              </a:rPr>
              <a:t>” — 10 млрд. $</a:t>
            </a:r>
            <a:r>
              <a:rPr lang="en-US" altLang="ru-RU" sz="2600">
                <a:solidFill>
                  <a:srgbClr val="800080"/>
                </a:solidFill>
              </a:rPr>
              <a:t>US</a:t>
            </a:r>
            <a:r>
              <a:rPr lang="ru-RU" altLang="ru-RU" sz="2600">
                <a:solidFill>
                  <a:srgbClr val="800080"/>
                </a:solidFill>
              </a:rPr>
              <a:t> ежегодно (только в США), включая воровство телефонных и КК, программных продуктов и конфиденциальной корпоративной информации;</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77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097731" name="Text Box 3"/>
          <p:cNvSpPr txBox="1">
            <a:spLocks noChangeArrowheads="1"/>
          </p:cNvSpPr>
          <p:nvPr/>
        </p:nvSpPr>
        <p:spPr bwMode="auto">
          <a:xfrm>
            <a:off x="276225" y="1238250"/>
            <a:ext cx="8578850" cy="50530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110000"/>
              <a:buFont typeface="Webdings" panose="05030102010509060703" pitchFamily="18" charset="2"/>
              <a:buChar char=""/>
            </a:pPr>
            <a:r>
              <a:rPr lang="ru-RU" altLang="ru-RU" sz="2600">
                <a:solidFill>
                  <a:srgbClr val="800080"/>
                </a:solidFill>
              </a:rPr>
              <a:t>компрометация защищаемой информации — в течение 1997…98 годов около 50% организаций, подвергшихся атакам с целью овладения конфиденциальной информацией, понесли серьезные финансовые потери;</a:t>
            </a:r>
          </a:p>
          <a:p>
            <a:pPr>
              <a:spcBef>
                <a:spcPct val="50000"/>
              </a:spcBef>
              <a:buSzPct val="110000"/>
              <a:buFont typeface="Webdings" panose="05030102010509060703" pitchFamily="18" charset="2"/>
              <a:buChar char=""/>
            </a:pPr>
            <a:r>
              <a:rPr lang="ru-RU" altLang="ru-RU" sz="2600">
                <a:solidFill>
                  <a:srgbClr val="800080"/>
                </a:solidFill>
              </a:rPr>
              <a:t>институтом компьютерной безопасности (</a:t>
            </a:r>
            <a:r>
              <a:rPr lang="en-US" altLang="ru-RU" sz="2600">
                <a:solidFill>
                  <a:srgbClr val="800080"/>
                </a:solidFill>
              </a:rPr>
              <a:t>Computer Security Institute</a:t>
            </a:r>
            <a:r>
              <a:rPr lang="ru-RU" altLang="ru-RU" sz="2600">
                <a:solidFill>
                  <a:srgbClr val="800080"/>
                </a:solidFill>
              </a:rPr>
              <a:t> — CSI, США) совместно с ФБР проведен анализ компьютерного пиратства и установлено, что потери американских </a:t>
            </a:r>
            <a:r>
              <a:rPr lang="en-US" altLang="ru-RU" sz="2600">
                <a:solidFill>
                  <a:srgbClr val="800080"/>
                </a:solidFill>
              </a:rPr>
              <a:t>Internet</a:t>
            </a:r>
            <a:r>
              <a:rPr lang="ru-RU" altLang="ru-RU" sz="2600">
                <a:solidFill>
                  <a:srgbClr val="800080"/>
                </a:solidFill>
              </a:rPr>
              <a:t>-компаний составили: в 1999 году — $256 млн., в 2000 году — $378 млн., в 2001 году — $456 млн., в 2002 году —  $202 млн.</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098755" name="Text Box 3"/>
          <p:cNvSpPr txBox="1">
            <a:spLocks noChangeArrowheads="1"/>
          </p:cNvSpPr>
          <p:nvPr/>
        </p:nvSpPr>
        <p:spPr bwMode="auto">
          <a:xfrm>
            <a:off x="238125" y="1155700"/>
            <a:ext cx="86296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500">
                <a:solidFill>
                  <a:srgbClr val="800080"/>
                </a:solidFill>
              </a:rPr>
              <a:t>Удивительно, но факт — несмотря на падение издержек от хакеров, количество атак осталось практически неизменным, то есть все научились минимизировать убытки, связанные с компьютерными преступлениями. На первом месте по исчисляемым убыткам для компаний стоит кража конфиденциальной информации (около $70 млн.), на втором — отказ от обслуживания ($65,6 млн.). Причем только половина из опрошенных компаний смогли оценить в денежном эквиваленте свои потери — так что указанные суммы вероятно надо умножать как минимум на два. Интересен и то факт, что 45% опрошенных рассказали об атаках изнутри организаций, 78% сочли большей угрозой Интернет, а 36% — своих собственных сотрудников, сидящих в локальной сети.</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97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099779" name="Text Box 3"/>
          <p:cNvSpPr txBox="1">
            <a:spLocks noChangeArrowheads="1"/>
          </p:cNvSpPr>
          <p:nvPr/>
        </p:nvSpPr>
        <p:spPr bwMode="auto">
          <a:xfrm>
            <a:off x="250825" y="1227138"/>
            <a:ext cx="86169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400">
                <a:solidFill>
                  <a:srgbClr val="800080"/>
                </a:solidFill>
              </a:rPr>
              <a:t>Несмотря на то, что никогда не возможно точно оценить вероятный финансовый и коммерческий ущерб, нанесенный вследствие атак и сбоев в СЭЛП, приведенные выше факты со всей очевидностью демонстрируют, что благодушие в таких ситуациях недопустимо!</a:t>
            </a:r>
          </a:p>
          <a:p>
            <a:r>
              <a:rPr lang="ru-RU" altLang="ru-RU" sz="2400">
                <a:solidFill>
                  <a:srgbClr val="800080"/>
                </a:solidFill>
              </a:rPr>
              <a:t>Риски, связанные с ЭК, могут быть значительно снижены только путём использования соответствующих контрмер по защите бизнеса и создания необходимых жестких правил ведения электронной коммерции. С точки зрения технологических перспектив неразрешимых проблем в этой сфере не существует. Вопросы информационной безопасности долгие годы исследовались правительствами многих государств, научными организациями и отдельными специа­листами индустриального сектора экономики.</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0803" name="Text Box 3"/>
          <p:cNvSpPr txBox="1">
            <a:spLocks noChangeArrowheads="1"/>
          </p:cNvSpPr>
          <p:nvPr/>
        </p:nvSpPr>
        <p:spPr bwMode="auto">
          <a:xfrm>
            <a:off x="263525" y="1130300"/>
            <a:ext cx="86042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500">
                <a:solidFill>
                  <a:srgbClr val="800080"/>
                </a:solidFill>
              </a:rPr>
              <a:t>И полученные ими решения большинства технических проблем вполне прозрачны для инженерно-технических работников. Однако до настоящего момента эти решения в области информационной безопасности чрезвычайно редко реализовывались на практике, за исключением, пожалуй, систем национальной безопасности и частных банковских электронных систем. Следовательно, все еще существует громадное количество научных направлений в области информационной безопасности в интересах решения широко спектра задач ЭК. Более того, развитие разнообразной легальной коммерческой деятельности и контроля за ней должно предусматривать создание специальных технологических контрмер по защите данных.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7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57795" name="Text Box 3"/>
          <p:cNvSpPr txBox="1">
            <a:spLocks noChangeArrowheads="1"/>
          </p:cNvSpPr>
          <p:nvPr/>
        </p:nvSpPr>
        <p:spPr bwMode="auto">
          <a:xfrm>
            <a:off x="438150" y="1289050"/>
            <a:ext cx="825500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Именно слияние традиционных форм коммерческой деятельности с глобальной информационно-телекоммуникационной инфраструктурой стало причиной появления “виртуального (электронного) бизнеса” и “виртуальной (электронной) коммерции”. Определение “виртуальный” вполне закономерно, так как оно характеризует новые свойства электронного бизнеса: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8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1827" name="Text Box 3"/>
          <p:cNvSpPr txBox="1">
            <a:spLocks noChangeArrowheads="1"/>
          </p:cNvSpPr>
          <p:nvPr/>
        </p:nvSpPr>
        <p:spPr bwMode="auto">
          <a:xfrm>
            <a:off x="0" y="88741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CC3300"/>
                </a:solidFill>
                <a:latin typeface="Tahoma" panose="020B0604030504040204" pitchFamily="34" charset="0"/>
              </a:rPr>
              <a:t>31.2. </a:t>
            </a:r>
            <a:r>
              <a:rPr lang="ru-RU" altLang="ru-RU" sz="2400" b="1">
                <a:solidFill>
                  <a:srgbClr val="CC3300"/>
                </a:solidFill>
              </a:rPr>
              <a:t>Бумажный и электронный документооборот</a:t>
            </a:r>
          </a:p>
          <a:p>
            <a:r>
              <a:rPr lang="ru-RU" altLang="ru-RU" sz="2400" b="1">
                <a:solidFill>
                  <a:srgbClr val="CC3300"/>
                </a:solidFill>
              </a:rPr>
              <a:t>в бизнесе</a:t>
            </a:r>
            <a:r>
              <a:rPr lang="ru-RU" altLang="ru-RU" sz="2400">
                <a:solidFill>
                  <a:srgbClr val="CC3300"/>
                </a:solidFill>
              </a:rPr>
              <a:t> </a:t>
            </a:r>
          </a:p>
        </p:txBody>
      </p:sp>
      <p:sp>
        <p:nvSpPr>
          <p:cNvPr id="1101828" name="Text Box 4"/>
          <p:cNvSpPr txBox="1">
            <a:spLocks noChangeArrowheads="1"/>
          </p:cNvSpPr>
          <p:nvPr/>
        </p:nvSpPr>
        <p:spPr bwMode="auto">
          <a:xfrm>
            <a:off x="263525" y="2124075"/>
            <a:ext cx="8591550" cy="4270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a:solidFill>
                  <a:srgbClr val="800080"/>
                </a:solidFill>
              </a:rPr>
              <a:t>Большое количество научных направлений в области распределенной обработки и передачи информации вновь приобрели огромное значение во второй половине 80-х годов прошлого столетия. Например, достаточно крупные научные силы были направлены на определение точного соответствия между бумажным (БДО) и электронным документооборотом в бизнесе (и не только). Однако многие из полученных решений оказались неудачными.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2851" name="Text Box 3"/>
          <p:cNvSpPr txBox="1">
            <a:spLocks noChangeArrowheads="1"/>
          </p:cNvSpPr>
          <p:nvPr/>
        </p:nvSpPr>
        <p:spPr bwMode="auto">
          <a:xfrm>
            <a:off x="250825" y="1401763"/>
            <a:ext cx="8616950" cy="466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Только в 90-х годах стали очевидными основные реализационные и правовые различия между традиционными бумажными технологиями документооборота и ЭДО. Подписанные бумажные документы имеют свойственные им атрибуты защиты, которые отсутствуют в электронных документах. К таким атрибутам, позволяющим обнаружить любую подделку или искажение бумажного документа, относятся:</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8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3875" name="Text Box 3"/>
          <p:cNvSpPr txBox="1">
            <a:spLocks noChangeArrowheads="1"/>
          </p:cNvSpPr>
          <p:nvPr/>
        </p:nvSpPr>
        <p:spPr bwMode="auto">
          <a:xfrm>
            <a:off x="250825" y="1206500"/>
            <a:ext cx="8629650" cy="4940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110000"/>
              <a:buFont typeface="Wingdings" panose="05000000000000000000" pitchFamily="2" charset="2"/>
              <a:buChar char="@"/>
            </a:pPr>
            <a:r>
              <a:rPr lang="ru-RU" altLang="ru-RU" sz="3000">
                <a:solidFill>
                  <a:srgbClr val="800080"/>
                </a:solidFill>
              </a:rPr>
              <a:t>специальная типографская краска, которая наносится на целлулоидные волокна бумаги;</a:t>
            </a:r>
          </a:p>
          <a:p>
            <a:pPr>
              <a:spcBef>
                <a:spcPct val="20000"/>
              </a:spcBef>
              <a:buSzPct val="110000"/>
              <a:buFont typeface="Wingdings" panose="05000000000000000000" pitchFamily="2" charset="2"/>
              <a:buChar char="@"/>
            </a:pPr>
            <a:r>
              <a:rPr lang="ru-RU" altLang="ru-RU" sz="3000">
                <a:solidFill>
                  <a:srgbClr val="800080"/>
                </a:solidFill>
              </a:rPr>
              <a:t>уникальность соответствующей процедуры печати (например, печатный (фирменный) бланк);</a:t>
            </a:r>
          </a:p>
          <a:p>
            <a:pPr>
              <a:spcBef>
                <a:spcPct val="20000"/>
              </a:spcBef>
              <a:buSzPct val="110000"/>
              <a:buFont typeface="Wingdings" panose="05000000000000000000" pitchFamily="2" charset="2"/>
              <a:buChar char="@"/>
            </a:pPr>
            <a:r>
              <a:rPr lang="ru-RU" altLang="ru-RU" sz="3000">
                <a:solidFill>
                  <a:srgbClr val="800080"/>
                </a:solidFill>
              </a:rPr>
              <a:t>водяные знаки;</a:t>
            </a:r>
          </a:p>
          <a:p>
            <a:pPr>
              <a:spcBef>
                <a:spcPct val="20000"/>
              </a:spcBef>
              <a:buSzPct val="110000"/>
              <a:buFont typeface="Wingdings" panose="05000000000000000000" pitchFamily="2" charset="2"/>
              <a:buChar char="@"/>
            </a:pPr>
            <a:r>
              <a:rPr lang="ru-RU" altLang="ru-RU" sz="3000">
                <a:solidFill>
                  <a:srgbClr val="800080"/>
                </a:solidFill>
              </a:rPr>
              <a:t>биометрические свойства подписи (в том числе, нажим на ручку, форма и стиль подписи);</a:t>
            </a:r>
          </a:p>
          <a:p>
            <a:pPr>
              <a:spcBef>
                <a:spcPct val="20000"/>
              </a:spcBef>
              <a:buSzPct val="110000"/>
              <a:buFont typeface="Wingdings" panose="05000000000000000000" pitchFamily="2" charset="2"/>
              <a:buChar char="@"/>
            </a:pPr>
            <a:r>
              <a:rPr lang="ru-RU" altLang="ru-RU" sz="3000">
                <a:solidFill>
                  <a:srgbClr val="800080"/>
                </a:solidFill>
              </a:rPr>
              <a:t>метки времени.</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4899" name="Text Box 3"/>
          <p:cNvSpPr txBox="1">
            <a:spLocks noChangeArrowheads="1"/>
          </p:cNvSpPr>
          <p:nvPr/>
        </p:nvSpPr>
        <p:spPr bwMode="auto">
          <a:xfrm>
            <a:off x="238125" y="1138238"/>
            <a:ext cx="8616950" cy="5345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700">
                <a:solidFill>
                  <a:srgbClr val="800080"/>
                </a:solidFill>
              </a:rPr>
              <a:t>Рассмотренные атрибуты несвойственны для электронных документов. Электронные сообщения представляют собой, как правило, простую последовательность двоичных чисел или битов (единиц и нулей), которые представляют информацию в определенном кодовом формате (слова или числа). Появление единиц или нулей в сообщении случайно и зависит только от содержания самого сообщения и правил его кодирования. Как и бумажные, электронные документы могут быть достаточно легко модифицированы, если не использовать специально разработанные защитные механизмы.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5923" name="Text Box 3"/>
          <p:cNvSpPr txBox="1">
            <a:spLocks noChangeArrowheads="1"/>
          </p:cNvSpPr>
          <p:nvPr/>
        </p:nvSpPr>
        <p:spPr bwMode="auto">
          <a:xfrm>
            <a:off x="238125" y="1176338"/>
            <a:ext cx="8655050" cy="5345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700">
                <a:solidFill>
                  <a:srgbClr val="800080"/>
                </a:solidFill>
              </a:rPr>
              <a:t>В этой связи, для защиты электронных документов необходимо использовать специальные дополнительные технологические средства, включающие средства физической и электронной защиты, которые обеспечивают такой же уровень доверия, какой достигнут при использовании атрибутов защиты в бумажных документах.</a:t>
            </a:r>
          </a:p>
          <a:p>
            <a:r>
              <a:rPr lang="ru-RU" altLang="ru-RU" sz="2700">
                <a:solidFill>
                  <a:srgbClr val="800080"/>
                </a:solidFill>
              </a:rPr>
              <a:t>Более того, бумажные и электронные документы могут выполнять совершенно разные функции в бизнесе и юриспруденции. Эти документы различаются между собой, в первую очередь, средой доставки, которая обеспечивает их уникальность и подлинность.</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6947" name="Text Box 3"/>
          <p:cNvSpPr txBox="1">
            <a:spLocks noChangeArrowheads="1"/>
          </p:cNvSpPr>
          <p:nvPr/>
        </p:nvSpPr>
        <p:spPr bwMode="auto">
          <a:xfrm>
            <a:off x="238125" y="1247775"/>
            <a:ext cx="86423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400">
                <a:solidFill>
                  <a:srgbClr val="800080"/>
                </a:solidFill>
              </a:rPr>
              <a:t>Например, бумажный документ может обслуживать (сопровождать) доставку товаров или другого имущества, которое указано в нём. Получатель этого документа может удостовериться, что доставка будет признана законной. А в качестве доказательства этой доставки выступает оригинальный и подлинный бумажный документ.</a:t>
            </a:r>
          </a:p>
          <a:p>
            <a:r>
              <a:rPr lang="ru-RU" altLang="ru-RU" sz="2400">
                <a:solidFill>
                  <a:srgbClr val="800080"/>
                </a:solidFill>
              </a:rPr>
              <a:t>С другой стороны, электронные сообщения не являются уникальными. Действительно, одно из преимуществ цифровых данных в том, что они позволяют делать любое количество копий, причем последние не будут ничем отличаться от оригинала. Эта свойство (характеристика) электронных документов прямо противоречит свойству бумажных документов, которые специально защищены от копирования.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9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7971" name="Text Box 3"/>
          <p:cNvSpPr txBox="1">
            <a:spLocks noChangeArrowheads="1"/>
          </p:cNvSpPr>
          <p:nvPr/>
        </p:nvSpPr>
        <p:spPr bwMode="auto">
          <a:xfrm>
            <a:off x="238125" y="1141413"/>
            <a:ext cx="86423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500">
                <a:solidFill>
                  <a:srgbClr val="800080"/>
                </a:solidFill>
              </a:rPr>
              <a:t>Таким образом, специфические различия между бумажными и электронными документами требуют и различных способов и процедур обработки для достижения необходимых коммерческих свойств и обеспечения правомочных функций. Несмотря на то, что простой бумажный документ вполне достаточен для проведения коммерческой операции (за счет наличия в нем фирменного заголовка и других атрибутов защиты), он может быть передан в форме последовательности криптографически защищенных электронных сообщений (совместно с методами физической защиты) для решения той же самой задачи, но к этому еще добавляется электронная цифровая регистрация заголовка бумажного документа.</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08995" name="Text Box 3"/>
          <p:cNvSpPr txBox="1">
            <a:spLocks noChangeArrowheads="1"/>
          </p:cNvSpPr>
          <p:nvPr/>
        </p:nvSpPr>
        <p:spPr bwMode="auto">
          <a:xfrm>
            <a:off x="261938" y="1627188"/>
            <a:ext cx="8580437" cy="399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На практике, в сфере ЭК существует несколько юридически корректных операций, аналогичных БДО. Однако невозможно БДО полностью отобразить в ЭДО. В тоже время, необходимо вести поиск реальных функциональных аналогов, учитывая уникальные свойства передачи дискретных сообщений.</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0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0019" name="Text Box 3"/>
          <p:cNvSpPr txBox="1">
            <a:spLocks noChangeArrowheads="1"/>
          </p:cNvSpPr>
          <p:nvPr/>
        </p:nvSpPr>
        <p:spPr bwMode="auto">
          <a:xfrm>
            <a:off x="0" y="8874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CC3300"/>
                </a:solidFill>
                <a:latin typeface="Tahoma" panose="020B0604030504040204" pitchFamily="34" charset="0"/>
              </a:rPr>
              <a:t>31.3. </a:t>
            </a:r>
            <a:r>
              <a:rPr lang="ru-RU" altLang="ru-RU" sz="2400" b="1">
                <a:solidFill>
                  <a:srgbClr val="CC3300"/>
                </a:solidFill>
              </a:rPr>
              <a:t>Безопасность ЭК — надёжность ЭК</a:t>
            </a:r>
            <a:r>
              <a:rPr lang="ru-RU" altLang="ru-RU" sz="2400">
                <a:solidFill>
                  <a:srgbClr val="CC3300"/>
                </a:solidFill>
              </a:rPr>
              <a:t> </a:t>
            </a:r>
          </a:p>
        </p:txBody>
      </p:sp>
      <p:sp>
        <p:nvSpPr>
          <p:cNvPr id="1110020" name="Text Box 4"/>
          <p:cNvSpPr txBox="1">
            <a:spLocks noChangeArrowheads="1"/>
          </p:cNvSpPr>
          <p:nvPr/>
        </p:nvSpPr>
        <p:spPr bwMode="auto">
          <a:xfrm>
            <a:off x="250825" y="1687513"/>
            <a:ext cx="8616950" cy="4933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700">
                <a:solidFill>
                  <a:srgbClr val="800080"/>
                </a:solidFill>
              </a:rPr>
              <a:t>ЭК в форме ЭДО используется уже достаточно давно — с начала 80-х годов прошлого века. Первоначально, ЭДО был предназначен в основном для обслуживания коммерческой деятельности индустриального сектора экономики (автомобильная, фармацевтическая, пищевая и легкая промышленности). В начальный период участники ЭДО уделяли внимание безопасности только с точки зрения корректности стоимости и цен, так как преимущества ЭК были мало заметны. К сожалению, очень часто правильные мысли приходят слишком поздно.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1043" name="Text Box 3"/>
          <p:cNvSpPr txBox="1">
            <a:spLocks noChangeArrowheads="1"/>
          </p:cNvSpPr>
          <p:nvPr/>
        </p:nvSpPr>
        <p:spPr bwMode="auto">
          <a:xfrm>
            <a:off x="250825" y="1189038"/>
            <a:ext cx="8605838"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В 90-е годы прошлого века наблюдался бурный прогресс в развитии ЭК. Значи­мость обеспечения безопасности ЭК возрастала с катастрофической быстротой. Стремительное развитие электронного бизнеса требовало скорейшего решения проблем защиты коммерческой информации и его правового обеспечения. К факторам, повлекшим за собой качественные изменения ЭК, относятся: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8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i="1">
                <a:solidFill>
                  <a:srgbClr val="800080"/>
                </a:solidFill>
                <a:effectLst>
                  <a:outerShdw blurRad="38100" dist="38100" dir="2700000" algn="tl">
                    <a:srgbClr val="C0C0C0"/>
                  </a:outerShdw>
                </a:effectLst>
              </a:rPr>
              <a:t> </a:t>
            </a:r>
          </a:p>
        </p:txBody>
      </p:sp>
      <p:sp>
        <p:nvSpPr>
          <p:cNvPr id="1058819" name="Text Box 3"/>
          <p:cNvSpPr txBox="1">
            <a:spLocks noChangeArrowheads="1"/>
          </p:cNvSpPr>
          <p:nvPr/>
        </p:nvSpPr>
        <p:spPr bwMode="auto">
          <a:xfrm>
            <a:off x="238125" y="1350963"/>
            <a:ext cx="8616950" cy="4873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sz="3200" i="1">
                <a:solidFill>
                  <a:srgbClr val="800080"/>
                </a:solidFill>
              </a:rPr>
              <a:t>электронные (виртуальные) деньги</a:t>
            </a:r>
            <a:r>
              <a:rPr lang="ru-RU" altLang="ru-RU" sz="3200">
                <a:solidFill>
                  <a:srgbClr val="800080"/>
                </a:solidFill>
              </a:rPr>
              <a:t>. Понятие бумажных (металлических) денег в электронной коммерции исчезает (мы их просто не видим). Их заменяют платежные средства (специализированные программно-аппаратные комплексы), которые представляют собой, как правило, пластиковые кредитные (или иные платежные) карты (КК) с определенными физическими свойствами;</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0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2067" name="Text Box 3"/>
          <p:cNvSpPr txBox="1">
            <a:spLocks noChangeArrowheads="1"/>
          </p:cNvSpPr>
          <p:nvPr/>
        </p:nvSpPr>
        <p:spPr bwMode="auto">
          <a:xfrm>
            <a:off x="236538" y="1196975"/>
            <a:ext cx="8629650"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110000"/>
              <a:buFont typeface="Webdings" panose="05030102010509060703" pitchFamily="18" charset="2"/>
              <a:buChar char="@"/>
            </a:pPr>
            <a:r>
              <a:rPr lang="ru-RU" altLang="ru-RU" sz="2500" u="sng">
                <a:solidFill>
                  <a:srgbClr val="800080"/>
                </a:solidFill>
                <a:latin typeface="Tahoma" panose="020B0604030504040204" pitchFamily="34" charset="0"/>
                <a:cs typeface="Tahoma" panose="020B0604030504040204" pitchFamily="34" charset="0"/>
              </a:rPr>
              <a:t>прогресс мировой ИТИ</a:t>
            </a:r>
            <a:r>
              <a:rPr lang="ru-RU" altLang="ru-RU" sz="2500">
                <a:solidFill>
                  <a:srgbClr val="800080"/>
                </a:solidFill>
              </a:rPr>
              <a:t>. Мировая система электросвязи претерпела за последние десятилетия огромные качественные и количественные изменения. Начиная с отдельных закрытых направлений связи между торговыми партнерами, она превратилась в глобальную открытую информационно-технологическую инфраструктуру (киберпространство), “стирающую” пространство и время. Эта инфраструктура представляет собой совокупность глобальных, национальных, региональных и частных сетей (ИТС), которые зачастую в своем развитии не подчиняются ни каким правилам, и в то же время — не защищены (например, </a:t>
            </a:r>
            <a:r>
              <a:rPr lang="en-US" altLang="ru-RU" sz="2500">
                <a:solidFill>
                  <a:srgbClr val="800080"/>
                </a:solidFill>
              </a:rPr>
              <a:t>Internet</a:t>
            </a:r>
            <a:r>
              <a:rPr lang="ru-RU" altLang="ru-RU" sz="2500">
                <a:solidFill>
                  <a:srgbClr val="800080"/>
                </a:solidFill>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3091" name="Text Box 3"/>
          <p:cNvSpPr txBox="1">
            <a:spLocks noChangeArrowheads="1"/>
          </p:cNvSpPr>
          <p:nvPr/>
        </p:nvSpPr>
        <p:spPr bwMode="auto">
          <a:xfrm>
            <a:off x="238125" y="1193800"/>
            <a:ext cx="86423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110000"/>
              <a:buFont typeface="Webdings" panose="05030102010509060703" pitchFamily="18" charset="2"/>
              <a:buChar char="@"/>
            </a:pPr>
            <a:r>
              <a:rPr lang="ru-RU" altLang="ru-RU" sz="2400" u="sng">
                <a:solidFill>
                  <a:srgbClr val="800080"/>
                </a:solidFill>
                <a:latin typeface="Tahoma" panose="020B0604030504040204" pitchFamily="34" charset="0"/>
                <a:cs typeface="Tahoma" panose="020B0604030504040204" pitchFamily="34" charset="0"/>
              </a:rPr>
              <a:t>бурный рост глобальной торговли</a:t>
            </a:r>
            <a:r>
              <a:rPr lang="ru-RU" altLang="ru-RU" sz="2400">
                <a:solidFill>
                  <a:srgbClr val="800080"/>
                </a:solidFill>
              </a:rPr>
              <a:t>. Современный бизнес требует глобализации коммерческой деятельности и соблюдения при этом необходимого уровня конфиденциальности. Вместе с тем, исходя из того, что потенциальные торговые партнеры могут находиться на диаметрально противоположных сторонах земного шара, возникает большой соблазн для уклонения от законного разрешения конфликтных ситуаций и разногласий, которые вероятнее всего могут завершиться в пользу противоположной стороны. Но за счёт использования современных методов защиты участники электронного бизнеса могут предъявить и надежно защитить неоспоримые доказательства проведенной ими торговой сделки.</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41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4115" name="Text Box 3"/>
          <p:cNvSpPr txBox="1">
            <a:spLocks noChangeArrowheads="1"/>
          </p:cNvSpPr>
          <p:nvPr/>
        </p:nvSpPr>
        <p:spPr bwMode="auto">
          <a:xfrm>
            <a:off x="238125" y="1001713"/>
            <a:ext cx="86169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46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2400">
                <a:solidFill>
                  <a:srgbClr val="800080"/>
                </a:solidFill>
              </a:rPr>
              <a:t>Когда участники сделки уверены в надежности этих методов, то при возникновении спорных ситуаций имеется реальная возможность для правового разрешения проблем. Это особенно важно, когда приходится рассматривать мир электронной торговли как сферу полномочий, у которой могут отсутствовать ясные правовые границы, так как сообщения регулярно передаются через промежуточные участки сетей, которые не входят в юрисдикцию ни одной из сторон торговой сделки. С другой стороны, электронный бизнес может стать самым урегулированным (с правовой стороны) видом коммерческой деятельности за счет использования центров сертификации и авторизации, которые будут выполнять функции “третейских судей” при спорных ситуациях.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5139" name="Text Box 3"/>
          <p:cNvSpPr txBox="1">
            <a:spLocks noChangeArrowheads="1"/>
          </p:cNvSpPr>
          <p:nvPr/>
        </p:nvSpPr>
        <p:spPr bwMode="auto">
          <a:xfrm>
            <a:off x="250825" y="1147763"/>
            <a:ext cx="8642350" cy="5221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r>
              <a:rPr lang="ru-RU" altLang="ru-RU" sz="2400">
                <a:solidFill>
                  <a:srgbClr val="800080"/>
                </a:solidFill>
              </a:rPr>
              <a:t>    Именно необходимый уровень безопасности может помочь пользователям разрешать любые правовые проблемы. Тем более что перспектива возможных судебных разбирательств по поводу электронных коммерческих сделок в каком-нибудь удаленном рыбацком поселке на другом краю земли вряд ли будет привлекательной;</a:t>
            </a:r>
          </a:p>
          <a:p>
            <a:pPr>
              <a:spcBef>
                <a:spcPct val="30000"/>
              </a:spcBef>
              <a:buSzPct val="110000"/>
              <a:buFont typeface="Webdings" panose="05030102010509060703" pitchFamily="18" charset="2"/>
              <a:buChar char="@"/>
            </a:pPr>
            <a:r>
              <a:rPr lang="ru-RU" altLang="ru-RU" sz="2400" u="sng">
                <a:solidFill>
                  <a:srgbClr val="800080"/>
                </a:solidFill>
                <a:latin typeface="Tahoma" panose="020B0604030504040204" pitchFamily="34" charset="0"/>
                <a:cs typeface="Tahoma" panose="020B0604030504040204" pitchFamily="34" charset="0"/>
              </a:rPr>
              <a:t>проведение коммерческих операций в реальном времени</a:t>
            </a:r>
            <a:r>
              <a:rPr lang="ru-RU" altLang="ru-RU" sz="2400">
                <a:solidFill>
                  <a:srgbClr val="800080"/>
                </a:solidFill>
              </a:rPr>
              <a:t>. Как альтернатива классическому ЭДО, который может вносить весьма большие временные задержки в период торговых сделок, возникает не просто необходимость, а огромная потребность в проведении ЭК в масштабе реального времени (требование максимальной минимизации временных задержек).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6163" name="Text Box 3"/>
          <p:cNvSpPr txBox="1">
            <a:spLocks noChangeArrowheads="1"/>
          </p:cNvSpPr>
          <p:nvPr/>
        </p:nvSpPr>
        <p:spPr bwMode="auto">
          <a:xfrm>
            <a:off x="263525" y="1290638"/>
            <a:ext cx="86169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2600">
                <a:solidFill>
                  <a:srgbClr val="800080"/>
                </a:solidFill>
              </a:rPr>
              <a:t>Однако такой режим функционирования имеет свои и “плюсы”, и “минусы”. “Минусы”: ЭК реального времени уменьшает возможности участников сделки в полной мере идентифицировать другую сторону и устраняет ряд факторов, способствующих обеспечению безопасности, которые присущи ЭДО с временными задержками. “Плюсы”: оправдание, что “задержка — из-за проблем с почтой”, не будет являться основанием для “бесполезного и якобы вынужденного блуждания по сети” перед завершающей процедурой электронного платежа, а будет просто “отметаться”;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7187" name="Text Box 3"/>
          <p:cNvSpPr txBox="1">
            <a:spLocks noChangeArrowheads="1"/>
          </p:cNvSpPr>
          <p:nvPr/>
        </p:nvSpPr>
        <p:spPr bwMode="auto">
          <a:xfrm>
            <a:off x="250825" y="1163638"/>
            <a:ext cx="8616950" cy="5302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110000"/>
              <a:buFont typeface="Webdings" panose="05030102010509060703" pitchFamily="18" charset="2"/>
              <a:buChar char="@"/>
            </a:pPr>
            <a:r>
              <a:rPr lang="ru-RU" altLang="ru-RU" u="sng">
                <a:solidFill>
                  <a:srgbClr val="800080"/>
                </a:solidFill>
              </a:rPr>
              <a:t>рост осознания последствий возможных угроз безопасности</a:t>
            </a:r>
            <a:r>
              <a:rPr lang="ru-RU" altLang="ru-RU">
                <a:solidFill>
                  <a:srgbClr val="800080"/>
                </a:solidFill>
              </a:rPr>
              <a:t>. Деловой мир полностью сознает степень коммерческих рисков при ведении электронного бизнеса;</a:t>
            </a:r>
          </a:p>
          <a:p>
            <a:pPr>
              <a:spcBef>
                <a:spcPct val="20000"/>
              </a:spcBef>
              <a:buSzPct val="110000"/>
              <a:buFont typeface="Webdings" panose="05030102010509060703" pitchFamily="18" charset="2"/>
              <a:buChar char="@"/>
            </a:pPr>
            <a:r>
              <a:rPr lang="ru-RU" altLang="ru-RU" u="sng">
                <a:solidFill>
                  <a:srgbClr val="800080"/>
                </a:solidFill>
              </a:rPr>
              <a:t>наличие современных технологий обеспечения информационной безопасности</a:t>
            </a:r>
            <a:r>
              <a:rPr lang="ru-RU" altLang="ru-RU">
                <a:solidFill>
                  <a:srgbClr val="800080"/>
                </a:solidFill>
              </a:rPr>
              <a:t>. Современные методы, способы и средства информационной защиты теперь применяются повсеместно, более того, в основные операционные системы и ПО, используемые в коммерческих целях, стали встраиваться дополнительные функции по обеспечению безопасности данных.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82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8211" name="Text Box 3"/>
          <p:cNvSpPr txBox="1">
            <a:spLocks noChangeArrowheads="1"/>
          </p:cNvSpPr>
          <p:nvPr/>
        </p:nvSpPr>
        <p:spPr bwMode="auto">
          <a:xfrm>
            <a:off x="250825" y="1103313"/>
            <a:ext cx="8655050" cy="5345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r>
              <a:rPr lang="ru-RU" altLang="ru-RU">
                <a:solidFill>
                  <a:srgbClr val="800080"/>
                </a:solidFill>
              </a:rPr>
              <a:t>    </a:t>
            </a:r>
            <a:r>
              <a:rPr lang="ru-RU" altLang="ru-RU" sz="1600">
                <a:solidFill>
                  <a:srgbClr val="800080"/>
                </a:solidFill>
              </a:rPr>
              <a:t> </a:t>
            </a:r>
            <a:r>
              <a:rPr lang="ru-RU" altLang="ru-RU">
                <a:solidFill>
                  <a:srgbClr val="800080"/>
                </a:solidFill>
              </a:rPr>
              <a:t>Уровень безопасности информации заметно возрос, так как защита данных стала доступна для различных форм ЭК; и особенно важно, что она обеспечивает безопасность электронных платежей. Фактически, функции защиты стали частью самих электронных операций;</a:t>
            </a:r>
          </a:p>
          <a:p>
            <a:pPr>
              <a:spcBef>
                <a:spcPct val="30000"/>
              </a:spcBef>
              <a:buSzPct val="110000"/>
              <a:buFont typeface="Webdings" panose="05030102010509060703" pitchFamily="18" charset="2"/>
              <a:buChar char="@"/>
            </a:pPr>
            <a:r>
              <a:rPr lang="ru-RU" altLang="ru-RU" u="sng">
                <a:solidFill>
                  <a:srgbClr val="800080"/>
                </a:solidFill>
              </a:rPr>
              <a:t>безопасность как стратегическая цель</a:t>
            </a:r>
            <a:r>
              <a:rPr lang="ru-RU" altLang="ru-RU">
                <a:solidFill>
                  <a:srgbClr val="800080"/>
                </a:solidFill>
              </a:rPr>
              <a:t>. Безопасность может обеспечить электронному бизнесу дополнительную конкурентоспособность и заключить его в жесткие функциональные границы, защитив его тем самым от различных “неприятностей”.</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19235" name="Text Box 3"/>
          <p:cNvSpPr txBox="1">
            <a:spLocks noChangeArrowheads="1"/>
          </p:cNvSpPr>
          <p:nvPr/>
        </p:nvSpPr>
        <p:spPr bwMode="auto">
          <a:xfrm>
            <a:off x="236538" y="1255713"/>
            <a:ext cx="86423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1746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2600">
                <a:solidFill>
                  <a:srgbClr val="800080"/>
                </a:solidFill>
              </a:rPr>
              <a:t>С точки зрения ретроспективы, вначале были первые компьютеры (семидесятые годы), которые объединились в информационно-вычислительные сети (восьмидесятые и начало 90-х годов прошлого века). А в настоящее время информационная безопасность завершает технологическое перевооружение глобальной информационно-телекоммуникационной инфраструктуры и ее пользователей. Ее задача: надежно защитить информационные потоки, результаты проектирования и различных разработок, платежные структуры и бизнес в целом. В конечном счете, безопасность информации — это надежность ЭК;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1283" name="Text Box 3"/>
          <p:cNvSpPr txBox="1">
            <a:spLocks noChangeArrowheads="1"/>
          </p:cNvSpPr>
          <p:nvPr/>
        </p:nvSpPr>
        <p:spPr bwMode="auto">
          <a:xfrm>
            <a:off x="238125" y="1052513"/>
            <a:ext cx="8655050" cy="54689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110000"/>
              <a:buFont typeface="Webdings" panose="05030102010509060703" pitchFamily="18" charset="2"/>
              <a:buChar char="@"/>
            </a:pPr>
            <a:r>
              <a:rPr lang="ru-RU" altLang="ru-RU" sz="2700" u="sng">
                <a:solidFill>
                  <a:srgbClr val="800080"/>
                </a:solidFill>
              </a:rPr>
              <a:t>политика</a:t>
            </a:r>
            <a:r>
              <a:rPr lang="ru-RU" altLang="ru-RU" sz="2700">
                <a:solidFill>
                  <a:srgbClr val="800080"/>
                </a:solidFill>
              </a:rPr>
              <a:t>. Безопасность информации становится главным политическим вопросом, затрагивающим национальную безопасность и правоохранительные структуры. Интересы этих двух государственных институтов часто расходятся с интересами делового мира. Проблемы информационной безопасности также затрагивают фундаментальные вопросы конституционных прав;</a:t>
            </a:r>
          </a:p>
          <a:p>
            <a:pPr>
              <a:spcBef>
                <a:spcPct val="30000"/>
              </a:spcBef>
              <a:buSzPct val="110000"/>
              <a:buFont typeface="Webdings" panose="05030102010509060703" pitchFamily="18" charset="2"/>
              <a:buChar char="@"/>
            </a:pPr>
            <a:r>
              <a:rPr lang="ru-RU" altLang="ru-RU" sz="2700" u="sng">
                <a:solidFill>
                  <a:srgbClr val="800080"/>
                </a:solidFill>
              </a:rPr>
              <a:t>всеобщее признание как легальной деятельности</a:t>
            </a:r>
            <a:r>
              <a:rPr lang="ru-RU" altLang="ru-RU" sz="2700">
                <a:solidFill>
                  <a:srgbClr val="800080"/>
                </a:solidFill>
              </a:rPr>
              <a:t>. Обеспечение ИБ уже признано всеми как правомочная и необходимая деятельность в рамках национальных законов об ЭК.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30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2307" name="Text Box 3"/>
          <p:cNvSpPr txBox="1">
            <a:spLocks noChangeArrowheads="1"/>
          </p:cNvSpPr>
          <p:nvPr/>
        </p:nvSpPr>
        <p:spPr bwMode="auto">
          <a:xfrm>
            <a:off x="250825" y="1223963"/>
            <a:ext cx="8642350"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a:solidFill>
                  <a:srgbClr val="800080"/>
                </a:solidFill>
              </a:rPr>
              <a:t>Эти факторы доказывают, что наследующем этапе развития ЭК обеспечение защиты информации будет иметь первостепенное значение. Технологии информационной безопасности стали основой претворения в жизнь давно назревшей необходимости глобализации ЭК. Ответственность участников электронных торговых сделок, зависимость возможных юридических последствий от сущности передаваемой информации и эффективность электронного бизнеса в целом — это все способствует удовлетворению требований по обеспечению безопасности ЭК.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8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i="1">
              <a:solidFill>
                <a:srgbClr val="800080"/>
              </a:solidFill>
              <a:effectLst>
                <a:outerShdw blurRad="38100" dist="38100" dir="2700000" algn="tl">
                  <a:srgbClr val="C0C0C0"/>
                </a:outerShdw>
              </a:effectLst>
            </a:endParaRPr>
          </a:p>
        </p:txBody>
      </p:sp>
      <p:sp>
        <p:nvSpPr>
          <p:cNvPr id="1059843" name="Text Box 3"/>
          <p:cNvSpPr txBox="1">
            <a:spLocks noChangeArrowheads="1"/>
          </p:cNvSpPr>
          <p:nvPr/>
        </p:nvSpPr>
        <p:spPr bwMode="auto">
          <a:xfrm>
            <a:off x="225425" y="1177925"/>
            <a:ext cx="86550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80000"/>
              <a:buFont typeface="Wingdings" panose="05000000000000000000" pitchFamily="2" charset="2"/>
              <a:buChar char="q"/>
            </a:pPr>
            <a:r>
              <a:rPr lang="ru-RU" altLang="ru-RU" i="1">
                <a:solidFill>
                  <a:srgbClr val="800080"/>
                </a:solidFill>
              </a:rPr>
              <a:t>виртуальные товары</a:t>
            </a:r>
            <a:r>
              <a:rPr lang="ru-RU" altLang="ru-RU">
                <a:solidFill>
                  <a:srgbClr val="800080"/>
                </a:solidFill>
              </a:rPr>
              <a:t>. Теперь не надо ходить в магазин и выбирать необходимые товары. Достаточно иметь компьютер и точку доступа в </a:t>
            </a:r>
            <a:r>
              <a:rPr lang="en-US" altLang="ru-RU">
                <a:solidFill>
                  <a:srgbClr val="800080"/>
                </a:solidFill>
              </a:rPr>
              <a:t>Internet</a:t>
            </a:r>
            <a:r>
              <a:rPr lang="ru-RU" altLang="ru-RU">
                <a:solidFill>
                  <a:srgbClr val="800080"/>
                </a:solidFill>
              </a:rPr>
              <a:t> и перед Вами предстанет весь широчайший спектр любых товаров. Кроме этого, если в реальных условиях нет возможности оценить или проверить некоторые свойства товаров, то в виртуальном мире это вполне возможно. Например, при покупке автомобиля в реальном автосалоне Вам вряд ли продемонстрируют работу двигателя изнутри.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333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3331" name="Text Box 3"/>
          <p:cNvSpPr txBox="1">
            <a:spLocks noChangeArrowheads="1"/>
          </p:cNvSpPr>
          <p:nvPr/>
        </p:nvSpPr>
        <p:spPr bwMode="auto">
          <a:xfrm>
            <a:off x="250825" y="1139825"/>
            <a:ext cx="8642350" cy="5191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95000"/>
              </a:lnSpc>
            </a:pPr>
            <a:r>
              <a:rPr lang="ru-RU" altLang="ru-RU" sz="3200">
                <a:solidFill>
                  <a:srgbClr val="800080"/>
                </a:solidFill>
              </a:rPr>
              <a:t>Таким образом, под </a:t>
            </a:r>
            <a:r>
              <a:rPr lang="ru-RU" altLang="ru-RU" sz="3200" i="1">
                <a:solidFill>
                  <a:srgbClr val="800080"/>
                </a:solidFill>
                <a:latin typeface="Tahoma" panose="020B0604030504040204" pitchFamily="34" charset="0"/>
                <a:cs typeface="Tahoma" panose="020B0604030504040204" pitchFamily="34" charset="0"/>
              </a:rPr>
              <a:t>защищенной ЭК</a:t>
            </a:r>
            <a:r>
              <a:rPr lang="ru-RU" altLang="ru-RU" sz="3200">
                <a:solidFill>
                  <a:srgbClr val="800080"/>
                </a:solidFill>
              </a:rPr>
              <a:t> понимается электронный бизнес, который использует специальные процедуры, методы, способы и средства информационной безопасности, соразмерные с прогнозируемыми рисками.</a:t>
            </a:r>
          </a:p>
          <a:p>
            <a:pPr>
              <a:lnSpc>
                <a:spcPct val="95000"/>
              </a:lnSpc>
            </a:pPr>
            <a:r>
              <a:rPr lang="ru-RU" altLang="ru-RU" sz="3200">
                <a:solidFill>
                  <a:srgbClr val="800080"/>
                </a:solidFill>
              </a:rPr>
              <a:t>Функционально безопасность ЭК основана на обеспечении безопасности ИТС и, исходя из этого, ориентирована на применение следующих основных способов защиты данных: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435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4355" name="Text Box 3"/>
          <p:cNvSpPr txBox="1">
            <a:spLocks noChangeArrowheads="1"/>
          </p:cNvSpPr>
          <p:nvPr/>
        </p:nvSpPr>
        <p:spPr bwMode="auto">
          <a:xfrm>
            <a:off x="263525" y="1485900"/>
            <a:ext cx="8655050" cy="25796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panose="05000000000000000000" pitchFamily="2" charset="2"/>
              <a:buChar char="µ"/>
            </a:pPr>
            <a:r>
              <a:rPr lang="ru-RU" altLang="ru-RU" sz="2600">
                <a:solidFill>
                  <a:srgbClr val="800080"/>
                </a:solidFill>
              </a:rPr>
              <a:t>проверка подлинности;</a:t>
            </a:r>
          </a:p>
          <a:p>
            <a:pPr>
              <a:spcBef>
                <a:spcPct val="10000"/>
              </a:spcBef>
              <a:buSzPct val="90000"/>
              <a:buFont typeface="Wingdings" panose="05000000000000000000" pitchFamily="2" charset="2"/>
              <a:buChar char="µ"/>
            </a:pPr>
            <a:r>
              <a:rPr lang="ru-RU" altLang="ru-RU" sz="2600">
                <a:solidFill>
                  <a:srgbClr val="800080"/>
                </a:solidFill>
              </a:rPr>
              <a:t>обеспечение конфиденциальности;</a:t>
            </a:r>
          </a:p>
          <a:p>
            <a:pPr>
              <a:spcBef>
                <a:spcPct val="10000"/>
              </a:spcBef>
              <a:buSzPct val="90000"/>
              <a:buFont typeface="Wingdings" panose="05000000000000000000" pitchFamily="2" charset="2"/>
              <a:buChar char="µ"/>
            </a:pPr>
            <a:r>
              <a:rPr lang="ru-RU" altLang="ru-RU" sz="2600">
                <a:solidFill>
                  <a:srgbClr val="800080"/>
                </a:solidFill>
              </a:rPr>
              <a:t>обеспечение целостности;</a:t>
            </a:r>
          </a:p>
          <a:p>
            <a:pPr>
              <a:spcBef>
                <a:spcPct val="10000"/>
              </a:spcBef>
              <a:buSzPct val="90000"/>
              <a:buFont typeface="Wingdings" panose="05000000000000000000" pitchFamily="2" charset="2"/>
              <a:buChar char="µ"/>
            </a:pPr>
            <a:r>
              <a:rPr lang="ru-RU" altLang="ru-RU" sz="2600">
                <a:solidFill>
                  <a:srgbClr val="800080"/>
                </a:solidFill>
              </a:rPr>
              <a:t>проверка прав;</a:t>
            </a:r>
          </a:p>
          <a:p>
            <a:pPr>
              <a:spcBef>
                <a:spcPct val="10000"/>
              </a:spcBef>
              <a:buSzPct val="90000"/>
              <a:buFont typeface="Wingdings" panose="05000000000000000000" pitchFamily="2" charset="2"/>
              <a:buChar char="µ"/>
            </a:pPr>
            <a:r>
              <a:rPr lang="ru-RU" altLang="ru-RU" sz="2600">
                <a:solidFill>
                  <a:srgbClr val="800080"/>
                </a:solidFill>
              </a:rPr>
              <a:t>обеспечение доступности;</a:t>
            </a:r>
          </a:p>
          <a:p>
            <a:pPr>
              <a:spcBef>
                <a:spcPct val="10000"/>
              </a:spcBef>
              <a:buSzPct val="90000"/>
              <a:buFont typeface="Wingdings" panose="05000000000000000000" pitchFamily="2" charset="2"/>
              <a:buChar char="µ"/>
            </a:pPr>
            <a:r>
              <a:rPr lang="ru-RU" altLang="ru-RU" sz="2600">
                <a:solidFill>
                  <a:srgbClr val="800080"/>
                </a:solidFill>
              </a:rPr>
              <a:t>контроль участников электронной торговой сделки.</a:t>
            </a:r>
          </a:p>
        </p:txBody>
      </p:sp>
      <p:sp>
        <p:nvSpPr>
          <p:cNvPr id="1124356" name="Text Box 4"/>
          <p:cNvSpPr txBox="1">
            <a:spLocks noChangeArrowheads="1"/>
          </p:cNvSpPr>
          <p:nvPr/>
        </p:nvSpPr>
        <p:spPr bwMode="auto">
          <a:xfrm>
            <a:off x="250825" y="4214813"/>
            <a:ext cx="8642350" cy="2286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a:solidFill>
                  <a:srgbClr val="800080"/>
                </a:solidFill>
              </a:rPr>
              <a:t>Эти способы предусматривают различные средства обеспечения безопасности, причем один способ может реализовываться за счет использования нескольких средств защиты данных.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37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5379" name="Text Box 3"/>
          <p:cNvSpPr txBox="1">
            <a:spLocks noChangeArrowheads="1"/>
          </p:cNvSpPr>
          <p:nvPr/>
        </p:nvSpPr>
        <p:spPr bwMode="auto">
          <a:xfrm>
            <a:off x="0" y="8874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CC3300"/>
                </a:solidFill>
                <a:latin typeface="Tahoma" panose="020B0604030504040204" pitchFamily="34" charset="0"/>
              </a:rPr>
              <a:t>31.4. </a:t>
            </a:r>
            <a:r>
              <a:rPr lang="ru-RU" altLang="ru-RU" sz="2400" b="1">
                <a:solidFill>
                  <a:srgbClr val="CC3300"/>
                </a:solidFill>
              </a:rPr>
              <a:t>Цели и содержание </a:t>
            </a:r>
            <a:r>
              <a:rPr lang="en-US" altLang="ru-RU" sz="2400" b="1">
                <a:solidFill>
                  <a:srgbClr val="CC3300"/>
                </a:solidFill>
              </a:rPr>
              <a:t>IOTP</a:t>
            </a:r>
            <a:r>
              <a:rPr lang="ru-RU" altLang="ru-RU" sz="2400" b="1">
                <a:solidFill>
                  <a:srgbClr val="CC3300"/>
                </a:solidFill>
              </a:rPr>
              <a:t>/</a:t>
            </a:r>
            <a:r>
              <a:rPr lang="en-US" altLang="ru-RU" sz="2400" b="1">
                <a:solidFill>
                  <a:srgbClr val="CC3300"/>
                </a:solidFill>
              </a:rPr>
              <a:t>PAPI</a:t>
            </a:r>
            <a:r>
              <a:rPr lang="ru-RU" altLang="ru-RU" sz="2400">
                <a:solidFill>
                  <a:srgbClr val="CC3300"/>
                </a:solidFill>
              </a:rPr>
              <a:t> </a:t>
            </a:r>
          </a:p>
        </p:txBody>
      </p:sp>
      <p:sp>
        <p:nvSpPr>
          <p:cNvPr id="1125380" name="Text Box 4"/>
          <p:cNvSpPr txBox="1">
            <a:spLocks noChangeArrowheads="1"/>
          </p:cNvSpPr>
          <p:nvPr/>
        </p:nvSpPr>
        <p:spPr bwMode="auto">
          <a:xfrm>
            <a:off x="238125" y="1641475"/>
            <a:ext cx="8655050" cy="46148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700">
                <a:solidFill>
                  <a:srgbClr val="800080"/>
                </a:solidFill>
              </a:rPr>
              <a:t>Протокол открытой торговли в </a:t>
            </a:r>
            <a:r>
              <a:rPr lang="en-US" altLang="ru-RU" sz="2700">
                <a:solidFill>
                  <a:srgbClr val="800080"/>
                </a:solidFill>
              </a:rPr>
              <a:t>Internet </a:t>
            </a:r>
            <a:r>
              <a:rPr lang="ru-RU" altLang="ru-RU" sz="2700">
                <a:solidFill>
                  <a:srgbClr val="800080"/>
                </a:solidFill>
              </a:rPr>
              <a:t>(</a:t>
            </a:r>
            <a:r>
              <a:rPr lang="en-US" altLang="ru-RU" sz="2700">
                <a:solidFill>
                  <a:srgbClr val="800080"/>
                </a:solidFill>
              </a:rPr>
              <a:t>Internet Open Trading Protocol</a:t>
            </a:r>
            <a:r>
              <a:rPr lang="ru-RU" altLang="ru-RU" sz="2700">
                <a:solidFill>
                  <a:srgbClr val="800080"/>
                </a:solidFill>
              </a:rPr>
              <a:t> — </a:t>
            </a:r>
            <a:r>
              <a:rPr lang="en-US" altLang="ru-RU" sz="2700">
                <a:solidFill>
                  <a:srgbClr val="800080"/>
                </a:solidFill>
              </a:rPr>
              <a:t>IOTP</a:t>
            </a:r>
            <a:r>
              <a:rPr lang="ru-RU" altLang="ru-RU" sz="2700">
                <a:solidFill>
                  <a:srgbClr val="800080"/>
                </a:solidFill>
              </a:rPr>
              <a:t>) и прикладной платежный интерфейс (</a:t>
            </a:r>
            <a:r>
              <a:rPr lang="en-US" altLang="ru-RU" sz="2700">
                <a:solidFill>
                  <a:srgbClr val="800080"/>
                </a:solidFill>
              </a:rPr>
              <a:t>Payment Application Programmers Interface</a:t>
            </a:r>
            <a:r>
              <a:rPr lang="ru-RU" altLang="ru-RU" sz="2700">
                <a:solidFill>
                  <a:srgbClr val="800080"/>
                </a:solidFill>
              </a:rPr>
              <a:t> — </a:t>
            </a:r>
            <a:r>
              <a:rPr lang="en-US" altLang="ru-RU" sz="2700">
                <a:solidFill>
                  <a:srgbClr val="800080"/>
                </a:solidFill>
              </a:rPr>
              <a:t>PAPI</a:t>
            </a:r>
            <a:r>
              <a:rPr lang="ru-RU" altLang="ru-RU" sz="2700">
                <a:solidFill>
                  <a:srgbClr val="800080"/>
                </a:solidFill>
              </a:rPr>
              <a:t>) были разработаны </a:t>
            </a:r>
            <a:r>
              <a:rPr lang="en-US" altLang="ru-RU" sz="2700">
                <a:solidFill>
                  <a:srgbClr val="800080"/>
                </a:solidFill>
              </a:rPr>
              <a:t>IETF TWG</a:t>
            </a:r>
            <a:r>
              <a:rPr lang="ru-RU" altLang="ru-RU" sz="2700">
                <a:solidFill>
                  <a:srgbClr val="800080"/>
                </a:solidFill>
              </a:rPr>
              <a:t> и обеспечивают совместное функционирование различных систем электронной </a:t>
            </a:r>
            <a:r>
              <a:rPr lang="en-US" altLang="ru-RU" sz="2700">
                <a:solidFill>
                  <a:srgbClr val="800080"/>
                </a:solidFill>
              </a:rPr>
              <a:t>Internet</a:t>
            </a:r>
            <a:r>
              <a:rPr lang="ru-RU" altLang="ru-RU" sz="2700">
                <a:solidFill>
                  <a:srgbClr val="800080"/>
                </a:solidFill>
              </a:rPr>
              <a:t>-коммерции. Они представляют собой новую платежную систему, которая способна объединить существующие СЭЛП. К таким системам относятся “</a:t>
            </a:r>
            <a:r>
              <a:rPr lang="en-US" altLang="ru-RU" sz="2700">
                <a:solidFill>
                  <a:srgbClr val="800080"/>
                </a:solidFill>
              </a:rPr>
              <a:t>SET</a:t>
            </a:r>
            <a:r>
              <a:rPr lang="ru-RU" altLang="ru-RU" sz="2700">
                <a:solidFill>
                  <a:srgbClr val="800080"/>
                </a:solidFill>
              </a:rPr>
              <a:t>”, “</a:t>
            </a:r>
            <a:r>
              <a:rPr lang="en-US" altLang="ru-RU" sz="2700">
                <a:solidFill>
                  <a:srgbClr val="800080"/>
                </a:solidFill>
              </a:rPr>
              <a:t>Secure Channel Credit</a:t>
            </a:r>
            <a:r>
              <a:rPr lang="ru-RU" altLang="ru-RU" sz="2700">
                <a:solidFill>
                  <a:srgbClr val="800080"/>
                </a:solidFill>
              </a:rPr>
              <a:t>/</a:t>
            </a:r>
            <a:r>
              <a:rPr lang="en-US" altLang="ru-RU" sz="2700">
                <a:solidFill>
                  <a:srgbClr val="800080"/>
                </a:solidFill>
              </a:rPr>
              <a:t>Debit</a:t>
            </a:r>
            <a:r>
              <a:rPr lang="ru-RU" altLang="ru-RU" sz="2700">
                <a:solidFill>
                  <a:srgbClr val="800080"/>
                </a:solidFill>
              </a:rPr>
              <a:t>”, “</a:t>
            </a:r>
            <a:r>
              <a:rPr lang="en-US" altLang="ru-RU" sz="2700">
                <a:solidFill>
                  <a:srgbClr val="800080"/>
                </a:solidFill>
              </a:rPr>
              <a:t>Mondex</a:t>
            </a:r>
            <a:r>
              <a:rPr lang="ru-RU" altLang="ru-RU" sz="2700">
                <a:solidFill>
                  <a:srgbClr val="800080"/>
                </a:solidFill>
              </a:rPr>
              <a:t>”, “</a:t>
            </a:r>
            <a:r>
              <a:rPr lang="en-US" altLang="ru-RU" sz="2700">
                <a:solidFill>
                  <a:srgbClr val="800080"/>
                </a:solidFill>
              </a:rPr>
              <a:t>Cyber</a:t>
            </a:r>
            <a:r>
              <a:rPr lang="ru-RU" altLang="ru-RU" sz="2700">
                <a:solidFill>
                  <a:srgbClr val="800080"/>
                </a:solidFill>
              </a:rPr>
              <a:t>­</a:t>
            </a:r>
            <a:r>
              <a:rPr lang="en-US" altLang="ru-RU" sz="2700">
                <a:solidFill>
                  <a:srgbClr val="800080"/>
                </a:solidFill>
              </a:rPr>
              <a:t>Coin</a:t>
            </a:r>
            <a:r>
              <a:rPr lang="ru-RU" altLang="ru-RU" sz="2700">
                <a:solidFill>
                  <a:srgbClr val="800080"/>
                </a:solidFill>
              </a:rPr>
              <a:t>”, “</a:t>
            </a:r>
            <a:r>
              <a:rPr lang="en-US" altLang="ru-RU" sz="2700">
                <a:solidFill>
                  <a:srgbClr val="800080"/>
                </a:solidFill>
              </a:rPr>
              <a:t>Geld</a:t>
            </a:r>
            <a:r>
              <a:rPr lang="ru-RU" altLang="ru-RU" sz="2700">
                <a:solidFill>
                  <a:srgbClr val="800080"/>
                </a:solidFill>
              </a:rPr>
              <a:t>­</a:t>
            </a:r>
            <a:r>
              <a:rPr lang="en-US" altLang="ru-RU" sz="2700">
                <a:solidFill>
                  <a:srgbClr val="800080"/>
                </a:solidFill>
              </a:rPr>
              <a:t>Karte</a:t>
            </a:r>
            <a:r>
              <a:rPr lang="ru-RU" altLang="ru-RU" sz="2700">
                <a:solidFill>
                  <a:srgbClr val="800080"/>
                </a:solidFill>
              </a:rPr>
              <a:t>” и другие (рис.31.1).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025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0644" name="Text Box 388"/>
          <p:cNvSpPr txBox="1">
            <a:spLocks noChangeArrowheads="1"/>
          </p:cNvSpPr>
          <p:nvPr/>
        </p:nvSpPr>
        <p:spPr bwMode="auto">
          <a:xfrm>
            <a:off x="0" y="5899150"/>
            <a:ext cx="9144000" cy="730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400" b="1">
                <a:solidFill>
                  <a:srgbClr val="800080"/>
                </a:solidFill>
              </a:rPr>
              <a:t>Рис.</a:t>
            </a:r>
            <a:r>
              <a:rPr lang="ru-RU" altLang="ru-RU" sz="2400" b="1">
                <a:solidFill>
                  <a:srgbClr val="800080"/>
                </a:solidFill>
                <a:latin typeface="Tahoma" panose="020B0604030504040204" pitchFamily="34" charset="0"/>
              </a:rPr>
              <a:t>31.1</a:t>
            </a:r>
            <a:r>
              <a:rPr lang="ru-RU" altLang="ru-RU" sz="2400" b="1">
                <a:solidFill>
                  <a:srgbClr val="800080"/>
                </a:solidFill>
              </a:rPr>
              <a:t>. Система открытой электронной коммерции</a:t>
            </a:r>
          </a:p>
          <a:p>
            <a:r>
              <a:rPr lang="ru-RU" altLang="ru-RU" sz="2400" b="1">
                <a:solidFill>
                  <a:srgbClr val="800080"/>
                </a:solidFill>
              </a:rPr>
              <a:t>на основе </a:t>
            </a:r>
            <a:r>
              <a:rPr lang="en-GB" altLang="ru-RU" sz="2400" b="1">
                <a:solidFill>
                  <a:srgbClr val="800080"/>
                </a:solidFill>
              </a:rPr>
              <a:t>IOTP</a:t>
            </a:r>
            <a:r>
              <a:rPr lang="ru-RU" altLang="ru-RU" sz="2400" b="1">
                <a:solidFill>
                  <a:srgbClr val="800080"/>
                </a:solidFill>
              </a:rPr>
              <a:t>/</a:t>
            </a:r>
            <a:r>
              <a:rPr lang="en-GB" altLang="ru-RU" sz="2400" b="1">
                <a:solidFill>
                  <a:srgbClr val="800080"/>
                </a:solidFill>
              </a:rPr>
              <a:t>PAPI</a:t>
            </a:r>
            <a:r>
              <a:rPr lang="ru-RU" altLang="ru-RU" sz="2400">
                <a:solidFill>
                  <a:srgbClr val="800080"/>
                </a:solidFill>
              </a:rPr>
              <a:t> </a:t>
            </a:r>
          </a:p>
        </p:txBody>
      </p:sp>
      <p:grpSp>
        <p:nvGrpSpPr>
          <p:cNvPr id="1120882" name="Group 626"/>
          <p:cNvGrpSpPr>
            <a:grpSpLocks/>
          </p:cNvGrpSpPr>
          <p:nvPr/>
        </p:nvGrpSpPr>
        <p:grpSpPr bwMode="auto">
          <a:xfrm>
            <a:off x="0" y="877888"/>
            <a:ext cx="9144000" cy="4886325"/>
            <a:chOff x="0" y="553"/>
            <a:chExt cx="5760" cy="3078"/>
          </a:xfrm>
        </p:grpSpPr>
        <p:grpSp>
          <p:nvGrpSpPr>
            <p:cNvPr id="1120695" name="Group 439"/>
            <p:cNvGrpSpPr>
              <a:grpSpLocks/>
            </p:cNvGrpSpPr>
            <p:nvPr/>
          </p:nvGrpSpPr>
          <p:grpSpPr bwMode="auto">
            <a:xfrm>
              <a:off x="0" y="805"/>
              <a:ext cx="5760" cy="2790"/>
              <a:chOff x="188" y="1113"/>
              <a:chExt cx="5417" cy="2395"/>
            </a:xfrm>
          </p:grpSpPr>
          <p:sp>
            <p:nvSpPr>
              <p:cNvPr id="1120696" name="Freeform 440"/>
              <p:cNvSpPr>
                <a:spLocks/>
              </p:cNvSpPr>
              <p:nvPr/>
            </p:nvSpPr>
            <p:spPr bwMode="auto">
              <a:xfrm>
                <a:off x="583" y="1629"/>
                <a:ext cx="946" cy="431"/>
              </a:xfrm>
              <a:custGeom>
                <a:avLst/>
                <a:gdLst>
                  <a:gd name="T0" fmla="*/ 1347 w 2839"/>
                  <a:gd name="T1" fmla="*/ 1074 h 1293"/>
                  <a:gd name="T2" fmla="*/ 1403 w 2839"/>
                  <a:gd name="T3" fmla="*/ 1086 h 1293"/>
                  <a:gd name="T4" fmla="*/ 1460 w 2839"/>
                  <a:gd name="T5" fmla="*/ 1081 h 1293"/>
                  <a:gd name="T6" fmla="*/ 1451 w 2839"/>
                  <a:gd name="T7" fmla="*/ 1050 h 1293"/>
                  <a:gd name="T8" fmla="*/ 1541 w 2839"/>
                  <a:gd name="T9" fmla="*/ 1006 h 1293"/>
                  <a:gd name="T10" fmla="*/ 1672 w 2839"/>
                  <a:gd name="T11" fmla="*/ 1056 h 1293"/>
                  <a:gd name="T12" fmla="*/ 1722 w 2839"/>
                  <a:gd name="T13" fmla="*/ 1028 h 1293"/>
                  <a:gd name="T14" fmla="*/ 1775 w 2839"/>
                  <a:gd name="T15" fmla="*/ 1048 h 1293"/>
                  <a:gd name="T16" fmla="*/ 1818 w 2839"/>
                  <a:gd name="T17" fmla="*/ 1293 h 1293"/>
                  <a:gd name="T18" fmla="*/ 1873 w 2839"/>
                  <a:gd name="T19" fmla="*/ 1266 h 1293"/>
                  <a:gd name="T20" fmla="*/ 1870 w 2839"/>
                  <a:gd name="T21" fmla="*/ 1219 h 1293"/>
                  <a:gd name="T22" fmla="*/ 1840 w 2839"/>
                  <a:gd name="T23" fmla="*/ 1104 h 1293"/>
                  <a:gd name="T24" fmla="*/ 1868 w 2839"/>
                  <a:gd name="T25" fmla="*/ 985 h 1293"/>
                  <a:gd name="T26" fmla="*/ 1953 w 2839"/>
                  <a:gd name="T27" fmla="*/ 879 h 1293"/>
                  <a:gd name="T28" fmla="*/ 2264 w 2839"/>
                  <a:gd name="T29" fmla="*/ 726 h 1293"/>
                  <a:gd name="T30" fmla="*/ 2228 w 2839"/>
                  <a:gd name="T31" fmla="*/ 662 h 1293"/>
                  <a:gd name="T32" fmla="*/ 2236 w 2839"/>
                  <a:gd name="T33" fmla="*/ 610 h 1293"/>
                  <a:gd name="T34" fmla="*/ 2284 w 2839"/>
                  <a:gd name="T35" fmla="*/ 592 h 1293"/>
                  <a:gd name="T36" fmla="*/ 2329 w 2839"/>
                  <a:gd name="T37" fmla="*/ 553 h 1293"/>
                  <a:gd name="T38" fmla="*/ 2631 w 2839"/>
                  <a:gd name="T39" fmla="*/ 414 h 1293"/>
                  <a:gd name="T40" fmla="*/ 2611 w 2839"/>
                  <a:gd name="T41" fmla="*/ 341 h 1293"/>
                  <a:gd name="T42" fmla="*/ 2708 w 2839"/>
                  <a:gd name="T43" fmla="*/ 265 h 1293"/>
                  <a:gd name="T44" fmla="*/ 2800 w 2839"/>
                  <a:gd name="T45" fmla="*/ 259 h 1293"/>
                  <a:gd name="T46" fmla="*/ 2830 w 2839"/>
                  <a:gd name="T47" fmla="*/ 229 h 1293"/>
                  <a:gd name="T48" fmla="*/ 2830 w 2839"/>
                  <a:gd name="T49" fmla="*/ 185 h 1293"/>
                  <a:gd name="T50" fmla="*/ 2828 w 2839"/>
                  <a:gd name="T51" fmla="*/ 128 h 1293"/>
                  <a:gd name="T52" fmla="*/ 2462 w 2839"/>
                  <a:gd name="T53" fmla="*/ 234 h 1293"/>
                  <a:gd name="T54" fmla="*/ 2388 w 2839"/>
                  <a:gd name="T55" fmla="*/ 287 h 1293"/>
                  <a:gd name="T56" fmla="*/ 2336 w 2839"/>
                  <a:gd name="T57" fmla="*/ 342 h 1293"/>
                  <a:gd name="T58" fmla="*/ 2261 w 2839"/>
                  <a:gd name="T59" fmla="*/ 323 h 1293"/>
                  <a:gd name="T60" fmla="*/ 2073 w 2839"/>
                  <a:gd name="T61" fmla="*/ 300 h 1293"/>
                  <a:gd name="T62" fmla="*/ 2041 w 2839"/>
                  <a:gd name="T63" fmla="*/ 283 h 1293"/>
                  <a:gd name="T64" fmla="*/ 2071 w 2839"/>
                  <a:gd name="T65" fmla="*/ 245 h 1293"/>
                  <a:gd name="T66" fmla="*/ 2018 w 2839"/>
                  <a:gd name="T67" fmla="*/ 212 h 1293"/>
                  <a:gd name="T68" fmla="*/ 1869 w 2839"/>
                  <a:gd name="T69" fmla="*/ 312 h 1293"/>
                  <a:gd name="T70" fmla="*/ 1785 w 2839"/>
                  <a:gd name="T71" fmla="*/ 377 h 1293"/>
                  <a:gd name="T72" fmla="*/ 1852 w 2839"/>
                  <a:gd name="T73" fmla="*/ 264 h 1293"/>
                  <a:gd name="T74" fmla="*/ 1892 w 2839"/>
                  <a:gd name="T75" fmla="*/ 208 h 1293"/>
                  <a:gd name="T76" fmla="*/ 2015 w 2839"/>
                  <a:gd name="T77" fmla="*/ 175 h 1293"/>
                  <a:gd name="T78" fmla="*/ 2073 w 2839"/>
                  <a:gd name="T79" fmla="*/ 167 h 1293"/>
                  <a:gd name="T80" fmla="*/ 2038 w 2839"/>
                  <a:gd name="T81" fmla="*/ 156 h 1293"/>
                  <a:gd name="T82" fmla="*/ 1840 w 2839"/>
                  <a:gd name="T83" fmla="*/ 53 h 1293"/>
                  <a:gd name="T84" fmla="*/ 368 w 2839"/>
                  <a:gd name="T85" fmla="*/ 90 h 1293"/>
                  <a:gd name="T86" fmla="*/ 363 w 2839"/>
                  <a:gd name="T87" fmla="*/ 44 h 1293"/>
                  <a:gd name="T88" fmla="*/ 305 w 2839"/>
                  <a:gd name="T89" fmla="*/ 28 h 1293"/>
                  <a:gd name="T90" fmla="*/ 247 w 2839"/>
                  <a:gd name="T91" fmla="*/ 151 h 1293"/>
                  <a:gd name="T92" fmla="*/ 88 w 2839"/>
                  <a:gd name="T93" fmla="*/ 337 h 1293"/>
                  <a:gd name="T94" fmla="*/ 34 w 2839"/>
                  <a:gd name="T95" fmla="*/ 515 h 1293"/>
                  <a:gd name="T96" fmla="*/ 4 w 2839"/>
                  <a:gd name="T97" fmla="*/ 545 h 1293"/>
                  <a:gd name="T98" fmla="*/ 32 w 2839"/>
                  <a:gd name="T99" fmla="*/ 570 h 1293"/>
                  <a:gd name="T100" fmla="*/ 3 w 2839"/>
                  <a:gd name="T101" fmla="*/ 596 h 1293"/>
                  <a:gd name="T102" fmla="*/ 27 w 2839"/>
                  <a:gd name="T103" fmla="*/ 639 h 1293"/>
                  <a:gd name="T104" fmla="*/ 32 w 2839"/>
                  <a:gd name="T105" fmla="*/ 699 h 1293"/>
                  <a:gd name="T106" fmla="*/ 59 w 2839"/>
                  <a:gd name="T107" fmla="*/ 755 h 1293"/>
                  <a:gd name="T108" fmla="*/ 115 w 2839"/>
                  <a:gd name="T109" fmla="*/ 802 h 1293"/>
                  <a:gd name="T110" fmla="*/ 251 w 2839"/>
                  <a:gd name="T111" fmla="*/ 872 h 1293"/>
                  <a:gd name="T112" fmla="*/ 357 w 2839"/>
                  <a:gd name="T113" fmla="*/ 909 h 1293"/>
                  <a:gd name="T114" fmla="*/ 426 w 2839"/>
                  <a:gd name="T115" fmla="*/ 982 h 1293"/>
                  <a:gd name="T116" fmla="*/ 1048 w 2839"/>
                  <a:gd name="T117" fmla="*/ 116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839" h="1293">
                    <a:moveTo>
                      <a:pt x="1048" y="1164"/>
                    </a:moveTo>
                    <a:lnTo>
                      <a:pt x="1190" y="1060"/>
                    </a:lnTo>
                    <a:lnTo>
                      <a:pt x="1331" y="1060"/>
                    </a:lnTo>
                    <a:lnTo>
                      <a:pt x="1360" y="1034"/>
                    </a:lnTo>
                    <a:lnTo>
                      <a:pt x="1354" y="1042"/>
                    </a:lnTo>
                    <a:lnTo>
                      <a:pt x="1351" y="1050"/>
                    </a:lnTo>
                    <a:lnTo>
                      <a:pt x="1349" y="1056"/>
                    </a:lnTo>
                    <a:lnTo>
                      <a:pt x="1347" y="1062"/>
                    </a:lnTo>
                    <a:lnTo>
                      <a:pt x="1346" y="1066"/>
                    </a:lnTo>
                    <a:lnTo>
                      <a:pt x="1346" y="1071"/>
                    </a:lnTo>
                    <a:lnTo>
                      <a:pt x="1347" y="1074"/>
                    </a:lnTo>
                    <a:lnTo>
                      <a:pt x="1349" y="1078"/>
                    </a:lnTo>
                    <a:lnTo>
                      <a:pt x="1350" y="1081"/>
                    </a:lnTo>
                    <a:lnTo>
                      <a:pt x="1353" y="1083"/>
                    </a:lnTo>
                    <a:lnTo>
                      <a:pt x="1356" y="1084"/>
                    </a:lnTo>
                    <a:lnTo>
                      <a:pt x="1360" y="1086"/>
                    </a:lnTo>
                    <a:lnTo>
                      <a:pt x="1364" y="1088"/>
                    </a:lnTo>
                    <a:lnTo>
                      <a:pt x="1369" y="1088"/>
                    </a:lnTo>
                    <a:lnTo>
                      <a:pt x="1375" y="1088"/>
                    </a:lnTo>
                    <a:lnTo>
                      <a:pt x="1379" y="1089"/>
                    </a:lnTo>
                    <a:lnTo>
                      <a:pt x="1390" y="1088"/>
                    </a:lnTo>
                    <a:lnTo>
                      <a:pt x="1403" y="1086"/>
                    </a:lnTo>
                    <a:lnTo>
                      <a:pt x="1417" y="1085"/>
                    </a:lnTo>
                    <a:lnTo>
                      <a:pt x="1430" y="1084"/>
                    </a:lnTo>
                    <a:lnTo>
                      <a:pt x="1441" y="1084"/>
                    </a:lnTo>
                    <a:lnTo>
                      <a:pt x="1453" y="1083"/>
                    </a:lnTo>
                    <a:lnTo>
                      <a:pt x="1458" y="1083"/>
                    </a:lnTo>
                    <a:lnTo>
                      <a:pt x="1463" y="1084"/>
                    </a:lnTo>
                    <a:lnTo>
                      <a:pt x="1469" y="1084"/>
                    </a:lnTo>
                    <a:lnTo>
                      <a:pt x="1473" y="1085"/>
                    </a:lnTo>
                    <a:lnTo>
                      <a:pt x="1469" y="1084"/>
                    </a:lnTo>
                    <a:lnTo>
                      <a:pt x="1464" y="1083"/>
                    </a:lnTo>
                    <a:lnTo>
                      <a:pt x="1460" y="1081"/>
                    </a:lnTo>
                    <a:lnTo>
                      <a:pt x="1457" y="1080"/>
                    </a:lnTo>
                    <a:lnTo>
                      <a:pt x="1454" y="1079"/>
                    </a:lnTo>
                    <a:lnTo>
                      <a:pt x="1451" y="1076"/>
                    </a:lnTo>
                    <a:lnTo>
                      <a:pt x="1448" y="1073"/>
                    </a:lnTo>
                    <a:lnTo>
                      <a:pt x="1445" y="1070"/>
                    </a:lnTo>
                    <a:lnTo>
                      <a:pt x="1444" y="1066"/>
                    </a:lnTo>
                    <a:lnTo>
                      <a:pt x="1444" y="1063"/>
                    </a:lnTo>
                    <a:lnTo>
                      <a:pt x="1444" y="1060"/>
                    </a:lnTo>
                    <a:lnTo>
                      <a:pt x="1445" y="1056"/>
                    </a:lnTo>
                    <a:lnTo>
                      <a:pt x="1448" y="1053"/>
                    </a:lnTo>
                    <a:lnTo>
                      <a:pt x="1451" y="1050"/>
                    </a:lnTo>
                    <a:lnTo>
                      <a:pt x="1454" y="1046"/>
                    </a:lnTo>
                    <a:lnTo>
                      <a:pt x="1458" y="1044"/>
                    </a:lnTo>
                    <a:lnTo>
                      <a:pt x="1463" y="1041"/>
                    </a:lnTo>
                    <a:lnTo>
                      <a:pt x="1473" y="1034"/>
                    </a:lnTo>
                    <a:lnTo>
                      <a:pt x="1482" y="1028"/>
                    </a:lnTo>
                    <a:lnTo>
                      <a:pt x="1492" y="1024"/>
                    </a:lnTo>
                    <a:lnTo>
                      <a:pt x="1500" y="1019"/>
                    </a:lnTo>
                    <a:lnTo>
                      <a:pt x="1510" y="1015"/>
                    </a:lnTo>
                    <a:lnTo>
                      <a:pt x="1521" y="1011"/>
                    </a:lnTo>
                    <a:lnTo>
                      <a:pt x="1531" y="1008"/>
                    </a:lnTo>
                    <a:lnTo>
                      <a:pt x="1541" y="1006"/>
                    </a:lnTo>
                    <a:lnTo>
                      <a:pt x="1551" y="1004"/>
                    </a:lnTo>
                    <a:lnTo>
                      <a:pt x="1561" y="1002"/>
                    </a:lnTo>
                    <a:lnTo>
                      <a:pt x="1571" y="1001"/>
                    </a:lnTo>
                    <a:lnTo>
                      <a:pt x="1583" y="1001"/>
                    </a:lnTo>
                    <a:lnTo>
                      <a:pt x="1593" y="1001"/>
                    </a:lnTo>
                    <a:lnTo>
                      <a:pt x="1604" y="1002"/>
                    </a:lnTo>
                    <a:lnTo>
                      <a:pt x="1617" y="1004"/>
                    </a:lnTo>
                    <a:lnTo>
                      <a:pt x="1629" y="1006"/>
                    </a:lnTo>
                    <a:lnTo>
                      <a:pt x="1642" y="1008"/>
                    </a:lnTo>
                    <a:lnTo>
                      <a:pt x="1671" y="1060"/>
                    </a:lnTo>
                    <a:lnTo>
                      <a:pt x="1672" y="1056"/>
                    </a:lnTo>
                    <a:lnTo>
                      <a:pt x="1675" y="1052"/>
                    </a:lnTo>
                    <a:lnTo>
                      <a:pt x="1678" y="1047"/>
                    </a:lnTo>
                    <a:lnTo>
                      <a:pt x="1681" y="1044"/>
                    </a:lnTo>
                    <a:lnTo>
                      <a:pt x="1685" y="1041"/>
                    </a:lnTo>
                    <a:lnTo>
                      <a:pt x="1690" y="1038"/>
                    </a:lnTo>
                    <a:lnTo>
                      <a:pt x="1694" y="1036"/>
                    </a:lnTo>
                    <a:lnTo>
                      <a:pt x="1700" y="1034"/>
                    </a:lnTo>
                    <a:lnTo>
                      <a:pt x="1704" y="1032"/>
                    </a:lnTo>
                    <a:lnTo>
                      <a:pt x="1710" y="1030"/>
                    </a:lnTo>
                    <a:lnTo>
                      <a:pt x="1716" y="1029"/>
                    </a:lnTo>
                    <a:lnTo>
                      <a:pt x="1722" y="1028"/>
                    </a:lnTo>
                    <a:lnTo>
                      <a:pt x="1727" y="1028"/>
                    </a:lnTo>
                    <a:lnTo>
                      <a:pt x="1733" y="1028"/>
                    </a:lnTo>
                    <a:lnTo>
                      <a:pt x="1739" y="1029"/>
                    </a:lnTo>
                    <a:lnTo>
                      <a:pt x="1745" y="1030"/>
                    </a:lnTo>
                    <a:lnTo>
                      <a:pt x="1750" y="1033"/>
                    </a:lnTo>
                    <a:lnTo>
                      <a:pt x="1755" y="1034"/>
                    </a:lnTo>
                    <a:lnTo>
                      <a:pt x="1761" y="1036"/>
                    </a:lnTo>
                    <a:lnTo>
                      <a:pt x="1765" y="1039"/>
                    </a:lnTo>
                    <a:lnTo>
                      <a:pt x="1768" y="1042"/>
                    </a:lnTo>
                    <a:lnTo>
                      <a:pt x="1772" y="1045"/>
                    </a:lnTo>
                    <a:lnTo>
                      <a:pt x="1775" y="1048"/>
                    </a:lnTo>
                    <a:lnTo>
                      <a:pt x="1778" y="1052"/>
                    </a:lnTo>
                    <a:lnTo>
                      <a:pt x="1781" y="1056"/>
                    </a:lnTo>
                    <a:lnTo>
                      <a:pt x="1782" y="1060"/>
                    </a:lnTo>
                    <a:lnTo>
                      <a:pt x="1784" y="1064"/>
                    </a:lnTo>
                    <a:lnTo>
                      <a:pt x="1785" y="1069"/>
                    </a:lnTo>
                    <a:lnTo>
                      <a:pt x="1785" y="1073"/>
                    </a:lnTo>
                    <a:lnTo>
                      <a:pt x="1785" y="1078"/>
                    </a:lnTo>
                    <a:lnTo>
                      <a:pt x="1785" y="1081"/>
                    </a:lnTo>
                    <a:lnTo>
                      <a:pt x="1784" y="1085"/>
                    </a:lnTo>
                    <a:lnTo>
                      <a:pt x="1811" y="1293"/>
                    </a:lnTo>
                    <a:lnTo>
                      <a:pt x="1818" y="1293"/>
                    </a:lnTo>
                    <a:lnTo>
                      <a:pt x="1824" y="1293"/>
                    </a:lnTo>
                    <a:lnTo>
                      <a:pt x="1830" y="1292"/>
                    </a:lnTo>
                    <a:lnTo>
                      <a:pt x="1837" y="1290"/>
                    </a:lnTo>
                    <a:lnTo>
                      <a:pt x="1843" y="1288"/>
                    </a:lnTo>
                    <a:lnTo>
                      <a:pt x="1847" y="1286"/>
                    </a:lnTo>
                    <a:lnTo>
                      <a:pt x="1853" y="1284"/>
                    </a:lnTo>
                    <a:lnTo>
                      <a:pt x="1857" y="1280"/>
                    </a:lnTo>
                    <a:lnTo>
                      <a:pt x="1862" y="1277"/>
                    </a:lnTo>
                    <a:lnTo>
                      <a:pt x="1866" y="1274"/>
                    </a:lnTo>
                    <a:lnTo>
                      <a:pt x="1869" y="1269"/>
                    </a:lnTo>
                    <a:lnTo>
                      <a:pt x="1873" y="1266"/>
                    </a:lnTo>
                    <a:lnTo>
                      <a:pt x="1875" y="1261"/>
                    </a:lnTo>
                    <a:lnTo>
                      <a:pt x="1878" y="1257"/>
                    </a:lnTo>
                    <a:lnTo>
                      <a:pt x="1879" y="1251"/>
                    </a:lnTo>
                    <a:lnTo>
                      <a:pt x="1879" y="1247"/>
                    </a:lnTo>
                    <a:lnTo>
                      <a:pt x="1879" y="1242"/>
                    </a:lnTo>
                    <a:lnTo>
                      <a:pt x="1879" y="1238"/>
                    </a:lnTo>
                    <a:lnTo>
                      <a:pt x="1879" y="1234"/>
                    </a:lnTo>
                    <a:lnTo>
                      <a:pt x="1878" y="1230"/>
                    </a:lnTo>
                    <a:lnTo>
                      <a:pt x="1876" y="1227"/>
                    </a:lnTo>
                    <a:lnTo>
                      <a:pt x="1873" y="1222"/>
                    </a:lnTo>
                    <a:lnTo>
                      <a:pt x="1870" y="1219"/>
                    </a:lnTo>
                    <a:lnTo>
                      <a:pt x="1868" y="1215"/>
                    </a:lnTo>
                    <a:lnTo>
                      <a:pt x="1863" y="1204"/>
                    </a:lnTo>
                    <a:lnTo>
                      <a:pt x="1859" y="1193"/>
                    </a:lnTo>
                    <a:lnTo>
                      <a:pt x="1855" y="1182"/>
                    </a:lnTo>
                    <a:lnTo>
                      <a:pt x="1850" y="1172"/>
                    </a:lnTo>
                    <a:lnTo>
                      <a:pt x="1847" y="1160"/>
                    </a:lnTo>
                    <a:lnTo>
                      <a:pt x="1844" y="1149"/>
                    </a:lnTo>
                    <a:lnTo>
                      <a:pt x="1843" y="1138"/>
                    </a:lnTo>
                    <a:lnTo>
                      <a:pt x="1842" y="1127"/>
                    </a:lnTo>
                    <a:lnTo>
                      <a:pt x="1840" y="1116"/>
                    </a:lnTo>
                    <a:lnTo>
                      <a:pt x="1840" y="1104"/>
                    </a:lnTo>
                    <a:lnTo>
                      <a:pt x="1840" y="1093"/>
                    </a:lnTo>
                    <a:lnTo>
                      <a:pt x="1840" y="1082"/>
                    </a:lnTo>
                    <a:lnTo>
                      <a:pt x="1842" y="1071"/>
                    </a:lnTo>
                    <a:lnTo>
                      <a:pt x="1843" y="1060"/>
                    </a:lnTo>
                    <a:lnTo>
                      <a:pt x="1844" y="1048"/>
                    </a:lnTo>
                    <a:lnTo>
                      <a:pt x="1847" y="1037"/>
                    </a:lnTo>
                    <a:lnTo>
                      <a:pt x="1850" y="1027"/>
                    </a:lnTo>
                    <a:lnTo>
                      <a:pt x="1855" y="1016"/>
                    </a:lnTo>
                    <a:lnTo>
                      <a:pt x="1857" y="1005"/>
                    </a:lnTo>
                    <a:lnTo>
                      <a:pt x="1862" y="995"/>
                    </a:lnTo>
                    <a:lnTo>
                      <a:pt x="1868" y="985"/>
                    </a:lnTo>
                    <a:lnTo>
                      <a:pt x="1873" y="973"/>
                    </a:lnTo>
                    <a:lnTo>
                      <a:pt x="1879" y="963"/>
                    </a:lnTo>
                    <a:lnTo>
                      <a:pt x="1885" y="953"/>
                    </a:lnTo>
                    <a:lnTo>
                      <a:pt x="1892" y="943"/>
                    </a:lnTo>
                    <a:lnTo>
                      <a:pt x="1899" y="934"/>
                    </a:lnTo>
                    <a:lnTo>
                      <a:pt x="1907" y="924"/>
                    </a:lnTo>
                    <a:lnTo>
                      <a:pt x="1915" y="915"/>
                    </a:lnTo>
                    <a:lnTo>
                      <a:pt x="1924" y="905"/>
                    </a:lnTo>
                    <a:lnTo>
                      <a:pt x="1933" y="896"/>
                    </a:lnTo>
                    <a:lnTo>
                      <a:pt x="1943" y="888"/>
                    </a:lnTo>
                    <a:lnTo>
                      <a:pt x="1953" y="879"/>
                    </a:lnTo>
                    <a:lnTo>
                      <a:pt x="1953" y="879"/>
                    </a:lnTo>
                    <a:lnTo>
                      <a:pt x="2236" y="750"/>
                    </a:lnTo>
                    <a:lnTo>
                      <a:pt x="2241" y="748"/>
                    </a:lnTo>
                    <a:lnTo>
                      <a:pt x="2243" y="746"/>
                    </a:lnTo>
                    <a:lnTo>
                      <a:pt x="2248" y="745"/>
                    </a:lnTo>
                    <a:lnTo>
                      <a:pt x="2251" y="742"/>
                    </a:lnTo>
                    <a:lnTo>
                      <a:pt x="2254" y="740"/>
                    </a:lnTo>
                    <a:lnTo>
                      <a:pt x="2255" y="739"/>
                    </a:lnTo>
                    <a:lnTo>
                      <a:pt x="2259" y="735"/>
                    </a:lnTo>
                    <a:lnTo>
                      <a:pt x="2262" y="730"/>
                    </a:lnTo>
                    <a:lnTo>
                      <a:pt x="2264" y="726"/>
                    </a:lnTo>
                    <a:lnTo>
                      <a:pt x="2264" y="721"/>
                    </a:lnTo>
                    <a:lnTo>
                      <a:pt x="2264" y="717"/>
                    </a:lnTo>
                    <a:lnTo>
                      <a:pt x="2262" y="712"/>
                    </a:lnTo>
                    <a:lnTo>
                      <a:pt x="2259" y="708"/>
                    </a:lnTo>
                    <a:lnTo>
                      <a:pt x="2258" y="702"/>
                    </a:lnTo>
                    <a:lnTo>
                      <a:pt x="2254" y="698"/>
                    </a:lnTo>
                    <a:lnTo>
                      <a:pt x="2251" y="692"/>
                    </a:lnTo>
                    <a:lnTo>
                      <a:pt x="2246" y="687"/>
                    </a:lnTo>
                    <a:lnTo>
                      <a:pt x="2239" y="677"/>
                    </a:lnTo>
                    <a:lnTo>
                      <a:pt x="2232" y="666"/>
                    </a:lnTo>
                    <a:lnTo>
                      <a:pt x="2228" y="662"/>
                    </a:lnTo>
                    <a:lnTo>
                      <a:pt x="2225" y="656"/>
                    </a:lnTo>
                    <a:lnTo>
                      <a:pt x="2223" y="651"/>
                    </a:lnTo>
                    <a:lnTo>
                      <a:pt x="2220" y="646"/>
                    </a:lnTo>
                    <a:lnTo>
                      <a:pt x="2220" y="640"/>
                    </a:lnTo>
                    <a:lnTo>
                      <a:pt x="2220" y="635"/>
                    </a:lnTo>
                    <a:lnTo>
                      <a:pt x="2220" y="630"/>
                    </a:lnTo>
                    <a:lnTo>
                      <a:pt x="2223" y="625"/>
                    </a:lnTo>
                    <a:lnTo>
                      <a:pt x="2226" y="620"/>
                    </a:lnTo>
                    <a:lnTo>
                      <a:pt x="2230" y="615"/>
                    </a:lnTo>
                    <a:lnTo>
                      <a:pt x="2233" y="612"/>
                    </a:lnTo>
                    <a:lnTo>
                      <a:pt x="2236" y="610"/>
                    </a:lnTo>
                    <a:lnTo>
                      <a:pt x="2239" y="607"/>
                    </a:lnTo>
                    <a:lnTo>
                      <a:pt x="2243" y="605"/>
                    </a:lnTo>
                    <a:lnTo>
                      <a:pt x="2248" y="602"/>
                    </a:lnTo>
                    <a:lnTo>
                      <a:pt x="2252" y="600"/>
                    </a:lnTo>
                    <a:lnTo>
                      <a:pt x="2258" y="598"/>
                    </a:lnTo>
                    <a:lnTo>
                      <a:pt x="2264" y="596"/>
                    </a:lnTo>
                    <a:lnTo>
                      <a:pt x="2264" y="570"/>
                    </a:lnTo>
                    <a:lnTo>
                      <a:pt x="2264" y="596"/>
                    </a:lnTo>
                    <a:lnTo>
                      <a:pt x="2271" y="594"/>
                    </a:lnTo>
                    <a:lnTo>
                      <a:pt x="2277" y="593"/>
                    </a:lnTo>
                    <a:lnTo>
                      <a:pt x="2284" y="592"/>
                    </a:lnTo>
                    <a:lnTo>
                      <a:pt x="2290" y="591"/>
                    </a:lnTo>
                    <a:lnTo>
                      <a:pt x="2296" y="589"/>
                    </a:lnTo>
                    <a:lnTo>
                      <a:pt x="2301" y="585"/>
                    </a:lnTo>
                    <a:lnTo>
                      <a:pt x="2306" y="582"/>
                    </a:lnTo>
                    <a:lnTo>
                      <a:pt x="2310" y="579"/>
                    </a:lnTo>
                    <a:lnTo>
                      <a:pt x="2314" y="575"/>
                    </a:lnTo>
                    <a:lnTo>
                      <a:pt x="2319" y="571"/>
                    </a:lnTo>
                    <a:lnTo>
                      <a:pt x="2322" y="568"/>
                    </a:lnTo>
                    <a:lnTo>
                      <a:pt x="2324" y="563"/>
                    </a:lnTo>
                    <a:lnTo>
                      <a:pt x="2326" y="557"/>
                    </a:lnTo>
                    <a:lnTo>
                      <a:pt x="2329" y="553"/>
                    </a:lnTo>
                    <a:lnTo>
                      <a:pt x="2329" y="547"/>
                    </a:lnTo>
                    <a:lnTo>
                      <a:pt x="2329" y="543"/>
                    </a:lnTo>
                    <a:lnTo>
                      <a:pt x="2329" y="536"/>
                    </a:lnTo>
                    <a:lnTo>
                      <a:pt x="2327" y="529"/>
                    </a:lnTo>
                    <a:lnTo>
                      <a:pt x="2324" y="524"/>
                    </a:lnTo>
                    <a:lnTo>
                      <a:pt x="2320" y="517"/>
                    </a:lnTo>
                    <a:lnTo>
                      <a:pt x="2349" y="543"/>
                    </a:lnTo>
                    <a:lnTo>
                      <a:pt x="2405" y="466"/>
                    </a:lnTo>
                    <a:lnTo>
                      <a:pt x="2547" y="440"/>
                    </a:lnTo>
                    <a:lnTo>
                      <a:pt x="2547" y="414"/>
                    </a:lnTo>
                    <a:lnTo>
                      <a:pt x="2631" y="414"/>
                    </a:lnTo>
                    <a:lnTo>
                      <a:pt x="2631" y="388"/>
                    </a:lnTo>
                    <a:lnTo>
                      <a:pt x="2603" y="414"/>
                    </a:lnTo>
                    <a:lnTo>
                      <a:pt x="2603" y="388"/>
                    </a:lnTo>
                    <a:lnTo>
                      <a:pt x="2602" y="383"/>
                    </a:lnTo>
                    <a:lnTo>
                      <a:pt x="2602" y="376"/>
                    </a:lnTo>
                    <a:lnTo>
                      <a:pt x="2603" y="370"/>
                    </a:lnTo>
                    <a:lnTo>
                      <a:pt x="2603" y="364"/>
                    </a:lnTo>
                    <a:lnTo>
                      <a:pt x="2605" y="358"/>
                    </a:lnTo>
                    <a:lnTo>
                      <a:pt x="2606" y="352"/>
                    </a:lnTo>
                    <a:lnTo>
                      <a:pt x="2608" y="347"/>
                    </a:lnTo>
                    <a:lnTo>
                      <a:pt x="2611" y="341"/>
                    </a:lnTo>
                    <a:lnTo>
                      <a:pt x="2616" y="330"/>
                    </a:lnTo>
                    <a:lnTo>
                      <a:pt x="2622" y="319"/>
                    </a:lnTo>
                    <a:lnTo>
                      <a:pt x="2631" y="310"/>
                    </a:lnTo>
                    <a:lnTo>
                      <a:pt x="2640" y="300"/>
                    </a:lnTo>
                    <a:lnTo>
                      <a:pt x="2650" y="292"/>
                    </a:lnTo>
                    <a:lnTo>
                      <a:pt x="2661" y="284"/>
                    </a:lnTo>
                    <a:lnTo>
                      <a:pt x="2673" y="277"/>
                    </a:lnTo>
                    <a:lnTo>
                      <a:pt x="2686" y="272"/>
                    </a:lnTo>
                    <a:lnTo>
                      <a:pt x="2693" y="268"/>
                    </a:lnTo>
                    <a:lnTo>
                      <a:pt x="2700" y="266"/>
                    </a:lnTo>
                    <a:lnTo>
                      <a:pt x="2708" y="265"/>
                    </a:lnTo>
                    <a:lnTo>
                      <a:pt x="2715" y="263"/>
                    </a:lnTo>
                    <a:lnTo>
                      <a:pt x="2722" y="262"/>
                    </a:lnTo>
                    <a:lnTo>
                      <a:pt x="2729" y="260"/>
                    </a:lnTo>
                    <a:lnTo>
                      <a:pt x="2736" y="259"/>
                    </a:lnTo>
                    <a:lnTo>
                      <a:pt x="2744" y="259"/>
                    </a:lnTo>
                    <a:lnTo>
                      <a:pt x="2752" y="259"/>
                    </a:lnTo>
                    <a:lnTo>
                      <a:pt x="2761" y="259"/>
                    </a:lnTo>
                    <a:lnTo>
                      <a:pt x="2778" y="260"/>
                    </a:lnTo>
                    <a:lnTo>
                      <a:pt x="2786" y="260"/>
                    </a:lnTo>
                    <a:lnTo>
                      <a:pt x="2793" y="260"/>
                    </a:lnTo>
                    <a:lnTo>
                      <a:pt x="2800" y="259"/>
                    </a:lnTo>
                    <a:lnTo>
                      <a:pt x="2807" y="258"/>
                    </a:lnTo>
                    <a:lnTo>
                      <a:pt x="2813" y="256"/>
                    </a:lnTo>
                    <a:lnTo>
                      <a:pt x="2819" y="253"/>
                    </a:lnTo>
                    <a:lnTo>
                      <a:pt x="2820" y="251"/>
                    </a:lnTo>
                    <a:lnTo>
                      <a:pt x="2823" y="249"/>
                    </a:lnTo>
                    <a:lnTo>
                      <a:pt x="2825" y="246"/>
                    </a:lnTo>
                    <a:lnTo>
                      <a:pt x="2826" y="244"/>
                    </a:lnTo>
                    <a:lnTo>
                      <a:pt x="2828" y="240"/>
                    </a:lnTo>
                    <a:lnTo>
                      <a:pt x="2829" y="237"/>
                    </a:lnTo>
                    <a:lnTo>
                      <a:pt x="2829" y="234"/>
                    </a:lnTo>
                    <a:lnTo>
                      <a:pt x="2830" y="229"/>
                    </a:lnTo>
                    <a:lnTo>
                      <a:pt x="2830" y="225"/>
                    </a:lnTo>
                    <a:lnTo>
                      <a:pt x="2830" y="219"/>
                    </a:lnTo>
                    <a:lnTo>
                      <a:pt x="2830" y="213"/>
                    </a:lnTo>
                    <a:lnTo>
                      <a:pt x="2829" y="208"/>
                    </a:lnTo>
                    <a:lnTo>
                      <a:pt x="2801" y="208"/>
                    </a:lnTo>
                    <a:lnTo>
                      <a:pt x="2807" y="204"/>
                    </a:lnTo>
                    <a:lnTo>
                      <a:pt x="2813" y="202"/>
                    </a:lnTo>
                    <a:lnTo>
                      <a:pt x="2817" y="198"/>
                    </a:lnTo>
                    <a:lnTo>
                      <a:pt x="2823" y="194"/>
                    </a:lnTo>
                    <a:lnTo>
                      <a:pt x="2828" y="190"/>
                    </a:lnTo>
                    <a:lnTo>
                      <a:pt x="2830" y="185"/>
                    </a:lnTo>
                    <a:lnTo>
                      <a:pt x="2833" y="181"/>
                    </a:lnTo>
                    <a:lnTo>
                      <a:pt x="2836" y="176"/>
                    </a:lnTo>
                    <a:lnTo>
                      <a:pt x="2838" y="171"/>
                    </a:lnTo>
                    <a:lnTo>
                      <a:pt x="2839" y="165"/>
                    </a:lnTo>
                    <a:lnTo>
                      <a:pt x="2839" y="161"/>
                    </a:lnTo>
                    <a:lnTo>
                      <a:pt x="2839" y="155"/>
                    </a:lnTo>
                    <a:lnTo>
                      <a:pt x="2839" y="149"/>
                    </a:lnTo>
                    <a:lnTo>
                      <a:pt x="2838" y="145"/>
                    </a:lnTo>
                    <a:lnTo>
                      <a:pt x="2835" y="139"/>
                    </a:lnTo>
                    <a:lnTo>
                      <a:pt x="2832" y="134"/>
                    </a:lnTo>
                    <a:lnTo>
                      <a:pt x="2828" y="128"/>
                    </a:lnTo>
                    <a:lnTo>
                      <a:pt x="2822" y="123"/>
                    </a:lnTo>
                    <a:lnTo>
                      <a:pt x="2815" y="117"/>
                    </a:lnTo>
                    <a:lnTo>
                      <a:pt x="2807" y="113"/>
                    </a:lnTo>
                    <a:lnTo>
                      <a:pt x="2800" y="109"/>
                    </a:lnTo>
                    <a:lnTo>
                      <a:pt x="2791" y="107"/>
                    </a:lnTo>
                    <a:lnTo>
                      <a:pt x="2781" y="105"/>
                    </a:lnTo>
                    <a:lnTo>
                      <a:pt x="2773" y="105"/>
                    </a:lnTo>
                    <a:lnTo>
                      <a:pt x="2773" y="105"/>
                    </a:lnTo>
                    <a:lnTo>
                      <a:pt x="2687" y="208"/>
                    </a:lnTo>
                    <a:lnTo>
                      <a:pt x="2631" y="234"/>
                    </a:lnTo>
                    <a:lnTo>
                      <a:pt x="2462" y="234"/>
                    </a:lnTo>
                    <a:lnTo>
                      <a:pt x="2452" y="235"/>
                    </a:lnTo>
                    <a:lnTo>
                      <a:pt x="2442" y="236"/>
                    </a:lnTo>
                    <a:lnTo>
                      <a:pt x="2433" y="239"/>
                    </a:lnTo>
                    <a:lnTo>
                      <a:pt x="2426" y="243"/>
                    </a:lnTo>
                    <a:lnTo>
                      <a:pt x="2418" y="247"/>
                    </a:lnTo>
                    <a:lnTo>
                      <a:pt x="2413" y="251"/>
                    </a:lnTo>
                    <a:lnTo>
                      <a:pt x="2408" y="256"/>
                    </a:lnTo>
                    <a:lnTo>
                      <a:pt x="2402" y="262"/>
                    </a:lnTo>
                    <a:lnTo>
                      <a:pt x="2398" y="268"/>
                    </a:lnTo>
                    <a:lnTo>
                      <a:pt x="2395" y="274"/>
                    </a:lnTo>
                    <a:lnTo>
                      <a:pt x="2388" y="287"/>
                    </a:lnTo>
                    <a:lnTo>
                      <a:pt x="2382" y="300"/>
                    </a:lnTo>
                    <a:lnTo>
                      <a:pt x="2379" y="306"/>
                    </a:lnTo>
                    <a:lnTo>
                      <a:pt x="2376" y="312"/>
                    </a:lnTo>
                    <a:lnTo>
                      <a:pt x="2374" y="318"/>
                    </a:lnTo>
                    <a:lnTo>
                      <a:pt x="2369" y="323"/>
                    </a:lnTo>
                    <a:lnTo>
                      <a:pt x="2365" y="328"/>
                    </a:lnTo>
                    <a:lnTo>
                      <a:pt x="2361" y="332"/>
                    </a:lnTo>
                    <a:lnTo>
                      <a:pt x="2355" y="336"/>
                    </a:lnTo>
                    <a:lnTo>
                      <a:pt x="2349" y="339"/>
                    </a:lnTo>
                    <a:lnTo>
                      <a:pt x="2343" y="341"/>
                    </a:lnTo>
                    <a:lnTo>
                      <a:pt x="2336" y="342"/>
                    </a:lnTo>
                    <a:lnTo>
                      <a:pt x="2327" y="342"/>
                    </a:lnTo>
                    <a:lnTo>
                      <a:pt x="2319" y="341"/>
                    </a:lnTo>
                    <a:lnTo>
                      <a:pt x="2313" y="341"/>
                    </a:lnTo>
                    <a:lnTo>
                      <a:pt x="2307" y="340"/>
                    </a:lnTo>
                    <a:lnTo>
                      <a:pt x="2301" y="339"/>
                    </a:lnTo>
                    <a:lnTo>
                      <a:pt x="2296" y="337"/>
                    </a:lnTo>
                    <a:lnTo>
                      <a:pt x="2290" y="334"/>
                    </a:lnTo>
                    <a:lnTo>
                      <a:pt x="2282" y="332"/>
                    </a:lnTo>
                    <a:lnTo>
                      <a:pt x="2277" y="330"/>
                    </a:lnTo>
                    <a:lnTo>
                      <a:pt x="2268" y="327"/>
                    </a:lnTo>
                    <a:lnTo>
                      <a:pt x="2261" y="323"/>
                    </a:lnTo>
                    <a:lnTo>
                      <a:pt x="2254" y="320"/>
                    </a:lnTo>
                    <a:lnTo>
                      <a:pt x="2245" y="315"/>
                    </a:lnTo>
                    <a:lnTo>
                      <a:pt x="2236" y="311"/>
                    </a:lnTo>
                    <a:lnTo>
                      <a:pt x="2264" y="337"/>
                    </a:lnTo>
                    <a:lnTo>
                      <a:pt x="2066" y="414"/>
                    </a:lnTo>
                    <a:lnTo>
                      <a:pt x="2009" y="414"/>
                    </a:lnTo>
                    <a:lnTo>
                      <a:pt x="2066" y="311"/>
                    </a:lnTo>
                    <a:lnTo>
                      <a:pt x="2069" y="309"/>
                    </a:lnTo>
                    <a:lnTo>
                      <a:pt x="2071" y="305"/>
                    </a:lnTo>
                    <a:lnTo>
                      <a:pt x="2073" y="303"/>
                    </a:lnTo>
                    <a:lnTo>
                      <a:pt x="2073" y="300"/>
                    </a:lnTo>
                    <a:lnTo>
                      <a:pt x="2073" y="296"/>
                    </a:lnTo>
                    <a:lnTo>
                      <a:pt x="2073" y="293"/>
                    </a:lnTo>
                    <a:lnTo>
                      <a:pt x="2071" y="290"/>
                    </a:lnTo>
                    <a:lnTo>
                      <a:pt x="2069" y="287"/>
                    </a:lnTo>
                    <a:lnTo>
                      <a:pt x="2066" y="285"/>
                    </a:lnTo>
                    <a:lnTo>
                      <a:pt x="2061" y="283"/>
                    </a:lnTo>
                    <a:lnTo>
                      <a:pt x="2057" y="282"/>
                    </a:lnTo>
                    <a:lnTo>
                      <a:pt x="2054" y="281"/>
                    </a:lnTo>
                    <a:lnTo>
                      <a:pt x="2050" y="281"/>
                    </a:lnTo>
                    <a:lnTo>
                      <a:pt x="2045" y="282"/>
                    </a:lnTo>
                    <a:lnTo>
                      <a:pt x="2041" y="283"/>
                    </a:lnTo>
                    <a:lnTo>
                      <a:pt x="2038" y="285"/>
                    </a:lnTo>
                    <a:lnTo>
                      <a:pt x="2038" y="285"/>
                    </a:lnTo>
                    <a:lnTo>
                      <a:pt x="2044" y="282"/>
                    </a:lnTo>
                    <a:lnTo>
                      <a:pt x="2048" y="278"/>
                    </a:lnTo>
                    <a:lnTo>
                      <a:pt x="2054" y="274"/>
                    </a:lnTo>
                    <a:lnTo>
                      <a:pt x="2058" y="269"/>
                    </a:lnTo>
                    <a:lnTo>
                      <a:pt x="2061" y="265"/>
                    </a:lnTo>
                    <a:lnTo>
                      <a:pt x="2066" y="260"/>
                    </a:lnTo>
                    <a:lnTo>
                      <a:pt x="2069" y="256"/>
                    </a:lnTo>
                    <a:lnTo>
                      <a:pt x="2070" y="250"/>
                    </a:lnTo>
                    <a:lnTo>
                      <a:pt x="2071" y="245"/>
                    </a:lnTo>
                    <a:lnTo>
                      <a:pt x="2073" y="240"/>
                    </a:lnTo>
                    <a:lnTo>
                      <a:pt x="2073" y="235"/>
                    </a:lnTo>
                    <a:lnTo>
                      <a:pt x="2073" y="229"/>
                    </a:lnTo>
                    <a:lnTo>
                      <a:pt x="2073" y="223"/>
                    </a:lnTo>
                    <a:lnTo>
                      <a:pt x="2071" y="218"/>
                    </a:lnTo>
                    <a:lnTo>
                      <a:pt x="2069" y="212"/>
                    </a:lnTo>
                    <a:lnTo>
                      <a:pt x="2066" y="208"/>
                    </a:lnTo>
                    <a:lnTo>
                      <a:pt x="2066" y="208"/>
                    </a:lnTo>
                    <a:lnTo>
                      <a:pt x="2038" y="208"/>
                    </a:lnTo>
                    <a:lnTo>
                      <a:pt x="2028" y="210"/>
                    </a:lnTo>
                    <a:lnTo>
                      <a:pt x="2018" y="212"/>
                    </a:lnTo>
                    <a:lnTo>
                      <a:pt x="2008" y="215"/>
                    </a:lnTo>
                    <a:lnTo>
                      <a:pt x="1999" y="218"/>
                    </a:lnTo>
                    <a:lnTo>
                      <a:pt x="1980" y="225"/>
                    </a:lnTo>
                    <a:lnTo>
                      <a:pt x="1963" y="232"/>
                    </a:lnTo>
                    <a:lnTo>
                      <a:pt x="1946" y="241"/>
                    </a:lnTo>
                    <a:lnTo>
                      <a:pt x="1930" y="251"/>
                    </a:lnTo>
                    <a:lnTo>
                      <a:pt x="1915" y="263"/>
                    </a:lnTo>
                    <a:lnTo>
                      <a:pt x="1902" y="274"/>
                    </a:lnTo>
                    <a:lnTo>
                      <a:pt x="1889" y="286"/>
                    </a:lnTo>
                    <a:lnTo>
                      <a:pt x="1878" y="299"/>
                    </a:lnTo>
                    <a:lnTo>
                      <a:pt x="1869" y="312"/>
                    </a:lnTo>
                    <a:lnTo>
                      <a:pt x="1860" y="327"/>
                    </a:lnTo>
                    <a:lnTo>
                      <a:pt x="1853" y="341"/>
                    </a:lnTo>
                    <a:lnTo>
                      <a:pt x="1849" y="349"/>
                    </a:lnTo>
                    <a:lnTo>
                      <a:pt x="1847" y="357"/>
                    </a:lnTo>
                    <a:lnTo>
                      <a:pt x="1844" y="365"/>
                    </a:lnTo>
                    <a:lnTo>
                      <a:pt x="1843" y="373"/>
                    </a:lnTo>
                    <a:lnTo>
                      <a:pt x="1842" y="380"/>
                    </a:lnTo>
                    <a:lnTo>
                      <a:pt x="1840" y="388"/>
                    </a:lnTo>
                    <a:lnTo>
                      <a:pt x="1784" y="414"/>
                    </a:lnTo>
                    <a:lnTo>
                      <a:pt x="1784" y="388"/>
                    </a:lnTo>
                    <a:lnTo>
                      <a:pt x="1785" y="377"/>
                    </a:lnTo>
                    <a:lnTo>
                      <a:pt x="1788" y="366"/>
                    </a:lnTo>
                    <a:lnTo>
                      <a:pt x="1791" y="355"/>
                    </a:lnTo>
                    <a:lnTo>
                      <a:pt x="1795" y="343"/>
                    </a:lnTo>
                    <a:lnTo>
                      <a:pt x="1800" y="332"/>
                    </a:lnTo>
                    <a:lnTo>
                      <a:pt x="1805" y="322"/>
                    </a:lnTo>
                    <a:lnTo>
                      <a:pt x="1811" y="312"/>
                    </a:lnTo>
                    <a:lnTo>
                      <a:pt x="1818" y="302"/>
                    </a:lnTo>
                    <a:lnTo>
                      <a:pt x="1826" y="292"/>
                    </a:lnTo>
                    <a:lnTo>
                      <a:pt x="1834" y="282"/>
                    </a:lnTo>
                    <a:lnTo>
                      <a:pt x="1843" y="273"/>
                    </a:lnTo>
                    <a:lnTo>
                      <a:pt x="1852" y="264"/>
                    </a:lnTo>
                    <a:lnTo>
                      <a:pt x="1862" y="256"/>
                    </a:lnTo>
                    <a:lnTo>
                      <a:pt x="1873" y="248"/>
                    </a:lnTo>
                    <a:lnTo>
                      <a:pt x="1885" y="240"/>
                    </a:lnTo>
                    <a:lnTo>
                      <a:pt x="1896" y="234"/>
                    </a:lnTo>
                    <a:lnTo>
                      <a:pt x="1896" y="234"/>
                    </a:lnTo>
                    <a:lnTo>
                      <a:pt x="1840" y="259"/>
                    </a:lnTo>
                    <a:lnTo>
                      <a:pt x="1847" y="247"/>
                    </a:lnTo>
                    <a:lnTo>
                      <a:pt x="1857" y="236"/>
                    </a:lnTo>
                    <a:lnTo>
                      <a:pt x="1868" y="226"/>
                    </a:lnTo>
                    <a:lnTo>
                      <a:pt x="1879" y="216"/>
                    </a:lnTo>
                    <a:lnTo>
                      <a:pt x="1892" y="208"/>
                    </a:lnTo>
                    <a:lnTo>
                      <a:pt x="1905" y="200"/>
                    </a:lnTo>
                    <a:lnTo>
                      <a:pt x="1920" y="193"/>
                    </a:lnTo>
                    <a:lnTo>
                      <a:pt x="1934" y="188"/>
                    </a:lnTo>
                    <a:lnTo>
                      <a:pt x="1950" y="183"/>
                    </a:lnTo>
                    <a:lnTo>
                      <a:pt x="1966" y="179"/>
                    </a:lnTo>
                    <a:lnTo>
                      <a:pt x="1973" y="178"/>
                    </a:lnTo>
                    <a:lnTo>
                      <a:pt x="1982" y="176"/>
                    </a:lnTo>
                    <a:lnTo>
                      <a:pt x="1990" y="175"/>
                    </a:lnTo>
                    <a:lnTo>
                      <a:pt x="1998" y="175"/>
                    </a:lnTo>
                    <a:lnTo>
                      <a:pt x="2006" y="175"/>
                    </a:lnTo>
                    <a:lnTo>
                      <a:pt x="2015" y="175"/>
                    </a:lnTo>
                    <a:lnTo>
                      <a:pt x="2024" y="175"/>
                    </a:lnTo>
                    <a:lnTo>
                      <a:pt x="2032" y="176"/>
                    </a:lnTo>
                    <a:lnTo>
                      <a:pt x="2041" y="178"/>
                    </a:lnTo>
                    <a:lnTo>
                      <a:pt x="2048" y="179"/>
                    </a:lnTo>
                    <a:lnTo>
                      <a:pt x="2057" y="180"/>
                    </a:lnTo>
                    <a:lnTo>
                      <a:pt x="2066" y="182"/>
                    </a:lnTo>
                    <a:lnTo>
                      <a:pt x="2069" y="180"/>
                    </a:lnTo>
                    <a:lnTo>
                      <a:pt x="2071" y="176"/>
                    </a:lnTo>
                    <a:lnTo>
                      <a:pt x="2073" y="173"/>
                    </a:lnTo>
                    <a:lnTo>
                      <a:pt x="2073" y="171"/>
                    </a:lnTo>
                    <a:lnTo>
                      <a:pt x="2073" y="167"/>
                    </a:lnTo>
                    <a:lnTo>
                      <a:pt x="2073" y="164"/>
                    </a:lnTo>
                    <a:lnTo>
                      <a:pt x="2071" y="161"/>
                    </a:lnTo>
                    <a:lnTo>
                      <a:pt x="2069" y="158"/>
                    </a:lnTo>
                    <a:lnTo>
                      <a:pt x="2066" y="155"/>
                    </a:lnTo>
                    <a:lnTo>
                      <a:pt x="2061" y="154"/>
                    </a:lnTo>
                    <a:lnTo>
                      <a:pt x="2057" y="153"/>
                    </a:lnTo>
                    <a:lnTo>
                      <a:pt x="2054" y="152"/>
                    </a:lnTo>
                    <a:lnTo>
                      <a:pt x="2050" y="152"/>
                    </a:lnTo>
                    <a:lnTo>
                      <a:pt x="2045" y="153"/>
                    </a:lnTo>
                    <a:lnTo>
                      <a:pt x="2041" y="154"/>
                    </a:lnTo>
                    <a:lnTo>
                      <a:pt x="2038" y="156"/>
                    </a:lnTo>
                    <a:lnTo>
                      <a:pt x="2038" y="156"/>
                    </a:lnTo>
                    <a:lnTo>
                      <a:pt x="2038" y="156"/>
                    </a:lnTo>
                    <a:lnTo>
                      <a:pt x="2066" y="156"/>
                    </a:lnTo>
                    <a:lnTo>
                      <a:pt x="1953" y="156"/>
                    </a:lnTo>
                    <a:lnTo>
                      <a:pt x="1953" y="130"/>
                    </a:lnTo>
                    <a:lnTo>
                      <a:pt x="1868" y="156"/>
                    </a:lnTo>
                    <a:lnTo>
                      <a:pt x="1953" y="105"/>
                    </a:lnTo>
                    <a:lnTo>
                      <a:pt x="1784" y="156"/>
                    </a:lnTo>
                    <a:lnTo>
                      <a:pt x="1784" y="130"/>
                    </a:lnTo>
                    <a:lnTo>
                      <a:pt x="1727" y="156"/>
                    </a:lnTo>
                    <a:lnTo>
                      <a:pt x="1840" y="53"/>
                    </a:lnTo>
                    <a:lnTo>
                      <a:pt x="1868" y="53"/>
                    </a:lnTo>
                    <a:lnTo>
                      <a:pt x="1698" y="27"/>
                    </a:lnTo>
                    <a:lnTo>
                      <a:pt x="1642" y="0"/>
                    </a:lnTo>
                    <a:lnTo>
                      <a:pt x="399" y="0"/>
                    </a:lnTo>
                    <a:lnTo>
                      <a:pt x="399" y="27"/>
                    </a:lnTo>
                    <a:lnTo>
                      <a:pt x="370" y="105"/>
                    </a:lnTo>
                    <a:lnTo>
                      <a:pt x="342" y="105"/>
                    </a:lnTo>
                    <a:lnTo>
                      <a:pt x="351" y="101"/>
                    </a:lnTo>
                    <a:lnTo>
                      <a:pt x="358" y="98"/>
                    </a:lnTo>
                    <a:lnTo>
                      <a:pt x="364" y="95"/>
                    </a:lnTo>
                    <a:lnTo>
                      <a:pt x="368" y="90"/>
                    </a:lnTo>
                    <a:lnTo>
                      <a:pt x="373" y="86"/>
                    </a:lnTo>
                    <a:lnTo>
                      <a:pt x="376" y="82"/>
                    </a:lnTo>
                    <a:lnTo>
                      <a:pt x="377" y="78"/>
                    </a:lnTo>
                    <a:lnTo>
                      <a:pt x="377" y="73"/>
                    </a:lnTo>
                    <a:lnTo>
                      <a:pt x="377" y="69"/>
                    </a:lnTo>
                    <a:lnTo>
                      <a:pt x="377" y="64"/>
                    </a:lnTo>
                    <a:lnTo>
                      <a:pt x="374" y="60"/>
                    </a:lnTo>
                    <a:lnTo>
                      <a:pt x="373" y="55"/>
                    </a:lnTo>
                    <a:lnTo>
                      <a:pt x="370" y="52"/>
                    </a:lnTo>
                    <a:lnTo>
                      <a:pt x="365" y="47"/>
                    </a:lnTo>
                    <a:lnTo>
                      <a:pt x="363" y="44"/>
                    </a:lnTo>
                    <a:lnTo>
                      <a:pt x="357" y="41"/>
                    </a:lnTo>
                    <a:lnTo>
                      <a:pt x="352" y="37"/>
                    </a:lnTo>
                    <a:lnTo>
                      <a:pt x="348" y="34"/>
                    </a:lnTo>
                    <a:lnTo>
                      <a:pt x="342" y="32"/>
                    </a:lnTo>
                    <a:lnTo>
                      <a:pt x="337" y="30"/>
                    </a:lnTo>
                    <a:lnTo>
                      <a:pt x="331" y="28"/>
                    </a:lnTo>
                    <a:lnTo>
                      <a:pt x="326" y="27"/>
                    </a:lnTo>
                    <a:lnTo>
                      <a:pt x="321" y="26"/>
                    </a:lnTo>
                    <a:lnTo>
                      <a:pt x="315" y="26"/>
                    </a:lnTo>
                    <a:lnTo>
                      <a:pt x="311" y="27"/>
                    </a:lnTo>
                    <a:lnTo>
                      <a:pt x="305" y="28"/>
                    </a:lnTo>
                    <a:lnTo>
                      <a:pt x="300" y="31"/>
                    </a:lnTo>
                    <a:lnTo>
                      <a:pt x="296" y="33"/>
                    </a:lnTo>
                    <a:lnTo>
                      <a:pt x="293" y="37"/>
                    </a:lnTo>
                    <a:lnTo>
                      <a:pt x="290" y="41"/>
                    </a:lnTo>
                    <a:lnTo>
                      <a:pt x="287" y="46"/>
                    </a:lnTo>
                    <a:lnTo>
                      <a:pt x="286" y="53"/>
                    </a:lnTo>
                    <a:lnTo>
                      <a:pt x="280" y="72"/>
                    </a:lnTo>
                    <a:lnTo>
                      <a:pt x="273" y="92"/>
                    </a:lnTo>
                    <a:lnTo>
                      <a:pt x="264" y="113"/>
                    </a:lnTo>
                    <a:lnTo>
                      <a:pt x="257" y="132"/>
                    </a:lnTo>
                    <a:lnTo>
                      <a:pt x="247" y="151"/>
                    </a:lnTo>
                    <a:lnTo>
                      <a:pt x="237" y="170"/>
                    </a:lnTo>
                    <a:lnTo>
                      <a:pt x="225" y="188"/>
                    </a:lnTo>
                    <a:lnTo>
                      <a:pt x="214" y="206"/>
                    </a:lnTo>
                    <a:lnTo>
                      <a:pt x="201" y="223"/>
                    </a:lnTo>
                    <a:lnTo>
                      <a:pt x="186" y="241"/>
                    </a:lnTo>
                    <a:lnTo>
                      <a:pt x="172" y="258"/>
                    </a:lnTo>
                    <a:lnTo>
                      <a:pt x="157" y="275"/>
                    </a:lnTo>
                    <a:lnTo>
                      <a:pt x="140" y="291"/>
                    </a:lnTo>
                    <a:lnTo>
                      <a:pt x="124" y="306"/>
                    </a:lnTo>
                    <a:lnTo>
                      <a:pt x="105" y="322"/>
                    </a:lnTo>
                    <a:lnTo>
                      <a:pt x="88" y="337"/>
                    </a:lnTo>
                    <a:lnTo>
                      <a:pt x="32" y="491"/>
                    </a:lnTo>
                    <a:lnTo>
                      <a:pt x="33" y="494"/>
                    </a:lnTo>
                    <a:lnTo>
                      <a:pt x="36" y="496"/>
                    </a:lnTo>
                    <a:lnTo>
                      <a:pt x="37" y="498"/>
                    </a:lnTo>
                    <a:lnTo>
                      <a:pt x="39" y="500"/>
                    </a:lnTo>
                    <a:lnTo>
                      <a:pt x="39" y="503"/>
                    </a:lnTo>
                    <a:lnTo>
                      <a:pt x="39" y="504"/>
                    </a:lnTo>
                    <a:lnTo>
                      <a:pt x="39" y="506"/>
                    </a:lnTo>
                    <a:lnTo>
                      <a:pt x="39" y="508"/>
                    </a:lnTo>
                    <a:lnTo>
                      <a:pt x="37" y="512"/>
                    </a:lnTo>
                    <a:lnTo>
                      <a:pt x="34" y="515"/>
                    </a:lnTo>
                    <a:lnTo>
                      <a:pt x="30" y="518"/>
                    </a:lnTo>
                    <a:lnTo>
                      <a:pt x="27" y="520"/>
                    </a:lnTo>
                    <a:lnTo>
                      <a:pt x="17" y="527"/>
                    </a:lnTo>
                    <a:lnTo>
                      <a:pt x="13" y="529"/>
                    </a:lnTo>
                    <a:lnTo>
                      <a:pt x="10" y="533"/>
                    </a:lnTo>
                    <a:lnTo>
                      <a:pt x="7" y="535"/>
                    </a:lnTo>
                    <a:lnTo>
                      <a:pt x="4" y="538"/>
                    </a:lnTo>
                    <a:lnTo>
                      <a:pt x="3" y="541"/>
                    </a:lnTo>
                    <a:lnTo>
                      <a:pt x="3" y="542"/>
                    </a:lnTo>
                    <a:lnTo>
                      <a:pt x="3" y="543"/>
                    </a:lnTo>
                    <a:lnTo>
                      <a:pt x="4" y="545"/>
                    </a:lnTo>
                    <a:lnTo>
                      <a:pt x="4" y="546"/>
                    </a:lnTo>
                    <a:lnTo>
                      <a:pt x="7" y="549"/>
                    </a:lnTo>
                    <a:lnTo>
                      <a:pt x="8" y="550"/>
                    </a:lnTo>
                    <a:lnTo>
                      <a:pt x="13" y="553"/>
                    </a:lnTo>
                    <a:lnTo>
                      <a:pt x="17" y="556"/>
                    </a:lnTo>
                    <a:lnTo>
                      <a:pt x="23" y="560"/>
                    </a:lnTo>
                    <a:lnTo>
                      <a:pt x="27" y="563"/>
                    </a:lnTo>
                    <a:lnTo>
                      <a:pt x="29" y="564"/>
                    </a:lnTo>
                    <a:lnTo>
                      <a:pt x="30" y="566"/>
                    </a:lnTo>
                    <a:lnTo>
                      <a:pt x="30" y="568"/>
                    </a:lnTo>
                    <a:lnTo>
                      <a:pt x="32" y="570"/>
                    </a:lnTo>
                    <a:lnTo>
                      <a:pt x="32" y="571"/>
                    </a:lnTo>
                    <a:lnTo>
                      <a:pt x="30" y="572"/>
                    </a:lnTo>
                    <a:lnTo>
                      <a:pt x="30" y="574"/>
                    </a:lnTo>
                    <a:lnTo>
                      <a:pt x="29" y="575"/>
                    </a:lnTo>
                    <a:lnTo>
                      <a:pt x="24" y="579"/>
                    </a:lnTo>
                    <a:lnTo>
                      <a:pt x="20" y="582"/>
                    </a:lnTo>
                    <a:lnTo>
                      <a:pt x="16" y="585"/>
                    </a:lnTo>
                    <a:lnTo>
                      <a:pt x="10" y="589"/>
                    </a:lnTo>
                    <a:lnTo>
                      <a:pt x="6" y="592"/>
                    </a:lnTo>
                    <a:lnTo>
                      <a:pt x="4" y="593"/>
                    </a:lnTo>
                    <a:lnTo>
                      <a:pt x="3" y="596"/>
                    </a:lnTo>
                    <a:lnTo>
                      <a:pt x="1" y="598"/>
                    </a:lnTo>
                    <a:lnTo>
                      <a:pt x="0" y="601"/>
                    </a:lnTo>
                    <a:lnTo>
                      <a:pt x="1" y="603"/>
                    </a:lnTo>
                    <a:lnTo>
                      <a:pt x="1" y="607"/>
                    </a:lnTo>
                    <a:lnTo>
                      <a:pt x="3" y="610"/>
                    </a:lnTo>
                    <a:lnTo>
                      <a:pt x="4" y="614"/>
                    </a:lnTo>
                    <a:lnTo>
                      <a:pt x="7" y="617"/>
                    </a:lnTo>
                    <a:lnTo>
                      <a:pt x="10" y="619"/>
                    </a:lnTo>
                    <a:lnTo>
                      <a:pt x="16" y="626"/>
                    </a:lnTo>
                    <a:lnTo>
                      <a:pt x="21" y="633"/>
                    </a:lnTo>
                    <a:lnTo>
                      <a:pt x="27" y="639"/>
                    </a:lnTo>
                    <a:lnTo>
                      <a:pt x="29" y="644"/>
                    </a:lnTo>
                    <a:lnTo>
                      <a:pt x="32" y="647"/>
                    </a:lnTo>
                    <a:lnTo>
                      <a:pt x="33" y="651"/>
                    </a:lnTo>
                    <a:lnTo>
                      <a:pt x="33" y="653"/>
                    </a:lnTo>
                    <a:lnTo>
                      <a:pt x="34" y="659"/>
                    </a:lnTo>
                    <a:lnTo>
                      <a:pt x="33" y="666"/>
                    </a:lnTo>
                    <a:lnTo>
                      <a:pt x="33" y="673"/>
                    </a:lnTo>
                    <a:lnTo>
                      <a:pt x="32" y="680"/>
                    </a:lnTo>
                    <a:lnTo>
                      <a:pt x="30" y="685"/>
                    </a:lnTo>
                    <a:lnTo>
                      <a:pt x="30" y="692"/>
                    </a:lnTo>
                    <a:lnTo>
                      <a:pt x="32" y="699"/>
                    </a:lnTo>
                    <a:lnTo>
                      <a:pt x="33" y="704"/>
                    </a:lnTo>
                    <a:lnTo>
                      <a:pt x="36" y="710"/>
                    </a:lnTo>
                    <a:lnTo>
                      <a:pt x="39" y="714"/>
                    </a:lnTo>
                    <a:lnTo>
                      <a:pt x="42" y="720"/>
                    </a:lnTo>
                    <a:lnTo>
                      <a:pt x="50" y="730"/>
                    </a:lnTo>
                    <a:lnTo>
                      <a:pt x="53" y="736"/>
                    </a:lnTo>
                    <a:lnTo>
                      <a:pt x="56" y="740"/>
                    </a:lnTo>
                    <a:lnTo>
                      <a:pt x="58" y="746"/>
                    </a:lnTo>
                    <a:lnTo>
                      <a:pt x="59" y="750"/>
                    </a:lnTo>
                    <a:lnTo>
                      <a:pt x="59" y="752"/>
                    </a:lnTo>
                    <a:lnTo>
                      <a:pt x="59" y="755"/>
                    </a:lnTo>
                    <a:lnTo>
                      <a:pt x="59" y="757"/>
                    </a:lnTo>
                    <a:lnTo>
                      <a:pt x="58" y="759"/>
                    </a:lnTo>
                    <a:lnTo>
                      <a:pt x="56" y="761"/>
                    </a:lnTo>
                    <a:lnTo>
                      <a:pt x="55" y="764"/>
                    </a:lnTo>
                    <a:lnTo>
                      <a:pt x="52" y="766"/>
                    </a:lnTo>
                    <a:lnTo>
                      <a:pt x="49" y="768"/>
                    </a:lnTo>
                    <a:lnTo>
                      <a:pt x="45" y="770"/>
                    </a:lnTo>
                    <a:lnTo>
                      <a:pt x="42" y="772"/>
                    </a:lnTo>
                    <a:lnTo>
                      <a:pt x="36" y="774"/>
                    </a:lnTo>
                    <a:lnTo>
                      <a:pt x="32" y="776"/>
                    </a:lnTo>
                    <a:lnTo>
                      <a:pt x="115" y="802"/>
                    </a:lnTo>
                    <a:lnTo>
                      <a:pt x="144" y="879"/>
                    </a:lnTo>
                    <a:lnTo>
                      <a:pt x="154" y="877"/>
                    </a:lnTo>
                    <a:lnTo>
                      <a:pt x="166" y="875"/>
                    </a:lnTo>
                    <a:lnTo>
                      <a:pt x="176" y="872"/>
                    </a:lnTo>
                    <a:lnTo>
                      <a:pt x="188" y="871"/>
                    </a:lnTo>
                    <a:lnTo>
                      <a:pt x="198" y="871"/>
                    </a:lnTo>
                    <a:lnTo>
                      <a:pt x="209" y="870"/>
                    </a:lnTo>
                    <a:lnTo>
                      <a:pt x="219" y="870"/>
                    </a:lnTo>
                    <a:lnTo>
                      <a:pt x="231" y="871"/>
                    </a:lnTo>
                    <a:lnTo>
                      <a:pt x="241" y="871"/>
                    </a:lnTo>
                    <a:lnTo>
                      <a:pt x="251" y="872"/>
                    </a:lnTo>
                    <a:lnTo>
                      <a:pt x="261" y="875"/>
                    </a:lnTo>
                    <a:lnTo>
                      <a:pt x="273" y="876"/>
                    </a:lnTo>
                    <a:lnTo>
                      <a:pt x="283" y="878"/>
                    </a:lnTo>
                    <a:lnTo>
                      <a:pt x="292" y="881"/>
                    </a:lnTo>
                    <a:lnTo>
                      <a:pt x="302" y="884"/>
                    </a:lnTo>
                    <a:lnTo>
                      <a:pt x="312" y="887"/>
                    </a:lnTo>
                    <a:lnTo>
                      <a:pt x="321" y="891"/>
                    </a:lnTo>
                    <a:lnTo>
                      <a:pt x="331" y="895"/>
                    </a:lnTo>
                    <a:lnTo>
                      <a:pt x="339" y="899"/>
                    </a:lnTo>
                    <a:lnTo>
                      <a:pt x="348" y="904"/>
                    </a:lnTo>
                    <a:lnTo>
                      <a:pt x="357" y="909"/>
                    </a:lnTo>
                    <a:lnTo>
                      <a:pt x="364" y="914"/>
                    </a:lnTo>
                    <a:lnTo>
                      <a:pt x="373" y="919"/>
                    </a:lnTo>
                    <a:lnTo>
                      <a:pt x="380" y="925"/>
                    </a:lnTo>
                    <a:lnTo>
                      <a:pt x="387" y="932"/>
                    </a:lnTo>
                    <a:lnTo>
                      <a:pt x="394" y="939"/>
                    </a:lnTo>
                    <a:lnTo>
                      <a:pt x="400" y="945"/>
                    </a:lnTo>
                    <a:lnTo>
                      <a:pt x="406" y="952"/>
                    </a:lnTo>
                    <a:lnTo>
                      <a:pt x="412" y="959"/>
                    </a:lnTo>
                    <a:lnTo>
                      <a:pt x="418" y="967"/>
                    </a:lnTo>
                    <a:lnTo>
                      <a:pt x="422" y="974"/>
                    </a:lnTo>
                    <a:lnTo>
                      <a:pt x="426" y="982"/>
                    </a:lnTo>
                    <a:lnTo>
                      <a:pt x="426" y="982"/>
                    </a:lnTo>
                    <a:lnTo>
                      <a:pt x="681" y="956"/>
                    </a:lnTo>
                    <a:lnTo>
                      <a:pt x="710" y="1008"/>
                    </a:lnTo>
                    <a:lnTo>
                      <a:pt x="710" y="1034"/>
                    </a:lnTo>
                    <a:lnTo>
                      <a:pt x="737" y="1085"/>
                    </a:lnTo>
                    <a:lnTo>
                      <a:pt x="766" y="1085"/>
                    </a:lnTo>
                    <a:lnTo>
                      <a:pt x="795" y="1034"/>
                    </a:lnTo>
                    <a:lnTo>
                      <a:pt x="851" y="1060"/>
                    </a:lnTo>
                    <a:lnTo>
                      <a:pt x="935" y="1241"/>
                    </a:lnTo>
                    <a:lnTo>
                      <a:pt x="1020" y="1267"/>
                    </a:lnTo>
                    <a:lnTo>
                      <a:pt x="1048" y="1164"/>
                    </a:lnTo>
                    <a:lnTo>
                      <a:pt x="1048" y="1164"/>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697" name="Freeform 441"/>
              <p:cNvSpPr>
                <a:spLocks/>
              </p:cNvSpPr>
              <p:nvPr/>
            </p:nvSpPr>
            <p:spPr bwMode="auto">
              <a:xfrm>
                <a:off x="1601" y="1621"/>
                <a:ext cx="38" cy="8"/>
              </a:xfrm>
              <a:custGeom>
                <a:avLst/>
                <a:gdLst>
                  <a:gd name="T0" fmla="*/ 0 w 115"/>
                  <a:gd name="T1" fmla="*/ 0 h 25"/>
                  <a:gd name="T2" fmla="*/ 58 w 115"/>
                  <a:gd name="T3" fmla="*/ 25 h 25"/>
                  <a:gd name="T4" fmla="*/ 115 w 115"/>
                  <a:gd name="T5" fmla="*/ 25 h 25"/>
                  <a:gd name="T6" fmla="*/ 58 w 115"/>
                  <a:gd name="T7" fmla="*/ 0 h 25"/>
                  <a:gd name="T8" fmla="*/ 0 w 115"/>
                  <a:gd name="T9" fmla="*/ 0 h 25"/>
                </a:gdLst>
                <a:ahLst/>
                <a:cxnLst>
                  <a:cxn ang="0">
                    <a:pos x="T0" y="T1"/>
                  </a:cxn>
                  <a:cxn ang="0">
                    <a:pos x="T2" y="T3"/>
                  </a:cxn>
                  <a:cxn ang="0">
                    <a:pos x="T4" y="T5"/>
                  </a:cxn>
                  <a:cxn ang="0">
                    <a:pos x="T6" y="T7"/>
                  </a:cxn>
                  <a:cxn ang="0">
                    <a:pos x="T8" y="T9"/>
                  </a:cxn>
                </a:cxnLst>
                <a:rect l="0" t="0" r="r" b="b"/>
                <a:pathLst>
                  <a:path w="115" h="25">
                    <a:moveTo>
                      <a:pt x="0" y="0"/>
                    </a:moveTo>
                    <a:lnTo>
                      <a:pt x="58" y="25"/>
                    </a:lnTo>
                    <a:lnTo>
                      <a:pt x="115" y="25"/>
                    </a:lnTo>
                    <a:lnTo>
                      <a:pt x="58" y="0"/>
                    </a:lnTo>
                    <a:lnTo>
                      <a:pt x="0" y="0"/>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698" name="Freeform 442"/>
              <p:cNvSpPr>
                <a:spLocks/>
              </p:cNvSpPr>
              <p:nvPr/>
            </p:nvSpPr>
            <p:spPr bwMode="auto">
              <a:xfrm>
                <a:off x="1582" y="1673"/>
                <a:ext cx="29" cy="17"/>
              </a:xfrm>
              <a:custGeom>
                <a:avLst/>
                <a:gdLst>
                  <a:gd name="T0" fmla="*/ 0 w 85"/>
                  <a:gd name="T1" fmla="*/ 26 h 52"/>
                  <a:gd name="T2" fmla="*/ 56 w 85"/>
                  <a:gd name="T3" fmla="*/ 52 h 52"/>
                  <a:gd name="T4" fmla="*/ 85 w 85"/>
                  <a:gd name="T5" fmla="*/ 26 h 52"/>
                  <a:gd name="T6" fmla="*/ 29 w 85"/>
                  <a:gd name="T7" fmla="*/ 26 h 52"/>
                  <a:gd name="T8" fmla="*/ 29 w 85"/>
                  <a:gd name="T9" fmla="*/ 0 h 52"/>
                  <a:gd name="T10" fmla="*/ 0 w 85"/>
                  <a:gd name="T11" fmla="*/ 26 h 52"/>
                </a:gdLst>
                <a:ahLst/>
                <a:cxnLst>
                  <a:cxn ang="0">
                    <a:pos x="T0" y="T1"/>
                  </a:cxn>
                  <a:cxn ang="0">
                    <a:pos x="T2" y="T3"/>
                  </a:cxn>
                  <a:cxn ang="0">
                    <a:pos x="T4" y="T5"/>
                  </a:cxn>
                  <a:cxn ang="0">
                    <a:pos x="T6" y="T7"/>
                  </a:cxn>
                  <a:cxn ang="0">
                    <a:pos x="T8" y="T9"/>
                  </a:cxn>
                  <a:cxn ang="0">
                    <a:pos x="T10" y="T11"/>
                  </a:cxn>
                </a:cxnLst>
                <a:rect l="0" t="0" r="r" b="b"/>
                <a:pathLst>
                  <a:path w="85" h="52">
                    <a:moveTo>
                      <a:pt x="0" y="26"/>
                    </a:moveTo>
                    <a:lnTo>
                      <a:pt x="56" y="52"/>
                    </a:lnTo>
                    <a:lnTo>
                      <a:pt x="85" y="26"/>
                    </a:lnTo>
                    <a:lnTo>
                      <a:pt x="29" y="26"/>
                    </a:lnTo>
                    <a:lnTo>
                      <a:pt x="29" y="0"/>
                    </a:lnTo>
                    <a:lnTo>
                      <a:pt x="0"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699" name="Freeform 443"/>
              <p:cNvSpPr>
                <a:spLocks/>
              </p:cNvSpPr>
              <p:nvPr/>
            </p:nvSpPr>
            <p:spPr bwMode="auto">
              <a:xfrm>
                <a:off x="1667" y="1595"/>
                <a:ext cx="95" cy="86"/>
              </a:xfrm>
              <a:custGeom>
                <a:avLst/>
                <a:gdLst>
                  <a:gd name="T0" fmla="*/ 0 w 283"/>
                  <a:gd name="T1" fmla="*/ 156 h 259"/>
                  <a:gd name="T2" fmla="*/ 0 w 283"/>
                  <a:gd name="T3" fmla="*/ 208 h 259"/>
                  <a:gd name="T4" fmla="*/ 170 w 283"/>
                  <a:gd name="T5" fmla="*/ 208 h 259"/>
                  <a:gd name="T6" fmla="*/ 141 w 283"/>
                  <a:gd name="T7" fmla="*/ 233 h 259"/>
                  <a:gd name="T8" fmla="*/ 170 w 283"/>
                  <a:gd name="T9" fmla="*/ 233 h 259"/>
                  <a:gd name="T10" fmla="*/ 198 w 283"/>
                  <a:gd name="T11" fmla="*/ 208 h 259"/>
                  <a:gd name="T12" fmla="*/ 227 w 283"/>
                  <a:gd name="T13" fmla="*/ 208 h 259"/>
                  <a:gd name="T14" fmla="*/ 198 w 283"/>
                  <a:gd name="T15" fmla="*/ 233 h 259"/>
                  <a:gd name="T16" fmla="*/ 227 w 283"/>
                  <a:gd name="T17" fmla="*/ 233 h 259"/>
                  <a:gd name="T18" fmla="*/ 227 w 283"/>
                  <a:gd name="T19" fmla="*/ 259 h 259"/>
                  <a:gd name="T20" fmla="*/ 254 w 283"/>
                  <a:gd name="T21" fmla="*/ 259 h 259"/>
                  <a:gd name="T22" fmla="*/ 283 w 283"/>
                  <a:gd name="T23" fmla="*/ 208 h 259"/>
                  <a:gd name="T24" fmla="*/ 254 w 283"/>
                  <a:gd name="T25" fmla="*/ 208 h 259"/>
                  <a:gd name="T26" fmla="*/ 283 w 283"/>
                  <a:gd name="T27" fmla="*/ 156 h 259"/>
                  <a:gd name="T28" fmla="*/ 227 w 283"/>
                  <a:gd name="T29" fmla="*/ 208 h 259"/>
                  <a:gd name="T30" fmla="*/ 283 w 283"/>
                  <a:gd name="T31" fmla="*/ 130 h 259"/>
                  <a:gd name="T32" fmla="*/ 254 w 283"/>
                  <a:gd name="T33" fmla="*/ 130 h 259"/>
                  <a:gd name="T34" fmla="*/ 283 w 283"/>
                  <a:gd name="T35" fmla="*/ 103 h 259"/>
                  <a:gd name="T36" fmla="*/ 198 w 283"/>
                  <a:gd name="T37" fmla="*/ 103 h 259"/>
                  <a:gd name="T38" fmla="*/ 198 w 283"/>
                  <a:gd name="T39" fmla="*/ 52 h 259"/>
                  <a:gd name="T40" fmla="*/ 141 w 283"/>
                  <a:gd name="T41" fmla="*/ 78 h 259"/>
                  <a:gd name="T42" fmla="*/ 227 w 283"/>
                  <a:gd name="T43" fmla="*/ 0 h 259"/>
                  <a:gd name="T44" fmla="*/ 198 w 283"/>
                  <a:gd name="T45" fmla="*/ 0 h 259"/>
                  <a:gd name="T46" fmla="*/ 56 w 283"/>
                  <a:gd name="T47" fmla="*/ 130 h 259"/>
                  <a:gd name="T48" fmla="*/ 0 w 283"/>
                  <a:gd name="T49" fmla="*/ 15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3" h="259">
                    <a:moveTo>
                      <a:pt x="0" y="156"/>
                    </a:moveTo>
                    <a:lnTo>
                      <a:pt x="0" y="208"/>
                    </a:lnTo>
                    <a:lnTo>
                      <a:pt x="170" y="208"/>
                    </a:lnTo>
                    <a:lnTo>
                      <a:pt x="141" y="233"/>
                    </a:lnTo>
                    <a:lnTo>
                      <a:pt x="170" y="233"/>
                    </a:lnTo>
                    <a:lnTo>
                      <a:pt x="198" y="208"/>
                    </a:lnTo>
                    <a:lnTo>
                      <a:pt x="227" y="208"/>
                    </a:lnTo>
                    <a:lnTo>
                      <a:pt x="198" y="233"/>
                    </a:lnTo>
                    <a:lnTo>
                      <a:pt x="227" y="233"/>
                    </a:lnTo>
                    <a:lnTo>
                      <a:pt x="227" y="259"/>
                    </a:lnTo>
                    <a:lnTo>
                      <a:pt x="254" y="259"/>
                    </a:lnTo>
                    <a:lnTo>
                      <a:pt x="283" y="208"/>
                    </a:lnTo>
                    <a:lnTo>
                      <a:pt x="254" y="208"/>
                    </a:lnTo>
                    <a:lnTo>
                      <a:pt x="283" y="156"/>
                    </a:lnTo>
                    <a:lnTo>
                      <a:pt x="227" y="208"/>
                    </a:lnTo>
                    <a:lnTo>
                      <a:pt x="283" y="130"/>
                    </a:lnTo>
                    <a:lnTo>
                      <a:pt x="254" y="130"/>
                    </a:lnTo>
                    <a:lnTo>
                      <a:pt x="283" y="103"/>
                    </a:lnTo>
                    <a:lnTo>
                      <a:pt x="198" y="103"/>
                    </a:lnTo>
                    <a:lnTo>
                      <a:pt x="198" y="52"/>
                    </a:lnTo>
                    <a:lnTo>
                      <a:pt x="141" y="78"/>
                    </a:lnTo>
                    <a:lnTo>
                      <a:pt x="227" y="0"/>
                    </a:lnTo>
                    <a:lnTo>
                      <a:pt x="198" y="0"/>
                    </a:lnTo>
                    <a:lnTo>
                      <a:pt x="56" y="130"/>
                    </a:lnTo>
                    <a:lnTo>
                      <a:pt x="0" y="15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0" name="Freeform 444"/>
              <p:cNvSpPr>
                <a:spLocks/>
              </p:cNvSpPr>
              <p:nvPr/>
            </p:nvSpPr>
            <p:spPr bwMode="auto">
              <a:xfrm>
                <a:off x="4786" y="1268"/>
                <a:ext cx="38" cy="17"/>
              </a:xfrm>
              <a:custGeom>
                <a:avLst/>
                <a:gdLst>
                  <a:gd name="T0" fmla="*/ 29 w 114"/>
                  <a:gd name="T1" fmla="*/ 51 h 51"/>
                  <a:gd name="T2" fmla="*/ 114 w 114"/>
                  <a:gd name="T3" fmla="*/ 0 h 51"/>
                  <a:gd name="T4" fmla="*/ 0 w 114"/>
                  <a:gd name="T5" fmla="*/ 0 h 51"/>
                  <a:gd name="T6" fmla="*/ 29 w 114"/>
                  <a:gd name="T7" fmla="*/ 51 h 51"/>
                </a:gdLst>
                <a:ahLst/>
                <a:cxnLst>
                  <a:cxn ang="0">
                    <a:pos x="T0" y="T1"/>
                  </a:cxn>
                  <a:cxn ang="0">
                    <a:pos x="T2" y="T3"/>
                  </a:cxn>
                  <a:cxn ang="0">
                    <a:pos x="T4" y="T5"/>
                  </a:cxn>
                  <a:cxn ang="0">
                    <a:pos x="T6" y="T7"/>
                  </a:cxn>
                </a:cxnLst>
                <a:rect l="0" t="0" r="r" b="b"/>
                <a:pathLst>
                  <a:path w="114" h="51">
                    <a:moveTo>
                      <a:pt x="29" y="51"/>
                    </a:moveTo>
                    <a:lnTo>
                      <a:pt x="114" y="0"/>
                    </a:lnTo>
                    <a:lnTo>
                      <a:pt x="0" y="0"/>
                    </a:lnTo>
                    <a:lnTo>
                      <a:pt x="29" y="51"/>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1" name="Freeform 445"/>
              <p:cNvSpPr>
                <a:spLocks/>
              </p:cNvSpPr>
              <p:nvPr/>
            </p:nvSpPr>
            <p:spPr bwMode="auto">
              <a:xfrm>
                <a:off x="4268" y="1234"/>
                <a:ext cx="47" cy="8"/>
              </a:xfrm>
              <a:custGeom>
                <a:avLst/>
                <a:gdLst>
                  <a:gd name="T0" fmla="*/ 0 w 141"/>
                  <a:gd name="T1" fmla="*/ 26 h 26"/>
                  <a:gd name="T2" fmla="*/ 141 w 141"/>
                  <a:gd name="T3" fmla="*/ 26 h 26"/>
                  <a:gd name="T4" fmla="*/ 29 w 141"/>
                  <a:gd name="T5" fmla="*/ 0 h 26"/>
                  <a:gd name="T6" fmla="*/ 0 w 141"/>
                  <a:gd name="T7" fmla="*/ 0 h 26"/>
                  <a:gd name="T8" fmla="*/ 0 w 141"/>
                  <a:gd name="T9" fmla="*/ 26 h 26"/>
                </a:gdLst>
                <a:ahLst/>
                <a:cxnLst>
                  <a:cxn ang="0">
                    <a:pos x="T0" y="T1"/>
                  </a:cxn>
                  <a:cxn ang="0">
                    <a:pos x="T2" y="T3"/>
                  </a:cxn>
                  <a:cxn ang="0">
                    <a:pos x="T4" y="T5"/>
                  </a:cxn>
                  <a:cxn ang="0">
                    <a:pos x="T6" y="T7"/>
                  </a:cxn>
                  <a:cxn ang="0">
                    <a:pos x="T8" y="T9"/>
                  </a:cxn>
                </a:cxnLst>
                <a:rect l="0" t="0" r="r" b="b"/>
                <a:pathLst>
                  <a:path w="141" h="26">
                    <a:moveTo>
                      <a:pt x="0" y="26"/>
                    </a:moveTo>
                    <a:lnTo>
                      <a:pt x="141" y="26"/>
                    </a:lnTo>
                    <a:lnTo>
                      <a:pt x="29" y="0"/>
                    </a:lnTo>
                    <a:lnTo>
                      <a:pt x="0" y="0"/>
                    </a:lnTo>
                    <a:lnTo>
                      <a:pt x="0"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2" name="Freeform 446"/>
              <p:cNvSpPr>
                <a:spLocks/>
              </p:cNvSpPr>
              <p:nvPr/>
            </p:nvSpPr>
            <p:spPr bwMode="auto">
              <a:xfrm>
                <a:off x="4286" y="1217"/>
                <a:ext cx="66" cy="8"/>
              </a:xfrm>
              <a:custGeom>
                <a:avLst/>
                <a:gdLst>
                  <a:gd name="T0" fmla="*/ 0 w 198"/>
                  <a:gd name="T1" fmla="*/ 0 h 26"/>
                  <a:gd name="T2" fmla="*/ 198 w 198"/>
                  <a:gd name="T3" fmla="*/ 26 h 26"/>
                  <a:gd name="T4" fmla="*/ 198 w 198"/>
                  <a:gd name="T5" fmla="*/ 0 h 26"/>
                  <a:gd name="T6" fmla="*/ 0 w 198"/>
                  <a:gd name="T7" fmla="*/ 0 h 26"/>
                </a:gdLst>
                <a:ahLst/>
                <a:cxnLst>
                  <a:cxn ang="0">
                    <a:pos x="T0" y="T1"/>
                  </a:cxn>
                  <a:cxn ang="0">
                    <a:pos x="T2" y="T3"/>
                  </a:cxn>
                  <a:cxn ang="0">
                    <a:pos x="T4" y="T5"/>
                  </a:cxn>
                  <a:cxn ang="0">
                    <a:pos x="T6" y="T7"/>
                  </a:cxn>
                </a:cxnLst>
                <a:rect l="0" t="0" r="r" b="b"/>
                <a:pathLst>
                  <a:path w="198" h="26">
                    <a:moveTo>
                      <a:pt x="0" y="0"/>
                    </a:moveTo>
                    <a:lnTo>
                      <a:pt x="198" y="26"/>
                    </a:lnTo>
                    <a:lnTo>
                      <a:pt x="198" y="0"/>
                    </a:lnTo>
                    <a:lnTo>
                      <a:pt x="0" y="0"/>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3" name="Freeform 447"/>
              <p:cNvSpPr>
                <a:spLocks/>
              </p:cNvSpPr>
              <p:nvPr/>
            </p:nvSpPr>
            <p:spPr bwMode="auto">
              <a:xfrm>
                <a:off x="4174" y="1208"/>
                <a:ext cx="103" cy="17"/>
              </a:xfrm>
              <a:custGeom>
                <a:avLst/>
                <a:gdLst>
                  <a:gd name="T0" fmla="*/ 27 w 311"/>
                  <a:gd name="T1" fmla="*/ 26 h 52"/>
                  <a:gd name="T2" fmla="*/ 169 w 311"/>
                  <a:gd name="T3" fmla="*/ 52 h 52"/>
                  <a:gd name="T4" fmla="*/ 282 w 311"/>
                  <a:gd name="T5" fmla="*/ 52 h 52"/>
                  <a:gd name="T6" fmla="*/ 311 w 311"/>
                  <a:gd name="T7" fmla="*/ 26 h 52"/>
                  <a:gd name="T8" fmla="*/ 169 w 311"/>
                  <a:gd name="T9" fmla="*/ 0 h 52"/>
                  <a:gd name="T10" fmla="*/ 0 w 311"/>
                  <a:gd name="T11" fmla="*/ 0 h 52"/>
                  <a:gd name="T12" fmla="*/ 27 w 311"/>
                  <a:gd name="T13" fmla="*/ 26 h 52"/>
                </a:gdLst>
                <a:ahLst/>
                <a:cxnLst>
                  <a:cxn ang="0">
                    <a:pos x="T0" y="T1"/>
                  </a:cxn>
                  <a:cxn ang="0">
                    <a:pos x="T2" y="T3"/>
                  </a:cxn>
                  <a:cxn ang="0">
                    <a:pos x="T4" y="T5"/>
                  </a:cxn>
                  <a:cxn ang="0">
                    <a:pos x="T6" y="T7"/>
                  </a:cxn>
                  <a:cxn ang="0">
                    <a:pos x="T8" y="T9"/>
                  </a:cxn>
                  <a:cxn ang="0">
                    <a:pos x="T10" y="T11"/>
                  </a:cxn>
                  <a:cxn ang="0">
                    <a:pos x="T12" y="T13"/>
                  </a:cxn>
                </a:cxnLst>
                <a:rect l="0" t="0" r="r" b="b"/>
                <a:pathLst>
                  <a:path w="311" h="52">
                    <a:moveTo>
                      <a:pt x="27" y="26"/>
                    </a:moveTo>
                    <a:lnTo>
                      <a:pt x="169" y="52"/>
                    </a:lnTo>
                    <a:lnTo>
                      <a:pt x="282" y="52"/>
                    </a:lnTo>
                    <a:lnTo>
                      <a:pt x="311" y="26"/>
                    </a:lnTo>
                    <a:lnTo>
                      <a:pt x="169" y="0"/>
                    </a:lnTo>
                    <a:lnTo>
                      <a:pt x="0" y="0"/>
                    </a:lnTo>
                    <a:lnTo>
                      <a:pt x="27"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4" name="Freeform 448"/>
              <p:cNvSpPr>
                <a:spLocks/>
              </p:cNvSpPr>
              <p:nvPr/>
            </p:nvSpPr>
            <p:spPr bwMode="auto">
              <a:xfrm>
                <a:off x="3712" y="1156"/>
                <a:ext cx="56" cy="17"/>
              </a:xfrm>
              <a:custGeom>
                <a:avLst/>
                <a:gdLst>
                  <a:gd name="T0" fmla="*/ 0 w 169"/>
                  <a:gd name="T1" fmla="*/ 52 h 52"/>
                  <a:gd name="T2" fmla="*/ 169 w 169"/>
                  <a:gd name="T3" fmla="*/ 52 h 52"/>
                  <a:gd name="T4" fmla="*/ 140 w 169"/>
                  <a:gd name="T5" fmla="*/ 26 h 52"/>
                  <a:gd name="T6" fmla="*/ 27 w 169"/>
                  <a:gd name="T7" fmla="*/ 0 h 52"/>
                  <a:gd name="T8" fmla="*/ 0 w 169"/>
                  <a:gd name="T9" fmla="*/ 0 h 52"/>
                  <a:gd name="T10" fmla="*/ 0 w 169"/>
                  <a:gd name="T11" fmla="*/ 52 h 52"/>
                </a:gdLst>
                <a:ahLst/>
                <a:cxnLst>
                  <a:cxn ang="0">
                    <a:pos x="T0" y="T1"/>
                  </a:cxn>
                  <a:cxn ang="0">
                    <a:pos x="T2" y="T3"/>
                  </a:cxn>
                  <a:cxn ang="0">
                    <a:pos x="T4" y="T5"/>
                  </a:cxn>
                  <a:cxn ang="0">
                    <a:pos x="T6" y="T7"/>
                  </a:cxn>
                  <a:cxn ang="0">
                    <a:pos x="T8" y="T9"/>
                  </a:cxn>
                  <a:cxn ang="0">
                    <a:pos x="T10" y="T11"/>
                  </a:cxn>
                </a:cxnLst>
                <a:rect l="0" t="0" r="r" b="b"/>
                <a:pathLst>
                  <a:path w="169" h="52">
                    <a:moveTo>
                      <a:pt x="0" y="52"/>
                    </a:moveTo>
                    <a:lnTo>
                      <a:pt x="169" y="52"/>
                    </a:lnTo>
                    <a:lnTo>
                      <a:pt x="140" y="26"/>
                    </a:lnTo>
                    <a:lnTo>
                      <a:pt x="27" y="0"/>
                    </a:lnTo>
                    <a:lnTo>
                      <a:pt x="0" y="0"/>
                    </a:lnTo>
                    <a:lnTo>
                      <a:pt x="0" y="52"/>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5" name="Freeform 449"/>
              <p:cNvSpPr>
                <a:spLocks/>
              </p:cNvSpPr>
              <p:nvPr/>
            </p:nvSpPr>
            <p:spPr bwMode="auto">
              <a:xfrm>
                <a:off x="3589" y="1139"/>
                <a:ext cx="113" cy="26"/>
              </a:xfrm>
              <a:custGeom>
                <a:avLst/>
                <a:gdLst>
                  <a:gd name="T0" fmla="*/ 0 w 340"/>
                  <a:gd name="T1" fmla="*/ 26 h 77"/>
                  <a:gd name="T2" fmla="*/ 142 w 340"/>
                  <a:gd name="T3" fmla="*/ 77 h 77"/>
                  <a:gd name="T4" fmla="*/ 340 w 340"/>
                  <a:gd name="T5" fmla="*/ 77 h 77"/>
                  <a:gd name="T6" fmla="*/ 311 w 340"/>
                  <a:gd name="T7" fmla="*/ 51 h 77"/>
                  <a:gd name="T8" fmla="*/ 85 w 340"/>
                  <a:gd name="T9" fmla="*/ 0 h 77"/>
                  <a:gd name="T10" fmla="*/ 29 w 340"/>
                  <a:gd name="T11" fmla="*/ 0 h 77"/>
                  <a:gd name="T12" fmla="*/ 29 w 340"/>
                  <a:gd name="T13" fmla="*/ 26 h 77"/>
                  <a:gd name="T14" fmla="*/ 0 w 340"/>
                  <a:gd name="T15" fmla="*/ 26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77">
                    <a:moveTo>
                      <a:pt x="0" y="26"/>
                    </a:moveTo>
                    <a:lnTo>
                      <a:pt x="142" y="77"/>
                    </a:lnTo>
                    <a:lnTo>
                      <a:pt x="340" y="77"/>
                    </a:lnTo>
                    <a:lnTo>
                      <a:pt x="311" y="51"/>
                    </a:lnTo>
                    <a:lnTo>
                      <a:pt x="85" y="0"/>
                    </a:lnTo>
                    <a:lnTo>
                      <a:pt x="29" y="0"/>
                    </a:lnTo>
                    <a:lnTo>
                      <a:pt x="29" y="26"/>
                    </a:lnTo>
                    <a:lnTo>
                      <a:pt x="0"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6" name="Freeform 450"/>
              <p:cNvSpPr>
                <a:spLocks/>
              </p:cNvSpPr>
              <p:nvPr/>
            </p:nvSpPr>
            <p:spPr bwMode="auto">
              <a:xfrm>
                <a:off x="3212" y="1199"/>
                <a:ext cx="179" cy="86"/>
              </a:xfrm>
              <a:custGeom>
                <a:avLst/>
                <a:gdLst>
                  <a:gd name="T0" fmla="*/ 58 w 538"/>
                  <a:gd name="T1" fmla="*/ 208 h 259"/>
                  <a:gd name="T2" fmla="*/ 142 w 538"/>
                  <a:gd name="T3" fmla="*/ 259 h 259"/>
                  <a:gd name="T4" fmla="*/ 255 w 538"/>
                  <a:gd name="T5" fmla="*/ 259 h 259"/>
                  <a:gd name="T6" fmla="*/ 199 w 538"/>
                  <a:gd name="T7" fmla="*/ 208 h 259"/>
                  <a:gd name="T8" fmla="*/ 171 w 538"/>
                  <a:gd name="T9" fmla="*/ 156 h 259"/>
                  <a:gd name="T10" fmla="*/ 284 w 538"/>
                  <a:gd name="T11" fmla="*/ 52 h 259"/>
                  <a:gd name="T12" fmla="*/ 538 w 538"/>
                  <a:gd name="T13" fmla="*/ 26 h 259"/>
                  <a:gd name="T14" fmla="*/ 509 w 538"/>
                  <a:gd name="T15" fmla="*/ 0 h 259"/>
                  <a:gd name="T16" fmla="*/ 426 w 538"/>
                  <a:gd name="T17" fmla="*/ 0 h 259"/>
                  <a:gd name="T18" fmla="*/ 255 w 538"/>
                  <a:gd name="T19" fmla="*/ 26 h 259"/>
                  <a:gd name="T20" fmla="*/ 115 w 538"/>
                  <a:gd name="T21" fmla="*/ 52 h 259"/>
                  <a:gd name="T22" fmla="*/ 115 w 538"/>
                  <a:gd name="T23" fmla="*/ 103 h 259"/>
                  <a:gd name="T24" fmla="*/ 86 w 538"/>
                  <a:gd name="T25" fmla="*/ 103 h 259"/>
                  <a:gd name="T26" fmla="*/ 115 w 538"/>
                  <a:gd name="T27" fmla="*/ 129 h 259"/>
                  <a:gd name="T28" fmla="*/ 58 w 538"/>
                  <a:gd name="T29" fmla="*/ 156 h 259"/>
                  <a:gd name="T30" fmla="*/ 86 w 538"/>
                  <a:gd name="T31" fmla="*/ 156 h 259"/>
                  <a:gd name="T32" fmla="*/ 0 w 538"/>
                  <a:gd name="T33" fmla="*/ 182 h 259"/>
                  <a:gd name="T34" fmla="*/ 58 w 538"/>
                  <a:gd name="T35" fmla="*/ 20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8" h="259">
                    <a:moveTo>
                      <a:pt x="58" y="208"/>
                    </a:moveTo>
                    <a:lnTo>
                      <a:pt x="142" y="259"/>
                    </a:lnTo>
                    <a:lnTo>
                      <a:pt x="255" y="259"/>
                    </a:lnTo>
                    <a:lnTo>
                      <a:pt x="199" y="208"/>
                    </a:lnTo>
                    <a:lnTo>
                      <a:pt x="171" y="156"/>
                    </a:lnTo>
                    <a:lnTo>
                      <a:pt x="284" y="52"/>
                    </a:lnTo>
                    <a:lnTo>
                      <a:pt x="538" y="26"/>
                    </a:lnTo>
                    <a:lnTo>
                      <a:pt x="509" y="0"/>
                    </a:lnTo>
                    <a:lnTo>
                      <a:pt x="426" y="0"/>
                    </a:lnTo>
                    <a:lnTo>
                      <a:pt x="255" y="26"/>
                    </a:lnTo>
                    <a:lnTo>
                      <a:pt x="115" y="52"/>
                    </a:lnTo>
                    <a:lnTo>
                      <a:pt x="115" y="103"/>
                    </a:lnTo>
                    <a:lnTo>
                      <a:pt x="86" y="103"/>
                    </a:lnTo>
                    <a:lnTo>
                      <a:pt x="115" y="129"/>
                    </a:lnTo>
                    <a:lnTo>
                      <a:pt x="58" y="156"/>
                    </a:lnTo>
                    <a:lnTo>
                      <a:pt x="86" y="156"/>
                    </a:lnTo>
                    <a:lnTo>
                      <a:pt x="0" y="182"/>
                    </a:lnTo>
                    <a:lnTo>
                      <a:pt x="58" y="208"/>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7" name="Freeform 451"/>
              <p:cNvSpPr>
                <a:spLocks/>
              </p:cNvSpPr>
              <p:nvPr/>
            </p:nvSpPr>
            <p:spPr bwMode="auto">
              <a:xfrm>
                <a:off x="3203" y="1303"/>
                <a:ext cx="28" cy="8"/>
              </a:xfrm>
              <a:custGeom>
                <a:avLst/>
                <a:gdLst>
                  <a:gd name="T0" fmla="*/ 27 w 85"/>
                  <a:gd name="T1" fmla="*/ 25 h 25"/>
                  <a:gd name="T2" fmla="*/ 85 w 85"/>
                  <a:gd name="T3" fmla="*/ 0 h 25"/>
                  <a:gd name="T4" fmla="*/ 0 w 85"/>
                  <a:gd name="T5" fmla="*/ 0 h 25"/>
                  <a:gd name="T6" fmla="*/ 27 w 85"/>
                  <a:gd name="T7" fmla="*/ 25 h 25"/>
                </a:gdLst>
                <a:ahLst/>
                <a:cxnLst>
                  <a:cxn ang="0">
                    <a:pos x="T0" y="T1"/>
                  </a:cxn>
                  <a:cxn ang="0">
                    <a:pos x="T2" y="T3"/>
                  </a:cxn>
                  <a:cxn ang="0">
                    <a:pos x="T4" y="T5"/>
                  </a:cxn>
                  <a:cxn ang="0">
                    <a:pos x="T6" y="T7"/>
                  </a:cxn>
                </a:cxnLst>
                <a:rect l="0" t="0" r="r" b="b"/>
                <a:pathLst>
                  <a:path w="85" h="25">
                    <a:moveTo>
                      <a:pt x="27" y="25"/>
                    </a:moveTo>
                    <a:lnTo>
                      <a:pt x="85" y="0"/>
                    </a:lnTo>
                    <a:lnTo>
                      <a:pt x="0" y="0"/>
                    </a:lnTo>
                    <a:lnTo>
                      <a:pt x="27" y="25"/>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8" name="Freeform 452"/>
              <p:cNvSpPr>
                <a:spLocks/>
              </p:cNvSpPr>
              <p:nvPr/>
            </p:nvSpPr>
            <p:spPr bwMode="auto">
              <a:xfrm>
                <a:off x="3212" y="1139"/>
                <a:ext cx="85" cy="9"/>
              </a:xfrm>
              <a:custGeom>
                <a:avLst/>
                <a:gdLst>
                  <a:gd name="T0" fmla="*/ 0 w 255"/>
                  <a:gd name="T1" fmla="*/ 26 h 26"/>
                  <a:gd name="T2" fmla="*/ 199 w 255"/>
                  <a:gd name="T3" fmla="*/ 26 h 26"/>
                  <a:gd name="T4" fmla="*/ 171 w 255"/>
                  <a:gd name="T5" fmla="*/ 0 h 26"/>
                  <a:gd name="T6" fmla="*/ 255 w 255"/>
                  <a:gd name="T7" fmla="*/ 0 h 26"/>
                  <a:gd name="T8" fmla="*/ 227 w 255"/>
                  <a:gd name="T9" fmla="*/ 0 h 26"/>
                  <a:gd name="T10" fmla="*/ 0 w 255"/>
                  <a:gd name="T11" fmla="*/ 26 h 26"/>
                </a:gdLst>
                <a:ahLst/>
                <a:cxnLst>
                  <a:cxn ang="0">
                    <a:pos x="T0" y="T1"/>
                  </a:cxn>
                  <a:cxn ang="0">
                    <a:pos x="T2" y="T3"/>
                  </a:cxn>
                  <a:cxn ang="0">
                    <a:pos x="T4" y="T5"/>
                  </a:cxn>
                  <a:cxn ang="0">
                    <a:pos x="T6" y="T7"/>
                  </a:cxn>
                  <a:cxn ang="0">
                    <a:pos x="T8" y="T9"/>
                  </a:cxn>
                  <a:cxn ang="0">
                    <a:pos x="T10" y="T11"/>
                  </a:cxn>
                </a:cxnLst>
                <a:rect l="0" t="0" r="r" b="b"/>
                <a:pathLst>
                  <a:path w="255" h="26">
                    <a:moveTo>
                      <a:pt x="0" y="26"/>
                    </a:moveTo>
                    <a:lnTo>
                      <a:pt x="199" y="26"/>
                    </a:lnTo>
                    <a:lnTo>
                      <a:pt x="171" y="0"/>
                    </a:lnTo>
                    <a:lnTo>
                      <a:pt x="255" y="0"/>
                    </a:lnTo>
                    <a:lnTo>
                      <a:pt x="227" y="0"/>
                    </a:lnTo>
                    <a:lnTo>
                      <a:pt x="0"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09" name="Freeform 453"/>
              <p:cNvSpPr>
                <a:spLocks/>
              </p:cNvSpPr>
              <p:nvPr/>
            </p:nvSpPr>
            <p:spPr bwMode="auto">
              <a:xfrm>
                <a:off x="3184" y="1130"/>
                <a:ext cx="57" cy="9"/>
              </a:xfrm>
              <a:custGeom>
                <a:avLst/>
                <a:gdLst>
                  <a:gd name="T0" fmla="*/ 0 w 169"/>
                  <a:gd name="T1" fmla="*/ 26 h 26"/>
                  <a:gd name="T2" fmla="*/ 169 w 169"/>
                  <a:gd name="T3" fmla="*/ 26 h 26"/>
                  <a:gd name="T4" fmla="*/ 141 w 169"/>
                  <a:gd name="T5" fmla="*/ 26 h 26"/>
                  <a:gd name="T6" fmla="*/ 141 w 169"/>
                  <a:gd name="T7" fmla="*/ 0 h 26"/>
                  <a:gd name="T8" fmla="*/ 83 w 169"/>
                  <a:gd name="T9" fmla="*/ 26 h 26"/>
                  <a:gd name="T10" fmla="*/ 0 w 169"/>
                  <a:gd name="T11" fmla="*/ 26 h 26"/>
                </a:gdLst>
                <a:ahLst/>
                <a:cxnLst>
                  <a:cxn ang="0">
                    <a:pos x="T0" y="T1"/>
                  </a:cxn>
                  <a:cxn ang="0">
                    <a:pos x="T2" y="T3"/>
                  </a:cxn>
                  <a:cxn ang="0">
                    <a:pos x="T4" y="T5"/>
                  </a:cxn>
                  <a:cxn ang="0">
                    <a:pos x="T6" y="T7"/>
                  </a:cxn>
                  <a:cxn ang="0">
                    <a:pos x="T8" y="T9"/>
                  </a:cxn>
                  <a:cxn ang="0">
                    <a:pos x="T10" y="T11"/>
                  </a:cxn>
                </a:cxnLst>
                <a:rect l="0" t="0" r="r" b="b"/>
                <a:pathLst>
                  <a:path w="169" h="26">
                    <a:moveTo>
                      <a:pt x="0" y="26"/>
                    </a:moveTo>
                    <a:lnTo>
                      <a:pt x="169" y="26"/>
                    </a:lnTo>
                    <a:lnTo>
                      <a:pt x="141" y="26"/>
                    </a:lnTo>
                    <a:lnTo>
                      <a:pt x="141" y="0"/>
                    </a:lnTo>
                    <a:lnTo>
                      <a:pt x="83" y="26"/>
                    </a:lnTo>
                    <a:lnTo>
                      <a:pt x="0"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0" name="Freeform 454"/>
              <p:cNvSpPr>
                <a:spLocks/>
              </p:cNvSpPr>
              <p:nvPr/>
            </p:nvSpPr>
            <p:spPr bwMode="auto">
              <a:xfrm>
                <a:off x="3081" y="1139"/>
                <a:ext cx="75" cy="9"/>
              </a:xfrm>
              <a:custGeom>
                <a:avLst/>
                <a:gdLst>
                  <a:gd name="T0" fmla="*/ 0 w 225"/>
                  <a:gd name="T1" fmla="*/ 26 h 26"/>
                  <a:gd name="T2" fmla="*/ 225 w 225"/>
                  <a:gd name="T3" fmla="*/ 26 h 26"/>
                  <a:gd name="T4" fmla="*/ 113 w 225"/>
                  <a:gd name="T5" fmla="*/ 0 h 26"/>
                  <a:gd name="T6" fmla="*/ 0 w 225"/>
                  <a:gd name="T7" fmla="*/ 26 h 26"/>
                </a:gdLst>
                <a:ahLst/>
                <a:cxnLst>
                  <a:cxn ang="0">
                    <a:pos x="T0" y="T1"/>
                  </a:cxn>
                  <a:cxn ang="0">
                    <a:pos x="T2" y="T3"/>
                  </a:cxn>
                  <a:cxn ang="0">
                    <a:pos x="T4" y="T5"/>
                  </a:cxn>
                  <a:cxn ang="0">
                    <a:pos x="T6" y="T7"/>
                  </a:cxn>
                </a:cxnLst>
                <a:rect l="0" t="0" r="r" b="b"/>
                <a:pathLst>
                  <a:path w="225" h="26">
                    <a:moveTo>
                      <a:pt x="0" y="26"/>
                    </a:moveTo>
                    <a:lnTo>
                      <a:pt x="225" y="26"/>
                    </a:lnTo>
                    <a:lnTo>
                      <a:pt x="113" y="0"/>
                    </a:lnTo>
                    <a:lnTo>
                      <a:pt x="0" y="2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1" name="Freeform 455"/>
              <p:cNvSpPr>
                <a:spLocks/>
              </p:cNvSpPr>
              <p:nvPr/>
            </p:nvSpPr>
            <p:spPr bwMode="auto">
              <a:xfrm>
                <a:off x="2732" y="1148"/>
                <a:ext cx="179" cy="51"/>
              </a:xfrm>
              <a:custGeom>
                <a:avLst/>
                <a:gdLst>
                  <a:gd name="T0" fmla="*/ 0 w 538"/>
                  <a:gd name="T1" fmla="*/ 25 h 154"/>
                  <a:gd name="T2" fmla="*/ 58 w 538"/>
                  <a:gd name="T3" fmla="*/ 77 h 154"/>
                  <a:gd name="T4" fmla="*/ 85 w 538"/>
                  <a:gd name="T5" fmla="*/ 77 h 154"/>
                  <a:gd name="T6" fmla="*/ 85 w 538"/>
                  <a:gd name="T7" fmla="*/ 103 h 154"/>
                  <a:gd name="T8" fmla="*/ 198 w 538"/>
                  <a:gd name="T9" fmla="*/ 154 h 154"/>
                  <a:gd name="T10" fmla="*/ 255 w 538"/>
                  <a:gd name="T11" fmla="*/ 77 h 154"/>
                  <a:gd name="T12" fmla="*/ 311 w 538"/>
                  <a:gd name="T13" fmla="*/ 77 h 154"/>
                  <a:gd name="T14" fmla="*/ 311 w 538"/>
                  <a:gd name="T15" fmla="*/ 103 h 154"/>
                  <a:gd name="T16" fmla="*/ 482 w 538"/>
                  <a:gd name="T17" fmla="*/ 103 h 154"/>
                  <a:gd name="T18" fmla="*/ 255 w 538"/>
                  <a:gd name="T19" fmla="*/ 51 h 154"/>
                  <a:gd name="T20" fmla="*/ 255 w 538"/>
                  <a:gd name="T21" fmla="*/ 25 h 154"/>
                  <a:gd name="T22" fmla="*/ 396 w 538"/>
                  <a:gd name="T23" fmla="*/ 51 h 154"/>
                  <a:gd name="T24" fmla="*/ 538 w 538"/>
                  <a:gd name="T25" fmla="*/ 25 h 154"/>
                  <a:gd name="T26" fmla="*/ 509 w 538"/>
                  <a:gd name="T27" fmla="*/ 0 h 154"/>
                  <a:gd name="T28" fmla="*/ 283 w 538"/>
                  <a:gd name="T29" fmla="*/ 0 h 154"/>
                  <a:gd name="T30" fmla="*/ 171 w 538"/>
                  <a:gd name="T31" fmla="*/ 25 h 154"/>
                  <a:gd name="T32" fmla="*/ 0 w 538"/>
                  <a:gd name="T33" fmla="*/ 2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8" h="154">
                    <a:moveTo>
                      <a:pt x="0" y="25"/>
                    </a:moveTo>
                    <a:lnTo>
                      <a:pt x="58" y="77"/>
                    </a:lnTo>
                    <a:lnTo>
                      <a:pt x="85" y="77"/>
                    </a:lnTo>
                    <a:lnTo>
                      <a:pt x="85" y="103"/>
                    </a:lnTo>
                    <a:lnTo>
                      <a:pt x="198" y="154"/>
                    </a:lnTo>
                    <a:lnTo>
                      <a:pt x="255" y="77"/>
                    </a:lnTo>
                    <a:lnTo>
                      <a:pt x="311" y="77"/>
                    </a:lnTo>
                    <a:lnTo>
                      <a:pt x="311" y="103"/>
                    </a:lnTo>
                    <a:lnTo>
                      <a:pt x="482" y="103"/>
                    </a:lnTo>
                    <a:lnTo>
                      <a:pt x="255" y="51"/>
                    </a:lnTo>
                    <a:lnTo>
                      <a:pt x="255" y="25"/>
                    </a:lnTo>
                    <a:lnTo>
                      <a:pt x="396" y="51"/>
                    </a:lnTo>
                    <a:lnTo>
                      <a:pt x="538" y="25"/>
                    </a:lnTo>
                    <a:lnTo>
                      <a:pt x="509" y="0"/>
                    </a:lnTo>
                    <a:lnTo>
                      <a:pt x="283" y="0"/>
                    </a:lnTo>
                    <a:lnTo>
                      <a:pt x="171" y="25"/>
                    </a:lnTo>
                    <a:lnTo>
                      <a:pt x="0" y="25"/>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2" name="Freeform 456"/>
              <p:cNvSpPr>
                <a:spLocks noEditPoints="1"/>
              </p:cNvSpPr>
              <p:nvPr/>
            </p:nvSpPr>
            <p:spPr bwMode="auto">
              <a:xfrm>
                <a:off x="188" y="1232"/>
                <a:ext cx="1564" cy="535"/>
              </a:xfrm>
              <a:custGeom>
                <a:avLst/>
                <a:gdLst>
                  <a:gd name="T0" fmla="*/ 1554 w 4691"/>
                  <a:gd name="T1" fmla="*/ 831 h 1605"/>
                  <a:gd name="T2" fmla="*/ 1497 w 4691"/>
                  <a:gd name="T3" fmla="*/ 908 h 1605"/>
                  <a:gd name="T4" fmla="*/ 1528 w 4691"/>
                  <a:gd name="T5" fmla="*/ 787 h 1605"/>
                  <a:gd name="T6" fmla="*/ 1256 w 4691"/>
                  <a:gd name="T7" fmla="*/ 655 h 1605"/>
                  <a:gd name="T8" fmla="*/ 1142 w 4691"/>
                  <a:gd name="T9" fmla="*/ 594 h 1605"/>
                  <a:gd name="T10" fmla="*/ 824 w 4691"/>
                  <a:gd name="T11" fmla="*/ 671 h 1605"/>
                  <a:gd name="T12" fmla="*/ 367 w 4691"/>
                  <a:gd name="T13" fmla="*/ 856 h 1605"/>
                  <a:gd name="T14" fmla="*/ 467 w 4691"/>
                  <a:gd name="T15" fmla="*/ 548 h 1605"/>
                  <a:gd name="T16" fmla="*/ 835 w 4691"/>
                  <a:gd name="T17" fmla="*/ 458 h 1605"/>
                  <a:gd name="T18" fmla="*/ 697 w 4691"/>
                  <a:gd name="T19" fmla="*/ 448 h 1605"/>
                  <a:gd name="T20" fmla="*/ 657 w 4691"/>
                  <a:gd name="T21" fmla="*/ 369 h 1605"/>
                  <a:gd name="T22" fmla="*/ 941 w 4691"/>
                  <a:gd name="T23" fmla="*/ 307 h 1605"/>
                  <a:gd name="T24" fmla="*/ 928 w 4691"/>
                  <a:gd name="T25" fmla="*/ 251 h 1605"/>
                  <a:gd name="T26" fmla="*/ 1178 w 4691"/>
                  <a:gd name="T27" fmla="*/ 210 h 1605"/>
                  <a:gd name="T28" fmla="*/ 1979 w 4691"/>
                  <a:gd name="T29" fmla="*/ 211 h 1605"/>
                  <a:gd name="T30" fmla="*/ 4038 w 4691"/>
                  <a:gd name="T31" fmla="*/ 1463 h 1605"/>
                  <a:gd name="T32" fmla="*/ 4357 w 4691"/>
                  <a:gd name="T33" fmla="*/ 1355 h 1605"/>
                  <a:gd name="T34" fmla="*/ 4234 w 4691"/>
                  <a:gd name="T35" fmla="*/ 1376 h 1605"/>
                  <a:gd name="T36" fmla="*/ 4162 w 4691"/>
                  <a:gd name="T37" fmla="*/ 1310 h 1605"/>
                  <a:gd name="T38" fmla="*/ 4039 w 4691"/>
                  <a:gd name="T39" fmla="*/ 1209 h 1605"/>
                  <a:gd name="T40" fmla="*/ 3938 w 4691"/>
                  <a:gd name="T41" fmla="*/ 1246 h 1605"/>
                  <a:gd name="T42" fmla="*/ 4166 w 4691"/>
                  <a:gd name="T43" fmla="*/ 1140 h 1605"/>
                  <a:gd name="T44" fmla="*/ 4473 w 4691"/>
                  <a:gd name="T45" fmla="*/ 1139 h 1605"/>
                  <a:gd name="T46" fmla="*/ 4671 w 4691"/>
                  <a:gd name="T47" fmla="*/ 1057 h 1605"/>
                  <a:gd name="T48" fmla="*/ 4664 w 4691"/>
                  <a:gd name="T49" fmla="*/ 908 h 1605"/>
                  <a:gd name="T50" fmla="*/ 4522 w 4691"/>
                  <a:gd name="T51" fmla="*/ 623 h 1605"/>
                  <a:gd name="T52" fmla="*/ 4317 w 4691"/>
                  <a:gd name="T53" fmla="*/ 744 h 1605"/>
                  <a:gd name="T54" fmla="*/ 4269 w 4691"/>
                  <a:gd name="T55" fmla="*/ 575 h 1605"/>
                  <a:gd name="T56" fmla="*/ 4012 w 4691"/>
                  <a:gd name="T57" fmla="*/ 551 h 1605"/>
                  <a:gd name="T58" fmla="*/ 3926 w 4691"/>
                  <a:gd name="T59" fmla="*/ 770 h 1605"/>
                  <a:gd name="T60" fmla="*/ 3780 w 4691"/>
                  <a:gd name="T61" fmla="*/ 901 h 1605"/>
                  <a:gd name="T62" fmla="*/ 3608 w 4691"/>
                  <a:gd name="T63" fmla="*/ 1092 h 1605"/>
                  <a:gd name="T64" fmla="*/ 3540 w 4691"/>
                  <a:gd name="T65" fmla="*/ 953 h 1605"/>
                  <a:gd name="T66" fmla="*/ 3251 w 4691"/>
                  <a:gd name="T67" fmla="*/ 735 h 1605"/>
                  <a:gd name="T68" fmla="*/ 3213 w 4691"/>
                  <a:gd name="T69" fmla="*/ 683 h 1605"/>
                  <a:gd name="T70" fmla="*/ 3545 w 4691"/>
                  <a:gd name="T71" fmla="*/ 534 h 1605"/>
                  <a:gd name="T72" fmla="*/ 3871 w 4691"/>
                  <a:gd name="T73" fmla="*/ 340 h 1605"/>
                  <a:gd name="T74" fmla="*/ 3887 w 4691"/>
                  <a:gd name="T75" fmla="*/ 310 h 1605"/>
                  <a:gd name="T76" fmla="*/ 3809 w 4691"/>
                  <a:gd name="T77" fmla="*/ 220 h 1605"/>
                  <a:gd name="T78" fmla="*/ 3876 w 4691"/>
                  <a:gd name="T79" fmla="*/ 69 h 1605"/>
                  <a:gd name="T80" fmla="*/ 3831 w 4691"/>
                  <a:gd name="T81" fmla="*/ 54 h 1605"/>
                  <a:gd name="T82" fmla="*/ 3656 w 4691"/>
                  <a:gd name="T83" fmla="*/ 198 h 1605"/>
                  <a:gd name="T84" fmla="*/ 3604 w 4691"/>
                  <a:gd name="T85" fmla="*/ 240 h 1605"/>
                  <a:gd name="T86" fmla="*/ 3504 w 4691"/>
                  <a:gd name="T87" fmla="*/ 259 h 1605"/>
                  <a:gd name="T88" fmla="*/ 3303 w 4691"/>
                  <a:gd name="T89" fmla="*/ 285 h 1605"/>
                  <a:gd name="T90" fmla="*/ 3091 w 4691"/>
                  <a:gd name="T91" fmla="*/ 290 h 1605"/>
                  <a:gd name="T92" fmla="*/ 2927 w 4691"/>
                  <a:gd name="T93" fmla="*/ 282 h 1605"/>
                  <a:gd name="T94" fmla="*/ 2732 w 4691"/>
                  <a:gd name="T95" fmla="*/ 189 h 1605"/>
                  <a:gd name="T96" fmla="*/ 2557 w 4691"/>
                  <a:gd name="T97" fmla="*/ 222 h 1605"/>
                  <a:gd name="T98" fmla="*/ 2530 w 4691"/>
                  <a:gd name="T99" fmla="*/ 164 h 1605"/>
                  <a:gd name="T100" fmla="*/ 1548 w 4691"/>
                  <a:gd name="T101" fmla="*/ 669 h 1605"/>
                  <a:gd name="T102" fmla="*/ 1554 w 4691"/>
                  <a:gd name="T103" fmla="*/ 908 h 1605"/>
                  <a:gd name="T104" fmla="*/ 1437 w 4691"/>
                  <a:gd name="T105" fmla="*/ 981 h 1605"/>
                  <a:gd name="T106" fmla="*/ 1486 w 4691"/>
                  <a:gd name="T107" fmla="*/ 1111 h 1605"/>
                  <a:gd name="T108" fmla="*/ 3192 w 4691"/>
                  <a:gd name="T109" fmla="*/ 1189 h 1605"/>
                  <a:gd name="T110" fmla="*/ 3244 w 4691"/>
                  <a:gd name="T111" fmla="*/ 1254 h 1605"/>
                  <a:gd name="T112" fmla="*/ 3445 w 4691"/>
                  <a:gd name="T113" fmla="*/ 1431 h 1605"/>
                  <a:gd name="T114" fmla="*/ 3300 w 4691"/>
                  <a:gd name="T115" fmla="*/ 1520 h 1605"/>
                  <a:gd name="T116" fmla="*/ 3427 w 4691"/>
                  <a:gd name="T117" fmla="*/ 1505 h 1605"/>
                  <a:gd name="T118" fmla="*/ 3404 w 4691"/>
                  <a:gd name="T119" fmla="*/ 1478 h 1605"/>
                  <a:gd name="T120" fmla="*/ 3617 w 4691"/>
                  <a:gd name="T121" fmla="*/ 1435 h 1605"/>
                  <a:gd name="T122" fmla="*/ 4023 w 4691"/>
                  <a:gd name="T123" fmla="*/ 1347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691" h="1605">
                    <a:moveTo>
                      <a:pt x="1385" y="623"/>
                    </a:moveTo>
                    <a:lnTo>
                      <a:pt x="1470" y="623"/>
                    </a:lnTo>
                    <a:lnTo>
                      <a:pt x="1414" y="649"/>
                    </a:lnTo>
                    <a:lnTo>
                      <a:pt x="1421" y="656"/>
                    </a:lnTo>
                    <a:lnTo>
                      <a:pt x="1431" y="661"/>
                    </a:lnTo>
                    <a:lnTo>
                      <a:pt x="1440" y="666"/>
                    </a:lnTo>
                    <a:lnTo>
                      <a:pt x="1450" y="670"/>
                    </a:lnTo>
                    <a:lnTo>
                      <a:pt x="1461" y="674"/>
                    </a:lnTo>
                    <a:lnTo>
                      <a:pt x="1471" y="676"/>
                    </a:lnTo>
                    <a:lnTo>
                      <a:pt x="1483" y="677"/>
                    </a:lnTo>
                    <a:lnTo>
                      <a:pt x="1493" y="678"/>
                    </a:lnTo>
                    <a:lnTo>
                      <a:pt x="1505" y="678"/>
                    </a:lnTo>
                    <a:lnTo>
                      <a:pt x="1516" y="677"/>
                    </a:lnTo>
                    <a:lnTo>
                      <a:pt x="1526" y="675"/>
                    </a:lnTo>
                    <a:lnTo>
                      <a:pt x="1538" y="672"/>
                    </a:lnTo>
                    <a:lnTo>
                      <a:pt x="1548" y="669"/>
                    </a:lnTo>
                    <a:lnTo>
                      <a:pt x="1558" y="665"/>
                    </a:lnTo>
                    <a:lnTo>
                      <a:pt x="1568" y="660"/>
                    </a:lnTo>
                    <a:lnTo>
                      <a:pt x="1577" y="653"/>
                    </a:lnTo>
                    <a:lnTo>
                      <a:pt x="1583" y="649"/>
                    </a:lnTo>
                    <a:lnTo>
                      <a:pt x="1583" y="649"/>
                    </a:lnTo>
                    <a:lnTo>
                      <a:pt x="1554" y="831"/>
                    </a:lnTo>
                    <a:lnTo>
                      <a:pt x="1560" y="833"/>
                    </a:lnTo>
                    <a:lnTo>
                      <a:pt x="1564" y="835"/>
                    </a:lnTo>
                    <a:lnTo>
                      <a:pt x="1568" y="838"/>
                    </a:lnTo>
                    <a:lnTo>
                      <a:pt x="1571" y="841"/>
                    </a:lnTo>
                    <a:lnTo>
                      <a:pt x="1576" y="844"/>
                    </a:lnTo>
                    <a:lnTo>
                      <a:pt x="1578" y="847"/>
                    </a:lnTo>
                    <a:lnTo>
                      <a:pt x="1580" y="852"/>
                    </a:lnTo>
                    <a:lnTo>
                      <a:pt x="1583" y="855"/>
                    </a:lnTo>
                    <a:lnTo>
                      <a:pt x="1584" y="860"/>
                    </a:lnTo>
                    <a:lnTo>
                      <a:pt x="1584" y="863"/>
                    </a:lnTo>
                    <a:lnTo>
                      <a:pt x="1586" y="868"/>
                    </a:lnTo>
                    <a:lnTo>
                      <a:pt x="1584" y="872"/>
                    </a:lnTo>
                    <a:lnTo>
                      <a:pt x="1584" y="876"/>
                    </a:lnTo>
                    <a:lnTo>
                      <a:pt x="1583" y="880"/>
                    </a:lnTo>
                    <a:lnTo>
                      <a:pt x="1581" y="884"/>
                    </a:lnTo>
                    <a:lnTo>
                      <a:pt x="1578" y="889"/>
                    </a:lnTo>
                    <a:lnTo>
                      <a:pt x="1574" y="894"/>
                    </a:lnTo>
                    <a:lnTo>
                      <a:pt x="1568" y="900"/>
                    </a:lnTo>
                    <a:lnTo>
                      <a:pt x="1562" y="904"/>
                    </a:lnTo>
                    <a:lnTo>
                      <a:pt x="1554" y="908"/>
                    </a:lnTo>
                    <a:lnTo>
                      <a:pt x="1554" y="908"/>
                    </a:lnTo>
                    <a:lnTo>
                      <a:pt x="1497" y="908"/>
                    </a:lnTo>
                    <a:lnTo>
                      <a:pt x="1497" y="856"/>
                    </a:lnTo>
                    <a:lnTo>
                      <a:pt x="1526" y="856"/>
                    </a:lnTo>
                    <a:lnTo>
                      <a:pt x="1497" y="831"/>
                    </a:lnTo>
                    <a:lnTo>
                      <a:pt x="1470" y="908"/>
                    </a:lnTo>
                    <a:lnTo>
                      <a:pt x="1414" y="882"/>
                    </a:lnTo>
                    <a:lnTo>
                      <a:pt x="1470" y="831"/>
                    </a:lnTo>
                    <a:lnTo>
                      <a:pt x="1414" y="831"/>
                    </a:lnTo>
                    <a:lnTo>
                      <a:pt x="1470" y="805"/>
                    </a:lnTo>
                    <a:lnTo>
                      <a:pt x="1474" y="808"/>
                    </a:lnTo>
                    <a:lnTo>
                      <a:pt x="1480" y="810"/>
                    </a:lnTo>
                    <a:lnTo>
                      <a:pt x="1486" y="813"/>
                    </a:lnTo>
                    <a:lnTo>
                      <a:pt x="1492" y="814"/>
                    </a:lnTo>
                    <a:lnTo>
                      <a:pt x="1499" y="814"/>
                    </a:lnTo>
                    <a:lnTo>
                      <a:pt x="1505" y="813"/>
                    </a:lnTo>
                    <a:lnTo>
                      <a:pt x="1510" y="810"/>
                    </a:lnTo>
                    <a:lnTo>
                      <a:pt x="1516" y="808"/>
                    </a:lnTo>
                    <a:lnTo>
                      <a:pt x="1521" y="805"/>
                    </a:lnTo>
                    <a:lnTo>
                      <a:pt x="1523" y="801"/>
                    </a:lnTo>
                    <a:lnTo>
                      <a:pt x="1525" y="798"/>
                    </a:lnTo>
                    <a:lnTo>
                      <a:pt x="1528" y="795"/>
                    </a:lnTo>
                    <a:lnTo>
                      <a:pt x="1528" y="790"/>
                    </a:lnTo>
                    <a:lnTo>
                      <a:pt x="1528" y="787"/>
                    </a:lnTo>
                    <a:lnTo>
                      <a:pt x="1528" y="782"/>
                    </a:lnTo>
                    <a:lnTo>
                      <a:pt x="1526" y="779"/>
                    </a:lnTo>
                    <a:lnTo>
                      <a:pt x="1526" y="779"/>
                    </a:lnTo>
                    <a:lnTo>
                      <a:pt x="1470" y="805"/>
                    </a:lnTo>
                    <a:lnTo>
                      <a:pt x="1497" y="753"/>
                    </a:lnTo>
                    <a:lnTo>
                      <a:pt x="1470" y="753"/>
                    </a:lnTo>
                    <a:lnTo>
                      <a:pt x="1385" y="676"/>
                    </a:lnTo>
                    <a:lnTo>
                      <a:pt x="1414" y="649"/>
                    </a:lnTo>
                    <a:lnTo>
                      <a:pt x="1403" y="648"/>
                    </a:lnTo>
                    <a:lnTo>
                      <a:pt x="1393" y="647"/>
                    </a:lnTo>
                    <a:lnTo>
                      <a:pt x="1382" y="647"/>
                    </a:lnTo>
                    <a:lnTo>
                      <a:pt x="1372" y="648"/>
                    </a:lnTo>
                    <a:lnTo>
                      <a:pt x="1360" y="649"/>
                    </a:lnTo>
                    <a:lnTo>
                      <a:pt x="1349" y="650"/>
                    </a:lnTo>
                    <a:lnTo>
                      <a:pt x="1325" y="653"/>
                    </a:lnTo>
                    <a:lnTo>
                      <a:pt x="1314" y="656"/>
                    </a:lnTo>
                    <a:lnTo>
                      <a:pt x="1302" y="657"/>
                    </a:lnTo>
                    <a:lnTo>
                      <a:pt x="1292" y="657"/>
                    </a:lnTo>
                    <a:lnTo>
                      <a:pt x="1281" y="658"/>
                    </a:lnTo>
                    <a:lnTo>
                      <a:pt x="1270" y="657"/>
                    </a:lnTo>
                    <a:lnTo>
                      <a:pt x="1260" y="656"/>
                    </a:lnTo>
                    <a:lnTo>
                      <a:pt x="1256" y="655"/>
                    </a:lnTo>
                    <a:lnTo>
                      <a:pt x="1252" y="653"/>
                    </a:lnTo>
                    <a:lnTo>
                      <a:pt x="1247" y="651"/>
                    </a:lnTo>
                    <a:lnTo>
                      <a:pt x="1243" y="649"/>
                    </a:lnTo>
                    <a:lnTo>
                      <a:pt x="1237" y="646"/>
                    </a:lnTo>
                    <a:lnTo>
                      <a:pt x="1230" y="640"/>
                    </a:lnTo>
                    <a:lnTo>
                      <a:pt x="1226" y="635"/>
                    </a:lnTo>
                    <a:lnTo>
                      <a:pt x="1220" y="629"/>
                    </a:lnTo>
                    <a:lnTo>
                      <a:pt x="1208" y="618"/>
                    </a:lnTo>
                    <a:lnTo>
                      <a:pt x="1203" y="611"/>
                    </a:lnTo>
                    <a:lnTo>
                      <a:pt x="1197" y="606"/>
                    </a:lnTo>
                    <a:lnTo>
                      <a:pt x="1191" y="601"/>
                    </a:lnTo>
                    <a:lnTo>
                      <a:pt x="1185" y="596"/>
                    </a:lnTo>
                    <a:lnTo>
                      <a:pt x="1181" y="595"/>
                    </a:lnTo>
                    <a:lnTo>
                      <a:pt x="1178" y="593"/>
                    </a:lnTo>
                    <a:lnTo>
                      <a:pt x="1174" y="592"/>
                    </a:lnTo>
                    <a:lnTo>
                      <a:pt x="1171" y="592"/>
                    </a:lnTo>
                    <a:lnTo>
                      <a:pt x="1166" y="591"/>
                    </a:lnTo>
                    <a:lnTo>
                      <a:pt x="1162" y="591"/>
                    </a:lnTo>
                    <a:lnTo>
                      <a:pt x="1158" y="591"/>
                    </a:lnTo>
                    <a:lnTo>
                      <a:pt x="1152" y="591"/>
                    </a:lnTo>
                    <a:lnTo>
                      <a:pt x="1148" y="592"/>
                    </a:lnTo>
                    <a:lnTo>
                      <a:pt x="1142" y="594"/>
                    </a:lnTo>
                    <a:lnTo>
                      <a:pt x="1136" y="595"/>
                    </a:lnTo>
                    <a:lnTo>
                      <a:pt x="1130" y="597"/>
                    </a:lnTo>
                    <a:lnTo>
                      <a:pt x="1114" y="605"/>
                    </a:lnTo>
                    <a:lnTo>
                      <a:pt x="1100" y="612"/>
                    </a:lnTo>
                    <a:lnTo>
                      <a:pt x="1070" y="625"/>
                    </a:lnTo>
                    <a:lnTo>
                      <a:pt x="1055" y="633"/>
                    </a:lnTo>
                    <a:lnTo>
                      <a:pt x="1041" y="640"/>
                    </a:lnTo>
                    <a:lnTo>
                      <a:pt x="1026" y="646"/>
                    </a:lnTo>
                    <a:lnTo>
                      <a:pt x="1012" y="652"/>
                    </a:lnTo>
                    <a:lnTo>
                      <a:pt x="996" y="658"/>
                    </a:lnTo>
                    <a:lnTo>
                      <a:pt x="980" y="662"/>
                    </a:lnTo>
                    <a:lnTo>
                      <a:pt x="964" y="667"/>
                    </a:lnTo>
                    <a:lnTo>
                      <a:pt x="948" y="670"/>
                    </a:lnTo>
                    <a:lnTo>
                      <a:pt x="931" y="672"/>
                    </a:lnTo>
                    <a:lnTo>
                      <a:pt x="913" y="675"/>
                    </a:lnTo>
                    <a:lnTo>
                      <a:pt x="895" y="676"/>
                    </a:lnTo>
                    <a:lnTo>
                      <a:pt x="886" y="676"/>
                    </a:lnTo>
                    <a:lnTo>
                      <a:pt x="876" y="676"/>
                    </a:lnTo>
                    <a:lnTo>
                      <a:pt x="863" y="675"/>
                    </a:lnTo>
                    <a:lnTo>
                      <a:pt x="850" y="674"/>
                    </a:lnTo>
                    <a:lnTo>
                      <a:pt x="837" y="672"/>
                    </a:lnTo>
                    <a:lnTo>
                      <a:pt x="824" y="671"/>
                    </a:lnTo>
                    <a:lnTo>
                      <a:pt x="812" y="670"/>
                    </a:lnTo>
                    <a:lnTo>
                      <a:pt x="799" y="669"/>
                    </a:lnTo>
                    <a:lnTo>
                      <a:pt x="789" y="669"/>
                    </a:lnTo>
                    <a:lnTo>
                      <a:pt x="779" y="670"/>
                    </a:lnTo>
                    <a:lnTo>
                      <a:pt x="775" y="671"/>
                    </a:lnTo>
                    <a:lnTo>
                      <a:pt x="770" y="672"/>
                    </a:lnTo>
                    <a:lnTo>
                      <a:pt x="766" y="674"/>
                    </a:lnTo>
                    <a:lnTo>
                      <a:pt x="763" y="675"/>
                    </a:lnTo>
                    <a:lnTo>
                      <a:pt x="760" y="677"/>
                    </a:lnTo>
                    <a:lnTo>
                      <a:pt x="757" y="679"/>
                    </a:lnTo>
                    <a:lnTo>
                      <a:pt x="756" y="681"/>
                    </a:lnTo>
                    <a:lnTo>
                      <a:pt x="754" y="685"/>
                    </a:lnTo>
                    <a:lnTo>
                      <a:pt x="753" y="688"/>
                    </a:lnTo>
                    <a:lnTo>
                      <a:pt x="753" y="693"/>
                    </a:lnTo>
                    <a:lnTo>
                      <a:pt x="753" y="697"/>
                    </a:lnTo>
                    <a:lnTo>
                      <a:pt x="753" y="702"/>
                    </a:lnTo>
                    <a:lnTo>
                      <a:pt x="754" y="707"/>
                    </a:lnTo>
                    <a:lnTo>
                      <a:pt x="757" y="713"/>
                    </a:lnTo>
                    <a:lnTo>
                      <a:pt x="760" y="720"/>
                    </a:lnTo>
                    <a:lnTo>
                      <a:pt x="763" y="727"/>
                    </a:lnTo>
                    <a:lnTo>
                      <a:pt x="734" y="727"/>
                    </a:lnTo>
                    <a:lnTo>
                      <a:pt x="367" y="856"/>
                    </a:lnTo>
                    <a:lnTo>
                      <a:pt x="0" y="934"/>
                    </a:lnTo>
                    <a:lnTo>
                      <a:pt x="537" y="779"/>
                    </a:lnTo>
                    <a:lnTo>
                      <a:pt x="594" y="727"/>
                    </a:lnTo>
                    <a:lnTo>
                      <a:pt x="423" y="727"/>
                    </a:lnTo>
                    <a:lnTo>
                      <a:pt x="509" y="649"/>
                    </a:lnTo>
                    <a:lnTo>
                      <a:pt x="396" y="649"/>
                    </a:lnTo>
                    <a:lnTo>
                      <a:pt x="396" y="640"/>
                    </a:lnTo>
                    <a:lnTo>
                      <a:pt x="397" y="630"/>
                    </a:lnTo>
                    <a:lnTo>
                      <a:pt x="399" y="622"/>
                    </a:lnTo>
                    <a:lnTo>
                      <a:pt x="402" y="613"/>
                    </a:lnTo>
                    <a:lnTo>
                      <a:pt x="404" y="605"/>
                    </a:lnTo>
                    <a:lnTo>
                      <a:pt x="407" y="599"/>
                    </a:lnTo>
                    <a:lnTo>
                      <a:pt x="412" y="592"/>
                    </a:lnTo>
                    <a:lnTo>
                      <a:pt x="416" y="585"/>
                    </a:lnTo>
                    <a:lnTo>
                      <a:pt x="420" y="579"/>
                    </a:lnTo>
                    <a:lnTo>
                      <a:pt x="426" y="574"/>
                    </a:lnTo>
                    <a:lnTo>
                      <a:pt x="432" y="568"/>
                    </a:lnTo>
                    <a:lnTo>
                      <a:pt x="438" y="564"/>
                    </a:lnTo>
                    <a:lnTo>
                      <a:pt x="445" y="559"/>
                    </a:lnTo>
                    <a:lnTo>
                      <a:pt x="452" y="555"/>
                    </a:lnTo>
                    <a:lnTo>
                      <a:pt x="459" y="551"/>
                    </a:lnTo>
                    <a:lnTo>
                      <a:pt x="467" y="548"/>
                    </a:lnTo>
                    <a:lnTo>
                      <a:pt x="483" y="541"/>
                    </a:lnTo>
                    <a:lnTo>
                      <a:pt x="500" y="536"/>
                    </a:lnTo>
                    <a:lnTo>
                      <a:pt x="519" y="532"/>
                    </a:lnTo>
                    <a:lnTo>
                      <a:pt x="537" y="528"/>
                    </a:lnTo>
                    <a:lnTo>
                      <a:pt x="558" y="525"/>
                    </a:lnTo>
                    <a:lnTo>
                      <a:pt x="578" y="522"/>
                    </a:lnTo>
                    <a:lnTo>
                      <a:pt x="600" y="520"/>
                    </a:lnTo>
                    <a:lnTo>
                      <a:pt x="620" y="518"/>
                    </a:lnTo>
                    <a:lnTo>
                      <a:pt x="663" y="513"/>
                    </a:lnTo>
                    <a:lnTo>
                      <a:pt x="684" y="510"/>
                    </a:lnTo>
                    <a:lnTo>
                      <a:pt x="705" y="508"/>
                    </a:lnTo>
                    <a:lnTo>
                      <a:pt x="725" y="504"/>
                    </a:lnTo>
                    <a:lnTo>
                      <a:pt x="744" y="500"/>
                    </a:lnTo>
                    <a:lnTo>
                      <a:pt x="763" y="494"/>
                    </a:lnTo>
                    <a:lnTo>
                      <a:pt x="782" y="489"/>
                    </a:lnTo>
                    <a:lnTo>
                      <a:pt x="790" y="485"/>
                    </a:lnTo>
                    <a:lnTo>
                      <a:pt x="799" y="482"/>
                    </a:lnTo>
                    <a:lnTo>
                      <a:pt x="806" y="477"/>
                    </a:lnTo>
                    <a:lnTo>
                      <a:pt x="814" y="474"/>
                    </a:lnTo>
                    <a:lnTo>
                      <a:pt x="822" y="468"/>
                    </a:lnTo>
                    <a:lnTo>
                      <a:pt x="828" y="464"/>
                    </a:lnTo>
                    <a:lnTo>
                      <a:pt x="835" y="458"/>
                    </a:lnTo>
                    <a:lnTo>
                      <a:pt x="841" y="453"/>
                    </a:lnTo>
                    <a:lnTo>
                      <a:pt x="848" y="447"/>
                    </a:lnTo>
                    <a:lnTo>
                      <a:pt x="853" y="440"/>
                    </a:lnTo>
                    <a:lnTo>
                      <a:pt x="858" y="434"/>
                    </a:lnTo>
                    <a:lnTo>
                      <a:pt x="863" y="426"/>
                    </a:lnTo>
                    <a:lnTo>
                      <a:pt x="867" y="418"/>
                    </a:lnTo>
                    <a:lnTo>
                      <a:pt x="870" y="409"/>
                    </a:lnTo>
                    <a:lnTo>
                      <a:pt x="873" y="400"/>
                    </a:lnTo>
                    <a:lnTo>
                      <a:pt x="876" y="391"/>
                    </a:lnTo>
                    <a:lnTo>
                      <a:pt x="864" y="400"/>
                    </a:lnTo>
                    <a:lnTo>
                      <a:pt x="853" y="408"/>
                    </a:lnTo>
                    <a:lnTo>
                      <a:pt x="841" y="415"/>
                    </a:lnTo>
                    <a:lnTo>
                      <a:pt x="828" y="421"/>
                    </a:lnTo>
                    <a:lnTo>
                      <a:pt x="815" y="427"/>
                    </a:lnTo>
                    <a:lnTo>
                      <a:pt x="801" y="433"/>
                    </a:lnTo>
                    <a:lnTo>
                      <a:pt x="786" y="437"/>
                    </a:lnTo>
                    <a:lnTo>
                      <a:pt x="772" y="440"/>
                    </a:lnTo>
                    <a:lnTo>
                      <a:pt x="757" y="444"/>
                    </a:lnTo>
                    <a:lnTo>
                      <a:pt x="743" y="446"/>
                    </a:lnTo>
                    <a:lnTo>
                      <a:pt x="727" y="447"/>
                    </a:lnTo>
                    <a:lnTo>
                      <a:pt x="711" y="448"/>
                    </a:lnTo>
                    <a:lnTo>
                      <a:pt x="697" y="448"/>
                    </a:lnTo>
                    <a:lnTo>
                      <a:pt x="681" y="447"/>
                    </a:lnTo>
                    <a:lnTo>
                      <a:pt x="665" y="445"/>
                    </a:lnTo>
                    <a:lnTo>
                      <a:pt x="650" y="443"/>
                    </a:lnTo>
                    <a:lnTo>
                      <a:pt x="655" y="440"/>
                    </a:lnTo>
                    <a:lnTo>
                      <a:pt x="659" y="438"/>
                    </a:lnTo>
                    <a:lnTo>
                      <a:pt x="663" y="435"/>
                    </a:lnTo>
                    <a:lnTo>
                      <a:pt x="668" y="433"/>
                    </a:lnTo>
                    <a:lnTo>
                      <a:pt x="670" y="429"/>
                    </a:lnTo>
                    <a:lnTo>
                      <a:pt x="673" y="425"/>
                    </a:lnTo>
                    <a:lnTo>
                      <a:pt x="676" y="421"/>
                    </a:lnTo>
                    <a:lnTo>
                      <a:pt x="678" y="418"/>
                    </a:lnTo>
                    <a:lnTo>
                      <a:pt x="679" y="414"/>
                    </a:lnTo>
                    <a:lnTo>
                      <a:pt x="681" y="409"/>
                    </a:lnTo>
                    <a:lnTo>
                      <a:pt x="681" y="406"/>
                    </a:lnTo>
                    <a:lnTo>
                      <a:pt x="681" y="401"/>
                    </a:lnTo>
                    <a:lnTo>
                      <a:pt x="681" y="397"/>
                    </a:lnTo>
                    <a:lnTo>
                      <a:pt x="679" y="392"/>
                    </a:lnTo>
                    <a:lnTo>
                      <a:pt x="676" y="389"/>
                    </a:lnTo>
                    <a:lnTo>
                      <a:pt x="675" y="384"/>
                    </a:lnTo>
                    <a:lnTo>
                      <a:pt x="670" y="379"/>
                    </a:lnTo>
                    <a:lnTo>
                      <a:pt x="665" y="373"/>
                    </a:lnTo>
                    <a:lnTo>
                      <a:pt x="657" y="369"/>
                    </a:lnTo>
                    <a:lnTo>
                      <a:pt x="650" y="365"/>
                    </a:lnTo>
                    <a:lnTo>
                      <a:pt x="848" y="340"/>
                    </a:lnTo>
                    <a:lnTo>
                      <a:pt x="876" y="340"/>
                    </a:lnTo>
                    <a:lnTo>
                      <a:pt x="848" y="340"/>
                    </a:lnTo>
                    <a:lnTo>
                      <a:pt x="961" y="340"/>
                    </a:lnTo>
                    <a:lnTo>
                      <a:pt x="954" y="337"/>
                    </a:lnTo>
                    <a:lnTo>
                      <a:pt x="948" y="336"/>
                    </a:lnTo>
                    <a:lnTo>
                      <a:pt x="944" y="335"/>
                    </a:lnTo>
                    <a:lnTo>
                      <a:pt x="939" y="333"/>
                    </a:lnTo>
                    <a:lnTo>
                      <a:pt x="935" y="332"/>
                    </a:lnTo>
                    <a:lnTo>
                      <a:pt x="932" y="330"/>
                    </a:lnTo>
                    <a:lnTo>
                      <a:pt x="931" y="328"/>
                    </a:lnTo>
                    <a:lnTo>
                      <a:pt x="929" y="326"/>
                    </a:lnTo>
                    <a:lnTo>
                      <a:pt x="928" y="325"/>
                    </a:lnTo>
                    <a:lnTo>
                      <a:pt x="928" y="323"/>
                    </a:lnTo>
                    <a:lnTo>
                      <a:pt x="928" y="322"/>
                    </a:lnTo>
                    <a:lnTo>
                      <a:pt x="928" y="321"/>
                    </a:lnTo>
                    <a:lnTo>
                      <a:pt x="928" y="318"/>
                    </a:lnTo>
                    <a:lnTo>
                      <a:pt x="929" y="317"/>
                    </a:lnTo>
                    <a:lnTo>
                      <a:pt x="932" y="314"/>
                    </a:lnTo>
                    <a:lnTo>
                      <a:pt x="937" y="310"/>
                    </a:lnTo>
                    <a:lnTo>
                      <a:pt x="941" y="307"/>
                    </a:lnTo>
                    <a:lnTo>
                      <a:pt x="945" y="304"/>
                    </a:lnTo>
                    <a:lnTo>
                      <a:pt x="950" y="300"/>
                    </a:lnTo>
                    <a:lnTo>
                      <a:pt x="954" y="297"/>
                    </a:lnTo>
                    <a:lnTo>
                      <a:pt x="958" y="295"/>
                    </a:lnTo>
                    <a:lnTo>
                      <a:pt x="960" y="291"/>
                    </a:lnTo>
                    <a:lnTo>
                      <a:pt x="961" y="289"/>
                    </a:lnTo>
                    <a:lnTo>
                      <a:pt x="961" y="288"/>
                    </a:lnTo>
                    <a:lnTo>
                      <a:pt x="961" y="286"/>
                    </a:lnTo>
                    <a:lnTo>
                      <a:pt x="960" y="285"/>
                    </a:lnTo>
                    <a:lnTo>
                      <a:pt x="958" y="281"/>
                    </a:lnTo>
                    <a:lnTo>
                      <a:pt x="954" y="278"/>
                    </a:lnTo>
                    <a:lnTo>
                      <a:pt x="950" y="275"/>
                    </a:lnTo>
                    <a:lnTo>
                      <a:pt x="945" y="271"/>
                    </a:lnTo>
                    <a:lnTo>
                      <a:pt x="941" y="268"/>
                    </a:lnTo>
                    <a:lnTo>
                      <a:pt x="937" y="266"/>
                    </a:lnTo>
                    <a:lnTo>
                      <a:pt x="932" y="262"/>
                    </a:lnTo>
                    <a:lnTo>
                      <a:pt x="929" y="259"/>
                    </a:lnTo>
                    <a:lnTo>
                      <a:pt x="928" y="257"/>
                    </a:lnTo>
                    <a:lnTo>
                      <a:pt x="928" y="256"/>
                    </a:lnTo>
                    <a:lnTo>
                      <a:pt x="928" y="254"/>
                    </a:lnTo>
                    <a:lnTo>
                      <a:pt x="928" y="252"/>
                    </a:lnTo>
                    <a:lnTo>
                      <a:pt x="928" y="251"/>
                    </a:lnTo>
                    <a:lnTo>
                      <a:pt x="929" y="249"/>
                    </a:lnTo>
                    <a:lnTo>
                      <a:pt x="931" y="248"/>
                    </a:lnTo>
                    <a:lnTo>
                      <a:pt x="932" y="245"/>
                    </a:lnTo>
                    <a:lnTo>
                      <a:pt x="935" y="244"/>
                    </a:lnTo>
                    <a:lnTo>
                      <a:pt x="939" y="242"/>
                    </a:lnTo>
                    <a:lnTo>
                      <a:pt x="944" y="241"/>
                    </a:lnTo>
                    <a:lnTo>
                      <a:pt x="948" y="240"/>
                    </a:lnTo>
                    <a:lnTo>
                      <a:pt x="954" y="238"/>
                    </a:lnTo>
                    <a:lnTo>
                      <a:pt x="961" y="236"/>
                    </a:lnTo>
                    <a:lnTo>
                      <a:pt x="970" y="238"/>
                    </a:lnTo>
                    <a:lnTo>
                      <a:pt x="980" y="239"/>
                    </a:lnTo>
                    <a:lnTo>
                      <a:pt x="999" y="240"/>
                    </a:lnTo>
                    <a:lnTo>
                      <a:pt x="1017" y="241"/>
                    </a:lnTo>
                    <a:lnTo>
                      <a:pt x="1036" y="240"/>
                    </a:lnTo>
                    <a:lnTo>
                      <a:pt x="1054" y="239"/>
                    </a:lnTo>
                    <a:lnTo>
                      <a:pt x="1072" y="236"/>
                    </a:lnTo>
                    <a:lnTo>
                      <a:pt x="1090" y="233"/>
                    </a:lnTo>
                    <a:lnTo>
                      <a:pt x="1109" y="230"/>
                    </a:lnTo>
                    <a:lnTo>
                      <a:pt x="1126" y="225"/>
                    </a:lnTo>
                    <a:lnTo>
                      <a:pt x="1143" y="221"/>
                    </a:lnTo>
                    <a:lnTo>
                      <a:pt x="1161" y="215"/>
                    </a:lnTo>
                    <a:lnTo>
                      <a:pt x="1178" y="210"/>
                    </a:lnTo>
                    <a:lnTo>
                      <a:pt x="1194" y="204"/>
                    </a:lnTo>
                    <a:lnTo>
                      <a:pt x="1211" y="197"/>
                    </a:lnTo>
                    <a:lnTo>
                      <a:pt x="1246" y="184"/>
                    </a:lnTo>
                    <a:lnTo>
                      <a:pt x="1279" y="170"/>
                    </a:lnTo>
                    <a:lnTo>
                      <a:pt x="1314" y="156"/>
                    </a:lnTo>
                    <a:lnTo>
                      <a:pt x="1330" y="150"/>
                    </a:lnTo>
                    <a:lnTo>
                      <a:pt x="1347" y="143"/>
                    </a:lnTo>
                    <a:lnTo>
                      <a:pt x="1364" y="137"/>
                    </a:lnTo>
                    <a:lnTo>
                      <a:pt x="1382" y="131"/>
                    </a:lnTo>
                    <a:lnTo>
                      <a:pt x="1399" y="127"/>
                    </a:lnTo>
                    <a:lnTo>
                      <a:pt x="1416" y="121"/>
                    </a:lnTo>
                    <a:lnTo>
                      <a:pt x="1434" y="118"/>
                    </a:lnTo>
                    <a:lnTo>
                      <a:pt x="1453" y="113"/>
                    </a:lnTo>
                    <a:lnTo>
                      <a:pt x="1470" y="111"/>
                    </a:lnTo>
                    <a:lnTo>
                      <a:pt x="1489" y="109"/>
                    </a:lnTo>
                    <a:lnTo>
                      <a:pt x="1508" y="108"/>
                    </a:lnTo>
                    <a:lnTo>
                      <a:pt x="1526" y="106"/>
                    </a:lnTo>
                    <a:lnTo>
                      <a:pt x="1554" y="108"/>
                    </a:lnTo>
                    <a:lnTo>
                      <a:pt x="1554" y="159"/>
                    </a:lnTo>
                    <a:lnTo>
                      <a:pt x="1639" y="159"/>
                    </a:lnTo>
                    <a:lnTo>
                      <a:pt x="1921" y="185"/>
                    </a:lnTo>
                    <a:lnTo>
                      <a:pt x="1979" y="211"/>
                    </a:lnTo>
                    <a:lnTo>
                      <a:pt x="1385" y="623"/>
                    </a:lnTo>
                    <a:lnTo>
                      <a:pt x="1385" y="623"/>
                    </a:lnTo>
                    <a:close/>
                    <a:moveTo>
                      <a:pt x="4013" y="1399"/>
                    </a:moveTo>
                    <a:lnTo>
                      <a:pt x="4155" y="1399"/>
                    </a:lnTo>
                    <a:lnTo>
                      <a:pt x="4098" y="1399"/>
                    </a:lnTo>
                    <a:lnTo>
                      <a:pt x="4155" y="1399"/>
                    </a:lnTo>
                    <a:lnTo>
                      <a:pt x="4145" y="1398"/>
                    </a:lnTo>
                    <a:lnTo>
                      <a:pt x="4134" y="1398"/>
                    </a:lnTo>
                    <a:lnTo>
                      <a:pt x="4124" y="1398"/>
                    </a:lnTo>
                    <a:lnTo>
                      <a:pt x="4114" y="1400"/>
                    </a:lnTo>
                    <a:lnTo>
                      <a:pt x="4104" y="1401"/>
                    </a:lnTo>
                    <a:lnTo>
                      <a:pt x="4095" y="1404"/>
                    </a:lnTo>
                    <a:lnTo>
                      <a:pt x="4087" y="1408"/>
                    </a:lnTo>
                    <a:lnTo>
                      <a:pt x="4078" y="1412"/>
                    </a:lnTo>
                    <a:lnTo>
                      <a:pt x="4071" y="1417"/>
                    </a:lnTo>
                    <a:lnTo>
                      <a:pt x="4064" y="1421"/>
                    </a:lnTo>
                    <a:lnTo>
                      <a:pt x="4058" y="1428"/>
                    </a:lnTo>
                    <a:lnTo>
                      <a:pt x="4052" y="1434"/>
                    </a:lnTo>
                    <a:lnTo>
                      <a:pt x="4046" y="1440"/>
                    </a:lnTo>
                    <a:lnTo>
                      <a:pt x="4042" y="1447"/>
                    </a:lnTo>
                    <a:lnTo>
                      <a:pt x="4039" y="1455"/>
                    </a:lnTo>
                    <a:lnTo>
                      <a:pt x="4038" y="1463"/>
                    </a:lnTo>
                    <a:lnTo>
                      <a:pt x="4036" y="1467"/>
                    </a:lnTo>
                    <a:lnTo>
                      <a:pt x="4036" y="1473"/>
                    </a:lnTo>
                    <a:lnTo>
                      <a:pt x="4036" y="1477"/>
                    </a:lnTo>
                    <a:lnTo>
                      <a:pt x="4036" y="1483"/>
                    </a:lnTo>
                    <a:lnTo>
                      <a:pt x="4036" y="1487"/>
                    </a:lnTo>
                    <a:lnTo>
                      <a:pt x="4038" y="1492"/>
                    </a:lnTo>
                    <a:lnTo>
                      <a:pt x="4039" y="1497"/>
                    </a:lnTo>
                    <a:lnTo>
                      <a:pt x="4042" y="1502"/>
                    </a:lnTo>
                    <a:lnTo>
                      <a:pt x="4296" y="1399"/>
                    </a:lnTo>
                    <a:lnTo>
                      <a:pt x="4302" y="1398"/>
                    </a:lnTo>
                    <a:lnTo>
                      <a:pt x="4309" y="1397"/>
                    </a:lnTo>
                    <a:lnTo>
                      <a:pt x="4317" y="1394"/>
                    </a:lnTo>
                    <a:lnTo>
                      <a:pt x="4322" y="1392"/>
                    </a:lnTo>
                    <a:lnTo>
                      <a:pt x="4328" y="1390"/>
                    </a:lnTo>
                    <a:lnTo>
                      <a:pt x="4334" y="1386"/>
                    </a:lnTo>
                    <a:lnTo>
                      <a:pt x="4338" y="1383"/>
                    </a:lnTo>
                    <a:lnTo>
                      <a:pt x="4343" y="1379"/>
                    </a:lnTo>
                    <a:lnTo>
                      <a:pt x="4347" y="1374"/>
                    </a:lnTo>
                    <a:lnTo>
                      <a:pt x="4351" y="1370"/>
                    </a:lnTo>
                    <a:lnTo>
                      <a:pt x="4354" y="1365"/>
                    </a:lnTo>
                    <a:lnTo>
                      <a:pt x="4356" y="1361"/>
                    </a:lnTo>
                    <a:lnTo>
                      <a:pt x="4357" y="1355"/>
                    </a:lnTo>
                    <a:lnTo>
                      <a:pt x="4358" y="1349"/>
                    </a:lnTo>
                    <a:lnTo>
                      <a:pt x="4358" y="1344"/>
                    </a:lnTo>
                    <a:lnTo>
                      <a:pt x="4358" y="1339"/>
                    </a:lnTo>
                    <a:lnTo>
                      <a:pt x="4357" y="1334"/>
                    </a:lnTo>
                    <a:lnTo>
                      <a:pt x="4356" y="1329"/>
                    </a:lnTo>
                    <a:lnTo>
                      <a:pt x="4354" y="1325"/>
                    </a:lnTo>
                    <a:lnTo>
                      <a:pt x="4353" y="1321"/>
                    </a:lnTo>
                    <a:lnTo>
                      <a:pt x="4353" y="1321"/>
                    </a:lnTo>
                    <a:lnTo>
                      <a:pt x="4348" y="1330"/>
                    </a:lnTo>
                    <a:lnTo>
                      <a:pt x="4343" y="1339"/>
                    </a:lnTo>
                    <a:lnTo>
                      <a:pt x="4337" y="1347"/>
                    </a:lnTo>
                    <a:lnTo>
                      <a:pt x="4330" y="1354"/>
                    </a:lnTo>
                    <a:lnTo>
                      <a:pt x="4322" y="1360"/>
                    </a:lnTo>
                    <a:lnTo>
                      <a:pt x="4315" y="1365"/>
                    </a:lnTo>
                    <a:lnTo>
                      <a:pt x="4306" y="1370"/>
                    </a:lnTo>
                    <a:lnTo>
                      <a:pt x="4296" y="1372"/>
                    </a:lnTo>
                    <a:lnTo>
                      <a:pt x="4288" y="1375"/>
                    </a:lnTo>
                    <a:lnTo>
                      <a:pt x="4278" y="1376"/>
                    </a:lnTo>
                    <a:lnTo>
                      <a:pt x="4266" y="1377"/>
                    </a:lnTo>
                    <a:lnTo>
                      <a:pt x="4256" y="1379"/>
                    </a:lnTo>
                    <a:lnTo>
                      <a:pt x="4244" y="1377"/>
                    </a:lnTo>
                    <a:lnTo>
                      <a:pt x="4234" y="1376"/>
                    </a:lnTo>
                    <a:lnTo>
                      <a:pt x="4223" y="1375"/>
                    </a:lnTo>
                    <a:lnTo>
                      <a:pt x="4211" y="1373"/>
                    </a:lnTo>
                    <a:lnTo>
                      <a:pt x="4202" y="1371"/>
                    </a:lnTo>
                    <a:lnTo>
                      <a:pt x="4192" y="1369"/>
                    </a:lnTo>
                    <a:lnTo>
                      <a:pt x="4185" y="1365"/>
                    </a:lnTo>
                    <a:lnTo>
                      <a:pt x="4176" y="1362"/>
                    </a:lnTo>
                    <a:lnTo>
                      <a:pt x="4169" y="1358"/>
                    </a:lnTo>
                    <a:lnTo>
                      <a:pt x="4162" y="1354"/>
                    </a:lnTo>
                    <a:lnTo>
                      <a:pt x="4158" y="1349"/>
                    </a:lnTo>
                    <a:lnTo>
                      <a:pt x="4153" y="1345"/>
                    </a:lnTo>
                    <a:lnTo>
                      <a:pt x="4152" y="1343"/>
                    </a:lnTo>
                    <a:lnTo>
                      <a:pt x="4150" y="1340"/>
                    </a:lnTo>
                    <a:lnTo>
                      <a:pt x="4149" y="1337"/>
                    </a:lnTo>
                    <a:lnTo>
                      <a:pt x="4149" y="1335"/>
                    </a:lnTo>
                    <a:lnTo>
                      <a:pt x="4149" y="1332"/>
                    </a:lnTo>
                    <a:lnTo>
                      <a:pt x="4149" y="1329"/>
                    </a:lnTo>
                    <a:lnTo>
                      <a:pt x="4150" y="1326"/>
                    </a:lnTo>
                    <a:lnTo>
                      <a:pt x="4152" y="1323"/>
                    </a:lnTo>
                    <a:lnTo>
                      <a:pt x="4153" y="1319"/>
                    </a:lnTo>
                    <a:lnTo>
                      <a:pt x="4156" y="1317"/>
                    </a:lnTo>
                    <a:lnTo>
                      <a:pt x="4159" y="1314"/>
                    </a:lnTo>
                    <a:lnTo>
                      <a:pt x="4162" y="1310"/>
                    </a:lnTo>
                    <a:lnTo>
                      <a:pt x="4166" y="1306"/>
                    </a:lnTo>
                    <a:lnTo>
                      <a:pt x="4171" y="1302"/>
                    </a:lnTo>
                    <a:lnTo>
                      <a:pt x="4176" y="1299"/>
                    </a:lnTo>
                    <a:lnTo>
                      <a:pt x="4182" y="1296"/>
                    </a:lnTo>
                    <a:lnTo>
                      <a:pt x="4155" y="1296"/>
                    </a:lnTo>
                    <a:lnTo>
                      <a:pt x="4098" y="1244"/>
                    </a:lnTo>
                    <a:lnTo>
                      <a:pt x="4238" y="1218"/>
                    </a:lnTo>
                    <a:lnTo>
                      <a:pt x="4211" y="1191"/>
                    </a:lnTo>
                    <a:lnTo>
                      <a:pt x="4198" y="1190"/>
                    </a:lnTo>
                    <a:lnTo>
                      <a:pt x="4185" y="1190"/>
                    </a:lnTo>
                    <a:lnTo>
                      <a:pt x="4172" y="1189"/>
                    </a:lnTo>
                    <a:lnTo>
                      <a:pt x="4160" y="1189"/>
                    </a:lnTo>
                    <a:lnTo>
                      <a:pt x="4147" y="1190"/>
                    </a:lnTo>
                    <a:lnTo>
                      <a:pt x="4134" y="1190"/>
                    </a:lnTo>
                    <a:lnTo>
                      <a:pt x="4123" y="1191"/>
                    </a:lnTo>
                    <a:lnTo>
                      <a:pt x="4110" y="1194"/>
                    </a:lnTo>
                    <a:lnTo>
                      <a:pt x="4098" y="1195"/>
                    </a:lnTo>
                    <a:lnTo>
                      <a:pt x="4085" y="1197"/>
                    </a:lnTo>
                    <a:lnTo>
                      <a:pt x="4074" y="1199"/>
                    </a:lnTo>
                    <a:lnTo>
                      <a:pt x="4062" y="1203"/>
                    </a:lnTo>
                    <a:lnTo>
                      <a:pt x="4051" y="1205"/>
                    </a:lnTo>
                    <a:lnTo>
                      <a:pt x="4039" y="1209"/>
                    </a:lnTo>
                    <a:lnTo>
                      <a:pt x="4027" y="1213"/>
                    </a:lnTo>
                    <a:lnTo>
                      <a:pt x="4016" y="1216"/>
                    </a:lnTo>
                    <a:lnTo>
                      <a:pt x="4004" y="1221"/>
                    </a:lnTo>
                    <a:lnTo>
                      <a:pt x="3994" y="1226"/>
                    </a:lnTo>
                    <a:lnTo>
                      <a:pt x="3984" y="1231"/>
                    </a:lnTo>
                    <a:lnTo>
                      <a:pt x="3974" y="1236"/>
                    </a:lnTo>
                    <a:lnTo>
                      <a:pt x="3964" y="1242"/>
                    </a:lnTo>
                    <a:lnTo>
                      <a:pt x="3954" y="1247"/>
                    </a:lnTo>
                    <a:lnTo>
                      <a:pt x="3944" y="1253"/>
                    </a:lnTo>
                    <a:lnTo>
                      <a:pt x="3935" y="1260"/>
                    </a:lnTo>
                    <a:lnTo>
                      <a:pt x="3918" y="1273"/>
                    </a:lnTo>
                    <a:lnTo>
                      <a:pt x="3900" y="1289"/>
                    </a:lnTo>
                    <a:lnTo>
                      <a:pt x="3886" y="1305"/>
                    </a:lnTo>
                    <a:lnTo>
                      <a:pt x="3879" y="1312"/>
                    </a:lnTo>
                    <a:lnTo>
                      <a:pt x="3871" y="1321"/>
                    </a:lnTo>
                    <a:lnTo>
                      <a:pt x="3879" y="1309"/>
                    </a:lnTo>
                    <a:lnTo>
                      <a:pt x="3886" y="1297"/>
                    </a:lnTo>
                    <a:lnTo>
                      <a:pt x="3894" y="1286"/>
                    </a:lnTo>
                    <a:lnTo>
                      <a:pt x="3905" y="1275"/>
                    </a:lnTo>
                    <a:lnTo>
                      <a:pt x="3915" y="1264"/>
                    </a:lnTo>
                    <a:lnTo>
                      <a:pt x="3925" y="1255"/>
                    </a:lnTo>
                    <a:lnTo>
                      <a:pt x="3938" y="1246"/>
                    </a:lnTo>
                    <a:lnTo>
                      <a:pt x="3949" y="1237"/>
                    </a:lnTo>
                    <a:lnTo>
                      <a:pt x="3962" y="1230"/>
                    </a:lnTo>
                    <a:lnTo>
                      <a:pt x="3977" y="1222"/>
                    </a:lnTo>
                    <a:lnTo>
                      <a:pt x="3991" y="1215"/>
                    </a:lnTo>
                    <a:lnTo>
                      <a:pt x="4006" y="1209"/>
                    </a:lnTo>
                    <a:lnTo>
                      <a:pt x="4020" y="1204"/>
                    </a:lnTo>
                    <a:lnTo>
                      <a:pt x="4036" y="1199"/>
                    </a:lnTo>
                    <a:lnTo>
                      <a:pt x="4053" y="1195"/>
                    </a:lnTo>
                    <a:lnTo>
                      <a:pt x="4069" y="1191"/>
                    </a:lnTo>
                    <a:lnTo>
                      <a:pt x="4098" y="1191"/>
                    </a:lnTo>
                    <a:lnTo>
                      <a:pt x="4101" y="1187"/>
                    </a:lnTo>
                    <a:lnTo>
                      <a:pt x="4104" y="1181"/>
                    </a:lnTo>
                    <a:lnTo>
                      <a:pt x="4107" y="1177"/>
                    </a:lnTo>
                    <a:lnTo>
                      <a:pt x="4111" y="1172"/>
                    </a:lnTo>
                    <a:lnTo>
                      <a:pt x="4116" y="1168"/>
                    </a:lnTo>
                    <a:lnTo>
                      <a:pt x="4119" y="1165"/>
                    </a:lnTo>
                    <a:lnTo>
                      <a:pt x="4123" y="1160"/>
                    </a:lnTo>
                    <a:lnTo>
                      <a:pt x="4127" y="1157"/>
                    </a:lnTo>
                    <a:lnTo>
                      <a:pt x="4136" y="1151"/>
                    </a:lnTo>
                    <a:lnTo>
                      <a:pt x="4146" y="1147"/>
                    </a:lnTo>
                    <a:lnTo>
                      <a:pt x="4156" y="1142"/>
                    </a:lnTo>
                    <a:lnTo>
                      <a:pt x="4166" y="1140"/>
                    </a:lnTo>
                    <a:lnTo>
                      <a:pt x="4178" y="1138"/>
                    </a:lnTo>
                    <a:lnTo>
                      <a:pt x="4189" y="1135"/>
                    </a:lnTo>
                    <a:lnTo>
                      <a:pt x="4201" y="1135"/>
                    </a:lnTo>
                    <a:lnTo>
                      <a:pt x="4212" y="1134"/>
                    </a:lnTo>
                    <a:lnTo>
                      <a:pt x="4225" y="1135"/>
                    </a:lnTo>
                    <a:lnTo>
                      <a:pt x="4238" y="1135"/>
                    </a:lnTo>
                    <a:lnTo>
                      <a:pt x="4252" y="1137"/>
                    </a:lnTo>
                    <a:lnTo>
                      <a:pt x="4265" y="1138"/>
                    </a:lnTo>
                    <a:lnTo>
                      <a:pt x="4291" y="1141"/>
                    </a:lnTo>
                    <a:lnTo>
                      <a:pt x="4317" y="1144"/>
                    </a:lnTo>
                    <a:lnTo>
                      <a:pt x="4344" y="1148"/>
                    </a:lnTo>
                    <a:lnTo>
                      <a:pt x="4357" y="1149"/>
                    </a:lnTo>
                    <a:lnTo>
                      <a:pt x="4370" y="1151"/>
                    </a:lnTo>
                    <a:lnTo>
                      <a:pt x="4383" y="1151"/>
                    </a:lnTo>
                    <a:lnTo>
                      <a:pt x="4396" y="1152"/>
                    </a:lnTo>
                    <a:lnTo>
                      <a:pt x="4409" y="1151"/>
                    </a:lnTo>
                    <a:lnTo>
                      <a:pt x="4421" y="1151"/>
                    </a:lnTo>
                    <a:lnTo>
                      <a:pt x="4432" y="1150"/>
                    </a:lnTo>
                    <a:lnTo>
                      <a:pt x="4444" y="1148"/>
                    </a:lnTo>
                    <a:lnTo>
                      <a:pt x="4455" y="1145"/>
                    </a:lnTo>
                    <a:lnTo>
                      <a:pt x="4467" y="1141"/>
                    </a:lnTo>
                    <a:lnTo>
                      <a:pt x="4473" y="1139"/>
                    </a:lnTo>
                    <a:lnTo>
                      <a:pt x="4480" y="1135"/>
                    </a:lnTo>
                    <a:lnTo>
                      <a:pt x="4486" y="1132"/>
                    </a:lnTo>
                    <a:lnTo>
                      <a:pt x="4491" y="1129"/>
                    </a:lnTo>
                    <a:lnTo>
                      <a:pt x="4505" y="1121"/>
                    </a:lnTo>
                    <a:lnTo>
                      <a:pt x="4516" y="1113"/>
                    </a:lnTo>
                    <a:lnTo>
                      <a:pt x="4528" y="1104"/>
                    </a:lnTo>
                    <a:lnTo>
                      <a:pt x="4539" y="1095"/>
                    </a:lnTo>
                    <a:lnTo>
                      <a:pt x="4552" y="1086"/>
                    </a:lnTo>
                    <a:lnTo>
                      <a:pt x="4564" y="1078"/>
                    </a:lnTo>
                    <a:lnTo>
                      <a:pt x="4577" y="1070"/>
                    </a:lnTo>
                    <a:lnTo>
                      <a:pt x="4583" y="1067"/>
                    </a:lnTo>
                    <a:lnTo>
                      <a:pt x="4590" y="1065"/>
                    </a:lnTo>
                    <a:lnTo>
                      <a:pt x="4597" y="1061"/>
                    </a:lnTo>
                    <a:lnTo>
                      <a:pt x="4604" y="1059"/>
                    </a:lnTo>
                    <a:lnTo>
                      <a:pt x="4611" y="1057"/>
                    </a:lnTo>
                    <a:lnTo>
                      <a:pt x="4619" y="1056"/>
                    </a:lnTo>
                    <a:lnTo>
                      <a:pt x="4627" y="1055"/>
                    </a:lnTo>
                    <a:lnTo>
                      <a:pt x="4635" y="1054"/>
                    </a:lnTo>
                    <a:lnTo>
                      <a:pt x="4643" y="1054"/>
                    </a:lnTo>
                    <a:lnTo>
                      <a:pt x="4652" y="1055"/>
                    </a:lnTo>
                    <a:lnTo>
                      <a:pt x="4662" y="1056"/>
                    </a:lnTo>
                    <a:lnTo>
                      <a:pt x="4671" y="1057"/>
                    </a:lnTo>
                    <a:lnTo>
                      <a:pt x="4681" y="1059"/>
                    </a:lnTo>
                    <a:lnTo>
                      <a:pt x="4691" y="1063"/>
                    </a:lnTo>
                    <a:lnTo>
                      <a:pt x="4691" y="959"/>
                    </a:lnTo>
                    <a:lnTo>
                      <a:pt x="4664" y="959"/>
                    </a:lnTo>
                    <a:lnTo>
                      <a:pt x="4666" y="955"/>
                    </a:lnTo>
                    <a:lnTo>
                      <a:pt x="4668" y="950"/>
                    </a:lnTo>
                    <a:lnTo>
                      <a:pt x="4668" y="945"/>
                    </a:lnTo>
                    <a:lnTo>
                      <a:pt x="4666" y="940"/>
                    </a:lnTo>
                    <a:lnTo>
                      <a:pt x="4665" y="936"/>
                    </a:lnTo>
                    <a:lnTo>
                      <a:pt x="4661" y="931"/>
                    </a:lnTo>
                    <a:lnTo>
                      <a:pt x="4656" y="928"/>
                    </a:lnTo>
                    <a:lnTo>
                      <a:pt x="4652" y="925"/>
                    </a:lnTo>
                    <a:lnTo>
                      <a:pt x="4645" y="922"/>
                    </a:lnTo>
                    <a:lnTo>
                      <a:pt x="4639" y="921"/>
                    </a:lnTo>
                    <a:lnTo>
                      <a:pt x="4633" y="921"/>
                    </a:lnTo>
                    <a:lnTo>
                      <a:pt x="4626" y="922"/>
                    </a:lnTo>
                    <a:lnTo>
                      <a:pt x="4620" y="924"/>
                    </a:lnTo>
                    <a:lnTo>
                      <a:pt x="4616" y="926"/>
                    </a:lnTo>
                    <a:lnTo>
                      <a:pt x="4610" y="929"/>
                    </a:lnTo>
                    <a:lnTo>
                      <a:pt x="4607" y="934"/>
                    </a:lnTo>
                    <a:lnTo>
                      <a:pt x="4607" y="934"/>
                    </a:lnTo>
                    <a:lnTo>
                      <a:pt x="4664" y="908"/>
                    </a:lnTo>
                    <a:lnTo>
                      <a:pt x="4607" y="908"/>
                    </a:lnTo>
                    <a:lnTo>
                      <a:pt x="4609" y="903"/>
                    </a:lnTo>
                    <a:lnTo>
                      <a:pt x="4610" y="898"/>
                    </a:lnTo>
                    <a:lnTo>
                      <a:pt x="4611" y="893"/>
                    </a:lnTo>
                    <a:lnTo>
                      <a:pt x="4610" y="889"/>
                    </a:lnTo>
                    <a:lnTo>
                      <a:pt x="4607" y="884"/>
                    </a:lnTo>
                    <a:lnTo>
                      <a:pt x="4604" y="880"/>
                    </a:lnTo>
                    <a:lnTo>
                      <a:pt x="4600" y="876"/>
                    </a:lnTo>
                    <a:lnTo>
                      <a:pt x="4596" y="873"/>
                    </a:lnTo>
                    <a:lnTo>
                      <a:pt x="4588" y="871"/>
                    </a:lnTo>
                    <a:lnTo>
                      <a:pt x="4583" y="870"/>
                    </a:lnTo>
                    <a:lnTo>
                      <a:pt x="4577" y="870"/>
                    </a:lnTo>
                    <a:lnTo>
                      <a:pt x="4570" y="870"/>
                    </a:lnTo>
                    <a:lnTo>
                      <a:pt x="4564" y="872"/>
                    </a:lnTo>
                    <a:lnTo>
                      <a:pt x="4558" y="874"/>
                    </a:lnTo>
                    <a:lnTo>
                      <a:pt x="4554" y="878"/>
                    </a:lnTo>
                    <a:lnTo>
                      <a:pt x="4549" y="882"/>
                    </a:lnTo>
                    <a:lnTo>
                      <a:pt x="4549" y="882"/>
                    </a:lnTo>
                    <a:lnTo>
                      <a:pt x="4578" y="856"/>
                    </a:lnTo>
                    <a:lnTo>
                      <a:pt x="4522" y="831"/>
                    </a:lnTo>
                    <a:lnTo>
                      <a:pt x="4578" y="805"/>
                    </a:lnTo>
                    <a:lnTo>
                      <a:pt x="4522" y="623"/>
                    </a:lnTo>
                    <a:lnTo>
                      <a:pt x="4516" y="623"/>
                    </a:lnTo>
                    <a:lnTo>
                      <a:pt x="4512" y="623"/>
                    </a:lnTo>
                    <a:lnTo>
                      <a:pt x="4506" y="623"/>
                    </a:lnTo>
                    <a:lnTo>
                      <a:pt x="4502" y="624"/>
                    </a:lnTo>
                    <a:lnTo>
                      <a:pt x="4497" y="625"/>
                    </a:lnTo>
                    <a:lnTo>
                      <a:pt x="4493" y="627"/>
                    </a:lnTo>
                    <a:lnTo>
                      <a:pt x="4489" y="629"/>
                    </a:lnTo>
                    <a:lnTo>
                      <a:pt x="4484" y="630"/>
                    </a:lnTo>
                    <a:lnTo>
                      <a:pt x="4480" y="632"/>
                    </a:lnTo>
                    <a:lnTo>
                      <a:pt x="4477" y="635"/>
                    </a:lnTo>
                    <a:lnTo>
                      <a:pt x="4473" y="638"/>
                    </a:lnTo>
                    <a:lnTo>
                      <a:pt x="4470" y="641"/>
                    </a:lnTo>
                    <a:lnTo>
                      <a:pt x="4468" y="644"/>
                    </a:lnTo>
                    <a:lnTo>
                      <a:pt x="4465" y="648"/>
                    </a:lnTo>
                    <a:lnTo>
                      <a:pt x="4464" y="652"/>
                    </a:lnTo>
                    <a:lnTo>
                      <a:pt x="4463" y="656"/>
                    </a:lnTo>
                    <a:lnTo>
                      <a:pt x="4463" y="660"/>
                    </a:lnTo>
                    <a:lnTo>
                      <a:pt x="4463" y="666"/>
                    </a:lnTo>
                    <a:lnTo>
                      <a:pt x="4464" y="670"/>
                    </a:lnTo>
                    <a:lnTo>
                      <a:pt x="4465" y="676"/>
                    </a:lnTo>
                    <a:lnTo>
                      <a:pt x="4324" y="753"/>
                    </a:lnTo>
                    <a:lnTo>
                      <a:pt x="4317" y="744"/>
                    </a:lnTo>
                    <a:lnTo>
                      <a:pt x="4311" y="734"/>
                    </a:lnTo>
                    <a:lnTo>
                      <a:pt x="4306" y="725"/>
                    </a:lnTo>
                    <a:lnTo>
                      <a:pt x="4302" y="715"/>
                    </a:lnTo>
                    <a:lnTo>
                      <a:pt x="4299" y="705"/>
                    </a:lnTo>
                    <a:lnTo>
                      <a:pt x="4298" y="695"/>
                    </a:lnTo>
                    <a:lnTo>
                      <a:pt x="4296" y="686"/>
                    </a:lnTo>
                    <a:lnTo>
                      <a:pt x="4296" y="676"/>
                    </a:lnTo>
                    <a:lnTo>
                      <a:pt x="4296" y="666"/>
                    </a:lnTo>
                    <a:lnTo>
                      <a:pt x="4298" y="656"/>
                    </a:lnTo>
                    <a:lnTo>
                      <a:pt x="4299" y="646"/>
                    </a:lnTo>
                    <a:lnTo>
                      <a:pt x="4302" y="635"/>
                    </a:lnTo>
                    <a:lnTo>
                      <a:pt x="4306" y="625"/>
                    </a:lnTo>
                    <a:lnTo>
                      <a:pt x="4311" y="616"/>
                    </a:lnTo>
                    <a:lnTo>
                      <a:pt x="4317" y="606"/>
                    </a:lnTo>
                    <a:lnTo>
                      <a:pt x="4324" y="597"/>
                    </a:lnTo>
                    <a:lnTo>
                      <a:pt x="4267" y="597"/>
                    </a:lnTo>
                    <a:lnTo>
                      <a:pt x="4269" y="594"/>
                    </a:lnTo>
                    <a:lnTo>
                      <a:pt x="4270" y="590"/>
                    </a:lnTo>
                    <a:lnTo>
                      <a:pt x="4270" y="586"/>
                    </a:lnTo>
                    <a:lnTo>
                      <a:pt x="4270" y="583"/>
                    </a:lnTo>
                    <a:lnTo>
                      <a:pt x="4269" y="578"/>
                    </a:lnTo>
                    <a:lnTo>
                      <a:pt x="4269" y="575"/>
                    </a:lnTo>
                    <a:lnTo>
                      <a:pt x="4267" y="572"/>
                    </a:lnTo>
                    <a:lnTo>
                      <a:pt x="4265" y="568"/>
                    </a:lnTo>
                    <a:lnTo>
                      <a:pt x="4263" y="565"/>
                    </a:lnTo>
                    <a:lnTo>
                      <a:pt x="4260" y="562"/>
                    </a:lnTo>
                    <a:lnTo>
                      <a:pt x="4257" y="558"/>
                    </a:lnTo>
                    <a:lnTo>
                      <a:pt x="4253" y="556"/>
                    </a:lnTo>
                    <a:lnTo>
                      <a:pt x="4250" y="554"/>
                    </a:lnTo>
                    <a:lnTo>
                      <a:pt x="4246" y="551"/>
                    </a:lnTo>
                    <a:lnTo>
                      <a:pt x="4241" y="549"/>
                    </a:lnTo>
                    <a:lnTo>
                      <a:pt x="4236" y="548"/>
                    </a:lnTo>
                    <a:lnTo>
                      <a:pt x="4230" y="546"/>
                    </a:lnTo>
                    <a:lnTo>
                      <a:pt x="4224" y="546"/>
                    </a:lnTo>
                    <a:lnTo>
                      <a:pt x="4217" y="546"/>
                    </a:lnTo>
                    <a:lnTo>
                      <a:pt x="4211" y="546"/>
                    </a:lnTo>
                    <a:lnTo>
                      <a:pt x="4069" y="520"/>
                    </a:lnTo>
                    <a:lnTo>
                      <a:pt x="4059" y="523"/>
                    </a:lnTo>
                    <a:lnTo>
                      <a:pt x="4049" y="527"/>
                    </a:lnTo>
                    <a:lnTo>
                      <a:pt x="4040" y="531"/>
                    </a:lnTo>
                    <a:lnTo>
                      <a:pt x="4033" y="536"/>
                    </a:lnTo>
                    <a:lnTo>
                      <a:pt x="4025" y="540"/>
                    </a:lnTo>
                    <a:lnTo>
                      <a:pt x="4019" y="546"/>
                    </a:lnTo>
                    <a:lnTo>
                      <a:pt x="4012" y="551"/>
                    </a:lnTo>
                    <a:lnTo>
                      <a:pt x="4006" y="557"/>
                    </a:lnTo>
                    <a:lnTo>
                      <a:pt x="4001" y="564"/>
                    </a:lnTo>
                    <a:lnTo>
                      <a:pt x="3996" y="570"/>
                    </a:lnTo>
                    <a:lnTo>
                      <a:pt x="3991" y="577"/>
                    </a:lnTo>
                    <a:lnTo>
                      <a:pt x="3987" y="584"/>
                    </a:lnTo>
                    <a:lnTo>
                      <a:pt x="3980" y="599"/>
                    </a:lnTo>
                    <a:lnTo>
                      <a:pt x="3974" y="614"/>
                    </a:lnTo>
                    <a:lnTo>
                      <a:pt x="3967" y="630"/>
                    </a:lnTo>
                    <a:lnTo>
                      <a:pt x="3961" y="646"/>
                    </a:lnTo>
                    <a:lnTo>
                      <a:pt x="3954" y="661"/>
                    </a:lnTo>
                    <a:lnTo>
                      <a:pt x="3946" y="676"/>
                    </a:lnTo>
                    <a:lnTo>
                      <a:pt x="3942" y="683"/>
                    </a:lnTo>
                    <a:lnTo>
                      <a:pt x="3938" y="690"/>
                    </a:lnTo>
                    <a:lnTo>
                      <a:pt x="3932" y="697"/>
                    </a:lnTo>
                    <a:lnTo>
                      <a:pt x="3926" y="704"/>
                    </a:lnTo>
                    <a:lnTo>
                      <a:pt x="3920" y="709"/>
                    </a:lnTo>
                    <a:lnTo>
                      <a:pt x="3915" y="716"/>
                    </a:lnTo>
                    <a:lnTo>
                      <a:pt x="3907" y="722"/>
                    </a:lnTo>
                    <a:lnTo>
                      <a:pt x="3900" y="727"/>
                    </a:lnTo>
                    <a:lnTo>
                      <a:pt x="3928" y="753"/>
                    </a:lnTo>
                    <a:lnTo>
                      <a:pt x="3928" y="761"/>
                    </a:lnTo>
                    <a:lnTo>
                      <a:pt x="3926" y="770"/>
                    </a:lnTo>
                    <a:lnTo>
                      <a:pt x="3925" y="778"/>
                    </a:lnTo>
                    <a:lnTo>
                      <a:pt x="3922" y="786"/>
                    </a:lnTo>
                    <a:lnTo>
                      <a:pt x="3919" y="794"/>
                    </a:lnTo>
                    <a:lnTo>
                      <a:pt x="3916" y="801"/>
                    </a:lnTo>
                    <a:lnTo>
                      <a:pt x="3912" y="808"/>
                    </a:lnTo>
                    <a:lnTo>
                      <a:pt x="3907" y="816"/>
                    </a:lnTo>
                    <a:lnTo>
                      <a:pt x="3903" y="823"/>
                    </a:lnTo>
                    <a:lnTo>
                      <a:pt x="3897" y="829"/>
                    </a:lnTo>
                    <a:lnTo>
                      <a:pt x="3892" y="836"/>
                    </a:lnTo>
                    <a:lnTo>
                      <a:pt x="3886" y="843"/>
                    </a:lnTo>
                    <a:lnTo>
                      <a:pt x="3880" y="850"/>
                    </a:lnTo>
                    <a:lnTo>
                      <a:pt x="3873" y="855"/>
                    </a:lnTo>
                    <a:lnTo>
                      <a:pt x="3858" y="866"/>
                    </a:lnTo>
                    <a:lnTo>
                      <a:pt x="3851" y="871"/>
                    </a:lnTo>
                    <a:lnTo>
                      <a:pt x="3842" y="876"/>
                    </a:lnTo>
                    <a:lnTo>
                      <a:pt x="3835" y="881"/>
                    </a:lnTo>
                    <a:lnTo>
                      <a:pt x="3826" y="884"/>
                    </a:lnTo>
                    <a:lnTo>
                      <a:pt x="3818" y="889"/>
                    </a:lnTo>
                    <a:lnTo>
                      <a:pt x="3808" y="892"/>
                    </a:lnTo>
                    <a:lnTo>
                      <a:pt x="3799" y="896"/>
                    </a:lnTo>
                    <a:lnTo>
                      <a:pt x="3789" y="899"/>
                    </a:lnTo>
                    <a:lnTo>
                      <a:pt x="3780" y="901"/>
                    </a:lnTo>
                    <a:lnTo>
                      <a:pt x="3770" y="903"/>
                    </a:lnTo>
                    <a:lnTo>
                      <a:pt x="3760" y="904"/>
                    </a:lnTo>
                    <a:lnTo>
                      <a:pt x="3748" y="907"/>
                    </a:lnTo>
                    <a:lnTo>
                      <a:pt x="3738" y="908"/>
                    </a:lnTo>
                    <a:lnTo>
                      <a:pt x="3728" y="908"/>
                    </a:lnTo>
                    <a:lnTo>
                      <a:pt x="3717" y="908"/>
                    </a:lnTo>
                    <a:lnTo>
                      <a:pt x="3706" y="908"/>
                    </a:lnTo>
                    <a:lnTo>
                      <a:pt x="3702" y="908"/>
                    </a:lnTo>
                    <a:lnTo>
                      <a:pt x="3702" y="908"/>
                    </a:lnTo>
                    <a:lnTo>
                      <a:pt x="3673" y="1063"/>
                    </a:lnTo>
                    <a:lnTo>
                      <a:pt x="3667" y="1068"/>
                    </a:lnTo>
                    <a:lnTo>
                      <a:pt x="3662" y="1073"/>
                    </a:lnTo>
                    <a:lnTo>
                      <a:pt x="3656" y="1077"/>
                    </a:lnTo>
                    <a:lnTo>
                      <a:pt x="3650" y="1080"/>
                    </a:lnTo>
                    <a:lnTo>
                      <a:pt x="3644" y="1084"/>
                    </a:lnTo>
                    <a:lnTo>
                      <a:pt x="3640" y="1086"/>
                    </a:lnTo>
                    <a:lnTo>
                      <a:pt x="3634" y="1088"/>
                    </a:lnTo>
                    <a:lnTo>
                      <a:pt x="3628" y="1089"/>
                    </a:lnTo>
                    <a:lnTo>
                      <a:pt x="3623" y="1091"/>
                    </a:lnTo>
                    <a:lnTo>
                      <a:pt x="3618" y="1092"/>
                    </a:lnTo>
                    <a:lnTo>
                      <a:pt x="3613" y="1092"/>
                    </a:lnTo>
                    <a:lnTo>
                      <a:pt x="3608" y="1092"/>
                    </a:lnTo>
                    <a:lnTo>
                      <a:pt x="3602" y="1092"/>
                    </a:lnTo>
                    <a:lnTo>
                      <a:pt x="3598" y="1092"/>
                    </a:lnTo>
                    <a:lnTo>
                      <a:pt x="3594" y="1091"/>
                    </a:lnTo>
                    <a:lnTo>
                      <a:pt x="3589" y="1088"/>
                    </a:lnTo>
                    <a:lnTo>
                      <a:pt x="3585" y="1087"/>
                    </a:lnTo>
                    <a:lnTo>
                      <a:pt x="3581" y="1085"/>
                    </a:lnTo>
                    <a:lnTo>
                      <a:pt x="3576" y="1083"/>
                    </a:lnTo>
                    <a:lnTo>
                      <a:pt x="3572" y="1080"/>
                    </a:lnTo>
                    <a:lnTo>
                      <a:pt x="3565" y="1074"/>
                    </a:lnTo>
                    <a:lnTo>
                      <a:pt x="3558" y="1067"/>
                    </a:lnTo>
                    <a:lnTo>
                      <a:pt x="3552" y="1059"/>
                    </a:lnTo>
                    <a:lnTo>
                      <a:pt x="3546" y="1051"/>
                    </a:lnTo>
                    <a:lnTo>
                      <a:pt x="3542" y="1041"/>
                    </a:lnTo>
                    <a:lnTo>
                      <a:pt x="3537" y="1032"/>
                    </a:lnTo>
                    <a:lnTo>
                      <a:pt x="3534" y="1022"/>
                    </a:lnTo>
                    <a:lnTo>
                      <a:pt x="3533" y="1012"/>
                    </a:lnTo>
                    <a:lnTo>
                      <a:pt x="3532" y="1002"/>
                    </a:lnTo>
                    <a:lnTo>
                      <a:pt x="3532" y="992"/>
                    </a:lnTo>
                    <a:lnTo>
                      <a:pt x="3532" y="982"/>
                    </a:lnTo>
                    <a:lnTo>
                      <a:pt x="3533" y="972"/>
                    </a:lnTo>
                    <a:lnTo>
                      <a:pt x="3536" y="962"/>
                    </a:lnTo>
                    <a:lnTo>
                      <a:pt x="3540" y="953"/>
                    </a:lnTo>
                    <a:lnTo>
                      <a:pt x="3546" y="944"/>
                    </a:lnTo>
                    <a:lnTo>
                      <a:pt x="3552" y="936"/>
                    </a:lnTo>
                    <a:lnTo>
                      <a:pt x="3559" y="928"/>
                    </a:lnTo>
                    <a:lnTo>
                      <a:pt x="3568" y="922"/>
                    </a:lnTo>
                    <a:lnTo>
                      <a:pt x="3573" y="919"/>
                    </a:lnTo>
                    <a:lnTo>
                      <a:pt x="3578" y="917"/>
                    </a:lnTo>
                    <a:lnTo>
                      <a:pt x="3584" y="915"/>
                    </a:lnTo>
                    <a:lnTo>
                      <a:pt x="3589" y="912"/>
                    </a:lnTo>
                    <a:lnTo>
                      <a:pt x="3597" y="910"/>
                    </a:lnTo>
                    <a:lnTo>
                      <a:pt x="3602" y="909"/>
                    </a:lnTo>
                    <a:lnTo>
                      <a:pt x="3610" y="908"/>
                    </a:lnTo>
                    <a:lnTo>
                      <a:pt x="3617" y="908"/>
                    </a:lnTo>
                    <a:lnTo>
                      <a:pt x="3306" y="805"/>
                    </a:lnTo>
                    <a:lnTo>
                      <a:pt x="3250" y="805"/>
                    </a:lnTo>
                    <a:lnTo>
                      <a:pt x="3279" y="727"/>
                    </a:lnTo>
                    <a:lnTo>
                      <a:pt x="3274" y="730"/>
                    </a:lnTo>
                    <a:lnTo>
                      <a:pt x="3271" y="731"/>
                    </a:lnTo>
                    <a:lnTo>
                      <a:pt x="3267" y="732"/>
                    </a:lnTo>
                    <a:lnTo>
                      <a:pt x="3263" y="733"/>
                    </a:lnTo>
                    <a:lnTo>
                      <a:pt x="3258" y="734"/>
                    </a:lnTo>
                    <a:lnTo>
                      <a:pt x="3255" y="735"/>
                    </a:lnTo>
                    <a:lnTo>
                      <a:pt x="3251" y="735"/>
                    </a:lnTo>
                    <a:lnTo>
                      <a:pt x="3247" y="735"/>
                    </a:lnTo>
                    <a:lnTo>
                      <a:pt x="3242" y="734"/>
                    </a:lnTo>
                    <a:lnTo>
                      <a:pt x="3238" y="734"/>
                    </a:lnTo>
                    <a:lnTo>
                      <a:pt x="3234" y="733"/>
                    </a:lnTo>
                    <a:lnTo>
                      <a:pt x="3231" y="732"/>
                    </a:lnTo>
                    <a:lnTo>
                      <a:pt x="3227" y="730"/>
                    </a:lnTo>
                    <a:lnTo>
                      <a:pt x="3224" y="727"/>
                    </a:lnTo>
                    <a:lnTo>
                      <a:pt x="3219" y="725"/>
                    </a:lnTo>
                    <a:lnTo>
                      <a:pt x="3216" y="723"/>
                    </a:lnTo>
                    <a:lnTo>
                      <a:pt x="3213" y="721"/>
                    </a:lnTo>
                    <a:lnTo>
                      <a:pt x="3212" y="717"/>
                    </a:lnTo>
                    <a:lnTo>
                      <a:pt x="3209" y="714"/>
                    </a:lnTo>
                    <a:lnTo>
                      <a:pt x="3208" y="712"/>
                    </a:lnTo>
                    <a:lnTo>
                      <a:pt x="3208" y="708"/>
                    </a:lnTo>
                    <a:lnTo>
                      <a:pt x="3206" y="705"/>
                    </a:lnTo>
                    <a:lnTo>
                      <a:pt x="3206" y="702"/>
                    </a:lnTo>
                    <a:lnTo>
                      <a:pt x="3206" y="698"/>
                    </a:lnTo>
                    <a:lnTo>
                      <a:pt x="3206" y="695"/>
                    </a:lnTo>
                    <a:lnTo>
                      <a:pt x="3208" y="692"/>
                    </a:lnTo>
                    <a:lnTo>
                      <a:pt x="3209" y="689"/>
                    </a:lnTo>
                    <a:lnTo>
                      <a:pt x="3211" y="686"/>
                    </a:lnTo>
                    <a:lnTo>
                      <a:pt x="3213" y="683"/>
                    </a:lnTo>
                    <a:lnTo>
                      <a:pt x="3215" y="680"/>
                    </a:lnTo>
                    <a:lnTo>
                      <a:pt x="3218" y="678"/>
                    </a:lnTo>
                    <a:lnTo>
                      <a:pt x="3222" y="676"/>
                    </a:lnTo>
                    <a:lnTo>
                      <a:pt x="3222" y="676"/>
                    </a:lnTo>
                    <a:lnTo>
                      <a:pt x="3448" y="546"/>
                    </a:lnTo>
                    <a:lnTo>
                      <a:pt x="3448" y="520"/>
                    </a:lnTo>
                    <a:lnTo>
                      <a:pt x="3453" y="525"/>
                    </a:lnTo>
                    <a:lnTo>
                      <a:pt x="3459" y="527"/>
                    </a:lnTo>
                    <a:lnTo>
                      <a:pt x="3465" y="530"/>
                    </a:lnTo>
                    <a:lnTo>
                      <a:pt x="3471" y="532"/>
                    </a:lnTo>
                    <a:lnTo>
                      <a:pt x="3477" y="535"/>
                    </a:lnTo>
                    <a:lnTo>
                      <a:pt x="3482" y="537"/>
                    </a:lnTo>
                    <a:lnTo>
                      <a:pt x="3487" y="539"/>
                    </a:lnTo>
                    <a:lnTo>
                      <a:pt x="3491" y="540"/>
                    </a:lnTo>
                    <a:lnTo>
                      <a:pt x="3497" y="541"/>
                    </a:lnTo>
                    <a:lnTo>
                      <a:pt x="3501" y="541"/>
                    </a:lnTo>
                    <a:lnTo>
                      <a:pt x="3510" y="542"/>
                    </a:lnTo>
                    <a:lnTo>
                      <a:pt x="3517" y="542"/>
                    </a:lnTo>
                    <a:lnTo>
                      <a:pt x="3524" y="541"/>
                    </a:lnTo>
                    <a:lnTo>
                      <a:pt x="3532" y="539"/>
                    </a:lnTo>
                    <a:lnTo>
                      <a:pt x="3537" y="537"/>
                    </a:lnTo>
                    <a:lnTo>
                      <a:pt x="3545" y="534"/>
                    </a:lnTo>
                    <a:lnTo>
                      <a:pt x="3550" y="530"/>
                    </a:lnTo>
                    <a:lnTo>
                      <a:pt x="3555" y="526"/>
                    </a:lnTo>
                    <a:lnTo>
                      <a:pt x="3560" y="521"/>
                    </a:lnTo>
                    <a:lnTo>
                      <a:pt x="3565" y="516"/>
                    </a:lnTo>
                    <a:lnTo>
                      <a:pt x="3571" y="510"/>
                    </a:lnTo>
                    <a:lnTo>
                      <a:pt x="3581" y="500"/>
                    </a:lnTo>
                    <a:lnTo>
                      <a:pt x="3589" y="490"/>
                    </a:lnTo>
                    <a:lnTo>
                      <a:pt x="3595" y="484"/>
                    </a:lnTo>
                    <a:lnTo>
                      <a:pt x="3599" y="480"/>
                    </a:lnTo>
                    <a:lnTo>
                      <a:pt x="3605" y="475"/>
                    </a:lnTo>
                    <a:lnTo>
                      <a:pt x="3611" y="472"/>
                    </a:lnTo>
                    <a:lnTo>
                      <a:pt x="3617" y="468"/>
                    </a:lnTo>
                    <a:lnTo>
                      <a:pt x="3624" y="466"/>
                    </a:lnTo>
                    <a:lnTo>
                      <a:pt x="3631" y="464"/>
                    </a:lnTo>
                    <a:lnTo>
                      <a:pt x="3639" y="463"/>
                    </a:lnTo>
                    <a:lnTo>
                      <a:pt x="3646" y="463"/>
                    </a:lnTo>
                    <a:lnTo>
                      <a:pt x="3654" y="464"/>
                    </a:lnTo>
                    <a:lnTo>
                      <a:pt x="3659" y="464"/>
                    </a:lnTo>
                    <a:lnTo>
                      <a:pt x="3665" y="465"/>
                    </a:lnTo>
                    <a:lnTo>
                      <a:pt x="3669" y="467"/>
                    </a:lnTo>
                    <a:lnTo>
                      <a:pt x="3673" y="468"/>
                    </a:lnTo>
                    <a:lnTo>
                      <a:pt x="3871" y="340"/>
                    </a:lnTo>
                    <a:lnTo>
                      <a:pt x="3957" y="340"/>
                    </a:lnTo>
                    <a:lnTo>
                      <a:pt x="4069" y="314"/>
                    </a:lnTo>
                    <a:lnTo>
                      <a:pt x="4098" y="288"/>
                    </a:lnTo>
                    <a:lnTo>
                      <a:pt x="4069" y="288"/>
                    </a:lnTo>
                    <a:lnTo>
                      <a:pt x="4182" y="211"/>
                    </a:lnTo>
                    <a:lnTo>
                      <a:pt x="4155" y="211"/>
                    </a:lnTo>
                    <a:lnTo>
                      <a:pt x="4042" y="185"/>
                    </a:lnTo>
                    <a:lnTo>
                      <a:pt x="4036" y="196"/>
                    </a:lnTo>
                    <a:lnTo>
                      <a:pt x="4030" y="207"/>
                    </a:lnTo>
                    <a:lnTo>
                      <a:pt x="4025" y="219"/>
                    </a:lnTo>
                    <a:lnTo>
                      <a:pt x="4017" y="229"/>
                    </a:lnTo>
                    <a:lnTo>
                      <a:pt x="4009" y="239"/>
                    </a:lnTo>
                    <a:lnTo>
                      <a:pt x="4000" y="249"/>
                    </a:lnTo>
                    <a:lnTo>
                      <a:pt x="3990" y="258"/>
                    </a:lnTo>
                    <a:lnTo>
                      <a:pt x="3978" y="267"/>
                    </a:lnTo>
                    <a:lnTo>
                      <a:pt x="3968" y="275"/>
                    </a:lnTo>
                    <a:lnTo>
                      <a:pt x="3955" y="282"/>
                    </a:lnTo>
                    <a:lnTo>
                      <a:pt x="3944" y="289"/>
                    </a:lnTo>
                    <a:lnTo>
                      <a:pt x="3929" y="296"/>
                    </a:lnTo>
                    <a:lnTo>
                      <a:pt x="3916" y="301"/>
                    </a:lnTo>
                    <a:lnTo>
                      <a:pt x="3902" y="306"/>
                    </a:lnTo>
                    <a:lnTo>
                      <a:pt x="3887" y="310"/>
                    </a:lnTo>
                    <a:lnTo>
                      <a:pt x="3871" y="314"/>
                    </a:lnTo>
                    <a:lnTo>
                      <a:pt x="3871" y="314"/>
                    </a:lnTo>
                    <a:lnTo>
                      <a:pt x="3871" y="288"/>
                    </a:lnTo>
                    <a:lnTo>
                      <a:pt x="3900" y="236"/>
                    </a:lnTo>
                    <a:lnTo>
                      <a:pt x="3900" y="211"/>
                    </a:lnTo>
                    <a:lnTo>
                      <a:pt x="3896" y="214"/>
                    </a:lnTo>
                    <a:lnTo>
                      <a:pt x="3892" y="217"/>
                    </a:lnTo>
                    <a:lnTo>
                      <a:pt x="3887" y="221"/>
                    </a:lnTo>
                    <a:lnTo>
                      <a:pt x="3883" y="224"/>
                    </a:lnTo>
                    <a:lnTo>
                      <a:pt x="3877" y="226"/>
                    </a:lnTo>
                    <a:lnTo>
                      <a:pt x="3873" y="228"/>
                    </a:lnTo>
                    <a:lnTo>
                      <a:pt x="3867" y="230"/>
                    </a:lnTo>
                    <a:lnTo>
                      <a:pt x="3861" y="231"/>
                    </a:lnTo>
                    <a:lnTo>
                      <a:pt x="3855" y="232"/>
                    </a:lnTo>
                    <a:lnTo>
                      <a:pt x="3850" y="232"/>
                    </a:lnTo>
                    <a:lnTo>
                      <a:pt x="3844" y="232"/>
                    </a:lnTo>
                    <a:lnTo>
                      <a:pt x="3837" y="231"/>
                    </a:lnTo>
                    <a:lnTo>
                      <a:pt x="3831" y="230"/>
                    </a:lnTo>
                    <a:lnTo>
                      <a:pt x="3825" y="229"/>
                    </a:lnTo>
                    <a:lnTo>
                      <a:pt x="3821" y="226"/>
                    </a:lnTo>
                    <a:lnTo>
                      <a:pt x="3815" y="224"/>
                    </a:lnTo>
                    <a:lnTo>
                      <a:pt x="3809" y="220"/>
                    </a:lnTo>
                    <a:lnTo>
                      <a:pt x="3803" y="216"/>
                    </a:lnTo>
                    <a:lnTo>
                      <a:pt x="3799" y="212"/>
                    </a:lnTo>
                    <a:lnTo>
                      <a:pt x="3795" y="207"/>
                    </a:lnTo>
                    <a:lnTo>
                      <a:pt x="3792" y="202"/>
                    </a:lnTo>
                    <a:lnTo>
                      <a:pt x="3789" y="196"/>
                    </a:lnTo>
                    <a:lnTo>
                      <a:pt x="3787" y="191"/>
                    </a:lnTo>
                    <a:lnTo>
                      <a:pt x="3787" y="185"/>
                    </a:lnTo>
                    <a:lnTo>
                      <a:pt x="3844" y="185"/>
                    </a:lnTo>
                    <a:lnTo>
                      <a:pt x="3815" y="81"/>
                    </a:lnTo>
                    <a:lnTo>
                      <a:pt x="3819" y="85"/>
                    </a:lnTo>
                    <a:lnTo>
                      <a:pt x="3824" y="89"/>
                    </a:lnTo>
                    <a:lnTo>
                      <a:pt x="3829" y="91"/>
                    </a:lnTo>
                    <a:lnTo>
                      <a:pt x="3835" y="93"/>
                    </a:lnTo>
                    <a:lnTo>
                      <a:pt x="3841" y="94"/>
                    </a:lnTo>
                    <a:lnTo>
                      <a:pt x="3848" y="93"/>
                    </a:lnTo>
                    <a:lnTo>
                      <a:pt x="3854" y="92"/>
                    </a:lnTo>
                    <a:lnTo>
                      <a:pt x="3860" y="90"/>
                    </a:lnTo>
                    <a:lnTo>
                      <a:pt x="3866" y="87"/>
                    </a:lnTo>
                    <a:lnTo>
                      <a:pt x="3870" y="83"/>
                    </a:lnTo>
                    <a:lnTo>
                      <a:pt x="3873" y="80"/>
                    </a:lnTo>
                    <a:lnTo>
                      <a:pt x="3876" y="75"/>
                    </a:lnTo>
                    <a:lnTo>
                      <a:pt x="3876" y="69"/>
                    </a:lnTo>
                    <a:lnTo>
                      <a:pt x="3876" y="65"/>
                    </a:lnTo>
                    <a:lnTo>
                      <a:pt x="3874" y="61"/>
                    </a:lnTo>
                    <a:lnTo>
                      <a:pt x="3871" y="55"/>
                    </a:lnTo>
                    <a:lnTo>
                      <a:pt x="3871" y="55"/>
                    </a:lnTo>
                    <a:lnTo>
                      <a:pt x="3928" y="55"/>
                    </a:lnTo>
                    <a:lnTo>
                      <a:pt x="4042" y="3"/>
                    </a:lnTo>
                    <a:lnTo>
                      <a:pt x="4026" y="1"/>
                    </a:lnTo>
                    <a:lnTo>
                      <a:pt x="4010" y="0"/>
                    </a:lnTo>
                    <a:lnTo>
                      <a:pt x="3996" y="0"/>
                    </a:lnTo>
                    <a:lnTo>
                      <a:pt x="3981" y="0"/>
                    </a:lnTo>
                    <a:lnTo>
                      <a:pt x="3968" y="1"/>
                    </a:lnTo>
                    <a:lnTo>
                      <a:pt x="3954" y="3"/>
                    </a:lnTo>
                    <a:lnTo>
                      <a:pt x="3941" y="6"/>
                    </a:lnTo>
                    <a:lnTo>
                      <a:pt x="3928" y="9"/>
                    </a:lnTo>
                    <a:lnTo>
                      <a:pt x="3915" y="13"/>
                    </a:lnTo>
                    <a:lnTo>
                      <a:pt x="3902" y="18"/>
                    </a:lnTo>
                    <a:lnTo>
                      <a:pt x="3890" y="22"/>
                    </a:lnTo>
                    <a:lnTo>
                      <a:pt x="3877" y="28"/>
                    </a:lnTo>
                    <a:lnTo>
                      <a:pt x="3866" y="34"/>
                    </a:lnTo>
                    <a:lnTo>
                      <a:pt x="3854" y="40"/>
                    </a:lnTo>
                    <a:lnTo>
                      <a:pt x="3842" y="46"/>
                    </a:lnTo>
                    <a:lnTo>
                      <a:pt x="3831" y="54"/>
                    </a:lnTo>
                    <a:lnTo>
                      <a:pt x="3808" y="67"/>
                    </a:lnTo>
                    <a:lnTo>
                      <a:pt x="3785" y="82"/>
                    </a:lnTo>
                    <a:lnTo>
                      <a:pt x="3761" y="96"/>
                    </a:lnTo>
                    <a:lnTo>
                      <a:pt x="3740" y="111"/>
                    </a:lnTo>
                    <a:lnTo>
                      <a:pt x="3717" y="124"/>
                    </a:lnTo>
                    <a:lnTo>
                      <a:pt x="3705" y="131"/>
                    </a:lnTo>
                    <a:lnTo>
                      <a:pt x="3693" y="138"/>
                    </a:lnTo>
                    <a:lnTo>
                      <a:pt x="3682" y="143"/>
                    </a:lnTo>
                    <a:lnTo>
                      <a:pt x="3670" y="149"/>
                    </a:lnTo>
                    <a:lnTo>
                      <a:pt x="3657" y="154"/>
                    </a:lnTo>
                    <a:lnTo>
                      <a:pt x="3646" y="159"/>
                    </a:lnTo>
                    <a:lnTo>
                      <a:pt x="3644" y="163"/>
                    </a:lnTo>
                    <a:lnTo>
                      <a:pt x="3643" y="166"/>
                    </a:lnTo>
                    <a:lnTo>
                      <a:pt x="3643" y="170"/>
                    </a:lnTo>
                    <a:lnTo>
                      <a:pt x="3643" y="174"/>
                    </a:lnTo>
                    <a:lnTo>
                      <a:pt x="3643" y="178"/>
                    </a:lnTo>
                    <a:lnTo>
                      <a:pt x="3644" y="182"/>
                    </a:lnTo>
                    <a:lnTo>
                      <a:pt x="3646" y="185"/>
                    </a:lnTo>
                    <a:lnTo>
                      <a:pt x="3647" y="188"/>
                    </a:lnTo>
                    <a:lnTo>
                      <a:pt x="3650" y="192"/>
                    </a:lnTo>
                    <a:lnTo>
                      <a:pt x="3653" y="195"/>
                    </a:lnTo>
                    <a:lnTo>
                      <a:pt x="3656" y="198"/>
                    </a:lnTo>
                    <a:lnTo>
                      <a:pt x="3659" y="201"/>
                    </a:lnTo>
                    <a:lnTo>
                      <a:pt x="3663" y="203"/>
                    </a:lnTo>
                    <a:lnTo>
                      <a:pt x="3667" y="205"/>
                    </a:lnTo>
                    <a:lnTo>
                      <a:pt x="3672" y="207"/>
                    </a:lnTo>
                    <a:lnTo>
                      <a:pt x="3678" y="208"/>
                    </a:lnTo>
                    <a:lnTo>
                      <a:pt x="3683" y="210"/>
                    </a:lnTo>
                    <a:lnTo>
                      <a:pt x="3689" y="211"/>
                    </a:lnTo>
                    <a:lnTo>
                      <a:pt x="3696" y="211"/>
                    </a:lnTo>
                    <a:lnTo>
                      <a:pt x="3702" y="211"/>
                    </a:lnTo>
                    <a:lnTo>
                      <a:pt x="3702" y="211"/>
                    </a:lnTo>
                    <a:lnTo>
                      <a:pt x="3560" y="288"/>
                    </a:lnTo>
                    <a:lnTo>
                      <a:pt x="3533" y="288"/>
                    </a:lnTo>
                    <a:lnTo>
                      <a:pt x="3536" y="285"/>
                    </a:lnTo>
                    <a:lnTo>
                      <a:pt x="3539" y="281"/>
                    </a:lnTo>
                    <a:lnTo>
                      <a:pt x="3542" y="278"/>
                    </a:lnTo>
                    <a:lnTo>
                      <a:pt x="3546" y="275"/>
                    </a:lnTo>
                    <a:lnTo>
                      <a:pt x="3555" y="268"/>
                    </a:lnTo>
                    <a:lnTo>
                      <a:pt x="3565" y="262"/>
                    </a:lnTo>
                    <a:lnTo>
                      <a:pt x="3575" y="257"/>
                    </a:lnTo>
                    <a:lnTo>
                      <a:pt x="3585" y="251"/>
                    </a:lnTo>
                    <a:lnTo>
                      <a:pt x="3595" y="245"/>
                    </a:lnTo>
                    <a:lnTo>
                      <a:pt x="3604" y="240"/>
                    </a:lnTo>
                    <a:lnTo>
                      <a:pt x="3608" y="238"/>
                    </a:lnTo>
                    <a:lnTo>
                      <a:pt x="3611" y="234"/>
                    </a:lnTo>
                    <a:lnTo>
                      <a:pt x="3614" y="231"/>
                    </a:lnTo>
                    <a:lnTo>
                      <a:pt x="3617" y="229"/>
                    </a:lnTo>
                    <a:lnTo>
                      <a:pt x="3618" y="225"/>
                    </a:lnTo>
                    <a:lnTo>
                      <a:pt x="3620" y="222"/>
                    </a:lnTo>
                    <a:lnTo>
                      <a:pt x="3621" y="219"/>
                    </a:lnTo>
                    <a:lnTo>
                      <a:pt x="3621" y="215"/>
                    </a:lnTo>
                    <a:lnTo>
                      <a:pt x="3620" y="212"/>
                    </a:lnTo>
                    <a:lnTo>
                      <a:pt x="3618" y="208"/>
                    </a:lnTo>
                    <a:lnTo>
                      <a:pt x="3617" y="205"/>
                    </a:lnTo>
                    <a:lnTo>
                      <a:pt x="3613" y="202"/>
                    </a:lnTo>
                    <a:lnTo>
                      <a:pt x="3608" y="197"/>
                    </a:lnTo>
                    <a:lnTo>
                      <a:pt x="3604" y="193"/>
                    </a:lnTo>
                    <a:lnTo>
                      <a:pt x="3597" y="189"/>
                    </a:lnTo>
                    <a:lnTo>
                      <a:pt x="3589" y="185"/>
                    </a:lnTo>
                    <a:lnTo>
                      <a:pt x="3448" y="236"/>
                    </a:lnTo>
                    <a:lnTo>
                      <a:pt x="3533" y="236"/>
                    </a:lnTo>
                    <a:lnTo>
                      <a:pt x="3526" y="242"/>
                    </a:lnTo>
                    <a:lnTo>
                      <a:pt x="3519" y="248"/>
                    </a:lnTo>
                    <a:lnTo>
                      <a:pt x="3511" y="253"/>
                    </a:lnTo>
                    <a:lnTo>
                      <a:pt x="3504" y="259"/>
                    </a:lnTo>
                    <a:lnTo>
                      <a:pt x="3497" y="263"/>
                    </a:lnTo>
                    <a:lnTo>
                      <a:pt x="3488" y="268"/>
                    </a:lnTo>
                    <a:lnTo>
                      <a:pt x="3480" y="272"/>
                    </a:lnTo>
                    <a:lnTo>
                      <a:pt x="3471" y="276"/>
                    </a:lnTo>
                    <a:lnTo>
                      <a:pt x="3462" y="279"/>
                    </a:lnTo>
                    <a:lnTo>
                      <a:pt x="3453" y="282"/>
                    </a:lnTo>
                    <a:lnTo>
                      <a:pt x="3445" y="286"/>
                    </a:lnTo>
                    <a:lnTo>
                      <a:pt x="3436" y="288"/>
                    </a:lnTo>
                    <a:lnTo>
                      <a:pt x="3426" y="290"/>
                    </a:lnTo>
                    <a:lnTo>
                      <a:pt x="3417" y="291"/>
                    </a:lnTo>
                    <a:lnTo>
                      <a:pt x="3407" y="293"/>
                    </a:lnTo>
                    <a:lnTo>
                      <a:pt x="3399" y="294"/>
                    </a:lnTo>
                    <a:lnTo>
                      <a:pt x="3388" y="295"/>
                    </a:lnTo>
                    <a:lnTo>
                      <a:pt x="3378" y="295"/>
                    </a:lnTo>
                    <a:lnTo>
                      <a:pt x="3370" y="295"/>
                    </a:lnTo>
                    <a:lnTo>
                      <a:pt x="3360" y="295"/>
                    </a:lnTo>
                    <a:lnTo>
                      <a:pt x="3349" y="294"/>
                    </a:lnTo>
                    <a:lnTo>
                      <a:pt x="3341" y="293"/>
                    </a:lnTo>
                    <a:lnTo>
                      <a:pt x="3331" y="291"/>
                    </a:lnTo>
                    <a:lnTo>
                      <a:pt x="3320" y="289"/>
                    </a:lnTo>
                    <a:lnTo>
                      <a:pt x="3312" y="288"/>
                    </a:lnTo>
                    <a:lnTo>
                      <a:pt x="3303" y="285"/>
                    </a:lnTo>
                    <a:lnTo>
                      <a:pt x="3293" y="282"/>
                    </a:lnTo>
                    <a:lnTo>
                      <a:pt x="3284" y="279"/>
                    </a:lnTo>
                    <a:lnTo>
                      <a:pt x="3276" y="276"/>
                    </a:lnTo>
                    <a:lnTo>
                      <a:pt x="3267" y="271"/>
                    </a:lnTo>
                    <a:lnTo>
                      <a:pt x="3258" y="267"/>
                    </a:lnTo>
                    <a:lnTo>
                      <a:pt x="3250" y="262"/>
                    </a:lnTo>
                    <a:lnTo>
                      <a:pt x="3250" y="236"/>
                    </a:lnTo>
                    <a:lnTo>
                      <a:pt x="3080" y="262"/>
                    </a:lnTo>
                    <a:lnTo>
                      <a:pt x="3137" y="262"/>
                    </a:lnTo>
                    <a:lnTo>
                      <a:pt x="3133" y="267"/>
                    </a:lnTo>
                    <a:lnTo>
                      <a:pt x="3130" y="272"/>
                    </a:lnTo>
                    <a:lnTo>
                      <a:pt x="3125" y="276"/>
                    </a:lnTo>
                    <a:lnTo>
                      <a:pt x="3122" y="279"/>
                    </a:lnTo>
                    <a:lnTo>
                      <a:pt x="3120" y="282"/>
                    </a:lnTo>
                    <a:lnTo>
                      <a:pt x="3115" y="285"/>
                    </a:lnTo>
                    <a:lnTo>
                      <a:pt x="3112" y="287"/>
                    </a:lnTo>
                    <a:lnTo>
                      <a:pt x="3108" y="288"/>
                    </a:lnTo>
                    <a:lnTo>
                      <a:pt x="3105" y="289"/>
                    </a:lnTo>
                    <a:lnTo>
                      <a:pt x="3101" y="290"/>
                    </a:lnTo>
                    <a:lnTo>
                      <a:pt x="3098" y="290"/>
                    </a:lnTo>
                    <a:lnTo>
                      <a:pt x="3093" y="290"/>
                    </a:lnTo>
                    <a:lnTo>
                      <a:pt x="3091" y="290"/>
                    </a:lnTo>
                    <a:lnTo>
                      <a:pt x="3088" y="289"/>
                    </a:lnTo>
                    <a:lnTo>
                      <a:pt x="3080" y="288"/>
                    </a:lnTo>
                    <a:lnTo>
                      <a:pt x="3073" y="285"/>
                    </a:lnTo>
                    <a:lnTo>
                      <a:pt x="3066" y="282"/>
                    </a:lnTo>
                    <a:lnTo>
                      <a:pt x="3059" y="278"/>
                    </a:lnTo>
                    <a:lnTo>
                      <a:pt x="3053" y="275"/>
                    </a:lnTo>
                    <a:lnTo>
                      <a:pt x="3046" y="271"/>
                    </a:lnTo>
                    <a:lnTo>
                      <a:pt x="3039" y="267"/>
                    </a:lnTo>
                    <a:lnTo>
                      <a:pt x="3031" y="265"/>
                    </a:lnTo>
                    <a:lnTo>
                      <a:pt x="3024" y="262"/>
                    </a:lnTo>
                    <a:lnTo>
                      <a:pt x="3018" y="261"/>
                    </a:lnTo>
                    <a:lnTo>
                      <a:pt x="3013" y="260"/>
                    </a:lnTo>
                    <a:lnTo>
                      <a:pt x="3007" y="260"/>
                    </a:lnTo>
                    <a:lnTo>
                      <a:pt x="3001" y="260"/>
                    </a:lnTo>
                    <a:lnTo>
                      <a:pt x="2995" y="261"/>
                    </a:lnTo>
                    <a:lnTo>
                      <a:pt x="2989" y="261"/>
                    </a:lnTo>
                    <a:lnTo>
                      <a:pt x="2982" y="262"/>
                    </a:lnTo>
                    <a:lnTo>
                      <a:pt x="2976" y="265"/>
                    </a:lnTo>
                    <a:lnTo>
                      <a:pt x="2965" y="268"/>
                    </a:lnTo>
                    <a:lnTo>
                      <a:pt x="2952" y="272"/>
                    </a:lnTo>
                    <a:lnTo>
                      <a:pt x="2940" y="277"/>
                    </a:lnTo>
                    <a:lnTo>
                      <a:pt x="2927" y="282"/>
                    </a:lnTo>
                    <a:lnTo>
                      <a:pt x="2914" y="287"/>
                    </a:lnTo>
                    <a:lnTo>
                      <a:pt x="2903" y="290"/>
                    </a:lnTo>
                    <a:lnTo>
                      <a:pt x="2890" y="294"/>
                    </a:lnTo>
                    <a:lnTo>
                      <a:pt x="2882" y="295"/>
                    </a:lnTo>
                    <a:lnTo>
                      <a:pt x="2877" y="296"/>
                    </a:lnTo>
                    <a:lnTo>
                      <a:pt x="2871" y="297"/>
                    </a:lnTo>
                    <a:lnTo>
                      <a:pt x="2864" y="297"/>
                    </a:lnTo>
                    <a:lnTo>
                      <a:pt x="2858" y="297"/>
                    </a:lnTo>
                    <a:lnTo>
                      <a:pt x="2851" y="296"/>
                    </a:lnTo>
                    <a:lnTo>
                      <a:pt x="2845" y="295"/>
                    </a:lnTo>
                    <a:lnTo>
                      <a:pt x="2839" y="293"/>
                    </a:lnTo>
                    <a:lnTo>
                      <a:pt x="2832" y="290"/>
                    </a:lnTo>
                    <a:lnTo>
                      <a:pt x="2826" y="288"/>
                    </a:lnTo>
                    <a:lnTo>
                      <a:pt x="2911" y="262"/>
                    </a:lnTo>
                    <a:lnTo>
                      <a:pt x="2911" y="236"/>
                    </a:lnTo>
                    <a:lnTo>
                      <a:pt x="2770" y="211"/>
                    </a:lnTo>
                    <a:lnTo>
                      <a:pt x="2764" y="206"/>
                    </a:lnTo>
                    <a:lnTo>
                      <a:pt x="2758" y="203"/>
                    </a:lnTo>
                    <a:lnTo>
                      <a:pt x="2752" y="198"/>
                    </a:lnTo>
                    <a:lnTo>
                      <a:pt x="2747" y="196"/>
                    </a:lnTo>
                    <a:lnTo>
                      <a:pt x="2739" y="193"/>
                    </a:lnTo>
                    <a:lnTo>
                      <a:pt x="2732" y="189"/>
                    </a:lnTo>
                    <a:lnTo>
                      <a:pt x="2725" y="187"/>
                    </a:lnTo>
                    <a:lnTo>
                      <a:pt x="2718" y="186"/>
                    </a:lnTo>
                    <a:lnTo>
                      <a:pt x="2710" y="184"/>
                    </a:lnTo>
                    <a:lnTo>
                      <a:pt x="2702" y="183"/>
                    </a:lnTo>
                    <a:lnTo>
                      <a:pt x="2694" y="182"/>
                    </a:lnTo>
                    <a:lnTo>
                      <a:pt x="2687" y="182"/>
                    </a:lnTo>
                    <a:lnTo>
                      <a:pt x="2679" y="182"/>
                    </a:lnTo>
                    <a:lnTo>
                      <a:pt x="2671" y="182"/>
                    </a:lnTo>
                    <a:lnTo>
                      <a:pt x="2664" y="183"/>
                    </a:lnTo>
                    <a:lnTo>
                      <a:pt x="2657" y="185"/>
                    </a:lnTo>
                    <a:lnTo>
                      <a:pt x="2648" y="187"/>
                    </a:lnTo>
                    <a:lnTo>
                      <a:pt x="2640" y="191"/>
                    </a:lnTo>
                    <a:lnTo>
                      <a:pt x="2631" y="194"/>
                    </a:lnTo>
                    <a:lnTo>
                      <a:pt x="2624" y="198"/>
                    </a:lnTo>
                    <a:lnTo>
                      <a:pt x="2608" y="206"/>
                    </a:lnTo>
                    <a:lnTo>
                      <a:pt x="2599" y="211"/>
                    </a:lnTo>
                    <a:lnTo>
                      <a:pt x="2592" y="214"/>
                    </a:lnTo>
                    <a:lnTo>
                      <a:pt x="2583" y="217"/>
                    </a:lnTo>
                    <a:lnTo>
                      <a:pt x="2574" y="220"/>
                    </a:lnTo>
                    <a:lnTo>
                      <a:pt x="2566" y="221"/>
                    </a:lnTo>
                    <a:lnTo>
                      <a:pt x="2561" y="222"/>
                    </a:lnTo>
                    <a:lnTo>
                      <a:pt x="2557" y="222"/>
                    </a:lnTo>
                    <a:lnTo>
                      <a:pt x="2553" y="222"/>
                    </a:lnTo>
                    <a:lnTo>
                      <a:pt x="2547" y="221"/>
                    </a:lnTo>
                    <a:lnTo>
                      <a:pt x="2543" y="220"/>
                    </a:lnTo>
                    <a:lnTo>
                      <a:pt x="2537" y="219"/>
                    </a:lnTo>
                    <a:lnTo>
                      <a:pt x="2533" y="217"/>
                    </a:lnTo>
                    <a:lnTo>
                      <a:pt x="2527" y="215"/>
                    </a:lnTo>
                    <a:lnTo>
                      <a:pt x="2521" y="213"/>
                    </a:lnTo>
                    <a:lnTo>
                      <a:pt x="2515" y="211"/>
                    </a:lnTo>
                    <a:lnTo>
                      <a:pt x="2521" y="208"/>
                    </a:lnTo>
                    <a:lnTo>
                      <a:pt x="2528" y="206"/>
                    </a:lnTo>
                    <a:lnTo>
                      <a:pt x="2533" y="204"/>
                    </a:lnTo>
                    <a:lnTo>
                      <a:pt x="2537" y="199"/>
                    </a:lnTo>
                    <a:lnTo>
                      <a:pt x="2540" y="195"/>
                    </a:lnTo>
                    <a:lnTo>
                      <a:pt x="2543" y="191"/>
                    </a:lnTo>
                    <a:lnTo>
                      <a:pt x="2543" y="185"/>
                    </a:lnTo>
                    <a:lnTo>
                      <a:pt x="2543" y="183"/>
                    </a:lnTo>
                    <a:lnTo>
                      <a:pt x="2543" y="180"/>
                    </a:lnTo>
                    <a:lnTo>
                      <a:pt x="2541" y="176"/>
                    </a:lnTo>
                    <a:lnTo>
                      <a:pt x="2540" y="173"/>
                    </a:lnTo>
                    <a:lnTo>
                      <a:pt x="2537" y="169"/>
                    </a:lnTo>
                    <a:lnTo>
                      <a:pt x="2534" y="166"/>
                    </a:lnTo>
                    <a:lnTo>
                      <a:pt x="2530" y="164"/>
                    </a:lnTo>
                    <a:lnTo>
                      <a:pt x="2525" y="161"/>
                    </a:lnTo>
                    <a:lnTo>
                      <a:pt x="2520" y="159"/>
                    </a:lnTo>
                    <a:lnTo>
                      <a:pt x="2515" y="159"/>
                    </a:lnTo>
                    <a:lnTo>
                      <a:pt x="2232" y="211"/>
                    </a:lnTo>
                    <a:lnTo>
                      <a:pt x="2119" y="236"/>
                    </a:lnTo>
                    <a:lnTo>
                      <a:pt x="1979" y="211"/>
                    </a:lnTo>
                    <a:lnTo>
                      <a:pt x="1385" y="623"/>
                    </a:lnTo>
                    <a:lnTo>
                      <a:pt x="1470" y="623"/>
                    </a:lnTo>
                    <a:lnTo>
                      <a:pt x="1414" y="649"/>
                    </a:lnTo>
                    <a:lnTo>
                      <a:pt x="1421" y="656"/>
                    </a:lnTo>
                    <a:lnTo>
                      <a:pt x="1431" y="661"/>
                    </a:lnTo>
                    <a:lnTo>
                      <a:pt x="1440" y="666"/>
                    </a:lnTo>
                    <a:lnTo>
                      <a:pt x="1450" y="670"/>
                    </a:lnTo>
                    <a:lnTo>
                      <a:pt x="1461" y="674"/>
                    </a:lnTo>
                    <a:lnTo>
                      <a:pt x="1471" y="676"/>
                    </a:lnTo>
                    <a:lnTo>
                      <a:pt x="1483" y="677"/>
                    </a:lnTo>
                    <a:lnTo>
                      <a:pt x="1493" y="678"/>
                    </a:lnTo>
                    <a:lnTo>
                      <a:pt x="1505" y="678"/>
                    </a:lnTo>
                    <a:lnTo>
                      <a:pt x="1516" y="677"/>
                    </a:lnTo>
                    <a:lnTo>
                      <a:pt x="1526" y="675"/>
                    </a:lnTo>
                    <a:lnTo>
                      <a:pt x="1538" y="672"/>
                    </a:lnTo>
                    <a:lnTo>
                      <a:pt x="1548" y="669"/>
                    </a:lnTo>
                    <a:lnTo>
                      <a:pt x="1558" y="665"/>
                    </a:lnTo>
                    <a:lnTo>
                      <a:pt x="1568" y="660"/>
                    </a:lnTo>
                    <a:lnTo>
                      <a:pt x="1577" y="653"/>
                    </a:lnTo>
                    <a:lnTo>
                      <a:pt x="1583" y="649"/>
                    </a:lnTo>
                    <a:lnTo>
                      <a:pt x="1583" y="649"/>
                    </a:lnTo>
                    <a:lnTo>
                      <a:pt x="1554" y="831"/>
                    </a:lnTo>
                    <a:lnTo>
                      <a:pt x="1562" y="834"/>
                    </a:lnTo>
                    <a:lnTo>
                      <a:pt x="1568" y="837"/>
                    </a:lnTo>
                    <a:lnTo>
                      <a:pt x="1574" y="842"/>
                    </a:lnTo>
                    <a:lnTo>
                      <a:pt x="1578" y="846"/>
                    </a:lnTo>
                    <a:lnTo>
                      <a:pt x="1581" y="851"/>
                    </a:lnTo>
                    <a:lnTo>
                      <a:pt x="1583" y="856"/>
                    </a:lnTo>
                    <a:lnTo>
                      <a:pt x="1583" y="862"/>
                    </a:lnTo>
                    <a:lnTo>
                      <a:pt x="1583" y="868"/>
                    </a:lnTo>
                    <a:lnTo>
                      <a:pt x="1581" y="873"/>
                    </a:lnTo>
                    <a:lnTo>
                      <a:pt x="1580" y="879"/>
                    </a:lnTo>
                    <a:lnTo>
                      <a:pt x="1577" y="883"/>
                    </a:lnTo>
                    <a:lnTo>
                      <a:pt x="1574" y="889"/>
                    </a:lnTo>
                    <a:lnTo>
                      <a:pt x="1570" y="894"/>
                    </a:lnTo>
                    <a:lnTo>
                      <a:pt x="1565" y="899"/>
                    </a:lnTo>
                    <a:lnTo>
                      <a:pt x="1560" y="903"/>
                    </a:lnTo>
                    <a:lnTo>
                      <a:pt x="1554" y="908"/>
                    </a:lnTo>
                    <a:lnTo>
                      <a:pt x="1548" y="911"/>
                    </a:lnTo>
                    <a:lnTo>
                      <a:pt x="1542" y="915"/>
                    </a:lnTo>
                    <a:lnTo>
                      <a:pt x="1536" y="917"/>
                    </a:lnTo>
                    <a:lnTo>
                      <a:pt x="1529" y="919"/>
                    </a:lnTo>
                    <a:lnTo>
                      <a:pt x="1522" y="921"/>
                    </a:lnTo>
                    <a:lnTo>
                      <a:pt x="1516" y="924"/>
                    </a:lnTo>
                    <a:lnTo>
                      <a:pt x="1502" y="927"/>
                    </a:lnTo>
                    <a:lnTo>
                      <a:pt x="1489" y="929"/>
                    </a:lnTo>
                    <a:lnTo>
                      <a:pt x="1476" y="933"/>
                    </a:lnTo>
                    <a:lnTo>
                      <a:pt x="1464" y="935"/>
                    </a:lnTo>
                    <a:lnTo>
                      <a:pt x="1458" y="937"/>
                    </a:lnTo>
                    <a:lnTo>
                      <a:pt x="1453" y="939"/>
                    </a:lnTo>
                    <a:lnTo>
                      <a:pt x="1448" y="941"/>
                    </a:lnTo>
                    <a:lnTo>
                      <a:pt x="1444" y="944"/>
                    </a:lnTo>
                    <a:lnTo>
                      <a:pt x="1441" y="947"/>
                    </a:lnTo>
                    <a:lnTo>
                      <a:pt x="1438" y="950"/>
                    </a:lnTo>
                    <a:lnTo>
                      <a:pt x="1435" y="954"/>
                    </a:lnTo>
                    <a:lnTo>
                      <a:pt x="1434" y="958"/>
                    </a:lnTo>
                    <a:lnTo>
                      <a:pt x="1434" y="963"/>
                    </a:lnTo>
                    <a:lnTo>
                      <a:pt x="1434" y="968"/>
                    </a:lnTo>
                    <a:lnTo>
                      <a:pt x="1434" y="974"/>
                    </a:lnTo>
                    <a:lnTo>
                      <a:pt x="1437" y="981"/>
                    </a:lnTo>
                    <a:lnTo>
                      <a:pt x="1440" y="987"/>
                    </a:lnTo>
                    <a:lnTo>
                      <a:pt x="1443" y="996"/>
                    </a:lnTo>
                    <a:lnTo>
                      <a:pt x="1448" y="1005"/>
                    </a:lnTo>
                    <a:lnTo>
                      <a:pt x="1454" y="1014"/>
                    </a:lnTo>
                    <a:lnTo>
                      <a:pt x="1461" y="1026"/>
                    </a:lnTo>
                    <a:lnTo>
                      <a:pt x="1470" y="1037"/>
                    </a:lnTo>
                    <a:lnTo>
                      <a:pt x="1497" y="1037"/>
                    </a:lnTo>
                    <a:lnTo>
                      <a:pt x="1493" y="1040"/>
                    </a:lnTo>
                    <a:lnTo>
                      <a:pt x="1489" y="1043"/>
                    </a:lnTo>
                    <a:lnTo>
                      <a:pt x="1483" y="1049"/>
                    </a:lnTo>
                    <a:lnTo>
                      <a:pt x="1477" y="1055"/>
                    </a:lnTo>
                    <a:lnTo>
                      <a:pt x="1473" y="1060"/>
                    </a:lnTo>
                    <a:lnTo>
                      <a:pt x="1470" y="1066"/>
                    </a:lnTo>
                    <a:lnTo>
                      <a:pt x="1469" y="1071"/>
                    </a:lnTo>
                    <a:lnTo>
                      <a:pt x="1467" y="1077"/>
                    </a:lnTo>
                    <a:lnTo>
                      <a:pt x="1467" y="1082"/>
                    </a:lnTo>
                    <a:lnTo>
                      <a:pt x="1469" y="1087"/>
                    </a:lnTo>
                    <a:lnTo>
                      <a:pt x="1471" y="1092"/>
                    </a:lnTo>
                    <a:lnTo>
                      <a:pt x="1473" y="1096"/>
                    </a:lnTo>
                    <a:lnTo>
                      <a:pt x="1477" y="1102"/>
                    </a:lnTo>
                    <a:lnTo>
                      <a:pt x="1482" y="1106"/>
                    </a:lnTo>
                    <a:lnTo>
                      <a:pt x="1486" y="1111"/>
                    </a:lnTo>
                    <a:lnTo>
                      <a:pt x="1490" y="1115"/>
                    </a:lnTo>
                    <a:lnTo>
                      <a:pt x="1496" y="1120"/>
                    </a:lnTo>
                    <a:lnTo>
                      <a:pt x="1509" y="1129"/>
                    </a:lnTo>
                    <a:lnTo>
                      <a:pt x="1522" y="1138"/>
                    </a:lnTo>
                    <a:lnTo>
                      <a:pt x="1535" y="1145"/>
                    </a:lnTo>
                    <a:lnTo>
                      <a:pt x="1547" y="1154"/>
                    </a:lnTo>
                    <a:lnTo>
                      <a:pt x="1552" y="1159"/>
                    </a:lnTo>
                    <a:lnTo>
                      <a:pt x="1558" y="1163"/>
                    </a:lnTo>
                    <a:lnTo>
                      <a:pt x="1564" y="1168"/>
                    </a:lnTo>
                    <a:lnTo>
                      <a:pt x="1568" y="1172"/>
                    </a:lnTo>
                    <a:lnTo>
                      <a:pt x="1573" y="1177"/>
                    </a:lnTo>
                    <a:lnTo>
                      <a:pt x="1577" y="1182"/>
                    </a:lnTo>
                    <a:lnTo>
                      <a:pt x="1580" y="1187"/>
                    </a:lnTo>
                    <a:lnTo>
                      <a:pt x="1583" y="1191"/>
                    </a:lnTo>
                    <a:lnTo>
                      <a:pt x="2826" y="1191"/>
                    </a:lnTo>
                    <a:lnTo>
                      <a:pt x="2882" y="1218"/>
                    </a:lnTo>
                    <a:lnTo>
                      <a:pt x="3052" y="1244"/>
                    </a:lnTo>
                    <a:lnTo>
                      <a:pt x="3024" y="1244"/>
                    </a:lnTo>
                    <a:lnTo>
                      <a:pt x="3166" y="1191"/>
                    </a:lnTo>
                    <a:lnTo>
                      <a:pt x="3176" y="1190"/>
                    </a:lnTo>
                    <a:lnTo>
                      <a:pt x="3185" y="1189"/>
                    </a:lnTo>
                    <a:lnTo>
                      <a:pt x="3192" y="1189"/>
                    </a:lnTo>
                    <a:lnTo>
                      <a:pt x="3199" y="1190"/>
                    </a:lnTo>
                    <a:lnTo>
                      <a:pt x="3205" y="1191"/>
                    </a:lnTo>
                    <a:lnTo>
                      <a:pt x="3209" y="1194"/>
                    </a:lnTo>
                    <a:lnTo>
                      <a:pt x="3212" y="1196"/>
                    </a:lnTo>
                    <a:lnTo>
                      <a:pt x="3215" y="1198"/>
                    </a:lnTo>
                    <a:lnTo>
                      <a:pt x="3218" y="1202"/>
                    </a:lnTo>
                    <a:lnTo>
                      <a:pt x="3219" y="1205"/>
                    </a:lnTo>
                    <a:lnTo>
                      <a:pt x="3221" y="1208"/>
                    </a:lnTo>
                    <a:lnTo>
                      <a:pt x="3221" y="1212"/>
                    </a:lnTo>
                    <a:lnTo>
                      <a:pt x="3222" y="1219"/>
                    </a:lnTo>
                    <a:lnTo>
                      <a:pt x="3221" y="1227"/>
                    </a:lnTo>
                    <a:lnTo>
                      <a:pt x="3221" y="1235"/>
                    </a:lnTo>
                    <a:lnTo>
                      <a:pt x="3221" y="1238"/>
                    </a:lnTo>
                    <a:lnTo>
                      <a:pt x="3222" y="1242"/>
                    </a:lnTo>
                    <a:lnTo>
                      <a:pt x="3222" y="1245"/>
                    </a:lnTo>
                    <a:lnTo>
                      <a:pt x="3224" y="1249"/>
                    </a:lnTo>
                    <a:lnTo>
                      <a:pt x="3225" y="1251"/>
                    </a:lnTo>
                    <a:lnTo>
                      <a:pt x="3228" y="1252"/>
                    </a:lnTo>
                    <a:lnTo>
                      <a:pt x="3231" y="1253"/>
                    </a:lnTo>
                    <a:lnTo>
                      <a:pt x="3234" y="1254"/>
                    </a:lnTo>
                    <a:lnTo>
                      <a:pt x="3238" y="1254"/>
                    </a:lnTo>
                    <a:lnTo>
                      <a:pt x="3244" y="1254"/>
                    </a:lnTo>
                    <a:lnTo>
                      <a:pt x="3251" y="1253"/>
                    </a:lnTo>
                    <a:lnTo>
                      <a:pt x="3258" y="1251"/>
                    </a:lnTo>
                    <a:lnTo>
                      <a:pt x="3268" y="1247"/>
                    </a:lnTo>
                    <a:lnTo>
                      <a:pt x="3279" y="1244"/>
                    </a:lnTo>
                    <a:lnTo>
                      <a:pt x="3250" y="1347"/>
                    </a:lnTo>
                    <a:lnTo>
                      <a:pt x="3420" y="1373"/>
                    </a:lnTo>
                    <a:lnTo>
                      <a:pt x="3425" y="1375"/>
                    </a:lnTo>
                    <a:lnTo>
                      <a:pt x="3429" y="1377"/>
                    </a:lnTo>
                    <a:lnTo>
                      <a:pt x="3433" y="1381"/>
                    </a:lnTo>
                    <a:lnTo>
                      <a:pt x="3438" y="1383"/>
                    </a:lnTo>
                    <a:lnTo>
                      <a:pt x="3440" y="1386"/>
                    </a:lnTo>
                    <a:lnTo>
                      <a:pt x="3443" y="1390"/>
                    </a:lnTo>
                    <a:lnTo>
                      <a:pt x="3446" y="1394"/>
                    </a:lnTo>
                    <a:lnTo>
                      <a:pt x="3448" y="1398"/>
                    </a:lnTo>
                    <a:lnTo>
                      <a:pt x="3449" y="1402"/>
                    </a:lnTo>
                    <a:lnTo>
                      <a:pt x="3449" y="1406"/>
                    </a:lnTo>
                    <a:lnTo>
                      <a:pt x="3451" y="1410"/>
                    </a:lnTo>
                    <a:lnTo>
                      <a:pt x="3451" y="1414"/>
                    </a:lnTo>
                    <a:lnTo>
                      <a:pt x="3449" y="1419"/>
                    </a:lnTo>
                    <a:lnTo>
                      <a:pt x="3448" y="1422"/>
                    </a:lnTo>
                    <a:lnTo>
                      <a:pt x="3446" y="1427"/>
                    </a:lnTo>
                    <a:lnTo>
                      <a:pt x="3445" y="1431"/>
                    </a:lnTo>
                    <a:lnTo>
                      <a:pt x="3439" y="1437"/>
                    </a:lnTo>
                    <a:lnTo>
                      <a:pt x="3433" y="1442"/>
                    </a:lnTo>
                    <a:lnTo>
                      <a:pt x="3427" y="1447"/>
                    </a:lnTo>
                    <a:lnTo>
                      <a:pt x="3420" y="1450"/>
                    </a:lnTo>
                    <a:lnTo>
                      <a:pt x="3420" y="1450"/>
                    </a:lnTo>
                    <a:lnTo>
                      <a:pt x="3335" y="1399"/>
                    </a:lnTo>
                    <a:lnTo>
                      <a:pt x="3279" y="1502"/>
                    </a:lnTo>
                    <a:lnTo>
                      <a:pt x="3250" y="1502"/>
                    </a:lnTo>
                    <a:lnTo>
                      <a:pt x="3193" y="1605"/>
                    </a:lnTo>
                    <a:lnTo>
                      <a:pt x="3196" y="1598"/>
                    </a:lnTo>
                    <a:lnTo>
                      <a:pt x="3200" y="1592"/>
                    </a:lnTo>
                    <a:lnTo>
                      <a:pt x="3205" y="1586"/>
                    </a:lnTo>
                    <a:lnTo>
                      <a:pt x="3209" y="1579"/>
                    </a:lnTo>
                    <a:lnTo>
                      <a:pt x="3218" y="1568"/>
                    </a:lnTo>
                    <a:lnTo>
                      <a:pt x="3229" y="1558"/>
                    </a:lnTo>
                    <a:lnTo>
                      <a:pt x="3241" y="1548"/>
                    </a:lnTo>
                    <a:lnTo>
                      <a:pt x="3255" y="1539"/>
                    </a:lnTo>
                    <a:lnTo>
                      <a:pt x="3268" y="1532"/>
                    </a:lnTo>
                    <a:lnTo>
                      <a:pt x="3277" y="1529"/>
                    </a:lnTo>
                    <a:lnTo>
                      <a:pt x="3284" y="1525"/>
                    </a:lnTo>
                    <a:lnTo>
                      <a:pt x="3292" y="1522"/>
                    </a:lnTo>
                    <a:lnTo>
                      <a:pt x="3300" y="1520"/>
                    </a:lnTo>
                    <a:lnTo>
                      <a:pt x="3307" y="1518"/>
                    </a:lnTo>
                    <a:lnTo>
                      <a:pt x="3316" y="1516"/>
                    </a:lnTo>
                    <a:lnTo>
                      <a:pt x="3325" y="1514"/>
                    </a:lnTo>
                    <a:lnTo>
                      <a:pt x="3333" y="1513"/>
                    </a:lnTo>
                    <a:lnTo>
                      <a:pt x="3342" y="1512"/>
                    </a:lnTo>
                    <a:lnTo>
                      <a:pt x="3351" y="1512"/>
                    </a:lnTo>
                    <a:lnTo>
                      <a:pt x="3360" y="1511"/>
                    </a:lnTo>
                    <a:lnTo>
                      <a:pt x="3368" y="1511"/>
                    </a:lnTo>
                    <a:lnTo>
                      <a:pt x="3377" y="1512"/>
                    </a:lnTo>
                    <a:lnTo>
                      <a:pt x="3386" y="1512"/>
                    </a:lnTo>
                    <a:lnTo>
                      <a:pt x="3394" y="1513"/>
                    </a:lnTo>
                    <a:lnTo>
                      <a:pt x="3403" y="1514"/>
                    </a:lnTo>
                    <a:lnTo>
                      <a:pt x="3412" y="1516"/>
                    </a:lnTo>
                    <a:lnTo>
                      <a:pt x="3420" y="1519"/>
                    </a:lnTo>
                    <a:lnTo>
                      <a:pt x="3435" y="1523"/>
                    </a:lnTo>
                    <a:lnTo>
                      <a:pt x="3448" y="1528"/>
                    </a:lnTo>
                    <a:lnTo>
                      <a:pt x="3445" y="1523"/>
                    </a:lnTo>
                    <a:lnTo>
                      <a:pt x="3443" y="1519"/>
                    </a:lnTo>
                    <a:lnTo>
                      <a:pt x="3439" y="1515"/>
                    </a:lnTo>
                    <a:lnTo>
                      <a:pt x="3436" y="1512"/>
                    </a:lnTo>
                    <a:lnTo>
                      <a:pt x="3432" y="1509"/>
                    </a:lnTo>
                    <a:lnTo>
                      <a:pt x="3427" y="1505"/>
                    </a:lnTo>
                    <a:lnTo>
                      <a:pt x="3423" y="1503"/>
                    </a:lnTo>
                    <a:lnTo>
                      <a:pt x="3417" y="1501"/>
                    </a:lnTo>
                    <a:lnTo>
                      <a:pt x="3412" y="1500"/>
                    </a:lnTo>
                    <a:lnTo>
                      <a:pt x="3407" y="1499"/>
                    </a:lnTo>
                    <a:lnTo>
                      <a:pt x="3401" y="1497"/>
                    </a:lnTo>
                    <a:lnTo>
                      <a:pt x="3396" y="1496"/>
                    </a:lnTo>
                    <a:lnTo>
                      <a:pt x="3390" y="1496"/>
                    </a:lnTo>
                    <a:lnTo>
                      <a:pt x="3384" y="1496"/>
                    </a:lnTo>
                    <a:lnTo>
                      <a:pt x="3378" y="1497"/>
                    </a:lnTo>
                    <a:lnTo>
                      <a:pt x="3373" y="1499"/>
                    </a:lnTo>
                    <a:lnTo>
                      <a:pt x="3367" y="1501"/>
                    </a:lnTo>
                    <a:lnTo>
                      <a:pt x="3362" y="1502"/>
                    </a:lnTo>
                    <a:lnTo>
                      <a:pt x="3362" y="1502"/>
                    </a:lnTo>
                    <a:lnTo>
                      <a:pt x="3367" y="1497"/>
                    </a:lnTo>
                    <a:lnTo>
                      <a:pt x="3371" y="1494"/>
                    </a:lnTo>
                    <a:lnTo>
                      <a:pt x="3375" y="1491"/>
                    </a:lnTo>
                    <a:lnTo>
                      <a:pt x="3380" y="1487"/>
                    </a:lnTo>
                    <a:lnTo>
                      <a:pt x="3386" y="1485"/>
                    </a:lnTo>
                    <a:lnTo>
                      <a:pt x="3390" y="1483"/>
                    </a:lnTo>
                    <a:lnTo>
                      <a:pt x="3394" y="1481"/>
                    </a:lnTo>
                    <a:lnTo>
                      <a:pt x="3400" y="1479"/>
                    </a:lnTo>
                    <a:lnTo>
                      <a:pt x="3404" y="1478"/>
                    </a:lnTo>
                    <a:lnTo>
                      <a:pt x="3410" y="1477"/>
                    </a:lnTo>
                    <a:lnTo>
                      <a:pt x="3420" y="1476"/>
                    </a:lnTo>
                    <a:lnTo>
                      <a:pt x="3432" y="1475"/>
                    </a:lnTo>
                    <a:lnTo>
                      <a:pt x="3443" y="1476"/>
                    </a:lnTo>
                    <a:lnTo>
                      <a:pt x="3455" y="1476"/>
                    </a:lnTo>
                    <a:lnTo>
                      <a:pt x="3466" y="1477"/>
                    </a:lnTo>
                    <a:lnTo>
                      <a:pt x="3477" y="1478"/>
                    </a:lnTo>
                    <a:lnTo>
                      <a:pt x="3488" y="1478"/>
                    </a:lnTo>
                    <a:lnTo>
                      <a:pt x="3500" y="1478"/>
                    </a:lnTo>
                    <a:lnTo>
                      <a:pt x="3511" y="1478"/>
                    </a:lnTo>
                    <a:lnTo>
                      <a:pt x="3521" y="1478"/>
                    </a:lnTo>
                    <a:lnTo>
                      <a:pt x="3533" y="1476"/>
                    </a:lnTo>
                    <a:lnTo>
                      <a:pt x="3540" y="1474"/>
                    </a:lnTo>
                    <a:lnTo>
                      <a:pt x="3547" y="1472"/>
                    </a:lnTo>
                    <a:lnTo>
                      <a:pt x="3555" y="1468"/>
                    </a:lnTo>
                    <a:lnTo>
                      <a:pt x="3562" y="1466"/>
                    </a:lnTo>
                    <a:lnTo>
                      <a:pt x="3569" y="1462"/>
                    </a:lnTo>
                    <a:lnTo>
                      <a:pt x="3575" y="1458"/>
                    </a:lnTo>
                    <a:lnTo>
                      <a:pt x="3589" y="1450"/>
                    </a:lnTo>
                    <a:lnTo>
                      <a:pt x="3602" y="1442"/>
                    </a:lnTo>
                    <a:lnTo>
                      <a:pt x="3610" y="1438"/>
                    </a:lnTo>
                    <a:lnTo>
                      <a:pt x="3617" y="1435"/>
                    </a:lnTo>
                    <a:lnTo>
                      <a:pt x="3624" y="1431"/>
                    </a:lnTo>
                    <a:lnTo>
                      <a:pt x="3631" y="1429"/>
                    </a:lnTo>
                    <a:lnTo>
                      <a:pt x="3639" y="1427"/>
                    </a:lnTo>
                    <a:lnTo>
                      <a:pt x="3646" y="1425"/>
                    </a:lnTo>
                    <a:lnTo>
                      <a:pt x="3815" y="1425"/>
                    </a:lnTo>
                    <a:lnTo>
                      <a:pt x="3871" y="1399"/>
                    </a:lnTo>
                    <a:lnTo>
                      <a:pt x="3957" y="1296"/>
                    </a:lnTo>
                    <a:lnTo>
                      <a:pt x="3964" y="1296"/>
                    </a:lnTo>
                    <a:lnTo>
                      <a:pt x="3971" y="1297"/>
                    </a:lnTo>
                    <a:lnTo>
                      <a:pt x="3977" y="1299"/>
                    </a:lnTo>
                    <a:lnTo>
                      <a:pt x="3984" y="1300"/>
                    </a:lnTo>
                    <a:lnTo>
                      <a:pt x="3990" y="1304"/>
                    </a:lnTo>
                    <a:lnTo>
                      <a:pt x="3996" y="1306"/>
                    </a:lnTo>
                    <a:lnTo>
                      <a:pt x="4000" y="1309"/>
                    </a:lnTo>
                    <a:lnTo>
                      <a:pt x="4006" y="1314"/>
                    </a:lnTo>
                    <a:lnTo>
                      <a:pt x="4010" y="1317"/>
                    </a:lnTo>
                    <a:lnTo>
                      <a:pt x="4013" y="1321"/>
                    </a:lnTo>
                    <a:lnTo>
                      <a:pt x="4016" y="1326"/>
                    </a:lnTo>
                    <a:lnTo>
                      <a:pt x="4019" y="1332"/>
                    </a:lnTo>
                    <a:lnTo>
                      <a:pt x="4022" y="1336"/>
                    </a:lnTo>
                    <a:lnTo>
                      <a:pt x="4023" y="1342"/>
                    </a:lnTo>
                    <a:lnTo>
                      <a:pt x="4023" y="1347"/>
                    </a:lnTo>
                    <a:lnTo>
                      <a:pt x="4023" y="1353"/>
                    </a:lnTo>
                    <a:lnTo>
                      <a:pt x="4023" y="1360"/>
                    </a:lnTo>
                    <a:lnTo>
                      <a:pt x="4020" y="1366"/>
                    </a:lnTo>
                    <a:lnTo>
                      <a:pt x="4017" y="1373"/>
                    </a:lnTo>
                    <a:lnTo>
                      <a:pt x="4012" y="1380"/>
                    </a:lnTo>
                    <a:lnTo>
                      <a:pt x="4007" y="1385"/>
                    </a:lnTo>
                    <a:lnTo>
                      <a:pt x="4000" y="1390"/>
                    </a:lnTo>
                    <a:lnTo>
                      <a:pt x="3993" y="1394"/>
                    </a:lnTo>
                    <a:lnTo>
                      <a:pt x="3985" y="1399"/>
                    </a:lnTo>
                    <a:lnTo>
                      <a:pt x="3985" y="1399"/>
                    </a:lnTo>
                    <a:lnTo>
                      <a:pt x="4013" y="1399"/>
                    </a:lnTo>
                    <a:lnTo>
                      <a:pt x="4013" y="1399"/>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3" name="Freeform 457"/>
              <p:cNvSpPr>
                <a:spLocks noEditPoints="1"/>
              </p:cNvSpPr>
              <p:nvPr/>
            </p:nvSpPr>
            <p:spPr bwMode="auto">
              <a:xfrm>
                <a:off x="1083" y="1113"/>
                <a:ext cx="1414" cy="380"/>
              </a:xfrm>
              <a:custGeom>
                <a:avLst/>
                <a:gdLst>
                  <a:gd name="T0" fmla="*/ 1325 w 4241"/>
                  <a:gd name="T1" fmla="*/ 832 h 1140"/>
                  <a:gd name="T2" fmla="*/ 1598 w 4241"/>
                  <a:gd name="T3" fmla="*/ 629 h 1140"/>
                  <a:gd name="T4" fmla="*/ 1711 w 4241"/>
                  <a:gd name="T5" fmla="*/ 420 h 1140"/>
                  <a:gd name="T6" fmla="*/ 1469 w 4241"/>
                  <a:gd name="T7" fmla="*/ 364 h 1140"/>
                  <a:gd name="T8" fmla="*/ 1271 w 4241"/>
                  <a:gd name="T9" fmla="*/ 443 h 1140"/>
                  <a:gd name="T10" fmla="*/ 1556 w 4241"/>
                  <a:gd name="T11" fmla="*/ 569 h 1140"/>
                  <a:gd name="T12" fmla="*/ 1647 w 4241"/>
                  <a:gd name="T13" fmla="*/ 590 h 1140"/>
                  <a:gd name="T14" fmla="*/ 1784 w 4241"/>
                  <a:gd name="T15" fmla="*/ 656 h 1140"/>
                  <a:gd name="T16" fmla="*/ 1552 w 4241"/>
                  <a:gd name="T17" fmla="*/ 742 h 1140"/>
                  <a:gd name="T18" fmla="*/ 1429 w 4241"/>
                  <a:gd name="T19" fmla="*/ 748 h 1140"/>
                  <a:gd name="T20" fmla="*/ 1578 w 4241"/>
                  <a:gd name="T21" fmla="*/ 813 h 1140"/>
                  <a:gd name="T22" fmla="*/ 1696 w 4241"/>
                  <a:gd name="T23" fmla="*/ 900 h 1140"/>
                  <a:gd name="T24" fmla="*/ 1842 w 4241"/>
                  <a:gd name="T25" fmla="*/ 868 h 1140"/>
                  <a:gd name="T26" fmla="*/ 1951 w 4241"/>
                  <a:gd name="T27" fmla="*/ 852 h 1140"/>
                  <a:gd name="T28" fmla="*/ 1939 w 4241"/>
                  <a:gd name="T29" fmla="*/ 804 h 1140"/>
                  <a:gd name="T30" fmla="*/ 1978 w 4241"/>
                  <a:gd name="T31" fmla="*/ 721 h 1140"/>
                  <a:gd name="T32" fmla="*/ 2013 w 4241"/>
                  <a:gd name="T33" fmla="*/ 626 h 1140"/>
                  <a:gd name="T34" fmla="*/ 2008 w 4241"/>
                  <a:gd name="T35" fmla="*/ 591 h 1140"/>
                  <a:gd name="T36" fmla="*/ 1978 w 4241"/>
                  <a:gd name="T37" fmla="*/ 481 h 1140"/>
                  <a:gd name="T38" fmla="*/ 1672 w 4241"/>
                  <a:gd name="T39" fmla="*/ 386 h 1140"/>
                  <a:gd name="T40" fmla="*/ 1319 w 4241"/>
                  <a:gd name="T41" fmla="*/ 277 h 1140"/>
                  <a:gd name="T42" fmla="*/ 1706 w 4241"/>
                  <a:gd name="T43" fmla="*/ 341 h 1140"/>
                  <a:gd name="T44" fmla="*/ 1497 w 4241"/>
                  <a:gd name="T45" fmla="*/ 283 h 1140"/>
                  <a:gd name="T46" fmla="*/ 1867 w 4241"/>
                  <a:gd name="T47" fmla="*/ 104 h 1140"/>
                  <a:gd name="T48" fmla="*/ 1806 w 4241"/>
                  <a:gd name="T49" fmla="*/ 151 h 1140"/>
                  <a:gd name="T50" fmla="*/ 1604 w 4241"/>
                  <a:gd name="T51" fmla="*/ 203 h 1140"/>
                  <a:gd name="T52" fmla="*/ 1981 w 4241"/>
                  <a:gd name="T53" fmla="*/ 204 h 1140"/>
                  <a:gd name="T54" fmla="*/ 2193 w 4241"/>
                  <a:gd name="T55" fmla="*/ 137 h 1140"/>
                  <a:gd name="T56" fmla="*/ 2494 w 4241"/>
                  <a:gd name="T57" fmla="*/ 151 h 1140"/>
                  <a:gd name="T58" fmla="*/ 2237 w 4241"/>
                  <a:gd name="T59" fmla="*/ 188 h 1140"/>
                  <a:gd name="T60" fmla="*/ 2540 w 4241"/>
                  <a:gd name="T61" fmla="*/ 303 h 1140"/>
                  <a:gd name="T62" fmla="*/ 2556 w 4241"/>
                  <a:gd name="T63" fmla="*/ 402 h 1140"/>
                  <a:gd name="T64" fmla="*/ 2533 w 4241"/>
                  <a:gd name="T65" fmla="*/ 461 h 1140"/>
                  <a:gd name="T66" fmla="*/ 2623 w 4241"/>
                  <a:gd name="T67" fmla="*/ 507 h 1140"/>
                  <a:gd name="T68" fmla="*/ 2632 w 4241"/>
                  <a:gd name="T69" fmla="*/ 561 h 1140"/>
                  <a:gd name="T70" fmla="*/ 2533 w 4241"/>
                  <a:gd name="T71" fmla="*/ 597 h 1140"/>
                  <a:gd name="T72" fmla="*/ 2824 w 4241"/>
                  <a:gd name="T73" fmla="*/ 876 h 1140"/>
                  <a:gd name="T74" fmla="*/ 2976 w 4241"/>
                  <a:gd name="T75" fmla="*/ 727 h 1140"/>
                  <a:gd name="T76" fmla="*/ 3211 w 4241"/>
                  <a:gd name="T77" fmla="*/ 676 h 1140"/>
                  <a:gd name="T78" fmla="*/ 3521 w 4241"/>
                  <a:gd name="T79" fmla="*/ 596 h 1140"/>
                  <a:gd name="T80" fmla="*/ 3662 w 4241"/>
                  <a:gd name="T81" fmla="*/ 544 h 1140"/>
                  <a:gd name="T82" fmla="*/ 3759 w 4241"/>
                  <a:gd name="T83" fmla="*/ 517 h 1140"/>
                  <a:gd name="T84" fmla="*/ 3788 w 4241"/>
                  <a:gd name="T85" fmla="*/ 404 h 1140"/>
                  <a:gd name="T86" fmla="*/ 3885 w 4241"/>
                  <a:gd name="T87" fmla="*/ 359 h 1140"/>
                  <a:gd name="T88" fmla="*/ 3840 w 4241"/>
                  <a:gd name="T89" fmla="*/ 268 h 1140"/>
                  <a:gd name="T90" fmla="*/ 3953 w 4241"/>
                  <a:gd name="T91" fmla="*/ 260 h 1140"/>
                  <a:gd name="T92" fmla="*/ 4241 w 4241"/>
                  <a:gd name="T93" fmla="*/ 78 h 1140"/>
                  <a:gd name="T94" fmla="*/ 3693 w 4241"/>
                  <a:gd name="T95" fmla="*/ 9 h 1140"/>
                  <a:gd name="T96" fmla="*/ 1498 w 4241"/>
                  <a:gd name="T97" fmla="*/ 181 h 1140"/>
                  <a:gd name="T98" fmla="*/ 1103 w 4241"/>
                  <a:gd name="T99" fmla="*/ 387 h 1140"/>
                  <a:gd name="T100" fmla="*/ 330 w 4241"/>
                  <a:gd name="T101" fmla="*/ 337 h 1140"/>
                  <a:gd name="T102" fmla="*/ 34 w 4241"/>
                  <a:gd name="T103" fmla="*/ 444 h 1140"/>
                  <a:gd name="T104" fmla="*/ 146 w 4241"/>
                  <a:gd name="T105" fmla="*/ 463 h 1140"/>
                  <a:gd name="T106" fmla="*/ 421 w 4241"/>
                  <a:gd name="T107" fmla="*/ 371 h 1140"/>
                  <a:gd name="T108" fmla="*/ 3675 w 4241"/>
                  <a:gd name="T109" fmla="*/ 849 h 1140"/>
                  <a:gd name="T110" fmla="*/ 3901 w 4241"/>
                  <a:gd name="T111" fmla="*/ 816 h 1140"/>
                  <a:gd name="T112" fmla="*/ 3957 w 4241"/>
                  <a:gd name="T113" fmla="*/ 698 h 1140"/>
                  <a:gd name="T114" fmla="*/ 3823 w 4241"/>
                  <a:gd name="T115" fmla="*/ 731 h 1140"/>
                  <a:gd name="T116" fmla="*/ 3661 w 4241"/>
                  <a:gd name="T117" fmla="*/ 711 h 1140"/>
                  <a:gd name="T118" fmla="*/ 3646 w 4241"/>
                  <a:gd name="T119" fmla="*/ 749 h 1140"/>
                  <a:gd name="T120" fmla="*/ 4180 w 4241"/>
                  <a:gd name="T121" fmla="*/ 1124 h 1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41" h="1140">
                    <a:moveTo>
                      <a:pt x="1187" y="826"/>
                    </a:moveTo>
                    <a:lnTo>
                      <a:pt x="1216" y="826"/>
                    </a:lnTo>
                    <a:lnTo>
                      <a:pt x="1219" y="831"/>
                    </a:lnTo>
                    <a:lnTo>
                      <a:pt x="1223" y="835"/>
                    </a:lnTo>
                    <a:lnTo>
                      <a:pt x="1228" y="839"/>
                    </a:lnTo>
                    <a:lnTo>
                      <a:pt x="1232" y="842"/>
                    </a:lnTo>
                    <a:lnTo>
                      <a:pt x="1238" y="844"/>
                    </a:lnTo>
                    <a:lnTo>
                      <a:pt x="1244" y="847"/>
                    </a:lnTo>
                    <a:lnTo>
                      <a:pt x="1249" y="849"/>
                    </a:lnTo>
                    <a:lnTo>
                      <a:pt x="1255" y="850"/>
                    </a:lnTo>
                    <a:lnTo>
                      <a:pt x="1261" y="851"/>
                    </a:lnTo>
                    <a:lnTo>
                      <a:pt x="1267" y="852"/>
                    </a:lnTo>
                    <a:lnTo>
                      <a:pt x="1273" y="852"/>
                    </a:lnTo>
                    <a:lnTo>
                      <a:pt x="1280" y="852"/>
                    </a:lnTo>
                    <a:lnTo>
                      <a:pt x="1286" y="851"/>
                    </a:lnTo>
                    <a:lnTo>
                      <a:pt x="1291" y="850"/>
                    </a:lnTo>
                    <a:lnTo>
                      <a:pt x="1297" y="849"/>
                    </a:lnTo>
                    <a:lnTo>
                      <a:pt x="1304" y="847"/>
                    </a:lnTo>
                    <a:lnTo>
                      <a:pt x="1312" y="842"/>
                    </a:lnTo>
                    <a:lnTo>
                      <a:pt x="1319" y="838"/>
                    </a:lnTo>
                    <a:lnTo>
                      <a:pt x="1325" y="832"/>
                    </a:lnTo>
                    <a:lnTo>
                      <a:pt x="1329" y="826"/>
                    </a:lnTo>
                    <a:lnTo>
                      <a:pt x="1329" y="826"/>
                    </a:lnTo>
                    <a:lnTo>
                      <a:pt x="1216" y="723"/>
                    </a:lnTo>
                    <a:lnTo>
                      <a:pt x="1216" y="698"/>
                    </a:lnTo>
                    <a:lnTo>
                      <a:pt x="1103" y="826"/>
                    </a:lnTo>
                    <a:lnTo>
                      <a:pt x="1103" y="852"/>
                    </a:lnTo>
                    <a:lnTo>
                      <a:pt x="1187" y="826"/>
                    </a:lnTo>
                    <a:lnTo>
                      <a:pt x="1187" y="826"/>
                    </a:lnTo>
                    <a:close/>
                    <a:moveTo>
                      <a:pt x="1583" y="672"/>
                    </a:moveTo>
                    <a:lnTo>
                      <a:pt x="1612" y="672"/>
                    </a:lnTo>
                    <a:lnTo>
                      <a:pt x="1669" y="620"/>
                    </a:lnTo>
                    <a:lnTo>
                      <a:pt x="1640" y="620"/>
                    </a:lnTo>
                    <a:lnTo>
                      <a:pt x="1634" y="619"/>
                    </a:lnTo>
                    <a:lnTo>
                      <a:pt x="1630" y="619"/>
                    </a:lnTo>
                    <a:lnTo>
                      <a:pt x="1625" y="620"/>
                    </a:lnTo>
                    <a:lnTo>
                      <a:pt x="1620" y="620"/>
                    </a:lnTo>
                    <a:lnTo>
                      <a:pt x="1615" y="621"/>
                    </a:lnTo>
                    <a:lnTo>
                      <a:pt x="1611" y="623"/>
                    </a:lnTo>
                    <a:lnTo>
                      <a:pt x="1607" y="625"/>
                    </a:lnTo>
                    <a:lnTo>
                      <a:pt x="1602" y="627"/>
                    </a:lnTo>
                    <a:lnTo>
                      <a:pt x="1598" y="629"/>
                    </a:lnTo>
                    <a:lnTo>
                      <a:pt x="1595" y="631"/>
                    </a:lnTo>
                    <a:lnTo>
                      <a:pt x="1592" y="635"/>
                    </a:lnTo>
                    <a:lnTo>
                      <a:pt x="1589" y="637"/>
                    </a:lnTo>
                    <a:lnTo>
                      <a:pt x="1586" y="640"/>
                    </a:lnTo>
                    <a:lnTo>
                      <a:pt x="1583" y="645"/>
                    </a:lnTo>
                    <a:lnTo>
                      <a:pt x="1582" y="648"/>
                    </a:lnTo>
                    <a:lnTo>
                      <a:pt x="1582" y="653"/>
                    </a:lnTo>
                    <a:lnTo>
                      <a:pt x="1581" y="657"/>
                    </a:lnTo>
                    <a:lnTo>
                      <a:pt x="1581" y="662"/>
                    </a:lnTo>
                    <a:lnTo>
                      <a:pt x="1582" y="667"/>
                    </a:lnTo>
                    <a:lnTo>
                      <a:pt x="1583" y="672"/>
                    </a:lnTo>
                    <a:lnTo>
                      <a:pt x="1583" y="672"/>
                    </a:lnTo>
                    <a:close/>
                    <a:moveTo>
                      <a:pt x="1669" y="387"/>
                    </a:moveTo>
                    <a:lnTo>
                      <a:pt x="1672" y="393"/>
                    </a:lnTo>
                    <a:lnTo>
                      <a:pt x="1676" y="398"/>
                    </a:lnTo>
                    <a:lnTo>
                      <a:pt x="1680" y="403"/>
                    </a:lnTo>
                    <a:lnTo>
                      <a:pt x="1686" y="407"/>
                    </a:lnTo>
                    <a:lnTo>
                      <a:pt x="1692" y="411"/>
                    </a:lnTo>
                    <a:lnTo>
                      <a:pt x="1698" y="414"/>
                    </a:lnTo>
                    <a:lnTo>
                      <a:pt x="1705" y="416"/>
                    </a:lnTo>
                    <a:lnTo>
                      <a:pt x="1711" y="420"/>
                    </a:lnTo>
                    <a:lnTo>
                      <a:pt x="1718" y="421"/>
                    </a:lnTo>
                    <a:lnTo>
                      <a:pt x="1725" y="422"/>
                    </a:lnTo>
                    <a:lnTo>
                      <a:pt x="1732" y="423"/>
                    </a:lnTo>
                    <a:lnTo>
                      <a:pt x="1741" y="423"/>
                    </a:lnTo>
                    <a:lnTo>
                      <a:pt x="1748" y="423"/>
                    </a:lnTo>
                    <a:lnTo>
                      <a:pt x="1755" y="422"/>
                    </a:lnTo>
                    <a:lnTo>
                      <a:pt x="1763" y="420"/>
                    </a:lnTo>
                    <a:lnTo>
                      <a:pt x="1770" y="419"/>
                    </a:lnTo>
                    <a:lnTo>
                      <a:pt x="1776" y="416"/>
                    </a:lnTo>
                    <a:lnTo>
                      <a:pt x="1781" y="414"/>
                    </a:lnTo>
                    <a:lnTo>
                      <a:pt x="1781" y="414"/>
                    </a:lnTo>
                    <a:lnTo>
                      <a:pt x="1612" y="440"/>
                    </a:lnTo>
                    <a:lnTo>
                      <a:pt x="1669" y="387"/>
                    </a:lnTo>
                    <a:lnTo>
                      <a:pt x="1669" y="387"/>
                    </a:lnTo>
                    <a:close/>
                    <a:moveTo>
                      <a:pt x="1583" y="361"/>
                    </a:moveTo>
                    <a:lnTo>
                      <a:pt x="1554" y="360"/>
                    </a:lnTo>
                    <a:lnTo>
                      <a:pt x="1526" y="360"/>
                    </a:lnTo>
                    <a:lnTo>
                      <a:pt x="1511" y="361"/>
                    </a:lnTo>
                    <a:lnTo>
                      <a:pt x="1497" y="361"/>
                    </a:lnTo>
                    <a:lnTo>
                      <a:pt x="1484" y="362"/>
                    </a:lnTo>
                    <a:lnTo>
                      <a:pt x="1469" y="364"/>
                    </a:lnTo>
                    <a:lnTo>
                      <a:pt x="1456" y="366"/>
                    </a:lnTo>
                    <a:lnTo>
                      <a:pt x="1442" y="368"/>
                    </a:lnTo>
                    <a:lnTo>
                      <a:pt x="1427" y="370"/>
                    </a:lnTo>
                    <a:lnTo>
                      <a:pt x="1414" y="373"/>
                    </a:lnTo>
                    <a:lnTo>
                      <a:pt x="1400" y="376"/>
                    </a:lnTo>
                    <a:lnTo>
                      <a:pt x="1385" y="379"/>
                    </a:lnTo>
                    <a:lnTo>
                      <a:pt x="1371" y="383"/>
                    </a:lnTo>
                    <a:lnTo>
                      <a:pt x="1358" y="387"/>
                    </a:lnTo>
                    <a:lnTo>
                      <a:pt x="1343" y="392"/>
                    </a:lnTo>
                    <a:lnTo>
                      <a:pt x="1330" y="397"/>
                    </a:lnTo>
                    <a:lnTo>
                      <a:pt x="1317" y="403"/>
                    </a:lnTo>
                    <a:lnTo>
                      <a:pt x="1306" y="408"/>
                    </a:lnTo>
                    <a:lnTo>
                      <a:pt x="1300" y="412"/>
                    </a:lnTo>
                    <a:lnTo>
                      <a:pt x="1294" y="415"/>
                    </a:lnTo>
                    <a:lnTo>
                      <a:pt x="1290" y="419"/>
                    </a:lnTo>
                    <a:lnTo>
                      <a:pt x="1286" y="422"/>
                    </a:lnTo>
                    <a:lnTo>
                      <a:pt x="1281" y="426"/>
                    </a:lnTo>
                    <a:lnTo>
                      <a:pt x="1278" y="431"/>
                    </a:lnTo>
                    <a:lnTo>
                      <a:pt x="1275" y="434"/>
                    </a:lnTo>
                    <a:lnTo>
                      <a:pt x="1273" y="440"/>
                    </a:lnTo>
                    <a:lnTo>
                      <a:pt x="1271" y="443"/>
                    </a:lnTo>
                    <a:lnTo>
                      <a:pt x="1270" y="447"/>
                    </a:lnTo>
                    <a:lnTo>
                      <a:pt x="1270" y="451"/>
                    </a:lnTo>
                    <a:lnTo>
                      <a:pt x="1270" y="454"/>
                    </a:lnTo>
                    <a:lnTo>
                      <a:pt x="1270" y="462"/>
                    </a:lnTo>
                    <a:lnTo>
                      <a:pt x="1271" y="471"/>
                    </a:lnTo>
                    <a:lnTo>
                      <a:pt x="1274" y="479"/>
                    </a:lnTo>
                    <a:lnTo>
                      <a:pt x="1278" y="488"/>
                    </a:lnTo>
                    <a:lnTo>
                      <a:pt x="1283" y="496"/>
                    </a:lnTo>
                    <a:lnTo>
                      <a:pt x="1288" y="504"/>
                    </a:lnTo>
                    <a:lnTo>
                      <a:pt x="1294" y="512"/>
                    </a:lnTo>
                    <a:lnTo>
                      <a:pt x="1303" y="518"/>
                    </a:lnTo>
                    <a:lnTo>
                      <a:pt x="1310" y="524"/>
                    </a:lnTo>
                    <a:lnTo>
                      <a:pt x="1319" y="529"/>
                    </a:lnTo>
                    <a:lnTo>
                      <a:pt x="1328" y="535"/>
                    </a:lnTo>
                    <a:lnTo>
                      <a:pt x="1338" y="538"/>
                    </a:lnTo>
                    <a:lnTo>
                      <a:pt x="1342" y="540"/>
                    </a:lnTo>
                    <a:lnTo>
                      <a:pt x="1348" y="541"/>
                    </a:lnTo>
                    <a:lnTo>
                      <a:pt x="1352" y="542"/>
                    </a:lnTo>
                    <a:lnTo>
                      <a:pt x="1358" y="543"/>
                    </a:lnTo>
                    <a:lnTo>
                      <a:pt x="1527" y="543"/>
                    </a:lnTo>
                    <a:lnTo>
                      <a:pt x="1556" y="569"/>
                    </a:lnTo>
                    <a:lnTo>
                      <a:pt x="1562" y="563"/>
                    </a:lnTo>
                    <a:lnTo>
                      <a:pt x="1568" y="559"/>
                    </a:lnTo>
                    <a:lnTo>
                      <a:pt x="1575" y="554"/>
                    </a:lnTo>
                    <a:lnTo>
                      <a:pt x="1582" y="551"/>
                    </a:lnTo>
                    <a:lnTo>
                      <a:pt x="1591" y="547"/>
                    </a:lnTo>
                    <a:lnTo>
                      <a:pt x="1598" y="545"/>
                    </a:lnTo>
                    <a:lnTo>
                      <a:pt x="1607" y="543"/>
                    </a:lnTo>
                    <a:lnTo>
                      <a:pt x="1615" y="542"/>
                    </a:lnTo>
                    <a:lnTo>
                      <a:pt x="1624" y="542"/>
                    </a:lnTo>
                    <a:lnTo>
                      <a:pt x="1633" y="542"/>
                    </a:lnTo>
                    <a:lnTo>
                      <a:pt x="1641" y="543"/>
                    </a:lnTo>
                    <a:lnTo>
                      <a:pt x="1648" y="544"/>
                    </a:lnTo>
                    <a:lnTo>
                      <a:pt x="1657" y="546"/>
                    </a:lnTo>
                    <a:lnTo>
                      <a:pt x="1666" y="549"/>
                    </a:lnTo>
                    <a:lnTo>
                      <a:pt x="1673" y="552"/>
                    </a:lnTo>
                    <a:lnTo>
                      <a:pt x="1682" y="556"/>
                    </a:lnTo>
                    <a:lnTo>
                      <a:pt x="1689" y="562"/>
                    </a:lnTo>
                    <a:lnTo>
                      <a:pt x="1696" y="569"/>
                    </a:lnTo>
                    <a:lnTo>
                      <a:pt x="1696" y="569"/>
                    </a:lnTo>
                    <a:lnTo>
                      <a:pt x="1640" y="594"/>
                    </a:lnTo>
                    <a:lnTo>
                      <a:pt x="1647" y="590"/>
                    </a:lnTo>
                    <a:lnTo>
                      <a:pt x="1656" y="587"/>
                    </a:lnTo>
                    <a:lnTo>
                      <a:pt x="1664" y="584"/>
                    </a:lnTo>
                    <a:lnTo>
                      <a:pt x="1673" y="582"/>
                    </a:lnTo>
                    <a:lnTo>
                      <a:pt x="1682" y="581"/>
                    </a:lnTo>
                    <a:lnTo>
                      <a:pt x="1690" y="581"/>
                    </a:lnTo>
                    <a:lnTo>
                      <a:pt x="1699" y="581"/>
                    </a:lnTo>
                    <a:lnTo>
                      <a:pt x="1708" y="581"/>
                    </a:lnTo>
                    <a:lnTo>
                      <a:pt x="1716" y="583"/>
                    </a:lnTo>
                    <a:lnTo>
                      <a:pt x="1725" y="586"/>
                    </a:lnTo>
                    <a:lnTo>
                      <a:pt x="1732" y="588"/>
                    </a:lnTo>
                    <a:lnTo>
                      <a:pt x="1741" y="591"/>
                    </a:lnTo>
                    <a:lnTo>
                      <a:pt x="1748" y="594"/>
                    </a:lnTo>
                    <a:lnTo>
                      <a:pt x="1755" y="599"/>
                    </a:lnTo>
                    <a:lnTo>
                      <a:pt x="1761" y="605"/>
                    </a:lnTo>
                    <a:lnTo>
                      <a:pt x="1768" y="610"/>
                    </a:lnTo>
                    <a:lnTo>
                      <a:pt x="1773" y="617"/>
                    </a:lnTo>
                    <a:lnTo>
                      <a:pt x="1779" y="624"/>
                    </a:lnTo>
                    <a:lnTo>
                      <a:pt x="1781" y="631"/>
                    </a:lnTo>
                    <a:lnTo>
                      <a:pt x="1784" y="639"/>
                    </a:lnTo>
                    <a:lnTo>
                      <a:pt x="1784" y="647"/>
                    </a:lnTo>
                    <a:lnTo>
                      <a:pt x="1784" y="656"/>
                    </a:lnTo>
                    <a:lnTo>
                      <a:pt x="1783" y="664"/>
                    </a:lnTo>
                    <a:lnTo>
                      <a:pt x="1781" y="672"/>
                    </a:lnTo>
                    <a:lnTo>
                      <a:pt x="1781" y="672"/>
                    </a:lnTo>
                    <a:lnTo>
                      <a:pt x="1612" y="698"/>
                    </a:lnTo>
                    <a:lnTo>
                      <a:pt x="1640" y="723"/>
                    </a:lnTo>
                    <a:lnTo>
                      <a:pt x="1637" y="728"/>
                    </a:lnTo>
                    <a:lnTo>
                      <a:pt x="1633" y="731"/>
                    </a:lnTo>
                    <a:lnTo>
                      <a:pt x="1630" y="735"/>
                    </a:lnTo>
                    <a:lnTo>
                      <a:pt x="1625" y="738"/>
                    </a:lnTo>
                    <a:lnTo>
                      <a:pt x="1621" y="740"/>
                    </a:lnTo>
                    <a:lnTo>
                      <a:pt x="1618" y="742"/>
                    </a:lnTo>
                    <a:lnTo>
                      <a:pt x="1614" y="745"/>
                    </a:lnTo>
                    <a:lnTo>
                      <a:pt x="1609" y="746"/>
                    </a:lnTo>
                    <a:lnTo>
                      <a:pt x="1607" y="747"/>
                    </a:lnTo>
                    <a:lnTo>
                      <a:pt x="1602" y="748"/>
                    </a:lnTo>
                    <a:lnTo>
                      <a:pt x="1594" y="749"/>
                    </a:lnTo>
                    <a:lnTo>
                      <a:pt x="1586" y="749"/>
                    </a:lnTo>
                    <a:lnTo>
                      <a:pt x="1578" y="749"/>
                    </a:lnTo>
                    <a:lnTo>
                      <a:pt x="1569" y="747"/>
                    </a:lnTo>
                    <a:lnTo>
                      <a:pt x="1560" y="745"/>
                    </a:lnTo>
                    <a:lnTo>
                      <a:pt x="1552" y="742"/>
                    </a:lnTo>
                    <a:lnTo>
                      <a:pt x="1544" y="740"/>
                    </a:lnTo>
                    <a:lnTo>
                      <a:pt x="1527" y="733"/>
                    </a:lnTo>
                    <a:lnTo>
                      <a:pt x="1510" y="727"/>
                    </a:lnTo>
                    <a:lnTo>
                      <a:pt x="1502" y="724"/>
                    </a:lnTo>
                    <a:lnTo>
                      <a:pt x="1494" y="722"/>
                    </a:lnTo>
                    <a:lnTo>
                      <a:pt x="1487" y="720"/>
                    </a:lnTo>
                    <a:lnTo>
                      <a:pt x="1479" y="719"/>
                    </a:lnTo>
                    <a:lnTo>
                      <a:pt x="1472" y="719"/>
                    </a:lnTo>
                    <a:lnTo>
                      <a:pt x="1465" y="719"/>
                    </a:lnTo>
                    <a:lnTo>
                      <a:pt x="1461" y="720"/>
                    </a:lnTo>
                    <a:lnTo>
                      <a:pt x="1458" y="720"/>
                    </a:lnTo>
                    <a:lnTo>
                      <a:pt x="1455" y="721"/>
                    </a:lnTo>
                    <a:lnTo>
                      <a:pt x="1452" y="723"/>
                    </a:lnTo>
                    <a:lnTo>
                      <a:pt x="1448" y="724"/>
                    </a:lnTo>
                    <a:lnTo>
                      <a:pt x="1445" y="727"/>
                    </a:lnTo>
                    <a:lnTo>
                      <a:pt x="1442" y="729"/>
                    </a:lnTo>
                    <a:lnTo>
                      <a:pt x="1439" y="732"/>
                    </a:lnTo>
                    <a:lnTo>
                      <a:pt x="1436" y="736"/>
                    </a:lnTo>
                    <a:lnTo>
                      <a:pt x="1435" y="739"/>
                    </a:lnTo>
                    <a:lnTo>
                      <a:pt x="1432" y="744"/>
                    </a:lnTo>
                    <a:lnTo>
                      <a:pt x="1429" y="748"/>
                    </a:lnTo>
                    <a:lnTo>
                      <a:pt x="1427" y="753"/>
                    </a:lnTo>
                    <a:lnTo>
                      <a:pt x="1424" y="758"/>
                    </a:lnTo>
                    <a:lnTo>
                      <a:pt x="1423" y="764"/>
                    </a:lnTo>
                    <a:lnTo>
                      <a:pt x="1420" y="770"/>
                    </a:lnTo>
                    <a:lnTo>
                      <a:pt x="1419" y="777"/>
                    </a:lnTo>
                    <a:lnTo>
                      <a:pt x="1417" y="784"/>
                    </a:lnTo>
                    <a:lnTo>
                      <a:pt x="1416" y="792"/>
                    </a:lnTo>
                    <a:lnTo>
                      <a:pt x="1414" y="801"/>
                    </a:lnTo>
                    <a:lnTo>
                      <a:pt x="1427" y="798"/>
                    </a:lnTo>
                    <a:lnTo>
                      <a:pt x="1439" y="797"/>
                    </a:lnTo>
                    <a:lnTo>
                      <a:pt x="1452" y="796"/>
                    </a:lnTo>
                    <a:lnTo>
                      <a:pt x="1465" y="796"/>
                    </a:lnTo>
                    <a:lnTo>
                      <a:pt x="1478" y="796"/>
                    </a:lnTo>
                    <a:lnTo>
                      <a:pt x="1491" y="797"/>
                    </a:lnTo>
                    <a:lnTo>
                      <a:pt x="1504" y="797"/>
                    </a:lnTo>
                    <a:lnTo>
                      <a:pt x="1515" y="800"/>
                    </a:lnTo>
                    <a:lnTo>
                      <a:pt x="1528" y="801"/>
                    </a:lnTo>
                    <a:lnTo>
                      <a:pt x="1541" y="803"/>
                    </a:lnTo>
                    <a:lnTo>
                      <a:pt x="1553" y="806"/>
                    </a:lnTo>
                    <a:lnTo>
                      <a:pt x="1565" y="810"/>
                    </a:lnTo>
                    <a:lnTo>
                      <a:pt x="1578" y="813"/>
                    </a:lnTo>
                    <a:lnTo>
                      <a:pt x="1589" y="818"/>
                    </a:lnTo>
                    <a:lnTo>
                      <a:pt x="1601" y="822"/>
                    </a:lnTo>
                    <a:lnTo>
                      <a:pt x="1612" y="826"/>
                    </a:lnTo>
                    <a:lnTo>
                      <a:pt x="1612" y="826"/>
                    </a:lnTo>
                    <a:lnTo>
                      <a:pt x="1640" y="826"/>
                    </a:lnTo>
                    <a:lnTo>
                      <a:pt x="1635" y="835"/>
                    </a:lnTo>
                    <a:lnTo>
                      <a:pt x="1633" y="843"/>
                    </a:lnTo>
                    <a:lnTo>
                      <a:pt x="1631" y="851"/>
                    </a:lnTo>
                    <a:lnTo>
                      <a:pt x="1631" y="858"/>
                    </a:lnTo>
                    <a:lnTo>
                      <a:pt x="1631" y="863"/>
                    </a:lnTo>
                    <a:lnTo>
                      <a:pt x="1634" y="869"/>
                    </a:lnTo>
                    <a:lnTo>
                      <a:pt x="1637" y="875"/>
                    </a:lnTo>
                    <a:lnTo>
                      <a:pt x="1640" y="879"/>
                    </a:lnTo>
                    <a:lnTo>
                      <a:pt x="1646" y="883"/>
                    </a:lnTo>
                    <a:lnTo>
                      <a:pt x="1650" y="887"/>
                    </a:lnTo>
                    <a:lnTo>
                      <a:pt x="1657" y="889"/>
                    </a:lnTo>
                    <a:lnTo>
                      <a:pt x="1663" y="893"/>
                    </a:lnTo>
                    <a:lnTo>
                      <a:pt x="1670" y="895"/>
                    </a:lnTo>
                    <a:lnTo>
                      <a:pt x="1679" y="897"/>
                    </a:lnTo>
                    <a:lnTo>
                      <a:pt x="1688" y="898"/>
                    </a:lnTo>
                    <a:lnTo>
                      <a:pt x="1696" y="900"/>
                    </a:lnTo>
                    <a:lnTo>
                      <a:pt x="1715" y="903"/>
                    </a:lnTo>
                    <a:lnTo>
                      <a:pt x="1734" y="904"/>
                    </a:lnTo>
                    <a:lnTo>
                      <a:pt x="1754" y="904"/>
                    </a:lnTo>
                    <a:lnTo>
                      <a:pt x="1773" y="904"/>
                    </a:lnTo>
                    <a:lnTo>
                      <a:pt x="1792" y="904"/>
                    </a:lnTo>
                    <a:lnTo>
                      <a:pt x="1800" y="904"/>
                    </a:lnTo>
                    <a:lnTo>
                      <a:pt x="1809" y="904"/>
                    </a:lnTo>
                    <a:lnTo>
                      <a:pt x="1818" y="904"/>
                    </a:lnTo>
                    <a:lnTo>
                      <a:pt x="1825" y="904"/>
                    </a:lnTo>
                    <a:lnTo>
                      <a:pt x="1832" y="904"/>
                    </a:lnTo>
                    <a:lnTo>
                      <a:pt x="1838" y="904"/>
                    </a:lnTo>
                    <a:lnTo>
                      <a:pt x="1781" y="852"/>
                    </a:lnTo>
                    <a:lnTo>
                      <a:pt x="1781" y="826"/>
                    </a:lnTo>
                    <a:lnTo>
                      <a:pt x="1787" y="831"/>
                    </a:lnTo>
                    <a:lnTo>
                      <a:pt x="1793" y="835"/>
                    </a:lnTo>
                    <a:lnTo>
                      <a:pt x="1800" y="841"/>
                    </a:lnTo>
                    <a:lnTo>
                      <a:pt x="1807" y="847"/>
                    </a:lnTo>
                    <a:lnTo>
                      <a:pt x="1816" y="852"/>
                    </a:lnTo>
                    <a:lnTo>
                      <a:pt x="1825" y="858"/>
                    </a:lnTo>
                    <a:lnTo>
                      <a:pt x="1834" y="863"/>
                    </a:lnTo>
                    <a:lnTo>
                      <a:pt x="1842" y="868"/>
                    </a:lnTo>
                    <a:lnTo>
                      <a:pt x="1851" y="872"/>
                    </a:lnTo>
                    <a:lnTo>
                      <a:pt x="1861" y="877"/>
                    </a:lnTo>
                    <a:lnTo>
                      <a:pt x="1871" y="880"/>
                    </a:lnTo>
                    <a:lnTo>
                      <a:pt x="1881" y="883"/>
                    </a:lnTo>
                    <a:lnTo>
                      <a:pt x="1886" y="883"/>
                    </a:lnTo>
                    <a:lnTo>
                      <a:pt x="1891" y="884"/>
                    </a:lnTo>
                    <a:lnTo>
                      <a:pt x="1896" y="884"/>
                    </a:lnTo>
                    <a:lnTo>
                      <a:pt x="1901" y="883"/>
                    </a:lnTo>
                    <a:lnTo>
                      <a:pt x="1907" y="883"/>
                    </a:lnTo>
                    <a:lnTo>
                      <a:pt x="1912" y="881"/>
                    </a:lnTo>
                    <a:lnTo>
                      <a:pt x="1917" y="880"/>
                    </a:lnTo>
                    <a:lnTo>
                      <a:pt x="1923" y="878"/>
                    </a:lnTo>
                    <a:lnTo>
                      <a:pt x="1927" y="876"/>
                    </a:lnTo>
                    <a:lnTo>
                      <a:pt x="1933" y="874"/>
                    </a:lnTo>
                    <a:lnTo>
                      <a:pt x="1939" y="870"/>
                    </a:lnTo>
                    <a:lnTo>
                      <a:pt x="1943" y="867"/>
                    </a:lnTo>
                    <a:lnTo>
                      <a:pt x="1946" y="863"/>
                    </a:lnTo>
                    <a:lnTo>
                      <a:pt x="1949" y="860"/>
                    </a:lnTo>
                    <a:lnTo>
                      <a:pt x="1951" y="856"/>
                    </a:lnTo>
                    <a:lnTo>
                      <a:pt x="1951" y="855"/>
                    </a:lnTo>
                    <a:lnTo>
                      <a:pt x="1951" y="852"/>
                    </a:lnTo>
                    <a:lnTo>
                      <a:pt x="1951" y="851"/>
                    </a:lnTo>
                    <a:lnTo>
                      <a:pt x="1949" y="849"/>
                    </a:lnTo>
                    <a:lnTo>
                      <a:pt x="1948" y="846"/>
                    </a:lnTo>
                    <a:lnTo>
                      <a:pt x="1943" y="842"/>
                    </a:lnTo>
                    <a:lnTo>
                      <a:pt x="1939" y="839"/>
                    </a:lnTo>
                    <a:lnTo>
                      <a:pt x="1930" y="833"/>
                    </a:lnTo>
                    <a:lnTo>
                      <a:pt x="1926" y="830"/>
                    </a:lnTo>
                    <a:lnTo>
                      <a:pt x="1923" y="826"/>
                    </a:lnTo>
                    <a:lnTo>
                      <a:pt x="1920" y="823"/>
                    </a:lnTo>
                    <a:lnTo>
                      <a:pt x="1919" y="822"/>
                    </a:lnTo>
                    <a:lnTo>
                      <a:pt x="1919" y="821"/>
                    </a:lnTo>
                    <a:lnTo>
                      <a:pt x="1919" y="819"/>
                    </a:lnTo>
                    <a:lnTo>
                      <a:pt x="1919" y="818"/>
                    </a:lnTo>
                    <a:lnTo>
                      <a:pt x="1919" y="815"/>
                    </a:lnTo>
                    <a:lnTo>
                      <a:pt x="1920" y="814"/>
                    </a:lnTo>
                    <a:lnTo>
                      <a:pt x="1922" y="813"/>
                    </a:lnTo>
                    <a:lnTo>
                      <a:pt x="1925" y="811"/>
                    </a:lnTo>
                    <a:lnTo>
                      <a:pt x="1926" y="810"/>
                    </a:lnTo>
                    <a:lnTo>
                      <a:pt x="1930" y="807"/>
                    </a:lnTo>
                    <a:lnTo>
                      <a:pt x="1935" y="806"/>
                    </a:lnTo>
                    <a:lnTo>
                      <a:pt x="1939" y="804"/>
                    </a:lnTo>
                    <a:lnTo>
                      <a:pt x="1945" y="803"/>
                    </a:lnTo>
                    <a:lnTo>
                      <a:pt x="1951" y="801"/>
                    </a:lnTo>
                    <a:lnTo>
                      <a:pt x="1894" y="723"/>
                    </a:lnTo>
                    <a:lnTo>
                      <a:pt x="1894" y="720"/>
                    </a:lnTo>
                    <a:lnTo>
                      <a:pt x="1896" y="717"/>
                    </a:lnTo>
                    <a:lnTo>
                      <a:pt x="1897" y="713"/>
                    </a:lnTo>
                    <a:lnTo>
                      <a:pt x="1899" y="711"/>
                    </a:lnTo>
                    <a:lnTo>
                      <a:pt x="1901" y="705"/>
                    </a:lnTo>
                    <a:lnTo>
                      <a:pt x="1907" y="702"/>
                    </a:lnTo>
                    <a:lnTo>
                      <a:pt x="1913" y="700"/>
                    </a:lnTo>
                    <a:lnTo>
                      <a:pt x="1920" y="698"/>
                    </a:lnTo>
                    <a:lnTo>
                      <a:pt x="1927" y="698"/>
                    </a:lnTo>
                    <a:lnTo>
                      <a:pt x="1935" y="698"/>
                    </a:lnTo>
                    <a:lnTo>
                      <a:pt x="1942" y="698"/>
                    </a:lnTo>
                    <a:lnTo>
                      <a:pt x="1949" y="700"/>
                    </a:lnTo>
                    <a:lnTo>
                      <a:pt x="1956" y="702"/>
                    </a:lnTo>
                    <a:lnTo>
                      <a:pt x="1964" y="705"/>
                    </a:lnTo>
                    <a:lnTo>
                      <a:pt x="1969" y="709"/>
                    </a:lnTo>
                    <a:lnTo>
                      <a:pt x="1974" y="713"/>
                    </a:lnTo>
                    <a:lnTo>
                      <a:pt x="1977" y="718"/>
                    </a:lnTo>
                    <a:lnTo>
                      <a:pt x="1978" y="721"/>
                    </a:lnTo>
                    <a:lnTo>
                      <a:pt x="1980" y="723"/>
                    </a:lnTo>
                    <a:lnTo>
                      <a:pt x="1980" y="727"/>
                    </a:lnTo>
                    <a:lnTo>
                      <a:pt x="1980" y="730"/>
                    </a:lnTo>
                    <a:lnTo>
                      <a:pt x="1980" y="737"/>
                    </a:lnTo>
                    <a:lnTo>
                      <a:pt x="1978" y="742"/>
                    </a:lnTo>
                    <a:lnTo>
                      <a:pt x="1978" y="746"/>
                    </a:lnTo>
                    <a:lnTo>
                      <a:pt x="1978" y="748"/>
                    </a:lnTo>
                    <a:lnTo>
                      <a:pt x="1980" y="750"/>
                    </a:lnTo>
                    <a:lnTo>
                      <a:pt x="1981" y="751"/>
                    </a:lnTo>
                    <a:lnTo>
                      <a:pt x="1982" y="753"/>
                    </a:lnTo>
                    <a:lnTo>
                      <a:pt x="1985" y="754"/>
                    </a:lnTo>
                    <a:lnTo>
                      <a:pt x="1990" y="754"/>
                    </a:lnTo>
                    <a:lnTo>
                      <a:pt x="1994" y="753"/>
                    </a:lnTo>
                    <a:lnTo>
                      <a:pt x="2000" y="751"/>
                    </a:lnTo>
                    <a:lnTo>
                      <a:pt x="2007" y="749"/>
                    </a:lnTo>
                    <a:lnTo>
                      <a:pt x="2149" y="672"/>
                    </a:lnTo>
                    <a:lnTo>
                      <a:pt x="2036" y="620"/>
                    </a:lnTo>
                    <a:lnTo>
                      <a:pt x="2030" y="623"/>
                    </a:lnTo>
                    <a:lnTo>
                      <a:pt x="2024" y="624"/>
                    </a:lnTo>
                    <a:lnTo>
                      <a:pt x="2019" y="625"/>
                    </a:lnTo>
                    <a:lnTo>
                      <a:pt x="2013" y="626"/>
                    </a:lnTo>
                    <a:lnTo>
                      <a:pt x="2007" y="626"/>
                    </a:lnTo>
                    <a:lnTo>
                      <a:pt x="2001" y="625"/>
                    </a:lnTo>
                    <a:lnTo>
                      <a:pt x="1995" y="625"/>
                    </a:lnTo>
                    <a:lnTo>
                      <a:pt x="1990" y="624"/>
                    </a:lnTo>
                    <a:lnTo>
                      <a:pt x="1985" y="623"/>
                    </a:lnTo>
                    <a:lnTo>
                      <a:pt x="1980" y="620"/>
                    </a:lnTo>
                    <a:lnTo>
                      <a:pt x="1975" y="618"/>
                    </a:lnTo>
                    <a:lnTo>
                      <a:pt x="1969" y="616"/>
                    </a:lnTo>
                    <a:lnTo>
                      <a:pt x="1965" y="612"/>
                    </a:lnTo>
                    <a:lnTo>
                      <a:pt x="1962" y="609"/>
                    </a:lnTo>
                    <a:lnTo>
                      <a:pt x="1958" y="606"/>
                    </a:lnTo>
                    <a:lnTo>
                      <a:pt x="1955" y="601"/>
                    </a:lnTo>
                    <a:lnTo>
                      <a:pt x="1952" y="598"/>
                    </a:lnTo>
                    <a:lnTo>
                      <a:pt x="1951" y="594"/>
                    </a:lnTo>
                    <a:lnTo>
                      <a:pt x="1980" y="594"/>
                    </a:lnTo>
                    <a:lnTo>
                      <a:pt x="1984" y="594"/>
                    </a:lnTo>
                    <a:lnTo>
                      <a:pt x="1990" y="594"/>
                    </a:lnTo>
                    <a:lnTo>
                      <a:pt x="1994" y="594"/>
                    </a:lnTo>
                    <a:lnTo>
                      <a:pt x="2000" y="593"/>
                    </a:lnTo>
                    <a:lnTo>
                      <a:pt x="2004" y="592"/>
                    </a:lnTo>
                    <a:lnTo>
                      <a:pt x="2008" y="591"/>
                    </a:lnTo>
                    <a:lnTo>
                      <a:pt x="2013" y="590"/>
                    </a:lnTo>
                    <a:lnTo>
                      <a:pt x="2017" y="588"/>
                    </a:lnTo>
                    <a:lnTo>
                      <a:pt x="2021" y="586"/>
                    </a:lnTo>
                    <a:lnTo>
                      <a:pt x="2024" y="582"/>
                    </a:lnTo>
                    <a:lnTo>
                      <a:pt x="2027" y="580"/>
                    </a:lnTo>
                    <a:lnTo>
                      <a:pt x="2030" y="577"/>
                    </a:lnTo>
                    <a:lnTo>
                      <a:pt x="2033" y="573"/>
                    </a:lnTo>
                    <a:lnTo>
                      <a:pt x="2034" y="570"/>
                    </a:lnTo>
                    <a:lnTo>
                      <a:pt x="2036" y="566"/>
                    </a:lnTo>
                    <a:lnTo>
                      <a:pt x="2037" y="562"/>
                    </a:lnTo>
                    <a:lnTo>
                      <a:pt x="2039" y="557"/>
                    </a:lnTo>
                    <a:lnTo>
                      <a:pt x="2039" y="552"/>
                    </a:lnTo>
                    <a:lnTo>
                      <a:pt x="2037" y="547"/>
                    </a:lnTo>
                    <a:lnTo>
                      <a:pt x="2036" y="543"/>
                    </a:lnTo>
                    <a:lnTo>
                      <a:pt x="2030" y="533"/>
                    </a:lnTo>
                    <a:lnTo>
                      <a:pt x="2023" y="523"/>
                    </a:lnTo>
                    <a:lnTo>
                      <a:pt x="2016" y="514"/>
                    </a:lnTo>
                    <a:lnTo>
                      <a:pt x="2007" y="505"/>
                    </a:lnTo>
                    <a:lnTo>
                      <a:pt x="1998" y="497"/>
                    </a:lnTo>
                    <a:lnTo>
                      <a:pt x="1988" y="489"/>
                    </a:lnTo>
                    <a:lnTo>
                      <a:pt x="1978" y="481"/>
                    </a:lnTo>
                    <a:lnTo>
                      <a:pt x="1968" y="475"/>
                    </a:lnTo>
                    <a:lnTo>
                      <a:pt x="1956" y="468"/>
                    </a:lnTo>
                    <a:lnTo>
                      <a:pt x="1945" y="462"/>
                    </a:lnTo>
                    <a:lnTo>
                      <a:pt x="1932" y="457"/>
                    </a:lnTo>
                    <a:lnTo>
                      <a:pt x="1920" y="452"/>
                    </a:lnTo>
                    <a:lnTo>
                      <a:pt x="1907" y="448"/>
                    </a:lnTo>
                    <a:lnTo>
                      <a:pt x="1894" y="444"/>
                    </a:lnTo>
                    <a:lnTo>
                      <a:pt x="1880" y="442"/>
                    </a:lnTo>
                    <a:lnTo>
                      <a:pt x="1867" y="440"/>
                    </a:lnTo>
                    <a:lnTo>
                      <a:pt x="1867" y="440"/>
                    </a:lnTo>
                    <a:lnTo>
                      <a:pt x="1894" y="414"/>
                    </a:lnTo>
                    <a:lnTo>
                      <a:pt x="1810" y="414"/>
                    </a:lnTo>
                    <a:lnTo>
                      <a:pt x="1838" y="387"/>
                    </a:lnTo>
                    <a:lnTo>
                      <a:pt x="1696" y="361"/>
                    </a:lnTo>
                    <a:lnTo>
                      <a:pt x="1696" y="365"/>
                    </a:lnTo>
                    <a:lnTo>
                      <a:pt x="1695" y="368"/>
                    </a:lnTo>
                    <a:lnTo>
                      <a:pt x="1692" y="371"/>
                    </a:lnTo>
                    <a:lnTo>
                      <a:pt x="1690" y="374"/>
                    </a:lnTo>
                    <a:lnTo>
                      <a:pt x="1685" y="379"/>
                    </a:lnTo>
                    <a:lnTo>
                      <a:pt x="1679" y="384"/>
                    </a:lnTo>
                    <a:lnTo>
                      <a:pt x="1672" y="386"/>
                    </a:lnTo>
                    <a:lnTo>
                      <a:pt x="1667" y="387"/>
                    </a:lnTo>
                    <a:lnTo>
                      <a:pt x="1664" y="388"/>
                    </a:lnTo>
                    <a:lnTo>
                      <a:pt x="1660" y="389"/>
                    </a:lnTo>
                    <a:lnTo>
                      <a:pt x="1656" y="389"/>
                    </a:lnTo>
                    <a:lnTo>
                      <a:pt x="1651" y="389"/>
                    </a:lnTo>
                    <a:lnTo>
                      <a:pt x="1647" y="389"/>
                    </a:lnTo>
                    <a:lnTo>
                      <a:pt x="1640" y="387"/>
                    </a:lnTo>
                    <a:lnTo>
                      <a:pt x="1634" y="386"/>
                    </a:lnTo>
                    <a:lnTo>
                      <a:pt x="1628" y="383"/>
                    </a:lnTo>
                    <a:lnTo>
                      <a:pt x="1624" y="379"/>
                    </a:lnTo>
                    <a:lnTo>
                      <a:pt x="1620" y="376"/>
                    </a:lnTo>
                    <a:lnTo>
                      <a:pt x="1617" y="371"/>
                    </a:lnTo>
                    <a:lnTo>
                      <a:pt x="1614" y="367"/>
                    </a:lnTo>
                    <a:lnTo>
                      <a:pt x="1612" y="361"/>
                    </a:lnTo>
                    <a:lnTo>
                      <a:pt x="1583" y="361"/>
                    </a:lnTo>
                    <a:lnTo>
                      <a:pt x="1583" y="361"/>
                    </a:lnTo>
                    <a:close/>
                    <a:moveTo>
                      <a:pt x="1301" y="258"/>
                    </a:moveTo>
                    <a:lnTo>
                      <a:pt x="1304" y="264"/>
                    </a:lnTo>
                    <a:lnTo>
                      <a:pt x="1309" y="268"/>
                    </a:lnTo>
                    <a:lnTo>
                      <a:pt x="1313" y="274"/>
                    </a:lnTo>
                    <a:lnTo>
                      <a:pt x="1319" y="277"/>
                    </a:lnTo>
                    <a:lnTo>
                      <a:pt x="1325" y="282"/>
                    </a:lnTo>
                    <a:lnTo>
                      <a:pt x="1330" y="285"/>
                    </a:lnTo>
                    <a:lnTo>
                      <a:pt x="1336" y="287"/>
                    </a:lnTo>
                    <a:lnTo>
                      <a:pt x="1343" y="290"/>
                    </a:lnTo>
                    <a:lnTo>
                      <a:pt x="1351" y="292"/>
                    </a:lnTo>
                    <a:lnTo>
                      <a:pt x="1358" y="293"/>
                    </a:lnTo>
                    <a:lnTo>
                      <a:pt x="1365" y="294"/>
                    </a:lnTo>
                    <a:lnTo>
                      <a:pt x="1372" y="294"/>
                    </a:lnTo>
                    <a:lnTo>
                      <a:pt x="1381" y="294"/>
                    </a:lnTo>
                    <a:lnTo>
                      <a:pt x="1388" y="293"/>
                    </a:lnTo>
                    <a:lnTo>
                      <a:pt x="1395" y="291"/>
                    </a:lnTo>
                    <a:lnTo>
                      <a:pt x="1403" y="288"/>
                    </a:lnTo>
                    <a:lnTo>
                      <a:pt x="1408" y="286"/>
                    </a:lnTo>
                    <a:lnTo>
                      <a:pt x="1414" y="284"/>
                    </a:lnTo>
                    <a:lnTo>
                      <a:pt x="1414" y="284"/>
                    </a:lnTo>
                    <a:lnTo>
                      <a:pt x="1358" y="336"/>
                    </a:lnTo>
                    <a:lnTo>
                      <a:pt x="1669" y="336"/>
                    </a:lnTo>
                    <a:lnTo>
                      <a:pt x="1677" y="338"/>
                    </a:lnTo>
                    <a:lnTo>
                      <a:pt x="1688" y="339"/>
                    </a:lnTo>
                    <a:lnTo>
                      <a:pt x="1696" y="340"/>
                    </a:lnTo>
                    <a:lnTo>
                      <a:pt x="1706" y="341"/>
                    </a:lnTo>
                    <a:lnTo>
                      <a:pt x="1715" y="341"/>
                    </a:lnTo>
                    <a:lnTo>
                      <a:pt x="1725" y="340"/>
                    </a:lnTo>
                    <a:lnTo>
                      <a:pt x="1734" y="339"/>
                    </a:lnTo>
                    <a:lnTo>
                      <a:pt x="1744" y="338"/>
                    </a:lnTo>
                    <a:lnTo>
                      <a:pt x="1753" y="336"/>
                    </a:lnTo>
                    <a:lnTo>
                      <a:pt x="1761" y="333"/>
                    </a:lnTo>
                    <a:lnTo>
                      <a:pt x="1770" y="331"/>
                    </a:lnTo>
                    <a:lnTo>
                      <a:pt x="1779" y="328"/>
                    </a:lnTo>
                    <a:lnTo>
                      <a:pt x="1787" y="324"/>
                    </a:lnTo>
                    <a:lnTo>
                      <a:pt x="1794" y="320"/>
                    </a:lnTo>
                    <a:lnTo>
                      <a:pt x="1803" y="315"/>
                    </a:lnTo>
                    <a:lnTo>
                      <a:pt x="1810" y="310"/>
                    </a:lnTo>
                    <a:lnTo>
                      <a:pt x="1527" y="284"/>
                    </a:lnTo>
                    <a:lnTo>
                      <a:pt x="1523" y="286"/>
                    </a:lnTo>
                    <a:lnTo>
                      <a:pt x="1520" y="287"/>
                    </a:lnTo>
                    <a:lnTo>
                      <a:pt x="1515" y="288"/>
                    </a:lnTo>
                    <a:lnTo>
                      <a:pt x="1511" y="288"/>
                    </a:lnTo>
                    <a:lnTo>
                      <a:pt x="1507" y="287"/>
                    </a:lnTo>
                    <a:lnTo>
                      <a:pt x="1502" y="286"/>
                    </a:lnTo>
                    <a:lnTo>
                      <a:pt x="1500" y="285"/>
                    </a:lnTo>
                    <a:lnTo>
                      <a:pt x="1497" y="283"/>
                    </a:lnTo>
                    <a:lnTo>
                      <a:pt x="1494" y="280"/>
                    </a:lnTo>
                    <a:lnTo>
                      <a:pt x="1492" y="276"/>
                    </a:lnTo>
                    <a:lnTo>
                      <a:pt x="1491" y="273"/>
                    </a:lnTo>
                    <a:lnTo>
                      <a:pt x="1491" y="269"/>
                    </a:lnTo>
                    <a:lnTo>
                      <a:pt x="1492" y="267"/>
                    </a:lnTo>
                    <a:lnTo>
                      <a:pt x="1494" y="264"/>
                    </a:lnTo>
                    <a:lnTo>
                      <a:pt x="1495" y="260"/>
                    </a:lnTo>
                    <a:lnTo>
                      <a:pt x="1498" y="258"/>
                    </a:lnTo>
                    <a:lnTo>
                      <a:pt x="1498" y="258"/>
                    </a:lnTo>
                    <a:lnTo>
                      <a:pt x="1301" y="258"/>
                    </a:lnTo>
                    <a:lnTo>
                      <a:pt x="1301" y="258"/>
                    </a:lnTo>
                    <a:close/>
                    <a:moveTo>
                      <a:pt x="1696" y="78"/>
                    </a:moveTo>
                    <a:lnTo>
                      <a:pt x="1556" y="104"/>
                    </a:lnTo>
                    <a:lnTo>
                      <a:pt x="1527" y="181"/>
                    </a:lnTo>
                    <a:lnTo>
                      <a:pt x="1612" y="181"/>
                    </a:lnTo>
                    <a:lnTo>
                      <a:pt x="1781" y="129"/>
                    </a:lnTo>
                    <a:lnTo>
                      <a:pt x="1810" y="104"/>
                    </a:lnTo>
                    <a:lnTo>
                      <a:pt x="1696" y="78"/>
                    </a:lnTo>
                    <a:lnTo>
                      <a:pt x="1696" y="78"/>
                    </a:lnTo>
                    <a:close/>
                    <a:moveTo>
                      <a:pt x="1810" y="104"/>
                    </a:moveTo>
                    <a:lnTo>
                      <a:pt x="1867" y="104"/>
                    </a:lnTo>
                    <a:lnTo>
                      <a:pt x="1810" y="129"/>
                    </a:lnTo>
                    <a:lnTo>
                      <a:pt x="1813" y="127"/>
                    </a:lnTo>
                    <a:lnTo>
                      <a:pt x="1818" y="126"/>
                    </a:lnTo>
                    <a:lnTo>
                      <a:pt x="1822" y="125"/>
                    </a:lnTo>
                    <a:lnTo>
                      <a:pt x="1825" y="125"/>
                    </a:lnTo>
                    <a:lnTo>
                      <a:pt x="1829" y="126"/>
                    </a:lnTo>
                    <a:lnTo>
                      <a:pt x="1834" y="127"/>
                    </a:lnTo>
                    <a:lnTo>
                      <a:pt x="1838" y="129"/>
                    </a:lnTo>
                    <a:lnTo>
                      <a:pt x="1841" y="132"/>
                    </a:lnTo>
                    <a:lnTo>
                      <a:pt x="1842" y="134"/>
                    </a:lnTo>
                    <a:lnTo>
                      <a:pt x="1845" y="137"/>
                    </a:lnTo>
                    <a:lnTo>
                      <a:pt x="1845" y="141"/>
                    </a:lnTo>
                    <a:lnTo>
                      <a:pt x="1845" y="144"/>
                    </a:lnTo>
                    <a:lnTo>
                      <a:pt x="1845" y="147"/>
                    </a:lnTo>
                    <a:lnTo>
                      <a:pt x="1844" y="150"/>
                    </a:lnTo>
                    <a:lnTo>
                      <a:pt x="1841" y="153"/>
                    </a:lnTo>
                    <a:lnTo>
                      <a:pt x="1838" y="155"/>
                    </a:lnTo>
                    <a:lnTo>
                      <a:pt x="1838" y="155"/>
                    </a:lnTo>
                    <a:lnTo>
                      <a:pt x="1828" y="153"/>
                    </a:lnTo>
                    <a:lnTo>
                      <a:pt x="1816" y="152"/>
                    </a:lnTo>
                    <a:lnTo>
                      <a:pt x="1806" y="151"/>
                    </a:lnTo>
                    <a:lnTo>
                      <a:pt x="1794" y="150"/>
                    </a:lnTo>
                    <a:lnTo>
                      <a:pt x="1784" y="148"/>
                    </a:lnTo>
                    <a:lnTo>
                      <a:pt x="1774" y="148"/>
                    </a:lnTo>
                    <a:lnTo>
                      <a:pt x="1763" y="150"/>
                    </a:lnTo>
                    <a:lnTo>
                      <a:pt x="1753" y="150"/>
                    </a:lnTo>
                    <a:lnTo>
                      <a:pt x="1742" y="151"/>
                    </a:lnTo>
                    <a:lnTo>
                      <a:pt x="1732" y="152"/>
                    </a:lnTo>
                    <a:lnTo>
                      <a:pt x="1721" y="154"/>
                    </a:lnTo>
                    <a:lnTo>
                      <a:pt x="1711" y="155"/>
                    </a:lnTo>
                    <a:lnTo>
                      <a:pt x="1701" y="157"/>
                    </a:lnTo>
                    <a:lnTo>
                      <a:pt x="1692" y="161"/>
                    </a:lnTo>
                    <a:lnTo>
                      <a:pt x="1682" y="163"/>
                    </a:lnTo>
                    <a:lnTo>
                      <a:pt x="1672" y="166"/>
                    </a:lnTo>
                    <a:lnTo>
                      <a:pt x="1663" y="171"/>
                    </a:lnTo>
                    <a:lnTo>
                      <a:pt x="1654" y="174"/>
                    </a:lnTo>
                    <a:lnTo>
                      <a:pt x="1644" y="179"/>
                    </a:lnTo>
                    <a:lnTo>
                      <a:pt x="1635" y="183"/>
                    </a:lnTo>
                    <a:lnTo>
                      <a:pt x="1628" y="188"/>
                    </a:lnTo>
                    <a:lnTo>
                      <a:pt x="1620" y="193"/>
                    </a:lnTo>
                    <a:lnTo>
                      <a:pt x="1612" y="198"/>
                    </a:lnTo>
                    <a:lnTo>
                      <a:pt x="1604" y="203"/>
                    </a:lnTo>
                    <a:lnTo>
                      <a:pt x="1589" y="216"/>
                    </a:lnTo>
                    <a:lnTo>
                      <a:pt x="1576" y="229"/>
                    </a:lnTo>
                    <a:lnTo>
                      <a:pt x="1570" y="236"/>
                    </a:lnTo>
                    <a:lnTo>
                      <a:pt x="1565" y="244"/>
                    </a:lnTo>
                    <a:lnTo>
                      <a:pt x="1560" y="250"/>
                    </a:lnTo>
                    <a:lnTo>
                      <a:pt x="1556" y="258"/>
                    </a:lnTo>
                    <a:lnTo>
                      <a:pt x="1810" y="258"/>
                    </a:lnTo>
                    <a:lnTo>
                      <a:pt x="1810" y="284"/>
                    </a:lnTo>
                    <a:lnTo>
                      <a:pt x="1951" y="258"/>
                    </a:lnTo>
                    <a:lnTo>
                      <a:pt x="1923" y="207"/>
                    </a:lnTo>
                    <a:lnTo>
                      <a:pt x="1926" y="211"/>
                    </a:lnTo>
                    <a:lnTo>
                      <a:pt x="1932" y="215"/>
                    </a:lnTo>
                    <a:lnTo>
                      <a:pt x="1936" y="217"/>
                    </a:lnTo>
                    <a:lnTo>
                      <a:pt x="1942" y="218"/>
                    </a:lnTo>
                    <a:lnTo>
                      <a:pt x="1949" y="219"/>
                    </a:lnTo>
                    <a:lnTo>
                      <a:pt x="1955" y="219"/>
                    </a:lnTo>
                    <a:lnTo>
                      <a:pt x="1962" y="218"/>
                    </a:lnTo>
                    <a:lnTo>
                      <a:pt x="1968" y="216"/>
                    </a:lnTo>
                    <a:lnTo>
                      <a:pt x="1972" y="212"/>
                    </a:lnTo>
                    <a:lnTo>
                      <a:pt x="1977" y="209"/>
                    </a:lnTo>
                    <a:lnTo>
                      <a:pt x="1981" y="204"/>
                    </a:lnTo>
                    <a:lnTo>
                      <a:pt x="1982" y="200"/>
                    </a:lnTo>
                    <a:lnTo>
                      <a:pt x="1984" y="195"/>
                    </a:lnTo>
                    <a:lnTo>
                      <a:pt x="1984" y="191"/>
                    </a:lnTo>
                    <a:lnTo>
                      <a:pt x="1982" y="185"/>
                    </a:lnTo>
                    <a:lnTo>
                      <a:pt x="1980" y="181"/>
                    </a:lnTo>
                    <a:lnTo>
                      <a:pt x="1980" y="181"/>
                    </a:lnTo>
                    <a:lnTo>
                      <a:pt x="1994" y="182"/>
                    </a:lnTo>
                    <a:lnTo>
                      <a:pt x="2010" y="183"/>
                    </a:lnTo>
                    <a:lnTo>
                      <a:pt x="2024" y="183"/>
                    </a:lnTo>
                    <a:lnTo>
                      <a:pt x="2040" y="183"/>
                    </a:lnTo>
                    <a:lnTo>
                      <a:pt x="2055" y="182"/>
                    </a:lnTo>
                    <a:lnTo>
                      <a:pt x="2071" y="180"/>
                    </a:lnTo>
                    <a:lnTo>
                      <a:pt x="2085" y="178"/>
                    </a:lnTo>
                    <a:lnTo>
                      <a:pt x="2100" y="174"/>
                    </a:lnTo>
                    <a:lnTo>
                      <a:pt x="2114" y="171"/>
                    </a:lnTo>
                    <a:lnTo>
                      <a:pt x="2128" y="166"/>
                    </a:lnTo>
                    <a:lnTo>
                      <a:pt x="2141" y="162"/>
                    </a:lnTo>
                    <a:lnTo>
                      <a:pt x="2156" y="156"/>
                    </a:lnTo>
                    <a:lnTo>
                      <a:pt x="2169" y="151"/>
                    </a:lnTo>
                    <a:lnTo>
                      <a:pt x="2180" y="144"/>
                    </a:lnTo>
                    <a:lnTo>
                      <a:pt x="2193" y="137"/>
                    </a:lnTo>
                    <a:lnTo>
                      <a:pt x="2205" y="129"/>
                    </a:lnTo>
                    <a:lnTo>
                      <a:pt x="2205" y="129"/>
                    </a:lnTo>
                    <a:lnTo>
                      <a:pt x="2666" y="59"/>
                    </a:lnTo>
                    <a:lnTo>
                      <a:pt x="2686" y="78"/>
                    </a:lnTo>
                    <a:lnTo>
                      <a:pt x="2601" y="78"/>
                    </a:lnTo>
                    <a:lnTo>
                      <a:pt x="2432" y="104"/>
                    </a:lnTo>
                    <a:lnTo>
                      <a:pt x="2516" y="104"/>
                    </a:lnTo>
                    <a:lnTo>
                      <a:pt x="2517" y="107"/>
                    </a:lnTo>
                    <a:lnTo>
                      <a:pt x="2519" y="111"/>
                    </a:lnTo>
                    <a:lnTo>
                      <a:pt x="2519" y="115"/>
                    </a:lnTo>
                    <a:lnTo>
                      <a:pt x="2519" y="119"/>
                    </a:lnTo>
                    <a:lnTo>
                      <a:pt x="2519" y="123"/>
                    </a:lnTo>
                    <a:lnTo>
                      <a:pt x="2517" y="126"/>
                    </a:lnTo>
                    <a:lnTo>
                      <a:pt x="2516" y="130"/>
                    </a:lnTo>
                    <a:lnTo>
                      <a:pt x="2514" y="134"/>
                    </a:lnTo>
                    <a:lnTo>
                      <a:pt x="2512" y="137"/>
                    </a:lnTo>
                    <a:lnTo>
                      <a:pt x="2509" y="139"/>
                    </a:lnTo>
                    <a:lnTo>
                      <a:pt x="2506" y="143"/>
                    </a:lnTo>
                    <a:lnTo>
                      <a:pt x="2501" y="145"/>
                    </a:lnTo>
                    <a:lnTo>
                      <a:pt x="2499" y="148"/>
                    </a:lnTo>
                    <a:lnTo>
                      <a:pt x="2494" y="151"/>
                    </a:lnTo>
                    <a:lnTo>
                      <a:pt x="2490" y="152"/>
                    </a:lnTo>
                    <a:lnTo>
                      <a:pt x="2486" y="154"/>
                    </a:lnTo>
                    <a:lnTo>
                      <a:pt x="2478" y="155"/>
                    </a:lnTo>
                    <a:lnTo>
                      <a:pt x="2473" y="155"/>
                    </a:lnTo>
                    <a:lnTo>
                      <a:pt x="2465" y="155"/>
                    </a:lnTo>
                    <a:lnTo>
                      <a:pt x="2460" y="155"/>
                    </a:lnTo>
                    <a:lnTo>
                      <a:pt x="2460" y="155"/>
                    </a:lnTo>
                    <a:lnTo>
                      <a:pt x="2205" y="155"/>
                    </a:lnTo>
                    <a:lnTo>
                      <a:pt x="2178" y="181"/>
                    </a:lnTo>
                    <a:lnTo>
                      <a:pt x="2180" y="176"/>
                    </a:lnTo>
                    <a:lnTo>
                      <a:pt x="2186" y="173"/>
                    </a:lnTo>
                    <a:lnTo>
                      <a:pt x="2191" y="171"/>
                    </a:lnTo>
                    <a:lnTo>
                      <a:pt x="2196" y="170"/>
                    </a:lnTo>
                    <a:lnTo>
                      <a:pt x="2204" y="169"/>
                    </a:lnTo>
                    <a:lnTo>
                      <a:pt x="2209" y="169"/>
                    </a:lnTo>
                    <a:lnTo>
                      <a:pt x="2215" y="170"/>
                    </a:lnTo>
                    <a:lnTo>
                      <a:pt x="2222" y="172"/>
                    </a:lnTo>
                    <a:lnTo>
                      <a:pt x="2227" y="175"/>
                    </a:lnTo>
                    <a:lnTo>
                      <a:pt x="2231" y="179"/>
                    </a:lnTo>
                    <a:lnTo>
                      <a:pt x="2235" y="183"/>
                    </a:lnTo>
                    <a:lnTo>
                      <a:pt x="2237" y="188"/>
                    </a:lnTo>
                    <a:lnTo>
                      <a:pt x="2238" y="192"/>
                    </a:lnTo>
                    <a:lnTo>
                      <a:pt x="2238" y="198"/>
                    </a:lnTo>
                    <a:lnTo>
                      <a:pt x="2237" y="202"/>
                    </a:lnTo>
                    <a:lnTo>
                      <a:pt x="2234" y="207"/>
                    </a:lnTo>
                    <a:lnTo>
                      <a:pt x="2234" y="207"/>
                    </a:lnTo>
                    <a:lnTo>
                      <a:pt x="2234" y="207"/>
                    </a:lnTo>
                    <a:lnTo>
                      <a:pt x="2178" y="258"/>
                    </a:lnTo>
                    <a:lnTo>
                      <a:pt x="2234" y="284"/>
                    </a:lnTo>
                    <a:lnTo>
                      <a:pt x="2572" y="284"/>
                    </a:lnTo>
                    <a:lnTo>
                      <a:pt x="2566" y="286"/>
                    </a:lnTo>
                    <a:lnTo>
                      <a:pt x="2562" y="287"/>
                    </a:lnTo>
                    <a:lnTo>
                      <a:pt x="2558" y="288"/>
                    </a:lnTo>
                    <a:lnTo>
                      <a:pt x="2553" y="291"/>
                    </a:lnTo>
                    <a:lnTo>
                      <a:pt x="2551" y="292"/>
                    </a:lnTo>
                    <a:lnTo>
                      <a:pt x="2548" y="293"/>
                    </a:lnTo>
                    <a:lnTo>
                      <a:pt x="2545" y="295"/>
                    </a:lnTo>
                    <a:lnTo>
                      <a:pt x="2543" y="296"/>
                    </a:lnTo>
                    <a:lnTo>
                      <a:pt x="2542" y="297"/>
                    </a:lnTo>
                    <a:lnTo>
                      <a:pt x="2540" y="300"/>
                    </a:lnTo>
                    <a:lnTo>
                      <a:pt x="2540" y="301"/>
                    </a:lnTo>
                    <a:lnTo>
                      <a:pt x="2540" y="303"/>
                    </a:lnTo>
                    <a:lnTo>
                      <a:pt x="2540" y="306"/>
                    </a:lnTo>
                    <a:lnTo>
                      <a:pt x="2543" y="310"/>
                    </a:lnTo>
                    <a:lnTo>
                      <a:pt x="2546" y="313"/>
                    </a:lnTo>
                    <a:lnTo>
                      <a:pt x="2551" y="317"/>
                    </a:lnTo>
                    <a:lnTo>
                      <a:pt x="2553" y="320"/>
                    </a:lnTo>
                    <a:lnTo>
                      <a:pt x="2559" y="323"/>
                    </a:lnTo>
                    <a:lnTo>
                      <a:pt x="2564" y="327"/>
                    </a:lnTo>
                    <a:lnTo>
                      <a:pt x="2568" y="330"/>
                    </a:lnTo>
                    <a:lnTo>
                      <a:pt x="2572" y="334"/>
                    </a:lnTo>
                    <a:lnTo>
                      <a:pt x="2575" y="338"/>
                    </a:lnTo>
                    <a:lnTo>
                      <a:pt x="2578" y="342"/>
                    </a:lnTo>
                    <a:lnTo>
                      <a:pt x="2581" y="347"/>
                    </a:lnTo>
                    <a:lnTo>
                      <a:pt x="2581" y="351"/>
                    </a:lnTo>
                    <a:lnTo>
                      <a:pt x="2581" y="357"/>
                    </a:lnTo>
                    <a:lnTo>
                      <a:pt x="2580" y="361"/>
                    </a:lnTo>
                    <a:lnTo>
                      <a:pt x="2578" y="367"/>
                    </a:lnTo>
                    <a:lnTo>
                      <a:pt x="2577" y="371"/>
                    </a:lnTo>
                    <a:lnTo>
                      <a:pt x="2574" y="376"/>
                    </a:lnTo>
                    <a:lnTo>
                      <a:pt x="2566" y="386"/>
                    </a:lnTo>
                    <a:lnTo>
                      <a:pt x="2561" y="396"/>
                    </a:lnTo>
                    <a:lnTo>
                      <a:pt x="2556" y="402"/>
                    </a:lnTo>
                    <a:lnTo>
                      <a:pt x="2553" y="406"/>
                    </a:lnTo>
                    <a:lnTo>
                      <a:pt x="2552" y="412"/>
                    </a:lnTo>
                    <a:lnTo>
                      <a:pt x="2549" y="416"/>
                    </a:lnTo>
                    <a:lnTo>
                      <a:pt x="2548" y="422"/>
                    </a:lnTo>
                    <a:lnTo>
                      <a:pt x="2546" y="427"/>
                    </a:lnTo>
                    <a:lnTo>
                      <a:pt x="2545" y="432"/>
                    </a:lnTo>
                    <a:lnTo>
                      <a:pt x="2543" y="436"/>
                    </a:lnTo>
                    <a:lnTo>
                      <a:pt x="2542" y="438"/>
                    </a:lnTo>
                    <a:lnTo>
                      <a:pt x="2539" y="440"/>
                    </a:lnTo>
                    <a:lnTo>
                      <a:pt x="2538" y="441"/>
                    </a:lnTo>
                    <a:lnTo>
                      <a:pt x="2535" y="441"/>
                    </a:lnTo>
                    <a:lnTo>
                      <a:pt x="2530" y="441"/>
                    </a:lnTo>
                    <a:lnTo>
                      <a:pt x="2526" y="441"/>
                    </a:lnTo>
                    <a:lnTo>
                      <a:pt x="2522" y="441"/>
                    </a:lnTo>
                    <a:lnTo>
                      <a:pt x="2516" y="440"/>
                    </a:lnTo>
                    <a:lnTo>
                      <a:pt x="2517" y="443"/>
                    </a:lnTo>
                    <a:lnTo>
                      <a:pt x="2519" y="445"/>
                    </a:lnTo>
                    <a:lnTo>
                      <a:pt x="2520" y="449"/>
                    </a:lnTo>
                    <a:lnTo>
                      <a:pt x="2522" y="452"/>
                    </a:lnTo>
                    <a:lnTo>
                      <a:pt x="2527" y="457"/>
                    </a:lnTo>
                    <a:lnTo>
                      <a:pt x="2533" y="461"/>
                    </a:lnTo>
                    <a:lnTo>
                      <a:pt x="2540" y="464"/>
                    </a:lnTo>
                    <a:lnTo>
                      <a:pt x="2545" y="466"/>
                    </a:lnTo>
                    <a:lnTo>
                      <a:pt x="2549" y="466"/>
                    </a:lnTo>
                    <a:lnTo>
                      <a:pt x="2553" y="467"/>
                    </a:lnTo>
                    <a:lnTo>
                      <a:pt x="2556" y="467"/>
                    </a:lnTo>
                    <a:lnTo>
                      <a:pt x="2561" y="467"/>
                    </a:lnTo>
                    <a:lnTo>
                      <a:pt x="2566" y="467"/>
                    </a:lnTo>
                    <a:lnTo>
                      <a:pt x="2572" y="466"/>
                    </a:lnTo>
                    <a:lnTo>
                      <a:pt x="2578" y="463"/>
                    </a:lnTo>
                    <a:lnTo>
                      <a:pt x="2584" y="460"/>
                    </a:lnTo>
                    <a:lnTo>
                      <a:pt x="2588" y="457"/>
                    </a:lnTo>
                    <a:lnTo>
                      <a:pt x="2593" y="453"/>
                    </a:lnTo>
                    <a:lnTo>
                      <a:pt x="2597" y="449"/>
                    </a:lnTo>
                    <a:lnTo>
                      <a:pt x="2600" y="444"/>
                    </a:lnTo>
                    <a:lnTo>
                      <a:pt x="2601" y="440"/>
                    </a:lnTo>
                    <a:lnTo>
                      <a:pt x="2601" y="440"/>
                    </a:lnTo>
                    <a:lnTo>
                      <a:pt x="2601" y="466"/>
                    </a:lnTo>
                    <a:lnTo>
                      <a:pt x="2658" y="517"/>
                    </a:lnTo>
                    <a:lnTo>
                      <a:pt x="2646" y="513"/>
                    </a:lnTo>
                    <a:lnTo>
                      <a:pt x="2634" y="509"/>
                    </a:lnTo>
                    <a:lnTo>
                      <a:pt x="2623" y="507"/>
                    </a:lnTo>
                    <a:lnTo>
                      <a:pt x="2611" y="506"/>
                    </a:lnTo>
                    <a:lnTo>
                      <a:pt x="2600" y="506"/>
                    </a:lnTo>
                    <a:lnTo>
                      <a:pt x="2590" y="506"/>
                    </a:lnTo>
                    <a:lnTo>
                      <a:pt x="2578" y="507"/>
                    </a:lnTo>
                    <a:lnTo>
                      <a:pt x="2566" y="509"/>
                    </a:lnTo>
                    <a:lnTo>
                      <a:pt x="2555" y="513"/>
                    </a:lnTo>
                    <a:lnTo>
                      <a:pt x="2545" y="516"/>
                    </a:lnTo>
                    <a:lnTo>
                      <a:pt x="2535" y="521"/>
                    </a:lnTo>
                    <a:lnTo>
                      <a:pt x="2526" y="526"/>
                    </a:lnTo>
                    <a:lnTo>
                      <a:pt x="2517" y="532"/>
                    </a:lnTo>
                    <a:lnTo>
                      <a:pt x="2509" y="538"/>
                    </a:lnTo>
                    <a:lnTo>
                      <a:pt x="2501" y="546"/>
                    </a:lnTo>
                    <a:lnTo>
                      <a:pt x="2496" y="554"/>
                    </a:lnTo>
                    <a:lnTo>
                      <a:pt x="2491" y="561"/>
                    </a:lnTo>
                    <a:lnTo>
                      <a:pt x="2488" y="569"/>
                    </a:lnTo>
                    <a:lnTo>
                      <a:pt x="2629" y="543"/>
                    </a:lnTo>
                    <a:lnTo>
                      <a:pt x="2630" y="546"/>
                    </a:lnTo>
                    <a:lnTo>
                      <a:pt x="2632" y="550"/>
                    </a:lnTo>
                    <a:lnTo>
                      <a:pt x="2632" y="553"/>
                    </a:lnTo>
                    <a:lnTo>
                      <a:pt x="2632" y="557"/>
                    </a:lnTo>
                    <a:lnTo>
                      <a:pt x="2632" y="561"/>
                    </a:lnTo>
                    <a:lnTo>
                      <a:pt x="2630" y="565"/>
                    </a:lnTo>
                    <a:lnTo>
                      <a:pt x="2629" y="569"/>
                    </a:lnTo>
                    <a:lnTo>
                      <a:pt x="2627" y="572"/>
                    </a:lnTo>
                    <a:lnTo>
                      <a:pt x="2624" y="577"/>
                    </a:lnTo>
                    <a:lnTo>
                      <a:pt x="2623" y="580"/>
                    </a:lnTo>
                    <a:lnTo>
                      <a:pt x="2620" y="583"/>
                    </a:lnTo>
                    <a:lnTo>
                      <a:pt x="2616" y="586"/>
                    </a:lnTo>
                    <a:lnTo>
                      <a:pt x="2613" y="589"/>
                    </a:lnTo>
                    <a:lnTo>
                      <a:pt x="2608" y="591"/>
                    </a:lnTo>
                    <a:lnTo>
                      <a:pt x="2606" y="592"/>
                    </a:lnTo>
                    <a:lnTo>
                      <a:pt x="2601" y="594"/>
                    </a:lnTo>
                    <a:lnTo>
                      <a:pt x="2595" y="596"/>
                    </a:lnTo>
                    <a:lnTo>
                      <a:pt x="2588" y="596"/>
                    </a:lnTo>
                    <a:lnTo>
                      <a:pt x="2582" y="596"/>
                    </a:lnTo>
                    <a:lnTo>
                      <a:pt x="2577" y="596"/>
                    </a:lnTo>
                    <a:lnTo>
                      <a:pt x="2564" y="594"/>
                    </a:lnTo>
                    <a:lnTo>
                      <a:pt x="2556" y="594"/>
                    </a:lnTo>
                    <a:lnTo>
                      <a:pt x="2551" y="594"/>
                    </a:lnTo>
                    <a:lnTo>
                      <a:pt x="2545" y="594"/>
                    </a:lnTo>
                    <a:lnTo>
                      <a:pt x="2539" y="594"/>
                    </a:lnTo>
                    <a:lnTo>
                      <a:pt x="2533" y="597"/>
                    </a:lnTo>
                    <a:lnTo>
                      <a:pt x="2529" y="599"/>
                    </a:lnTo>
                    <a:lnTo>
                      <a:pt x="2526" y="600"/>
                    </a:lnTo>
                    <a:lnTo>
                      <a:pt x="2525" y="602"/>
                    </a:lnTo>
                    <a:lnTo>
                      <a:pt x="2523" y="605"/>
                    </a:lnTo>
                    <a:lnTo>
                      <a:pt x="2520" y="607"/>
                    </a:lnTo>
                    <a:lnTo>
                      <a:pt x="2519" y="609"/>
                    </a:lnTo>
                    <a:lnTo>
                      <a:pt x="2517" y="612"/>
                    </a:lnTo>
                    <a:lnTo>
                      <a:pt x="2517" y="616"/>
                    </a:lnTo>
                    <a:lnTo>
                      <a:pt x="2516" y="620"/>
                    </a:lnTo>
                    <a:lnTo>
                      <a:pt x="2460" y="723"/>
                    </a:lnTo>
                    <a:lnTo>
                      <a:pt x="2488" y="723"/>
                    </a:lnTo>
                    <a:lnTo>
                      <a:pt x="2460" y="801"/>
                    </a:lnTo>
                    <a:lnTo>
                      <a:pt x="2488" y="852"/>
                    </a:lnTo>
                    <a:lnTo>
                      <a:pt x="2516" y="930"/>
                    </a:lnTo>
                    <a:lnTo>
                      <a:pt x="2545" y="957"/>
                    </a:lnTo>
                    <a:lnTo>
                      <a:pt x="2658" y="1008"/>
                    </a:lnTo>
                    <a:lnTo>
                      <a:pt x="2686" y="1008"/>
                    </a:lnTo>
                    <a:lnTo>
                      <a:pt x="2799" y="904"/>
                    </a:lnTo>
                    <a:lnTo>
                      <a:pt x="2799" y="878"/>
                    </a:lnTo>
                    <a:lnTo>
                      <a:pt x="2811" y="877"/>
                    </a:lnTo>
                    <a:lnTo>
                      <a:pt x="2824" y="876"/>
                    </a:lnTo>
                    <a:lnTo>
                      <a:pt x="2835" y="872"/>
                    </a:lnTo>
                    <a:lnTo>
                      <a:pt x="2847" y="869"/>
                    </a:lnTo>
                    <a:lnTo>
                      <a:pt x="2857" y="865"/>
                    </a:lnTo>
                    <a:lnTo>
                      <a:pt x="2867" y="860"/>
                    </a:lnTo>
                    <a:lnTo>
                      <a:pt x="2877" y="853"/>
                    </a:lnTo>
                    <a:lnTo>
                      <a:pt x="2886" y="848"/>
                    </a:lnTo>
                    <a:lnTo>
                      <a:pt x="2893" y="840"/>
                    </a:lnTo>
                    <a:lnTo>
                      <a:pt x="2900" y="832"/>
                    </a:lnTo>
                    <a:lnTo>
                      <a:pt x="2906" y="824"/>
                    </a:lnTo>
                    <a:lnTo>
                      <a:pt x="2911" y="815"/>
                    </a:lnTo>
                    <a:lnTo>
                      <a:pt x="2915" y="806"/>
                    </a:lnTo>
                    <a:lnTo>
                      <a:pt x="2918" y="797"/>
                    </a:lnTo>
                    <a:lnTo>
                      <a:pt x="2919" y="787"/>
                    </a:lnTo>
                    <a:lnTo>
                      <a:pt x="2919" y="778"/>
                    </a:lnTo>
                    <a:lnTo>
                      <a:pt x="2918" y="770"/>
                    </a:lnTo>
                    <a:lnTo>
                      <a:pt x="2916" y="764"/>
                    </a:lnTo>
                    <a:lnTo>
                      <a:pt x="2915" y="756"/>
                    </a:lnTo>
                    <a:lnTo>
                      <a:pt x="2912" y="749"/>
                    </a:lnTo>
                    <a:lnTo>
                      <a:pt x="2912" y="749"/>
                    </a:lnTo>
                    <a:lnTo>
                      <a:pt x="2968" y="723"/>
                    </a:lnTo>
                    <a:lnTo>
                      <a:pt x="2976" y="727"/>
                    </a:lnTo>
                    <a:lnTo>
                      <a:pt x="2983" y="729"/>
                    </a:lnTo>
                    <a:lnTo>
                      <a:pt x="2990" y="732"/>
                    </a:lnTo>
                    <a:lnTo>
                      <a:pt x="2997" y="735"/>
                    </a:lnTo>
                    <a:lnTo>
                      <a:pt x="3012" y="738"/>
                    </a:lnTo>
                    <a:lnTo>
                      <a:pt x="3025" y="740"/>
                    </a:lnTo>
                    <a:lnTo>
                      <a:pt x="3038" y="742"/>
                    </a:lnTo>
                    <a:lnTo>
                      <a:pt x="3049" y="744"/>
                    </a:lnTo>
                    <a:lnTo>
                      <a:pt x="3062" y="744"/>
                    </a:lnTo>
                    <a:lnTo>
                      <a:pt x="3074" y="742"/>
                    </a:lnTo>
                    <a:lnTo>
                      <a:pt x="3085" y="741"/>
                    </a:lnTo>
                    <a:lnTo>
                      <a:pt x="3096" y="739"/>
                    </a:lnTo>
                    <a:lnTo>
                      <a:pt x="3107" y="736"/>
                    </a:lnTo>
                    <a:lnTo>
                      <a:pt x="3117" y="732"/>
                    </a:lnTo>
                    <a:lnTo>
                      <a:pt x="3127" y="728"/>
                    </a:lnTo>
                    <a:lnTo>
                      <a:pt x="3138" y="723"/>
                    </a:lnTo>
                    <a:lnTo>
                      <a:pt x="3146" y="719"/>
                    </a:lnTo>
                    <a:lnTo>
                      <a:pt x="3156" y="713"/>
                    </a:lnTo>
                    <a:lnTo>
                      <a:pt x="3166" y="708"/>
                    </a:lnTo>
                    <a:lnTo>
                      <a:pt x="3175" y="702"/>
                    </a:lnTo>
                    <a:lnTo>
                      <a:pt x="3194" y="690"/>
                    </a:lnTo>
                    <a:lnTo>
                      <a:pt x="3211" y="676"/>
                    </a:lnTo>
                    <a:lnTo>
                      <a:pt x="3230" y="664"/>
                    </a:lnTo>
                    <a:lnTo>
                      <a:pt x="3249" y="651"/>
                    </a:lnTo>
                    <a:lnTo>
                      <a:pt x="3258" y="645"/>
                    </a:lnTo>
                    <a:lnTo>
                      <a:pt x="3268" y="639"/>
                    </a:lnTo>
                    <a:lnTo>
                      <a:pt x="3276" y="634"/>
                    </a:lnTo>
                    <a:lnTo>
                      <a:pt x="3286" y="628"/>
                    </a:lnTo>
                    <a:lnTo>
                      <a:pt x="3297" y="624"/>
                    </a:lnTo>
                    <a:lnTo>
                      <a:pt x="3308" y="620"/>
                    </a:lnTo>
                    <a:lnTo>
                      <a:pt x="3318" y="617"/>
                    </a:lnTo>
                    <a:lnTo>
                      <a:pt x="3328" y="614"/>
                    </a:lnTo>
                    <a:lnTo>
                      <a:pt x="3340" y="610"/>
                    </a:lnTo>
                    <a:lnTo>
                      <a:pt x="3352" y="608"/>
                    </a:lnTo>
                    <a:lnTo>
                      <a:pt x="3363" y="606"/>
                    </a:lnTo>
                    <a:lnTo>
                      <a:pt x="3375" y="605"/>
                    </a:lnTo>
                    <a:lnTo>
                      <a:pt x="3386" y="603"/>
                    </a:lnTo>
                    <a:lnTo>
                      <a:pt x="3398" y="602"/>
                    </a:lnTo>
                    <a:lnTo>
                      <a:pt x="3422" y="600"/>
                    </a:lnTo>
                    <a:lnTo>
                      <a:pt x="3447" y="599"/>
                    </a:lnTo>
                    <a:lnTo>
                      <a:pt x="3472" y="598"/>
                    </a:lnTo>
                    <a:lnTo>
                      <a:pt x="3496" y="597"/>
                    </a:lnTo>
                    <a:lnTo>
                      <a:pt x="3521" y="596"/>
                    </a:lnTo>
                    <a:lnTo>
                      <a:pt x="3534" y="594"/>
                    </a:lnTo>
                    <a:lnTo>
                      <a:pt x="3545" y="593"/>
                    </a:lnTo>
                    <a:lnTo>
                      <a:pt x="3557" y="591"/>
                    </a:lnTo>
                    <a:lnTo>
                      <a:pt x="3570" y="589"/>
                    </a:lnTo>
                    <a:lnTo>
                      <a:pt x="3581" y="587"/>
                    </a:lnTo>
                    <a:lnTo>
                      <a:pt x="3591" y="584"/>
                    </a:lnTo>
                    <a:lnTo>
                      <a:pt x="3603" y="581"/>
                    </a:lnTo>
                    <a:lnTo>
                      <a:pt x="3615" y="578"/>
                    </a:lnTo>
                    <a:lnTo>
                      <a:pt x="3625" y="573"/>
                    </a:lnTo>
                    <a:lnTo>
                      <a:pt x="3636" y="569"/>
                    </a:lnTo>
                    <a:lnTo>
                      <a:pt x="3646" y="563"/>
                    </a:lnTo>
                    <a:lnTo>
                      <a:pt x="3655" y="556"/>
                    </a:lnTo>
                    <a:lnTo>
                      <a:pt x="3665" y="550"/>
                    </a:lnTo>
                    <a:lnTo>
                      <a:pt x="3675" y="543"/>
                    </a:lnTo>
                    <a:lnTo>
                      <a:pt x="3703" y="543"/>
                    </a:lnTo>
                    <a:lnTo>
                      <a:pt x="3696" y="544"/>
                    </a:lnTo>
                    <a:lnTo>
                      <a:pt x="3690" y="545"/>
                    </a:lnTo>
                    <a:lnTo>
                      <a:pt x="3683" y="545"/>
                    </a:lnTo>
                    <a:lnTo>
                      <a:pt x="3675" y="545"/>
                    </a:lnTo>
                    <a:lnTo>
                      <a:pt x="3668" y="545"/>
                    </a:lnTo>
                    <a:lnTo>
                      <a:pt x="3662" y="544"/>
                    </a:lnTo>
                    <a:lnTo>
                      <a:pt x="3655" y="542"/>
                    </a:lnTo>
                    <a:lnTo>
                      <a:pt x="3649" y="540"/>
                    </a:lnTo>
                    <a:lnTo>
                      <a:pt x="3644" y="537"/>
                    </a:lnTo>
                    <a:lnTo>
                      <a:pt x="3638" y="534"/>
                    </a:lnTo>
                    <a:lnTo>
                      <a:pt x="3632" y="531"/>
                    </a:lnTo>
                    <a:lnTo>
                      <a:pt x="3628" y="527"/>
                    </a:lnTo>
                    <a:lnTo>
                      <a:pt x="3623" y="523"/>
                    </a:lnTo>
                    <a:lnTo>
                      <a:pt x="3619" y="518"/>
                    </a:lnTo>
                    <a:lnTo>
                      <a:pt x="3616" y="514"/>
                    </a:lnTo>
                    <a:lnTo>
                      <a:pt x="3613" y="508"/>
                    </a:lnTo>
                    <a:lnTo>
                      <a:pt x="3612" y="503"/>
                    </a:lnTo>
                    <a:lnTo>
                      <a:pt x="3610" y="498"/>
                    </a:lnTo>
                    <a:lnTo>
                      <a:pt x="3610" y="492"/>
                    </a:lnTo>
                    <a:lnTo>
                      <a:pt x="3610" y="487"/>
                    </a:lnTo>
                    <a:lnTo>
                      <a:pt x="3612" y="481"/>
                    </a:lnTo>
                    <a:lnTo>
                      <a:pt x="3613" y="476"/>
                    </a:lnTo>
                    <a:lnTo>
                      <a:pt x="3615" y="470"/>
                    </a:lnTo>
                    <a:lnTo>
                      <a:pt x="3619" y="466"/>
                    </a:lnTo>
                    <a:lnTo>
                      <a:pt x="3619" y="466"/>
                    </a:lnTo>
                    <a:lnTo>
                      <a:pt x="3646" y="466"/>
                    </a:lnTo>
                    <a:lnTo>
                      <a:pt x="3759" y="517"/>
                    </a:lnTo>
                    <a:lnTo>
                      <a:pt x="3759" y="466"/>
                    </a:lnTo>
                    <a:lnTo>
                      <a:pt x="3758" y="462"/>
                    </a:lnTo>
                    <a:lnTo>
                      <a:pt x="3755" y="459"/>
                    </a:lnTo>
                    <a:lnTo>
                      <a:pt x="3755" y="456"/>
                    </a:lnTo>
                    <a:lnTo>
                      <a:pt x="3753" y="452"/>
                    </a:lnTo>
                    <a:lnTo>
                      <a:pt x="3755" y="450"/>
                    </a:lnTo>
                    <a:lnTo>
                      <a:pt x="3755" y="447"/>
                    </a:lnTo>
                    <a:lnTo>
                      <a:pt x="3756" y="444"/>
                    </a:lnTo>
                    <a:lnTo>
                      <a:pt x="3758" y="441"/>
                    </a:lnTo>
                    <a:lnTo>
                      <a:pt x="3762" y="436"/>
                    </a:lnTo>
                    <a:lnTo>
                      <a:pt x="3768" y="432"/>
                    </a:lnTo>
                    <a:lnTo>
                      <a:pt x="3774" y="427"/>
                    </a:lnTo>
                    <a:lnTo>
                      <a:pt x="3778" y="423"/>
                    </a:lnTo>
                    <a:lnTo>
                      <a:pt x="3784" y="419"/>
                    </a:lnTo>
                    <a:lnTo>
                      <a:pt x="3785" y="416"/>
                    </a:lnTo>
                    <a:lnTo>
                      <a:pt x="3787" y="414"/>
                    </a:lnTo>
                    <a:lnTo>
                      <a:pt x="3788" y="412"/>
                    </a:lnTo>
                    <a:lnTo>
                      <a:pt x="3790" y="410"/>
                    </a:lnTo>
                    <a:lnTo>
                      <a:pt x="3790" y="408"/>
                    </a:lnTo>
                    <a:lnTo>
                      <a:pt x="3790" y="406"/>
                    </a:lnTo>
                    <a:lnTo>
                      <a:pt x="3788" y="404"/>
                    </a:lnTo>
                    <a:lnTo>
                      <a:pt x="3787" y="402"/>
                    </a:lnTo>
                    <a:lnTo>
                      <a:pt x="3785" y="399"/>
                    </a:lnTo>
                    <a:lnTo>
                      <a:pt x="3782" y="397"/>
                    </a:lnTo>
                    <a:lnTo>
                      <a:pt x="3778" y="395"/>
                    </a:lnTo>
                    <a:lnTo>
                      <a:pt x="3772" y="393"/>
                    </a:lnTo>
                    <a:lnTo>
                      <a:pt x="3766" y="389"/>
                    </a:lnTo>
                    <a:lnTo>
                      <a:pt x="3759" y="387"/>
                    </a:lnTo>
                    <a:lnTo>
                      <a:pt x="3759" y="387"/>
                    </a:lnTo>
                    <a:lnTo>
                      <a:pt x="3771" y="390"/>
                    </a:lnTo>
                    <a:lnTo>
                      <a:pt x="3781" y="392"/>
                    </a:lnTo>
                    <a:lnTo>
                      <a:pt x="3792" y="393"/>
                    </a:lnTo>
                    <a:lnTo>
                      <a:pt x="3803" y="393"/>
                    </a:lnTo>
                    <a:lnTo>
                      <a:pt x="3813" y="392"/>
                    </a:lnTo>
                    <a:lnTo>
                      <a:pt x="3823" y="390"/>
                    </a:lnTo>
                    <a:lnTo>
                      <a:pt x="3833" y="388"/>
                    </a:lnTo>
                    <a:lnTo>
                      <a:pt x="3843" y="385"/>
                    </a:lnTo>
                    <a:lnTo>
                      <a:pt x="3853" y="382"/>
                    </a:lnTo>
                    <a:lnTo>
                      <a:pt x="3862" y="377"/>
                    </a:lnTo>
                    <a:lnTo>
                      <a:pt x="3869" y="371"/>
                    </a:lnTo>
                    <a:lnTo>
                      <a:pt x="3878" y="366"/>
                    </a:lnTo>
                    <a:lnTo>
                      <a:pt x="3885" y="359"/>
                    </a:lnTo>
                    <a:lnTo>
                      <a:pt x="3891" y="352"/>
                    </a:lnTo>
                    <a:lnTo>
                      <a:pt x="3895" y="346"/>
                    </a:lnTo>
                    <a:lnTo>
                      <a:pt x="3901" y="338"/>
                    </a:lnTo>
                    <a:lnTo>
                      <a:pt x="3901" y="337"/>
                    </a:lnTo>
                    <a:lnTo>
                      <a:pt x="3901" y="336"/>
                    </a:lnTo>
                    <a:lnTo>
                      <a:pt x="3873" y="336"/>
                    </a:lnTo>
                    <a:lnTo>
                      <a:pt x="3901" y="284"/>
                    </a:lnTo>
                    <a:lnTo>
                      <a:pt x="3897" y="288"/>
                    </a:lnTo>
                    <a:lnTo>
                      <a:pt x="3892" y="292"/>
                    </a:lnTo>
                    <a:lnTo>
                      <a:pt x="3886" y="294"/>
                    </a:lnTo>
                    <a:lnTo>
                      <a:pt x="3881" y="296"/>
                    </a:lnTo>
                    <a:lnTo>
                      <a:pt x="3875" y="296"/>
                    </a:lnTo>
                    <a:lnTo>
                      <a:pt x="3869" y="296"/>
                    </a:lnTo>
                    <a:lnTo>
                      <a:pt x="3862" y="295"/>
                    </a:lnTo>
                    <a:lnTo>
                      <a:pt x="3856" y="293"/>
                    </a:lnTo>
                    <a:lnTo>
                      <a:pt x="3850" y="291"/>
                    </a:lnTo>
                    <a:lnTo>
                      <a:pt x="3846" y="286"/>
                    </a:lnTo>
                    <a:lnTo>
                      <a:pt x="3843" y="282"/>
                    </a:lnTo>
                    <a:lnTo>
                      <a:pt x="3842" y="277"/>
                    </a:lnTo>
                    <a:lnTo>
                      <a:pt x="3840" y="273"/>
                    </a:lnTo>
                    <a:lnTo>
                      <a:pt x="3840" y="268"/>
                    </a:lnTo>
                    <a:lnTo>
                      <a:pt x="3842" y="263"/>
                    </a:lnTo>
                    <a:lnTo>
                      <a:pt x="3844" y="258"/>
                    </a:lnTo>
                    <a:lnTo>
                      <a:pt x="3849" y="263"/>
                    </a:lnTo>
                    <a:lnTo>
                      <a:pt x="3853" y="266"/>
                    </a:lnTo>
                    <a:lnTo>
                      <a:pt x="3859" y="269"/>
                    </a:lnTo>
                    <a:lnTo>
                      <a:pt x="3863" y="273"/>
                    </a:lnTo>
                    <a:lnTo>
                      <a:pt x="3869" y="275"/>
                    </a:lnTo>
                    <a:lnTo>
                      <a:pt x="3876" y="277"/>
                    </a:lnTo>
                    <a:lnTo>
                      <a:pt x="3882" y="278"/>
                    </a:lnTo>
                    <a:lnTo>
                      <a:pt x="3888" y="280"/>
                    </a:lnTo>
                    <a:lnTo>
                      <a:pt x="3895" y="281"/>
                    </a:lnTo>
                    <a:lnTo>
                      <a:pt x="3901" y="281"/>
                    </a:lnTo>
                    <a:lnTo>
                      <a:pt x="3908" y="281"/>
                    </a:lnTo>
                    <a:lnTo>
                      <a:pt x="3914" y="280"/>
                    </a:lnTo>
                    <a:lnTo>
                      <a:pt x="3921" y="278"/>
                    </a:lnTo>
                    <a:lnTo>
                      <a:pt x="3927" y="276"/>
                    </a:lnTo>
                    <a:lnTo>
                      <a:pt x="3933" y="274"/>
                    </a:lnTo>
                    <a:lnTo>
                      <a:pt x="3938" y="272"/>
                    </a:lnTo>
                    <a:lnTo>
                      <a:pt x="3944" y="268"/>
                    </a:lnTo>
                    <a:lnTo>
                      <a:pt x="3949" y="264"/>
                    </a:lnTo>
                    <a:lnTo>
                      <a:pt x="3953" y="260"/>
                    </a:lnTo>
                    <a:lnTo>
                      <a:pt x="3957" y="256"/>
                    </a:lnTo>
                    <a:lnTo>
                      <a:pt x="3960" y="252"/>
                    </a:lnTo>
                    <a:lnTo>
                      <a:pt x="3963" y="247"/>
                    </a:lnTo>
                    <a:lnTo>
                      <a:pt x="3964" y="243"/>
                    </a:lnTo>
                    <a:lnTo>
                      <a:pt x="3966" y="237"/>
                    </a:lnTo>
                    <a:lnTo>
                      <a:pt x="3967" y="232"/>
                    </a:lnTo>
                    <a:lnTo>
                      <a:pt x="3967" y="227"/>
                    </a:lnTo>
                    <a:lnTo>
                      <a:pt x="3967" y="222"/>
                    </a:lnTo>
                    <a:lnTo>
                      <a:pt x="3966" y="217"/>
                    </a:lnTo>
                    <a:lnTo>
                      <a:pt x="3964" y="212"/>
                    </a:lnTo>
                    <a:lnTo>
                      <a:pt x="3962" y="208"/>
                    </a:lnTo>
                    <a:lnTo>
                      <a:pt x="3959" y="202"/>
                    </a:lnTo>
                    <a:lnTo>
                      <a:pt x="3956" y="198"/>
                    </a:lnTo>
                    <a:lnTo>
                      <a:pt x="3950" y="193"/>
                    </a:lnTo>
                    <a:lnTo>
                      <a:pt x="3944" y="189"/>
                    </a:lnTo>
                    <a:lnTo>
                      <a:pt x="3937" y="184"/>
                    </a:lnTo>
                    <a:lnTo>
                      <a:pt x="3930" y="181"/>
                    </a:lnTo>
                    <a:lnTo>
                      <a:pt x="3930" y="181"/>
                    </a:lnTo>
                    <a:lnTo>
                      <a:pt x="3957" y="181"/>
                    </a:lnTo>
                    <a:lnTo>
                      <a:pt x="3957" y="155"/>
                    </a:lnTo>
                    <a:lnTo>
                      <a:pt x="4241" y="78"/>
                    </a:lnTo>
                    <a:lnTo>
                      <a:pt x="4222" y="72"/>
                    </a:lnTo>
                    <a:lnTo>
                      <a:pt x="4203" y="68"/>
                    </a:lnTo>
                    <a:lnTo>
                      <a:pt x="4183" y="64"/>
                    </a:lnTo>
                    <a:lnTo>
                      <a:pt x="4164" y="61"/>
                    </a:lnTo>
                    <a:lnTo>
                      <a:pt x="4145" y="58"/>
                    </a:lnTo>
                    <a:lnTo>
                      <a:pt x="4125" y="54"/>
                    </a:lnTo>
                    <a:lnTo>
                      <a:pt x="4106" y="52"/>
                    </a:lnTo>
                    <a:lnTo>
                      <a:pt x="4086" y="51"/>
                    </a:lnTo>
                    <a:lnTo>
                      <a:pt x="4067" y="50"/>
                    </a:lnTo>
                    <a:lnTo>
                      <a:pt x="4047" y="49"/>
                    </a:lnTo>
                    <a:lnTo>
                      <a:pt x="4028" y="48"/>
                    </a:lnTo>
                    <a:lnTo>
                      <a:pt x="4008" y="48"/>
                    </a:lnTo>
                    <a:lnTo>
                      <a:pt x="3988" y="48"/>
                    </a:lnTo>
                    <a:lnTo>
                      <a:pt x="3969" y="49"/>
                    </a:lnTo>
                    <a:lnTo>
                      <a:pt x="3949" y="50"/>
                    </a:lnTo>
                    <a:lnTo>
                      <a:pt x="3930" y="52"/>
                    </a:lnTo>
                    <a:lnTo>
                      <a:pt x="3930" y="52"/>
                    </a:lnTo>
                    <a:lnTo>
                      <a:pt x="3986" y="26"/>
                    </a:lnTo>
                    <a:lnTo>
                      <a:pt x="3788" y="0"/>
                    </a:lnTo>
                    <a:lnTo>
                      <a:pt x="3788" y="0"/>
                    </a:lnTo>
                    <a:lnTo>
                      <a:pt x="3693" y="9"/>
                    </a:lnTo>
                    <a:lnTo>
                      <a:pt x="3597" y="18"/>
                    </a:lnTo>
                    <a:lnTo>
                      <a:pt x="3503" y="26"/>
                    </a:lnTo>
                    <a:lnTo>
                      <a:pt x="3408" y="33"/>
                    </a:lnTo>
                    <a:lnTo>
                      <a:pt x="3312" y="37"/>
                    </a:lnTo>
                    <a:lnTo>
                      <a:pt x="3217" y="42"/>
                    </a:lnTo>
                    <a:lnTo>
                      <a:pt x="3122" y="45"/>
                    </a:lnTo>
                    <a:lnTo>
                      <a:pt x="3026" y="48"/>
                    </a:lnTo>
                    <a:lnTo>
                      <a:pt x="2931" y="49"/>
                    </a:lnTo>
                    <a:lnTo>
                      <a:pt x="2834" y="49"/>
                    </a:lnTo>
                    <a:lnTo>
                      <a:pt x="2739" y="48"/>
                    </a:lnTo>
                    <a:lnTo>
                      <a:pt x="2643" y="45"/>
                    </a:lnTo>
                    <a:lnTo>
                      <a:pt x="2548" y="42"/>
                    </a:lnTo>
                    <a:lnTo>
                      <a:pt x="2452" y="37"/>
                    </a:lnTo>
                    <a:lnTo>
                      <a:pt x="2357" y="33"/>
                    </a:lnTo>
                    <a:lnTo>
                      <a:pt x="2261" y="26"/>
                    </a:lnTo>
                    <a:lnTo>
                      <a:pt x="2261" y="26"/>
                    </a:lnTo>
                    <a:lnTo>
                      <a:pt x="1781" y="78"/>
                    </a:lnTo>
                    <a:lnTo>
                      <a:pt x="1810" y="104"/>
                    </a:lnTo>
                    <a:lnTo>
                      <a:pt x="1810" y="104"/>
                    </a:lnTo>
                    <a:close/>
                    <a:moveTo>
                      <a:pt x="1471" y="207"/>
                    </a:moveTo>
                    <a:lnTo>
                      <a:pt x="1498" y="181"/>
                    </a:lnTo>
                    <a:lnTo>
                      <a:pt x="1329" y="207"/>
                    </a:lnTo>
                    <a:lnTo>
                      <a:pt x="1471" y="207"/>
                    </a:lnTo>
                    <a:lnTo>
                      <a:pt x="1471" y="207"/>
                    </a:lnTo>
                    <a:close/>
                    <a:moveTo>
                      <a:pt x="876" y="440"/>
                    </a:moveTo>
                    <a:lnTo>
                      <a:pt x="934" y="466"/>
                    </a:lnTo>
                    <a:lnTo>
                      <a:pt x="947" y="466"/>
                    </a:lnTo>
                    <a:lnTo>
                      <a:pt x="960" y="464"/>
                    </a:lnTo>
                    <a:lnTo>
                      <a:pt x="973" y="463"/>
                    </a:lnTo>
                    <a:lnTo>
                      <a:pt x="986" y="461"/>
                    </a:lnTo>
                    <a:lnTo>
                      <a:pt x="998" y="458"/>
                    </a:lnTo>
                    <a:lnTo>
                      <a:pt x="1009" y="454"/>
                    </a:lnTo>
                    <a:lnTo>
                      <a:pt x="1022" y="451"/>
                    </a:lnTo>
                    <a:lnTo>
                      <a:pt x="1033" y="445"/>
                    </a:lnTo>
                    <a:lnTo>
                      <a:pt x="1044" y="441"/>
                    </a:lnTo>
                    <a:lnTo>
                      <a:pt x="1054" y="434"/>
                    </a:lnTo>
                    <a:lnTo>
                      <a:pt x="1064" y="429"/>
                    </a:lnTo>
                    <a:lnTo>
                      <a:pt x="1073" y="421"/>
                    </a:lnTo>
                    <a:lnTo>
                      <a:pt x="1082" y="413"/>
                    </a:lnTo>
                    <a:lnTo>
                      <a:pt x="1089" y="405"/>
                    </a:lnTo>
                    <a:lnTo>
                      <a:pt x="1096" y="396"/>
                    </a:lnTo>
                    <a:lnTo>
                      <a:pt x="1103" y="387"/>
                    </a:lnTo>
                    <a:lnTo>
                      <a:pt x="1103" y="387"/>
                    </a:lnTo>
                    <a:lnTo>
                      <a:pt x="1131" y="361"/>
                    </a:lnTo>
                    <a:lnTo>
                      <a:pt x="962" y="361"/>
                    </a:lnTo>
                    <a:lnTo>
                      <a:pt x="962" y="387"/>
                    </a:lnTo>
                    <a:lnTo>
                      <a:pt x="876" y="414"/>
                    </a:lnTo>
                    <a:lnTo>
                      <a:pt x="876" y="440"/>
                    </a:lnTo>
                    <a:lnTo>
                      <a:pt x="876" y="440"/>
                    </a:lnTo>
                    <a:close/>
                    <a:moveTo>
                      <a:pt x="453" y="310"/>
                    </a:moveTo>
                    <a:lnTo>
                      <a:pt x="482" y="310"/>
                    </a:lnTo>
                    <a:lnTo>
                      <a:pt x="538" y="284"/>
                    </a:lnTo>
                    <a:lnTo>
                      <a:pt x="453" y="310"/>
                    </a:lnTo>
                    <a:lnTo>
                      <a:pt x="453" y="310"/>
                    </a:lnTo>
                    <a:close/>
                    <a:moveTo>
                      <a:pt x="482" y="387"/>
                    </a:moveTo>
                    <a:lnTo>
                      <a:pt x="453" y="361"/>
                    </a:lnTo>
                    <a:lnTo>
                      <a:pt x="436" y="356"/>
                    </a:lnTo>
                    <a:lnTo>
                      <a:pt x="418" y="350"/>
                    </a:lnTo>
                    <a:lnTo>
                      <a:pt x="401" y="346"/>
                    </a:lnTo>
                    <a:lnTo>
                      <a:pt x="383" y="342"/>
                    </a:lnTo>
                    <a:lnTo>
                      <a:pt x="366" y="339"/>
                    </a:lnTo>
                    <a:lnTo>
                      <a:pt x="347" y="338"/>
                    </a:lnTo>
                    <a:lnTo>
                      <a:pt x="330" y="337"/>
                    </a:lnTo>
                    <a:lnTo>
                      <a:pt x="311" y="336"/>
                    </a:lnTo>
                    <a:lnTo>
                      <a:pt x="294" y="337"/>
                    </a:lnTo>
                    <a:lnTo>
                      <a:pt x="275" y="338"/>
                    </a:lnTo>
                    <a:lnTo>
                      <a:pt x="258" y="339"/>
                    </a:lnTo>
                    <a:lnTo>
                      <a:pt x="239" y="342"/>
                    </a:lnTo>
                    <a:lnTo>
                      <a:pt x="222" y="346"/>
                    </a:lnTo>
                    <a:lnTo>
                      <a:pt x="204" y="350"/>
                    </a:lnTo>
                    <a:lnTo>
                      <a:pt x="187" y="356"/>
                    </a:lnTo>
                    <a:lnTo>
                      <a:pt x="171" y="361"/>
                    </a:lnTo>
                    <a:lnTo>
                      <a:pt x="171" y="361"/>
                    </a:lnTo>
                    <a:lnTo>
                      <a:pt x="171" y="387"/>
                    </a:lnTo>
                    <a:lnTo>
                      <a:pt x="0" y="440"/>
                    </a:lnTo>
                    <a:lnTo>
                      <a:pt x="5" y="438"/>
                    </a:lnTo>
                    <a:lnTo>
                      <a:pt x="9" y="436"/>
                    </a:lnTo>
                    <a:lnTo>
                      <a:pt x="12" y="435"/>
                    </a:lnTo>
                    <a:lnTo>
                      <a:pt x="16" y="435"/>
                    </a:lnTo>
                    <a:lnTo>
                      <a:pt x="21" y="435"/>
                    </a:lnTo>
                    <a:lnTo>
                      <a:pt x="25" y="436"/>
                    </a:lnTo>
                    <a:lnTo>
                      <a:pt x="28" y="439"/>
                    </a:lnTo>
                    <a:lnTo>
                      <a:pt x="32" y="441"/>
                    </a:lnTo>
                    <a:lnTo>
                      <a:pt x="34" y="444"/>
                    </a:lnTo>
                    <a:lnTo>
                      <a:pt x="35" y="447"/>
                    </a:lnTo>
                    <a:lnTo>
                      <a:pt x="37" y="450"/>
                    </a:lnTo>
                    <a:lnTo>
                      <a:pt x="37" y="453"/>
                    </a:lnTo>
                    <a:lnTo>
                      <a:pt x="37" y="457"/>
                    </a:lnTo>
                    <a:lnTo>
                      <a:pt x="35" y="460"/>
                    </a:lnTo>
                    <a:lnTo>
                      <a:pt x="32" y="462"/>
                    </a:lnTo>
                    <a:lnTo>
                      <a:pt x="29" y="466"/>
                    </a:lnTo>
                    <a:lnTo>
                      <a:pt x="29" y="466"/>
                    </a:lnTo>
                    <a:lnTo>
                      <a:pt x="29" y="466"/>
                    </a:lnTo>
                    <a:lnTo>
                      <a:pt x="37" y="467"/>
                    </a:lnTo>
                    <a:lnTo>
                      <a:pt x="45" y="469"/>
                    </a:lnTo>
                    <a:lnTo>
                      <a:pt x="54" y="470"/>
                    </a:lnTo>
                    <a:lnTo>
                      <a:pt x="61" y="471"/>
                    </a:lnTo>
                    <a:lnTo>
                      <a:pt x="68" y="472"/>
                    </a:lnTo>
                    <a:lnTo>
                      <a:pt x="76" y="473"/>
                    </a:lnTo>
                    <a:lnTo>
                      <a:pt x="84" y="473"/>
                    </a:lnTo>
                    <a:lnTo>
                      <a:pt x="91" y="473"/>
                    </a:lnTo>
                    <a:lnTo>
                      <a:pt x="106" y="472"/>
                    </a:lnTo>
                    <a:lnTo>
                      <a:pt x="119" y="470"/>
                    </a:lnTo>
                    <a:lnTo>
                      <a:pt x="133" y="468"/>
                    </a:lnTo>
                    <a:lnTo>
                      <a:pt x="146" y="463"/>
                    </a:lnTo>
                    <a:lnTo>
                      <a:pt x="159" y="459"/>
                    </a:lnTo>
                    <a:lnTo>
                      <a:pt x="172" y="454"/>
                    </a:lnTo>
                    <a:lnTo>
                      <a:pt x="185" y="449"/>
                    </a:lnTo>
                    <a:lnTo>
                      <a:pt x="198" y="443"/>
                    </a:lnTo>
                    <a:lnTo>
                      <a:pt x="211" y="436"/>
                    </a:lnTo>
                    <a:lnTo>
                      <a:pt x="223" y="430"/>
                    </a:lnTo>
                    <a:lnTo>
                      <a:pt x="249" y="417"/>
                    </a:lnTo>
                    <a:lnTo>
                      <a:pt x="274" y="404"/>
                    </a:lnTo>
                    <a:lnTo>
                      <a:pt x="287" y="398"/>
                    </a:lnTo>
                    <a:lnTo>
                      <a:pt x="300" y="392"/>
                    </a:lnTo>
                    <a:lnTo>
                      <a:pt x="313" y="387"/>
                    </a:lnTo>
                    <a:lnTo>
                      <a:pt x="326" y="383"/>
                    </a:lnTo>
                    <a:lnTo>
                      <a:pt x="340" y="378"/>
                    </a:lnTo>
                    <a:lnTo>
                      <a:pt x="353" y="375"/>
                    </a:lnTo>
                    <a:lnTo>
                      <a:pt x="368" y="373"/>
                    </a:lnTo>
                    <a:lnTo>
                      <a:pt x="382" y="370"/>
                    </a:lnTo>
                    <a:lnTo>
                      <a:pt x="391" y="370"/>
                    </a:lnTo>
                    <a:lnTo>
                      <a:pt x="398" y="370"/>
                    </a:lnTo>
                    <a:lnTo>
                      <a:pt x="405" y="370"/>
                    </a:lnTo>
                    <a:lnTo>
                      <a:pt x="414" y="371"/>
                    </a:lnTo>
                    <a:lnTo>
                      <a:pt x="421" y="371"/>
                    </a:lnTo>
                    <a:lnTo>
                      <a:pt x="430" y="373"/>
                    </a:lnTo>
                    <a:lnTo>
                      <a:pt x="437" y="375"/>
                    </a:lnTo>
                    <a:lnTo>
                      <a:pt x="446" y="376"/>
                    </a:lnTo>
                    <a:lnTo>
                      <a:pt x="454" y="378"/>
                    </a:lnTo>
                    <a:lnTo>
                      <a:pt x="463" y="382"/>
                    </a:lnTo>
                    <a:lnTo>
                      <a:pt x="472" y="384"/>
                    </a:lnTo>
                    <a:lnTo>
                      <a:pt x="480" y="387"/>
                    </a:lnTo>
                    <a:lnTo>
                      <a:pt x="482" y="387"/>
                    </a:lnTo>
                    <a:close/>
                    <a:moveTo>
                      <a:pt x="3646" y="749"/>
                    </a:moveTo>
                    <a:lnTo>
                      <a:pt x="3563" y="801"/>
                    </a:lnTo>
                    <a:lnTo>
                      <a:pt x="3646" y="801"/>
                    </a:lnTo>
                    <a:lnTo>
                      <a:pt x="3590" y="826"/>
                    </a:lnTo>
                    <a:lnTo>
                      <a:pt x="3590" y="826"/>
                    </a:lnTo>
                    <a:lnTo>
                      <a:pt x="3600" y="831"/>
                    </a:lnTo>
                    <a:lnTo>
                      <a:pt x="3610" y="834"/>
                    </a:lnTo>
                    <a:lnTo>
                      <a:pt x="3622" y="838"/>
                    </a:lnTo>
                    <a:lnTo>
                      <a:pt x="3632" y="840"/>
                    </a:lnTo>
                    <a:lnTo>
                      <a:pt x="3644" y="843"/>
                    </a:lnTo>
                    <a:lnTo>
                      <a:pt x="3654" y="846"/>
                    </a:lnTo>
                    <a:lnTo>
                      <a:pt x="3665" y="848"/>
                    </a:lnTo>
                    <a:lnTo>
                      <a:pt x="3675" y="849"/>
                    </a:lnTo>
                    <a:lnTo>
                      <a:pt x="3687" y="851"/>
                    </a:lnTo>
                    <a:lnTo>
                      <a:pt x="3698" y="852"/>
                    </a:lnTo>
                    <a:lnTo>
                      <a:pt x="3709" y="852"/>
                    </a:lnTo>
                    <a:lnTo>
                      <a:pt x="3720" y="853"/>
                    </a:lnTo>
                    <a:lnTo>
                      <a:pt x="3732" y="853"/>
                    </a:lnTo>
                    <a:lnTo>
                      <a:pt x="3742" y="853"/>
                    </a:lnTo>
                    <a:lnTo>
                      <a:pt x="3753" y="852"/>
                    </a:lnTo>
                    <a:lnTo>
                      <a:pt x="3765" y="852"/>
                    </a:lnTo>
                    <a:lnTo>
                      <a:pt x="3775" y="851"/>
                    </a:lnTo>
                    <a:lnTo>
                      <a:pt x="3787" y="850"/>
                    </a:lnTo>
                    <a:lnTo>
                      <a:pt x="3797" y="848"/>
                    </a:lnTo>
                    <a:lnTo>
                      <a:pt x="3808" y="847"/>
                    </a:lnTo>
                    <a:lnTo>
                      <a:pt x="3818" y="844"/>
                    </a:lnTo>
                    <a:lnTo>
                      <a:pt x="3830" y="842"/>
                    </a:lnTo>
                    <a:lnTo>
                      <a:pt x="3840" y="839"/>
                    </a:lnTo>
                    <a:lnTo>
                      <a:pt x="3850" y="835"/>
                    </a:lnTo>
                    <a:lnTo>
                      <a:pt x="3860" y="832"/>
                    </a:lnTo>
                    <a:lnTo>
                      <a:pt x="3872" y="829"/>
                    </a:lnTo>
                    <a:lnTo>
                      <a:pt x="3881" y="825"/>
                    </a:lnTo>
                    <a:lnTo>
                      <a:pt x="3891" y="821"/>
                    </a:lnTo>
                    <a:lnTo>
                      <a:pt x="3901" y="816"/>
                    </a:lnTo>
                    <a:lnTo>
                      <a:pt x="3911" y="811"/>
                    </a:lnTo>
                    <a:lnTo>
                      <a:pt x="3920" y="806"/>
                    </a:lnTo>
                    <a:lnTo>
                      <a:pt x="3930" y="801"/>
                    </a:lnTo>
                    <a:lnTo>
                      <a:pt x="3930" y="801"/>
                    </a:lnTo>
                    <a:lnTo>
                      <a:pt x="3986" y="723"/>
                    </a:lnTo>
                    <a:lnTo>
                      <a:pt x="3982" y="724"/>
                    </a:lnTo>
                    <a:lnTo>
                      <a:pt x="3979" y="726"/>
                    </a:lnTo>
                    <a:lnTo>
                      <a:pt x="3972" y="728"/>
                    </a:lnTo>
                    <a:lnTo>
                      <a:pt x="3967" y="729"/>
                    </a:lnTo>
                    <a:lnTo>
                      <a:pt x="3963" y="729"/>
                    </a:lnTo>
                    <a:lnTo>
                      <a:pt x="3960" y="728"/>
                    </a:lnTo>
                    <a:lnTo>
                      <a:pt x="3959" y="727"/>
                    </a:lnTo>
                    <a:lnTo>
                      <a:pt x="3957" y="724"/>
                    </a:lnTo>
                    <a:lnTo>
                      <a:pt x="3957" y="722"/>
                    </a:lnTo>
                    <a:lnTo>
                      <a:pt x="3957" y="719"/>
                    </a:lnTo>
                    <a:lnTo>
                      <a:pt x="3957" y="716"/>
                    </a:lnTo>
                    <a:lnTo>
                      <a:pt x="3959" y="709"/>
                    </a:lnTo>
                    <a:lnTo>
                      <a:pt x="3959" y="707"/>
                    </a:lnTo>
                    <a:lnTo>
                      <a:pt x="3959" y="703"/>
                    </a:lnTo>
                    <a:lnTo>
                      <a:pt x="3959" y="700"/>
                    </a:lnTo>
                    <a:lnTo>
                      <a:pt x="3957" y="698"/>
                    </a:lnTo>
                    <a:lnTo>
                      <a:pt x="3956" y="695"/>
                    </a:lnTo>
                    <a:lnTo>
                      <a:pt x="3954" y="694"/>
                    </a:lnTo>
                    <a:lnTo>
                      <a:pt x="3951" y="693"/>
                    </a:lnTo>
                    <a:lnTo>
                      <a:pt x="3949" y="692"/>
                    </a:lnTo>
                    <a:lnTo>
                      <a:pt x="3946" y="691"/>
                    </a:lnTo>
                    <a:lnTo>
                      <a:pt x="3943" y="691"/>
                    </a:lnTo>
                    <a:lnTo>
                      <a:pt x="3936" y="691"/>
                    </a:lnTo>
                    <a:lnTo>
                      <a:pt x="3927" y="692"/>
                    </a:lnTo>
                    <a:lnTo>
                      <a:pt x="3918" y="693"/>
                    </a:lnTo>
                    <a:lnTo>
                      <a:pt x="3910" y="695"/>
                    </a:lnTo>
                    <a:lnTo>
                      <a:pt x="3901" y="698"/>
                    </a:lnTo>
                    <a:lnTo>
                      <a:pt x="3891" y="701"/>
                    </a:lnTo>
                    <a:lnTo>
                      <a:pt x="3881" y="704"/>
                    </a:lnTo>
                    <a:lnTo>
                      <a:pt x="3873" y="709"/>
                    </a:lnTo>
                    <a:lnTo>
                      <a:pt x="3865" y="712"/>
                    </a:lnTo>
                    <a:lnTo>
                      <a:pt x="3858" y="717"/>
                    </a:lnTo>
                    <a:lnTo>
                      <a:pt x="3852" y="720"/>
                    </a:lnTo>
                    <a:lnTo>
                      <a:pt x="3844" y="723"/>
                    </a:lnTo>
                    <a:lnTo>
                      <a:pt x="3837" y="727"/>
                    </a:lnTo>
                    <a:lnTo>
                      <a:pt x="3830" y="729"/>
                    </a:lnTo>
                    <a:lnTo>
                      <a:pt x="3823" y="731"/>
                    </a:lnTo>
                    <a:lnTo>
                      <a:pt x="3816" y="732"/>
                    </a:lnTo>
                    <a:lnTo>
                      <a:pt x="3805" y="732"/>
                    </a:lnTo>
                    <a:lnTo>
                      <a:pt x="3797" y="731"/>
                    </a:lnTo>
                    <a:lnTo>
                      <a:pt x="3791" y="731"/>
                    </a:lnTo>
                    <a:lnTo>
                      <a:pt x="3785" y="730"/>
                    </a:lnTo>
                    <a:lnTo>
                      <a:pt x="3779" y="729"/>
                    </a:lnTo>
                    <a:lnTo>
                      <a:pt x="3774" y="728"/>
                    </a:lnTo>
                    <a:lnTo>
                      <a:pt x="3766" y="726"/>
                    </a:lnTo>
                    <a:lnTo>
                      <a:pt x="3759" y="723"/>
                    </a:lnTo>
                    <a:lnTo>
                      <a:pt x="3759" y="698"/>
                    </a:lnTo>
                    <a:lnTo>
                      <a:pt x="3675" y="749"/>
                    </a:lnTo>
                    <a:lnTo>
                      <a:pt x="3675" y="749"/>
                    </a:lnTo>
                    <a:lnTo>
                      <a:pt x="3675" y="745"/>
                    </a:lnTo>
                    <a:lnTo>
                      <a:pt x="3675" y="740"/>
                    </a:lnTo>
                    <a:lnTo>
                      <a:pt x="3675" y="736"/>
                    </a:lnTo>
                    <a:lnTo>
                      <a:pt x="3674" y="731"/>
                    </a:lnTo>
                    <a:lnTo>
                      <a:pt x="3672" y="727"/>
                    </a:lnTo>
                    <a:lnTo>
                      <a:pt x="3671" y="722"/>
                    </a:lnTo>
                    <a:lnTo>
                      <a:pt x="3668" y="719"/>
                    </a:lnTo>
                    <a:lnTo>
                      <a:pt x="3665" y="714"/>
                    </a:lnTo>
                    <a:lnTo>
                      <a:pt x="3661" y="711"/>
                    </a:lnTo>
                    <a:lnTo>
                      <a:pt x="3657" y="709"/>
                    </a:lnTo>
                    <a:lnTo>
                      <a:pt x="3652" y="705"/>
                    </a:lnTo>
                    <a:lnTo>
                      <a:pt x="3648" y="703"/>
                    </a:lnTo>
                    <a:lnTo>
                      <a:pt x="3644" y="701"/>
                    </a:lnTo>
                    <a:lnTo>
                      <a:pt x="3638" y="699"/>
                    </a:lnTo>
                    <a:lnTo>
                      <a:pt x="3632" y="698"/>
                    </a:lnTo>
                    <a:lnTo>
                      <a:pt x="3626" y="696"/>
                    </a:lnTo>
                    <a:lnTo>
                      <a:pt x="3622" y="695"/>
                    </a:lnTo>
                    <a:lnTo>
                      <a:pt x="3616" y="695"/>
                    </a:lnTo>
                    <a:lnTo>
                      <a:pt x="3612" y="695"/>
                    </a:lnTo>
                    <a:lnTo>
                      <a:pt x="3606" y="696"/>
                    </a:lnTo>
                    <a:lnTo>
                      <a:pt x="3602" y="696"/>
                    </a:lnTo>
                    <a:lnTo>
                      <a:pt x="3597" y="698"/>
                    </a:lnTo>
                    <a:lnTo>
                      <a:pt x="3593" y="700"/>
                    </a:lnTo>
                    <a:lnTo>
                      <a:pt x="3589" y="701"/>
                    </a:lnTo>
                    <a:lnTo>
                      <a:pt x="3580" y="705"/>
                    </a:lnTo>
                    <a:lnTo>
                      <a:pt x="3573" y="710"/>
                    </a:lnTo>
                    <a:lnTo>
                      <a:pt x="3567" y="717"/>
                    </a:lnTo>
                    <a:lnTo>
                      <a:pt x="3564" y="720"/>
                    </a:lnTo>
                    <a:lnTo>
                      <a:pt x="3563" y="723"/>
                    </a:lnTo>
                    <a:lnTo>
                      <a:pt x="3646" y="749"/>
                    </a:lnTo>
                    <a:lnTo>
                      <a:pt x="3646" y="749"/>
                    </a:lnTo>
                    <a:close/>
                    <a:moveTo>
                      <a:pt x="4212" y="1137"/>
                    </a:moveTo>
                    <a:lnTo>
                      <a:pt x="4241" y="1085"/>
                    </a:lnTo>
                    <a:lnTo>
                      <a:pt x="4236" y="1083"/>
                    </a:lnTo>
                    <a:lnTo>
                      <a:pt x="4232" y="1081"/>
                    </a:lnTo>
                    <a:lnTo>
                      <a:pt x="4228" y="1080"/>
                    </a:lnTo>
                    <a:lnTo>
                      <a:pt x="4223" y="1080"/>
                    </a:lnTo>
                    <a:lnTo>
                      <a:pt x="4219" y="1080"/>
                    </a:lnTo>
                    <a:lnTo>
                      <a:pt x="4215" y="1081"/>
                    </a:lnTo>
                    <a:lnTo>
                      <a:pt x="4212" y="1082"/>
                    </a:lnTo>
                    <a:lnTo>
                      <a:pt x="4207" y="1084"/>
                    </a:lnTo>
                    <a:lnTo>
                      <a:pt x="4204" y="1087"/>
                    </a:lnTo>
                    <a:lnTo>
                      <a:pt x="4200" y="1089"/>
                    </a:lnTo>
                    <a:lnTo>
                      <a:pt x="4197" y="1092"/>
                    </a:lnTo>
                    <a:lnTo>
                      <a:pt x="4194" y="1094"/>
                    </a:lnTo>
                    <a:lnTo>
                      <a:pt x="4189" y="1102"/>
                    </a:lnTo>
                    <a:lnTo>
                      <a:pt x="4184" y="1109"/>
                    </a:lnTo>
                    <a:lnTo>
                      <a:pt x="4183" y="1112"/>
                    </a:lnTo>
                    <a:lnTo>
                      <a:pt x="4181" y="1117"/>
                    </a:lnTo>
                    <a:lnTo>
                      <a:pt x="4180" y="1120"/>
                    </a:lnTo>
                    <a:lnTo>
                      <a:pt x="4180" y="1124"/>
                    </a:lnTo>
                    <a:lnTo>
                      <a:pt x="4180" y="1127"/>
                    </a:lnTo>
                    <a:lnTo>
                      <a:pt x="4180" y="1130"/>
                    </a:lnTo>
                    <a:lnTo>
                      <a:pt x="4181" y="1132"/>
                    </a:lnTo>
                    <a:lnTo>
                      <a:pt x="4181" y="1135"/>
                    </a:lnTo>
                    <a:lnTo>
                      <a:pt x="4184" y="1137"/>
                    </a:lnTo>
                    <a:lnTo>
                      <a:pt x="4186" y="1138"/>
                    </a:lnTo>
                    <a:lnTo>
                      <a:pt x="4189" y="1139"/>
                    </a:lnTo>
                    <a:lnTo>
                      <a:pt x="4191" y="1140"/>
                    </a:lnTo>
                    <a:lnTo>
                      <a:pt x="4196" y="1140"/>
                    </a:lnTo>
                    <a:lnTo>
                      <a:pt x="4200" y="1140"/>
                    </a:lnTo>
                    <a:lnTo>
                      <a:pt x="4206" y="1138"/>
                    </a:lnTo>
                    <a:lnTo>
                      <a:pt x="4212" y="1137"/>
                    </a:lnTo>
                    <a:lnTo>
                      <a:pt x="4212" y="1137"/>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4" name="Freeform 458"/>
              <p:cNvSpPr>
                <a:spLocks noEditPoints="1"/>
              </p:cNvSpPr>
              <p:nvPr/>
            </p:nvSpPr>
            <p:spPr bwMode="auto">
              <a:xfrm>
                <a:off x="4437" y="2482"/>
                <a:ext cx="1168" cy="883"/>
              </a:xfrm>
              <a:custGeom>
                <a:avLst/>
                <a:gdLst>
                  <a:gd name="T0" fmla="*/ 1808 w 3505"/>
                  <a:gd name="T1" fmla="*/ 505 h 2647"/>
                  <a:gd name="T2" fmla="*/ 1957 w 3505"/>
                  <a:gd name="T3" fmla="*/ 659 h 2647"/>
                  <a:gd name="T4" fmla="*/ 2066 w 3505"/>
                  <a:gd name="T5" fmla="*/ 665 h 2647"/>
                  <a:gd name="T6" fmla="*/ 2007 w 3505"/>
                  <a:gd name="T7" fmla="*/ 608 h 2647"/>
                  <a:gd name="T8" fmla="*/ 1942 w 3505"/>
                  <a:gd name="T9" fmla="*/ 567 h 2647"/>
                  <a:gd name="T10" fmla="*/ 1889 w 3505"/>
                  <a:gd name="T11" fmla="*/ 475 h 2647"/>
                  <a:gd name="T12" fmla="*/ 1946 w 3505"/>
                  <a:gd name="T13" fmla="*/ 410 h 2647"/>
                  <a:gd name="T14" fmla="*/ 1782 w 3505"/>
                  <a:gd name="T15" fmla="*/ 311 h 2647"/>
                  <a:gd name="T16" fmla="*/ 1449 w 3505"/>
                  <a:gd name="T17" fmla="*/ 191 h 2647"/>
                  <a:gd name="T18" fmla="*/ 1193 w 3505"/>
                  <a:gd name="T19" fmla="*/ 134 h 2647"/>
                  <a:gd name="T20" fmla="*/ 1098 w 3505"/>
                  <a:gd name="T21" fmla="*/ 117 h 2647"/>
                  <a:gd name="T22" fmla="*/ 1122 w 3505"/>
                  <a:gd name="T23" fmla="*/ 168 h 2647"/>
                  <a:gd name="T24" fmla="*/ 1205 w 3505"/>
                  <a:gd name="T25" fmla="*/ 195 h 2647"/>
                  <a:gd name="T26" fmla="*/ 1151 w 3505"/>
                  <a:gd name="T27" fmla="*/ 269 h 2647"/>
                  <a:gd name="T28" fmla="*/ 1161 w 3505"/>
                  <a:gd name="T29" fmla="*/ 311 h 2647"/>
                  <a:gd name="T30" fmla="*/ 1318 w 3505"/>
                  <a:gd name="T31" fmla="*/ 342 h 2647"/>
                  <a:gd name="T32" fmla="*/ 1529 w 3505"/>
                  <a:gd name="T33" fmla="*/ 543 h 2647"/>
                  <a:gd name="T34" fmla="*/ 960 w 3505"/>
                  <a:gd name="T35" fmla="*/ 929 h 2647"/>
                  <a:gd name="T36" fmla="*/ 848 w 3505"/>
                  <a:gd name="T37" fmla="*/ 851 h 2647"/>
                  <a:gd name="T38" fmla="*/ 641 w 3505"/>
                  <a:gd name="T39" fmla="*/ 1016 h 2647"/>
                  <a:gd name="T40" fmla="*/ 63 w 3505"/>
                  <a:gd name="T41" fmla="*/ 1681 h 2647"/>
                  <a:gd name="T42" fmla="*/ 89 w 3505"/>
                  <a:gd name="T43" fmla="*/ 1993 h 2647"/>
                  <a:gd name="T44" fmla="*/ 349 w 3505"/>
                  <a:gd name="T45" fmla="*/ 1920 h 2647"/>
                  <a:gd name="T46" fmla="*/ 836 w 3505"/>
                  <a:gd name="T47" fmla="*/ 1812 h 2647"/>
                  <a:gd name="T48" fmla="*/ 937 w 3505"/>
                  <a:gd name="T49" fmla="*/ 1981 h 2647"/>
                  <a:gd name="T50" fmla="*/ 1115 w 3505"/>
                  <a:gd name="T51" fmla="*/ 2055 h 2647"/>
                  <a:gd name="T52" fmla="*/ 1101 w 3505"/>
                  <a:gd name="T53" fmla="*/ 2142 h 2647"/>
                  <a:gd name="T54" fmla="*/ 1319 w 3505"/>
                  <a:gd name="T55" fmla="*/ 2126 h 2647"/>
                  <a:gd name="T56" fmla="*/ 1876 w 3505"/>
                  <a:gd name="T57" fmla="*/ 1797 h 2647"/>
                  <a:gd name="T58" fmla="*/ 2003 w 3505"/>
                  <a:gd name="T59" fmla="*/ 1485 h 2647"/>
                  <a:gd name="T60" fmla="*/ 1910 w 3505"/>
                  <a:gd name="T61" fmla="*/ 1293 h 2647"/>
                  <a:gd name="T62" fmla="*/ 1391 w 3505"/>
                  <a:gd name="T63" fmla="*/ 970 h 2647"/>
                  <a:gd name="T64" fmla="*/ 1300 w 3505"/>
                  <a:gd name="T65" fmla="*/ 926 h 2647"/>
                  <a:gd name="T66" fmla="*/ 1290 w 3505"/>
                  <a:gd name="T67" fmla="*/ 888 h 2647"/>
                  <a:gd name="T68" fmla="*/ 1276 w 3505"/>
                  <a:gd name="T69" fmla="*/ 737 h 2647"/>
                  <a:gd name="T70" fmla="*/ 1091 w 3505"/>
                  <a:gd name="T71" fmla="*/ 753 h 2647"/>
                  <a:gd name="T72" fmla="*/ 1076 w 3505"/>
                  <a:gd name="T73" fmla="*/ 700 h 2647"/>
                  <a:gd name="T74" fmla="*/ 1033 w 3505"/>
                  <a:gd name="T75" fmla="*/ 741 h 2647"/>
                  <a:gd name="T76" fmla="*/ 1018 w 3505"/>
                  <a:gd name="T77" fmla="*/ 2040 h 2647"/>
                  <a:gd name="T78" fmla="*/ 1345 w 3505"/>
                  <a:gd name="T79" fmla="*/ 2318 h 2647"/>
                  <a:gd name="T80" fmla="*/ 2707 w 3505"/>
                  <a:gd name="T81" fmla="*/ 2251 h 2647"/>
                  <a:gd name="T82" fmla="*/ 2837 w 3505"/>
                  <a:gd name="T83" fmla="*/ 2152 h 2647"/>
                  <a:gd name="T84" fmla="*/ 2516 w 3505"/>
                  <a:gd name="T85" fmla="*/ 2299 h 2647"/>
                  <a:gd name="T86" fmla="*/ 2253 w 3505"/>
                  <a:gd name="T87" fmla="*/ 2466 h 2647"/>
                  <a:gd name="T88" fmla="*/ 2170 w 3505"/>
                  <a:gd name="T89" fmla="*/ 2598 h 2647"/>
                  <a:gd name="T90" fmla="*/ 2461 w 3505"/>
                  <a:gd name="T91" fmla="*/ 2477 h 2647"/>
                  <a:gd name="T92" fmla="*/ 2564 w 3505"/>
                  <a:gd name="T93" fmla="*/ 2310 h 2647"/>
                  <a:gd name="T94" fmla="*/ 2092 w 3505"/>
                  <a:gd name="T95" fmla="*/ 2608 h 2647"/>
                  <a:gd name="T96" fmla="*/ 943 w 3505"/>
                  <a:gd name="T97" fmla="*/ 52 h 2647"/>
                  <a:gd name="T98" fmla="*/ 955 w 3505"/>
                  <a:gd name="T99" fmla="*/ 23 h 2647"/>
                  <a:gd name="T100" fmla="*/ 878 w 3505"/>
                  <a:gd name="T101" fmla="*/ 64 h 2647"/>
                  <a:gd name="T102" fmla="*/ 1075 w 3505"/>
                  <a:gd name="T103" fmla="*/ 310 h 2647"/>
                  <a:gd name="T104" fmla="*/ 905 w 3505"/>
                  <a:gd name="T105" fmla="*/ 284 h 2647"/>
                  <a:gd name="T106" fmla="*/ 1329 w 3505"/>
                  <a:gd name="T107" fmla="*/ 129 h 2647"/>
                  <a:gd name="T108" fmla="*/ 2142 w 3505"/>
                  <a:gd name="T109" fmla="*/ 394 h 2647"/>
                  <a:gd name="T110" fmla="*/ 2146 w 3505"/>
                  <a:gd name="T111" fmla="*/ 341 h 2647"/>
                  <a:gd name="T112" fmla="*/ 2090 w 3505"/>
                  <a:gd name="T113" fmla="*/ 379 h 2647"/>
                  <a:gd name="T114" fmla="*/ 2120 w 3505"/>
                  <a:gd name="T115" fmla="*/ 258 h 2647"/>
                  <a:gd name="T116" fmla="*/ 2541 w 3505"/>
                  <a:gd name="T117" fmla="*/ 595 h 2647"/>
                  <a:gd name="T118" fmla="*/ 2606 w 3505"/>
                  <a:gd name="T119" fmla="*/ 644 h 2647"/>
                  <a:gd name="T120" fmla="*/ 2678 w 3505"/>
                  <a:gd name="T121" fmla="*/ 1195 h 2647"/>
                  <a:gd name="T122" fmla="*/ 3412 w 3505"/>
                  <a:gd name="T123" fmla="*/ 1030 h 2647"/>
                  <a:gd name="T124" fmla="*/ 3480 w 3505"/>
                  <a:gd name="T125" fmla="*/ 956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05" h="2647">
                    <a:moveTo>
                      <a:pt x="1584" y="594"/>
                    </a:moveTo>
                    <a:lnTo>
                      <a:pt x="1589" y="597"/>
                    </a:lnTo>
                    <a:lnTo>
                      <a:pt x="1597" y="599"/>
                    </a:lnTo>
                    <a:lnTo>
                      <a:pt x="1604" y="601"/>
                    </a:lnTo>
                    <a:lnTo>
                      <a:pt x="1611" y="602"/>
                    </a:lnTo>
                    <a:lnTo>
                      <a:pt x="1618" y="603"/>
                    </a:lnTo>
                    <a:lnTo>
                      <a:pt x="1625" y="603"/>
                    </a:lnTo>
                    <a:lnTo>
                      <a:pt x="1634" y="603"/>
                    </a:lnTo>
                    <a:lnTo>
                      <a:pt x="1641" y="602"/>
                    </a:lnTo>
                    <a:lnTo>
                      <a:pt x="1649" y="601"/>
                    </a:lnTo>
                    <a:lnTo>
                      <a:pt x="1656" y="599"/>
                    </a:lnTo>
                    <a:lnTo>
                      <a:pt x="1662" y="597"/>
                    </a:lnTo>
                    <a:lnTo>
                      <a:pt x="1669" y="593"/>
                    </a:lnTo>
                    <a:lnTo>
                      <a:pt x="1675" y="590"/>
                    </a:lnTo>
                    <a:lnTo>
                      <a:pt x="1680" y="585"/>
                    </a:lnTo>
                    <a:lnTo>
                      <a:pt x="1685" y="581"/>
                    </a:lnTo>
                    <a:lnTo>
                      <a:pt x="1691" y="576"/>
                    </a:lnTo>
                    <a:lnTo>
                      <a:pt x="1693" y="572"/>
                    </a:lnTo>
                    <a:lnTo>
                      <a:pt x="1696" y="569"/>
                    </a:lnTo>
                    <a:lnTo>
                      <a:pt x="1696" y="569"/>
                    </a:lnTo>
                    <a:lnTo>
                      <a:pt x="1753" y="490"/>
                    </a:lnTo>
                    <a:lnTo>
                      <a:pt x="1782" y="490"/>
                    </a:lnTo>
                    <a:lnTo>
                      <a:pt x="1790" y="495"/>
                    </a:lnTo>
                    <a:lnTo>
                      <a:pt x="1799" y="499"/>
                    </a:lnTo>
                    <a:lnTo>
                      <a:pt x="1808" y="505"/>
                    </a:lnTo>
                    <a:lnTo>
                      <a:pt x="1815" y="511"/>
                    </a:lnTo>
                    <a:lnTo>
                      <a:pt x="1821" y="518"/>
                    </a:lnTo>
                    <a:lnTo>
                      <a:pt x="1826" y="526"/>
                    </a:lnTo>
                    <a:lnTo>
                      <a:pt x="1832" y="533"/>
                    </a:lnTo>
                    <a:lnTo>
                      <a:pt x="1837" y="542"/>
                    </a:lnTo>
                    <a:lnTo>
                      <a:pt x="1841" y="549"/>
                    </a:lnTo>
                    <a:lnTo>
                      <a:pt x="1845" y="558"/>
                    </a:lnTo>
                    <a:lnTo>
                      <a:pt x="1852" y="575"/>
                    </a:lnTo>
                    <a:lnTo>
                      <a:pt x="1860" y="592"/>
                    </a:lnTo>
                    <a:lnTo>
                      <a:pt x="1864" y="600"/>
                    </a:lnTo>
                    <a:lnTo>
                      <a:pt x="1867" y="609"/>
                    </a:lnTo>
                    <a:lnTo>
                      <a:pt x="1871" y="617"/>
                    </a:lnTo>
                    <a:lnTo>
                      <a:pt x="1876" y="623"/>
                    </a:lnTo>
                    <a:lnTo>
                      <a:pt x="1880" y="630"/>
                    </a:lnTo>
                    <a:lnTo>
                      <a:pt x="1886" y="637"/>
                    </a:lnTo>
                    <a:lnTo>
                      <a:pt x="1891" y="642"/>
                    </a:lnTo>
                    <a:lnTo>
                      <a:pt x="1897" y="648"/>
                    </a:lnTo>
                    <a:lnTo>
                      <a:pt x="1903" y="651"/>
                    </a:lnTo>
                    <a:lnTo>
                      <a:pt x="1912" y="656"/>
                    </a:lnTo>
                    <a:lnTo>
                      <a:pt x="1919" y="658"/>
                    </a:lnTo>
                    <a:lnTo>
                      <a:pt x="1929" y="659"/>
                    </a:lnTo>
                    <a:lnTo>
                      <a:pt x="1939" y="660"/>
                    </a:lnTo>
                    <a:lnTo>
                      <a:pt x="1945" y="660"/>
                    </a:lnTo>
                    <a:lnTo>
                      <a:pt x="1951" y="659"/>
                    </a:lnTo>
                    <a:lnTo>
                      <a:pt x="1957" y="659"/>
                    </a:lnTo>
                    <a:lnTo>
                      <a:pt x="1962" y="658"/>
                    </a:lnTo>
                    <a:lnTo>
                      <a:pt x="1970" y="657"/>
                    </a:lnTo>
                    <a:lnTo>
                      <a:pt x="1977" y="655"/>
                    </a:lnTo>
                    <a:lnTo>
                      <a:pt x="1984" y="654"/>
                    </a:lnTo>
                    <a:lnTo>
                      <a:pt x="1991" y="651"/>
                    </a:lnTo>
                    <a:lnTo>
                      <a:pt x="1998" y="648"/>
                    </a:lnTo>
                    <a:lnTo>
                      <a:pt x="2007" y="646"/>
                    </a:lnTo>
                    <a:lnTo>
                      <a:pt x="2007" y="649"/>
                    </a:lnTo>
                    <a:lnTo>
                      <a:pt x="2009" y="653"/>
                    </a:lnTo>
                    <a:lnTo>
                      <a:pt x="2010" y="655"/>
                    </a:lnTo>
                    <a:lnTo>
                      <a:pt x="2013" y="658"/>
                    </a:lnTo>
                    <a:lnTo>
                      <a:pt x="2016" y="662"/>
                    </a:lnTo>
                    <a:lnTo>
                      <a:pt x="2020" y="664"/>
                    </a:lnTo>
                    <a:lnTo>
                      <a:pt x="2023" y="666"/>
                    </a:lnTo>
                    <a:lnTo>
                      <a:pt x="2027" y="668"/>
                    </a:lnTo>
                    <a:lnTo>
                      <a:pt x="2033" y="671"/>
                    </a:lnTo>
                    <a:lnTo>
                      <a:pt x="2037" y="672"/>
                    </a:lnTo>
                    <a:lnTo>
                      <a:pt x="2042" y="673"/>
                    </a:lnTo>
                    <a:lnTo>
                      <a:pt x="2046" y="673"/>
                    </a:lnTo>
                    <a:lnTo>
                      <a:pt x="2050" y="674"/>
                    </a:lnTo>
                    <a:lnTo>
                      <a:pt x="2055" y="673"/>
                    </a:lnTo>
                    <a:lnTo>
                      <a:pt x="2058" y="672"/>
                    </a:lnTo>
                    <a:lnTo>
                      <a:pt x="2062" y="671"/>
                    </a:lnTo>
                    <a:lnTo>
                      <a:pt x="2063" y="668"/>
                    </a:lnTo>
                    <a:lnTo>
                      <a:pt x="2066" y="665"/>
                    </a:lnTo>
                    <a:lnTo>
                      <a:pt x="2066" y="662"/>
                    </a:lnTo>
                    <a:lnTo>
                      <a:pt x="2068" y="658"/>
                    </a:lnTo>
                    <a:lnTo>
                      <a:pt x="2068" y="654"/>
                    </a:lnTo>
                    <a:lnTo>
                      <a:pt x="2066" y="650"/>
                    </a:lnTo>
                    <a:lnTo>
                      <a:pt x="2065" y="646"/>
                    </a:lnTo>
                    <a:lnTo>
                      <a:pt x="2063" y="641"/>
                    </a:lnTo>
                    <a:lnTo>
                      <a:pt x="2062" y="637"/>
                    </a:lnTo>
                    <a:lnTo>
                      <a:pt x="2059" y="634"/>
                    </a:lnTo>
                    <a:lnTo>
                      <a:pt x="2055" y="629"/>
                    </a:lnTo>
                    <a:lnTo>
                      <a:pt x="2052" y="626"/>
                    </a:lnTo>
                    <a:lnTo>
                      <a:pt x="2048" y="623"/>
                    </a:lnTo>
                    <a:lnTo>
                      <a:pt x="2043" y="621"/>
                    </a:lnTo>
                    <a:lnTo>
                      <a:pt x="2039" y="620"/>
                    </a:lnTo>
                    <a:lnTo>
                      <a:pt x="2033" y="619"/>
                    </a:lnTo>
                    <a:lnTo>
                      <a:pt x="2029" y="619"/>
                    </a:lnTo>
                    <a:lnTo>
                      <a:pt x="2026" y="619"/>
                    </a:lnTo>
                    <a:lnTo>
                      <a:pt x="2019" y="620"/>
                    </a:lnTo>
                    <a:lnTo>
                      <a:pt x="2014" y="621"/>
                    </a:lnTo>
                    <a:lnTo>
                      <a:pt x="2011" y="621"/>
                    </a:lnTo>
                    <a:lnTo>
                      <a:pt x="2010" y="620"/>
                    </a:lnTo>
                    <a:lnTo>
                      <a:pt x="2009" y="620"/>
                    </a:lnTo>
                    <a:lnTo>
                      <a:pt x="2007" y="618"/>
                    </a:lnTo>
                    <a:lnTo>
                      <a:pt x="2006" y="614"/>
                    </a:lnTo>
                    <a:lnTo>
                      <a:pt x="2007" y="611"/>
                    </a:lnTo>
                    <a:lnTo>
                      <a:pt x="2007" y="608"/>
                    </a:lnTo>
                    <a:lnTo>
                      <a:pt x="2007" y="604"/>
                    </a:lnTo>
                    <a:lnTo>
                      <a:pt x="2007" y="600"/>
                    </a:lnTo>
                    <a:lnTo>
                      <a:pt x="2007" y="597"/>
                    </a:lnTo>
                    <a:lnTo>
                      <a:pt x="2007" y="594"/>
                    </a:lnTo>
                    <a:lnTo>
                      <a:pt x="2006" y="592"/>
                    </a:lnTo>
                    <a:lnTo>
                      <a:pt x="2003" y="591"/>
                    </a:lnTo>
                    <a:lnTo>
                      <a:pt x="2000" y="590"/>
                    </a:lnTo>
                    <a:lnTo>
                      <a:pt x="1997" y="589"/>
                    </a:lnTo>
                    <a:lnTo>
                      <a:pt x="1994" y="589"/>
                    </a:lnTo>
                    <a:lnTo>
                      <a:pt x="1990" y="589"/>
                    </a:lnTo>
                    <a:lnTo>
                      <a:pt x="1981" y="590"/>
                    </a:lnTo>
                    <a:lnTo>
                      <a:pt x="1972" y="592"/>
                    </a:lnTo>
                    <a:lnTo>
                      <a:pt x="1964" y="593"/>
                    </a:lnTo>
                    <a:lnTo>
                      <a:pt x="1957" y="594"/>
                    </a:lnTo>
                    <a:lnTo>
                      <a:pt x="1954" y="594"/>
                    </a:lnTo>
                    <a:lnTo>
                      <a:pt x="1951" y="594"/>
                    </a:lnTo>
                    <a:lnTo>
                      <a:pt x="1946" y="593"/>
                    </a:lnTo>
                    <a:lnTo>
                      <a:pt x="1944" y="591"/>
                    </a:lnTo>
                    <a:lnTo>
                      <a:pt x="1942" y="589"/>
                    </a:lnTo>
                    <a:lnTo>
                      <a:pt x="1941" y="586"/>
                    </a:lnTo>
                    <a:lnTo>
                      <a:pt x="1941" y="583"/>
                    </a:lnTo>
                    <a:lnTo>
                      <a:pt x="1941" y="580"/>
                    </a:lnTo>
                    <a:lnTo>
                      <a:pt x="1941" y="576"/>
                    </a:lnTo>
                    <a:lnTo>
                      <a:pt x="1942" y="572"/>
                    </a:lnTo>
                    <a:lnTo>
                      <a:pt x="1942" y="567"/>
                    </a:lnTo>
                    <a:lnTo>
                      <a:pt x="1944" y="562"/>
                    </a:lnTo>
                    <a:lnTo>
                      <a:pt x="1946" y="552"/>
                    </a:lnTo>
                    <a:lnTo>
                      <a:pt x="1951" y="542"/>
                    </a:lnTo>
                    <a:lnTo>
                      <a:pt x="1954" y="530"/>
                    </a:lnTo>
                    <a:lnTo>
                      <a:pt x="1955" y="525"/>
                    </a:lnTo>
                    <a:lnTo>
                      <a:pt x="1955" y="520"/>
                    </a:lnTo>
                    <a:lnTo>
                      <a:pt x="1955" y="515"/>
                    </a:lnTo>
                    <a:lnTo>
                      <a:pt x="1955" y="510"/>
                    </a:lnTo>
                    <a:lnTo>
                      <a:pt x="1955" y="506"/>
                    </a:lnTo>
                    <a:lnTo>
                      <a:pt x="1954" y="502"/>
                    </a:lnTo>
                    <a:lnTo>
                      <a:pt x="1952" y="498"/>
                    </a:lnTo>
                    <a:lnTo>
                      <a:pt x="1949" y="495"/>
                    </a:lnTo>
                    <a:lnTo>
                      <a:pt x="1946" y="492"/>
                    </a:lnTo>
                    <a:lnTo>
                      <a:pt x="1942" y="490"/>
                    </a:lnTo>
                    <a:lnTo>
                      <a:pt x="1936" y="488"/>
                    </a:lnTo>
                    <a:lnTo>
                      <a:pt x="1930" y="487"/>
                    </a:lnTo>
                    <a:lnTo>
                      <a:pt x="1923" y="487"/>
                    </a:lnTo>
                    <a:lnTo>
                      <a:pt x="1915" y="487"/>
                    </a:lnTo>
                    <a:lnTo>
                      <a:pt x="1904" y="488"/>
                    </a:lnTo>
                    <a:lnTo>
                      <a:pt x="1894" y="490"/>
                    </a:lnTo>
                    <a:lnTo>
                      <a:pt x="1891" y="487"/>
                    </a:lnTo>
                    <a:lnTo>
                      <a:pt x="1890" y="483"/>
                    </a:lnTo>
                    <a:lnTo>
                      <a:pt x="1889" y="480"/>
                    </a:lnTo>
                    <a:lnTo>
                      <a:pt x="1889" y="478"/>
                    </a:lnTo>
                    <a:lnTo>
                      <a:pt x="1889" y="475"/>
                    </a:lnTo>
                    <a:lnTo>
                      <a:pt x="1889" y="473"/>
                    </a:lnTo>
                    <a:lnTo>
                      <a:pt x="1889" y="471"/>
                    </a:lnTo>
                    <a:lnTo>
                      <a:pt x="1890" y="469"/>
                    </a:lnTo>
                    <a:lnTo>
                      <a:pt x="1893" y="465"/>
                    </a:lnTo>
                    <a:lnTo>
                      <a:pt x="1896" y="463"/>
                    </a:lnTo>
                    <a:lnTo>
                      <a:pt x="1902" y="461"/>
                    </a:lnTo>
                    <a:lnTo>
                      <a:pt x="1906" y="459"/>
                    </a:lnTo>
                    <a:lnTo>
                      <a:pt x="1912" y="456"/>
                    </a:lnTo>
                    <a:lnTo>
                      <a:pt x="1919" y="455"/>
                    </a:lnTo>
                    <a:lnTo>
                      <a:pt x="1925" y="453"/>
                    </a:lnTo>
                    <a:lnTo>
                      <a:pt x="1930" y="451"/>
                    </a:lnTo>
                    <a:lnTo>
                      <a:pt x="1936" y="449"/>
                    </a:lnTo>
                    <a:lnTo>
                      <a:pt x="1942" y="446"/>
                    </a:lnTo>
                    <a:lnTo>
                      <a:pt x="1946" y="443"/>
                    </a:lnTo>
                    <a:lnTo>
                      <a:pt x="1951" y="439"/>
                    </a:lnTo>
                    <a:lnTo>
                      <a:pt x="1952" y="435"/>
                    </a:lnTo>
                    <a:lnTo>
                      <a:pt x="1954" y="432"/>
                    </a:lnTo>
                    <a:lnTo>
                      <a:pt x="1954" y="428"/>
                    </a:lnTo>
                    <a:lnTo>
                      <a:pt x="1955" y="425"/>
                    </a:lnTo>
                    <a:lnTo>
                      <a:pt x="1955" y="422"/>
                    </a:lnTo>
                    <a:lnTo>
                      <a:pt x="1954" y="418"/>
                    </a:lnTo>
                    <a:lnTo>
                      <a:pt x="1952" y="415"/>
                    </a:lnTo>
                    <a:lnTo>
                      <a:pt x="1951" y="413"/>
                    </a:lnTo>
                    <a:lnTo>
                      <a:pt x="1949" y="412"/>
                    </a:lnTo>
                    <a:lnTo>
                      <a:pt x="1946" y="410"/>
                    </a:lnTo>
                    <a:lnTo>
                      <a:pt x="1944" y="409"/>
                    </a:lnTo>
                    <a:lnTo>
                      <a:pt x="1941" y="408"/>
                    </a:lnTo>
                    <a:lnTo>
                      <a:pt x="1933" y="408"/>
                    </a:lnTo>
                    <a:lnTo>
                      <a:pt x="1926" y="409"/>
                    </a:lnTo>
                    <a:lnTo>
                      <a:pt x="1917" y="410"/>
                    </a:lnTo>
                    <a:lnTo>
                      <a:pt x="1909" y="412"/>
                    </a:lnTo>
                    <a:lnTo>
                      <a:pt x="1902" y="413"/>
                    </a:lnTo>
                    <a:lnTo>
                      <a:pt x="1893" y="413"/>
                    </a:lnTo>
                    <a:lnTo>
                      <a:pt x="1884" y="413"/>
                    </a:lnTo>
                    <a:lnTo>
                      <a:pt x="1876" y="412"/>
                    </a:lnTo>
                    <a:lnTo>
                      <a:pt x="1868" y="409"/>
                    </a:lnTo>
                    <a:lnTo>
                      <a:pt x="1861" y="406"/>
                    </a:lnTo>
                    <a:lnTo>
                      <a:pt x="1855" y="403"/>
                    </a:lnTo>
                    <a:lnTo>
                      <a:pt x="1850" y="398"/>
                    </a:lnTo>
                    <a:lnTo>
                      <a:pt x="1844" y="394"/>
                    </a:lnTo>
                    <a:lnTo>
                      <a:pt x="1839" y="388"/>
                    </a:lnTo>
                    <a:lnTo>
                      <a:pt x="1835" y="381"/>
                    </a:lnTo>
                    <a:lnTo>
                      <a:pt x="1831" y="375"/>
                    </a:lnTo>
                    <a:lnTo>
                      <a:pt x="1822" y="361"/>
                    </a:lnTo>
                    <a:lnTo>
                      <a:pt x="1813" y="347"/>
                    </a:lnTo>
                    <a:lnTo>
                      <a:pt x="1811" y="340"/>
                    </a:lnTo>
                    <a:lnTo>
                      <a:pt x="1806" y="334"/>
                    </a:lnTo>
                    <a:lnTo>
                      <a:pt x="1799" y="325"/>
                    </a:lnTo>
                    <a:lnTo>
                      <a:pt x="1790" y="317"/>
                    </a:lnTo>
                    <a:lnTo>
                      <a:pt x="1782" y="311"/>
                    </a:lnTo>
                    <a:lnTo>
                      <a:pt x="1771" y="304"/>
                    </a:lnTo>
                    <a:lnTo>
                      <a:pt x="1761" y="298"/>
                    </a:lnTo>
                    <a:lnTo>
                      <a:pt x="1751" y="294"/>
                    </a:lnTo>
                    <a:lnTo>
                      <a:pt x="1740" y="289"/>
                    </a:lnTo>
                    <a:lnTo>
                      <a:pt x="1728" y="285"/>
                    </a:lnTo>
                    <a:lnTo>
                      <a:pt x="1717" y="282"/>
                    </a:lnTo>
                    <a:lnTo>
                      <a:pt x="1704" y="278"/>
                    </a:lnTo>
                    <a:lnTo>
                      <a:pt x="1691" y="276"/>
                    </a:lnTo>
                    <a:lnTo>
                      <a:pt x="1677" y="274"/>
                    </a:lnTo>
                    <a:lnTo>
                      <a:pt x="1650" y="269"/>
                    </a:lnTo>
                    <a:lnTo>
                      <a:pt x="1623" y="265"/>
                    </a:lnTo>
                    <a:lnTo>
                      <a:pt x="1595" y="260"/>
                    </a:lnTo>
                    <a:lnTo>
                      <a:pt x="1582" y="258"/>
                    </a:lnTo>
                    <a:lnTo>
                      <a:pt x="1569" y="255"/>
                    </a:lnTo>
                    <a:lnTo>
                      <a:pt x="1556" y="251"/>
                    </a:lnTo>
                    <a:lnTo>
                      <a:pt x="1543" y="248"/>
                    </a:lnTo>
                    <a:lnTo>
                      <a:pt x="1530" y="245"/>
                    </a:lnTo>
                    <a:lnTo>
                      <a:pt x="1518" y="240"/>
                    </a:lnTo>
                    <a:lnTo>
                      <a:pt x="1507" y="236"/>
                    </a:lnTo>
                    <a:lnTo>
                      <a:pt x="1495" y="230"/>
                    </a:lnTo>
                    <a:lnTo>
                      <a:pt x="1485" y="223"/>
                    </a:lnTo>
                    <a:lnTo>
                      <a:pt x="1475" y="217"/>
                    </a:lnTo>
                    <a:lnTo>
                      <a:pt x="1465" y="209"/>
                    </a:lnTo>
                    <a:lnTo>
                      <a:pt x="1456" y="200"/>
                    </a:lnTo>
                    <a:lnTo>
                      <a:pt x="1449" y="191"/>
                    </a:lnTo>
                    <a:lnTo>
                      <a:pt x="1442" y="181"/>
                    </a:lnTo>
                    <a:lnTo>
                      <a:pt x="1430" y="183"/>
                    </a:lnTo>
                    <a:lnTo>
                      <a:pt x="1420" y="187"/>
                    </a:lnTo>
                    <a:lnTo>
                      <a:pt x="1410" y="192"/>
                    </a:lnTo>
                    <a:lnTo>
                      <a:pt x="1401" y="196"/>
                    </a:lnTo>
                    <a:lnTo>
                      <a:pt x="1391" y="202"/>
                    </a:lnTo>
                    <a:lnTo>
                      <a:pt x="1383" y="208"/>
                    </a:lnTo>
                    <a:lnTo>
                      <a:pt x="1375" y="213"/>
                    </a:lnTo>
                    <a:lnTo>
                      <a:pt x="1367" y="220"/>
                    </a:lnTo>
                    <a:lnTo>
                      <a:pt x="1361" y="227"/>
                    </a:lnTo>
                    <a:lnTo>
                      <a:pt x="1354" y="235"/>
                    </a:lnTo>
                    <a:lnTo>
                      <a:pt x="1348" y="242"/>
                    </a:lnTo>
                    <a:lnTo>
                      <a:pt x="1342" y="250"/>
                    </a:lnTo>
                    <a:lnTo>
                      <a:pt x="1338" y="258"/>
                    </a:lnTo>
                    <a:lnTo>
                      <a:pt x="1335" y="266"/>
                    </a:lnTo>
                    <a:lnTo>
                      <a:pt x="1331" y="275"/>
                    </a:lnTo>
                    <a:lnTo>
                      <a:pt x="1329" y="284"/>
                    </a:lnTo>
                    <a:lnTo>
                      <a:pt x="1329" y="284"/>
                    </a:lnTo>
                    <a:lnTo>
                      <a:pt x="1300" y="284"/>
                    </a:lnTo>
                    <a:lnTo>
                      <a:pt x="1216" y="129"/>
                    </a:lnTo>
                    <a:lnTo>
                      <a:pt x="1212" y="130"/>
                    </a:lnTo>
                    <a:lnTo>
                      <a:pt x="1208" y="131"/>
                    </a:lnTo>
                    <a:lnTo>
                      <a:pt x="1202" y="133"/>
                    </a:lnTo>
                    <a:lnTo>
                      <a:pt x="1198" y="134"/>
                    </a:lnTo>
                    <a:lnTo>
                      <a:pt x="1193" y="134"/>
                    </a:lnTo>
                    <a:lnTo>
                      <a:pt x="1190" y="133"/>
                    </a:lnTo>
                    <a:lnTo>
                      <a:pt x="1189" y="131"/>
                    </a:lnTo>
                    <a:lnTo>
                      <a:pt x="1187" y="129"/>
                    </a:lnTo>
                    <a:lnTo>
                      <a:pt x="1187" y="127"/>
                    </a:lnTo>
                    <a:lnTo>
                      <a:pt x="1187" y="125"/>
                    </a:lnTo>
                    <a:lnTo>
                      <a:pt x="1187" y="121"/>
                    </a:lnTo>
                    <a:lnTo>
                      <a:pt x="1187" y="115"/>
                    </a:lnTo>
                    <a:lnTo>
                      <a:pt x="1187" y="108"/>
                    </a:lnTo>
                    <a:lnTo>
                      <a:pt x="1187" y="106"/>
                    </a:lnTo>
                    <a:lnTo>
                      <a:pt x="1187" y="103"/>
                    </a:lnTo>
                    <a:lnTo>
                      <a:pt x="1186" y="100"/>
                    </a:lnTo>
                    <a:lnTo>
                      <a:pt x="1183" y="98"/>
                    </a:lnTo>
                    <a:lnTo>
                      <a:pt x="1180" y="97"/>
                    </a:lnTo>
                    <a:lnTo>
                      <a:pt x="1177" y="96"/>
                    </a:lnTo>
                    <a:lnTo>
                      <a:pt x="1173" y="96"/>
                    </a:lnTo>
                    <a:lnTo>
                      <a:pt x="1169" y="94"/>
                    </a:lnTo>
                    <a:lnTo>
                      <a:pt x="1164" y="96"/>
                    </a:lnTo>
                    <a:lnTo>
                      <a:pt x="1158" y="96"/>
                    </a:lnTo>
                    <a:lnTo>
                      <a:pt x="1153" y="97"/>
                    </a:lnTo>
                    <a:lnTo>
                      <a:pt x="1147" y="98"/>
                    </a:lnTo>
                    <a:lnTo>
                      <a:pt x="1141" y="100"/>
                    </a:lnTo>
                    <a:lnTo>
                      <a:pt x="1134" y="101"/>
                    </a:lnTo>
                    <a:lnTo>
                      <a:pt x="1122" y="106"/>
                    </a:lnTo>
                    <a:lnTo>
                      <a:pt x="1109" y="111"/>
                    </a:lnTo>
                    <a:lnTo>
                      <a:pt x="1098" y="117"/>
                    </a:lnTo>
                    <a:lnTo>
                      <a:pt x="1092" y="120"/>
                    </a:lnTo>
                    <a:lnTo>
                      <a:pt x="1086" y="122"/>
                    </a:lnTo>
                    <a:lnTo>
                      <a:pt x="1082" y="126"/>
                    </a:lnTo>
                    <a:lnTo>
                      <a:pt x="1078" y="129"/>
                    </a:lnTo>
                    <a:lnTo>
                      <a:pt x="1075" y="133"/>
                    </a:lnTo>
                    <a:lnTo>
                      <a:pt x="1070" y="135"/>
                    </a:lnTo>
                    <a:lnTo>
                      <a:pt x="1069" y="138"/>
                    </a:lnTo>
                    <a:lnTo>
                      <a:pt x="1066" y="141"/>
                    </a:lnTo>
                    <a:lnTo>
                      <a:pt x="1066" y="144"/>
                    </a:lnTo>
                    <a:lnTo>
                      <a:pt x="1066" y="146"/>
                    </a:lnTo>
                    <a:lnTo>
                      <a:pt x="1066" y="148"/>
                    </a:lnTo>
                    <a:lnTo>
                      <a:pt x="1067" y="150"/>
                    </a:lnTo>
                    <a:lnTo>
                      <a:pt x="1070" y="153"/>
                    </a:lnTo>
                    <a:lnTo>
                      <a:pt x="1075" y="155"/>
                    </a:lnTo>
                    <a:lnTo>
                      <a:pt x="1079" y="154"/>
                    </a:lnTo>
                    <a:lnTo>
                      <a:pt x="1085" y="154"/>
                    </a:lnTo>
                    <a:lnTo>
                      <a:pt x="1089" y="154"/>
                    </a:lnTo>
                    <a:lnTo>
                      <a:pt x="1093" y="155"/>
                    </a:lnTo>
                    <a:lnTo>
                      <a:pt x="1099" y="156"/>
                    </a:lnTo>
                    <a:lnTo>
                      <a:pt x="1104" y="157"/>
                    </a:lnTo>
                    <a:lnTo>
                      <a:pt x="1108" y="159"/>
                    </a:lnTo>
                    <a:lnTo>
                      <a:pt x="1112" y="162"/>
                    </a:lnTo>
                    <a:lnTo>
                      <a:pt x="1115" y="164"/>
                    </a:lnTo>
                    <a:lnTo>
                      <a:pt x="1119" y="166"/>
                    </a:lnTo>
                    <a:lnTo>
                      <a:pt x="1122" y="168"/>
                    </a:lnTo>
                    <a:lnTo>
                      <a:pt x="1125" y="172"/>
                    </a:lnTo>
                    <a:lnTo>
                      <a:pt x="1128" y="175"/>
                    </a:lnTo>
                    <a:lnTo>
                      <a:pt x="1130" y="178"/>
                    </a:lnTo>
                    <a:lnTo>
                      <a:pt x="1131" y="183"/>
                    </a:lnTo>
                    <a:lnTo>
                      <a:pt x="1132" y="186"/>
                    </a:lnTo>
                    <a:lnTo>
                      <a:pt x="1132" y="192"/>
                    </a:lnTo>
                    <a:lnTo>
                      <a:pt x="1132" y="196"/>
                    </a:lnTo>
                    <a:lnTo>
                      <a:pt x="1132" y="201"/>
                    </a:lnTo>
                    <a:lnTo>
                      <a:pt x="1131" y="206"/>
                    </a:lnTo>
                    <a:lnTo>
                      <a:pt x="1131" y="206"/>
                    </a:lnTo>
                    <a:lnTo>
                      <a:pt x="1135" y="202"/>
                    </a:lnTo>
                    <a:lnTo>
                      <a:pt x="1141" y="200"/>
                    </a:lnTo>
                    <a:lnTo>
                      <a:pt x="1147" y="196"/>
                    </a:lnTo>
                    <a:lnTo>
                      <a:pt x="1151" y="194"/>
                    </a:lnTo>
                    <a:lnTo>
                      <a:pt x="1157" y="193"/>
                    </a:lnTo>
                    <a:lnTo>
                      <a:pt x="1161" y="191"/>
                    </a:lnTo>
                    <a:lnTo>
                      <a:pt x="1166" y="190"/>
                    </a:lnTo>
                    <a:lnTo>
                      <a:pt x="1170" y="189"/>
                    </a:lnTo>
                    <a:lnTo>
                      <a:pt x="1174" y="189"/>
                    </a:lnTo>
                    <a:lnTo>
                      <a:pt x="1179" y="189"/>
                    </a:lnTo>
                    <a:lnTo>
                      <a:pt x="1183" y="189"/>
                    </a:lnTo>
                    <a:lnTo>
                      <a:pt x="1186" y="189"/>
                    </a:lnTo>
                    <a:lnTo>
                      <a:pt x="1193" y="190"/>
                    </a:lnTo>
                    <a:lnTo>
                      <a:pt x="1199" y="192"/>
                    </a:lnTo>
                    <a:lnTo>
                      <a:pt x="1205" y="195"/>
                    </a:lnTo>
                    <a:lnTo>
                      <a:pt x="1209" y="200"/>
                    </a:lnTo>
                    <a:lnTo>
                      <a:pt x="1213" y="204"/>
                    </a:lnTo>
                    <a:lnTo>
                      <a:pt x="1216" y="209"/>
                    </a:lnTo>
                    <a:lnTo>
                      <a:pt x="1219" y="214"/>
                    </a:lnTo>
                    <a:lnTo>
                      <a:pt x="1221" y="220"/>
                    </a:lnTo>
                    <a:lnTo>
                      <a:pt x="1222" y="226"/>
                    </a:lnTo>
                    <a:lnTo>
                      <a:pt x="1222" y="232"/>
                    </a:lnTo>
                    <a:lnTo>
                      <a:pt x="1222" y="238"/>
                    </a:lnTo>
                    <a:lnTo>
                      <a:pt x="1221" y="245"/>
                    </a:lnTo>
                    <a:lnTo>
                      <a:pt x="1219" y="250"/>
                    </a:lnTo>
                    <a:lnTo>
                      <a:pt x="1216" y="256"/>
                    </a:lnTo>
                    <a:lnTo>
                      <a:pt x="1213" y="260"/>
                    </a:lnTo>
                    <a:lnTo>
                      <a:pt x="1209" y="265"/>
                    </a:lnTo>
                    <a:lnTo>
                      <a:pt x="1205" y="268"/>
                    </a:lnTo>
                    <a:lnTo>
                      <a:pt x="1199" y="271"/>
                    </a:lnTo>
                    <a:lnTo>
                      <a:pt x="1193" y="274"/>
                    </a:lnTo>
                    <a:lnTo>
                      <a:pt x="1186" y="276"/>
                    </a:lnTo>
                    <a:lnTo>
                      <a:pt x="1183" y="276"/>
                    </a:lnTo>
                    <a:lnTo>
                      <a:pt x="1179" y="276"/>
                    </a:lnTo>
                    <a:lnTo>
                      <a:pt x="1174" y="276"/>
                    </a:lnTo>
                    <a:lnTo>
                      <a:pt x="1170" y="275"/>
                    </a:lnTo>
                    <a:lnTo>
                      <a:pt x="1166" y="274"/>
                    </a:lnTo>
                    <a:lnTo>
                      <a:pt x="1161" y="273"/>
                    </a:lnTo>
                    <a:lnTo>
                      <a:pt x="1157" y="271"/>
                    </a:lnTo>
                    <a:lnTo>
                      <a:pt x="1151" y="269"/>
                    </a:lnTo>
                    <a:lnTo>
                      <a:pt x="1147" y="267"/>
                    </a:lnTo>
                    <a:lnTo>
                      <a:pt x="1141" y="265"/>
                    </a:lnTo>
                    <a:lnTo>
                      <a:pt x="1135" y="261"/>
                    </a:lnTo>
                    <a:lnTo>
                      <a:pt x="1131" y="258"/>
                    </a:lnTo>
                    <a:lnTo>
                      <a:pt x="1135" y="258"/>
                    </a:lnTo>
                    <a:lnTo>
                      <a:pt x="1140" y="258"/>
                    </a:lnTo>
                    <a:lnTo>
                      <a:pt x="1143" y="258"/>
                    </a:lnTo>
                    <a:lnTo>
                      <a:pt x="1147" y="259"/>
                    </a:lnTo>
                    <a:lnTo>
                      <a:pt x="1150" y="260"/>
                    </a:lnTo>
                    <a:lnTo>
                      <a:pt x="1151" y="261"/>
                    </a:lnTo>
                    <a:lnTo>
                      <a:pt x="1154" y="263"/>
                    </a:lnTo>
                    <a:lnTo>
                      <a:pt x="1156" y="264"/>
                    </a:lnTo>
                    <a:lnTo>
                      <a:pt x="1158" y="267"/>
                    </a:lnTo>
                    <a:lnTo>
                      <a:pt x="1160" y="270"/>
                    </a:lnTo>
                    <a:lnTo>
                      <a:pt x="1160" y="275"/>
                    </a:lnTo>
                    <a:lnTo>
                      <a:pt x="1160" y="279"/>
                    </a:lnTo>
                    <a:lnTo>
                      <a:pt x="1158" y="284"/>
                    </a:lnTo>
                    <a:lnTo>
                      <a:pt x="1158" y="288"/>
                    </a:lnTo>
                    <a:lnTo>
                      <a:pt x="1157" y="293"/>
                    </a:lnTo>
                    <a:lnTo>
                      <a:pt x="1157" y="296"/>
                    </a:lnTo>
                    <a:lnTo>
                      <a:pt x="1156" y="301"/>
                    </a:lnTo>
                    <a:lnTo>
                      <a:pt x="1156" y="304"/>
                    </a:lnTo>
                    <a:lnTo>
                      <a:pt x="1157" y="307"/>
                    </a:lnTo>
                    <a:lnTo>
                      <a:pt x="1160" y="310"/>
                    </a:lnTo>
                    <a:lnTo>
                      <a:pt x="1161" y="311"/>
                    </a:lnTo>
                    <a:lnTo>
                      <a:pt x="1166" y="312"/>
                    </a:lnTo>
                    <a:lnTo>
                      <a:pt x="1170" y="312"/>
                    </a:lnTo>
                    <a:lnTo>
                      <a:pt x="1174" y="312"/>
                    </a:lnTo>
                    <a:lnTo>
                      <a:pt x="1180" y="311"/>
                    </a:lnTo>
                    <a:lnTo>
                      <a:pt x="1186" y="310"/>
                    </a:lnTo>
                    <a:lnTo>
                      <a:pt x="1192" y="308"/>
                    </a:lnTo>
                    <a:lnTo>
                      <a:pt x="1196" y="306"/>
                    </a:lnTo>
                    <a:lnTo>
                      <a:pt x="1202" y="304"/>
                    </a:lnTo>
                    <a:lnTo>
                      <a:pt x="1206" y="302"/>
                    </a:lnTo>
                    <a:lnTo>
                      <a:pt x="1211" y="298"/>
                    </a:lnTo>
                    <a:lnTo>
                      <a:pt x="1213" y="296"/>
                    </a:lnTo>
                    <a:lnTo>
                      <a:pt x="1216" y="293"/>
                    </a:lnTo>
                    <a:lnTo>
                      <a:pt x="1218" y="291"/>
                    </a:lnTo>
                    <a:lnTo>
                      <a:pt x="1218" y="287"/>
                    </a:lnTo>
                    <a:lnTo>
                      <a:pt x="1216" y="285"/>
                    </a:lnTo>
                    <a:lnTo>
                      <a:pt x="1216" y="284"/>
                    </a:lnTo>
                    <a:lnTo>
                      <a:pt x="1225" y="292"/>
                    </a:lnTo>
                    <a:lnTo>
                      <a:pt x="1235" y="300"/>
                    </a:lnTo>
                    <a:lnTo>
                      <a:pt x="1247" y="307"/>
                    </a:lnTo>
                    <a:lnTo>
                      <a:pt x="1257" y="314"/>
                    </a:lnTo>
                    <a:lnTo>
                      <a:pt x="1268" y="321"/>
                    </a:lnTo>
                    <a:lnTo>
                      <a:pt x="1280" y="326"/>
                    </a:lnTo>
                    <a:lnTo>
                      <a:pt x="1293" y="332"/>
                    </a:lnTo>
                    <a:lnTo>
                      <a:pt x="1305" y="338"/>
                    </a:lnTo>
                    <a:lnTo>
                      <a:pt x="1318" y="342"/>
                    </a:lnTo>
                    <a:lnTo>
                      <a:pt x="1331" y="347"/>
                    </a:lnTo>
                    <a:lnTo>
                      <a:pt x="1344" y="350"/>
                    </a:lnTo>
                    <a:lnTo>
                      <a:pt x="1357" y="353"/>
                    </a:lnTo>
                    <a:lnTo>
                      <a:pt x="1371" y="356"/>
                    </a:lnTo>
                    <a:lnTo>
                      <a:pt x="1385" y="358"/>
                    </a:lnTo>
                    <a:lnTo>
                      <a:pt x="1398" y="360"/>
                    </a:lnTo>
                    <a:lnTo>
                      <a:pt x="1413" y="361"/>
                    </a:lnTo>
                    <a:lnTo>
                      <a:pt x="1442" y="387"/>
                    </a:lnTo>
                    <a:lnTo>
                      <a:pt x="1471" y="490"/>
                    </a:lnTo>
                    <a:lnTo>
                      <a:pt x="1442" y="490"/>
                    </a:lnTo>
                    <a:lnTo>
                      <a:pt x="1413" y="569"/>
                    </a:lnTo>
                    <a:lnTo>
                      <a:pt x="1419" y="562"/>
                    </a:lnTo>
                    <a:lnTo>
                      <a:pt x="1426" y="557"/>
                    </a:lnTo>
                    <a:lnTo>
                      <a:pt x="1433" y="552"/>
                    </a:lnTo>
                    <a:lnTo>
                      <a:pt x="1440" y="548"/>
                    </a:lnTo>
                    <a:lnTo>
                      <a:pt x="1449" y="545"/>
                    </a:lnTo>
                    <a:lnTo>
                      <a:pt x="1456" y="542"/>
                    </a:lnTo>
                    <a:lnTo>
                      <a:pt x="1465" y="539"/>
                    </a:lnTo>
                    <a:lnTo>
                      <a:pt x="1474" y="538"/>
                    </a:lnTo>
                    <a:lnTo>
                      <a:pt x="1484" y="537"/>
                    </a:lnTo>
                    <a:lnTo>
                      <a:pt x="1492" y="537"/>
                    </a:lnTo>
                    <a:lnTo>
                      <a:pt x="1501" y="537"/>
                    </a:lnTo>
                    <a:lnTo>
                      <a:pt x="1511" y="538"/>
                    </a:lnTo>
                    <a:lnTo>
                      <a:pt x="1520" y="540"/>
                    </a:lnTo>
                    <a:lnTo>
                      <a:pt x="1529" y="543"/>
                    </a:lnTo>
                    <a:lnTo>
                      <a:pt x="1537" y="546"/>
                    </a:lnTo>
                    <a:lnTo>
                      <a:pt x="1546" y="551"/>
                    </a:lnTo>
                    <a:lnTo>
                      <a:pt x="1552" y="554"/>
                    </a:lnTo>
                    <a:lnTo>
                      <a:pt x="1559" y="558"/>
                    </a:lnTo>
                    <a:lnTo>
                      <a:pt x="1565" y="564"/>
                    </a:lnTo>
                    <a:lnTo>
                      <a:pt x="1569" y="569"/>
                    </a:lnTo>
                    <a:lnTo>
                      <a:pt x="1573" y="575"/>
                    </a:lnTo>
                    <a:lnTo>
                      <a:pt x="1578" y="581"/>
                    </a:lnTo>
                    <a:lnTo>
                      <a:pt x="1581" y="588"/>
                    </a:lnTo>
                    <a:lnTo>
                      <a:pt x="1584" y="594"/>
                    </a:lnTo>
                    <a:lnTo>
                      <a:pt x="1584" y="594"/>
                    </a:lnTo>
                    <a:close/>
                    <a:moveTo>
                      <a:pt x="1046" y="749"/>
                    </a:moveTo>
                    <a:lnTo>
                      <a:pt x="1018" y="775"/>
                    </a:lnTo>
                    <a:lnTo>
                      <a:pt x="1018" y="852"/>
                    </a:lnTo>
                    <a:lnTo>
                      <a:pt x="989" y="852"/>
                    </a:lnTo>
                    <a:lnTo>
                      <a:pt x="933" y="878"/>
                    </a:lnTo>
                    <a:lnTo>
                      <a:pt x="989" y="904"/>
                    </a:lnTo>
                    <a:lnTo>
                      <a:pt x="988" y="907"/>
                    </a:lnTo>
                    <a:lnTo>
                      <a:pt x="986" y="910"/>
                    </a:lnTo>
                    <a:lnTo>
                      <a:pt x="985" y="913"/>
                    </a:lnTo>
                    <a:lnTo>
                      <a:pt x="984" y="916"/>
                    </a:lnTo>
                    <a:lnTo>
                      <a:pt x="978" y="920"/>
                    </a:lnTo>
                    <a:lnTo>
                      <a:pt x="972" y="925"/>
                    </a:lnTo>
                    <a:lnTo>
                      <a:pt x="965" y="928"/>
                    </a:lnTo>
                    <a:lnTo>
                      <a:pt x="960" y="929"/>
                    </a:lnTo>
                    <a:lnTo>
                      <a:pt x="956" y="931"/>
                    </a:lnTo>
                    <a:lnTo>
                      <a:pt x="953" y="931"/>
                    </a:lnTo>
                    <a:lnTo>
                      <a:pt x="949" y="932"/>
                    </a:lnTo>
                    <a:lnTo>
                      <a:pt x="945" y="931"/>
                    </a:lnTo>
                    <a:lnTo>
                      <a:pt x="940" y="931"/>
                    </a:lnTo>
                    <a:lnTo>
                      <a:pt x="933" y="929"/>
                    </a:lnTo>
                    <a:lnTo>
                      <a:pt x="927" y="927"/>
                    </a:lnTo>
                    <a:lnTo>
                      <a:pt x="921" y="925"/>
                    </a:lnTo>
                    <a:lnTo>
                      <a:pt x="917" y="922"/>
                    </a:lnTo>
                    <a:lnTo>
                      <a:pt x="913" y="918"/>
                    </a:lnTo>
                    <a:lnTo>
                      <a:pt x="908" y="914"/>
                    </a:lnTo>
                    <a:lnTo>
                      <a:pt x="907" y="909"/>
                    </a:lnTo>
                    <a:lnTo>
                      <a:pt x="905" y="904"/>
                    </a:lnTo>
                    <a:lnTo>
                      <a:pt x="905" y="904"/>
                    </a:lnTo>
                    <a:lnTo>
                      <a:pt x="877" y="929"/>
                    </a:lnTo>
                    <a:lnTo>
                      <a:pt x="849" y="878"/>
                    </a:lnTo>
                    <a:lnTo>
                      <a:pt x="852" y="876"/>
                    </a:lnTo>
                    <a:lnTo>
                      <a:pt x="853" y="872"/>
                    </a:lnTo>
                    <a:lnTo>
                      <a:pt x="855" y="870"/>
                    </a:lnTo>
                    <a:lnTo>
                      <a:pt x="856" y="867"/>
                    </a:lnTo>
                    <a:lnTo>
                      <a:pt x="856" y="863"/>
                    </a:lnTo>
                    <a:lnTo>
                      <a:pt x="855" y="860"/>
                    </a:lnTo>
                    <a:lnTo>
                      <a:pt x="853" y="857"/>
                    </a:lnTo>
                    <a:lnTo>
                      <a:pt x="851" y="854"/>
                    </a:lnTo>
                    <a:lnTo>
                      <a:pt x="848" y="851"/>
                    </a:lnTo>
                    <a:lnTo>
                      <a:pt x="843" y="850"/>
                    </a:lnTo>
                    <a:lnTo>
                      <a:pt x="840" y="849"/>
                    </a:lnTo>
                    <a:lnTo>
                      <a:pt x="836" y="848"/>
                    </a:lnTo>
                    <a:lnTo>
                      <a:pt x="832" y="848"/>
                    </a:lnTo>
                    <a:lnTo>
                      <a:pt x="827" y="849"/>
                    </a:lnTo>
                    <a:lnTo>
                      <a:pt x="823" y="850"/>
                    </a:lnTo>
                    <a:lnTo>
                      <a:pt x="820" y="852"/>
                    </a:lnTo>
                    <a:lnTo>
                      <a:pt x="820" y="852"/>
                    </a:lnTo>
                    <a:lnTo>
                      <a:pt x="764" y="904"/>
                    </a:lnTo>
                    <a:lnTo>
                      <a:pt x="735" y="904"/>
                    </a:lnTo>
                    <a:lnTo>
                      <a:pt x="679" y="981"/>
                    </a:lnTo>
                    <a:lnTo>
                      <a:pt x="651" y="955"/>
                    </a:lnTo>
                    <a:lnTo>
                      <a:pt x="654" y="960"/>
                    </a:lnTo>
                    <a:lnTo>
                      <a:pt x="655" y="965"/>
                    </a:lnTo>
                    <a:lnTo>
                      <a:pt x="657" y="970"/>
                    </a:lnTo>
                    <a:lnTo>
                      <a:pt x="658" y="974"/>
                    </a:lnTo>
                    <a:lnTo>
                      <a:pt x="660" y="980"/>
                    </a:lnTo>
                    <a:lnTo>
                      <a:pt x="658" y="984"/>
                    </a:lnTo>
                    <a:lnTo>
                      <a:pt x="658" y="990"/>
                    </a:lnTo>
                    <a:lnTo>
                      <a:pt x="657" y="994"/>
                    </a:lnTo>
                    <a:lnTo>
                      <a:pt x="655" y="999"/>
                    </a:lnTo>
                    <a:lnTo>
                      <a:pt x="652" y="1003"/>
                    </a:lnTo>
                    <a:lnTo>
                      <a:pt x="650" y="1008"/>
                    </a:lnTo>
                    <a:lnTo>
                      <a:pt x="645" y="1012"/>
                    </a:lnTo>
                    <a:lnTo>
                      <a:pt x="641" y="1016"/>
                    </a:lnTo>
                    <a:lnTo>
                      <a:pt x="637" y="1020"/>
                    </a:lnTo>
                    <a:lnTo>
                      <a:pt x="631" y="1022"/>
                    </a:lnTo>
                    <a:lnTo>
                      <a:pt x="626" y="1026"/>
                    </a:lnTo>
                    <a:lnTo>
                      <a:pt x="618" y="1029"/>
                    </a:lnTo>
                    <a:lnTo>
                      <a:pt x="611" y="1031"/>
                    </a:lnTo>
                    <a:lnTo>
                      <a:pt x="602" y="1033"/>
                    </a:lnTo>
                    <a:lnTo>
                      <a:pt x="595" y="1033"/>
                    </a:lnTo>
                    <a:lnTo>
                      <a:pt x="595" y="981"/>
                    </a:lnTo>
                    <a:lnTo>
                      <a:pt x="537" y="1033"/>
                    </a:lnTo>
                    <a:lnTo>
                      <a:pt x="537" y="1058"/>
                    </a:lnTo>
                    <a:lnTo>
                      <a:pt x="453" y="1163"/>
                    </a:lnTo>
                    <a:lnTo>
                      <a:pt x="199" y="1214"/>
                    </a:lnTo>
                    <a:lnTo>
                      <a:pt x="113" y="1291"/>
                    </a:lnTo>
                    <a:lnTo>
                      <a:pt x="113" y="1266"/>
                    </a:lnTo>
                    <a:lnTo>
                      <a:pt x="57" y="1395"/>
                    </a:lnTo>
                    <a:lnTo>
                      <a:pt x="57" y="1523"/>
                    </a:lnTo>
                    <a:lnTo>
                      <a:pt x="29" y="1472"/>
                    </a:lnTo>
                    <a:lnTo>
                      <a:pt x="29" y="1523"/>
                    </a:lnTo>
                    <a:lnTo>
                      <a:pt x="37" y="1546"/>
                    </a:lnTo>
                    <a:lnTo>
                      <a:pt x="44" y="1568"/>
                    </a:lnTo>
                    <a:lnTo>
                      <a:pt x="50" y="1591"/>
                    </a:lnTo>
                    <a:lnTo>
                      <a:pt x="54" y="1613"/>
                    </a:lnTo>
                    <a:lnTo>
                      <a:pt x="58" y="1636"/>
                    </a:lnTo>
                    <a:lnTo>
                      <a:pt x="61" y="1659"/>
                    </a:lnTo>
                    <a:lnTo>
                      <a:pt x="63" y="1681"/>
                    </a:lnTo>
                    <a:lnTo>
                      <a:pt x="63" y="1704"/>
                    </a:lnTo>
                    <a:lnTo>
                      <a:pt x="63" y="1727"/>
                    </a:lnTo>
                    <a:lnTo>
                      <a:pt x="61" y="1750"/>
                    </a:lnTo>
                    <a:lnTo>
                      <a:pt x="58" y="1772"/>
                    </a:lnTo>
                    <a:lnTo>
                      <a:pt x="54" y="1796"/>
                    </a:lnTo>
                    <a:lnTo>
                      <a:pt x="50" y="1818"/>
                    </a:lnTo>
                    <a:lnTo>
                      <a:pt x="44" y="1841"/>
                    </a:lnTo>
                    <a:lnTo>
                      <a:pt x="37" y="1863"/>
                    </a:lnTo>
                    <a:lnTo>
                      <a:pt x="29" y="1885"/>
                    </a:lnTo>
                    <a:lnTo>
                      <a:pt x="29" y="1885"/>
                    </a:lnTo>
                    <a:lnTo>
                      <a:pt x="0" y="1885"/>
                    </a:lnTo>
                    <a:lnTo>
                      <a:pt x="0" y="1963"/>
                    </a:lnTo>
                    <a:lnTo>
                      <a:pt x="5" y="1970"/>
                    </a:lnTo>
                    <a:lnTo>
                      <a:pt x="9" y="1975"/>
                    </a:lnTo>
                    <a:lnTo>
                      <a:pt x="13" y="1980"/>
                    </a:lnTo>
                    <a:lnTo>
                      <a:pt x="19" y="1984"/>
                    </a:lnTo>
                    <a:lnTo>
                      <a:pt x="25" y="1987"/>
                    </a:lnTo>
                    <a:lnTo>
                      <a:pt x="32" y="1990"/>
                    </a:lnTo>
                    <a:lnTo>
                      <a:pt x="40" y="1992"/>
                    </a:lnTo>
                    <a:lnTo>
                      <a:pt x="47" y="1993"/>
                    </a:lnTo>
                    <a:lnTo>
                      <a:pt x="55" y="1994"/>
                    </a:lnTo>
                    <a:lnTo>
                      <a:pt x="64" y="1995"/>
                    </a:lnTo>
                    <a:lnTo>
                      <a:pt x="71" y="1995"/>
                    </a:lnTo>
                    <a:lnTo>
                      <a:pt x="80" y="1994"/>
                    </a:lnTo>
                    <a:lnTo>
                      <a:pt x="89" y="1993"/>
                    </a:lnTo>
                    <a:lnTo>
                      <a:pt x="97" y="1992"/>
                    </a:lnTo>
                    <a:lnTo>
                      <a:pt x="105" y="1991"/>
                    </a:lnTo>
                    <a:lnTo>
                      <a:pt x="113" y="1989"/>
                    </a:lnTo>
                    <a:lnTo>
                      <a:pt x="122" y="1986"/>
                    </a:lnTo>
                    <a:lnTo>
                      <a:pt x="132" y="1983"/>
                    </a:lnTo>
                    <a:lnTo>
                      <a:pt x="141" y="1980"/>
                    </a:lnTo>
                    <a:lnTo>
                      <a:pt x="149" y="1976"/>
                    </a:lnTo>
                    <a:lnTo>
                      <a:pt x="165" y="1968"/>
                    </a:lnTo>
                    <a:lnTo>
                      <a:pt x="181" y="1961"/>
                    </a:lnTo>
                    <a:lnTo>
                      <a:pt x="196" y="1953"/>
                    </a:lnTo>
                    <a:lnTo>
                      <a:pt x="212" y="1945"/>
                    </a:lnTo>
                    <a:lnTo>
                      <a:pt x="226" y="1937"/>
                    </a:lnTo>
                    <a:lnTo>
                      <a:pt x="242" y="1929"/>
                    </a:lnTo>
                    <a:lnTo>
                      <a:pt x="249" y="1927"/>
                    </a:lnTo>
                    <a:lnTo>
                      <a:pt x="258" y="1924"/>
                    </a:lnTo>
                    <a:lnTo>
                      <a:pt x="265" y="1921"/>
                    </a:lnTo>
                    <a:lnTo>
                      <a:pt x="274" y="1919"/>
                    </a:lnTo>
                    <a:lnTo>
                      <a:pt x="282" y="1917"/>
                    </a:lnTo>
                    <a:lnTo>
                      <a:pt x="291" y="1916"/>
                    </a:lnTo>
                    <a:lnTo>
                      <a:pt x="300" y="1916"/>
                    </a:lnTo>
                    <a:lnTo>
                      <a:pt x="310" y="1915"/>
                    </a:lnTo>
                    <a:lnTo>
                      <a:pt x="319" y="1916"/>
                    </a:lnTo>
                    <a:lnTo>
                      <a:pt x="329" y="1917"/>
                    </a:lnTo>
                    <a:lnTo>
                      <a:pt x="339" y="1918"/>
                    </a:lnTo>
                    <a:lnTo>
                      <a:pt x="349" y="1920"/>
                    </a:lnTo>
                    <a:lnTo>
                      <a:pt x="360" y="1924"/>
                    </a:lnTo>
                    <a:lnTo>
                      <a:pt x="372" y="1927"/>
                    </a:lnTo>
                    <a:lnTo>
                      <a:pt x="384" y="1931"/>
                    </a:lnTo>
                    <a:lnTo>
                      <a:pt x="397" y="1937"/>
                    </a:lnTo>
                    <a:lnTo>
                      <a:pt x="397" y="1928"/>
                    </a:lnTo>
                    <a:lnTo>
                      <a:pt x="399" y="1919"/>
                    </a:lnTo>
                    <a:lnTo>
                      <a:pt x="404" y="1911"/>
                    </a:lnTo>
                    <a:lnTo>
                      <a:pt x="408" y="1903"/>
                    </a:lnTo>
                    <a:lnTo>
                      <a:pt x="413" y="1897"/>
                    </a:lnTo>
                    <a:lnTo>
                      <a:pt x="420" y="1890"/>
                    </a:lnTo>
                    <a:lnTo>
                      <a:pt x="427" y="1883"/>
                    </a:lnTo>
                    <a:lnTo>
                      <a:pt x="434" y="1878"/>
                    </a:lnTo>
                    <a:lnTo>
                      <a:pt x="443" y="1872"/>
                    </a:lnTo>
                    <a:lnTo>
                      <a:pt x="452" y="1868"/>
                    </a:lnTo>
                    <a:lnTo>
                      <a:pt x="462" y="1864"/>
                    </a:lnTo>
                    <a:lnTo>
                      <a:pt x="472" y="1861"/>
                    </a:lnTo>
                    <a:lnTo>
                      <a:pt x="482" y="1859"/>
                    </a:lnTo>
                    <a:lnTo>
                      <a:pt x="493" y="1856"/>
                    </a:lnTo>
                    <a:lnTo>
                      <a:pt x="505" y="1856"/>
                    </a:lnTo>
                    <a:lnTo>
                      <a:pt x="517" y="1856"/>
                    </a:lnTo>
                    <a:lnTo>
                      <a:pt x="527" y="1857"/>
                    </a:lnTo>
                    <a:lnTo>
                      <a:pt x="537" y="1860"/>
                    </a:lnTo>
                    <a:lnTo>
                      <a:pt x="820" y="1808"/>
                    </a:lnTo>
                    <a:lnTo>
                      <a:pt x="827" y="1809"/>
                    </a:lnTo>
                    <a:lnTo>
                      <a:pt x="836" y="1812"/>
                    </a:lnTo>
                    <a:lnTo>
                      <a:pt x="845" y="1815"/>
                    </a:lnTo>
                    <a:lnTo>
                      <a:pt x="852" y="1817"/>
                    </a:lnTo>
                    <a:lnTo>
                      <a:pt x="866" y="1824"/>
                    </a:lnTo>
                    <a:lnTo>
                      <a:pt x="881" y="1832"/>
                    </a:lnTo>
                    <a:lnTo>
                      <a:pt x="894" y="1841"/>
                    </a:lnTo>
                    <a:lnTo>
                      <a:pt x="905" y="1850"/>
                    </a:lnTo>
                    <a:lnTo>
                      <a:pt x="916" y="1860"/>
                    </a:lnTo>
                    <a:lnTo>
                      <a:pt x="924" y="1871"/>
                    </a:lnTo>
                    <a:lnTo>
                      <a:pt x="927" y="1877"/>
                    </a:lnTo>
                    <a:lnTo>
                      <a:pt x="932" y="1882"/>
                    </a:lnTo>
                    <a:lnTo>
                      <a:pt x="934" y="1889"/>
                    </a:lnTo>
                    <a:lnTo>
                      <a:pt x="937" y="1894"/>
                    </a:lnTo>
                    <a:lnTo>
                      <a:pt x="940" y="1901"/>
                    </a:lnTo>
                    <a:lnTo>
                      <a:pt x="942" y="1907"/>
                    </a:lnTo>
                    <a:lnTo>
                      <a:pt x="943" y="1914"/>
                    </a:lnTo>
                    <a:lnTo>
                      <a:pt x="945" y="1920"/>
                    </a:lnTo>
                    <a:lnTo>
                      <a:pt x="946" y="1927"/>
                    </a:lnTo>
                    <a:lnTo>
                      <a:pt x="946" y="1933"/>
                    </a:lnTo>
                    <a:lnTo>
                      <a:pt x="946" y="1939"/>
                    </a:lnTo>
                    <a:lnTo>
                      <a:pt x="946" y="1946"/>
                    </a:lnTo>
                    <a:lnTo>
                      <a:pt x="945" y="1953"/>
                    </a:lnTo>
                    <a:lnTo>
                      <a:pt x="943" y="1959"/>
                    </a:lnTo>
                    <a:lnTo>
                      <a:pt x="942" y="1966"/>
                    </a:lnTo>
                    <a:lnTo>
                      <a:pt x="940" y="1973"/>
                    </a:lnTo>
                    <a:lnTo>
                      <a:pt x="937" y="1981"/>
                    </a:lnTo>
                    <a:lnTo>
                      <a:pt x="933" y="1989"/>
                    </a:lnTo>
                    <a:lnTo>
                      <a:pt x="933" y="1989"/>
                    </a:lnTo>
                    <a:lnTo>
                      <a:pt x="1102" y="1885"/>
                    </a:lnTo>
                    <a:lnTo>
                      <a:pt x="1018" y="2014"/>
                    </a:lnTo>
                    <a:lnTo>
                      <a:pt x="1102" y="1963"/>
                    </a:lnTo>
                    <a:lnTo>
                      <a:pt x="1075" y="2014"/>
                    </a:lnTo>
                    <a:lnTo>
                      <a:pt x="1078" y="2013"/>
                    </a:lnTo>
                    <a:lnTo>
                      <a:pt x="1082" y="2012"/>
                    </a:lnTo>
                    <a:lnTo>
                      <a:pt x="1088" y="2011"/>
                    </a:lnTo>
                    <a:lnTo>
                      <a:pt x="1092" y="2010"/>
                    </a:lnTo>
                    <a:lnTo>
                      <a:pt x="1096" y="2010"/>
                    </a:lnTo>
                    <a:lnTo>
                      <a:pt x="1099" y="2011"/>
                    </a:lnTo>
                    <a:lnTo>
                      <a:pt x="1101" y="2012"/>
                    </a:lnTo>
                    <a:lnTo>
                      <a:pt x="1102" y="2013"/>
                    </a:lnTo>
                    <a:lnTo>
                      <a:pt x="1102" y="2015"/>
                    </a:lnTo>
                    <a:lnTo>
                      <a:pt x="1102" y="2018"/>
                    </a:lnTo>
                    <a:lnTo>
                      <a:pt x="1102" y="2021"/>
                    </a:lnTo>
                    <a:lnTo>
                      <a:pt x="1102" y="2027"/>
                    </a:lnTo>
                    <a:lnTo>
                      <a:pt x="1101" y="2033"/>
                    </a:lnTo>
                    <a:lnTo>
                      <a:pt x="1102" y="2037"/>
                    </a:lnTo>
                    <a:lnTo>
                      <a:pt x="1102" y="2040"/>
                    </a:lnTo>
                    <a:lnTo>
                      <a:pt x="1104" y="2045"/>
                    </a:lnTo>
                    <a:lnTo>
                      <a:pt x="1108" y="2048"/>
                    </a:lnTo>
                    <a:lnTo>
                      <a:pt x="1111" y="2051"/>
                    </a:lnTo>
                    <a:lnTo>
                      <a:pt x="1115" y="2055"/>
                    </a:lnTo>
                    <a:lnTo>
                      <a:pt x="1119" y="2058"/>
                    </a:lnTo>
                    <a:lnTo>
                      <a:pt x="1124" y="2060"/>
                    </a:lnTo>
                    <a:lnTo>
                      <a:pt x="1127" y="2064"/>
                    </a:lnTo>
                    <a:lnTo>
                      <a:pt x="1131" y="2066"/>
                    </a:lnTo>
                    <a:lnTo>
                      <a:pt x="1132" y="2069"/>
                    </a:lnTo>
                    <a:lnTo>
                      <a:pt x="1134" y="2072"/>
                    </a:lnTo>
                    <a:lnTo>
                      <a:pt x="1134" y="2073"/>
                    </a:lnTo>
                    <a:lnTo>
                      <a:pt x="1134" y="2075"/>
                    </a:lnTo>
                    <a:lnTo>
                      <a:pt x="1132" y="2076"/>
                    </a:lnTo>
                    <a:lnTo>
                      <a:pt x="1132" y="2077"/>
                    </a:lnTo>
                    <a:lnTo>
                      <a:pt x="1130" y="2079"/>
                    </a:lnTo>
                    <a:lnTo>
                      <a:pt x="1128" y="2081"/>
                    </a:lnTo>
                    <a:lnTo>
                      <a:pt x="1125" y="2083"/>
                    </a:lnTo>
                    <a:lnTo>
                      <a:pt x="1122" y="2084"/>
                    </a:lnTo>
                    <a:lnTo>
                      <a:pt x="1118" y="2086"/>
                    </a:lnTo>
                    <a:lnTo>
                      <a:pt x="1114" y="2087"/>
                    </a:lnTo>
                    <a:lnTo>
                      <a:pt x="1108" y="2089"/>
                    </a:lnTo>
                    <a:lnTo>
                      <a:pt x="1102" y="2092"/>
                    </a:lnTo>
                    <a:lnTo>
                      <a:pt x="1101" y="2098"/>
                    </a:lnTo>
                    <a:lnTo>
                      <a:pt x="1099" y="2104"/>
                    </a:lnTo>
                    <a:lnTo>
                      <a:pt x="1098" y="2110"/>
                    </a:lnTo>
                    <a:lnTo>
                      <a:pt x="1098" y="2115"/>
                    </a:lnTo>
                    <a:lnTo>
                      <a:pt x="1096" y="2125"/>
                    </a:lnTo>
                    <a:lnTo>
                      <a:pt x="1098" y="2134"/>
                    </a:lnTo>
                    <a:lnTo>
                      <a:pt x="1101" y="2142"/>
                    </a:lnTo>
                    <a:lnTo>
                      <a:pt x="1104" y="2149"/>
                    </a:lnTo>
                    <a:lnTo>
                      <a:pt x="1108" y="2156"/>
                    </a:lnTo>
                    <a:lnTo>
                      <a:pt x="1114" y="2160"/>
                    </a:lnTo>
                    <a:lnTo>
                      <a:pt x="1121" y="2165"/>
                    </a:lnTo>
                    <a:lnTo>
                      <a:pt x="1128" y="2168"/>
                    </a:lnTo>
                    <a:lnTo>
                      <a:pt x="1135" y="2171"/>
                    </a:lnTo>
                    <a:lnTo>
                      <a:pt x="1144" y="2172"/>
                    </a:lnTo>
                    <a:lnTo>
                      <a:pt x="1154" y="2174"/>
                    </a:lnTo>
                    <a:lnTo>
                      <a:pt x="1163" y="2175"/>
                    </a:lnTo>
                    <a:lnTo>
                      <a:pt x="1173" y="2175"/>
                    </a:lnTo>
                    <a:lnTo>
                      <a:pt x="1185" y="2174"/>
                    </a:lnTo>
                    <a:lnTo>
                      <a:pt x="1195" y="2172"/>
                    </a:lnTo>
                    <a:lnTo>
                      <a:pt x="1206" y="2171"/>
                    </a:lnTo>
                    <a:lnTo>
                      <a:pt x="1216" y="2169"/>
                    </a:lnTo>
                    <a:lnTo>
                      <a:pt x="1228" y="2167"/>
                    </a:lnTo>
                    <a:lnTo>
                      <a:pt x="1238" y="2163"/>
                    </a:lnTo>
                    <a:lnTo>
                      <a:pt x="1250" y="2160"/>
                    </a:lnTo>
                    <a:lnTo>
                      <a:pt x="1260" y="2157"/>
                    </a:lnTo>
                    <a:lnTo>
                      <a:pt x="1270" y="2153"/>
                    </a:lnTo>
                    <a:lnTo>
                      <a:pt x="1280" y="2149"/>
                    </a:lnTo>
                    <a:lnTo>
                      <a:pt x="1289" y="2144"/>
                    </a:lnTo>
                    <a:lnTo>
                      <a:pt x="1297" y="2140"/>
                    </a:lnTo>
                    <a:lnTo>
                      <a:pt x="1306" y="2135"/>
                    </a:lnTo>
                    <a:lnTo>
                      <a:pt x="1312" y="2131"/>
                    </a:lnTo>
                    <a:lnTo>
                      <a:pt x="1319" y="2126"/>
                    </a:lnTo>
                    <a:lnTo>
                      <a:pt x="1323" y="2122"/>
                    </a:lnTo>
                    <a:lnTo>
                      <a:pt x="1328" y="2117"/>
                    </a:lnTo>
                    <a:lnTo>
                      <a:pt x="1329" y="2170"/>
                    </a:lnTo>
                    <a:lnTo>
                      <a:pt x="1357" y="2170"/>
                    </a:lnTo>
                    <a:lnTo>
                      <a:pt x="1357" y="2222"/>
                    </a:lnTo>
                    <a:lnTo>
                      <a:pt x="1667" y="2040"/>
                    </a:lnTo>
                    <a:lnTo>
                      <a:pt x="1667" y="2032"/>
                    </a:lnTo>
                    <a:lnTo>
                      <a:pt x="1669" y="2026"/>
                    </a:lnTo>
                    <a:lnTo>
                      <a:pt x="1670" y="2018"/>
                    </a:lnTo>
                    <a:lnTo>
                      <a:pt x="1672" y="2011"/>
                    </a:lnTo>
                    <a:lnTo>
                      <a:pt x="1676" y="1996"/>
                    </a:lnTo>
                    <a:lnTo>
                      <a:pt x="1682" y="1983"/>
                    </a:lnTo>
                    <a:lnTo>
                      <a:pt x="1689" y="1970"/>
                    </a:lnTo>
                    <a:lnTo>
                      <a:pt x="1696" y="1957"/>
                    </a:lnTo>
                    <a:lnTo>
                      <a:pt x="1706" y="1945"/>
                    </a:lnTo>
                    <a:lnTo>
                      <a:pt x="1715" y="1931"/>
                    </a:lnTo>
                    <a:lnTo>
                      <a:pt x="1727" y="1920"/>
                    </a:lnTo>
                    <a:lnTo>
                      <a:pt x="1738" y="1908"/>
                    </a:lnTo>
                    <a:lnTo>
                      <a:pt x="1750" y="1897"/>
                    </a:lnTo>
                    <a:lnTo>
                      <a:pt x="1763" y="1885"/>
                    </a:lnTo>
                    <a:lnTo>
                      <a:pt x="1776" y="1873"/>
                    </a:lnTo>
                    <a:lnTo>
                      <a:pt x="1790" y="1863"/>
                    </a:lnTo>
                    <a:lnTo>
                      <a:pt x="1818" y="1841"/>
                    </a:lnTo>
                    <a:lnTo>
                      <a:pt x="1847" y="1818"/>
                    </a:lnTo>
                    <a:lnTo>
                      <a:pt x="1876" y="1797"/>
                    </a:lnTo>
                    <a:lnTo>
                      <a:pt x="1890" y="1786"/>
                    </a:lnTo>
                    <a:lnTo>
                      <a:pt x="1903" y="1775"/>
                    </a:lnTo>
                    <a:lnTo>
                      <a:pt x="1916" y="1763"/>
                    </a:lnTo>
                    <a:lnTo>
                      <a:pt x="1929" y="1752"/>
                    </a:lnTo>
                    <a:lnTo>
                      <a:pt x="1942" y="1741"/>
                    </a:lnTo>
                    <a:lnTo>
                      <a:pt x="1954" y="1729"/>
                    </a:lnTo>
                    <a:lnTo>
                      <a:pt x="1965" y="1716"/>
                    </a:lnTo>
                    <a:lnTo>
                      <a:pt x="1975" y="1705"/>
                    </a:lnTo>
                    <a:lnTo>
                      <a:pt x="1985" y="1692"/>
                    </a:lnTo>
                    <a:lnTo>
                      <a:pt x="1994" y="1679"/>
                    </a:lnTo>
                    <a:lnTo>
                      <a:pt x="2001" y="1666"/>
                    </a:lnTo>
                    <a:lnTo>
                      <a:pt x="2007" y="1652"/>
                    </a:lnTo>
                    <a:lnTo>
                      <a:pt x="2010" y="1646"/>
                    </a:lnTo>
                    <a:lnTo>
                      <a:pt x="2013" y="1637"/>
                    </a:lnTo>
                    <a:lnTo>
                      <a:pt x="2014" y="1629"/>
                    </a:lnTo>
                    <a:lnTo>
                      <a:pt x="2017" y="1621"/>
                    </a:lnTo>
                    <a:lnTo>
                      <a:pt x="2019" y="1613"/>
                    </a:lnTo>
                    <a:lnTo>
                      <a:pt x="2020" y="1604"/>
                    </a:lnTo>
                    <a:lnTo>
                      <a:pt x="2020" y="1587"/>
                    </a:lnTo>
                    <a:lnTo>
                      <a:pt x="2020" y="1571"/>
                    </a:lnTo>
                    <a:lnTo>
                      <a:pt x="2019" y="1554"/>
                    </a:lnTo>
                    <a:lnTo>
                      <a:pt x="2017" y="1537"/>
                    </a:lnTo>
                    <a:lnTo>
                      <a:pt x="2013" y="1519"/>
                    </a:lnTo>
                    <a:lnTo>
                      <a:pt x="2009" y="1502"/>
                    </a:lnTo>
                    <a:lnTo>
                      <a:pt x="2003" y="1485"/>
                    </a:lnTo>
                    <a:lnTo>
                      <a:pt x="1996" y="1470"/>
                    </a:lnTo>
                    <a:lnTo>
                      <a:pt x="1988" y="1453"/>
                    </a:lnTo>
                    <a:lnTo>
                      <a:pt x="1980" y="1438"/>
                    </a:lnTo>
                    <a:lnTo>
                      <a:pt x="1971" y="1423"/>
                    </a:lnTo>
                    <a:lnTo>
                      <a:pt x="1961" y="1408"/>
                    </a:lnTo>
                    <a:lnTo>
                      <a:pt x="1951" y="1395"/>
                    </a:lnTo>
                    <a:lnTo>
                      <a:pt x="1951" y="1369"/>
                    </a:lnTo>
                    <a:lnTo>
                      <a:pt x="1954" y="1364"/>
                    </a:lnTo>
                    <a:lnTo>
                      <a:pt x="1955" y="1359"/>
                    </a:lnTo>
                    <a:lnTo>
                      <a:pt x="1958" y="1354"/>
                    </a:lnTo>
                    <a:lnTo>
                      <a:pt x="1959" y="1349"/>
                    </a:lnTo>
                    <a:lnTo>
                      <a:pt x="1959" y="1344"/>
                    </a:lnTo>
                    <a:lnTo>
                      <a:pt x="1959" y="1339"/>
                    </a:lnTo>
                    <a:lnTo>
                      <a:pt x="1958" y="1334"/>
                    </a:lnTo>
                    <a:lnTo>
                      <a:pt x="1957" y="1330"/>
                    </a:lnTo>
                    <a:lnTo>
                      <a:pt x="1955" y="1325"/>
                    </a:lnTo>
                    <a:lnTo>
                      <a:pt x="1952" y="1321"/>
                    </a:lnTo>
                    <a:lnTo>
                      <a:pt x="1949" y="1316"/>
                    </a:lnTo>
                    <a:lnTo>
                      <a:pt x="1946" y="1312"/>
                    </a:lnTo>
                    <a:lnTo>
                      <a:pt x="1942" y="1308"/>
                    </a:lnTo>
                    <a:lnTo>
                      <a:pt x="1938" y="1304"/>
                    </a:lnTo>
                    <a:lnTo>
                      <a:pt x="1932" y="1302"/>
                    </a:lnTo>
                    <a:lnTo>
                      <a:pt x="1926" y="1298"/>
                    </a:lnTo>
                    <a:lnTo>
                      <a:pt x="1919" y="1295"/>
                    </a:lnTo>
                    <a:lnTo>
                      <a:pt x="1910" y="1293"/>
                    </a:lnTo>
                    <a:lnTo>
                      <a:pt x="1902" y="1291"/>
                    </a:lnTo>
                    <a:lnTo>
                      <a:pt x="1894" y="1291"/>
                    </a:lnTo>
                    <a:lnTo>
                      <a:pt x="1865" y="1188"/>
                    </a:lnTo>
                    <a:lnTo>
                      <a:pt x="1782" y="1137"/>
                    </a:lnTo>
                    <a:lnTo>
                      <a:pt x="1753" y="904"/>
                    </a:lnTo>
                    <a:lnTo>
                      <a:pt x="1696" y="878"/>
                    </a:lnTo>
                    <a:lnTo>
                      <a:pt x="1667" y="697"/>
                    </a:lnTo>
                    <a:lnTo>
                      <a:pt x="1640" y="672"/>
                    </a:lnTo>
                    <a:lnTo>
                      <a:pt x="1640" y="697"/>
                    </a:lnTo>
                    <a:lnTo>
                      <a:pt x="1555" y="955"/>
                    </a:lnTo>
                    <a:lnTo>
                      <a:pt x="1498" y="1033"/>
                    </a:lnTo>
                    <a:lnTo>
                      <a:pt x="1442" y="1058"/>
                    </a:lnTo>
                    <a:lnTo>
                      <a:pt x="1439" y="1056"/>
                    </a:lnTo>
                    <a:lnTo>
                      <a:pt x="1438" y="1054"/>
                    </a:lnTo>
                    <a:lnTo>
                      <a:pt x="1435" y="1052"/>
                    </a:lnTo>
                    <a:lnTo>
                      <a:pt x="1432" y="1048"/>
                    </a:lnTo>
                    <a:lnTo>
                      <a:pt x="1429" y="1042"/>
                    </a:lnTo>
                    <a:lnTo>
                      <a:pt x="1424" y="1035"/>
                    </a:lnTo>
                    <a:lnTo>
                      <a:pt x="1422" y="1026"/>
                    </a:lnTo>
                    <a:lnTo>
                      <a:pt x="1417" y="1018"/>
                    </a:lnTo>
                    <a:lnTo>
                      <a:pt x="1410" y="1000"/>
                    </a:lnTo>
                    <a:lnTo>
                      <a:pt x="1406" y="992"/>
                    </a:lnTo>
                    <a:lnTo>
                      <a:pt x="1401" y="984"/>
                    </a:lnTo>
                    <a:lnTo>
                      <a:pt x="1397" y="976"/>
                    </a:lnTo>
                    <a:lnTo>
                      <a:pt x="1391" y="970"/>
                    </a:lnTo>
                    <a:lnTo>
                      <a:pt x="1387" y="966"/>
                    </a:lnTo>
                    <a:lnTo>
                      <a:pt x="1384" y="964"/>
                    </a:lnTo>
                    <a:lnTo>
                      <a:pt x="1380" y="962"/>
                    </a:lnTo>
                    <a:lnTo>
                      <a:pt x="1375" y="960"/>
                    </a:lnTo>
                    <a:lnTo>
                      <a:pt x="1371" y="957"/>
                    </a:lnTo>
                    <a:lnTo>
                      <a:pt x="1367" y="956"/>
                    </a:lnTo>
                    <a:lnTo>
                      <a:pt x="1362" y="955"/>
                    </a:lnTo>
                    <a:lnTo>
                      <a:pt x="1357" y="955"/>
                    </a:lnTo>
                    <a:lnTo>
                      <a:pt x="1349" y="955"/>
                    </a:lnTo>
                    <a:lnTo>
                      <a:pt x="1341" y="956"/>
                    </a:lnTo>
                    <a:lnTo>
                      <a:pt x="1332" y="956"/>
                    </a:lnTo>
                    <a:lnTo>
                      <a:pt x="1323" y="957"/>
                    </a:lnTo>
                    <a:lnTo>
                      <a:pt x="1316" y="959"/>
                    </a:lnTo>
                    <a:lnTo>
                      <a:pt x="1309" y="959"/>
                    </a:lnTo>
                    <a:lnTo>
                      <a:pt x="1306" y="959"/>
                    </a:lnTo>
                    <a:lnTo>
                      <a:pt x="1305" y="957"/>
                    </a:lnTo>
                    <a:lnTo>
                      <a:pt x="1302" y="956"/>
                    </a:lnTo>
                    <a:lnTo>
                      <a:pt x="1300" y="955"/>
                    </a:lnTo>
                    <a:lnTo>
                      <a:pt x="1299" y="954"/>
                    </a:lnTo>
                    <a:lnTo>
                      <a:pt x="1299" y="952"/>
                    </a:lnTo>
                    <a:lnTo>
                      <a:pt x="1297" y="948"/>
                    </a:lnTo>
                    <a:lnTo>
                      <a:pt x="1297" y="943"/>
                    </a:lnTo>
                    <a:lnTo>
                      <a:pt x="1299" y="937"/>
                    </a:lnTo>
                    <a:lnTo>
                      <a:pt x="1300" y="932"/>
                    </a:lnTo>
                    <a:lnTo>
                      <a:pt x="1300" y="926"/>
                    </a:lnTo>
                    <a:lnTo>
                      <a:pt x="1302" y="920"/>
                    </a:lnTo>
                    <a:lnTo>
                      <a:pt x="1302" y="915"/>
                    </a:lnTo>
                    <a:lnTo>
                      <a:pt x="1300" y="909"/>
                    </a:lnTo>
                    <a:lnTo>
                      <a:pt x="1300" y="907"/>
                    </a:lnTo>
                    <a:lnTo>
                      <a:pt x="1299" y="905"/>
                    </a:lnTo>
                    <a:lnTo>
                      <a:pt x="1297" y="903"/>
                    </a:lnTo>
                    <a:lnTo>
                      <a:pt x="1296" y="901"/>
                    </a:lnTo>
                    <a:lnTo>
                      <a:pt x="1293" y="899"/>
                    </a:lnTo>
                    <a:lnTo>
                      <a:pt x="1290" y="898"/>
                    </a:lnTo>
                    <a:lnTo>
                      <a:pt x="1286" y="898"/>
                    </a:lnTo>
                    <a:lnTo>
                      <a:pt x="1283" y="897"/>
                    </a:lnTo>
                    <a:lnTo>
                      <a:pt x="1277" y="897"/>
                    </a:lnTo>
                    <a:lnTo>
                      <a:pt x="1273" y="898"/>
                    </a:lnTo>
                    <a:lnTo>
                      <a:pt x="1267" y="898"/>
                    </a:lnTo>
                    <a:lnTo>
                      <a:pt x="1260" y="899"/>
                    </a:lnTo>
                    <a:lnTo>
                      <a:pt x="1252" y="901"/>
                    </a:lnTo>
                    <a:lnTo>
                      <a:pt x="1244" y="904"/>
                    </a:lnTo>
                    <a:lnTo>
                      <a:pt x="1251" y="904"/>
                    </a:lnTo>
                    <a:lnTo>
                      <a:pt x="1257" y="903"/>
                    </a:lnTo>
                    <a:lnTo>
                      <a:pt x="1264" y="901"/>
                    </a:lnTo>
                    <a:lnTo>
                      <a:pt x="1270" y="899"/>
                    </a:lnTo>
                    <a:lnTo>
                      <a:pt x="1276" y="897"/>
                    </a:lnTo>
                    <a:lnTo>
                      <a:pt x="1281" y="895"/>
                    </a:lnTo>
                    <a:lnTo>
                      <a:pt x="1286" y="891"/>
                    </a:lnTo>
                    <a:lnTo>
                      <a:pt x="1290" y="888"/>
                    </a:lnTo>
                    <a:lnTo>
                      <a:pt x="1294" y="885"/>
                    </a:lnTo>
                    <a:lnTo>
                      <a:pt x="1299" y="880"/>
                    </a:lnTo>
                    <a:lnTo>
                      <a:pt x="1302" y="876"/>
                    </a:lnTo>
                    <a:lnTo>
                      <a:pt x="1305" y="871"/>
                    </a:lnTo>
                    <a:lnTo>
                      <a:pt x="1306" y="867"/>
                    </a:lnTo>
                    <a:lnTo>
                      <a:pt x="1307" y="861"/>
                    </a:lnTo>
                    <a:lnTo>
                      <a:pt x="1309" y="857"/>
                    </a:lnTo>
                    <a:lnTo>
                      <a:pt x="1309" y="851"/>
                    </a:lnTo>
                    <a:lnTo>
                      <a:pt x="1309" y="844"/>
                    </a:lnTo>
                    <a:lnTo>
                      <a:pt x="1307" y="838"/>
                    </a:lnTo>
                    <a:lnTo>
                      <a:pt x="1305" y="832"/>
                    </a:lnTo>
                    <a:lnTo>
                      <a:pt x="1300" y="826"/>
                    </a:lnTo>
                    <a:lnTo>
                      <a:pt x="1329" y="826"/>
                    </a:lnTo>
                    <a:lnTo>
                      <a:pt x="1357" y="749"/>
                    </a:lnTo>
                    <a:lnTo>
                      <a:pt x="1300" y="775"/>
                    </a:lnTo>
                    <a:lnTo>
                      <a:pt x="1303" y="769"/>
                    </a:lnTo>
                    <a:lnTo>
                      <a:pt x="1305" y="765"/>
                    </a:lnTo>
                    <a:lnTo>
                      <a:pt x="1305" y="760"/>
                    </a:lnTo>
                    <a:lnTo>
                      <a:pt x="1305" y="756"/>
                    </a:lnTo>
                    <a:lnTo>
                      <a:pt x="1302" y="750"/>
                    </a:lnTo>
                    <a:lnTo>
                      <a:pt x="1299" y="747"/>
                    </a:lnTo>
                    <a:lnTo>
                      <a:pt x="1294" y="742"/>
                    </a:lnTo>
                    <a:lnTo>
                      <a:pt x="1289" y="740"/>
                    </a:lnTo>
                    <a:lnTo>
                      <a:pt x="1283" y="738"/>
                    </a:lnTo>
                    <a:lnTo>
                      <a:pt x="1276" y="737"/>
                    </a:lnTo>
                    <a:lnTo>
                      <a:pt x="1270" y="737"/>
                    </a:lnTo>
                    <a:lnTo>
                      <a:pt x="1264" y="737"/>
                    </a:lnTo>
                    <a:lnTo>
                      <a:pt x="1258" y="739"/>
                    </a:lnTo>
                    <a:lnTo>
                      <a:pt x="1252" y="741"/>
                    </a:lnTo>
                    <a:lnTo>
                      <a:pt x="1248" y="744"/>
                    </a:lnTo>
                    <a:lnTo>
                      <a:pt x="1244" y="749"/>
                    </a:lnTo>
                    <a:lnTo>
                      <a:pt x="1244" y="749"/>
                    </a:lnTo>
                    <a:lnTo>
                      <a:pt x="1244" y="749"/>
                    </a:lnTo>
                    <a:lnTo>
                      <a:pt x="1131" y="697"/>
                    </a:lnTo>
                    <a:lnTo>
                      <a:pt x="1132" y="702"/>
                    </a:lnTo>
                    <a:lnTo>
                      <a:pt x="1132" y="706"/>
                    </a:lnTo>
                    <a:lnTo>
                      <a:pt x="1132" y="711"/>
                    </a:lnTo>
                    <a:lnTo>
                      <a:pt x="1132" y="715"/>
                    </a:lnTo>
                    <a:lnTo>
                      <a:pt x="1131" y="719"/>
                    </a:lnTo>
                    <a:lnTo>
                      <a:pt x="1130" y="723"/>
                    </a:lnTo>
                    <a:lnTo>
                      <a:pt x="1128" y="728"/>
                    </a:lnTo>
                    <a:lnTo>
                      <a:pt x="1125" y="731"/>
                    </a:lnTo>
                    <a:lnTo>
                      <a:pt x="1122" y="736"/>
                    </a:lnTo>
                    <a:lnTo>
                      <a:pt x="1119" y="739"/>
                    </a:lnTo>
                    <a:lnTo>
                      <a:pt x="1115" y="742"/>
                    </a:lnTo>
                    <a:lnTo>
                      <a:pt x="1111" y="744"/>
                    </a:lnTo>
                    <a:lnTo>
                      <a:pt x="1106" y="748"/>
                    </a:lnTo>
                    <a:lnTo>
                      <a:pt x="1102" y="750"/>
                    </a:lnTo>
                    <a:lnTo>
                      <a:pt x="1096" y="751"/>
                    </a:lnTo>
                    <a:lnTo>
                      <a:pt x="1091" y="753"/>
                    </a:lnTo>
                    <a:lnTo>
                      <a:pt x="1085" y="753"/>
                    </a:lnTo>
                    <a:lnTo>
                      <a:pt x="1079" y="755"/>
                    </a:lnTo>
                    <a:lnTo>
                      <a:pt x="1073" y="755"/>
                    </a:lnTo>
                    <a:lnTo>
                      <a:pt x="1067" y="755"/>
                    </a:lnTo>
                    <a:lnTo>
                      <a:pt x="1062" y="753"/>
                    </a:lnTo>
                    <a:lnTo>
                      <a:pt x="1056" y="752"/>
                    </a:lnTo>
                    <a:lnTo>
                      <a:pt x="1052" y="750"/>
                    </a:lnTo>
                    <a:lnTo>
                      <a:pt x="1046" y="749"/>
                    </a:lnTo>
                    <a:lnTo>
                      <a:pt x="1046" y="749"/>
                    </a:lnTo>
                    <a:close/>
                    <a:moveTo>
                      <a:pt x="1046" y="749"/>
                    </a:moveTo>
                    <a:lnTo>
                      <a:pt x="1049" y="748"/>
                    </a:lnTo>
                    <a:lnTo>
                      <a:pt x="1052" y="746"/>
                    </a:lnTo>
                    <a:lnTo>
                      <a:pt x="1056" y="743"/>
                    </a:lnTo>
                    <a:lnTo>
                      <a:pt x="1059" y="741"/>
                    </a:lnTo>
                    <a:lnTo>
                      <a:pt x="1063" y="738"/>
                    </a:lnTo>
                    <a:lnTo>
                      <a:pt x="1066" y="734"/>
                    </a:lnTo>
                    <a:lnTo>
                      <a:pt x="1069" y="731"/>
                    </a:lnTo>
                    <a:lnTo>
                      <a:pt x="1072" y="727"/>
                    </a:lnTo>
                    <a:lnTo>
                      <a:pt x="1075" y="723"/>
                    </a:lnTo>
                    <a:lnTo>
                      <a:pt x="1076" y="719"/>
                    </a:lnTo>
                    <a:lnTo>
                      <a:pt x="1078" y="714"/>
                    </a:lnTo>
                    <a:lnTo>
                      <a:pt x="1078" y="711"/>
                    </a:lnTo>
                    <a:lnTo>
                      <a:pt x="1079" y="706"/>
                    </a:lnTo>
                    <a:lnTo>
                      <a:pt x="1078" y="703"/>
                    </a:lnTo>
                    <a:lnTo>
                      <a:pt x="1076" y="700"/>
                    </a:lnTo>
                    <a:lnTo>
                      <a:pt x="1075" y="697"/>
                    </a:lnTo>
                    <a:lnTo>
                      <a:pt x="1072" y="695"/>
                    </a:lnTo>
                    <a:lnTo>
                      <a:pt x="1069" y="693"/>
                    </a:lnTo>
                    <a:lnTo>
                      <a:pt x="1066" y="692"/>
                    </a:lnTo>
                    <a:lnTo>
                      <a:pt x="1062" y="691"/>
                    </a:lnTo>
                    <a:lnTo>
                      <a:pt x="1054" y="690"/>
                    </a:lnTo>
                    <a:lnTo>
                      <a:pt x="1046" y="688"/>
                    </a:lnTo>
                    <a:lnTo>
                      <a:pt x="1037" y="690"/>
                    </a:lnTo>
                    <a:lnTo>
                      <a:pt x="1030" y="691"/>
                    </a:lnTo>
                    <a:lnTo>
                      <a:pt x="1025" y="692"/>
                    </a:lnTo>
                    <a:lnTo>
                      <a:pt x="1023" y="693"/>
                    </a:lnTo>
                    <a:lnTo>
                      <a:pt x="1020" y="695"/>
                    </a:lnTo>
                    <a:lnTo>
                      <a:pt x="1018" y="697"/>
                    </a:lnTo>
                    <a:lnTo>
                      <a:pt x="1015" y="700"/>
                    </a:lnTo>
                    <a:lnTo>
                      <a:pt x="1014" y="703"/>
                    </a:lnTo>
                    <a:lnTo>
                      <a:pt x="1014" y="706"/>
                    </a:lnTo>
                    <a:lnTo>
                      <a:pt x="1014" y="711"/>
                    </a:lnTo>
                    <a:lnTo>
                      <a:pt x="1014" y="714"/>
                    </a:lnTo>
                    <a:lnTo>
                      <a:pt x="1015" y="719"/>
                    </a:lnTo>
                    <a:lnTo>
                      <a:pt x="1018" y="723"/>
                    </a:lnTo>
                    <a:lnTo>
                      <a:pt x="1020" y="727"/>
                    </a:lnTo>
                    <a:lnTo>
                      <a:pt x="1023" y="731"/>
                    </a:lnTo>
                    <a:lnTo>
                      <a:pt x="1025" y="734"/>
                    </a:lnTo>
                    <a:lnTo>
                      <a:pt x="1030" y="738"/>
                    </a:lnTo>
                    <a:lnTo>
                      <a:pt x="1033" y="741"/>
                    </a:lnTo>
                    <a:lnTo>
                      <a:pt x="1036" y="743"/>
                    </a:lnTo>
                    <a:lnTo>
                      <a:pt x="1040" y="746"/>
                    </a:lnTo>
                    <a:lnTo>
                      <a:pt x="1043" y="748"/>
                    </a:lnTo>
                    <a:lnTo>
                      <a:pt x="1046" y="749"/>
                    </a:lnTo>
                    <a:lnTo>
                      <a:pt x="1046" y="749"/>
                    </a:lnTo>
                    <a:close/>
                    <a:moveTo>
                      <a:pt x="1018" y="2040"/>
                    </a:moveTo>
                    <a:lnTo>
                      <a:pt x="1021" y="2042"/>
                    </a:lnTo>
                    <a:lnTo>
                      <a:pt x="1025" y="2044"/>
                    </a:lnTo>
                    <a:lnTo>
                      <a:pt x="1030" y="2045"/>
                    </a:lnTo>
                    <a:lnTo>
                      <a:pt x="1034" y="2045"/>
                    </a:lnTo>
                    <a:lnTo>
                      <a:pt x="1038" y="2044"/>
                    </a:lnTo>
                    <a:lnTo>
                      <a:pt x="1041" y="2042"/>
                    </a:lnTo>
                    <a:lnTo>
                      <a:pt x="1046" y="2041"/>
                    </a:lnTo>
                    <a:lnTo>
                      <a:pt x="1049" y="2039"/>
                    </a:lnTo>
                    <a:lnTo>
                      <a:pt x="1052" y="2036"/>
                    </a:lnTo>
                    <a:lnTo>
                      <a:pt x="1053" y="2032"/>
                    </a:lnTo>
                    <a:lnTo>
                      <a:pt x="1053" y="2029"/>
                    </a:lnTo>
                    <a:lnTo>
                      <a:pt x="1053" y="2026"/>
                    </a:lnTo>
                    <a:lnTo>
                      <a:pt x="1053" y="2023"/>
                    </a:lnTo>
                    <a:lnTo>
                      <a:pt x="1052" y="2020"/>
                    </a:lnTo>
                    <a:lnTo>
                      <a:pt x="1049" y="2017"/>
                    </a:lnTo>
                    <a:lnTo>
                      <a:pt x="1046" y="2014"/>
                    </a:lnTo>
                    <a:lnTo>
                      <a:pt x="1046" y="2014"/>
                    </a:lnTo>
                    <a:lnTo>
                      <a:pt x="989" y="2040"/>
                    </a:lnTo>
                    <a:lnTo>
                      <a:pt x="1018" y="2040"/>
                    </a:lnTo>
                    <a:lnTo>
                      <a:pt x="1018" y="2040"/>
                    </a:lnTo>
                    <a:close/>
                    <a:moveTo>
                      <a:pt x="1187" y="2428"/>
                    </a:moveTo>
                    <a:lnTo>
                      <a:pt x="1185" y="2430"/>
                    </a:lnTo>
                    <a:lnTo>
                      <a:pt x="1182" y="2432"/>
                    </a:lnTo>
                    <a:lnTo>
                      <a:pt x="1180" y="2436"/>
                    </a:lnTo>
                    <a:lnTo>
                      <a:pt x="1180" y="2439"/>
                    </a:lnTo>
                    <a:lnTo>
                      <a:pt x="1180" y="2443"/>
                    </a:lnTo>
                    <a:lnTo>
                      <a:pt x="1180" y="2446"/>
                    </a:lnTo>
                    <a:lnTo>
                      <a:pt x="1182" y="2448"/>
                    </a:lnTo>
                    <a:lnTo>
                      <a:pt x="1185" y="2451"/>
                    </a:lnTo>
                    <a:lnTo>
                      <a:pt x="1187" y="2454"/>
                    </a:lnTo>
                    <a:lnTo>
                      <a:pt x="1192" y="2456"/>
                    </a:lnTo>
                    <a:lnTo>
                      <a:pt x="1196" y="2457"/>
                    </a:lnTo>
                    <a:lnTo>
                      <a:pt x="1199" y="2457"/>
                    </a:lnTo>
                    <a:lnTo>
                      <a:pt x="1203" y="2457"/>
                    </a:lnTo>
                    <a:lnTo>
                      <a:pt x="1208" y="2457"/>
                    </a:lnTo>
                    <a:lnTo>
                      <a:pt x="1212" y="2456"/>
                    </a:lnTo>
                    <a:lnTo>
                      <a:pt x="1216" y="2454"/>
                    </a:lnTo>
                    <a:lnTo>
                      <a:pt x="1300" y="2428"/>
                    </a:lnTo>
                    <a:lnTo>
                      <a:pt x="1385" y="2299"/>
                    </a:lnTo>
                    <a:lnTo>
                      <a:pt x="1385" y="2299"/>
                    </a:lnTo>
                    <a:lnTo>
                      <a:pt x="1375" y="2305"/>
                    </a:lnTo>
                    <a:lnTo>
                      <a:pt x="1365" y="2310"/>
                    </a:lnTo>
                    <a:lnTo>
                      <a:pt x="1355" y="2314"/>
                    </a:lnTo>
                    <a:lnTo>
                      <a:pt x="1345" y="2318"/>
                    </a:lnTo>
                    <a:lnTo>
                      <a:pt x="1333" y="2320"/>
                    </a:lnTo>
                    <a:lnTo>
                      <a:pt x="1323" y="2323"/>
                    </a:lnTo>
                    <a:lnTo>
                      <a:pt x="1312" y="2324"/>
                    </a:lnTo>
                    <a:lnTo>
                      <a:pt x="1300" y="2324"/>
                    </a:lnTo>
                    <a:lnTo>
                      <a:pt x="1289" y="2324"/>
                    </a:lnTo>
                    <a:lnTo>
                      <a:pt x="1277" y="2323"/>
                    </a:lnTo>
                    <a:lnTo>
                      <a:pt x="1267" y="2320"/>
                    </a:lnTo>
                    <a:lnTo>
                      <a:pt x="1255" y="2318"/>
                    </a:lnTo>
                    <a:lnTo>
                      <a:pt x="1245" y="2314"/>
                    </a:lnTo>
                    <a:lnTo>
                      <a:pt x="1235" y="2310"/>
                    </a:lnTo>
                    <a:lnTo>
                      <a:pt x="1225" y="2305"/>
                    </a:lnTo>
                    <a:lnTo>
                      <a:pt x="1216" y="2299"/>
                    </a:lnTo>
                    <a:lnTo>
                      <a:pt x="1187" y="2428"/>
                    </a:lnTo>
                    <a:lnTo>
                      <a:pt x="1187" y="2428"/>
                    </a:lnTo>
                    <a:close/>
                    <a:moveTo>
                      <a:pt x="2658" y="2222"/>
                    </a:moveTo>
                    <a:lnTo>
                      <a:pt x="2663" y="2223"/>
                    </a:lnTo>
                    <a:lnTo>
                      <a:pt x="2671" y="2224"/>
                    </a:lnTo>
                    <a:lnTo>
                      <a:pt x="2676" y="2226"/>
                    </a:lnTo>
                    <a:lnTo>
                      <a:pt x="2682" y="2228"/>
                    </a:lnTo>
                    <a:lnTo>
                      <a:pt x="2688" y="2232"/>
                    </a:lnTo>
                    <a:lnTo>
                      <a:pt x="2692" y="2234"/>
                    </a:lnTo>
                    <a:lnTo>
                      <a:pt x="2697" y="2239"/>
                    </a:lnTo>
                    <a:lnTo>
                      <a:pt x="2701" y="2242"/>
                    </a:lnTo>
                    <a:lnTo>
                      <a:pt x="2704" y="2246"/>
                    </a:lnTo>
                    <a:lnTo>
                      <a:pt x="2707" y="2251"/>
                    </a:lnTo>
                    <a:lnTo>
                      <a:pt x="2710" y="2255"/>
                    </a:lnTo>
                    <a:lnTo>
                      <a:pt x="2711" y="2260"/>
                    </a:lnTo>
                    <a:lnTo>
                      <a:pt x="2713" y="2265"/>
                    </a:lnTo>
                    <a:lnTo>
                      <a:pt x="2714" y="2271"/>
                    </a:lnTo>
                    <a:lnTo>
                      <a:pt x="2714" y="2276"/>
                    </a:lnTo>
                    <a:lnTo>
                      <a:pt x="2713" y="2281"/>
                    </a:lnTo>
                    <a:lnTo>
                      <a:pt x="2711" y="2286"/>
                    </a:lnTo>
                    <a:lnTo>
                      <a:pt x="2710" y="2289"/>
                    </a:lnTo>
                    <a:lnTo>
                      <a:pt x="2708" y="2293"/>
                    </a:lnTo>
                    <a:lnTo>
                      <a:pt x="2705" y="2297"/>
                    </a:lnTo>
                    <a:lnTo>
                      <a:pt x="2700" y="2304"/>
                    </a:lnTo>
                    <a:lnTo>
                      <a:pt x="2694" y="2310"/>
                    </a:lnTo>
                    <a:lnTo>
                      <a:pt x="2685" y="2315"/>
                    </a:lnTo>
                    <a:lnTo>
                      <a:pt x="2676" y="2319"/>
                    </a:lnTo>
                    <a:lnTo>
                      <a:pt x="2672" y="2321"/>
                    </a:lnTo>
                    <a:lnTo>
                      <a:pt x="2668" y="2323"/>
                    </a:lnTo>
                    <a:lnTo>
                      <a:pt x="2662" y="2324"/>
                    </a:lnTo>
                    <a:lnTo>
                      <a:pt x="2658" y="2325"/>
                    </a:lnTo>
                    <a:lnTo>
                      <a:pt x="2685" y="2325"/>
                    </a:lnTo>
                    <a:lnTo>
                      <a:pt x="2969" y="2117"/>
                    </a:lnTo>
                    <a:lnTo>
                      <a:pt x="2940" y="2117"/>
                    </a:lnTo>
                    <a:lnTo>
                      <a:pt x="2854" y="2170"/>
                    </a:lnTo>
                    <a:lnTo>
                      <a:pt x="2849" y="2165"/>
                    </a:lnTo>
                    <a:lnTo>
                      <a:pt x="2843" y="2158"/>
                    </a:lnTo>
                    <a:lnTo>
                      <a:pt x="2837" y="2152"/>
                    </a:lnTo>
                    <a:lnTo>
                      <a:pt x="2834" y="2146"/>
                    </a:lnTo>
                    <a:lnTo>
                      <a:pt x="2831" y="2139"/>
                    </a:lnTo>
                    <a:lnTo>
                      <a:pt x="2828" y="2132"/>
                    </a:lnTo>
                    <a:lnTo>
                      <a:pt x="2827" y="2125"/>
                    </a:lnTo>
                    <a:lnTo>
                      <a:pt x="2827" y="2119"/>
                    </a:lnTo>
                    <a:lnTo>
                      <a:pt x="2827" y="2112"/>
                    </a:lnTo>
                    <a:lnTo>
                      <a:pt x="2828" y="2105"/>
                    </a:lnTo>
                    <a:lnTo>
                      <a:pt x="2830" y="2098"/>
                    </a:lnTo>
                    <a:lnTo>
                      <a:pt x="2833" y="2092"/>
                    </a:lnTo>
                    <a:lnTo>
                      <a:pt x="2836" y="2085"/>
                    </a:lnTo>
                    <a:lnTo>
                      <a:pt x="2841" y="2079"/>
                    </a:lnTo>
                    <a:lnTo>
                      <a:pt x="2846" y="2073"/>
                    </a:lnTo>
                    <a:lnTo>
                      <a:pt x="2853" y="2068"/>
                    </a:lnTo>
                    <a:lnTo>
                      <a:pt x="2854" y="2066"/>
                    </a:lnTo>
                    <a:lnTo>
                      <a:pt x="2798" y="2092"/>
                    </a:lnTo>
                    <a:lnTo>
                      <a:pt x="2658" y="2222"/>
                    </a:lnTo>
                    <a:lnTo>
                      <a:pt x="2658" y="2222"/>
                    </a:lnTo>
                    <a:close/>
                    <a:moveTo>
                      <a:pt x="2827" y="1989"/>
                    </a:moveTo>
                    <a:lnTo>
                      <a:pt x="2770" y="1963"/>
                    </a:lnTo>
                    <a:lnTo>
                      <a:pt x="2770" y="2092"/>
                    </a:lnTo>
                    <a:lnTo>
                      <a:pt x="2798" y="2092"/>
                    </a:lnTo>
                    <a:lnTo>
                      <a:pt x="2827" y="2014"/>
                    </a:lnTo>
                    <a:lnTo>
                      <a:pt x="2827" y="1989"/>
                    </a:lnTo>
                    <a:lnTo>
                      <a:pt x="2827" y="1989"/>
                    </a:lnTo>
                    <a:close/>
                    <a:moveTo>
                      <a:pt x="2516" y="2299"/>
                    </a:moveTo>
                    <a:lnTo>
                      <a:pt x="2513" y="2308"/>
                    </a:lnTo>
                    <a:lnTo>
                      <a:pt x="2512" y="2318"/>
                    </a:lnTo>
                    <a:lnTo>
                      <a:pt x="2509" y="2327"/>
                    </a:lnTo>
                    <a:lnTo>
                      <a:pt x="2506" y="2335"/>
                    </a:lnTo>
                    <a:lnTo>
                      <a:pt x="2502" y="2343"/>
                    </a:lnTo>
                    <a:lnTo>
                      <a:pt x="2499" y="2351"/>
                    </a:lnTo>
                    <a:lnTo>
                      <a:pt x="2494" y="2358"/>
                    </a:lnTo>
                    <a:lnTo>
                      <a:pt x="2490" y="2365"/>
                    </a:lnTo>
                    <a:lnTo>
                      <a:pt x="2484" y="2372"/>
                    </a:lnTo>
                    <a:lnTo>
                      <a:pt x="2480" y="2378"/>
                    </a:lnTo>
                    <a:lnTo>
                      <a:pt x="2474" y="2383"/>
                    </a:lnTo>
                    <a:lnTo>
                      <a:pt x="2468" y="2389"/>
                    </a:lnTo>
                    <a:lnTo>
                      <a:pt x="2463" y="2394"/>
                    </a:lnTo>
                    <a:lnTo>
                      <a:pt x="2455" y="2399"/>
                    </a:lnTo>
                    <a:lnTo>
                      <a:pt x="2442" y="2408"/>
                    </a:lnTo>
                    <a:lnTo>
                      <a:pt x="2428" y="2417"/>
                    </a:lnTo>
                    <a:lnTo>
                      <a:pt x="2413" y="2423"/>
                    </a:lnTo>
                    <a:lnTo>
                      <a:pt x="2397" y="2430"/>
                    </a:lnTo>
                    <a:lnTo>
                      <a:pt x="2380" y="2436"/>
                    </a:lnTo>
                    <a:lnTo>
                      <a:pt x="2363" y="2440"/>
                    </a:lnTo>
                    <a:lnTo>
                      <a:pt x="2345" y="2446"/>
                    </a:lnTo>
                    <a:lnTo>
                      <a:pt x="2327" y="2450"/>
                    </a:lnTo>
                    <a:lnTo>
                      <a:pt x="2309" y="2454"/>
                    </a:lnTo>
                    <a:lnTo>
                      <a:pt x="2272" y="2463"/>
                    </a:lnTo>
                    <a:lnTo>
                      <a:pt x="2253" y="2466"/>
                    </a:lnTo>
                    <a:lnTo>
                      <a:pt x="2236" y="2471"/>
                    </a:lnTo>
                    <a:lnTo>
                      <a:pt x="2217" y="2476"/>
                    </a:lnTo>
                    <a:lnTo>
                      <a:pt x="2199" y="2481"/>
                    </a:lnTo>
                    <a:lnTo>
                      <a:pt x="2182" y="2486"/>
                    </a:lnTo>
                    <a:lnTo>
                      <a:pt x="2166" y="2493"/>
                    </a:lnTo>
                    <a:lnTo>
                      <a:pt x="2150" y="2501"/>
                    </a:lnTo>
                    <a:lnTo>
                      <a:pt x="2134" y="2509"/>
                    </a:lnTo>
                    <a:lnTo>
                      <a:pt x="2120" y="2518"/>
                    </a:lnTo>
                    <a:lnTo>
                      <a:pt x="2113" y="2523"/>
                    </a:lnTo>
                    <a:lnTo>
                      <a:pt x="2107" y="2528"/>
                    </a:lnTo>
                    <a:lnTo>
                      <a:pt x="2100" y="2533"/>
                    </a:lnTo>
                    <a:lnTo>
                      <a:pt x="2094" y="2540"/>
                    </a:lnTo>
                    <a:lnTo>
                      <a:pt x="2088" y="2546"/>
                    </a:lnTo>
                    <a:lnTo>
                      <a:pt x="2082" y="2552"/>
                    </a:lnTo>
                    <a:lnTo>
                      <a:pt x="2077" y="2559"/>
                    </a:lnTo>
                    <a:lnTo>
                      <a:pt x="2072" y="2567"/>
                    </a:lnTo>
                    <a:lnTo>
                      <a:pt x="2068" y="2575"/>
                    </a:lnTo>
                    <a:lnTo>
                      <a:pt x="2063" y="2583"/>
                    </a:lnTo>
                    <a:lnTo>
                      <a:pt x="2120" y="2608"/>
                    </a:lnTo>
                    <a:lnTo>
                      <a:pt x="2129" y="2607"/>
                    </a:lnTo>
                    <a:lnTo>
                      <a:pt x="2137" y="2606"/>
                    </a:lnTo>
                    <a:lnTo>
                      <a:pt x="2146" y="2605"/>
                    </a:lnTo>
                    <a:lnTo>
                      <a:pt x="2155" y="2603"/>
                    </a:lnTo>
                    <a:lnTo>
                      <a:pt x="2162" y="2602"/>
                    </a:lnTo>
                    <a:lnTo>
                      <a:pt x="2170" y="2598"/>
                    </a:lnTo>
                    <a:lnTo>
                      <a:pt x="2185" y="2593"/>
                    </a:lnTo>
                    <a:lnTo>
                      <a:pt x="2198" y="2586"/>
                    </a:lnTo>
                    <a:lnTo>
                      <a:pt x="2211" y="2579"/>
                    </a:lnTo>
                    <a:lnTo>
                      <a:pt x="2224" y="2571"/>
                    </a:lnTo>
                    <a:lnTo>
                      <a:pt x="2236" y="2562"/>
                    </a:lnTo>
                    <a:lnTo>
                      <a:pt x="2260" y="2546"/>
                    </a:lnTo>
                    <a:lnTo>
                      <a:pt x="2273" y="2538"/>
                    </a:lnTo>
                    <a:lnTo>
                      <a:pt x="2286" y="2530"/>
                    </a:lnTo>
                    <a:lnTo>
                      <a:pt x="2301" y="2522"/>
                    </a:lnTo>
                    <a:lnTo>
                      <a:pt x="2315" y="2515"/>
                    </a:lnTo>
                    <a:lnTo>
                      <a:pt x="2330" y="2510"/>
                    </a:lnTo>
                    <a:lnTo>
                      <a:pt x="2338" y="2508"/>
                    </a:lnTo>
                    <a:lnTo>
                      <a:pt x="2347" y="2505"/>
                    </a:lnTo>
                    <a:lnTo>
                      <a:pt x="2358" y="2503"/>
                    </a:lnTo>
                    <a:lnTo>
                      <a:pt x="2371" y="2501"/>
                    </a:lnTo>
                    <a:lnTo>
                      <a:pt x="2383" y="2499"/>
                    </a:lnTo>
                    <a:lnTo>
                      <a:pt x="2396" y="2497"/>
                    </a:lnTo>
                    <a:lnTo>
                      <a:pt x="2409" y="2495"/>
                    </a:lnTo>
                    <a:lnTo>
                      <a:pt x="2421" y="2493"/>
                    </a:lnTo>
                    <a:lnTo>
                      <a:pt x="2431" y="2491"/>
                    </a:lnTo>
                    <a:lnTo>
                      <a:pt x="2441" y="2488"/>
                    </a:lnTo>
                    <a:lnTo>
                      <a:pt x="2450" y="2485"/>
                    </a:lnTo>
                    <a:lnTo>
                      <a:pt x="2454" y="2483"/>
                    </a:lnTo>
                    <a:lnTo>
                      <a:pt x="2458" y="2481"/>
                    </a:lnTo>
                    <a:lnTo>
                      <a:pt x="2461" y="2477"/>
                    </a:lnTo>
                    <a:lnTo>
                      <a:pt x="2464" y="2475"/>
                    </a:lnTo>
                    <a:lnTo>
                      <a:pt x="2465" y="2472"/>
                    </a:lnTo>
                    <a:lnTo>
                      <a:pt x="2467" y="2468"/>
                    </a:lnTo>
                    <a:lnTo>
                      <a:pt x="2468" y="2465"/>
                    </a:lnTo>
                    <a:lnTo>
                      <a:pt x="2468" y="2460"/>
                    </a:lnTo>
                    <a:lnTo>
                      <a:pt x="2468" y="2456"/>
                    </a:lnTo>
                    <a:lnTo>
                      <a:pt x="2468" y="2451"/>
                    </a:lnTo>
                    <a:lnTo>
                      <a:pt x="2467" y="2446"/>
                    </a:lnTo>
                    <a:lnTo>
                      <a:pt x="2465" y="2440"/>
                    </a:lnTo>
                    <a:lnTo>
                      <a:pt x="2463" y="2434"/>
                    </a:lnTo>
                    <a:lnTo>
                      <a:pt x="2460" y="2428"/>
                    </a:lnTo>
                    <a:lnTo>
                      <a:pt x="2572" y="2351"/>
                    </a:lnTo>
                    <a:lnTo>
                      <a:pt x="2601" y="2325"/>
                    </a:lnTo>
                    <a:lnTo>
                      <a:pt x="2597" y="2326"/>
                    </a:lnTo>
                    <a:lnTo>
                      <a:pt x="2593" y="2327"/>
                    </a:lnTo>
                    <a:lnTo>
                      <a:pt x="2588" y="2328"/>
                    </a:lnTo>
                    <a:lnTo>
                      <a:pt x="2584" y="2328"/>
                    </a:lnTo>
                    <a:lnTo>
                      <a:pt x="2581" y="2328"/>
                    </a:lnTo>
                    <a:lnTo>
                      <a:pt x="2577" y="2327"/>
                    </a:lnTo>
                    <a:lnTo>
                      <a:pt x="2572" y="2325"/>
                    </a:lnTo>
                    <a:lnTo>
                      <a:pt x="2569" y="2323"/>
                    </a:lnTo>
                    <a:lnTo>
                      <a:pt x="2567" y="2319"/>
                    </a:lnTo>
                    <a:lnTo>
                      <a:pt x="2565" y="2317"/>
                    </a:lnTo>
                    <a:lnTo>
                      <a:pt x="2564" y="2314"/>
                    </a:lnTo>
                    <a:lnTo>
                      <a:pt x="2564" y="2310"/>
                    </a:lnTo>
                    <a:lnTo>
                      <a:pt x="2565" y="2307"/>
                    </a:lnTo>
                    <a:lnTo>
                      <a:pt x="2567" y="2304"/>
                    </a:lnTo>
                    <a:lnTo>
                      <a:pt x="2569" y="2301"/>
                    </a:lnTo>
                    <a:lnTo>
                      <a:pt x="2572" y="2299"/>
                    </a:lnTo>
                    <a:lnTo>
                      <a:pt x="2516" y="2299"/>
                    </a:lnTo>
                    <a:lnTo>
                      <a:pt x="2516" y="2299"/>
                    </a:lnTo>
                    <a:close/>
                    <a:moveTo>
                      <a:pt x="2092" y="2608"/>
                    </a:moveTo>
                    <a:lnTo>
                      <a:pt x="2036" y="2634"/>
                    </a:lnTo>
                    <a:lnTo>
                      <a:pt x="2039" y="2639"/>
                    </a:lnTo>
                    <a:lnTo>
                      <a:pt x="2043" y="2642"/>
                    </a:lnTo>
                    <a:lnTo>
                      <a:pt x="2049" y="2644"/>
                    </a:lnTo>
                    <a:lnTo>
                      <a:pt x="2055" y="2647"/>
                    </a:lnTo>
                    <a:lnTo>
                      <a:pt x="2061" y="2647"/>
                    </a:lnTo>
                    <a:lnTo>
                      <a:pt x="2068" y="2647"/>
                    </a:lnTo>
                    <a:lnTo>
                      <a:pt x="2074" y="2645"/>
                    </a:lnTo>
                    <a:lnTo>
                      <a:pt x="2081" y="2643"/>
                    </a:lnTo>
                    <a:lnTo>
                      <a:pt x="2085" y="2640"/>
                    </a:lnTo>
                    <a:lnTo>
                      <a:pt x="2090" y="2636"/>
                    </a:lnTo>
                    <a:lnTo>
                      <a:pt x="2092" y="2632"/>
                    </a:lnTo>
                    <a:lnTo>
                      <a:pt x="2095" y="2627"/>
                    </a:lnTo>
                    <a:lnTo>
                      <a:pt x="2097" y="2623"/>
                    </a:lnTo>
                    <a:lnTo>
                      <a:pt x="2095" y="2618"/>
                    </a:lnTo>
                    <a:lnTo>
                      <a:pt x="2094" y="2613"/>
                    </a:lnTo>
                    <a:lnTo>
                      <a:pt x="2092" y="2608"/>
                    </a:lnTo>
                    <a:lnTo>
                      <a:pt x="2092" y="2608"/>
                    </a:lnTo>
                    <a:lnTo>
                      <a:pt x="2092" y="2608"/>
                    </a:lnTo>
                    <a:close/>
                    <a:moveTo>
                      <a:pt x="1102" y="490"/>
                    </a:moveTo>
                    <a:lnTo>
                      <a:pt x="1102" y="464"/>
                    </a:lnTo>
                    <a:lnTo>
                      <a:pt x="1075" y="543"/>
                    </a:lnTo>
                    <a:lnTo>
                      <a:pt x="1102" y="490"/>
                    </a:lnTo>
                    <a:lnTo>
                      <a:pt x="1102" y="490"/>
                    </a:lnTo>
                    <a:close/>
                    <a:moveTo>
                      <a:pt x="1244" y="413"/>
                    </a:moveTo>
                    <a:lnTo>
                      <a:pt x="1244" y="387"/>
                    </a:lnTo>
                    <a:lnTo>
                      <a:pt x="1216" y="464"/>
                    </a:lnTo>
                    <a:lnTo>
                      <a:pt x="1244" y="413"/>
                    </a:lnTo>
                    <a:lnTo>
                      <a:pt x="1244" y="413"/>
                    </a:lnTo>
                    <a:close/>
                    <a:moveTo>
                      <a:pt x="933" y="78"/>
                    </a:moveTo>
                    <a:lnTo>
                      <a:pt x="930" y="73"/>
                    </a:lnTo>
                    <a:lnTo>
                      <a:pt x="929" y="69"/>
                    </a:lnTo>
                    <a:lnTo>
                      <a:pt x="927" y="65"/>
                    </a:lnTo>
                    <a:lnTo>
                      <a:pt x="926" y="62"/>
                    </a:lnTo>
                    <a:lnTo>
                      <a:pt x="926" y="60"/>
                    </a:lnTo>
                    <a:lnTo>
                      <a:pt x="926" y="57"/>
                    </a:lnTo>
                    <a:lnTo>
                      <a:pt x="926" y="55"/>
                    </a:lnTo>
                    <a:lnTo>
                      <a:pt x="927" y="54"/>
                    </a:lnTo>
                    <a:lnTo>
                      <a:pt x="929" y="53"/>
                    </a:lnTo>
                    <a:lnTo>
                      <a:pt x="930" y="52"/>
                    </a:lnTo>
                    <a:lnTo>
                      <a:pt x="933" y="51"/>
                    </a:lnTo>
                    <a:lnTo>
                      <a:pt x="937" y="51"/>
                    </a:lnTo>
                    <a:lnTo>
                      <a:pt x="943" y="52"/>
                    </a:lnTo>
                    <a:lnTo>
                      <a:pt x="950" y="52"/>
                    </a:lnTo>
                    <a:lnTo>
                      <a:pt x="956" y="53"/>
                    </a:lnTo>
                    <a:lnTo>
                      <a:pt x="963" y="54"/>
                    </a:lnTo>
                    <a:lnTo>
                      <a:pt x="969" y="55"/>
                    </a:lnTo>
                    <a:lnTo>
                      <a:pt x="975" y="55"/>
                    </a:lnTo>
                    <a:lnTo>
                      <a:pt x="981" y="55"/>
                    </a:lnTo>
                    <a:lnTo>
                      <a:pt x="985" y="54"/>
                    </a:lnTo>
                    <a:lnTo>
                      <a:pt x="988" y="53"/>
                    </a:lnTo>
                    <a:lnTo>
                      <a:pt x="989" y="52"/>
                    </a:lnTo>
                    <a:lnTo>
                      <a:pt x="991" y="48"/>
                    </a:lnTo>
                    <a:lnTo>
                      <a:pt x="992" y="45"/>
                    </a:lnTo>
                    <a:lnTo>
                      <a:pt x="994" y="42"/>
                    </a:lnTo>
                    <a:lnTo>
                      <a:pt x="994" y="38"/>
                    </a:lnTo>
                    <a:lnTo>
                      <a:pt x="994" y="35"/>
                    </a:lnTo>
                    <a:lnTo>
                      <a:pt x="992" y="32"/>
                    </a:lnTo>
                    <a:lnTo>
                      <a:pt x="991" y="28"/>
                    </a:lnTo>
                    <a:lnTo>
                      <a:pt x="989" y="26"/>
                    </a:lnTo>
                    <a:lnTo>
                      <a:pt x="988" y="24"/>
                    </a:lnTo>
                    <a:lnTo>
                      <a:pt x="985" y="23"/>
                    </a:lnTo>
                    <a:lnTo>
                      <a:pt x="984" y="22"/>
                    </a:lnTo>
                    <a:lnTo>
                      <a:pt x="981" y="20"/>
                    </a:lnTo>
                    <a:lnTo>
                      <a:pt x="975" y="20"/>
                    </a:lnTo>
                    <a:lnTo>
                      <a:pt x="969" y="20"/>
                    </a:lnTo>
                    <a:lnTo>
                      <a:pt x="962" y="22"/>
                    </a:lnTo>
                    <a:lnTo>
                      <a:pt x="955" y="23"/>
                    </a:lnTo>
                    <a:lnTo>
                      <a:pt x="947" y="24"/>
                    </a:lnTo>
                    <a:lnTo>
                      <a:pt x="940" y="25"/>
                    </a:lnTo>
                    <a:lnTo>
                      <a:pt x="933" y="25"/>
                    </a:lnTo>
                    <a:lnTo>
                      <a:pt x="927" y="25"/>
                    </a:lnTo>
                    <a:lnTo>
                      <a:pt x="920" y="25"/>
                    </a:lnTo>
                    <a:lnTo>
                      <a:pt x="917" y="24"/>
                    </a:lnTo>
                    <a:lnTo>
                      <a:pt x="916" y="23"/>
                    </a:lnTo>
                    <a:lnTo>
                      <a:pt x="913" y="22"/>
                    </a:lnTo>
                    <a:lnTo>
                      <a:pt x="911" y="19"/>
                    </a:lnTo>
                    <a:lnTo>
                      <a:pt x="908" y="17"/>
                    </a:lnTo>
                    <a:lnTo>
                      <a:pt x="907" y="15"/>
                    </a:lnTo>
                    <a:lnTo>
                      <a:pt x="907" y="11"/>
                    </a:lnTo>
                    <a:lnTo>
                      <a:pt x="905" y="8"/>
                    </a:lnTo>
                    <a:lnTo>
                      <a:pt x="905" y="5"/>
                    </a:lnTo>
                    <a:lnTo>
                      <a:pt x="905" y="0"/>
                    </a:lnTo>
                    <a:lnTo>
                      <a:pt x="898" y="5"/>
                    </a:lnTo>
                    <a:lnTo>
                      <a:pt x="892" y="10"/>
                    </a:lnTo>
                    <a:lnTo>
                      <a:pt x="888" y="17"/>
                    </a:lnTo>
                    <a:lnTo>
                      <a:pt x="884" y="23"/>
                    </a:lnTo>
                    <a:lnTo>
                      <a:pt x="881" y="29"/>
                    </a:lnTo>
                    <a:lnTo>
                      <a:pt x="878" y="36"/>
                    </a:lnTo>
                    <a:lnTo>
                      <a:pt x="877" y="43"/>
                    </a:lnTo>
                    <a:lnTo>
                      <a:pt x="877" y="50"/>
                    </a:lnTo>
                    <a:lnTo>
                      <a:pt x="877" y="57"/>
                    </a:lnTo>
                    <a:lnTo>
                      <a:pt x="878" y="64"/>
                    </a:lnTo>
                    <a:lnTo>
                      <a:pt x="879" y="71"/>
                    </a:lnTo>
                    <a:lnTo>
                      <a:pt x="882" y="78"/>
                    </a:lnTo>
                    <a:lnTo>
                      <a:pt x="887" y="83"/>
                    </a:lnTo>
                    <a:lnTo>
                      <a:pt x="891" y="90"/>
                    </a:lnTo>
                    <a:lnTo>
                      <a:pt x="897" y="96"/>
                    </a:lnTo>
                    <a:lnTo>
                      <a:pt x="903" y="101"/>
                    </a:lnTo>
                    <a:lnTo>
                      <a:pt x="905" y="103"/>
                    </a:lnTo>
                    <a:lnTo>
                      <a:pt x="901" y="100"/>
                    </a:lnTo>
                    <a:lnTo>
                      <a:pt x="900" y="98"/>
                    </a:lnTo>
                    <a:lnTo>
                      <a:pt x="898" y="94"/>
                    </a:lnTo>
                    <a:lnTo>
                      <a:pt x="897" y="91"/>
                    </a:lnTo>
                    <a:lnTo>
                      <a:pt x="897" y="88"/>
                    </a:lnTo>
                    <a:lnTo>
                      <a:pt x="898" y="84"/>
                    </a:lnTo>
                    <a:lnTo>
                      <a:pt x="900" y="82"/>
                    </a:lnTo>
                    <a:lnTo>
                      <a:pt x="903" y="79"/>
                    </a:lnTo>
                    <a:lnTo>
                      <a:pt x="905" y="76"/>
                    </a:lnTo>
                    <a:lnTo>
                      <a:pt x="908" y="74"/>
                    </a:lnTo>
                    <a:lnTo>
                      <a:pt x="913" y="73"/>
                    </a:lnTo>
                    <a:lnTo>
                      <a:pt x="917" y="73"/>
                    </a:lnTo>
                    <a:lnTo>
                      <a:pt x="921" y="73"/>
                    </a:lnTo>
                    <a:lnTo>
                      <a:pt x="926" y="74"/>
                    </a:lnTo>
                    <a:lnTo>
                      <a:pt x="929" y="75"/>
                    </a:lnTo>
                    <a:lnTo>
                      <a:pt x="933" y="78"/>
                    </a:lnTo>
                    <a:lnTo>
                      <a:pt x="933" y="78"/>
                    </a:lnTo>
                    <a:close/>
                    <a:moveTo>
                      <a:pt x="1075" y="310"/>
                    </a:moveTo>
                    <a:lnTo>
                      <a:pt x="1072" y="303"/>
                    </a:lnTo>
                    <a:lnTo>
                      <a:pt x="1067" y="295"/>
                    </a:lnTo>
                    <a:lnTo>
                      <a:pt x="1063" y="289"/>
                    </a:lnTo>
                    <a:lnTo>
                      <a:pt x="1059" y="283"/>
                    </a:lnTo>
                    <a:lnTo>
                      <a:pt x="1053" y="277"/>
                    </a:lnTo>
                    <a:lnTo>
                      <a:pt x="1046" y="273"/>
                    </a:lnTo>
                    <a:lnTo>
                      <a:pt x="1040" y="268"/>
                    </a:lnTo>
                    <a:lnTo>
                      <a:pt x="1031" y="264"/>
                    </a:lnTo>
                    <a:lnTo>
                      <a:pt x="1024" y="260"/>
                    </a:lnTo>
                    <a:lnTo>
                      <a:pt x="1015" y="257"/>
                    </a:lnTo>
                    <a:lnTo>
                      <a:pt x="1007" y="255"/>
                    </a:lnTo>
                    <a:lnTo>
                      <a:pt x="998" y="254"/>
                    </a:lnTo>
                    <a:lnTo>
                      <a:pt x="989" y="252"/>
                    </a:lnTo>
                    <a:lnTo>
                      <a:pt x="979" y="252"/>
                    </a:lnTo>
                    <a:lnTo>
                      <a:pt x="971" y="254"/>
                    </a:lnTo>
                    <a:lnTo>
                      <a:pt x="960" y="255"/>
                    </a:lnTo>
                    <a:lnTo>
                      <a:pt x="952" y="257"/>
                    </a:lnTo>
                    <a:lnTo>
                      <a:pt x="945" y="259"/>
                    </a:lnTo>
                    <a:lnTo>
                      <a:pt x="936" y="261"/>
                    </a:lnTo>
                    <a:lnTo>
                      <a:pt x="929" y="265"/>
                    </a:lnTo>
                    <a:lnTo>
                      <a:pt x="923" y="269"/>
                    </a:lnTo>
                    <a:lnTo>
                      <a:pt x="916" y="274"/>
                    </a:lnTo>
                    <a:lnTo>
                      <a:pt x="910" y="278"/>
                    </a:lnTo>
                    <a:lnTo>
                      <a:pt x="905" y="284"/>
                    </a:lnTo>
                    <a:lnTo>
                      <a:pt x="905" y="284"/>
                    </a:lnTo>
                    <a:lnTo>
                      <a:pt x="1075" y="310"/>
                    </a:lnTo>
                    <a:lnTo>
                      <a:pt x="1075" y="310"/>
                    </a:lnTo>
                    <a:close/>
                    <a:moveTo>
                      <a:pt x="1075" y="129"/>
                    </a:moveTo>
                    <a:lnTo>
                      <a:pt x="1102" y="103"/>
                    </a:lnTo>
                    <a:lnTo>
                      <a:pt x="1046" y="103"/>
                    </a:lnTo>
                    <a:lnTo>
                      <a:pt x="1075" y="129"/>
                    </a:lnTo>
                    <a:lnTo>
                      <a:pt x="1075" y="129"/>
                    </a:lnTo>
                    <a:close/>
                    <a:moveTo>
                      <a:pt x="1357" y="155"/>
                    </a:moveTo>
                    <a:lnTo>
                      <a:pt x="1359" y="152"/>
                    </a:lnTo>
                    <a:lnTo>
                      <a:pt x="1362" y="149"/>
                    </a:lnTo>
                    <a:lnTo>
                      <a:pt x="1364" y="146"/>
                    </a:lnTo>
                    <a:lnTo>
                      <a:pt x="1365" y="143"/>
                    </a:lnTo>
                    <a:lnTo>
                      <a:pt x="1365" y="139"/>
                    </a:lnTo>
                    <a:lnTo>
                      <a:pt x="1364" y="137"/>
                    </a:lnTo>
                    <a:lnTo>
                      <a:pt x="1362" y="134"/>
                    </a:lnTo>
                    <a:lnTo>
                      <a:pt x="1359" y="131"/>
                    </a:lnTo>
                    <a:lnTo>
                      <a:pt x="1357" y="128"/>
                    </a:lnTo>
                    <a:lnTo>
                      <a:pt x="1352" y="127"/>
                    </a:lnTo>
                    <a:lnTo>
                      <a:pt x="1349" y="126"/>
                    </a:lnTo>
                    <a:lnTo>
                      <a:pt x="1345" y="125"/>
                    </a:lnTo>
                    <a:lnTo>
                      <a:pt x="1341" y="125"/>
                    </a:lnTo>
                    <a:lnTo>
                      <a:pt x="1336" y="126"/>
                    </a:lnTo>
                    <a:lnTo>
                      <a:pt x="1332" y="127"/>
                    </a:lnTo>
                    <a:lnTo>
                      <a:pt x="1329" y="129"/>
                    </a:lnTo>
                    <a:lnTo>
                      <a:pt x="1329" y="129"/>
                    </a:lnTo>
                    <a:lnTo>
                      <a:pt x="1329" y="129"/>
                    </a:lnTo>
                    <a:lnTo>
                      <a:pt x="1357" y="155"/>
                    </a:lnTo>
                    <a:lnTo>
                      <a:pt x="1357" y="155"/>
                    </a:lnTo>
                    <a:close/>
                    <a:moveTo>
                      <a:pt x="2007" y="439"/>
                    </a:moveTo>
                    <a:lnTo>
                      <a:pt x="2014" y="442"/>
                    </a:lnTo>
                    <a:lnTo>
                      <a:pt x="2022" y="444"/>
                    </a:lnTo>
                    <a:lnTo>
                      <a:pt x="2027" y="446"/>
                    </a:lnTo>
                    <a:lnTo>
                      <a:pt x="2035" y="447"/>
                    </a:lnTo>
                    <a:lnTo>
                      <a:pt x="2040" y="449"/>
                    </a:lnTo>
                    <a:lnTo>
                      <a:pt x="2046" y="450"/>
                    </a:lnTo>
                    <a:lnTo>
                      <a:pt x="2052" y="450"/>
                    </a:lnTo>
                    <a:lnTo>
                      <a:pt x="2058" y="450"/>
                    </a:lnTo>
                    <a:lnTo>
                      <a:pt x="2062" y="450"/>
                    </a:lnTo>
                    <a:lnTo>
                      <a:pt x="2068" y="449"/>
                    </a:lnTo>
                    <a:lnTo>
                      <a:pt x="2072" y="447"/>
                    </a:lnTo>
                    <a:lnTo>
                      <a:pt x="2077" y="446"/>
                    </a:lnTo>
                    <a:lnTo>
                      <a:pt x="2081" y="444"/>
                    </a:lnTo>
                    <a:lnTo>
                      <a:pt x="2085" y="443"/>
                    </a:lnTo>
                    <a:lnTo>
                      <a:pt x="2092" y="439"/>
                    </a:lnTo>
                    <a:lnTo>
                      <a:pt x="2100" y="433"/>
                    </a:lnTo>
                    <a:lnTo>
                      <a:pt x="2107" y="426"/>
                    </a:lnTo>
                    <a:lnTo>
                      <a:pt x="2114" y="421"/>
                    </a:lnTo>
                    <a:lnTo>
                      <a:pt x="2121" y="414"/>
                    </a:lnTo>
                    <a:lnTo>
                      <a:pt x="2134" y="399"/>
                    </a:lnTo>
                    <a:lnTo>
                      <a:pt x="2142" y="394"/>
                    </a:lnTo>
                    <a:lnTo>
                      <a:pt x="2149" y="387"/>
                    </a:lnTo>
                    <a:lnTo>
                      <a:pt x="2156" y="381"/>
                    </a:lnTo>
                    <a:lnTo>
                      <a:pt x="2163" y="376"/>
                    </a:lnTo>
                    <a:lnTo>
                      <a:pt x="2166" y="372"/>
                    </a:lnTo>
                    <a:lnTo>
                      <a:pt x="2170" y="369"/>
                    </a:lnTo>
                    <a:lnTo>
                      <a:pt x="2173" y="366"/>
                    </a:lnTo>
                    <a:lnTo>
                      <a:pt x="2176" y="361"/>
                    </a:lnTo>
                    <a:lnTo>
                      <a:pt x="2178" y="358"/>
                    </a:lnTo>
                    <a:lnTo>
                      <a:pt x="2181" y="354"/>
                    </a:lnTo>
                    <a:lnTo>
                      <a:pt x="2181" y="351"/>
                    </a:lnTo>
                    <a:lnTo>
                      <a:pt x="2182" y="347"/>
                    </a:lnTo>
                    <a:lnTo>
                      <a:pt x="2182" y="343"/>
                    </a:lnTo>
                    <a:lnTo>
                      <a:pt x="2181" y="341"/>
                    </a:lnTo>
                    <a:lnTo>
                      <a:pt x="2179" y="338"/>
                    </a:lnTo>
                    <a:lnTo>
                      <a:pt x="2176" y="335"/>
                    </a:lnTo>
                    <a:lnTo>
                      <a:pt x="2173" y="334"/>
                    </a:lnTo>
                    <a:lnTo>
                      <a:pt x="2169" y="332"/>
                    </a:lnTo>
                    <a:lnTo>
                      <a:pt x="2166" y="332"/>
                    </a:lnTo>
                    <a:lnTo>
                      <a:pt x="2162" y="331"/>
                    </a:lnTo>
                    <a:lnTo>
                      <a:pt x="2157" y="332"/>
                    </a:lnTo>
                    <a:lnTo>
                      <a:pt x="2153" y="332"/>
                    </a:lnTo>
                    <a:lnTo>
                      <a:pt x="2150" y="333"/>
                    </a:lnTo>
                    <a:lnTo>
                      <a:pt x="2149" y="335"/>
                    </a:lnTo>
                    <a:lnTo>
                      <a:pt x="2146" y="338"/>
                    </a:lnTo>
                    <a:lnTo>
                      <a:pt x="2146" y="341"/>
                    </a:lnTo>
                    <a:lnTo>
                      <a:pt x="2146" y="345"/>
                    </a:lnTo>
                    <a:lnTo>
                      <a:pt x="2147" y="349"/>
                    </a:lnTo>
                    <a:lnTo>
                      <a:pt x="2149" y="352"/>
                    </a:lnTo>
                    <a:lnTo>
                      <a:pt x="2149" y="356"/>
                    </a:lnTo>
                    <a:lnTo>
                      <a:pt x="2149" y="359"/>
                    </a:lnTo>
                    <a:lnTo>
                      <a:pt x="2149" y="361"/>
                    </a:lnTo>
                    <a:lnTo>
                      <a:pt x="2146" y="362"/>
                    </a:lnTo>
                    <a:lnTo>
                      <a:pt x="2143" y="363"/>
                    </a:lnTo>
                    <a:lnTo>
                      <a:pt x="2139" y="363"/>
                    </a:lnTo>
                    <a:lnTo>
                      <a:pt x="2133" y="363"/>
                    </a:lnTo>
                    <a:lnTo>
                      <a:pt x="2127" y="362"/>
                    </a:lnTo>
                    <a:lnTo>
                      <a:pt x="2121" y="361"/>
                    </a:lnTo>
                    <a:lnTo>
                      <a:pt x="2116" y="360"/>
                    </a:lnTo>
                    <a:lnTo>
                      <a:pt x="2110" y="360"/>
                    </a:lnTo>
                    <a:lnTo>
                      <a:pt x="2104" y="360"/>
                    </a:lnTo>
                    <a:lnTo>
                      <a:pt x="2098" y="360"/>
                    </a:lnTo>
                    <a:lnTo>
                      <a:pt x="2094" y="362"/>
                    </a:lnTo>
                    <a:lnTo>
                      <a:pt x="2092" y="362"/>
                    </a:lnTo>
                    <a:lnTo>
                      <a:pt x="2091" y="365"/>
                    </a:lnTo>
                    <a:lnTo>
                      <a:pt x="2090" y="366"/>
                    </a:lnTo>
                    <a:lnTo>
                      <a:pt x="2088" y="368"/>
                    </a:lnTo>
                    <a:lnTo>
                      <a:pt x="2088" y="370"/>
                    </a:lnTo>
                    <a:lnTo>
                      <a:pt x="2088" y="372"/>
                    </a:lnTo>
                    <a:lnTo>
                      <a:pt x="2088" y="376"/>
                    </a:lnTo>
                    <a:lnTo>
                      <a:pt x="2090" y="379"/>
                    </a:lnTo>
                    <a:lnTo>
                      <a:pt x="2090" y="382"/>
                    </a:lnTo>
                    <a:lnTo>
                      <a:pt x="2092" y="387"/>
                    </a:lnTo>
                    <a:lnTo>
                      <a:pt x="1951" y="387"/>
                    </a:lnTo>
                    <a:lnTo>
                      <a:pt x="2007" y="439"/>
                    </a:lnTo>
                    <a:lnTo>
                      <a:pt x="2007" y="439"/>
                    </a:lnTo>
                    <a:close/>
                    <a:moveTo>
                      <a:pt x="2176" y="310"/>
                    </a:moveTo>
                    <a:lnTo>
                      <a:pt x="2205" y="361"/>
                    </a:lnTo>
                    <a:lnTo>
                      <a:pt x="2207" y="353"/>
                    </a:lnTo>
                    <a:lnTo>
                      <a:pt x="2210" y="345"/>
                    </a:lnTo>
                    <a:lnTo>
                      <a:pt x="2210" y="339"/>
                    </a:lnTo>
                    <a:lnTo>
                      <a:pt x="2210" y="331"/>
                    </a:lnTo>
                    <a:lnTo>
                      <a:pt x="2208" y="323"/>
                    </a:lnTo>
                    <a:lnTo>
                      <a:pt x="2207" y="316"/>
                    </a:lnTo>
                    <a:lnTo>
                      <a:pt x="2204" y="308"/>
                    </a:lnTo>
                    <a:lnTo>
                      <a:pt x="2201" y="302"/>
                    </a:lnTo>
                    <a:lnTo>
                      <a:pt x="2197" y="295"/>
                    </a:lnTo>
                    <a:lnTo>
                      <a:pt x="2192" y="288"/>
                    </a:lnTo>
                    <a:lnTo>
                      <a:pt x="2186" y="283"/>
                    </a:lnTo>
                    <a:lnTo>
                      <a:pt x="2181" y="277"/>
                    </a:lnTo>
                    <a:lnTo>
                      <a:pt x="2173" y="271"/>
                    </a:lnTo>
                    <a:lnTo>
                      <a:pt x="2165" y="266"/>
                    </a:lnTo>
                    <a:lnTo>
                      <a:pt x="2157" y="261"/>
                    </a:lnTo>
                    <a:lnTo>
                      <a:pt x="2149" y="258"/>
                    </a:lnTo>
                    <a:lnTo>
                      <a:pt x="2149" y="258"/>
                    </a:lnTo>
                    <a:lnTo>
                      <a:pt x="2120" y="258"/>
                    </a:lnTo>
                    <a:lnTo>
                      <a:pt x="2176" y="310"/>
                    </a:lnTo>
                    <a:lnTo>
                      <a:pt x="2176" y="310"/>
                    </a:lnTo>
                    <a:close/>
                    <a:moveTo>
                      <a:pt x="2347" y="464"/>
                    </a:moveTo>
                    <a:lnTo>
                      <a:pt x="2374" y="439"/>
                    </a:lnTo>
                    <a:lnTo>
                      <a:pt x="2318" y="387"/>
                    </a:lnTo>
                    <a:lnTo>
                      <a:pt x="2347" y="464"/>
                    </a:lnTo>
                    <a:lnTo>
                      <a:pt x="2347" y="464"/>
                    </a:lnTo>
                    <a:close/>
                    <a:moveTo>
                      <a:pt x="2516" y="620"/>
                    </a:moveTo>
                    <a:lnTo>
                      <a:pt x="2572" y="646"/>
                    </a:lnTo>
                    <a:lnTo>
                      <a:pt x="2574" y="641"/>
                    </a:lnTo>
                    <a:lnTo>
                      <a:pt x="2574" y="638"/>
                    </a:lnTo>
                    <a:lnTo>
                      <a:pt x="2575" y="634"/>
                    </a:lnTo>
                    <a:lnTo>
                      <a:pt x="2575" y="630"/>
                    </a:lnTo>
                    <a:lnTo>
                      <a:pt x="2574" y="626"/>
                    </a:lnTo>
                    <a:lnTo>
                      <a:pt x="2572" y="622"/>
                    </a:lnTo>
                    <a:lnTo>
                      <a:pt x="2571" y="619"/>
                    </a:lnTo>
                    <a:lnTo>
                      <a:pt x="2569" y="616"/>
                    </a:lnTo>
                    <a:lnTo>
                      <a:pt x="2568" y="612"/>
                    </a:lnTo>
                    <a:lnTo>
                      <a:pt x="2565" y="609"/>
                    </a:lnTo>
                    <a:lnTo>
                      <a:pt x="2562" y="606"/>
                    </a:lnTo>
                    <a:lnTo>
                      <a:pt x="2558" y="603"/>
                    </a:lnTo>
                    <a:lnTo>
                      <a:pt x="2554" y="601"/>
                    </a:lnTo>
                    <a:lnTo>
                      <a:pt x="2551" y="599"/>
                    </a:lnTo>
                    <a:lnTo>
                      <a:pt x="2545" y="597"/>
                    </a:lnTo>
                    <a:lnTo>
                      <a:pt x="2541" y="595"/>
                    </a:lnTo>
                    <a:lnTo>
                      <a:pt x="2535" y="594"/>
                    </a:lnTo>
                    <a:lnTo>
                      <a:pt x="2528" y="593"/>
                    </a:lnTo>
                    <a:lnTo>
                      <a:pt x="2522" y="593"/>
                    </a:lnTo>
                    <a:lnTo>
                      <a:pt x="2516" y="594"/>
                    </a:lnTo>
                    <a:lnTo>
                      <a:pt x="2516" y="620"/>
                    </a:lnTo>
                    <a:lnTo>
                      <a:pt x="2516" y="620"/>
                    </a:lnTo>
                    <a:close/>
                    <a:moveTo>
                      <a:pt x="2658" y="672"/>
                    </a:moveTo>
                    <a:lnTo>
                      <a:pt x="2685" y="672"/>
                    </a:lnTo>
                    <a:lnTo>
                      <a:pt x="2682" y="667"/>
                    </a:lnTo>
                    <a:lnTo>
                      <a:pt x="2679" y="663"/>
                    </a:lnTo>
                    <a:lnTo>
                      <a:pt x="2676" y="659"/>
                    </a:lnTo>
                    <a:lnTo>
                      <a:pt x="2674" y="655"/>
                    </a:lnTo>
                    <a:lnTo>
                      <a:pt x="2669" y="653"/>
                    </a:lnTo>
                    <a:lnTo>
                      <a:pt x="2665" y="649"/>
                    </a:lnTo>
                    <a:lnTo>
                      <a:pt x="2659" y="647"/>
                    </a:lnTo>
                    <a:lnTo>
                      <a:pt x="2655" y="645"/>
                    </a:lnTo>
                    <a:lnTo>
                      <a:pt x="2649" y="642"/>
                    </a:lnTo>
                    <a:lnTo>
                      <a:pt x="2645" y="641"/>
                    </a:lnTo>
                    <a:lnTo>
                      <a:pt x="2639" y="640"/>
                    </a:lnTo>
                    <a:lnTo>
                      <a:pt x="2633" y="640"/>
                    </a:lnTo>
                    <a:lnTo>
                      <a:pt x="2627" y="640"/>
                    </a:lnTo>
                    <a:lnTo>
                      <a:pt x="2622" y="640"/>
                    </a:lnTo>
                    <a:lnTo>
                      <a:pt x="2616" y="641"/>
                    </a:lnTo>
                    <a:lnTo>
                      <a:pt x="2610" y="642"/>
                    </a:lnTo>
                    <a:lnTo>
                      <a:pt x="2606" y="644"/>
                    </a:lnTo>
                    <a:lnTo>
                      <a:pt x="2601" y="646"/>
                    </a:lnTo>
                    <a:lnTo>
                      <a:pt x="2658" y="672"/>
                    </a:lnTo>
                    <a:lnTo>
                      <a:pt x="2658" y="672"/>
                    </a:lnTo>
                    <a:close/>
                    <a:moveTo>
                      <a:pt x="2854" y="981"/>
                    </a:moveTo>
                    <a:lnTo>
                      <a:pt x="2883" y="981"/>
                    </a:lnTo>
                    <a:lnTo>
                      <a:pt x="2854" y="955"/>
                    </a:lnTo>
                    <a:lnTo>
                      <a:pt x="2854" y="981"/>
                    </a:lnTo>
                    <a:lnTo>
                      <a:pt x="2854" y="981"/>
                    </a:lnTo>
                    <a:close/>
                    <a:moveTo>
                      <a:pt x="2685" y="1240"/>
                    </a:moveTo>
                    <a:lnTo>
                      <a:pt x="2742" y="1291"/>
                    </a:lnTo>
                    <a:lnTo>
                      <a:pt x="2770" y="1291"/>
                    </a:lnTo>
                    <a:lnTo>
                      <a:pt x="2768" y="1282"/>
                    </a:lnTo>
                    <a:lnTo>
                      <a:pt x="2765" y="1274"/>
                    </a:lnTo>
                    <a:lnTo>
                      <a:pt x="2760" y="1265"/>
                    </a:lnTo>
                    <a:lnTo>
                      <a:pt x="2756" y="1257"/>
                    </a:lnTo>
                    <a:lnTo>
                      <a:pt x="2750" y="1249"/>
                    </a:lnTo>
                    <a:lnTo>
                      <a:pt x="2744" y="1242"/>
                    </a:lnTo>
                    <a:lnTo>
                      <a:pt x="2739" y="1234"/>
                    </a:lnTo>
                    <a:lnTo>
                      <a:pt x="2731" y="1228"/>
                    </a:lnTo>
                    <a:lnTo>
                      <a:pt x="2724" y="1221"/>
                    </a:lnTo>
                    <a:lnTo>
                      <a:pt x="2716" y="1215"/>
                    </a:lnTo>
                    <a:lnTo>
                      <a:pt x="2707" y="1210"/>
                    </a:lnTo>
                    <a:lnTo>
                      <a:pt x="2698" y="1204"/>
                    </a:lnTo>
                    <a:lnTo>
                      <a:pt x="2688" y="1200"/>
                    </a:lnTo>
                    <a:lnTo>
                      <a:pt x="2678" y="1195"/>
                    </a:lnTo>
                    <a:lnTo>
                      <a:pt x="2668" y="1191"/>
                    </a:lnTo>
                    <a:lnTo>
                      <a:pt x="2658" y="1188"/>
                    </a:lnTo>
                    <a:lnTo>
                      <a:pt x="2685" y="1240"/>
                    </a:lnTo>
                    <a:lnTo>
                      <a:pt x="2685" y="1240"/>
                    </a:lnTo>
                    <a:close/>
                    <a:moveTo>
                      <a:pt x="3392" y="1058"/>
                    </a:moveTo>
                    <a:lnTo>
                      <a:pt x="3394" y="1061"/>
                    </a:lnTo>
                    <a:lnTo>
                      <a:pt x="3396" y="1062"/>
                    </a:lnTo>
                    <a:lnTo>
                      <a:pt x="3399" y="1063"/>
                    </a:lnTo>
                    <a:lnTo>
                      <a:pt x="3401" y="1064"/>
                    </a:lnTo>
                    <a:lnTo>
                      <a:pt x="3407" y="1064"/>
                    </a:lnTo>
                    <a:lnTo>
                      <a:pt x="3409" y="1064"/>
                    </a:lnTo>
                    <a:lnTo>
                      <a:pt x="3414" y="1063"/>
                    </a:lnTo>
                    <a:lnTo>
                      <a:pt x="3417" y="1062"/>
                    </a:lnTo>
                    <a:lnTo>
                      <a:pt x="3420" y="1059"/>
                    </a:lnTo>
                    <a:lnTo>
                      <a:pt x="3421" y="1057"/>
                    </a:lnTo>
                    <a:lnTo>
                      <a:pt x="3422" y="1054"/>
                    </a:lnTo>
                    <a:lnTo>
                      <a:pt x="3424" y="1050"/>
                    </a:lnTo>
                    <a:lnTo>
                      <a:pt x="3425" y="1047"/>
                    </a:lnTo>
                    <a:lnTo>
                      <a:pt x="3425" y="1044"/>
                    </a:lnTo>
                    <a:lnTo>
                      <a:pt x="3424" y="1040"/>
                    </a:lnTo>
                    <a:lnTo>
                      <a:pt x="3424" y="1037"/>
                    </a:lnTo>
                    <a:lnTo>
                      <a:pt x="3422" y="1035"/>
                    </a:lnTo>
                    <a:lnTo>
                      <a:pt x="3420" y="1033"/>
                    </a:lnTo>
                    <a:lnTo>
                      <a:pt x="3417" y="1030"/>
                    </a:lnTo>
                    <a:lnTo>
                      <a:pt x="3412" y="1030"/>
                    </a:lnTo>
                    <a:lnTo>
                      <a:pt x="3408" y="1029"/>
                    </a:lnTo>
                    <a:lnTo>
                      <a:pt x="3404" y="1030"/>
                    </a:lnTo>
                    <a:lnTo>
                      <a:pt x="3398" y="1031"/>
                    </a:lnTo>
                    <a:lnTo>
                      <a:pt x="3394" y="1033"/>
                    </a:lnTo>
                    <a:lnTo>
                      <a:pt x="3388" y="1034"/>
                    </a:lnTo>
                    <a:lnTo>
                      <a:pt x="3383" y="1036"/>
                    </a:lnTo>
                    <a:lnTo>
                      <a:pt x="3378" y="1038"/>
                    </a:lnTo>
                    <a:lnTo>
                      <a:pt x="3373" y="1042"/>
                    </a:lnTo>
                    <a:lnTo>
                      <a:pt x="3369" y="1044"/>
                    </a:lnTo>
                    <a:lnTo>
                      <a:pt x="3366" y="1047"/>
                    </a:lnTo>
                    <a:lnTo>
                      <a:pt x="3365" y="1050"/>
                    </a:lnTo>
                    <a:lnTo>
                      <a:pt x="3363" y="1053"/>
                    </a:lnTo>
                    <a:lnTo>
                      <a:pt x="3362" y="1056"/>
                    </a:lnTo>
                    <a:lnTo>
                      <a:pt x="3363" y="1058"/>
                    </a:lnTo>
                    <a:lnTo>
                      <a:pt x="3392" y="1058"/>
                    </a:lnTo>
                    <a:lnTo>
                      <a:pt x="3392" y="1058"/>
                    </a:lnTo>
                    <a:close/>
                    <a:moveTo>
                      <a:pt x="3448" y="1007"/>
                    </a:moveTo>
                    <a:lnTo>
                      <a:pt x="3505" y="981"/>
                    </a:lnTo>
                    <a:lnTo>
                      <a:pt x="3477" y="981"/>
                    </a:lnTo>
                    <a:lnTo>
                      <a:pt x="3505" y="955"/>
                    </a:lnTo>
                    <a:lnTo>
                      <a:pt x="3499" y="955"/>
                    </a:lnTo>
                    <a:lnTo>
                      <a:pt x="3495" y="954"/>
                    </a:lnTo>
                    <a:lnTo>
                      <a:pt x="3489" y="955"/>
                    </a:lnTo>
                    <a:lnTo>
                      <a:pt x="3485" y="955"/>
                    </a:lnTo>
                    <a:lnTo>
                      <a:pt x="3480" y="956"/>
                    </a:lnTo>
                    <a:lnTo>
                      <a:pt x="3476" y="957"/>
                    </a:lnTo>
                    <a:lnTo>
                      <a:pt x="3472" y="960"/>
                    </a:lnTo>
                    <a:lnTo>
                      <a:pt x="3467" y="962"/>
                    </a:lnTo>
                    <a:lnTo>
                      <a:pt x="3463" y="964"/>
                    </a:lnTo>
                    <a:lnTo>
                      <a:pt x="3460" y="966"/>
                    </a:lnTo>
                    <a:lnTo>
                      <a:pt x="3456" y="970"/>
                    </a:lnTo>
                    <a:lnTo>
                      <a:pt x="3453" y="973"/>
                    </a:lnTo>
                    <a:lnTo>
                      <a:pt x="3451" y="976"/>
                    </a:lnTo>
                    <a:lnTo>
                      <a:pt x="3448" y="980"/>
                    </a:lnTo>
                    <a:lnTo>
                      <a:pt x="3447" y="983"/>
                    </a:lnTo>
                    <a:lnTo>
                      <a:pt x="3447" y="988"/>
                    </a:lnTo>
                    <a:lnTo>
                      <a:pt x="3446" y="992"/>
                    </a:lnTo>
                    <a:lnTo>
                      <a:pt x="3446" y="997"/>
                    </a:lnTo>
                    <a:lnTo>
                      <a:pt x="3447" y="1002"/>
                    </a:lnTo>
                    <a:lnTo>
                      <a:pt x="3448" y="1007"/>
                    </a:lnTo>
                    <a:lnTo>
                      <a:pt x="3448" y="1007"/>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5" name="Freeform 459"/>
              <p:cNvSpPr>
                <a:spLocks noEditPoints="1"/>
              </p:cNvSpPr>
              <p:nvPr/>
            </p:nvSpPr>
            <p:spPr bwMode="auto">
              <a:xfrm>
                <a:off x="1072" y="2293"/>
                <a:ext cx="873" cy="1215"/>
              </a:xfrm>
              <a:custGeom>
                <a:avLst/>
                <a:gdLst>
                  <a:gd name="T0" fmla="*/ 708 w 2621"/>
                  <a:gd name="T1" fmla="*/ 171 h 3646"/>
                  <a:gd name="T2" fmla="*/ 1194 w 2621"/>
                  <a:gd name="T3" fmla="*/ 3436 h 3646"/>
                  <a:gd name="T4" fmla="*/ 1372 w 2621"/>
                  <a:gd name="T5" fmla="*/ 2877 h 3646"/>
                  <a:gd name="T6" fmla="*/ 1509 w 2621"/>
                  <a:gd name="T7" fmla="*/ 2841 h 3646"/>
                  <a:gd name="T8" fmla="*/ 1588 w 2621"/>
                  <a:gd name="T9" fmla="*/ 2735 h 3646"/>
                  <a:gd name="T10" fmla="*/ 1706 w 2621"/>
                  <a:gd name="T11" fmla="*/ 2672 h 3646"/>
                  <a:gd name="T12" fmla="*/ 1590 w 2621"/>
                  <a:gd name="T13" fmla="*/ 2532 h 3646"/>
                  <a:gd name="T14" fmla="*/ 1807 w 2621"/>
                  <a:gd name="T15" fmla="*/ 2536 h 3646"/>
                  <a:gd name="T16" fmla="*/ 2006 w 2621"/>
                  <a:gd name="T17" fmla="*/ 2215 h 3646"/>
                  <a:gd name="T18" fmla="*/ 1998 w 2621"/>
                  <a:gd name="T19" fmla="*/ 2047 h 3646"/>
                  <a:gd name="T20" fmla="*/ 2187 w 2621"/>
                  <a:gd name="T21" fmla="*/ 1882 h 3646"/>
                  <a:gd name="T22" fmla="*/ 2381 w 2621"/>
                  <a:gd name="T23" fmla="*/ 1793 h 3646"/>
                  <a:gd name="T24" fmla="*/ 2430 w 2621"/>
                  <a:gd name="T25" fmla="*/ 1574 h 3646"/>
                  <a:gd name="T26" fmla="*/ 2504 w 2621"/>
                  <a:gd name="T27" fmla="*/ 1266 h 3646"/>
                  <a:gd name="T28" fmla="*/ 2619 w 2621"/>
                  <a:gd name="T29" fmla="*/ 1059 h 3646"/>
                  <a:gd name="T30" fmla="*/ 2314 w 2621"/>
                  <a:gd name="T31" fmla="*/ 848 h 3646"/>
                  <a:gd name="T32" fmla="*/ 2106 w 2621"/>
                  <a:gd name="T33" fmla="*/ 806 h 3646"/>
                  <a:gd name="T34" fmla="*/ 1879 w 2621"/>
                  <a:gd name="T35" fmla="*/ 669 h 3646"/>
                  <a:gd name="T36" fmla="*/ 1801 w 2621"/>
                  <a:gd name="T37" fmla="*/ 737 h 3646"/>
                  <a:gd name="T38" fmla="*/ 1617 w 2621"/>
                  <a:gd name="T39" fmla="*/ 362 h 3646"/>
                  <a:gd name="T40" fmla="*/ 1416 w 2621"/>
                  <a:gd name="T41" fmla="*/ 343 h 3646"/>
                  <a:gd name="T42" fmla="*/ 1370 w 2621"/>
                  <a:gd name="T43" fmla="*/ 220 h 3646"/>
                  <a:gd name="T44" fmla="*/ 1259 w 2621"/>
                  <a:gd name="T45" fmla="*/ 147 h 3646"/>
                  <a:gd name="T46" fmla="*/ 1123 w 2621"/>
                  <a:gd name="T47" fmla="*/ 110 h 3646"/>
                  <a:gd name="T48" fmla="*/ 954 w 2621"/>
                  <a:gd name="T49" fmla="*/ 90 h 3646"/>
                  <a:gd name="T50" fmla="*/ 809 w 2621"/>
                  <a:gd name="T51" fmla="*/ 26 h 3646"/>
                  <a:gd name="T52" fmla="*/ 770 w 2621"/>
                  <a:gd name="T53" fmla="*/ 0 h 3646"/>
                  <a:gd name="T54" fmla="*/ 546 w 2621"/>
                  <a:gd name="T55" fmla="*/ 139 h 3646"/>
                  <a:gd name="T56" fmla="*/ 478 w 2621"/>
                  <a:gd name="T57" fmla="*/ 244 h 3646"/>
                  <a:gd name="T58" fmla="*/ 128 w 2621"/>
                  <a:gd name="T59" fmla="*/ 90 h 3646"/>
                  <a:gd name="T60" fmla="*/ 0 w 2621"/>
                  <a:gd name="T61" fmla="*/ 94 h 3646"/>
                  <a:gd name="T62" fmla="*/ 112 w 2621"/>
                  <a:gd name="T63" fmla="*/ 199 h 3646"/>
                  <a:gd name="T64" fmla="*/ 250 w 2621"/>
                  <a:gd name="T65" fmla="*/ 242 h 3646"/>
                  <a:gd name="T66" fmla="*/ 352 w 2621"/>
                  <a:gd name="T67" fmla="*/ 188 h 3646"/>
                  <a:gd name="T68" fmla="*/ 393 w 2621"/>
                  <a:gd name="T69" fmla="*/ 276 h 3646"/>
                  <a:gd name="T70" fmla="*/ 433 w 2621"/>
                  <a:gd name="T71" fmla="*/ 481 h 3646"/>
                  <a:gd name="T72" fmla="*/ 308 w 2621"/>
                  <a:gd name="T73" fmla="*/ 633 h 3646"/>
                  <a:gd name="T74" fmla="*/ 260 w 2621"/>
                  <a:gd name="T75" fmla="*/ 673 h 3646"/>
                  <a:gd name="T76" fmla="*/ 228 w 2621"/>
                  <a:gd name="T77" fmla="*/ 767 h 3646"/>
                  <a:gd name="T78" fmla="*/ 235 w 2621"/>
                  <a:gd name="T79" fmla="*/ 892 h 3646"/>
                  <a:gd name="T80" fmla="*/ 908 w 2621"/>
                  <a:gd name="T81" fmla="*/ 1998 h 3646"/>
                  <a:gd name="T82" fmla="*/ 913 w 2621"/>
                  <a:gd name="T83" fmla="*/ 2289 h 3646"/>
                  <a:gd name="T84" fmla="*/ 944 w 2621"/>
                  <a:gd name="T85" fmla="*/ 2639 h 3646"/>
                  <a:gd name="T86" fmla="*/ 1052 w 2621"/>
                  <a:gd name="T87" fmla="*/ 3049 h 3646"/>
                  <a:gd name="T88" fmla="*/ 1058 w 2621"/>
                  <a:gd name="T89" fmla="*/ 3342 h 3646"/>
                  <a:gd name="T90" fmla="*/ 1140 w 2621"/>
                  <a:gd name="T91" fmla="*/ 3377 h 3646"/>
                  <a:gd name="T92" fmla="*/ 1197 w 2621"/>
                  <a:gd name="T93" fmla="*/ 3479 h 3646"/>
                  <a:gd name="T94" fmla="*/ 1269 w 2621"/>
                  <a:gd name="T95" fmla="*/ 3555 h 3646"/>
                  <a:gd name="T96" fmla="*/ 1500 w 2621"/>
                  <a:gd name="T97" fmla="*/ 3639 h 3646"/>
                  <a:gd name="T98" fmla="*/ 1529 w 2621"/>
                  <a:gd name="T99" fmla="*/ 3562 h 3646"/>
                  <a:gd name="T100" fmla="*/ 1419 w 2621"/>
                  <a:gd name="T101" fmla="*/ 3462 h 3646"/>
                  <a:gd name="T102" fmla="*/ 1425 w 2621"/>
                  <a:gd name="T103" fmla="*/ 3326 h 3646"/>
                  <a:gd name="T104" fmla="*/ 1497 w 2621"/>
                  <a:gd name="T105" fmla="*/ 3229 h 3646"/>
                  <a:gd name="T106" fmla="*/ 1363 w 2621"/>
                  <a:gd name="T107" fmla="*/ 3152 h 3646"/>
                  <a:gd name="T108" fmla="*/ 1415 w 2621"/>
                  <a:gd name="T109" fmla="*/ 3101 h 3646"/>
                  <a:gd name="T110" fmla="*/ 1442 w 2621"/>
                  <a:gd name="T111" fmla="*/ 3000 h 3646"/>
                  <a:gd name="T112" fmla="*/ 1519 w 2621"/>
                  <a:gd name="T113" fmla="*/ 2955 h 3646"/>
                  <a:gd name="T114" fmla="*/ 1434 w 2621"/>
                  <a:gd name="T115" fmla="*/ 2926 h 3646"/>
                  <a:gd name="T116" fmla="*/ 1272 w 2621"/>
                  <a:gd name="T117" fmla="*/ 77 h 3646"/>
                  <a:gd name="T118" fmla="*/ 1844 w 2621"/>
                  <a:gd name="T119" fmla="*/ 3436 h 3646"/>
                  <a:gd name="T120" fmla="*/ 1019 w 2621"/>
                  <a:gd name="T121" fmla="*/ 2940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21" h="3646">
                    <a:moveTo>
                      <a:pt x="770" y="103"/>
                    </a:moveTo>
                    <a:lnTo>
                      <a:pt x="773" y="107"/>
                    </a:lnTo>
                    <a:lnTo>
                      <a:pt x="775" y="113"/>
                    </a:lnTo>
                    <a:lnTo>
                      <a:pt x="777" y="118"/>
                    </a:lnTo>
                    <a:lnTo>
                      <a:pt x="777" y="123"/>
                    </a:lnTo>
                    <a:lnTo>
                      <a:pt x="779" y="128"/>
                    </a:lnTo>
                    <a:lnTo>
                      <a:pt x="779" y="133"/>
                    </a:lnTo>
                    <a:lnTo>
                      <a:pt x="777" y="138"/>
                    </a:lnTo>
                    <a:lnTo>
                      <a:pt x="776" y="142"/>
                    </a:lnTo>
                    <a:lnTo>
                      <a:pt x="775" y="147"/>
                    </a:lnTo>
                    <a:lnTo>
                      <a:pt x="772" y="152"/>
                    </a:lnTo>
                    <a:lnTo>
                      <a:pt x="769" y="156"/>
                    </a:lnTo>
                    <a:lnTo>
                      <a:pt x="764" y="160"/>
                    </a:lnTo>
                    <a:lnTo>
                      <a:pt x="762" y="165"/>
                    </a:lnTo>
                    <a:lnTo>
                      <a:pt x="756" y="168"/>
                    </a:lnTo>
                    <a:lnTo>
                      <a:pt x="751" y="171"/>
                    </a:lnTo>
                    <a:lnTo>
                      <a:pt x="746" y="174"/>
                    </a:lnTo>
                    <a:lnTo>
                      <a:pt x="738" y="177"/>
                    </a:lnTo>
                    <a:lnTo>
                      <a:pt x="730" y="179"/>
                    </a:lnTo>
                    <a:lnTo>
                      <a:pt x="721" y="180"/>
                    </a:lnTo>
                    <a:lnTo>
                      <a:pt x="714" y="181"/>
                    </a:lnTo>
                    <a:lnTo>
                      <a:pt x="710" y="176"/>
                    </a:lnTo>
                    <a:lnTo>
                      <a:pt x="708" y="171"/>
                    </a:lnTo>
                    <a:lnTo>
                      <a:pt x="705" y="167"/>
                    </a:lnTo>
                    <a:lnTo>
                      <a:pt x="705" y="161"/>
                    </a:lnTo>
                    <a:lnTo>
                      <a:pt x="704" y="157"/>
                    </a:lnTo>
                    <a:lnTo>
                      <a:pt x="704" y="151"/>
                    </a:lnTo>
                    <a:lnTo>
                      <a:pt x="705" y="147"/>
                    </a:lnTo>
                    <a:lnTo>
                      <a:pt x="707" y="142"/>
                    </a:lnTo>
                    <a:lnTo>
                      <a:pt x="708" y="137"/>
                    </a:lnTo>
                    <a:lnTo>
                      <a:pt x="711" y="132"/>
                    </a:lnTo>
                    <a:lnTo>
                      <a:pt x="714" y="128"/>
                    </a:lnTo>
                    <a:lnTo>
                      <a:pt x="718" y="124"/>
                    </a:lnTo>
                    <a:lnTo>
                      <a:pt x="721" y="120"/>
                    </a:lnTo>
                    <a:lnTo>
                      <a:pt x="727" y="116"/>
                    </a:lnTo>
                    <a:lnTo>
                      <a:pt x="731" y="113"/>
                    </a:lnTo>
                    <a:lnTo>
                      <a:pt x="737" y="111"/>
                    </a:lnTo>
                    <a:lnTo>
                      <a:pt x="746" y="107"/>
                    </a:lnTo>
                    <a:lnTo>
                      <a:pt x="753" y="105"/>
                    </a:lnTo>
                    <a:lnTo>
                      <a:pt x="762" y="104"/>
                    </a:lnTo>
                    <a:lnTo>
                      <a:pt x="770" y="103"/>
                    </a:lnTo>
                    <a:lnTo>
                      <a:pt x="770" y="103"/>
                    </a:lnTo>
                    <a:close/>
                    <a:moveTo>
                      <a:pt x="1194" y="3436"/>
                    </a:moveTo>
                    <a:lnTo>
                      <a:pt x="1194" y="3409"/>
                    </a:lnTo>
                    <a:lnTo>
                      <a:pt x="1221" y="3436"/>
                    </a:lnTo>
                    <a:lnTo>
                      <a:pt x="1194" y="3436"/>
                    </a:lnTo>
                    <a:lnTo>
                      <a:pt x="1194" y="3436"/>
                    </a:lnTo>
                    <a:close/>
                    <a:moveTo>
                      <a:pt x="1448" y="2997"/>
                    </a:moveTo>
                    <a:lnTo>
                      <a:pt x="1419" y="2997"/>
                    </a:lnTo>
                    <a:lnTo>
                      <a:pt x="1421" y="2988"/>
                    </a:lnTo>
                    <a:lnTo>
                      <a:pt x="1421" y="2979"/>
                    </a:lnTo>
                    <a:lnTo>
                      <a:pt x="1421" y="2970"/>
                    </a:lnTo>
                    <a:lnTo>
                      <a:pt x="1419" y="2961"/>
                    </a:lnTo>
                    <a:lnTo>
                      <a:pt x="1418" y="2952"/>
                    </a:lnTo>
                    <a:lnTo>
                      <a:pt x="1416" y="2944"/>
                    </a:lnTo>
                    <a:lnTo>
                      <a:pt x="1414" y="2935"/>
                    </a:lnTo>
                    <a:lnTo>
                      <a:pt x="1409" y="2927"/>
                    </a:lnTo>
                    <a:lnTo>
                      <a:pt x="1406" y="2919"/>
                    </a:lnTo>
                    <a:lnTo>
                      <a:pt x="1402" y="2911"/>
                    </a:lnTo>
                    <a:lnTo>
                      <a:pt x="1396" y="2903"/>
                    </a:lnTo>
                    <a:lnTo>
                      <a:pt x="1390" y="2895"/>
                    </a:lnTo>
                    <a:lnTo>
                      <a:pt x="1385" y="2888"/>
                    </a:lnTo>
                    <a:lnTo>
                      <a:pt x="1377" y="2880"/>
                    </a:lnTo>
                    <a:lnTo>
                      <a:pt x="1370" y="2874"/>
                    </a:lnTo>
                    <a:lnTo>
                      <a:pt x="1363" y="2868"/>
                    </a:lnTo>
                    <a:lnTo>
                      <a:pt x="1363" y="2868"/>
                    </a:lnTo>
                    <a:lnTo>
                      <a:pt x="1366" y="2871"/>
                    </a:lnTo>
                    <a:lnTo>
                      <a:pt x="1367" y="2874"/>
                    </a:lnTo>
                    <a:lnTo>
                      <a:pt x="1372" y="2877"/>
                    </a:lnTo>
                    <a:lnTo>
                      <a:pt x="1375" y="2879"/>
                    </a:lnTo>
                    <a:lnTo>
                      <a:pt x="1382" y="2884"/>
                    </a:lnTo>
                    <a:lnTo>
                      <a:pt x="1392" y="2888"/>
                    </a:lnTo>
                    <a:lnTo>
                      <a:pt x="1402" y="2890"/>
                    </a:lnTo>
                    <a:lnTo>
                      <a:pt x="1412" y="2893"/>
                    </a:lnTo>
                    <a:lnTo>
                      <a:pt x="1424" y="2894"/>
                    </a:lnTo>
                    <a:lnTo>
                      <a:pt x="1434" y="2894"/>
                    </a:lnTo>
                    <a:lnTo>
                      <a:pt x="1445" y="2893"/>
                    </a:lnTo>
                    <a:lnTo>
                      <a:pt x="1457" y="2892"/>
                    </a:lnTo>
                    <a:lnTo>
                      <a:pt x="1467" y="2889"/>
                    </a:lnTo>
                    <a:lnTo>
                      <a:pt x="1477" y="2886"/>
                    </a:lnTo>
                    <a:lnTo>
                      <a:pt x="1486" y="2883"/>
                    </a:lnTo>
                    <a:lnTo>
                      <a:pt x="1493" y="2878"/>
                    </a:lnTo>
                    <a:lnTo>
                      <a:pt x="1496" y="2876"/>
                    </a:lnTo>
                    <a:lnTo>
                      <a:pt x="1499" y="2874"/>
                    </a:lnTo>
                    <a:lnTo>
                      <a:pt x="1502" y="2870"/>
                    </a:lnTo>
                    <a:lnTo>
                      <a:pt x="1505" y="2868"/>
                    </a:lnTo>
                    <a:lnTo>
                      <a:pt x="1506" y="2864"/>
                    </a:lnTo>
                    <a:lnTo>
                      <a:pt x="1508" y="2859"/>
                    </a:lnTo>
                    <a:lnTo>
                      <a:pt x="1509" y="2855"/>
                    </a:lnTo>
                    <a:lnTo>
                      <a:pt x="1509" y="2850"/>
                    </a:lnTo>
                    <a:lnTo>
                      <a:pt x="1509" y="2846"/>
                    </a:lnTo>
                    <a:lnTo>
                      <a:pt x="1509" y="2841"/>
                    </a:lnTo>
                    <a:lnTo>
                      <a:pt x="1508" y="2831"/>
                    </a:lnTo>
                    <a:lnTo>
                      <a:pt x="1506" y="2821"/>
                    </a:lnTo>
                    <a:lnTo>
                      <a:pt x="1503" y="2811"/>
                    </a:lnTo>
                    <a:lnTo>
                      <a:pt x="1503" y="2805"/>
                    </a:lnTo>
                    <a:lnTo>
                      <a:pt x="1503" y="2800"/>
                    </a:lnTo>
                    <a:lnTo>
                      <a:pt x="1503" y="2795"/>
                    </a:lnTo>
                    <a:lnTo>
                      <a:pt x="1505" y="2790"/>
                    </a:lnTo>
                    <a:lnTo>
                      <a:pt x="1506" y="2785"/>
                    </a:lnTo>
                    <a:lnTo>
                      <a:pt x="1508" y="2782"/>
                    </a:lnTo>
                    <a:lnTo>
                      <a:pt x="1509" y="2777"/>
                    </a:lnTo>
                    <a:lnTo>
                      <a:pt x="1512" y="2773"/>
                    </a:lnTo>
                    <a:lnTo>
                      <a:pt x="1518" y="2765"/>
                    </a:lnTo>
                    <a:lnTo>
                      <a:pt x="1523" y="2758"/>
                    </a:lnTo>
                    <a:lnTo>
                      <a:pt x="1532" y="2751"/>
                    </a:lnTo>
                    <a:lnTo>
                      <a:pt x="1541" y="2746"/>
                    </a:lnTo>
                    <a:lnTo>
                      <a:pt x="1545" y="2744"/>
                    </a:lnTo>
                    <a:lnTo>
                      <a:pt x="1551" y="2741"/>
                    </a:lnTo>
                    <a:lnTo>
                      <a:pt x="1555" y="2740"/>
                    </a:lnTo>
                    <a:lnTo>
                      <a:pt x="1561" y="2738"/>
                    </a:lnTo>
                    <a:lnTo>
                      <a:pt x="1568" y="2737"/>
                    </a:lnTo>
                    <a:lnTo>
                      <a:pt x="1574" y="2736"/>
                    </a:lnTo>
                    <a:lnTo>
                      <a:pt x="1581" y="2735"/>
                    </a:lnTo>
                    <a:lnTo>
                      <a:pt x="1588" y="2735"/>
                    </a:lnTo>
                    <a:lnTo>
                      <a:pt x="1596" y="2735"/>
                    </a:lnTo>
                    <a:lnTo>
                      <a:pt x="1603" y="2735"/>
                    </a:lnTo>
                    <a:lnTo>
                      <a:pt x="1617" y="2736"/>
                    </a:lnTo>
                    <a:lnTo>
                      <a:pt x="1632" y="2737"/>
                    </a:lnTo>
                    <a:lnTo>
                      <a:pt x="1645" y="2738"/>
                    </a:lnTo>
                    <a:lnTo>
                      <a:pt x="1658" y="2739"/>
                    </a:lnTo>
                    <a:lnTo>
                      <a:pt x="1664" y="2739"/>
                    </a:lnTo>
                    <a:lnTo>
                      <a:pt x="1671" y="2738"/>
                    </a:lnTo>
                    <a:lnTo>
                      <a:pt x="1675" y="2738"/>
                    </a:lnTo>
                    <a:lnTo>
                      <a:pt x="1681" y="2737"/>
                    </a:lnTo>
                    <a:lnTo>
                      <a:pt x="1685" y="2736"/>
                    </a:lnTo>
                    <a:lnTo>
                      <a:pt x="1690" y="2735"/>
                    </a:lnTo>
                    <a:lnTo>
                      <a:pt x="1694" y="2732"/>
                    </a:lnTo>
                    <a:lnTo>
                      <a:pt x="1698" y="2729"/>
                    </a:lnTo>
                    <a:lnTo>
                      <a:pt x="1701" y="2726"/>
                    </a:lnTo>
                    <a:lnTo>
                      <a:pt x="1704" y="2722"/>
                    </a:lnTo>
                    <a:lnTo>
                      <a:pt x="1706" y="2717"/>
                    </a:lnTo>
                    <a:lnTo>
                      <a:pt x="1707" y="2712"/>
                    </a:lnTo>
                    <a:lnTo>
                      <a:pt x="1708" y="2706"/>
                    </a:lnTo>
                    <a:lnTo>
                      <a:pt x="1708" y="2699"/>
                    </a:lnTo>
                    <a:lnTo>
                      <a:pt x="1708" y="2691"/>
                    </a:lnTo>
                    <a:lnTo>
                      <a:pt x="1707" y="2682"/>
                    </a:lnTo>
                    <a:lnTo>
                      <a:pt x="1706" y="2672"/>
                    </a:lnTo>
                    <a:lnTo>
                      <a:pt x="1703" y="2661"/>
                    </a:lnTo>
                    <a:lnTo>
                      <a:pt x="1704" y="2657"/>
                    </a:lnTo>
                    <a:lnTo>
                      <a:pt x="1704" y="2653"/>
                    </a:lnTo>
                    <a:lnTo>
                      <a:pt x="1706" y="2650"/>
                    </a:lnTo>
                    <a:lnTo>
                      <a:pt x="1706" y="2645"/>
                    </a:lnTo>
                    <a:lnTo>
                      <a:pt x="1704" y="2642"/>
                    </a:lnTo>
                    <a:lnTo>
                      <a:pt x="1703" y="2638"/>
                    </a:lnTo>
                    <a:lnTo>
                      <a:pt x="1701" y="2634"/>
                    </a:lnTo>
                    <a:lnTo>
                      <a:pt x="1700" y="2630"/>
                    </a:lnTo>
                    <a:lnTo>
                      <a:pt x="1697" y="2627"/>
                    </a:lnTo>
                    <a:lnTo>
                      <a:pt x="1695" y="2624"/>
                    </a:lnTo>
                    <a:lnTo>
                      <a:pt x="1691" y="2621"/>
                    </a:lnTo>
                    <a:lnTo>
                      <a:pt x="1688" y="2618"/>
                    </a:lnTo>
                    <a:lnTo>
                      <a:pt x="1684" y="2616"/>
                    </a:lnTo>
                    <a:lnTo>
                      <a:pt x="1680" y="2614"/>
                    </a:lnTo>
                    <a:lnTo>
                      <a:pt x="1675" y="2613"/>
                    </a:lnTo>
                    <a:lnTo>
                      <a:pt x="1671" y="2610"/>
                    </a:lnTo>
                    <a:lnTo>
                      <a:pt x="1665" y="2609"/>
                    </a:lnTo>
                    <a:lnTo>
                      <a:pt x="1658" y="2609"/>
                    </a:lnTo>
                    <a:lnTo>
                      <a:pt x="1652" y="2609"/>
                    </a:lnTo>
                    <a:lnTo>
                      <a:pt x="1646" y="2609"/>
                    </a:lnTo>
                    <a:lnTo>
                      <a:pt x="1674" y="2583"/>
                    </a:lnTo>
                    <a:lnTo>
                      <a:pt x="1590" y="2532"/>
                    </a:lnTo>
                    <a:lnTo>
                      <a:pt x="1590" y="2506"/>
                    </a:lnTo>
                    <a:lnTo>
                      <a:pt x="1599" y="2516"/>
                    </a:lnTo>
                    <a:lnTo>
                      <a:pt x="1610" y="2524"/>
                    </a:lnTo>
                    <a:lnTo>
                      <a:pt x="1622" y="2532"/>
                    </a:lnTo>
                    <a:lnTo>
                      <a:pt x="1633" y="2539"/>
                    </a:lnTo>
                    <a:lnTo>
                      <a:pt x="1648" y="2545"/>
                    </a:lnTo>
                    <a:lnTo>
                      <a:pt x="1661" y="2550"/>
                    </a:lnTo>
                    <a:lnTo>
                      <a:pt x="1675" y="2553"/>
                    </a:lnTo>
                    <a:lnTo>
                      <a:pt x="1690" y="2556"/>
                    </a:lnTo>
                    <a:lnTo>
                      <a:pt x="1704" y="2558"/>
                    </a:lnTo>
                    <a:lnTo>
                      <a:pt x="1720" y="2558"/>
                    </a:lnTo>
                    <a:lnTo>
                      <a:pt x="1727" y="2558"/>
                    </a:lnTo>
                    <a:lnTo>
                      <a:pt x="1735" y="2558"/>
                    </a:lnTo>
                    <a:lnTo>
                      <a:pt x="1742" y="2556"/>
                    </a:lnTo>
                    <a:lnTo>
                      <a:pt x="1750" y="2555"/>
                    </a:lnTo>
                    <a:lnTo>
                      <a:pt x="1758" y="2554"/>
                    </a:lnTo>
                    <a:lnTo>
                      <a:pt x="1765" y="2552"/>
                    </a:lnTo>
                    <a:lnTo>
                      <a:pt x="1772" y="2551"/>
                    </a:lnTo>
                    <a:lnTo>
                      <a:pt x="1779" y="2549"/>
                    </a:lnTo>
                    <a:lnTo>
                      <a:pt x="1787" y="2546"/>
                    </a:lnTo>
                    <a:lnTo>
                      <a:pt x="1794" y="2543"/>
                    </a:lnTo>
                    <a:lnTo>
                      <a:pt x="1800" y="2540"/>
                    </a:lnTo>
                    <a:lnTo>
                      <a:pt x="1807" y="2536"/>
                    </a:lnTo>
                    <a:lnTo>
                      <a:pt x="1811" y="2534"/>
                    </a:lnTo>
                    <a:lnTo>
                      <a:pt x="1815" y="2532"/>
                    </a:lnTo>
                    <a:lnTo>
                      <a:pt x="1815" y="2532"/>
                    </a:lnTo>
                    <a:lnTo>
                      <a:pt x="1844" y="2506"/>
                    </a:lnTo>
                    <a:lnTo>
                      <a:pt x="1844" y="2506"/>
                    </a:lnTo>
                    <a:lnTo>
                      <a:pt x="1849" y="2486"/>
                    </a:lnTo>
                    <a:lnTo>
                      <a:pt x="1855" y="2467"/>
                    </a:lnTo>
                    <a:lnTo>
                      <a:pt x="1862" y="2448"/>
                    </a:lnTo>
                    <a:lnTo>
                      <a:pt x="1869" y="2429"/>
                    </a:lnTo>
                    <a:lnTo>
                      <a:pt x="1878" y="2411"/>
                    </a:lnTo>
                    <a:lnTo>
                      <a:pt x="1886" y="2392"/>
                    </a:lnTo>
                    <a:lnTo>
                      <a:pt x="1895" y="2374"/>
                    </a:lnTo>
                    <a:lnTo>
                      <a:pt x="1907" y="2356"/>
                    </a:lnTo>
                    <a:lnTo>
                      <a:pt x="1917" y="2338"/>
                    </a:lnTo>
                    <a:lnTo>
                      <a:pt x="1928" y="2320"/>
                    </a:lnTo>
                    <a:lnTo>
                      <a:pt x="1941" y="2303"/>
                    </a:lnTo>
                    <a:lnTo>
                      <a:pt x="1954" y="2286"/>
                    </a:lnTo>
                    <a:lnTo>
                      <a:pt x="1967" y="2270"/>
                    </a:lnTo>
                    <a:lnTo>
                      <a:pt x="1982" y="2254"/>
                    </a:lnTo>
                    <a:lnTo>
                      <a:pt x="1998" y="2237"/>
                    </a:lnTo>
                    <a:lnTo>
                      <a:pt x="2014" y="2221"/>
                    </a:lnTo>
                    <a:lnTo>
                      <a:pt x="2014" y="2221"/>
                    </a:lnTo>
                    <a:lnTo>
                      <a:pt x="2006" y="2215"/>
                    </a:lnTo>
                    <a:lnTo>
                      <a:pt x="2002" y="2208"/>
                    </a:lnTo>
                    <a:lnTo>
                      <a:pt x="1996" y="2201"/>
                    </a:lnTo>
                    <a:lnTo>
                      <a:pt x="1992" y="2194"/>
                    </a:lnTo>
                    <a:lnTo>
                      <a:pt x="1988" y="2188"/>
                    </a:lnTo>
                    <a:lnTo>
                      <a:pt x="1983" y="2180"/>
                    </a:lnTo>
                    <a:lnTo>
                      <a:pt x="1980" y="2173"/>
                    </a:lnTo>
                    <a:lnTo>
                      <a:pt x="1977" y="2165"/>
                    </a:lnTo>
                    <a:lnTo>
                      <a:pt x="1974" y="2157"/>
                    </a:lnTo>
                    <a:lnTo>
                      <a:pt x="1973" y="2151"/>
                    </a:lnTo>
                    <a:lnTo>
                      <a:pt x="1972" y="2143"/>
                    </a:lnTo>
                    <a:lnTo>
                      <a:pt x="1972" y="2135"/>
                    </a:lnTo>
                    <a:lnTo>
                      <a:pt x="1970" y="2127"/>
                    </a:lnTo>
                    <a:lnTo>
                      <a:pt x="1970" y="2119"/>
                    </a:lnTo>
                    <a:lnTo>
                      <a:pt x="1972" y="2113"/>
                    </a:lnTo>
                    <a:lnTo>
                      <a:pt x="1972" y="2105"/>
                    </a:lnTo>
                    <a:lnTo>
                      <a:pt x="1973" y="2097"/>
                    </a:lnTo>
                    <a:lnTo>
                      <a:pt x="1976" y="2090"/>
                    </a:lnTo>
                    <a:lnTo>
                      <a:pt x="1977" y="2082"/>
                    </a:lnTo>
                    <a:lnTo>
                      <a:pt x="1980" y="2075"/>
                    </a:lnTo>
                    <a:lnTo>
                      <a:pt x="1985" y="2068"/>
                    </a:lnTo>
                    <a:lnTo>
                      <a:pt x="1988" y="2061"/>
                    </a:lnTo>
                    <a:lnTo>
                      <a:pt x="1992" y="2054"/>
                    </a:lnTo>
                    <a:lnTo>
                      <a:pt x="1998" y="2047"/>
                    </a:lnTo>
                    <a:lnTo>
                      <a:pt x="2002" y="2041"/>
                    </a:lnTo>
                    <a:lnTo>
                      <a:pt x="2008" y="2034"/>
                    </a:lnTo>
                    <a:lnTo>
                      <a:pt x="2014" y="2027"/>
                    </a:lnTo>
                    <a:lnTo>
                      <a:pt x="2019" y="2022"/>
                    </a:lnTo>
                    <a:lnTo>
                      <a:pt x="2027" y="2015"/>
                    </a:lnTo>
                    <a:lnTo>
                      <a:pt x="2034" y="2010"/>
                    </a:lnTo>
                    <a:lnTo>
                      <a:pt x="2042" y="2005"/>
                    </a:lnTo>
                    <a:lnTo>
                      <a:pt x="2050" y="1999"/>
                    </a:lnTo>
                    <a:lnTo>
                      <a:pt x="2060" y="1994"/>
                    </a:lnTo>
                    <a:lnTo>
                      <a:pt x="2070" y="1989"/>
                    </a:lnTo>
                    <a:lnTo>
                      <a:pt x="2183" y="1938"/>
                    </a:lnTo>
                    <a:lnTo>
                      <a:pt x="2180" y="1933"/>
                    </a:lnTo>
                    <a:lnTo>
                      <a:pt x="2177" y="1928"/>
                    </a:lnTo>
                    <a:lnTo>
                      <a:pt x="2175" y="1923"/>
                    </a:lnTo>
                    <a:lnTo>
                      <a:pt x="2174" y="1919"/>
                    </a:lnTo>
                    <a:lnTo>
                      <a:pt x="2174" y="1913"/>
                    </a:lnTo>
                    <a:lnTo>
                      <a:pt x="2174" y="1909"/>
                    </a:lnTo>
                    <a:lnTo>
                      <a:pt x="2174" y="1904"/>
                    </a:lnTo>
                    <a:lnTo>
                      <a:pt x="2175" y="1899"/>
                    </a:lnTo>
                    <a:lnTo>
                      <a:pt x="2177" y="1894"/>
                    </a:lnTo>
                    <a:lnTo>
                      <a:pt x="2180" y="1890"/>
                    </a:lnTo>
                    <a:lnTo>
                      <a:pt x="2183" y="1885"/>
                    </a:lnTo>
                    <a:lnTo>
                      <a:pt x="2187" y="1882"/>
                    </a:lnTo>
                    <a:lnTo>
                      <a:pt x="2190" y="1877"/>
                    </a:lnTo>
                    <a:lnTo>
                      <a:pt x="2196" y="1874"/>
                    </a:lnTo>
                    <a:lnTo>
                      <a:pt x="2200" y="1871"/>
                    </a:lnTo>
                    <a:lnTo>
                      <a:pt x="2206" y="1868"/>
                    </a:lnTo>
                    <a:lnTo>
                      <a:pt x="2212" y="1865"/>
                    </a:lnTo>
                    <a:lnTo>
                      <a:pt x="2217" y="1864"/>
                    </a:lnTo>
                    <a:lnTo>
                      <a:pt x="2225" y="1862"/>
                    </a:lnTo>
                    <a:lnTo>
                      <a:pt x="2230" y="1862"/>
                    </a:lnTo>
                    <a:lnTo>
                      <a:pt x="2236" y="1860"/>
                    </a:lnTo>
                    <a:lnTo>
                      <a:pt x="2243" y="1860"/>
                    </a:lnTo>
                    <a:lnTo>
                      <a:pt x="2249" y="1862"/>
                    </a:lnTo>
                    <a:lnTo>
                      <a:pt x="2255" y="1863"/>
                    </a:lnTo>
                    <a:lnTo>
                      <a:pt x="2262" y="1864"/>
                    </a:lnTo>
                    <a:lnTo>
                      <a:pt x="2268" y="1866"/>
                    </a:lnTo>
                    <a:lnTo>
                      <a:pt x="2274" y="1868"/>
                    </a:lnTo>
                    <a:lnTo>
                      <a:pt x="2278" y="1871"/>
                    </a:lnTo>
                    <a:lnTo>
                      <a:pt x="2284" y="1874"/>
                    </a:lnTo>
                    <a:lnTo>
                      <a:pt x="2288" y="1877"/>
                    </a:lnTo>
                    <a:lnTo>
                      <a:pt x="2293" y="1882"/>
                    </a:lnTo>
                    <a:lnTo>
                      <a:pt x="2295" y="1886"/>
                    </a:lnTo>
                    <a:lnTo>
                      <a:pt x="2352" y="1809"/>
                    </a:lnTo>
                    <a:lnTo>
                      <a:pt x="2366" y="1801"/>
                    </a:lnTo>
                    <a:lnTo>
                      <a:pt x="2381" y="1793"/>
                    </a:lnTo>
                    <a:lnTo>
                      <a:pt x="2394" y="1784"/>
                    </a:lnTo>
                    <a:lnTo>
                      <a:pt x="2404" y="1774"/>
                    </a:lnTo>
                    <a:lnTo>
                      <a:pt x="2414" y="1764"/>
                    </a:lnTo>
                    <a:lnTo>
                      <a:pt x="2424" y="1753"/>
                    </a:lnTo>
                    <a:lnTo>
                      <a:pt x="2431" y="1742"/>
                    </a:lnTo>
                    <a:lnTo>
                      <a:pt x="2437" y="1730"/>
                    </a:lnTo>
                    <a:lnTo>
                      <a:pt x="2443" y="1718"/>
                    </a:lnTo>
                    <a:lnTo>
                      <a:pt x="2446" y="1705"/>
                    </a:lnTo>
                    <a:lnTo>
                      <a:pt x="2449" y="1692"/>
                    </a:lnTo>
                    <a:lnTo>
                      <a:pt x="2449" y="1686"/>
                    </a:lnTo>
                    <a:lnTo>
                      <a:pt x="2449" y="1679"/>
                    </a:lnTo>
                    <a:lnTo>
                      <a:pt x="2449" y="1673"/>
                    </a:lnTo>
                    <a:lnTo>
                      <a:pt x="2449" y="1667"/>
                    </a:lnTo>
                    <a:lnTo>
                      <a:pt x="2447" y="1660"/>
                    </a:lnTo>
                    <a:lnTo>
                      <a:pt x="2446" y="1653"/>
                    </a:lnTo>
                    <a:lnTo>
                      <a:pt x="2444" y="1646"/>
                    </a:lnTo>
                    <a:lnTo>
                      <a:pt x="2443" y="1641"/>
                    </a:lnTo>
                    <a:lnTo>
                      <a:pt x="2440" y="1634"/>
                    </a:lnTo>
                    <a:lnTo>
                      <a:pt x="2437" y="1627"/>
                    </a:lnTo>
                    <a:lnTo>
                      <a:pt x="2437" y="1602"/>
                    </a:lnTo>
                    <a:lnTo>
                      <a:pt x="2437" y="1602"/>
                    </a:lnTo>
                    <a:lnTo>
                      <a:pt x="2433" y="1588"/>
                    </a:lnTo>
                    <a:lnTo>
                      <a:pt x="2430" y="1574"/>
                    </a:lnTo>
                    <a:lnTo>
                      <a:pt x="2427" y="1560"/>
                    </a:lnTo>
                    <a:lnTo>
                      <a:pt x="2426" y="1545"/>
                    </a:lnTo>
                    <a:lnTo>
                      <a:pt x="2424" y="1532"/>
                    </a:lnTo>
                    <a:lnTo>
                      <a:pt x="2423" y="1519"/>
                    </a:lnTo>
                    <a:lnTo>
                      <a:pt x="2421" y="1504"/>
                    </a:lnTo>
                    <a:lnTo>
                      <a:pt x="2421" y="1491"/>
                    </a:lnTo>
                    <a:lnTo>
                      <a:pt x="2423" y="1477"/>
                    </a:lnTo>
                    <a:lnTo>
                      <a:pt x="2424" y="1463"/>
                    </a:lnTo>
                    <a:lnTo>
                      <a:pt x="2426" y="1449"/>
                    </a:lnTo>
                    <a:lnTo>
                      <a:pt x="2427" y="1436"/>
                    </a:lnTo>
                    <a:lnTo>
                      <a:pt x="2430" y="1422"/>
                    </a:lnTo>
                    <a:lnTo>
                      <a:pt x="2433" y="1408"/>
                    </a:lnTo>
                    <a:lnTo>
                      <a:pt x="2437" y="1394"/>
                    </a:lnTo>
                    <a:lnTo>
                      <a:pt x="2441" y="1382"/>
                    </a:lnTo>
                    <a:lnTo>
                      <a:pt x="2446" y="1368"/>
                    </a:lnTo>
                    <a:lnTo>
                      <a:pt x="2452" y="1355"/>
                    </a:lnTo>
                    <a:lnTo>
                      <a:pt x="2457" y="1342"/>
                    </a:lnTo>
                    <a:lnTo>
                      <a:pt x="2463" y="1329"/>
                    </a:lnTo>
                    <a:lnTo>
                      <a:pt x="2470" y="1317"/>
                    </a:lnTo>
                    <a:lnTo>
                      <a:pt x="2478" y="1303"/>
                    </a:lnTo>
                    <a:lnTo>
                      <a:pt x="2486" y="1291"/>
                    </a:lnTo>
                    <a:lnTo>
                      <a:pt x="2494" y="1279"/>
                    </a:lnTo>
                    <a:lnTo>
                      <a:pt x="2504" y="1266"/>
                    </a:lnTo>
                    <a:lnTo>
                      <a:pt x="2512" y="1255"/>
                    </a:lnTo>
                    <a:lnTo>
                      <a:pt x="2522" y="1243"/>
                    </a:lnTo>
                    <a:lnTo>
                      <a:pt x="2533" y="1232"/>
                    </a:lnTo>
                    <a:lnTo>
                      <a:pt x="2543" y="1220"/>
                    </a:lnTo>
                    <a:lnTo>
                      <a:pt x="2554" y="1209"/>
                    </a:lnTo>
                    <a:lnTo>
                      <a:pt x="2566" y="1199"/>
                    </a:lnTo>
                    <a:lnTo>
                      <a:pt x="2579" y="1188"/>
                    </a:lnTo>
                    <a:lnTo>
                      <a:pt x="2579" y="1188"/>
                    </a:lnTo>
                    <a:lnTo>
                      <a:pt x="2585" y="1180"/>
                    </a:lnTo>
                    <a:lnTo>
                      <a:pt x="2590" y="1172"/>
                    </a:lnTo>
                    <a:lnTo>
                      <a:pt x="2596" y="1164"/>
                    </a:lnTo>
                    <a:lnTo>
                      <a:pt x="2602" y="1155"/>
                    </a:lnTo>
                    <a:lnTo>
                      <a:pt x="2606" y="1148"/>
                    </a:lnTo>
                    <a:lnTo>
                      <a:pt x="2609" y="1139"/>
                    </a:lnTo>
                    <a:lnTo>
                      <a:pt x="2612" y="1130"/>
                    </a:lnTo>
                    <a:lnTo>
                      <a:pt x="2615" y="1121"/>
                    </a:lnTo>
                    <a:lnTo>
                      <a:pt x="2618" y="1112"/>
                    </a:lnTo>
                    <a:lnTo>
                      <a:pt x="2619" y="1104"/>
                    </a:lnTo>
                    <a:lnTo>
                      <a:pt x="2619" y="1095"/>
                    </a:lnTo>
                    <a:lnTo>
                      <a:pt x="2621" y="1086"/>
                    </a:lnTo>
                    <a:lnTo>
                      <a:pt x="2621" y="1077"/>
                    </a:lnTo>
                    <a:lnTo>
                      <a:pt x="2619" y="1068"/>
                    </a:lnTo>
                    <a:lnTo>
                      <a:pt x="2619" y="1059"/>
                    </a:lnTo>
                    <a:lnTo>
                      <a:pt x="2616" y="1050"/>
                    </a:lnTo>
                    <a:lnTo>
                      <a:pt x="2615" y="1041"/>
                    </a:lnTo>
                    <a:lnTo>
                      <a:pt x="2612" y="1033"/>
                    </a:lnTo>
                    <a:lnTo>
                      <a:pt x="2609" y="1024"/>
                    </a:lnTo>
                    <a:lnTo>
                      <a:pt x="2605" y="1016"/>
                    </a:lnTo>
                    <a:lnTo>
                      <a:pt x="2600" y="1008"/>
                    </a:lnTo>
                    <a:lnTo>
                      <a:pt x="2596" y="1000"/>
                    </a:lnTo>
                    <a:lnTo>
                      <a:pt x="2590" y="992"/>
                    </a:lnTo>
                    <a:lnTo>
                      <a:pt x="2585" y="984"/>
                    </a:lnTo>
                    <a:lnTo>
                      <a:pt x="2579" y="976"/>
                    </a:lnTo>
                    <a:lnTo>
                      <a:pt x="2572" y="969"/>
                    </a:lnTo>
                    <a:lnTo>
                      <a:pt x="2564" y="962"/>
                    </a:lnTo>
                    <a:lnTo>
                      <a:pt x="2557" y="955"/>
                    </a:lnTo>
                    <a:lnTo>
                      <a:pt x="2550" y="948"/>
                    </a:lnTo>
                    <a:lnTo>
                      <a:pt x="2541" y="941"/>
                    </a:lnTo>
                    <a:lnTo>
                      <a:pt x="2531" y="936"/>
                    </a:lnTo>
                    <a:lnTo>
                      <a:pt x="2522" y="930"/>
                    </a:lnTo>
                    <a:lnTo>
                      <a:pt x="2352" y="827"/>
                    </a:lnTo>
                    <a:lnTo>
                      <a:pt x="2346" y="833"/>
                    </a:lnTo>
                    <a:lnTo>
                      <a:pt x="2339" y="837"/>
                    </a:lnTo>
                    <a:lnTo>
                      <a:pt x="2330" y="842"/>
                    </a:lnTo>
                    <a:lnTo>
                      <a:pt x="2323" y="845"/>
                    </a:lnTo>
                    <a:lnTo>
                      <a:pt x="2314" y="848"/>
                    </a:lnTo>
                    <a:lnTo>
                      <a:pt x="2306" y="851"/>
                    </a:lnTo>
                    <a:lnTo>
                      <a:pt x="2295" y="852"/>
                    </a:lnTo>
                    <a:lnTo>
                      <a:pt x="2287" y="853"/>
                    </a:lnTo>
                    <a:lnTo>
                      <a:pt x="2278" y="853"/>
                    </a:lnTo>
                    <a:lnTo>
                      <a:pt x="2268" y="853"/>
                    </a:lnTo>
                    <a:lnTo>
                      <a:pt x="2259" y="852"/>
                    </a:lnTo>
                    <a:lnTo>
                      <a:pt x="2251" y="849"/>
                    </a:lnTo>
                    <a:lnTo>
                      <a:pt x="2242" y="847"/>
                    </a:lnTo>
                    <a:lnTo>
                      <a:pt x="2233" y="844"/>
                    </a:lnTo>
                    <a:lnTo>
                      <a:pt x="2225" y="839"/>
                    </a:lnTo>
                    <a:lnTo>
                      <a:pt x="2217" y="835"/>
                    </a:lnTo>
                    <a:lnTo>
                      <a:pt x="2209" y="829"/>
                    </a:lnTo>
                    <a:lnTo>
                      <a:pt x="2201" y="823"/>
                    </a:lnTo>
                    <a:lnTo>
                      <a:pt x="2196" y="816"/>
                    </a:lnTo>
                    <a:lnTo>
                      <a:pt x="2190" y="808"/>
                    </a:lnTo>
                    <a:lnTo>
                      <a:pt x="2187" y="800"/>
                    </a:lnTo>
                    <a:lnTo>
                      <a:pt x="2184" y="792"/>
                    </a:lnTo>
                    <a:lnTo>
                      <a:pt x="2183" y="783"/>
                    </a:lnTo>
                    <a:lnTo>
                      <a:pt x="2183" y="775"/>
                    </a:lnTo>
                    <a:lnTo>
                      <a:pt x="2097" y="827"/>
                    </a:lnTo>
                    <a:lnTo>
                      <a:pt x="2102" y="820"/>
                    </a:lnTo>
                    <a:lnTo>
                      <a:pt x="2105" y="812"/>
                    </a:lnTo>
                    <a:lnTo>
                      <a:pt x="2106" y="806"/>
                    </a:lnTo>
                    <a:lnTo>
                      <a:pt x="2108" y="798"/>
                    </a:lnTo>
                    <a:lnTo>
                      <a:pt x="2108" y="791"/>
                    </a:lnTo>
                    <a:lnTo>
                      <a:pt x="2106" y="783"/>
                    </a:lnTo>
                    <a:lnTo>
                      <a:pt x="2105" y="777"/>
                    </a:lnTo>
                    <a:lnTo>
                      <a:pt x="2102" y="770"/>
                    </a:lnTo>
                    <a:lnTo>
                      <a:pt x="2099" y="763"/>
                    </a:lnTo>
                    <a:lnTo>
                      <a:pt x="2094" y="756"/>
                    </a:lnTo>
                    <a:lnTo>
                      <a:pt x="2089" y="751"/>
                    </a:lnTo>
                    <a:lnTo>
                      <a:pt x="2083" y="745"/>
                    </a:lnTo>
                    <a:lnTo>
                      <a:pt x="2077" y="740"/>
                    </a:lnTo>
                    <a:lnTo>
                      <a:pt x="2070" y="735"/>
                    </a:lnTo>
                    <a:lnTo>
                      <a:pt x="2061" y="731"/>
                    </a:lnTo>
                    <a:lnTo>
                      <a:pt x="2054" y="727"/>
                    </a:lnTo>
                    <a:lnTo>
                      <a:pt x="2047" y="725"/>
                    </a:lnTo>
                    <a:lnTo>
                      <a:pt x="2041" y="724"/>
                    </a:lnTo>
                    <a:lnTo>
                      <a:pt x="1957" y="698"/>
                    </a:lnTo>
                    <a:lnTo>
                      <a:pt x="1928" y="698"/>
                    </a:lnTo>
                    <a:lnTo>
                      <a:pt x="1901" y="750"/>
                    </a:lnTo>
                    <a:lnTo>
                      <a:pt x="1928" y="671"/>
                    </a:lnTo>
                    <a:lnTo>
                      <a:pt x="1901" y="671"/>
                    </a:lnTo>
                    <a:lnTo>
                      <a:pt x="1894" y="670"/>
                    </a:lnTo>
                    <a:lnTo>
                      <a:pt x="1886" y="669"/>
                    </a:lnTo>
                    <a:lnTo>
                      <a:pt x="1879" y="669"/>
                    </a:lnTo>
                    <a:lnTo>
                      <a:pt x="1872" y="669"/>
                    </a:lnTo>
                    <a:lnTo>
                      <a:pt x="1866" y="669"/>
                    </a:lnTo>
                    <a:lnTo>
                      <a:pt x="1859" y="670"/>
                    </a:lnTo>
                    <a:lnTo>
                      <a:pt x="1853" y="672"/>
                    </a:lnTo>
                    <a:lnTo>
                      <a:pt x="1846" y="675"/>
                    </a:lnTo>
                    <a:lnTo>
                      <a:pt x="1840" y="677"/>
                    </a:lnTo>
                    <a:lnTo>
                      <a:pt x="1834" y="680"/>
                    </a:lnTo>
                    <a:lnTo>
                      <a:pt x="1830" y="684"/>
                    </a:lnTo>
                    <a:lnTo>
                      <a:pt x="1824" y="687"/>
                    </a:lnTo>
                    <a:lnTo>
                      <a:pt x="1820" y="691"/>
                    </a:lnTo>
                    <a:lnTo>
                      <a:pt x="1817" y="696"/>
                    </a:lnTo>
                    <a:lnTo>
                      <a:pt x="1814" y="700"/>
                    </a:lnTo>
                    <a:lnTo>
                      <a:pt x="1811" y="706"/>
                    </a:lnTo>
                    <a:lnTo>
                      <a:pt x="1808" y="712"/>
                    </a:lnTo>
                    <a:lnTo>
                      <a:pt x="1807" y="717"/>
                    </a:lnTo>
                    <a:lnTo>
                      <a:pt x="1807" y="722"/>
                    </a:lnTo>
                    <a:lnTo>
                      <a:pt x="1807" y="727"/>
                    </a:lnTo>
                    <a:lnTo>
                      <a:pt x="1808" y="733"/>
                    </a:lnTo>
                    <a:lnTo>
                      <a:pt x="1810" y="739"/>
                    </a:lnTo>
                    <a:lnTo>
                      <a:pt x="1813" y="744"/>
                    </a:lnTo>
                    <a:lnTo>
                      <a:pt x="1815" y="750"/>
                    </a:lnTo>
                    <a:lnTo>
                      <a:pt x="1808" y="744"/>
                    </a:lnTo>
                    <a:lnTo>
                      <a:pt x="1801" y="737"/>
                    </a:lnTo>
                    <a:lnTo>
                      <a:pt x="1795" y="732"/>
                    </a:lnTo>
                    <a:lnTo>
                      <a:pt x="1791" y="725"/>
                    </a:lnTo>
                    <a:lnTo>
                      <a:pt x="1788" y="718"/>
                    </a:lnTo>
                    <a:lnTo>
                      <a:pt x="1785" y="712"/>
                    </a:lnTo>
                    <a:lnTo>
                      <a:pt x="1782" y="704"/>
                    </a:lnTo>
                    <a:lnTo>
                      <a:pt x="1781" y="697"/>
                    </a:lnTo>
                    <a:lnTo>
                      <a:pt x="1781" y="689"/>
                    </a:lnTo>
                    <a:lnTo>
                      <a:pt x="1782" y="681"/>
                    </a:lnTo>
                    <a:lnTo>
                      <a:pt x="1784" y="675"/>
                    </a:lnTo>
                    <a:lnTo>
                      <a:pt x="1787" y="668"/>
                    </a:lnTo>
                    <a:lnTo>
                      <a:pt x="1789" y="660"/>
                    </a:lnTo>
                    <a:lnTo>
                      <a:pt x="1794" y="653"/>
                    </a:lnTo>
                    <a:lnTo>
                      <a:pt x="1800" y="647"/>
                    </a:lnTo>
                    <a:lnTo>
                      <a:pt x="1805" y="641"/>
                    </a:lnTo>
                    <a:lnTo>
                      <a:pt x="1814" y="634"/>
                    </a:lnTo>
                    <a:lnTo>
                      <a:pt x="1823" y="629"/>
                    </a:lnTo>
                    <a:lnTo>
                      <a:pt x="1833" y="624"/>
                    </a:lnTo>
                    <a:lnTo>
                      <a:pt x="1844" y="620"/>
                    </a:lnTo>
                    <a:lnTo>
                      <a:pt x="1844" y="620"/>
                    </a:lnTo>
                    <a:lnTo>
                      <a:pt x="1815" y="568"/>
                    </a:lnTo>
                    <a:lnTo>
                      <a:pt x="1787" y="465"/>
                    </a:lnTo>
                    <a:lnTo>
                      <a:pt x="1730" y="439"/>
                    </a:lnTo>
                    <a:lnTo>
                      <a:pt x="1617" y="362"/>
                    </a:lnTo>
                    <a:lnTo>
                      <a:pt x="1590" y="362"/>
                    </a:lnTo>
                    <a:lnTo>
                      <a:pt x="1584" y="365"/>
                    </a:lnTo>
                    <a:lnTo>
                      <a:pt x="1578" y="368"/>
                    </a:lnTo>
                    <a:lnTo>
                      <a:pt x="1573" y="371"/>
                    </a:lnTo>
                    <a:lnTo>
                      <a:pt x="1565" y="373"/>
                    </a:lnTo>
                    <a:lnTo>
                      <a:pt x="1558" y="374"/>
                    </a:lnTo>
                    <a:lnTo>
                      <a:pt x="1552" y="375"/>
                    </a:lnTo>
                    <a:lnTo>
                      <a:pt x="1545" y="376"/>
                    </a:lnTo>
                    <a:lnTo>
                      <a:pt x="1536" y="378"/>
                    </a:lnTo>
                    <a:lnTo>
                      <a:pt x="1529" y="378"/>
                    </a:lnTo>
                    <a:lnTo>
                      <a:pt x="1522" y="378"/>
                    </a:lnTo>
                    <a:lnTo>
                      <a:pt x="1515" y="378"/>
                    </a:lnTo>
                    <a:lnTo>
                      <a:pt x="1506" y="376"/>
                    </a:lnTo>
                    <a:lnTo>
                      <a:pt x="1499" y="375"/>
                    </a:lnTo>
                    <a:lnTo>
                      <a:pt x="1490" y="374"/>
                    </a:lnTo>
                    <a:lnTo>
                      <a:pt x="1483" y="373"/>
                    </a:lnTo>
                    <a:lnTo>
                      <a:pt x="1476" y="371"/>
                    </a:lnTo>
                    <a:lnTo>
                      <a:pt x="1460" y="366"/>
                    </a:lnTo>
                    <a:lnTo>
                      <a:pt x="1447" y="361"/>
                    </a:lnTo>
                    <a:lnTo>
                      <a:pt x="1434" y="354"/>
                    </a:lnTo>
                    <a:lnTo>
                      <a:pt x="1427" y="351"/>
                    </a:lnTo>
                    <a:lnTo>
                      <a:pt x="1421" y="347"/>
                    </a:lnTo>
                    <a:lnTo>
                      <a:pt x="1416" y="343"/>
                    </a:lnTo>
                    <a:lnTo>
                      <a:pt x="1411" y="338"/>
                    </a:lnTo>
                    <a:lnTo>
                      <a:pt x="1406" y="335"/>
                    </a:lnTo>
                    <a:lnTo>
                      <a:pt x="1402" y="329"/>
                    </a:lnTo>
                    <a:lnTo>
                      <a:pt x="1399" y="325"/>
                    </a:lnTo>
                    <a:lnTo>
                      <a:pt x="1395" y="320"/>
                    </a:lnTo>
                    <a:lnTo>
                      <a:pt x="1393" y="315"/>
                    </a:lnTo>
                    <a:lnTo>
                      <a:pt x="1392" y="310"/>
                    </a:lnTo>
                    <a:lnTo>
                      <a:pt x="1390" y="303"/>
                    </a:lnTo>
                    <a:lnTo>
                      <a:pt x="1389" y="296"/>
                    </a:lnTo>
                    <a:lnTo>
                      <a:pt x="1389" y="288"/>
                    </a:lnTo>
                    <a:lnTo>
                      <a:pt x="1390" y="280"/>
                    </a:lnTo>
                    <a:lnTo>
                      <a:pt x="1390" y="272"/>
                    </a:lnTo>
                    <a:lnTo>
                      <a:pt x="1390" y="266"/>
                    </a:lnTo>
                    <a:lnTo>
                      <a:pt x="1392" y="258"/>
                    </a:lnTo>
                    <a:lnTo>
                      <a:pt x="1390" y="251"/>
                    </a:lnTo>
                    <a:lnTo>
                      <a:pt x="1389" y="243"/>
                    </a:lnTo>
                    <a:lnTo>
                      <a:pt x="1388" y="237"/>
                    </a:lnTo>
                    <a:lnTo>
                      <a:pt x="1386" y="234"/>
                    </a:lnTo>
                    <a:lnTo>
                      <a:pt x="1383" y="231"/>
                    </a:lnTo>
                    <a:lnTo>
                      <a:pt x="1380" y="227"/>
                    </a:lnTo>
                    <a:lnTo>
                      <a:pt x="1377" y="225"/>
                    </a:lnTo>
                    <a:lnTo>
                      <a:pt x="1375" y="222"/>
                    </a:lnTo>
                    <a:lnTo>
                      <a:pt x="1370" y="220"/>
                    </a:lnTo>
                    <a:lnTo>
                      <a:pt x="1366" y="217"/>
                    </a:lnTo>
                    <a:lnTo>
                      <a:pt x="1362" y="214"/>
                    </a:lnTo>
                    <a:lnTo>
                      <a:pt x="1356" y="213"/>
                    </a:lnTo>
                    <a:lnTo>
                      <a:pt x="1350" y="211"/>
                    </a:lnTo>
                    <a:lnTo>
                      <a:pt x="1343" y="208"/>
                    </a:lnTo>
                    <a:lnTo>
                      <a:pt x="1335" y="207"/>
                    </a:lnTo>
                    <a:lnTo>
                      <a:pt x="1279" y="207"/>
                    </a:lnTo>
                    <a:lnTo>
                      <a:pt x="1282" y="202"/>
                    </a:lnTo>
                    <a:lnTo>
                      <a:pt x="1285" y="196"/>
                    </a:lnTo>
                    <a:lnTo>
                      <a:pt x="1286" y="192"/>
                    </a:lnTo>
                    <a:lnTo>
                      <a:pt x="1288" y="187"/>
                    </a:lnTo>
                    <a:lnTo>
                      <a:pt x="1289" y="184"/>
                    </a:lnTo>
                    <a:lnTo>
                      <a:pt x="1291" y="179"/>
                    </a:lnTo>
                    <a:lnTo>
                      <a:pt x="1291" y="176"/>
                    </a:lnTo>
                    <a:lnTo>
                      <a:pt x="1291" y="172"/>
                    </a:lnTo>
                    <a:lnTo>
                      <a:pt x="1291" y="170"/>
                    </a:lnTo>
                    <a:lnTo>
                      <a:pt x="1289" y="167"/>
                    </a:lnTo>
                    <a:lnTo>
                      <a:pt x="1286" y="162"/>
                    </a:lnTo>
                    <a:lnTo>
                      <a:pt x="1283" y="159"/>
                    </a:lnTo>
                    <a:lnTo>
                      <a:pt x="1278" y="156"/>
                    </a:lnTo>
                    <a:lnTo>
                      <a:pt x="1273" y="152"/>
                    </a:lnTo>
                    <a:lnTo>
                      <a:pt x="1266" y="149"/>
                    </a:lnTo>
                    <a:lnTo>
                      <a:pt x="1259" y="147"/>
                    </a:lnTo>
                    <a:lnTo>
                      <a:pt x="1253" y="143"/>
                    </a:lnTo>
                    <a:lnTo>
                      <a:pt x="1244" y="141"/>
                    </a:lnTo>
                    <a:lnTo>
                      <a:pt x="1237" y="138"/>
                    </a:lnTo>
                    <a:lnTo>
                      <a:pt x="1230" y="133"/>
                    </a:lnTo>
                    <a:lnTo>
                      <a:pt x="1224" y="130"/>
                    </a:lnTo>
                    <a:lnTo>
                      <a:pt x="1218" y="127"/>
                    </a:lnTo>
                    <a:lnTo>
                      <a:pt x="1216" y="122"/>
                    </a:lnTo>
                    <a:lnTo>
                      <a:pt x="1207" y="115"/>
                    </a:lnTo>
                    <a:lnTo>
                      <a:pt x="1202" y="112"/>
                    </a:lnTo>
                    <a:lnTo>
                      <a:pt x="1198" y="109"/>
                    </a:lnTo>
                    <a:lnTo>
                      <a:pt x="1194" y="105"/>
                    </a:lnTo>
                    <a:lnTo>
                      <a:pt x="1191" y="103"/>
                    </a:lnTo>
                    <a:lnTo>
                      <a:pt x="1187" y="101"/>
                    </a:lnTo>
                    <a:lnTo>
                      <a:pt x="1182" y="100"/>
                    </a:lnTo>
                    <a:lnTo>
                      <a:pt x="1179" y="99"/>
                    </a:lnTo>
                    <a:lnTo>
                      <a:pt x="1175" y="99"/>
                    </a:lnTo>
                    <a:lnTo>
                      <a:pt x="1171" y="99"/>
                    </a:lnTo>
                    <a:lnTo>
                      <a:pt x="1166" y="99"/>
                    </a:lnTo>
                    <a:lnTo>
                      <a:pt x="1159" y="99"/>
                    </a:lnTo>
                    <a:lnTo>
                      <a:pt x="1150" y="101"/>
                    </a:lnTo>
                    <a:lnTo>
                      <a:pt x="1140" y="103"/>
                    </a:lnTo>
                    <a:lnTo>
                      <a:pt x="1132" y="106"/>
                    </a:lnTo>
                    <a:lnTo>
                      <a:pt x="1123" y="110"/>
                    </a:lnTo>
                    <a:lnTo>
                      <a:pt x="1104" y="118"/>
                    </a:lnTo>
                    <a:lnTo>
                      <a:pt x="1096" y="121"/>
                    </a:lnTo>
                    <a:lnTo>
                      <a:pt x="1085" y="124"/>
                    </a:lnTo>
                    <a:lnTo>
                      <a:pt x="1077" y="127"/>
                    </a:lnTo>
                    <a:lnTo>
                      <a:pt x="1068" y="129"/>
                    </a:lnTo>
                    <a:lnTo>
                      <a:pt x="1059" y="129"/>
                    </a:lnTo>
                    <a:lnTo>
                      <a:pt x="1055" y="130"/>
                    </a:lnTo>
                    <a:lnTo>
                      <a:pt x="1051" y="129"/>
                    </a:lnTo>
                    <a:lnTo>
                      <a:pt x="1046" y="129"/>
                    </a:lnTo>
                    <a:lnTo>
                      <a:pt x="1042" y="128"/>
                    </a:lnTo>
                    <a:lnTo>
                      <a:pt x="1035" y="125"/>
                    </a:lnTo>
                    <a:lnTo>
                      <a:pt x="1026" y="121"/>
                    </a:lnTo>
                    <a:lnTo>
                      <a:pt x="1019" y="118"/>
                    </a:lnTo>
                    <a:lnTo>
                      <a:pt x="1012" y="113"/>
                    </a:lnTo>
                    <a:lnTo>
                      <a:pt x="1004" y="109"/>
                    </a:lnTo>
                    <a:lnTo>
                      <a:pt x="996" y="103"/>
                    </a:lnTo>
                    <a:lnTo>
                      <a:pt x="989" y="99"/>
                    </a:lnTo>
                    <a:lnTo>
                      <a:pt x="980" y="95"/>
                    </a:lnTo>
                    <a:lnTo>
                      <a:pt x="971" y="92"/>
                    </a:lnTo>
                    <a:lnTo>
                      <a:pt x="967" y="91"/>
                    </a:lnTo>
                    <a:lnTo>
                      <a:pt x="963" y="91"/>
                    </a:lnTo>
                    <a:lnTo>
                      <a:pt x="958" y="90"/>
                    </a:lnTo>
                    <a:lnTo>
                      <a:pt x="954" y="90"/>
                    </a:lnTo>
                    <a:lnTo>
                      <a:pt x="948" y="90"/>
                    </a:lnTo>
                    <a:lnTo>
                      <a:pt x="944" y="90"/>
                    </a:lnTo>
                    <a:lnTo>
                      <a:pt x="939" y="91"/>
                    </a:lnTo>
                    <a:lnTo>
                      <a:pt x="934" y="93"/>
                    </a:lnTo>
                    <a:lnTo>
                      <a:pt x="928" y="94"/>
                    </a:lnTo>
                    <a:lnTo>
                      <a:pt x="922" y="96"/>
                    </a:lnTo>
                    <a:lnTo>
                      <a:pt x="916" y="100"/>
                    </a:lnTo>
                    <a:lnTo>
                      <a:pt x="910" y="103"/>
                    </a:lnTo>
                    <a:lnTo>
                      <a:pt x="909" y="95"/>
                    </a:lnTo>
                    <a:lnTo>
                      <a:pt x="908" y="87"/>
                    </a:lnTo>
                    <a:lnTo>
                      <a:pt x="903" y="79"/>
                    </a:lnTo>
                    <a:lnTo>
                      <a:pt x="899" y="72"/>
                    </a:lnTo>
                    <a:lnTo>
                      <a:pt x="895" y="65"/>
                    </a:lnTo>
                    <a:lnTo>
                      <a:pt x="889" y="58"/>
                    </a:lnTo>
                    <a:lnTo>
                      <a:pt x="882" y="53"/>
                    </a:lnTo>
                    <a:lnTo>
                      <a:pt x="874" y="47"/>
                    </a:lnTo>
                    <a:lnTo>
                      <a:pt x="867" y="42"/>
                    </a:lnTo>
                    <a:lnTo>
                      <a:pt x="858" y="38"/>
                    </a:lnTo>
                    <a:lnTo>
                      <a:pt x="848" y="34"/>
                    </a:lnTo>
                    <a:lnTo>
                      <a:pt x="840" y="31"/>
                    </a:lnTo>
                    <a:lnTo>
                      <a:pt x="830" y="29"/>
                    </a:lnTo>
                    <a:lnTo>
                      <a:pt x="819" y="27"/>
                    </a:lnTo>
                    <a:lnTo>
                      <a:pt x="809" y="26"/>
                    </a:lnTo>
                    <a:lnTo>
                      <a:pt x="798" y="26"/>
                    </a:lnTo>
                    <a:lnTo>
                      <a:pt x="770" y="103"/>
                    </a:lnTo>
                    <a:lnTo>
                      <a:pt x="714" y="51"/>
                    </a:lnTo>
                    <a:lnTo>
                      <a:pt x="718" y="53"/>
                    </a:lnTo>
                    <a:lnTo>
                      <a:pt x="724" y="53"/>
                    </a:lnTo>
                    <a:lnTo>
                      <a:pt x="728" y="51"/>
                    </a:lnTo>
                    <a:lnTo>
                      <a:pt x="733" y="51"/>
                    </a:lnTo>
                    <a:lnTo>
                      <a:pt x="738" y="50"/>
                    </a:lnTo>
                    <a:lnTo>
                      <a:pt x="743" y="49"/>
                    </a:lnTo>
                    <a:lnTo>
                      <a:pt x="747" y="47"/>
                    </a:lnTo>
                    <a:lnTo>
                      <a:pt x="751" y="45"/>
                    </a:lnTo>
                    <a:lnTo>
                      <a:pt x="754" y="42"/>
                    </a:lnTo>
                    <a:lnTo>
                      <a:pt x="759" y="40"/>
                    </a:lnTo>
                    <a:lnTo>
                      <a:pt x="762" y="37"/>
                    </a:lnTo>
                    <a:lnTo>
                      <a:pt x="764" y="35"/>
                    </a:lnTo>
                    <a:lnTo>
                      <a:pt x="767" y="31"/>
                    </a:lnTo>
                    <a:lnTo>
                      <a:pt x="769" y="27"/>
                    </a:lnTo>
                    <a:lnTo>
                      <a:pt x="770" y="23"/>
                    </a:lnTo>
                    <a:lnTo>
                      <a:pt x="772" y="20"/>
                    </a:lnTo>
                    <a:lnTo>
                      <a:pt x="772" y="14"/>
                    </a:lnTo>
                    <a:lnTo>
                      <a:pt x="772" y="10"/>
                    </a:lnTo>
                    <a:lnTo>
                      <a:pt x="772" y="4"/>
                    </a:lnTo>
                    <a:lnTo>
                      <a:pt x="770" y="0"/>
                    </a:lnTo>
                    <a:lnTo>
                      <a:pt x="629" y="77"/>
                    </a:lnTo>
                    <a:lnTo>
                      <a:pt x="600" y="77"/>
                    </a:lnTo>
                    <a:lnTo>
                      <a:pt x="591" y="75"/>
                    </a:lnTo>
                    <a:lnTo>
                      <a:pt x="584" y="73"/>
                    </a:lnTo>
                    <a:lnTo>
                      <a:pt x="577" y="72"/>
                    </a:lnTo>
                    <a:lnTo>
                      <a:pt x="569" y="70"/>
                    </a:lnTo>
                    <a:lnTo>
                      <a:pt x="565" y="70"/>
                    </a:lnTo>
                    <a:lnTo>
                      <a:pt x="559" y="70"/>
                    </a:lnTo>
                    <a:lnTo>
                      <a:pt x="555" y="70"/>
                    </a:lnTo>
                    <a:lnTo>
                      <a:pt x="552" y="72"/>
                    </a:lnTo>
                    <a:lnTo>
                      <a:pt x="549" y="73"/>
                    </a:lnTo>
                    <a:lnTo>
                      <a:pt x="546" y="74"/>
                    </a:lnTo>
                    <a:lnTo>
                      <a:pt x="545" y="76"/>
                    </a:lnTo>
                    <a:lnTo>
                      <a:pt x="543" y="78"/>
                    </a:lnTo>
                    <a:lnTo>
                      <a:pt x="542" y="81"/>
                    </a:lnTo>
                    <a:lnTo>
                      <a:pt x="540" y="84"/>
                    </a:lnTo>
                    <a:lnTo>
                      <a:pt x="540" y="91"/>
                    </a:lnTo>
                    <a:lnTo>
                      <a:pt x="540" y="97"/>
                    </a:lnTo>
                    <a:lnTo>
                      <a:pt x="542" y="105"/>
                    </a:lnTo>
                    <a:lnTo>
                      <a:pt x="543" y="114"/>
                    </a:lnTo>
                    <a:lnTo>
                      <a:pt x="545" y="122"/>
                    </a:lnTo>
                    <a:lnTo>
                      <a:pt x="546" y="131"/>
                    </a:lnTo>
                    <a:lnTo>
                      <a:pt x="546" y="139"/>
                    </a:lnTo>
                    <a:lnTo>
                      <a:pt x="546" y="148"/>
                    </a:lnTo>
                    <a:lnTo>
                      <a:pt x="545" y="151"/>
                    </a:lnTo>
                    <a:lnTo>
                      <a:pt x="543" y="156"/>
                    </a:lnTo>
                    <a:lnTo>
                      <a:pt x="542" y="159"/>
                    </a:lnTo>
                    <a:lnTo>
                      <a:pt x="540" y="162"/>
                    </a:lnTo>
                    <a:lnTo>
                      <a:pt x="535" y="168"/>
                    </a:lnTo>
                    <a:lnTo>
                      <a:pt x="529" y="175"/>
                    </a:lnTo>
                    <a:lnTo>
                      <a:pt x="523" y="180"/>
                    </a:lnTo>
                    <a:lnTo>
                      <a:pt x="516" y="185"/>
                    </a:lnTo>
                    <a:lnTo>
                      <a:pt x="509" y="190"/>
                    </a:lnTo>
                    <a:lnTo>
                      <a:pt x="501" y="196"/>
                    </a:lnTo>
                    <a:lnTo>
                      <a:pt x="494" y="201"/>
                    </a:lnTo>
                    <a:lnTo>
                      <a:pt x="487" y="206"/>
                    </a:lnTo>
                    <a:lnTo>
                      <a:pt x="483" y="212"/>
                    </a:lnTo>
                    <a:lnTo>
                      <a:pt x="480" y="215"/>
                    </a:lnTo>
                    <a:lnTo>
                      <a:pt x="478" y="218"/>
                    </a:lnTo>
                    <a:lnTo>
                      <a:pt x="477" y="222"/>
                    </a:lnTo>
                    <a:lnTo>
                      <a:pt x="475" y="225"/>
                    </a:lnTo>
                    <a:lnTo>
                      <a:pt x="475" y="229"/>
                    </a:lnTo>
                    <a:lnTo>
                      <a:pt x="475" y="232"/>
                    </a:lnTo>
                    <a:lnTo>
                      <a:pt x="475" y="235"/>
                    </a:lnTo>
                    <a:lnTo>
                      <a:pt x="477" y="240"/>
                    </a:lnTo>
                    <a:lnTo>
                      <a:pt x="478" y="244"/>
                    </a:lnTo>
                    <a:lnTo>
                      <a:pt x="480" y="249"/>
                    </a:lnTo>
                    <a:lnTo>
                      <a:pt x="484" y="253"/>
                    </a:lnTo>
                    <a:lnTo>
                      <a:pt x="487" y="259"/>
                    </a:lnTo>
                    <a:lnTo>
                      <a:pt x="374" y="156"/>
                    </a:lnTo>
                    <a:lnTo>
                      <a:pt x="289" y="156"/>
                    </a:lnTo>
                    <a:lnTo>
                      <a:pt x="232" y="181"/>
                    </a:lnTo>
                    <a:lnTo>
                      <a:pt x="227" y="181"/>
                    </a:lnTo>
                    <a:lnTo>
                      <a:pt x="222" y="180"/>
                    </a:lnTo>
                    <a:lnTo>
                      <a:pt x="212" y="180"/>
                    </a:lnTo>
                    <a:lnTo>
                      <a:pt x="204" y="178"/>
                    </a:lnTo>
                    <a:lnTo>
                      <a:pt x="196" y="175"/>
                    </a:lnTo>
                    <a:lnTo>
                      <a:pt x="189" y="171"/>
                    </a:lnTo>
                    <a:lnTo>
                      <a:pt x="183" y="167"/>
                    </a:lnTo>
                    <a:lnTo>
                      <a:pt x="176" y="161"/>
                    </a:lnTo>
                    <a:lnTo>
                      <a:pt x="172" y="156"/>
                    </a:lnTo>
                    <a:lnTo>
                      <a:pt x="166" y="150"/>
                    </a:lnTo>
                    <a:lnTo>
                      <a:pt x="162" y="143"/>
                    </a:lnTo>
                    <a:lnTo>
                      <a:pt x="157" y="137"/>
                    </a:lnTo>
                    <a:lnTo>
                      <a:pt x="153" y="130"/>
                    </a:lnTo>
                    <a:lnTo>
                      <a:pt x="144" y="116"/>
                    </a:lnTo>
                    <a:lnTo>
                      <a:pt x="137" y="102"/>
                    </a:lnTo>
                    <a:lnTo>
                      <a:pt x="133" y="95"/>
                    </a:lnTo>
                    <a:lnTo>
                      <a:pt x="128" y="90"/>
                    </a:lnTo>
                    <a:lnTo>
                      <a:pt x="123" y="83"/>
                    </a:lnTo>
                    <a:lnTo>
                      <a:pt x="118" y="77"/>
                    </a:lnTo>
                    <a:lnTo>
                      <a:pt x="112" y="73"/>
                    </a:lnTo>
                    <a:lnTo>
                      <a:pt x="107" y="68"/>
                    </a:lnTo>
                    <a:lnTo>
                      <a:pt x="101" y="65"/>
                    </a:lnTo>
                    <a:lnTo>
                      <a:pt x="94" y="62"/>
                    </a:lnTo>
                    <a:lnTo>
                      <a:pt x="85" y="59"/>
                    </a:lnTo>
                    <a:lnTo>
                      <a:pt x="76" y="58"/>
                    </a:lnTo>
                    <a:lnTo>
                      <a:pt x="72" y="58"/>
                    </a:lnTo>
                    <a:lnTo>
                      <a:pt x="68" y="58"/>
                    </a:lnTo>
                    <a:lnTo>
                      <a:pt x="63" y="59"/>
                    </a:lnTo>
                    <a:lnTo>
                      <a:pt x="57" y="60"/>
                    </a:lnTo>
                    <a:lnTo>
                      <a:pt x="52" y="60"/>
                    </a:lnTo>
                    <a:lnTo>
                      <a:pt x="46" y="63"/>
                    </a:lnTo>
                    <a:lnTo>
                      <a:pt x="40" y="64"/>
                    </a:lnTo>
                    <a:lnTo>
                      <a:pt x="34" y="66"/>
                    </a:lnTo>
                    <a:lnTo>
                      <a:pt x="27" y="68"/>
                    </a:lnTo>
                    <a:lnTo>
                      <a:pt x="21" y="70"/>
                    </a:lnTo>
                    <a:lnTo>
                      <a:pt x="14" y="74"/>
                    </a:lnTo>
                    <a:lnTo>
                      <a:pt x="7" y="77"/>
                    </a:lnTo>
                    <a:lnTo>
                      <a:pt x="4" y="83"/>
                    </a:lnTo>
                    <a:lnTo>
                      <a:pt x="1" y="88"/>
                    </a:lnTo>
                    <a:lnTo>
                      <a:pt x="0" y="94"/>
                    </a:lnTo>
                    <a:lnTo>
                      <a:pt x="0" y="99"/>
                    </a:lnTo>
                    <a:lnTo>
                      <a:pt x="0" y="104"/>
                    </a:lnTo>
                    <a:lnTo>
                      <a:pt x="0" y="110"/>
                    </a:lnTo>
                    <a:lnTo>
                      <a:pt x="1" y="115"/>
                    </a:lnTo>
                    <a:lnTo>
                      <a:pt x="3" y="120"/>
                    </a:lnTo>
                    <a:lnTo>
                      <a:pt x="4" y="125"/>
                    </a:lnTo>
                    <a:lnTo>
                      <a:pt x="7" y="130"/>
                    </a:lnTo>
                    <a:lnTo>
                      <a:pt x="11" y="136"/>
                    </a:lnTo>
                    <a:lnTo>
                      <a:pt x="14" y="140"/>
                    </a:lnTo>
                    <a:lnTo>
                      <a:pt x="18" y="144"/>
                    </a:lnTo>
                    <a:lnTo>
                      <a:pt x="24" y="148"/>
                    </a:lnTo>
                    <a:lnTo>
                      <a:pt x="29" y="152"/>
                    </a:lnTo>
                    <a:lnTo>
                      <a:pt x="34" y="156"/>
                    </a:lnTo>
                    <a:lnTo>
                      <a:pt x="34" y="156"/>
                    </a:lnTo>
                    <a:lnTo>
                      <a:pt x="34" y="129"/>
                    </a:lnTo>
                    <a:lnTo>
                      <a:pt x="120" y="181"/>
                    </a:lnTo>
                    <a:lnTo>
                      <a:pt x="120" y="181"/>
                    </a:lnTo>
                    <a:lnTo>
                      <a:pt x="117" y="184"/>
                    </a:lnTo>
                    <a:lnTo>
                      <a:pt x="114" y="186"/>
                    </a:lnTo>
                    <a:lnTo>
                      <a:pt x="112" y="189"/>
                    </a:lnTo>
                    <a:lnTo>
                      <a:pt x="112" y="193"/>
                    </a:lnTo>
                    <a:lnTo>
                      <a:pt x="112" y="196"/>
                    </a:lnTo>
                    <a:lnTo>
                      <a:pt x="112" y="199"/>
                    </a:lnTo>
                    <a:lnTo>
                      <a:pt x="115" y="202"/>
                    </a:lnTo>
                    <a:lnTo>
                      <a:pt x="117" y="205"/>
                    </a:lnTo>
                    <a:lnTo>
                      <a:pt x="120" y="207"/>
                    </a:lnTo>
                    <a:lnTo>
                      <a:pt x="124" y="208"/>
                    </a:lnTo>
                    <a:lnTo>
                      <a:pt x="128" y="211"/>
                    </a:lnTo>
                    <a:lnTo>
                      <a:pt x="131" y="211"/>
                    </a:lnTo>
                    <a:lnTo>
                      <a:pt x="136" y="211"/>
                    </a:lnTo>
                    <a:lnTo>
                      <a:pt x="140" y="209"/>
                    </a:lnTo>
                    <a:lnTo>
                      <a:pt x="144" y="208"/>
                    </a:lnTo>
                    <a:lnTo>
                      <a:pt x="149" y="207"/>
                    </a:lnTo>
                    <a:lnTo>
                      <a:pt x="232" y="259"/>
                    </a:lnTo>
                    <a:lnTo>
                      <a:pt x="289" y="285"/>
                    </a:lnTo>
                    <a:lnTo>
                      <a:pt x="283" y="281"/>
                    </a:lnTo>
                    <a:lnTo>
                      <a:pt x="277" y="278"/>
                    </a:lnTo>
                    <a:lnTo>
                      <a:pt x="271" y="274"/>
                    </a:lnTo>
                    <a:lnTo>
                      <a:pt x="267" y="271"/>
                    </a:lnTo>
                    <a:lnTo>
                      <a:pt x="263" y="267"/>
                    </a:lnTo>
                    <a:lnTo>
                      <a:pt x="258" y="263"/>
                    </a:lnTo>
                    <a:lnTo>
                      <a:pt x="256" y="259"/>
                    </a:lnTo>
                    <a:lnTo>
                      <a:pt x="254" y="254"/>
                    </a:lnTo>
                    <a:lnTo>
                      <a:pt x="251" y="251"/>
                    </a:lnTo>
                    <a:lnTo>
                      <a:pt x="250" y="246"/>
                    </a:lnTo>
                    <a:lnTo>
                      <a:pt x="250" y="242"/>
                    </a:lnTo>
                    <a:lnTo>
                      <a:pt x="250" y="237"/>
                    </a:lnTo>
                    <a:lnTo>
                      <a:pt x="250" y="233"/>
                    </a:lnTo>
                    <a:lnTo>
                      <a:pt x="250" y="229"/>
                    </a:lnTo>
                    <a:lnTo>
                      <a:pt x="251" y="225"/>
                    </a:lnTo>
                    <a:lnTo>
                      <a:pt x="253" y="221"/>
                    </a:lnTo>
                    <a:lnTo>
                      <a:pt x="254" y="216"/>
                    </a:lnTo>
                    <a:lnTo>
                      <a:pt x="257" y="213"/>
                    </a:lnTo>
                    <a:lnTo>
                      <a:pt x="258" y="209"/>
                    </a:lnTo>
                    <a:lnTo>
                      <a:pt x="261" y="205"/>
                    </a:lnTo>
                    <a:lnTo>
                      <a:pt x="269" y="198"/>
                    </a:lnTo>
                    <a:lnTo>
                      <a:pt x="277" y="193"/>
                    </a:lnTo>
                    <a:lnTo>
                      <a:pt x="282" y="190"/>
                    </a:lnTo>
                    <a:lnTo>
                      <a:pt x="286" y="188"/>
                    </a:lnTo>
                    <a:lnTo>
                      <a:pt x="290" y="186"/>
                    </a:lnTo>
                    <a:lnTo>
                      <a:pt x="296" y="184"/>
                    </a:lnTo>
                    <a:lnTo>
                      <a:pt x="300" y="183"/>
                    </a:lnTo>
                    <a:lnTo>
                      <a:pt x="306" y="181"/>
                    </a:lnTo>
                    <a:lnTo>
                      <a:pt x="312" y="181"/>
                    </a:lnTo>
                    <a:lnTo>
                      <a:pt x="318" y="181"/>
                    </a:lnTo>
                    <a:lnTo>
                      <a:pt x="326" y="181"/>
                    </a:lnTo>
                    <a:lnTo>
                      <a:pt x="335" y="183"/>
                    </a:lnTo>
                    <a:lnTo>
                      <a:pt x="344" y="185"/>
                    </a:lnTo>
                    <a:lnTo>
                      <a:pt x="352" y="188"/>
                    </a:lnTo>
                    <a:lnTo>
                      <a:pt x="360" y="192"/>
                    </a:lnTo>
                    <a:lnTo>
                      <a:pt x="365" y="196"/>
                    </a:lnTo>
                    <a:lnTo>
                      <a:pt x="368" y="198"/>
                    </a:lnTo>
                    <a:lnTo>
                      <a:pt x="371" y="202"/>
                    </a:lnTo>
                    <a:lnTo>
                      <a:pt x="373" y="204"/>
                    </a:lnTo>
                    <a:lnTo>
                      <a:pt x="374" y="207"/>
                    </a:lnTo>
                    <a:lnTo>
                      <a:pt x="374" y="209"/>
                    </a:lnTo>
                    <a:lnTo>
                      <a:pt x="376" y="213"/>
                    </a:lnTo>
                    <a:lnTo>
                      <a:pt x="376" y="216"/>
                    </a:lnTo>
                    <a:lnTo>
                      <a:pt x="376" y="220"/>
                    </a:lnTo>
                    <a:lnTo>
                      <a:pt x="374" y="226"/>
                    </a:lnTo>
                    <a:lnTo>
                      <a:pt x="373" y="233"/>
                    </a:lnTo>
                    <a:lnTo>
                      <a:pt x="373" y="240"/>
                    </a:lnTo>
                    <a:lnTo>
                      <a:pt x="371" y="246"/>
                    </a:lnTo>
                    <a:lnTo>
                      <a:pt x="371" y="250"/>
                    </a:lnTo>
                    <a:lnTo>
                      <a:pt x="371" y="252"/>
                    </a:lnTo>
                    <a:lnTo>
                      <a:pt x="373" y="255"/>
                    </a:lnTo>
                    <a:lnTo>
                      <a:pt x="374" y="259"/>
                    </a:lnTo>
                    <a:lnTo>
                      <a:pt x="376" y="261"/>
                    </a:lnTo>
                    <a:lnTo>
                      <a:pt x="378" y="264"/>
                    </a:lnTo>
                    <a:lnTo>
                      <a:pt x="381" y="268"/>
                    </a:lnTo>
                    <a:lnTo>
                      <a:pt x="386" y="270"/>
                    </a:lnTo>
                    <a:lnTo>
                      <a:pt x="393" y="276"/>
                    </a:lnTo>
                    <a:lnTo>
                      <a:pt x="399" y="281"/>
                    </a:lnTo>
                    <a:lnTo>
                      <a:pt x="402" y="285"/>
                    </a:lnTo>
                    <a:lnTo>
                      <a:pt x="404" y="287"/>
                    </a:lnTo>
                    <a:lnTo>
                      <a:pt x="406" y="290"/>
                    </a:lnTo>
                    <a:lnTo>
                      <a:pt x="407" y="294"/>
                    </a:lnTo>
                    <a:lnTo>
                      <a:pt x="407" y="297"/>
                    </a:lnTo>
                    <a:lnTo>
                      <a:pt x="407" y="301"/>
                    </a:lnTo>
                    <a:lnTo>
                      <a:pt x="406" y="306"/>
                    </a:lnTo>
                    <a:lnTo>
                      <a:pt x="403" y="310"/>
                    </a:lnTo>
                    <a:lnTo>
                      <a:pt x="403" y="439"/>
                    </a:lnTo>
                    <a:lnTo>
                      <a:pt x="403" y="439"/>
                    </a:lnTo>
                    <a:lnTo>
                      <a:pt x="407" y="441"/>
                    </a:lnTo>
                    <a:lnTo>
                      <a:pt x="412" y="444"/>
                    </a:lnTo>
                    <a:lnTo>
                      <a:pt x="416" y="447"/>
                    </a:lnTo>
                    <a:lnTo>
                      <a:pt x="420" y="449"/>
                    </a:lnTo>
                    <a:lnTo>
                      <a:pt x="423" y="453"/>
                    </a:lnTo>
                    <a:lnTo>
                      <a:pt x="426" y="457"/>
                    </a:lnTo>
                    <a:lnTo>
                      <a:pt x="428" y="461"/>
                    </a:lnTo>
                    <a:lnTo>
                      <a:pt x="430" y="464"/>
                    </a:lnTo>
                    <a:lnTo>
                      <a:pt x="432" y="468"/>
                    </a:lnTo>
                    <a:lnTo>
                      <a:pt x="432" y="473"/>
                    </a:lnTo>
                    <a:lnTo>
                      <a:pt x="433" y="476"/>
                    </a:lnTo>
                    <a:lnTo>
                      <a:pt x="433" y="481"/>
                    </a:lnTo>
                    <a:lnTo>
                      <a:pt x="432" y="485"/>
                    </a:lnTo>
                    <a:lnTo>
                      <a:pt x="430" y="490"/>
                    </a:lnTo>
                    <a:lnTo>
                      <a:pt x="429" y="493"/>
                    </a:lnTo>
                    <a:lnTo>
                      <a:pt x="428" y="498"/>
                    </a:lnTo>
                    <a:lnTo>
                      <a:pt x="422" y="503"/>
                    </a:lnTo>
                    <a:lnTo>
                      <a:pt x="416" y="509"/>
                    </a:lnTo>
                    <a:lnTo>
                      <a:pt x="410" y="513"/>
                    </a:lnTo>
                    <a:lnTo>
                      <a:pt x="403" y="517"/>
                    </a:lnTo>
                    <a:lnTo>
                      <a:pt x="374" y="517"/>
                    </a:lnTo>
                    <a:lnTo>
                      <a:pt x="373" y="526"/>
                    </a:lnTo>
                    <a:lnTo>
                      <a:pt x="371" y="536"/>
                    </a:lnTo>
                    <a:lnTo>
                      <a:pt x="370" y="545"/>
                    </a:lnTo>
                    <a:lnTo>
                      <a:pt x="367" y="554"/>
                    </a:lnTo>
                    <a:lnTo>
                      <a:pt x="364" y="563"/>
                    </a:lnTo>
                    <a:lnTo>
                      <a:pt x="360" y="572"/>
                    </a:lnTo>
                    <a:lnTo>
                      <a:pt x="355" y="580"/>
                    </a:lnTo>
                    <a:lnTo>
                      <a:pt x="350" y="588"/>
                    </a:lnTo>
                    <a:lnTo>
                      <a:pt x="344" y="596"/>
                    </a:lnTo>
                    <a:lnTo>
                      <a:pt x="338" y="604"/>
                    </a:lnTo>
                    <a:lnTo>
                      <a:pt x="331" y="612"/>
                    </a:lnTo>
                    <a:lnTo>
                      <a:pt x="324" y="620"/>
                    </a:lnTo>
                    <a:lnTo>
                      <a:pt x="316" y="626"/>
                    </a:lnTo>
                    <a:lnTo>
                      <a:pt x="308" y="633"/>
                    </a:lnTo>
                    <a:lnTo>
                      <a:pt x="299" y="640"/>
                    </a:lnTo>
                    <a:lnTo>
                      <a:pt x="289" y="645"/>
                    </a:lnTo>
                    <a:lnTo>
                      <a:pt x="289" y="645"/>
                    </a:lnTo>
                    <a:lnTo>
                      <a:pt x="292" y="650"/>
                    </a:lnTo>
                    <a:lnTo>
                      <a:pt x="295" y="653"/>
                    </a:lnTo>
                    <a:lnTo>
                      <a:pt x="296" y="656"/>
                    </a:lnTo>
                    <a:lnTo>
                      <a:pt x="299" y="659"/>
                    </a:lnTo>
                    <a:lnTo>
                      <a:pt x="299" y="661"/>
                    </a:lnTo>
                    <a:lnTo>
                      <a:pt x="300" y="663"/>
                    </a:lnTo>
                    <a:lnTo>
                      <a:pt x="300" y="665"/>
                    </a:lnTo>
                    <a:lnTo>
                      <a:pt x="300" y="667"/>
                    </a:lnTo>
                    <a:lnTo>
                      <a:pt x="300" y="669"/>
                    </a:lnTo>
                    <a:lnTo>
                      <a:pt x="297" y="670"/>
                    </a:lnTo>
                    <a:lnTo>
                      <a:pt x="295" y="671"/>
                    </a:lnTo>
                    <a:lnTo>
                      <a:pt x="292" y="671"/>
                    </a:lnTo>
                    <a:lnTo>
                      <a:pt x="287" y="671"/>
                    </a:lnTo>
                    <a:lnTo>
                      <a:pt x="283" y="671"/>
                    </a:lnTo>
                    <a:lnTo>
                      <a:pt x="274" y="670"/>
                    </a:lnTo>
                    <a:lnTo>
                      <a:pt x="270" y="670"/>
                    </a:lnTo>
                    <a:lnTo>
                      <a:pt x="267" y="670"/>
                    </a:lnTo>
                    <a:lnTo>
                      <a:pt x="263" y="670"/>
                    </a:lnTo>
                    <a:lnTo>
                      <a:pt x="261" y="671"/>
                    </a:lnTo>
                    <a:lnTo>
                      <a:pt x="260" y="673"/>
                    </a:lnTo>
                    <a:lnTo>
                      <a:pt x="258" y="676"/>
                    </a:lnTo>
                    <a:lnTo>
                      <a:pt x="258" y="679"/>
                    </a:lnTo>
                    <a:lnTo>
                      <a:pt x="260" y="682"/>
                    </a:lnTo>
                    <a:lnTo>
                      <a:pt x="261" y="690"/>
                    </a:lnTo>
                    <a:lnTo>
                      <a:pt x="261" y="694"/>
                    </a:lnTo>
                    <a:lnTo>
                      <a:pt x="261" y="698"/>
                    </a:lnTo>
                    <a:lnTo>
                      <a:pt x="260" y="702"/>
                    </a:lnTo>
                    <a:lnTo>
                      <a:pt x="257" y="705"/>
                    </a:lnTo>
                    <a:lnTo>
                      <a:pt x="254" y="708"/>
                    </a:lnTo>
                    <a:lnTo>
                      <a:pt x="250" y="712"/>
                    </a:lnTo>
                    <a:lnTo>
                      <a:pt x="241" y="717"/>
                    </a:lnTo>
                    <a:lnTo>
                      <a:pt x="237" y="721"/>
                    </a:lnTo>
                    <a:lnTo>
                      <a:pt x="232" y="724"/>
                    </a:lnTo>
                    <a:lnTo>
                      <a:pt x="230" y="727"/>
                    </a:lnTo>
                    <a:lnTo>
                      <a:pt x="227" y="731"/>
                    </a:lnTo>
                    <a:lnTo>
                      <a:pt x="225" y="734"/>
                    </a:lnTo>
                    <a:lnTo>
                      <a:pt x="224" y="739"/>
                    </a:lnTo>
                    <a:lnTo>
                      <a:pt x="224" y="743"/>
                    </a:lnTo>
                    <a:lnTo>
                      <a:pt x="224" y="747"/>
                    </a:lnTo>
                    <a:lnTo>
                      <a:pt x="224" y="752"/>
                    </a:lnTo>
                    <a:lnTo>
                      <a:pt x="225" y="756"/>
                    </a:lnTo>
                    <a:lnTo>
                      <a:pt x="227" y="761"/>
                    </a:lnTo>
                    <a:lnTo>
                      <a:pt x="228" y="767"/>
                    </a:lnTo>
                    <a:lnTo>
                      <a:pt x="231" y="771"/>
                    </a:lnTo>
                    <a:lnTo>
                      <a:pt x="234" y="777"/>
                    </a:lnTo>
                    <a:lnTo>
                      <a:pt x="240" y="787"/>
                    </a:lnTo>
                    <a:lnTo>
                      <a:pt x="245" y="797"/>
                    </a:lnTo>
                    <a:lnTo>
                      <a:pt x="253" y="806"/>
                    </a:lnTo>
                    <a:lnTo>
                      <a:pt x="260" y="816"/>
                    </a:lnTo>
                    <a:lnTo>
                      <a:pt x="267" y="824"/>
                    </a:lnTo>
                    <a:lnTo>
                      <a:pt x="274" y="833"/>
                    </a:lnTo>
                    <a:lnTo>
                      <a:pt x="277" y="836"/>
                    </a:lnTo>
                    <a:lnTo>
                      <a:pt x="280" y="839"/>
                    </a:lnTo>
                    <a:lnTo>
                      <a:pt x="283" y="843"/>
                    </a:lnTo>
                    <a:lnTo>
                      <a:pt x="284" y="845"/>
                    </a:lnTo>
                    <a:lnTo>
                      <a:pt x="286" y="847"/>
                    </a:lnTo>
                    <a:lnTo>
                      <a:pt x="287" y="849"/>
                    </a:lnTo>
                    <a:lnTo>
                      <a:pt x="289" y="852"/>
                    </a:lnTo>
                    <a:lnTo>
                      <a:pt x="289" y="853"/>
                    </a:lnTo>
                    <a:lnTo>
                      <a:pt x="261" y="853"/>
                    </a:lnTo>
                    <a:lnTo>
                      <a:pt x="261" y="853"/>
                    </a:lnTo>
                    <a:lnTo>
                      <a:pt x="254" y="860"/>
                    </a:lnTo>
                    <a:lnTo>
                      <a:pt x="248" y="867"/>
                    </a:lnTo>
                    <a:lnTo>
                      <a:pt x="243" y="875"/>
                    </a:lnTo>
                    <a:lnTo>
                      <a:pt x="238" y="883"/>
                    </a:lnTo>
                    <a:lnTo>
                      <a:pt x="235" y="892"/>
                    </a:lnTo>
                    <a:lnTo>
                      <a:pt x="234" y="900"/>
                    </a:lnTo>
                    <a:lnTo>
                      <a:pt x="232" y="909"/>
                    </a:lnTo>
                    <a:lnTo>
                      <a:pt x="231" y="917"/>
                    </a:lnTo>
                    <a:lnTo>
                      <a:pt x="232" y="926"/>
                    </a:lnTo>
                    <a:lnTo>
                      <a:pt x="234" y="935"/>
                    </a:lnTo>
                    <a:lnTo>
                      <a:pt x="235" y="942"/>
                    </a:lnTo>
                    <a:lnTo>
                      <a:pt x="238" y="950"/>
                    </a:lnTo>
                    <a:lnTo>
                      <a:pt x="243" y="959"/>
                    </a:lnTo>
                    <a:lnTo>
                      <a:pt x="248" y="967"/>
                    </a:lnTo>
                    <a:lnTo>
                      <a:pt x="254" y="975"/>
                    </a:lnTo>
                    <a:lnTo>
                      <a:pt x="261" y="982"/>
                    </a:lnTo>
                    <a:lnTo>
                      <a:pt x="261" y="982"/>
                    </a:lnTo>
                    <a:lnTo>
                      <a:pt x="232" y="982"/>
                    </a:lnTo>
                    <a:lnTo>
                      <a:pt x="345" y="1136"/>
                    </a:lnTo>
                    <a:lnTo>
                      <a:pt x="543" y="1473"/>
                    </a:lnTo>
                    <a:lnTo>
                      <a:pt x="798" y="1627"/>
                    </a:lnTo>
                    <a:lnTo>
                      <a:pt x="883" y="1835"/>
                    </a:lnTo>
                    <a:lnTo>
                      <a:pt x="883" y="1886"/>
                    </a:lnTo>
                    <a:lnTo>
                      <a:pt x="889" y="1908"/>
                    </a:lnTo>
                    <a:lnTo>
                      <a:pt x="895" y="1930"/>
                    </a:lnTo>
                    <a:lnTo>
                      <a:pt x="900" y="1953"/>
                    </a:lnTo>
                    <a:lnTo>
                      <a:pt x="905" y="1976"/>
                    </a:lnTo>
                    <a:lnTo>
                      <a:pt x="908" y="1998"/>
                    </a:lnTo>
                    <a:lnTo>
                      <a:pt x="909" y="2021"/>
                    </a:lnTo>
                    <a:lnTo>
                      <a:pt x="910" y="2044"/>
                    </a:lnTo>
                    <a:lnTo>
                      <a:pt x="912" y="2067"/>
                    </a:lnTo>
                    <a:lnTo>
                      <a:pt x="910" y="2089"/>
                    </a:lnTo>
                    <a:lnTo>
                      <a:pt x="909" y="2113"/>
                    </a:lnTo>
                    <a:lnTo>
                      <a:pt x="908" y="2135"/>
                    </a:lnTo>
                    <a:lnTo>
                      <a:pt x="905" y="2157"/>
                    </a:lnTo>
                    <a:lnTo>
                      <a:pt x="900" y="2180"/>
                    </a:lnTo>
                    <a:lnTo>
                      <a:pt x="895" y="2202"/>
                    </a:lnTo>
                    <a:lnTo>
                      <a:pt x="889" y="2225"/>
                    </a:lnTo>
                    <a:lnTo>
                      <a:pt x="883" y="2247"/>
                    </a:lnTo>
                    <a:lnTo>
                      <a:pt x="887" y="2249"/>
                    </a:lnTo>
                    <a:lnTo>
                      <a:pt x="892" y="2252"/>
                    </a:lnTo>
                    <a:lnTo>
                      <a:pt x="896" y="2255"/>
                    </a:lnTo>
                    <a:lnTo>
                      <a:pt x="900" y="2258"/>
                    </a:lnTo>
                    <a:lnTo>
                      <a:pt x="903" y="2262"/>
                    </a:lnTo>
                    <a:lnTo>
                      <a:pt x="906" y="2265"/>
                    </a:lnTo>
                    <a:lnTo>
                      <a:pt x="909" y="2268"/>
                    </a:lnTo>
                    <a:lnTo>
                      <a:pt x="910" y="2273"/>
                    </a:lnTo>
                    <a:lnTo>
                      <a:pt x="912" y="2276"/>
                    </a:lnTo>
                    <a:lnTo>
                      <a:pt x="913" y="2281"/>
                    </a:lnTo>
                    <a:lnTo>
                      <a:pt x="913" y="2285"/>
                    </a:lnTo>
                    <a:lnTo>
                      <a:pt x="913" y="2289"/>
                    </a:lnTo>
                    <a:lnTo>
                      <a:pt x="913" y="2293"/>
                    </a:lnTo>
                    <a:lnTo>
                      <a:pt x="912" y="2298"/>
                    </a:lnTo>
                    <a:lnTo>
                      <a:pt x="910" y="2302"/>
                    </a:lnTo>
                    <a:lnTo>
                      <a:pt x="908" y="2305"/>
                    </a:lnTo>
                    <a:lnTo>
                      <a:pt x="903" y="2312"/>
                    </a:lnTo>
                    <a:lnTo>
                      <a:pt x="897" y="2317"/>
                    </a:lnTo>
                    <a:lnTo>
                      <a:pt x="890" y="2321"/>
                    </a:lnTo>
                    <a:lnTo>
                      <a:pt x="883" y="2326"/>
                    </a:lnTo>
                    <a:lnTo>
                      <a:pt x="895" y="2345"/>
                    </a:lnTo>
                    <a:lnTo>
                      <a:pt x="906" y="2365"/>
                    </a:lnTo>
                    <a:lnTo>
                      <a:pt x="915" y="2385"/>
                    </a:lnTo>
                    <a:lnTo>
                      <a:pt x="923" y="2405"/>
                    </a:lnTo>
                    <a:lnTo>
                      <a:pt x="931" y="2426"/>
                    </a:lnTo>
                    <a:lnTo>
                      <a:pt x="938" y="2447"/>
                    </a:lnTo>
                    <a:lnTo>
                      <a:pt x="942" y="2468"/>
                    </a:lnTo>
                    <a:lnTo>
                      <a:pt x="947" y="2489"/>
                    </a:lnTo>
                    <a:lnTo>
                      <a:pt x="949" y="2511"/>
                    </a:lnTo>
                    <a:lnTo>
                      <a:pt x="952" y="2532"/>
                    </a:lnTo>
                    <a:lnTo>
                      <a:pt x="952" y="2553"/>
                    </a:lnTo>
                    <a:lnTo>
                      <a:pt x="952" y="2574"/>
                    </a:lnTo>
                    <a:lnTo>
                      <a:pt x="951" y="2597"/>
                    </a:lnTo>
                    <a:lnTo>
                      <a:pt x="948" y="2618"/>
                    </a:lnTo>
                    <a:lnTo>
                      <a:pt x="944" y="2639"/>
                    </a:lnTo>
                    <a:lnTo>
                      <a:pt x="939" y="2661"/>
                    </a:lnTo>
                    <a:lnTo>
                      <a:pt x="935" y="2658"/>
                    </a:lnTo>
                    <a:lnTo>
                      <a:pt x="932" y="2657"/>
                    </a:lnTo>
                    <a:lnTo>
                      <a:pt x="928" y="2657"/>
                    </a:lnTo>
                    <a:lnTo>
                      <a:pt x="923" y="2656"/>
                    </a:lnTo>
                    <a:lnTo>
                      <a:pt x="919" y="2657"/>
                    </a:lnTo>
                    <a:lnTo>
                      <a:pt x="915" y="2658"/>
                    </a:lnTo>
                    <a:lnTo>
                      <a:pt x="912" y="2661"/>
                    </a:lnTo>
                    <a:lnTo>
                      <a:pt x="909" y="2663"/>
                    </a:lnTo>
                    <a:lnTo>
                      <a:pt x="906" y="2665"/>
                    </a:lnTo>
                    <a:lnTo>
                      <a:pt x="905" y="2669"/>
                    </a:lnTo>
                    <a:lnTo>
                      <a:pt x="903" y="2672"/>
                    </a:lnTo>
                    <a:lnTo>
                      <a:pt x="903" y="2675"/>
                    </a:lnTo>
                    <a:lnTo>
                      <a:pt x="905" y="2679"/>
                    </a:lnTo>
                    <a:lnTo>
                      <a:pt x="906" y="2681"/>
                    </a:lnTo>
                    <a:lnTo>
                      <a:pt x="908" y="2684"/>
                    </a:lnTo>
                    <a:lnTo>
                      <a:pt x="910" y="2686"/>
                    </a:lnTo>
                    <a:lnTo>
                      <a:pt x="910" y="2686"/>
                    </a:lnTo>
                    <a:lnTo>
                      <a:pt x="968" y="2815"/>
                    </a:lnTo>
                    <a:lnTo>
                      <a:pt x="996" y="2920"/>
                    </a:lnTo>
                    <a:lnTo>
                      <a:pt x="996" y="2894"/>
                    </a:lnTo>
                    <a:lnTo>
                      <a:pt x="1025" y="2920"/>
                    </a:lnTo>
                    <a:lnTo>
                      <a:pt x="1052" y="3049"/>
                    </a:lnTo>
                    <a:lnTo>
                      <a:pt x="996" y="3049"/>
                    </a:lnTo>
                    <a:lnTo>
                      <a:pt x="1025" y="3126"/>
                    </a:lnTo>
                    <a:lnTo>
                      <a:pt x="996" y="3177"/>
                    </a:lnTo>
                    <a:lnTo>
                      <a:pt x="1081" y="3177"/>
                    </a:lnTo>
                    <a:lnTo>
                      <a:pt x="1081" y="3281"/>
                    </a:lnTo>
                    <a:lnTo>
                      <a:pt x="1052" y="3229"/>
                    </a:lnTo>
                    <a:lnTo>
                      <a:pt x="1054" y="3231"/>
                    </a:lnTo>
                    <a:lnTo>
                      <a:pt x="1054" y="3235"/>
                    </a:lnTo>
                    <a:lnTo>
                      <a:pt x="1055" y="3238"/>
                    </a:lnTo>
                    <a:lnTo>
                      <a:pt x="1055" y="3241"/>
                    </a:lnTo>
                    <a:lnTo>
                      <a:pt x="1055" y="3245"/>
                    </a:lnTo>
                    <a:lnTo>
                      <a:pt x="1055" y="3249"/>
                    </a:lnTo>
                    <a:lnTo>
                      <a:pt x="1054" y="3258"/>
                    </a:lnTo>
                    <a:lnTo>
                      <a:pt x="1054" y="3268"/>
                    </a:lnTo>
                    <a:lnTo>
                      <a:pt x="1052" y="3278"/>
                    </a:lnTo>
                    <a:lnTo>
                      <a:pt x="1052" y="3288"/>
                    </a:lnTo>
                    <a:lnTo>
                      <a:pt x="1051" y="3300"/>
                    </a:lnTo>
                    <a:lnTo>
                      <a:pt x="1051" y="3310"/>
                    </a:lnTo>
                    <a:lnTo>
                      <a:pt x="1052" y="3320"/>
                    </a:lnTo>
                    <a:lnTo>
                      <a:pt x="1054" y="3330"/>
                    </a:lnTo>
                    <a:lnTo>
                      <a:pt x="1054" y="3334"/>
                    </a:lnTo>
                    <a:lnTo>
                      <a:pt x="1055" y="3338"/>
                    </a:lnTo>
                    <a:lnTo>
                      <a:pt x="1058" y="3342"/>
                    </a:lnTo>
                    <a:lnTo>
                      <a:pt x="1059" y="3346"/>
                    </a:lnTo>
                    <a:lnTo>
                      <a:pt x="1062" y="3349"/>
                    </a:lnTo>
                    <a:lnTo>
                      <a:pt x="1065" y="3351"/>
                    </a:lnTo>
                    <a:lnTo>
                      <a:pt x="1068" y="3353"/>
                    </a:lnTo>
                    <a:lnTo>
                      <a:pt x="1071" y="3356"/>
                    </a:lnTo>
                    <a:lnTo>
                      <a:pt x="1075" y="3357"/>
                    </a:lnTo>
                    <a:lnTo>
                      <a:pt x="1081" y="3358"/>
                    </a:lnTo>
                    <a:lnTo>
                      <a:pt x="1085" y="3359"/>
                    </a:lnTo>
                    <a:lnTo>
                      <a:pt x="1091" y="3359"/>
                    </a:lnTo>
                    <a:lnTo>
                      <a:pt x="1098" y="3359"/>
                    </a:lnTo>
                    <a:lnTo>
                      <a:pt x="1104" y="3358"/>
                    </a:lnTo>
                    <a:lnTo>
                      <a:pt x="1117" y="3357"/>
                    </a:lnTo>
                    <a:lnTo>
                      <a:pt x="1123" y="3357"/>
                    </a:lnTo>
                    <a:lnTo>
                      <a:pt x="1127" y="3357"/>
                    </a:lnTo>
                    <a:lnTo>
                      <a:pt x="1133" y="3357"/>
                    </a:lnTo>
                    <a:lnTo>
                      <a:pt x="1137" y="3358"/>
                    </a:lnTo>
                    <a:lnTo>
                      <a:pt x="1140" y="3360"/>
                    </a:lnTo>
                    <a:lnTo>
                      <a:pt x="1142" y="3362"/>
                    </a:lnTo>
                    <a:lnTo>
                      <a:pt x="1143" y="3366"/>
                    </a:lnTo>
                    <a:lnTo>
                      <a:pt x="1143" y="3368"/>
                    </a:lnTo>
                    <a:lnTo>
                      <a:pt x="1143" y="3370"/>
                    </a:lnTo>
                    <a:lnTo>
                      <a:pt x="1142" y="3374"/>
                    </a:lnTo>
                    <a:lnTo>
                      <a:pt x="1140" y="3377"/>
                    </a:lnTo>
                    <a:lnTo>
                      <a:pt x="1139" y="3380"/>
                    </a:lnTo>
                    <a:lnTo>
                      <a:pt x="1137" y="3384"/>
                    </a:lnTo>
                    <a:lnTo>
                      <a:pt x="1165" y="3358"/>
                    </a:lnTo>
                    <a:lnTo>
                      <a:pt x="1165" y="3436"/>
                    </a:lnTo>
                    <a:lnTo>
                      <a:pt x="1171" y="3434"/>
                    </a:lnTo>
                    <a:lnTo>
                      <a:pt x="1176" y="3433"/>
                    </a:lnTo>
                    <a:lnTo>
                      <a:pt x="1181" y="3432"/>
                    </a:lnTo>
                    <a:lnTo>
                      <a:pt x="1184" y="3432"/>
                    </a:lnTo>
                    <a:lnTo>
                      <a:pt x="1187" y="3432"/>
                    </a:lnTo>
                    <a:lnTo>
                      <a:pt x="1189" y="3433"/>
                    </a:lnTo>
                    <a:lnTo>
                      <a:pt x="1191" y="3434"/>
                    </a:lnTo>
                    <a:lnTo>
                      <a:pt x="1192" y="3435"/>
                    </a:lnTo>
                    <a:lnTo>
                      <a:pt x="1194" y="3436"/>
                    </a:lnTo>
                    <a:lnTo>
                      <a:pt x="1195" y="3439"/>
                    </a:lnTo>
                    <a:lnTo>
                      <a:pt x="1195" y="3443"/>
                    </a:lnTo>
                    <a:lnTo>
                      <a:pt x="1195" y="3448"/>
                    </a:lnTo>
                    <a:lnTo>
                      <a:pt x="1194" y="3453"/>
                    </a:lnTo>
                    <a:lnTo>
                      <a:pt x="1194" y="3460"/>
                    </a:lnTo>
                    <a:lnTo>
                      <a:pt x="1194" y="3465"/>
                    </a:lnTo>
                    <a:lnTo>
                      <a:pt x="1194" y="3471"/>
                    </a:lnTo>
                    <a:lnTo>
                      <a:pt x="1194" y="3473"/>
                    </a:lnTo>
                    <a:lnTo>
                      <a:pt x="1195" y="3477"/>
                    </a:lnTo>
                    <a:lnTo>
                      <a:pt x="1197" y="3479"/>
                    </a:lnTo>
                    <a:lnTo>
                      <a:pt x="1198" y="3481"/>
                    </a:lnTo>
                    <a:lnTo>
                      <a:pt x="1201" y="3482"/>
                    </a:lnTo>
                    <a:lnTo>
                      <a:pt x="1204" y="3485"/>
                    </a:lnTo>
                    <a:lnTo>
                      <a:pt x="1207" y="3486"/>
                    </a:lnTo>
                    <a:lnTo>
                      <a:pt x="1211" y="3487"/>
                    </a:lnTo>
                    <a:lnTo>
                      <a:pt x="1216" y="3487"/>
                    </a:lnTo>
                    <a:lnTo>
                      <a:pt x="1221" y="3488"/>
                    </a:lnTo>
                    <a:lnTo>
                      <a:pt x="1221" y="3462"/>
                    </a:lnTo>
                    <a:lnTo>
                      <a:pt x="1392" y="3565"/>
                    </a:lnTo>
                    <a:lnTo>
                      <a:pt x="1392" y="3488"/>
                    </a:lnTo>
                    <a:lnTo>
                      <a:pt x="1448" y="3514"/>
                    </a:lnTo>
                    <a:lnTo>
                      <a:pt x="1419" y="3565"/>
                    </a:lnTo>
                    <a:lnTo>
                      <a:pt x="1419" y="3591"/>
                    </a:lnTo>
                    <a:lnTo>
                      <a:pt x="1279" y="3514"/>
                    </a:lnTo>
                    <a:lnTo>
                      <a:pt x="1275" y="3517"/>
                    </a:lnTo>
                    <a:lnTo>
                      <a:pt x="1272" y="3522"/>
                    </a:lnTo>
                    <a:lnTo>
                      <a:pt x="1270" y="3526"/>
                    </a:lnTo>
                    <a:lnTo>
                      <a:pt x="1269" y="3532"/>
                    </a:lnTo>
                    <a:lnTo>
                      <a:pt x="1268" y="3536"/>
                    </a:lnTo>
                    <a:lnTo>
                      <a:pt x="1268" y="3541"/>
                    </a:lnTo>
                    <a:lnTo>
                      <a:pt x="1268" y="3545"/>
                    </a:lnTo>
                    <a:lnTo>
                      <a:pt x="1268" y="3551"/>
                    </a:lnTo>
                    <a:lnTo>
                      <a:pt x="1269" y="3555"/>
                    </a:lnTo>
                    <a:lnTo>
                      <a:pt x="1270" y="3560"/>
                    </a:lnTo>
                    <a:lnTo>
                      <a:pt x="1273" y="3564"/>
                    </a:lnTo>
                    <a:lnTo>
                      <a:pt x="1276" y="3567"/>
                    </a:lnTo>
                    <a:lnTo>
                      <a:pt x="1281" y="3572"/>
                    </a:lnTo>
                    <a:lnTo>
                      <a:pt x="1285" y="3575"/>
                    </a:lnTo>
                    <a:lnTo>
                      <a:pt x="1289" y="3579"/>
                    </a:lnTo>
                    <a:lnTo>
                      <a:pt x="1294" y="3582"/>
                    </a:lnTo>
                    <a:lnTo>
                      <a:pt x="1298" y="3584"/>
                    </a:lnTo>
                    <a:lnTo>
                      <a:pt x="1304" y="3587"/>
                    </a:lnTo>
                    <a:lnTo>
                      <a:pt x="1308" y="3588"/>
                    </a:lnTo>
                    <a:lnTo>
                      <a:pt x="1314" y="3589"/>
                    </a:lnTo>
                    <a:lnTo>
                      <a:pt x="1318" y="3590"/>
                    </a:lnTo>
                    <a:lnTo>
                      <a:pt x="1324" y="3591"/>
                    </a:lnTo>
                    <a:lnTo>
                      <a:pt x="1330" y="3591"/>
                    </a:lnTo>
                    <a:lnTo>
                      <a:pt x="1335" y="3591"/>
                    </a:lnTo>
                    <a:lnTo>
                      <a:pt x="1505" y="3617"/>
                    </a:lnTo>
                    <a:lnTo>
                      <a:pt x="1502" y="3621"/>
                    </a:lnTo>
                    <a:lnTo>
                      <a:pt x="1500" y="3625"/>
                    </a:lnTo>
                    <a:lnTo>
                      <a:pt x="1500" y="3629"/>
                    </a:lnTo>
                    <a:lnTo>
                      <a:pt x="1499" y="3631"/>
                    </a:lnTo>
                    <a:lnTo>
                      <a:pt x="1499" y="3635"/>
                    </a:lnTo>
                    <a:lnTo>
                      <a:pt x="1500" y="3637"/>
                    </a:lnTo>
                    <a:lnTo>
                      <a:pt x="1500" y="3639"/>
                    </a:lnTo>
                    <a:lnTo>
                      <a:pt x="1502" y="3641"/>
                    </a:lnTo>
                    <a:lnTo>
                      <a:pt x="1505" y="3643"/>
                    </a:lnTo>
                    <a:lnTo>
                      <a:pt x="1506" y="3644"/>
                    </a:lnTo>
                    <a:lnTo>
                      <a:pt x="1512" y="3645"/>
                    </a:lnTo>
                    <a:lnTo>
                      <a:pt x="1518" y="3646"/>
                    </a:lnTo>
                    <a:lnTo>
                      <a:pt x="1526" y="3646"/>
                    </a:lnTo>
                    <a:lnTo>
                      <a:pt x="1534" y="3645"/>
                    </a:lnTo>
                    <a:lnTo>
                      <a:pt x="1542" y="3645"/>
                    </a:lnTo>
                    <a:lnTo>
                      <a:pt x="1560" y="3643"/>
                    </a:lnTo>
                    <a:lnTo>
                      <a:pt x="1568" y="3641"/>
                    </a:lnTo>
                    <a:lnTo>
                      <a:pt x="1575" y="3641"/>
                    </a:lnTo>
                    <a:lnTo>
                      <a:pt x="1583" y="3641"/>
                    </a:lnTo>
                    <a:lnTo>
                      <a:pt x="1590" y="3643"/>
                    </a:lnTo>
                    <a:lnTo>
                      <a:pt x="1674" y="3617"/>
                    </a:lnTo>
                    <a:lnTo>
                      <a:pt x="1656" y="3613"/>
                    </a:lnTo>
                    <a:lnTo>
                      <a:pt x="1639" y="3609"/>
                    </a:lnTo>
                    <a:lnTo>
                      <a:pt x="1622" y="3604"/>
                    </a:lnTo>
                    <a:lnTo>
                      <a:pt x="1604" y="3599"/>
                    </a:lnTo>
                    <a:lnTo>
                      <a:pt x="1588" y="3593"/>
                    </a:lnTo>
                    <a:lnTo>
                      <a:pt x="1573" y="3587"/>
                    </a:lnTo>
                    <a:lnTo>
                      <a:pt x="1558" y="3579"/>
                    </a:lnTo>
                    <a:lnTo>
                      <a:pt x="1542" y="3571"/>
                    </a:lnTo>
                    <a:lnTo>
                      <a:pt x="1529" y="3562"/>
                    </a:lnTo>
                    <a:lnTo>
                      <a:pt x="1515" y="3553"/>
                    </a:lnTo>
                    <a:lnTo>
                      <a:pt x="1502" y="3544"/>
                    </a:lnTo>
                    <a:lnTo>
                      <a:pt x="1490" y="3534"/>
                    </a:lnTo>
                    <a:lnTo>
                      <a:pt x="1479" y="3523"/>
                    </a:lnTo>
                    <a:lnTo>
                      <a:pt x="1467" y="3511"/>
                    </a:lnTo>
                    <a:lnTo>
                      <a:pt x="1457" y="3499"/>
                    </a:lnTo>
                    <a:lnTo>
                      <a:pt x="1448" y="3488"/>
                    </a:lnTo>
                    <a:lnTo>
                      <a:pt x="1444" y="3489"/>
                    </a:lnTo>
                    <a:lnTo>
                      <a:pt x="1440" y="3490"/>
                    </a:lnTo>
                    <a:lnTo>
                      <a:pt x="1437" y="3491"/>
                    </a:lnTo>
                    <a:lnTo>
                      <a:pt x="1432" y="3491"/>
                    </a:lnTo>
                    <a:lnTo>
                      <a:pt x="1428" y="3491"/>
                    </a:lnTo>
                    <a:lnTo>
                      <a:pt x="1424" y="3490"/>
                    </a:lnTo>
                    <a:lnTo>
                      <a:pt x="1421" y="3488"/>
                    </a:lnTo>
                    <a:lnTo>
                      <a:pt x="1418" y="3486"/>
                    </a:lnTo>
                    <a:lnTo>
                      <a:pt x="1415" y="3482"/>
                    </a:lnTo>
                    <a:lnTo>
                      <a:pt x="1414" y="3480"/>
                    </a:lnTo>
                    <a:lnTo>
                      <a:pt x="1412" y="3477"/>
                    </a:lnTo>
                    <a:lnTo>
                      <a:pt x="1412" y="3473"/>
                    </a:lnTo>
                    <a:lnTo>
                      <a:pt x="1412" y="3470"/>
                    </a:lnTo>
                    <a:lnTo>
                      <a:pt x="1414" y="3467"/>
                    </a:lnTo>
                    <a:lnTo>
                      <a:pt x="1416" y="3464"/>
                    </a:lnTo>
                    <a:lnTo>
                      <a:pt x="1419" y="3462"/>
                    </a:lnTo>
                    <a:lnTo>
                      <a:pt x="1419" y="3462"/>
                    </a:lnTo>
                    <a:lnTo>
                      <a:pt x="1505" y="3462"/>
                    </a:lnTo>
                    <a:lnTo>
                      <a:pt x="1392" y="3409"/>
                    </a:lnTo>
                    <a:lnTo>
                      <a:pt x="1389" y="3405"/>
                    </a:lnTo>
                    <a:lnTo>
                      <a:pt x="1388" y="3402"/>
                    </a:lnTo>
                    <a:lnTo>
                      <a:pt x="1386" y="3397"/>
                    </a:lnTo>
                    <a:lnTo>
                      <a:pt x="1386" y="3394"/>
                    </a:lnTo>
                    <a:lnTo>
                      <a:pt x="1388" y="3390"/>
                    </a:lnTo>
                    <a:lnTo>
                      <a:pt x="1389" y="3387"/>
                    </a:lnTo>
                    <a:lnTo>
                      <a:pt x="1392" y="3384"/>
                    </a:lnTo>
                    <a:lnTo>
                      <a:pt x="1395" y="3381"/>
                    </a:lnTo>
                    <a:lnTo>
                      <a:pt x="1401" y="3376"/>
                    </a:lnTo>
                    <a:lnTo>
                      <a:pt x="1408" y="3370"/>
                    </a:lnTo>
                    <a:lnTo>
                      <a:pt x="1414" y="3365"/>
                    </a:lnTo>
                    <a:lnTo>
                      <a:pt x="1418" y="3361"/>
                    </a:lnTo>
                    <a:lnTo>
                      <a:pt x="1419" y="3358"/>
                    </a:lnTo>
                    <a:lnTo>
                      <a:pt x="1422" y="3355"/>
                    </a:lnTo>
                    <a:lnTo>
                      <a:pt x="1424" y="3350"/>
                    </a:lnTo>
                    <a:lnTo>
                      <a:pt x="1425" y="3346"/>
                    </a:lnTo>
                    <a:lnTo>
                      <a:pt x="1425" y="3341"/>
                    </a:lnTo>
                    <a:lnTo>
                      <a:pt x="1425" y="3335"/>
                    </a:lnTo>
                    <a:lnTo>
                      <a:pt x="1425" y="3331"/>
                    </a:lnTo>
                    <a:lnTo>
                      <a:pt x="1425" y="3326"/>
                    </a:lnTo>
                    <a:lnTo>
                      <a:pt x="1424" y="3321"/>
                    </a:lnTo>
                    <a:lnTo>
                      <a:pt x="1421" y="3311"/>
                    </a:lnTo>
                    <a:lnTo>
                      <a:pt x="1418" y="3301"/>
                    </a:lnTo>
                    <a:lnTo>
                      <a:pt x="1415" y="3289"/>
                    </a:lnTo>
                    <a:lnTo>
                      <a:pt x="1414" y="3285"/>
                    </a:lnTo>
                    <a:lnTo>
                      <a:pt x="1414" y="3279"/>
                    </a:lnTo>
                    <a:lnTo>
                      <a:pt x="1414" y="3275"/>
                    </a:lnTo>
                    <a:lnTo>
                      <a:pt x="1414" y="3270"/>
                    </a:lnTo>
                    <a:lnTo>
                      <a:pt x="1414" y="3266"/>
                    </a:lnTo>
                    <a:lnTo>
                      <a:pt x="1415" y="3261"/>
                    </a:lnTo>
                    <a:lnTo>
                      <a:pt x="1416" y="3257"/>
                    </a:lnTo>
                    <a:lnTo>
                      <a:pt x="1419" y="3253"/>
                    </a:lnTo>
                    <a:lnTo>
                      <a:pt x="1424" y="3249"/>
                    </a:lnTo>
                    <a:lnTo>
                      <a:pt x="1428" y="3246"/>
                    </a:lnTo>
                    <a:lnTo>
                      <a:pt x="1432" y="3242"/>
                    </a:lnTo>
                    <a:lnTo>
                      <a:pt x="1440" y="3239"/>
                    </a:lnTo>
                    <a:lnTo>
                      <a:pt x="1447" y="3237"/>
                    </a:lnTo>
                    <a:lnTo>
                      <a:pt x="1455" y="3235"/>
                    </a:lnTo>
                    <a:lnTo>
                      <a:pt x="1466" y="3232"/>
                    </a:lnTo>
                    <a:lnTo>
                      <a:pt x="1477" y="3231"/>
                    </a:lnTo>
                    <a:lnTo>
                      <a:pt x="1483" y="3230"/>
                    </a:lnTo>
                    <a:lnTo>
                      <a:pt x="1490" y="3230"/>
                    </a:lnTo>
                    <a:lnTo>
                      <a:pt x="1497" y="3229"/>
                    </a:lnTo>
                    <a:lnTo>
                      <a:pt x="1505" y="3229"/>
                    </a:lnTo>
                    <a:lnTo>
                      <a:pt x="1448" y="3203"/>
                    </a:lnTo>
                    <a:lnTo>
                      <a:pt x="1419" y="3203"/>
                    </a:lnTo>
                    <a:lnTo>
                      <a:pt x="1415" y="3203"/>
                    </a:lnTo>
                    <a:lnTo>
                      <a:pt x="1409" y="3204"/>
                    </a:lnTo>
                    <a:lnTo>
                      <a:pt x="1405" y="3203"/>
                    </a:lnTo>
                    <a:lnTo>
                      <a:pt x="1399" y="3203"/>
                    </a:lnTo>
                    <a:lnTo>
                      <a:pt x="1395" y="3202"/>
                    </a:lnTo>
                    <a:lnTo>
                      <a:pt x="1390" y="3200"/>
                    </a:lnTo>
                    <a:lnTo>
                      <a:pt x="1386" y="3199"/>
                    </a:lnTo>
                    <a:lnTo>
                      <a:pt x="1382" y="3196"/>
                    </a:lnTo>
                    <a:lnTo>
                      <a:pt x="1377" y="3194"/>
                    </a:lnTo>
                    <a:lnTo>
                      <a:pt x="1375" y="3192"/>
                    </a:lnTo>
                    <a:lnTo>
                      <a:pt x="1372" y="3189"/>
                    </a:lnTo>
                    <a:lnTo>
                      <a:pt x="1369" y="3185"/>
                    </a:lnTo>
                    <a:lnTo>
                      <a:pt x="1366" y="3182"/>
                    </a:lnTo>
                    <a:lnTo>
                      <a:pt x="1363" y="3179"/>
                    </a:lnTo>
                    <a:lnTo>
                      <a:pt x="1362" y="3175"/>
                    </a:lnTo>
                    <a:lnTo>
                      <a:pt x="1362" y="3172"/>
                    </a:lnTo>
                    <a:lnTo>
                      <a:pt x="1360" y="3166"/>
                    </a:lnTo>
                    <a:lnTo>
                      <a:pt x="1360" y="3162"/>
                    </a:lnTo>
                    <a:lnTo>
                      <a:pt x="1362" y="3156"/>
                    </a:lnTo>
                    <a:lnTo>
                      <a:pt x="1363" y="3152"/>
                    </a:lnTo>
                    <a:lnTo>
                      <a:pt x="1363" y="3152"/>
                    </a:lnTo>
                    <a:lnTo>
                      <a:pt x="1360" y="3147"/>
                    </a:lnTo>
                    <a:lnTo>
                      <a:pt x="1356" y="3143"/>
                    </a:lnTo>
                    <a:lnTo>
                      <a:pt x="1351" y="3135"/>
                    </a:lnTo>
                    <a:lnTo>
                      <a:pt x="1347" y="3127"/>
                    </a:lnTo>
                    <a:lnTo>
                      <a:pt x="1344" y="3121"/>
                    </a:lnTo>
                    <a:lnTo>
                      <a:pt x="1343" y="3117"/>
                    </a:lnTo>
                    <a:lnTo>
                      <a:pt x="1341" y="3112"/>
                    </a:lnTo>
                    <a:lnTo>
                      <a:pt x="1341" y="3109"/>
                    </a:lnTo>
                    <a:lnTo>
                      <a:pt x="1343" y="3106"/>
                    </a:lnTo>
                    <a:lnTo>
                      <a:pt x="1346" y="3103"/>
                    </a:lnTo>
                    <a:lnTo>
                      <a:pt x="1349" y="3102"/>
                    </a:lnTo>
                    <a:lnTo>
                      <a:pt x="1351" y="3101"/>
                    </a:lnTo>
                    <a:lnTo>
                      <a:pt x="1356" y="3100"/>
                    </a:lnTo>
                    <a:lnTo>
                      <a:pt x="1360" y="3100"/>
                    </a:lnTo>
                    <a:lnTo>
                      <a:pt x="1364" y="3100"/>
                    </a:lnTo>
                    <a:lnTo>
                      <a:pt x="1376" y="3100"/>
                    </a:lnTo>
                    <a:lnTo>
                      <a:pt x="1386" y="3101"/>
                    </a:lnTo>
                    <a:lnTo>
                      <a:pt x="1398" y="3102"/>
                    </a:lnTo>
                    <a:lnTo>
                      <a:pt x="1402" y="3102"/>
                    </a:lnTo>
                    <a:lnTo>
                      <a:pt x="1408" y="3102"/>
                    </a:lnTo>
                    <a:lnTo>
                      <a:pt x="1412" y="3102"/>
                    </a:lnTo>
                    <a:lnTo>
                      <a:pt x="1415" y="3101"/>
                    </a:lnTo>
                    <a:lnTo>
                      <a:pt x="1419" y="3100"/>
                    </a:lnTo>
                    <a:lnTo>
                      <a:pt x="1422" y="3098"/>
                    </a:lnTo>
                    <a:lnTo>
                      <a:pt x="1424" y="3096"/>
                    </a:lnTo>
                    <a:lnTo>
                      <a:pt x="1425" y="3093"/>
                    </a:lnTo>
                    <a:lnTo>
                      <a:pt x="1425" y="3090"/>
                    </a:lnTo>
                    <a:lnTo>
                      <a:pt x="1425" y="3086"/>
                    </a:lnTo>
                    <a:lnTo>
                      <a:pt x="1422" y="3080"/>
                    </a:lnTo>
                    <a:lnTo>
                      <a:pt x="1419" y="3074"/>
                    </a:lnTo>
                    <a:lnTo>
                      <a:pt x="1416" y="3069"/>
                    </a:lnTo>
                    <a:lnTo>
                      <a:pt x="1415" y="3063"/>
                    </a:lnTo>
                    <a:lnTo>
                      <a:pt x="1414" y="3057"/>
                    </a:lnTo>
                    <a:lnTo>
                      <a:pt x="1412" y="3053"/>
                    </a:lnTo>
                    <a:lnTo>
                      <a:pt x="1412" y="3047"/>
                    </a:lnTo>
                    <a:lnTo>
                      <a:pt x="1414" y="3042"/>
                    </a:lnTo>
                    <a:lnTo>
                      <a:pt x="1414" y="3036"/>
                    </a:lnTo>
                    <a:lnTo>
                      <a:pt x="1415" y="3032"/>
                    </a:lnTo>
                    <a:lnTo>
                      <a:pt x="1418" y="3026"/>
                    </a:lnTo>
                    <a:lnTo>
                      <a:pt x="1421" y="3022"/>
                    </a:lnTo>
                    <a:lnTo>
                      <a:pt x="1424" y="3016"/>
                    </a:lnTo>
                    <a:lnTo>
                      <a:pt x="1428" y="3012"/>
                    </a:lnTo>
                    <a:lnTo>
                      <a:pt x="1432" y="3007"/>
                    </a:lnTo>
                    <a:lnTo>
                      <a:pt x="1437" y="3004"/>
                    </a:lnTo>
                    <a:lnTo>
                      <a:pt x="1442" y="3000"/>
                    </a:lnTo>
                    <a:lnTo>
                      <a:pt x="1448" y="2997"/>
                    </a:lnTo>
                    <a:lnTo>
                      <a:pt x="1448" y="2997"/>
                    </a:lnTo>
                    <a:close/>
                    <a:moveTo>
                      <a:pt x="1448" y="2997"/>
                    </a:moveTo>
                    <a:lnTo>
                      <a:pt x="1453" y="2998"/>
                    </a:lnTo>
                    <a:lnTo>
                      <a:pt x="1458" y="2998"/>
                    </a:lnTo>
                    <a:lnTo>
                      <a:pt x="1464" y="2999"/>
                    </a:lnTo>
                    <a:lnTo>
                      <a:pt x="1469" y="2999"/>
                    </a:lnTo>
                    <a:lnTo>
                      <a:pt x="1474" y="2999"/>
                    </a:lnTo>
                    <a:lnTo>
                      <a:pt x="1479" y="2998"/>
                    </a:lnTo>
                    <a:lnTo>
                      <a:pt x="1484" y="2997"/>
                    </a:lnTo>
                    <a:lnTo>
                      <a:pt x="1489" y="2996"/>
                    </a:lnTo>
                    <a:lnTo>
                      <a:pt x="1493" y="2994"/>
                    </a:lnTo>
                    <a:lnTo>
                      <a:pt x="1497" y="2991"/>
                    </a:lnTo>
                    <a:lnTo>
                      <a:pt x="1502" y="2989"/>
                    </a:lnTo>
                    <a:lnTo>
                      <a:pt x="1505" y="2986"/>
                    </a:lnTo>
                    <a:lnTo>
                      <a:pt x="1509" y="2984"/>
                    </a:lnTo>
                    <a:lnTo>
                      <a:pt x="1512" y="2980"/>
                    </a:lnTo>
                    <a:lnTo>
                      <a:pt x="1515" y="2976"/>
                    </a:lnTo>
                    <a:lnTo>
                      <a:pt x="1516" y="2972"/>
                    </a:lnTo>
                    <a:lnTo>
                      <a:pt x="1518" y="2968"/>
                    </a:lnTo>
                    <a:lnTo>
                      <a:pt x="1519" y="2964"/>
                    </a:lnTo>
                    <a:lnTo>
                      <a:pt x="1519" y="2960"/>
                    </a:lnTo>
                    <a:lnTo>
                      <a:pt x="1519" y="2955"/>
                    </a:lnTo>
                    <a:lnTo>
                      <a:pt x="1519" y="2952"/>
                    </a:lnTo>
                    <a:lnTo>
                      <a:pt x="1518" y="2948"/>
                    </a:lnTo>
                    <a:lnTo>
                      <a:pt x="1516" y="2944"/>
                    </a:lnTo>
                    <a:lnTo>
                      <a:pt x="1515" y="2941"/>
                    </a:lnTo>
                    <a:lnTo>
                      <a:pt x="1512" y="2938"/>
                    </a:lnTo>
                    <a:lnTo>
                      <a:pt x="1509" y="2934"/>
                    </a:lnTo>
                    <a:lnTo>
                      <a:pt x="1506" y="2931"/>
                    </a:lnTo>
                    <a:lnTo>
                      <a:pt x="1503" y="2927"/>
                    </a:lnTo>
                    <a:lnTo>
                      <a:pt x="1499" y="2925"/>
                    </a:lnTo>
                    <a:lnTo>
                      <a:pt x="1495" y="2923"/>
                    </a:lnTo>
                    <a:lnTo>
                      <a:pt x="1490" y="2921"/>
                    </a:lnTo>
                    <a:lnTo>
                      <a:pt x="1484" y="2920"/>
                    </a:lnTo>
                    <a:lnTo>
                      <a:pt x="1480" y="2919"/>
                    </a:lnTo>
                    <a:lnTo>
                      <a:pt x="1476" y="2917"/>
                    </a:lnTo>
                    <a:lnTo>
                      <a:pt x="1471" y="2916"/>
                    </a:lnTo>
                    <a:lnTo>
                      <a:pt x="1467" y="2916"/>
                    </a:lnTo>
                    <a:lnTo>
                      <a:pt x="1461" y="2916"/>
                    </a:lnTo>
                    <a:lnTo>
                      <a:pt x="1457" y="2917"/>
                    </a:lnTo>
                    <a:lnTo>
                      <a:pt x="1453" y="2919"/>
                    </a:lnTo>
                    <a:lnTo>
                      <a:pt x="1448" y="2920"/>
                    </a:lnTo>
                    <a:lnTo>
                      <a:pt x="1442" y="2921"/>
                    </a:lnTo>
                    <a:lnTo>
                      <a:pt x="1438" y="2924"/>
                    </a:lnTo>
                    <a:lnTo>
                      <a:pt x="1434" y="2926"/>
                    </a:lnTo>
                    <a:lnTo>
                      <a:pt x="1431" y="2930"/>
                    </a:lnTo>
                    <a:lnTo>
                      <a:pt x="1427" y="2933"/>
                    </a:lnTo>
                    <a:lnTo>
                      <a:pt x="1424" y="2936"/>
                    </a:lnTo>
                    <a:lnTo>
                      <a:pt x="1422" y="2940"/>
                    </a:lnTo>
                    <a:lnTo>
                      <a:pt x="1419" y="2944"/>
                    </a:lnTo>
                    <a:lnTo>
                      <a:pt x="1418" y="2948"/>
                    </a:lnTo>
                    <a:lnTo>
                      <a:pt x="1418" y="2952"/>
                    </a:lnTo>
                    <a:lnTo>
                      <a:pt x="1416" y="2957"/>
                    </a:lnTo>
                    <a:lnTo>
                      <a:pt x="1418" y="2961"/>
                    </a:lnTo>
                    <a:lnTo>
                      <a:pt x="1418" y="2964"/>
                    </a:lnTo>
                    <a:lnTo>
                      <a:pt x="1419" y="2969"/>
                    </a:lnTo>
                    <a:lnTo>
                      <a:pt x="1421" y="2973"/>
                    </a:lnTo>
                    <a:lnTo>
                      <a:pt x="1424" y="2978"/>
                    </a:lnTo>
                    <a:lnTo>
                      <a:pt x="1428" y="2984"/>
                    </a:lnTo>
                    <a:lnTo>
                      <a:pt x="1434" y="2988"/>
                    </a:lnTo>
                    <a:lnTo>
                      <a:pt x="1440" y="2992"/>
                    </a:lnTo>
                    <a:lnTo>
                      <a:pt x="1444" y="2995"/>
                    </a:lnTo>
                    <a:lnTo>
                      <a:pt x="1448" y="2997"/>
                    </a:lnTo>
                    <a:lnTo>
                      <a:pt x="1448" y="2997"/>
                    </a:lnTo>
                    <a:close/>
                    <a:moveTo>
                      <a:pt x="1279" y="129"/>
                    </a:moveTo>
                    <a:lnTo>
                      <a:pt x="1279" y="77"/>
                    </a:lnTo>
                    <a:lnTo>
                      <a:pt x="1275" y="77"/>
                    </a:lnTo>
                    <a:lnTo>
                      <a:pt x="1272" y="77"/>
                    </a:lnTo>
                    <a:lnTo>
                      <a:pt x="1265" y="78"/>
                    </a:lnTo>
                    <a:lnTo>
                      <a:pt x="1259" y="79"/>
                    </a:lnTo>
                    <a:lnTo>
                      <a:pt x="1253" y="83"/>
                    </a:lnTo>
                    <a:lnTo>
                      <a:pt x="1249" y="86"/>
                    </a:lnTo>
                    <a:lnTo>
                      <a:pt x="1244" y="91"/>
                    </a:lnTo>
                    <a:lnTo>
                      <a:pt x="1243" y="95"/>
                    </a:lnTo>
                    <a:lnTo>
                      <a:pt x="1242" y="100"/>
                    </a:lnTo>
                    <a:lnTo>
                      <a:pt x="1240" y="103"/>
                    </a:lnTo>
                    <a:lnTo>
                      <a:pt x="1240" y="105"/>
                    </a:lnTo>
                    <a:lnTo>
                      <a:pt x="1242" y="111"/>
                    </a:lnTo>
                    <a:lnTo>
                      <a:pt x="1244" y="115"/>
                    </a:lnTo>
                    <a:lnTo>
                      <a:pt x="1247" y="119"/>
                    </a:lnTo>
                    <a:lnTo>
                      <a:pt x="1252" y="123"/>
                    </a:lnTo>
                    <a:lnTo>
                      <a:pt x="1257" y="125"/>
                    </a:lnTo>
                    <a:lnTo>
                      <a:pt x="1263" y="128"/>
                    </a:lnTo>
                    <a:lnTo>
                      <a:pt x="1270" y="129"/>
                    </a:lnTo>
                    <a:lnTo>
                      <a:pt x="1275" y="129"/>
                    </a:lnTo>
                    <a:lnTo>
                      <a:pt x="1279" y="129"/>
                    </a:lnTo>
                    <a:lnTo>
                      <a:pt x="1279" y="129"/>
                    </a:lnTo>
                    <a:close/>
                    <a:moveTo>
                      <a:pt x="1844" y="3449"/>
                    </a:moveTo>
                    <a:lnTo>
                      <a:pt x="1872" y="3462"/>
                    </a:lnTo>
                    <a:lnTo>
                      <a:pt x="1928" y="3436"/>
                    </a:lnTo>
                    <a:lnTo>
                      <a:pt x="1844" y="3436"/>
                    </a:lnTo>
                    <a:lnTo>
                      <a:pt x="1844" y="3449"/>
                    </a:lnTo>
                    <a:lnTo>
                      <a:pt x="1844" y="3449"/>
                    </a:lnTo>
                    <a:close/>
                    <a:moveTo>
                      <a:pt x="1844" y="3449"/>
                    </a:moveTo>
                    <a:lnTo>
                      <a:pt x="1815" y="3436"/>
                    </a:lnTo>
                    <a:lnTo>
                      <a:pt x="1844" y="3462"/>
                    </a:lnTo>
                    <a:lnTo>
                      <a:pt x="1844" y="3449"/>
                    </a:lnTo>
                    <a:lnTo>
                      <a:pt x="1844" y="3449"/>
                    </a:lnTo>
                    <a:close/>
                    <a:moveTo>
                      <a:pt x="996" y="3023"/>
                    </a:moveTo>
                    <a:lnTo>
                      <a:pt x="1025" y="3023"/>
                    </a:lnTo>
                    <a:lnTo>
                      <a:pt x="1029" y="3017"/>
                    </a:lnTo>
                    <a:lnTo>
                      <a:pt x="1033" y="3012"/>
                    </a:lnTo>
                    <a:lnTo>
                      <a:pt x="1036" y="3005"/>
                    </a:lnTo>
                    <a:lnTo>
                      <a:pt x="1038" y="2999"/>
                    </a:lnTo>
                    <a:lnTo>
                      <a:pt x="1039" y="2992"/>
                    </a:lnTo>
                    <a:lnTo>
                      <a:pt x="1041" y="2987"/>
                    </a:lnTo>
                    <a:lnTo>
                      <a:pt x="1041" y="2980"/>
                    </a:lnTo>
                    <a:lnTo>
                      <a:pt x="1039" y="2973"/>
                    </a:lnTo>
                    <a:lnTo>
                      <a:pt x="1038" y="2968"/>
                    </a:lnTo>
                    <a:lnTo>
                      <a:pt x="1036" y="2962"/>
                    </a:lnTo>
                    <a:lnTo>
                      <a:pt x="1032" y="2955"/>
                    </a:lnTo>
                    <a:lnTo>
                      <a:pt x="1029" y="2950"/>
                    </a:lnTo>
                    <a:lnTo>
                      <a:pt x="1025" y="2945"/>
                    </a:lnTo>
                    <a:lnTo>
                      <a:pt x="1019" y="2940"/>
                    </a:lnTo>
                    <a:lnTo>
                      <a:pt x="1013" y="2935"/>
                    </a:lnTo>
                    <a:lnTo>
                      <a:pt x="1006" y="2931"/>
                    </a:lnTo>
                    <a:lnTo>
                      <a:pt x="997" y="2926"/>
                    </a:lnTo>
                    <a:lnTo>
                      <a:pt x="989" y="2923"/>
                    </a:lnTo>
                    <a:lnTo>
                      <a:pt x="978" y="2921"/>
                    </a:lnTo>
                    <a:lnTo>
                      <a:pt x="968" y="2920"/>
                    </a:lnTo>
                    <a:lnTo>
                      <a:pt x="996" y="3023"/>
                    </a:lnTo>
                    <a:lnTo>
                      <a:pt x="996" y="3023"/>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6" name="Freeform 460"/>
              <p:cNvSpPr>
                <a:spLocks noEditPoints="1"/>
              </p:cNvSpPr>
              <p:nvPr/>
            </p:nvSpPr>
            <p:spPr bwMode="auto">
              <a:xfrm>
                <a:off x="631" y="1919"/>
                <a:ext cx="801" cy="404"/>
              </a:xfrm>
              <a:custGeom>
                <a:avLst/>
                <a:gdLst>
                  <a:gd name="T0" fmla="*/ 1979 w 2403"/>
                  <a:gd name="T1" fmla="*/ 688 h 1212"/>
                  <a:gd name="T2" fmla="*/ 1938 w 2403"/>
                  <a:gd name="T3" fmla="*/ 682 h 1212"/>
                  <a:gd name="T4" fmla="*/ 1920 w 2403"/>
                  <a:gd name="T5" fmla="*/ 660 h 1212"/>
                  <a:gd name="T6" fmla="*/ 1912 w 2403"/>
                  <a:gd name="T7" fmla="*/ 636 h 1212"/>
                  <a:gd name="T8" fmla="*/ 1857 w 2403"/>
                  <a:gd name="T9" fmla="*/ 639 h 1212"/>
                  <a:gd name="T10" fmla="*/ 1789 w 2403"/>
                  <a:gd name="T11" fmla="*/ 576 h 1212"/>
                  <a:gd name="T12" fmla="*/ 1693 w 2403"/>
                  <a:gd name="T13" fmla="*/ 545 h 1212"/>
                  <a:gd name="T14" fmla="*/ 1586 w 2403"/>
                  <a:gd name="T15" fmla="*/ 553 h 1212"/>
                  <a:gd name="T16" fmla="*/ 1481 w 2403"/>
                  <a:gd name="T17" fmla="*/ 617 h 1212"/>
                  <a:gd name="T18" fmla="*/ 1685 w 2403"/>
                  <a:gd name="T19" fmla="*/ 595 h 1212"/>
                  <a:gd name="T20" fmla="*/ 1800 w 2403"/>
                  <a:gd name="T21" fmla="*/ 670 h 1212"/>
                  <a:gd name="T22" fmla="*/ 1842 w 2403"/>
                  <a:gd name="T23" fmla="*/ 848 h 1212"/>
                  <a:gd name="T24" fmla="*/ 1874 w 2403"/>
                  <a:gd name="T25" fmla="*/ 820 h 1212"/>
                  <a:gd name="T26" fmla="*/ 1855 w 2403"/>
                  <a:gd name="T27" fmla="*/ 780 h 1212"/>
                  <a:gd name="T28" fmla="*/ 1777 w 2403"/>
                  <a:gd name="T29" fmla="*/ 789 h 1212"/>
                  <a:gd name="T30" fmla="*/ 97 w 2403"/>
                  <a:gd name="T31" fmla="*/ 449 h 1212"/>
                  <a:gd name="T32" fmla="*/ 191 w 2403"/>
                  <a:gd name="T33" fmla="*/ 491 h 1212"/>
                  <a:gd name="T34" fmla="*/ 206 w 2403"/>
                  <a:gd name="T35" fmla="*/ 562 h 1212"/>
                  <a:gd name="T36" fmla="*/ 49 w 2403"/>
                  <a:gd name="T37" fmla="*/ 147 h 1212"/>
                  <a:gd name="T38" fmla="*/ 74 w 2403"/>
                  <a:gd name="T39" fmla="*/ 93 h 1212"/>
                  <a:gd name="T40" fmla="*/ 161 w 2403"/>
                  <a:gd name="T41" fmla="*/ 83 h 1212"/>
                  <a:gd name="T42" fmla="*/ 200 w 2403"/>
                  <a:gd name="T43" fmla="*/ 231 h 1212"/>
                  <a:gd name="T44" fmla="*/ 282 w 2403"/>
                  <a:gd name="T45" fmla="*/ 371 h 1212"/>
                  <a:gd name="T46" fmla="*/ 421 w 2403"/>
                  <a:gd name="T47" fmla="*/ 751 h 1212"/>
                  <a:gd name="T48" fmla="*/ 535 w 2403"/>
                  <a:gd name="T49" fmla="*/ 828 h 1212"/>
                  <a:gd name="T50" fmla="*/ 658 w 2403"/>
                  <a:gd name="T51" fmla="*/ 899 h 1212"/>
                  <a:gd name="T52" fmla="*/ 765 w 2403"/>
                  <a:gd name="T53" fmla="*/ 927 h 1212"/>
                  <a:gd name="T54" fmla="*/ 878 w 2403"/>
                  <a:gd name="T55" fmla="*/ 926 h 1212"/>
                  <a:gd name="T56" fmla="*/ 1244 w 2403"/>
                  <a:gd name="T57" fmla="*/ 1043 h 1212"/>
                  <a:gd name="T58" fmla="*/ 1274 w 2403"/>
                  <a:gd name="T59" fmla="*/ 1087 h 1212"/>
                  <a:gd name="T60" fmla="*/ 1283 w 2403"/>
                  <a:gd name="T61" fmla="*/ 1154 h 1212"/>
                  <a:gd name="T62" fmla="*/ 1346 w 2403"/>
                  <a:gd name="T63" fmla="*/ 1205 h 1212"/>
                  <a:gd name="T64" fmla="*/ 1419 w 2403"/>
                  <a:gd name="T65" fmla="*/ 1206 h 1212"/>
                  <a:gd name="T66" fmla="*/ 1507 w 2403"/>
                  <a:gd name="T67" fmla="*/ 989 h 1212"/>
                  <a:gd name="T68" fmla="*/ 1466 w 2403"/>
                  <a:gd name="T69" fmla="*/ 947 h 1212"/>
                  <a:gd name="T70" fmla="*/ 1325 w 2403"/>
                  <a:gd name="T71" fmla="*/ 941 h 1212"/>
                  <a:gd name="T72" fmla="*/ 1187 w 2403"/>
                  <a:gd name="T73" fmla="*/ 914 h 1212"/>
                  <a:gd name="T74" fmla="*/ 1261 w 2403"/>
                  <a:gd name="T75" fmla="*/ 622 h 1212"/>
                  <a:gd name="T76" fmla="*/ 1196 w 2403"/>
                  <a:gd name="T77" fmla="*/ 642 h 1212"/>
                  <a:gd name="T78" fmla="*/ 1161 w 2403"/>
                  <a:gd name="T79" fmla="*/ 728 h 1212"/>
                  <a:gd name="T80" fmla="*/ 1096 w 2403"/>
                  <a:gd name="T81" fmla="*/ 760 h 1212"/>
                  <a:gd name="T82" fmla="*/ 989 w 2403"/>
                  <a:gd name="T83" fmla="*/ 795 h 1212"/>
                  <a:gd name="T84" fmla="*/ 891 w 2403"/>
                  <a:gd name="T85" fmla="*/ 754 h 1212"/>
                  <a:gd name="T86" fmla="*/ 823 w 2403"/>
                  <a:gd name="T87" fmla="*/ 619 h 1212"/>
                  <a:gd name="T88" fmla="*/ 853 w 2403"/>
                  <a:gd name="T89" fmla="*/ 464 h 1212"/>
                  <a:gd name="T90" fmla="*/ 876 w 2403"/>
                  <a:gd name="T91" fmla="*/ 397 h 1212"/>
                  <a:gd name="T92" fmla="*/ 839 w 2403"/>
                  <a:gd name="T93" fmla="*/ 372 h 1212"/>
                  <a:gd name="T94" fmla="*/ 566 w 2403"/>
                  <a:gd name="T95" fmla="*/ 164 h 1212"/>
                  <a:gd name="T96" fmla="*/ 243 w 2403"/>
                  <a:gd name="T97" fmla="*/ 62 h 1212"/>
                  <a:gd name="T98" fmla="*/ 158 w 2403"/>
                  <a:gd name="T99" fmla="*/ 14 h 1212"/>
                  <a:gd name="T100" fmla="*/ 54 w 2403"/>
                  <a:gd name="T101" fmla="*/ 1 h 1212"/>
                  <a:gd name="T102" fmla="*/ 21 w 2403"/>
                  <a:gd name="T103" fmla="*/ 197 h 1212"/>
                  <a:gd name="T104" fmla="*/ 57 w 2403"/>
                  <a:gd name="T105" fmla="*/ 245 h 1212"/>
                  <a:gd name="T106" fmla="*/ 34 w 2403"/>
                  <a:gd name="T107" fmla="*/ 290 h 1212"/>
                  <a:gd name="T108" fmla="*/ 2367 w 2403"/>
                  <a:gd name="T109" fmla="*/ 780 h 1212"/>
                  <a:gd name="T110" fmla="*/ 2315 w 2403"/>
                  <a:gd name="T111" fmla="*/ 788 h 1212"/>
                  <a:gd name="T112" fmla="*/ 2315 w 2403"/>
                  <a:gd name="T113" fmla="*/ 832 h 1212"/>
                  <a:gd name="T114" fmla="*/ 2367 w 2403"/>
                  <a:gd name="T115" fmla="*/ 840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3" h="1212">
                    <a:moveTo>
                      <a:pt x="1809" y="681"/>
                    </a:moveTo>
                    <a:lnTo>
                      <a:pt x="1838" y="681"/>
                    </a:lnTo>
                    <a:lnTo>
                      <a:pt x="1809" y="706"/>
                    </a:lnTo>
                    <a:lnTo>
                      <a:pt x="1978" y="706"/>
                    </a:lnTo>
                    <a:lnTo>
                      <a:pt x="1979" y="703"/>
                    </a:lnTo>
                    <a:lnTo>
                      <a:pt x="1979" y="700"/>
                    </a:lnTo>
                    <a:lnTo>
                      <a:pt x="1981" y="696"/>
                    </a:lnTo>
                    <a:lnTo>
                      <a:pt x="1979" y="693"/>
                    </a:lnTo>
                    <a:lnTo>
                      <a:pt x="1979" y="691"/>
                    </a:lnTo>
                    <a:lnTo>
                      <a:pt x="1979" y="688"/>
                    </a:lnTo>
                    <a:lnTo>
                      <a:pt x="1978" y="686"/>
                    </a:lnTo>
                    <a:lnTo>
                      <a:pt x="1977" y="685"/>
                    </a:lnTo>
                    <a:lnTo>
                      <a:pt x="1974" y="683"/>
                    </a:lnTo>
                    <a:lnTo>
                      <a:pt x="1969" y="682"/>
                    </a:lnTo>
                    <a:lnTo>
                      <a:pt x="1965" y="681"/>
                    </a:lnTo>
                    <a:lnTo>
                      <a:pt x="1959" y="681"/>
                    </a:lnTo>
                    <a:lnTo>
                      <a:pt x="1955" y="681"/>
                    </a:lnTo>
                    <a:lnTo>
                      <a:pt x="1949" y="681"/>
                    </a:lnTo>
                    <a:lnTo>
                      <a:pt x="1943" y="682"/>
                    </a:lnTo>
                    <a:lnTo>
                      <a:pt x="1938" y="682"/>
                    </a:lnTo>
                    <a:lnTo>
                      <a:pt x="1933" y="683"/>
                    </a:lnTo>
                    <a:lnTo>
                      <a:pt x="1929" y="683"/>
                    </a:lnTo>
                    <a:lnTo>
                      <a:pt x="1925" y="682"/>
                    </a:lnTo>
                    <a:lnTo>
                      <a:pt x="1922" y="681"/>
                    </a:lnTo>
                    <a:lnTo>
                      <a:pt x="1920" y="679"/>
                    </a:lnTo>
                    <a:lnTo>
                      <a:pt x="1920" y="678"/>
                    </a:lnTo>
                    <a:lnTo>
                      <a:pt x="1919" y="675"/>
                    </a:lnTo>
                    <a:lnTo>
                      <a:pt x="1919" y="670"/>
                    </a:lnTo>
                    <a:lnTo>
                      <a:pt x="1920" y="665"/>
                    </a:lnTo>
                    <a:lnTo>
                      <a:pt x="1920" y="660"/>
                    </a:lnTo>
                    <a:lnTo>
                      <a:pt x="1922" y="655"/>
                    </a:lnTo>
                    <a:lnTo>
                      <a:pt x="1923" y="649"/>
                    </a:lnTo>
                    <a:lnTo>
                      <a:pt x="1923" y="645"/>
                    </a:lnTo>
                    <a:lnTo>
                      <a:pt x="1923" y="641"/>
                    </a:lnTo>
                    <a:lnTo>
                      <a:pt x="1922" y="639"/>
                    </a:lnTo>
                    <a:lnTo>
                      <a:pt x="1920" y="638"/>
                    </a:lnTo>
                    <a:lnTo>
                      <a:pt x="1919" y="637"/>
                    </a:lnTo>
                    <a:lnTo>
                      <a:pt x="1917" y="637"/>
                    </a:lnTo>
                    <a:lnTo>
                      <a:pt x="1914" y="636"/>
                    </a:lnTo>
                    <a:lnTo>
                      <a:pt x="1912" y="636"/>
                    </a:lnTo>
                    <a:lnTo>
                      <a:pt x="1909" y="637"/>
                    </a:lnTo>
                    <a:lnTo>
                      <a:pt x="1904" y="638"/>
                    </a:lnTo>
                    <a:lnTo>
                      <a:pt x="1900" y="639"/>
                    </a:lnTo>
                    <a:lnTo>
                      <a:pt x="1894" y="641"/>
                    </a:lnTo>
                    <a:lnTo>
                      <a:pt x="1888" y="644"/>
                    </a:lnTo>
                    <a:lnTo>
                      <a:pt x="1881" y="647"/>
                    </a:lnTo>
                    <a:lnTo>
                      <a:pt x="1874" y="650"/>
                    </a:lnTo>
                    <a:lnTo>
                      <a:pt x="1865" y="655"/>
                    </a:lnTo>
                    <a:lnTo>
                      <a:pt x="1861" y="647"/>
                    </a:lnTo>
                    <a:lnTo>
                      <a:pt x="1857" y="639"/>
                    </a:lnTo>
                    <a:lnTo>
                      <a:pt x="1852" y="631"/>
                    </a:lnTo>
                    <a:lnTo>
                      <a:pt x="1846" y="624"/>
                    </a:lnTo>
                    <a:lnTo>
                      <a:pt x="1841" y="617"/>
                    </a:lnTo>
                    <a:lnTo>
                      <a:pt x="1833" y="610"/>
                    </a:lnTo>
                    <a:lnTo>
                      <a:pt x="1828" y="604"/>
                    </a:lnTo>
                    <a:lnTo>
                      <a:pt x="1820" y="598"/>
                    </a:lnTo>
                    <a:lnTo>
                      <a:pt x="1813" y="592"/>
                    </a:lnTo>
                    <a:lnTo>
                      <a:pt x="1806" y="586"/>
                    </a:lnTo>
                    <a:lnTo>
                      <a:pt x="1797" y="581"/>
                    </a:lnTo>
                    <a:lnTo>
                      <a:pt x="1789" y="576"/>
                    </a:lnTo>
                    <a:lnTo>
                      <a:pt x="1780" y="571"/>
                    </a:lnTo>
                    <a:lnTo>
                      <a:pt x="1771" y="567"/>
                    </a:lnTo>
                    <a:lnTo>
                      <a:pt x="1763" y="563"/>
                    </a:lnTo>
                    <a:lnTo>
                      <a:pt x="1752" y="559"/>
                    </a:lnTo>
                    <a:lnTo>
                      <a:pt x="1744" y="556"/>
                    </a:lnTo>
                    <a:lnTo>
                      <a:pt x="1734" y="553"/>
                    </a:lnTo>
                    <a:lnTo>
                      <a:pt x="1724" y="551"/>
                    </a:lnTo>
                    <a:lnTo>
                      <a:pt x="1713" y="548"/>
                    </a:lnTo>
                    <a:lnTo>
                      <a:pt x="1703" y="546"/>
                    </a:lnTo>
                    <a:lnTo>
                      <a:pt x="1693" y="545"/>
                    </a:lnTo>
                    <a:lnTo>
                      <a:pt x="1682" y="544"/>
                    </a:lnTo>
                    <a:lnTo>
                      <a:pt x="1672" y="544"/>
                    </a:lnTo>
                    <a:lnTo>
                      <a:pt x="1661" y="543"/>
                    </a:lnTo>
                    <a:lnTo>
                      <a:pt x="1650" y="544"/>
                    </a:lnTo>
                    <a:lnTo>
                      <a:pt x="1640" y="544"/>
                    </a:lnTo>
                    <a:lnTo>
                      <a:pt x="1628" y="545"/>
                    </a:lnTo>
                    <a:lnTo>
                      <a:pt x="1618" y="546"/>
                    </a:lnTo>
                    <a:lnTo>
                      <a:pt x="1606" y="548"/>
                    </a:lnTo>
                    <a:lnTo>
                      <a:pt x="1596" y="551"/>
                    </a:lnTo>
                    <a:lnTo>
                      <a:pt x="1586" y="553"/>
                    </a:lnTo>
                    <a:lnTo>
                      <a:pt x="1576" y="556"/>
                    </a:lnTo>
                    <a:lnTo>
                      <a:pt x="1567" y="559"/>
                    </a:lnTo>
                    <a:lnTo>
                      <a:pt x="1559" y="563"/>
                    </a:lnTo>
                    <a:lnTo>
                      <a:pt x="1550" y="566"/>
                    </a:lnTo>
                    <a:lnTo>
                      <a:pt x="1543" y="570"/>
                    </a:lnTo>
                    <a:lnTo>
                      <a:pt x="1534" y="574"/>
                    </a:lnTo>
                    <a:lnTo>
                      <a:pt x="1518" y="583"/>
                    </a:lnTo>
                    <a:lnTo>
                      <a:pt x="1505" y="593"/>
                    </a:lnTo>
                    <a:lnTo>
                      <a:pt x="1492" y="604"/>
                    </a:lnTo>
                    <a:lnTo>
                      <a:pt x="1481" y="617"/>
                    </a:lnTo>
                    <a:lnTo>
                      <a:pt x="1475" y="622"/>
                    </a:lnTo>
                    <a:lnTo>
                      <a:pt x="1469" y="629"/>
                    </a:lnTo>
                    <a:lnTo>
                      <a:pt x="1498" y="629"/>
                    </a:lnTo>
                    <a:lnTo>
                      <a:pt x="1583" y="577"/>
                    </a:lnTo>
                    <a:lnTo>
                      <a:pt x="1611" y="577"/>
                    </a:lnTo>
                    <a:lnTo>
                      <a:pt x="1627" y="580"/>
                    </a:lnTo>
                    <a:lnTo>
                      <a:pt x="1641" y="583"/>
                    </a:lnTo>
                    <a:lnTo>
                      <a:pt x="1656" y="586"/>
                    </a:lnTo>
                    <a:lnTo>
                      <a:pt x="1670" y="591"/>
                    </a:lnTo>
                    <a:lnTo>
                      <a:pt x="1685" y="595"/>
                    </a:lnTo>
                    <a:lnTo>
                      <a:pt x="1698" y="601"/>
                    </a:lnTo>
                    <a:lnTo>
                      <a:pt x="1712" y="607"/>
                    </a:lnTo>
                    <a:lnTo>
                      <a:pt x="1725" y="612"/>
                    </a:lnTo>
                    <a:lnTo>
                      <a:pt x="1737" y="620"/>
                    </a:lnTo>
                    <a:lnTo>
                      <a:pt x="1748" y="627"/>
                    </a:lnTo>
                    <a:lnTo>
                      <a:pt x="1760" y="635"/>
                    </a:lnTo>
                    <a:lnTo>
                      <a:pt x="1771" y="644"/>
                    </a:lnTo>
                    <a:lnTo>
                      <a:pt x="1781" y="651"/>
                    </a:lnTo>
                    <a:lnTo>
                      <a:pt x="1792" y="661"/>
                    </a:lnTo>
                    <a:lnTo>
                      <a:pt x="1800" y="670"/>
                    </a:lnTo>
                    <a:lnTo>
                      <a:pt x="1809" y="681"/>
                    </a:lnTo>
                    <a:lnTo>
                      <a:pt x="1809" y="681"/>
                    </a:lnTo>
                    <a:close/>
                    <a:moveTo>
                      <a:pt x="1809" y="836"/>
                    </a:moveTo>
                    <a:lnTo>
                      <a:pt x="1815" y="840"/>
                    </a:lnTo>
                    <a:lnTo>
                      <a:pt x="1819" y="842"/>
                    </a:lnTo>
                    <a:lnTo>
                      <a:pt x="1825" y="844"/>
                    </a:lnTo>
                    <a:lnTo>
                      <a:pt x="1829" y="846"/>
                    </a:lnTo>
                    <a:lnTo>
                      <a:pt x="1833" y="848"/>
                    </a:lnTo>
                    <a:lnTo>
                      <a:pt x="1838" y="848"/>
                    </a:lnTo>
                    <a:lnTo>
                      <a:pt x="1842" y="848"/>
                    </a:lnTo>
                    <a:lnTo>
                      <a:pt x="1845" y="848"/>
                    </a:lnTo>
                    <a:lnTo>
                      <a:pt x="1849" y="846"/>
                    </a:lnTo>
                    <a:lnTo>
                      <a:pt x="1852" y="845"/>
                    </a:lnTo>
                    <a:lnTo>
                      <a:pt x="1855" y="844"/>
                    </a:lnTo>
                    <a:lnTo>
                      <a:pt x="1858" y="842"/>
                    </a:lnTo>
                    <a:lnTo>
                      <a:pt x="1861" y="840"/>
                    </a:lnTo>
                    <a:lnTo>
                      <a:pt x="1864" y="837"/>
                    </a:lnTo>
                    <a:lnTo>
                      <a:pt x="1868" y="832"/>
                    </a:lnTo>
                    <a:lnTo>
                      <a:pt x="1871" y="826"/>
                    </a:lnTo>
                    <a:lnTo>
                      <a:pt x="1874" y="820"/>
                    </a:lnTo>
                    <a:lnTo>
                      <a:pt x="1875" y="813"/>
                    </a:lnTo>
                    <a:lnTo>
                      <a:pt x="1875" y="806"/>
                    </a:lnTo>
                    <a:lnTo>
                      <a:pt x="1874" y="799"/>
                    </a:lnTo>
                    <a:lnTo>
                      <a:pt x="1872" y="794"/>
                    </a:lnTo>
                    <a:lnTo>
                      <a:pt x="1870" y="788"/>
                    </a:lnTo>
                    <a:lnTo>
                      <a:pt x="1868" y="786"/>
                    </a:lnTo>
                    <a:lnTo>
                      <a:pt x="1865" y="785"/>
                    </a:lnTo>
                    <a:lnTo>
                      <a:pt x="1864" y="783"/>
                    </a:lnTo>
                    <a:lnTo>
                      <a:pt x="1861" y="781"/>
                    </a:lnTo>
                    <a:lnTo>
                      <a:pt x="1855" y="780"/>
                    </a:lnTo>
                    <a:lnTo>
                      <a:pt x="1848" y="779"/>
                    </a:lnTo>
                    <a:lnTo>
                      <a:pt x="1841" y="779"/>
                    </a:lnTo>
                    <a:lnTo>
                      <a:pt x="1833" y="780"/>
                    </a:lnTo>
                    <a:lnTo>
                      <a:pt x="1826" y="781"/>
                    </a:lnTo>
                    <a:lnTo>
                      <a:pt x="1818" y="783"/>
                    </a:lnTo>
                    <a:lnTo>
                      <a:pt x="1809" y="784"/>
                    </a:lnTo>
                    <a:lnTo>
                      <a:pt x="1800" y="786"/>
                    </a:lnTo>
                    <a:lnTo>
                      <a:pt x="1793" y="787"/>
                    </a:lnTo>
                    <a:lnTo>
                      <a:pt x="1784" y="788"/>
                    </a:lnTo>
                    <a:lnTo>
                      <a:pt x="1777" y="789"/>
                    </a:lnTo>
                    <a:lnTo>
                      <a:pt x="1770" y="789"/>
                    </a:lnTo>
                    <a:lnTo>
                      <a:pt x="1763" y="788"/>
                    </a:lnTo>
                    <a:lnTo>
                      <a:pt x="1757" y="787"/>
                    </a:lnTo>
                    <a:lnTo>
                      <a:pt x="1755" y="786"/>
                    </a:lnTo>
                    <a:lnTo>
                      <a:pt x="1752" y="785"/>
                    </a:lnTo>
                    <a:lnTo>
                      <a:pt x="1809" y="836"/>
                    </a:lnTo>
                    <a:lnTo>
                      <a:pt x="1809" y="836"/>
                    </a:lnTo>
                    <a:close/>
                    <a:moveTo>
                      <a:pt x="142" y="397"/>
                    </a:moveTo>
                    <a:lnTo>
                      <a:pt x="86" y="449"/>
                    </a:lnTo>
                    <a:lnTo>
                      <a:pt x="97" y="449"/>
                    </a:lnTo>
                    <a:lnTo>
                      <a:pt x="109" y="449"/>
                    </a:lnTo>
                    <a:lnTo>
                      <a:pt x="120" y="451"/>
                    </a:lnTo>
                    <a:lnTo>
                      <a:pt x="130" y="453"/>
                    </a:lnTo>
                    <a:lnTo>
                      <a:pt x="142" y="456"/>
                    </a:lnTo>
                    <a:lnTo>
                      <a:pt x="151" y="461"/>
                    </a:lnTo>
                    <a:lnTo>
                      <a:pt x="161" y="465"/>
                    </a:lnTo>
                    <a:lnTo>
                      <a:pt x="169" y="471"/>
                    </a:lnTo>
                    <a:lnTo>
                      <a:pt x="178" y="477"/>
                    </a:lnTo>
                    <a:lnTo>
                      <a:pt x="185" y="483"/>
                    </a:lnTo>
                    <a:lnTo>
                      <a:pt x="191" y="491"/>
                    </a:lnTo>
                    <a:lnTo>
                      <a:pt x="197" y="498"/>
                    </a:lnTo>
                    <a:lnTo>
                      <a:pt x="201" y="507"/>
                    </a:lnTo>
                    <a:lnTo>
                      <a:pt x="206" y="515"/>
                    </a:lnTo>
                    <a:lnTo>
                      <a:pt x="207" y="524"/>
                    </a:lnTo>
                    <a:lnTo>
                      <a:pt x="208" y="533"/>
                    </a:lnTo>
                    <a:lnTo>
                      <a:pt x="208" y="539"/>
                    </a:lnTo>
                    <a:lnTo>
                      <a:pt x="208" y="545"/>
                    </a:lnTo>
                    <a:lnTo>
                      <a:pt x="208" y="551"/>
                    </a:lnTo>
                    <a:lnTo>
                      <a:pt x="207" y="556"/>
                    </a:lnTo>
                    <a:lnTo>
                      <a:pt x="206" y="562"/>
                    </a:lnTo>
                    <a:lnTo>
                      <a:pt x="203" y="567"/>
                    </a:lnTo>
                    <a:lnTo>
                      <a:pt x="201" y="572"/>
                    </a:lnTo>
                    <a:lnTo>
                      <a:pt x="198" y="577"/>
                    </a:lnTo>
                    <a:lnTo>
                      <a:pt x="198" y="577"/>
                    </a:lnTo>
                    <a:lnTo>
                      <a:pt x="226" y="552"/>
                    </a:lnTo>
                    <a:lnTo>
                      <a:pt x="169" y="371"/>
                    </a:lnTo>
                    <a:lnTo>
                      <a:pt x="57" y="164"/>
                    </a:lnTo>
                    <a:lnTo>
                      <a:pt x="54" y="158"/>
                    </a:lnTo>
                    <a:lnTo>
                      <a:pt x="51" y="153"/>
                    </a:lnTo>
                    <a:lnTo>
                      <a:pt x="49" y="147"/>
                    </a:lnTo>
                    <a:lnTo>
                      <a:pt x="49" y="141"/>
                    </a:lnTo>
                    <a:lnTo>
                      <a:pt x="49" y="135"/>
                    </a:lnTo>
                    <a:lnTo>
                      <a:pt x="49" y="129"/>
                    </a:lnTo>
                    <a:lnTo>
                      <a:pt x="51" y="123"/>
                    </a:lnTo>
                    <a:lnTo>
                      <a:pt x="54" y="118"/>
                    </a:lnTo>
                    <a:lnTo>
                      <a:pt x="57" y="112"/>
                    </a:lnTo>
                    <a:lnTo>
                      <a:pt x="60" y="107"/>
                    </a:lnTo>
                    <a:lnTo>
                      <a:pt x="64" y="102"/>
                    </a:lnTo>
                    <a:lnTo>
                      <a:pt x="68" y="98"/>
                    </a:lnTo>
                    <a:lnTo>
                      <a:pt x="74" y="93"/>
                    </a:lnTo>
                    <a:lnTo>
                      <a:pt x="80" y="90"/>
                    </a:lnTo>
                    <a:lnTo>
                      <a:pt x="86" y="86"/>
                    </a:lnTo>
                    <a:lnTo>
                      <a:pt x="93" y="83"/>
                    </a:lnTo>
                    <a:lnTo>
                      <a:pt x="103" y="80"/>
                    </a:lnTo>
                    <a:lnTo>
                      <a:pt x="112" y="79"/>
                    </a:lnTo>
                    <a:lnTo>
                      <a:pt x="122" y="78"/>
                    </a:lnTo>
                    <a:lnTo>
                      <a:pt x="132" y="78"/>
                    </a:lnTo>
                    <a:lnTo>
                      <a:pt x="142" y="79"/>
                    </a:lnTo>
                    <a:lnTo>
                      <a:pt x="152" y="80"/>
                    </a:lnTo>
                    <a:lnTo>
                      <a:pt x="161" y="83"/>
                    </a:lnTo>
                    <a:lnTo>
                      <a:pt x="169" y="86"/>
                    </a:lnTo>
                    <a:lnTo>
                      <a:pt x="169" y="86"/>
                    </a:lnTo>
                    <a:lnTo>
                      <a:pt x="169" y="112"/>
                    </a:lnTo>
                    <a:lnTo>
                      <a:pt x="172" y="130"/>
                    </a:lnTo>
                    <a:lnTo>
                      <a:pt x="175" y="147"/>
                    </a:lnTo>
                    <a:lnTo>
                      <a:pt x="178" y="164"/>
                    </a:lnTo>
                    <a:lnTo>
                      <a:pt x="182" y="181"/>
                    </a:lnTo>
                    <a:lnTo>
                      <a:pt x="188" y="197"/>
                    </a:lnTo>
                    <a:lnTo>
                      <a:pt x="193" y="214"/>
                    </a:lnTo>
                    <a:lnTo>
                      <a:pt x="200" y="231"/>
                    </a:lnTo>
                    <a:lnTo>
                      <a:pt x="206" y="247"/>
                    </a:lnTo>
                    <a:lnTo>
                      <a:pt x="214" y="264"/>
                    </a:lnTo>
                    <a:lnTo>
                      <a:pt x="221" y="279"/>
                    </a:lnTo>
                    <a:lnTo>
                      <a:pt x="230" y="295"/>
                    </a:lnTo>
                    <a:lnTo>
                      <a:pt x="240" y="311"/>
                    </a:lnTo>
                    <a:lnTo>
                      <a:pt x="249" y="326"/>
                    </a:lnTo>
                    <a:lnTo>
                      <a:pt x="261" y="341"/>
                    </a:lnTo>
                    <a:lnTo>
                      <a:pt x="271" y="357"/>
                    </a:lnTo>
                    <a:lnTo>
                      <a:pt x="282" y="371"/>
                    </a:lnTo>
                    <a:lnTo>
                      <a:pt x="282" y="371"/>
                    </a:lnTo>
                    <a:lnTo>
                      <a:pt x="255" y="397"/>
                    </a:lnTo>
                    <a:lnTo>
                      <a:pt x="311" y="423"/>
                    </a:lnTo>
                    <a:lnTo>
                      <a:pt x="396" y="577"/>
                    </a:lnTo>
                    <a:lnTo>
                      <a:pt x="453" y="629"/>
                    </a:lnTo>
                    <a:lnTo>
                      <a:pt x="367" y="681"/>
                    </a:lnTo>
                    <a:lnTo>
                      <a:pt x="396" y="706"/>
                    </a:lnTo>
                    <a:lnTo>
                      <a:pt x="401" y="719"/>
                    </a:lnTo>
                    <a:lnTo>
                      <a:pt x="407" y="730"/>
                    </a:lnTo>
                    <a:lnTo>
                      <a:pt x="412" y="741"/>
                    </a:lnTo>
                    <a:lnTo>
                      <a:pt x="421" y="751"/>
                    </a:lnTo>
                    <a:lnTo>
                      <a:pt x="428" y="761"/>
                    </a:lnTo>
                    <a:lnTo>
                      <a:pt x="438" y="771"/>
                    </a:lnTo>
                    <a:lnTo>
                      <a:pt x="447" y="780"/>
                    </a:lnTo>
                    <a:lnTo>
                      <a:pt x="459" y="789"/>
                    </a:lnTo>
                    <a:lnTo>
                      <a:pt x="470" y="797"/>
                    </a:lnTo>
                    <a:lnTo>
                      <a:pt x="482" y="805"/>
                    </a:lnTo>
                    <a:lnTo>
                      <a:pt x="495" y="812"/>
                    </a:lnTo>
                    <a:lnTo>
                      <a:pt x="508" y="817"/>
                    </a:lnTo>
                    <a:lnTo>
                      <a:pt x="521" y="823"/>
                    </a:lnTo>
                    <a:lnTo>
                      <a:pt x="535" y="828"/>
                    </a:lnTo>
                    <a:lnTo>
                      <a:pt x="550" y="832"/>
                    </a:lnTo>
                    <a:lnTo>
                      <a:pt x="566" y="836"/>
                    </a:lnTo>
                    <a:lnTo>
                      <a:pt x="566" y="836"/>
                    </a:lnTo>
                    <a:lnTo>
                      <a:pt x="593" y="862"/>
                    </a:lnTo>
                    <a:lnTo>
                      <a:pt x="610" y="873"/>
                    </a:lnTo>
                    <a:lnTo>
                      <a:pt x="620" y="879"/>
                    </a:lnTo>
                    <a:lnTo>
                      <a:pt x="629" y="885"/>
                    </a:lnTo>
                    <a:lnTo>
                      <a:pt x="639" y="890"/>
                    </a:lnTo>
                    <a:lnTo>
                      <a:pt x="648" y="895"/>
                    </a:lnTo>
                    <a:lnTo>
                      <a:pt x="658" y="899"/>
                    </a:lnTo>
                    <a:lnTo>
                      <a:pt x="668" y="904"/>
                    </a:lnTo>
                    <a:lnTo>
                      <a:pt x="678" y="907"/>
                    </a:lnTo>
                    <a:lnTo>
                      <a:pt x="688" y="910"/>
                    </a:lnTo>
                    <a:lnTo>
                      <a:pt x="700" y="914"/>
                    </a:lnTo>
                    <a:lnTo>
                      <a:pt x="710" y="917"/>
                    </a:lnTo>
                    <a:lnTo>
                      <a:pt x="720" y="919"/>
                    </a:lnTo>
                    <a:lnTo>
                      <a:pt x="732" y="921"/>
                    </a:lnTo>
                    <a:lnTo>
                      <a:pt x="742" y="924"/>
                    </a:lnTo>
                    <a:lnTo>
                      <a:pt x="754" y="926"/>
                    </a:lnTo>
                    <a:lnTo>
                      <a:pt x="765" y="927"/>
                    </a:lnTo>
                    <a:lnTo>
                      <a:pt x="775" y="928"/>
                    </a:lnTo>
                    <a:lnTo>
                      <a:pt x="787" y="929"/>
                    </a:lnTo>
                    <a:lnTo>
                      <a:pt x="798" y="930"/>
                    </a:lnTo>
                    <a:lnTo>
                      <a:pt x="810" y="930"/>
                    </a:lnTo>
                    <a:lnTo>
                      <a:pt x="821" y="930"/>
                    </a:lnTo>
                    <a:lnTo>
                      <a:pt x="832" y="930"/>
                    </a:lnTo>
                    <a:lnTo>
                      <a:pt x="843" y="929"/>
                    </a:lnTo>
                    <a:lnTo>
                      <a:pt x="855" y="928"/>
                    </a:lnTo>
                    <a:lnTo>
                      <a:pt x="866" y="927"/>
                    </a:lnTo>
                    <a:lnTo>
                      <a:pt x="878" y="926"/>
                    </a:lnTo>
                    <a:lnTo>
                      <a:pt x="888" y="924"/>
                    </a:lnTo>
                    <a:lnTo>
                      <a:pt x="900" y="921"/>
                    </a:lnTo>
                    <a:lnTo>
                      <a:pt x="911" y="919"/>
                    </a:lnTo>
                    <a:lnTo>
                      <a:pt x="921" y="917"/>
                    </a:lnTo>
                    <a:lnTo>
                      <a:pt x="933" y="914"/>
                    </a:lnTo>
                    <a:lnTo>
                      <a:pt x="933" y="914"/>
                    </a:lnTo>
                    <a:lnTo>
                      <a:pt x="1018" y="991"/>
                    </a:lnTo>
                    <a:lnTo>
                      <a:pt x="1018" y="1017"/>
                    </a:lnTo>
                    <a:lnTo>
                      <a:pt x="1244" y="1068"/>
                    </a:lnTo>
                    <a:lnTo>
                      <a:pt x="1244" y="1043"/>
                    </a:lnTo>
                    <a:lnTo>
                      <a:pt x="1251" y="1046"/>
                    </a:lnTo>
                    <a:lnTo>
                      <a:pt x="1257" y="1049"/>
                    </a:lnTo>
                    <a:lnTo>
                      <a:pt x="1262" y="1054"/>
                    </a:lnTo>
                    <a:lnTo>
                      <a:pt x="1267" y="1057"/>
                    </a:lnTo>
                    <a:lnTo>
                      <a:pt x="1270" y="1062"/>
                    </a:lnTo>
                    <a:lnTo>
                      <a:pt x="1271" y="1067"/>
                    </a:lnTo>
                    <a:lnTo>
                      <a:pt x="1273" y="1072"/>
                    </a:lnTo>
                    <a:lnTo>
                      <a:pt x="1274" y="1076"/>
                    </a:lnTo>
                    <a:lnTo>
                      <a:pt x="1274" y="1082"/>
                    </a:lnTo>
                    <a:lnTo>
                      <a:pt x="1274" y="1087"/>
                    </a:lnTo>
                    <a:lnTo>
                      <a:pt x="1273" y="1097"/>
                    </a:lnTo>
                    <a:lnTo>
                      <a:pt x="1273" y="1109"/>
                    </a:lnTo>
                    <a:lnTo>
                      <a:pt x="1271" y="1114"/>
                    </a:lnTo>
                    <a:lnTo>
                      <a:pt x="1273" y="1120"/>
                    </a:lnTo>
                    <a:lnTo>
                      <a:pt x="1273" y="1125"/>
                    </a:lnTo>
                    <a:lnTo>
                      <a:pt x="1274" y="1131"/>
                    </a:lnTo>
                    <a:lnTo>
                      <a:pt x="1275" y="1137"/>
                    </a:lnTo>
                    <a:lnTo>
                      <a:pt x="1277" y="1142"/>
                    </a:lnTo>
                    <a:lnTo>
                      <a:pt x="1280" y="1148"/>
                    </a:lnTo>
                    <a:lnTo>
                      <a:pt x="1283" y="1154"/>
                    </a:lnTo>
                    <a:lnTo>
                      <a:pt x="1286" y="1159"/>
                    </a:lnTo>
                    <a:lnTo>
                      <a:pt x="1288" y="1164"/>
                    </a:lnTo>
                    <a:lnTo>
                      <a:pt x="1297" y="1174"/>
                    </a:lnTo>
                    <a:lnTo>
                      <a:pt x="1306" y="1183"/>
                    </a:lnTo>
                    <a:lnTo>
                      <a:pt x="1316" y="1190"/>
                    </a:lnTo>
                    <a:lnTo>
                      <a:pt x="1322" y="1194"/>
                    </a:lnTo>
                    <a:lnTo>
                      <a:pt x="1327" y="1197"/>
                    </a:lnTo>
                    <a:lnTo>
                      <a:pt x="1333" y="1201"/>
                    </a:lnTo>
                    <a:lnTo>
                      <a:pt x="1340" y="1203"/>
                    </a:lnTo>
                    <a:lnTo>
                      <a:pt x="1346" y="1205"/>
                    </a:lnTo>
                    <a:lnTo>
                      <a:pt x="1353" y="1207"/>
                    </a:lnTo>
                    <a:lnTo>
                      <a:pt x="1361" y="1208"/>
                    </a:lnTo>
                    <a:lnTo>
                      <a:pt x="1366" y="1210"/>
                    </a:lnTo>
                    <a:lnTo>
                      <a:pt x="1374" y="1211"/>
                    </a:lnTo>
                    <a:lnTo>
                      <a:pt x="1381" y="1212"/>
                    </a:lnTo>
                    <a:lnTo>
                      <a:pt x="1388" y="1212"/>
                    </a:lnTo>
                    <a:lnTo>
                      <a:pt x="1395" y="1211"/>
                    </a:lnTo>
                    <a:lnTo>
                      <a:pt x="1404" y="1210"/>
                    </a:lnTo>
                    <a:lnTo>
                      <a:pt x="1411" y="1208"/>
                    </a:lnTo>
                    <a:lnTo>
                      <a:pt x="1419" y="1206"/>
                    </a:lnTo>
                    <a:lnTo>
                      <a:pt x="1426" y="1204"/>
                    </a:lnTo>
                    <a:lnTo>
                      <a:pt x="1434" y="1201"/>
                    </a:lnTo>
                    <a:lnTo>
                      <a:pt x="1442" y="1197"/>
                    </a:lnTo>
                    <a:lnTo>
                      <a:pt x="1498" y="1017"/>
                    </a:lnTo>
                    <a:lnTo>
                      <a:pt x="1501" y="1011"/>
                    </a:lnTo>
                    <a:lnTo>
                      <a:pt x="1502" y="1007"/>
                    </a:lnTo>
                    <a:lnTo>
                      <a:pt x="1504" y="1001"/>
                    </a:lnTo>
                    <a:lnTo>
                      <a:pt x="1505" y="997"/>
                    </a:lnTo>
                    <a:lnTo>
                      <a:pt x="1507" y="992"/>
                    </a:lnTo>
                    <a:lnTo>
                      <a:pt x="1507" y="989"/>
                    </a:lnTo>
                    <a:lnTo>
                      <a:pt x="1507" y="984"/>
                    </a:lnTo>
                    <a:lnTo>
                      <a:pt x="1505" y="981"/>
                    </a:lnTo>
                    <a:lnTo>
                      <a:pt x="1505" y="978"/>
                    </a:lnTo>
                    <a:lnTo>
                      <a:pt x="1504" y="974"/>
                    </a:lnTo>
                    <a:lnTo>
                      <a:pt x="1501" y="967"/>
                    </a:lnTo>
                    <a:lnTo>
                      <a:pt x="1495" y="963"/>
                    </a:lnTo>
                    <a:lnTo>
                      <a:pt x="1489" y="958"/>
                    </a:lnTo>
                    <a:lnTo>
                      <a:pt x="1482" y="954"/>
                    </a:lnTo>
                    <a:lnTo>
                      <a:pt x="1475" y="951"/>
                    </a:lnTo>
                    <a:lnTo>
                      <a:pt x="1466" y="947"/>
                    </a:lnTo>
                    <a:lnTo>
                      <a:pt x="1456" y="945"/>
                    </a:lnTo>
                    <a:lnTo>
                      <a:pt x="1446" y="943"/>
                    </a:lnTo>
                    <a:lnTo>
                      <a:pt x="1434" y="942"/>
                    </a:lnTo>
                    <a:lnTo>
                      <a:pt x="1423" y="941"/>
                    </a:lnTo>
                    <a:lnTo>
                      <a:pt x="1411" y="939"/>
                    </a:lnTo>
                    <a:lnTo>
                      <a:pt x="1398" y="939"/>
                    </a:lnTo>
                    <a:lnTo>
                      <a:pt x="1387" y="939"/>
                    </a:lnTo>
                    <a:lnTo>
                      <a:pt x="1361" y="939"/>
                    </a:lnTo>
                    <a:lnTo>
                      <a:pt x="1336" y="939"/>
                    </a:lnTo>
                    <a:lnTo>
                      <a:pt x="1325" y="941"/>
                    </a:lnTo>
                    <a:lnTo>
                      <a:pt x="1313" y="941"/>
                    </a:lnTo>
                    <a:lnTo>
                      <a:pt x="1301" y="942"/>
                    </a:lnTo>
                    <a:lnTo>
                      <a:pt x="1290" y="942"/>
                    </a:lnTo>
                    <a:lnTo>
                      <a:pt x="1280" y="942"/>
                    </a:lnTo>
                    <a:lnTo>
                      <a:pt x="1271" y="942"/>
                    </a:lnTo>
                    <a:lnTo>
                      <a:pt x="1262" y="942"/>
                    </a:lnTo>
                    <a:lnTo>
                      <a:pt x="1255" y="941"/>
                    </a:lnTo>
                    <a:lnTo>
                      <a:pt x="1249" y="941"/>
                    </a:lnTo>
                    <a:lnTo>
                      <a:pt x="1244" y="939"/>
                    </a:lnTo>
                    <a:lnTo>
                      <a:pt x="1187" y="914"/>
                    </a:lnTo>
                    <a:lnTo>
                      <a:pt x="1244" y="785"/>
                    </a:lnTo>
                    <a:lnTo>
                      <a:pt x="1273" y="836"/>
                    </a:lnTo>
                    <a:lnTo>
                      <a:pt x="1273" y="785"/>
                    </a:lnTo>
                    <a:lnTo>
                      <a:pt x="1356" y="629"/>
                    </a:lnTo>
                    <a:lnTo>
                      <a:pt x="1300" y="629"/>
                    </a:lnTo>
                    <a:lnTo>
                      <a:pt x="1291" y="627"/>
                    </a:lnTo>
                    <a:lnTo>
                      <a:pt x="1283" y="626"/>
                    </a:lnTo>
                    <a:lnTo>
                      <a:pt x="1275" y="624"/>
                    </a:lnTo>
                    <a:lnTo>
                      <a:pt x="1267" y="623"/>
                    </a:lnTo>
                    <a:lnTo>
                      <a:pt x="1261" y="622"/>
                    </a:lnTo>
                    <a:lnTo>
                      <a:pt x="1254" y="622"/>
                    </a:lnTo>
                    <a:lnTo>
                      <a:pt x="1248" y="622"/>
                    </a:lnTo>
                    <a:lnTo>
                      <a:pt x="1242" y="622"/>
                    </a:lnTo>
                    <a:lnTo>
                      <a:pt x="1236" y="622"/>
                    </a:lnTo>
                    <a:lnTo>
                      <a:pt x="1231" y="623"/>
                    </a:lnTo>
                    <a:lnTo>
                      <a:pt x="1222" y="626"/>
                    </a:lnTo>
                    <a:lnTo>
                      <a:pt x="1213" y="628"/>
                    </a:lnTo>
                    <a:lnTo>
                      <a:pt x="1206" y="632"/>
                    </a:lnTo>
                    <a:lnTo>
                      <a:pt x="1200" y="637"/>
                    </a:lnTo>
                    <a:lnTo>
                      <a:pt x="1196" y="642"/>
                    </a:lnTo>
                    <a:lnTo>
                      <a:pt x="1192" y="648"/>
                    </a:lnTo>
                    <a:lnTo>
                      <a:pt x="1187" y="655"/>
                    </a:lnTo>
                    <a:lnTo>
                      <a:pt x="1184" y="661"/>
                    </a:lnTo>
                    <a:lnTo>
                      <a:pt x="1181" y="668"/>
                    </a:lnTo>
                    <a:lnTo>
                      <a:pt x="1177" y="684"/>
                    </a:lnTo>
                    <a:lnTo>
                      <a:pt x="1173" y="700"/>
                    </a:lnTo>
                    <a:lnTo>
                      <a:pt x="1170" y="706"/>
                    </a:lnTo>
                    <a:lnTo>
                      <a:pt x="1168" y="714"/>
                    </a:lnTo>
                    <a:lnTo>
                      <a:pt x="1166" y="721"/>
                    </a:lnTo>
                    <a:lnTo>
                      <a:pt x="1161" y="728"/>
                    </a:lnTo>
                    <a:lnTo>
                      <a:pt x="1157" y="734"/>
                    </a:lnTo>
                    <a:lnTo>
                      <a:pt x="1153" y="740"/>
                    </a:lnTo>
                    <a:lnTo>
                      <a:pt x="1147" y="746"/>
                    </a:lnTo>
                    <a:lnTo>
                      <a:pt x="1141" y="750"/>
                    </a:lnTo>
                    <a:lnTo>
                      <a:pt x="1132" y="753"/>
                    </a:lnTo>
                    <a:lnTo>
                      <a:pt x="1124" y="757"/>
                    </a:lnTo>
                    <a:lnTo>
                      <a:pt x="1113" y="759"/>
                    </a:lnTo>
                    <a:lnTo>
                      <a:pt x="1108" y="759"/>
                    </a:lnTo>
                    <a:lnTo>
                      <a:pt x="1102" y="760"/>
                    </a:lnTo>
                    <a:lnTo>
                      <a:pt x="1096" y="760"/>
                    </a:lnTo>
                    <a:lnTo>
                      <a:pt x="1089" y="760"/>
                    </a:lnTo>
                    <a:lnTo>
                      <a:pt x="1082" y="759"/>
                    </a:lnTo>
                    <a:lnTo>
                      <a:pt x="1074" y="758"/>
                    </a:lnTo>
                    <a:lnTo>
                      <a:pt x="1102" y="785"/>
                    </a:lnTo>
                    <a:lnTo>
                      <a:pt x="1046" y="785"/>
                    </a:lnTo>
                    <a:lnTo>
                      <a:pt x="1035" y="788"/>
                    </a:lnTo>
                    <a:lnTo>
                      <a:pt x="1024" y="791"/>
                    </a:lnTo>
                    <a:lnTo>
                      <a:pt x="1012" y="794"/>
                    </a:lnTo>
                    <a:lnTo>
                      <a:pt x="1001" y="795"/>
                    </a:lnTo>
                    <a:lnTo>
                      <a:pt x="989" y="795"/>
                    </a:lnTo>
                    <a:lnTo>
                      <a:pt x="978" y="795"/>
                    </a:lnTo>
                    <a:lnTo>
                      <a:pt x="966" y="794"/>
                    </a:lnTo>
                    <a:lnTo>
                      <a:pt x="954" y="791"/>
                    </a:lnTo>
                    <a:lnTo>
                      <a:pt x="944" y="788"/>
                    </a:lnTo>
                    <a:lnTo>
                      <a:pt x="934" y="785"/>
                    </a:lnTo>
                    <a:lnTo>
                      <a:pt x="924" y="780"/>
                    </a:lnTo>
                    <a:lnTo>
                      <a:pt x="914" y="775"/>
                    </a:lnTo>
                    <a:lnTo>
                      <a:pt x="905" y="769"/>
                    </a:lnTo>
                    <a:lnTo>
                      <a:pt x="898" y="762"/>
                    </a:lnTo>
                    <a:lnTo>
                      <a:pt x="891" y="754"/>
                    </a:lnTo>
                    <a:lnTo>
                      <a:pt x="884" y="747"/>
                    </a:lnTo>
                    <a:lnTo>
                      <a:pt x="879" y="740"/>
                    </a:lnTo>
                    <a:lnTo>
                      <a:pt x="876" y="732"/>
                    </a:lnTo>
                    <a:lnTo>
                      <a:pt x="865" y="715"/>
                    </a:lnTo>
                    <a:lnTo>
                      <a:pt x="855" y="698"/>
                    </a:lnTo>
                    <a:lnTo>
                      <a:pt x="846" y="683"/>
                    </a:lnTo>
                    <a:lnTo>
                      <a:pt x="839" y="666"/>
                    </a:lnTo>
                    <a:lnTo>
                      <a:pt x="832" y="650"/>
                    </a:lnTo>
                    <a:lnTo>
                      <a:pt x="827" y="635"/>
                    </a:lnTo>
                    <a:lnTo>
                      <a:pt x="823" y="619"/>
                    </a:lnTo>
                    <a:lnTo>
                      <a:pt x="821" y="603"/>
                    </a:lnTo>
                    <a:lnTo>
                      <a:pt x="820" y="587"/>
                    </a:lnTo>
                    <a:lnTo>
                      <a:pt x="820" y="572"/>
                    </a:lnTo>
                    <a:lnTo>
                      <a:pt x="821" y="556"/>
                    </a:lnTo>
                    <a:lnTo>
                      <a:pt x="824" y="540"/>
                    </a:lnTo>
                    <a:lnTo>
                      <a:pt x="829" y="525"/>
                    </a:lnTo>
                    <a:lnTo>
                      <a:pt x="833" y="508"/>
                    </a:lnTo>
                    <a:lnTo>
                      <a:pt x="840" y="491"/>
                    </a:lnTo>
                    <a:lnTo>
                      <a:pt x="847" y="474"/>
                    </a:lnTo>
                    <a:lnTo>
                      <a:pt x="853" y="464"/>
                    </a:lnTo>
                    <a:lnTo>
                      <a:pt x="858" y="454"/>
                    </a:lnTo>
                    <a:lnTo>
                      <a:pt x="863" y="445"/>
                    </a:lnTo>
                    <a:lnTo>
                      <a:pt x="868" y="435"/>
                    </a:lnTo>
                    <a:lnTo>
                      <a:pt x="872" y="426"/>
                    </a:lnTo>
                    <a:lnTo>
                      <a:pt x="875" y="417"/>
                    </a:lnTo>
                    <a:lnTo>
                      <a:pt x="876" y="413"/>
                    </a:lnTo>
                    <a:lnTo>
                      <a:pt x="876" y="408"/>
                    </a:lnTo>
                    <a:lnTo>
                      <a:pt x="876" y="405"/>
                    </a:lnTo>
                    <a:lnTo>
                      <a:pt x="876" y="400"/>
                    </a:lnTo>
                    <a:lnTo>
                      <a:pt x="876" y="397"/>
                    </a:lnTo>
                    <a:lnTo>
                      <a:pt x="875" y="394"/>
                    </a:lnTo>
                    <a:lnTo>
                      <a:pt x="873" y="390"/>
                    </a:lnTo>
                    <a:lnTo>
                      <a:pt x="872" y="387"/>
                    </a:lnTo>
                    <a:lnTo>
                      <a:pt x="869" y="385"/>
                    </a:lnTo>
                    <a:lnTo>
                      <a:pt x="866" y="381"/>
                    </a:lnTo>
                    <a:lnTo>
                      <a:pt x="862" y="379"/>
                    </a:lnTo>
                    <a:lnTo>
                      <a:pt x="858" y="377"/>
                    </a:lnTo>
                    <a:lnTo>
                      <a:pt x="852" y="375"/>
                    </a:lnTo>
                    <a:lnTo>
                      <a:pt x="846" y="373"/>
                    </a:lnTo>
                    <a:lnTo>
                      <a:pt x="839" y="372"/>
                    </a:lnTo>
                    <a:lnTo>
                      <a:pt x="832" y="371"/>
                    </a:lnTo>
                    <a:lnTo>
                      <a:pt x="823" y="371"/>
                    </a:lnTo>
                    <a:lnTo>
                      <a:pt x="813" y="370"/>
                    </a:lnTo>
                    <a:lnTo>
                      <a:pt x="803" y="370"/>
                    </a:lnTo>
                    <a:lnTo>
                      <a:pt x="791" y="371"/>
                    </a:lnTo>
                    <a:lnTo>
                      <a:pt x="707" y="190"/>
                    </a:lnTo>
                    <a:lnTo>
                      <a:pt x="651" y="164"/>
                    </a:lnTo>
                    <a:lnTo>
                      <a:pt x="622" y="215"/>
                    </a:lnTo>
                    <a:lnTo>
                      <a:pt x="593" y="215"/>
                    </a:lnTo>
                    <a:lnTo>
                      <a:pt x="566" y="164"/>
                    </a:lnTo>
                    <a:lnTo>
                      <a:pt x="566" y="138"/>
                    </a:lnTo>
                    <a:lnTo>
                      <a:pt x="537" y="86"/>
                    </a:lnTo>
                    <a:lnTo>
                      <a:pt x="282" y="112"/>
                    </a:lnTo>
                    <a:lnTo>
                      <a:pt x="278" y="104"/>
                    </a:lnTo>
                    <a:lnTo>
                      <a:pt x="274" y="97"/>
                    </a:lnTo>
                    <a:lnTo>
                      <a:pt x="268" y="89"/>
                    </a:lnTo>
                    <a:lnTo>
                      <a:pt x="262" y="82"/>
                    </a:lnTo>
                    <a:lnTo>
                      <a:pt x="256" y="75"/>
                    </a:lnTo>
                    <a:lnTo>
                      <a:pt x="250" y="69"/>
                    </a:lnTo>
                    <a:lnTo>
                      <a:pt x="243" y="62"/>
                    </a:lnTo>
                    <a:lnTo>
                      <a:pt x="236" y="55"/>
                    </a:lnTo>
                    <a:lnTo>
                      <a:pt x="229" y="49"/>
                    </a:lnTo>
                    <a:lnTo>
                      <a:pt x="220" y="44"/>
                    </a:lnTo>
                    <a:lnTo>
                      <a:pt x="213" y="39"/>
                    </a:lnTo>
                    <a:lnTo>
                      <a:pt x="204" y="34"/>
                    </a:lnTo>
                    <a:lnTo>
                      <a:pt x="195" y="29"/>
                    </a:lnTo>
                    <a:lnTo>
                      <a:pt x="187" y="25"/>
                    </a:lnTo>
                    <a:lnTo>
                      <a:pt x="177" y="21"/>
                    </a:lnTo>
                    <a:lnTo>
                      <a:pt x="168" y="17"/>
                    </a:lnTo>
                    <a:lnTo>
                      <a:pt x="158" y="14"/>
                    </a:lnTo>
                    <a:lnTo>
                      <a:pt x="148" y="11"/>
                    </a:lnTo>
                    <a:lnTo>
                      <a:pt x="139" y="8"/>
                    </a:lnTo>
                    <a:lnTo>
                      <a:pt x="129" y="6"/>
                    </a:lnTo>
                    <a:lnTo>
                      <a:pt x="117" y="5"/>
                    </a:lnTo>
                    <a:lnTo>
                      <a:pt x="107" y="2"/>
                    </a:lnTo>
                    <a:lnTo>
                      <a:pt x="97" y="1"/>
                    </a:lnTo>
                    <a:lnTo>
                      <a:pt x="87" y="1"/>
                    </a:lnTo>
                    <a:lnTo>
                      <a:pt x="75" y="0"/>
                    </a:lnTo>
                    <a:lnTo>
                      <a:pt x="65" y="0"/>
                    </a:lnTo>
                    <a:lnTo>
                      <a:pt x="54" y="1"/>
                    </a:lnTo>
                    <a:lnTo>
                      <a:pt x="44" y="1"/>
                    </a:lnTo>
                    <a:lnTo>
                      <a:pt x="32" y="2"/>
                    </a:lnTo>
                    <a:lnTo>
                      <a:pt x="22" y="5"/>
                    </a:lnTo>
                    <a:lnTo>
                      <a:pt x="10" y="7"/>
                    </a:lnTo>
                    <a:lnTo>
                      <a:pt x="0" y="9"/>
                    </a:lnTo>
                    <a:lnTo>
                      <a:pt x="0" y="9"/>
                    </a:lnTo>
                    <a:lnTo>
                      <a:pt x="0" y="190"/>
                    </a:lnTo>
                    <a:lnTo>
                      <a:pt x="8" y="192"/>
                    </a:lnTo>
                    <a:lnTo>
                      <a:pt x="15" y="194"/>
                    </a:lnTo>
                    <a:lnTo>
                      <a:pt x="21" y="197"/>
                    </a:lnTo>
                    <a:lnTo>
                      <a:pt x="28" y="201"/>
                    </a:lnTo>
                    <a:lnTo>
                      <a:pt x="34" y="204"/>
                    </a:lnTo>
                    <a:lnTo>
                      <a:pt x="38" y="209"/>
                    </a:lnTo>
                    <a:lnTo>
                      <a:pt x="42" y="213"/>
                    </a:lnTo>
                    <a:lnTo>
                      <a:pt x="47" y="218"/>
                    </a:lnTo>
                    <a:lnTo>
                      <a:pt x="49" y="222"/>
                    </a:lnTo>
                    <a:lnTo>
                      <a:pt x="52" y="228"/>
                    </a:lnTo>
                    <a:lnTo>
                      <a:pt x="55" y="233"/>
                    </a:lnTo>
                    <a:lnTo>
                      <a:pt x="57" y="239"/>
                    </a:lnTo>
                    <a:lnTo>
                      <a:pt x="57" y="245"/>
                    </a:lnTo>
                    <a:lnTo>
                      <a:pt x="57" y="250"/>
                    </a:lnTo>
                    <a:lnTo>
                      <a:pt x="57" y="256"/>
                    </a:lnTo>
                    <a:lnTo>
                      <a:pt x="55" y="262"/>
                    </a:lnTo>
                    <a:lnTo>
                      <a:pt x="52" y="267"/>
                    </a:lnTo>
                    <a:lnTo>
                      <a:pt x="51" y="271"/>
                    </a:lnTo>
                    <a:lnTo>
                      <a:pt x="48" y="276"/>
                    </a:lnTo>
                    <a:lnTo>
                      <a:pt x="45" y="279"/>
                    </a:lnTo>
                    <a:lnTo>
                      <a:pt x="41" y="284"/>
                    </a:lnTo>
                    <a:lnTo>
                      <a:pt x="38" y="287"/>
                    </a:lnTo>
                    <a:lnTo>
                      <a:pt x="34" y="290"/>
                    </a:lnTo>
                    <a:lnTo>
                      <a:pt x="28" y="294"/>
                    </a:lnTo>
                    <a:lnTo>
                      <a:pt x="28" y="294"/>
                    </a:lnTo>
                    <a:lnTo>
                      <a:pt x="142" y="371"/>
                    </a:lnTo>
                    <a:lnTo>
                      <a:pt x="142" y="397"/>
                    </a:lnTo>
                    <a:lnTo>
                      <a:pt x="142" y="397"/>
                    </a:lnTo>
                    <a:close/>
                    <a:moveTo>
                      <a:pt x="2374" y="836"/>
                    </a:moveTo>
                    <a:lnTo>
                      <a:pt x="2403" y="785"/>
                    </a:lnTo>
                    <a:lnTo>
                      <a:pt x="2374" y="785"/>
                    </a:lnTo>
                    <a:lnTo>
                      <a:pt x="2370" y="783"/>
                    </a:lnTo>
                    <a:lnTo>
                      <a:pt x="2367" y="780"/>
                    </a:lnTo>
                    <a:lnTo>
                      <a:pt x="2358" y="777"/>
                    </a:lnTo>
                    <a:lnTo>
                      <a:pt x="2352" y="775"/>
                    </a:lnTo>
                    <a:lnTo>
                      <a:pt x="2345" y="774"/>
                    </a:lnTo>
                    <a:lnTo>
                      <a:pt x="2339" y="774"/>
                    </a:lnTo>
                    <a:lnTo>
                      <a:pt x="2334" y="775"/>
                    </a:lnTo>
                    <a:lnTo>
                      <a:pt x="2329" y="776"/>
                    </a:lnTo>
                    <a:lnTo>
                      <a:pt x="2325" y="778"/>
                    </a:lnTo>
                    <a:lnTo>
                      <a:pt x="2321" y="780"/>
                    </a:lnTo>
                    <a:lnTo>
                      <a:pt x="2318" y="784"/>
                    </a:lnTo>
                    <a:lnTo>
                      <a:pt x="2315" y="788"/>
                    </a:lnTo>
                    <a:lnTo>
                      <a:pt x="2312" y="791"/>
                    </a:lnTo>
                    <a:lnTo>
                      <a:pt x="2311" y="796"/>
                    </a:lnTo>
                    <a:lnTo>
                      <a:pt x="2309" y="800"/>
                    </a:lnTo>
                    <a:lnTo>
                      <a:pt x="2309" y="805"/>
                    </a:lnTo>
                    <a:lnTo>
                      <a:pt x="2309" y="811"/>
                    </a:lnTo>
                    <a:lnTo>
                      <a:pt x="2309" y="815"/>
                    </a:lnTo>
                    <a:lnTo>
                      <a:pt x="2309" y="820"/>
                    </a:lnTo>
                    <a:lnTo>
                      <a:pt x="2311" y="824"/>
                    </a:lnTo>
                    <a:lnTo>
                      <a:pt x="2312" y="828"/>
                    </a:lnTo>
                    <a:lnTo>
                      <a:pt x="2315" y="832"/>
                    </a:lnTo>
                    <a:lnTo>
                      <a:pt x="2318" y="836"/>
                    </a:lnTo>
                    <a:lnTo>
                      <a:pt x="2321" y="840"/>
                    </a:lnTo>
                    <a:lnTo>
                      <a:pt x="2325" y="842"/>
                    </a:lnTo>
                    <a:lnTo>
                      <a:pt x="2329" y="844"/>
                    </a:lnTo>
                    <a:lnTo>
                      <a:pt x="2334" y="845"/>
                    </a:lnTo>
                    <a:lnTo>
                      <a:pt x="2339" y="846"/>
                    </a:lnTo>
                    <a:lnTo>
                      <a:pt x="2345" y="846"/>
                    </a:lnTo>
                    <a:lnTo>
                      <a:pt x="2352" y="845"/>
                    </a:lnTo>
                    <a:lnTo>
                      <a:pt x="2358" y="843"/>
                    </a:lnTo>
                    <a:lnTo>
                      <a:pt x="2367" y="840"/>
                    </a:lnTo>
                    <a:lnTo>
                      <a:pt x="2370" y="837"/>
                    </a:lnTo>
                    <a:lnTo>
                      <a:pt x="2374" y="835"/>
                    </a:lnTo>
                    <a:lnTo>
                      <a:pt x="2374" y="836"/>
                    </a:lnTo>
                    <a:close/>
                  </a:path>
                </a:pathLst>
              </a:custGeom>
              <a:solidFill>
                <a:srgbClr val="66FF99">
                  <a:alpha val="50999"/>
                </a:srgbClr>
              </a:solidFill>
              <a:ln w="9525">
                <a:solidFill>
                  <a:schemeClr val="folHlink"/>
                </a:solidFill>
                <a:round/>
                <a:headEnd/>
                <a:tailEnd/>
              </a:ln>
            </p:spPr>
            <p:txBody>
              <a:bodyPr/>
              <a:lstStyle/>
              <a:p>
                <a:endParaRPr lang="ru-RU"/>
              </a:p>
            </p:txBody>
          </p:sp>
          <p:sp>
            <p:nvSpPr>
              <p:cNvPr id="1120717" name="Freeform 461"/>
              <p:cNvSpPr>
                <a:spLocks noEditPoints="1"/>
              </p:cNvSpPr>
              <p:nvPr/>
            </p:nvSpPr>
            <p:spPr bwMode="auto">
              <a:xfrm>
                <a:off x="2252" y="1179"/>
                <a:ext cx="2798" cy="1966"/>
              </a:xfrm>
              <a:custGeom>
                <a:avLst/>
                <a:gdLst>
                  <a:gd name="T0" fmla="*/ 2857 w 8394"/>
                  <a:gd name="T1" fmla="*/ 1689 h 5898"/>
                  <a:gd name="T2" fmla="*/ 3872 w 8394"/>
                  <a:gd name="T3" fmla="*/ 473 h 5898"/>
                  <a:gd name="T4" fmla="*/ 889 w 8394"/>
                  <a:gd name="T5" fmla="*/ 1832 h 5898"/>
                  <a:gd name="T6" fmla="*/ 1723 w 8394"/>
                  <a:gd name="T7" fmla="*/ 1868 h 5898"/>
                  <a:gd name="T8" fmla="*/ 1830 w 8394"/>
                  <a:gd name="T9" fmla="*/ 1749 h 5898"/>
                  <a:gd name="T10" fmla="*/ 2144 w 8394"/>
                  <a:gd name="T11" fmla="*/ 1856 h 5898"/>
                  <a:gd name="T12" fmla="*/ 2441 w 8394"/>
                  <a:gd name="T13" fmla="*/ 2303 h 5898"/>
                  <a:gd name="T14" fmla="*/ 1512 w 8394"/>
                  <a:gd name="T15" fmla="*/ 2230 h 5898"/>
                  <a:gd name="T16" fmla="*/ 727 w 8394"/>
                  <a:gd name="T17" fmla="*/ 2119 h 5898"/>
                  <a:gd name="T18" fmla="*/ 52 w 8394"/>
                  <a:gd name="T19" fmla="*/ 2895 h 5898"/>
                  <a:gd name="T20" fmla="*/ 234 w 8394"/>
                  <a:gd name="T21" fmla="*/ 3635 h 5898"/>
                  <a:gd name="T22" fmla="*/ 1329 w 8394"/>
                  <a:gd name="T23" fmla="*/ 3780 h 5898"/>
                  <a:gd name="T24" fmla="*/ 1472 w 8394"/>
                  <a:gd name="T25" fmla="*/ 4897 h 5898"/>
                  <a:gd name="T26" fmla="*/ 2676 w 8394"/>
                  <a:gd name="T27" fmla="*/ 4985 h 5898"/>
                  <a:gd name="T28" fmla="*/ 3392 w 8394"/>
                  <a:gd name="T29" fmla="*/ 3418 h 5898"/>
                  <a:gd name="T30" fmla="*/ 2691 w 8394"/>
                  <a:gd name="T31" fmla="*/ 2804 h 5898"/>
                  <a:gd name="T32" fmla="*/ 3372 w 8394"/>
                  <a:gd name="T33" fmla="*/ 3259 h 5898"/>
                  <a:gd name="T34" fmla="*/ 3811 w 8394"/>
                  <a:gd name="T35" fmla="*/ 2971 h 5898"/>
                  <a:gd name="T36" fmla="*/ 3544 w 8394"/>
                  <a:gd name="T37" fmla="*/ 2690 h 5898"/>
                  <a:gd name="T38" fmla="*/ 3424 w 8394"/>
                  <a:gd name="T39" fmla="*/ 2484 h 5898"/>
                  <a:gd name="T40" fmla="*/ 4991 w 8394"/>
                  <a:gd name="T41" fmla="*/ 3354 h 5898"/>
                  <a:gd name="T42" fmla="*/ 5449 w 8394"/>
                  <a:gd name="T43" fmla="*/ 2851 h 5898"/>
                  <a:gd name="T44" fmla="*/ 5952 w 8394"/>
                  <a:gd name="T45" fmla="*/ 3403 h 5898"/>
                  <a:gd name="T46" fmla="*/ 6186 w 8394"/>
                  <a:gd name="T47" fmla="*/ 3702 h 5898"/>
                  <a:gd name="T48" fmla="*/ 6344 w 8394"/>
                  <a:gd name="T49" fmla="*/ 3509 h 5898"/>
                  <a:gd name="T50" fmla="*/ 6893 w 8394"/>
                  <a:gd name="T51" fmla="*/ 2615 h 5898"/>
                  <a:gd name="T52" fmla="*/ 6549 w 8394"/>
                  <a:gd name="T53" fmla="*/ 1896 h 5898"/>
                  <a:gd name="T54" fmla="*/ 7006 w 8394"/>
                  <a:gd name="T55" fmla="*/ 1939 h 5898"/>
                  <a:gd name="T56" fmla="*/ 7216 w 8394"/>
                  <a:gd name="T57" fmla="*/ 1678 h 5898"/>
                  <a:gd name="T58" fmla="*/ 6782 w 8394"/>
                  <a:gd name="T59" fmla="*/ 1067 h 5898"/>
                  <a:gd name="T60" fmla="*/ 7613 w 8394"/>
                  <a:gd name="T61" fmla="*/ 724 h 5898"/>
                  <a:gd name="T62" fmla="*/ 8046 w 8394"/>
                  <a:gd name="T63" fmla="*/ 608 h 5898"/>
                  <a:gd name="T64" fmla="*/ 6267 w 8394"/>
                  <a:gd name="T65" fmla="*/ 175 h 5898"/>
                  <a:gd name="T66" fmla="*/ 4670 w 8394"/>
                  <a:gd name="T67" fmla="*/ 40 h 5898"/>
                  <a:gd name="T68" fmla="*/ 3502 w 8394"/>
                  <a:gd name="T69" fmla="*/ 315 h 5898"/>
                  <a:gd name="T70" fmla="*/ 2284 w 8394"/>
                  <a:gd name="T71" fmla="*/ 471 h 5898"/>
                  <a:gd name="T72" fmla="*/ 1773 w 8394"/>
                  <a:gd name="T73" fmla="*/ 346 h 5898"/>
                  <a:gd name="T74" fmla="*/ 1413 w 8394"/>
                  <a:gd name="T75" fmla="*/ 837 h 5898"/>
                  <a:gd name="T76" fmla="*/ 1839 w 8394"/>
                  <a:gd name="T77" fmla="*/ 583 h 5898"/>
                  <a:gd name="T78" fmla="*/ 2136 w 8394"/>
                  <a:gd name="T79" fmla="*/ 833 h 5898"/>
                  <a:gd name="T80" fmla="*/ 1443 w 8394"/>
                  <a:gd name="T81" fmla="*/ 1113 h 5898"/>
                  <a:gd name="T82" fmla="*/ 1102 w 8394"/>
                  <a:gd name="T83" fmla="*/ 1248 h 5898"/>
                  <a:gd name="T84" fmla="*/ 2656 w 8394"/>
                  <a:gd name="T85" fmla="*/ 1558 h 5898"/>
                  <a:gd name="T86" fmla="*/ 7291 w 8394"/>
                  <a:gd name="T87" fmla="*/ 3418 h 5898"/>
                  <a:gd name="T88" fmla="*/ 7681 w 8394"/>
                  <a:gd name="T89" fmla="*/ 1940 h 5898"/>
                  <a:gd name="T90" fmla="*/ 7398 w 8394"/>
                  <a:gd name="T91" fmla="*/ 2276 h 5898"/>
                  <a:gd name="T92" fmla="*/ 3328 w 8394"/>
                  <a:gd name="T93" fmla="*/ 4797 h 5898"/>
                  <a:gd name="T94" fmla="*/ 2081 w 8394"/>
                  <a:gd name="T95" fmla="*/ 2119 h 5898"/>
                  <a:gd name="T96" fmla="*/ 3412 w 8394"/>
                  <a:gd name="T97" fmla="*/ 1825 h 5898"/>
                  <a:gd name="T98" fmla="*/ 3077 w 8394"/>
                  <a:gd name="T99" fmla="*/ 1579 h 5898"/>
                  <a:gd name="T100" fmla="*/ 7687 w 8394"/>
                  <a:gd name="T101" fmla="*/ 1609 h 5898"/>
                  <a:gd name="T102" fmla="*/ 6947 w 8394"/>
                  <a:gd name="T103" fmla="*/ 3942 h 5898"/>
                  <a:gd name="T104" fmla="*/ 6493 w 8394"/>
                  <a:gd name="T105" fmla="*/ 3979 h 5898"/>
                  <a:gd name="T106" fmla="*/ 6306 w 8394"/>
                  <a:gd name="T107" fmla="*/ 4085 h 5898"/>
                  <a:gd name="T108" fmla="*/ 5990 w 8394"/>
                  <a:gd name="T109" fmla="*/ 3982 h 5898"/>
                  <a:gd name="T110" fmla="*/ 7161 w 8394"/>
                  <a:gd name="T111" fmla="*/ 4271 h 5898"/>
                  <a:gd name="T112" fmla="*/ 7073 w 8394"/>
                  <a:gd name="T113" fmla="*/ 3218 h 5898"/>
                  <a:gd name="T114" fmla="*/ 7054 w 8394"/>
                  <a:gd name="T115" fmla="*/ 3265 h 5898"/>
                  <a:gd name="T116" fmla="*/ 7392 w 8394"/>
                  <a:gd name="T117" fmla="*/ 3544 h 5898"/>
                  <a:gd name="T118" fmla="*/ 7071 w 8394"/>
                  <a:gd name="T119" fmla="*/ 4460 h 5898"/>
                  <a:gd name="T120" fmla="*/ 6783 w 8394"/>
                  <a:gd name="T121" fmla="*/ 4478 h 5898"/>
                  <a:gd name="T122" fmla="*/ 756 w 8394"/>
                  <a:gd name="T123" fmla="*/ 1304 h 5898"/>
                  <a:gd name="T124" fmla="*/ 791 w 8394"/>
                  <a:gd name="T125" fmla="*/ 1067 h 5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394" h="5898">
                    <a:moveTo>
                      <a:pt x="2289" y="1791"/>
                    </a:moveTo>
                    <a:lnTo>
                      <a:pt x="2261" y="1765"/>
                    </a:lnTo>
                    <a:lnTo>
                      <a:pt x="2232" y="1687"/>
                    </a:lnTo>
                    <a:lnTo>
                      <a:pt x="2232" y="1687"/>
                    </a:lnTo>
                    <a:lnTo>
                      <a:pt x="2238" y="1687"/>
                    </a:lnTo>
                    <a:lnTo>
                      <a:pt x="2244" y="1686"/>
                    </a:lnTo>
                    <a:lnTo>
                      <a:pt x="2248" y="1683"/>
                    </a:lnTo>
                    <a:lnTo>
                      <a:pt x="2254" y="1682"/>
                    </a:lnTo>
                    <a:lnTo>
                      <a:pt x="2258" y="1680"/>
                    </a:lnTo>
                    <a:lnTo>
                      <a:pt x="2263" y="1678"/>
                    </a:lnTo>
                    <a:lnTo>
                      <a:pt x="2266" y="1675"/>
                    </a:lnTo>
                    <a:lnTo>
                      <a:pt x="2270" y="1672"/>
                    </a:lnTo>
                    <a:lnTo>
                      <a:pt x="2273" y="1669"/>
                    </a:lnTo>
                    <a:lnTo>
                      <a:pt x="2276" y="1665"/>
                    </a:lnTo>
                    <a:lnTo>
                      <a:pt x="2279" y="1662"/>
                    </a:lnTo>
                    <a:lnTo>
                      <a:pt x="2280" y="1658"/>
                    </a:lnTo>
                    <a:lnTo>
                      <a:pt x="2282" y="1653"/>
                    </a:lnTo>
                    <a:lnTo>
                      <a:pt x="2283" y="1650"/>
                    </a:lnTo>
                    <a:lnTo>
                      <a:pt x="2283" y="1645"/>
                    </a:lnTo>
                    <a:lnTo>
                      <a:pt x="2283" y="1641"/>
                    </a:lnTo>
                    <a:lnTo>
                      <a:pt x="2282" y="1636"/>
                    </a:lnTo>
                    <a:lnTo>
                      <a:pt x="2280" y="1632"/>
                    </a:lnTo>
                    <a:lnTo>
                      <a:pt x="2279" y="1627"/>
                    </a:lnTo>
                    <a:lnTo>
                      <a:pt x="2276" y="1623"/>
                    </a:lnTo>
                    <a:lnTo>
                      <a:pt x="2273" y="1619"/>
                    </a:lnTo>
                    <a:lnTo>
                      <a:pt x="2270" y="1616"/>
                    </a:lnTo>
                    <a:lnTo>
                      <a:pt x="2266" y="1613"/>
                    </a:lnTo>
                    <a:lnTo>
                      <a:pt x="2261" y="1609"/>
                    </a:lnTo>
                    <a:lnTo>
                      <a:pt x="2261" y="1609"/>
                    </a:lnTo>
                    <a:lnTo>
                      <a:pt x="2269" y="1610"/>
                    </a:lnTo>
                    <a:lnTo>
                      <a:pt x="2276" y="1610"/>
                    </a:lnTo>
                    <a:lnTo>
                      <a:pt x="2282" y="1610"/>
                    </a:lnTo>
                    <a:lnTo>
                      <a:pt x="2287" y="1610"/>
                    </a:lnTo>
                    <a:lnTo>
                      <a:pt x="2292" y="1609"/>
                    </a:lnTo>
                    <a:lnTo>
                      <a:pt x="2296" y="1608"/>
                    </a:lnTo>
                    <a:lnTo>
                      <a:pt x="2300" y="1607"/>
                    </a:lnTo>
                    <a:lnTo>
                      <a:pt x="2303" y="1605"/>
                    </a:lnTo>
                    <a:lnTo>
                      <a:pt x="2306" y="1604"/>
                    </a:lnTo>
                    <a:lnTo>
                      <a:pt x="2309" y="1601"/>
                    </a:lnTo>
                    <a:lnTo>
                      <a:pt x="2312" y="1599"/>
                    </a:lnTo>
                    <a:lnTo>
                      <a:pt x="2313" y="1596"/>
                    </a:lnTo>
                    <a:lnTo>
                      <a:pt x="2316" y="1590"/>
                    </a:lnTo>
                    <a:lnTo>
                      <a:pt x="2316" y="1585"/>
                    </a:lnTo>
                    <a:lnTo>
                      <a:pt x="2318" y="1578"/>
                    </a:lnTo>
                    <a:lnTo>
                      <a:pt x="2318" y="1571"/>
                    </a:lnTo>
                    <a:lnTo>
                      <a:pt x="2316" y="1557"/>
                    </a:lnTo>
                    <a:lnTo>
                      <a:pt x="2316" y="1549"/>
                    </a:lnTo>
                    <a:lnTo>
                      <a:pt x="2316" y="1542"/>
                    </a:lnTo>
                    <a:lnTo>
                      <a:pt x="2316" y="1535"/>
                    </a:lnTo>
                    <a:lnTo>
                      <a:pt x="2319" y="1530"/>
                    </a:lnTo>
                    <a:lnTo>
                      <a:pt x="2321" y="1526"/>
                    </a:lnTo>
                    <a:lnTo>
                      <a:pt x="2322" y="1522"/>
                    </a:lnTo>
                    <a:lnTo>
                      <a:pt x="2326" y="1520"/>
                    </a:lnTo>
                    <a:lnTo>
                      <a:pt x="2329" y="1516"/>
                    </a:lnTo>
                    <a:lnTo>
                      <a:pt x="2334" y="1514"/>
                    </a:lnTo>
                    <a:lnTo>
                      <a:pt x="2338" y="1512"/>
                    </a:lnTo>
                    <a:lnTo>
                      <a:pt x="2342" y="1510"/>
                    </a:lnTo>
                    <a:lnTo>
                      <a:pt x="2348" y="1508"/>
                    </a:lnTo>
                    <a:lnTo>
                      <a:pt x="2352" y="1506"/>
                    </a:lnTo>
                    <a:lnTo>
                      <a:pt x="2358" y="1505"/>
                    </a:lnTo>
                    <a:lnTo>
                      <a:pt x="2371" y="1504"/>
                    </a:lnTo>
                    <a:lnTo>
                      <a:pt x="2384" y="1504"/>
                    </a:lnTo>
                    <a:lnTo>
                      <a:pt x="2397" y="1504"/>
                    </a:lnTo>
                    <a:lnTo>
                      <a:pt x="2410" y="1505"/>
                    </a:lnTo>
                    <a:lnTo>
                      <a:pt x="2425" y="1507"/>
                    </a:lnTo>
                    <a:lnTo>
                      <a:pt x="2438" y="1511"/>
                    </a:lnTo>
                    <a:lnTo>
                      <a:pt x="2449" y="1514"/>
                    </a:lnTo>
                    <a:lnTo>
                      <a:pt x="2461" y="1517"/>
                    </a:lnTo>
                    <a:lnTo>
                      <a:pt x="2467" y="1520"/>
                    </a:lnTo>
                    <a:lnTo>
                      <a:pt x="2471" y="1522"/>
                    </a:lnTo>
                    <a:lnTo>
                      <a:pt x="2475" y="1524"/>
                    </a:lnTo>
                    <a:lnTo>
                      <a:pt x="2480" y="1526"/>
                    </a:lnTo>
                    <a:lnTo>
                      <a:pt x="2482" y="1530"/>
                    </a:lnTo>
                    <a:lnTo>
                      <a:pt x="2487" y="1532"/>
                    </a:lnTo>
                    <a:lnTo>
                      <a:pt x="2430" y="1558"/>
                    </a:lnTo>
                    <a:lnTo>
                      <a:pt x="2435" y="1558"/>
                    </a:lnTo>
                    <a:lnTo>
                      <a:pt x="2441" y="1557"/>
                    </a:lnTo>
                    <a:lnTo>
                      <a:pt x="2445" y="1558"/>
                    </a:lnTo>
                    <a:lnTo>
                      <a:pt x="2449" y="1558"/>
                    </a:lnTo>
                    <a:lnTo>
                      <a:pt x="2455" y="1559"/>
                    </a:lnTo>
                    <a:lnTo>
                      <a:pt x="2459" y="1560"/>
                    </a:lnTo>
                    <a:lnTo>
                      <a:pt x="2464" y="1562"/>
                    </a:lnTo>
                    <a:lnTo>
                      <a:pt x="2468" y="1565"/>
                    </a:lnTo>
                    <a:lnTo>
                      <a:pt x="2471" y="1567"/>
                    </a:lnTo>
                    <a:lnTo>
                      <a:pt x="2475" y="1569"/>
                    </a:lnTo>
                    <a:lnTo>
                      <a:pt x="2478" y="1572"/>
                    </a:lnTo>
                    <a:lnTo>
                      <a:pt x="2481" y="1576"/>
                    </a:lnTo>
                    <a:lnTo>
                      <a:pt x="2484" y="1579"/>
                    </a:lnTo>
                    <a:lnTo>
                      <a:pt x="2485" y="1582"/>
                    </a:lnTo>
                    <a:lnTo>
                      <a:pt x="2487" y="1586"/>
                    </a:lnTo>
                    <a:lnTo>
                      <a:pt x="2488" y="1590"/>
                    </a:lnTo>
                    <a:lnTo>
                      <a:pt x="2488" y="1595"/>
                    </a:lnTo>
                    <a:lnTo>
                      <a:pt x="2488" y="1599"/>
                    </a:lnTo>
                    <a:lnTo>
                      <a:pt x="2488" y="1605"/>
                    </a:lnTo>
                    <a:lnTo>
                      <a:pt x="2487" y="1609"/>
                    </a:lnTo>
                    <a:lnTo>
                      <a:pt x="2600" y="1584"/>
                    </a:lnTo>
                    <a:lnTo>
                      <a:pt x="2656" y="1584"/>
                    </a:lnTo>
                    <a:lnTo>
                      <a:pt x="2798" y="1661"/>
                    </a:lnTo>
                    <a:lnTo>
                      <a:pt x="2806" y="1663"/>
                    </a:lnTo>
                    <a:lnTo>
                      <a:pt x="2815" y="1665"/>
                    </a:lnTo>
                    <a:lnTo>
                      <a:pt x="2822" y="1669"/>
                    </a:lnTo>
                    <a:lnTo>
                      <a:pt x="2831" y="1672"/>
                    </a:lnTo>
                    <a:lnTo>
                      <a:pt x="2837" y="1675"/>
                    </a:lnTo>
                    <a:lnTo>
                      <a:pt x="2844" y="1680"/>
                    </a:lnTo>
                    <a:lnTo>
                      <a:pt x="2851" y="1684"/>
                    </a:lnTo>
                    <a:lnTo>
                      <a:pt x="2857" y="1689"/>
                    </a:lnTo>
                    <a:lnTo>
                      <a:pt x="2861" y="1695"/>
                    </a:lnTo>
                    <a:lnTo>
                      <a:pt x="2866" y="1700"/>
                    </a:lnTo>
                    <a:lnTo>
                      <a:pt x="2870" y="1706"/>
                    </a:lnTo>
                    <a:lnTo>
                      <a:pt x="2874" y="1712"/>
                    </a:lnTo>
                    <a:lnTo>
                      <a:pt x="2877" y="1718"/>
                    </a:lnTo>
                    <a:lnTo>
                      <a:pt x="2880" y="1725"/>
                    </a:lnTo>
                    <a:lnTo>
                      <a:pt x="2881" y="1732"/>
                    </a:lnTo>
                    <a:lnTo>
                      <a:pt x="2883" y="1739"/>
                    </a:lnTo>
                    <a:lnTo>
                      <a:pt x="2883" y="1765"/>
                    </a:lnTo>
                    <a:lnTo>
                      <a:pt x="2871" y="1768"/>
                    </a:lnTo>
                    <a:lnTo>
                      <a:pt x="2861" y="1773"/>
                    </a:lnTo>
                    <a:lnTo>
                      <a:pt x="2850" y="1776"/>
                    </a:lnTo>
                    <a:lnTo>
                      <a:pt x="2837" y="1781"/>
                    </a:lnTo>
                    <a:lnTo>
                      <a:pt x="2825" y="1784"/>
                    </a:lnTo>
                    <a:lnTo>
                      <a:pt x="2812" y="1788"/>
                    </a:lnTo>
                    <a:lnTo>
                      <a:pt x="2799" y="1790"/>
                    </a:lnTo>
                    <a:lnTo>
                      <a:pt x="2786" y="1792"/>
                    </a:lnTo>
                    <a:lnTo>
                      <a:pt x="2773" y="1794"/>
                    </a:lnTo>
                    <a:lnTo>
                      <a:pt x="2760" y="1795"/>
                    </a:lnTo>
                    <a:lnTo>
                      <a:pt x="2747" y="1797"/>
                    </a:lnTo>
                    <a:lnTo>
                      <a:pt x="2734" y="1797"/>
                    </a:lnTo>
                    <a:lnTo>
                      <a:pt x="2721" y="1797"/>
                    </a:lnTo>
                    <a:lnTo>
                      <a:pt x="2708" y="1795"/>
                    </a:lnTo>
                    <a:lnTo>
                      <a:pt x="2696" y="1793"/>
                    </a:lnTo>
                    <a:lnTo>
                      <a:pt x="2685" y="1791"/>
                    </a:lnTo>
                    <a:lnTo>
                      <a:pt x="2676" y="1788"/>
                    </a:lnTo>
                    <a:lnTo>
                      <a:pt x="2669" y="1785"/>
                    </a:lnTo>
                    <a:lnTo>
                      <a:pt x="2656" y="1779"/>
                    </a:lnTo>
                    <a:lnTo>
                      <a:pt x="2642" y="1772"/>
                    </a:lnTo>
                    <a:lnTo>
                      <a:pt x="2628" y="1765"/>
                    </a:lnTo>
                    <a:lnTo>
                      <a:pt x="2615" y="1757"/>
                    </a:lnTo>
                    <a:lnTo>
                      <a:pt x="2601" y="1751"/>
                    </a:lnTo>
                    <a:lnTo>
                      <a:pt x="2587" y="1744"/>
                    </a:lnTo>
                    <a:lnTo>
                      <a:pt x="2579" y="1742"/>
                    </a:lnTo>
                    <a:lnTo>
                      <a:pt x="2572" y="1739"/>
                    </a:lnTo>
                    <a:lnTo>
                      <a:pt x="2561" y="1736"/>
                    </a:lnTo>
                    <a:lnTo>
                      <a:pt x="2550" y="1734"/>
                    </a:lnTo>
                    <a:lnTo>
                      <a:pt x="2539" y="1733"/>
                    </a:lnTo>
                    <a:lnTo>
                      <a:pt x="2527" y="1732"/>
                    </a:lnTo>
                    <a:lnTo>
                      <a:pt x="2517" y="1733"/>
                    </a:lnTo>
                    <a:lnTo>
                      <a:pt x="2506" y="1734"/>
                    </a:lnTo>
                    <a:lnTo>
                      <a:pt x="2495" y="1736"/>
                    </a:lnTo>
                    <a:lnTo>
                      <a:pt x="2487" y="1739"/>
                    </a:lnTo>
                    <a:lnTo>
                      <a:pt x="2480" y="1742"/>
                    </a:lnTo>
                    <a:lnTo>
                      <a:pt x="2475" y="1744"/>
                    </a:lnTo>
                    <a:lnTo>
                      <a:pt x="2469" y="1747"/>
                    </a:lnTo>
                    <a:lnTo>
                      <a:pt x="2464" y="1751"/>
                    </a:lnTo>
                    <a:lnTo>
                      <a:pt x="2454" y="1758"/>
                    </a:lnTo>
                    <a:lnTo>
                      <a:pt x="2443" y="1766"/>
                    </a:lnTo>
                    <a:lnTo>
                      <a:pt x="2433" y="1774"/>
                    </a:lnTo>
                    <a:lnTo>
                      <a:pt x="2429" y="1777"/>
                    </a:lnTo>
                    <a:lnTo>
                      <a:pt x="2423" y="1781"/>
                    </a:lnTo>
                    <a:lnTo>
                      <a:pt x="2419" y="1783"/>
                    </a:lnTo>
                    <a:lnTo>
                      <a:pt x="2413" y="1786"/>
                    </a:lnTo>
                    <a:lnTo>
                      <a:pt x="2407" y="1789"/>
                    </a:lnTo>
                    <a:lnTo>
                      <a:pt x="2402" y="1791"/>
                    </a:lnTo>
                    <a:lnTo>
                      <a:pt x="2396" y="1792"/>
                    </a:lnTo>
                    <a:lnTo>
                      <a:pt x="2389" y="1792"/>
                    </a:lnTo>
                    <a:lnTo>
                      <a:pt x="2381" y="1793"/>
                    </a:lnTo>
                    <a:lnTo>
                      <a:pt x="2374" y="1793"/>
                    </a:lnTo>
                    <a:lnTo>
                      <a:pt x="2367" y="1792"/>
                    </a:lnTo>
                    <a:lnTo>
                      <a:pt x="2360" y="1792"/>
                    </a:lnTo>
                    <a:lnTo>
                      <a:pt x="2345" y="1791"/>
                    </a:lnTo>
                    <a:lnTo>
                      <a:pt x="2331" y="1789"/>
                    </a:lnTo>
                    <a:lnTo>
                      <a:pt x="2323" y="1789"/>
                    </a:lnTo>
                    <a:lnTo>
                      <a:pt x="2316" y="1788"/>
                    </a:lnTo>
                    <a:lnTo>
                      <a:pt x="2309" y="1788"/>
                    </a:lnTo>
                    <a:lnTo>
                      <a:pt x="2302" y="1789"/>
                    </a:lnTo>
                    <a:lnTo>
                      <a:pt x="2295" y="1789"/>
                    </a:lnTo>
                    <a:lnTo>
                      <a:pt x="2289" y="1791"/>
                    </a:lnTo>
                    <a:lnTo>
                      <a:pt x="2289" y="1791"/>
                    </a:lnTo>
                    <a:close/>
                    <a:moveTo>
                      <a:pt x="2261" y="2023"/>
                    </a:moveTo>
                    <a:lnTo>
                      <a:pt x="2289" y="2023"/>
                    </a:lnTo>
                    <a:lnTo>
                      <a:pt x="2261" y="2023"/>
                    </a:lnTo>
                    <a:lnTo>
                      <a:pt x="2261" y="2023"/>
                    </a:lnTo>
                    <a:close/>
                    <a:moveTo>
                      <a:pt x="4381" y="2799"/>
                    </a:moveTo>
                    <a:lnTo>
                      <a:pt x="4437" y="2772"/>
                    </a:lnTo>
                    <a:lnTo>
                      <a:pt x="4437" y="2799"/>
                    </a:lnTo>
                    <a:lnTo>
                      <a:pt x="4381" y="2799"/>
                    </a:lnTo>
                    <a:lnTo>
                      <a:pt x="4381" y="2799"/>
                    </a:lnTo>
                    <a:close/>
                    <a:moveTo>
                      <a:pt x="7347" y="344"/>
                    </a:moveTo>
                    <a:lnTo>
                      <a:pt x="7433" y="395"/>
                    </a:lnTo>
                    <a:lnTo>
                      <a:pt x="7405" y="395"/>
                    </a:lnTo>
                    <a:lnTo>
                      <a:pt x="7320" y="370"/>
                    </a:lnTo>
                    <a:lnTo>
                      <a:pt x="7323" y="372"/>
                    </a:lnTo>
                    <a:lnTo>
                      <a:pt x="7327" y="373"/>
                    </a:lnTo>
                    <a:lnTo>
                      <a:pt x="7331" y="373"/>
                    </a:lnTo>
                    <a:lnTo>
                      <a:pt x="7336" y="373"/>
                    </a:lnTo>
                    <a:lnTo>
                      <a:pt x="7340" y="373"/>
                    </a:lnTo>
                    <a:lnTo>
                      <a:pt x="7343" y="372"/>
                    </a:lnTo>
                    <a:lnTo>
                      <a:pt x="7347" y="370"/>
                    </a:lnTo>
                    <a:lnTo>
                      <a:pt x="7350" y="367"/>
                    </a:lnTo>
                    <a:lnTo>
                      <a:pt x="7353" y="364"/>
                    </a:lnTo>
                    <a:lnTo>
                      <a:pt x="7355" y="362"/>
                    </a:lnTo>
                    <a:lnTo>
                      <a:pt x="7356" y="358"/>
                    </a:lnTo>
                    <a:lnTo>
                      <a:pt x="7356" y="355"/>
                    </a:lnTo>
                    <a:lnTo>
                      <a:pt x="7355" y="352"/>
                    </a:lnTo>
                    <a:lnTo>
                      <a:pt x="7353" y="348"/>
                    </a:lnTo>
                    <a:lnTo>
                      <a:pt x="7350" y="346"/>
                    </a:lnTo>
                    <a:lnTo>
                      <a:pt x="7347" y="344"/>
                    </a:lnTo>
                    <a:lnTo>
                      <a:pt x="7347" y="344"/>
                    </a:lnTo>
                    <a:lnTo>
                      <a:pt x="7347" y="344"/>
                    </a:lnTo>
                    <a:close/>
                    <a:moveTo>
                      <a:pt x="3787" y="395"/>
                    </a:moveTo>
                    <a:lnTo>
                      <a:pt x="3815" y="395"/>
                    </a:lnTo>
                    <a:lnTo>
                      <a:pt x="3899" y="447"/>
                    </a:lnTo>
                    <a:lnTo>
                      <a:pt x="3872" y="473"/>
                    </a:lnTo>
                    <a:lnTo>
                      <a:pt x="3865" y="478"/>
                    </a:lnTo>
                    <a:lnTo>
                      <a:pt x="3859" y="483"/>
                    </a:lnTo>
                    <a:lnTo>
                      <a:pt x="3852" y="487"/>
                    </a:lnTo>
                    <a:lnTo>
                      <a:pt x="3844" y="491"/>
                    </a:lnTo>
                    <a:lnTo>
                      <a:pt x="3836" y="494"/>
                    </a:lnTo>
                    <a:lnTo>
                      <a:pt x="3828" y="496"/>
                    </a:lnTo>
                    <a:lnTo>
                      <a:pt x="3820" y="497"/>
                    </a:lnTo>
                    <a:lnTo>
                      <a:pt x="3811" y="499"/>
                    </a:lnTo>
                    <a:lnTo>
                      <a:pt x="3802" y="500"/>
                    </a:lnTo>
                    <a:lnTo>
                      <a:pt x="3794" y="500"/>
                    </a:lnTo>
                    <a:lnTo>
                      <a:pt x="3785" y="499"/>
                    </a:lnTo>
                    <a:lnTo>
                      <a:pt x="3778" y="497"/>
                    </a:lnTo>
                    <a:lnTo>
                      <a:pt x="3769" y="495"/>
                    </a:lnTo>
                    <a:lnTo>
                      <a:pt x="3760" y="492"/>
                    </a:lnTo>
                    <a:lnTo>
                      <a:pt x="3753" y="489"/>
                    </a:lnTo>
                    <a:lnTo>
                      <a:pt x="3746" y="485"/>
                    </a:lnTo>
                    <a:lnTo>
                      <a:pt x="3737" y="480"/>
                    </a:lnTo>
                    <a:lnTo>
                      <a:pt x="3730" y="473"/>
                    </a:lnTo>
                    <a:lnTo>
                      <a:pt x="3737" y="473"/>
                    </a:lnTo>
                    <a:lnTo>
                      <a:pt x="3743" y="472"/>
                    </a:lnTo>
                    <a:lnTo>
                      <a:pt x="3750" y="471"/>
                    </a:lnTo>
                    <a:lnTo>
                      <a:pt x="3756" y="468"/>
                    </a:lnTo>
                    <a:lnTo>
                      <a:pt x="3762" y="466"/>
                    </a:lnTo>
                    <a:lnTo>
                      <a:pt x="3768" y="464"/>
                    </a:lnTo>
                    <a:lnTo>
                      <a:pt x="3772" y="460"/>
                    </a:lnTo>
                    <a:lnTo>
                      <a:pt x="3776" y="457"/>
                    </a:lnTo>
                    <a:lnTo>
                      <a:pt x="3781" y="454"/>
                    </a:lnTo>
                    <a:lnTo>
                      <a:pt x="3785" y="449"/>
                    </a:lnTo>
                    <a:lnTo>
                      <a:pt x="3788" y="445"/>
                    </a:lnTo>
                    <a:lnTo>
                      <a:pt x="3791" y="440"/>
                    </a:lnTo>
                    <a:lnTo>
                      <a:pt x="3792" y="436"/>
                    </a:lnTo>
                    <a:lnTo>
                      <a:pt x="3794" y="430"/>
                    </a:lnTo>
                    <a:lnTo>
                      <a:pt x="3795" y="426"/>
                    </a:lnTo>
                    <a:lnTo>
                      <a:pt x="3795" y="420"/>
                    </a:lnTo>
                    <a:lnTo>
                      <a:pt x="3795" y="413"/>
                    </a:lnTo>
                    <a:lnTo>
                      <a:pt x="3794" y="408"/>
                    </a:lnTo>
                    <a:lnTo>
                      <a:pt x="3791" y="401"/>
                    </a:lnTo>
                    <a:lnTo>
                      <a:pt x="3787" y="395"/>
                    </a:lnTo>
                    <a:lnTo>
                      <a:pt x="3787" y="395"/>
                    </a:lnTo>
                    <a:close/>
                    <a:moveTo>
                      <a:pt x="3703" y="267"/>
                    </a:moveTo>
                    <a:lnTo>
                      <a:pt x="3711" y="268"/>
                    </a:lnTo>
                    <a:lnTo>
                      <a:pt x="3720" y="270"/>
                    </a:lnTo>
                    <a:lnTo>
                      <a:pt x="3729" y="273"/>
                    </a:lnTo>
                    <a:lnTo>
                      <a:pt x="3734" y="276"/>
                    </a:lnTo>
                    <a:lnTo>
                      <a:pt x="3740" y="279"/>
                    </a:lnTo>
                    <a:lnTo>
                      <a:pt x="3745" y="282"/>
                    </a:lnTo>
                    <a:lnTo>
                      <a:pt x="3749" y="287"/>
                    </a:lnTo>
                    <a:lnTo>
                      <a:pt x="3752" y="290"/>
                    </a:lnTo>
                    <a:lnTo>
                      <a:pt x="3755" y="295"/>
                    </a:lnTo>
                    <a:lnTo>
                      <a:pt x="3756" y="299"/>
                    </a:lnTo>
                    <a:lnTo>
                      <a:pt x="3758" y="304"/>
                    </a:lnTo>
                    <a:lnTo>
                      <a:pt x="3758" y="308"/>
                    </a:lnTo>
                    <a:lnTo>
                      <a:pt x="3759" y="313"/>
                    </a:lnTo>
                    <a:lnTo>
                      <a:pt x="3759" y="317"/>
                    </a:lnTo>
                    <a:lnTo>
                      <a:pt x="3758" y="327"/>
                    </a:lnTo>
                    <a:lnTo>
                      <a:pt x="3756" y="337"/>
                    </a:lnTo>
                    <a:lnTo>
                      <a:pt x="3756" y="346"/>
                    </a:lnTo>
                    <a:lnTo>
                      <a:pt x="3756" y="356"/>
                    </a:lnTo>
                    <a:lnTo>
                      <a:pt x="3756" y="361"/>
                    </a:lnTo>
                    <a:lnTo>
                      <a:pt x="3758" y="365"/>
                    </a:lnTo>
                    <a:lnTo>
                      <a:pt x="3759" y="370"/>
                    </a:lnTo>
                    <a:lnTo>
                      <a:pt x="3760" y="374"/>
                    </a:lnTo>
                    <a:lnTo>
                      <a:pt x="3762" y="379"/>
                    </a:lnTo>
                    <a:lnTo>
                      <a:pt x="3766" y="382"/>
                    </a:lnTo>
                    <a:lnTo>
                      <a:pt x="3769" y="385"/>
                    </a:lnTo>
                    <a:lnTo>
                      <a:pt x="3775" y="390"/>
                    </a:lnTo>
                    <a:lnTo>
                      <a:pt x="3779" y="392"/>
                    </a:lnTo>
                    <a:lnTo>
                      <a:pt x="3787" y="395"/>
                    </a:lnTo>
                    <a:lnTo>
                      <a:pt x="3759" y="395"/>
                    </a:lnTo>
                    <a:lnTo>
                      <a:pt x="3703" y="267"/>
                    </a:lnTo>
                    <a:lnTo>
                      <a:pt x="3703" y="267"/>
                    </a:lnTo>
                    <a:close/>
                    <a:moveTo>
                      <a:pt x="509" y="1765"/>
                    </a:moveTo>
                    <a:lnTo>
                      <a:pt x="509" y="1791"/>
                    </a:lnTo>
                    <a:lnTo>
                      <a:pt x="451" y="1894"/>
                    </a:lnTo>
                    <a:lnTo>
                      <a:pt x="480" y="1920"/>
                    </a:lnTo>
                    <a:lnTo>
                      <a:pt x="480" y="2023"/>
                    </a:lnTo>
                    <a:lnTo>
                      <a:pt x="593" y="1997"/>
                    </a:lnTo>
                    <a:lnTo>
                      <a:pt x="649" y="2074"/>
                    </a:lnTo>
                    <a:lnTo>
                      <a:pt x="652" y="2067"/>
                    </a:lnTo>
                    <a:lnTo>
                      <a:pt x="657" y="2060"/>
                    </a:lnTo>
                    <a:lnTo>
                      <a:pt x="662" y="2052"/>
                    </a:lnTo>
                    <a:lnTo>
                      <a:pt x="667" y="2046"/>
                    </a:lnTo>
                    <a:lnTo>
                      <a:pt x="674" y="2040"/>
                    </a:lnTo>
                    <a:lnTo>
                      <a:pt x="681" y="2035"/>
                    </a:lnTo>
                    <a:lnTo>
                      <a:pt x="688" y="2031"/>
                    </a:lnTo>
                    <a:lnTo>
                      <a:pt x="697" y="2026"/>
                    </a:lnTo>
                    <a:lnTo>
                      <a:pt x="706" y="2023"/>
                    </a:lnTo>
                    <a:lnTo>
                      <a:pt x="714" y="2020"/>
                    </a:lnTo>
                    <a:lnTo>
                      <a:pt x="724" y="2017"/>
                    </a:lnTo>
                    <a:lnTo>
                      <a:pt x="735" y="2016"/>
                    </a:lnTo>
                    <a:lnTo>
                      <a:pt x="745" y="2015"/>
                    </a:lnTo>
                    <a:lnTo>
                      <a:pt x="755" y="2016"/>
                    </a:lnTo>
                    <a:lnTo>
                      <a:pt x="765" y="2016"/>
                    </a:lnTo>
                    <a:lnTo>
                      <a:pt x="775" y="2018"/>
                    </a:lnTo>
                    <a:lnTo>
                      <a:pt x="784" y="2021"/>
                    </a:lnTo>
                    <a:lnTo>
                      <a:pt x="787" y="2022"/>
                    </a:lnTo>
                    <a:lnTo>
                      <a:pt x="791" y="2023"/>
                    </a:lnTo>
                    <a:lnTo>
                      <a:pt x="791" y="2023"/>
                    </a:lnTo>
                    <a:lnTo>
                      <a:pt x="933" y="1920"/>
                    </a:lnTo>
                    <a:lnTo>
                      <a:pt x="876" y="1868"/>
                    </a:lnTo>
                    <a:lnTo>
                      <a:pt x="876" y="1863"/>
                    </a:lnTo>
                    <a:lnTo>
                      <a:pt x="876" y="1857"/>
                    </a:lnTo>
                    <a:lnTo>
                      <a:pt x="878" y="1853"/>
                    </a:lnTo>
                    <a:lnTo>
                      <a:pt x="879" y="1848"/>
                    </a:lnTo>
                    <a:lnTo>
                      <a:pt x="884" y="1839"/>
                    </a:lnTo>
                    <a:lnTo>
                      <a:pt x="889" y="1832"/>
                    </a:lnTo>
                    <a:lnTo>
                      <a:pt x="895" y="1826"/>
                    </a:lnTo>
                    <a:lnTo>
                      <a:pt x="904" y="1819"/>
                    </a:lnTo>
                    <a:lnTo>
                      <a:pt x="912" y="1814"/>
                    </a:lnTo>
                    <a:lnTo>
                      <a:pt x="921" y="1810"/>
                    </a:lnTo>
                    <a:lnTo>
                      <a:pt x="931" y="1805"/>
                    </a:lnTo>
                    <a:lnTo>
                      <a:pt x="941" y="1802"/>
                    </a:lnTo>
                    <a:lnTo>
                      <a:pt x="953" y="1799"/>
                    </a:lnTo>
                    <a:lnTo>
                      <a:pt x="964" y="1795"/>
                    </a:lnTo>
                    <a:lnTo>
                      <a:pt x="988" y="1791"/>
                    </a:lnTo>
                    <a:lnTo>
                      <a:pt x="1011" y="1785"/>
                    </a:lnTo>
                    <a:lnTo>
                      <a:pt x="1021" y="1783"/>
                    </a:lnTo>
                    <a:lnTo>
                      <a:pt x="1032" y="1781"/>
                    </a:lnTo>
                    <a:lnTo>
                      <a:pt x="1043" y="1777"/>
                    </a:lnTo>
                    <a:lnTo>
                      <a:pt x="1053" y="1774"/>
                    </a:lnTo>
                    <a:lnTo>
                      <a:pt x="1061" y="1771"/>
                    </a:lnTo>
                    <a:lnTo>
                      <a:pt x="1069" y="1767"/>
                    </a:lnTo>
                    <a:lnTo>
                      <a:pt x="1076" y="1763"/>
                    </a:lnTo>
                    <a:lnTo>
                      <a:pt x="1082" y="1757"/>
                    </a:lnTo>
                    <a:lnTo>
                      <a:pt x="1086" y="1752"/>
                    </a:lnTo>
                    <a:lnTo>
                      <a:pt x="1089" y="1748"/>
                    </a:lnTo>
                    <a:lnTo>
                      <a:pt x="1090" y="1745"/>
                    </a:lnTo>
                    <a:lnTo>
                      <a:pt x="1090" y="1742"/>
                    </a:lnTo>
                    <a:lnTo>
                      <a:pt x="1092" y="1738"/>
                    </a:lnTo>
                    <a:lnTo>
                      <a:pt x="1092" y="1734"/>
                    </a:lnTo>
                    <a:lnTo>
                      <a:pt x="1092" y="1729"/>
                    </a:lnTo>
                    <a:lnTo>
                      <a:pt x="1090" y="1725"/>
                    </a:lnTo>
                    <a:lnTo>
                      <a:pt x="1090" y="1720"/>
                    </a:lnTo>
                    <a:lnTo>
                      <a:pt x="1089" y="1716"/>
                    </a:lnTo>
                    <a:lnTo>
                      <a:pt x="1086" y="1710"/>
                    </a:lnTo>
                    <a:lnTo>
                      <a:pt x="1084" y="1705"/>
                    </a:lnTo>
                    <a:lnTo>
                      <a:pt x="1082" y="1699"/>
                    </a:lnTo>
                    <a:lnTo>
                      <a:pt x="1077" y="1693"/>
                    </a:lnTo>
                    <a:lnTo>
                      <a:pt x="1074" y="1687"/>
                    </a:lnTo>
                    <a:lnTo>
                      <a:pt x="1102" y="1661"/>
                    </a:lnTo>
                    <a:lnTo>
                      <a:pt x="1115" y="1663"/>
                    </a:lnTo>
                    <a:lnTo>
                      <a:pt x="1128" y="1664"/>
                    </a:lnTo>
                    <a:lnTo>
                      <a:pt x="1139" y="1665"/>
                    </a:lnTo>
                    <a:lnTo>
                      <a:pt x="1152" y="1665"/>
                    </a:lnTo>
                    <a:lnTo>
                      <a:pt x="1165" y="1665"/>
                    </a:lnTo>
                    <a:lnTo>
                      <a:pt x="1178" y="1665"/>
                    </a:lnTo>
                    <a:lnTo>
                      <a:pt x="1191" y="1664"/>
                    </a:lnTo>
                    <a:lnTo>
                      <a:pt x="1203" y="1663"/>
                    </a:lnTo>
                    <a:lnTo>
                      <a:pt x="1216" y="1661"/>
                    </a:lnTo>
                    <a:lnTo>
                      <a:pt x="1229" y="1659"/>
                    </a:lnTo>
                    <a:lnTo>
                      <a:pt x="1241" y="1655"/>
                    </a:lnTo>
                    <a:lnTo>
                      <a:pt x="1252" y="1653"/>
                    </a:lnTo>
                    <a:lnTo>
                      <a:pt x="1265" y="1649"/>
                    </a:lnTo>
                    <a:lnTo>
                      <a:pt x="1277" y="1645"/>
                    </a:lnTo>
                    <a:lnTo>
                      <a:pt x="1288" y="1641"/>
                    </a:lnTo>
                    <a:lnTo>
                      <a:pt x="1300" y="1635"/>
                    </a:lnTo>
                    <a:lnTo>
                      <a:pt x="1300" y="1632"/>
                    </a:lnTo>
                    <a:lnTo>
                      <a:pt x="1301" y="1628"/>
                    </a:lnTo>
                    <a:lnTo>
                      <a:pt x="1303" y="1626"/>
                    </a:lnTo>
                    <a:lnTo>
                      <a:pt x="1306" y="1623"/>
                    </a:lnTo>
                    <a:lnTo>
                      <a:pt x="1311" y="1618"/>
                    </a:lnTo>
                    <a:lnTo>
                      <a:pt x="1317" y="1614"/>
                    </a:lnTo>
                    <a:lnTo>
                      <a:pt x="1324" y="1610"/>
                    </a:lnTo>
                    <a:lnTo>
                      <a:pt x="1329" y="1609"/>
                    </a:lnTo>
                    <a:lnTo>
                      <a:pt x="1332" y="1608"/>
                    </a:lnTo>
                    <a:lnTo>
                      <a:pt x="1336" y="1608"/>
                    </a:lnTo>
                    <a:lnTo>
                      <a:pt x="1340" y="1608"/>
                    </a:lnTo>
                    <a:lnTo>
                      <a:pt x="1345" y="1608"/>
                    </a:lnTo>
                    <a:lnTo>
                      <a:pt x="1349" y="1608"/>
                    </a:lnTo>
                    <a:lnTo>
                      <a:pt x="1356" y="1609"/>
                    </a:lnTo>
                    <a:lnTo>
                      <a:pt x="1362" y="1612"/>
                    </a:lnTo>
                    <a:lnTo>
                      <a:pt x="1368" y="1614"/>
                    </a:lnTo>
                    <a:lnTo>
                      <a:pt x="1372" y="1617"/>
                    </a:lnTo>
                    <a:lnTo>
                      <a:pt x="1377" y="1621"/>
                    </a:lnTo>
                    <a:lnTo>
                      <a:pt x="1379" y="1625"/>
                    </a:lnTo>
                    <a:lnTo>
                      <a:pt x="1382" y="1630"/>
                    </a:lnTo>
                    <a:lnTo>
                      <a:pt x="1385" y="1635"/>
                    </a:lnTo>
                    <a:lnTo>
                      <a:pt x="1442" y="1739"/>
                    </a:lnTo>
                    <a:lnTo>
                      <a:pt x="1498" y="1765"/>
                    </a:lnTo>
                    <a:lnTo>
                      <a:pt x="1514" y="1767"/>
                    </a:lnTo>
                    <a:lnTo>
                      <a:pt x="1531" y="1770"/>
                    </a:lnTo>
                    <a:lnTo>
                      <a:pt x="1547" y="1774"/>
                    </a:lnTo>
                    <a:lnTo>
                      <a:pt x="1563" y="1779"/>
                    </a:lnTo>
                    <a:lnTo>
                      <a:pt x="1579" y="1785"/>
                    </a:lnTo>
                    <a:lnTo>
                      <a:pt x="1593" y="1791"/>
                    </a:lnTo>
                    <a:lnTo>
                      <a:pt x="1608" y="1799"/>
                    </a:lnTo>
                    <a:lnTo>
                      <a:pt x="1621" y="1807"/>
                    </a:lnTo>
                    <a:lnTo>
                      <a:pt x="1632" y="1816"/>
                    </a:lnTo>
                    <a:lnTo>
                      <a:pt x="1644" y="1825"/>
                    </a:lnTo>
                    <a:lnTo>
                      <a:pt x="1656" y="1835"/>
                    </a:lnTo>
                    <a:lnTo>
                      <a:pt x="1666" y="1846"/>
                    </a:lnTo>
                    <a:lnTo>
                      <a:pt x="1674" y="1857"/>
                    </a:lnTo>
                    <a:lnTo>
                      <a:pt x="1683" y="1868"/>
                    </a:lnTo>
                    <a:lnTo>
                      <a:pt x="1689" y="1881"/>
                    </a:lnTo>
                    <a:lnTo>
                      <a:pt x="1696" y="1894"/>
                    </a:lnTo>
                    <a:lnTo>
                      <a:pt x="1696" y="1894"/>
                    </a:lnTo>
                    <a:lnTo>
                      <a:pt x="1699" y="1895"/>
                    </a:lnTo>
                    <a:lnTo>
                      <a:pt x="1703" y="1896"/>
                    </a:lnTo>
                    <a:lnTo>
                      <a:pt x="1706" y="1897"/>
                    </a:lnTo>
                    <a:lnTo>
                      <a:pt x="1710" y="1897"/>
                    </a:lnTo>
                    <a:lnTo>
                      <a:pt x="1715" y="1897"/>
                    </a:lnTo>
                    <a:lnTo>
                      <a:pt x="1719" y="1896"/>
                    </a:lnTo>
                    <a:lnTo>
                      <a:pt x="1722" y="1894"/>
                    </a:lnTo>
                    <a:lnTo>
                      <a:pt x="1726" y="1892"/>
                    </a:lnTo>
                    <a:lnTo>
                      <a:pt x="1728" y="1888"/>
                    </a:lnTo>
                    <a:lnTo>
                      <a:pt x="1731" y="1886"/>
                    </a:lnTo>
                    <a:lnTo>
                      <a:pt x="1731" y="1883"/>
                    </a:lnTo>
                    <a:lnTo>
                      <a:pt x="1731" y="1879"/>
                    </a:lnTo>
                    <a:lnTo>
                      <a:pt x="1731" y="1876"/>
                    </a:lnTo>
                    <a:lnTo>
                      <a:pt x="1729" y="1873"/>
                    </a:lnTo>
                    <a:lnTo>
                      <a:pt x="1726" y="1870"/>
                    </a:lnTo>
                    <a:lnTo>
                      <a:pt x="1723" y="1868"/>
                    </a:lnTo>
                    <a:lnTo>
                      <a:pt x="1723" y="1868"/>
                    </a:lnTo>
                    <a:lnTo>
                      <a:pt x="1696" y="1868"/>
                    </a:lnTo>
                    <a:lnTo>
                      <a:pt x="1723" y="1817"/>
                    </a:lnTo>
                    <a:lnTo>
                      <a:pt x="1780" y="1842"/>
                    </a:lnTo>
                    <a:lnTo>
                      <a:pt x="1667" y="1765"/>
                    </a:lnTo>
                    <a:lnTo>
                      <a:pt x="1611" y="1739"/>
                    </a:lnTo>
                    <a:lnTo>
                      <a:pt x="1614" y="1732"/>
                    </a:lnTo>
                    <a:lnTo>
                      <a:pt x="1616" y="1724"/>
                    </a:lnTo>
                    <a:lnTo>
                      <a:pt x="1618" y="1717"/>
                    </a:lnTo>
                    <a:lnTo>
                      <a:pt x="1618" y="1711"/>
                    </a:lnTo>
                    <a:lnTo>
                      <a:pt x="1618" y="1706"/>
                    </a:lnTo>
                    <a:lnTo>
                      <a:pt x="1618" y="1700"/>
                    </a:lnTo>
                    <a:lnTo>
                      <a:pt x="1616" y="1695"/>
                    </a:lnTo>
                    <a:lnTo>
                      <a:pt x="1614" y="1690"/>
                    </a:lnTo>
                    <a:lnTo>
                      <a:pt x="1612" y="1686"/>
                    </a:lnTo>
                    <a:lnTo>
                      <a:pt x="1608" y="1681"/>
                    </a:lnTo>
                    <a:lnTo>
                      <a:pt x="1605" y="1678"/>
                    </a:lnTo>
                    <a:lnTo>
                      <a:pt x="1601" y="1673"/>
                    </a:lnTo>
                    <a:lnTo>
                      <a:pt x="1596" y="1670"/>
                    </a:lnTo>
                    <a:lnTo>
                      <a:pt x="1590" y="1666"/>
                    </a:lnTo>
                    <a:lnTo>
                      <a:pt x="1580" y="1660"/>
                    </a:lnTo>
                    <a:lnTo>
                      <a:pt x="1569" y="1654"/>
                    </a:lnTo>
                    <a:lnTo>
                      <a:pt x="1557" y="1649"/>
                    </a:lnTo>
                    <a:lnTo>
                      <a:pt x="1546" y="1643"/>
                    </a:lnTo>
                    <a:lnTo>
                      <a:pt x="1533" y="1637"/>
                    </a:lnTo>
                    <a:lnTo>
                      <a:pt x="1523" y="1632"/>
                    </a:lnTo>
                    <a:lnTo>
                      <a:pt x="1517" y="1628"/>
                    </a:lnTo>
                    <a:lnTo>
                      <a:pt x="1512" y="1625"/>
                    </a:lnTo>
                    <a:lnTo>
                      <a:pt x="1508" y="1622"/>
                    </a:lnTo>
                    <a:lnTo>
                      <a:pt x="1504" y="1617"/>
                    </a:lnTo>
                    <a:lnTo>
                      <a:pt x="1501" y="1614"/>
                    </a:lnTo>
                    <a:lnTo>
                      <a:pt x="1498" y="1609"/>
                    </a:lnTo>
                    <a:lnTo>
                      <a:pt x="1494" y="1604"/>
                    </a:lnTo>
                    <a:lnTo>
                      <a:pt x="1492" y="1598"/>
                    </a:lnTo>
                    <a:lnTo>
                      <a:pt x="1491" y="1591"/>
                    </a:lnTo>
                    <a:lnTo>
                      <a:pt x="1491" y="1585"/>
                    </a:lnTo>
                    <a:lnTo>
                      <a:pt x="1491" y="1578"/>
                    </a:lnTo>
                    <a:lnTo>
                      <a:pt x="1492" y="1571"/>
                    </a:lnTo>
                    <a:lnTo>
                      <a:pt x="1495" y="1565"/>
                    </a:lnTo>
                    <a:lnTo>
                      <a:pt x="1498" y="1558"/>
                    </a:lnTo>
                    <a:lnTo>
                      <a:pt x="1502" y="1549"/>
                    </a:lnTo>
                    <a:lnTo>
                      <a:pt x="1505" y="1545"/>
                    </a:lnTo>
                    <a:lnTo>
                      <a:pt x="1508" y="1542"/>
                    </a:lnTo>
                    <a:lnTo>
                      <a:pt x="1512" y="1539"/>
                    </a:lnTo>
                    <a:lnTo>
                      <a:pt x="1517" y="1535"/>
                    </a:lnTo>
                    <a:lnTo>
                      <a:pt x="1521" y="1533"/>
                    </a:lnTo>
                    <a:lnTo>
                      <a:pt x="1525" y="1532"/>
                    </a:lnTo>
                    <a:lnTo>
                      <a:pt x="1531" y="1531"/>
                    </a:lnTo>
                    <a:lnTo>
                      <a:pt x="1537" y="1531"/>
                    </a:lnTo>
                    <a:lnTo>
                      <a:pt x="1543" y="1532"/>
                    </a:lnTo>
                    <a:lnTo>
                      <a:pt x="1549" y="1534"/>
                    </a:lnTo>
                    <a:lnTo>
                      <a:pt x="1556" y="1536"/>
                    </a:lnTo>
                    <a:lnTo>
                      <a:pt x="1562" y="1539"/>
                    </a:lnTo>
                    <a:lnTo>
                      <a:pt x="1566" y="1542"/>
                    </a:lnTo>
                    <a:lnTo>
                      <a:pt x="1572" y="1547"/>
                    </a:lnTo>
                    <a:lnTo>
                      <a:pt x="1576" y="1550"/>
                    </a:lnTo>
                    <a:lnTo>
                      <a:pt x="1580" y="1554"/>
                    </a:lnTo>
                    <a:lnTo>
                      <a:pt x="1583" y="1560"/>
                    </a:lnTo>
                    <a:lnTo>
                      <a:pt x="1585" y="1565"/>
                    </a:lnTo>
                    <a:lnTo>
                      <a:pt x="1586" y="1569"/>
                    </a:lnTo>
                    <a:lnTo>
                      <a:pt x="1586" y="1575"/>
                    </a:lnTo>
                    <a:lnTo>
                      <a:pt x="1585" y="1579"/>
                    </a:lnTo>
                    <a:lnTo>
                      <a:pt x="1583" y="1581"/>
                    </a:lnTo>
                    <a:lnTo>
                      <a:pt x="1582" y="1584"/>
                    </a:lnTo>
                    <a:lnTo>
                      <a:pt x="1611" y="1558"/>
                    </a:lnTo>
                    <a:lnTo>
                      <a:pt x="1611" y="1558"/>
                    </a:lnTo>
                    <a:lnTo>
                      <a:pt x="1616" y="1561"/>
                    </a:lnTo>
                    <a:lnTo>
                      <a:pt x="1621" y="1565"/>
                    </a:lnTo>
                    <a:lnTo>
                      <a:pt x="1627" y="1569"/>
                    </a:lnTo>
                    <a:lnTo>
                      <a:pt x="1631" y="1573"/>
                    </a:lnTo>
                    <a:lnTo>
                      <a:pt x="1635" y="1578"/>
                    </a:lnTo>
                    <a:lnTo>
                      <a:pt x="1638" y="1582"/>
                    </a:lnTo>
                    <a:lnTo>
                      <a:pt x="1641" y="1587"/>
                    </a:lnTo>
                    <a:lnTo>
                      <a:pt x="1643" y="1593"/>
                    </a:lnTo>
                    <a:lnTo>
                      <a:pt x="1644" y="1598"/>
                    </a:lnTo>
                    <a:lnTo>
                      <a:pt x="1645" y="1603"/>
                    </a:lnTo>
                    <a:lnTo>
                      <a:pt x="1645" y="1608"/>
                    </a:lnTo>
                    <a:lnTo>
                      <a:pt x="1645" y="1614"/>
                    </a:lnTo>
                    <a:lnTo>
                      <a:pt x="1645" y="1619"/>
                    </a:lnTo>
                    <a:lnTo>
                      <a:pt x="1644" y="1625"/>
                    </a:lnTo>
                    <a:lnTo>
                      <a:pt x="1641" y="1630"/>
                    </a:lnTo>
                    <a:lnTo>
                      <a:pt x="1640" y="1635"/>
                    </a:lnTo>
                    <a:lnTo>
                      <a:pt x="1650" y="1636"/>
                    </a:lnTo>
                    <a:lnTo>
                      <a:pt x="1661" y="1637"/>
                    </a:lnTo>
                    <a:lnTo>
                      <a:pt x="1671" y="1638"/>
                    </a:lnTo>
                    <a:lnTo>
                      <a:pt x="1683" y="1641"/>
                    </a:lnTo>
                    <a:lnTo>
                      <a:pt x="1693" y="1643"/>
                    </a:lnTo>
                    <a:lnTo>
                      <a:pt x="1703" y="1646"/>
                    </a:lnTo>
                    <a:lnTo>
                      <a:pt x="1713" y="1650"/>
                    </a:lnTo>
                    <a:lnTo>
                      <a:pt x="1722" y="1653"/>
                    </a:lnTo>
                    <a:lnTo>
                      <a:pt x="1732" y="1658"/>
                    </a:lnTo>
                    <a:lnTo>
                      <a:pt x="1741" y="1661"/>
                    </a:lnTo>
                    <a:lnTo>
                      <a:pt x="1750" y="1666"/>
                    </a:lnTo>
                    <a:lnTo>
                      <a:pt x="1758" y="1671"/>
                    </a:lnTo>
                    <a:lnTo>
                      <a:pt x="1765" y="1677"/>
                    </a:lnTo>
                    <a:lnTo>
                      <a:pt x="1774" y="1681"/>
                    </a:lnTo>
                    <a:lnTo>
                      <a:pt x="1781" y="1688"/>
                    </a:lnTo>
                    <a:lnTo>
                      <a:pt x="1789" y="1693"/>
                    </a:lnTo>
                    <a:lnTo>
                      <a:pt x="1796" y="1700"/>
                    </a:lnTo>
                    <a:lnTo>
                      <a:pt x="1802" y="1706"/>
                    </a:lnTo>
                    <a:lnTo>
                      <a:pt x="1807" y="1712"/>
                    </a:lnTo>
                    <a:lnTo>
                      <a:pt x="1813" y="1720"/>
                    </a:lnTo>
                    <a:lnTo>
                      <a:pt x="1817" y="1727"/>
                    </a:lnTo>
                    <a:lnTo>
                      <a:pt x="1822" y="1735"/>
                    </a:lnTo>
                    <a:lnTo>
                      <a:pt x="1826" y="1742"/>
                    </a:lnTo>
                    <a:lnTo>
                      <a:pt x="1830" y="1749"/>
                    </a:lnTo>
                    <a:lnTo>
                      <a:pt x="1833" y="1757"/>
                    </a:lnTo>
                    <a:lnTo>
                      <a:pt x="1836" y="1766"/>
                    </a:lnTo>
                    <a:lnTo>
                      <a:pt x="1838" y="1774"/>
                    </a:lnTo>
                    <a:lnTo>
                      <a:pt x="1841" y="1782"/>
                    </a:lnTo>
                    <a:lnTo>
                      <a:pt x="1841" y="1791"/>
                    </a:lnTo>
                    <a:lnTo>
                      <a:pt x="1842" y="1800"/>
                    </a:lnTo>
                    <a:lnTo>
                      <a:pt x="1842" y="1808"/>
                    </a:lnTo>
                    <a:lnTo>
                      <a:pt x="1842" y="1817"/>
                    </a:lnTo>
                    <a:lnTo>
                      <a:pt x="1841" y="1823"/>
                    </a:lnTo>
                    <a:lnTo>
                      <a:pt x="1839" y="1829"/>
                    </a:lnTo>
                    <a:lnTo>
                      <a:pt x="1838" y="1836"/>
                    </a:lnTo>
                    <a:lnTo>
                      <a:pt x="1836" y="1842"/>
                    </a:lnTo>
                    <a:lnTo>
                      <a:pt x="1865" y="1868"/>
                    </a:lnTo>
                    <a:lnTo>
                      <a:pt x="1950" y="1920"/>
                    </a:lnTo>
                    <a:lnTo>
                      <a:pt x="2007" y="1920"/>
                    </a:lnTo>
                    <a:lnTo>
                      <a:pt x="2063" y="1997"/>
                    </a:lnTo>
                    <a:lnTo>
                      <a:pt x="2063" y="1946"/>
                    </a:lnTo>
                    <a:lnTo>
                      <a:pt x="2091" y="1946"/>
                    </a:lnTo>
                    <a:lnTo>
                      <a:pt x="2007" y="1842"/>
                    </a:lnTo>
                    <a:lnTo>
                      <a:pt x="2007" y="1817"/>
                    </a:lnTo>
                    <a:lnTo>
                      <a:pt x="2034" y="1842"/>
                    </a:lnTo>
                    <a:lnTo>
                      <a:pt x="2033" y="1839"/>
                    </a:lnTo>
                    <a:lnTo>
                      <a:pt x="2031" y="1836"/>
                    </a:lnTo>
                    <a:lnTo>
                      <a:pt x="2030" y="1832"/>
                    </a:lnTo>
                    <a:lnTo>
                      <a:pt x="2030" y="1828"/>
                    </a:lnTo>
                    <a:lnTo>
                      <a:pt x="2030" y="1825"/>
                    </a:lnTo>
                    <a:lnTo>
                      <a:pt x="2030" y="1821"/>
                    </a:lnTo>
                    <a:lnTo>
                      <a:pt x="2030" y="1818"/>
                    </a:lnTo>
                    <a:lnTo>
                      <a:pt x="2031" y="1814"/>
                    </a:lnTo>
                    <a:lnTo>
                      <a:pt x="2033" y="1812"/>
                    </a:lnTo>
                    <a:lnTo>
                      <a:pt x="2034" y="1809"/>
                    </a:lnTo>
                    <a:lnTo>
                      <a:pt x="2037" y="1805"/>
                    </a:lnTo>
                    <a:lnTo>
                      <a:pt x="2040" y="1803"/>
                    </a:lnTo>
                    <a:lnTo>
                      <a:pt x="2043" y="1801"/>
                    </a:lnTo>
                    <a:lnTo>
                      <a:pt x="2046" y="1799"/>
                    </a:lnTo>
                    <a:lnTo>
                      <a:pt x="2050" y="1797"/>
                    </a:lnTo>
                    <a:lnTo>
                      <a:pt x="2055" y="1794"/>
                    </a:lnTo>
                    <a:lnTo>
                      <a:pt x="2059" y="1793"/>
                    </a:lnTo>
                    <a:lnTo>
                      <a:pt x="2063" y="1792"/>
                    </a:lnTo>
                    <a:lnTo>
                      <a:pt x="2068" y="1791"/>
                    </a:lnTo>
                    <a:lnTo>
                      <a:pt x="2072" y="1791"/>
                    </a:lnTo>
                    <a:lnTo>
                      <a:pt x="2076" y="1790"/>
                    </a:lnTo>
                    <a:lnTo>
                      <a:pt x="2081" y="1791"/>
                    </a:lnTo>
                    <a:lnTo>
                      <a:pt x="2085" y="1791"/>
                    </a:lnTo>
                    <a:lnTo>
                      <a:pt x="2089" y="1792"/>
                    </a:lnTo>
                    <a:lnTo>
                      <a:pt x="2094" y="1793"/>
                    </a:lnTo>
                    <a:lnTo>
                      <a:pt x="2098" y="1794"/>
                    </a:lnTo>
                    <a:lnTo>
                      <a:pt x="2101" y="1797"/>
                    </a:lnTo>
                    <a:lnTo>
                      <a:pt x="2105" y="1799"/>
                    </a:lnTo>
                    <a:lnTo>
                      <a:pt x="2111" y="1803"/>
                    </a:lnTo>
                    <a:lnTo>
                      <a:pt x="2114" y="1807"/>
                    </a:lnTo>
                    <a:lnTo>
                      <a:pt x="2117" y="1810"/>
                    </a:lnTo>
                    <a:lnTo>
                      <a:pt x="2118" y="1813"/>
                    </a:lnTo>
                    <a:lnTo>
                      <a:pt x="2120" y="1817"/>
                    </a:lnTo>
                    <a:lnTo>
                      <a:pt x="2130" y="1817"/>
                    </a:lnTo>
                    <a:lnTo>
                      <a:pt x="2138" y="1818"/>
                    </a:lnTo>
                    <a:lnTo>
                      <a:pt x="2147" y="1818"/>
                    </a:lnTo>
                    <a:lnTo>
                      <a:pt x="2156" y="1818"/>
                    </a:lnTo>
                    <a:lnTo>
                      <a:pt x="2163" y="1818"/>
                    </a:lnTo>
                    <a:lnTo>
                      <a:pt x="2172" y="1817"/>
                    </a:lnTo>
                    <a:lnTo>
                      <a:pt x="2179" y="1814"/>
                    </a:lnTo>
                    <a:lnTo>
                      <a:pt x="2186" y="1813"/>
                    </a:lnTo>
                    <a:lnTo>
                      <a:pt x="2195" y="1810"/>
                    </a:lnTo>
                    <a:lnTo>
                      <a:pt x="2203" y="1807"/>
                    </a:lnTo>
                    <a:lnTo>
                      <a:pt x="2221" y="1800"/>
                    </a:lnTo>
                    <a:lnTo>
                      <a:pt x="2231" y="1797"/>
                    </a:lnTo>
                    <a:lnTo>
                      <a:pt x="2240" y="1793"/>
                    </a:lnTo>
                    <a:lnTo>
                      <a:pt x="2248" y="1790"/>
                    </a:lnTo>
                    <a:lnTo>
                      <a:pt x="2257" y="1788"/>
                    </a:lnTo>
                    <a:lnTo>
                      <a:pt x="2266" y="1786"/>
                    </a:lnTo>
                    <a:lnTo>
                      <a:pt x="2270" y="1786"/>
                    </a:lnTo>
                    <a:lnTo>
                      <a:pt x="2274" y="1786"/>
                    </a:lnTo>
                    <a:lnTo>
                      <a:pt x="2279" y="1786"/>
                    </a:lnTo>
                    <a:lnTo>
                      <a:pt x="2283" y="1788"/>
                    </a:lnTo>
                    <a:lnTo>
                      <a:pt x="2286" y="1788"/>
                    </a:lnTo>
                    <a:lnTo>
                      <a:pt x="2290" y="1790"/>
                    </a:lnTo>
                    <a:lnTo>
                      <a:pt x="2295" y="1791"/>
                    </a:lnTo>
                    <a:lnTo>
                      <a:pt x="2297" y="1793"/>
                    </a:lnTo>
                    <a:lnTo>
                      <a:pt x="2302" y="1795"/>
                    </a:lnTo>
                    <a:lnTo>
                      <a:pt x="2305" y="1799"/>
                    </a:lnTo>
                    <a:lnTo>
                      <a:pt x="2308" y="1802"/>
                    </a:lnTo>
                    <a:lnTo>
                      <a:pt x="2310" y="1807"/>
                    </a:lnTo>
                    <a:lnTo>
                      <a:pt x="2315" y="1811"/>
                    </a:lnTo>
                    <a:lnTo>
                      <a:pt x="2318" y="1817"/>
                    </a:lnTo>
                    <a:lnTo>
                      <a:pt x="2289" y="1817"/>
                    </a:lnTo>
                    <a:lnTo>
                      <a:pt x="2318" y="1842"/>
                    </a:lnTo>
                    <a:lnTo>
                      <a:pt x="2205" y="1842"/>
                    </a:lnTo>
                    <a:lnTo>
                      <a:pt x="2201" y="1838"/>
                    </a:lnTo>
                    <a:lnTo>
                      <a:pt x="2196" y="1835"/>
                    </a:lnTo>
                    <a:lnTo>
                      <a:pt x="2192" y="1832"/>
                    </a:lnTo>
                    <a:lnTo>
                      <a:pt x="2189" y="1830"/>
                    </a:lnTo>
                    <a:lnTo>
                      <a:pt x="2185" y="1828"/>
                    </a:lnTo>
                    <a:lnTo>
                      <a:pt x="2182" y="1827"/>
                    </a:lnTo>
                    <a:lnTo>
                      <a:pt x="2177" y="1826"/>
                    </a:lnTo>
                    <a:lnTo>
                      <a:pt x="2175" y="1826"/>
                    </a:lnTo>
                    <a:lnTo>
                      <a:pt x="2172" y="1826"/>
                    </a:lnTo>
                    <a:lnTo>
                      <a:pt x="2169" y="1826"/>
                    </a:lnTo>
                    <a:lnTo>
                      <a:pt x="2166" y="1826"/>
                    </a:lnTo>
                    <a:lnTo>
                      <a:pt x="2163" y="1827"/>
                    </a:lnTo>
                    <a:lnTo>
                      <a:pt x="2159" y="1829"/>
                    </a:lnTo>
                    <a:lnTo>
                      <a:pt x="2154" y="1833"/>
                    </a:lnTo>
                    <a:lnTo>
                      <a:pt x="2150" y="1837"/>
                    </a:lnTo>
                    <a:lnTo>
                      <a:pt x="2147" y="1841"/>
                    </a:lnTo>
                    <a:lnTo>
                      <a:pt x="2146" y="1847"/>
                    </a:lnTo>
                    <a:lnTo>
                      <a:pt x="2144" y="1851"/>
                    </a:lnTo>
                    <a:lnTo>
                      <a:pt x="2144" y="1856"/>
                    </a:lnTo>
                    <a:lnTo>
                      <a:pt x="2144" y="1860"/>
                    </a:lnTo>
                    <a:lnTo>
                      <a:pt x="2146" y="1865"/>
                    </a:lnTo>
                    <a:lnTo>
                      <a:pt x="2147" y="1868"/>
                    </a:lnTo>
                    <a:lnTo>
                      <a:pt x="2150" y="1869"/>
                    </a:lnTo>
                    <a:lnTo>
                      <a:pt x="2151" y="1870"/>
                    </a:lnTo>
                    <a:lnTo>
                      <a:pt x="2156" y="1872"/>
                    </a:lnTo>
                    <a:lnTo>
                      <a:pt x="2159" y="1873"/>
                    </a:lnTo>
                    <a:lnTo>
                      <a:pt x="2162" y="1873"/>
                    </a:lnTo>
                    <a:lnTo>
                      <a:pt x="2166" y="1873"/>
                    </a:lnTo>
                    <a:lnTo>
                      <a:pt x="2175" y="1872"/>
                    </a:lnTo>
                    <a:lnTo>
                      <a:pt x="2185" y="1870"/>
                    </a:lnTo>
                    <a:lnTo>
                      <a:pt x="2195" y="1869"/>
                    </a:lnTo>
                    <a:lnTo>
                      <a:pt x="2203" y="1868"/>
                    </a:lnTo>
                    <a:lnTo>
                      <a:pt x="2214" y="1867"/>
                    </a:lnTo>
                    <a:lnTo>
                      <a:pt x="2218" y="1867"/>
                    </a:lnTo>
                    <a:lnTo>
                      <a:pt x="2222" y="1867"/>
                    </a:lnTo>
                    <a:lnTo>
                      <a:pt x="2225" y="1867"/>
                    </a:lnTo>
                    <a:lnTo>
                      <a:pt x="2229" y="1868"/>
                    </a:lnTo>
                    <a:lnTo>
                      <a:pt x="2232" y="1869"/>
                    </a:lnTo>
                    <a:lnTo>
                      <a:pt x="2235" y="1870"/>
                    </a:lnTo>
                    <a:lnTo>
                      <a:pt x="2238" y="1873"/>
                    </a:lnTo>
                    <a:lnTo>
                      <a:pt x="2240" y="1875"/>
                    </a:lnTo>
                    <a:lnTo>
                      <a:pt x="2241" y="1878"/>
                    </a:lnTo>
                    <a:lnTo>
                      <a:pt x="2241" y="1882"/>
                    </a:lnTo>
                    <a:lnTo>
                      <a:pt x="2242" y="1886"/>
                    </a:lnTo>
                    <a:lnTo>
                      <a:pt x="2241" y="1892"/>
                    </a:lnTo>
                    <a:lnTo>
                      <a:pt x="2240" y="1897"/>
                    </a:lnTo>
                    <a:lnTo>
                      <a:pt x="2238" y="1904"/>
                    </a:lnTo>
                    <a:lnTo>
                      <a:pt x="2235" y="1911"/>
                    </a:lnTo>
                    <a:lnTo>
                      <a:pt x="2232" y="1920"/>
                    </a:lnTo>
                    <a:lnTo>
                      <a:pt x="2205" y="1920"/>
                    </a:lnTo>
                    <a:lnTo>
                      <a:pt x="2211" y="1923"/>
                    </a:lnTo>
                    <a:lnTo>
                      <a:pt x="2215" y="1927"/>
                    </a:lnTo>
                    <a:lnTo>
                      <a:pt x="2221" y="1931"/>
                    </a:lnTo>
                    <a:lnTo>
                      <a:pt x="2225" y="1934"/>
                    </a:lnTo>
                    <a:lnTo>
                      <a:pt x="2228" y="1939"/>
                    </a:lnTo>
                    <a:lnTo>
                      <a:pt x="2231" y="1944"/>
                    </a:lnTo>
                    <a:lnTo>
                      <a:pt x="2234" y="1949"/>
                    </a:lnTo>
                    <a:lnTo>
                      <a:pt x="2237" y="1955"/>
                    </a:lnTo>
                    <a:lnTo>
                      <a:pt x="2238" y="1959"/>
                    </a:lnTo>
                    <a:lnTo>
                      <a:pt x="2240" y="1965"/>
                    </a:lnTo>
                    <a:lnTo>
                      <a:pt x="2240" y="1970"/>
                    </a:lnTo>
                    <a:lnTo>
                      <a:pt x="2240" y="1976"/>
                    </a:lnTo>
                    <a:lnTo>
                      <a:pt x="2238" y="1981"/>
                    </a:lnTo>
                    <a:lnTo>
                      <a:pt x="2237" y="1986"/>
                    </a:lnTo>
                    <a:lnTo>
                      <a:pt x="2235" y="1992"/>
                    </a:lnTo>
                    <a:lnTo>
                      <a:pt x="2232" y="1997"/>
                    </a:lnTo>
                    <a:lnTo>
                      <a:pt x="2261" y="1997"/>
                    </a:lnTo>
                    <a:lnTo>
                      <a:pt x="2232" y="2023"/>
                    </a:lnTo>
                    <a:lnTo>
                      <a:pt x="2261" y="2023"/>
                    </a:lnTo>
                    <a:lnTo>
                      <a:pt x="2345" y="2049"/>
                    </a:lnTo>
                    <a:lnTo>
                      <a:pt x="2430" y="2023"/>
                    </a:lnTo>
                    <a:lnTo>
                      <a:pt x="2487" y="2074"/>
                    </a:lnTo>
                    <a:lnTo>
                      <a:pt x="2516" y="2049"/>
                    </a:lnTo>
                    <a:lnTo>
                      <a:pt x="2600" y="2023"/>
                    </a:lnTo>
                    <a:lnTo>
                      <a:pt x="2628" y="2049"/>
                    </a:lnTo>
                    <a:lnTo>
                      <a:pt x="2656" y="2023"/>
                    </a:lnTo>
                    <a:lnTo>
                      <a:pt x="2656" y="2023"/>
                    </a:lnTo>
                    <a:lnTo>
                      <a:pt x="2657" y="2041"/>
                    </a:lnTo>
                    <a:lnTo>
                      <a:pt x="2659" y="2059"/>
                    </a:lnTo>
                    <a:lnTo>
                      <a:pt x="2659" y="2077"/>
                    </a:lnTo>
                    <a:lnTo>
                      <a:pt x="2657" y="2096"/>
                    </a:lnTo>
                    <a:lnTo>
                      <a:pt x="2656" y="2114"/>
                    </a:lnTo>
                    <a:lnTo>
                      <a:pt x="2655" y="2132"/>
                    </a:lnTo>
                    <a:lnTo>
                      <a:pt x="2652" y="2150"/>
                    </a:lnTo>
                    <a:lnTo>
                      <a:pt x="2649" y="2168"/>
                    </a:lnTo>
                    <a:lnTo>
                      <a:pt x="2644" y="2185"/>
                    </a:lnTo>
                    <a:lnTo>
                      <a:pt x="2640" y="2203"/>
                    </a:lnTo>
                    <a:lnTo>
                      <a:pt x="2636" y="2220"/>
                    </a:lnTo>
                    <a:lnTo>
                      <a:pt x="2630" y="2238"/>
                    </a:lnTo>
                    <a:lnTo>
                      <a:pt x="2623" y="2256"/>
                    </a:lnTo>
                    <a:lnTo>
                      <a:pt x="2615" y="2273"/>
                    </a:lnTo>
                    <a:lnTo>
                      <a:pt x="2608" y="2290"/>
                    </a:lnTo>
                    <a:lnTo>
                      <a:pt x="2600" y="2308"/>
                    </a:lnTo>
                    <a:lnTo>
                      <a:pt x="2600" y="2308"/>
                    </a:lnTo>
                    <a:lnTo>
                      <a:pt x="2600" y="2333"/>
                    </a:lnTo>
                    <a:lnTo>
                      <a:pt x="2516" y="2333"/>
                    </a:lnTo>
                    <a:lnTo>
                      <a:pt x="2513" y="2331"/>
                    </a:lnTo>
                    <a:lnTo>
                      <a:pt x="2510" y="2331"/>
                    </a:lnTo>
                    <a:lnTo>
                      <a:pt x="2507" y="2330"/>
                    </a:lnTo>
                    <a:lnTo>
                      <a:pt x="2504" y="2330"/>
                    </a:lnTo>
                    <a:lnTo>
                      <a:pt x="2500" y="2331"/>
                    </a:lnTo>
                    <a:lnTo>
                      <a:pt x="2495" y="2331"/>
                    </a:lnTo>
                    <a:lnTo>
                      <a:pt x="2487" y="2332"/>
                    </a:lnTo>
                    <a:lnTo>
                      <a:pt x="2478" y="2335"/>
                    </a:lnTo>
                    <a:lnTo>
                      <a:pt x="2474" y="2335"/>
                    </a:lnTo>
                    <a:lnTo>
                      <a:pt x="2469" y="2335"/>
                    </a:lnTo>
                    <a:lnTo>
                      <a:pt x="2465" y="2335"/>
                    </a:lnTo>
                    <a:lnTo>
                      <a:pt x="2462" y="2335"/>
                    </a:lnTo>
                    <a:lnTo>
                      <a:pt x="2459" y="2335"/>
                    </a:lnTo>
                    <a:lnTo>
                      <a:pt x="2458" y="2333"/>
                    </a:lnTo>
                    <a:lnTo>
                      <a:pt x="2456" y="2331"/>
                    </a:lnTo>
                    <a:lnTo>
                      <a:pt x="2456" y="2328"/>
                    </a:lnTo>
                    <a:lnTo>
                      <a:pt x="2456" y="2326"/>
                    </a:lnTo>
                    <a:lnTo>
                      <a:pt x="2456" y="2322"/>
                    </a:lnTo>
                    <a:lnTo>
                      <a:pt x="2458" y="2315"/>
                    </a:lnTo>
                    <a:lnTo>
                      <a:pt x="2458" y="2312"/>
                    </a:lnTo>
                    <a:lnTo>
                      <a:pt x="2458" y="2309"/>
                    </a:lnTo>
                    <a:lnTo>
                      <a:pt x="2458" y="2306"/>
                    </a:lnTo>
                    <a:lnTo>
                      <a:pt x="2458" y="2304"/>
                    </a:lnTo>
                    <a:lnTo>
                      <a:pt x="2455" y="2302"/>
                    </a:lnTo>
                    <a:lnTo>
                      <a:pt x="2454" y="2301"/>
                    </a:lnTo>
                    <a:lnTo>
                      <a:pt x="2449" y="2301"/>
                    </a:lnTo>
                    <a:lnTo>
                      <a:pt x="2446" y="2301"/>
                    </a:lnTo>
                    <a:lnTo>
                      <a:pt x="2445" y="2302"/>
                    </a:lnTo>
                    <a:lnTo>
                      <a:pt x="2441" y="2303"/>
                    </a:lnTo>
                    <a:lnTo>
                      <a:pt x="2438" y="2304"/>
                    </a:lnTo>
                    <a:lnTo>
                      <a:pt x="2433" y="2305"/>
                    </a:lnTo>
                    <a:lnTo>
                      <a:pt x="2430" y="2308"/>
                    </a:lnTo>
                    <a:lnTo>
                      <a:pt x="2423" y="2312"/>
                    </a:lnTo>
                    <a:lnTo>
                      <a:pt x="2417" y="2317"/>
                    </a:lnTo>
                    <a:lnTo>
                      <a:pt x="2412" y="2320"/>
                    </a:lnTo>
                    <a:lnTo>
                      <a:pt x="2406" y="2323"/>
                    </a:lnTo>
                    <a:lnTo>
                      <a:pt x="2400" y="2327"/>
                    </a:lnTo>
                    <a:lnTo>
                      <a:pt x="2394" y="2329"/>
                    </a:lnTo>
                    <a:lnTo>
                      <a:pt x="2389" y="2330"/>
                    </a:lnTo>
                    <a:lnTo>
                      <a:pt x="2381" y="2331"/>
                    </a:lnTo>
                    <a:lnTo>
                      <a:pt x="2375" y="2332"/>
                    </a:lnTo>
                    <a:lnTo>
                      <a:pt x="2370" y="2333"/>
                    </a:lnTo>
                    <a:lnTo>
                      <a:pt x="2364" y="2333"/>
                    </a:lnTo>
                    <a:lnTo>
                      <a:pt x="2357" y="2333"/>
                    </a:lnTo>
                    <a:lnTo>
                      <a:pt x="2351" y="2333"/>
                    </a:lnTo>
                    <a:lnTo>
                      <a:pt x="2345" y="2332"/>
                    </a:lnTo>
                    <a:lnTo>
                      <a:pt x="2332" y="2331"/>
                    </a:lnTo>
                    <a:lnTo>
                      <a:pt x="2321" y="2329"/>
                    </a:lnTo>
                    <a:lnTo>
                      <a:pt x="2308" y="2326"/>
                    </a:lnTo>
                    <a:lnTo>
                      <a:pt x="2296" y="2322"/>
                    </a:lnTo>
                    <a:lnTo>
                      <a:pt x="2283" y="2319"/>
                    </a:lnTo>
                    <a:lnTo>
                      <a:pt x="2270" y="2315"/>
                    </a:lnTo>
                    <a:lnTo>
                      <a:pt x="2257" y="2312"/>
                    </a:lnTo>
                    <a:lnTo>
                      <a:pt x="2245" y="2309"/>
                    </a:lnTo>
                    <a:lnTo>
                      <a:pt x="2232" y="2308"/>
                    </a:lnTo>
                    <a:lnTo>
                      <a:pt x="2218" y="2305"/>
                    </a:lnTo>
                    <a:lnTo>
                      <a:pt x="2205" y="2305"/>
                    </a:lnTo>
                    <a:lnTo>
                      <a:pt x="2190" y="2305"/>
                    </a:lnTo>
                    <a:lnTo>
                      <a:pt x="2177" y="2306"/>
                    </a:lnTo>
                    <a:lnTo>
                      <a:pt x="2163" y="2306"/>
                    </a:lnTo>
                    <a:lnTo>
                      <a:pt x="2149" y="2308"/>
                    </a:lnTo>
                    <a:lnTo>
                      <a:pt x="2134" y="2308"/>
                    </a:lnTo>
                    <a:lnTo>
                      <a:pt x="2120" y="2308"/>
                    </a:lnTo>
                    <a:lnTo>
                      <a:pt x="2108" y="2306"/>
                    </a:lnTo>
                    <a:lnTo>
                      <a:pt x="2098" y="2305"/>
                    </a:lnTo>
                    <a:lnTo>
                      <a:pt x="2086" y="2303"/>
                    </a:lnTo>
                    <a:lnTo>
                      <a:pt x="2076" y="2301"/>
                    </a:lnTo>
                    <a:lnTo>
                      <a:pt x="2068" y="2299"/>
                    </a:lnTo>
                    <a:lnTo>
                      <a:pt x="2057" y="2295"/>
                    </a:lnTo>
                    <a:lnTo>
                      <a:pt x="2049" y="2292"/>
                    </a:lnTo>
                    <a:lnTo>
                      <a:pt x="2042" y="2287"/>
                    </a:lnTo>
                    <a:lnTo>
                      <a:pt x="2036" y="2282"/>
                    </a:lnTo>
                    <a:lnTo>
                      <a:pt x="2030" y="2277"/>
                    </a:lnTo>
                    <a:lnTo>
                      <a:pt x="2029" y="2274"/>
                    </a:lnTo>
                    <a:lnTo>
                      <a:pt x="2027" y="2271"/>
                    </a:lnTo>
                    <a:lnTo>
                      <a:pt x="2026" y="2267"/>
                    </a:lnTo>
                    <a:lnTo>
                      <a:pt x="2024" y="2264"/>
                    </a:lnTo>
                    <a:lnTo>
                      <a:pt x="2024" y="2261"/>
                    </a:lnTo>
                    <a:lnTo>
                      <a:pt x="2024" y="2256"/>
                    </a:lnTo>
                    <a:lnTo>
                      <a:pt x="2024" y="2253"/>
                    </a:lnTo>
                    <a:lnTo>
                      <a:pt x="2026" y="2248"/>
                    </a:lnTo>
                    <a:lnTo>
                      <a:pt x="2027" y="2244"/>
                    </a:lnTo>
                    <a:lnTo>
                      <a:pt x="2029" y="2239"/>
                    </a:lnTo>
                    <a:lnTo>
                      <a:pt x="2031" y="2234"/>
                    </a:lnTo>
                    <a:lnTo>
                      <a:pt x="2034" y="2229"/>
                    </a:lnTo>
                    <a:lnTo>
                      <a:pt x="1978" y="2229"/>
                    </a:lnTo>
                    <a:lnTo>
                      <a:pt x="1966" y="2229"/>
                    </a:lnTo>
                    <a:lnTo>
                      <a:pt x="1955" y="2230"/>
                    </a:lnTo>
                    <a:lnTo>
                      <a:pt x="1943" y="2231"/>
                    </a:lnTo>
                    <a:lnTo>
                      <a:pt x="1932" y="2235"/>
                    </a:lnTo>
                    <a:lnTo>
                      <a:pt x="1922" y="2237"/>
                    </a:lnTo>
                    <a:lnTo>
                      <a:pt x="1911" y="2241"/>
                    </a:lnTo>
                    <a:lnTo>
                      <a:pt x="1903" y="2246"/>
                    </a:lnTo>
                    <a:lnTo>
                      <a:pt x="1893" y="2252"/>
                    </a:lnTo>
                    <a:lnTo>
                      <a:pt x="1885" y="2258"/>
                    </a:lnTo>
                    <a:lnTo>
                      <a:pt x="1878" y="2264"/>
                    </a:lnTo>
                    <a:lnTo>
                      <a:pt x="1871" y="2272"/>
                    </a:lnTo>
                    <a:lnTo>
                      <a:pt x="1865" y="2280"/>
                    </a:lnTo>
                    <a:lnTo>
                      <a:pt x="1861" y="2287"/>
                    </a:lnTo>
                    <a:lnTo>
                      <a:pt x="1858" y="2295"/>
                    </a:lnTo>
                    <a:lnTo>
                      <a:pt x="1855" y="2304"/>
                    </a:lnTo>
                    <a:lnTo>
                      <a:pt x="1854" y="2314"/>
                    </a:lnTo>
                    <a:lnTo>
                      <a:pt x="1854" y="2320"/>
                    </a:lnTo>
                    <a:lnTo>
                      <a:pt x="1854" y="2326"/>
                    </a:lnTo>
                    <a:lnTo>
                      <a:pt x="1855" y="2331"/>
                    </a:lnTo>
                    <a:lnTo>
                      <a:pt x="1855" y="2337"/>
                    </a:lnTo>
                    <a:lnTo>
                      <a:pt x="1856" y="2342"/>
                    </a:lnTo>
                    <a:lnTo>
                      <a:pt x="1859" y="2348"/>
                    </a:lnTo>
                    <a:lnTo>
                      <a:pt x="1862" y="2354"/>
                    </a:lnTo>
                    <a:lnTo>
                      <a:pt x="1865" y="2359"/>
                    </a:lnTo>
                    <a:lnTo>
                      <a:pt x="1836" y="2385"/>
                    </a:lnTo>
                    <a:lnTo>
                      <a:pt x="1667" y="2308"/>
                    </a:lnTo>
                    <a:lnTo>
                      <a:pt x="1667" y="2282"/>
                    </a:lnTo>
                    <a:lnTo>
                      <a:pt x="1664" y="2274"/>
                    </a:lnTo>
                    <a:lnTo>
                      <a:pt x="1661" y="2267"/>
                    </a:lnTo>
                    <a:lnTo>
                      <a:pt x="1657" y="2262"/>
                    </a:lnTo>
                    <a:lnTo>
                      <a:pt x="1654" y="2257"/>
                    </a:lnTo>
                    <a:lnTo>
                      <a:pt x="1650" y="2252"/>
                    </a:lnTo>
                    <a:lnTo>
                      <a:pt x="1645" y="2248"/>
                    </a:lnTo>
                    <a:lnTo>
                      <a:pt x="1643" y="2244"/>
                    </a:lnTo>
                    <a:lnTo>
                      <a:pt x="1638" y="2240"/>
                    </a:lnTo>
                    <a:lnTo>
                      <a:pt x="1634" y="2238"/>
                    </a:lnTo>
                    <a:lnTo>
                      <a:pt x="1630" y="2236"/>
                    </a:lnTo>
                    <a:lnTo>
                      <a:pt x="1625" y="2234"/>
                    </a:lnTo>
                    <a:lnTo>
                      <a:pt x="1619" y="2231"/>
                    </a:lnTo>
                    <a:lnTo>
                      <a:pt x="1615" y="2230"/>
                    </a:lnTo>
                    <a:lnTo>
                      <a:pt x="1609" y="2229"/>
                    </a:lnTo>
                    <a:lnTo>
                      <a:pt x="1599" y="2228"/>
                    </a:lnTo>
                    <a:lnTo>
                      <a:pt x="1589" y="2227"/>
                    </a:lnTo>
                    <a:lnTo>
                      <a:pt x="1577" y="2228"/>
                    </a:lnTo>
                    <a:lnTo>
                      <a:pt x="1564" y="2228"/>
                    </a:lnTo>
                    <a:lnTo>
                      <a:pt x="1553" y="2229"/>
                    </a:lnTo>
                    <a:lnTo>
                      <a:pt x="1540" y="2229"/>
                    </a:lnTo>
                    <a:lnTo>
                      <a:pt x="1525" y="2230"/>
                    </a:lnTo>
                    <a:lnTo>
                      <a:pt x="1512" y="2230"/>
                    </a:lnTo>
                    <a:lnTo>
                      <a:pt x="1498" y="2229"/>
                    </a:lnTo>
                    <a:lnTo>
                      <a:pt x="1488" y="2228"/>
                    </a:lnTo>
                    <a:lnTo>
                      <a:pt x="1478" y="2227"/>
                    </a:lnTo>
                    <a:lnTo>
                      <a:pt x="1469" y="2225"/>
                    </a:lnTo>
                    <a:lnTo>
                      <a:pt x="1460" y="2222"/>
                    </a:lnTo>
                    <a:lnTo>
                      <a:pt x="1456" y="2221"/>
                    </a:lnTo>
                    <a:lnTo>
                      <a:pt x="1453" y="2219"/>
                    </a:lnTo>
                    <a:lnTo>
                      <a:pt x="1450" y="2217"/>
                    </a:lnTo>
                    <a:lnTo>
                      <a:pt x="1447" y="2215"/>
                    </a:lnTo>
                    <a:lnTo>
                      <a:pt x="1444" y="2212"/>
                    </a:lnTo>
                    <a:lnTo>
                      <a:pt x="1443" y="2210"/>
                    </a:lnTo>
                    <a:lnTo>
                      <a:pt x="1442" y="2207"/>
                    </a:lnTo>
                    <a:lnTo>
                      <a:pt x="1442" y="2203"/>
                    </a:lnTo>
                    <a:lnTo>
                      <a:pt x="1440" y="2200"/>
                    </a:lnTo>
                    <a:lnTo>
                      <a:pt x="1440" y="2197"/>
                    </a:lnTo>
                    <a:lnTo>
                      <a:pt x="1442" y="2189"/>
                    </a:lnTo>
                    <a:lnTo>
                      <a:pt x="1442" y="2185"/>
                    </a:lnTo>
                    <a:lnTo>
                      <a:pt x="1442" y="2182"/>
                    </a:lnTo>
                    <a:lnTo>
                      <a:pt x="1442" y="2180"/>
                    </a:lnTo>
                    <a:lnTo>
                      <a:pt x="1442" y="2178"/>
                    </a:lnTo>
                    <a:lnTo>
                      <a:pt x="1440" y="2176"/>
                    </a:lnTo>
                    <a:lnTo>
                      <a:pt x="1439" y="2175"/>
                    </a:lnTo>
                    <a:lnTo>
                      <a:pt x="1434" y="2174"/>
                    </a:lnTo>
                    <a:lnTo>
                      <a:pt x="1429" y="2174"/>
                    </a:lnTo>
                    <a:lnTo>
                      <a:pt x="1423" y="2174"/>
                    </a:lnTo>
                    <a:lnTo>
                      <a:pt x="1416" y="2175"/>
                    </a:lnTo>
                    <a:lnTo>
                      <a:pt x="1410" y="2176"/>
                    </a:lnTo>
                    <a:lnTo>
                      <a:pt x="1403" y="2178"/>
                    </a:lnTo>
                    <a:lnTo>
                      <a:pt x="1395" y="2178"/>
                    </a:lnTo>
                    <a:lnTo>
                      <a:pt x="1390" y="2179"/>
                    </a:lnTo>
                    <a:lnTo>
                      <a:pt x="1385" y="2178"/>
                    </a:lnTo>
                    <a:lnTo>
                      <a:pt x="1381" y="2176"/>
                    </a:lnTo>
                    <a:lnTo>
                      <a:pt x="1379" y="2175"/>
                    </a:lnTo>
                    <a:lnTo>
                      <a:pt x="1378" y="2174"/>
                    </a:lnTo>
                    <a:lnTo>
                      <a:pt x="1377" y="2173"/>
                    </a:lnTo>
                    <a:lnTo>
                      <a:pt x="1377" y="2171"/>
                    </a:lnTo>
                    <a:lnTo>
                      <a:pt x="1377" y="2169"/>
                    </a:lnTo>
                    <a:lnTo>
                      <a:pt x="1377" y="2166"/>
                    </a:lnTo>
                    <a:lnTo>
                      <a:pt x="1378" y="2163"/>
                    </a:lnTo>
                    <a:lnTo>
                      <a:pt x="1379" y="2160"/>
                    </a:lnTo>
                    <a:lnTo>
                      <a:pt x="1382" y="2156"/>
                    </a:lnTo>
                    <a:lnTo>
                      <a:pt x="1385" y="2152"/>
                    </a:lnTo>
                    <a:lnTo>
                      <a:pt x="1391" y="2151"/>
                    </a:lnTo>
                    <a:lnTo>
                      <a:pt x="1398" y="2150"/>
                    </a:lnTo>
                    <a:lnTo>
                      <a:pt x="1404" y="2147"/>
                    </a:lnTo>
                    <a:lnTo>
                      <a:pt x="1410" y="2146"/>
                    </a:lnTo>
                    <a:lnTo>
                      <a:pt x="1414" y="2145"/>
                    </a:lnTo>
                    <a:lnTo>
                      <a:pt x="1418" y="2143"/>
                    </a:lnTo>
                    <a:lnTo>
                      <a:pt x="1423" y="2142"/>
                    </a:lnTo>
                    <a:lnTo>
                      <a:pt x="1427" y="2139"/>
                    </a:lnTo>
                    <a:lnTo>
                      <a:pt x="1430" y="2138"/>
                    </a:lnTo>
                    <a:lnTo>
                      <a:pt x="1433" y="2136"/>
                    </a:lnTo>
                    <a:lnTo>
                      <a:pt x="1436" y="2135"/>
                    </a:lnTo>
                    <a:lnTo>
                      <a:pt x="1439" y="2133"/>
                    </a:lnTo>
                    <a:lnTo>
                      <a:pt x="1442" y="2129"/>
                    </a:lnTo>
                    <a:lnTo>
                      <a:pt x="1444" y="2125"/>
                    </a:lnTo>
                    <a:lnTo>
                      <a:pt x="1446" y="2122"/>
                    </a:lnTo>
                    <a:lnTo>
                      <a:pt x="1446" y="2117"/>
                    </a:lnTo>
                    <a:lnTo>
                      <a:pt x="1446" y="2113"/>
                    </a:lnTo>
                    <a:lnTo>
                      <a:pt x="1444" y="2108"/>
                    </a:lnTo>
                    <a:lnTo>
                      <a:pt x="1443" y="2104"/>
                    </a:lnTo>
                    <a:lnTo>
                      <a:pt x="1440" y="2099"/>
                    </a:lnTo>
                    <a:lnTo>
                      <a:pt x="1437" y="2095"/>
                    </a:lnTo>
                    <a:lnTo>
                      <a:pt x="1434" y="2090"/>
                    </a:lnTo>
                    <a:lnTo>
                      <a:pt x="1427" y="2081"/>
                    </a:lnTo>
                    <a:lnTo>
                      <a:pt x="1421" y="2071"/>
                    </a:lnTo>
                    <a:lnTo>
                      <a:pt x="1418" y="2067"/>
                    </a:lnTo>
                    <a:lnTo>
                      <a:pt x="1416" y="2062"/>
                    </a:lnTo>
                    <a:lnTo>
                      <a:pt x="1414" y="2058"/>
                    </a:lnTo>
                    <a:lnTo>
                      <a:pt x="1413" y="2053"/>
                    </a:lnTo>
                    <a:lnTo>
                      <a:pt x="1413" y="2049"/>
                    </a:lnTo>
                    <a:lnTo>
                      <a:pt x="1413" y="2045"/>
                    </a:lnTo>
                    <a:lnTo>
                      <a:pt x="1414" y="2041"/>
                    </a:lnTo>
                    <a:lnTo>
                      <a:pt x="1417" y="2037"/>
                    </a:lnTo>
                    <a:lnTo>
                      <a:pt x="1421" y="2033"/>
                    </a:lnTo>
                    <a:lnTo>
                      <a:pt x="1423" y="2032"/>
                    </a:lnTo>
                    <a:lnTo>
                      <a:pt x="1426" y="2030"/>
                    </a:lnTo>
                    <a:lnTo>
                      <a:pt x="1429" y="2027"/>
                    </a:lnTo>
                    <a:lnTo>
                      <a:pt x="1433" y="2026"/>
                    </a:lnTo>
                    <a:lnTo>
                      <a:pt x="1436" y="2024"/>
                    </a:lnTo>
                    <a:lnTo>
                      <a:pt x="1440" y="2023"/>
                    </a:lnTo>
                    <a:lnTo>
                      <a:pt x="1436" y="2026"/>
                    </a:lnTo>
                    <a:lnTo>
                      <a:pt x="1430" y="2030"/>
                    </a:lnTo>
                    <a:lnTo>
                      <a:pt x="1424" y="2031"/>
                    </a:lnTo>
                    <a:lnTo>
                      <a:pt x="1418" y="2032"/>
                    </a:lnTo>
                    <a:lnTo>
                      <a:pt x="1411" y="2032"/>
                    </a:lnTo>
                    <a:lnTo>
                      <a:pt x="1405" y="2031"/>
                    </a:lnTo>
                    <a:lnTo>
                      <a:pt x="1400" y="2029"/>
                    </a:lnTo>
                    <a:lnTo>
                      <a:pt x="1394" y="2026"/>
                    </a:lnTo>
                    <a:lnTo>
                      <a:pt x="1390" y="2023"/>
                    </a:lnTo>
                    <a:lnTo>
                      <a:pt x="1387" y="2020"/>
                    </a:lnTo>
                    <a:lnTo>
                      <a:pt x="1385" y="2016"/>
                    </a:lnTo>
                    <a:lnTo>
                      <a:pt x="1384" y="2013"/>
                    </a:lnTo>
                    <a:lnTo>
                      <a:pt x="1382" y="2008"/>
                    </a:lnTo>
                    <a:lnTo>
                      <a:pt x="1382" y="2005"/>
                    </a:lnTo>
                    <a:lnTo>
                      <a:pt x="1382" y="2001"/>
                    </a:lnTo>
                    <a:lnTo>
                      <a:pt x="1385" y="1997"/>
                    </a:lnTo>
                    <a:lnTo>
                      <a:pt x="1327" y="2023"/>
                    </a:lnTo>
                    <a:lnTo>
                      <a:pt x="1102" y="2023"/>
                    </a:lnTo>
                    <a:lnTo>
                      <a:pt x="791" y="2100"/>
                    </a:lnTo>
                    <a:lnTo>
                      <a:pt x="764" y="2100"/>
                    </a:lnTo>
                    <a:lnTo>
                      <a:pt x="755" y="2106"/>
                    </a:lnTo>
                    <a:lnTo>
                      <a:pt x="746" y="2110"/>
                    </a:lnTo>
                    <a:lnTo>
                      <a:pt x="739" y="2115"/>
                    </a:lnTo>
                    <a:lnTo>
                      <a:pt x="733" y="2117"/>
                    </a:lnTo>
                    <a:lnTo>
                      <a:pt x="727" y="2119"/>
                    </a:lnTo>
                    <a:lnTo>
                      <a:pt x="722" y="2120"/>
                    </a:lnTo>
                    <a:lnTo>
                      <a:pt x="716" y="2122"/>
                    </a:lnTo>
                    <a:lnTo>
                      <a:pt x="711" y="2122"/>
                    </a:lnTo>
                    <a:lnTo>
                      <a:pt x="706" y="2120"/>
                    </a:lnTo>
                    <a:lnTo>
                      <a:pt x="701" y="2119"/>
                    </a:lnTo>
                    <a:lnTo>
                      <a:pt x="698" y="2118"/>
                    </a:lnTo>
                    <a:lnTo>
                      <a:pt x="694" y="2116"/>
                    </a:lnTo>
                    <a:lnTo>
                      <a:pt x="691" y="2114"/>
                    </a:lnTo>
                    <a:lnTo>
                      <a:pt x="688" y="2110"/>
                    </a:lnTo>
                    <a:lnTo>
                      <a:pt x="681" y="2105"/>
                    </a:lnTo>
                    <a:lnTo>
                      <a:pt x="675" y="2098"/>
                    </a:lnTo>
                    <a:lnTo>
                      <a:pt x="670" y="2091"/>
                    </a:lnTo>
                    <a:lnTo>
                      <a:pt x="664" y="2085"/>
                    </a:lnTo>
                    <a:lnTo>
                      <a:pt x="661" y="2082"/>
                    </a:lnTo>
                    <a:lnTo>
                      <a:pt x="658" y="2079"/>
                    </a:lnTo>
                    <a:lnTo>
                      <a:pt x="654" y="2077"/>
                    </a:lnTo>
                    <a:lnTo>
                      <a:pt x="651" y="2074"/>
                    </a:lnTo>
                    <a:lnTo>
                      <a:pt x="646" y="2073"/>
                    </a:lnTo>
                    <a:lnTo>
                      <a:pt x="642" y="2072"/>
                    </a:lnTo>
                    <a:lnTo>
                      <a:pt x="638" y="2072"/>
                    </a:lnTo>
                    <a:lnTo>
                      <a:pt x="632" y="2072"/>
                    </a:lnTo>
                    <a:lnTo>
                      <a:pt x="628" y="2073"/>
                    </a:lnTo>
                    <a:lnTo>
                      <a:pt x="622" y="2074"/>
                    </a:lnTo>
                    <a:lnTo>
                      <a:pt x="622" y="2080"/>
                    </a:lnTo>
                    <a:lnTo>
                      <a:pt x="622" y="2087"/>
                    </a:lnTo>
                    <a:lnTo>
                      <a:pt x="620" y="2092"/>
                    </a:lnTo>
                    <a:lnTo>
                      <a:pt x="620" y="2099"/>
                    </a:lnTo>
                    <a:lnTo>
                      <a:pt x="618" y="2110"/>
                    </a:lnTo>
                    <a:lnTo>
                      <a:pt x="613" y="2122"/>
                    </a:lnTo>
                    <a:lnTo>
                      <a:pt x="607" y="2132"/>
                    </a:lnTo>
                    <a:lnTo>
                      <a:pt x="602" y="2143"/>
                    </a:lnTo>
                    <a:lnTo>
                      <a:pt x="593" y="2152"/>
                    </a:lnTo>
                    <a:lnTo>
                      <a:pt x="584" y="2161"/>
                    </a:lnTo>
                    <a:lnTo>
                      <a:pt x="574" y="2170"/>
                    </a:lnTo>
                    <a:lnTo>
                      <a:pt x="563" y="2176"/>
                    </a:lnTo>
                    <a:lnTo>
                      <a:pt x="551" y="2183"/>
                    </a:lnTo>
                    <a:lnTo>
                      <a:pt x="538" y="2190"/>
                    </a:lnTo>
                    <a:lnTo>
                      <a:pt x="525" y="2194"/>
                    </a:lnTo>
                    <a:lnTo>
                      <a:pt x="511" y="2199"/>
                    </a:lnTo>
                    <a:lnTo>
                      <a:pt x="496" y="2201"/>
                    </a:lnTo>
                    <a:lnTo>
                      <a:pt x="487" y="2202"/>
                    </a:lnTo>
                    <a:lnTo>
                      <a:pt x="480" y="2203"/>
                    </a:lnTo>
                    <a:lnTo>
                      <a:pt x="451" y="2229"/>
                    </a:lnTo>
                    <a:lnTo>
                      <a:pt x="447" y="2233"/>
                    </a:lnTo>
                    <a:lnTo>
                      <a:pt x="444" y="2236"/>
                    </a:lnTo>
                    <a:lnTo>
                      <a:pt x="438" y="2243"/>
                    </a:lnTo>
                    <a:lnTo>
                      <a:pt x="434" y="2249"/>
                    </a:lnTo>
                    <a:lnTo>
                      <a:pt x="430" y="2257"/>
                    </a:lnTo>
                    <a:lnTo>
                      <a:pt x="428" y="2265"/>
                    </a:lnTo>
                    <a:lnTo>
                      <a:pt x="425" y="2273"/>
                    </a:lnTo>
                    <a:lnTo>
                      <a:pt x="425" y="2282"/>
                    </a:lnTo>
                    <a:lnTo>
                      <a:pt x="424" y="2291"/>
                    </a:lnTo>
                    <a:lnTo>
                      <a:pt x="424" y="2299"/>
                    </a:lnTo>
                    <a:lnTo>
                      <a:pt x="424" y="2308"/>
                    </a:lnTo>
                    <a:lnTo>
                      <a:pt x="424" y="2326"/>
                    </a:lnTo>
                    <a:lnTo>
                      <a:pt x="424" y="2335"/>
                    </a:lnTo>
                    <a:lnTo>
                      <a:pt x="424" y="2343"/>
                    </a:lnTo>
                    <a:lnTo>
                      <a:pt x="422" y="2352"/>
                    </a:lnTo>
                    <a:lnTo>
                      <a:pt x="422" y="2360"/>
                    </a:lnTo>
                    <a:lnTo>
                      <a:pt x="419" y="2368"/>
                    </a:lnTo>
                    <a:lnTo>
                      <a:pt x="417" y="2377"/>
                    </a:lnTo>
                    <a:lnTo>
                      <a:pt x="414" y="2385"/>
                    </a:lnTo>
                    <a:lnTo>
                      <a:pt x="409" y="2392"/>
                    </a:lnTo>
                    <a:lnTo>
                      <a:pt x="405" y="2400"/>
                    </a:lnTo>
                    <a:lnTo>
                      <a:pt x="399" y="2406"/>
                    </a:lnTo>
                    <a:lnTo>
                      <a:pt x="393" y="2413"/>
                    </a:lnTo>
                    <a:lnTo>
                      <a:pt x="388" y="2420"/>
                    </a:lnTo>
                    <a:lnTo>
                      <a:pt x="380" y="2426"/>
                    </a:lnTo>
                    <a:lnTo>
                      <a:pt x="373" y="2433"/>
                    </a:lnTo>
                    <a:lnTo>
                      <a:pt x="359" y="2445"/>
                    </a:lnTo>
                    <a:lnTo>
                      <a:pt x="341" y="2458"/>
                    </a:lnTo>
                    <a:lnTo>
                      <a:pt x="325" y="2469"/>
                    </a:lnTo>
                    <a:lnTo>
                      <a:pt x="307" y="2480"/>
                    </a:lnTo>
                    <a:lnTo>
                      <a:pt x="289" y="2491"/>
                    </a:lnTo>
                    <a:lnTo>
                      <a:pt x="272" y="2503"/>
                    </a:lnTo>
                    <a:lnTo>
                      <a:pt x="255" y="2515"/>
                    </a:lnTo>
                    <a:lnTo>
                      <a:pt x="239" y="2526"/>
                    </a:lnTo>
                    <a:lnTo>
                      <a:pt x="223" y="2538"/>
                    </a:lnTo>
                    <a:lnTo>
                      <a:pt x="216" y="2545"/>
                    </a:lnTo>
                    <a:lnTo>
                      <a:pt x="210" y="2552"/>
                    </a:lnTo>
                    <a:lnTo>
                      <a:pt x="203" y="2559"/>
                    </a:lnTo>
                    <a:lnTo>
                      <a:pt x="198" y="2565"/>
                    </a:lnTo>
                    <a:lnTo>
                      <a:pt x="169" y="2591"/>
                    </a:lnTo>
                    <a:lnTo>
                      <a:pt x="165" y="2606"/>
                    </a:lnTo>
                    <a:lnTo>
                      <a:pt x="161" y="2620"/>
                    </a:lnTo>
                    <a:lnTo>
                      <a:pt x="156" y="2635"/>
                    </a:lnTo>
                    <a:lnTo>
                      <a:pt x="151" y="2649"/>
                    </a:lnTo>
                    <a:lnTo>
                      <a:pt x="143" y="2663"/>
                    </a:lnTo>
                    <a:lnTo>
                      <a:pt x="136" y="2676"/>
                    </a:lnTo>
                    <a:lnTo>
                      <a:pt x="129" y="2690"/>
                    </a:lnTo>
                    <a:lnTo>
                      <a:pt x="120" y="2703"/>
                    </a:lnTo>
                    <a:lnTo>
                      <a:pt x="110" y="2717"/>
                    </a:lnTo>
                    <a:lnTo>
                      <a:pt x="100" y="2729"/>
                    </a:lnTo>
                    <a:lnTo>
                      <a:pt x="90" y="2741"/>
                    </a:lnTo>
                    <a:lnTo>
                      <a:pt x="78" y="2754"/>
                    </a:lnTo>
                    <a:lnTo>
                      <a:pt x="67" y="2765"/>
                    </a:lnTo>
                    <a:lnTo>
                      <a:pt x="55" y="2776"/>
                    </a:lnTo>
                    <a:lnTo>
                      <a:pt x="41" y="2787"/>
                    </a:lnTo>
                    <a:lnTo>
                      <a:pt x="28" y="2799"/>
                    </a:lnTo>
                    <a:lnTo>
                      <a:pt x="28" y="2799"/>
                    </a:lnTo>
                    <a:lnTo>
                      <a:pt x="28" y="2876"/>
                    </a:lnTo>
                    <a:lnTo>
                      <a:pt x="33" y="2878"/>
                    </a:lnTo>
                    <a:lnTo>
                      <a:pt x="39" y="2883"/>
                    </a:lnTo>
                    <a:lnTo>
                      <a:pt x="44" y="2886"/>
                    </a:lnTo>
                    <a:lnTo>
                      <a:pt x="48" y="2890"/>
                    </a:lnTo>
                    <a:lnTo>
                      <a:pt x="52" y="2895"/>
                    </a:lnTo>
                    <a:lnTo>
                      <a:pt x="55" y="2899"/>
                    </a:lnTo>
                    <a:lnTo>
                      <a:pt x="58" y="2905"/>
                    </a:lnTo>
                    <a:lnTo>
                      <a:pt x="61" y="2909"/>
                    </a:lnTo>
                    <a:lnTo>
                      <a:pt x="62" y="2915"/>
                    </a:lnTo>
                    <a:lnTo>
                      <a:pt x="62" y="2921"/>
                    </a:lnTo>
                    <a:lnTo>
                      <a:pt x="64" y="2926"/>
                    </a:lnTo>
                    <a:lnTo>
                      <a:pt x="62" y="2932"/>
                    </a:lnTo>
                    <a:lnTo>
                      <a:pt x="62" y="2936"/>
                    </a:lnTo>
                    <a:lnTo>
                      <a:pt x="61" y="2942"/>
                    </a:lnTo>
                    <a:lnTo>
                      <a:pt x="58" y="2948"/>
                    </a:lnTo>
                    <a:lnTo>
                      <a:pt x="57" y="2953"/>
                    </a:lnTo>
                    <a:lnTo>
                      <a:pt x="57" y="2953"/>
                    </a:lnTo>
                    <a:lnTo>
                      <a:pt x="54" y="2960"/>
                    </a:lnTo>
                    <a:lnTo>
                      <a:pt x="51" y="2969"/>
                    </a:lnTo>
                    <a:lnTo>
                      <a:pt x="49" y="2977"/>
                    </a:lnTo>
                    <a:lnTo>
                      <a:pt x="49" y="2985"/>
                    </a:lnTo>
                    <a:lnTo>
                      <a:pt x="48" y="2994"/>
                    </a:lnTo>
                    <a:lnTo>
                      <a:pt x="48" y="3003"/>
                    </a:lnTo>
                    <a:lnTo>
                      <a:pt x="49" y="3010"/>
                    </a:lnTo>
                    <a:lnTo>
                      <a:pt x="49" y="3019"/>
                    </a:lnTo>
                    <a:lnTo>
                      <a:pt x="52" y="3037"/>
                    </a:lnTo>
                    <a:lnTo>
                      <a:pt x="55" y="3055"/>
                    </a:lnTo>
                    <a:lnTo>
                      <a:pt x="59" y="3073"/>
                    </a:lnTo>
                    <a:lnTo>
                      <a:pt x="61" y="3091"/>
                    </a:lnTo>
                    <a:lnTo>
                      <a:pt x="62" y="3100"/>
                    </a:lnTo>
                    <a:lnTo>
                      <a:pt x="64" y="3109"/>
                    </a:lnTo>
                    <a:lnTo>
                      <a:pt x="64" y="3118"/>
                    </a:lnTo>
                    <a:lnTo>
                      <a:pt x="64" y="3126"/>
                    </a:lnTo>
                    <a:lnTo>
                      <a:pt x="62" y="3135"/>
                    </a:lnTo>
                    <a:lnTo>
                      <a:pt x="61" y="3143"/>
                    </a:lnTo>
                    <a:lnTo>
                      <a:pt x="59" y="3150"/>
                    </a:lnTo>
                    <a:lnTo>
                      <a:pt x="57" y="3158"/>
                    </a:lnTo>
                    <a:lnTo>
                      <a:pt x="52" y="3166"/>
                    </a:lnTo>
                    <a:lnTo>
                      <a:pt x="48" y="3173"/>
                    </a:lnTo>
                    <a:lnTo>
                      <a:pt x="42" y="3181"/>
                    </a:lnTo>
                    <a:lnTo>
                      <a:pt x="36" y="3187"/>
                    </a:lnTo>
                    <a:lnTo>
                      <a:pt x="29" y="3194"/>
                    </a:lnTo>
                    <a:lnTo>
                      <a:pt x="20" y="3200"/>
                    </a:lnTo>
                    <a:lnTo>
                      <a:pt x="10" y="3205"/>
                    </a:lnTo>
                    <a:lnTo>
                      <a:pt x="0" y="3211"/>
                    </a:lnTo>
                    <a:lnTo>
                      <a:pt x="5" y="3214"/>
                    </a:lnTo>
                    <a:lnTo>
                      <a:pt x="10" y="3219"/>
                    </a:lnTo>
                    <a:lnTo>
                      <a:pt x="15" y="3222"/>
                    </a:lnTo>
                    <a:lnTo>
                      <a:pt x="18" y="3227"/>
                    </a:lnTo>
                    <a:lnTo>
                      <a:pt x="22" y="3231"/>
                    </a:lnTo>
                    <a:lnTo>
                      <a:pt x="25" y="3237"/>
                    </a:lnTo>
                    <a:lnTo>
                      <a:pt x="28" y="3241"/>
                    </a:lnTo>
                    <a:lnTo>
                      <a:pt x="29" y="3247"/>
                    </a:lnTo>
                    <a:lnTo>
                      <a:pt x="31" y="3251"/>
                    </a:lnTo>
                    <a:lnTo>
                      <a:pt x="32" y="3257"/>
                    </a:lnTo>
                    <a:lnTo>
                      <a:pt x="33" y="3261"/>
                    </a:lnTo>
                    <a:lnTo>
                      <a:pt x="33" y="3267"/>
                    </a:lnTo>
                    <a:lnTo>
                      <a:pt x="32" y="3273"/>
                    </a:lnTo>
                    <a:lnTo>
                      <a:pt x="32" y="3278"/>
                    </a:lnTo>
                    <a:lnTo>
                      <a:pt x="31" y="3283"/>
                    </a:lnTo>
                    <a:lnTo>
                      <a:pt x="28" y="3288"/>
                    </a:lnTo>
                    <a:lnTo>
                      <a:pt x="25" y="3293"/>
                    </a:lnTo>
                    <a:lnTo>
                      <a:pt x="22" y="3297"/>
                    </a:lnTo>
                    <a:lnTo>
                      <a:pt x="19" y="3302"/>
                    </a:lnTo>
                    <a:lnTo>
                      <a:pt x="18" y="3306"/>
                    </a:lnTo>
                    <a:lnTo>
                      <a:pt x="16" y="3311"/>
                    </a:lnTo>
                    <a:lnTo>
                      <a:pt x="16" y="3316"/>
                    </a:lnTo>
                    <a:lnTo>
                      <a:pt x="16" y="3321"/>
                    </a:lnTo>
                    <a:lnTo>
                      <a:pt x="18" y="3325"/>
                    </a:lnTo>
                    <a:lnTo>
                      <a:pt x="19" y="3330"/>
                    </a:lnTo>
                    <a:lnTo>
                      <a:pt x="20" y="3334"/>
                    </a:lnTo>
                    <a:lnTo>
                      <a:pt x="23" y="3339"/>
                    </a:lnTo>
                    <a:lnTo>
                      <a:pt x="26" y="3343"/>
                    </a:lnTo>
                    <a:lnTo>
                      <a:pt x="29" y="3347"/>
                    </a:lnTo>
                    <a:lnTo>
                      <a:pt x="33" y="3351"/>
                    </a:lnTo>
                    <a:lnTo>
                      <a:pt x="38" y="3354"/>
                    </a:lnTo>
                    <a:lnTo>
                      <a:pt x="44" y="3358"/>
                    </a:lnTo>
                    <a:lnTo>
                      <a:pt x="48" y="3359"/>
                    </a:lnTo>
                    <a:lnTo>
                      <a:pt x="52" y="3361"/>
                    </a:lnTo>
                    <a:lnTo>
                      <a:pt x="58" y="3363"/>
                    </a:lnTo>
                    <a:lnTo>
                      <a:pt x="62" y="3365"/>
                    </a:lnTo>
                    <a:lnTo>
                      <a:pt x="68" y="3366"/>
                    </a:lnTo>
                    <a:lnTo>
                      <a:pt x="74" y="3366"/>
                    </a:lnTo>
                    <a:lnTo>
                      <a:pt x="78" y="3367"/>
                    </a:lnTo>
                    <a:lnTo>
                      <a:pt x="84" y="3367"/>
                    </a:lnTo>
                    <a:lnTo>
                      <a:pt x="84" y="3418"/>
                    </a:lnTo>
                    <a:lnTo>
                      <a:pt x="113" y="3418"/>
                    </a:lnTo>
                    <a:lnTo>
                      <a:pt x="122" y="3424"/>
                    </a:lnTo>
                    <a:lnTo>
                      <a:pt x="130" y="3431"/>
                    </a:lnTo>
                    <a:lnTo>
                      <a:pt x="138" y="3437"/>
                    </a:lnTo>
                    <a:lnTo>
                      <a:pt x="145" y="3444"/>
                    </a:lnTo>
                    <a:lnTo>
                      <a:pt x="151" y="3452"/>
                    </a:lnTo>
                    <a:lnTo>
                      <a:pt x="155" y="3460"/>
                    </a:lnTo>
                    <a:lnTo>
                      <a:pt x="159" y="3468"/>
                    </a:lnTo>
                    <a:lnTo>
                      <a:pt x="162" y="3476"/>
                    </a:lnTo>
                    <a:lnTo>
                      <a:pt x="166" y="3484"/>
                    </a:lnTo>
                    <a:lnTo>
                      <a:pt x="168" y="3493"/>
                    </a:lnTo>
                    <a:lnTo>
                      <a:pt x="172" y="3510"/>
                    </a:lnTo>
                    <a:lnTo>
                      <a:pt x="177" y="3528"/>
                    </a:lnTo>
                    <a:lnTo>
                      <a:pt x="179" y="3546"/>
                    </a:lnTo>
                    <a:lnTo>
                      <a:pt x="184" y="3563"/>
                    </a:lnTo>
                    <a:lnTo>
                      <a:pt x="185" y="3572"/>
                    </a:lnTo>
                    <a:lnTo>
                      <a:pt x="188" y="3580"/>
                    </a:lnTo>
                    <a:lnTo>
                      <a:pt x="192" y="3588"/>
                    </a:lnTo>
                    <a:lnTo>
                      <a:pt x="195" y="3595"/>
                    </a:lnTo>
                    <a:lnTo>
                      <a:pt x="200" y="3603"/>
                    </a:lnTo>
                    <a:lnTo>
                      <a:pt x="205" y="3610"/>
                    </a:lnTo>
                    <a:lnTo>
                      <a:pt x="211" y="3617"/>
                    </a:lnTo>
                    <a:lnTo>
                      <a:pt x="219" y="3623"/>
                    </a:lnTo>
                    <a:lnTo>
                      <a:pt x="226" y="3629"/>
                    </a:lnTo>
                    <a:lnTo>
                      <a:pt x="234" y="3635"/>
                    </a:lnTo>
                    <a:lnTo>
                      <a:pt x="245" y="3639"/>
                    </a:lnTo>
                    <a:lnTo>
                      <a:pt x="256" y="3644"/>
                    </a:lnTo>
                    <a:lnTo>
                      <a:pt x="268" y="3647"/>
                    </a:lnTo>
                    <a:lnTo>
                      <a:pt x="275" y="3649"/>
                    </a:lnTo>
                    <a:lnTo>
                      <a:pt x="282" y="3650"/>
                    </a:lnTo>
                    <a:lnTo>
                      <a:pt x="451" y="3753"/>
                    </a:lnTo>
                    <a:lnTo>
                      <a:pt x="480" y="3779"/>
                    </a:lnTo>
                    <a:lnTo>
                      <a:pt x="593" y="3728"/>
                    </a:lnTo>
                    <a:lnTo>
                      <a:pt x="600" y="3729"/>
                    </a:lnTo>
                    <a:lnTo>
                      <a:pt x="606" y="3730"/>
                    </a:lnTo>
                    <a:lnTo>
                      <a:pt x="613" y="3730"/>
                    </a:lnTo>
                    <a:lnTo>
                      <a:pt x="620" y="3730"/>
                    </a:lnTo>
                    <a:lnTo>
                      <a:pt x="635" y="3729"/>
                    </a:lnTo>
                    <a:lnTo>
                      <a:pt x="649" y="3728"/>
                    </a:lnTo>
                    <a:lnTo>
                      <a:pt x="664" y="3727"/>
                    </a:lnTo>
                    <a:lnTo>
                      <a:pt x="678" y="3725"/>
                    </a:lnTo>
                    <a:lnTo>
                      <a:pt x="685" y="3725"/>
                    </a:lnTo>
                    <a:lnTo>
                      <a:pt x="693" y="3725"/>
                    </a:lnTo>
                    <a:lnTo>
                      <a:pt x="698" y="3727"/>
                    </a:lnTo>
                    <a:lnTo>
                      <a:pt x="706" y="3728"/>
                    </a:lnTo>
                    <a:lnTo>
                      <a:pt x="711" y="3729"/>
                    </a:lnTo>
                    <a:lnTo>
                      <a:pt x="717" y="3731"/>
                    </a:lnTo>
                    <a:lnTo>
                      <a:pt x="723" y="3733"/>
                    </a:lnTo>
                    <a:lnTo>
                      <a:pt x="729" y="3736"/>
                    </a:lnTo>
                    <a:lnTo>
                      <a:pt x="739" y="3740"/>
                    </a:lnTo>
                    <a:lnTo>
                      <a:pt x="749" y="3746"/>
                    </a:lnTo>
                    <a:lnTo>
                      <a:pt x="759" y="3751"/>
                    </a:lnTo>
                    <a:lnTo>
                      <a:pt x="769" y="3757"/>
                    </a:lnTo>
                    <a:lnTo>
                      <a:pt x="774" y="3759"/>
                    </a:lnTo>
                    <a:lnTo>
                      <a:pt x="779" y="3761"/>
                    </a:lnTo>
                    <a:lnTo>
                      <a:pt x="784" y="3764"/>
                    </a:lnTo>
                    <a:lnTo>
                      <a:pt x="788" y="3765"/>
                    </a:lnTo>
                    <a:lnTo>
                      <a:pt x="794" y="3766"/>
                    </a:lnTo>
                    <a:lnTo>
                      <a:pt x="798" y="3767"/>
                    </a:lnTo>
                    <a:lnTo>
                      <a:pt x="804" y="3767"/>
                    </a:lnTo>
                    <a:lnTo>
                      <a:pt x="808" y="3766"/>
                    </a:lnTo>
                    <a:lnTo>
                      <a:pt x="814" y="3766"/>
                    </a:lnTo>
                    <a:lnTo>
                      <a:pt x="818" y="3764"/>
                    </a:lnTo>
                    <a:lnTo>
                      <a:pt x="824" y="3761"/>
                    </a:lnTo>
                    <a:lnTo>
                      <a:pt x="830" y="3758"/>
                    </a:lnTo>
                    <a:lnTo>
                      <a:pt x="834" y="3755"/>
                    </a:lnTo>
                    <a:lnTo>
                      <a:pt x="840" y="3750"/>
                    </a:lnTo>
                    <a:lnTo>
                      <a:pt x="846" y="3744"/>
                    </a:lnTo>
                    <a:lnTo>
                      <a:pt x="852" y="3738"/>
                    </a:lnTo>
                    <a:lnTo>
                      <a:pt x="858" y="3731"/>
                    </a:lnTo>
                    <a:lnTo>
                      <a:pt x="863" y="3722"/>
                    </a:lnTo>
                    <a:lnTo>
                      <a:pt x="866" y="3718"/>
                    </a:lnTo>
                    <a:lnTo>
                      <a:pt x="869" y="3713"/>
                    </a:lnTo>
                    <a:lnTo>
                      <a:pt x="872" y="3708"/>
                    </a:lnTo>
                    <a:lnTo>
                      <a:pt x="876" y="3702"/>
                    </a:lnTo>
                    <a:lnTo>
                      <a:pt x="884" y="3704"/>
                    </a:lnTo>
                    <a:lnTo>
                      <a:pt x="891" y="3705"/>
                    </a:lnTo>
                    <a:lnTo>
                      <a:pt x="898" y="3705"/>
                    </a:lnTo>
                    <a:lnTo>
                      <a:pt x="904" y="3705"/>
                    </a:lnTo>
                    <a:lnTo>
                      <a:pt x="910" y="3705"/>
                    </a:lnTo>
                    <a:lnTo>
                      <a:pt x="915" y="3704"/>
                    </a:lnTo>
                    <a:lnTo>
                      <a:pt x="921" y="3703"/>
                    </a:lnTo>
                    <a:lnTo>
                      <a:pt x="925" y="3701"/>
                    </a:lnTo>
                    <a:lnTo>
                      <a:pt x="931" y="3700"/>
                    </a:lnTo>
                    <a:lnTo>
                      <a:pt x="936" y="3697"/>
                    </a:lnTo>
                    <a:lnTo>
                      <a:pt x="944" y="3692"/>
                    </a:lnTo>
                    <a:lnTo>
                      <a:pt x="953" y="3687"/>
                    </a:lnTo>
                    <a:lnTo>
                      <a:pt x="963" y="3683"/>
                    </a:lnTo>
                    <a:lnTo>
                      <a:pt x="969" y="3679"/>
                    </a:lnTo>
                    <a:lnTo>
                      <a:pt x="976" y="3677"/>
                    </a:lnTo>
                    <a:lnTo>
                      <a:pt x="983" y="3676"/>
                    </a:lnTo>
                    <a:lnTo>
                      <a:pt x="991" y="3674"/>
                    </a:lnTo>
                    <a:lnTo>
                      <a:pt x="998" y="3673"/>
                    </a:lnTo>
                    <a:lnTo>
                      <a:pt x="1006" y="3672"/>
                    </a:lnTo>
                    <a:lnTo>
                      <a:pt x="1014" y="3672"/>
                    </a:lnTo>
                    <a:lnTo>
                      <a:pt x="1022" y="3672"/>
                    </a:lnTo>
                    <a:lnTo>
                      <a:pt x="1030" y="3672"/>
                    </a:lnTo>
                    <a:lnTo>
                      <a:pt x="1038" y="3672"/>
                    </a:lnTo>
                    <a:lnTo>
                      <a:pt x="1045" y="3673"/>
                    </a:lnTo>
                    <a:lnTo>
                      <a:pt x="1054" y="3674"/>
                    </a:lnTo>
                    <a:lnTo>
                      <a:pt x="1063" y="3675"/>
                    </a:lnTo>
                    <a:lnTo>
                      <a:pt x="1070" y="3676"/>
                    </a:lnTo>
                    <a:lnTo>
                      <a:pt x="1077" y="3678"/>
                    </a:lnTo>
                    <a:lnTo>
                      <a:pt x="1086" y="3681"/>
                    </a:lnTo>
                    <a:lnTo>
                      <a:pt x="1093" y="3683"/>
                    </a:lnTo>
                    <a:lnTo>
                      <a:pt x="1100" y="3685"/>
                    </a:lnTo>
                    <a:lnTo>
                      <a:pt x="1108" y="3688"/>
                    </a:lnTo>
                    <a:lnTo>
                      <a:pt x="1113" y="3692"/>
                    </a:lnTo>
                    <a:lnTo>
                      <a:pt x="1121" y="3695"/>
                    </a:lnTo>
                    <a:lnTo>
                      <a:pt x="1126" y="3700"/>
                    </a:lnTo>
                    <a:lnTo>
                      <a:pt x="1132" y="3704"/>
                    </a:lnTo>
                    <a:lnTo>
                      <a:pt x="1137" y="3709"/>
                    </a:lnTo>
                    <a:lnTo>
                      <a:pt x="1141" y="3713"/>
                    </a:lnTo>
                    <a:lnTo>
                      <a:pt x="1145" y="3718"/>
                    </a:lnTo>
                    <a:lnTo>
                      <a:pt x="1150" y="3723"/>
                    </a:lnTo>
                    <a:lnTo>
                      <a:pt x="1152" y="3729"/>
                    </a:lnTo>
                    <a:lnTo>
                      <a:pt x="1155" y="3734"/>
                    </a:lnTo>
                    <a:lnTo>
                      <a:pt x="1157" y="3740"/>
                    </a:lnTo>
                    <a:lnTo>
                      <a:pt x="1158" y="3747"/>
                    </a:lnTo>
                    <a:lnTo>
                      <a:pt x="1158" y="3753"/>
                    </a:lnTo>
                    <a:lnTo>
                      <a:pt x="1158" y="3779"/>
                    </a:lnTo>
                    <a:lnTo>
                      <a:pt x="1327" y="3753"/>
                    </a:lnTo>
                    <a:lnTo>
                      <a:pt x="1324" y="3756"/>
                    </a:lnTo>
                    <a:lnTo>
                      <a:pt x="1322" y="3759"/>
                    </a:lnTo>
                    <a:lnTo>
                      <a:pt x="1320" y="3762"/>
                    </a:lnTo>
                    <a:lnTo>
                      <a:pt x="1320" y="3765"/>
                    </a:lnTo>
                    <a:lnTo>
                      <a:pt x="1320" y="3768"/>
                    </a:lnTo>
                    <a:lnTo>
                      <a:pt x="1322" y="3771"/>
                    </a:lnTo>
                    <a:lnTo>
                      <a:pt x="1323" y="3775"/>
                    </a:lnTo>
                    <a:lnTo>
                      <a:pt x="1326" y="3778"/>
                    </a:lnTo>
                    <a:lnTo>
                      <a:pt x="1329" y="3780"/>
                    </a:lnTo>
                    <a:lnTo>
                      <a:pt x="1332" y="3781"/>
                    </a:lnTo>
                    <a:lnTo>
                      <a:pt x="1336" y="3783"/>
                    </a:lnTo>
                    <a:lnTo>
                      <a:pt x="1340" y="3784"/>
                    </a:lnTo>
                    <a:lnTo>
                      <a:pt x="1345" y="3784"/>
                    </a:lnTo>
                    <a:lnTo>
                      <a:pt x="1349" y="3783"/>
                    </a:lnTo>
                    <a:lnTo>
                      <a:pt x="1352" y="3781"/>
                    </a:lnTo>
                    <a:lnTo>
                      <a:pt x="1356" y="3779"/>
                    </a:lnTo>
                    <a:lnTo>
                      <a:pt x="1365" y="3789"/>
                    </a:lnTo>
                    <a:lnTo>
                      <a:pt x="1371" y="3801"/>
                    </a:lnTo>
                    <a:lnTo>
                      <a:pt x="1377" y="3812"/>
                    </a:lnTo>
                    <a:lnTo>
                      <a:pt x="1382" y="3823"/>
                    </a:lnTo>
                    <a:lnTo>
                      <a:pt x="1385" y="3834"/>
                    </a:lnTo>
                    <a:lnTo>
                      <a:pt x="1388" y="3846"/>
                    </a:lnTo>
                    <a:lnTo>
                      <a:pt x="1390" y="3858"/>
                    </a:lnTo>
                    <a:lnTo>
                      <a:pt x="1391" y="3870"/>
                    </a:lnTo>
                    <a:lnTo>
                      <a:pt x="1390" y="3881"/>
                    </a:lnTo>
                    <a:lnTo>
                      <a:pt x="1388" y="3894"/>
                    </a:lnTo>
                    <a:lnTo>
                      <a:pt x="1385" y="3905"/>
                    </a:lnTo>
                    <a:lnTo>
                      <a:pt x="1382" y="3916"/>
                    </a:lnTo>
                    <a:lnTo>
                      <a:pt x="1377" y="3927"/>
                    </a:lnTo>
                    <a:lnTo>
                      <a:pt x="1371" y="3938"/>
                    </a:lnTo>
                    <a:lnTo>
                      <a:pt x="1365" y="3950"/>
                    </a:lnTo>
                    <a:lnTo>
                      <a:pt x="1356" y="3961"/>
                    </a:lnTo>
                    <a:lnTo>
                      <a:pt x="1385" y="3961"/>
                    </a:lnTo>
                    <a:lnTo>
                      <a:pt x="1356" y="4012"/>
                    </a:lnTo>
                    <a:lnTo>
                      <a:pt x="1359" y="4015"/>
                    </a:lnTo>
                    <a:lnTo>
                      <a:pt x="1362" y="4017"/>
                    </a:lnTo>
                    <a:lnTo>
                      <a:pt x="1364" y="4020"/>
                    </a:lnTo>
                    <a:lnTo>
                      <a:pt x="1364" y="4024"/>
                    </a:lnTo>
                    <a:lnTo>
                      <a:pt x="1364" y="4027"/>
                    </a:lnTo>
                    <a:lnTo>
                      <a:pt x="1362" y="4030"/>
                    </a:lnTo>
                    <a:lnTo>
                      <a:pt x="1361" y="4033"/>
                    </a:lnTo>
                    <a:lnTo>
                      <a:pt x="1359" y="4036"/>
                    </a:lnTo>
                    <a:lnTo>
                      <a:pt x="1355" y="4038"/>
                    </a:lnTo>
                    <a:lnTo>
                      <a:pt x="1352" y="4040"/>
                    </a:lnTo>
                    <a:lnTo>
                      <a:pt x="1348" y="4042"/>
                    </a:lnTo>
                    <a:lnTo>
                      <a:pt x="1343" y="4042"/>
                    </a:lnTo>
                    <a:lnTo>
                      <a:pt x="1339" y="4042"/>
                    </a:lnTo>
                    <a:lnTo>
                      <a:pt x="1335" y="4040"/>
                    </a:lnTo>
                    <a:lnTo>
                      <a:pt x="1332" y="4039"/>
                    </a:lnTo>
                    <a:lnTo>
                      <a:pt x="1327" y="4038"/>
                    </a:lnTo>
                    <a:lnTo>
                      <a:pt x="1327" y="4038"/>
                    </a:lnTo>
                    <a:lnTo>
                      <a:pt x="1335" y="4042"/>
                    </a:lnTo>
                    <a:lnTo>
                      <a:pt x="1340" y="4046"/>
                    </a:lnTo>
                    <a:lnTo>
                      <a:pt x="1345" y="4050"/>
                    </a:lnTo>
                    <a:lnTo>
                      <a:pt x="1349" y="4056"/>
                    </a:lnTo>
                    <a:lnTo>
                      <a:pt x="1353" y="4062"/>
                    </a:lnTo>
                    <a:lnTo>
                      <a:pt x="1358" y="4068"/>
                    </a:lnTo>
                    <a:lnTo>
                      <a:pt x="1361" y="4074"/>
                    </a:lnTo>
                    <a:lnTo>
                      <a:pt x="1364" y="4081"/>
                    </a:lnTo>
                    <a:lnTo>
                      <a:pt x="1368" y="4095"/>
                    </a:lnTo>
                    <a:lnTo>
                      <a:pt x="1372" y="4110"/>
                    </a:lnTo>
                    <a:lnTo>
                      <a:pt x="1375" y="4126"/>
                    </a:lnTo>
                    <a:lnTo>
                      <a:pt x="1379" y="4141"/>
                    </a:lnTo>
                    <a:lnTo>
                      <a:pt x="1382" y="4157"/>
                    </a:lnTo>
                    <a:lnTo>
                      <a:pt x="1385" y="4172"/>
                    </a:lnTo>
                    <a:lnTo>
                      <a:pt x="1391" y="4187"/>
                    </a:lnTo>
                    <a:lnTo>
                      <a:pt x="1394" y="4194"/>
                    </a:lnTo>
                    <a:lnTo>
                      <a:pt x="1397" y="4201"/>
                    </a:lnTo>
                    <a:lnTo>
                      <a:pt x="1400" y="4207"/>
                    </a:lnTo>
                    <a:lnTo>
                      <a:pt x="1404" y="4214"/>
                    </a:lnTo>
                    <a:lnTo>
                      <a:pt x="1408" y="4220"/>
                    </a:lnTo>
                    <a:lnTo>
                      <a:pt x="1414" y="4225"/>
                    </a:lnTo>
                    <a:lnTo>
                      <a:pt x="1420" y="4231"/>
                    </a:lnTo>
                    <a:lnTo>
                      <a:pt x="1426" y="4235"/>
                    </a:lnTo>
                    <a:lnTo>
                      <a:pt x="1433" y="4240"/>
                    </a:lnTo>
                    <a:lnTo>
                      <a:pt x="1442" y="4244"/>
                    </a:lnTo>
                    <a:lnTo>
                      <a:pt x="1449" y="4248"/>
                    </a:lnTo>
                    <a:lnTo>
                      <a:pt x="1456" y="4250"/>
                    </a:lnTo>
                    <a:lnTo>
                      <a:pt x="1465" y="4253"/>
                    </a:lnTo>
                    <a:lnTo>
                      <a:pt x="1472" y="4256"/>
                    </a:lnTo>
                    <a:lnTo>
                      <a:pt x="1481" y="4259"/>
                    </a:lnTo>
                    <a:lnTo>
                      <a:pt x="1486" y="4262"/>
                    </a:lnTo>
                    <a:lnTo>
                      <a:pt x="1492" y="4266"/>
                    </a:lnTo>
                    <a:lnTo>
                      <a:pt x="1495" y="4268"/>
                    </a:lnTo>
                    <a:lnTo>
                      <a:pt x="1498" y="4270"/>
                    </a:lnTo>
                    <a:lnTo>
                      <a:pt x="1499" y="4274"/>
                    </a:lnTo>
                    <a:lnTo>
                      <a:pt x="1501" y="4278"/>
                    </a:lnTo>
                    <a:lnTo>
                      <a:pt x="1502" y="4282"/>
                    </a:lnTo>
                    <a:lnTo>
                      <a:pt x="1502" y="4287"/>
                    </a:lnTo>
                    <a:lnTo>
                      <a:pt x="1502" y="4291"/>
                    </a:lnTo>
                    <a:lnTo>
                      <a:pt x="1502" y="4297"/>
                    </a:lnTo>
                    <a:lnTo>
                      <a:pt x="1499" y="4307"/>
                    </a:lnTo>
                    <a:lnTo>
                      <a:pt x="1498" y="4318"/>
                    </a:lnTo>
                    <a:lnTo>
                      <a:pt x="1497" y="4328"/>
                    </a:lnTo>
                    <a:lnTo>
                      <a:pt x="1495" y="4334"/>
                    </a:lnTo>
                    <a:lnTo>
                      <a:pt x="1495" y="4339"/>
                    </a:lnTo>
                    <a:lnTo>
                      <a:pt x="1497" y="4343"/>
                    </a:lnTo>
                    <a:lnTo>
                      <a:pt x="1498" y="4348"/>
                    </a:lnTo>
                    <a:lnTo>
                      <a:pt x="1582" y="4478"/>
                    </a:lnTo>
                    <a:lnTo>
                      <a:pt x="1525" y="4503"/>
                    </a:lnTo>
                    <a:lnTo>
                      <a:pt x="1611" y="4606"/>
                    </a:lnTo>
                    <a:lnTo>
                      <a:pt x="1593" y="4624"/>
                    </a:lnTo>
                    <a:lnTo>
                      <a:pt x="1577" y="4643"/>
                    </a:lnTo>
                    <a:lnTo>
                      <a:pt x="1563" y="4662"/>
                    </a:lnTo>
                    <a:lnTo>
                      <a:pt x="1550" y="4683"/>
                    </a:lnTo>
                    <a:lnTo>
                      <a:pt x="1537" y="4703"/>
                    </a:lnTo>
                    <a:lnTo>
                      <a:pt x="1525" y="4723"/>
                    </a:lnTo>
                    <a:lnTo>
                      <a:pt x="1515" y="4744"/>
                    </a:lnTo>
                    <a:lnTo>
                      <a:pt x="1507" y="4766"/>
                    </a:lnTo>
                    <a:lnTo>
                      <a:pt x="1498" y="4787"/>
                    </a:lnTo>
                    <a:lnTo>
                      <a:pt x="1491" y="4808"/>
                    </a:lnTo>
                    <a:lnTo>
                      <a:pt x="1483" y="4831"/>
                    </a:lnTo>
                    <a:lnTo>
                      <a:pt x="1479" y="4852"/>
                    </a:lnTo>
                    <a:lnTo>
                      <a:pt x="1475" y="4874"/>
                    </a:lnTo>
                    <a:lnTo>
                      <a:pt x="1472" y="4897"/>
                    </a:lnTo>
                    <a:lnTo>
                      <a:pt x="1470" y="4919"/>
                    </a:lnTo>
                    <a:lnTo>
                      <a:pt x="1469" y="4942"/>
                    </a:lnTo>
                    <a:lnTo>
                      <a:pt x="1469" y="4967"/>
                    </a:lnTo>
                    <a:lnTo>
                      <a:pt x="1640" y="5200"/>
                    </a:lnTo>
                    <a:lnTo>
                      <a:pt x="1667" y="5484"/>
                    </a:lnTo>
                    <a:lnTo>
                      <a:pt x="1723" y="5562"/>
                    </a:lnTo>
                    <a:lnTo>
                      <a:pt x="1723" y="5588"/>
                    </a:lnTo>
                    <a:lnTo>
                      <a:pt x="1809" y="5794"/>
                    </a:lnTo>
                    <a:lnTo>
                      <a:pt x="1780" y="5794"/>
                    </a:lnTo>
                    <a:lnTo>
                      <a:pt x="1809" y="5872"/>
                    </a:lnTo>
                    <a:lnTo>
                      <a:pt x="1809" y="5846"/>
                    </a:lnTo>
                    <a:lnTo>
                      <a:pt x="1836" y="5898"/>
                    </a:lnTo>
                    <a:lnTo>
                      <a:pt x="1865" y="5898"/>
                    </a:lnTo>
                    <a:lnTo>
                      <a:pt x="1869" y="5889"/>
                    </a:lnTo>
                    <a:lnTo>
                      <a:pt x="1875" y="5882"/>
                    </a:lnTo>
                    <a:lnTo>
                      <a:pt x="1881" y="5875"/>
                    </a:lnTo>
                    <a:lnTo>
                      <a:pt x="1888" y="5868"/>
                    </a:lnTo>
                    <a:lnTo>
                      <a:pt x="1894" y="5864"/>
                    </a:lnTo>
                    <a:lnTo>
                      <a:pt x="1901" y="5859"/>
                    </a:lnTo>
                    <a:lnTo>
                      <a:pt x="1909" y="5855"/>
                    </a:lnTo>
                    <a:lnTo>
                      <a:pt x="1916" y="5853"/>
                    </a:lnTo>
                    <a:lnTo>
                      <a:pt x="1923" y="5849"/>
                    </a:lnTo>
                    <a:lnTo>
                      <a:pt x="1932" y="5847"/>
                    </a:lnTo>
                    <a:lnTo>
                      <a:pt x="1939" y="5846"/>
                    </a:lnTo>
                    <a:lnTo>
                      <a:pt x="1948" y="5845"/>
                    </a:lnTo>
                    <a:lnTo>
                      <a:pt x="1956" y="5845"/>
                    </a:lnTo>
                    <a:lnTo>
                      <a:pt x="1965" y="5845"/>
                    </a:lnTo>
                    <a:lnTo>
                      <a:pt x="1974" y="5845"/>
                    </a:lnTo>
                    <a:lnTo>
                      <a:pt x="1982" y="5845"/>
                    </a:lnTo>
                    <a:lnTo>
                      <a:pt x="1991" y="5846"/>
                    </a:lnTo>
                    <a:lnTo>
                      <a:pt x="2000" y="5847"/>
                    </a:lnTo>
                    <a:lnTo>
                      <a:pt x="2018" y="5849"/>
                    </a:lnTo>
                    <a:lnTo>
                      <a:pt x="2036" y="5853"/>
                    </a:lnTo>
                    <a:lnTo>
                      <a:pt x="2055" y="5857"/>
                    </a:lnTo>
                    <a:lnTo>
                      <a:pt x="2073" y="5861"/>
                    </a:lnTo>
                    <a:lnTo>
                      <a:pt x="2092" y="5864"/>
                    </a:lnTo>
                    <a:lnTo>
                      <a:pt x="2109" y="5866"/>
                    </a:lnTo>
                    <a:lnTo>
                      <a:pt x="2118" y="5867"/>
                    </a:lnTo>
                    <a:lnTo>
                      <a:pt x="2127" y="5868"/>
                    </a:lnTo>
                    <a:lnTo>
                      <a:pt x="2136" y="5868"/>
                    </a:lnTo>
                    <a:lnTo>
                      <a:pt x="2143" y="5868"/>
                    </a:lnTo>
                    <a:lnTo>
                      <a:pt x="2151" y="5868"/>
                    </a:lnTo>
                    <a:lnTo>
                      <a:pt x="2159" y="5867"/>
                    </a:lnTo>
                    <a:lnTo>
                      <a:pt x="2175" y="5866"/>
                    </a:lnTo>
                    <a:lnTo>
                      <a:pt x="2189" y="5863"/>
                    </a:lnTo>
                    <a:lnTo>
                      <a:pt x="2203" y="5859"/>
                    </a:lnTo>
                    <a:lnTo>
                      <a:pt x="2216" y="5855"/>
                    </a:lnTo>
                    <a:lnTo>
                      <a:pt x="2229" y="5849"/>
                    </a:lnTo>
                    <a:lnTo>
                      <a:pt x="2242" y="5843"/>
                    </a:lnTo>
                    <a:lnTo>
                      <a:pt x="2256" y="5836"/>
                    </a:lnTo>
                    <a:lnTo>
                      <a:pt x="2267" y="5828"/>
                    </a:lnTo>
                    <a:lnTo>
                      <a:pt x="2279" y="5820"/>
                    </a:lnTo>
                    <a:lnTo>
                      <a:pt x="2290" y="5811"/>
                    </a:lnTo>
                    <a:lnTo>
                      <a:pt x="2302" y="5801"/>
                    </a:lnTo>
                    <a:lnTo>
                      <a:pt x="2312" y="5791"/>
                    </a:lnTo>
                    <a:lnTo>
                      <a:pt x="2322" y="5781"/>
                    </a:lnTo>
                    <a:lnTo>
                      <a:pt x="2332" y="5770"/>
                    </a:lnTo>
                    <a:lnTo>
                      <a:pt x="2342" y="5759"/>
                    </a:lnTo>
                    <a:lnTo>
                      <a:pt x="2351" y="5747"/>
                    </a:lnTo>
                    <a:lnTo>
                      <a:pt x="2368" y="5724"/>
                    </a:lnTo>
                    <a:lnTo>
                      <a:pt x="2386" y="5700"/>
                    </a:lnTo>
                    <a:lnTo>
                      <a:pt x="2402" y="5676"/>
                    </a:lnTo>
                    <a:lnTo>
                      <a:pt x="2416" y="5652"/>
                    </a:lnTo>
                    <a:lnTo>
                      <a:pt x="2423" y="5641"/>
                    </a:lnTo>
                    <a:lnTo>
                      <a:pt x="2430" y="5630"/>
                    </a:lnTo>
                    <a:lnTo>
                      <a:pt x="2438" y="5619"/>
                    </a:lnTo>
                    <a:lnTo>
                      <a:pt x="2445" y="5607"/>
                    </a:lnTo>
                    <a:lnTo>
                      <a:pt x="2451" y="5597"/>
                    </a:lnTo>
                    <a:lnTo>
                      <a:pt x="2458" y="5587"/>
                    </a:lnTo>
                    <a:lnTo>
                      <a:pt x="2487" y="5562"/>
                    </a:lnTo>
                    <a:lnTo>
                      <a:pt x="2516" y="5458"/>
                    </a:lnTo>
                    <a:lnTo>
                      <a:pt x="2516" y="5381"/>
                    </a:lnTo>
                    <a:lnTo>
                      <a:pt x="2656" y="5329"/>
                    </a:lnTo>
                    <a:lnTo>
                      <a:pt x="2663" y="5317"/>
                    </a:lnTo>
                    <a:lnTo>
                      <a:pt x="2669" y="5305"/>
                    </a:lnTo>
                    <a:lnTo>
                      <a:pt x="2675" y="5291"/>
                    </a:lnTo>
                    <a:lnTo>
                      <a:pt x="2679" y="5279"/>
                    </a:lnTo>
                    <a:lnTo>
                      <a:pt x="2682" y="5265"/>
                    </a:lnTo>
                    <a:lnTo>
                      <a:pt x="2685" y="5252"/>
                    </a:lnTo>
                    <a:lnTo>
                      <a:pt x="2686" y="5240"/>
                    </a:lnTo>
                    <a:lnTo>
                      <a:pt x="2686" y="5226"/>
                    </a:lnTo>
                    <a:lnTo>
                      <a:pt x="2686" y="5213"/>
                    </a:lnTo>
                    <a:lnTo>
                      <a:pt x="2685" y="5199"/>
                    </a:lnTo>
                    <a:lnTo>
                      <a:pt x="2682" y="5186"/>
                    </a:lnTo>
                    <a:lnTo>
                      <a:pt x="2679" y="5174"/>
                    </a:lnTo>
                    <a:lnTo>
                      <a:pt x="2675" y="5160"/>
                    </a:lnTo>
                    <a:lnTo>
                      <a:pt x="2669" y="5148"/>
                    </a:lnTo>
                    <a:lnTo>
                      <a:pt x="2663" y="5135"/>
                    </a:lnTo>
                    <a:lnTo>
                      <a:pt x="2656" y="5123"/>
                    </a:lnTo>
                    <a:lnTo>
                      <a:pt x="2656" y="5123"/>
                    </a:lnTo>
                    <a:lnTo>
                      <a:pt x="2656" y="5097"/>
                    </a:lnTo>
                    <a:lnTo>
                      <a:pt x="2655" y="5086"/>
                    </a:lnTo>
                    <a:lnTo>
                      <a:pt x="2653" y="5076"/>
                    </a:lnTo>
                    <a:lnTo>
                      <a:pt x="2653" y="5067"/>
                    </a:lnTo>
                    <a:lnTo>
                      <a:pt x="2653" y="5058"/>
                    </a:lnTo>
                    <a:lnTo>
                      <a:pt x="2653" y="5049"/>
                    </a:lnTo>
                    <a:lnTo>
                      <a:pt x="2653" y="5041"/>
                    </a:lnTo>
                    <a:lnTo>
                      <a:pt x="2655" y="5033"/>
                    </a:lnTo>
                    <a:lnTo>
                      <a:pt x="2656" y="5026"/>
                    </a:lnTo>
                    <a:lnTo>
                      <a:pt x="2657" y="5019"/>
                    </a:lnTo>
                    <a:lnTo>
                      <a:pt x="2660" y="5012"/>
                    </a:lnTo>
                    <a:lnTo>
                      <a:pt x="2663" y="5007"/>
                    </a:lnTo>
                    <a:lnTo>
                      <a:pt x="2666" y="5001"/>
                    </a:lnTo>
                    <a:lnTo>
                      <a:pt x="2669" y="4995"/>
                    </a:lnTo>
                    <a:lnTo>
                      <a:pt x="2673" y="4991"/>
                    </a:lnTo>
                    <a:lnTo>
                      <a:pt x="2676" y="4985"/>
                    </a:lnTo>
                    <a:lnTo>
                      <a:pt x="2681" y="4981"/>
                    </a:lnTo>
                    <a:lnTo>
                      <a:pt x="2685" y="4977"/>
                    </a:lnTo>
                    <a:lnTo>
                      <a:pt x="2691" y="4973"/>
                    </a:lnTo>
                    <a:lnTo>
                      <a:pt x="2701" y="4966"/>
                    </a:lnTo>
                    <a:lnTo>
                      <a:pt x="2712" y="4961"/>
                    </a:lnTo>
                    <a:lnTo>
                      <a:pt x="2724" y="4955"/>
                    </a:lnTo>
                    <a:lnTo>
                      <a:pt x="2737" y="4951"/>
                    </a:lnTo>
                    <a:lnTo>
                      <a:pt x="2750" y="4946"/>
                    </a:lnTo>
                    <a:lnTo>
                      <a:pt x="2764" y="4943"/>
                    </a:lnTo>
                    <a:lnTo>
                      <a:pt x="2779" y="4940"/>
                    </a:lnTo>
                    <a:lnTo>
                      <a:pt x="2808" y="4934"/>
                    </a:lnTo>
                    <a:lnTo>
                      <a:pt x="2837" y="4928"/>
                    </a:lnTo>
                    <a:lnTo>
                      <a:pt x="2851" y="4925"/>
                    </a:lnTo>
                    <a:lnTo>
                      <a:pt x="2866" y="4921"/>
                    </a:lnTo>
                    <a:lnTo>
                      <a:pt x="2879" y="4917"/>
                    </a:lnTo>
                    <a:lnTo>
                      <a:pt x="2892" y="4912"/>
                    </a:lnTo>
                    <a:lnTo>
                      <a:pt x="2905" y="4907"/>
                    </a:lnTo>
                    <a:lnTo>
                      <a:pt x="2916" y="4900"/>
                    </a:lnTo>
                    <a:lnTo>
                      <a:pt x="2928" y="4893"/>
                    </a:lnTo>
                    <a:lnTo>
                      <a:pt x="2934" y="4889"/>
                    </a:lnTo>
                    <a:lnTo>
                      <a:pt x="2938" y="4885"/>
                    </a:lnTo>
                    <a:lnTo>
                      <a:pt x="2942" y="4880"/>
                    </a:lnTo>
                    <a:lnTo>
                      <a:pt x="2947" y="4875"/>
                    </a:lnTo>
                    <a:lnTo>
                      <a:pt x="2951" y="4870"/>
                    </a:lnTo>
                    <a:lnTo>
                      <a:pt x="2955" y="4864"/>
                    </a:lnTo>
                    <a:lnTo>
                      <a:pt x="2958" y="4859"/>
                    </a:lnTo>
                    <a:lnTo>
                      <a:pt x="2961" y="4852"/>
                    </a:lnTo>
                    <a:lnTo>
                      <a:pt x="2964" y="4845"/>
                    </a:lnTo>
                    <a:lnTo>
                      <a:pt x="2967" y="4838"/>
                    </a:lnTo>
                    <a:lnTo>
                      <a:pt x="2967" y="4581"/>
                    </a:lnTo>
                    <a:lnTo>
                      <a:pt x="2883" y="4503"/>
                    </a:lnTo>
                    <a:lnTo>
                      <a:pt x="2939" y="4373"/>
                    </a:lnTo>
                    <a:lnTo>
                      <a:pt x="2928" y="4368"/>
                    </a:lnTo>
                    <a:lnTo>
                      <a:pt x="2918" y="4361"/>
                    </a:lnTo>
                    <a:lnTo>
                      <a:pt x="2909" y="4354"/>
                    </a:lnTo>
                    <a:lnTo>
                      <a:pt x="2902" y="4346"/>
                    </a:lnTo>
                    <a:lnTo>
                      <a:pt x="2895" y="4337"/>
                    </a:lnTo>
                    <a:lnTo>
                      <a:pt x="2889" y="4330"/>
                    </a:lnTo>
                    <a:lnTo>
                      <a:pt x="2884" y="4321"/>
                    </a:lnTo>
                    <a:lnTo>
                      <a:pt x="2881" y="4311"/>
                    </a:lnTo>
                    <a:lnTo>
                      <a:pt x="2879" y="4302"/>
                    </a:lnTo>
                    <a:lnTo>
                      <a:pt x="2877" y="4291"/>
                    </a:lnTo>
                    <a:lnTo>
                      <a:pt x="2877" y="4282"/>
                    </a:lnTo>
                    <a:lnTo>
                      <a:pt x="2879" y="4272"/>
                    </a:lnTo>
                    <a:lnTo>
                      <a:pt x="2881" y="4262"/>
                    </a:lnTo>
                    <a:lnTo>
                      <a:pt x="2886" y="4253"/>
                    </a:lnTo>
                    <a:lnTo>
                      <a:pt x="2892" y="4244"/>
                    </a:lnTo>
                    <a:lnTo>
                      <a:pt x="2897" y="4235"/>
                    </a:lnTo>
                    <a:lnTo>
                      <a:pt x="2903" y="4228"/>
                    </a:lnTo>
                    <a:lnTo>
                      <a:pt x="2910" y="4221"/>
                    </a:lnTo>
                    <a:lnTo>
                      <a:pt x="2919" y="4215"/>
                    </a:lnTo>
                    <a:lnTo>
                      <a:pt x="2928" y="4210"/>
                    </a:lnTo>
                    <a:lnTo>
                      <a:pt x="2936" y="4204"/>
                    </a:lnTo>
                    <a:lnTo>
                      <a:pt x="2947" y="4200"/>
                    </a:lnTo>
                    <a:lnTo>
                      <a:pt x="2957" y="4196"/>
                    </a:lnTo>
                    <a:lnTo>
                      <a:pt x="2967" y="4193"/>
                    </a:lnTo>
                    <a:lnTo>
                      <a:pt x="2967" y="4193"/>
                    </a:lnTo>
                    <a:lnTo>
                      <a:pt x="2967" y="4167"/>
                    </a:lnTo>
                    <a:lnTo>
                      <a:pt x="2980" y="4145"/>
                    </a:lnTo>
                    <a:lnTo>
                      <a:pt x="2996" y="4122"/>
                    </a:lnTo>
                    <a:lnTo>
                      <a:pt x="3010" y="4101"/>
                    </a:lnTo>
                    <a:lnTo>
                      <a:pt x="3026" y="4080"/>
                    </a:lnTo>
                    <a:lnTo>
                      <a:pt x="3043" y="4058"/>
                    </a:lnTo>
                    <a:lnTo>
                      <a:pt x="3061" y="4038"/>
                    </a:lnTo>
                    <a:lnTo>
                      <a:pt x="3080" y="4018"/>
                    </a:lnTo>
                    <a:lnTo>
                      <a:pt x="3098" y="3998"/>
                    </a:lnTo>
                    <a:lnTo>
                      <a:pt x="3119" y="3979"/>
                    </a:lnTo>
                    <a:lnTo>
                      <a:pt x="3139" y="3960"/>
                    </a:lnTo>
                    <a:lnTo>
                      <a:pt x="3161" y="3942"/>
                    </a:lnTo>
                    <a:lnTo>
                      <a:pt x="3184" y="3924"/>
                    </a:lnTo>
                    <a:lnTo>
                      <a:pt x="3205" y="3906"/>
                    </a:lnTo>
                    <a:lnTo>
                      <a:pt x="3228" y="3889"/>
                    </a:lnTo>
                    <a:lnTo>
                      <a:pt x="3253" y="3872"/>
                    </a:lnTo>
                    <a:lnTo>
                      <a:pt x="3278" y="3857"/>
                    </a:lnTo>
                    <a:lnTo>
                      <a:pt x="3392" y="3702"/>
                    </a:lnTo>
                    <a:lnTo>
                      <a:pt x="3476" y="3444"/>
                    </a:lnTo>
                    <a:lnTo>
                      <a:pt x="3480" y="3442"/>
                    </a:lnTo>
                    <a:lnTo>
                      <a:pt x="3486" y="3439"/>
                    </a:lnTo>
                    <a:lnTo>
                      <a:pt x="3489" y="3436"/>
                    </a:lnTo>
                    <a:lnTo>
                      <a:pt x="3493" y="3433"/>
                    </a:lnTo>
                    <a:lnTo>
                      <a:pt x="3496" y="3430"/>
                    </a:lnTo>
                    <a:lnTo>
                      <a:pt x="3499" y="3426"/>
                    </a:lnTo>
                    <a:lnTo>
                      <a:pt x="3502" y="3423"/>
                    </a:lnTo>
                    <a:lnTo>
                      <a:pt x="3503" y="3418"/>
                    </a:lnTo>
                    <a:lnTo>
                      <a:pt x="3505" y="3414"/>
                    </a:lnTo>
                    <a:lnTo>
                      <a:pt x="3506" y="3410"/>
                    </a:lnTo>
                    <a:lnTo>
                      <a:pt x="3506" y="3406"/>
                    </a:lnTo>
                    <a:lnTo>
                      <a:pt x="3506" y="3402"/>
                    </a:lnTo>
                    <a:lnTo>
                      <a:pt x="3506" y="3398"/>
                    </a:lnTo>
                    <a:lnTo>
                      <a:pt x="3505" y="3394"/>
                    </a:lnTo>
                    <a:lnTo>
                      <a:pt x="3503" y="3389"/>
                    </a:lnTo>
                    <a:lnTo>
                      <a:pt x="3500" y="3386"/>
                    </a:lnTo>
                    <a:lnTo>
                      <a:pt x="3496" y="3379"/>
                    </a:lnTo>
                    <a:lnTo>
                      <a:pt x="3490" y="3375"/>
                    </a:lnTo>
                    <a:lnTo>
                      <a:pt x="3483" y="3370"/>
                    </a:lnTo>
                    <a:lnTo>
                      <a:pt x="3476" y="3367"/>
                    </a:lnTo>
                    <a:lnTo>
                      <a:pt x="3468" y="3375"/>
                    </a:lnTo>
                    <a:lnTo>
                      <a:pt x="3458" y="3382"/>
                    </a:lnTo>
                    <a:lnTo>
                      <a:pt x="3450" y="3390"/>
                    </a:lnTo>
                    <a:lnTo>
                      <a:pt x="3440" y="3398"/>
                    </a:lnTo>
                    <a:lnTo>
                      <a:pt x="3428" y="3404"/>
                    </a:lnTo>
                    <a:lnTo>
                      <a:pt x="3416" y="3409"/>
                    </a:lnTo>
                    <a:lnTo>
                      <a:pt x="3409" y="3413"/>
                    </a:lnTo>
                    <a:lnTo>
                      <a:pt x="3403" y="3414"/>
                    </a:lnTo>
                    <a:lnTo>
                      <a:pt x="3398" y="3416"/>
                    </a:lnTo>
                    <a:lnTo>
                      <a:pt x="3392" y="3418"/>
                    </a:lnTo>
                    <a:lnTo>
                      <a:pt x="3385" y="3419"/>
                    </a:lnTo>
                    <a:lnTo>
                      <a:pt x="3377" y="3421"/>
                    </a:lnTo>
                    <a:lnTo>
                      <a:pt x="3370" y="3421"/>
                    </a:lnTo>
                    <a:lnTo>
                      <a:pt x="3363" y="3421"/>
                    </a:lnTo>
                    <a:lnTo>
                      <a:pt x="3348" y="3421"/>
                    </a:lnTo>
                    <a:lnTo>
                      <a:pt x="3334" y="3421"/>
                    </a:lnTo>
                    <a:lnTo>
                      <a:pt x="3320" y="3419"/>
                    </a:lnTo>
                    <a:lnTo>
                      <a:pt x="3305" y="3417"/>
                    </a:lnTo>
                    <a:lnTo>
                      <a:pt x="3289" y="3416"/>
                    </a:lnTo>
                    <a:lnTo>
                      <a:pt x="3275" y="3415"/>
                    </a:lnTo>
                    <a:lnTo>
                      <a:pt x="3260" y="3414"/>
                    </a:lnTo>
                    <a:lnTo>
                      <a:pt x="3246" y="3414"/>
                    </a:lnTo>
                    <a:lnTo>
                      <a:pt x="3239" y="3415"/>
                    </a:lnTo>
                    <a:lnTo>
                      <a:pt x="3231" y="3415"/>
                    </a:lnTo>
                    <a:lnTo>
                      <a:pt x="3224" y="3416"/>
                    </a:lnTo>
                    <a:lnTo>
                      <a:pt x="3217" y="3417"/>
                    </a:lnTo>
                    <a:lnTo>
                      <a:pt x="3211" y="3419"/>
                    </a:lnTo>
                    <a:lnTo>
                      <a:pt x="3204" y="3421"/>
                    </a:lnTo>
                    <a:lnTo>
                      <a:pt x="3197" y="3424"/>
                    </a:lnTo>
                    <a:lnTo>
                      <a:pt x="3191" y="3426"/>
                    </a:lnTo>
                    <a:lnTo>
                      <a:pt x="3184" y="3430"/>
                    </a:lnTo>
                    <a:lnTo>
                      <a:pt x="3178" y="3434"/>
                    </a:lnTo>
                    <a:lnTo>
                      <a:pt x="3171" y="3439"/>
                    </a:lnTo>
                    <a:lnTo>
                      <a:pt x="3165" y="3444"/>
                    </a:lnTo>
                    <a:lnTo>
                      <a:pt x="3137" y="3444"/>
                    </a:lnTo>
                    <a:lnTo>
                      <a:pt x="3081" y="3393"/>
                    </a:lnTo>
                    <a:lnTo>
                      <a:pt x="3087" y="3390"/>
                    </a:lnTo>
                    <a:lnTo>
                      <a:pt x="3093" y="3388"/>
                    </a:lnTo>
                    <a:lnTo>
                      <a:pt x="3098" y="3385"/>
                    </a:lnTo>
                    <a:lnTo>
                      <a:pt x="3101" y="3381"/>
                    </a:lnTo>
                    <a:lnTo>
                      <a:pt x="3106" y="3377"/>
                    </a:lnTo>
                    <a:lnTo>
                      <a:pt x="3107" y="3372"/>
                    </a:lnTo>
                    <a:lnTo>
                      <a:pt x="3108" y="3367"/>
                    </a:lnTo>
                    <a:lnTo>
                      <a:pt x="3108" y="3362"/>
                    </a:lnTo>
                    <a:lnTo>
                      <a:pt x="3107" y="3358"/>
                    </a:lnTo>
                    <a:lnTo>
                      <a:pt x="3104" y="3354"/>
                    </a:lnTo>
                    <a:lnTo>
                      <a:pt x="3101" y="3350"/>
                    </a:lnTo>
                    <a:lnTo>
                      <a:pt x="3098" y="3348"/>
                    </a:lnTo>
                    <a:lnTo>
                      <a:pt x="3094" y="3344"/>
                    </a:lnTo>
                    <a:lnTo>
                      <a:pt x="3090" y="3343"/>
                    </a:lnTo>
                    <a:lnTo>
                      <a:pt x="3085" y="3341"/>
                    </a:lnTo>
                    <a:lnTo>
                      <a:pt x="3081" y="3340"/>
                    </a:lnTo>
                    <a:lnTo>
                      <a:pt x="3082" y="3333"/>
                    </a:lnTo>
                    <a:lnTo>
                      <a:pt x="3085" y="3328"/>
                    </a:lnTo>
                    <a:lnTo>
                      <a:pt x="3087" y="3321"/>
                    </a:lnTo>
                    <a:lnTo>
                      <a:pt x="3088" y="3315"/>
                    </a:lnTo>
                    <a:lnTo>
                      <a:pt x="3090" y="3305"/>
                    </a:lnTo>
                    <a:lnTo>
                      <a:pt x="3091" y="3295"/>
                    </a:lnTo>
                    <a:lnTo>
                      <a:pt x="3090" y="3285"/>
                    </a:lnTo>
                    <a:lnTo>
                      <a:pt x="3088" y="3277"/>
                    </a:lnTo>
                    <a:lnTo>
                      <a:pt x="3085" y="3269"/>
                    </a:lnTo>
                    <a:lnTo>
                      <a:pt x="3081" y="3261"/>
                    </a:lnTo>
                    <a:lnTo>
                      <a:pt x="3077" y="3255"/>
                    </a:lnTo>
                    <a:lnTo>
                      <a:pt x="3071" y="3249"/>
                    </a:lnTo>
                    <a:lnTo>
                      <a:pt x="3064" y="3243"/>
                    </a:lnTo>
                    <a:lnTo>
                      <a:pt x="3056" y="3238"/>
                    </a:lnTo>
                    <a:lnTo>
                      <a:pt x="3049" y="3233"/>
                    </a:lnTo>
                    <a:lnTo>
                      <a:pt x="3041" y="3229"/>
                    </a:lnTo>
                    <a:lnTo>
                      <a:pt x="3032" y="3224"/>
                    </a:lnTo>
                    <a:lnTo>
                      <a:pt x="3023" y="3221"/>
                    </a:lnTo>
                    <a:lnTo>
                      <a:pt x="3003" y="3213"/>
                    </a:lnTo>
                    <a:lnTo>
                      <a:pt x="2983" y="3208"/>
                    </a:lnTo>
                    <a:lnTo>
                      <a:pt x="2962" y="3201"/>
                    </a:lnTo>
                    <a:lnTo>
                      <a:pt x="2944" y="3194"/>
                    </a:lnTo>
                    <a:lnTo>
                      <a:pt x="2934" y="3191"/>
                    </a:lnTo>
                    <a:lnTo>
                      <a:pt x="2925" y="3187"/>
                    </a:lnTo>
                    <a:lnTo>
                      <a:pt x="2916" y="3183"/>
                    </a:lnTo>
                    <a:lnTo>
                      <a:pt x="2908" y="3180"/>
                    </a:lnTo>
                    <a:lnTo>
                      <a:pt x="2900" y="3175"/>
                    </a:lnTo>
                    <a:lnTo>
                      <a:pt x="2893" y="3171"/>
                    </a:lnTo>
                    <a:lnTo>
                      <a:pt x="2887" y="3165"/>
                    </a:lnTo>
                    <a:lnTo>
                      <a:pt x="2881" y="3159"/>
                    </a:lnTo>
                    <a:lnTo>
                      <a:pt x="2879" y="3155"/>
                    </a:lnTo>
                    <a:lnTo>
                      <a:pt x="2876" y="3150"/>
                    </a:lnTo>
                    <a:lnTo>
                      <a:pt x="2874" y="3146"/>
                    </a:lnTo>
                    <a:lnTo>
                      <a:pt x="2871" y="3141"/>
                    </a:lnTo>
                    <a:lnTo>
                      <a:pt x="2868" y="3131"/>
                    </a:lnTo>
                    <a:lnTo>
                      <a:pt x="2866" y="3120"/>
                    </a:lnTo>
                    <a:lnTo>
                      <a:pt x="2864" y="3109"/>
                    </a:lnTo>
                    <a:lnTo>
                      <a:pt x="2863" y="3098"/>
                    </a:lnTo>
                    <a:lnTo>
                      <a:pt x="2861" y="3087"/>
                    </a:lnTo>
                    <a:lnTo>
                      <a:pt x="2858" y="3075"/>
                    </a:lnTo>
                    <a:lnTo>
                      <a:pt x="2855" y="3064"/>
                    </a:lnTo>
                    <a:lnTo>
                      <a:pt x="2853" y="3053"/>
                    </a:lnTo>
                    <a:lnTo>
                      <a:pt x="2851" y="3048"/>
                    </a:lnTo>
                    <a:lnTo>
                      <a:pt x="2848" y="3043"/>
                    </a:lnTo>
                    <a:lnTo>
                      <a:pt x="2845" y="3038"/>
                    </a:lnTo>
                    <a:lnTo>
                      <a:pt x="2842" y="3034"/>
                    </a:lnTo>
                    <a:lnTo>
                      <a:pt x="2838" y="3029"/>
                    </a:lnTo>
                    <a:lnTo>
                      <a:pt x="2835" y="3025"/>
                    </a:lnTo>
                    <a:lnTo>
                      <a:pt x="2829" y="3020"/>
                    </a:lnTo>
                    <a:lnTo>
                      <a:pt x="2825" y="3017"/>
                    </a:lnTo>
                    <a:lnTo>
                      <a:pt x="2819" y="3013"/>
                    </a:lnTo>
                    <a:lnTo>
                      <a:pt x="2812" y="3010"/>
                    </a:lnTo>
                    <a:lnTo>
                      <a:pt x="2805" y="3007"/>
                    </a:lnTo>
                    <a:lnTo>
                      <a:pt x="2798" y="3005"/>
                    </a:lnTo>
                    <a:lnTo>
                      <a:pt x="2741" y="2799"/>
                    </a:lnTo>
                    <a:lnTo>
                      <a:pt x="2737" y="2802"/>
                    </a:lnTo>
                    <a:lnTo>
                      <a:pt x="2733" y="2805"/>
                    </a:lnTo>
                    <a:lnTo>
                      <a:pt x="2727" y="2807"/>
                    </a:lnTo>
                    <a:lnTo>
                      <a:pt x="2721" y="2810"/>
                    </a:lnTo>
                    <a:lnTo>
                      <a:pt x="2715" y="2810"/>
                    </a:lnTo>
                    <a:lnTo>
                      <a:pt x="2708" y="2810"/>
                    </a:lnTo>
                    <a:lnTo>
                      <a:pt x="2702" y="2809"/>
                    </a:lnTo>
                    <a:lnTo>
                      <a:pt x="2696" y="2807"/>
                    </a:lnTo>
                    <a:lnTo>
                      <a:pt x="2691" y="2804"/>
                    </a:lnTo>
                    <a:lnTo>
                      <a:pt x="2686" y="2800"/>
                    </a:lnTo>
                    <a:lnTo>
                      <a:pt x="2683" y="2796"/>
                    </a:lnTo>
                    <a:lnTo>
                      <a:pt x="2681" y="2791"/>
                    </a:lnTo>
                    <a:lnTo>
                      <a:pt x="2679" y="2786"/>
                    </a:lnTo>
                    <a:lnTo>
                      <a:pt x="2681" y="2782"/>
                    </a:lnTo>
                    <a:lnTo>
                      <a:pt x="2682" y="2776"/>
                    </a:lnTo>
                    <a:lnTo>
                      <a:pt x="2685" y="2772"/>
                    </a:lnTo>
                    <a:lnTo>
                      <a:pt x="2685" y="2694"/>
                    </a:lnTo>
                    <a:lnTo>
                      <a:pt x="2516" y="2436"/>
                    </a:lnTo>
                    <a:lnTo>
                      <a:pt x="2487" y="2385"/>
                    </a:lnTo>
                    <a:lnTo>
                      <a:pt x="2600" y="2514"/>
                    </a:lnTo>
                    <a:lnTo>
                      <a:pt x="2628" y="2411"/>
                    </a:lnTo>
                    <a:lnTo>
                      <a:pt x="2628" y="2514"/>
                    </a:lnTo>
                    <a:lnTo>
                      <a:pt x="2656" y="2514"/>
                    </a:lnTo>
                    <a:lnTo>
                      <a:pt x="2769" y="2694"/>
                    </a:lnTo>
                    <a:lnTo>
                      <a:pt x="2780" y="2695"/>
                    </a:lnTo>
                    <a:lnTo>
                      <a:pt x="2792" y="2697"/>
                    </a:lnTo>
                    <a:lnTo>
                      <a:pt x="2802" y="2698"/>
                    </a:lnTo>
                    <a:lnTo>
                      <a:pt x="2811" y="2700"/>
                    </a:lnTo>
                    <a:lnTo>
                      <a:pt x="2819" y="2702"/>
                    </a:lnTo>
                    <a:lnTo>
                      <a:pt x="2828" y="2705"/>
                    </a:lnTo>
                    <a:lnTo>
                      <a:pt x="2835" y="2709"/>
                    </a:lnTo>
                    <a:lnTo>
                      <a:pt x="2841" y="2713"/>
                    </a:lnTo>
                    <a:lnTo>
                      <a:pt x="2848" y="2718"/>
                    </a:lnTo>
                    <a:lnTo>
                      <a:pt x="2854" y="2722"/>
                    </a:lnTo>
                    <a:lnTo>
                      <a:pt x="2858" y="2728"/>
                    </a:lnTo>
                    <a:lnTo>
                      <a:pt x="2863" y="2734"/>
                    </a:lnTo>
                    <a:lnTo>
                      <a:pt x="2867" y="2739"/>
                    </a:lnTo>
                    <a:lnTo>
                      <a:pt x="2870" y="2745"/>
                    </a:lnTo>
                    <a:lnTo>
                      <a:pt x="2873" y="2751"/>
                    </a:lnTo>
                    <a:lnTo>
                      <a:pt x="2876" y="2758"/>
                    </a:lnTo>
                    <a:lnTo>
                      <a:pt x="2879" y="2765"/>
                    </a:lnTo>
                    <a:lnTo>
                      <a:pt x="2880" y="2772"/>
                    </a:lnTo>
                    <a:lnTo>
                      <a:pt x="2883" y="2786"/>
                    </a:lnTo>
                    <a:lnTo>
                      <a:pt x="2884" y="2801"/>
                    </a:lnTo>
                    <a:lnTo>
                      <a:pt x="2884" y="2816"/>
                    </a:lnTo>
                    <a:lnTo>
                      <a:pt x="2884" y="2832"/>
                    </a:lnTo>
                    <a:lnTo>
                      <a:pt x="2883" y="2848"/>
                    </a:lnTo>
                    <a:lnTo>
                      <a:pt x="2883" y="2864"/>
                    </a:lnTo>
                    <a:lnTo>
                      <a:pt x="2881" y="2878"/>
                    </a:lnTo>
                    <a:lnTo>
                      <a:pt x="2880" y="2894"/>
                    </a:lnTo>
                    <a:lnTo>
                      <a:pt x="2879" y="2901"/>
                    </a:lnTo>
                    <a:lnTo>
                      <a:pt x="2879" y="2908"/>
                    </a:lnTo>
                    <a:lnTo>
                      <a:pt x="2880" y="2915"/>
                    </a:lnTo>
                    <a:lnTo>
                      <a:pt x="2881" y="2921"/>
                    </a:lnTo>
                    <a:lnTo>
                      <a:pt x="2883" y="2927"/>
                    </a:lnTo>
                    <a:lnTo>
                      <a:pt x="2887" y="2932"/>
                    </a:lnTo>
                    <a:lnTo>
                      <a:pt x="2892" y="2938"/>
                    </a:lnTo>
                    <a:lnTo>
                      <a:pt x="2897" y="2942"/>
                    </a:lnTo>
                    <a:lnTo>
                      <a:pt x="2900" y="2943"/>
                    </a:lnTo>
                    <a:lnTo>
                      <a:pt x="2905" y="2945"/>
                    </a:lnTo>
                    <a:lnTo>
                      <a:pt x="2909" y="2946"/>
                    </a:lnTo>
                    <a:lnTo>
                      <a:pt x="2913" y="2949"/>
                    </a:lnTo>
                    <a:lnTo>
                      <a:pt x="2918" y="2950"/>
                    </a:lnTo>
                    <a:lnTo>
                      <a:pt x="2923" y="2951"/>
                    </a:lnTo>
                    <a:lnTo>
                      <a:pt x="2929" y="2951"/>
                    </a:lnTo>
                    <a:lnTo>
                      <a:pt x="2936" y="2952"/>
                    </a:lnTo>
                    <a:lnTo>
                      <a:pt x="2942" y="2952"/>
                    </a:lnTo>
                    <a:lnTo>
                      <a:pt x="2951" y="2953"/>
                    </a:lnTo>
                    <a:lnTo>
                      <a:pt x="2958" y="2953"/>
                    </a:lnTo>
                    <a:lnTo>
                      <a:pt x="2967" y="2953"/>
                    </a:lnTo>
                    <a:lnTo>
                      <a:pt x="3052" y="3108"/>
                    </a:lnTo>
                    <a:lnTo>
                      <a:pt x="3052" y="3134"/>
                    </a:lnTo>
                    <a:lnTo>
                      <a:pt x="3108" y="3340"/>
                    </a:lnTo>
                    <a:lnTo>
                      <a:pt x="3114" y="3342"/>
                    </a:lnTo>
                    <a:lnTo>
                      <a:pt x="3120" y="3344"/>
                    </a:lnTo>
                    <a:lnTo>
                      <a:pt x="3126" y="3347"/>
                    </a:lnTo>
                    <a:lnTo>
                      <a:pt x="3130" y="3348"/>
                    </a:lnTo>
                    <a:lnTo>
                      <a:pt x="3136" y="3348"/>
                    </a:lnTo>
                    <a:lnTo>
                      <a:pt x="3140" y="3348"/>
                    </a:lnTo>
                    <a:lnTo>
                      <a:pt x="3145" y="3348"/>
                    </a:lnTo>
                    <a:lnTo>
                      <a:pt x="3149" y="3347"/>
                    </a:lnTo>
                    <a:lnTo>
                      <a:pt x="3153" y="3347"/>
                    </a:lnTo>
                    <a:lnTo>
                      <a:pt x="3156" y="3344"/>
                    </a:lnTo>
                    <a:lnTo>
                      <a:pt x="3159" y="3343"/>
                    </a:lnTo>
                    <a:lnTo>
                      <a:pt x="3163" y="3341"/>
                    </a:lnTo>
                    <a:lnTo>
                      <a:pt x="3169" y="3337"/>
                    </a:lnTo>
                    <a:lnTo>
                      <a:pt x="3175" y="3331"/>
                    </a:lnTo>
                    <a:lnTo>
                      <a:pt x="3181" y="3325"/>
                    </a:lnTo>
                    <a:lnTo>
                      <a:pt x="3187" y="3320"/>
                    </a:lnTo>
                    <a:lnTo>
                      <a:pt x="3191" y="3313"/>
                    </a:lnTo>
                    <a:lnTo>
                      <a:pt x="3197" y="3307"/>
                    </a:lnTo>
                    <a:lnTo>
                      <a:pt x="3202" y="3301"/>
                    </a:lnTo>
                    <a:lnTo>
                      <a:pt x="3208" y="3296"/>
                    </a:lnTo>
                    <a:lnTo>
                      <a:pt x="3214" y="3292"/>
                    </a:lnTo>
                    <a:lnTo>
                      <a:pt x="3218" y="3289"/>
                    </a:lnTo>
                    <a:lnTo>
                      <a:pt x="3221" y="3288"/>
                    </a:lnTo>
                    <a:lnTo>
                      <a:pt x="3226" y="3287"/>
                    </a:lnTo>
                    <a:lnTo>
                      <a:pt x="3230" y="3286"/>
                    </a:lnTo>
                    <a:lnTo>
                      <a:pt x="3236" y="3285"/>
                    </a:lnTo>
                    <a:lnTo>
                      <a:pt x="3240" y="3285"/>
                    </a:lnTo>
                    <a:lnTo>
                      <a:pt x="3252" y="3285"/>
                    </a:lnTo>
                    <a:lnTo>
                      <a:pt x="3262" y="3286"/>
                    </a:lnTo>
                    <a:lnTo>
                      <a:pt x="3273" y="3287"/>
                    </a:lnTo>
                    <a:lnTo>
                      <a:pt x="3285" y="3288"/>
                    </a:lnTo>
                    <a:lnTo>
                      <a:pt x="3295" y="3288"/>
                    </a:lnTo>
                    <a:lnTo>
                      <a:pt x="3307" y="3288"/>
                    </a:lnTo>
                    <a:lnTo>
                      <a:pt x="3314" y="3287"/>
                    </a:lnTo>
                    <a:lnTo>
                      <a:pt x="3322" y="3286"/>
                    </a:lnTo>
                    <a:lnTo>
                      <a:pt x="3330" y="3284"/>
                    </a:lnTo>
                    <a:lnTo>
                      <a:pt x="3338" y="3280"/>
                    </a:lnTo>
                    <a:lnTo>
                      <a:pt x="3344" y="3277"/>
                    </a:lnTo>
                    <a:lnTo>
                      <a:pt x="3351" y="3274"/>
                    </a:lnTo>
                    <a:lnTo>
                      <a:pt x="3359" y="3269"/>
                    </a:lnTo>
                    <a:lnTo>
                      <a:pt x="3364" y="3265"/>
                    </a:lnTo>
                    <a:lnTo>
                      <a:pt x="3372" y="3259"/>
                    </a:lnTo>
                    <a:lnTo>
                      <a:pt x="3377" y="3254"/>
                    </a:lnTo>
                    <a:lnTo>
                      <a:pt x="3389" y="3242"/>
                    </a:lnTo>
                    <a:lnTo>
                      <a:pt x="3401" y="3230"/>
                    </a:lnTo>
                    <a:lnTo>
                      <a:pt x="3412" y="3218"/>
                    </a:lnTo>
                    <a:lnTo>
                      <a:pt x="3424" y="3205"/>
                    </a:lnTo>
                    <a:lnTo>
                      <a:pt x="3437" y="3194"/>
                    </a:lnTo>
                    <a:lnTo>
                      <a:pt x="3442" y="3189"/>
                    </a:lnTo>
                    <a:lnTo>
                      <a:pt x="3450" y="3183"/>
                    </a:lnTo>
                    <a:lnTo>
                      <a:pt x="3457" y="3178"/>
                    </a:lnTo>
                    <a:lnTo>
                      <a:pt x="3464" y="3174"/>
                    </a:lnTo>
                    <a:lnTo>
                      <a:pt x="3471" y="3171"/>
                    </a:lnTo>
                    <a:lnTo>
                      <a:pt x="3479" y="3167"/>
                    </a:lnTo>
                    <a:lnTo>
                      <a:pt x="3486" y="3164"/>
                    </a:lnTo>
                    <a:lnTo>
                      <a:pt x="3494" y="3162"/>
                    </a:lnTo>
                    <a:lnTo>
                      <a:pt x="3503" y="3159"/>
                    </a:lnTo>
                    <a:lnTo>
                      <a:pt x="3512" y="3159"/>
                    </a:lnTo>
                    <a:lnTo>
                      <a:pt x="3522" y="3158"/>
                    </a:lnTo>
                    <a:lnTo>
                      <a:pt x="3532" y="3159"/>
                    </a:lnTo>
                    <a:lnTo>
                      <a:pt x="3529" y="3155"/>
                    </a:lnTo>
                    <a:lnTo>
                      <a:pt x="3528" y="3152"/>
                    </a:lnTo>
                    <a:lnTo>
                      <a:pt x="3526" y="3148"/>
                    </a:lnTo>
                    <a:lnTo>
                      <a:pt x="3525" y="3145"/>
                    </a:lnTo>
                    <a:lnTo>
                      <a:pt x="3525" y="3143"/>
                    </a:lnTo>
                    <a:lnTo>
                      <a:pt x="3525" y="3140"/>
                    </a:lnTo>
                    <a:lnTo>
                      <a:pt x="3525" y="3138"/>
                    </a:lnTo>
                    <a:lnTo>
                      <a:pt x="3526" y="3137"/>
                    </a:lnTo>
                    <a:lnTo>
                      <a:pt x="3526" y="3136"/>
                    </a:lnTo>
                    <a:lnTo>
                      <a:pt x="3529" y="3135"/>
                    </a:lnTo>
                    <a:lnTo>
                      <a:pt x="3532" y="3134"/>
                    </a:lnTo>
                    <a:lnTo>
                      <a:pt x="3538" y="3133"/>
                    </a:lnTo>
                    <a:lnTo>
                      <a:pt x="3544" y="3134"/>
                    </a:lnTo>
                    <a:lnTo>
                      <a:pt x="3549" y="3134"/>
                    </a:lnTo>
                    <a:lnTo>
                      <a:pt x="3557" y="3135"/>
                    </a:lnTo>
                    <a:lnTo>
                      <a:pt x="3564" y="3136"/>
                    </a:lnTo>
                    <a:lnTo>
                      <a:pt x="3570" y="3136"/>
                    </a:lnTo>
                    <a:lnTo>
                      <a:pt x="3575" y="3137"/>
                    </a:lnTo>
                    <a:lnTo>
                      <a:pt x="3581" y="3136"/>
                    </a:lnTo>
                    <a:lnTo>
                      <a:pt x="3586" y="3136"/>
                    </a:lnTo>
                    <a:lnTo>
                      <a:pt x="3587" y="3135"/>
                    </a:lnTo>
                    <a:lnTo>
                      <a:pt x="3588" y="3134"/>
                    </a:lnTo>
                    <a:lnTo>
                      <a:pt x="3590" y="3130"/>
                    </a:lnTo>
                    <a:lnTo>
                      <a:pt x="3591" y="3127"/>
                    </a:lnTo>
                    <a:lnTo>
                      <a:pt x="3591" y="3122"/>
                    </a:lnTo>
                    <a:lnTo>
                      <a:pt x="3590" y="3118"/>
                    </a:lnTo>
                    <a:lnTo>
                      <a:pt x="3588" y="3108"/>
                    </a:lnTo>
                    <a:lnTo>
                      <a:pt x="3588" y="3102"/>
                    </a:lnTo>
                    <a:lnTo>
                      <a:pt x="3588" y="3098"/>
                    </a:lnTo>
                    <a:lnTo>
                      <a:pt x="3588" y="3094"/>
                    </a:lnTo>
                    <a:lnTo>
                      <a:pt x="3590" y="3093"/>
                    </a:lnTo>
                    <a:lnTo>
                      <a:pt x="3591" y="3092"/>
                    </a:lnTo>
                    <a:lnTo>
                      <a:pt x="3593" y="3091"/>
                    </a:lnTo>
                    <a:lnTo>
                      <a:pt x="3594" y="3090"/>
                    </a:lnTo>
                    <a:lnTo>
                      <a:pt x="3597" y="3090"/>
                    </a:lnTo>
                    <a:lnTo>
                      <a:pt x="3600" y="3090"/>
                    </a:lnTo>
                    <a:lnTo>
                      <a:pt x="3604" y="3091"/>
                    </a:lnTo>
                    <a:lnTo>
                      <a:pt x="3607" y="3092"/>
                    </a:lnTo>
                    <a:lnTo>
                      <a:pt x="3612" y="3093"/>
                    </a:lnTo>
                    <a:lnTo>
                      <a:pt x="3617" y="3094"/>
                    </a:lnTo>
                    <a:lnTo>
                      <a:pt x="3623" y="3098"/>
                    </a:lnTo>
                    <a:lnTo>
                      <a:pt x="3630" y="3100"/>
                    </a:lnTo>
                    <a:lnTo>
                      <a:pt x="3638" y="3103"/>
                    </a:lnTo>
                    <a:lnTo>
                      <a:pt x="3646" y="3108"/>
                    </a:lnTo>
                    <a:lnTo>
                      <a:pt x="3674" y="3108"/>
                    </a:lnTo>
                    <a:lnTo>
                      <a:pt x="3672" y="3102"/>
                    </a:lnTo>
                    <a:lnTo>
                      <a:pt x="3672" y="3098"/>
                    </a:lnTo>
                    <a:lnTo>
                      <a:pt x="3672" y="3093"/>
                    </a:lnTo>
                    <a:lnTo>
                      <a:pt x="3672" y="3089"/>
                    </a:lnTo>
                    <a:lnTo>
                      <a:pt x="3672" y="3084"/>
                    </a:lnTo>
                    <a:lnTo>
                      <a:pt x="3672" y="3081"/>
                    </a:lnTo>
                    <a:lnTo>
                      <a:pt x="3674" y="3078"/>
                    </a:lnTo>
                    <a:lnTo>
                      <a:pt x="3674" y="3074"/>
                    </a:lnTo>
                    <a:lnTo>
                      <a:pt x="3677" y="3070"/>
                    </a:lnTo>
                    <a:lnTo>
                      <a:pt x="3681" y="3065"/>
                    </a:lnTo>
                    <a:lnTo>
                      <a:pt x="3685" y="3062"/>
                    </a:lnTo>
                    <a:lnTo>
                      <a:pt x="3690" y="3060"/>
                    </a:lnTo>
                    <a:lnTo>
                      <a:pt x="3695" y="3057"/>
                    </a:lnTo>
                    <a:lnTo>
                      <a:pt x="3703" y="3056"/>
                    </a:lnTo>
                    <a:lnTo>
                      <a:pt x="3708" y="3055"/>
                    </a:lnTo>
                    <a:lnTo>
                      <a:pt x="3716" y="3055"/>
                    </a:lnTo>
                    <a:lnTo>
                      <a:pt x="3723" y="3055"/>
                    </a:lnTo>
                    <a:lnTo>
                      <a:pt x="3730" y="3055"/>
                    </a:lnTo>
                    <a:lnTo>
                      <a:pt x="3746" y="3056"/>
                    </a:lnTo>
                    <a:lnTo>
                      <a:pt x="3753" y="3056"/>
                    </a:lnTo>
                    <a:lnTo>
                      <a:pt x="3760" y="3056"/>
                    </a:lnTo>
                    <a:lnTo>
                      <a:pt x="3768" y="3055"/>
                    </a:lnTo>
                    <a:lnTo>
                      <a:pt x="3773" y="3055"/>
                    </a:lnTo>
                    <a:lnTo>
                      <a:pt x="3779" y="3054"/>
                    </a:lnTo>
                    <a:lnTo>
                      <a:pt x="3785" y="3052"/>
                    </a:lnTo>
                    <a:lnTo>
                      <a:pt x="3789" y="3050"/>
                    </a:lnTo>
                    <a:lnTo>
                      <a:pt x="3794" y="3046"/>
                    </a:lnTo>
                    <a:lnTo>
                      <a:pt x="3797" y="3042"/>
                    </a:lnTo>
                    <a:lnTo>
                      <a:pt x="3800" y="3036"/>
                    </a:lnTo>
                    <a:lnTo>
                      <a:pt x="3800" y="3034"/>
                    </a:lnTo>
                    <a:lnTo>
                      <a:pt x="3800" y="3031"/>
                    </a:lnTo>
                    <a:lnTo>
                      <a:pt x="3800" y="3027"/>
                    </a:lnTo>
                    <a:lnTo>
                      <a:pt x="3800" y="3023"/>
                    </a:lnTo>
                    <a:lnTo>
                      <a:pt x="3800" y="3018"/>
                    </a:lnTo>
                    <a:lnTo>
                      <a:pt x="3798" y="3014"/>
                    </a:lnTo>
                    <a:lnTo>
                      <a:pt x="3798" y="3009"/>
                    </a:lnTo>
                    <a:lnTo>
                      <a:pt x="3797" y="3004"/>
                    </a:lnTo>
                    <a:lnTo>
                      <a:pt x="3794" y="2998"/>
                    </a:lnTo>
                    <a:lnTo>
                      <a:pt x="3792" y="2991"/>
                    </a:lnTo>
                    <a:lnTo>
                      <a:pt x="3789" y="2986"/>
                    </a:lnTo>
                    <a:lnTo>
                      <a:pt x="3787" y="2979"/>
                    </a:lnTo>
                    <a:lnTo>
                      <a:pt x="3815" y="2979"/>
                    </a:lnTo>
                    <a:lnTo>
                      <a:pt x="3811" y="2971"/>
                    </a:lnTo>
                    <a:lnTo>
                      <a:pt x="3810" y="2964"/>
                    </a:lnTo>
                    <a:lnTo>
                      <a:pt x="3808" y="2958"/>
                    </a:lnTo>
                    <a:lnTo>
                      <a:pt x="3808" y="2952"/>
                    </a:lnTo>
                    <a:lnTo>
                      <a:pt x="3808" y="2945"/>
                    </a:lnTo>
                    <a:lnTo>
                      <a:pt x="3810" y="2940"/>
                    </a:lnTo>
                    <a:lnTo>
                      <a:pt x="3813" y="2933"/>
                    </a:lnTo>
                    <a:lnTo>
                      <a:pt x="3815" y="2927"/>
                    </a:lnTo>
                    <a:lnTo>
                      <a:pt x="3818" y="2922"/>
                    </a:lnTo>
                    <a:lnTo>
                      <a:pt x="3823" y="2916"/>
                    </a:lnTo>
                    <a:lnTo>
                      <a:pt x="3827" y="2911"/>
                    </a:lnTo>
                    <a:lnTo>
                      <a:pt x="3831" y="2905"/>
                    </a:lnTo>
                    <a:lnTo>
                      <a:pt x="3837" y="2901"/>
                    </a:lnTo>
                    <a:lnTo>
                      <a:pt x="3843" y="2895"/>
                    </a:lnTo>
                    <a:lnTo>
                      <a:pt x="3854" y="2885"/>
                    </a:lnTo>
                    <a:lnTo>
                      <a:pt x="3867" y="2875"/>
                    </a:lnTo>
                    <a:lnTo>
                      <a:pt x="3879" y="2865"/>
                    </a:lnTo>
                    <a:lnTo>
                      <a:pt x="3892" y="2853"/>
                    </a:lnTo>
                    <a:lnTo>
                      <a:pt x="3898" y="2849"/>
                    </a:lnTo>
                    <a:lnTo>
                      <a:pt x="3902" y="2843"/>
                    </a:lnTo>
                    <a:lnTo>
                      <a:pt x="3908" y="2839"/>
                    </a:lnTo>
                    <a:lnTo>
                      <a:pt x="3912" y="2833"/>
                    </a:lnTo>
                    <a:lnTo>
                      <a:pt x="3917" y="2828"/>
                    </a:lnTo>
                    <a:lnTo>
                      <a:pt x="3920" y="2822"/>
                    </a:lnTo>
                    <a:lnTo>
                      <a:pt x="3922" y="2816"/>
                    </a:lnTo>
                    <a:lnTo>
                      <a:pt x="3925" y="2811"/>
                    </a:lnTo>
                    <a:lnTo>
                      <a:pt x="3927" y="2805"/>
                    </a:lnTo>
                    <a:lnTo>
                      <a:pt x="3928" y="2800"/>
                    </a:lnTo>
                    <a:lnTo>
                      <a:pt x="3928" y="2794"/>
                    </a:lnTo>
                    <a:lnTo>
                      <a:pt x="3927" y="2790"/>
                    </a:lnTo>
                    <a:lnTo>
                      <a:pt x="3925" y="2784"/>
                    </a:lnTo>
                    <a:lnTo>
                      <a:pt x="3924" y="2778"/>
                    </a:lnTo>
                    <a:lnTo>
                      <a:pt x="3922" y="2773"/>
                    </a:lnTo>
                    <a:lnTo>
                      <a:pt x="3920" y="2768"/>
                    </a:lnTo>
                    <a:lnTo>
                      <a:pt x="3917" y="2763"/>
                    </a:lnTo>
                    <a:lnTo>
                      <a:pt x="3912" y="2757"/>
                    </a:lnTo>
                    <a:lnTo>
                      <a:pt x="3908" y="2753"/>
                    </a:lnTo>
                    <a:lnTo>
                      <a:pt x="3904" y="2747"/>
                    </a:lnTo>
                    <a:lnTo>
                      <a:pt x="3899" y="2741"/>
                    </a:lnTo>
                    <a:lnTo>
                      <a:pt x="3893" y="2737"/>
                    </a:lnTo>
                    <a:lnTo>
                      <a:pt x="3882" y="2728"/>
                    </a:lnTo>
                    <a:lnTo>
                      <a:pt x="3870" y="2719"/>
                    </a:lnTo>
                    <a:lnTo>
                      <a:pt x="3857" y="2711"/>
                    </a:lnTo>
                    <a:lnTo>
                      <a:pt x="3850" y="2708"/>
                    </a:lnTo>
                    <a:lnTo>
                      <a:pt x="3843" y="2704"/>
                    </a:lnTo>
                    <a:lnTo>
                      <a:pt x="3836" y="2701"/>
                    </a:lnTo>
                    <a:lnTo>
                      <a:pt x="3828" y="2699"/>
                    </a:lnTo>
                    <a:lnTo>
                      <a:pt x="3821" y="2697"/>
                    </a:lnTo>
                    <a:lnTo>
                      <a:pt x="3814" y="2694"/>
                    </a:lnTo>
                    <a:lnTo>
                      <a:pt x="3807" y="2692"/>
                    </a:lnTo>
                    <a:lnTo>
                      <a:pt x="3800" y="2691"/>
                    </a:lnTo>
                    <a:lnTo>
                      <a:pt x="3792" y="2691"/>
                    </a:lnTo>
                    <a:lnTo>
                      <a:pt x="3785" y="2691"/>
                    </a:lnTo>
                    <a:lnTo>
                      <a:pt x="3778" y="2691"/>
                    </a:lnTo>
                    <a:lnTo>
                      <a:pt x="3772" y="2691"/>
                    </a:lnTo>
                    <a:lnTo>
                      <a:pt x="3765" y="2692"/>
                    </a:lnTo>
                    <a:lnTo>
                      <a:pt x="3759" y="2694"/>
                    </a:lnTo>
                    <a:lnTo>
                      <a:pt x="3752" y="2689"/>
                    </a:lnTo>
                    <a:lnTo>
                      <a:pt x="3746" y="2683"/>
                    </a:lnTo>
                    <a:lnTo>
                      <a:pt x="3742" y="2677"/>
                    </a:lnTo>
                    <a:lnTo>
                      <a:pt x="3737" y="2672"/>
                    </a:lnTo>
                    <a:lnTo>
                      <a:pt x="3733" y="2665"/>
                    </a:lnTo>
                    <a:lnTo>
                      <a:pt x="3730" y="2660"/>
                    </a:lnTo>
                    <a:lnTo>
                      <a:pt x="3727" y="2653"/>
                    </a:lnTo>
                    <a:lnTo>
                      <a:pt x="3724" y="2646"/>
                    </a:lnTo>
                    <a:lnTo>
                      <a:pt x="3723" y="2639"/>
                    </a:lnTo>
                    <a:lnTo>
                      <a:pt x="3721" y="2633"/>
                    </a:lnTo>
                    <a:lnTo>
                      <a:pt x="3721" y="2626"/>
                    </a:lnTo>
                    <a:lnTo>
                      <a:pt x="3721" y="2619"/>
                    </a:lnTo>
                    <a:lnTo>
                      <a:pt x="3723" y="2611"/>
                    </a:lnTo>
                    <a:lnTo>
                      <a:pt x="3724" y="2605"/>
                    </a:lnTo>
                    <a:lnTo>
                      <a:pt x="3727" y="2598"/>
                    </a:lnTo>
                    <a:lnTo>
                      <a:pt x="3730" y="2591"/>
                    </a:lnTo>
                    <a:lnTo>
                      <a:pt x="3703" y="2591"/>
                    </a:lnTo>
                    <a:lnTo>
                      <a:pt x="3703" y="2617"/>
                    </a:lnTo>
                    <a:lnTo>
                      <a:pt x="3703" y="2624"/>
                    </a:lnTo>
                    <a:lnTo>
                      <a:pt x="3703" y="2629"/>
                    </a:lnTo>
                    <a:lnTo>
                      <a:pt x="3703" y="2636"/>
                    </a:lnTo>
                    <a:lnTo>
                      <a:pt x="3703" y="2642"/>
                    </a:lnTo>
                    <a:lnTo>
                      <a:pt x="3703" y="2646"/>
                    </a:lnTo>
                    <a:lnTo>
                      <a:pt x="3701" y="2652"/>
                    </a:lnTo>
                    <a:lnTo>
                      <a:pt x="3701" y="2656"/>
                    </a:lnTo>
                    <a:lnTo>
                      <a:pt x="3700" y="2661"/>
                    </a:lnTo>
                    <a:lnTo>
                      <a:pt x="3698" y="2664"/>
                    </a:lnTo>
                    <a:lnTo>
                      <a:pt x="3697" y="2669"/>
                    </a:lnTo>
                    <a:lnTo>
                      <a:pt x="3695" y="2674"/>
                    </a:lnTo>
                    <a:lnTo>
                      <a:pt x="3691" y="2681"/>
                    </a:lnTo>
                    <a:lnTo>
                      <a:pt x="3687" y="2685"/>
                    </a:lnTo>
                    <a:lnTo>
                      <a:pt x="3682" y="2689"/>
                    </a:lnTo>
                    <a:lnTo>
                      <a:pt x="3678" y="2692"/>
                    </a:lnTo>
                    <a:lnTo>
                      <a:pt x="3672" y="2694"/>
                    </a:lnTo>
                    <a:lnTo>
                      <a:pt x="3667" y="2697"/>
                    </a:lnTo>
                    <a:lnTo>
                      <a:pt x="3661" y="2698"/>
                    </a:lnTo>
                    <a:lnTo>
                      <a:pt x="3655" y="2698"/>
                    </a:lnTo>
                    <a:lnTo>
                      <a:pt x="3648" y="2698"/>
                    </a:lnTo>
                    <a:lnTo>
                      <a:pt x="3642" y="2698"/>
                    </a:lnTo>
                    <a:lnTo>
                      <a:pt x="3635" y="2697"/>
                    </a:lnTo>
                    <a:lnTo>
                      <a:pt x="3627" y="2695"/>
                    </a:lnTo>
                    <a:lnTo>
                      <a:pt x="3613" y="2693"/>
                    </a:lnTo>
                    <a:lnTo>
                      <a:pt x="3599" y="2691"/>
                    </a:lnTo>
                    <a:lnTo>
                      <a:pt x="3583" y="2689"/>
                    </a:lnTo>
                    <a:lnTo>
                      <a:pt x="3575" y="2688"/>
                    </a:lnTo>
                    <a:lnTo>
                      <a:pt x="3570" y="2688"/>
                    </a:lnTo>
                    <a:lnTo>
                      <a:pt x="3562" y="2688"/>
                    </a:lnTo>
                    <a:lnTo>
                      <a:pt x="3555" y="2688"/>
                    </a:lnTo>
                    <a:lnTo>
                      <a:pt x="3549" y="2689"/>
                    </a:lnTo>
                    <a:lnTo>
                      <a:pt x="3544" y="2690"/>
                    </a:lnTo>
                    <a:lnTo>
                      <a:pt x="3538" y="2692"/>
                    </a:lnTo>
                    <a:lnTo>
                      <a:pt x="3532" y="2694"/>
                    </a:lnTo>
                    <a:lnTo>
                      <a:pt x="3528" y="2698"/>
                    </a:lnTo>
                    <a:lnTo>
                      <a:pt x="3522" y="2702"/>
                    </a:lnTo>
                    <a:lnTo>
                      <a:pt x="3518" y="2705"/>
                    </a:lnTo>
                    <a:lnTo>
                      <a:pt x="3513" y="2710"/>
                    </a:lnTo>
                    <a:lnTo>
                      <a:pt x="3510" y="2714"/>
                    </a:lnTo>
                    <a:lnTo>
                      <a:pt x="3506" y="2719"/>
                    </a:lnTo>
                    <a:lnTo>
                      <a:pt x="3502" y="2722"/>
                    </a:lnTo>
                    <a:lnTo>
                      <a:pt x="3497" y="2725"/>
                    </a:lnTo>
                    <a:lnTo>
                      <a:pt x="3494" y="2726"/>
                    </a:lnTo>
                    <a:lnTo>
                      <a:pt x="3493" y="2727"/>
                    </a:lnTo>
                    <a:lnTo>
                      <a:pt x="3490" y="2727"/>
                    </a:lnTo>
                    <a:lnTo>
                      <a:pt x="3487" y="2728"/>
                    </a:lnTo>
                    <a:lnTo>
                      <a:pt x="3486" y="2727"/>
                    </a:lnTo>
                    <a:lnTo>
                      <a:pt x="3483" y="2727"/>
                    </a:lnTo>
                    <a:lnTo>
                      <a:pt x="3480" y="2726"/>
                    </a:lnTo>
                    <a:lnTo>
                      <a:pt x="3477" y="2725"/>
                    </a:lnTo>
                    <a:lnTo>
                      <a:pt x="3474" y="2722"/>
                    </a:lnTo>
                    <a:lnTo>
                      <a:pt x="3470" y="2720"/>
                    </a:lnTo>
                    <a:lnTo>
                      <a:pt x="3467" y="2717"/>
                    </a:lnTo>
                    <a:lnTo>
                      <a:pt x="3464" y="2713"/>
                    </a:lnTo>
                    <a:lnTo>
                      <a:pt x="3460" y="2710"/>
                    </a:lnTo>
                    <a:lnTo>
                      <a:pt x="3455" y="2705"/>
                    </a:lnTo>
                    <a:lnTo>
                      <a:pt x="3451" y="2700"/>
                    </a:lnTo>
                    <a:lnTo>
                      <a:pt x="3448" y="2694"/>
                    </a:lnTo>
                    <a:lnTo>
                      <a:pt x="3454" y="2691"/>
                    </a:lnTo>
                    <a:lnTo>
                      <a:pt x="3458" y="2688"/>
                    </a:lnTo>
                    <a:lnTo>
                      <a:pt x="3464" y="2683"/>
                    </a:lnTo>
                    <a:lnTo>
                      <a:pt x="3468" y="2679"/>
                    </a:lnTo>
                    <a:lnTo>
                      <a:pt x="3471" y="2674"/>
                    </a:lnTo>
                    <a:lnTo>
                      <a:pt x="3474" y="2670"/>
                    </a:lnTo>
                    <a:lnTo>
                      <a:pt x="3477" y="2665"/>
                    </a:lnTo>
                    <a:lnTo>
                      <a:pt x="3480" y="2660"/>
                    </a:lnTo>
                    <a:lnTo>
                      <a:pt x="3481" y="2654"/>
                    </a:lnTo>
                    <a:lnTo>
                      <a:pt x="3483" y="2649"/>
                    </a:lnTo>
                    <a:lnTo>
                      <a:pt x="3483" y="2644"/>
                    </a:lnTo>
                    <a:lnTo>
                      <a:pt x="3483" y="2638"/>
                    </a:lnTo>
                    <a:lnTo>
                      <a:pt x="3481" y="2633"/>
                    </a:lnTo>
                    <a:lnTo>
                      <a:pt x="3480" y="2627"/>
                    </a:lnTo>
                    <a:lnTo>
                      <a:pt x="3479" y="2623"/>
                    </a:lnTo>
                    <a:lnTo>
                      <a:pt x="3476" y="2617"/>
                    </a:lnTo>
                    <a:lnTo>
                      <a:pt x="3419" y="2643"/>
                    </a:lnTo>
                    <a:lnTo>
                      <a:pt x="3416" y="2630"/>
                    </a:lnTo>
                    <a:lnTo>
                      <a:pt x="3412" y="2618"/>
                    </a:lnTo>
                    <a:lnTo>
                      <a:pt x="3409" y="2606"/>
                    </a:lnTo>
                    <a:lnTo>
                      <a:pt x="3403" y="2593"/>
                    </a:lnTo>
                    <a:lnTo>
                      <a:pt x="3399" y="2581"/>
                    </a:lnTo>
                    <a:lnTo>
                      <a:pt x="3393" y="2569"/>
                    </a:lnTo>
                    <a:lnTo>
                      <a:pt x="3386" y="2558"/>
                    </a:lnTo>
                    <a:lnTo>
                      <a:pt x="3380" y="2545"/>
                    </a:lnTo>
                    <a:lnTo>
                      <a:pt x="3372" y="2534"/>
                    </a:lnTo>
                    <a:lnTo>
                      <a:pt x="3364" y="2523"/>
                    </a:lnTo>
                    <a:lnTo>
                      <a:pt x="3356" y="2513"/>
                    </a:lnTo>
                    <a:lnTo>
                      <a:pt x="3347" y="2502"/>
                    </a:lnTo>
                    <a:lnTo>
                      <a:pt x="3337" y="2491"/>
                    </a:lnTo>
                    <a:lnTo>
                      <a:pt x="3327" y="2481"/>
                    </a:lnTo>
                    <a:lnTo>
                      <a:pt x="3317" y="2471"/>
                    </a:lnTo>
                    <a:lnTo>
                      <a:pt x="3307" y="2462"/>
                    </a:lnTo>
                    <a:lnTo>
                      <a:pt x="3278" y="2411"/>
                    </a:lnTo>
                    <a:lnTo>
                      <a:pt x="3285" y="2412"/>
                    </a:lnTo>
                    <a:lnTo>
                      <a:pt x="3291" y="2414"/>
                    </a:lnTo>
                    <a:lnTo>
                      <a:pt x="3295" y="2414"/>
                    </a:lnTo>
                    <a:lnTo>
                      <a:pt x="3299" y="2414"/>
                    </a:lnTo>
                    <a:lnTo>
                      <a:pt x="3302" y="2414"/>
                    </a:lnTo>
                    <a:lnTo>
                      <a:pt x="3304" y="2412"/>
                    </a:lnTo>
                    <a:lnTo>
                      <a:pt x="3305" y="2411"/>
                    </a:lnTo>
                    <a:lnTo>
                      <a:pt x="3307" y="2408"/>
                    </a:lnTo>
                    <a:lnTo>
                      <a:pt x="3307" y="2406"/>
                    </a:lnTo>
                    <a:lnTo>
                      <a:pt x="3307" y="2404"/>
                    </a:lnTo>
                    <a:lnTo>
                      <a:pt x="3307" y="2397"/>
                    </a:lnTo>
                    <a:lnTo>
                      <a:pt x="3305" y="2391"/>
                    </a:lnTo>
                    <a:lnTo>
                      <a:pt x="3305" y="2387"/>
                    </a:lnTo>
                    <a:lnTo>
                      <a:pt x="3307" y="2385"/>
                    </a:lnTo>
                    <a:lnTo>
                      <a:pt x="3308" y="2379"/>
                    </a:lnTo>
                    <a:lnTo>
                      <a:pt x="3311" y="2374"/>
                    </a:lnTo>
                    <a:lnTo>
                      <a:pt x="3315" y="2369"/>
                    </a:lnTo>
                    <a:lnTo>
                      <a:pt x="3320" y="2366"/>
                    </a:lnTo>
                    <a:lnTo>
                      <a:pt x="3325" y="2363"/>
                    </a:lnTo>
                    <a:lnTo>
                      <a:pt x="3331" y="2359"/>
                    </a:lnTo>
                    <a:lnTo>
                      <a:pt x="3338" y="2358"/>
                    </a:lnTo>
                    <a:lnTo>
                      <a:pt x="3346" y="2357"/>
                    </a:lnTo>
                    <a:lnTo>
                      <a:pt x="3353" y="2356"/>
                    </a:lnTo>
                    <a:lnTo>
                      <a:pt x="3360" y="2357"/>
                    </a:lnTo>
                    <a:lnTo>
                      <a:pt x="3366" y="2359"/>
                    </a:lnTo>
                    <a:lnTo>
                      <a:pt x="3373" y="2361"/>
                    </a:lnTo>
                    <a:lnTo>
                      <a:pt x="3376" y="2364"/>
                    </a:lnTo>
                    <a:lnTo>
                      <a:pt x="3379" y="2366"/>
                    </a:lnTo>
                    <a:lnTo>
                      <a:pt x="3382" y="2368"/>
                    </a:lnTo>
                    <a:lnTo>
                      <a:pt x="3383" y="2370"/>
                    </a:lnTo>
                    <a:lnTo>
                      <a:pt x="3386" y="2374"/>
                    </a:lnTo>
                    <a:lnTo>
                      <a:pt x="3387" y="2377"/>
                    </a:lnTo>
                    <a:lnTo>
                      <a:pt x="3390" y="2380"/>
                    </a:lnTo>
                    <a:lnTo>
                      <a:pt x="3392" y="2385"/>
                    </a:lnTo>
                    <a:lnTo>
                      <a:pt x="3392" y="2393"/>
                    </a:lnTo>
                    <a:lnTo>
                      <a:pt x="3392" y="2402"/>
                    </a:lnTo>
                    <a:lnTo>
                      <a:pt x="3393" y="2411"/>
                    </a:lnTo>
                    <a:lnTo>
                      <a:pt x="3395" y="2420"/>
                    </a:lnTo>
                    <a:lnTo>
                      <a:pt x="3398" y="2428"/>
                    </a:lnTo>
                    <a:lnTo>
                      <a:pt x="3399" y="2436"/>
                    </a:lnTo>
                    <a:lnTo>
                      <a:pt x="3402" y="2444"/>
                    </a:lnTo>
                    <a:lnTo>
                      <a:pt x="3406" y="2452"/>
                    </a:lnTo>
                    <a:lnTo>
                      <a:pt x="3409" y="2461"/>
                    </a:lnTo>
                    <a:lnTo>
                      <a:pt x="3414" y="2469"/>
                    </a:lnTo>
                    <a:lnTo>
                      <a:pt x="3418" y="2477"/>
                    </a:lnTo>
                    <a:lnTo>
                      <a:pt x="3424" y="2484"/>
                    </a:lnTo>
                    <a:lnTo>
                      <a:pt x="3428" y="2491"/>
                    </a:lnTo>
                    <a:lnTo>
                      <a:pt x="3434" y="2498"/>
                    </a:lnTo>
                    <a:lnTo>
                      <a:pt x="3447" y="2513"/>
                    </a:lnTo>
                    <a:lnTo>
                      <a:pt x="3460" y="2526"/>
                    </a:lnTo>
                    <a:lnTo>
                      <a:pt x="3476" y="2538"/>
                    </a:lnTo>
                    <a:lnTo>
                      <a:pt x="3492" y="2550"/>
                    </a:lnTo>
                    <a:lnTo>
                      <a:pt x="3509" y="2560"/>
                    </a:lnTo>
                    <a:lnTo>
                      <a:pt x="3528" y="2570"/>
                    </a:lnTo>
                    <a:lnTo>
                      <a:pt x="3536" y="2574"/>
                    </a:lnTo>
                    <a:lnTo>
                      <a:pt x="3547" y="2578"/>
                    </a:lnTo>
                    <a:lnTo>
                      <a:pt x="3557" y="2582"/>
                    </a:lnTo>
                    <a:lnTo>
                      <a:pt x="3567" y="2586"/>
                    </a:lnTo>
                    <a:lnTo>
                      <a:pt x="3578" y="2588"/>
                    </a:lnTo>
                    <a:lnTo>
                      <a:pt x="3588" y="2591"/>
                    </a:lnTo>
                    <a:lnTo>
                      <a:pt x="3594" y="2593"/>
                    </a:lnTo>
                    <a:lnTo>
                      <a:pt x="3601" y="2596"/>
                    </a:lnTo>
                    <a:lnTo>
                      <a:pt x="3609" y="2596"/>
                    </a:lnTo>
                    <a:lnTo>
                      <a:pt x="3616" y="2596"/>
                    </a:lnTo>
                    <a:lnTo>
                      <a:pt x="3622" y="2596"/>
                    </a:lnTo>
                    <a:lnTo>
                      <a:pt x="3629" y="2595"/>
                    </a:lnTo>
                    <a:lnTo>
                      <a:pt x="3636" y="2593"/>
                    </a:lnTo>
                    <a:lnTo>
                      <a:pt x="3643" y="2591"/>
                    </a:lnTo>
                    <a:lnTo>
                      <a:pt x="3651" y="2589"/>
                    </a:lnTo>
                    <a:lnTo>
                      <a:pt x="3658" y="2587"/>
                    </a:lnTo>
                    <a:lnTo>
                      <a:pt x="3672" y="2582"/>
                    </a:lnTo>
                    <a:lnTo>
                      <a:pt x="3685" y="2577"/>
                    </a:lnTo>
                    <a:lnTo>
                      <a:pt x="3698" y="2572"/>
                    </a:lnTo>
                    <a:lnTo>
                      <a:pt x="3706" y="2570"/>
                    </a:lnTo>
                    <a:lnTo>
                      <a:pt x="3711" y="2568"/>
                    </a:lnTo>
                    <a:lnTo>
                      <a:pt x="3717" y="2567"/>
                    </a:lnTo>
                    <a:lnTo>
                      <a:pt x="3723" y="2565"/>
                    </a:lnTo>
                    <a:lnTo>
                      <a:pt x="3727" y="2565"/>
                    </a:lnTo>
                    <a:lnTo>
                      <a:pt x="3733" y="2565"/>
                    </a:lnTo>
                    <a:lnTo>
                      <a:pt x="3737" y="2567"/>
                    </a:lnTo>
                    <a:lnTo>
                      <a:pt x="3742" y="2568"/>
                    </a:lnTo>
                    <a:lnTo>
                      <a:pt x="3745" y="2571"/>
                    </a:lnTo>
                    <a:lnTo>
                      <a:pt x="3749" y="2574"/>
                    </a:lnTo>
                    <a:lnTo>
                      <a:pt x="3752" y="2578"/>
                    </a:lnTo>
                    <a:lnTo>
                      <a:pt x="3753" y="2583"/>
                    </a:lnTo>
                    <a:lnTo>
                      <a:pt x="3755" y="2587"/>
                    </a:lnTo>
                    <a:lnTo>
                      <a:pt x="3756" y="2590"/>
                    </a:lnTo>
                    <a:lnTo>
                      <a:pt x="3756" y="2593"/>
                    </a:lnTo>
                    <a:lnTo>
                      <a:pt x="3758" y="2598"/>
                    </a:lnTo>
                    <a:lnTo>
                      <a:pt x="3758" y="2602"/>
                    </a:lnTo>
                    <a:lnTo>
                      <a:pt x="3758" y="2607"/>
                    </a:lnTo>
                    <a:lnTo>
                      <a:pt x="3758" y="2611"/>
                    </a:lnTo>
                    <a:lnTo>
                      <a:pt x="3759" y="2617"/>
                    </a:lnTo>
                    <a:lnTo>
                      <a:pt x="3985" y="2643"/>
                    </a:lnTo>
                    <a:lnTo>
                      <a:pt x="4126" y="2643"/>
                    </a:lnTo>
                    <a:lnTo>
                      <a:pt x="4126" y="2643"/>
                    </a:lnTo>
                    <a:lnTo>
                      <a:pt x="4136" y="2638"/>
                    </a:lnTo>
                    <a:lnTo>
                      <a:pt x="4146" y="2636"/>
                    </a:lnTo>
                    <a:lnTo>
                      <a:pt x="4157" y="2633"/>
                    </a:lnTo>
                    <a:lnTo>
                      <a:pt x="4168" y="2632"/>
                    </a:lnTo>
                    <a:lnTo>
                      <a:pt x="4180" y="2632"/>
                    </a:lnTo>
                    <a:lnTo>
                      <a:pt x="4190" y="2632"/>
                    </a:lnTo>
                    <a:lnTo>
                      <a:pt x="4201" y="2633"/>
                    </a:lnTo>
                    <a:lnTo>
                      <a:pt x="4212" y="2634"/>
                    </a:lnTo>
                    <a:lnTo>
                      <a:pt x="4222" y="2636"/>
                    </a:lnTo>
                    <a:lnTo>
                      <a:pt x="4232" y="2639"/>
                    </a:lnTo>
                    <a:lnTo>
                      <a:pt x="4242" y="2644"/>
                    </a:lnTo>
                    <a:lnTo>
                      <a:pt x="4251" y="2648"/>
                    </a:lnTo>
                    <a:lnTo>
                      <a:pt x="4259" y="2654"/>
                    </a:lnTo>
                    <a:lnTo>
                      <a:pt x="4266" y="2661"/>
                    </a:lnTo>
                    <a:lnTo>
                      <a:pt x="4274" y="2667"/>
                    </a:lnTo>
                    <a:lnTo>
                      <a:pt x="4281" y="2675"/>
                    </a:lnTo>
                    <a:lnTo>
                      <a:pt x="4284" y="2680"/>
                    </a:lnTo>
                    <a:lnTo>
                      <a:pt x="4287" y="2685"/>
                    </a:lnTo>
                    <a:lnTo>
                      <a:pt x="4290" y="2691"/>
                    </a:lnTo>
                    <a:lnTo>
                      <a:pt x="4291" y="2697"/>
                    </a:lnTo>
                    <a:lnTo>
                      <a:pt x="4294" y="2702"/>
                    </a:lnTo>
                    <a:lnTo>
                      <a:pt x="4294" y="2709"/>
                    </a:lnTo>
                    <a:lnTo>
                      <a:pt x="4295" y="2714"/>
                    </a:lnTo>
                    <a:lnTo>
                      <a:pt x="4295" y="2720"/>
                    </a:lnTo>
                    <a:lnTo>
                      <a:pt x="4295" y="2720"/>
                    </a:lnTo>
                    <a:lnTo>
                      <a:pt x="4324" y="2720"/>
                    </a:lnTo>
                    <a:lnTo>
                      <a:pt x="4465" y="2902"/>
                    </a:lnTo>
                    <a:lnTo>
                      <a:pt x="4522" y="2876"/>
                    </a:lnTo>
                    <a:lnTo>
                      <a:pt x="4550" y="2876"/>
                    </a:lnTo>
                    <a:lnTo>
                      <a:pt x="4550" y="2799"/>
                    </a:lnTo>
                    <a:lnTo>
                      <a:pt x="4579" y="2799"/>
                    </a:lnTo>
                    <a:lnTo>
                      <a:pt x="4635" y="3134"/>
                    </a:lnTo>
                    <a:lnTo>
                      <a:pt x="4692" y="3211"/>
                    </a:lnTo>
                    <a:lnTo>
                      <a:pt x="4804" y="3521"/>
                    </a:lnTo>
                    <a:lnTo>
                      <a:pt x="4890" y="3599"/>
                    </a:lnTo>
                    <a:lnTo>
                      <a:pt x="4917" y="3521"/>
                    </a:lnTo>
                    <a:lnTo>
                      <a:pt x="4926" y="3515"/>
                    </a:lnTo>
                    <a:lnTo>
                      <a:pt x="4933" y="3508"/>
                    </a:lnTo>
                    <a:lnTo>
                      <a:pt x="4940" y="3501"/>
                    </a:lnTo>
                    <a:lnTo>
                      <a:pt x="4947" y="3493"/>
                    </a:lnTo>
                    <a:lnTo>
                      <a:pt x="4953" y="3487"/>
                    </a:lnTo>
                    <a:lnTo>
                      <a:pt x="4959" y="3479"/>
                    </a:lnTo>
                    <a:lnTo>
                      <a:pt x="4963" y="3470"/>
                    </a:lnTo>
                    <a:lnTo>
                      <a:pt x="4968" y="3462"/>
                    </a:lnTo>
                    <a:lnTo>
                      <a:pt x="4971" y="3454"/>
                    </a:lnTo>
                    <a:lnTo>
                      <a:pt x="4973" y="3445"/>
                    </a:lnTo>
                    <a:lnTo>
                      <a:pt x="4975" y="3436"/>
                    </a:lnTo>
                    <a:lnTo>
                      <a:pt x="4976" y="3427"/>
                    </a:lnTo>
                    <a:lnTo>
                      <a:pt x="4976" y="3418"/>
                    </a:lnTo>
                    <a:lnTo>
                      <a:pt x="4976" y="3409"/>
                    </a:lnTo>
                    <a:lnTo>
                      <a:pt x="4975" y="3400"/>
                    </a:lnTo>
                    <a:lnTo>
                      <a:pt x="4973" y="3393"/>
                    </a:lnTo>
                    <a:lnTo>
                      <a:pt x="4973" y="3393"/>
                    </a:lnTo>
                    <a:lnTo>
                      <a:pt x="4981" y="3379"/>
                    </a:lnTo>
                    <a:lnTo>
                      <a:pt x="4986" y="3367"/>
                    </a:lnTo>
                    <a:lnTo>
                      <a:pt x="4991" y="3354"/>
                    </a:lnTo>
                    <a:lnTo>
                      <a:pt x="4995" y="3341"/>
                    </a:lnTo>
                    <a:lnTo>
                      <a:pt x="4998" y="3328"/>
                    </a:lnTo>
                    <a:lnTo>
                      <a:pt x="4999" y="3315"/>
                    </a:lnTo>
                    <a:lnTo>
                      <a:pt x="5001" y="3302"/>
                    </a:lnTo>
                    <a:lnTo>
                      <a:pt x="5002" y="3288"/>
                    </a:lnTo>
                    <a:lnTo>
                      <a:pt x="5001" y="3275"/>
                    </a:lnTo>
                    <a:lnTo>
                      <a:pt x="4999" y="3263"/>
                    </a:lnTo>
                    <a:lnTo>
                      <a:pt x="4998" y="3249"/>
                    </a:lnTo>
                    <a:lnTo>
                      <a:pt x="4995" y="3236"/>
                    </a:lnTo>
                    <a:lnTo>
                      <a:pt x="4991" y="3223"/>
                    </a:lnTo>
                    <a:lnTo>
                      <a:pt x="4986" y="3210"/>
                    </a:lnTo>
                    <a:lnTo>
                      <a:pt x="4981" y="3198"/>
                    </a:lnTo>
                    <a:lnTo>
                      <a:pt x="4973" y="3185"/>
                    </a:lnTo>
                    <a:lnTo>
                      <a:pt x="4973" y="3185"/>
                    </a:lnTo>
                    <a:lnTo>
                      <a:pt x="5030" y="3159"/>
                    </a:lnTo>
                    <a:lnTo>
                      <a:pt x="5030" y="3134"/>
                    </a:lnTo>
                    <a:lnTo>
                      <a:pt x="5086" y="3108"/>
                    </a:lnTo>
                    <a:lnTo>
                      <a:pt x="5200" y="3005"/>
                    </a:lnTo>
                    <a:lnTo>
                      <a:pt x="5195" y="2997"/>
                    </a:lnTo>
                    <a:lnTo>
                      <a:pt x="5190" y="2991"/>
                    </a:lnTo>
                    <a:lnTo>
                      <a:pt x="5187" y="2986"/>
                    </a:lnTo>
                    <a:lnTo>
                      <a:pt x="5185" y="2980"/>
                    </a:lnTo>
                    <a:lnTo>
                      <a:pt x="5183" y="2976"/>
                    </a:lnTo>
                    <a:lnTo>
                      <a:pt x="5183" y="2972"/>
                    </a:lnTo>
                    <a:lnTo>
                      <a:pt x="5183" y="2968"/>
                    </a:lnTo>
                    <a:lnTo>
                      <a:pt x="5183" y="2964"/>
                    </a:lnTo>
                    <a:lnTo>
                      <a:pt x="5186" y="2962"/>
                    </a:lnTo>
                    <a:lnTo>
                      <a:pt x="5187" y="2960"/>
                    </a:lnTo>
                    <a:lnTo>
                      <a:pt x="5190" y="2958"/>
                    </a:lnTo>
                    <a:lnTo>
                      <a:pt x="5193" y="2955"/>
                    </a:lnTo>
                    <a:lnTo>
                      <a:pt x="5198" y="2953"/>
                    </a:lnTo>
                    <a:lnTo>
                      <a:pt x="5202" y="2952"/>
                    </a:lnTo>
                    <a:lnTo>
                      <a:pt x="5211" y="2950"/>
                    </a:lnTo>
                    <a:lnTo>
                      <a:pt x="5222" y="2948"/>
                    </a:lnTo>
                    <a:lnTo>
                      <a:pt x="5232" y="2946"/>
                    </a:lnTo>
                    <a:lnTo>
                      <a:pt x="5244" y="2944"/>
                    </a:lnTo>
                    <a:lnTo>
                      <a:pt x="5254" y="2942"/>
                    </a:lnTo>
                    <a:lnTo>
                      <a:pt x="5264" y="2940"/>
                    </a:lnTo>
                    <a:lnTo>
                      <a:pt x="5268" y="2939"/>
                    </a:lnTo>
                    <a:lnTo>
                      <a:pt x="5273" y="2936"/>
                    </a:lnTo>
                    <a:lnTo>
                      <a:pt x="5276" y="2934"/>
                    </a:lnTo>
                    <a:lnTo>
                      <a:pt x="5280" y="2932"/>
                    </a:lnTo>
                    <a:lnTo>
                      <a:pt x="5283" y="2930"/>
                    </a:lnTo>
                    <a:lnTo>
                      <a:pt x="5284" y="2927"/>
                    </a:lnTo>
                    <a:lnTo>
                      <a:pt x="5286" y="2923"/>
                    </a:lnTo>
                    <a:lnTo>
                      <a:pt x="5287" y="2918"/>
                    </a:lnTo>
                    <a:lnTo>
                      <a:pt x="5287" y="2913"/>
                    </a:lnTo>
                    <a:lnTo>
                      <a:pt x="5287" y="2907"/>
                    </a:lnTo>
                    <a:lnTo>
                      <a:pt x="5286" y="2902"/>
                    </a:lnTo>
                    <a:lnTo>
                      <a:pt x="5284" y="2896"/>
                    </a:lnTo>
                    <a:lnTo>
                      <a:pt x="5281" y="2884"/>
                    </a:lnTo>
                    <a:lnTo>
                      <a:pt x="5280" y="2878"/>
                    </a:lnTo>
                    <a:lnTo>
                      <a:pt x="5280" y="2872"/>
                    </a:lnTo>
                    <a:lnTo>
                      <a:pt x="5278" y="2868"/>
                    </a:lnTo>
                    <a:lnTo>
                      <a:pt x="5278" y="2862"/>
                    </a:lnTo>
                    <a:lnTo>
                      <a:pt x="5278" y="2859"/>
                    </a:lnTo>
                    <a:lnTo>
                      <a:pt x="5280" y="2855"/>
                    </a:lnTo>
                    <a:lnTo>
                      <a:pt x="5281" y="2852"/>
                    </a:lnTo>
                    <a:lnTo>
                      <a:pt x="5284" y="2850"/>
                    </a:lnTo>
                    <a:lnTo>
                      <a:pt x="5287" y="2849"/>
                    </a:lnTo>
                    <a:lnTo>
                      <a:pt x="5290" y="2848"/>
                    </a:lnTo>
                    <a:lnTo>
                      <a:pt x="5296" y="2847"/>
                    </a:lnTo>
                    <a:lnTo>
                      <a:pt x="5303" y="2847"/>
                    </a:lnTo>
                    <a:lnTo>
                      <a:pt x="5312" y="2848"/>
                    </a:lnTo>
                    <a:lnTo>
                      <a:pt x="5320" y="2848"/>
                    </a:lnTo>
                    <a:lnTo>
                      <a:pt x="5329" y="2849"/>
                    </a:lnTo>
                    <a:lnTo>
                      <a:pt x="5338" y="2849"/>
                    </a:lnTo>
                    <a:lnTo>
                      <a:pt x="5346" y="2849"/>
                    </a:lnTo>
                    <a:lnTo>
                      <a:pt x="5352" y="2848"/>
                    </a:lnTo>
                    <a:lnTo>
                      <a:pt x="5355" y="2848"/>
                    </a:lnTo>
                    <a:lnTo>
                      <a:pt x="5358" y="2847"/>
                    </a:lnTo>
                    <a:lnTo>
                      <a:pt x="5359" y="2844"/>
                    </a:lnTo>
                    <a:lnTo>
                      <a:pt x="5361" y="2843"/>
                    </a:lnTo>
                    <a:lnTo>
                      <a:pt x="5362" y="2841"/>
                    </a:lnTo>
                    <a:lnTo>
                      <a:pt x="5362" y="2838"/>
                    </a:lnTo>
                    <a:lnTo>
                      <a:pt x="5362" y="2836"/>
                    </a:lnTo>
                    <a:lnTo>
                      <a:pt x="5362" y="2832"/>
                    </a:lnTo>
                    <a:lnTo>
                      <a:pt x="5361" y="2828"/>
                    </a:lnTo>
                    <a:lnTo>
                      <a:pt x="5358" y="2823"/>
                    </a:lnTo>
                    <a:lnTo>
                      <a:pt x="5355" y="2818"/>
                    </a:lnTo>
                    <a:lnTo>
                      <a:pt x="5351" y="2812"/>
                    </a:lnTo>
                    <a:lnTo>
                      <a:pt x="5346" y="2805"/>
                    </a:lnTo>
                    <a:lnTo>
                      <a:pt x="5341" y="2799"/>
                    </a:lnTo>
                    <a:lnTo>
                      <a:pt x="5341" y="2803"/>
                    </a:lnTo>
                    <a:lnTo>
                      <a:pt x="5341" y="2809"/>
                    </a:lnTo>
                    <a:lnTo>
                      <a:pt x="5341" y="2814"/>
                    </a:lnTo>
                    <a:lnTo>
                      <a:pt x="5342" y="2820"/>
                    </a:lnTo>
                    <a:lnTo>
                      <a:pt x="5345" y="2824"/>
                    </a:lnTo>
                    <a:lnTo>
                      <a:pt x="5348" y="2830"/>
                    </a:lnTo>
                    <a:lnTo>
                      <a:pt x="5351" y="2834"/>
                    </a:lnTo>
                    <a:lnTo>
                      <a:pt x="5355" y="2839"/>
                    </a:lnTo>
                    <a:lnTo>
                      <a:pt x="5359" y="2842"/>
                    </a:lnTo>
                    <a:lnTo>
                      <a:pt x="5364" y="2847"/>
                    </a:lnTo>
                    <a:lnTo>
                      <a:pt x="5370" y="2850"/>
                    </a:lnTo>
                    <a:lnTo>
                      <a:pt x="5375" y="2852"/>
                    </a:lnTo>
                    <a:lnTo>
                      <a:pt x="5381" y="2855"/>
                    </a:lnTo>
                    <a:lnTo>
                      <a:pt x="5388" y="2857"/>
                    </a:lnTo>
                    <a:lnTo>
                      <a:pt x="5396" y="2859"/>
                    </a:lnTo>
                    <a:lnTo>
                      <a:pt x="5403" y="2860"/>
                    </a:lnTo>
                    <a:lnTo>
                      <a:pt x="5410" y="2860"/>
                    </a:lnTo>
                    <a:lnTo>
                      <a:pt x="5417" y="2860"/>
                    </a:lnTo>
                    <a:lnTo>
                      <a:pt x="5423" y="2859"/>
                    </a:lnTo>
                    <a:lnTo>
                      <a:pt x="5430" y="2858"/>
                    </a:lnTo>
                    <a:lnTo>
                      <a:pt x="5438" y="2857"/>
                    </a:lnTo>
                    <a:lnTo>
                      <a:pt x="5443" y="2855"/>
                    </a:lnTo>
                    <a:lnTo>
                      <a:pt x="5449" y="2851"/>
                    </a:lnTo>
                    <a:lnTo>
                      <a:pt x="5455" y="2849"/>
                    </a:lnTo>
                    <a:lnTo>
                      <a:pt x="5461" y="2846"/>
                    </a:lnTo>
                    <a:lnTo>
                      <a:pt x="5465" y="2841"/>
                    </a:lnTo>
                    <a:lnTo>
                      <a:pt x="5469" y="2838"/>
                    </a:lnTo>
                    <a:lnTo>
                      <a:pt x="5474" y="2833"/>
                    </a:lnTo>
                    <a:lnTo>
                      <a:pt x="5477" y="2828"/>
                    </a:lnTo>
                    <a:lnTo>
                      <a:pt x="5479" y="2823"/>
                    </a:lnTo>
                    <a:lnTo>
                      <a:pt x="5481" y="2818"/>
                    </a:lnTo>
                    <a:lnTo>
                      <a:pt x="5482" y="2812"/>
                    </a:lnTo>
                    <a:lnTo>
                      <a:pt x="5482" y="2805"/>
                    </a:lnTo>
                    <a:lnTo>
                      <a:pt x="5482" y="2799"/>
                    </a:lnTo>
                    <a:lnTo>
                      <a:pt x="5482" y="2799"/>
                    </a:lnTo>
                    <a:lnTo>
                      <a:pt x="5651" y="2979"/>
                    </a:lnTo>
                    <a:lnTo>
                      <a:pt x="5680" y="2979"/>
                    </a:lnTo>
                    <a:lnTo>
                      <a:pt x="5688" y="2987"/>
                    </a:lnTo>
                    <a:lnTo>
                      <a:pt x="5695" y="2997"/>
                    </a:lnTo>
                    <a:lnTo>
                      <a:pt x="5699" y="3006"/>
                    </a:lnTo>
                    <a:lnTo>
                      <a:pt x="5704" y="3016"/>
                    </a:lnTo>
                    <a:lnTo>
                      <a:pt x="5708" y="3026"/>
                    </a:lnTo>
                    <a:lnTo>
                      <a:pt x="5709" y="3036"/>
                    </a:lnTo>
                    <a:lnTo>
                      <a:pt x="5711" y="3046"/>
                    </a:lnTo>
                    <a:lnTo>
                      <a:pt x="5712" y="3056"/>
                    </a:lnTo>
                    <a:lnTo>
                      <a:pt x="5711" y="3066"/>
                    </a:lnTo>
                    <a:lnTo>
                      <a:pt x="5709" y="3076"/>
                    </a:lnTo>
                    <a:lnTo>
                      <a:pt x="5708" y="3087"/>
                    </a:lnTo>
                    <a:lnTo>
                      <a:pt x="5704" y="3097"/>
                    </a:lnTo>
                    <a:lnTo>
                      <a:pt x="5699" y="3106"/>
                    </a:lnTo>
                    <a:lnTo>
                      <a:pt x="5695" y="3116"/>
                    </a:lnTo>
                    <a:lnTo>
                      <a:pt x="5688" y="3125"/>
                    </a:lnTo>
                    <a:lnTo>
                      <a:pt x="5680" y="3134"/>
                    </a:lnTo>
                    <a:lnTo>
                      <a:pt x="5685" y="3138"/>
                    </a:lnTo>
                    <a:lnTo>
                      <a:pt x="5688" y="3143"/>
                    </a:lnTo>
                    <a:lnTo>
                      <a:pt x="5692" y="3146"/>
                    </a:lnTo>
                    <a:lnTo>
                      <a:pt x="5695" y="3149"/>
                    </a:lnTo>
                    <a:lnTo>
                      <a:pt x="5698" y="3153"/>
                    </a:lnTo>
                    <a:lnTo>
                      <a:pt x="5702" y="3156"/>
                    </a:lnTo>
                    <a:lnTo>
                      <a:pt x="5708" y="3162"/>
                    </a:lnTo>
                    <a:lnTo>
                      <a:pt x="5714" y="3165"/>
                    </a:lnTo>
                    <a:lnTo>
                      <a:pt x="5719" y="3168"/>
                    </a:lnTo>
                    <a:lnTo>
                      <a:pt x="5725" y="3171"/>
                    </a:lnTo>
                    <a:lnTo>
                      <a:pt x="5730" y="3172"/>
                    </a:lnTo>
                    <a:lnTo>
                      <a:pt x="5735" y="3173"/>
                    </a:lnTo>
                    <a:lnTo>
                      <a:pt x="5740" y="3173"/>
                    </a:lnTo>
                    <a:lnTo>
                      <a:pt x="5744" y="3172"/>
                    </a:lnTo>
                    <a:lnTo>
                      <a:pt x="5748" y="3171"/>
                    </a:lnTo>
                    <a:lnTo>
                      <a:pt x="5753" y="3168"/>
                    </a:lnTo>
                    <a:lnTo>
                      <a:pt x="5757" y="3166"/>
                    </a:lnTo>
                    <a:lnTo>
                      <a:pt x="5760" y="3164"/>
                    </a:lnTo>
                    <a:lnTo>
                      <a:pt x="5764" y="3161"/>
                    </a:lnTo>
                    <a:lnTo>
                      <a:pt x="5767" y="3157"/>
                    </a:lnTo>
                    <a:lnTo>
                      <a:pt x="5771" y="3153"/>
                    </a:lnTo>
                    <a:lnTo>
                      <a:pt x="5777" y="3145"/>
                    </a:lnTo>
                    <a:lnTo>
                      <a:pt x="5784" y="3137"/>
                    </a:lnTo>
                    <a:lnTo>
                      <a:pt x="5792" y="3129"/>
                    </a:lnTo>
                    <a:lnTo>
                      <a:pt x="5795" y="3125"/>
                    </a:lnTo>
                    <a:lnTo>
                      <a:pt x="5797" y="3121"/>
                    </a:lnTo>
                    <a:lnTo>
                      <a:pt x="5802" y="3118"/>
                    </a:lnTo>
                    <a:lnTo>
                      <a:pt x="5805" y="3115"/>
                    </a:lnTo>
                    <a:lnTo>
                      <a:pt x="5809" y="3112"/>
                    </a:lnTo>
                    <a:lnTo>
                      <a:pt x="5813" y="3110"/>
                    </a:lnTo>
                    <a:lnTo>
                      <a:pt x="5816" y="3109"/>
                    </a:lnTo>
                    <a:lnTo>
                      <a:pt x="5821" y="3108"/>
                    </a:lnTo>
                    <a:lnTo>
                      <a:pt x="5825" y="3108"/>
                    </a:lnTo>
                    <a:lnTo>
                      <a:pt x="5829" y="3108"/>
                    </a:lnTo>
                    <a:lnTo>
                      <a:pt x="5834" y="3108"/>
                    </a:lnTo>
                    <a:lnTo>
                      <a:pt x="5838" y="3109"/>
                    </a:lnTo>
                    <a:lnTo>
                      <a:pt x="5842" y="3111"/>
                    </a:lnTo>
                    <a:lnTo>
                      <a:pt x="5848" y="3112"/>
                    </a:lnTo>
                    <a:lnTo>
                      <a:pt x="5852" y="3115"/>
                    </a:lnTo>
                    <a:lnTo>
                      <a:pt x="5857" y="3117"/>
                    </a:lnTo>
                    <a:lnTo>
                      <a:pt x="5861" y="3120"/>
                    </a:lnTo>
                    <a:lnTo>
                      <a:pt x="5865" y="3124"/>
                    </a:lnTo>
                    <a:lnTo>
                      <a:pt x="5874" y="3130"/>
                    </a:lnTo>
                    <a:lnTo>
                      <a:pt x="5883" y="3138"/>
                    </a:lnTo>
                    <a:lnTo>
                      <a:pt x="5891" y="3147"/>
                    </a:lnTo>
                    <a:lnTo>
                      <a:pt x="5897" y="3156"/>
                    </a:lnTo>
                    <a:lnTo>
                      <a:pt x="5903" y="3165"/>
                    </a:lnTo>
                    <a:lnTo>
                      <a:pt x="5909" y="3173"/>
                    </a:lnTo>
                    <a:lnTo>
                      <a:pt x="5910" y="3177"/>
                    </a:lnTo>
                    <a:lnTo>
                      <a:pt x="5912" y="3182"/>
                    </a:lnTo>
                    <a:lnTo>
                      <a:pt x="5913" y="3185"/>
                    </a:lnTo>
                    <a:lnTo>
                      <a:pt x="5913" y="3190"/>
                    </a:lnTo>
                    <a:lnTo>
                      <a:pt x="5915" y="3193"/>
                    </a:lnTo>
                    <a:lnTo>
                      <a:pt x="5913" y="3196"/>
                    </a:lnTo>
                    <a:lnTo>
                      <a:pt x="5913" y="3200"/>
                    </a:lnTo>
                    <a:lnTo>
                      <a:pt x="5912" y="3202"/>
                    </a:lnTo>
                    <a:lnTo>
                      <a:pt x="5910" y="3204"/>
                    </a:lnTo>
                    <a:lnTo>
                      <a:pt x="5909" y="3207"/>
                    </a:lnTo>
                    <a:lnTo>
                      <a:pt x="5964" y="3340"/>
                    </a:lnTo>
                    <a:lnTo>
                      <a:pt x="5959" y="3342"/>
                    </a:lnTo>
                    <a:lnTo>
                      <a:pt x="5955" y="3343"/>
                    </a:lnTo>
                    <a:lnTo>
                      <a:pt x="5951" y="3345"/>
                    </a:lnTo>
                    <a:lnTo>
                      <a:pt x="5948" y="3348"/>
                    </a:lnTo>
                    <a:lnTo>
                      <a:pt x="5945" y="3350"/>
                    </a:lnTo>
                    <a:lnTo>
                      <a:pt x="5943" y="3351"/>
                    </a:lnTo>
                    <a:lnTo>
                      <a:pt x="5939" y="3356"/>
                    </a:lnTo>
                    <a:lnTo>
                      <a:pt x="5936" y="3360"/>
                    </a:lnTo>
                    <a:lnTo>
                      <a:pt x="5935" y="3365"/>
                    </a:lnTo>
                    <a:lnTo>
                      <a:pt x="5935" y="3369"/>
                    </a:lnTo>
                    <a:lnTo>
                      <a:pt x="5935" y="3374"/>
                    </a:lnTo>
                    <a:lnTo>
                      <a:pt x="5936" y="3378"/>
                    </a:lnTo>
                    <a:lnTo>
                      <a:pt x="5939" y="3382"/>
                    </a:lnTo>
                    <a:lnTo>
                      <a:pt x="5941" y="3388"/>
                    </a:lnTo>
                    <a:lnTo>
                      <a:pt x="5945" y="3393"/>
                    </a:lnTo>
                    <a:lnTo>
                      <a:pt x="5948" y="3397"/>
                    </a:lnTo>
                    <a:lnTo>
                      <a:pt x="5952" y="3403"/>
                    </a:lnTo>
                    <a:lnTo>
                      <a:pt x="5959" y="3413"/>
                    </a:lnTo>
                    <a:lnTo>
                      <a:pt x="5967" y="3423"/>
                    </a:lnTo>
                    <a:lnTo>
                      <a:pt x="5970" y="3428"/>
                    </a:lnTo>
                    <a:lnTo>
                      <a:pt x="5972" y="3434"/>
                    </a:lnTo>
                    <a:lnTo>
                      <a:pt x="5975" y="3439"/>
                    </a:lnTo>
                    <a:lnTo>
                      <a:pt x="5977" y="3444"/>
                    </a:lnTo>
                    <a:lnTo>
                      <a:pt x="5978" y="3450"/>
                    </a:lnTo>
                    <a:lnTo>
                      <a:pt x="5978" y="3454"/>
                    </a:lnTo>
                    <a:lnTo>
                      <a:pt x="5977" y="3460"/>
                    </a:lnTo>
                    <a:lnTo>
                      <a:pt x="5975" y="3465"/>
                    </a:lnTo>
                    <a:lnTo>
                      <a:pt x="5972" y="3470"/>
                    </a:lnTo>
                    <a:lnTo>
                      <a:pt x="5968" y="3476"/>
                    </a:lnTo>
                    <a:lnTo>
                      <a:pt x="5965" y="3478"/>
                    </a:lnTo>
                    <a:lnTo>
                      <a:pt x="5962" y="3480"/>
                    </a:lnTo>
                    <a:lnTo>
                      <a:pt x="5958" y="3483"/>
                    </a:lnTo>
                    <a:lnTo>
                      <a:pt x="5954" y="3486"/>
                    </a:lnTo>
                    <a:lnTo>
                      <a:pt x="5949" y="3488"/>
                    </a:lnTo>
                    <a:lnTo>
                      <a:pt x="5945" y="3490"/>
                    </a:lnTo>
                    <a:lnTo>
                      <a:pt x="5939" y="3492"/>
                    </a:lnTo>
                    <a:lnTo>
                      <a:pt x="5933" y="3495"/>
                    </a:lnTo>
                    <a:lnTo>
                      <a:pt x="5935" y="3521"/>
                    </a:lnTo>
                    <a:lnTo>
                      <a:pt x="5964" y="3599"/>
                    </a:lnTo>
                    <a:lnTo>
                      <a:pt x="5964" y="3547"/>
                    </a:lnTo>
                    <a:lnTo>
                      <a:pt x="5971" y="3549"/>
                    </a:lnTo>
                    <a:lnTo>
                      <a:pt x="5977" y="3552"/>
                    </a:lnTo>
                    <a:lnTo>
                      <a:pt x="5984" y="3554"/>
                    </a:lnTo>
                    <a:lnTo>
                      <a:pt x="5990" y="3556"/>
                    </a:lnTo>
                    <a:lnTo>
                      <a:pt x="6001" y="3562"/>
                    </a:lnTo>
                    <a:lnTo>
                      <a:pt x="6010" y="3567"/>
                    </a:lnTo>
                    <a:lnTo>
                      <a:pt x="6019" y="3573"/>
                    </a:lnTo>
                    <a:lnTo>
                      <a:pt x="6026" y="3580"/>
                    </a:lnTo>
                    <a:lnTo>
                      <a:pt x="6033" y="3586"/>
                    </a:lnTo>
                    <a:lnTo>
                      <a:pt x="6037" y="3593"/>
                    </a:lnTo>
                    <a:lnTo>
                      <a:pt x="6042" y="3600"/>
                    </a:lnTo>
                    <a:lnTo>
                      <a:pt x="6045" y="3608"/>
                    </a:lnTo>
                    <a:lnTo>
                      <a:pt x="6048" y="3614"/>
                    </a:lnTo>
                    <a:lnTo>
                      <a:pt x="6049" y="3622"/>
                    </a:lnTo>
                    <a:lnTo>
                      <a:pt x="6050" y="3630"/>
                    </a:lnTo>
                    <a:lnTo>
                      <a:pt x="6050" y="3638"/>
                    </a:lnTo>
                    <a:lnTo>
                      <a:pt x="6050" y="3646"/>
                    </a:lnTo>
                    <a:lnTo>
                      <a:pt x="6050" y="3654"/>
                    </a:lnTo>
                    <a:lnTo>
                      <a:pt x="6049" y="3671"/>
                    </a:lnTo>
                    <a:lnTo>
                      <a:pt x="6046" y="3686"/>
                    </a:lnTo>
                    <a:lnTo>
                      <a:pt x="6043" y="3703"/>
                    </a:lnTo>
                    <a:lnTo>
                      <a:pt x="6040" y="3720"/>
                    </a:lnTo>
                    <a:lnTo>
                      <a:pt x="6039" y="3728"/>
                    </a:lnTo>
                    <a:lnTo>
                      <a:pt x="6039" y="3736"/>
                    </a:lnTo>
                    <a:lnTo>
                      <a:pt x="6039" y="3743"/>
                    </a:lnTo>
                    <a:lnTo>
                      <a:pt x="6039" y="3750"/>
                    </a:lnTo>
                    <a:lnTo>
                      <a:pt x="6040" y="3758"/>
                    </a:lnTo>
                    <a:lnTo>
                      <a:pt x="6042" y="3766"/>
                    </a:lnTo>
                    <a:lnTo>
                      <a:pt x="6045" y="3773"/>
                    </a:lnTo>
                    <a:lnTo>
                      <a:pt x="6048" y="3779"/>
                    </a:lnTo>
                    <a:lnTo>
                      <a:pt x="6050" y="3785"/>
                    </a:lnTo>
                    <a:lnTo>
                      <a:pt x="6055" y="3790"/>
                    </a:lnTo>
                    <a:lnTo>
                      <a:pt x="6059" y="3795"/>
                    </a:lnTo>
                    <a:lnTo>
                      <a:pt x="6063" y="3801"/>
                    </a:lnTo>
                    <a:lnTo>
                      <a:pt x="6069" y="3805"/>
                    </a:lnTo>
                    <a:lnTo>
                      <a:pt x="6074" y="3810"/>
                    </a:lnTo>
                    <a:lnTo>
                      <a:pt x="6087" y="3820"/>
                    </a:lnTo>
                    <a:lnTo>
                      <a:pt x="6100" y="3829"/>
                    </a:lnTo>
                    <a:lnTo>
                      <a:pt x="6113" y="3836"/>
                    </a:lnTo>
                    <a:lnTo>
                      <a:pt x="6127" y="3845"/>
                    </a:lnTo>
                    <a:lnTo>
                      <a:pt x="6142" y="3854"/>
                    </a:lnTo>
                    <a:lnTo>
                      <a:pt x="6156" y="3863"/>
                    </a:lnTo>
                    <a:lnTo>
                      <a:pt x="6169" y="3872"/>
                    </a:lnTo>
                    <a:lnTo>
                      <a:pt x="6181" y="3881"/>
                    </a:lnTo>
                    <a:lnTo>
                      <a:pt x="6186" y="3886"/>
                    </a:lnTo>
                    <a:lnTo>
                      <a:pt x="6192" y="3891"/>
                    </a:lnTo>
                    <a:lnTo>
                      <a:pt x="6196" y="3896"/>
                    </a:lnTo>
                    <a:lnTo>
                      <a:pt x="6202" y="3901"/>
                    </a:lnTo>
                    <a:lnTo>
                      <a:pt x="6205" y="3906"/>
                    </a:lnTo>
                    <a:lnTo>
                      <a:pt x="6210" y="3912"/>
                    </a:lnTo>
                    <a:lnTo>
                      <a:pt x="6212" y="3917"/>
                    </a:lnTo>
                    <a:lnTo>
                      <a:pt x="6214" y="3923"/>
                    </a:lnTo>
                    <a:lnTo>
                      <a:pt x="6215" y="3928"/>
                    </a:lnTo>
                    <a:lnTo>
                      <a:pt x="6217" y="3935"/>
                    </a:lnTo>
                    <a:lnTo>
                      <a:pt x="6275" y="3935"/>
                    </a:lnTo>
                    <a:lnTo>
                      <a:pt x="6267" y="3931"/>
                    </a:lnTo>
                    <a:lnTo>
                      <a:pt x="6263" y="3927"/>
                    </a:lnTo>
                    <a:lnTo>
                      <a:pt x="6257" y="3924"/>
                    </a:lnTo>
                    <a:lnTo>
                      <a:pt x="6253" y="3920"/>
                    </a:lnTo>
                    <a:lnTo>
                      <a:pt x="6249" y="3916"/>
                    </a:lnTo>
                    <a:lnTo>
                      <a:pt x="6244" y="3913"/>
                    </a:lnTo>
                    <a:lnTo>
                      <a:pt x="6237" y="3905"/>
                    </a:lnTo>
                    <a:lnTo>
                      <a:pt x="6231" y="3896"/>
                    </a:lnTo>
                    <a:lnTo>
                      <a:pt x="6227" y="3888"/>
                    </a:lnTo>
                    <a:lnTo>
                      <a:pt x="6224" y="3879"/>
                    </a:lnTo>
                    <a:lnTo>
                      <a:pt x="6221" y="3870"/>
                    </a:lnTo>
                    <a:lnTo>
                      <a:pt x="6220" y="3861"/>
                    </a:lnTo>
                    <a:lnTo>
                      <a:pt x="6218" y="3852"/>
                    </a:lnTo>
                    <a:lnTo>
                      <a:pt x="6217" y="3843"/>
                    </a:lnTo>
                    <a:lnTo>
                      <a:pt x="6217" y="3834"/>
                    </a:lnTo>
                    <a:lnTo>
                      <a:pt x="6218" y="3815"/>
                    </a:lnTo>
                    <a:lnTo>
                      <a:pt x="6218" y="3797"/>
                    </a:lnTo>
                    <a:lnTo>
                      <a:pt x="6220" y="3778"/>
                    </a:lnTo>
                    <a:lnTo>
                      <a:pt x="6218" y="3769"/>
                    </a:lnTo>
                    <a:lnTo>
                      <a:pt x="6218" y="3761"/>
                    </a:lnTo>
                    <a:lnTo>
                      <a:pt x="6217" y="3752"/>
                    </a:lnTo>
                    <a:lnTo>
                      <a:pt x="6215" y="3743"/>
                    </a:lnTo>
                    <a:lnTo>
                      <a:pt x="6212" y="3736"/>
                    </a:lnTo>
                    <a:lnTo>
                      <a:pt x="6208" y="3728"/>
                    </a:lnTo>
                    <a:lnTo>
                      <a:pt x="6204" y="3720"/>
                    </a:lnTo>
                    <a:lnTo>
                      <a:pt x="6198" y="3712"/>
                    </a:lnTo>
                    <a:lnTo>
                      <a:pt x="6191" y="3705"/>
                    </a:lnTo>
                    <a:lnTo>
                      <a:pt x="6186" y="3702"/>
                    </a:lnTo>
                    <a:lnTo>
                      <a:pt x="6182" y="3699"/>
                    </a:lnTo>
                    <a:lnTo>
                      <a:pt x="6178" y="3695"/>
                    </a:lnTo>
                    <a:lnTo>
                      <a:pt x="6172" y="3692"/>
                    </a:lnTo>
                    <a:lnTo>
                      <a:pt x="6166" y="3690"/>
                    </a:lnTo>
                    <a:lnTo>
                      <a:pt x="6160" y="3686"/>
                    </a:lnTo>
                    <a:lnTo>
                      <a:pt x="6155" y="3684"/>
                    </a:lnTo>
                    <a:lnTo>
                      <a:pt x="6147" y="3681"/>
                    </a:lnTo>
                    <a:lnTo>
                      <a:pt x="6140" y="3678"/>
                    </a:lnTo>
                    <a:lnTo>
                      <a:pt x="6131" y="3676"/>
                    </a:lnTo>
                    <a:lnTo>
                      <a:pt x="6048" y="3625"/>
                    </a:lnTo>
                    <a:lnTo>
                      <a:pt x="6020" y="3496"/>
                    </a:lnTo>
                    <a:lnTo>
                      <a:pt x="5991" y="3496"/>
                    </a:lnTo>
                    <a:lnTo>
                      <a:pt x="5990" y="3488"/>
                    </a:lnTo>
                    <a:lnTo>
                      <a:pt x="5988" y="3481"/>
                    </a:lnTo>
                    <a:lnTo>
                      <a:pt x="5987" y="3474"/>
                    </a:lnTo>
                    <a:lnTo>
                      <a:pt x="5987" y="3468"/>
                    </a:lnTo>
                    <a:lnTo>
                      <a:pt x="5987" y="3462"/>
                    </a:lnTo>
                    <a:lnTo>
                      <a:pt x="5988" y="3455"/>
                    </a:lnTo>
                    <a:lnTo>
                      <a:pt x="5990" y="3449"/>
                    </a:lnTo>
                    <a:lnTo>
                      <a:pt x="5991" y="3442"/>
                    </a:lnTo>
                    <a:lnTo>
                      <a:pt x="5996" y="3428"/>
                    </a:lnTo>
                    <a:lnTo>
                      <a:pt x="6001" y="3416"/>
                    </a:lnTo>
                    <a:lnTo>
                      <a:pt x="6006" y="3404"/>
                    </a:lnTo>
                    <a:lnTo>
                      <a:pt x="6011" y="3390"/>
                    </a:lnTo>
                    <a:lnTo>
                      <a:pt x="6016" y="3378"/>
                    </a:lnTo>
                    <a:lnTo>
                      <a:pt x="6017" y="3371"/>
                    </a:lnTo>
                    <a:lnTo>
                      <a:pt x="6019" y="3366"/>
                    </a:lnTo>
                    <a:lnTo>
                      <a:pt x="6020" y="3359"/>
                    </a:lnTo>
                    <a:lnTo>
                      <a:pt x="6022" y="3352"/>
                    </a:lnTo>
                    <a:lnTo>
                      <a:pt x="6022" y="3347"/>
                    </a:lnTo>
                    <a:lnTo>
                      <a:pt x="6022" y="3340"/>
                    </a:lnTo>
                    <a:lnTo>
                      <a:pt x="6020" y="3333"/>
                    </a:lnTo>
                    <a:lnTo>
                      <a:pt x="6019" y="3328"/>
                    </a:lnTo>
                    <a:lnTo>
                      <a:pt x="6016" y="3321"/>
                    </a:lnTo>
                    <a:lnTo>
                      <a:pt x="6013" y="3314"/>
                    </a:lnTo>
                    <a:lnTo>
                      <a:pt x="6009" y="3307"/>
                    </a:lnTo>
                    <a:lnTo>
                      <a:pt x="6004" y="3302"/>
                    </a:lnTo>
                    <a:lnTo>
                      <a:pt x="5998" y="3295"/>
                    </a:lnTo>
                    <a:lnTo>
                      <a:pt x="5991" y="3288"/>
                    </a:lnTo>
                    <a:lnTo>
                      <a:pt x="6048" y="3288"/>
                    </a:lnTo>
                    <a:lnTo>
                      <a:pt x="6042" y="3297"/>
                    </a:lnTo>
                    <a:lnTo>
                      <a:pt x="6039" y="3305"/>
                    </a:lnTo>
                    <a:lnTo>
                      <a:pt x="6035" y="3312"/>
                    </a:lnTo>
                    <a:lnTo>
                      <a:pt x="6033" y="3317"/>
                    </a:lnTo>
                    <a:lnTo>
                      <a:pt x="6032" y="3323"/>
                    </a:lnTo>
                    <a:lnTo>
                      <a:pt x="6032" y="3328"/>
                    </a:lnTo>
                    <a:lnTo>
                      <a:pt x="6032" y="3331"/>
                    </a:lnTo>
                    <a:lnTo>
                      <a:pt x="6033" y="3333"/>
                    </a:lnTo>
                    <a:lnTo>
                      <a:pt x="6035" y="3335"/>
                    </a:lnTo>
                    <a:lnTo>
                      <a:pt x="6037" y="3338"/>
                    </a:lnTo>
                    <a:lnTo>
                      <a:pt x="6040" y="3339"/>
                    </a:lnTo>
                    <a:lnTo>
                      <a:pt x="6045" y="3340"/>
                    </a:lnTo>
                    <a:lnTo>
                      <a:pt x="6049" y="3340"/>
                    </a:lnTo>
                    <a:lnTo>
                      <a:pt x="6053" y="3341"/>
                    </a:lnTo>
                    <a:lnTo>
                      <a:pt x="6063" y="3340"/>
                    </a:lnTo>
                    <a:lnTo>
                      <a:pt x="6074" y="3340"/>
                    </a:lnTo>
                    <a:lnTo>
                      <a:pt x="6085" y="3340"/>
                    </a:lnTo>
                    <a:lnTo>
                      <a:pt x="6095" y="3340"/>
                    </a:lnTo>
                    <a:lnTo>
                      <a:pt x="6101" y="3340"/>
                    </a:lnTo>
                    <a:lnTo>
                      <a:pt x="6105" y="3341"/>
                    </a:lnTo>
                    <a:lnTo>
                      <a:pt x="6111" y="3342"/>
                    </a:lnTo>
                    <a:lnTo>
                      <a:pt x="6116" y="3343"/>
                    </a:lnTo>
                    <a:lnTo>
                      <a:pt x="6120" y="3345"/>
                    </a:lnTo>
                    <a:lnTo>
                      <a:pt x="6123" y="3349"/>
                    </a:lnTo>
                    <a:lnTo>
                      <a:pt x="6126" y="3352"/>
                    </a:lnTo>
                    <a:lnTo>
                      <a:pt x="6129" y="3356"/>
                    </a:lnTo>
                    <a:lnTo>
                      <a:pt x="6131" y="3360"/>
                    </a:lnTo>
                    <a:lnTo>
                      <a:pt x="6133" y="3367"/>
                    </a:lnTo>
                    <a:lnTo>
                      <a:pt x="6134" y="3372"/>
                    </a:lnTo>
                    <a:lnTo>
                      <a:pt x="6139" y="3378"/>
                    </a:lnTo>
                    <a:lnTo>
                      <a:pt x="6142" y="3384"/>
                    </a:lnTo>
                    <a:lnTo>
                      <a:pt x="6147" y="3389"/>
                    </a:lnTo>
                    <a:lnTo>
                      <a:pt x="6152" y="3394"/>
                    </a:lnTo>
                    <a:lnTo>
                      <a:pt x="6157" y="3398"/>
                    </a:lnTo>
                    <a:lnTo>
                      <a:pt x="6163" y="3403"/>
                    </a:lnTo>
                    <a:lnTo>
                      <a:pt x="6170" y="3407"/>
                    </a:lnTo>
                    <a:lnTo>
                      <a:pt x="6183" y="3415"/>
                    </a:lnTo>
                    <a:lnTo>
                      <a:pt x="6199" y="3422"/>
                    </a:lnTo>
                    <a:lnTo>
                      <a:pt x="6214" y="3428"/>
                    </a:lnTo>
                    <a:lnTo>
                      <a:pt x="6228" y="3436"/>
                    </a:lnTo>
                    <a:lnTo>
                      <a:pt x="6241" y="3443"/>
                    </a:lnTo>
                    <a:lnTo>
                      <a:pt x="6249" y="3446"/>
                    </a:lnTo>
                    <a:lnTo>
                      <a:pt x="6254" y="3451"/>
                    </a:lnTo>
                    <a:lnTo>
                      <a:pt x="6260" y="3454"/>
                    </a:lnTo>
                    <a:lnTo>
                      <a:pt x="6266" y="3459"/>
                    </a:lnTo>
                    <a:lnTo>
                      <a:pt x="6270" y="3463"/>
                    </a:lnTo>
                    <a:lnTo>
                      <a:pt x="6273" y="3469"/>
                    </a:lnTo>
                    <a:lnTo>
                      <a:pt x="6277" y="3473"/>
                    </a:lnTo>
                    <a:lnTo>
                      <a:pt x="6279" y="3479"/>
                    </a:lnTo>
                    <a:lnTo>
                      <a:pt x="6280" y="3484"/>
                    </a:lnTo>
                    <a:lnTo>
                      <a:pt x="6282" y="3491"/>
                    </a:lnTo>
                    <a:lnTo>
                      <a:pt x="6282" y="3498"/>
                    </a:lnTo>
                    <a:lnTo>
                      <a:pt x="6280" y="3505"/>
                    </a:lnTo>
                    <a:lnTo>
                      <a:pt x="6277" y="3512"/>
                    </a:lnTo>
                    <a:lnTo>
                      <a:pt x="6275" y="3521"/>
                    </a:lnTo>
                    <a:lnTo>
                      <a:pt x="6280" y="3523"/>
                    </a:lnTo>
                    <a:lnTo>
                      <a:pt x="6288" y="3524"/>
                    </a:lnTo>
                    <a:lnTo>
                      <a:pt x="6295" y="3524"/>
                    </a:lnTo>
                    <a:lnTo>
                      <a:pt x="6302" y="3524"/>
                    </a:lnTo>
                    <a:lnTo>
                      <a:pt x="6308" y="3524"/>
                    </a:lnTo>
                    <a:lnTo>
                      <a:pt x="6315" y="3523"/>
                    </a:lnTo>
                    <a:lnTo>
                      <a:pt x="6321" y="3520"/>
                    </a:lnTo>
                    <a:lnTo>
                      <a:pt x="6328" y="3518"/>
                    </a:lnTo>
                    <a:lnTo>
                      <a:pt x="6334" y="3516"/>
                    </a:lnTo>
                    <a:lnTo>
                      <a:pt x="6340" y="3512"/>
                    </a:lnTo>
                    <a:lnTo>
                      <a:pt x="6344" y="3509"/>
                    </a:lnTo>
                    <a:lnTo>
                      <a:pt x="6348" y="3506"/>
                    </a:lnTo>
                    <a:lnTo>
                      <a:pt x="6353" y="3501"/>
                    </a:lnTo>
                    <a:lnTo>
                      <a:pt x="6357" y="3497"/>
                    </a:lnTo>
                    <a:lnTo>
                      <a:pt x="6360" y="3492"/>
                    </a:lnTo>
                    <a:lnTo>
                      <a:pt x="6363" y="3487"/>
                    </a:lnTo>
                    <a:lnTo>
                      <a:pt x="6364" y="3481"/>
                    </a:lnTo>
                    <a:lnTo>
                      <a:pt x="6366" y="3476"/>
                    </a:lnTo>
                    <a:lnTo>
                      <a:pt x="6367" y="3471"/>
                    </a:lnTo>
                    <a:lnTo>
                      <a:pt x="6367" y="3465"/>
                    </a:lnTo>
                    <a:lnTo>
                      <a:pt x="6366" y="3460"/>
                    </a:lnTo>
                    <a:lnTo>
                      <a:pt x="6364" y="3454"/>
                    </a:lnTo>
                    <a:lnTo>
                      <a:pt x="6361" y="3449"/>
                    </a:lnTo>
                    <a:lnTo>
                      <a:pt x="6358" y="3444"/>
                    </a:lnTo>
                    <a:lnTo>
                      <a:pt x="6358" y="3444"/>
                    </a:lnTo>
                    <a:lnTo>
                      <a:pt x="6387" y="3444"/>
                    </a:lnTo>
                    <a:lnTo>
                      <a:pt x="6400" y="3440"/>
                    </a:lnTo>
                    <a:lnTo>
                      <a:pt x="6413" y="3436"/>
                    </a:lnTo>
                    <a:lnTo>
                      <a:pt x="6425" y="3432"/>
                    </a:lnTo>
                    <a:lnTo>
                      <a:pt x="6435" y="3426"/>
                    </a:lnTo>
                    <a:lnTo>
                      <a:pt x="6444" y="3421"/>
                    </a:lnTo>
                    <a:lnTo>
                      <a:pt x="6452" y="3414"/>
                    </a:lnTo>
                    <a:lnTo>
                      <a:pt x="6460" y="3407"/>
                    </a:lnTo>
                    <a:lnTo>
                      <a:pt x="6465" y="3400"/>
                    </a:lnTo>
                    <a:lnTo>
                      <a:pt x="6471" y="3393"/>
                    </a:lnTo>
                    <a:lnTo>
                      <a:pt x="6476" y="3385"/>
                    </a:lnTo>
                    <a:lnTo>
                      <a:pt x="6478" y="3377"/>
                    </a:lnTo>
                    <a:lnTo>
                      <a:pt x="6481" y="3368"/>
                    </a:lnTo>
                    <a:lnTo>
                      <a:pt x="6483" y="3360"/>
                    </a:lnTo>
                    <a:lnTo>
                      <a:pt x="6484" y="3351"/>
                    </a:lnTo>
                    <a:lnTo>
                      <a:pt x="6484" y="3341"/>
                    </a:lnTo>
                    <a:lnTo>
                      <a:pt x="6484" y="3332"/>
                    </a:lnTo>
                    <a:lnTo>
                      <a:pt x="6484" y="3323"/>
                    </a:lnTo>
                    <a:lnTo>
                      <a:pt x="6483" y="3313"/>
                    </a:lnTo>
                    <a:lnTo>
                      <a:pt x="6481" y="3303"/>
                    </a:lnTo>
                    <a:lnTo>
                      <a:pt x="6480" y="3294"/>
                    </a:lnTo>
                    <a:lnTo>
                      <a:pt x="6476" y="3274"/>
                    </a:lnTo>
                    <a:lnTo>
                      <a:pt x="6468" y="3255"/>
                    </a:lnTo>
                    <a:lnTo>
                      <a:pt x="6463" y="3237"/>
                    </a:lnTo>
                    <a:lnTo>
                      <a:pt x="6455" y="3218"/>
                    </a:lnTo>
                    <a:lnTo>
                      <a:pt x="6452" y="3210"/>
                    </a:lnTo>
                    <a:lnTo>
                      <a:pt x="6449" y="3201"/>
                    </a:lnTo>
                    <a:lnTo>
                      <a:pt x="6447" y="3193"/>
                    </a:lnTo>
                    <a:lnTo>
                      <a:pt x="6444" y="3185"/>
                    </a:lnTo>
                    <a:lnTo>
                      <a:pt x="6275" y="3005"/>
                    </a:lnTo>
                    <a:lnTo>
                      <a:pt x="6275" y="3005"/>
                    </a:lnTo>
                    <a:lnTo>
                      <a:pt x="6270" y="2999"/>
                    </a:lnTo>
                    <a:lnTo>
                      <a:pt x="6267" y="2994"/>
                    </a:lnTo>
                    <a:lnTo>
                      <a:pt x="6266" y="2989"/>
                    </a:lnTo>
                    <a:lnTo>
                      <a:pt x="6263" y="2983"/>
                    </a:lnTo>
                    <a:lnTo>
                      <a:pt x="6260" y="2973"/>
                    </a:lnTo>
                    <a:lnTo>
                      <a:pt x="6259" y="2962"/>
                    </a:lnTo>
                    <a:lnTo>
                      <a:pt x="6259" y="2952"/>
                    </a:lnTo>
                    <a:lnTo>
                      <a:pt x="6259" y="2941"/>
                    </a:lnTo>
                    <a:lnTo>
                      <a:pt x="6262" y="2931"/>
                    </a:lnTo>
                    <a:lnTo>
                      <a:pt x="6264" y="2921"/>
                    </a:lnTo>
                    <a:lnTo>
                      <a:pt x="6270" y="2911"/>
                    </a:lnTo>
                    <a:lnTo>
                      <a:pt x="6276" y="2901"/>
                    </a:lnTo>
                    <a:lnTo>
                      <a:pt x="6283" y="2892"/>
                    </a:lnTo>
                    <a:lnTo>
                      <a:pt x="6292" y="2884"/>
                    </a:lnTo>
                    <a:lnTo>
                      <a:pt x="6301" y="2876"/>
                    </a:lnTo>
                    <a:lnTo>
                      <a:pt x="6311" y="2868"/>
                    </a:lnTo>
                    <a:lnTo>
                      <a:pt x="6322" y="2862"/>
                    </a:lnTo>
                    <a:lnTo>
                      <a:pt x="6335" y="2857"/>
                    </a:lnTo>
                    <a:lnTo>
                      <a:pt x="6348" y="2851"/>
                    </a:lnTo>
                    <a:lnTo>
                      <a:pt x="6361" y="2848"/>
                    </a:lnTo>
                    <a:lnTo>
                      <a:pt x="6374" y="2846"/>
                    </a:lnTo>
                    <a:lnTo>
                      <a:pt x="6389" y="2844"/>
                    </a:lnTo>
                    <a:lnTo>
                      <a:pt x="6402" y="2844"/>
                    </a:lnTo>
                    <a:lnTo>
                      <a:pt x="6416" y="2844"/>
                    </a:lnTo>
                    <a:lnTo>
                      <a:pt x="6429" y="2847"/>
                    </a:lnTo>
                    <a:lnTo>
                      <a:pt x="6444" y="2850"/>
                    </a:lnTo>
                    <a:lnTo>
                      <a:pt x="6444" y="2902"/>
                    </a:lnTo>
                    <a:lnTo>
                      <a:pt x="6471" y="2902"/>
                    </a:lnTo>
                    <a:lnTo>
                      <a:pt x="6471" y="2876"/>
                    </a:lnTo>
                    <a:lnTo>
                      <a:pt x="6613" y="2799"/>
                    </a:lnTo>
                    <a:lnTo>
                      <a:pt x="6669" y="2799"/>
                    </a:lnTo>
                    <a:lnTo>
                      <a:pt x="6684" y="2795"/>
                    </a:lnTo>
                    <a:lnTo>
                      <a:pt x="6697" y="2793"/>
                    </a:lnTo>
                    <a:lnTo>
                      <a:pt x="6710" y="2790"/>
                    </a:lnTo>
                    <a:lnTo>
                      <a:pt x="6723" y="2785"/>
                    </a:lnTo>
                    <a:lnTo>
                      <a:pt x="6736" y="2781"/>
                    </a:lnTo>
                    <a:lnTo>
                      <a:pt x="6747" y="2775"/>
                    </a:lnTo>
                    <a:lnTo>
                      <a:pt x="6759" y="2769"/>
                    </a:lnTo>
                    <a:lnTo>
                      <a:pt x="6770" y="2763"/>
                    </a:lnTo>
                    <a:lnTo>
                      <a:pt x="6782" y="2756"/>
                    </a:lnTo>
                    <a:lnTo>
                      <a:pt x="6792" y="2748"/>
                    </a:lnTo>
                    <a:lnTo>
                      <a:pt x="6801" y="2740"/>
                    </a:lnTo>
                    <a:lnTo>
                      <a:pt x="6809" y="2732"/>
                    </a:lnTo>
                    <a:lnTo>
                      <a:pt x="6818" y="2723"/>
                    </a:lnTo>
                    <a:lnTo>
                      <a:pt x="6825" y="2714"/>
                    </a:lnTo>
                    <a:lnTo>
                      <a:pt x="6833" y="2704"/>
                    </a:lnTo>
                    <a:lnTo>
                      <a:pt x="6840" y="2694"/>
                    </a:lnTo>
                    <a:lnTo>
                      <a:pt x="6840" y="2694"/>
                    </a:lnTo>
                    <a:lnTo>
                      <a:pt x="6840" y="2669"/>
                    </a:lnTo>
                    <a:lnTo>
                      <a:pt x="6846" y="2665"/>
                    </a:lnTo>
                    <a:lnTo>
                      <a:pt x="6850" y="2662"/>
                    </a:lnTo>
                    <a:lnTo>
                      <a:pt x="6856" y="2660"/>
                    </a:lnTo>
                    <a:lnTo>
                      <a:pt x="6860" y="2656"/>
                    </a:lnTo>
                    <a:lnTo>
                      <a:pt x="6864" y="2653"/>
                    </a:lnTo>
                    <a:lnTo>
                      <a:pt x="6869" y="2651"/>
                    </a:lnTo>
                    <a:lnTo>
                      <a:pt x="6875" y="2644"/>
                    </a:lnTo>
                    <a:lnTo>
                      <a:pt x="6880" y="2638"/>
                    </a:lnTo>
                    <a:lnTo>
                      <a:pt x="6885" y="2633"/>
                    </a:lnTo>
                    <a:lnTo>
                      <a:pt x="6889" y="2626"/>
                    </a:lnTo>
                    <a:lnTo>
                      <a:pt x="6890" y="2620"/>
                    </a:lnTo>
                    <a:lnTo>
                      <a:pt x="6893" y="2615"/>
                    </a:lnTo>
                    <a:lnTo>
                      <a:pt x="6895" y="2608"/>
                    </a:lnTo>
                    <a:lnTo>
                      <a:pt x="6895" y="2602"/>
                    </a:lnTo>
                    <a:lnTo>
                      <a:pt x="6896" y="2596"/>
                    </a:lnTo>
                    <a:lnTo>
                      <a:pt x="6898" y="2583"/>
                    </a:lnTo>
                    <a:lnTo>
                      <a:pt x="6899" y="2577"/>
                    </a:lnTo>
                    <a:lnTo>
                      <a:pt x="6901" y="2570"/>
                    </a:lnTo>
                    <a:lnTo>
                      <a:pt x="6902" y="2562"/>
                    </a:lnTo>
                    <a:lnTo>
                      <a:pt x="6905" y="2553"/>
                    </a:lnTo>
                    <a:lnTo>
                      <a:pt x="6908" y="2544"/>
                    </a:lnTo>
                    <a:lnTo>
                      <a:pt x="6912" y="2535"/>
                    </a:lnTo>
                    <a:lnTo>
                      <a:pt x="6919" y="2517"/>
                    </a:lnTo>
                    <a:lnTo>
                      <a:pt x="6929" y="2499"/>
                    </a:lnTo>
                    <a:lnTo>
                      <a:pt x="6938" y="2481"/>
                    </a:lnTo>
                    <a:lnTo>
                      <a:pt x="6947" y="2462"/>
                    </a:lnTo>
                    <a:lnTo>
                      <a:pt x="6950" y="2454"/>
                    </a:lnTo>
                    <a:lnTo>
                      <a:pt x="6953" y="2445"/>
                    </a:lnTo>
                    <a:lnTo>
                      <a:pt x="6955" y="2436"/>
                    </a:lnTo>
                    <a:lnTo>
                      <a:pt x="6958" y="2429"/>
                    </a:lnTo>
                    <a:lnTo>
                      <a:pt x="6960" y="2421"/>
                    </a:lnTo>
                    <a:lnTo>
                      <a:pt x="6960" y="2413"/>
                    </a:lnTo>
                    <a:lnTo>
                      <a:pt x="6960" y="2405"/>
                    </a:lnTo>
                    <a:lnTo>
                      <a:pt x="6958" y="2398"/>
                    </a:lnTo>
                    <a:lnTo>
                      <a:pt x="6957" y="2393"/>
                    </a:lnTo>
                    <a:lnTo>
                      <a:pt x="6953" y="2386"/>
                    </a:lnTo>
                    <a:lnTo>
                      <a:pt x="6948" y="2380"/>
                    </a:lnTo>
                    <a:lnTo>
                      <a:pt x="6942" y="2376"/>
                    </a:lnTo>
                    <a:lnTo>
                      <a:pt x="6940" y="2374"/>
                    </a:lnTo>
                    <a:lnTo>
                      <a:pt x="6935" y="2371"/>
                    </a:lnTo>
                    <a:lnTo>
                      <a:pt x="6931" y="2369"/>
                    </a:lnTo>
                    <a:lnTo>
                      <a:pt x="6927" y="2367"/>
                    </a:lnTo>
                    <a:lnTo>
                      <a:pt x="6922" y="2366"/>
                    </a:lnTo>
                    <a:lnTo>
                      <a:pt x="6916" y="2364"/>
                    </a:lnTo>
                    <a:lnTo>
                      <a:pt x="6911" y="2363"/>
                    </a:lnTo>
                    <a:lnTo>
                      <a:pt x="6905" y="2361"/>
                    </a:lnTo>
                    <a:lnTo>
                      <a:pt x="6898" y="2360"/>
                    </a:lnTo>
                    <a:lnTo>
                      <a:pt x="6890" y="2359"/>
                    </a:lnTo>
                    <a:lnTo>
                      <a:pt x="6883" y="2359"/>
                    </a:lnTo>
                    <a:lnTo>
                      <a:pt x="6876" y="2358"/>
                    </a:lnTo>
                    <a:lnTo>
                      <a:pt x="6867" y="2358"/>
                    </a:lnTo>
                    <a:lnTo>
                      <a:pt x="6859" y="2358"/>
                    </a:lnTo>
                    <a:lnTo>
                      <a:pt x="6849" y="2358"/>
                    </a:lnTo>
                    <a:lnTo>
                      <a:pt x="6840" y="2359"/>
                    </a:lnTo>
                    <a:lnTo>
                      <a:pt x="6924" y="2333"/>
                    </a:lnTo>
                    <a:lnTo>
                      <a:pt x="6896" y="2308"/>
                    </a:lnTo>
                    <a:lnTo>
                      <a:pt x="6924" y="2308"/>
                    </a:lnTo>
                    <a:lnTo>
                      <a:pt x="6914" y="2303"/>
                    </a:lnTo>
                    <a:lnTo>
                      <a:pt x="6905" y="2299"/>
                    </a:lnTo>
                    <a:lnTo>
                      <a:pt x="6896" y="2294"/>
                    </a:lnTo>
                    <a:lnTo>
                      <a:pt x="6888" y="2289"/>
                    </a:lnTo>
                    <a:lnTo>
                      <a:pt x="6880" y="2283"/>
                    </a:lnTo>
                    <a:lnTo>
                      <a:pt x="6875" y="2276"/>
                    </a:lnTo>
                    <a:lnTo>
                      <a:pt x="6867" y="2269"/>
                    </a:lnTo>
                    <a:lnTo>
                      <a:pt x="6862" y="2263"/>
                    </a:lnTo>
                    <a:lnTo>
                      <a:pt x="6856" y="2256"/>
                    </a:lnTo>
                    <a:lnTo>
                      <a:pt x="6851" y="2248"/>
                    </a:lnTo>
                    <a:lnTo>
                      <a:pt x="6841" y="2233"/>
                    </a:lnTo>
                    <a:lnTo>
                      <a:pt x="6833" y="2217"/>
                    </a:lnTo>
                    <a:lnTo>
                      <a:pt x="6822" y="2202"/>
                    </a:lnTo>
                    <a:lnTo>
                      <a:pt x="6814" y="2187"/>
                    </a:lnTo>
                    <a:lnTo>
                      <a:pt x="6808" y="2180"/>
                    </a:lnTo>
                    <a:lnTo>
                      <a:pt x="6802" y="2173"/>
                    </a:lnTo>
                    <a:lnTo>
                      <a:pt x="6798" y="2166"/>
                    </a:lnTo>
                    <a:lnTo>
                      <a:pt x="6791" y="2160"/>
                    </a:lnTo>
                    <a:lnTo>
                      <a:pt x="6785" y="2154"/>
                    </a:lnTo>
                    <a:lnTo>
                      <a:pt x="6778" y="2148"/>
                    </a:lnTo>
                    <a:lnTo>
                      <a:pt x="6770" y="2143"/>
                    </a:lnTo>
                    <a:lnTo>
                      <a:pt x="6762" y="2138"/>
                    </a:lnTo>
                    <a:lnTo>
                      <a:pt x="6753" y="2135"/>
                    </a:lnTo>
                    <a:lnTo>
                      <a:pt x="6744" y="2132"/>
                    </a:lnTo>
                    <a:lnTo>
                      <a:pt x="6734" y="2129"/>
                    </a:lnTo>
                    <a:lnTo>
                      <a:pt x="6723" y="2127"/>
                    </a:lnTo>
                    <a:lnTo>
                      <a:pt x="6711" y="2126"/>
                    </a:lnTo>
                    <a:lnTo>
                      <a:pt x="6698" y="2126"/>
                    </a:lnTo>
                    <a:lnTo>
                      <a:pt x="6755" y="2049"/>
                    </a:lnTo>
                    <a:lnTo>
                      <a:pt x="6756" y="2044"/>
                    </a:lnTo>
                    <a:lnTo>
                      <a:pt x="6759" y="2040"/>
                    </a:lnTo>
                    <a:lnTo>
                      <a:pt x="6762" y="2036"/>
                    </a:lnTo>
                    <a:lnTo>
                      <a:pt x="6766" y="2033"/>
                    </a:lnTo>
                    <a:lnTo>
                      <a:pt x="6770" y="2030"/>
                    </a:lnTo>
                    <a:lnTo>
                      <a:pt x="6775" y="2027"/>
                    </a:lnTo>
                    <a:lnTo>
                      <a:pt x="6779" y="2024"/>
                    </a:lnTo>
                    <a:lnTo>
                      <a:pt x="6785" y="2022"/>
                    </a:lnTo>
                    <a:lnTo>
                      <a:pt x="6789" y="2021"/>
                    </a:lnTo>
                    <a:lnTo>
                      <a:pt x="6795" y="2020"/>
                    </a:lnTo>
                    <a:lnTo>
                      <a:pt x="6801" y="2018"/>
                    </a:lnTo>
                    <a:lnTo>
                      <a:pt x="6807" y="2017"/>
                    </a:lnTo>
                    <a:lnTo>
                      <a:pt x="6812" y="2017"/>
                    </a:lnTo>
                    <a:lnTo>
                      <a:pt x="6818" y="2017"/>
                    </a:lnTo>
                    <a:lnTo>
                      <a:pt x="6824" y="2018"/>
                    </a:lnTo>
                    <a:lnTo>
                      <a:pt x="6830" y="2020"/>
                    </a:lnTo>
                    <a:lnTo>
                      <a:pt x="6834" y="2022"/>
                    </a:lnTo>
                    <a:lnTo>
                      <a:pt x="6840" y="2023"/>
                    </a:lnTo>
                    <a:lnTo>
                      <a:pt x="6840" y="2023"/>
                    </a:lnTo>
                    <a:lnTo>
                      <a:pt x="6840" y="1997"/>
                    </a:lnTo>
                    <a:lnTo>
                      <a:pt x="6726" y="1946"/>
                    </a:lnTo>
                    <a:lnTo>
                      <a:pt x="6698" y="2023"/>
                    </a:lnTo>
                    <a:lnTo>
                      <a:pt x="6669" y="2023"/>
                    </a:lnTo>
                    <a:lnTo>
                      <a:pt x="6556" y="1920"/>
                    </a:lnTo>
                    <a:lnTo>
                      <a:pt x="6554" y="1915"/>
                    </a:lnTo>
                    <a:lnTo>
                      <a:pt x="6552" y="1911"/>
                    </a:lnTo>
                    <a:lnTo>
                      <a:pt x="6549" y="1907"/>
                    </a:lnTo>
                    <a:lnTo>
                      <a:pt x="6549" y="1905"/>
                    </a:lnTo>
                    <a:lnTo>
                      <a:pt x="6548" y="1902"/>
                    </a:lnTo>
                    <a:lnTo>
                      <a:pt x="6548" y="1900"/>
                    </a:lnTo>
                    <a:lnTo>
                      <a:pt x="6549" y="1899"/>
                    </a:lnTo>
                    <a:lnTo>
                      <a:pt x="6549" y="1896"/>
                    </a:lnTo>
                    <a:lnTo>
                      <a:pt x="6551" y="1895"/>
                    </a:lnTo>
                    <a:lnTo>
                      <a:pt x="6552" y="1895"/>
                    </a:lnTo>
                    <a:lnTo>
                      <a:pt x="6556" y="1894"/>
                    </a:lnTo>
                    <a:lnTo>
                      <a:pt x="6562" y="1893"/>
                    </a:lnTo>
                    <a:lnTo>
                      <a:pt x="6568" y="1893"/>
                    </a:lnTo>
                    <a:lnTo>
                      <a:pt x="6574" y="1894"/>
                    </a:lnTo>
                    <a:lnTo>
                      <a:pt x="6581" y="1895"/>
                    </a:lnTo>
                    <a:lnTo>
                      <a:pt x="6588" y="1896"/>
                    </a:lnTo>
                    <a:lnTo>
                      <a:pt x="6594" y="1896"/>
                    </a:lnTo>
                    <a:lnTo>
                      <a:pt x="6601" y="1896"/>
                    </a:lnTo>
                    <a:lnTo>
                      <a:pt x="6606" y="1896"/>
                    </a:lnTo>
                    <a:lnTo>
                      <a:pt x="6610" y="1895"/>
                    </a:lnTo>
                    <a:lnTo>
                      <a:pt x="6611" y="1895"/>
                    </a:lnTo>
                    <a:lnTo>
                      <a:pt x="6613" y="1894"/>
                    </a:lnTo>
                    <a:lnTo>
                      <a:pt x="6614" y="1892"/>
                    </a:lnTo>
                    <a:lnTo>
                      <a:pt x="6614" y="1888"/>
                    </a:lnTo>
                    <a:lnTo>
                      <a:pt x="6614" y="1885"/>
                    </a:lnTo>
                    <a:lnTo>
                      <a:pt x="6614" y="1882"/>
                    </a:lnTo>
                    <a:lnTo>
                      <a:pt x="6613" y="1875"/>
                    </a:lnTo>
                    <a:lnTo>
                      <a:pt x="6613" y="1872"/>
                    </a:lnTo>
                    <a:lnTo>
                      <a:pt x="6613" y="1868"/>
                    </a:lnTo>
                    <a:lnTo>
                      <a:pt x="6613" y="1865"/>
                    </a:lnTo>
                    <a:lnTo>
                      <a:pt x="6614" y="1863"/>
                    </a:lnTo>
                    <a:lnTo>
                      <a:pt x="6616" y="1859"/>
                    </a:lnTo>
                    <a:lnTo>
                      <a:pt x="6617" y="1857"/>
                    </a:lnTo>
                    <a:lnTo>
                      <a:pt x="6623" y="1853"/>
                    </a:lnTo>
                    <a:lnTo>
                      <a:pt x="6627" y="1849"/>
                    </a:lnTo>
                    <a:lnTo>
                      <a:pt x="6635" y="1846"/>
                    </a:lnTo>
                    <a:lnTo>
                      <a:pt x="6640" y="1842"/>
                    </a:lnTo>
                    <a:lnTo>
                      <a:pt x="6648" y="1839"/>
                    </a:lnTo>
                    <a:lnTo>
                      <a:pt x="6655" y="1835"/>
                    </a:lnTo>
                    <a:lnTo>
                      <a:pt x="6661" y="1831"/>
                    </a:lnTo>
                    <a:lnTo>
                      <a:pt x="6666" y="1828"/>
                    </a:lnTo>
                    <a:lnTo>
                      <a:pt x="6671" y="1823"/>
                    </a:lnTo>
                    <a:lnTo>
                      <a:pt x="6674" y="1821"/>
                    </a:lnTo>
                    <a:lnTo>
                      <a:pt x="6675" y="1818"/>
                    </a:lnTo>
                    <a:lnTo>
                      <a:pt x="6675" y="1816"/>
                    </a:lnTo>
                    <a:lnTo>
                      <a:pt x="6676" y="1812"/>
                    </a:lnTo>
                    <a:lnTo>
                      <a:pt x="6676" y="1810"/>
                    </a:lnTo>
                    <a:lnTo>
                      <a:pt x="6676" y="1807"/>
                    </a:lnTo>
                    <a:lnTo>
                      <a:pt x="6675" y="1802"/>
                    </a:lnTo>
                    <a:lnTo>
                      <a:pt x="6674" y="1799"/>
                    </a:lnTo>
                    <a:lnTo>
                      <a:pt x="6672" y="1794"/>
                    </a:lnTo>
                    <a:lnTo>
                      <a:pt x="6669" y="1791"/>
                    </a:lnTo>
                    <a:lnTo>
                      <a:pt x="6726" y="1817"/>
                    </a:lnTo>
                    <a:lnTo>
                      <a:pt x="6717" y="1820"/>
                    </a:lnTo>
                    <a:lnTo>
                      <a:pt x="6710" y="1825"/>
                    </a:lnTo>
                    <a:lnTo>
                      <a:pt x="6704" y="1829"/>
                    </a:lnTo>
                    <a:lnTo>
                      <a:pt x="6698" y="1832"/>
                    </a:lnTo>
                    <a:lnTo>
                      <a:pt x="6694" y="1837"/>
                    </a:lnTo>
                    <a:lnTo>
                      <a:pt x="6691" y="1840"/>
                    </a:lnTo>
                    <a:lnTo>
                      <a:pt x="6689" y="1844"/>
                    </a:lnTo>
                    <a:lnTo>
                      <a:pt x="6688" y="1847"/>
                    </a:lnTo>
                    <a:lnTo>
                      <a:pt x="6687" y="1849"/>
                    </a:lnTo>
                    <a:lnTo>
                      <a:pt x="6687" y="1853"/>
                    </a:lnTo>
                    <a:lnTo>
                      <a:pt x="6688" y="1856"/>
                    </a:lnTo>
                    <a:lnTo>
                      <a:pt x="6689" y="1858"/>
                    </a:lnTo>
                    <a:lnTo>
                      <a:pt x="6691" y="1862"/>
                    </a:lnTo>
                    <a:lnTo>
                      <a:pt x="6694" y="1864"/>
                    </a:lnTo>
                    <a:lnTo>
                      <a:pt x="6700" y="1869"/>
                    </a:lnTo>
                    <a:lnTo>
                      <a:pt x="6705" y="1874"/>
                    </a:lnTo>
                    <a:lnTo>
                      <a:pt x="6713" y="1879"/>
                    </a:lnTo>
                    <a:lnTo>
                      <a:pt x="6718" y="1885"/>
                    </a:lnTo>
                    <a:lnTo>
                      <a:pt x="6724" y="1891"/>
                    </a:lnTo>
                    <a:lnTo>
                      <a:pt x="6726" y="1894"/>
                    </a:lnTo>
                    <a:lnTo>
                      <a:pt x="6729" y="1897"/>
                    </a:lnTo>
                    <a:lnTo>
                      <a:pt x="6729" y="1901"/>
                    </a:lnTo>
                    <a:lnTo>
                      <a:pt x="6730" y="1904"/>
                    </a:lnTo>
                    <a:lnTo>
                      <a:pt x="6730" y="1907"/>
                    </a:lnTo>
                    <a:lnTo>
                      <a:pt x="6730" y="1911"/>
                    </a:lnTo>
                    <a:lnTo>
                      <a:pt x="6729" y="1915"/>
                    </a:lnTo>
                    <a:lnTo>
                      <a:pt x="6726" y="1920"/>
                    </a:lnTo>
                    <a:lnTo>
                      <a:pt x="6726" y="1920"/>
                    </a:lnTo>
                    <a:lnTo>
                      <a:pt x="6733" y="1910"/>
                    </a:lnTo>
                    <a:lnTo>
                      <a:pt x="6742" y="1901"/>
                    </a:lnTo>
                    <a:lnTo>
                      <a:pt x="6752" y="1892"/>
                    </a:lnTo>
                    <a:lnTo>
                      <a:pt x="6763" y="1884"/>
                    </a:lnTo>
                    <a:lnTo>
                      <a:pt x="6773" y="1878"/>
                    </a:lnTo>
                    <a:lnTo>
                      <a:pt x="6786" y="1872"/>
                    </a:lnTo>
                    <a:lnTo>
                      <a:pt x="6798" y="1867"/>
                    </a:lnTo>
                    <a:lnTo>
                      <a:pt x="6812" y="1864"/>
                    </a:lnTo>
                    <a:lnTo>
                      <a:pt x="6825" y="1860"/>
                    </a:lnTo>
                    <a:lnTo>
                      <a:pt x="6838" y="1858"/>
                    </a:lnTo>
                    <a:lnTo>
                      <a:pt x="6853" y="1857"/>
                    </a:lnTo>
                    <a:lnTo>
                      <a:pt x="6867" y="1857"/>
                    </a:lnTo>
                    <a:lnTo>
                      <a:pt x="6882" y="1858"/>
                    </a:lnTo>
                    <a:lnTo>
                      <a:pt x="6896" y="1860"/>
                    </a:lnTo>
                    <a:lnTo>
                      <a:pt x="6909" y="1864"/>
                    </a:lnTo>
                    <a:lnTo>
                      <a:pt x="6916" y="1865"/>
                    </a:lnTo>
                    <a:lnTo>
                      <a:pt x="6924" y="1868"/>
                    </a:lnTo>
                    <a:lnTo>
                      <a:pt x="6924" y="1868"/>
                    </a:lnTo>
                    <a:lnTo>
                      <a:pt x="6924" y="1946"/>
                    </a:lnTo>
                    <a:lnTo>
                      <a:pt x="6931" y="1942"/>
                    </a:lnTo>
                    <a:lnTo>
                      <a:pt x="6938" y="1940"/>
                    </a:lnTo>
                    <a:lnTo>
                      <a:pt x="6944" y="1938"/>
                    </a:lnTo>
                    <a:lnTo>
                      <a:pt x="6950" y="1937"/>
                    </a:lnTo>
                    <a:lnTo>
                      <a:pt x="6960" y="1933"/>
                    </a:lnTo>
                    <a:lnTo>
                      <a:pt x="6970" y="1931"/>
                    </a:lnTo>
                    <a:lnTo>
                      <a:pt x="6977" y="1930"/>
                    </a:lnTo>
                    <a:lnTo>
                      <a:pt x="6984" y="1929"/>
                    </a:lnTo>
                    <a:lnTo>
                      <a:pt x="6990" y="1929"/>
                    </a:lnTo>
                    <a:lnTo>
                      <a:pt x="6996" y="1930"/>
                    </a:lnTo>
                    <a:lnTo>
                      <a:pt x="6999" y="1931"/>
                    </a:lnTo>
                    <a:lnTo>
                      <a:pt x="7003" y="1933"/>
                    </a:lnTo>
                    <a:lnTo>
                      <a:pt x="7005" y="1935"/>
                    </a:lnTo>
                    <a:lnTo>
                      <a:pt x="7006" y="1939"/>
                    </a:lnTo>
                    <a:lnTo>
                      <a:pt x="7008" y="1942"/>
                    </a:lnTo>
                    <a:lnTo>
                      <a:pt x="7009" y="1946"/>
                    </a:lnTo>
                    <a:lnTo>
                      <a:pt x="7009" y="1950"/>
                    </a:lnTo>
                    <a:lnTo>
                      <a:pt x="7009" y="1953"/>
                    </a:lnTo>
                    <a:lnTo>
                      <a:pt x="7008" y="1964"/>
                    </a:lnTo>
                    <a:lnTo>
                      <a:pt x="7008" y="1974"/>
                    </a:lnTo>
                    <a:lnTo>
                      <a:pt x="7006" y="1983"/>
                    </a:lnTo>
                    <a:lnTo>
                      <a:pt x="7006" y="1988"/>
                    </a:lnTo>
                    <a:lnTo>
                      <a:pt x="7008" y="1993"/>
                    </a:lnTo>
                    <a:lnTo>
                      <a:pt x="7009" y="1997"/>
                    </a:lnTo>
                    <a:lnTo>
                      <a:pt x="7010" y="2003"/>
                    </a:lnTo>
                    <a:lnTo>
                      <a:pt x="7012" y="2006"/>
                    </a:lnTo>
                    <a:lnTo>
                      <a:pt x="7015" y="2011"/>
                    </a:lnTo>
                    <a:lnTo>
                      <a:pt x="7019" y="2014"/>
                    </a:lnTo>
                    <a:lnTo>
                      <a:pt x="7023" y="2017"/>
                    </a:lnTo>
                    <a:lnTo>
                      <a:pt x="7029" y="2021"/>
                    </a:lnTo>
                    <a:lnTo>
                      <a:pt x="7036" y="2023"/>
                    </a:lnTo>
                    <a:lnTo>
                      <a:pt x="7009" y="2023"/>
                    </a:lnTo>
                    <a:lnTo>
                      <a:pt x="7065" y="2074"/>
                    </a:lnTo>
                    <a:lnTo>
                      <a:pt x="7036" y="2100"/>
                    </a:lnTo>
                    <a:lnTo>
                      <a:pt x="7036" y="2100"/>
                    </a:lnTo>
                    <a:lnTo>
                      <a:pt x="7038" y="2107"/>
                    </a:lnTo>
                    <a:lnTo>
                      <a:pt x="7041" y="2114"/>
                    </a:lnTo>
                    <a:lnTo>
                      <a:pt x="7045" y="2119"/>
                    </a:lnTo>
                    <a:lnTo>
                      <a:pt x="7049" y="2125"/>
                    </a:lnTo>
                    <a:lnTo>
                      <a:pt x="7054" y="2131"/>
                    </a:lnTo>
                    <a:lnTo>
                      <a:pt x="7060" y="2135"/>
                    </a:lnTo>
                    <a:lnTo>
                      <a:pt x="7065" y="2139"/>
                    </a:lnTo>
                    <a:lnTo>
                      <a:pt x="7071" y="2144"/>
                    </a:lnTo>
                    <a:lnTo>
                      <a:pt x="7078" y="2147"/>
                    </a:lnTo>
                    <a:lnTo>
                      <a:pt x="7086" y="2150"/>
                    </a:lnTo>
                    <a:lnTo>
                      <a:pt x="7094" y="2152"/>
                    </a:lnTo>
                    <a:lnTo>
                      <a:pt x="7102" y="2154"/>
                    </a:lnTo>
                    <a:lnTo>
                      <a:pt x="7110" y="2155"/>
                    </a:lnTo>
                    <a:lnTo>
                      <a:pt x="7119" y="2155"/>
                    </a:lnTo>
                    <a:lnTo>
                      <a:pt x="7128" y="2155"/>
                    </a:lnTo>
                    <a:lnTo>
                      <a:pt x="7136" y="2155"/>
                    </a:lnTo>
                    <a:lnTo>
                      <a:pt x="7143" y="2154"/>
                    </a:lnTo>
                    <a:lnTo>
                      <a:pt x="7149" y="2152"/>
                    </a:lnTo>
                    <a:lnTo>
                      <a:pt x="7155" y="2151"/>
                    </a:lnTo>
                    <a:lnTo>
                      <a:pt x="7161" y="2148"/>
                    </a:lnTo>
                    <a:lnTo>
                      <a:pt x="7167" y="2145"/>
                    </a:lnTo>
                    <a:lnTo>
                      <a:pt x="7172" y="2143"/>
                    </a:lnTo>
                    <a:lnTo>
                      <a:pt x="7177" y="2139"/>
                    </a:lnTo>
                    <a:lnTo>
                      <a:pt x="7182" y="2136"/>
                    </a:lnTo>
                    <a:lnTo>
                      <a:pt x="7187" y="2133"/>
                    </a:lnTo>
                    <a:lnTo>
                      <a:pt x="7191" y="2128"/>
                    </a:lnTo>
                    <a:lnTo>
                      <a:pt x="7194" y="2124"/>
                    </a:lnTo>
                    <a:lnTo>
                      <a:pt x="7197" y="2120"/>
                    </a:lnTo>
                    <a:lnTo>
                      <a:pt x="7200" y="2115"/>
                    </a:lnTo>
                    <a:lnTo>
                      <a:pt x="7203" y="2110"/>
                    </a:lnTo>
                    <a:lnTo>
                      <a:pt x="7206" y="2106"/>
                    </a:lnTo>
                    <a:lnTo>
                      <a:pt x="7207" y="2100"/>
                    </a:lnTo>
                    <a:lnTo>
                      <a:pt x="7207" y="2074"/>
                    </a:lnTo>
                    <a:lnTo>
                      <a:pt x="6980" y="1842"/>
                    </a:lnTo>
                    <a:lnTo>
                      <a:pt x="7065" y="1817"/>
                    </a:lnTo>
                    <a:lnTo>
                      <a:pt x="7058" y="1809"/>
                    </a:lnTo>
                    <a:lnTo>
                      <a:pt x="7052" y="1801"/>
                    </a:lnTo>
                    <a:lnTo>
                      <a:pt x="7047" y="1793"/>
                    </a:lnTo>
                    <a:lnTo>
                      <a:pt x="7042" y="1785"/>
                    </a:lnTo>
                    <a:lnTo>
                      <a:pt x="7039" y="1777"/>
                    </a:lnTo>
                    <a:lnTo>
                      <a:pt x="7038" y="1768"/>
                    </a:lnTo>
                    <a:lnTo>
                      <a:pt x="7036" y="1761"/>
                    </a:lnTo>
                    <a:lnTo>
                      <a:pt x="7035" y="1752"/>
                    </a:lnTo>
                    <a:lnTo>
                      <a:pt x="7036" y="1743"/>
                    </a:lnTo>
                    <a:lnTo>
                      <a:pt x="7038" y="1735"/>
                    </a:lnTo>
                    <a:lnTo>
                      <a:pt x="7039" y="1726"/>
                    </a:lnTo>
                    <a:lnTo>
                      <a:pt x="7042" y="1718"/>
                    </a:lnTo>
                    <a:lnTo>
                      <a:pt x="7047" y="1709"/>
                    </a:lnTo>
                    <a:lnTo>
                      <a:pt x="7052" y="1701"/>
                    </a:lnTo>
                    <a:lnTo>
                      <a:pt x="7058" y="1695"/>
                    </a:lnTo>
                    <a:lnTo>
                      <a:pt x="7065" y="1687"/>
                    </a:lnTo>
                    <a:lnTo>
                      <a:pt x="7065" y="1687"/>
                    </a:lnTo>
                    <a:lnTo>
                      <a:pt x="7067" y="1682"/>
                    </a:lnTo>
                    <a:lnTo>
                      <a:pt x="7068" y="1678"/>
                    </a:lnTo>
                    <a:lnTo>
                      <a:pt x="7071" y="1674"/>
                    </a:lnTo>
                    <a:lnTo>
                      <a:pt x="7073" y="1671"/>
                    </a:lnTo>
                    <a:lnTo>
                      <a:pt x="7075" y="1669"/>
                    </a:lnTo>
                    <a:lnTo>
                      <a:pt x="7077" y="1666"/>
                    </a:lnTo>
                    <a:lnTo>
                      <a:pt x="7080" y="1664"/>
                    </a:lnTo>
                    <a:lnTo>
                      <a:pt x="7081" y="1663"/>
                    </a:lnTo>
                    <a:lnTo>
                      <a:pt x="7084" y="1662"/>
                    </a:lnTo>
                    <a:lnTo>
                      <a:pt x="7087" y="1661"/>
                    </a:lnTo>
                    <a:lnTo>
                      <a:pt x="7088" y="1661"/>
                    </a:lnTo>
                    <a:lnTo>
                      <a:pt x="7091" y="1661"/>
                    </a:lnTo>
                    <a:lnTo>
                      <a:pt x="7096" y="1662"/>
                    </a:lnTo>
                    <a:lnTo>
                      <a:pt x="7102" y="1663"/>
                    </a:lnTo>
                    <a:lnTo>
                      <a:pt x="7106" y="1665"/>
                    </a:lnTo>
                    <a:lnTo>
                      <a:pt x="7112" y="1669"/>
                    </a:lnTo>
                    <a:lnTo>
                      <a:pt x="7117" y="1672"/>
                    </a:lnTo>
                    <a:lnTo>
                      <a:pt x="7123" y="1675"/>
                    </a:lnTo>
                    <a:lnTo>
                      <a:pt x="7130" y="1679"/>
                    </a:lnTo>
                    <a:lnTo>
                      <a:pt x="7136" y="1682"/>
                    </a:lnTo>
                    <a:lnTo>
                      <a:pt x="7143" y="1684"/>
                    </a:lnTo>
                    <a:lnTo>
                      <a:pt x="7151" y="1687"/>
                    </a:lnTo>
                    <a:lnTo>
                      <a:pt x="7156" y="1688"/>
                    </a:lnTo>
                    <a:lnTo>
                      <a:pt x="7162" y="1689"/>
                    </a:lnTo>
                    <a:lnTo>
                      <a:pt x="7168" y="1689"/>
                    </a:lnTo>
                    <a:lnTo>
                      <a:pt x="7175" y="1689"/>
                    </a:lnTo>
                    <a:lnTo>
                      <a:pt x="7181" y="1689"/>
                    </a:lnTo>
                    <a:lnTo>
                      <a:pt x="7187" y="1688"/>
                    </a:lnTo>
                    <a:lnTo>
                      <a:pt x="7194" y="1687"/>
                    </a:lnTo>
                    <a:lnTo>
                      <a:pt x="7200" y="1684"/>
                    </a:lnTo>
                    <a:lnTo>
                      <a:pt x="7206" y="1683"/>
                    </a:lnTo>
                    <a:lnTo>
                      <a:pt x="7211" y="1681"/>
                    </a:lnTo>
                    <a:lnTo>
                      <a:pt x="7216" y="1678"/>
                    </a:lnTo>
                    <a:lnTo>
                      <a:pt x="7220" y="1675"/>
                    </a:lnTo>
                    <a:lnTo>
                      <a:pt x="7224" y="1672"/>
                    </a:lnTo>
                    <a:lnTo>
                      <a:pt x="7229" y="1669"/>
                    </a:lnTo>
                    <a:lnTo>
                      <a:pt x="7232" y="1664"/>
                    </a:lnTo>
                    <a:lnTo>
                      <a:pt x="7235" y="1661"/>
                    </a:lnTo>
                    <a:lnTo>
                      <a:pt x="7236" y="1658"/>
                    </a:lnTo>
                    <a:lnTo>
                      <a:pt x="7237" y="1654"/>
                    </a:lnTo>
                    <a:lnTo>
                      <a:pt x="7239" y="1651"/>
                    </a:lnTo>
                    <a:lnTo>
                      <a:pt x="7239" y="1647"/>
                    </a:lnTo>
                    <a:lnTo>
                      <a:pt x="7239" y="1640"/>
                    </a:lnTo>
                    <a:lnTo>
                      <a:pt x="7239" y="1632"/>
                    </a:lnTo>
                    <a:lnTo>
                      <a:pt x="7237" y="1624"/>
                    </a:lnTo>
                    <a:lnTo>
                      <a:pt x="7236" y="1616"/>
                    </a:lnTo>
                    <a:lnTo>
                      <a:pt x="7235" y="1609"/>
                    </a:lnTo>
                    <a:lnTo>
                      <a:pt x="7233" y="1601"/>
                    </a:lnTo>
                    <a:lnTo>
                      <a:pt x="7235" y="1594"/>
                    </a:lnTo>
                    <a:lnTo>
                      <a:pt x="7235" y="1590"/>
                    </a:lnTo>
                    <a:lnTo>
                      <a:pt x="7236" y="1587"/>
                    </a:lnTo>
                    <a:lnTo>
                      <a:pt x="7237" y="1584"/>
                    </a:lnTo>
                    <a:lnTo>
                      <a:pt x="7239" y="1580"/>
                    </a:lnTo>
                    <a:lnTo>
                      <a:pt x="7240" y="1578"/>
                    </a:lnTo>
                    <a:lnTo>
                      <a:pt x="7243" y="1575"/>
                    </a:lnTo>
                    <a:lnTo>
                      <a:pt x="7248" y="1572"/>
                    </a:lnTo>
                    <a:lnTo>
                      <a:pt x="7252" y="1569"/>
                    </a:lnTo>
                    <a:lnTo>
                      <a:pt x="7256" y="1567"/>
                    </a:lnTo>
                    <a:lnTo>
                      <a:pt x="7262" y="1565"/>
                    </a:lnTo>
                    <a:lnTo>
                      <a:pt x="7268" y="1562"/>
                    </a:lnTo>
                    <a:lnTo>
                      <a:pt x="7275" y="1561"/>
                    </a:lnTo>
                    <a:lnTo>
                      <a:pt x="7282" y="1559"/>
                    </a:lnTo>
                    <a:lnTo>
                      <a:pt x="7291" y="1558"/>
                    </a:lnTo>
                    <a:lnTo>
                      <a:pt x="7294" y="1541"/>
                    </a:lnTo>
                    <a:lnTo>
                      <a:pt x="7295" y="1523"/>
                    </a:lnTo>
                    <a:lnTo>
                      <a:pt x="7295" y="1506"/>
                    </a:lnTo>
                    <a:lnTo>
                      <a:pt x="7295" y="1489"/>
                    </a:lnTo>
                    <a:lnTo>
                      <a:pt x="7295" y="1471"/>
                    </a:lnTo>
                    <a:lnTo>
                      <a:pt x="7294" y="1455"/>
                    </a:lnTo>
                    <a:lnTo>
                      <a:pt x="7291" y="1438"/>
                    </a:lnTo>
                    <a:lnTo>
                      <a:pt x="7288" y="1421"/>
                    </a:lnTo>
                    <a:lnTo>
                      <a:pt x="7284" y="1404"/>
                    </a:lnTo>
                    <a:lnTo>
                      <a:pt x="7279" y="1389"/>
                    </a:lnTo>
                    <a:lnTo>
                      <a:pt x="7274" y="1372"/>
                    </a:lnTo>
                    <a:lnTo>
                      <a:pt x="7268" y="1356"/>
                    </a:lnTo>
                    <a:lnTo>
                      <a:pt x="7261" y="1340"/>
                    </a:lnTo>
                    <a:lnTo>
                      <a:pt x="7253" y="1325"/>
                    </a:lnTo>
                    <a:lnTo>
                      <a:pt x="7246" y="1309"/>
                    </a:lnTo>
                    <a:lnTo>
                      <a:pt x="7236" y="1293"/>
                    </a:lnTo>
                    <a:lnTo>
                      <a:pt x="7227" y="1279"/>
                    </a:lnTo>
                    <a:lnTo>
                      <a:pt x="7217" y="1264"/>
                    </a:lnTo>
                    <a:lnTo>
                      <a:pt x="7206" y="1250"/>
                    </a:lnTo>
                    <a:lnTo>
                      <a:pt x="7194" y="1235"/>
                    </a:lnTo>
                    <a:lnTo>
                      <a:pt x="7182" y="1222"/>
                    </a:lnTo>
                    <a:lnTo>
                      <a:pt x="7169" y="1208"/>
                    </a:lnTo>
                    <a:lnTo>
                      <a:pt x="7156" y="1195"/>
                    </a:lnTo>
                    <a:lnTo>
                      <a:pt x="7142" y="1181"/>
                    </a:lnTo>
                    <a:lnTo>
                      <a:pt x="7128" y="1169"/>
                    </a:lnTo>
                    <a:lnTo>
                      <a:pt x="7112" y="1157"/>
                    </a:lnTo>
                    <a:lnTo>
                      <a:pt x="7096" y="1145"/>
                    </a:lnTo>
                    <a:lnTo>
                      <a:pt x="7080" y="1134"/>
                    </a:lnTo>
                    <a:lnTo>
                      <a:pt x="7062" y="1123"/>
                    </a:lnTo>
                    <a:lnTo>
                      <a:pt x="7045" y="1113"/>
                    </a:lnTo>
                    <a:lnTo>
                      <a:pt x="7026" y="1103"/>
                    </a:lnTo>
                    <a:lnTo>
                      <a:pt x="7009" y="1093"/>
                    </a:lnTo>
                    <a:lnTo>
                      <a:pt x="7009" y="1093"/>
                    </a:lnTo>
                    <a:lnTo>
                      <a:pt x="6953" y="1118"/>
                    </a:lnTo>
                    <a:lnTo>
                      <a:pt x="6953" y="1093"/>
                    </a:lnTo>
                    <a:lnTo>
                      <a:pt x="6948" y="1090"/>
                    </a:lnTo>
                    <a:lnTo>
                      <a:pt x="6944" y="1089"/>
                    </a:lnTo>
                    <a:lnTo>
                      <a:pt x="6940" y="1089"/>
                    </a:lnTo>
                    <a:lnTo>
                      <a:pt x="6935" y="1089"/>
                    </a:lnTo>
                    <a:lnTo>
                      <a:pt x="6932" y="1089"/>
                    </a:lnTo>
                    <a:lnTo>
                      <a:pt x="6928" y="1090"/>
                    </a:lnTo>
                    <a:lnTo>
                      <a:pt x="6924" y="1093"/>
                    </a:lnTo>
                    <a:lnTo>
                      <a:pt x="6921" y="1095"/>
                    </a:lnTo>
                    <a:lnTo>
                      <a:pt x="6918" y="1097"/>
                    </a:lnTo>
                    <a:lnTo>
                      <a:pt x="6916" y="1100"/>
                    </a:lnTo>
                    <a:lnTo>
                      <a:pt x="6916" y="1104"/>
                    </a:lnTo>
                    <a:lnTo>
                      <a:pt x="6916" y="1107"/>
                    </a:lnTo>
                    <a:lnTo>
                      <a:pt x="6916" y="1111"/>
                    </a:lnTo>
                    <a:lnTo>
                      <a:pt x="6918" y="1113"/>
                    </a:lnTo>
                    <a:lnTo>
                      <a:pt x="6921" y="1116"/>
                    </a:lnTo>
                    <a:lnTo>
                      <a:pt x="6924" y="1118"/>
                    </a:lnTo>
                    <a:lnTo>
                      <a:pt x="6924" y="1112"/>
                    </a:lnTo>
                    <a:lnTo>
                      <a:pt x="6922" y="1105"/>
                    </a:lnTo>
                    <a:lnTo>
                      <a:pt x="6921" y="1099"/>
                    </a:lnTo>
                    <a:lnTo>
                      <a:pt x="6918" y="1093"/>
                    </a:lnTo>
                    <a:lnTo>
                      <a:pt x="6915" y="1087"/>
                    </a:lnTo>
                    <a:lnTo>
                      <a:pt x="6911" y="1081"/>
                    </a:lnTo>
                    <a:lnTo>
                      <a:pt x="6906" y="1076"/>
                    </a:lnTo>
                    <a:lnTo>
                      <a:pt x="6901" y="1071"/>
                    </a:lnTo>
                    <a:lnTo>
                      <a:pt x="6895" y="1067"/>
                    </a:lnTo>
                    <a:lnTo>
                      <a:pt x="6889" y="1063"/>
                    </a:lnTo>
                    <a:lnTo>
                      <a:pt x="6882" y="1059"/>
                    </a:lnTo>
                    <a:lnTo>
                      <a:pt x="6875" y="1057"/>
                    </a:lnTo>
                    <a:lnTo>
                      <a:pt x="6867" y="1053"/>
                    </a:lnTo>
                    <a:lnTo>
                      <a:pt x="6859" y="1052"/>
                    </a:lnTo>
                    <a:lnTo>
                      <a:pt x="6851" y="1051"/>
                    </a:lnTo>
                    <a:lnTo>
                      <a:pt x="6843" y="1050"/>
                    </a:lnTo>
                    <a:lnTo>
                      <a:pt x="6834" y="1050"/>
                    </a:lnTo>
                    <a:lnTo>
                      <a:pt x="6825" y="1051"/>
                    </a:lnTo>
                    <a:lnTo>
                      <a:pt x="6818" y="1052"/>
                    </a:lnTo>
                    <a:lnTo>
                      <a:pt x="6809" y="1055"/>
                    </a:lnTo>
                    <a:lnTo>
                      <a:pt x="6802" y="1057"/>
                    </a:lnTo>
                    <a:lnTo>
                      <a:pt x="6795" y="1059"/>
                    </a:lnTo>
                    <a:lnTo>
                      <a:pt x="6788" y="1062"/>
                    </a:lnTo>
                    <a:lnTo>
                      <a:pt x="6782" y="1067"/>
                    </a:lnTo>
                    <a:lnTo>
                      <a:pt x="6782" y="1067"/>
                    </a:lnTo>
                    <a:lnTo>
                      <a:pt x="6840" y="1015"/>
                    </a:lnTo>
                    <a:lnTo>
                      <a:pt x="6896" y="835"/>
                    </a:lnTo>
                    <a:lnTo>
                      <a:pt x="7151" y="835"/>
                    </a:lnTo>
                    <a:lnTo>
                      <a:pt x="7151" y="809"/>
                    </a:lnTo>
                    <a:lnTo>
                      <a:pt x="7158" y="805"/>
                    </a:lnTo>
                    <a:lnTo>
                      <a:pt x="7165" y="801"/>
                    </a:lnTo>
                    <a:lnTo>
                      <a:pt x="7174" y="798"/>
                    </a:lnTo>
                    <a:lnTo>
                      <a:pt x="7181" y="796"/>
                    </a:lnTo>
                    <a:lnTo>
                      <a:pt x="7190" y="794"/>
                    </a:lnTo>
                    <a:lnTo>
                      <a:pt x="7198" y="793"/>
                    </a:lnTo>
                    <a:lnTo>
                      <a:pt x="7207" y="793"/>
                    </a:lnTo>
                    <a:lnTo>
                      <a:pt x="7216" y="793"/>
                    </a:lnTo>
                    <a:lnTo>
                      <a:pt x="7224" y="794"/>
                    </a:lnTo>
                    <a:lnTo>
                      <a:pt x="7233" y="796"/>
                    </a:lnTo>
                    <a:lnTo>
                      <a:pt x="7240" y="799"/>
                    </a:lnTo>
                    <a:lnTo>
                      <a:pt x="7249" y="801"/>
                    </a:lnTo>
                    <a:lnTo>
                      <a:pt x="7256" y="805"/>
                    </a:lnTo>
                    <a:lnTo>
                      <a:pt x="7263" y="809"/>
                    </a:lnTo>
                    <a:lnTo>
                      <a:pt x="7271" y="814"/>
                    </a:lnTo>
                    <a:lnTo>
                      <a:pt x="7276" y="819"/>
                    </a:lnTo>
                    <a:lnTo>
                      <a:pt x="7284" y="826"/>
                    </a:lnTo>
                    <a:lnTo>
                      <a:pt x="7288" y="834"/>
                    </a:lnTo>
                    <a:lnTo>
                      <a:pt x="7292" y="843"/>
                    </a:lnTo>
                    <a:lnTo>
                      <a:pt x="7295" y="851"/>
                    </a:lnTo>
                    <a:lnTo>
                      <a:pt x="7295" y="855"/>
                    </a:lnTo>
                    <a:lnTo>
                      <a:pt x="7297" y="860"/>
                    </a:lnTo>
                    <a:lnTo>
                      <a:pt x="7297" y="864"/>
                    </a:lnTo>
                    <a:lnTo>
                      <a:pt x="7297" y="868"/>
                    </a:lnTo>
                    <a:lnTo>
                      <a:pt x="7295" y="873"/>
                    </a:lnTo>
                    <a:lnTo>
                      <a:pt x="7294" y="877"/>
                    </a:lnTo>
                    <a:lnTo>
                      <a:pt x="7292" y="882"/>
                    </a:lnTo>
                    <a:lnTo>
                      <a:pt x="7291" y="886"/>
                    </a:lnTo>
                    <a:lnTo>
                      <a:pt x="7433" y="835"/>
                    </a:lnTo>
                    <a:lnTo>
                      <a:pt x="7427" y="836"/>
                    </a:lnTo>
                    <a:lnTo>
                      <a:pt x="7421" y="838"/>
                    </a:lnTo>
                    <a:lnTo>
                      <a:pt x="7415" y="839"/>
                    </a:lnTo>
                    <a:lnTo>
                      <a:pt x="7409" y="839"/>
                    </a:lnTo>
                    <a:lnTo>
                      <a:pt x="7404" y="840"/>
                    </a:lnTo>
                    <a:lnTo>
                      <a:pt x="7398" y="839"/>
                    </a:lnTo>
                    <a:lnTo>
                      <a:pt x="7392" y="839"/>
                    </a:lnTo>
                    <a:lnTo>
                      <a:pt x="7386" y="838"/>
                    </a:lnTo>
                    <a:lnTo>
                      <a:pt x="7382" y="837"/>
                    </a:lnTo>
                    <a:lnTo>
                      <a:pt x="7376" y="835"/>
                    </a:lnTo>
                    <a:lnTo>
                      <a:pt x="7372" y="833"/>
                    </a:lnTo>
                    <a:lnTo>
                      <a:pt x="7366" y="830"/>
                    </a:lnTo>
                    <a:lnTo>
                      <a:pt x="7362" y="827"/>
                    </a:lnTo>
                    <a:lnTo>
                      <a:pt x="7359" y="824"/>
                    </a:lnTo>
                    <a:lnTo>
                      <a:pt x="7355" y="820"/>
                    </a:lnTo>
                    <a:lnTo>
                      <a:pt x="7352" y="816"/>
                    </a:lnTo>
                    <a:lnTo>
                      <a:pt x="7350" y="812"/>
                    </a:lnTo>
                    <a:lnTo>
                      <a:pt x="7347" y="809"/>
                    </a:lnTo>
                    <a:lnTo>
                      <a:pt x="7344" y="801"/>
                    </a:lnTo>
                    <a:lnTo>
                      <a:pt x="7343" y="794"/>
                    </a:lnTo>
                    <a:lnTo>
                      <a:pt x="7341" y="788"/>
                    </a:lnTo>
                    <a:lnTo>
                      <a:pt x="7343" y="781"/>
                    </a:lnTo>
                    <a:lnTo>
                      <a:pt x="7343" y="774"/>
                    </a:lnTo>
                    <a:lnTo>
                      <a:pt x="7344" y="768"/>
                    </a:lnTo>
                    <a:lnTo>
                      <a:pt x="7347" y="761"/>
                    </a:lnTo>
                    <a:lnTo>
                      <a:pt x="7352" y="755"/>
                    </a:lnTo>
                    <a:lnTo>
                      <a:pt x="7355" y="750"/>
                    </a:lnTo>
                    <a:lnTo>
                      <a:pt x="7360" y="744"/>
                    </a:lnTo>
                    <a:lnTo>
                      <a:pt x="7365" y="738"/>
                    </a:lnTo>
                    <a:lnTo>
                      <a:pt x="7372" y="734"/>
                    </a:lnTo>
                    <a:lnTo>
                      <a:pt x="7378" y="729"/>
                    </a:lnTo>
                    <a:lnTo>
                      <a:pt x="7386" y="725"/>
                    </a:lnTo>
                    <a:lnTo>
                      <a:pt x="7394" y="722"/>
                    </a:lnTo>
                    <a:lnTo>
                      <a:pt x="7402" y="719"/>
                    </a:lnTo>
                    <a:lnTo>
                      <a:pt x="7408" y="718"/>
                    </a:lnTo>
                    <a:lnTo>
                      <a:pt x="7414" y="717"/>
                    </a:lnTo>
                    <a:lnTo>
                      <a:pt x="7420" y="716"/>
                    </a:lnTo>
                    <a:lnTo>
                      <a:pt x="7425" y="716"/>
                    </a:lnTo>
                    <a:lnTo>
                      <a:pt x="7437" y="716"/>
                    </a:lnTo>
                    <a:lnTo>
                      <a:pt x="7447" y="717"/>
                    </a:lnTo>
                    <a:lnTo>
                      <a:pt x="7459" y="718"/>
                    </a:lnTo>
                    <a:lnTo>
                      <a:pt x="7469" y="722"/>
                    </a:lnTo>
                    <a:lnTo>
                      <a:pt x="7479" y="726"/>
                    </a:lnTo>
                    <a:lnTo>
                      <a:pt x="7489" y="732"/>
                    </a:lnTo>
                    <a:lnTo>
                      <a:pt x="7489" y="758"/>
                    </a:lnTo>
                    <a:lnTo>
                      <a:pt x="7489" y="758"/>
                    </a:lnTo>
                    <a:lnTo>
                      <a:pt x="7493" y="761"/>
                    </a:lnTo>
                    <a:lnTo>
                      <a:pt x="7498" y="765"/>
                    </a:lnTo>
                    <a:lnTo>
                      <a:pt x="7503" y="769"/>
                    </a:lnTo>
                    <a:lnTo>
                      <a:pt x="7508" y="772"/>
                    </a:lnTo>
                    <a:lnTo>
                      <a:pt x="7514" y="774"/>
                    </a:lnTo>
                    <a:lnTo>
                      <a:pt x="7519" y="777"/>
                    </a:lnTo>
                    <a:lnTo>
                      <a:pt x="7527" y="779"/>
                    </a:lnTo>
                    <a:lnTo>
                      <a:pt x="7532" y="780"/>
                    </a:lnTo>
                    <a:lnTo>
                      <a:pt x="7538" y="781"/>
                    </a:lnTo>
                    <a:lnTo>
                      <a:pt x="7545" y="781"/>
                    </a:lnTo>
                    <a:lnTo>
                      <a:pt x="7553" y="781"/>
                    </a:lnTo>
                    <a:lnTo>
                      <a:pt x="7558" y="780"/>
                    </a:lnTo>
                    <a:lnTo>
                      <a:pt x="7566" y="779"/>
                    </a:lnTo>
                    <a:lnTo>
                      <a:pt x="7571" y="778"/>
                    </a:lnTo>
                    <a:lnTo>
                      <a:pt x="7577" y="775"/>
                    </a:lnTo>
                    <a:lnTo>
                      <a:pt x="7584" y="772"/>
                    </a:lnTo>
                    <a:lnTo>
                      <a:pt x="7589" y="769"/>
                    </a:lnTo>
                    <a:lnTo>
                      <a:pt x="7594" y="765"/>
                    </a:lnTo>
                    <a:lnTo>
                      <a:pt x="7599" y="761"/>
                    </a:lnTo>
                    <a:lnTo>
                      <a:pt x="7603" y="758"/>
                    </a:lnTo>
                    <a:lnTo>
                      <a:pt x="7606" y="753"/>
                    </a:lnTo>
                    <a:lnTo>
                      <a:pt x="7609" y="749"/>
                    </a:lnTo>
                    <a:lnTo>
                      <a:pt x="7610" y="743"/>
                    </a:lnTo>
                    <a:lnTo>
                      <a:pt x="7613" y="738"/>
                    </a:lnTo>
                    <a:lnTo>
                      <a:pt x="7613" y="734"/>
                    </a:lnTo>
                    <a:lnTo>
                      <a:pt x="7615" y="728"/>
                    </a:lnTo>
                    <a:lnTo>
                      <a:pt x="7613" y="724"/>
                    </a:lnTo>
                    <a:lnTo>
                      <a:pt x="7613" y="718"/>
                    </a:lnTo>
                    <a:lnTo>
                      <a:pt x="7612" y="713"/>
                    </a:lnTo>
                    <a:lnTo>
                      <a:pt x="7609" y="708"/>
                    </a:lnTo>
                    <a:lnTo>
                      <a:pt x="7606" y="704"/>
                    </a:lnTo>
                    <a:lnTo>
                      <a:pt x="7603" y="699"/>
                    </a:lnTo>
                    <a:lnTo>
                      <a:pt x="7597" y="693"/>
                    </a:lnTo>
                    <a:lnTo>
                      <a:pt x="7590" y="688"/>
                    </a:lnTo>
                    <a:lnTo>
                      <a:pt x="7583" y="684"/>
                    </a:lnTo>
                    <a:lnTo>
                      <a:pt x="7574" y="680"/>
                    </a:lnTo>
                    <a:lnTo>
                      <a:pt x="7631" y="680"/>
                    </a:lnTo>
                    <a:lnTo>
                      <a:pt x="7631" y="706"/>
                    </a:lnTo>
                    <a:lnTo>
                      <a:pt x="7687" y="758"/>
                    </a:lnTo>
                    <a:lnTo>
                      <a:pt x="7658" y="783"/>
                    </a:lnTo>
                    <a:lnTo>
                      <a:pt x="7631" y="912"/>
                    </a:lnTo>
                    <a:lnTo>
                      <a:pt x="7623" y="913"/>
                    </a:lnTo>
                    <a:lnTo>
                      <a:pt x="7618" y="916"/>
                    </a:lnTo>
                    <a:lnTo>
                      <a:pt x="7612" y="919"/>
                    </a:lnTo>
                    <a:lnTo>
                      <a:pt x="7609" y="922"/>
                    </a:lnTo>
                    <a:lnTo>
                      <a:pt x="7605" y="927"/>
                    </a:lnTo>
                    <a:lnTo>
                      <a:pt x="7603" y="931"/>
                    </a:lnTo>
                    <a:lnTo>
                      <a:pt x="7602" y="937"/>
                    </a:lnTo>
                    <a:lnTo>
                      <a:pt x="7603" y="942"/>
                    </a:lnTo>
                    <a:lnTo>
                      <a:pt x="7603" y="946"/>
                    </a:lnTo>
                    <a:lnTo>
                      <a:pt x="7606" y="950"/>
                    </a:lnTo>
                    <a:lnTo>
                      <a:pt x="7609" y="954"/>
                    </a:lnTo>
                    <a:lnTo>
                      <a:pt x="7612" y="956"/>
                    </a:lnTo>
                    <a:lnTo>
                      <a:pt x="7616" y="959"/>
                    </a:lnTo>
                    <a:lnTo>
                      <a:pt x="7621" y="961"/>
                    </a:lnTo>
                    <a:lnTo>
                      <a:pt x="7625" y="963"/>
                    </a:lnTo>
                    <a:lnTo>
                      <a:pt x="7631" y="964"/>
                    </a:lnTo>
                    <a:lnTo>
                      <a:pt x="7631" y="964"/>
                    </a:lnTo>
                    <a:lnTo>
                      <a:pt x="7602" y="964"/>
                    </a:lnTo>
                    <a:lnTo>
                      <a:pt x="7658" y="1041"/>
                    </a:lnTo>
                    <a:lnTo>
                      <a:pt x="7941" y="1274"/>
                    </a:lnTo>
                    <a:lnTo>
                      <a:pt x="7941" y="1171"/>
                    </a:lnTo>
                    <a:lnTo>
                      <a:pt x="7969" y="1171"/>
                    </a:lnTo>
                    <a:lnTo>
                      <a:pt x="7962" y="1170"/>
                    </a:lnTo>
                    <a:lnTo>
                      <a:pt x="7956" y="1169"/>
                    </a:lnTo>
                    <a:lnTo>
                      <a:pt x="7950" y="1168"/>
                    </a:lnTo>
                    <a:lnTo>
                      <a:pt x="7943" y="1167"/>
                    </a:lnTo>
                    <a:lnTo>
                      <a:pt x="7937" y="1164"/>
                    </a:lnTo>
                    <a:lnTo>
                      <a:pt x="7933" y="1161"/>
                    </a:lnTo>
                    <a:lnTo>
                      <a:pt x="7927" y="1158"/>
                    </a:lnTo>
                    <a:lnTo>
                      <a:pt x="7923" y="1154"/>
                    </a:lnTo>
                    <a:lnTo>
                      <a:pt x="7918" y="1151"/>
                    </a:lnTo>
                    <a:lnTo>
                      <a:pt x="7914" y="1146"/>
                    </a:lnTo>
                    <a:lnTo>
                      <a:pt x="7911" y="1143"/>
                    </a:lnTo>
                    <a:lnTo>
                      <a:pt x="7908" y="1139"/>
                    </a:lnTo>
                    <a:lnTo>
                      <a:pt x="7907" y="1133"/>
                    </a:lnTo>
                    <a:lnTo>
                      <a:pt x="7905" y="1129"/>
                    </a:lnTo>
                    <a:lnTo>
                      <a:pt x="7904" y="1123"/>
                    </a:lnTo>
                    <a:lnTo>
                      <a:pt x="7904" y="1118"/>
                    </a:lnTo>
                    <a:lnTo>
                      <a:pt x="7904" y="1113"/>
                    </a:lnTo>
                    <a:lnTo>
                      <a:pt x="7905" y="1107"/>
                    </a:lnTo>
                    <a:lnTo>
                      <a:pt x="7907" y="1103"/>
                    </a:lnTo>
                    <a:lnTo>
                      <a:pt x="7910" y="1098"/>
                    </a:lnTo>
                    <a:lnTo>
                      <a:pt x="7913" y="1094"/>
                    </a:lnTo>
                    <a:lnTo>
                      <a:pt x="7915" y="1089"/>
                    </a:lnTo>
                    <a:lnTo>
                      <a:pt x="7920" y="1086"/>
                    </a:lnTo>
                    <a:lnTo>
                      <a:pt x="7924" y="1083"/>
                    </a:lnTo>
                    <a:lnTo>
                      <a:pt x="7928" y="1079"/>
                    </a:lnTo>
                    <a:lnTo>
                      <a:pt x="7933" y="1076"/>
                    </a:lnTo>
                    <a:lnTo>
                      <a:pt x="7939" y="1074"/>
                    </a:lnTo>
                    <a:lnTo>
                      <a:pt x="7944" y="1071"/>
                    </a:lnTo>
                    <a:lnTo>
                      <a:pt x="7950" y="1069"/>
                    </a:lnTo>
                    <a:lnTo>
                      <a:pt x="7956" y="1068"/>
                    </a:lnTo>
                    <a:lnTo>
                      <a:pt x="7962" y="1067"/>
                    </a:lnTo>
                    <a:lnTo>
                      <a:pt x="7969" y="1067"/>
                    </a:lnTo>
                    <a:lnTo>
                      <a:pt x="7913" y="1015"/>
                    </a:lnTo>
                    <a:lnTo>
                      <a:pt x="7941" y="990"/>
                    </a:lnTo>
                    <a:lnTo>
                      <a:pt x="7772" y="912"/>
                    </a:lnTo>
                    <a:lnTo>
                      <a:pt x="7772" y="835"/>
                    </a:lnTo>
                    <a:lnTo>
                      <a:pt x="7743" y="809"/>
                    </a:lnTo>
                    <a:lnTo>
                      <a:pt x="7800" y="783"/>
                    </a:lnTo>
                    <a:lnTo>
                      <a:pt x="7885" y="809"/>
                    </a:lnTo>
                    <a:lnTo>
                      <a:pt x="7885" y="809"/>
                    </a:lnTo>
                    <a:lnTo>
                      <a:pt x="7881" y="806"/>
                    </a:lnTo>
                    <a:lnTo>
                      <a:pt x="7879" y="803"/>
                    </a:lnTo>
                    <a:lnTo>
                      <a:pt x="7878" y="800"/>
                    </a:lnTo>
                    <a:lnTo>
                      <a:pt x="7876" y="797"/>
                    </a:lnTo>
                    <a:lnTo>
                      <a:pt x="7876" y="793"/>
                    </a:lnTo>
                    <a:lnTo>
                      <a:pt x="7878" y="791"/>
                    </a:lnTo>
                    <a:lnTo>
                      <a:pt x="7879" y="788"/>
                    </a:lnTo>
                    <a:lnTo>
                      <a:pt x="7882" y="786"/>
                    </a:lnTo>
                    <a:lnTo>
                      <a:pt x="7885" y="782"/>
                    </a:lnTo>
                    <a:lnTo>
                      <a:pt x="7889" y="781"/>
                    </a:lnTo>
                    <a:lnTo>
                      <a:pt x="7892" y="780"/>
                    </a:lnTo>
                    <a:lnTo>
                      <a:pt x="7897" y="779"/>
                    </a:lnTo>
                    <a:lnTo>
                      <a:pt x="7901" y="779"/>
                    </a:lnTo>
                    <a:lnTo>
                      <a:pt x="7905" y="780"/>
                    </a:lnTo>
                    <a:lnTo>
                      <a:pt x="7910" y="781"/>
                    </a:lnTo>
                    <a:lnTo>
                      <a:pt x="7913" y="783"/>
                    </a:lnTo>
                    <a:lnTo>
                      <a:pt x="8027" y="809"/>
                    </a:lnTo>
                    <a:lnTo>
                      <a:pt x="7998" y="783"/>
                    </a:lnTo>
                    <a:lnTo>
                      <a:pt x="8111" y="680"/>
                    </a:lnTo>
                    <a:lnTo>
                      <a:pt x="8223" y="706"/>
                    </a:lnTo>
                    <a:lnTo>
                      <a:pt x="8223" y="680"/>
                    </a:lnTo>
                    <a:lnTo>
                      <a:pt x="7998" y="602"/>
                    </a:lnTo>
                    <a:lnTo>
                      <a:pt x="8007" y="605"/>
                    </a:lnTo>
                    <a:lnTo>
                      <a:pt x="8014" y="607"/>
                    </a:lnTo>
                    <a:lnTo>
                      <a:pt x="8021" y="608"/>
                    </a:lnTo>
                    <a:lnTo>
                      <a:pt x="8027" y="610"/>
                    </a:lnTo>
                    <a:lnTo>
                      <a:pt x="8033" y="610"/>
                    </a:lnTo>
                    <a:lnTo>
                      <a:pt x="8037" y="610"/>
                    </a:lnTo>
                    <a:lnTo>
                      <a:pt x="8041" y="610"/>
                    </a:lnTo>
                    <a:lnTo>
                      <a:pt x="8046" y="608"/>
                    </a:lnTo>
                    <a:lnTo>
                      <a:pt x="8048" y="607"/>
                    </a:lnTo>
                    <a:lnTo>
                      <a:pt x="8051" y="605"/>
                    </a:lnTo>
                    <a:lnTo>
                      <a:pt x="8053" y="603"/>
                    </a:lnTo>
                    <a:lnTo>
                      <a:pt x="8054" y="601"/>
                    </a:lnTo>
                    <a:lnTo>
                      <a:pt x="8056" y="598"/>
                    </a:lnTo>
                    <a:lnTo>
                      <a:pt x="8057" y="595"/>
                    </a:lnTo>
                    <a:lnTo>
                      <a:pt x="8059" y="588"/>
                    </a:lnTo>
                    <a:lnTo>
                      <a:pt x="8059" y="580"/>
                    </a:lnTo>
                    <a:lnTo>
                      <a:pt x="8057" y="573"/>
                    </a:lnTo>
                    <a:lnTo>
                      <a:pt x="8056" y="564"/>
                    </a:lnTo>
                    <a:lnTo>
                      <a:pt x="8054" y="556"/>
                    </a:lnTo>
                    <a:lnTo>
                      <a:pt x="8054" y="547"/>
                    </a:lnTo>
                    <a:lnTo>
                      <a:pt x="8053" y="539"/>
                    </a:lnTo>
                    <a:lnTo>
                      <a:pt x="8053" y="531"/>
                    </a:lnTo>
                    <a:lnTo>
                      <a:pt x="8054" y="524"/>
                    </a:lnTo>
                    <a:lnTo>
                      <a:pt x="7998" y="524"/>
                    </a:lnTo>
                    <a:lnTo>
                      <a:pt x="7999" y="521"/>
                    </a:lnTo>
                    <a:lnTo>
                      <a:pt x="8001" y="518"/>
                    </a:lnTo>
                    <a:lnTo>
                      <a:pt x="8002" y="515"/>
                    </a:lnTo>
                    <a:lnTo>
                      <a:pt x="8004" y="512"/>
                    </a:lnTo>
                    <a:lnTo>
                      <a:pt x="8009" y="508"/>
                    </a:lnTo>
                    <a:lnTo>
                      <a:pt x="8015" y="503"/>
                    </a:lnTo>
                    <a:lnTo>
                      <a:pt x="8022" y="500"/>
                    </a:lnTo>
                    <a:lnTo>
                      <a:pt x="8027" y="499"/>
                    </a:lnTo>
                    <a:lnTo>
                      <a:pt x="8030" y="497"/>
                    </a:lnTo>
                    <a:lnTo>
                      <a:pt x="8034" y="497"/>
                    </a:lnTo>
                    <a:lnTo>
                      <a:pt x="8038" y="497"/>
                    </a:lnTo>
                    <a:lnTo>
                      <a:pt x="8043" y="497"/>
                    </a:lnTo>
                    <a:lnTo>
                      <a:pt x="8047" y="497"/>
                    </a:lnTo>
                    <a:lnTo>
                      <a:pt x="8054" y="499"/>
                    </a:lnTo>
                    <a:lnTo>
                      <a:pt x="8060" y="501"/>
                    </a:lnTo>
                    <a:lnTo>
                      <a:pt x="8066" y="503"/>
                    </a:lnTo>
                    <a:lnTo>
                      <a:pt x="8070" y="506"/>
                    </a:lnTo>
                    <a:lnTo>
                      <a:pt x="8074" y="510"/>
                    </a:lnTo>
                    <a:lnTo>
                      <a:pt x="8079" y="514"/>
                    </a:lnTo>
                    <a:lnTo>
                      <a:pt x="8080" y="519"/>
                    </a:lnTo>
                    <a:lnTo>
                      <a:pt x="8083" y="524"/>
                    </a:lnTo>
                    <a:lnTo>
                      <a:pt x="8394" y="602"/>
                    </a:lnTo>
                    <a:lnTo>
                      <a:pt x="8338" y="524"/>
                    </a:lnTo>
                    <a:lnTo>
                      <a:pt x="8394" y="524"/>
                    </a:lnTo>
                    <a:lnTo>
                      <a:pt x="8394" y="499"/>
                    </a:lnTo>
                    <a:lnTo>
                      <a:pt x="8140" y="473"/>
                    </a:lnTo>
                    <a:lnTo>
                      <a:pt x="7772" y="395"/>
                    </a:lnTo>
                    <a:lnTo>
                      <a:pt x="7748" y="385"/>
                    </a:lnTo>
                    <a:lnTo>
                      <a:pt x="7723" y="375"/>
                    </a:lnTo>
                    <a:lnTo>
                      <a:pt x="7697" y="367"/>
                    </a:lnTo>
                    <a:lnTo>
                      <a:pt x="7671" y="360"/>
                    </a:lnTo>
                    <a:lnTo>
                      <a:pt x="7645" y="353"/>
                    </a:lnTo>
                    <a:lnTo>
                      <a:pt x="7619" y="347"/>
                    </a:lnTo>
                    <a:lnTo>
                      <a:pt x="7593" y="342"/>
                    </a:lnTo>
                    <a:lnTo>
                      <a:pt x="7566" y="338"/>
                    </a:lnTo>
                    <a:lnTo>
                      <a:pt x="7538" y="336"/>
                    </a:lnTo>
                    <a:lnTo>
                      <a:pt x="7511" y="334"/>
                    </a:lnTo>
                    <a:lnTo>
                      <a:pt x="7485" y="333"/>
                    </a:lnTo>
                    <a:lnTo>
                      <a:pt x="7457" y="333"/>
                    </a:lnTo>
                    <a:lnTo>
                      <a:pt x="7430" y="334"/>
                    </a:lnTo>
                    <a:lnTo>
                      <a:pt x="7402" y="336"/>
                    </a:lnTo>
                    <a:lnTo>
                      <a:pt x="7375" y="339"/>
                    </a:lnTo>
                    <a:lnTo>
                      <a:pt x="7347" y="344"/>
                    </a:lnTo>
                    <a:lnTo>
                      <a:pt x="7291" y="344"/>
                    </a:lnTo>
                    <a:lnTo>
                      <a:pt x="7291" y="370"/>
                    </a:lnTo>
                    <a:lnTo>
                      <a:pt x="7036" y="370"/>
                    </a:lnTo>
                    <a:lnTo>
                      <a:pt x="7012" y="363"/>
                    </a:lnTo>
                    <a:lnTo>
                      <a:pt x="6989" y="355"/>
                    </a:lnTo>
                    <a:lnTo>
                      <a:pt x="6964" y="347"/>
                    </a:lnTo>
                    <a:lnTo>
                      <a:pt x="6940" y="339"/>
                    </a:lnTo>
                    <a:lnTo>
                      <a:pt x="6915" y="333"/>
                    </a:lnTo>
                    <a:lnTo>
                      <a:pt x="6902" y="329"/>
                    </a:lnTo>
                    <a:lnTo>
                      <a:pt x="6890" y="326"/>
                    </a:lnTo>
                    <a:lnTo>
                      <a:pt x="6877" y="324"/>
                    </a:lnTo>
                    <a:lnTo>
                      <a:pt x="6864" y="322"/>
                    </a:lnTo>
                    <a:lnTo>
                      <a:pt x="6851" y="319"/>
                    </a:lnTo>
                    <a:lnTo>
                      <a:pt x="6840" y="318"/>
                    </a:lnTo>
                    <a:lnTo>
                      <a:pt x="6827" y="317"/>
                    </a:lnTo>
                    <a:lnTo>
                      <a:pt x="6814" y="316"/>
                    </a:lnTo>
                    <a:lnTo>
                      <a:pt x="6802" y="316"/>
                    </a:lnTo>
                    <a:lnTo>
                      <a:pt x="6789" y="316"/>
                    </a:lnTo>
                    <a:lnTo>
                      <a:pt x="6765" y="317"/>
                    </a:lnTo>
                    <a:lnTo>
                      <a:pt x="6739" y="318"/>
                    </a:lnTo>
                    <a:lnTo>
                      <a:pt x="6714" y="319"/>
                    </a:lnTo>
                    <a:lnTo>
                      <a:pt x="6689" y="320"/>
                    </a:lnTo>
                    <a:lnTo>
                      <a:pt x="6676" y="320"/>
                    </a:lnTo>
                    <a:lnTo>
                      <a:pt x="6665" y="319"/>
                    </a:lnTo>
                    <a:lnTo>
                      <a:pt x="6653" y="319"/>
                    </a:lnTo>
                    <a:lnTo>
                      <a:pt x="6642" y="318"/>
                    </a:lnTo>
                    <a:lnTo>
                      <a:pt x="6623" y="315"/>
                    </a:lnTo>
                    <a:lnTo>
                      <a:pt x="6606" y="311"/>
                    </a:lnTo>
                    <a:lnTo>
                      <a:pt x="6590" y="307"/>
                    </a:lnTo>
                    <a:lnTo>
                      <a:pt x="6572" y="301"/>
                    </a:lnTo>
                    <a:lnTo>
                      <a:pt x="6556" y="296"/>
                    </a:lnTo>
                    <a:lnTo>
                      <a:pt x="6539" y="289"/>
                    </a:lnTo>
                    <a:lnTo>
                      <a:pt x="6523" y="281"/>
                    </a:lnTo>
                    <a:lnTo>
                      <a:pt x="6507" y="273"/>
                    </a:lnTo>
                    <a:lnTo>
                      <a:pt x="6491" y="265"/>
                    </a:lnTo>
                    <a:lnTo>
                      <a:pt x="6476" y="258"/>
                    </a:lnTo>
                    <a:lnTo>
                      <a:pt x="6444" y="241"/>
                    </a:lnTo>
                    <a:lnTo>
                      <a:pt x="6412" y="224"/>
                    </a:lnTo>
                    <a:lnTo>
                      <a:pt x="6395" y="216"/>
                    </a:lnTo>
                    <a:lnTo>
                      <a:pt x="6379" y="208"/>
                    </a:lnTo>
                    <a:lnTo>
                      <a:pt x="6363" y="202"/>
                    </a:lnTo>
                    <a:lnTo>
                      <a:pt x="6345" y="195"/>
                    </a:lnTo>
                    <a:lnTo>
                      <a:pt x="6328" y="188"/>
                    </a:lnTo>
                    <a:lnTo>
                      <a:pt x="6312" y="184"/>
                    </a:lnTo>
                    <a:lnTo>
                      <a:pt x="6295" y="179"/>
                    </a:lnTo>
                    <a:lnTo>
                      <a:pt x="6276" y="176"/>
                    </a:lnTo>
                    <a:lnTo>
                      <a:pt x="6267" y="175"/>
                    </a:lnTo>
                    <a:lnTo>
                      <a:pt x="6259" y="174"/>
                    </a:lnTo>
                    <a:lnTo>
                      <a:pt x="6250" y="172"/>
                    </a:lnTo>
                    <a:lnTo>
                      <a:pt x="6240" y="172"/>
                    </a:lnTo>
                    <a:lnTo>
                      <a:pt x="6231" y="171"/>
                    </a:lnTo>
                    <a:lnTo>
                      <a:pt x="6221" y="171"/>
                    </a:lnTo>
                    <a:lnTo>
                      <a:pt x="6212" y="172"/>
                    </a:lnTo>
                    <a:lnTo>
                      <a:pt x="6202" y="174"/>
                    </a:lnTo>
                    <a:lnTo>
                      <a:pt x="6192" y="175"/>
                    </a:lnTo>
                    <a:lnTo>
                      <a:pt x="6182" y="176"/>
                    </a:lnTo>
                    <a:lnTo>
                      <a:pt x="6172" y="178"/>
                    </a:lnTo>
                    <a:lnTo>
                      <a:pt x="6162" y="180"/>
                    </a:lnTo>
                    <a:lnTo>
                      <a:pt x="6152" y="183"/>
                    </a:lnTo>
                    <a:lnTo>
                      <a:pt x="6142" y="186"/>
                    </a:lnTo>
                    <a:lnTo>
                      <a:pt x="6131" y="189"/>
                    </a:lnTo>
                    <a:lnTo>
                      <a:pt x="6120" y="194"/>
                    </a:lnTo>
                    <a:lnTo>
                      <a:pt x="6110" y="198"/>
                    </a:lnTo>
                    <a:lnTo>
                      <a:pt x="6098" y="203"/>
                    </a:lnTo>
                    <a:lnTo>
                      <a:pt x="6087" y="208"/>
                    </a:lnTo>
                    <a:lnTo>
                      <a:pt x="6077" y="215"/>
                    </a:lnTo>
                    <a:lnTo>
                      <a:pt x="6074" y="218"/>
                    </a:lnTo>
                    <a:lnTo>
                      <a:pt x="6074" y="222"/>
                    </a:lnTo>
                    <a:lnTo>
                      <a:pt x="6074" y="226"/>
                    </a:lnTo>
                    <a:lnTo>
                      <a:pt x="6074" y="230"/>
                    </a:lnTo>
                    <a:lnTo>
                      <a:pt x="6074" y="234"/>
                    </a:lnTo>
                    <a:lnTo>
                      <a:pt x="6075" y="237"/>
                    </a:lnTo>
                    <a:lnTo>
                      <a:pt x="6077" y="241"/>
                    </a:lnTo>
                    <a:lnTo>
                      <a:pt x="6078" y="244"/>
                    </a:lnTo>
                    <a:lnTo>
                      <a:pt x="6081" y="248"/>
                    </a:lnTo>
                    <a:lnTo>
                      <a:pt x="6084" y="251"/>
                    </a:lnTo>
                    <a:lnTo>
                      <a:pt x="6087" y="254"/>
                    </a:lnTo>
                    <a:lnTo>
                      <a:pt x="6090" y="257"/>
                    </a:lnTo>
                    <a:lnTo>
                      <a:pt x="6094" y="259"/>
                    </a:lnTo>
                    <a:lnTo>
                      <a:pt x="6098" y="261"/>
                    </a:lnTo>
                    <a:lnTo>
                      <a:pt x="6103" y="263"/>
                    </a:lnTo>
                    <a:lnTo>
                      <a:pt x="6107" y="264"/>
                    </a:lnTo>
                    <a:lnTo>
                      <a:pt x="6113" y="265"/>
                    </a:lnTo>
                    <a:lnTo>
                      <a:pt x="6120" y="267"/>
                    </a:lnTo>
                    <a:lnTo>
                      <a:pt x="6126" y="267"/>
                    </a:lnTo>
                    <a:lnTo>
                      <a:pt x="6133" y="267"/>
                    </a:lnTo>
                    <a:lnTo>
                      <a:pt x="5991" y="241"/>
                    </a:lnTo>
                    <a:lnTo>
                      <a:pt x="5964" y="267"/>
                    </a:lnTo>
                    <a:lnTo>
                      <a:pt x="5822" y="241"/>
                    </a:lnTo>
                    <a:lnTo>
                      <a:pt x="5828" y="241"/>
                    </a:lnTo>
                    <a:lnTo>
                      <a:pt x="5835" y="242"/>
                    </a:lnTo>
                    <a:lnTo>
                      <a:pt x="5841" y="243"/>
                    </a:lnTo>
                    <a:lnTo>
                      <a:pt x="5847" y="244"/>
                    </a:lnTo>
                    <a:lnTo>
                      <a:pt x="5852" y="248"/>
                    </a:lnTo>
                    <a:lnTo>
                      <a:pt x="5858" y="250"/>
                    </a:lnTo>
                    <a:lnTo>
                      <a:pt x="5864" y="253"/>
                    </a:lnTo>
                    <a:lnTo>
                      <a:pt x="5868" y="257"/>
                    </a:lnTo>
                    <a:lnTo>
                      <a:pt x="5873" y="260"/>
                    </a:lnTo>
                    <a:lnTo>
                      <a:pt x="5876" y="264"/>
                    </a:lnTo>
                    <a:lnTo>
                      <a:pt x="5880" y="268"/>
                    </a:lnTo>
                    <a:lnTo>
                      <a:pt x="5881" y="272"/>
                    </a:lnTo>
                    <a:lnTo>
                      <a:pt x="5884" y="278"/>
                    </a:lnTo>
                    <a:lnTo>
                      <a:pt x="5886" y="282"/>
                    </a:lnTo>
                    <a:lnTo>
                      <a:pt x="5887" y="288"/>
                    </a:lnTo>
                    <a:lnTo>
                      <a:pt x="5887" y="293"/>
                    </a:lnTo>
                    <a:lnTo>
                      <a:pt x="5886" y="299"/>
                    </a:lnTo>
                    <a:lnTo>
                      <a:pt x="5884" y="306"/>
                    </a:lnTo>
                    <a:lnTo>
                      <a:pt x="5881" y="311"/>
                    </a:lnTo>
                    <a:lnTo>
                      <a:pt x="5878" y="318"/>
                    </a:lnTo>
                    <a:lnTo>
                      <a:pt x="5709" y="241"/>
                    </a:lnTo>
                    <a:lnTo>
                      <a:pt x="5709" y="215"/>
                    </a:lnTo>
                    <a:lnTo>
                      <a:pt x="5624" y="189"/>
                    </a:lnTo>
                    <a:lnTo>
                      <a:pt x="5398" y="163"/>
                    </a:lnTo>
                    <a:lnTo>
                      <a:pt x="5455" y="189"/>
                    </a:lnTo>
                    <a:lnTo>
                      <a:pt x="5086" y="189"/>
                    </a:lnTo>
                    <a:lnTo>
                      <a:pt x="5059" y="163"/>
                    </a:lnTo>
                    <a:lnTo>
                      <a:pt x="4946" y="163"/>
                    </a:lnTo>
                    <a:lnTo>
                      <a:pt x="4973" y="189"/>
                    </a:lnTo>
                    <a:lnTo>
                      <a:pt x="4833" y="189"/>
                    </a:lnTo>
                    <a:lnTo>
                      <a:pt x="5002" y="112"/>
                    </a:lnTo>
                    <a:lnTo>
                      <a:pt x="4973" y="86"/>
                    </a:lnTo>
                    <a:lnTo>
                      <a:pt x="4968" y="78"/>
                    </a:lnTo>
                    <a:lnTo>
                      <a:pt x="4960" y="73"/>
                    </a:lnTo>
                    <a:lnTo>
                      <a:pt x="4953" y="67"/>
                    </a:lnTo>
                    <a:lnTo>
                      <a:pt x="4946" y="64"/>
                    </a:lnTo>
                    <a:lnTo>
                      <a:pt x="4939" y="60"/>
                    </a:lnTo>
                    <a:lnTo>
                      <a:pt x="4930" y="57"/>
                    </a:lnTo>
                    <a:lnTo>
                      <a:pt x="4921" y="56"/>
                    </a:lnTo>
                    <a:lnTo>
                      <a:pt x="4913" y="54"/>
                    </a:lnTo>
                    <a:lnTo>
                      <a:pt x="4904" y="54"/>
                    </a:lnTo>
                    <a:lnTo>
                      <a:pt x="4894" y="54"/>
                    </a:lnTo>
                    <a:lnTo>
                      <a:pt x="4884" y="54"/>
                    </a:lnTo>
                    <a:lnTo>
                      <a:pt x="4875" y="54"/>
                    </a:lnTo>
                    <a:lnTo>
                      <a:pt x="4865" y="55"/>
                    </a:lnTo>
                    <a:lnTo>
                      <a:pt x="4855" y="56"/>
                    </a:lnTo>
                    <a:lnTo>
                      <a:pt x="4835" y="59"/>
                    </a:lnTo>
                    <a:lnTo>
                      <a:pt x="4814" y="63"/>
                    </a:lnTo>
                    <a:lnTo>
                      <a:pt x="4794" y="66"/>
                    </a:lnTo>
                    <a:lnTo>
                      <a:pt x="4774" y="69"/>
                    </a:lnTo>
                    <a:lnTo>
                      <a:pt x="4764" y="70"/>
                    </a:lnTo>
                    <a:lnTo>
                      <a:pt x="4755" y="70"/>
                    </a:lnTo>
                    <a:lnTo>
                      <a:pt x="4745" y="72"/>
                    </a:lnTo>
                    <a:lnTo>
                      <a:pt x="4736" y="72"/>
                    </a:lnTo>
                    <a:lnTo>
                      <a:pt x="4728" y="70"/>
                    </a:lnTo>
                    <a:lnTo>
                      <a:pt x="4720" y="69"/>
                    </a:lnTo>
                    <a:lnTo>
                      <a:pt x="4712" y="68"/>
                    </a:lnTo>
                    <a:lnTo>
                      <a:pt x="4705" y="66"/>
                    </a:lnTo>
                    <a:lnTo>
                      <a:pt x="4697" y="63"/>
                    </a:lnTo>
                    <a:lnTo>
                      <a:pt x="4692" y="59"/>
                    </a:lnTo>
                    <a:lnTo>
                      <a:pt x="4687" y="57"/>
                    </a:lnTo>
                    <a:lnTo>
                      <a:pt x="4683" y="54"/>
                    </a:lnTo>
                    <a:lnTo>
                      <a:pt x="4677" y="47"/>
                    </a:lnTo>
                    <a:lnTo>
                      <a:pt x="4670" y="40"/>
                    </a:lnTo>
                    <a:lnTo>
                      <a:pt x="4664" y="33"/>
                    </a:lnTo>
                    <a:lnTo>
                      <a:pt x="4657" y="26"/>
                    </a:lnTo>
                    <a:lnTo>
                      <a:pt x="4650" y="19"/>
                    </a:lnTo>
                    <a:lnTo>
                      <a:pt x="4642" y="13"/>
                    </a:lnTo>
                    <a:lnTo>
                      <a:pt x="4638" y="10"/>
                    </a:lnTo>
                    <a:lnTo>
                      <a:pt x="4635" y="8"/>
                    </a:lnTo>
                    <a:lnTo>
                      <a:pt x="4629" y="5"/>
                    </a:lnTo>
                    <a:lnTo>
                      <a:pt x="4625" y="3"/>
                    </a:lnTo>
                    <a:lnTo>
                      <a:pt x="4619" y="2"/>
                    </a:lnTo>
                    <a:lnTo>
                      <a:pt x="4613" y="1"/>
                    </a:lnTo>
                    <a:lnTo>
                      <a:pt x="4608" y="1"/>
                    </a:lnTo>
                    <a:lnTo>
                      <a:pt x="4602" y="0"/>
                    </a:lnTo>
                    <a:lnTo>
                      <a:pt x="4595" y="0"/>
                    </a:lnTo>
                    <a:lnTo>
                      <a:pt x="4589" y="0"/>
                    </a:lnTo>
                    <a:lnTo>
                      <a:pt x="4583" y="1"/>
                    </a:lnTo>
                    <a:lnTo>
                      <a:pt x="4576" y="2"/>
                    </a:lnTo>
                    <a:lnTo>
                      <a:pt x="4563" y="4"/>
                    </a:lnTo>
                    <a:lnTo>
                      <a:pt x="4550" y="8"/>
                    </a:lnTo>
                    <a:lnTo>
                      <a:pt x="4537" y="12"/>
                    </a:lnTo>
                    <a:lnTo>
                      <a:pt x="4525" y="17"/>
                    </a:lnTo>
                    <a:lnTo>
                      <a:pt x="4512" y="22"/>
                    </a:lnTo>
                    <a:lnTo>
                      <a:pt x="4502" y="28"/>
                    </a:lnTo>
                    <a:lnTo>
                      <a:pt x="4492" y="35"/>
                    </a:lnTo>
                    <a:lnTo>
                      <a:pt x="4483" y="40"/>
                    </a:lnTo>
                    <a:lnTo>
                      <a:pt x="4479" y="44"/>
                    </a:lnTo>
                    <a:lnTo>
                      <a:pt x="4475" y="47"/>
                    </a:lnTo>
                    <a:lnTo>
                      <a:pt x="4472" y="50"/>
                    </a:lnTo>
                    <a:lnTo>
                      <a:pt x="4469" y="54"/>
                    </a:lnTo>
                    <a:lnTo>
                      <a:pt x="4466" y="56"/>
                    </a:lnTo>
                    <a:lnTo>
                      <a:pt x="4465" y="59"/>
                    </a:lnTo>
                    <a:lnTo>
                      <a:pt x="4465" y="86"/>
                    </a:lnTo>
                    <a:lnTo>
                      <a:pt x="4443" y="84"/>
                    </a:lnTo>
                    <a:lnTo>
                      <a:pt x="4421" y="82"/>
                    </a:lnTo>
                    <a:lnTo>
                      <a:pt x="4401" y="81"/>
                    </a:lnTo>
                    <a:lnTo>
                      <a:pt x="4379" y="81"/>
                    </a:lnTo>
                    <a:lnTo>
                      <a:pt x="4358" y="81"/>
                    </a:lnTo>
                    <a:lnTo>
                      <a:pt x="4336" y="81"/>
                    </a:lnTo>
                    <a:lnTo>
                      <a:pt x="4314" y="82"/>
                    </a:lnTo>
                    <a:lnTo>
                      <a:pt x="4293" y="83"/>
                    </a:lnTo>
                    <a:lnTo>
                      <a:pt x="4272" y="85"/>
                    </a:lnTo>
                    <a:lnTo>
                      <a:pt x="4251" y="87"/>
                    </a:lnTo>
                    <a:lnTo>
                      <a:pt x="4229" y="89"/>
                    </a:lnTo>
                    <a:lnTo>
                      <a:pt x="4209" y="93"/>
                    </a:lnTo>
                    <a:lnTo>
                      <a:pt x="4187" y="97"/>
                    </a:lnTo>
                    <a:lnTo>
                      <a:pt x="4167" y="102"/>
                    </a:lnTo>
                    <a:lnTo>
                      <a:pt x="4146" y="106"/>
                    </a:lnTo>
                    <a:lnTo>
                      <a:pt x="4126" y="112"/>
                    </a:lnTo>
                    <a:lnTo>
                      <a:pt x="4126" y="112"/>
                    </a:lnTo>
                    <a:lnTo>
                      <a:pt x="4070" y="138"/>
                    </a:lnTo>
                    <a:lnTo>
                      <a:pt x="4126" y="163"/>
                    </a:lnTo>
                    <a:lnTo>
                      <a:pt x="3928" y="189"/>
                    </a:lnTo>
                    <a:lnTo>
                      <a:pt x="3957" y="215"/>
                    </a:lnTo>
                    <a:lnTo>
                      <a:pt x="4041" y="241"/>
                    </a:lnTo>
                    <a:lnTo>
                      <a:pt x="4013" y="241"/>
                    </a:lnTo>
                    <a:lnTo>
                      <a:pt x="3815" y="215"/>
                    </a:lnTo>
                    <a:lnTo>
                      <a:pt x="3787" y="241"/>
                    </a:lnTo>
                    <a:lnTo>
                      <a:pt x="3928" y="318"/>
                    </a:lnTo>
                    <a:lnTo>
                      <a:pt x="3787" y="267"/>
                    </a:lnTo>
                    <a:lnTo>
                      <a:pt x="3759" y="215"/>
                    </a:lnTo>
                    <a:lnTo>
                      <a:pt x="3703" y="267"/>
                    </a:lnTo>
                    <a:lnTo>
                      <a:pt x="3674" y="267"/>
                    </a:lnTo>
                    <a:lnTo>
                      <a:pt x="3677" y="261"/>
                    </a:lnTo>
                    <a:lnTo>
                      <a:pt x="3680" y="257"/>
                    </a:lnTo>
                    <a:lnTo>
                      <a:pt x="3681" y="252"/>
                    </a:lnTo>
                    <a:lnTo>
                      <a:pt x="3682" y="246"/>
                    </a:lnTo>
                    <a:lnTo>
                      <a:pt x="3682" y="242"/>
                    </a:lnTo>
                    <a:lnTo>
                      <a:pt x="3682" y="236"/>
                    </a:lnTo>
                    <a:lnTo>
                      <a:pt x="3681" y="232"/>
                    </a:lnTo>
                    <a:lnTo>
                      <a:pt x="3680" y="227"/>
                    </a:lnTo>
                    <a:lnTo>
                      <a:pt x="3678" y="222"/>
                    </a:lnTo>
                    <a:lnTo>
                      <a:pt x="3675" y="217"/>
                    </a:lnTo>
                    <a:lnTo>
                      <a:pt x="3672" y="213"/>
                    </a:lnTo>
                    <a:lnTo>
                      <a:pt x="3669" y="209"/>
                    </a:lnTo>
                    <a:lnTo>
                      <a:pt x="3665" y="205"/>
                    </a:lnTo>
                    <a:lnTo>
                      <a:pt x="3661" y="202"/>
                    </a:lnTo>
                    <a:lnTo>
                      <a:pt x="3655" y="198"/>
                    </a:lnTo>
                    <a:lnTo>
                      <a:pt x="3649" y="196"/>
                    </a:lnTo>
                    <a:lnTo>
                      <a:pt x="3642" y="193"/>
                    </a:lnTo>
                    <a:lnTo>
                      <a:pt x="3633" y="190"/>
                    </a:lnTo>
                    <a:lnTo>
                      <a:pt x="3625" y="189"/>
                    </a:lnTo>
                    <a:lnTo>
                      <a:pt x="3617" y="189"/>
                    </a:lnTo>
                    <a:lnTo>
                      <a:pt x="3532" y="189"/>
                    </a:lnTo>
                    <a:lnTo>
                      <a:pt x="3526" y="191"/>
                    </a:lnTo>
                    <a:lnTo>
                      <a:pt x="3519" y="194"/>
                    </a:lnTo>
                    <a:lnTo>
                      <a:pt x="3515" y="197"/>
                    </a:lnTo>
                    <a:lnTo>
                      <a:pt x="3509" y="199"/>
                    </a:lnTo>
                    <a:lnTo>
                      <a:pt x="3505" y="202"/>
                    </a:lnTo>
                    <a:lnTo>
                      <a:pt x="3500" y="205"/>
                    </a:lnTo>
                    <a:lnTo>
                      <a:pt x="3496" y="207"/>
                    </a:lnTo>
                    <a:lnTo>
                      <a:pt x="3492" y="209"/>
                    </a:lnTo>
                    <a:lnTo>
                      <a:pt x="3486" y="215"/>
                    </a:lnTo>
                    <a:lnTo>
                      <a:pt x="3480" y="221"/>
                    </a:lnTo>
                    <a:lnTo>
                      <a:pt x="3477" y="226"/>
                    </a:lnTo>
                    <a:lnTo>
                      <a:pt x="3474" y="231"/>
                    </a:lnTo>
                    <a:lnTo>
                      <a:pt x="3471" y="236"/>
                    </a:lnTo>
                    <a:lnTo>
                      <a:pt x="3471" y="242"/>
                    </a:lnTo>
                    <a:lnTo>
                      <a:pt x="3471" y="248"/>
                    </a:lnTo>
                    <a:lnTo>
                      <a:pt x="3471" y="253"/>
                    </a:lnTo>
                    <a:lnTo>
                      <a:pt x="3473" y="258"/>
                    </a:lnTo>
                    <a:lnTo>
                      <a:pt x="3474" y="263"/>
                    </a:lnTo>
                    <a:lnTo>
                      <a:pt x="3477" y="269"/>
                    </a:lnTo>
                    <a:lnTo>
                      <a:pt x="3480" y="274"/>
                    </a:lnTo>
                    <a:lnTo>
                      <a:pt x="3486" y="286"/>
                    </a:lnTo>
                    <a:lnTo>
                      <a:pt x="3493" y="297"/>
                    </a:lnTo>
                    <a:lnTo>
                      <a:pt x="3499" y="308"/>
                    </a:lnTo>
                    <a:lnTo>
                      <a:pt x="3502" y="315"/>
                    </a:lnTo>
                    <a:lnTo>
                      <a:pt x="3505" y="320"/>
                    </a:lnTo>
                    <a:lnTo>
                      <a:pt x="3507" y="326"/>
                    </a:lnTo>
                    <a:lnTo>
                      <a:pt x="3509" y="333"/>
                    </a:lnTo>
                    <a:lnTo>
                      <a:pt x="3510" y="338"/>
                    </a:lnTo>
                    <a:lnTo>
                      <a:pt x="3510" y="344"/>
                    </a:lnTo>
                    <a:lnTo>
                      <a:pt x="3510" y="351"/>
                    </a:lnTo>
                    <a:lnTo>
                      <a:pt x="3509" y="357"/>
                    </a:lnTo>
                    <a:lnTo>
                      <a:pt x="3507" y="363"/>
                    </a:lnTo>
                    <a:lnTo>
                      <a:pt x="3503" y="370"/>
                    </a:lnTo>
                    <a:lnTo>
                      <a:pt x="3646" y="395"/>
                    </a:lnTo>
                    <a:lnTo>
                      <a:pt x="3617" y="421"/>
                    </a:lnTo>
                    <a:lnTo>
                      <a:pt x="3221" y="318"/>
                    </a:lnTo>
                    <a:lnTo>
                      <a:pt x="3221" y="344"/>
                    </a:lnTo>
                    <a:lnTo>
                      <a:pt x="3334" y="395"/>
                    </a:lnTo>
                    <a:lnTo>
                      <a:pt x="3278" y="395"/>
                    </a:lnTo>
                    <a:lnTo>
                      <a:pt x="3307" y="421"/>
                    </a:lnTo>
                    <a:lnTo>
                      <a:pt x="3250" y="395"/>
                    </a:lnTo>
                    <a:lnTo>
                      <a:pt x="3108" y="395"/>
                    </a:lnTo>
                    <a:lnTo>
                      <a:pt x="3108" y="421"/>
                    </a:lnTo>
                    <a:lnTo>
                      <a:pt x="3052" y="395"/>
                    </a:lnTo>
                    <a:lnTo>
                      <a:pt x="2883" y="447"/>
                    </a:lnTo>
                    <a:lnTo>
                      <a:pt x="2883" y="473"/>
                    </a:lnTo>
                    <a:lnTo>
                      <a:pt x="2854" y="473"/>
                    </a:lnTo>
                    <a:lnTo>
                      <a:pt x="2741" y="447"/>
                    </a:lnTo>
                    <a:lnTo>
                      <a:pt x="2798" y="447"/>
                    </a:lnTo>
                    <a:lnTo>
                      <a:pt x="2769" y="421"/>
                    </a:lnTo>
                    <a:lnTo>
                      <a:pt x="2656" y="395"/>
                    </a:lnTo>
                    <a:lnTo>
                      <a:pt x="2666" y="395"/>
                    </a:lnTo>
                    <a:lnTo>
                      <a:pt x="2675" y="397"/>
                    </a:lnTo>
                    <a:lnTo>
                      <a:pt x="2682" y="398"/>
                    </a:lnTo>
                    <a:lnTo>
                      <a:pt x="2689" y="399"/>
                    </a:lnTo>
                    <a:lnTo>
                      <a:pt x="2694" y="400"/>
                    </a:lnTo>
                    <a:lnTo>
                      <a:pt x="2699" y="402"/>
                    </a:lnTo>
                    <a:lnTo>
                      <a:pt x="2702" y="406"/>
                    </a:lnTo>
                    <a:lnTo>
                      <a:pt x="2707" y="408"/>
                    </a:lnTo>
                    <a:lnTo>
                      <a:pt x="2708" y="411"/>
                    </a:lnTo>
                    <a:lnTo>
                      <a:pt x="2711" y="415"/>
                    </a:lnTo>
                    <a:lnTo>
                      <a:pt x="2712" y="418"/>
                    </a:lnTo>
                    <a:lnTo>
                      <a:pt x="2712" y="421"/>
                    </a:lnTo>
                    <a:lnTo>
                      <a:pt x="2714" y="426"/>
                    </a:lnTo>
                    <a:lnTo>
                      <a:pt x="2714" y="429"/>
                    </a:lnTo>
                    <a:lnTo>
                      <a:pt x="2712" y="438"/>
                    </a:lnTo>
                    <a:lnTo>
                      <a:pt x="2712" y="447"/>
                    </a:lnTo>
                    <a:lnTo>
                      <a:pt x="2711" y="456"/>
                    </a:lnTo>
                    <a:lnTo>
                      <a:pt x="2711" y="464"/>
                    </a:lnTo>
                    <a:lnTo>
                      <a:pt x="2712" y="468"/>
                    </a:lnTo>
                    <a:lnTo>
                      <a:pt x="2712" y="473"/>
                    </a:lnTo>
                    <a:lnTo>
                      <a:pt x="2714" y="476"/>
                    </a:lnTo>
                    <a:lnTo>
                      <a:pt x="2715" y="481"/>
                    </a:lnTo>
                    <a:lnTo>
                      <a:pt x="2718" y="484"/>
                    </a:lnTo>
                    <a:lnTo>
                      <a:pt x="2721" y="487"/>
                    </a:lnTo>
                    <a:lnTo>
                      <a:pt x="2724" y="491"/>
                    </a:lnTo>
                    <a:lnTo>
                      <a:pt x="2728" y="494"/>
                    </a:lnTo>
                    <a:lnTo>
                      <a:pt x="2734" y="496"/>
                    </a:lnTo>
                    <a:lnTo>
                      <a:pt x="2741" y="499"/>
                    </a:lnTo>
                    <a:lnTo>
                      <a:pt x="2712" y="499"/>
                    </a:lnTo>
                    <a:lnTo>
                      <a:pt x="2572" y="524"/>
                    </a:lnTo>
                    <a:lnTo>
                      <a:pt x="2628" y="602"/>
                    </a:lnTo>
                    <a:lnTo>
                      <a:pt x="2458" y="550"/>
                    </a:lnTo>
                    <a:lnTo>
                      <a:pt x="2430" y="550"/>
                    </a:lnTo>
                    <a:lnTo>
                      <a:pt x="2516" y="629"/>
                    </a:lnTo>
                    <a:lnTo>
                      <a:pt x="2507" y="629"/>
                    </a:lnTo>
                    <a:lnTo>
                      <a:pt x="2498" y="629"/>
                    </a:lnTo>
                    <a:lnTo>
                      <a:pt x="2490" y="629"/>
                    </a:lnTo>
                    <a:lnTo>
                      <a:pt x="2480" y="629"/>
                    </a:lnTo>
                    <a:lnTo>
                      <a:pt x="2469" y="629"/>
                    </a:lnTo>
                    <a:lnTo>
                      <a:pt x="2459" y="627"/>
                    </a:lnTo>
                    <a:lnTo>
                      <a:pt x="2449" y="627"/>
                    </a:lnTo>
                    <a:lnTo>
                      <a:pt x="2439" y="626"/>
                    </a:lnTo>
                    <a:lnTo>
                      <a:pt x="2428" y="624"/>
                    </a:lnTo>
                    <a:lnTo>
                      <a:pt x="2417" y="623"/>
                    </a:lnTo>
                    <a:lnTo>
                      <a:pt x="2409" y="621"/>
                    </a:lnTo>
                    <a:lnTo>
                      <a:pt x="2400" y="617"/>
                    </a:lnTo>
                    <a:lnTo>
                      <a:pt x="2391" y="615"/>
                    </a:lnTo>
                    <a:lnTo>
                      <a:pt x="2384" y="611"/>
                    </a:lnTo>
                    <a:lnTo>
                      <a:pt x="2378" y="606"/>
                    </a:lnTo>
                    <a:lnTo>
                      <a:pt x="2374" y="602"/>
                    </a:lnTo>
                    <a:lnTo>
                      <a:pt x="2371" y="597"/>
                    </a:lnTo>
                    <a:lnTo>
                      <a:pt x="2368" y="593"/>
                    </a:lnTo>
                    <a:lnTo>
                      <a:pt x="2367" y="588"/>
                    </a:lnTo>
                    <a:lnTo>
                      <a:pt x="2367" y="583"/>
                    </a:lnTo>
                    <a:lnTo>
                      <a:pt x="2365" y="577"/>
                    </a:lnTo>
                    <a:lnTo>
                      <a:pt x="2367" y="571"/>
                    </a:lnTo>
                    <a:lnTo>
                      <a:pt x="2367" y="560"/>
                    </a:lnTo>
                    <a:lnTo>
                      <a:pt x="2370" y="548"/>
                    </a:lnTo>
                    <a:lnTo>
                      <a:pt x="2373" y="536"/>
                    </a:lnTo>
                    <a:lnTo>
                      <a:pt x="2374" y="523"/>
                    </a:lnTo>
                    <a:lnTo>
                      <a:pt x="2374" y="518"/>
                    </a:lnTo>
                    <a:lnTo>
                      <a:pt x="2374" y="512"/>
                    </a:lnTo>
                    <a:lnTo>
                      <a:pt x="2374" y="506"/>
                    </a:lnTo>
                    <a:lnTo>
                      <a:pt x="2373" y="501"/>
                    </a:lnTo>
                    <a:lnTo>
                      <a:pt x="2371" y="496"/>
                    </a:lnTo>
                    <a:lnTo>
                      <a:pt x="2370" y="492"/>
                    </a:lnTo>
                    <a:lnTo>
                      <a:pt x="2367" y="487"/>
                    </a:lnTo>
                    <a:lnTo>
                      <a:pt x="2362" y="483"/>
                    </a:lnTo>
                    <a:lnTo>
                      <a:pt x="2358" y="480"/>
                    </a:lnTo>
                    <a:lnTo>
                      <a:pt x="2352" y="476"/>
                    </a:lnTo>
                    <a:lnTo>
                      <a:pt x="2345" y="474"/>
                    </a:lnTo>
                    <a:lnTo>
                      <a:pt x="2338" y="472"/>
                    </a:lnTo>
                    <a:lnTo>
                      <a:pt x="2329" y="471"/>
                    </a:lnTo>
                    <a:lnTo>
                      <a:pt x="2318" y="469"/>
                    </a:lnTo>
                    <a:lnTo>
                      <a:pt x="2312" y="469"/>
                    </a:lnTo>
                    <a:lnTo>
                      <a:pt x="2306" y="469"/>
                    </a:lnTo>
                    <a:lnTo>
                      <a:pt x="2299" y="469"/>
                    </a:lnTo>
                    <a:lnTo>
                      <a:pt x="2293" y="469"/>
                    </a:lnTo>
                    <a:lnTo>
                      <a:pt x="2284" y="471"/>
                    </a:lnTo>
                    <a:lnTo>
                      <a:pt x="2277" y="471"/>
                    </a:lnTo>
                    <a:lnTo>
                      <a:pt x="2269" y="472"/>
                    </a:lnTo>
                    <a:lnTo>
                      <a:pt x="2261" y="473"/>
                    </a:lnTo>
                    <a:lnTo>
                      <a:pt x="2261" y="473"/>
                    </a:lnTo>
                    <a:lnTo>
                      <a:pt x="2283" y="480"/>
                    </a:lnTo>
                    <a:lnTo>
                      <a:pt x="2305" y="485"/>
                    </a:lnTo>
                    <a:lnTo>
                      <a:pt x="2328" y="490"/>
                    </a:lnTo>
                    <a:lnTo>
                      <a:pt x="2351" y="493"/>
                    </a:lnTo>
                    <a:lnTo>
                      <a:pt x="2374" y="496"/>
                    </a:lnTo>
                    <a:lnTo>
                      <a:pt x="2397" y="499"/>
                    </a:lnTo>
                    <a:lnTo>
                      <a:pt x="2420" y="500"/>
                    </a:lnTo>
                    <a:lnTo>
                      <a:pt x="2445" y="500"/>
                    </a:lnTo>
                    <a:lnTo>
                      <a:pt x="2468" y="500"/>
                    </a:lnTo>
                    <a:lnTo>
                      <a:pt x="2491" y="499"/>
                    </a:lnTo>
                    <a:lnTo>
                      <a:pt x="2514" y="496"/>
                    </a:lnTo>
                    <a:lnTo>
                      <a:pt x="2537" y="493"/>
                    </a:lnTo>
                    <a:lnTo>
                      <a:pt x="2561" y="490"/>
                    </a:lnTo>
                    <a:lnTo>
                      <a:pt x="2584" y="485"/>
                    </a:lnTo>
                    <a:lnTo>
                      <a:pt x="2605" y="480"/>
                    </a:lnTo>
                    <a:lnTo>
                      <a:pt x="2628" y="473"/>
                    </a:lnTo>
                    <a:lnTo>
                      <a:pt x="2628" y="473"/>
                    </a:lnTo>
                    <a:lnTo>
                      <a:pt x="2600" y="447"/>
                    </a:lnTo>
                    <a:lnTo>
                      <a:pt x="2261" y="344"/>
                    </a:lnTo>
                    <a:lnTo>
                      <a:pt x="2261" y="344"/>
                    </a:lnTo>
                    <a:lnTo>
                      <a:pt x="2253" y="351"/>
                    </a:lnTo>
                    <a:lnTo>
                      <a:pt x="2242" y="356"/>
                    </a:lnTo>
                    <a:lnTo>
                      <a:pt x="2234" y="361"/>
                    </a:lnTo>
                    <a:lnTo>
                      <a:pt x="2222" y="364"/>
                    </a:lnTo>
                    <a:lnTo>
                      <a:pt x="2212" y="367"/>
                    </a:lnTo>
                    <a:lnTo>
                      <a:pt x="2202" y="370"/>
                    </a:lnTo>
                    <a:lnTo>
                      <a:pt x="2190" y="372"/>
                    </a:lnTo>
                    <a:lnTo>
                      <a:pt x="2180" y="372"/>
                    </a:lnTo>
                    <a:lnTo>
                      <a:pt x="2169" y="372"/>
                    </a:lnTo>
                    <a:lnTo>
                      <a:pt x="2157" y="371"/>
                    </a:lnTo>
                    <a:lnTo>
                      <a:pt x="2147" y="370"/>
                    </a:lnTo>
                    <a:lnTo>
                      <a:pt x="2136" y="366"/>
                    </a:lnTo>
                    <a:lnTo>
                      <a:pt x="2125" y="363"/>
                    </a:lnTo>
                    <a:lnTo>
                      <a:pt x="2115" y="358"/>
                    </a:lnTo>
                    <a:lnTo>
                      <a:pt x="2105" y="354"/>
                    </a:lnTo>
                    <a:lnTo>
                      <a:pt x="2096" y="348"/>
                    </a:lnTo>
                    <a:lnTo>
                      <a:pt x="2094" y="346"/>
                    </a:lnTo>
                    <a:lnTo>
                      <a:pt x="2091" y="344"/>
                    </a:lnTo>
                    <a:lnTo>
                      <a:pt x="2205" y="318"/>
                    </a:lnTo>
                    <a:lnTo>
                      <a:pt x="2198" y="322"/>
                    </a:lnTo>
                    <a:lnTo>
                      <a:pt x="2190" y="326"/>
                    </a:lnTo>
                    <a:lnTo>
                      <a:pt x="2183" y="328"/>
                    </a:lnTo>
                    <a:lnTo>
                      <a:pt x="2175" y="330"/>
                    </a:lnTo>
                    <a:lnTo>
                      <a:pt x="2167" y="333"/>
                    </a:lnTo>
                    <a:lnTo>
                      <a:pt x="2159" y="334"/>
                    </a:lnTo>
                    <a:lnTo>
                      <a:pt x="2151" y="335"/>
                    </a:lnTo>
                    <a:lnTo>
                      <a:pt x="2143" y="335"/>
                    </a:lnTo>
                    <a:lnTo>
                      <a:pt x="2134" y="334"/>
                    </a:lnTo>
                    <a:lnTo>
                      <a:pt x="2127" y="333"/>
                    </a:lnTo>
                    <a:lnTo>
                      <a:pt x="2118" y="330"/>
                    </a:lnTo>
                    <a:lnTo>
                      <a:pt x="2111" y="328"/>
                    </a:lnTo>
                    <a:lnTo>
                      <a:pt x="2104" y="325"/>
                    </a:lnTo>
                    <a:lnTo>
                      <a:pt x="2096" y="322"/>
                    </a:lnTo>
                    <a:lnTo>
                      <a:pt x="2091" y="317"/>
                    </a:lnTo>
                    <a:lnTo>
                      <a:pt x="2085" y="313"/>
                    </a:lnTo>
                    <a:lnTo>
                      <a:pt x="2079" y="308"/>
                    </a:lnTo>
                    <a:lnTo>
                      <a:pt x="2075" y="302"/>
                    </a:lnTo>
                    <a:lnTo>
                      <a:pt x="2070" y="297"/>
                    </a:lnTo>
                    <a:lnTo>
                      <a:pt x="2068" y="291"/>
                    </a:lnTo>
                    <a:lnTo>
                      <a:pt x="2065" y="285"/>
                    </a:lnTo>
                    <a:lnTo>
                      <a:pt x="2063" y="279"/>
                    </a:lnTo>
                    <a:lnTo>
                      <a:pt x="2063" y="272"/>
                    </a:lnTo>
                    <a:lnTo>
                      <a:pt x="2063" y="267"/>
                    </a:lnTo>
                    <a:lnTo>
                      <a:pt x="2034" y="318"/>
                    </a:lnTo>
                    <a:lnTo>
                      <a:pt x="1978" y="318"/>
                    </a:lnTo>
                    <a:lnTo>
                      <a:pt x="1978" y="267"/>
                    </a:lnTo>
                    <a:lnTo>
                      <a:pt x="1979" y="273"/>
                    </a:lnTo>
                    <a:lnTo>
                      <a:pt x="1979" y="280"/>
                    </a:lnTo>
                    <a:lnTo>
                      <a:pt x="1979" y="286"/>
                    </a:lnTo>
                    <a:lnTo>
                      <a:pt x="1979" y="291"/>
                    </a:lnTo>
                    <a:lnTo>
                      <a:pt x="1978" y="296"/>
                    </a:lnTo>
                    <a:lnTo>
                      <a:pt x="1976" y="300"/>
                    </a:lnTo>
                    <a:lnTo>
                      <a:pt x="1975" y="304"/>
                    </a:lnTo>
                    <a:lnTo>
                      <a:pt x="1974" y="307"/>
                    </a:lnTo>
                    <a:lnTo>
                      <a:pt x="1971" y="310"/>
                    </a:lnTo>
                    <a:lnTo>
                      <a:pt x="1968" y="313"/>
                    </a:lnTo>
                    <a:lnTo>
                      <a:pt x="1965" y="314"/>
                    </a:lnTo>
                    <a:lnTo>
                      <a:pt x="1961" y="316"/>
                    </a:lnTo>
                    <a:lnTo>
                      <a:pt x="1958" y="317"/>
                    </a:lnTo>
                    <a:lnTo>
                      <a:pt x="1953" y="317"/>
                    </a:lnTo>
                    <a:lnTo>
                      <a:pt x="1945" y="318"/>
                    </a:lnTo>
                    <a:lnTo>
                      <a:pt x="1935" y="318"/>
                    </a:lnTo>
                    <a:lnTo>
                      <a:pt x="1924" y="318"/>
                    </a:lnTo>
                    <a:lnTo>
                      <a:pt x="1914" y="317"/>
                    </a:lnTo>
                    <a:lnTo>
                      <a:pt x="1904" y="317"/>
                    </a:lnTo>
                    <a:lnTo>
                      <a:pt x="1893" y="316"/>
                    </a:lnTo>
                    <a:lnTo>
                      <a:pt x="1883" y="316"/>
                    </a:lnTo>
                    <a:lnTo>
                      <a:pt x="1872" y="317"/>
                    </a:lnTo>
                    <a:lnTo>
                      <a:pt x="1868" y="317"/>
                    </a:lnTo>
                    <a:lnTo>
                      <a:pt x="1864" y="318"/>
                    </a:lnTo>
                    <a:lnTo>
                      <a:pt x="1856" y="320"/>
                    </a:lnTo>
                    <a:lnTo>
                      <a:pt x="1851" y="324"/>
                    </a:lnTo>
                    <a:lnTo>
                      <a:pt x="1843" y="327"/>
                    </a:lnTo>
                    <a:lnTo>
                      <a:pt x="1838" y="330"/>
                    </a:lnTo>
                    <a:lnTo>
                      <a:pt x="1830" y="334"/>
                    </a:lnTo>
                    <a:lnTo>
                      <a:pt x="1825" y="337"/>
                    </a:lnTo>
                    <a:lnTo>
                      <a:pt x="1817" y="341"/>
                    </a:lnTo>
                    <a:lnTo>
                      <a:pt x="1812" y="344"/>
                    </a:lnTo>
                    <a:lnTo>
                      <a:pt x="1802" y="345"/>
                    </a:lnTo>
                    <a:lnTo>
                      <a:pt x="1793" y="346"/>
                    </a:lnTo>
                    <a:lnTo>
                      <a:pt x="1783" y="347"/>
                    </a:lnTo>
                    <a:lnTo>
                      <a:pt x="1773" y="346"/>
                    </a:lnTo>
                    <a:lnTo>
                      <a:pt x="1761" y="346"/>
                    </a:lnTo>
                    <a:lnTo>
                      <a:pt x="1751" y="346"/>
                    </a:lnTo>
                    <a:lnTo>
                      <a:pt x="1739" y="345"/>
                    </a:lnTo>
                    <a:lnTo>
                      <a:pt x="1729" y="345"/>
                    </a:lnTo>
                    <a:lnTo>
                      <a:pt x="1719" y="345"/>
                    </a:lnTo>
                    <a:lnTo>
                      <a:pt x="1710" y="345"/>
                    </a:lnTo>
                    <a:lnTo>
                      <a:pt x="1702" y="346"/>
                    </a:lnTo>
                    <a:lnTo>
                      <a:pt x="1693" y="348"/>
                    </a:lnTo>
                    <a:lnTo>
                      <a:pt x="1690" y="350"/>
                    </a:lnTo>
                    <a:lnTo>
                      <a:pt x="1686" y="351"/>
                    </a:lnTo>
                    <a:lnTo>
                      <a:pt x="1683" y="353"/>
                    </a:lnTo>
                    <a:lnTo>
                      <a:pt x="1680" y="355"/>
                    </a:lnTo>
                    <a:lnTo>
                      <a:pt x="1677" y="357"/>
                    </a:lnTo>
                    <a:lnTo>
                      <a:pt x="1676" y="361"/>
                    </a:lnTo>
                    <a:lnTo>
                      <a:pt x="1674" y="364"/>
                    </a:lnTo>
                    <a:lnTo>
                      <a:pt x="1673" y="369"/>
                    </a:lnTo>
                    <a:lnTo>
                      <a:pt x="1671" y="372"/>
                    </a:lnTo>
                    <a:lnTo>
                      <a:pt x="1670" y="375"/>
                    </a:lnTo>
                    <a:lnTo>
                      <a:pt x="1669" y="384"/>
                    </a:lnTo>
                    <a:lnTo>
                      <a:pt x="1669" y="388"/>
                    </a:lnTo>
                    <a:lnTo>
                      <a:pt x="1667" y="391"/>
                    </a:lnTo>
                    <a:lnTo>
                      <a:pt x="1666" y="394"/>
                    </a:lnTo>
                    <a:lnTo>
                      <a:pt x="1663" y="397"/>
                    </a:lnTo>
                    <a:lnTo>
                      <a:pt x="1660" y="398"/>
                    </a:lnTo>
                    <a:lnTo>
                      <a:pt x="1657" y="399"/>
                    </a:lnTo>
                    <a:lnTo>
                      <a:pt x="1654" y="399"/>
                    </a:lnTo>
                    <a:lnTo>
                      <a:pt x="1651" y="399"/>
                    </a:lnTo>
                    <a:lnTo>
                      <a:pt x="1647" y="399"/>
                    </a:lnTo>
                    <a:lnTo>
                      <a:pt x="1644" y="398"/>
                    </a:lnTo>
                    <a:lnTo>
                      <a:pt x="1641" y="395"/>
                    </a:lnTo>
                    <a:lnTo>
                      <a:pt x="1638" y="394"/>
                    </a:lnTo>
                    <a:lnTo>
                      <a:pt x="1635" y="392"/>
                    </a:lnTo>
                    <a:lnTo>
                      <a:pt x="1634" y="390"/>
                    </a:lnTo>
                    <a:lnTo>
                      <a:pt x="1632" y="387"/>
                    </a:lnTo>
                    <a:lnTo>
                      <a:pt x="1631" y="383"/>
                    </a:lnTo>
                    <a:lnTo>
                      <a:pt x="1631" y="380"/>
                    </a:lnTo>
                    <a:lnTo>
                      <a:pt x="1632" y="376"/>
                    </a:lnTo>
                    <a:lnTo>
                      <a:pt x="1635" y="373"/>
                    </a:lnTo>
                    <a:lnTo>
                      <a:pt x="1640" y="370"/>
                    </a:lnTo>
                    <a:lnTo>
                      <a:pt x="1582" y="395"/>
                    </a:lnTo>
                    <a:lnTo>
                      <a:pt x="1640" y="421"/>
                    </a:lnTo>
                    <a:lnTo>
                      <a:pt x="1616" y="430"/>
                    </a:lnTo>
                    <a:lnTo>
                      <a:pt x="1595" y="440"/>
                    </a:lnTo>
                    <a:lnTo>
                      <a:pt x="1573" y="452"/>
                    </a:lnTo>
                    <a:lnTo>
                      <a:pt x="1553" y="464"/>
                    </a:lnTo>
                    <a:lnTo>
                      <a:pt x="1534" y="476"/>
                    </a:lnTo>
                    <a:lnTo>
                      <a:pt x="1515" y="489"/>
                    </a:lnTo>
                    <a:lnTo>
                      <a:pt x="1498" y="503"/>
                    </a:lnTo>
                    <a:lnTo>
                      <a:pt x="1481" y="518"/>
                    </a:lnTo>
                    <a:lnTo>
                      <a:pt x="1465" y="532"/>
                    </a:lnTo>
                    <a:lnTo>
                      <a:pt x="1450" y="548"/>
                    </a:lnTo>
                    <a:lnTo>
                      <a:pt x="1437" y="565"/>
                    </a:lnTo>
                    <a:lnTo>
                      <a:pt x="1424" y="582"/>
                    </a:lnTo>
                    <a:lnTo>
                      <a:pt x="1413" y="598"/>
                    </a:lnTo>
                    <a:lnTo>
                      <a:pt x="1403" y="616"/>
                    </a:lnTo>
                    <a:lnTo>
                      <a:pt x="1392" y="635"/>
                    </a:lnTo>
                    <a:lnTo>
                      <a:pt x="1385" y="654"/>
                    </a:lnTo>
                    <a:lnTo>
                      <a:pt x="1385" y="654"/>
                    </a:lnTo>
                    <a:lnTo>
                      <a:pt x="1356" y="629"/>
                    </a:lnTo>
                    <a:lnTo>
                      <a:pt x="1327" y="680"/>
                    </a:lnTo>
                    <a:lnTo>
                      <a:pt x="1300" y="680"/>
                    </a:lnTo>
                    <a:lnTo>
                      <a:pt x="1215" y="732"/>
                    </a:lnTo>
                    <a:lnTo>
                      <a:pt x="1215" y="835"/>
                    </a:lnTo>
                    <a:lnTo>
                      <a:pt x="1210" y="840"/>
                    </a:lnTo>
                    <a:lnTo>
                      <a:pt x="1206" y="847"/>
                    </a:lnTo>
                    <a:lnTo>
                      <a:pt x="1203" y="854"/>
                    </a:lnTo>
                    <a:lnTo>
                      <a:pt x="1200" y="860"/>
                    </a:lnTo>
                    <a:lnTo>
                      <a:pt x="1199" y="865"/>
                    </a:lnTo>
                    <a:lnTo>
                      <a:pt x="1197" y="870"/>
                    </a:lnTo>
                    <a:lnTo>
                      <a:pt x="1196" y="875"/>
                    </a:lnTo>
                    <a:lnTo>
                      <a:pt x="1194" y="880"/>
                    </a:lnTo>
                    <a:lnTo>
                      <a:pt x="1194" y="883"/>
                    </a:lnTo>
                    <a:lnTo>
                      <a:pt x="1194" y="888"/>
                    </a:lnTo>
                    <a:lnTo>
                      <a:pt x="1196" y="891"/>
                    </a:lnTo>
                    <a:lnTo>
                      <a:pt x="1196" y="894"/>
                    </a:lnTo>
                    <a:lnTo>
                      <a:pt x="1199" y="898"/>
                    </a:lnTo>
                    <a:lnTo>
                      <a:pt x="1200" y="901"/>
                    </a:lnTo>
                    <a:lnTo>
                      <a:pt x="1202" y="903"/>
                    </a:lnTo>
                    <a:lnTo>
                      <a:pt x="1204" y="905"/>
                    </a:lnTo>
                    <a:lnTo>
                      <a:pt x="1210" y="910"/>
                    </a:lnTo>
                    <a:lnTo>
                      <a:pt x="1219" y="913"/>
                    </a:lnTo>
                    <a:lnTo>
                      <a:pt x="1226" y="916"/>
                    </a:lnTo>
                    <a:lnTo>
                      <a:pt x="1236" y="917"/>
                    </a:lnTo>
                    <a:lnTo>
                      <a:pt x="1246" y="918"/>
                    </a:lnTo>
                    <a:lnTo>
                      <a:pt x="1257" y="918"/>
                    </a:lnTo>
                    <a:lnTo>
                      <a:pt x="1268" y="917"/>
                    </a:lnTo>
                    <a:lnTo>
                      <a:pt x="1280" y="916"/>
                    </a:lnTo>
                    <a:lnTo>
                      <a:pt x="1293" y="913"/>
                    </a:lnTo>
                    <a:lnTo>
                      <a:pt x="1304" y="911"/>
                    </a:lnTo>
                    <a:lnTo>
                      <a:pt x="1316" y="908"/>
                    </a:lnTo>
                    <a:lnTo>
                      <a:pt x="1329" y="904"/>
                    </a:lnTo>
                    <a:lnTo>
                      <a:pt x="1340" y="900"/>
                    </a:lnTo>
                    <a:lnTo>
                      <a:pt x="1352" y="895"/>
                    </a:lnTo>
                    <a:lnTo>
                      <a:pt x="1362" y="890"/>
                    </a:lnTo>
                    <a:lnTo>
                      <a:pt x="1372" y="884"/>
                    </a:lnTo>
                    <a:lnTo>
                      <a:pt x="1381" y="879"/>
                    </a:lnTo>
                    <a:lnTo>
                      <a:pt x="1390" y="873"/>
                    </a:lnTo>
                    <a:lnTo>
                      <a:pt x="1397" y="867"/>
                    </a:lnTo>
                    <a:lnTo>
                      <a:pt x="1403" y="861"/>
                    </a:lnTo>
                    <a:lnTo>
                      <a:pt x="1405" y="857"/>
                    </a:lnTo>
                    <a:lnTo>
                      <a:pt x="1408" y="854"/>
                    </a:lnTo>
                    <a:lnTo>
                      <a:pt x="1410" y="851"/>
                    </a:lnTo>
                    <a:lnTo>
                      <a:pt x="1411" y="847"/>
                    </a:lnTo>
                    <a:lnTo>
                      <a:pt x="1413" y="844"/>
                    </a:lnTo>
                    <a:lnTo>
                      <a:pt x="1413" y="840"/>
                    </a:lnTo>
                    <a:lnTo>
                      <a:pt x="1413" y="837"/>
                    </a:lnTo>
                    <a:lnTo>
                      <a:pt x="1413" y="834"/>
                    </a:lnTo>
                    <a:lnTo>
                      <a:pt x="1442" y="835"/>
                    </a:lnTo>
                    <a:lnTo>
                      <a:pt x="1498" y="990"/>
                    </a:lnTo>
                    <a:lnTo>
                      <a:pt x="1495" y="993"/>
                    </a:lnTo>
                    <a:lnTo>
                      <a:pt x="1494" y="997"/>
                    </a:lnTo>
                    <a:lnTo>
                      <a:pt x="1492" y="1001"/>
                    </a:lnTo>
                    <a:lnTo>
                      <a:pt x="1491" y="1004"/>
                    </a:lnTo>
                    <a:lnTo>
                      <a:pt x="1491" y="1007"/>
                    </a:lnTo>
                    <a:lnTo>
                      <a:pt x="1492" y="1011"/>
                    </a:lnTo>
                    <a:lnTo>
                      <a:pt x="1492" y="1014"/>
                    </a:lnTo>
                    <a:lnTo>
                      <a:pt x="1494" y="1018"/>
                    </a:lnTo>
                    <a:lnTo>
                      <a:pt x="1497" y="1020"/>
                    </a:lnTo>
                    <a:lnTo>
                      <a:pt x="1498" y="1023"/>
                    </a:lnTo>
                    <a:lnTo>
                      <a:pt x="1504" y="1029"/>
                    </a:lnTo>
                    <a:lnTo>
                      <a:pt x="1510" y="1033"/>
                    </a:lnTo>
                    <a:lnTo>
                      <a:pt x="1517" y="1038"/>
                    </a:lnTo>
                    <a:lnTo>
                      <a:pt x="1525" y="1041"/>
                    </a:lnTo>
                    <a:lnTo>
                      <a:pt x="1534" y="1043"/>
                    </a:lnTo>
                    <a:lnTo>
                      <a:pt x="1543" y="1046"/>
                    </a:lnTo>
                    <a:lnTo>
                      <a:pt x="1551" y="1047"/>
                    </a:lnTo>
                    <a:lnTo>
                      <a:pt x="1560" y="1047"/>
                    </a:lnTo>
                    <a:lnTo>
                      <a:pt x="1569" y="1046"/>
                    </a:lnTo>
                    <a:lnTo>
                      <a:pt x="1576" y="1044"/>
                    </a:lnTo>
                    <a:lnTo>
                      <a:pt x="1579" y="1042"/>
                    </a:lnTo>
                    <a:lnTo>
                      <a:pt x="1582" y="1041"/>
                    </a:lnTo>
                    <a:lnTo>
                      <a:pt x="1585" y="1039"/>
                    </a:lnTo>
                    <a:lnTo>
                      <a:pt x="1588" y="1037"/>
                    </a:lnTo>
                    <a:lnTo>
                      <a:pt x="1590" y="1032"/>
                    </a:lnTo>
                    <a:lnTo>
                      <a:pt x="1595" y="1027"/>
                    </a:lnTo>
                    <a:lnTo>
                      <a:pt x="1598" y="1020"/>
                    </a:lnTo>
                    <a:lnTo>
                      <a:pt x="1602" y="1007"/>
                    </a:lnTo>
                    <a:lnTo>
                      <a:pt x="1605" y="1001"/>
                    </a:lnTo>
                    <a:lnTo>
                      <a:pt x="1608" y="995"/>
                    </a:lnTo>
                    <a:lnTo>
                      <a:pt x="1611" y="990"/>
                    </a:lnTo>
                    <a:lnTo>
                      <a:pt x="1615" y="985"/>
                    </a:lnTo>
                    <a:lnTo>
                      <a:pt x="1616" y="983"/>
                    </a:lnTo>
                    <a:lnTo>
                      <a:pt x="1619" y="982"/>
                    </a:lnTo>
                    <a:lnTo>
                      <a:pt x="1622" y="981"/>
                    </a:lnTo>
                    <a:lnTo>
                      <a:pt x="1625" y="979"/>
                    </a:lnTo>
                    <a:lnTo>
                      <a:pt x="1630" y="979"/>
                    </a:lnTo>
                    <a:lnTo>
                      <a:pt x="1634" y="979"/>
                    </a:lnTo>
                    <a:lnTo>
                      <a:pt x="1638" y="979"/>
                    </a:lnTo>
                    <a:lnTo>
                      <a:pt x="1643" y="981"/>
                    </a:lnTo>
                    <a:lnTo>
                      <a:pt x="1648" y="982"/>
                    </a:lnTo>
                    <a:lnTo>
                      <a:pt x="1654" y="984"/>
                    </a:lnTo>
                    <a:lnTo>
                      <a:pt x="1660" y="986"/>
                    </a:lnTo>
                    <a:lnTo>
                      <a:pt x="1667" y="990"/>
                    </a:lnTo>
                    <a:lnTo>
                      <a:pt x="1666" y="978"/>
                    </a:lnTo>
                    <a:lnTo>
                      <a:pt x="1666" y="967"/>
                    </a:lnTo>
                    <a:lnTo>
                      <a:pt x="1667" y="956"/>
                    </a:lnTo>
                    <a:lnTo>
                      <a:pt x="1669" y="946"/>
                    </a:lnTo>
                    <a:lnTo>
                      <a:pt x="1671" y="935"/>
                    </a:lnTo>
                    <a:lnTo>
                      <a:pt x="1674" y="925"/>
                    </a:lnTo>
                    <a:lnTo>
                      <a:pt x="1679" y="913"/>
                    </a:lnTo>
                    <a:lnTo>
                      <a:pt x="1684" y="903"/>
                    </a:lnTo>
                    <a:lnTo>
                      <a:pt x="1690" y="894"/>
                    </a:lnTo>
                    <a:lnTo>
                      <a:pt x="1696" y="884"/>
                    </a:lnTo>
                    <a:lnTo>
                      <a:pt x="1705" y="875"/>
                    </a:lnTo>
                    <a:lnTo>
                      <a:pt x="1712" y="866"/>
                    </a:lnTo>
                    <a:lnTo>
                      <a:pt x="1721" y="857"/>
                    </a:lnTo>
                    <a:lnTo>
                      <a:pt x="1731" y="849"/>
                    </a:lnTo>
                    <a:lnTo>
                      <a:pt x="1741" y="842"/>
                    </a:lnTo>
                    <a:lnTo>
                      <a:pt x="1752" y="835"/>
                    </a:lnTo>
                    <a:lnTo>
                      <a:pt x="1723" y="835"/>
                    </a:lnTo>
                    <a:lnTo>
                      <a:pt x="1752" y="809"/>
                    </a:lnTo>
                    <a:lnTo>
                      <a:pt x="1742" y="805"/>
                    </a:lnTo>
                    <a:lnTo>
                      <a:pt x="1735" y="800"/>
                    </a:lnTo>
                    <a:lnTo>
                      <a:pt x="1726" y="796"/>
                    </a:lnTo>
                    <a:lnTo>
                      <a:pt x="1719" y="790"/>
                    </a:lnTo>
                    <a:lnTo>
                      <a:pt x="1713" y="784"/>
                    </a:lnTo>
                    <a:lnTo>
                      <a:pt x="1708" y="778"/>
                    </a:lnTo>
                    <a:lnTo>
                      <a:pt x="1703" y="772"/>
                    </a:lnTo>
                    <a:lnTo>
                      <a:pt x="1699" y="765"/>
                    </a:lnTo>
                    <a:lnTo>
                      <a:pt x="1696" y="758"/>
                    </a:lnTo>
                    <a:lnTo>
                      <a:pt x="1693" y="751"/>
                    </a:lnTo>
                    <a:lnTo>
                      <a:pt x="1692" y="743"/>
                    </a:lnTo>
                    <a:lnTo>
                      <a:pt x="1690" y="736"/>
                    </a:lnTo>
                    <a:lnTo>
                      <a:pt x="1690" y="728"/>
                    </a:lnTo>
                    <a:lnTo>
                      <a:pt x="1692" y="721"/>
                    </a:lnTo>
                    <a:lnTo>
                      <a:pt x="1693" y="713"/>
                    </a:lnTo>
                    <a:lnTo>
                      <a:pt x="1696" y="706"/>
                    </a:lnTo>
                    <a:lnTo>
                      <a:pt x="1706" y="707"/>
                    </a:lnTo>
                    <a:lnTo>
                      <a:pt x="1716" y="708"/>
                    </a:lnTo>
                    <a:lnTo>
                      <a:pt x="1725" y="709"/>
                    </a:lnTo>
                    <a:lnTo>
                      <a:pt x="1735" y="709"/>
                    </a:lnTo>
                    <a:lnTo>
                      <a:pt x="1744" y="709"/>
                    </a:lnTo>
                    <a:lnTo>
                      <a:pt x="1751" y="708"/>
                    </a:lnTo>
                    <a:lnTo>
                      <a:pt x="1758" y="707"/>
                    </a:lnTo>
                    <a:lnTo>
                      <a:pt x="1765" y="706"/>
                    </a:lnTo>
                    <a:lnTo>
                      <a:pt x="1771" y="705"/>
                    </a:lnTo>
                    <a:lnTo>
                      <a:pt x="1778" y="703"/>
                    </a:lnTo>
                    <a:lnTo>
                      <a:pt x="1784" y="700"/>
                    </a:lnTo>
                    <a:lnTo>
                      <a:pt x="1789" y="698"/>
                    </a:lnTo>
                    <a:lnTo>
                      <a:pt x="1794" y="695"/>
                    </a:lnTo>
                    <a:lnTo>
                      <a:pt x="1799" y="691"/>
                    </a:lnTo>
                    <a:lnTo>
                      <a:pt x="1806" y="685"/>
                    </a:lnTo>
                    <a:lnTo>
                      <a:pt x="1813" y="677"/>
                    </a:lnTo>
                    <a:lnTo>
                      <a:pt x="1819" y="668"/>
                    </a:lnTo>
                    <a:lnTo>
                      <a:pt x="1823" y="658"/>
                    </a:lnTo>
                    <a:lnTo>
                      <a:pt x="1826" y="648"/>
                    </a:lnTo>
                    <a:lnTo>
                      <a:pt x="1829" y="638"/>
                    </a:lnTo>
                    <a:lnTo>
                      <a:pt x="1832" y="626"/>
                    </a:lnTo>
                    <a:lnTo>
                      <a:pt x="1835" y="615"/>
                    </a:lnTo>
                    <a:lnTo>
                      <a:pt x="1836" y="604"/>
                    </a:lnTo>
                    <a:lnTo>
                      <a:pt x="1838" y="594"/>
                    </a:lnTo>
                    <a:lnTo>
                      <a:pt x="1839" y="583"/>
                    </a:lnTo>
                    <a:lnTo>
                      <a:pt x="1842" y="573"/>
                    </a:lnTo>
                    <a:lnTo>
                      <a:pt x="1843" y="562"/>
                    </a:lnTo>
                    <a:lnTo>
                      <a:pt x="1846" y="554"/>
                    </a:lnTo>
                    <a:lnTo>
                      <a:pt x="1851" y="545"/>
                    </a:lnTo>
                    <a:lnTo>
                      <a:pt x="1854" y="537"/>
                    </a:lnTo>
                    <a:lnTo>
                      <a:pt x="1859" y="530"/>
                    </a:lnTo>
                    <a:lnTo>
                      <a:pt x="1862" y="527"/>
                    </a:lnTo>
                    <a:lnTo>
                      <a:pt x="1865" y="524"/>
                    </a:lnTo>
                    <a:lnTo>
                      <a:pt x="1869" y="521"/>
                    </a:lnTo>
                    <a:lnTo>
                      <a:pt x="1872" y="519"/>
                    </a:lnTo>
                    <a:lnTo>
                      <a:pt x="1877" y="518"/>
                    </a:lnTo>
                    <a:lnTo>
                      <a:pt x="1881" y="517"/>
                    </a:lnTo>
                    <a:lnTo>
                      <a:pt x="1887" y="515"/>
                    </a:lnTo>
                    <a:lnTo>
                      <a:pt x="1891" y="514"/>
                    </a:lnTo>
                    <a:lnTo>
                      <a:pt x="1897" y="514"/>
                    </a:lnTo>
                    <a:lnTo>
                      <a:pt x="1903" y="514"/>
                    </a:lnTo>
                    <a:lnTo>
                      <a:pt x="1910" y="514"/>
                    </a:lnTo>
                    <a:lnTo>
                      <a:pt x="1917" y="515"/>
                    </a:lnTo>
                    <a:lnTo>
                      <a:pt x="1924" y="517"/>
                    </a:lnTo>
                    <a:lnTo>
                      <a:pt x="1932" y="519"/>
                    </a:lnTo>
                    <a:lnTo>
                      <a:pt x="1940" y="521"/>
                    </a:lnTo>
                    <a:lnTo>
                      <a:pt x="1949" y="524"/>
                    </a:lnTo>
                    <a:lnTo>
                      <a:pt x="1955" y="521"/>
                    </a:lnTo>
                    <a:lnTo>
                      <a:pt x="1961" y="518"/>
                    </a:lnTo>
                    <a:lnTo>
                      <a:pt x="1966" y="517"/>
                    </a:lnTo>
                    <a:lnTo>
                      <a:pt x="1972" y="515"/>
                    </a:lnTo>
                    <a:lnTo>
                      <a:pt x="1978" y="515"/>
                    </a:lnTo>
                    <a:lnTo>
                      <a:pt x="1985" y="517"/>
                    </a:lnTo>
                    <a:lnTo>
                      <a:pt x="1991" y="519"/>
                    </a:lnTo>
                    <a:lnTo>
                      <a:pt x="1997" y="522"/>
                    </a:lnTo>
                    <a:lnTo>
                      <a:pt x="2000" y="524"/>
                    </a:lnTo>
                    <a:lnTo>
                      <a:pt x="2003" y="528"/>
                    </a:lnTo>
                    <a:lnTo>
                      <a:pt x="2005" y="531"/>
                    </a:lnTo>
                    <a:lnTo>
                      <a:pt x="2007" y="534"/>
                    </a:lnTo>
                    <a:lnTo>
                      <a:pt x="2008" y="539"/>
                    </a:lnTo>
                    <a:lnTo>
                      <a:pt x="2008" y="542"/>
                    </a:lnTo>
                    <a:lnTo>
                      <a:pt x="2008" y="547"/>
                    </a:lnTo>
                    <a:lnTo>
                      <a:pt x="2007" y="550"/>
                    </a:lnTo>
                    <a:lnTo>
                      <a:pt x="2007" y="550"/>
                    </a:lnTo>
                    <a:lnTo>
                      <a:pt x="1865" y="680"/>
                    </a:lnTo>
                    <a:lnTo>
                      <a:pt x="1836" y="680"/>
                    </a:lnTo>
                    <a:lnTo>
                      <a:pt x="1841" y="681"/>
                    </a:lnTo>
                    <a:lnTo>
                      <a:pt x="1845" y="684"/>
                    </a:lnTo>
                    <a:lnTo>
                      <a:pt x="1849" y="687"/>
                    </a:lnTo>
                    <a:lnTo>
                      <a:pt x="1852" y="689"/>
                    </a:lnTo>
                    <a:lnTo>
                      <a:pt x="1855" y="691"/>
                    </a:lnTo>
                    <a:lnTo>
                      <a:pt x="1856" y="695"/>
                    </a:lnTo>
                    <a:lnTo>
                      <a:pt x="1859" y="698"/>
                    </a:lnTo>
                    <a:lnTo>
                      <a:pt x="1861" y="700"/>
                    </a:lnTo>
                    <a:lnTo>
                      <a:pt x="1864" y="707"/>
                    </a:lnTo>
                    <a:lnTo>
                      <a:pt x="1865" y="714"/>
                    </a:lnTo>
                    <a:lnTo>
                      <a:pt x="1865" y="722"/>
                    </a:lnTo>
                    <a:lnTo>
                      <a:pt x="1865" y="728"/>
                    </a:lnTo>
                    <a:lnTo>
                      <a:pt x="1864" y="736"/>
                    </a:lnTo>
                    <a:lnTo>
                      <a:pt x="1864" y="743"/>
                    </a:lnTo>
                    <a:lnTo>
                      <a:pt x="1862" y="751"/>
                    </a:lnTo>
                    <a:lnTo>
                      <a:pt x="1862" y="758"/>
                    </a:lnTo>
                    <a:lnTo>
                      <a:pt x="1861" y="764"/>
                    </a:lnTo>
                    <a:lnTo>
                      <a:pt x="1861" y="771"/>
                    </a:lnTo>
                    <a:lnTo>
                      <a:pt x="1862" y="778"/>
                    </a:lnTo>
                    <a:lnTo>
                      <a:pt x="1865" y="783"/>
                    </a:lnTo>
                    <a:lnTo>
                      <a:pt x="1868" y="788"/>
                    </a:lnTo>
                    <a:lnTo>
                      <a:pt x="1871" y="791"/>
                    </a:lnTo>
                    <a:lnTo>
                      <a:pt x="1877" y="796"/>
                    </a:lnTo>
                    <a:lnTo>
                      <a:pt x="1883" y="798"/>
                    </a:lnTo>
                    <a:lnTo>
                      <a:pt x="1890" y="801"/>
                    </a:lnTo>
                    <a:lnTo>
                      <a:pt x="1897" y="803"/>
                    </a:lnTo>
                    <a:lnTo>
                      <a:pt x="1904" y="806"/>
                    </a:lnTo>
                    <a:lnTo>
                      <a:pt x="1913" y="807"/>
                    </a:lnTo>
                    <a:lnTo>
                      <a:pt x="1923" y="808"/>
                    </a:lnTo>
                    <a:lnTo>
                      <a:pt x="1932" y="809"/>
                    </a:lnTo>
                    <a:lnTo>
                      <a:pt x="1942" y="809"/>
                    </a:lnTo>
                    <a:lnTo>
                      <a:pt x="1952" y="809"/>
                    </a:lnTo>
                    <a:lnTo>
                      <a:pt x="1974" y="809"/>
                    </a:lnTo>
                    <a:lnTo>
                      <a:pt x="1995" y="807"/>
                    </a:lnTo>
                    <a:lnTo>
                      <a:pt x="2017" y="805"/>
                    </a:lnTo>
                    <a:lnTo>
                      <a:pt x="2039" y="802"/>
                    </a:lnTo>
                    <a:lnTo>
                      <a:pt x="2049" y="801"/>
                    </a:lnTo>
                    <a:lnTo>
                      <a:pt x="2059" y="799"/>
                    </a:lnTo>
                    <a:lnTo>
                      <a:pt x="2068" y="798"/>
                    </a:lnTo>
                    <a:lnTo>
                      <a:pt x="2076" y="796"/>
                    </a:lnTo>
                    <a:lnTo>
                      <a:pt x="2085" y="793"/>
                    </a:lnTo>
                    <a:lnTo>
                      <a:pt x="2092" y="792"/>
                    </a:lnTo>
                    <a:lnTo>
                      <a:pt x="2098" y="790"/>
                    </a:lnTo>
                    <a:lnTo>
                      <a:pt x="2105" y="789"/>
                    </a:lnTo>
                    <a:lnTo>
                      <a:pt x="2109" y="787"/>
                    </a:lnTo>
                    <a:lnTo>
                      <a:pt x="2114" y="786"/>
                    </a:lnTo>
                    <a:lnTo>
                      <a:pt x="2117" y="784"/>
                    </a:lnTo>
                    <a:lnTo>
                      <a:pt x="2120" y="783"/>
                    </a:lnTo>
                    <a:lnTo>
                      <a:pt x="2147" y="783"/>
                    </a:lnTo>
                    <a:lnTo>
                      <a:pt x="2205" y="809"/>
                    </a:lnTo>
                    <a:lnTo>
                      <a:pt x="2201" y="814"/>
                    </a:lnTo>
                    <a:lnTo>
                      <a:pt x="2196" y="818"/>
                    </a:lnTo>
                    <a:lnTo>
                      <a:pt x="2192" y="821"/>
                    </a:lnTo>
                    <a:lnTo>
                      <a:pt x="2188" y="825"/>
                    </a:lnTo>
                    <a:lnTo>
                      <a:pt x="2183" y="828"/>
                    </a:lnTo>
                    <a:lnTo>
                      <a:pt x="2179" y="830"/>
                    </a:lnTo>
                    <a:lnTo>
                      <a:pt x="2175" y="831"/>
                    </a:lnTo>
                    <a:lnTo>
                      <a:pt x="2170" y="834"/>
                    </a:lnTo>
                    <a:lnTo>
                      <a:pt x="2166" y="835"/>
                    </a:lnTo>
                    <a:lnTo>
                      <a:pt x="2162" y="835"/>
                    </a:lnTo>
                    <a:lnTo>
                      <a:pt x="2157" y="835"/>
                    </a:lnTo>
                    <a:lnTo>
                      <a:pt x="2153" y="835"/>
                    </a:lnTo>
                    <a:lnTo>
                      <a:pt x="2149" y="835"/>
                    </a:lnTo>
                    <a:lnTo>
                      <a:pt x="2144" y="834"/>
                    </a:lnTo>
                    <a:lnTo>
                      <a:pt x="2136" y="833"/>
                    </a:lnTo>
                    <a:lnTo>
                      <a:pt x="2127" y="829"/>
                    </a:lnTo>
                    <a:lnTo>
                      <a:pt x="2118" y="826"/>
                    </a:lnTo>
                    <a:lnTo>
                      <a:pt x="2109" y="823"/>
                    </a:lnTo>
                    <a:lnTo>
                      <a:pt x="2101" y="819"/>
                    </a:lnTo>
                    <a:lnTo>
                      <a:pt x="2091" y="816"/>
                    </a:lnTo>
                    <a:lnTo>
                      <a:pt x="2082" y="812"/>
                    </a:lnTo>
                    <a:lnTo>
                      <a:pt x="2072" y="810"/>
                    </a:lnTo>
                    <a:lnTo>
                      <a:pt x="2063" y="809"/>
                    </a:lnTo>
                    <a:lnTo>
                      <a:pt x="2056" y="808"/>
                    </a:lnTo>
                    <a:lnTo>
                      <a:pt x="2050" y="808"/>
                    </a:lnTo>
                    <a:lnTo>
                      <a:pt x="2044" y="808"/>
                    </a:lnTo>
                    <a:lnTo>
                      <a:pt x="2039" y="808"/>
                    </a:lnTo>
                    <a:lnTo>
                      <a:pt x="2031" y="809"/>
                    </a:lnTo>
                    <a:lnTo>
                      <a:pt x="2026" y="810"/>
                    </a:lnTo>
                    <a:lnTo>
                      <a:pt x="2020" y="812"/>
                    </a:lnTo>
                    <a:lnTo>
                      <a:pt x="2014" y="814"/>
                    </a:lnTo>
                    <a:lnTo>
                      <a:pt x="2008" y="816"/>
                    </a:lnTo>
                    <a:lnTo>
                      <a:pt x="2003" y="818"/>
                    </a:lnTo>
                    <a:lnTo>
                      <a:pt x="1992" y="824"/>
                    </a:lnTo>
                    <a:lnTo>
                      <a:pt x="1982" y="830"/>
                    </a:lnTo>
                    <a:lnTo>
                      <a:pt x="1975" y="837"/>
                    </a:lnTo>
                    <a:lnTo>
                      <a:pt x="1971" y="840"/>
                    </a:lnTo>
                    <a:lnTo>
                      <a:pt x="1968" y="845"/>
                    </a:lnTo>
                    <a:lnTo>
                      <a:pt x="1965" y="849"/>
                    </a:lnTo>
                    <a:lnTo>
                      <a:pt x="1962" y="854"/>
                    </a:lnTo>
                    <a:lnTo>
                      <a:pt x="1961" y="858"/>
                    </a:lnTo>
                    <a:lnTo>
                      <a:pt x="1959" y="863"/>
                    </a:lnTo>
                    <a:lnTo>
                      <a:pt x="1958" y="867"/>
                    </a:lnTo>
                    <a:lnTo>
                      <a:pt x="1958" y="872"/>
                    </a:lnTo>
                    <a:lnTo>
                      <a:pt x="1958" y="876"/>
                    </a:lnTo>
                    <a:lnTo>
                      <a:pt x="1959" y="882"/>
                    </a:lnTo>
                    <a:lnTo>
                      <a:pt x="1961" y="886"/>
                    </a:lnTo>
                    <a:lnTo>
                      <a:pt x="1962" y="892"/>
                    </a:lnTo>
                    <a:lnTo>
                      <a:pt x="1965" y="896"/>
                    </a:lnTo>
                    <a:lnTo>
                      <a:pt x="1969" y="902"/>
                    </a:lnTo>
                    <a:lnTo>
                      <a:pt x="1974" y="907"/>
                    </a:lnTo>
                    <a:lnTo>
                      <a:pt x="1978" y="912"/>
                    </a:lnTo>
                    <a:lnTo>
                      <a:pt x="2007" y="912"/>
                    </a:lnTo>
                    <a:lnTo>
                      <a:pt x="2007" y="964"/>
                    </a:lnTo>
                    <a:lnTo>
                      <a:pt x="1978" y="964"/>
                    </a:lnTo>
                    <a:lnTo>
                      <a:pt x="1971" y="957"/>
                    </a:lnTo>
                    <a:lnTo>
                      <a:pt x="1962" y="953"/>
                    </a:lnTo>
                    <a:lnTo>
                      <a:pt x="1955" y="948"/>
                    </a:lnTo>
                    <a:lnTo>
                      <a:pt x="1948" y="944"/>
                    </a:lnTo>
                    <a:lnTo>
                      <a:pt x="1940" y="940"/>
                    </a:lnTo>
                    <a:lnTo>
                      <a:pt x="1933" y="938"/>
                    </a:lnTo>
                    <a:lnTo>
                      <a:pt x="1926" y="936"/>
                    </a:lnTo>
                    <a:lnTo>
                      <a:pt x="1919" y="935"/>
                    </a:lnTo>
                    <a:lnTo>
                      <a:pt x="1913" y="935"/>
                    </a:lnTo>
                    <a:lnTo>
                      <a:pt x="1907" y="935"/>
                    </a:lnTo>
                    <a:lnTo>
                      <a:pt x="1901" y="935"/>
                    </a:lnTo>
                    <a:lnTo>
                      <a:pt x="1896" y="936"/>
                    </a:lnTo>
                    <a:lnTo>
                      <a:pt x="1890" y="938"/>
                    </a:lnTo>
                    <a:lnTo>
                      <a:pt x="1885" y="940"/>
                    </a:lnTo>
                    <a:lnTo>
                      <a:pt x="1881" y="942"/>
                    </a:lnTo>
                    <a:lnTo>
                      <a:pt x="1877" y="946"/>
                    </a:lnTo>
                    <a:lnTo>
                      <a:pt x="1874" y="948"/>
                    </a:lnTo>
                    <a:lnTo>
                      <a:pt x="1871" y="951"/>
                    </a:lnTo>
                    <a:lnTo>
                      <a:pt x="1868" y="956"/>
                    </a:lnTo>
                    <a:lnTo>
                      <a:pt x="1865" y="959"/>
                    </a:lnTo>
                    <a:lnTo>
                      <a:pt x="1861" y="968"/>
                    </a:lnTo>
                    <a:lnTo>
                      <a:pt x="1858" y="977"/>
                    </a:lnTo>
                    <a:lnTo>
                      <a:pt x="1855" y="988"/>
                    </a:lnTo>
                    <a:lnTo>
                      <a:pt x="1852" y="998"/>
                    </a:lnTo>
                    <a:lnTo>
                      <a:pt x="1849" y="1010"/>
                    </a:lnTo>
                    <a:lnTo>
                      <a:pt x="1846" y="1021"/>
                    </a:lnTo>
                    <a:lnTo>
                      <a:pt x="1843" y="1032"/>
                    </a:lnTo>
                    <a:lnTo>
                      <a:pt x="1839" y="1043"/>
                    </a:lnTo>
                    <a:lnTo>
                      <a:pt x="1833" y="1053"/>
                    </a:lnTo>
                    <a:lnTo>
                      <a:pt x="1830" y="1058"/>
                    </a:lnTo>
                    <a:lnTo>
                      <a:pt x="1826" y="1063"/>
                    </a:lnTo>
                    <a:lnTo>
                      <a:pt x="1823" y="1068"/>
                    </a:lnTo>
                    <a:lnTo>
                      <a:pt x="1819" y="1072"/>
                    </a:lnTo>
                    <a:lnTo>
                      <a:pt x="1813" y="1076"/>
                    </a:lnTo>
                    <a:lnTo>
                      <a:pt x="1807" y="1080"/>
                    </a:lnTo>
                    <a:lnTo>
                      <a:pt x="1802" y="1084"/>
                    </a:lnTo>
                    <a:lnTo>
                      <a:pt x="1796" y="1087"/>
                    </a:lnTo>
                    <a:lnTo>
                      <a:pt x="1789" y="1090"/>
                    </a:lnTo>
                    <a:lnTo>
                      <a:pt x="1780" y="1093"/>
                    </a:lnTo>
                    <a:lnTo>
                      <a:pt x="1752" y="1067"/>
                    </a:lnTo>
                    <a:lnTo>
                      <a:pt x="1582" y="1118"/>
                    </a:lnTo>
                    <a:lnTo>
                      <a:pt x="1525" y="1093"/>
                    </a:lnTo>
                    <a:lnTo>
                      <a:pt x="1582" y="1093"/>
                    </a:lnTo>
                    <a:lnTo>
                      <a:pt x="1577" y="1088"/>
                    </a:lnTo>
                    <a:lnTo>
                      <a:pt x="1572" y="1084"/>
                    </a:lnTo>
                    <a:lnTo>
                      <a:pt x="1566" y="1079"/>
                    </a:lnTo>
                    <a:lnTo>
                      <a:pt x="1560" y="1076"/>
                    </a:lnTo>
                    <a:lnTo>
                      <a:pt x="1553" y="1074"/>
                    </a:lnTo>
                    <a:lnTo>
                      <a:pt x="1546" y="1071"/>
                    </a:lnTo>
                    <a:lnTo>
                      <a:pt x="1540" y="1069"/>
                    </a:lnTo>
                    <a:lnTo>
                      <a:pt x="1533" y="1068"/>
                    </a:lnTo>
                    <a:lnTo>
                      <a:pt x="1524" y="1067"/>
                    </a:lnTo>
                    <a:lnTo>
                      <a:pt x="1517" y="1067"/>
                    </a:lnTo>
                    <a:lnTo>
                      <a:pt x="1510" y="1067"/>
                    </a:lnTo>
                    <a:lnTo>
                      <a:pt x="1502" y="1068"/>
                    </a:lnTo>
                    <a:lnTo>
                      <a:pt x="1495" y="1069"/>
                    </a:lnTo>
                    <a:lnTo>
                      <a:pt x="1488" y="1071"/>
                    </a:lnTo>
                    <a:lnTo>
                      <a:pt x="1481" y="1075"/>
                    </a:lnTo>
                    <a:lnTo>
                      <a:pt x="1473" y="1078"/>
                    </a:lnTo>
                    <a:lnTo>
                      <a:pt x="1468" y="1081"/>
                    </a:lnTo>
                    <a:lnTo>
                      <a:pt x="1462" y="1086"/>
                    </a:lnTo>
                    <a:lnTo>
                      <a:pt x="1456" y="1090"/>
                    </a:lnTo>
                    <a:lnTo>
                      <a:pt x="1452" y="1096"/>
                    </a:lnTo>
                    <a:lnTo>
                      <a:pt x="1447" y="1100"/>
                    </a:lnTo>
                    <a:lnTo>
                      <a:pt x="1444" y="1106"/>
                    </a:lnTo>
                    <a:lnTo>
                      <a:pt x="1443" y="1113"/>
                    </a:lnTo>
                    <a:lnTo>
                      <a:pt x="1442" y="1118"/>
                    </a:lnTo>
                    <a:lnTo>
                      <a:pt x="1443" y="1115"/>
                    </a:lnTo>
                    <a:lnTo>
                      <a:pt x="1444" y="1112"/>
                    </a:lnTo>
                    <a:lnTo>
                      <a:pt x="1446" y="1109"/>
                    </a:lnTo>
                    <a:lnTo>
                      <a:pt x="1446" y="1106"/>
                    </a:lnTo>
                    <a:lnTo>
                      <a:pt x="1447" y="1104"/>
                    </a:lnTo>
                    <a:lnTo>
                      <a:pt x="1446" y="1102"/>
                    </a:lnTo>
                    <a:lnTo>
                      <a:pt x="1446" y="1099"/>
                    </a:lnTo>
                    <a:lnTo>
                      <a:pt x="1444" y="1097"/>
                    </a:lnTo>
                    <a:lnTo>
                      <a:pt x="1442" y="1094"/>
                    </a:lnTo>
                    <a:lnTo>
                      <a:pt x="1439" y="1090"/>
                    </a:lnTo>
                    <a:lnTo>
                      <a:pt x="1433" y="1088"/>
                    </a:lnTo>
                    <a:lnTo>
                      <a:pt x="1427" y="1086"/>
                    </a:lnTo>
                    <a:lnTo>
                      <a:pt x="1421" y="1084"/>
                    </a:lnTo>
                    <a:lnTo>
                      <a:pt x="1416" y="1081"/>
                    </a:lnTo>
                    <a:lnTo>
                      <a:pt x="1408" y="1079"/>
                    </a:lnTo>
                    <a:lnTo>
                      <a:pt x="1403" y="1077"/>
                    </a:lnTo>
                    <a:lnTo>
                      <a:pt x="1397" y="1075"/>
                    </a:lnTo>
                    <a:lnTo>
                      <a:pt x="1392" y="1072"/>
                    </a:lnTo>
                    <a:lnTo>
                      <a:pt x="1388" y="1070"/>
                    </a:lnTo>
                    <a:lnTo>
                      <a:pt x="1385" y="1067"/>
                    </a:lnTo>
                    <a:lnTo>
                      <a:pt x="1384" y="1065"/>
                    </a:lnTo>
                    <a:lnTo>
                      <a:pt x="1382" y="1063"/>
                    </a:lnTo>
                    <a:lnTo>
                      <a:pt x="1382" y="1061"/>
                    </a:lnTo>
                    <a:lnTo>
                      <a:pt x="1382" y="1059"/>
                    </a:lnTo>
                    <a:lnTo>
                      <a:pt x="1382" y="1053"/>
                    </a:lnTo>
                    <a:lnTo>
                      <a:pt x="1384" y="1049"/>
                    </a:lnTo>
                    <a:lnTo>
                      <a:pt x="1388" y="1043"/>
                    </a:lnTo>
                    <a:lnTo>
                      <a:pt x="1391" y="1038"/>
                    </a:lnTo>
                    <a:lnTo>
                      <a:pt x="1397" y="1032"/>
                    </a:lnTo>
                    <a:lnTo>
                      <a:pt x="1401" y="1027"/>
                    </a:lnTo>
                    <a:lnTo>
                      <a:pt x="1413" y="1015"/>
                    </a:lnTo>
                    <a:lnTo>
                      <a:pt x="1418" y="1010"/>
                    </a:lnTo>
                    <a:lnTo>
                      <a:pt x="1424" y="1005"/>
                    </a:lnTo>
                    <a:lnTo>
                      <a:pt x="1429" y="1001"/>
                    </a:lnTo>
                    <a:lnTo>
                      <a:pt x="1434" y="996"/>
                    </a:lnTo>
                    <a:lnTo>
                      <a:pt x="1437" y="993"/>
                    </a:lnTo>
                    <a:lnTo>
                      <a:pt x="1442" y="990"/>
                    </a:lnTo>
                    <a:lnTo>
                      <a:pt x="1413" y="990"/>
                    </a:lnTo>
                    <a:lnTo>
                      <a:pt x="1413" y="938"/>
                    </a:lnTo>
                    <a:lnTo>
                      <a:pt x="1407" y="939"/>
                    </a:lnTo>
                    <a:lnTo>
                      <a:pt x="1400" y="941"/>
                    </a:lnTo>
                    <a:lnTo>
                      <a:pt x="1391" y="945"/>
                    </a:lnTo>
                    <a:lnTo>
                      <a:pt x="1384" y="948"/>
                    </a:lnTo>
                    <a:lnTo>
                      <a:pt x="1375" y="951"/>
                    </a:lnTo>
                    <a:lnTo>
                      <a:pt x="1366" y="956"/>
                    </a:lnTo>
                    <a:lnTo>
                      <a:pt x="1359" y="961"/>
                    </a:lnTo>
                    <a:lnTo>
                      <a:pt x="1350" y="966"/>
                    </a:lnTo>
                    <a:lnTo>
                      <a:pt x="1345" y="972"/>
                    </a:lnTo>
                    <a:lnTo>
                      <a:pt x="1337" y="977"/>
                    </a:lnTo>
                    <a:lnTo>
                      <a:pt x="1333" y="984"/>
                    </a:lnTo>
                    <a:lnTo>
                      <a:pt x="1329" y="990"/>
                    </a:lnTo>
                    <a:lnTo>
                      <a:pt x="1327" y="993"/>
                    </a:lnTo>
                    <a:lnTo>
                      <a:pt x="1326" y="996"/>
                    </a:lnTo>
                    <a:lnTo>
                      <a:pt x="1324" y="998"/>
                    </a:lnTo>
                    <a:lnTo>
                      <a:pt x="1324" y="1002"/>
                    </a:lnTo>
                    <a:lnTo>
                      <a:pt x="1324" y="1005"/>
                    </a:lnTo>
                    <a:lnTo>
                      <a:pt x="1326" y="1007"/>
                    </a:lnTo>
                    <a:lnTo>
                      <a:pt x="1326" y="1011"/>
                    </a:lnTo>
                    <a:lnTo>
                      <a:pt x="1329" y="1014"/>
                    </a:lnTo>
                    <a:lnTo>
                      <a:pt x="1330" y="1016"/>
                    </a:lnTo>
                    <a:lnTo>
                      <a:pt x="1333" y="1020"/>
                    </a:lnTo>
                    <a:lnTo>
                      <a:pt x="1336" y="1023"/>
                    </a:lnTo>
                    <a:lnTo>
                      <a:pt x="1339" y="1025"/>
                    </a:lnTo>
                    <a:lnTo>
                      <a:pt x="1346" y="1032"/>
                    </a:lnTo>
                    <a:lnTo>
                      <a:pt x="1353" y="1038"/>
                    </a:lnTo>
                    <a:lnTo>
                      <a:pt x="1356" y="1041"/>
                    </a:lnTo>
                    <a:lnTo>
                      <a:pt x="1358" y="1044"/>
                    </a:lnTo>
                    <a:lnTo>
                      <a:pt x="1361" y="1048"/>
                    </a:lnTo>
                    <a:lnTo>
                      <a:pt x="1361" y="1051"/>
                    </a:lnTo>
                    <a:lnTo>
                      <a:pt x="1362" y="1055"/>
                    </a:lnTo>
                    <a:lnTo>
                      <a:pt x="1361" y="1059"/>
                    </a:lnTo>
                    <a:lnTo>
                      <a:pt x="1359" y="1062"/>
                    </a:lnTo>
                    <a:lnTo>
                      <a:pt x="1356" y="1067"/>
                    </a:lnTo>
                    <a:lnTo>
                      <a:pt x="1327" y="1118"/>
                    </a:lnTo>
                    <a:lnTo>
                      <a:pt x="1300" y="1118"/>
                    </a:lnTo>
                    <a:lnTo>
                      <a:pt x="1215" y="1171"/>
                    </a:lnTo>
                    <a:lnTo>
                      <a:pt x="1217" y="1174"/>
                    </a:lnTo>
                    <a:lnTo>
                      <a:pt x="1220" y="1178"/>
                    </a:lnTo>
                    <a:lnTo>
                      <a:pt x="1220" y="1181"/>
                    </a:lnTo>
                    <a:lnTo>
                      <a:pt x="1222" y="1185"/>
                    </a:lnTo>
                    <a:lnTo>
                      <a:pt x="1222" y="1188"/>
                    </a:lnTo>
                    <a:lnTo>
                      <a:pt x="1220" y="1190"/>
                    </a:lnTo>
                    <a:lnTo>
                      <a:pt x="1219" y="1192"/>
                    </a:lnTo>
                    <a:lnTo>
                      <a:pt x="1216" y="1195"/>
                    </a:lnTo>
                    <a:lnTo>
                      <a:pt x="1213" y="1197"/>
                    </a:lnTo>
                    <a:lnTo>
                      <a:pt x="1210" y="1198"/>
                    </a:lnTo>
                    <a:lnTo>
                      <a:pt x="1207" y="1200"/>
                    </a:lnTo>
                    <a:lnTo>
                      <a:pt x="1203" y="1201"/>
                    </a:lnTo>
                    <a:lnTo>
                      <a:pt x="1196" y="1202"/>
                    </a:lnTo>
                    <a:lnTo>
                      <a:pt x="1187" y="1202"/>
                    </a:lnTo>
                    <a:lnTo>
                      <a:pt x="1177" y="1202"/>
                    </a:lnTo>
                    <a:lnTo>
                      <a:pt x="1170" y="1201"/>
                    </a:lnTo>
                    <a:lnTo>
                      <a:pt x="1165" y="1200"/>
                    </a:lnTo>
                    <a:lnTo>
                      <a:pt x="1163" y="1198"/>
                    </a:lnTo>
                    <a:lnTo>
                      <a:pt x="1160" y="1197"/>
                    </a:lnTo>
                    <a:lnTo>
                      <a:pt x="1157" y="1195"/>
                    </a:lnTo>
                    <a:lnTo>
                      <a:pt x="1154" y="1192"/>
                    </a:lnTo>
                    <a:lnTo>
                      <a:pt x="1152" y="1190"/>
                    </a:lnTo>
                    <a:lnTo>
                      <a:pt x="1152" y="1188"/>
                    </a:lnTo>
                    <a:lnTo>
                      <a:pt x="1151" y="1185"/>
                    </a:lnTo>
                    <a:lnTo>
                      <a:pt x="1152" y="1181"/>
                    </a:lnTo>
                    <a:lnTo>
                      <a:pt x="1152" y="1178"/>
                    </a:lnTo>
                    <a:lnTo>
                      <a:pt x="1155" y="1174"/>
                    </a:lnTo>
                    <a:lnTo>
                      <a:pt x="1158" y="1171"/>
                    </a:lnTo>
                    <a:lnTo>
                      <a:pt x="1102" y="1248"/>
                    </a:lnTo>
                    <a:lnTo>
                      <a:pt x="1074" y="1274"/>
                    </a:lnTo>
                    <a:lnTo>
                      <a:pt x="1074" y="1248"/>
                    </a:lnTo>
                    <a:lnTo>
                      <a:pt x="1071" y="1253"/>
                    </a:lnTo>
                    <a:lnTo>
                      <a:pt x="1070" y="1256"/>
                    </a:lnTo>
                    <a:lnTo>
                      <a:pt x="1067" y="1261"/>
                    </a:lnTo>
                    <a:lnTo>
                      <a:pt x="1064" y="1264"/>
                    </a:lnTo>
                    <a:lnTo>
                      <a:pt x="1060" y="1269"/>
                    </a:lnTo>
                    <a:lnTo>
                      <a:pt x="1056" y="1272"/>
                    </a:lnTo>
                    <a:lnTo>
                      <a:pt x="1047" y="1278"/>
                    </a:lnTo>
                    <a:lnTo>
                      <a:pt x="1038" y="1283"/>
                    </a:lnTo>
                    <a:lnTo>
                      <a:pt x="1027" y="1289"/>
                    </a:lnTo>
                    <a:lnTo>
                      <a:pt x="1006" y="1299"/>
                    </a:lnTo>
                    <a:lnTo>
                      <a:pt x="996" y="1303"/>
                    </a:lnTo>
                    <a:lnTo>
                      <a:pt x="986" y="1309"/>
                    </a:lnTo>
                    <a:lnTo>
                      <a:pt x="977" y="1315"/>
                    </a:lnTo>
                    <a:lnTo>
                      <a:pt x="973" y="1317"/>
                    </a:lnTo>
                    <a:lnTo>
                      <a:pt x="970" y="1320"/>
                    </a:lnTo>
                    <a:lnTo>
                      <a:pt x="967" y="1324"/>
                    </a:lnTo>
                    <a:lnTo>
                      <a:pt x="964" y="1327"/>
                    </a:lnTo>
                    <a:lnTo>
                      <a:pt x="962" y="1330"/>
                    </a:lnTo>
                    <a:lnTo>
                      <a:pt x="960" y="1334"/>
                    </a:lnTo>
                    <a:lnTo>
                      <a:pt x="960" y="1338"/>
                    </a:lnTo>
                    <a:lnTo>
                      <a:pt x="959" y="1341"/>
                    </a:lnTo>
                    <a:lnTo>
                      <a:pt x="959" y="1346"/>
                    </a:lnTo>
                    <a:lnTo>
                      <a:pt x="960" y="1352"/>
                    </a:lnTo>
                    <a:lnTo>
                      <a:pt x="876" y="1352"/>
                    </a:lnTo>
                    <a:lnTo>
                      <a:pt x="876" y="1326"/>
                    </a:lnTo>
                    <a:lnTo>
                      <a:pt x="847" y="1326"/>
                    </a:lnTo>
                    <a:lnTo>
                      <a:pt x="876" y="1377"/>
                    </a:lnTo>
                    <a:lnTo>
                      <a:pt x="791" y="1377"/>
                    </a:lnTo>
                    <a:lnTo>
                      <a:pt x="787" y="1373"/>
                    </a:lnTo>
                    <a:lnTo>
                      <a:pt x="782" y="1369"/>
                    </a:lnTo>
                    <a:lnTo>
                      <a:pt x="777" y="1367"/>
                    </a:lnTo>
                    <a:lnTo>
                      <a:pt x="771" y="1365"/>
                    </a:lnTo>
                    <a:lnTo>
                      <a:pt x="765" y="1365"/>
                    </a:lnTo>
                    <a:lnTo>
                      <a:pt x="758" y="1365"/>
                    </a:lnTo>
                    <a:lnTo>
                      <a:pt x="752" y="1366"/>
                    </a:lnTo>
                    <a:lnTo>
                      <a:pt x="746" y="1368"/>
                    </a:lnTo>
                    <a:lnTo>
                      <a:pt x="740" y="1371"/>
                    </a:lnTo>
                    <a:lnTo>
                      <a:pt x="736" y="1375"/>
                    </a:lnTo>
                    <a:lnTo>
                      <a:pt x="733" y="1378"/>
                    </a:lnTo>
                    <a:lnTo>
                      <a:pt x="730" y="1384"/>
                    </a:lnTo>
                    <a:lnTo>
                      <a:pt x="730" y="1389"/>
                    </a:lnTo>
                    <a:lnTo>
                      <a:pt x="730" y="1393"/>
                    </a:lnTo>
                    <a:lnTo>
                      <a:pt x="732" y="1397"/>
                    </a:lnTo>
                    <a:lnTo>
                      <a:pt x="735" y="1403"/>
                    </a:lnTo>
                    <a:lnTo>
                      <a:pt x="876" y="1506"/>
                    </a:lnTo>
                    <a:lnTo>
                      <a:pt x="876" y="1532"/>
                    </a:lnTo>
                    <a:lnTo>
                      <a:pt x="847" y="1635"/>
                    </a:lnTo>
                    <a:lnTo>
                      <a:pt x="850" y="1637"/>
                    </a:lnTo>
                    <a:lnTo>
                      <a:pt x="853" y="1641"/>
                    </a:lnTo>
                    <a:lnTo>
                      <a:pt x="855" y="1644"/>
                    </a:lnTo>
                    <a:lnTo>
                      <a:pt x="855" y="1646"/>
                    </a:lnTo>
                    <a:lnTo>
                      <a:pt x="855" y="1650"/>
                    </a:lnTo>
                    <a:lnTo>
                      <a:pt x="855" y="1653"/>
                    </a:lnTo>
                    <a:lnTo>
                      <a:pt x="852" y="1656"/>
                    </a:lnTo>
                    <a:lnTo>
                      <a:pt x="850" y="1660"/>
                    </a:lnTo>
                    <a:lnTo>
                      <a:pt x="846" y="1662"/>
                    </a:lnTo>
                    <a:lnTo>
                      <a:pt x="843" y="1663"/>
                    </a:lnTo>
                    <a:lnTo>
                      <a:pt x="839" y="1664"/>
                    </a:lnTo>
                    <a:lnTo>
                      <a:pt x="834" y="1665"/>
                    </a:lnTo>
                    <a:lnTo>
                      <a:pt x="830" y="1665"/>
                    </a:lnTo>
                    <a:lnTo>
                      <a:pt x="827" y="1664"/>
                    </a:lnTo>
                    <a:lnTo>
                      <a:pt x="823" y="1663"/>
                    </a:lnTo>
                    <a:lnTo>
                      <a:pt x="820" y="1661"/>
                    </a:lnTo>
                    <a:lnTo>
                      <a:pt x="820" y="1661"/>
                    </a:lnTo>
                    <a:lnTo>
                      <a:pt x="735" y="1661"/>
                    </a:lnTo>
                    <a:lnTo>
                      <a:pt x="565" y="1635"/>
                    </a:lnTo>
                    <a:lnTo>
                      <a:pt x="480" y="1687"/>
                    </a:lnTo>
                    <a:lnTo>
                      <a:pt x="509" y="1765"/>
                    </a:lnTo>
                    <a:lnTo>
                      <a:pt x="509" y="1765"/>
                    </a:lnTo>
                    <a:close/>
                    <a:moveTo>
                      <a:pt x="1978" y="1920"/>
                    </a:moveTo>
                    <a:lnTo>
                      <a:pt x="1971" y="1925"/>
                    </a:lnTo>
                    <a:lnTo>
                      <a:pt x="1965" y="1932"/>
                    </a:lnTo>
                    <a:lnTo>
                      <a:pt x="1959" y="1939"/>
                    </a:lnTo>
                    <a:lnTo>
                      <a:pt x="1955" y="1946"/>
                    </a:lnTo>
                    <a:lnTo>
                      <a:pt x="1952" y="1952"/>
                    </a:lnTo>
                    <a:lnTo>
                      <a:pt x="1949" y="1960"/>
                    </a:lnTo>
                    <a:lnTo>
                      <a:pt x="1948" y="1968"/>
                    </a:lnTo>
                    <a:lnTo>
                      <a:pt x="1946" y="1976"/>
                    </a:lnTo>
                    <a:lnTo>
                      <a:pt x="1948" y="1983"/>
                    </a:lnTo>
                    <a:lnTo>
                      <a:pt x="1949" y="1990"/>
                    </a:lnTo>
                    <a:lnTo>
                      <a:pt x="1950" y="1998"/>
                    </a:lnTo>
                    <a:lnTo>
                      <a:pt x="1953" y="2005"/>
                    </a:lnTo>
                    <a:lnTo>
                      <a:pt x="1958" y="2013"/>
                    </a:lnTo>
                    <a:lnTo>
                      <a:pt x="1963" y="2020"/>
                    </a:lnTo>
                    <a:lnTo>
                      <a:pt x="1969" y="2026"/>
                    </a:lnTo>
                    <a:lnTo>
                      <a:pt x="1976" y="2032"/>
                    </a:lnTo>
                    <a:lnTo>
                      <a:pt x="1982" y="2036"/>
                    </a:lnTo>
                    <a:lnTo>
                      <a:pt x="1989" y="2041"/>
                    </a:lnTo>
                    <a:lnTo>
                      <a:pt x="1998" y="2045"/>
                    </a:lnTo>
                    <a:lnTo>
                      <a:pt x="2007" y="2049"/>
                    </a:lnTo>
                    <a:lnTo>
                      <a:pt x="2007" y="2023"/>
                    </a:lnTo>
                    <a:lnTo>
                      <a:pt x="2034" y="2049"/>
                    </a:lnTo>
                    <a:lnTo>
                      <a:pt x="2007" y="1997"/>
                    </a:lnTo>
                    <a:lnTo>
                      <a:pt x="2034" y="1997"/>
                    </a:lnTo>
                    <a:lnTo>
                      <a:pt x="1978" y="1920"/>
                    </a:lnTo>
                    <a:lnTo>
                      <a:pt x="1978" y="1920"/>
                    </a:lnTo>
                    <a:close/>
                    <a:moveTo>
                      <a:pt x="2628" y="1558"/>
                    </a:moveTo>
                    <a:lnTo>
                      <a:pt x="2600" y="1558"/>
                    </a:lnTo>
                    <a:lnTo>
                      <a:pt x="2516" y="1532"/>
                    </a:lnTo>
                    <a:lnTo>
                      <a:pt x="2656" y="1480"/>
                    </a:lnTo>
                    <a:lnTo>
                      <a:pt x="2741" y="1480"/>
                    </a:lnTo>
                    <a:lnTo>
                      <a:pt x="2656" y="1506"/>
                    </a:lnTo>
                    <a:lnTo>
                      <a:pt x="2685" y="1506"/>
                    </a:lnTo>
                    <a:lnTo>
                      <a:pt x="2656" y="1558"/>
                    </a:lnTo>
                    <a:lnTo>
                      <a:pt x="2628" y="1558"/>
                    </a:lnTo>
                    <a:lnTo>
                      <a:pt x="2628" y="1558"/>
                    </a:lnTo>
                    <a:close/>
                    <a:moveTo>
                      <a:pt x="5059" y="163"/>
                    </a:moveTo>
                    <a:lnTo>
                      <a:pt x="5056" y="159"/>
                    </a:lnTo>
                    <a:lnTo>
                      <a:pt x="5053" y="155"/>
                    </a:lnTo>
                    <a:lnTo>
                      <a:pt x="5050" y="151"/>
                    </a:lnTo>
                    <a:lnTo>
                      <a:pt x="5046" y="147"/>
                    </a:lnTo>
                    <a:lnTo>
                      <a:pt x="5043" y="144"/>
                    </a:lnTo>
                    <a:lnTo>
                      <a:pt x="5038" y="141"/>
                    </a:lnTo>
                    <a:lnTo>
                      <a:pt x="5033" y="139"/>
                    </a:lnTo>
                    <a:lnTo>
                      <a:pt x="5028" y="137"/>
                    </a:lnTo>
                    <a:lnTo>
                      <a:pt x="5023" y="134"/>
                    </a:lnTo>
                    <a:lnTo>
                      <a:pt x="5018" y="133"/>
                    </a:lnTo>
                    <a:lnTo>
                      <a:pt x="5012" y="132"/>
                    </a:lnTo>
                    <a:lnTo>
                      <a:pt x="5007" y="132"/>
                    </a:lnTo>
                    <a:lnTo>
                      <a:pt x="5001" y="131"/>
                    </a:lnTo>
                    <a:lnTo>
                      <a:pt x="4995" y="132"/>
                    </a:lnTo>
                    <a:lnTo>
                      <a:pt x="4989" y="132"/>
                    </a:lnTo>
                    <a:lnTo>
                      <a:pt x="4984" y="134"/>
                    </a:lnTo>
                    <a:lnTo>
                      <a:pt x="4978" y="135"/>
                    </a:lnTo>
                    <a:lnTo>
                      <a:pt x="4973" y="138"/>
                    </a:lnTo>
                    <a:lnTo>
                      <a:pt x="4973" y="138"/>
                    </a:lnTo>
                    <a:lnTo>
                      <a:pt x="5059" y="163"/>
                    </a:lnTo>
                    <a:lnTo>
                      <a:pt x="5059" y="163"/>
                    </a:lnTo>
                    <a:close/>
                    <a:moveTo>
                      <a:pt x="2147" y="1842"/>
                    </a:moveTo>
                    <a:lnTo>
                      <a:pt x="2205" y="1817"/>
                    </a:lnTo>
                    <a:lnTo>
                      <a:pt x="2190" y="1817"/>
                    </a:lnTo>
                    <a:lnTo>
                      <a:pt x="2147" y="1842"/>
                    </a:lnTo>
                    <a:lnTo>
                      <a:pt x="2147" y="1842"/>
                    </a:lnTo>
                    <a:close/>
                    <a:moveTo>
                      <a:pt x="7263" y="3470"/>
                    </a:moveTo>
                    <a:lnTo>
                      <a:pt x="7263" y="3418"/>
                    </a:lnTo>
                    <a:lnTo>
                      <a:pt x="7235" y="3444"/>
                    </a:lnTo>
                    <a:lnTo>
                      <a:pt x="7236" y="3435"/>
                    </a:lnTo>
                    <a:lnTo>
                      <a:pt x="7237" y="3427"/>
                    </a:lnTo>
                    <a:lnTo>
                      <a:pt x="7237" y="3421"/>
                    </a:lnTo>
                    <a:lnTo>
                      <a:pt x="7237" y="3414"/>
                    </a:lnTo>
                    <a:lnTo>
                      <a:pt x="7236" y="3409"/>
                    </a:lnTo>
                    <a:lnTo>
                      <a:pt x="7235" y="3405"/>
                    </a:lnTo>
                    <a:lnTo>
                      <a:pt x="7232" y="3402"/>
                    </a:lnTo>
                    <a:lnTo>
                      <a:pt x="7229" y="3398"/>
                    </a:lnTo>
                    <a:lnTo>
                      <a:pt x="7226" y="3396"/>
                    </a:lnTo>
                    <a:lnTo>
                      <a:pt x="7222" y="3395"/>
                    </a:lnTo>
                    <a:lnTo>
                      <a:pt x="7217" y="3394"/>
                    </a:lnTo>
                    <a:lnTo>
                      <a:pt x="7213" y="3393"/>
                    </a:lnTo>
                    <a:lnTo>
                      <a:pt x="7208" y="3393"/>
                    </a:lnTo>
                    <a:lnTo>
                      <a:pt x="7203" y="3391"/>
                    </a:lnTo>
                    <a:lnTo>
                      <a:pt x="7193" y="3393"/>
                    </a:lnTo>
                    <a:lnTo>
                      <a:pt x="7181" y="3393"/>
                    </a:lnTo>
                    <a:lnTo>
                      <a:pt x="7171" y="3394"/>
                    </a:lnTo>
                    <a:lnTo>
                      <a:pt x="7159" y="3394"/>
                    </a:lnTo>
                    <a:lnTo>
                      <a:pt x="7155" y="3393"/>
                    </a:lnTo>
                    <a:lnTo>
                      <a:pt x="7149" y="3391"/>
                    </a:lnTo>
                    <a:lnTo>
                      <a:pt x="7145" y="3390"/>
                    </a:lnTo>
                    <a:lnTo>
                      <a:pt x="7141" y="3389"/>
                    </a:lnTo>
                    <a:lnTo>
                      <a:pt x="7136" y="3387"/>
                    </a:lnTo>
                    <a:lnTo>
                      <a:pt x="7132" y="3385"/>
                    </a:lnTo>
                    <a:lnTo>
                      <a:pt x="7129" y="3381"/>
                    </a:lnTo>
                    <a:lnTo>
                      <a:pt x="7126" y="3377"/>
                    </a:lnTo>
                    <a:lnTo>
                      <a:pt x="7123" y="3372"/>
                    </a:lnTo>
                    <a:lnTo>
                      <a:pt x="7122" y="3367"/>
                    </a:lnTo>
                    <a:lnTo>
                      <a:pt x="7122" y="3444"/>
                    </a:lnTo>
                    <a:lnTo>
                      <a:pt x="7207" y="3444"/>
                    </a:lnTo>
                    <a:lnTo>
                      <a:pt x="7208" y="3449"/>
                    </a:lnTo>
                    <a:lnTo>
                      <a:pt x="7210" y="3453"/>
                    </a:lnTo>
                    <a:lnTo>
                      <a:pt x="7211" y="3458"/>
                    </a:lnTo>
                    <a:lnTo>
                      <a:pt x="7210" y="3463"/>
                    </a:lnTo>
                    <a:lnTo>
                      <a:pt x="7207" y="3468"/>
                    </a:lnTo>
                    <a:lnTo>
                      <a:pt x="7204" y="3471"/>
                    </a:lnTo>
                    <a:lnTo>
                      <a:pt x="7200" y="3476"/>
                    </a:lnTo>
                    <a:lnTo>
                      <a:pt x="7195" y="3479"/>
                    </a:lnTo>
                    <a:lnTo>
                      <a:pt x="7188" y="3480"/>
                    </a:lnTo>
                    <a:lnTo>
                      <a:pt x="7182" y="3482"/>
                    </a:lnTo>
                    <a:lnTo>
                      <a:pt x="7175" y="3482"/>
                    </a:lnTo>
                    <a:lnTo>
                      <a:pt x="7169" y="3481"/>
                    </a:lnTo>
                    <a:lnTo>
                      <a:pt x="7164" y="3480"/>
                    </a:lnTo>
                    <a:lnTo>
                      <a:pt x="7158" y="3477"/>
                    </a:lnTo>
                    <a:lnTo>
                      <a:pt x="7154" y="3473"/>
                    </a:lnTo>
                    <a:lnTo>
                      <a:pt x="7151" y="3470"/>
                    </a:lnTo>
                    <a:lnTo>
                      <a:pt x="7151" y="3470"/>
                    </a:lnTo>
                    <a:lnTo>
                      <a:pt x="7207" y="3521"/>
                    </a:lnTo>
                    <a:lnTo>
                      <a:pt x="7263" y="3470"/>
                    </a:lnTo>
                    <a:lnTo>
                      <a:pt x="7263" y="3470"/>
                    </a:lnTo>
                    <a:close/>
                    <a:moveTo>
                      <a:pt x="7263" y="3470"/>
                    </a:moveTo>
                    <a:lnTo>
                      <a:pt x="7263" y="3496"/>
                    </a:lnTo>
                    <a:lnTo>
                      <a:pt x="7291" y="3496"/>
                    </a:lnTo>
                    <a:lnTo>
                      <a:pt x="7291" y="3470"/>
                    </a:lnTo>
                    <a:lnTo>
                      <a:pt x="7263" y="3470"/>
                    </a:lnTo>
                    <a:lnTo>
                      <a:pt x="7263" y="3470"/>
                    </a:lnTo>
                    <a:close/>
                    <a:moveTo>
                      <a:pt x="7291" y="3470"/>
                    </a:moveTo>
                    <a:lnTo>
                      <a:pt x="7298" y="3468"/>
                    </a:lnTo>
                    <a:lnTo>
                      <a:pt x="7304" y="3465"/>
                    </a:lnTo>
                    <a:lnTo>
                      <a:pt x="7308" y="3463"/>
                    </a:lnTo>
                    <a:lnTo>
                      <a:pt x="7313" y="3459"/>
                    </a:lnTo>
                    <a:lnTo>
                      <a:pt x="7317" y="3454"/>
                    </a:lnTo>
                    <a:lnTo>
                      <a:pt x="7318" y="3450"/>
                    </a:lnTo>
                    <a:lnTo>
                      <a:pt x="7320" y="3444"/>
                    </a:lnTo>
                    <a:lnTo>
                      <a:pt x="7320" y="3440"/>
                    </a:lnTo>
                    <a:lnTo>
                      <a:pt x="7318" y="3435"/>
                    </a:lnTo>
                    <a:lnTo>
                      <a:pt x="7315" y="3432"/>
                    </a:lnTo>
                    <a:lnTo>
                      <a:pt x="7313" y="3428"/>
                    </a:lnTo>
                    <a:lnTo>
                      <a:pt x="7310" y="3425"/>
                    </a:lnTo>
                    <a:lnTo>
                      <a:pt x="7305" y="3423"/>
                    </a:lnTo>
                    <a:lnTo>
                      <a:pt x="7301" y="3421"/>
                    </a:lnTo>
                    <a:lnTo>
                      <a:pt x="7297" y="3418"/>
                    </a:lnTo>
                    <a:lnTo>
                      <a:pt x="7291" y="3418"/>
                    </a:lnTo>
                    <a:lnTo>
                      <a:pt x="7291" y="3418"/>
                    </a:lnTo>
                    <a:lnTo>
                      <a:pt x="7291" y="3470"/>
                    </a:lnTo>
                    <a:lnTo>
                      <a:pt x="7291" y="3470"/>
                    </a:lnTo>
                    <a:close/>
                    <a:moveTo>
                      <a:pt x="7291" y="3418"/>
                    </a:moveTo>
                    <a:lnTo>
                      <a:pt x="7320" y="3418"/>
                    </a:lnTo>
                    <a:lnTo>
                      <a:pt x="7320" y="3367"/>
                    </a:lnTo>
                    <a:lnTo>
                      <a:pt x="7321" y="3361"/>
                    </a:lnTo>
                    <a:lnTo>
                      <a:pt x="7324" y="3357"/>
                    </a:lnTo>
                    <a:lnTo>
                      <a:pt x="7324" y="3351"/>
                    </a:lnTo>
                    <a:lnTo>
                      <a:pt x="7323" y="3347"/>
                    </a:lnTo>
                    <a:lnTo>
                      <a:pt x="7321" y="3342"/>
                    </a:lnTo>
                    <a:lnTo>
                      <a:pt x="7317" y="3338"/>
                    </a:lnTo>
                    <a:lnTo>
                      <a:pt x="7313" y="3334"/>
                    </a:lnTo>
                    <a:lnTo>
                      <a:pt x="7308" y="3331"/>
                    </a:lnTo>
                    <a:lnTo>
                      <a:pt x="7301" y="3329"/>
                    </a:lnTo>
                    <a:lnTo>
                      <a:pt x="7295" y="3328"/>
                    </a:lnTo>
                    <a:lnTo>
                      <a:pt x="7289" y="3328"/>
                    </a:lnTo>
                    <a:lnTo>
                      <a:pt x="7284" y="3329"/>
                    </a:lnTo>
                    <a:lnTo>
                      <a:pt x="7276" y="3330"/>
                    </a:lnTo>
                    <a:lnTo>
                      <a:pt x="7272" y="3332"/>
                    </a:lnTo>
                    <a:lnTo>
                      <a:pt x="7266" y="3335"/>
                    </a:lnTo>
                    <a:lnTo>
                      <a:pt x="7263" y="3340"/>
                    </a:lnTo>
                    <a:lnTo>
                      <a:pt x="7263" y="3340"/>
                    </a:lnTo>
                    <a:lnTo>
                      <a:pt x="7291" y="3393"/>
                    </a:lnTo>
                    <a:lnTo>
                      <a:pt x="7287" y="3390"/>
                    </a:lnTo>
                    <a:lnTo>
                      <a:pt x="7284" y="3389"/>
                    </a:lnTo>
                    <a:lnTo>
                      <a:pt x="7279" y="3388"/>
                    </a:lnTo>
                    <a:lnTo>
                      <a:pt x="7275" y="3388"/>
                    </a:lnTo>
                    <a:lnTo>
                      <a:pt x="7271" y="3388"/>
                    </a:lnTo>
                    <a:lnTo>
                      <a:pt x="7266" y="3389"/>
                    </a:lnTo>
                    <a:lnTo>
                      <a:pt x="7263" y="3391"/>
                    </a:lnTo>
                    <a:lnTo>
                      <a:pt x="7261" y="3394"/>
                    </a:lnTo>
                    <a:lnTo>
                      <a:pt x="7258" y="3397"/>
                    </a:lnTo>
                    <a:lnTo>
                      <a:pt x="7256" y="3399"/>
                    </a:lnTo>
                    <a:lnTo>
                      <a:pt x="7255" y="3403"/>
                    </a:lnTo>
                    <a:lnTo>
                      <a:pt x="7255" y="3406"/>
                    </a:lnTo>
                    <a:lnTo>
                      <a:pt x="7256" y="3409"/>
                    </a:lnTo>
                    <a:lnTo>
                      <a:pt x="7258" y="3413"/>
                    </a:lnTo>
                    <a:lnTo>
                      <a:pt x="7259" y="3415"/>
                    </a:lnTo>
                    <a:lnTo>
                      <a:pt x="7263" y="3418"/>
                    </a:lnTo>
                    <a:lnTo>
                      <a:pt x="7291" y="3418"/>
                    </a:lnTo>
                    <a:lnTo>
                      <a:pt x="7291" y="3418"/>
                    </a:lnTo>
                    <a:close/>
                    <a:moveTo>
                      <a:pt x="7489" y="2178"/>
                    </a:moveTo>
                    <a:lnTo>
                      <a:pt x="7490" y="2182"/>
                    </a:lnTo>
                    <a:lnTo>
                      <a:pt x="7493" y="2187"/>
                    </a:lnTo>
                    <a:lnTo>
                      <a:pt x="7496" y="2190"/>
                    </a:lnTo>
                    <a:lnTo>
                      <a:pt x="7499" y="2193"/>
                    </a:lnTo>
                    <a:lnTo>
                      <a:pt x="7503" y="2197"/>
                    </a:lnTo>
                    <a:lnTo>
                      <a:pt x="7508" y="2200"/>
                    </a:lnTo>
                    <a:lnTo>
                      <a:pt x="7512" y="2202"/>
                    </a:lnTo>
                    <a:lnTo>
                      <a:pt x="7516" y="2204"/>
                    </a:lnTo>
                    <a:lnTo>
                      <a:pt x="7522" y="2207"/>
                    </a:lnTo>
                    <a:lnTo>
                      <a:pt x="7527" y="2208"/>
                    </a:lnTo>
                    <a:lnTo>
                      <a:pt x="7532" y="2209"/>
                    </a:lnTo>
                    <a:lnTo>
                      <a:pt x="7538" y="2210"/>
                    </a:lnTo>
                    <a:lnTo>
                      <a:pt x="7544" y="2210"/>
                    </a:lnTo>
                    <a:lnTo>
                      <a:pt x="7550" y="2210"/>
                    </a:lnTo>
                    <a:lnTo>
                      <a:pt x="7555" y="2210"/>
                    </a:lnTo>
                    <a:lnTo>
                      <a:pt x="7561" y="2209"/>
                    </a:lnTo>
                    <a:lnTo>
                      <a:pt x="7566" y="2207"/>
                    </a:lnTo>
                    <a:lnTo>
                      <a:pt x="7571" y="2206"/>
                    </a:lnTo>
                    <a:lnTo>
                      <a:pt x="7577" y="2203"/>
                    </a:lnTo>
                    <a:lnTo>
                      <a:pt x="7581" y="2200"/>
                    </a:lnTo>
                    <a:lnTo>
                      <a:pt x="7586" y="2198"/>
                    </a:lnTo>
                    <a:lnTo>
                      <a:pt x="7589" y="2194"/>
                    </a:lnTo>
                    <a:lnTo>
                      <a:pt x="7593" y="2191"/>
                    </a:lnTo>
                    <a:lnTo>
                      <a:pt x="7596" y="2187"/>
                    </a:lnTo>
                    <a:lnTo>
                      <a:pt x="7597" y="2183"/>
                    </a:lnTo>
                    <a:lnTo>
                      <a:pt x="7600" y="2179"/>
                    </a:lnTo>
                    <a:lnTo>
                      <a:pt x="7602" y="2175"/>
                    </a:lnTo>
                    <a:lnTo>
                      <a:pt x="7602" y="2171"/>
                    </a:lnTo>
                    <a:lnTo>
                      <a:pt x="7603" y="2166"/>
                    </a:lnTo>
                    <a:lnTo>
                      <a:pt x="7603" y="2162"/>
                    </a:lnTo>
                    <a:lnTo>
                      <a:pt x="7602" y="2157"/>
                    </a:lnTo>
                    <a:lnTo>
                      <a:pt x="7600" y="2153"/>
                    </a:lnTo>
                    <a:lnTo>
                      <a:pt x="7599" y="2148"/>
                    </a:lnTo>
                    <a:lnTo>
                      <a:pt x="7596" y="2145"/>
                    </a:lnTo>
                    <a:lnTo>
                      <a:pt x="7593" y="2141"/>
                    </a:lnTo>
                    <a:lnTo>
                      <a:pt x="7590" y="2137"/>
                    </a:lnTo>
                    <a:lnTo>
                      <a:pt x="7587" y="2134"/>
                    </a:lnTo>
                    <a:lnTo>
                      <a:pt x="7583" y="2131"/>
                    </a:lnTo>
                    <a:lnTo>
                      <a:pt x="7579" y="2128"/>
                    </a:lnTo>
                    <a:lnTo>
                      <a:pt x="7574" y="2126"/>
                    </a:lnTo>
                    <a:lnTo>
                      <a:pt x="7574" y="2126"/>
                    </a:lnTo>
                    <a:lnTo>
                      <a:pt x="7580" y="2128"/>
                    </a:lnTo>
                    <a:lnTo>
                      <a:pt x="7586" y="2129"/>
                    </a:lnTo>
                    <a:lnTo>
                      <a:pt x="7592" y="2129"/>
                    </a:lnTo>
                    <a:lnTo>
                      <a:pt x="7599" y="2131"/>
                    </a:lnTo>
                    <a:lnTo>
                      <a:pt x="7605" y="2129"/>
                    </a:lnTo>
                    <a:lnTo>
                      <a:pt x="7610" y="2129"/>
                    </a:lnTo>
                    <a:lnTo>
                      <a:pt x="7616" y="2128"/>
                    </a:lnTo>
                    <a:lnTo>
                      <a:pt x="7622" y="2127"/>
                    </a:lnTo>
                    <a:lnTo>
                      <a:pt x="7628" y="2125"/>
                    </a:lnTo>
                    <a:lnTo>
                      <a:pt x="7634" y="2123"/>
                    </a:lnTo>
                    <a:lnTo>
                      <a:pt x="7639" y="2119"/>
                    </a:lnTo>
                    <a:lnTo>
                      <a:pt x="7644" y="2116"/>
                    </a:lnTo>
                    <a:lnTo>
                      <a:pt x="7648" y="2113"/>
                    </a:lnTo>
                    <a:lnTo>
                      <a:pt x="7652" y="2109"/>
                    </a:lnTo>
                    <a:lnTo>
                      <a:pt x="7655" y="2105"/>
                    </a:lnTo>
                    <a:lnTo>
                      <a:pt x="7658" y="2100"/>
                    </a:lnTo>
                    <a:lnTo>
                      <a:pt x="7687" y="2126"/>
                    </a:lnTo>
                    <a:lnTo>
                      <a:pt x="7687" y="2100"/>
                    </a:lnTo>
                    <a:lnTo>
                      <a:pt x="7716" y="2126"/>
                    </a:lnTo>
                    <a:lnTo>
                      <a:pt x="7743" y="2074"/>
                    </a:lnTo>
                    <a:lnTo>
                      <a:pt x="7687" y="1946"/>
                    </a:lnTo>
                    <a:lnTo>
                      <a:pt x="7684" y="1942"/>
                    </a:lnTo>
                    <a:lnTo>
                      <a:pt x="7681" y="1940"/>
                    </a:lnTo>
                    <a:lnTo>
                      <a:pt x="7680" y="1937"/>
                    </a:lnTo>
                    <a:lnTo>
                      <a:pt x="7678" y="1934"/>
                    </a:lnTo>
                    <a:lnTo>
                      <a:pt x="7678" y="1931"/>
                    </a:lnTo>
                    <a:lnTo>
                      <a:pt x="7680" y="1928"/>
                    </a:lnTo>
                    <a:lnTo>
                      <a:pt x="7681" y="1924"/>
                    </a:lnTo>
                    <a:lnTo>
                      <a:pt x="7684" y="1922"/>
                    </a:lnTo>
                    <a:lnTo>
                      <a:pt x="7687" y="1919"/>
                    </a:lnTo>
                    <a:lnTo>
                      <a:pt x="7691" y="1918"/>
                    </a:lnTo>
                    <a:lnTo>
                      <a:pt x="7696" y="1916"/>
                    </a:lnTo>
                    <a:lnTo>
                      <a:pt x="7699" y="1915"/>
                    </a:lnTo>
                    <a:lnTo>
                      <a:pt x="7703" y="1915"/>
                    </a:lnTo>
                    <a:lnTo>
                      <a:pt x="7707" y="1916"/>
                    </a:lnTo>
                    <a:lnTo>
                      <a:pt x="7712" y="1918"/>
                    </a:lnTo>
                    <a:lnTo>
                      <a:pt x="7716" y="1920"/>
                    </a:lnTo>
                    <a:lnTo>
                      <a:pt x="7687" y="1894"/>
                    </a:lnTo>
                    <a:lnTo>
                      <a:pt x="7602" y="1791"/>
                    </a:lnTo>
                    <a:lnTo>
                      <a:pt x="7574" y="1791"/>
                    </a:lnTo>
                    <a:lnTo>
                      <a:pt x="7602" y="1997"/>
                    </a:lnTo>
                    <a:lnTo>
                      <a:pt x="7545" y="2023"/>
                    </a:lnTo>
                    <a:lnTo>
                      <a:pt x="7548" y="2018"/>
                    </a:lnTo>
                    <a:lnTo>
                      <a:pt x="7550" y="2013"/>
                    </a:lnTo>
                    <a:lnTo>
                      <a:pt x="7550" y="2008"/>
                    </a:lnTo>
                    <a:lnTo>
                      <a:pt x="7550" y="2004"/>
                    </a:lnTo>
                    <a:lnTo>
                      <a:pt x="7547" y="1999"/>
                    </a:lnTo>
                    <a:lnTo>
                      <a:pt x="7544" y="1995"/>
                    </a:lnTo>
                    <a:lnTo>
                      <a:pt x="7540" y="1992"/>
                    </a:lnTo>
                    <a:lnTo>
                      <a:pt x="7534" y="1988"/>
                    </a:lnTo>
                    <a:lnTo>
                      <a:pt x="7528" y="1986"/>
                    </a:lnTo>
                    <a:lnTo>
                      <a:pt x="7521" y="1985"/>
                    </a:lnTo>
                    <a:lnTo>
                      <a:pt x="7515" y="1985"/>
                    </a:lnTo>
                    <a:lnTo>
                      <a:pt x="7509" y="1985"/>
                    </a:lnTo>
                    <a:lnTo>
                      <a:pt x="7503" y="1987"/>
                    </a:lnTo>
                    <a:lnTo>
                      <a:pt x="7498" y="1989"/>
                    </a:lnTo>
                    <a:lnTo>
                      <a:pt x="7493" y="1993"/>
                    </a:lnTo>
                    <a:lnTo>
                      <a:pt x="7489" y="1997"/>
                    </a:lnTo>
                    <a:lnTo>
                      <a:pt x="7489" y="1997"/>
                    </a:lnTo>
                    <a:lnTo>
                      <a:pt x="7489" y="1997"/>
                    </a:lnTo>
                    <a:lnTo>
                      <a:pt x="7489" y="2100"/>
                    </a:lnTo>
                    <a:lnTo>
                      <a:pt x="7461" y="2074"/>
                    </a:lnTo>
                    <a:lnTo>
                      <a:pt x="7457" y="2073"/>
                    </a:lnTo>
                    <a:lnTo>
                      <a:pt x="7453" y="2073"/>
                    </a:lnTo>
                    <a:lnTo>
                      <a:pt x="7448" y="2072"/>
                    </a:lnTo>
                    <a:lnTo>
                      <a:pt x="7443" y="2073"/>
                    </a:lnTo>
                    <a:lnTo>
                      <a:pt x="7435" y="2073"/>
                    </a:lnTo>
                    <a:lnTo>
                      <a:pt x="7428" y="2074"/>
                    </a:lnTo>
                    <a:lnTo>
                      <a:pt x="7421" y="2077"/>
                    </a:lnTo>
                    <a:lnTo>
                      <a:pt x="7412" y="2078"/>
                    </a:lnTo>
                    <a:lnTo>
                      <a:pt x="7404" y="2080"/>
                    </a:lnTo>
                    <a:lnTo>
                      <a:pt x="7395" y="2083"/>
                    </a:lnTo>
                    <a:lnTo>
                      <a:pt x="7385" y="2086"/>
                    </a:lnTo>
                    <a:lnTo>
                      <a:pt x="7376" y="2089"/>
                    </a:lnTo>
                    <a:lnTo>
                      <a:pt x="7357" y="2096"/>
                    </a:lnTo>
                    <a:lnTo>
                      <a:pt x="7349" y="2100"/>
                    </a:lnTo>
                    <a:lnTo>
                      <a:pt x="7340" y="2104"/>
                    </a:lnTo>
                    <a:lnTo>
                      <a:pt x="7331" y="2108"/>
                    </a:lnTo>
                    <a:lnTo>
                      <a:pt x="7324" y="2113"/>
                    </a:lnTo>
                    <a:lnTo>
                      <a:pt x="7317" y="2117"/>
                    </a:lnTo>
                    <a:lnTo>
                      <a:pt x="7310" y="2122"/>
                    </a:lnTo>
                    <a:lnTo>
                      <a:pt x="7304" y="2126"/>
                    </a:lnTo>
                    <a:lnTo>
                      <a:pt x="7300" y="2131"/>
                    </a:lnTo>
                    <a:lnTo>
                      <a:pt x="7295" y="2135"/>
                    </a:lnTo>
                    <a:lnTo>
                      <a:pt x="7292" y="2141"/>
                    </a:lnTo>
                    <a:lnTo>
                      <a:pt x="7291" y="2145"/>
                    </a:lnTo>
                    <a:lnTo>
                      <a:pt x="7291" y="2150"/>
                    </a:lnTo>
                    <a:lnTo>
                      <a:pt x="7291" y="2155"/>
                    </a:lnTo>
                    <a:lnTo>
                      <a:pt x="7292" y="2157"/>
                    </a:lnTo>
                    <a:lnTo>
                      <a:pt x="7294" y="2160"/>
                    </a:lnTo>
                    <a:lnTo>
                      <a:pt x="7295" y="2162"/>
                    </a:lnTo>
                    <a:lnTo>
                      <a:pt x="7298" y="2164"/>
                    </a:lnTo>
                    <a:lnTo>
                      <a:pt x="7300" y="2166"/>
                    </a:lnTo>
                    <a:lnTo>
                      <a:pt x="7302" y="2169"/>
                    </a:lnTo>
                    <a:lnTo>
                      <a:pt x="7307" y="2171"/>
                    </a:lnTo>
                    <a:lnTo>
                      <a:pt x="7310" y="2173"/>
                    </a:lnTo>
                    <a:lnTo>
                      <a:pt x="7314" y="2175"/>
                    </a:lnTo>
                    <a:lnTo>
                      <a:pt x="7320" y="2178"/>
                    </a:lnTo>
                    <a:lnTo>
                      <a:pt x="7315" y="2176"/>
                    </a:lnTo>
                    <a:lnTo>
                      <a:pt x="7313" y="2175"/>
                    </a:lnTo>
                    <a:lnTo>
                      <a:pt x="7308" y="2174"/>
                    </a:lnTo>
                    <a:lnTo>
                      <a:pt x="7305" y="2174"/>
                    </a:lnTo>
                    <a:lnTo>
                      <a:pt x="7298" y="2174"/>
                    </a:lnTo>
                    <a:lnTo>
                      <a:pt x="7291" y="2175"/>
                    </a:lnTo>
                    <a:lnTo>
                      <a:pt x="7285" y="2176"/>
                    </a:lnTo>
                    <a:lnTo>
                      <a:pt x="7279" y="2180"/>
                    </a:lnTo>
                    <a:lnTo>
                      <a:pt x="7274" y="2183"/>
                    </a:lnTo>
                    <a:lnTo>
                      <a:pt x="7269" y="2189"/>
                    </a:lnTo>
                    <a:lnTo>
                      <a:pt x="7266" y="2193"/>
                    </a:lnTo>
                    <a:lnTo>
                      <a:pt x="7265" y="2199"/>
                    </a:lnTo>
                    <a:lnTo>
                      <a:pt x="7265" y="2204"/>
                    </a:lnTo>
                    <a:lnTo>
                      <a:pt x="7266" y="2210"/>
                    </a:lnTo>
                    <a:lnTo>
                      <a:pt x="7269" y="2215"/>
                    </a:lnTo>
                    <a:lnTo>
                      <a:pt x="7272" y="2219"/>
                    </a:lnTo>
                    <a:lnTo>
                      <a:pt x="7276" y="2224"/>
                    </a:lnTo>
                    <a:lnTo>
                      <a:pt x="7284" y="2227"/>
                    </a:lnTo>
                    <a:lnTo>
                      <a:pt x="7287" y="2228"/>
                    </a:lnTo>
                    <a:lnTo>
                      <a:pt x="7291" y="2229"/>
                    </a:lnTo>
                    <a:lnTo>
                      <a:pt x="7291" y="2203"/>
                    </a:lnTo>
                    <a:lnTo>
                      <a:pt x="7320" y="2229"/>
                    </a:lnTo>
                    <a:lnTo>
                      <a:pt x="7320" y="2333"/>
                    </a:lnTo>
                    <a:lnTo>
                      <a:pt x="7376" y="2308"/>
                    </a:lnTo>
                    <a:lnTo>
                      <a:pt x="7379" y="2304"/>
                    </a:lnTo>
                    <a:lnTo>
                      <a:pt x="7382" y="2302"/>
                    </a:lnTo>
                    <a:lnTo>
                      <a:pt x="7388" y="2296"/>
                    </a:lnTo>
                    <a:lnTo>
                      <a:pt x="7392" y="2292"/>
                    </a:lnTo>
                    <a:lnTo>
                      <a:pt x="7395" y="2286"/>
                    </a:lnTo>
                    <a:lnTo>
                      <a:pt x="7396" y="2281"/>
                    </a:lnTo>
                    <a:lnTo>
                      <a:pt x="7398" y="2276"/>
                    </a:lnTo>
                    <a:lnTo>
                      <a:pt x="7398" y="2271"/>
                    </a:lnTo>
                    <a:lnTo>
                      <a:pt x="7396" y="2265"/>
                    </a:lnTo>
                    <a:lnTo>
                      <a:pt x="7395" y="2259"/>
                    </a:lnTo>
                    <a:lnTo>
                      <a:pt x="7392" y="2255"/>
                    </a:lnTo>
                    <a:lnTo>
                      <a:pt x="7389" y="2249"/>
                    </a:lnTo>
                    <a:lnTo>
                      <a:pt x="7386" y="2244"/>
                    </a:lnTo>
                    <a:lnTo>
                      <a:pt x="7379" y="2234"/>
                    </a:lnTo>
                    <a:lnTo>
                      <a:pt x="7370" y="2224"/>
                    </a:lnTo>
                    <a:lnTo>
                      <a:pt x="7363" y="2213"/>
                    </a:lnTo>
                    <a:lnTo>
                      <a:pt x="7359" y="2208"/>
                    </a:lnTo>
                    <a:lnTo>
                      <a:pt x="7356" y="2203"/>
                    </a:lnTo>
                    <a:lnTo>
                      <a:pt x="7353" y="2199"/>
                    </a:lnTo>
                    <a:lnTo>
                      <a:pt x="7350" y="2193"/>
                    </a:lnTo>
                    <a:lnTo>
                      <a:pt x="7349" y="2189"/>
                    </a:lnTo>
                    <a:lnTo>
                      <a:pt x="7347" y="2184"/>
                    </a:lnTo>
                    <a:lnTo>
                      <a:pt x="7347" y="2180"/>
                    </a:lnTo>
                    <a:lnTo>
                      <a:pt x="7347" y="2175"/>
                    </a:lnTo>
                    <a:lnTo>
                      <a:pt x="7349" y="2171"/>
                    </a:lnTo>
                    <a:lnTo>
                      <a:pt x="7352" y="2168"/>
                    </a:lnTo>
                    <a:lnTo>
                      <a:pt x="7356" y="2163"/>
                    </a:lnTo>
                    <a:lnTo>
                      <a:pt x="7360" y="2160"/>
                    </a:lnTo>
                    <a:lnTo>
                      <a:pt x="7363" y="2157"/>
                    </a:lnTo>
                    <a:lnTo>
                      <a:pt x="7368" y="2155"/>
                    </a:lnTo>
                    <a:lnTo>
                      <a:pt x="7370" y="2153"/>
                    </a:lnTo>
                    <a:lnTo>
                      <a:pt x="7375" y="2152"/>
                    </a:lnTo>
                    <a:lnTo>
                      <a:pt x="7461" y="2126"/>
                    </a:lnTo>
                    <a:lnTo>
                      <a:pt x="7489" y="2126"/>
                    </a:lnTo>
                    <a:lnTo>
                      <a:pt x="7489" y="2178"/>
                    </a:lnTo>
                    <a:lnTo>
                      <a:pt x="7489" y="2178"/>
                    </a:lnTo>
                    <a:close/>
                    <a:moveTo>
                      <a:pt x="7489" y="2178"/>
                    </a:moveTo>
                    <a:lnTo>
                      <a:pt x="7433" y="2152"/>
                    </a:lnTo>
                    <a:lnTo>
                      <a:pt x="7461" y="2203"/>
                    </a:lnTo>
                    <a:lnTo>
                      <a:pt x="7489" y="2178"/>
                    </a:lnTo>
                    <a:lnTo>
                      <a:pt x="7489" y="2178"/>
                    </a:lnTo>
                    <a:close/>
                    <a:moveTo>
                      <a:pt x="7433" y="2178"/>
                    </a:moveTo>
                    <a:lnTo>
                      <a:pt x="7405" y="2152"/>
                    </a:lnTo>
                    <a:lnTo>
                      <a:pt x="7399" y="2154"/>
                    </a:lnTo>
                    <a:lnTo>
                      <a:pt x="7395" y="2156"/>
                    </a:lnTo>
                    <a:lnTo>
                      <a:pt x="7391" y="2159"/>
                    </a:lnTo>
                    <a:lnTo>
                      <a:pt x="7388" y="2161"/>
                    </a:lnTo>
                    <a:lnTo>
                      <a:pt x="7383" y="2164"/>
                    </a:lnTo>
                    <a:lnTo>
                      <a:pt x="7381" y="2168"/>
                    </a:lnTo>
                    <a:lnTo>
                      <a:pt x="7379" y="2171"/>
                    </a:lnTo>
                    <a:lnTo>
                      <a:pt x="7376" y="2174"/>
                    </a:lnTo>
                    <a:lnTo>
                      <a:pt x="7375" y="2178"/>
                    </a:lnTo>
                    <a:lnTo>
                      <a:pt x="7373" y="2182"/>
                    </a:lnTo>
                    <a:lnTo>
                      <a:pt x="7373" y="2185"/>
                    </a:lnTo>
                    <a:lnTo>
                      <a:pt x="7373" y="2190"/>
                    </a:lnTo>
                    <a:lnTo>
                      <a:pt x="7373" y="2193"/>
                    </a:lnTo>
                    <a:lnTo>
                      <a:pt x="7373" y="2198"/>
                    </a:lnTo>
                    <a:lnTo>
                      <a:pt x="7375" y="2201"/>
                    </a:lnTo>
                    <a:lnTo>
                      <a:pt x="7378" y="2206"/>
                    </a:lnTo>
                    <a:lnTo>
                      <a:pt x="7381" y="2211"/>
                    </a:lnTo>
                    <a:lnTo>
                      <a:pt x="7386" y="2217"/>
                    </a:lnTo>
                    <a:lnTo>
                      <a:pt x="7392" y="2221"/>
                    </a:lnTo>
                    <a:lnTo>
                      <a:pt x="7399" y="2225"/>
                    </a:lnTo>
                    <a:lnTo>
                      <a:pt x="7407" y="2227"/>
                    </a:lnTo>
                    <a:lnTo>
                      <a:pt x="7415" y="2229"/>
                    </a:lnTo>
                    <a:lnTo>
                      <a:pt x="7420" y="2229"/>
                    </a:lnTo>
                    <a:lnTo>
                      <a:pt x="7424" y="2229"/>
                    </a:lnTo>
                    <a:lnTo>
                      <a:pt x="7428" y="2229"/>
                    </a:lnTo>
                    <a:lnTo>
                      <a:pt x="7433" y="2229"/>
                    </a:lnTo>
                    <a:lnTo>
                      <a:pt x="7433" y="2229"/>
                    </a:lnTo>
                    <a:lnTo>
                      <a:pt x="7433" y="2178"/>
                    </a:lnTo>
                    <a:lnTo>
                      <a:pt x="7433" y="2178"/>
                    </a:lnTo>
                    <a:close/>
                    <a:moveTo>
                      <a:pt x="3081" y="5329"/>
                    </a:moveTo>
                    <a:lnTo>
                      <a:pt x="3108" y="5381"/>
                    </a:lnTo>
                    <a:lnTo>
                      <a:pt x="3137" y="5381"/>
                    </a:lnTo>
                    <a:lnTo>
                      <a:pt x="3250" y="5355"/>
                    </a:lnTo>
                    <a:lnTo>
                      <a:pt x="3278" y="5355"/>
                    </a:lnTo>
                    <a:lnTo>
                      <a:pt x="3278" y="5355"/>
                    </a:lnTo>
                    <a:lnTo>
                      <a:pt x="3292" y="5324"/>
                    </a:lnTo>
                    <a:lnTo>
                      <a:pt x="3305" y="5292"/>
                    </a:lnTo>
                    <a:lnTo>
                      <a:pt x="3318" y="5261"/>
                    </a:lnTo>
                    <a:lnTo>
                      <a:pt x="3330" y="5228"/>
                    </a:lnTo>
                    <a:lnTo>
                      <a:pt x="3341" y="5197"/>
                    </a:lnTo>
                    <a:lnTo>
                      <a:pt x="3351" y="5165"/>
                    </a:lnTo>
                    <a:lnTo>
                      <a:pt x="3361" y="5133"/>
                    </a:lnTo>
                    <a:lnTo>
                      <a:pt x="3372" y="5101"/>
                    </a:lnTo>
                    <a:lnTo>
                      <a:pt x="3379" y="5068"/>
                    </a:lnTo>
                    <a:lnTo>
                      <a:pt x="3387" y="5036"/>
                    </a:lnTo>
                    <a:lnTo>
                      <a:pt x="3395" y="5003"/>
                    </a:lnTo>
                    <a:lnTo>
                      <a:pt x="3401" y="4971"/>
                    </a:lnTo>
                    <a:lnTo>
                      <a:pt x="3406" y="4937"/>
                    </a:lnTo>
                    <a:lnTo>
                      <a:pt x="3412" y="4905"/>
                    </a:lnTo>
                    <a:lnTo>
                      <a:pt x="3416" y="4872"/>
                    </a:lnTo>
                    <a:lnTo>
                      <a:pt x="3419" y="4838"/>
                    </a:lnTo>
                    <a:lnTo>
                      <a:pt x="3419" y="4838"/>
                    </a:lnTo>
                    <a:lnTo>
                      <a:pt x="3419" y="4864"/>
                    </a:lnTo>
                    <a:lnTo>
                      <a:pt x="3448" y="4838"/>
                    </a:lnTo>
                    <a:lnTo>
                      <a:pt x="3419" y="4684"/>
                    </a:lnTo>
                    <a:lnTo>
                      <a:pt x="3392" y="4658"/>
                    </a:lnTo>
                    <a:lnTo>
                      <a:pt x="3363" y="4735"/>
                    </a:lnTo>
                    <a:lnTo>
                      <a:pt x="3357" y="4739"/>
                    </a:lnTo>
                    <a:lnTo>
                      <a:pt x="3351" y="4742"/>
                    </a:lnTo>
                    <a:lnTo>
                      <a:pt x="3347" y="4747"/>
                    </a:lnTo>
                    <a:lnTo>
                      <a:pt x="3343" y="4751"/>
                    </a:lnTo>
                    <a:lnTo>
                      <a:pt x="3338" y="4755"/>
                    </a:lnTo>
                    <a:lnTo>
                      <a:pt x="3335" y="4760"/>
                    </a:lnTo>
                    <a:lnTo>
                      <a:pt x="3333" y="4764"/>
                    </a:lnTo>
                    <a:lnTo>
                      <a:pt x="3330" y="4770"/>
                    </a:lnTo>
                    <a:lnTo>
                      <a:pt x="3328" y="4775"/>
                    </a:lnTo>
                    <a:lnTo>
                      <a:pt x="3327" y="4780"/>
                    </a:lnTo>
                    <a:lnTo>
                      <a:pt x="3327" y="4786"/>
                    </a:lnTo>
                    <a:lnTo>
                      <a:pt x="3327" y="4791"/>
                    </a:lnTo>
                    <a:lnTo>
                      <a:pt x="3328" y="4797"/>
                    </a:lnTo>
                    <a:lnTo>
                      <a:pt x="3330" y="4801"/>
                    </a:lnTo>
                    <a:lnTo>
                      <a:pt x="3331" y="4807"/>
                    </a:lnTo>
                    <a:lnTo>
                      <a:pt x="3334" y="4813"/>
                    </a:lnTo>
                    <a:lnTo>
                      <a:pt x="3137" y="4864"/>
                    </a:lnTo>
                    <a:lnTo>
                      <a:pt x="3130" y="4871"/>
                    </a:lnTo>
                    <a:lnTo>
                      <a:pt x="3124" y="4878"/>
                    </a:lnTo>
                    <a:lnTo>
                      <a:pt x="3120" y="4884"/>
                    </a:lnTo>
                    <a:lnTo>
                      <a:pt x="3116" y="4892"/>
                    </a:lnTo>
                    <a:lnTo>
                      <a:pt x="3113" y="4899"/>
                    </a:lnTo>
                    <a:lnTo>
                      <a:pt x="3110" y="4906"/>
                    </a:lnTo>
                    <a:lnTo>
                      <a:pt x="3108" y="4914"/>
                    </a:lnTo>
                    <a:lnTo>
                      <a:pt x="3108" y="4920"/>
                    </a:lnTo>
                    <a:lnTo>
                      <a:pt x="3107" y="4928"/>
                    </a:lnTo>
                    <a:lnTo>
                      <a:pt x="3107" y="4936"/>
                    </a:lnTo>
                    <a:lnTo>
                      <a:pt x="3108" y="4943"/>
                    </a:lnTo>
                    <a:lnTo>
                      <a:pt x="3110" y="4951"/>
                    </a:lnTo>
                    <a:lnTo>
                      <a:pt x="3111" y="4957"/>
                    </a:lnTo>
                    <a:lnTo>
                      <a:pt x="3113" y="4965"/>
                    </a:lnTo>
                    <a:lnTo>
                      <a:pt x="3117" y="4981"/>
                    </a:lnTo>
                    <a:lnTo>
                      <a:pt x="3121" y="4995"/>
                    </a:lnTo>
                    <a:lnTo>
                      <a:pt x="3126" y="5010"/>
                    </a:lnTo>
                    <a:lnTo>
                      <a:pt x="3132" y="5026"/>
                    </a:lnTo>
                    <a:lnTo>
                      <a:pt x="3136" y="5040"/>
                    </a:lnTo>
                    <a:lnTo>
                      <a:pt x="3137" y="5047"/>
                    </a:lnTo>
                    <a:lnTo>
                      <a:pt x="3139" y="5055"/>
                    </a:lnTo>
                    <a:lnTo>
                      <a:pt x="3139" y="5061"/>
                    </a:lnTo>
                    <a:lnTo>
                      <a:pt x="3140" y="5069"/>
                    </a:lnTo>
                    <a:lnTo>
                      <a:pt x="3140" y="5076"/>
                    </a:lnTo>
                    <a:lnTo>
                      <a:pt x="3139" y="5083"/>
                    </a:lnTo>
                    <a:lnTo>
                      <a:pt x="3139" y="5089"/>
                    </a:lnTo>
                    <a:lnTo>
                      <a:pt x="3137" y="5097"/>
                    </a:lnTo>
                    <a:lnTo>
                      <a:pt x="3134" y="5104"/>
                    </a:lnTo>
                    <a:lnTo>
                      <a:pt x="3132" y="5111"/>
                    </a:lnTo>
                    <a:lnTo>
                      <a:pt x="3127" y="5118"/>
                    </a:lnTo>
                    <a:lnTo>
                      <a:pt x="3123" y="5124"/>
                    </a:lnTo>
                    <a:lnTo>
                      <a:pt x="3119" y="5131"/>
                    </a:lnTo>
                    <a:lnTo>
                      <a:pt x="3113" y="5138"/>
                    </a:lnTo>
                    <a:lnTo>
                      <a:pt x="3101" y="5150"/>
                    </a:lnTo>
                    <a:lnTo>
                      <a:pt x="3090" y="5163"/>
                    </a:lnTo>
                    <a:lnTo>
                      <a:pt x="3078" y="5177"/>
                    </a:lnTo>
                    <a:lnTo>
                      <a:pt x="3067" y="5189"/>
                    </a:lnTo>
                    <a:lnTo>
                      <a:pt x="3061" y="5196"/>
                    </a:lnTo>
                    <a:lnTo>
                      <a:pt x="3056" y="5203"/>
                    </a:lnTo>
                    <a:lnTo>
                      <a:pt x="3052" y="5211"/>
                    </a:lnTo>
                    <a:lnTo>
                      <a:pt x="3048" y="5217"/>
                    </a:lnTo>
                    <a:lnTo>
                      <a:pt x="3043" y="5224"/>
                    </a:lnTo>
                    <a:lnTo>
                      <a:pt x="3041" y="5231"/>
                    </a:lnTo>
                    <a:lnTo>
                      <a:pt x="3039" y="5239"/>
                    </a:lnTo>
                    <a:lnTo>
                      <a:pt x="3038" y="5245"/>
                    </a:lnTo>
                    <a:lnTo>
                      <a:pt x="3036" y="5253"/>
                    </a:lnTo>
                    <a:lnTo>
                      <a:pt x="3036" y="5261"/>
                    </a:lnTo>
                    <a:lnTo>
                      <a:pt x="3038" y="5269"/>
                    </a:lnTo>
                    <a:lnTo>
                      <a:pt x="3041" y="5277"/>
                    </a:lnTo>
                    <a:lnTo>
                      <a:pt x="3043" y="5285"/>
                    </a:lnTo>
                    <a:lnTo>
                      <a:pt x="3048" y="5293"/>
                    </a:lnTo>
                    <a:lnTo>
                      <a:pt x="3055" y="5302"/>
                    </a:lnTo>
                    <a:lnTo>
                      <a:pt x="3062" y="5311"/>
                    </a:lnTo>
                    <a:lnTo>
                      <a:pt x="3065" y="5316"/>
                    </a:lnTo>
                    <a:lnTo>
                      <a:pt x="3071" y="5320"/>
                    </a:lnTo>
                    <a:lnTo>
                      <a:pt x="3075" y="5325"/>
                    </a:lnTo>
                    <a:lnTo>
                      <a:pt x="3081" y="5329"/>
                    </a:lnTo>
                    <a:lnTo>
                      <a:pt x="3081" y="5329"/>
                    </a:lnTo>
                    <a:close/>
                    <a:moveTo>
                      <a:pt x="3646" y="3367"/>
                    </a:moveTo>
                    <a:lnTo>
                      <a:pt x="3674" y="3340"/>
                    </a:lnTo>
                    <a:lnTo>
                      <a:pt x="3617" y="3340"/>
                    </a:lnTo>
                    <a:lnTo>
                      <a:pt x="3646" y="3367"/>
                    </a:lnTo>
                    <a:lnTo>
                      <a:pt x="3646" y="3367"/>
                    </a:lnTo>
                    <a:close/>
                    <a:moveTo>
                      <a:pt x="1498" y="1997"/>
                    </a:moveTo>
                    <a:lnTo>
                      <a:pt x="1640" y="2023"/>
                    </a:lnTo>
                    <a:lnTo>
                      <a:pt x="1667" y="1920"/>
                    </a:lnTo>
                    <a:lnTo>
                      <a:pt x="1660" y="1924"/>
                    </a:lnTo>
                    <a:lnTo>
                      <a:pt x="1653" y="1929"/>
                    </a:lnTo>
                    <a:lnTo>
                      <a:pt x="1644" y="1933"/>
                    </a:lnTo>
                    <a:lnTo>
                      <a:pt x="1637" y="1937"/>
                    </a:lnTo>
                    <a:lnTo>
                      <a:pt x="1628" y="1940"/>
                    </a:lnTo>
                    <a:lnTo>
                      <a:pt x="1619" y="1943"/>
                    </a:lnTo>
                    <a:lnTo>
                      <a:pt x="1611" y="1946"/>
                    </a:lnTo>
                    <a:lnTo>
                      <a:pt x="1601" y="1948"/>
                    </a:lnTo>
                    <a:lnTo>
                      <a:pt x="1592" y="1949"/>
                    </a:lnTo>
                    <a:lnTo>
                      <a:pt x="1582" y="1950"/>
                    </a:lnTo>
                    <a:lnTo>
                      <a:pt x="1573" y="1950"/>
                    </a:lnTo>
                    <a:lnTo>
                      <a:pt x="1563" y="1950"/>
                    </a:lnTo>
                    <a:lnTo>
                      <a:pt x="1554" y="1950"/>
                    </a:lnTo>
                    <a:lnTo>
                      <a:pt x="1544" y="1949"/>
                    </a:lnTo>
                    <a:lnTo>
                      <a:pt x="1536" y="1947"/>
                    </a:lnTo>
                    <a:lnTo>
                      <a:pt x="1525" y="1946"/>
                    </a:lnTo>
                    <a:lnTo>
                      <a:pt x="1498" y="1946"/>
                    </a:lnTo>
                    <a:lnTo>
                      <a:pt x="1498" y="1997"/>
                    </a:lnTo>
                    <a:lnTo>
                      <a:pt x="1498" y="1997"/>
                    </a:lnTo>
                    <a:close/>
                    <a:moveTo>
                      <a:pt x="2120" y="2126"/>
                    </a:moveTo>
                    <a:lnTo>
                      <a:pt x="2205" y="2126"/>
                    </a:lnTo>
                    <a:lnTo>
                      <a:pt x="2205" y="2100"/>
                    </a:lnTo>
                    <a:lnTo>
                      <a:pt x="2063" y="2074"/>
                    </a:lnTo>
                    <a:lnTo>
                      <a:pt x="2060" y="2078"/>
                    </a:lnTo>
                    <a:lnTo>
                      <a:pt x="2060" y="2082"/>
                    </a:lnTo>
                    <a:lnTo>
                      <a:pt x="2060" y="2086"/>
                    </a:lnTo>
                    <a:lnTo>
                      <a:pt x="2060" y="2090"/>
                    </a:lnTo>
                    <a:lnTo>
                      <a:pt x="2060" y="2094"/>
                    </a:lnTo>
                    <a:lnTo>
                      <a:pt x="2062" y="2097"/>
                    </a:lnTo>
                    <a:lnTo>
                      <a:pt x="2063" y="2100"/>
                    </a:lnTo>
                    <a:lnTo>
                      <a:pt x="2065" y="2105"/>
                    </a:lnTo>
                    <a:lnTo>
                      <a:pt x="2068" y="2108"/>
                    </a:lnTo>
                    <a:lnTo>
                      <a:pt x="2070" y="2110"/>
                    </a:lnTo>
                    <a:lnTo>
                      <a:pt x="2073" y="2114"/>
                    </a:lnTo>
                    <a:lnTo>
                      <a:pt x="2076" y="2116"/>
                    </a:lnTo>
                    <a:lnTo>
                      <a:pt x="2081" y="2119"/>
                    </a:lnTo>
                    <a:lnTo>
                      <a:pt x="2085" y="2120"/>
                    </a:lnTo>
                    <a:lnTo>
                      <a:pt x="2089" y="2123"/>
                    </a:lnTo>
                    <a:lnTo>
                      <a:pt x="2094" y="2125"/>
                    </a:lnTo>
                    <a:lnTo>
                      <a:pt x="2099" y="2126"/>
                    </a:lnTo>
                    <a:lnTo>
                      <a:pt x="2107" y="2126"/>
                    </a:lnTo>
                    <a:lnTo>
                      <a:pt x="2112" y="2126"/>
                    </a:lnTo>
                    <a:lnTo>
                      <a:pt x="2120" y="2126"/>
                    </a:lnTo>
                    <a:lnTo>
                      <a:pt x="2120" y="2126"/>
                    </a:lnTo>
                    <a:close/>
                    <a:moveTo>
                      <a:pt x="2487" y="2126"/>
                    </a:moveTo>
                    <a:lnTo>
                      <a:pt x="2516" y="2126"/>
                    </a:lnTo>
                    <a:lnTo>
                      <a:pt x="2524" y="2129"/>
                    </a:lnTo>
                    <a:lnTo>
                      <a:pt x="2533" y="2133"/>
                    </a:lnTo>
                    <a:lnTo>
                      <a:pt x="2540" y="2134"/>
                    </a:lnTo>
                    <a:lnTo>
                      <a:pt x="2546" y="2136"/>
                    </a:lnTo>
                    <a:lnTo>
                      <a:pt x="2552" y="2137"/>
                    </a:lnTo>
                    <a:lnTo>
                      <a:pt x="2556" y="2137"/>
                    </a:lnTo>
                    <a:lnTo>
                      <a:pt x="2561" y="2137"/>
                    </a:lnTo>
                    <a:lnTo>
                      <a:pt x="2563" y="2136"/>
                    </a:lnTo>
                    <a:lnTo>
                      <a:pt x="2566" y="2135"/>
                    </a:lnTo>
                    <a:lnTo>
                      <a:pt x="2568" y="2134"/>
                    </a:lnTo>
                    <a:lnTo>
                      <a:pt x="2569" y="2132"/>
                    </a:lnTo>
                    <a:lnTo>
                      <a:pt x="2571" y="2129"/>
                    </a:lnTo>
                    <a:lnTo>
                      <a:pt x="2571" y="2127"/>
                    </a:lnTo>
                    <a:lnTo>
                      <a:pt x="2572" y="2125"/>
                    </a:lnTo>
                    <a:lnTo>
                      <a:pt x="2572" y="2119"/>
                    </a:lnTo>
                    <a:lnTo>
                      <a:pt x="2571" y="2113"/>
                    </a:lnTo>
                    <a:lnTo>
                      <a:pt x="2571" y="2106"/>
                    </a:lnTo>
                    <a:lnTo>
                      <a:pt x="2572" y="2098"/>
                    </a:lnTo>
                    <a:lnTo>
                      <a:pt x="2572" y="2096"/>
                    </a:lnTo>
                    <a:lnTo>
                      <a:pt x="2574" y="2092"/>
                    </a:lnTo>
                    <a:lnTo>
                      <a:pt x="2574" y="2089"/>
                    </a:lnTo>
                    <a:lnTo>
                      <a:pt x="2576" y="2086"/>
                    </a:lnTo>
                    <a:lnTo>
                      <a:pt x="2578" y="2083"/>
                    </a:lnTo>
                    <a:lnTo>
                      <a:pt x="2581" y="2081"/>
                    </a:lnTo>
                    <a:lnTo>
                      <a:pt x="2585" y="2079"/>
                    </a:lnTo>
                    <a:lnTo>
                      <a:pt x="2589" y="2077"/>
                    </a:lnTo>
                    <a:lnTo>
                      <a:pt x="2594" y="2076"/>
                    </a:lnTo>
                    <a:lnTo>
                      <a:pt x="2600" y="2074"/>
                    </a:lnTo>
                    <a:lnTo>
                      <a:pt x="2458" y="2126"/>
                    </a:lnTo>
                    <a:lnTo>
                      <a:pt x="2487" y="2126"/>
                    </a:lnTo>
                    <a:lnTo>
                      <a:pt x="2487" y="2126"/>
                    </a:lnTo>
                    <a:close/>
                    <a:moveTo>
                      <a:pt x="57" y="2514"/>
                    </a:moveTo>
                    <a:lnTo>
                      <a:pt x="84" y="2462"/>
                    </a:lnTo>
                    <a:lnTo>
                      <a:pt x="57" y="2462"/>
                    </a:lnTo>
                    <a:lnTo>
                      <a:pt x="57" y="2514"/>
                    </a:lnTo>
                    <a:lnTo>
                      <a:pt x="57" y="2514"/>
                    </a:lnTo>
                    <a:close/>
                    <a:moveTo>
                      <a:pt x="255" y="2436"/>
                    </a:moveTo>
                    <a:lnTo>
                      <a:pt x="250" y="2432"/>
                    </a:lnTo>
                    <a:lnTo>
                      <a:pt x="245" y="2429"/>
                    </a:lnTo>
                    <a:lnTo>
                      <a:pt x="240" y="2426"/>
                    </a:lnTo>
                    <a:lnTo>
                      <a:pt x="234" y="2424"/>
                    </a:lnTo>
                    <a:lnTo>
                      <a:pt x="227" y="2423"/>
                    </a:lnTo>
                    <a:lnTo>
                      <a:pt x="221" y="2424"/>
                    </a:lnTo>
                    <a:lnTo>
                      <a:pt x="216" y="2425"/>
                    </a:lnTo>
                    <a:lnTo>
                      <a:pt x="210" y="2428"/>
                    </a:lnTo>
                    <a:lnTo>
                      <a:pt x="204" y="2430"/>
                    </a:lnTo>
                    <a:lnTo>
                      <a:pt x="200" y="2434"/>
                    </a:lnTo>
                    <a:lnTo>
                      <a:pt x="195" y="2438"/>
                    </a:lnTo>
                    <a:lnTo>
                      <a:pt x="194" y="2443"/>
                    </a:lnTo>
                    <a:lnTo>
                      <a:pt x="192" y="2448"/>
                    </a:lnTo>
                    <a:lnTo>
                      <a:pt x="192" y="2452"/>
                    </a:lnTo>
                    <a:lnTo>
                      <a:pt x="195" y="2457"/>
                    </a:lnTo>
                    <a:lnTo>
                      <a:pt x="198" y="2462"/>
                    </a:lnTo>
                    <a:lnTo>
                      <a:pt x="169" y="2514"/>
                    </a:lnTo>
                    <a:lnTo>
                      <a:pt x="255" y="2436"/>
                    </a:lnTo>
                    <a:lnTo>
                      <a:pt x="255" y="2436"/>
                    </a:lnTo>
                    <a:close/>
                    <a:moveTo>
                      <a:pt x="3392" y="1765"/>
                    </a:moveTo>
                    <a:lnTo>
                      <a:pt x="3419" y="1791"/>
                    </a:lnTo>
                    <a:lnTo>
                      <a:pt x="3419" y="1765"/>
                    </a:lnTo>
                    <a:lnTo>
                      <a:pt x="3422" y="1763"/>
                    </a:lnTo>
                    <a:lnTo>
                      <a:pt x="3427" y="1762"/>
                    </a:lnTo>
                    <a:lnTo>
                      <a:pt x="3429" y="1761"/>
                    </a:lnTo>
                    <a:lnTo>
                      <a:pt x="3434" y="1760"/>
                    </a:lnTo>
                    <a:lnTo>
                      <a:pt x="3438" y="1760"/>
                    </a:lnTo>
                    <a:lnTo>
                      <a:pt x="3441" y="1760"/>
                    </a:lnTo>
                    <a:lnTo>
                      <a:pt x="3445" y="1760"/>
                    </a:lnTo>
                    <a:lnTo>
                      <a:pt x="3450" y="1760"/>
                    </a:lnTo>
                    <a:lnTo>
                      <a:pt x="3453" y="1761"/>
                    </a:lnTo>
                    <a:lnTo>
                      <a:pt x="3457" y="1762"/>
                    </a:lnTo>
                    <a:lnTo>
                      <a:pt x="3464" y="1764"/>
                    </a:lnTo>
                    <a:lnTo>
                      <a:pt x="3470" y="1768"/>
                    </a:lnTo>
                    <a:lnTo>
                      <a:pt x="3476" y="1773"/>
                    </a:lnTo>
                    <a:lnTo>
                      <a:pt x="3477" y="1775"/>
                    </a:lnTo>
                    <a:lnTo>
                      <a:pt x="3479" y="1779"/>
                    </a:lnTo>
                    <a:lnTo>
                      <a:pt x="3480" y="1781"/>
                    </a:lnTo>
                    <a:lnTo>
                      <a:pt x="3481" y="1784"/>
                    </a:lnTo>
                    <a:lnTo>
                      <a:pt x="3481" y="1788"/>
                    </a:lnTo>
                    <a:lnTo>
                      <a:pt x="3481" y="1790"/>
                    </a:lnTo>
                    <a:lnTo>
                      <a:pt x="3481" y="1793"/>
                    </a:lnTo>
                    <a:lnTo>
                      <a:pt x="3481" y="1797"/>
                    </a:lnTo>
                    <a:lnTo>
                      <a:pt x="3480" y="1799"/>
                    </a:lnTo>
                    <a:lnTo>
                      <a:pt x="3479" y="1802"/>
                    </a:lnTo>
                    <a:lnTo>
                      <a:pt x="3474" y="1808"/>
                    </a:lnTo>
                    <a:lnTo>
                      <a:pt x="3470" y="1812"/>
                    </a:lnTo>
                    <a:lnTo>
                      <a:pt x="3464" y="1817"/>
                    </a:lnTo>
                    <a:lnTo>
                      <a:pt x="3458" y="1818"/>
                    </a:lnTo>
                    <a:lnTo>
                      <a:pt x="3453" y="1820"/>
                    </a:lnTo>
                    <a:lnTo>
                      <a:pt x="3447" y="1821"/>
                    </a:lnTo>
                    <a:lnTo>
                      <a:pt x="3441" y="1821"/>
                    </a:lnTo>
                    <a:lnTo>
                      <a:pt x="3435" y="1821"/>
                    </a:lnTo>
                    <a:lnTo>
                      <a:pt x="3429" y="1820"/>
                    </a:lnTo>
                    <a:lnTo>
                      <a:pt x="3425" y="1818"/>
                    </a:lnTo>
                    <a:lnTo>
                      <a:pt x="3419" y="1817"/>
                    </a:lnTo>
                    <a:lnTo>
                      <a:pt x="3416" y="1819"/>
                    </a:lnTo>
                    <a:lnTo>
                      <a:pt x="3414" y="1821"/>
                    </a:lnTo>
                    <a:lnTo>
                      <a:pt x="3412" y="1825"/>
                    </a:lnTo>
                    <a:lnTo>
                      <a:pt x="3412" y="1828"/>
                    </a:lnTo>
                    <a:lnTo>
                      <a:pt x="3412" y="1831"/>
                    </a:lnTo>
                    <a:lnTo>
                      <a:pt x="3412" y="1835"/>
                    </a:lnTo>
                    <a:lnTo>
                      <a:pt x="3414" y="1837"/>
                    </a:lnTo>
                    <a:lnTo>
                      <a:pt x="3416" y="1840"/>
                    </a:lnTo>
                    <a:lnTo>
                      <a:pt x="3419" y="1842"/>
                    </a:lnTo>
                    <a:lnTo>
                      <a:pt x="3424" y="1845"/>
                    </a:lnTo>
                    <a:lnTo>
                      <a:pt x="3428" y="1846"/>
                    </a:lnTo>
                    <a:lnTo>
                      <a:pt x="3431" y="1846"/>
                    </a:lnTo>
                    <a:lnTo>
                      <a:pt x="3435" y="1846"/>
                    </a:lnTo>
                    <a:lnTo>
                      <a:pt x="3440" y="1845"/>
                    </a:lnTo>
                    <a:lnTo>
                      <a:pt x="3444" y="1844"/>
                    </a:lnTo>
                    <a:lnTo>
                      <a:pt x="3448" y="1842"/>
                    </a:lnTo>
                    <a:lnTo>
                      <a:pt x="3505" y="1997"/>
                    </a:lnTo>
                    <a:lnTo>
                      <a:pt x="3505" y="2023"/>
                    </a:lnTo>
                    <a:lnTo>
                      <a:pt x="3494" y="2031"/>
                    </a:lnTo>
                    <a:lnTo>
                      <a:pt x="3483" y="2036"/>
                    </a:lnTo>
                    <a:lnTo>
                      <a:pt x="3471" y="2042"/>
                    </a:lnTo>
                    <a:lnTo>
                      <a:pt x="3460" y="2046"/>
                    </a:lnTo>
                    <a:lnTo>
                      <a:pt x="3448" y="2050"/>
                    </a:lnTo>
                    <a:lnTo>
                      <a:pt x="3435" y="2053"/>
                    </a:lnTo>
                    <a:lnTo>
                      <a:pt x="3422" y="2054"/>
                    </a:lnTo>
                    <a:lnTo>
                      <a:pt x="3409" y="2055"/>
                    </a:lnTo>
                    <a:lnTo>
                      <a:pt x="3396" y="2054"/>
                    </a:lnTo>
                    <a:lnTo>
                      <a:pt x="3383" y="2053"/>
                    </a:lnTo>
                    <a:lnTo>
                      <a:pt x="3372" y="2052"/>
                    </a:lnTo>
                    <a:lnTo>
                      <a:pt x="3359" y="2049"/>
                    </a:lnTo>
                    <a:lnTo>
                      <a:pt x="3347" y="2044"/>
                    </a:lnTo>
                    <a:lnTo>
                      <a:pt x="3335" y="2040"/>
                    </a:lnTo>
                    <a:lnTo>
                      <a:pt x="3324" y="2033"/>
                    </a:lnTo>
                    <a:lnTo>
                      <a:pt x="3314" y="2026"/>
                    </a:lnTo>
                    <a:lnTo>
                      <a:pt x="3307" y="2021"/>
                    </a:lnTo>
                    <a:lnTo>
                      <a:pt x="3301" y="2015"/>
                    </a:lnTo>
                    <a:lnTo>
                      <a:pt x="3295" y="2009"/>
                    </a:lnTo>
                    <a:lnTo>
                      <a:pt x="3289" y="2004"/>
                    </a:lnTo>
                    <a:lnTo>
                      <a:pt x="3285" y="1997"/>
                    </a:lnTo>
                    <a:lnTo>
                      <a:pt x="3282" y="1990"/>
                    </a:lnTo>
                    <a:lnTo>
                      <a:pt x="3279" y="1984"/>
                    </a:lnTo>
                    <a:lnTo>
                      <a:pt x="3276" y="1977"/>
                    </a:lnTo>
                    <a:lnTo>
                      <a:pt x="3273" y="1970"/>
                    </a:lnTo>
                    <a:lnTo>
                      <a:pt x="3272" y="1962"/>
                    </a:lnTo>
                    <a:lnTo>
                      <a:pt x="3272" y="1956"/>
                    </a:lnTo>
                    <a:lnTo>
                      <a:pt x="3272" y="1948"/>
                    </a:lnTo>
                    <a:lnTo>
                      <a:pt x="3272" y="1941"/>
                    </a:lnTo>
                    <a:lnTo>
                      <a:pt x="3273" y="1933"/>
                    </a:lnTo>
                    <a:lnTo>
                      <a:pt x="3275" y="1927"/>
                    </a:lnTo>
                    <a:lnTo>
                      <a:pt x="3278" y="1920"/>
                    </a:lnTo>
                    <a:lnTo>
                      <a:pt x="3250" y="1894"/>
                    </a:lnTo>
                    <a:lnTo>
                      <a:pt x="3278" y="1894"/>
                    </a:lnTo>
                    <a:lnTo>
                      <a:pt x="3275" y="1888"/>
                    </a:lnTo>
                    <a:lnTo>
                      <a:pt x="3273" y="1883"/>
                    </a:lnTo>
                    <a:lnTo>
                      <a:pt x="3272" y="1877"/>
                    </a:lnTo>
                    <a:lnTo>
                      <a:pt x="3270" y="1873"/>
                    </a:lnTo>
                    <a:lnTo>
                      <a:pt x="3270" y="1867"/>
                    </a:lnTo>
                    <a:lnTo>
                      <a:pt x="3270" y="1862"/>
                    </a:lnTo>
                    <a:lnTo>
                      <a:pt x="3272" y="1856"/>
                    </a:lnTo>
                    <a:lnTo>
                      <a:pt x="3273" y="1850"/>
                    </a:lnTo>
                    <a:lnTo>
                      <a:pt x="3276" y="1846"/>
                    </a:lnTo>
                    <a:lnTo>
                      <a:pt x="3279" y="1840"/>
                    </a:lnTo>
                    <a:lnTo>
                      <a:pt x="3282" y="1836"/>
                    </a:lnTo>
                    <a:lnTo>
                      <a:pt x="3285" y="1831"/>
                    </a:lnTo>
                    <a:lnTo>
                      <a:pt x="3289" y="1827"/>
                    </a:lnTo>
                    <a:lnTo>
                      <a:pt x="3295" y="1823"/>
                    </a:lnTo>
                    <a:lnTo>
                      <a:pt x="3299" y="1819"/>
                    </a:lnTo>
                    <a:lnTo>
                      <a:pt x="3307" y="1817"/>
                    </a:lnTo>
                    <a:lnTo>
                      <a:pt x="3307" y="1817"/>
                    </a:lnTo>
                    <a:lnTo>
                      <a:pt x="3221" y="1765"/>
                    </a:lnTo>
                    <a:lnTo>
                      <a:pt x="3208" y="1763"/>
                    </a:lnTo>
                    <a:lnTo>
                      <a:pt x="3197" y="1762"/>
                    </a:lnTo>
                    <a:lnTo>
                      <a:pt x="3187" y="1760"/>
                    </a:lnTo>
                    <a:lnTo>
                      <a:pt x="3176" y="1757"/>
                    </a:lnTo>
                    <a:lnTo>
                      <a:pt x="3168" y="1755"/>
                    </a:lnTo>
                    <a:lnTo>
                      <a:pt x="3161" y="1752"/>
                    </a:lnTo>
                    <a:lnTo>
                      <a:pt x="3155" y="1749"/>
                    </a:lnTo>
                    <a:lnTo>
                      <a:pt x="3149" y="1746"/>
                    </a:lnTo>
                    <a:lnTo>
                      <a:pt x="3145" y="1743"/>
                    </a:lnTo>
                    <a:lnTo>
                      <a:pt x="3142" y="1738"/>
                    </a:lnTo>
                    <a:lnTo>
                      <a:pt x="3139" y="1735"/>
                    </a:lnTo>
                    <a:lnTo>
                      <a:pt x="3136" y="1730"/>
                    </a:lnTo>
                    <a:lnTo>
                      <a:pt x="3134" y="1726"/>
                    </a:lnTo>
                    <a:lnTo>
                      <a:pt x="3133" y="1721"/>
                    </a:lnTo>
                    <a:lnTo>
                      <a:pt x="3133" y="1717"/>
                    </a:lnTo>
                    <a:lnTo>
                      <a:pt x="3133" y="1712"/>
                    </a:lnTo>
                    <a:lnTo>
                      <a:pt x="3133" y="1702"/>
                    </a:lnTo>
                    <a:lnTo>
                      <a:pt x="3136" y="1693"/>
                    </a:lnTo>
                    <a:lnTo>
                      <a:pt x="3137" y="1683"/>
                    </a:lnTo>
                    <a:lnTo>
                      <a:pt x="3139" y="1673"/>
                    </a:lnTo>
                    <a:lnTo>
                      <a:pt x="3140" y="1663"/>
                    </a:lnTo>
                    <a:lnTo>
                      <a:pt x="3142" y="1658"/>
                    </a:lnTo>
                    <a:lnTo>
                      <a:pt x="3142" y="1653"/>
                    </a:lnTo>
                    <a:lnTo>
                      <a:pt x="3140" y="1649"/>
                    </a:lnTo>
                    <a:lnTo>
                      <a:pt x="3140" y="1644"/>
                    </a:lnTo>
                    <a:lnTo>
                      <a:pt x="3139" y="1640"/>
                    </a:lnTo>
                    <a:lnTo>
                      <a:pt x="3137" y="1635"/>
                    </a:lnTo>
                    <a:lnTo>
                      <a:pt x="3134" y="1632"/>
                    </a:lnTo>
                    <a:lnTo>
                      <a:pt x="3132" y="1628"/>
                    </a:lnTo>
                    <a:lnTo>
                      <a:pt x="3126" y="1623"/>
                    </a:lnTo>
                    <a:lnTo>
                      <a:pt x="3120" y="1616"/>
                    </a:lnTo>
                    <a:lnTo>
                      <a:pt x="3113" y="1610"/>
                    </a:lnTo>
                    <a:lnTo>
                      <a:pt x="3104" y="1605"/>
                    </a:lnTo>
                    <a:lnTo>
                      <a:pt x="3097" y="1599"/>
                    </a:lnTo>
                    <a:lnTo>
                      <a:pt x="3090" y="1594"/>
                    </a:lnTo>
                    <a:lnTo>
                      <a:pt x="3084" y="1588"/>
                    </a:lnTo>
                    <a:lnTo>
                      <a:pt x="3081" y="1585"/>
                    </a:lnTo>
                    <a:lnTo>
                      <a:pt x="3080" y="1582"/>
                    </a:lnTo>
                    <a:lnTo>
                      <a:pt x="3077" y="1579"/>
                    </a:lnTo>
                    <a:lnTo>
                      <a:pt x="3075" y="1576"/>
                    </a:lnTo>
                    <a:lnTo>
                      <a:pt x="3075" y="1573"/>
                    </a:lnTo>
                    <a:lnTo>
                      <a:pt x="3074" y="1570"/>
                    </a:lnTo>
                    <a:lnTo>
                      <a:pt x="3074" y="1567"/>
                    </a:lnTo>
                    <a:lnTo>
                      <a:pt x="3075" y="1563"/>
                    </a:lnTo>
                    <a:lnTo>
                      <a:pt x="3077" y="1560"/>
                    </a:lnTo>
                    <a:lnTo>
                      <a:pt x="3078" y="1557"/>
                    </a:lnTo>
                    <a:lnTo>
                      <a:pt x="3081" y="1552"/>
                    </a:lnTo>
                    <a:lnTo>
                      <a:pt x="3085" y="1549"/>
                    </a:lnTo>
                    <a:lnTo>
                      <a:pt x="3090" y="1544"/>
                    </a:lnTo>
                    <a:lnTo>
                      <a:pt x="3095" y="1541"/>
                    </a:lnTo>
                    <a:lnTo>
                      <a:pt x="3101" y="1536"/>
                    </a:lnTo>
                    <a:lnTo>
                      <a:pt x="3108" y="1532"/>
                    </a:lnTo>
                    <a:lnTo>
                      <a:pt x="3165" y="1506"/>
                    </a:lnTo>
                    <a:lnTo>
                      <a:pt x="3278" y="1480"/>
                    </a:lnTo>
                    <a:lnTo>
                      <a:pt x="3291" y="1479"/>
                    </a:lnTo>
                    <a:lnTo>
                      <a:pt x="3305" y="1479"/>
                    </a:lnTo>
                    <a:lnTo>
                      <a:pt x="3318" y="1480"/>
                    </a:lnTo>
                    <a:lnTo>
                      <a:pt x="3331" y="1483"/>
                    </a:lnTo>
                    <a:lnTo>
                      <a:pt x="3344" y="1485"/>
                    </a:lnTo>
                    <a:lnTo>
                      <a:pt x="3356" y="1488"/>
                    </a:lnTo>
                    <a:lnTo>
                      <a:pt x="3367" y="1493"/>
                    </a:lnTo>
                    <a:lnTo>
                      <a:pt x="3379" y="1497"/>
                    </a:lnTo>
                    <a:lnTo>
                      <a:pt x="3390" y="1503"/>
                    </a:lnTo>
                    <a:lnTo>
                      <a:pt x="3401" y="1508"/>
                    </a:lnTo>
                    <a:lnTo>
                      <a:pt x="3411" y="1515"/>
                    </a:lnTo>
                    <a:lnTo>
                      <a:pt x="3419" y="1523"/>
                    </a:lnTo>
                    <a:lnTo>
                      <a:pt x="3428" y="1531"/>
                    </a:lnTo>
                    <a:lnTo>
                      <a:pt x="3435" y="1539"/>
                    </a:lnTo>
                    <a:lnTo>
                      <a:pt x="3442" y="1549"/>
                    </a:lnTo>
                    <a:lnTo>
                      <a:pt x="3448" y="1558"/>
                    </a:lnTo>
                    <a:lnTo>
                      <a:pt x="3448" y="1558"/>
                    </a:lnTo>
                    <a:lnTo>
                      <a:pt x="3334" y="1558"/>
                    </a:lnTo>
                    <a:lnTo>
                      <a:pt x="3328" y="1559"/>
                    </a:lnTo>
                    <a:lnTo>
                      <a:pt x="3321" y="1561"/>
                    </a:lnTo>
                    <a:lnTo>
                      <a:pt x="3317" y="1565"/>
                    </a:lnTo>
                    <a:lnTo>
                      <a:pt x="3312" y="1568"/>
                    </a:lnTo>
                    <a:lnTo>
                      <a:pt x="3309" y="1572"/>
                    </a:lnTo>
                    <a:lnTo>
                      <a:pt x="3307" y="1578"/>
                    </a:lnTo>
                    <a:lnTo>
                      <a:pt x="3307" y="1582"/>
                    </a:lnTo>
                    <a:lnTo>
                      <a:pt x="3307" y="1588"/>
                    </a:lnTo>
                    <a:lnTo>
                      <a:pt x="3308" y="1593"/>
                    </a:lnTo>
                    <a:lnTo>
                      <a:pt x="3309" y="1596"/>
                    </a:lnTo>
                    <a:lnTo>
                      <a:pt x="3312" y="1599"/>
                    </a:lnTo>
                    <a:lnTo>
                      <a:pt x="3317" y="1603"/>
                    </a:lnTo>
                    <a:lnTo>
                      <a:pt x="3320" y="1605"/>
                    </a:lnTo>
                    <a:lnTo>
                      <a:pt x="3324" y="1607"/>
                    </a:lnTo>
                    <a:lnTo>
                      <a:pt x="3330" y="1608"/>
                    </a:lnTo>
                    <a:lnTo>
                      <a:pt x="3334" y="1609"/>
                    </a:lnTo>
                    <a:lnTo>
                      <a:pt x="3307" y="1609"/>
                    </a:lnTo>
                    <a:lnTo>
                      <a:pt x="3363" y="1687"/>
                    </a:lnTo>
                    <a:lnTo>
                      <a:pt x="3392" y="1687"/>
                    </a:lnTo>
                    <a:lnTo>
                      <a:pt x="3392" y="1765"/>
                    </a:lnTo>
                    <a:lnTo>
                      <a:pt x="3392" y="1765"/>
                    </a:lnTo>
                    <a:close/>
                    <a:moveTo>
                      <a:pt x="7913" y="1326"/>
                    </a:moveTo>
                    <a:lnTo>
                      <a:pt x="7920" y="1324"/>
                    </a:lnTo>
                    <a:lnTo>
                      <a:pt x="7926" y="1321"/>
                    </a:lnTo>
                    <a:lnTo>
                      <a:pt x="7930" y="1319"/>
                    </a:lnTo>
                    <a:lnTo>
                      <a:pt x="7934" y="1315"/>
                    </a:lnTo>
                    <a:lnTo>
                      <a:pt x="7939" y="1310"/>
                    </a:lnTo>
                    <a:lnTo>
                      <a:pt x="7940" y="1306"/>
                    </a:lnTo>
                    <a:lnTo>
                      <a:pt x="7941" y="1300"/>
                    </a:lnTo>
                    <a:lnTo>
                      <a:pt x="7941" y="1296"/>
                    </a:lnTo>
                    <a:lnTo>
                      <a:pt x="7940" y="1291"/>
                    </a:lnTo>
                    <a:lnTo>
                      <a:pt x="7937" y="1288"/>
                    </a:lnTo>
                    <a:lnTo>
                      <a:pt x="7934" y="1284"/>
                    </a:lnTo>
                    <a:lnTo>
                      <a:pt x="7931" y="1281"/>
                    </a:lnTo>
                    <a:lnTo>
                      <a:pt x="7927" y="1279"/>
                    </a:lnTo>
                    <a:lnTo>
                      <a:pt x="7923" y="1276"/>
                    </a:lnTo>
                    <a:lnTo>
                      <a:pt x="7918" y="1274"/>
                    </a:lnTo>
                    <a:lnTo>
                      <a:pt x="7913" y="1274"/>
                    </a:lnTo>
                    <a:lnTo>
                      <a:pt x="7913" y="1326"/>
                    </a:lnTo>
                    <a:lnTo>
                      <a:pt x="7913" y="1326"/>
                    </a:lnTo>
                    <a:close/>
                    <a:moveTo>
                      <a:pt x="7800" y="1558"/>
                    </a:moveTo>
                    <a:lnTo>
                      <a:pt x="7772" y="1558"/>
                    </a:lnTo>
                    <a:lnTo>
                      <a:pt x="7743" y="1609"/>
                    </a:lnTo>
                    <a:lnTo>
                      <a:pt x="7800" y="1558"/>
                    </a:lnTo>
                    <a:lnTo>
                      <a:pt x="7800" y="1558"/>
                    </a:lnTo>
                    <a:close/>
                    <a:moveTo>
                      <a:pt x="7545" y="1791"/>
                    </a:moveTo>
                    <a:lnTo>
                      <a:pt x="7574" y="1765"/>
                    </a:lnTo>
                    <a:lnTo>
                      <a:pt x="7545" y="1687"/>
                    </a:lnTo>
                    <a:lnTo>
                      <a:pt x="7574" y="1739"/>
                    </a:lnTo>
                    <a:lnTo>
                      <a:pt x="7602" y="1687"/>
                    </a:lnTo>
                    <a:lnTo>
                      <a:pt x="7658" y="1739"/>
                    </a:lnTo>
                    <a:lnTo>
                      <a:pt x="7687" y="1687"/>
                    </a:lnTo>
                    <a:lnTo>
                      <a:pt x="7743" y="1661"/>
                    </a:lnTo>
                    <a:lnTo>
                      <a:pt x="7743" y="1661"/>
                    </a:lnTo>
                    <a:lnTo>
                      <a:pt x="7739" y="1662"/>
                    </a:lnTo>
                    <a:lnTo>
                      <a:pt x="7733" y="1662"/>
                    </a:lnTo>
                    <a:lnTo>
                      <a:pt x="7729" y="1662"/>
                    </a:lnTo>
                    <a:lnTo>
                      <a:pt x="7723" y="1662"/>
                    </a:lnTo>
                    <a:lnTo>
                      <a:pt x="7719" y="1661"/>
                    </a:lnTo>
                    <a:lnTo>
                      <a:pt x="7714" y="1660"/>
                    </a:lnTo>
                    <a:lnTo>
                      <a:pt x="7710" y="1659"/>
                    </a:lnTo>
                    <a:lnTo>
                      <a:pt x="7706" y="1656"/>
                    </a:lnTo>
                    <a:lnTo>
                      <a:pt x="7703" y="1654"/>
                    </a:lnTo>
                    <a:lnTo>
                      <a:pt x="7699" y="1652"/>
                    </a:lnTo>
                    <a:lnTo>
                      <a:pt x="7693" y="1646"/>
                    </a:lnTo>
                    <a:lnTo>
                      <a:pt x="7690" y="1644"/>
                    </a:lnTo>
                    <a:lnTo>
                      <a:pt x="7687" y="1641"/>
                    </a:lnTo>
                    <a:lnTo>
                      <a:pt x="7686" y="1636"/>
                    </a:lnTo>
                    <a:lnTo>
                      <a:pt x="7684" y="1633"/>
                    </a:lnTo>
                    <a:lnTo>
                      <a:pt x="7683" y="1627"/>
                    </a:lnTo>
                    <a:lnTo>
                      <a:pt x="7683" y="1621"/>
                    </a:lnTo>
                    <a:lnTo>
                      <a:pt x="7684" y="1615"/>
                    </a:lnTo>
                    <a:lnTo>
                      <a:pt x="7687" y="1609"/>
                    </a:lnTo>
                    <a:lnTo>
                      <a:pt x="7658" y="1635"/>
                    </a:lnTo>
                    <a:lnTo>
                      <a:pt x="7631" y="1609"/>
                    </a:lnTo>
                    <a:lnTo>
                      <a:pt x="7461" y="1558"/>
                    </a:lnTo>
                    <a:lnTo>
                      <a:pt x="7489" y="1584"/>
                    </a:lnTo>
                    <a:lnTo>
                      <a:pt x="7545" y="1661"/>
                    </a:lnTo>
                    <a:lnTo>
                      <a:pt x="7541" y="1656"/>
                    </a:lnTo>
                    <a:lnTo>
                      <a:pt x="7537" y="1653"/>
                    </a:lnTo>
                    <a:lnTo>
                      <a:pt x="7531" y="1651"/>
                    </a:lnTo>
                    <a:lnTo>
                      <a:pt x="7525" y="1650"/>
                    </a:lnTo>
                    <a:lnTo>
                      <a:pt x="7519" y="1649"/>
                    </a:lnTo>
                    <a:lnTo>
                      <a:pt x="7512" y="1649"/>
                    </a:lnTo>
                    <a:lnTo>
                      <a:pt x="7506" y="1650"/>
                    </a:lnTo>
                    <a:lnTo>
                      <a:pt x="7501" y="1652"/>
                    </a:lnTo>
                    <a:lnTo>
                      <a:pt x="7495" y="1655"/>
                    </a:lnTo>
                    <a:lnTo>
                      <a:pt x="7490" y="1659"/>
                    </a:lnTo>
                    <a:lnTo>
                      <a:pt x="7488" y="1663"/>
                    </a:lnTo>
                    <a:lnTo>
                      <a:pt x="7485" y="1668"/>
                    </a:lnTo>
                    <a:lnTo>
                      <a:pt x="7485" y="1672"/>
                    </a:lnTo>
                    <a:lnTo>
                      <a:pt x="7485" y="1678"/>
                    </a:lnTo>
                    <a:lnTo>
                      <a:pt x="7486" y="1682"/>
                    </a:lnTo>
                    <a:lnTo>
                      <a:pt x="7489" y="1687"/>
                    </a:lnTo>
                    <a:lnTo>
                      <a:pt x="7489" y="1687"/>
                    </a:lnTo>
                    <a:lnTo>
                      <a:pt x="7545" y="1791"/>
                    </a:lnTo>
                    <a:lnTo>
                      <a:pt x="7545" y="1791"/>
                    </a:lnTo>
                    <a:close/>
                    <a:moveTo>
                      <a:pt x="5002" y="3676"/>
                    </a:moveTo>
                    <a:lnTo>
                      <a:pt x="5086" y="3676"/>
                    </a:lnTo>
                    <a:lnTo>
                      <a:pt x="5089" y="3664"/>
                    </a:lnTo>
                    <a:lnTo>
                      <a:pt x="5089" y="3653"/>
                    </a:lnTo>
                    <a:lnTo>
                      <a:pt x="5091" y="3640"/>
                    </a:lnTo>
                    <a:lnTo>
                      <a:pt x="5091" y="3628"/>
                    </a:lnTo>
                    <a:lnTo>
                      <a:pt x="5089" y="3617"/>
                    </a:lnTo>
                    <a:lnTo>
                      <a:pt x="5088" y="3604"/>
                    </a:lnTo>
                    <a:lnTo>
                      <a:pt x="5085" y="3593"/>
                    </a:lnTo>
                    <a:lnTo>
                      <a:pt x="5082" y="3581"/>
                    </a:lnTo>
                    <a:lnTo>
                      <a:pt x="5078" y="3570"/>
                    </a:lnTo>
                    <a:lnTo>
                      <a:pt x="5073" y="3558"/>
                    </a:lnTo>
                    <a:lnTo>
                      <a:pt x="5067" y="3547"/>
                    </a:lnTo>
                    <a:lnTo>
                      <a:pt x="5062" y="3536"/>
                    </a:lnTo>
                    <a:lnTo>
                      <a:pt x="5054" y="3526"/>
                    </a:lnTo>
                    <a:lnTo>
                      <a:pt x="5047" y="3515"/>
                    </a:lnTo>
                    <a:lnTo>
                      <a:pt x="5038" y="3505"/>
                    </a:lnTo>
                    <a:lnTo>
                      <a:pt x="5030" y="3496"/>
                    </a:lnTo>
                    <a:lnTo>
                      <a:pt x="5030" y="3496"/>
                    </a:lnTo>
                    <a:lnTo>
                      <a:pt x="5002" y="3470"/>
                    </a:lnTo>
                    <a:lnTo>
                      <a:pt x="5002" y="3496"/>
                    </a:lnTo>
                    <a:lnTo>
                      <a:pt x="4995" y="3506"/>
                    </a:lnTo>
                    <a:lnTo>
                      <a:pt x="4989" y="3517"/>
                    </a:lnTo>
                    <a:lnTo>
                      <a:pt x="4984" y="3528"/>
                    </a:lnTo>
                    <a:lnTo>
                      <a:pt x="4981" y="3539"/>
                    </a:lnTo>
                    <a:lnTo>
                      <a:pt x="4976" y="3551"/>
                    </a:lnTo>
                    <a:lnTo>
                      <a:pt x="4975" y="3562"/>
                    </a:lnTo>
                    <a:lnTo>
                      <a:pt x="4973" y="3574"/>
                    </a:lnTo>
                    <a:lnTo>
                      <a:pt x="4973" y="3585"/>
                    </a:lnTo>
                    <a:lnTo>
                      <a:pt x="4973" y="3598"/>
                    </a:lnTo>
                    <a:lnTo>
                      <a:pt x="4975" y="3609"/>
                    </a:lnTo>
                    <a:lnTo>
                      <a:pt x="4976" y="3620"/>
                    </a:lnTo>
                    <a:lnTo>
                      <a:pt x="4981" y="3632"/>
                    </a:lnTo>
                    <a:lnTo>
                      <a:pt x="4984" y="3644"/>
                    </a:lnTo>
                    <a:lnTo>
                      <a:pt x="4989" y="3655"/>
                    </a:lnTo>
                    <a:lnTo>
                      <a:pt x="4995" y="3665"/>
                    </a:lnTo>
                    <a:lnTo>
                      <a:pt x="5002" y="3676"/>
                    </a:lnTo>
                    <a:lnTo>
                      <a:pt x="5002" y="3676"/>
                    </a:lnTo>
                    <a:close/>
                    <a:moveTo>
                      <a:pt x="4606" y="2333"/>
                    </a:moveTo>
                    <a:lnTo>
                      <a:pt x="4550" y="2282"/>
                    </a:lnTo>
                    <a:lnTo>
                      <a:pt x="4579" y="2282"/>
                    </a:lnTo>
                    <a:lnTo>
                      <a:pt x="4606" y="2333"/>
                    </a:lnTo>
                    <a:lnTo>
                      <a:pt x="4606" y="2333"/>
                    </a:lnTo>
                    <a:close/>
                    <a:moveTo>
                      <a:pt x="6500" y="4038"/>
                    </a:moveTo>
                    <a:lnTo>
                      <a:pt x="6556" y="4064"/>
                    </a:lnTo>
                    <a:lnTo>
                      <a:pt x="6585" y="4167"/>
                    </a:lnTo>
                    <a:lnTo>
                      <a:pt x="6642" y="4167"/>
                    </a:lnTo>
                    <a:lnTo>
                      <a:pt x="6642" y="4193"/>
                    </a:lnTo>
                    <a:lnTo>
                      <a:pt x="6755" y="4193"/>
                    </a:lnTo>
                    <a:lnTo>
                      <a:pt x="6782" y="4244"/>
                    </a:lnTo>
                    <a:lnTo>
                      <a:pt x="6795" y="4243"/>
                    </a:lnTo>
                    <a:lnTo>
                      <a:pt x="6807" y="4242"/>
                    </a:lnTo>
                    <a:lnTo>
                      <a:pt x="6820" y="4239"/>
                    </a:lnTo>
                    <a:lnTo>
                      <a:pt x="6831" y="4235"/>
                    </a:lnTo>
                    <a:lnTo>
                      <a:pt x="6841" y="4231"/>
                    </a:lnTo>
                    <a:lnTo>
                      <a:pt x="6851" y="4225"/>
                    </a:lnTo>
                    <a:lnTo>
                      <a:pt x="6860" y="4220"/>
                    </a:lnTo>
                    <a:lnTo>
                      <a:pt x="6869" y="4213"/>
                    </a:lnTo>
                    <a:lnTo>
                      <a:pt x="6877" y="4206"/>
                    </a:lnTo>
                    <a:lnTo>
                      <a:pt x="6883" y="4198"/>
                    </a:lnTo>
                    <a:lnTo>
                      <a:pt x="6889" y="4189"/>
                    </a:lnTo>
                    <a:lnTo>
                      <a:pt x="6895" y="4182"/>
                    </a:lnTo>
                    <a:lnTo>
                      <a:pt x="6898" y="4173"/>
                    </a:lnTo>
                    <a:lnTo>
                      <a:pt x="6901" y="4163"/>
                    </a:lnTo>
                    <a:lnTo>
                      <a:pt x="6902" y="4152"/>
                    </a:lnTo>
                    <a:lnTo>
                      <a:pt x="6902" y="4144"/>
                    </a:lnTo>
                    <a:lnTo>
                      <a:pt x="6902" y="4136"/>
                    </a:lnTo>
                    <a:lnTo>
                      <a:pt x="6901" y="4129"/>
                    </a:lnTo>
                    <a:lnTo>
                      <a:pt x="6898" y="4122"/>
                    </a:lnTo>
                    <a:lnTo>
                      <a:pt x="6896" y="4115"/>
                    </a:lnTo>
                    <a:lnTo>
                      <a:pt x="6980" y="3961"/>
                    </a:lnTo>
                    <a:lnTo>
                      <a:pt x="7009" y="3961"/>
                    </a:lnTo>
                    <a:lnTo>
                      <a:pt x="7002" y="3960"/>
                    </a:lnTo>
                    <a:lnTo>
                      <a:pt x="6996" y="3959"/>
                    </a:lnTo>
                    <a:lnTo>
                      <a:pt x="6990" y="3957"/>
                    </a:lnTo>
                    <a:lnTo>
                      <a:pt x="6986" y="3956"/>
                    </a:lnTo>
                    <a:lnTo>
                      <a:pt x="6976" y="3954"/>
                    </a:lnTo>
                    <a:lnTo>
                      <a:pt x="6967" y="3952"/>
                    </a:lnTo>
                    <a:lnTo>
                      <a:pt x="6961" y="3950"/>
                    </a:lnTo>
                    <a:lnTo>
                      <a:pt x="6955" y="3947"/>
                    </a:lnTo>
                    <a:lnTo>
                      <a:pt x="6951" y="3944"/>
                    </a:lnTo>
                    <a:lnTo>
                      <a:pt x="6947" y="3942"/>
                    </a:lnTo>
                    <a:lnTo>
                      <a:pt x="6945" y="3938"/>
                    </a:lnTo>
                    <a:lnTo>
                      <a:pt x="6942" y="3935"/>
                    </a:lnTo>
                    <a:lnTo>
                      <a:pt x="6942" y="3932"/>
                    </a:lnTo>
                    <a:lnTo>
                      <a:pt x="6942" y="3928"/>
                    </a:lnTo>
                    <a:lnTo>
                      <a:pt x="6942" y="3925"/>
                    </a:lnTo>
                    <a:lnTo>
                      <a:pt x="6944" y="3922"/>
                    </a:lnTo>
                    <a:lnTo>
                      <a:pt x="6945" y="3918"/>
                    </a:lnTo>
                    <a:lnTo>
                      <a:pt x="6948" y="3914"/>
                    </a:lnTo>
                    <a:lnTo>
                      <a:pt x="6950" y="3910"/>
                    </a:lnTo>
                    <a:lnTo>
                      <a:pt x="6953" y="3907"/>
                    </a:lnTo>
                    <a:lnTo>
                      <a:pt x="6960" y="3899"/>
                    </a:lnTo>
                    <a:lnTo>
                      <a:pt x="6966" y="3891"/>
                    </a:lnTo>
                    <a:lnTo>
                      <a:pt x="6971" y="3883"/>
                    </a:lnTo>
                    <a:lnTo>
                      <a:pt x="6974" y="3880"/>
                    </a:lnTo>
                    <a:lnTo>
                      <a:pt x="6977" y="3877"/>
                    </a:lnTo>
                    <a:lnTo>
                      <a:pt x="6979" y="3873"/>
                    </a:lnTo>
                    <a:lnTo>
                      <a:pt x="6980" y="3870"/>
                    </a:lnTo>
                    <a:lnTo>
                      <a:pt x="6982" y="3867"/>
                    </a:lnTo>
                    <a:lnTo>
                      <a:pt x="6982" y="3863"/>
                    </a:lnTo>
                    <a:lnTo>
                      <a:pt x="6982" y="3860"/>
                    </a:lnTo>
                    <a:lnTo>
                      <a:pt x="6980" y="3857"/>
                    </a:lnTo>
                    <a:lnTo>
                      <a:pt x="6979" y="3853"/>
                    </a:lnTo>
                    <a:lnTo>
                      <a:pt x="6976" y="3851"/>
                    </a:lnTo>
                    <a:lnTo>
                      <a:pt x="6971" y="3848"/>
                    </a:lnTo>
                    <a:lnTo>
                      <a:pt x="6967" y="3844"/>
                    </a:lnTo>
                    <a:lnTo>
                      <a:pt x="6960" y="3838"/>
                    </a:lnTo>
                    <a:lnTo>
                      <a:pt x="6955" y="3834"/>
                    </a:lnTo>
                    <a:lnTo>
                      <a:pt x="6953" y="3831"/>
                    </a:lnTo>
                    <a:lnTo>
                      <a:pt x="6948" y="3825"/>
                    </a:lnTo>
                    <a:lnTo>
                      <a:pt x="6945" y="3818"/>
                    </a:lnTo>
                    <a:lnTo>
                      <a:pt x="6942" y="3813"/>
                    </a:lnTo>
                    <a:lnTo>
                      <a:pt x="6942" y="3806"/>
                    </a:lnTo>
                    <a:lnTo>
                      <a:pt x="6944" y="3799"/>
                    </a:lnTo>
                    <a:lnTo>
                      <a:pt x="6945" y="3793"/>
                    </a:lnTo>
                    <a:lnTo>
                      <a:pt x="6948" y="3786"/>
                    </a:lnTo>
                    <a:lnTo>
                      <a:pt x="6951" y="3779"/>
                    </a:lnTo>
                    <a:lnTo>
                      <a:pt x="6957" y="3774"/>
                    </a:lnTo>
                    <a:lnTo>
                      <a:pt x="6961" y="3768"/>
                    </a:lnTo>
                    <a:lnTo>
                      <a:pt x="6969" y="3764"/>
                    </a:lnTo>
                    <a:lnTo>
                      <a:pt x="6974" y="3760"/>
                    </a:lnTo>
                    <a:lnTo>
                      <a:pt x="6983" y="3757"/>
                    </a:lnTo>
                    <a:lnTo>
                      <a:pt x="6990" y="3755"/>
                    </a:lnTo>
                    <a:lnTo>
                      <a:pt x="6995" y="3753"/>
                    </a:lnTo>
                    <a:lnTo>
                      <a:pt x="6999" y="3753"/>
                    </a:lnTo>
                    <a:lnTo>
                      <a:pt x="7003" y="3753"/>
                    </a:lnTo>
                    <a:lnTo>
                      <a:pt x="7009" y="3753"/>
                    </a:lnTo>
                    <a:lnTo>
                      <a:pt x="6980" y="3753"/>
                    </a:lnTo>
                    <a:lnTo>
                      <a:pt x="7036" y="3728"/>
                    </a:lnTo>
                    <a:lnTo>
                      <a:pt x="6953" y="3702"/>
                    </a:lnTo>
                    <a:lnTo>
                      <a:pt x="6924" y="3650"/>
                    </a:lnTo>
                    <a:lnTo>
                      <a:pt x="6840" y="3728"/>
                    </a:lnTo>
                    <a:lnTo>
                      <a:pt x="6840" y="3753"/>
                    </a:lnTo>
                    <a:lnTo>
                      <a:pt x="6830" y="3750"/>
                    </a:lnTo>
                    <a:lnTo>
                      <a:pt x="6820" y="3748"/>
                    </a:lnTo>
                    <a:lnTo>
                      <a:pt x="6811" y="3747"/>
                    </a:lnTo>
                    <a:lnTo>
                      <a:pt x="6801" y="3747"/>
                    </a:lnTo>
                    <a:lnTo>
                      <a:pt x="6791" y="3747"/>
                    </a:lnTo>
                    <a:lnTo>
                      <a:pt x="6782" y="3747"/>
                    </a:lnTo>
                    <a:lnTo>
                      <a:pt x="6772" y="3749"/>
                    </a:lnTo>
                    <a:lnTo>
                      <a:pt x="6763" y="3751"/>
                    </a:lnTo>
                    <a:lnTo>
                      <a:pt x="6755" y="3753"/>
                    </a:lnTo>
                    <a:lnTo>
                      <a:pt x="6746" y="3757"/>
                    </a:lnTo>
                    <a:lnTo>
                      <a:pt x="6737" y="3761"/>
                    </a:lnTo>
                    <a:lnTo>
                      <a:pt x="6730" y="3766"/>
                    </a:lnTo>
                    <a:lnTo>
                      <a:pt x="6723" y="3771"/>
                    </a:lnTo>
                    <a:lnTo>
                      <a:pt x="6717" y="3777"/>
                    </a:lnTo>
                    <a:lnTo>
                      <a:pt x="6711" y="3784"/>
                    </a:lnTo>
                    <a:lnTo>
                      <a:pt x="6707" y="3790"/>
                    </a:lnTo>
                    <a:lnTo>
                      <a:pt x="6704" y="3795"/>
                    </a:lnTo>
                    <a:lnTo>
                      <a:pt x="6701" y="3801"/>
                    </a:lnTo>
                    <a:lnTo>
                      <a:pt x="6700" y="3805"/>
                    </a:lnTo>
                    <a:lnTo>
                      <a:pt x="6698" y="3810"/>
                    </a:lnTo>
                    <a:lnTo>
                      <a:pt x="6698" y="3815"/>
                    </a:lnTo>
                    <a:lnTo>
                      <a:pt x="6697" y="3821"/>
                    </a:lnTo>
                    <a:lnTo>
                      <a:pt x="6697" y="3825"/>
                    </a:lnTo>
                    <a:lnTo>
                      <a:pt x="6698" y="3831"/>
                    </a:lnTo>
                    <a:lnTo>
                      <a:pt x="6698" y="3831"/>
                    </a:lnTo>
                    <a:lnTo>
                      <a:pt x="6642" y="3831"/>
                    </a:lnTo>
                    <a:lnTo>
                      <a:pt x="6613" y="3935"/>
                    </a:lnTo>
                    <a:lnTo>
                      <a:pt x="6610" y="3931"/>
                    </a:lnTo>
                    <a:lnTo>
                      <a:pt x="6606" y="3927"/>
                    </a:lnTo>
                    <a:lnTo>
                      <a:pt x="6603" y="3924"/>
                    </a:lnTo>
                    <a:lnTo>
                      <a:pt x="6598" y="3920"/>
                    </a:lnTo>
                    <a:lnTo>
                      <a:pt x="6596" y="3918"/>
                    </a:lnTo>
                    <a:lnTo>
                      <a:pt x="6593" y="3916"/>
                    </a:lnTo>
                    <a:lnTo>
                      <a:pt x="6588" y="3914"/>
                    </a:lnTo>
                    <a:lnTo>
                      <a:pt x="6585" y="3913"/>
                    </a:lnTo>
                    <a:lnTo>
                      <a:pt x="6581" y="3910"/>
                    </a:lnTo>
                    <a:lnTo>
                      <a:pt x="6578" y="3909"/>
                    </a:lnTo>
                    <a:lnTo>
                      <a:pt x="6571" y="3908"/>
                    </a:lnTo>
                    <a:lnTo>
                      <a:pt x="6565" y="3908"/>
                    </a:lnTo>
                    <a:lnTo>
                      <a:pt x="6558" y="3908"/>
                    </a:lnTo>
                    <a:lnTo>
                      <a:pt x="6552" y="3909"/>
                    </a:lnTo>
                    <a:lnTo>
                      <a:pt x="6545" y="3912"/>
                    </a:lnTo>
                    <a:lnTo>
                      <a:pt x="6539" y="3915"/>
                    </a:lnTo>
                    <a:lnTo>
                      <a:pt x="6533" y="3918"/>
                    </a:lnTo>
                    <a:lnTo>
                      <a:pt x="6528" y="3923"/>
                    </a:lnTo>
                    <a:lnTo>
                      <a:pt x="6523" y="3927"/>
                    </a:lnTo>
                    <a:lnTo>
                      <a:pt x="6517" y="3933"/>
                    </a:lnTo>
                    <a:lnTo>
                      <a:pt x="6513" y="3938"/>
                    </a:lnTo>
                    <a:lnTo>
                      <a:pt x="6509" y="3944"/>
                    </a:lnTo>
                    <a:lnTo>
                      <a:pt x="6504" y="3951"/>
                    </a:lnTo>
                    <a:lnTo>
                      <a:pt x="6500" y="3957"/>
                    </a:lnTo>
                    <a:lnTo>
                      <a:pt x="6497" y="3964"/>
                    </a:lnTo>
                    <a:lnTo>
                      <a:pt x="6494" y="3971"/>
                    </a:lnTo>
                    <a:lnTo>
                      <a:pt x="6493" y="3979"/>
                    </a:lnTo>
                    <a:lnTo>
                      <a:pt x="6490" y="3985"/>
                    </a:lnTo>
                    <a:lnTo>
                      <a:pt x="6489" y="3992"/>
                    </a:lnTo>
                    <a:lnTo>
                      <a:pt x="6489" y="3999"/>
                    </a:lnTo>
                    <a:lnTo>
                      <a:pt x="6489" y="4006"/>
                    </a:lnTo>
                    <a:lnTo>
                      <a:pt x="6489" y="4012"/>
                    </a:lnTo>
                    <a:lnTo>
                      <a:pt x="6489" y="4018"/>
                    </a:lnTo>
                    <a:lnTo>
                      <a:pt x="6490" y="4024"/>
                    </a:lnTo>
                    <a:lnTo>
                      <a:pt x="6493" y="4029"/>
                    </a:lnTo>
                    <a:lnTo>
                      <a:pt x="6496" y="4034"/>
                    </a:lnTo>
                    <a:lnTo>
                      <a:pt x="6499" y="4037"/>
                    </a:lnTo>
                    <a:lnTo>
                      <a:pt x="6500" y="4038"/>
                    </a:lnTo>
                    <a:close/>
                    <a:moveTo>
                      <a:pt x="6415" y="3005"/>
                    </a:moveTo>
                    <a:lnTo>
                      <a:pt x="6444" y="3005"/>
                    </a:lnTo>
                    <a:lnTo>
                      <a:pt x="6449" y="3004"/>
                    </a:lnTo>
                    <a:lnTo>
                      <a:pt x="6457" y="3003"/>
                    </a:lnTo>
                    <a:lnTo>
                      <a:pt x="6463" y="3001"/>
                    </a:lnTo>
                    <a:lnTo>
                      <a:pt x="6468" y="3000"/>
                    </a:lnTo>
                    <a:lnTo>
                      <a:pt x="6474" y="2998"/>
                    </a:lnTo>
                    <a:lnTo>
                      <a:pt x="6480" y="2995"/>
                    </a:lnTo>
                    <a:lnTo>
                      <a:pt x="6486" y="2991"/>
                    </a:lnTo>
                    <a:lnTo>
                      <a:pt x="6490" y="2988"/>
                    </a:lnTo>
                    <a:lnTo>
                      <a:pt x="6494" y="2985"/>
                    </a:lnTo>
                    <a:lnTo>
                      <a:pt x="6499" y="2980"/>
                    </a:lnTo>
                    <a:lnTo>
                      <a:pt x="6502" y="2977"/>
                    </a:lnTo>
                    <a:lnTo>
                      <a:pt x="6504" y="2972"/>
                    </a:lnTo>
                    <a:lnTo>
                      <a:pt x="6506" y="2967"/>
                    </a:lnTo>
                    <a:lnTo>
                      <a:pt x="6507" y="2962"/>
                    </a:lnTo>
                    <a:lnTo>
                      <a:pt x="6509" y="2957"/>
                    </a:lnTo>
                    <a:lnTo>
                      <a:pt x="6509" y="2952"/>
                    </a:lnTo>
                    <a:lnTo>
                      <a:pt x="6507" y="2945"/>
                    </a:lnTo>
                    <a:lnTo>
                      <a:pt x="6506" y="2939"/>
                    </a:lnTo>
                    <a:lnTo>
                      <a:pt x="6503" y="2933"/>
                    </a:lnTo>
                    <a:lnTo>
                      <a:pt x="6500" y="2927"/>
                    </a:lnTo>
                    <a:lnTo>
                      <a:pt x="6494" y="2924"/>
                    </a:lnTo>
                    <a:lnTo>
                      <a:pt x="6489" y="2921"/>
                    </a:lnTo>
                    <a:lnTo>
                      <a:pt x="6483" y="2918"/>
                    </a:lnTo>
                    <a:lnTo>
                      <a:pt x="6477" y="2917"/>
                    </a:lnTo>
                    <a:lnTo>
                      <a:pt x="6471" y="2916"/>
                    </a:lnTo>
                    <a:lnTo>
                      <a:pt x="6464" y="2915"/>
                    </a:lnTo>
                    <a:lnTo>
                      <a:pt x="6458" y="2915"/>
                    </a:lnTo>
                    <a:lnTo>
                      <a:pt x="6452" y="2915"/>
                    </a:lnTo>
                    <a:lnTo>
                      <a:pt x="6445" y="2916"/>
                    </a:lnTo>
                    <a:lnTo>
                      <a:pt x="6439" y="2917"/>
                    </a:lnTo>
                    <a:lnTo>
                      <a:pt x="6434" y="2918"/>
                    </a:lnTo>
                    <a:lnTo>
                      <a:pt x="6428" y="2921"/>
                    </a:lnTo>
                    <a:lnTo>
                      <a:pt x="6422" y="2923"/>
                    </a:lnTo>
                    <a:lnTo>
                      <a:pt x="6418" y="2926"/>
                    </a:lnTo>
                    <a:lnTo>
                      <a:pt x="6412" y="2930"/>
                    </a:lnTo>
                    <a:lnTo>
                      <a:pt x="6408" y="2933"/>
                    </a:lnTo>
                    <a:lnTo>
                      <a:pt x="6403" y="2938"/>
                    </a:lnTo>
                    <a:lnTo>
                      <a:pt x="6400" y="2942"/>
                    </a:lnTo>
                    <a:lnTo>
                      <a:pt x="6397" y="2946"/>
                    </a:lnTo>
                    <a:lnTo>
                      <a:pt x="6395" y="2951"/>
                    </a:lnTo>
                    <a:lnTo>
                      <a:pt x="6393" y="2955"/>
                    </a:lnTo>
                    <a:lnTo>
                      <a:pt x="6393" y="2960"/>
                    </a:lnTo>
                    <a:lnTo>
                      <a:pt x="6392" y="2966"/>
                    </a:lnTo>
                    <a:lnTo>
                      <a:pt x="6393" y="2970"/>
                    </a:lnTo>
                    <a:lnTo>
                      <a:pt x="6393" y="2974"/>
                    </a:lnTo>
                    <a:lnTo>
                      <a:pt x="6395" y="2979"/>
                    </a:lnTo>
                    <a:lnTo>
                      <a:pt x="6396" y="2985"/>
                    </a:lnTo>
                    <a:lnTo>
                      <a:pt x="6399" y="2989"/>
                    </a:lnTo>
                    <a:lnTo>
                      <a:pt x="6402" y="2992"/>
                    </a:lnTo>
                    <a:lnTo>
                      <a:pt x="6406" y="2997"/>
                    </a:lnTo>
                    <a:lnTo>
                      <a:pt x="6410" y="3000"/>
                    </a:lnTo>
                    <a:lnTo>
                      <a:pt x="6415" y="3005"/>
                    </a:lnTo>
                    <a:lnTo>
                      <a:pt x="6415" y="3005"/>
                    </a:lnTo>
                    <a:close/>
                    <a:moveTo>
                      <a:pt x="6980" y="2799"/>
                    </a:moveTo>
                    <a:lnTo>
                      <a:pt x="7009" y="2799"/>
                    </a:lnTo>
                    <a:lnTo>
                      <a:pt x="7009" y="2643"/>
                    </a:lnTo>
                    <a:lnTo>
                      <a:pt x="6997" y="2651"/>
                    </a:lnTo>
                    <a:lnTo>
                      <a:pt x="6987" y="2658"/>
                    </a:lnTo>
                    <a:lnTo>
                      <a:pt x="6979" y="2666"/>
                    </a:lnTo>
                    <a:lnTo>
                      <a:pt x="6971" y="2676"/>
                    </a:lnTo>
                    <a:lnTo>
                      <a:pt x="6966" y="2685"/>
                    </a:lnTo>
                    <a:lnTo>
                      <a:pt x="6960" y="2695"/>
                    </a:lnTo>
                    <a:lnTo>
                      <a:pt x="6957" y="2705"/>
                    </a:lnTo>
                    <a:lnTo>
                      <a:pt x="6954" y="2716"/>
                    </a:lnTo>
                    <a:lnTo>
                      <a:pt x="6953" y="2727"/>
                    </a:lnTo>
                    <a:lnTo>
                      <a:pt x="6953" y="2737"/>
                    </a:lnTo>
                    <a:lnTo>
                      <a:pt x="6954" y="2748"/>
                    </a:lnTo>
                    <a:lnTo>
                      <a:pt x="6957" y="2758"/>
                    </a:lnTo>
                    <a:lnTo>
                      <a:pt x="6960" y="2768"/>
                    </a:lnTo>
                    <a:lnTo>
                      <a:pt x="6966" y="2778"/>
                    </a:lnTo>
                    <a:lnTo>
                      <a:pt x="6971" y="2788"/>
                    </a:lnTo>
                    <a:lnTo>
                      <a:pt x="6980" y="2799"/>
                    </a:lnTo>
                    <a:lnTo>
                      <a:pt x="6980" y="2799"/>
                    </a:lnTo>
                    <a:close/>
                    <a:moveTo>
                      <a:pt x="6353" y="4177"/>
                    </a:moveTo>
                    <a:lnTo>
                      <a:pt x="6387" y="4193"/>
                    </a:lnTo>
                    <a:lnTo>
                      <a:pt x="6387" y="4167"/>
                    </a:lnTo>
                    <a:lnTo>
                      <a:pt x="6358" y="4115"/>
                    </a:lnTo>
                    <a:lnTo>
                      <a:pt x="6358" y="4115"/>
                    </a:lnTo>
                    <a:lnTo>
                      <a:pt x="6361" y="4110"/>
                    </a:lnTo>
                    <a:lnTo>
                      <a:pt x="6363" y="4105"/>
                    </a:lnTo>
                    <a:lnTo>
                      <a:pt x="6363" y="4101"/>
                    </a:lnTo>
                    <a:lnTo>
                      <a:pt x="6361" y="4096"/>
                    </a:lnTo>
                    <a:lnTo>
                      <a:pt x="6360" y="4091"/>
                    </a:lnTo>
                    <a:lnTo>
                      <a:pt x="6357" y="4087"/>
                    </a:lnTo>
                    <a:lnTo>
                      <a:pt x="6353" y="4083"/>
                    </a:lnTo>
                    <a:lnTo>
                      <a:pt x="6347" y="4081"/>
                    </a:lnTo>
                    <a:lnTo>
                      <a:pt x="6341" y="4079"/>
                    </a:lnTo>
                    <a:lnTo>
                      <a:pt x="6334" y="4077"/>
                    </a:lnTo>
                    <a:lnTo>
                      <a:pt x="6328" y="4076"/>
                    </a:lnTo>
                    <a:lnTo>
                      <a:pt x="6322" y="4077"/>
                    </a:lnTo>
                    <a:lnTo>
                      <a:pt x="6316" y="4080"/>
                    </a:lnTo>
                    <a:lnTo>
                      <a:pt x="6311" y="4082"/>
                    </a:lnTo>
                    <a:lnTo>
                      <a:pt x="6306" y="4085"/>
                    </a:lnTo>
                    <a:lnTo>
                      <a:pt x="6302" y="4090"/>
                    </a:lnTo>
                    <a:lnTo>
                      <a:pt x="6302" y="4090"/>
                    </a:lnTo>
                    <a:lnTo>
                      <a:pt x="6331" y="4115"/>
                    </a:lnTo>
                    <a:lnTo>
                      <a:pt x="6302" y="4115"/>
                    </a:lnTo>
                    <a:lnTo>
                      <a:pt x="6275" y="4064"/>
                    </a:lnTo>
                    <a:lnTo>
                      <a:pt x="6270" y="4065"/>
                    </a:lnTo>
                    <a:lnTo>
                      <a:pt x="6266" y="4066"/>
                    </a:lnTo>
                    <a:lnTo>
                      <a:pt x="6262" y="4066"/>
                    </a:lnTo>
                    <a:lnTo>
                      <a:pt x="6257" y="4066"/>
                    </a:lnTo>
                    <a:lnTo>
                      <a:pt x="6251" y="4065"/>
                    </a:lnTo>
                    <a:lnTo>
                      <a:pt x="6247" y="4064"/>
                    </a:lnTo>
                    <a:lnTo>
                      <a:pt x="6241" y="4062"/>
                    </a:lnTo>
                    <a:lnTo>
                      <a:pt x="6237" y="4061"/>
                    </a:lnTo>
                    <a:lnTo>
                      <a:pt x="6233" y="4058"/>
                    </a:lnTo>
                    <a:lnTo>
                      <a:pt x="6228" y="4055"/>
                    </a:lnTo>
                    <a:lnTo>
                      <a:pt x="6224" y="4053"/>
                    </a:lnTo>
                    <a:lnTo>
                      <a:pt x="6221" y="4049"/>
                    </a:lnTo>
                    <a:lnTo>
                      <a:pt x="6218" y="4047"/>
                    </a:lnTo>
                    <a:lnTo>
                      <a:pt x="6217" y="4044"/>
                    </a:lnTo>
                    <a:lnTo>
                      <a:pt x="6217" y="4040"/>
                    </a:lnTo>
                    <a:lnTo>
                      <a:pt x="6217" y="4038"/>
                    </a:lnTo>
                    <a:lnTo>
                      <a:pt x="6218" y="4036"/>
                    </a:lnTo>
                    <a:lnTo>
                      <a:pt x="6220" y="4034"/>
                    </a:lnTo>
                    <a:lnTo>
                      <a:pt x="6223" y="4030"/>
                    </a:lnTo>
                    <a:lnTo>
                      <a:pt x="6227" y="4027"/>
                    </a:lnTo>
                    <a:lnTo>
                      <a:pt x="6231" y="4024"/>
                    </a:lnTo>
                    <a:lnTo>
                      <a:pt x="6237" y="4021"/>
                    </a:lnTo>
                    <a:lnTo>
                      <a:pt x="6241" y="4018"/>
                    </a:lnTo>
                    <a:lnTo>
                      <a:pt x="6243" y="4017"/>
                    </a:lnTo>
                    <a:lnTo>
                      <a:pt x="6244" y="4015"/>
                    </a:lnTo>
                    <a:lnTo>
                      <a:pt x="6246" y="4013"/>
                    </a:lnTo>
                    <a:lnTo>
                      <a:pt x="6246" y="4012"/>
                    </a:lnTo>
                    <a:lnTo>
                      <a:pt x="6246" y="4010"/>
                    </a:lnTo>
                    <a:lnTo>
                      <a:pt x="6246" y="4009"/>
                    </a:lnTo>
                    <a:lnTo>
                      <a:pt x="6244" y="4007"/>
                    </a:lnTo>
                    <a:lnTo>
                      <a:pt x="6241" y="4003"/>
                    </a:lnTo>
                    <a:lnTo>
                      <a:pt x="6238" y="4001"/>
                    </a:lnTo>
                    <a:lnTo>
                      <a:pt x="6234" y="3998"/>
                    </a:lnTo>
                    <a:lnTo>
                      <a:pt x="6230" y="3996"/>
                    </a:lnTo>
                    <a:lnTo>
                      <a:pt x="6221" y="3990"/>
                    </a:lnTo>
                    <a:lnTo>
                      <a:pt x="6217" y="3987"/>
                    </a:lnTo>
                    <a:lnTo>
                      <a:pt x="6214" y="3983"/>
                    </a:lnTo>
                    <a:lnTo>
                      <a:pt x="6211" y="3980"/>
                    </a:lnTo>
                    <a:lnTo>
                      <a:pt x="6210" y="3977"/>
                    </a:lnTo>
                    <a:lnTo>
                      <a:pt x="6208" y="3974"/>
                    </a:lnTo>
                    <a:lnTo>
                      <a:pt x="6208" y="3972"/>
                    </a:lnTo>
                    <a:lnTo>
                      <a:pt x="6210" y="3971"/>
                    </a:lnTo>
                    <a:lnTo>
                      <a:pt x="6210" y="3969"/>
                    </a:lnTo>
                    <a:lnTo>
                      <a:pt x="6211" y="3966"/>
                    </a:lnTo>
                    <a:lnTo>
                      <a:pt x="6212" y="3964"/>
                    </a:lnTo>
                    <a:lnTo>
                      <a:pt x="6214" y="3962"/>
                    </a:lnTo>
                    <a:lnTo>
                      <a:pt x="6217" y="3961"/>
                    </a:lnTo>
                    <a:lnTo>
                      <a:pt x="6104" y="3909"/>
                    </a:lnTo>
                    <a:lnTo>
                      <a:pt x="6077" y="3909"/>
                    </a:lnTo>
                    <a:lnTo>
                      <a:pt x="5906" y="3728"/>
                    </a:lnTo>
                    <a:lnTo>
                      <a:pt x="5793" y="3702"/>
                    </a:lnTo>
                    <a:lnTo>
                      <a:pt x="5790" y="3708"/>
                    </a:lnTo>
                    <a:lnTo>
                      <a:pt x="5787" y="3713"/>
                    </a:lnTo>
                    <a:lnTo>
                      <a:pt x="5786" y="3718"/>
                    </a:lnTo>
                    <a:lnTo>
                      <a:pt x="5784" y="3722"/>
                    </a:lnTo>
                    <a:lnTo>
                      <a:pt x="5784" y="3727"/>
                    </a:lnTo>
                    <a:lnTo>
                      <a:pt x="5784" y="3731"/>
                    </a:lnTo>
                    <a:lnTo>
                      <a:pt x="5784" y="3736"/>
                    </a:lnTo>
                    <a:lnTo>
                      <a:pt x="5784" y="3739"/>
                    </a:lnTo>
                    <a:lnTo>
                      <a:pt x="5786" y="3742"/>
                    </a:lnTo>
                    <a:lnTo>
                      <a:pt x="5787" y="3747"/>
                    </a:lnTo>
                    <a:lnTo>
                      <a:pt x="5790" y="3750"/>
                    </a:lnTo>
                    <a:lnTo>
                      <a:pt x="5793" y="3753"/>
                    </a:lnTo>
                    <a:lnTo>
                      <a:pt x="5799" y="3759"/>
                    </a:lnTo>
                    <a:lnTo>
                      <a:pt x="5806" y="3765"/>
                    </a:lnTo>
                    <a:lnTo>
                      <a:pt x="5813" y="3770"/>
                    </a:lnTo>
                    <a:lnTo>
                      <a:pt x="5822" y="3775"/>
                    </a:lnTo>
                    <a:lnTo>
                      <a:pt x="5832" y="3779"/>
                    </a:lnTo>
                    <a:lnTo>
                      <a:pt x="5841" y="3785"/>
                    </a:lnTo>
                    <a:lnTo>
                      <a:pt x="5851" y="3789"/>
                    </a:lnTo>
                    <a:lnTo>
                      <a:pt x="5860" y="3795"/>
                    </a:lnTo>
                    <a:lnTo>
                      <a:pt x="5870" y="3799"/>
                    </a:lnTo>
                    <a:lnTo>
                      <a:pt x="5878" y="3805"/>
                    </a:lnTo>
                    <a:lnTo>
                      <a:pt x="5886" y="3811"/>
                    </a:lnTo>
                    <a:lnTo>
                      <a:pt x="5893" y="3817"/>
                    </a:lnTo>
                    <a:lnTo>
                      <a:pt x="5900" y="3824"/>
                    </a:lnTo>
                    <a:lnTo>
                      <a:pt x="5907" y="3830"/>
                    </a:lnTo>
                    <a:lnTo>
                      <a:pt x="5920" y="3843"/>
                    </a:lnTo>
                    <a:lnTo>
                      <a:pt x="5926" y="3850"/>
                    </a:lnTo>
                    <a:lnTo>
                      <a:pt x="5935" y="3857"/>
                    </a:lnTo>
                    <a:lnTo>
                      <a:pt x="5942" y="3863"/>
                    </a:lnTo>
                    <a:lnTo>
                      <a:pt x="5951" y="3869"/>
                    </a:lnTo>
                    <a:lnTo>
                      <a:pt x="5959" y="3876"/>
                    </a:lnTo>
                    <a:lnTo>
                      <a:pt x="5968" y="3881"/>
                    </a:lnTo>
                    <a:lnTo>
                      <a:pt x="5975" y="3888"/>
                    </a:lnTo>
                    <a:lnTo>
                      <a:pt x="5983" y="3895"/>
                    </a:lnTo>
                    <a:lnTo>
                      <a:pt x="5985" y="3898"/>
                    </a:lnTo>
                    <a:lnTo>
                      <a:pt x="5987" y="3901"/>
                    </a:lnTo>
                    <a:lnTo>
                      <a:pt x="5990" y="3905"/>
                    </a:lnTo>
                    <a:lnTo>
                      <a:pt x="5991" y="3909"/>
                    </a:lnTo>
                    <a:lnTo>
                      <a:pt x="5993" y="3913"/>
                    </a:lnTo>
                    <a:lnTo>
                      <a:pt x="5993" y="3918"/>
                    </a:lnTo>
                    <a:lnTo>
                      <a:pt x="5993" y="3923"/>
                    </a:lnTo>
                    <a:lnTo>
                      <a:pt x="5993" y="3927"/>
                    </a:lnTo>
                    <a:lnTo>
                      <a:pt x="5993" y="3937"/>
                    </a:lnTo>
                    <a:lnTo>
                      <a:pt x="5990" y="3947"/>
                    </a:lnTo>
                    <a:lnTo>
                      <a:pt x="5988" y="3957"/>
                    </a:lnTo>
                    <a:lnTo>
                      <a:pt x="5988" y="3968"/>
                    </a:lnTo>
                    <a:lnTo>
                      <a:pt x="5988" y="3972"/>
                    </a:lnTo>
                    <a:lnTo>
                      <a:pt x="5988" y="3978"/>
                    </a:lnTo>
                    <a:lnTo>
                      <a:pt x="5990" y="3982"/>
                    </a:lnTo>
                    <a:lnTo>
                      <a:pt x="5991" y="3987"/>
                    </a:lnTo>
                    <a:lnTo>
                      <a:pt x="5993" y="3990"/>
                    </a:lnTo>
                    <a:lnTo>
                      <a:pt x="5996" y="3993"/>
                    </a:lnTo>
                    <a:lnTo>
                      <a:pt x="5998" y="3997"/>
                    </a:lnTo>
                    <a:lnTo>
                      <a:pt x="6001" y="4000"/>
                    </a:lnTo>
                    <a:lnTo>
                      <a:pt x="6009" y="4007"/>
                    </a:lnTo>
                    <a:lnTo>
                      <a:pt x="6016" y="4012"/>
                    </a:lnTo>
                    <a:lnTo>
                      <a:pt x="6024" y="4019"/>
                    </a:lnTo>
                    <a:lnTo>
                      <a:pt x="6032" y="4025"/>
                    </a:lnTo>
                    <a:lnTo>
                      <a:pt x="6040" y="4031"/>
                    </a:lnTo>
                    <a:lnTo>
                      <a:pt x="6048" y="4038"/>
                    </a:lnTo>
                    <a:lnTo>
                      <a:pt x="6052" y="4042"/>
                    </a:lnTo>
                    <a:lnTo>
                      <a:pt x="6055" y="4046"/>
                    </a:lnTo>
                    <a:lnTo>
                      <a:pt x="6061" y="4055"/>
                    </a:lnTo>
                    <a:lnTo>
                      <a:pt x="6065" y="4064"/>
                    </a:lnTo>
                    <a:lnTo>
                      <a:pt x="6068" y="4074"/>
                    </a:lnTo>
                    <a:lnTo>
                      <a:pt x="6071" y="4084"/>
                    </a:lnTo>
                    <a:lnTo>
                      <a:pt x="6072" y="4094"/>
                    </a:lnTo>
                    <a:lnTo>
                      <a:pt x="6075" y="4104"/>
                    </a:lnTo>
                    <a:lnTo>
                      <a:pt x="6077" y="4115"/>
                    </a:lnTo>
                    <a:lnTo>
                      <a:pt x="6077" y="4126"/>
                    </a:lnTo>
                    <a:lnTo>
                      <a:pt x="6079" y="4136"/>
                    </a:lnTo>
                    <a:lnTo>
                      <a:pt x="6081" y="4147"/>
                    </a:lnTo>
                    <a:lnTo>
                      <a:pt x="6084" y="4157"/>
                    </a:lnTo>
                    <a:lnTo>
                      <a:pt x="6087" y="4166"/>
                    </a:lnTo>
                    <a:lnTo>
                      <a:pt x="6091" y="4176"/>
                    </a:lnTo>
                    <a:lnTo>
                      <a:pt x="6097" y="4185"/>
                    </a:lnTo>
                    <a:lnTo>
                      <a:pt x="6100" y="4188"/>
                    </a:lnTo>
                    <a:lnTo>
                      <a:pt x="6104" y="4193"/>
                    </a:lnTo>
                    <a:lnTo>
                      <a:pt x="6275" y="4296"/>
                    </a:lnTo>
                    <a:lnTo>
                      <a:pt x="6275" y="4322"/>
                    </a:lnTo>
                    <a:lnTo>
                      <a:pt x="6302" y="4296"/>
                    </a:lnTo>
                    <a:lnTo>
                      <a:pt x="6331" y="4322"/>
                    </a:lnTo>
                    <a:lnTo>
                      <a:pt x="6358" y="4193"/>
                    </a:lnTo>
                    <a:lnTo>
                      <a:pt x="6353" y="4177"/>
                    </a:lnTo>
                    <a:lnTo>
                      <a:pt x="6353" y="4177"/>
                    </a:lnTo>
                    <a:close/>
                    <a:moveTo>
                      <a:pt x="7320" y="4452"/>
                    </a:moveTo>
                    <a:lnTo>
                      <a:pt x="7291" y="4452"/>
                    </a:lnTo>
                    <a:lnTo>
                      <a:pt x="7291" y="4478"/>
                    </a:lnTo>
                    <a:lnTo>
                      <a:pt x="7320" y="4452"/>
                    </a:lnTo>
                    <a:lnTo>
                      <a:pt x="7320" y="4452"/>
                    </a:lnTo>
                    <a:close/>
                    <a:moveTo>
                      <a:pt x="7376" y="4452"/>
                    </a:moveTo>
                    <a:lnTo>
                      <a:pt x="7405" y="4399"/>
                    </a:lnTo>
                    <a:lnTo>
                      <a:pt x="7376" y="4399"/>
                    </a:lnTo>
                    <a:lnTo>
                      <a:pt x="7347" y="4452"/>
                    </a:lnTo>
                    <a:lnTo>
                      <a:pt x="7376" y="4452"/>
                    </a:lnTo>
                    <a:lnTo>
                      <a:pt x="7376" y="4452"/>
                    </a:lnTo>
                    <a:close/>
                    <a:moveTo>
                      <a:pt x="7065" y="4555"/>
                    </a:moveTo>
                    <a:lnTo>
                      <a:pt x="7093" y="4555"/>
                    </a:lnTo>
                    <a:lnTo>
                      <a:pt x="7036" y="4529"/>
                    </a:lnTo>
                    <a:lnTo>
                      <a:pt x="7009" y="4529"/>
                    </a:lnTo>
                    <a:lnTo>
                      <a:pt x="7065" y="4555"/>
                    </a:lnTo>
                    <a:lnTo>
                      <a:pt x="7065" y="4555"/>
                    </a:lnTo>
                    <a:close/>
                    <a:moveTo>
                      <a:pt x="7263" y="3987"/>
                    </a:moveTo>
                    <a:lnTo>
                      <a:pt x="7268" y="3988"/>
                    </a:lnTo>
                    <a:lnTo>
                      <a:pt x="7274" y="3990"/>
                    </a:lnTo>
                    <a:lnTo>
                      <a:pt x="7279" y="3991"/>
                    </a:lnTo>
                    <a:lnTo>
                      <a:pt x="7285" y="3991"/>
                    </a:lnTo>
                    <a:lnTo>
                      <a:pt x="7291" y="3991"/>
                    </a:lnTo>
                    <a:lnTo>
                      <a:pt x="7297" y="3991"/>
                    </a:lnTo>
                    <a:lnTo>
                      <a:pt x="7301" y="3991"/>
                    </a:lnTo>
                    <a:lnTo>
                      <a:pt x="7307" y="3990"/>
                    </a:lnTo>
                    <a:lnTo>
                      <a:pt x="7313" y="3989"/>
                    </a:lnTo>
                    <a:lnTo>
                      <a:pt x="7317" y="3987"/>
                    </a:lnTo>
                    <a:lnTo>
                      <a:pt x="7323" y="3984"/>
                    </a:lnTo>
                    <a:lnTo>
                      <a:pt x="7327" y="3982"/>
                    </a:lnTo>
                    <a:lnTo>
                      <a:pt x="7331" y="3979"/>
                    </a:lnTo>
                    <a:lnTo>
                      <a:pt x="7336" y="3975"/>
                    </a:lnTo>
                    <a:lnTo>
                      <a:pt x="7339" y="3972"/>
                    </a:lnTo>
                    <a:lnTo>
                      <a:pt x="7343" y="3969"/>
                    </a:lnTo>
                    <a:lnTo>
                      <a:pt x="7344" y="3964"/>
                    </a:lnTo>
                    <a:lnTo>
                      <a:pt x="7347" y="3960"/>
                    </a:lnTo>
                    <a:lnTo>
                      <a:pt x="7349" y="3956"/>
                    </a:lnTo>
                    <a:lnTo>
                      <a:pt x="7349" y="3952"/>
                    </a:lnTo>
                    <a:lnTo>
                      <a:pt x="7350" y="3947"/>
                    </a:lnTo>
                    <a:lnTo>
                      <a:pt x="7349" y="3943"/>
                    </a:lnTo>
                    <a:lnTo>
                      <a:pt x="7349" y="3938"/>
                    </a:lnTo>
                    <a:lnTo>
                      <a:pt x="7347" y="3935"/>
                    </a:lnTo>
                    <a:lnTo>
                      <a:pt x="7347" y="3935"/>
                    </a:lnTo>
                    <a:lnTo>
                      <a:pt x="7235" y="3961"/>
                    </a:lnTo>
                    <a:lnTo>
                      <a:pt x="7122" y="3935"/>
                    </a:lnTo>
                    <a:lnTo>
                      <a:pt x="7065" y="3961"/>
                    </a:lnTo>
                    <a:lnTo>
                      <a:pt x="7065" y="4012"/>
                    </a:lnTo>
                    <a:lnTo>
                      <a:pt x="7093" y="3987"/>
                    </a:lnTo>
                    <a:lnTo>
                      <a:pt x="7263" y="3987"/>
                    </a:lnTo>
                    <a:lnTo>
                      <a:pt x="7263" y="3987"/>
                    </a:lnTo>
                    <a:close/>
                    <a:moveTo>
                      <a:pt x="7036" y="4193"/>
                    </a:moveTo>
                    <a:lnTo>
                      <a:pt x="7036" y="4296"/>
                    </a:lnTo>
                    <a:lnTo>
                      <a:pt x="7065" y="4296"/>
                    </a:lnTo>
                    <a:lnTo>
                      <a:pt x="7065" y="4193"/>
                    </a:lnTo>
                    <a:lnTo>
                      <a:pt x="7122" y="4167"/>
                    </a:lnTo>
                    <a:lnTo>
                      <a:pt x="7093" y="4193"/>
                    </a:lnTo>
                    <a:lnTo>
                      <a:pt x="7151" y="4244"/>
                    </a:lnTo>
                    <a:lnTo>
                      <a:pt x="7148" y="4249"/>
                    </a:lnTo>
                    <a:lnTo>
                      <a:pt x="7145" y="4252"/>
                    </a:lnTo>
                    <a:lnTo>
                      <a:pt x="7143" y="4256"/>
                    </a:lnTo>
                    <a:lnTo>
                      <a:pt x="7142" y="4259"/>
                    </a:lnTo>
                    <a:lnTo>
                      <a:pt x="7142" y="4261"/>
                    </a:lnTo>
                    <a:lnTo>
                      <a:pt x="7142" y="4263"/>
                    </a:lnTo>
                    <a:lnTo>
                      <a:pt x="7142" y="4266"/>
                    </a:lnTo>
                    <a:lnTo>
                      <a:pt x="7143" y="4267"/>
                    </a:lnTo>
                    <a:lnTo>
                      <a:pt x="7145" y="4268"/>
                    </a:lnTo>
                    <a:lnTo>
                      <a:pt x="7146" y="4269"/>
                    </a:lnTo>
                    <a:lnTo>
                      <a:pt x="7151" y="4270"/>
                    </a:lnTo>
                    <a:lnTo>
                      <a:pt x="7155" y="4271"/>
                    </a:lnTo>
                    <a:lnTo>
                      <a:pt x="7161" y="4271"/>
                    </a:lnTo>
                    <a:lnTo>
                      <a:pt x="7167" y="4270"/>
                    </a:lnTo>
                    <a:lnTo>
                      <a:pt x="7174" y="4269"/>
                    </a:lnTo>
                    <a:lnTo>
                      <a:pt x="7181" y="4269"/>
                    </a:lnTo>
                    <a:lnTo>
                      <a:pt x="7187" y="4268"/>
                    </a:lnTo>
                    <a:lnTo>
                      <a:pt x="7193" y="4268"/>
                    </a:lnTo>
                    <a:lnTo>
                      <a:pt x="7198" y="4268"/>
                    </a:lnTo>
                    <a:lnTo>
                      <a:pt x="7203" y="4268"/>
                    </a:lnTo>
                    <a:lnTo>
                      <a:pt x="7207" y="4270"/>
                    </a:lnTo>
                    <a:lnTo>
                      <a:pt x="7208" y="4272"/>
                    </a:lnTo>
                    <a:lnTo>
                      <a:pt x="7208" y="4275"/>
                    </a:lnTo>
                    <a:lnTo>
                      <a:pt x="7210" y="4278"/>
                    </a:lnTo>
                    <a:lnTo>
                      <a:pt x="7210" y="4280"/>
                    </a:lnTo>
                    <a:lnTo>
                      <a:pt x="7208" y="4285"/>
                    </a:lnTo>
                    <a:lnTo>
                      <a:pt x="7208" y="4288"/>
                    </a:lnTo>
                    <a:lnTo>
                      <a:pt x="7207" y="4296"/>
                    </a:lnTo>
                    <a:lnTo>
                      <a:pt x="7204" y="4304"/>
                    </a:lnTo>
                    <a:lnTo>
                      <a:pt x="7204" y="4307"/>
                    </a:lnTo>
                    <a:lnTo>
                      <a:pt x="7203" y="4312"/>
                    </a:lnTo>
                    <a:lnTo>
                      <a:pt x="7203" y="4314"/>
                    </a:lnTo>
                    <a:lnTo>
                      <a:pt x="7204" y="4317"/>
                    </a:lnTo>
                    <a:lnTo>
                      <a:pt x="7204" y="4319"/>
                    </a:lnTo>
                    <a:lnTo>
                      <a:pt x="7207" y="4322"/>
                    </a:lnTo>
                    <a:lnTo>
                      <a:pt x="7235" y="4270"/>
                    </a:lnTo>
                    <a:lnTo>
                      <a:pt x="7151" y="4193"/>
                    </a:lnTo>
                    <a:lnTo>
                      <a:pt x="7207" y="4193"/>
                    </a:lnTo>
                    <a:lnTo>
                      <a:pt x="7151" y="4090"/>
                    </a:lnTo>
                    <a:lnTo>
                      <a:pt x="7235" y="4064"/>
                    </a:lnTo>
                    <a:lnTo>
                      <a:pt x="7263" y="4064"/>
                    </a:lnTo>
                    <a:lnTo>
                      <a:pt x="7235" y="4038"/>
                    </a:lnTo>
                    <a:lnTo>
                      <a:pt x="7093" y="4064"/>
                    </a:lnTo>
                    <a:lnTo>
                      <a:pt x="7065" y="4038"/>
                    </a:lnTo>
                    <a:lnTo>
                      <a:pt x="7009" y="4167"/>
                    </a:lnTo>
                    <a:lnTo>
                      <a:pt x="7005" y="4169"/>
                    </a:lnTo>
                    <a:lnTo>
                      <a:pt x="7003" y="4172"/>
                    </a:lnTo>
                    <a:lnTo>
                      <a:pt x="7002" y="4175"/>
                    </a:lnTo>
                    <a:lnTo>
                      <a:pt x="7000" y="4178"/>
                    </a:lnTo>
                    <a:lnTo>
                      <a:pt x="7000" y="4182"/>
                    </a:lnTo>
                    <a:lnTo>
                      <a:pt x="7002" y="4185"/>
                    </a:lnTo>
                    <a:lnTo>
                      <a:pt x="7003" y="4187"/>
                    </a:lnTo>
                    <a:lnTo>
                      <a:pt x="7006" y="4191"/>
                    </a:lnTo>
                    <a:lnTo>
                      <a:pt x="7009" y="4193"/>
                    </a:lnTo>
                    <a:lnTo>
                      <a:pt x="7013" y="4195"/>
                    </a:lnTo>
                    <a:lnTo>
                      <a:pt x="7016" y="4196"/>
                    </a:lnTo>
                    <a:lnTo>
                      <a:pt x="7021" y="4196"/>
                    </a:lnTo>
                    <a:lnTo>
                      <a:pt x="7025" y="4196"/>
                    </a:lnTo>
                    <a:lnTo>
                      <a:pt x="7029" y="4196"/>
                    </a:lnTo>
                    <a:lnTo>
                      <a:pt x="7034" y="4195"/>
                    </a:lnTo>
                    <a:lnTo>
                      <a:pt x="7036" y="4193"/>
                    </a:lnTo>
                    <a:lnTo>
                      <a:pt x="7036" y="4193"/>
                    </a:lnTo>
                    <a:close/>
                    <a:moveTo>
                      <a:pt x="7405" y="4219"/>
                    </a:moveTo>
                    <a:lnTo>
                      <a:pt x="7409" y="4221"/>
                    </a:lnTo>
                    <a:lnTo>
                      <a:pt x="7415" y="4222"/>
                    </a:lnTo>
                    <a:lnTo>
                      <a:pt x="7420" y="4223"/>
                    </a:lnTo>
                    <a:lnTo>
                      <a:pt x="7422" y="4223"/>
                    </a:lnTo>
                    <a:lnTo>
                      <a:pt x="7425" y="4222"/>
                    </a:lnTo>
                    <a:lnTo>
                      <a:pt x="7428" y="4221"/>
                    </a:lnTo>
                    <a:lnTo>
                      <a:pt x="7431" y="4220"/>
                    </a:lnTo>
                    <a:lnTo>
                      <a:pt x="7433" y="4217"/>
                    </a:lnTo>
                    <a:lnTo>
                      <a:pt x="7434" y="4215"/>
                    </a:lnTo>
                    <a:lnTo>
                      <a:pt x="7435" y="4213"/>
                    </a:lnTo>
                    <a:lnTo>
                      <a:pt x="7435" y="4211"/>
                    </a:lnTo>
                    <a:lnTo>
                      <a:pt x="7437" y="4207"/>
                    </a:lnTo>
                    <a:lnTo>
                      <a:pt x="7435" y="4204"/>
                    </a:lnTo>
                    <a:lnTo>
                      <a:pt x="7435" y="4201"/>
                    </a:lnTo>
                    <a:lnTo>
                      <a:pt x="7434" y="4198"/>
                    </a:lnTo>
                    <a:lnTo>
                      <a:pt x="7434" y="4195"/>
                    </a:lnTo>
                    <a:lnTo>
                      <a:pt x="7430" y="4188"/>
                    </a:lnTo>
                    <a:lnTo>
                      <a:pt x="7427" y="4186"/>
                    </a:lnTo>
                    <a:lnTo>
                      <a:pt x="7425" y="4184"/>
                    </a:lnTo>
                    <a:lnTo>
                      <a:pt x="7422" y="4182"/>
                    </a:lnTo>
                    <a:lnTo>
                      <a:pt x="7420" y="4179"/>
                    </a:lnTo>
                    <a:lnTo>
                      <a:pt x="7415" y="4178"/>
                    </a:lnTo>
                    <a:lnTo>
                      <a:pt x="7412" y="4177"/>
                    </a:lnTo>
                    <a:lnTo>
                      <a:pt x="7408" y="4177"/>
                    </a:lnTo>
                    <a:lnTo>
                      <a:pt x="7404" y="4177"/>
                    </a:lnTo>
                    <a:lnTo>
                      <a:pt x="7399" y="4177"/>
                    </a:lnTo>
                    <a:lnTo>
                      <a:pt x="7395" y="4179"/>
                    </a:lnTo>
                    <a:lnTo>
                      <a:pt x="7391" y="4182"/>
                    </a:lnTo>
                    <a:lnTo>
                      <a:pt x="7386" y="4184"/>
                    </a:lnTo>
                    <a:lnTo>
                      <a:pt x="7381" y="4188"/>
                    </a:lnTo>
                    <a:lnTo>
                      <a:pt x="7376" y="4193"/>
                    </a:lnTo>
                    <a:lnTo>
                      <a:pt x="7405" y="4219"/>
                    </a:lnTo>
                    <a:lnTo>
                      <a:pt x="7405" y="4219"/>
                    </a:lnTo>
                    <a:close/>
                    <a:moveTo>
                      <a:pt x="7489" y="4090"/>
                    </a:moveTo>
                    <a:lnTo>
                      <a:pt x="7461" y="4064"/>
                    </a:lnTo>
                    <a:lnTo>
                      <a:pt x="7433" y="4090"/>
                    </a:lnTo>
                    <a:lnTo>
                      <a:pt x="7489" y="4090"/>
                    </a:lnTo>
                    <a:lnTo>
                      <a:pt x="7489" y="4090"/>
                    </a:lnTo>
                    <a:close/>
                    <a:moveTo>
                      <a:pt x="7009" y="3211"/>
                    </a:moveTo>
                    <a:lnTo>
                      <a:pt x="7012" y="3209"/>
                    </a:lnTo>
                    <a:lnTo>
                      <a:pt x="7016" y="3208"/>
                    </a:lnTo>
                    <a:lnTo>
                      <a:pt x="7019" y="3205"/>
                    </a:lnTo>
                    <a:lnTo>
                      <a:pt x="7023" y="3204"/>
                    </a:lnTo>
                    <a:lnTo>
                      <a:pt x="7028" y="3203"/>
                    </a:lnTo>
                    <a:lnTo>
                      <a:pt x="7032" y="3203"/>
                    </a:lnTo>
                    <a:lnTo>
                      <a:pt x="7036" y="3203"/>
                    </a:lnTo>
                    <a:lnTo>
                      <a:pt x="7041" y="3203"/>
                    </a:lnTo>
                    <a:lnTo>
                      <a:pt x="7045" y="3203"/>
                    </a:lnTo>
                    <a:lnTo>
                      <a:pt x="7048" y="3204"/>
                    </a:lnTo>
                    <a:lnTo>
                      <a:pt x="7052" y="3205"/>
                    </a:lnTo>
                    <a:lnTo>
                      <a:pt x="7057" y="3207"/>
                    </a:lnTo>
                    <a:lnTo>
                      <a:pt x="7060" y="3209"/>
                    </a:lnTo>
                    <a:lnTo>
                      <a:pt x="7064" y="3210"/>
                    </a:lnTo>
                    <a:lnTo>
                      <a:pt x="7067" y="3212"/>
                    </a:lnTo>
                    <a:lnTo>
                      <a:pt x="7070" y="3215"/>
                    </a:lnTo>
                    <a:lnTo>
                      <a:pt x="7073" y="3218"/>
                    </a:lnTo>
                    <a:lnTo>
                      <a:pt x="7075" y="3221"/>
                    </a:lnTo>
                    <a:lnTo>
                      <a:pt x="7077" y="3223"/>
                    </a:lnTo>
                    <a:lnTo>
                      <a:pt x="7078" y="3227"/>
                    </a:lnTo>
                    <a:lnTo>
                      <a:pt x="7080" y="3230"/>
                    </a:lnTo>
                    <a:lnTo>
                      <a:pt x="7080" y="3233"/>
                    </a:lnTo>
                    <a:lnTo>
                      <a:pt x="7080" y="3237"/>
                    </a:lnTo>
                    <a:lnTo>
                      <a:pt x="7080" y="3240"/>
                    </a:lnTo>
                    <a:lnTo>
                      <a:pt x="7080" y="3242"/>
                    </a:lnTo>
                    <a:lnTo>
                      <a:pt x="7078" y="3246"/>
                    </a:lnTo>
                    <a:lnTo>
                      <a:pt x="7077" y="3249"/>
                    </a:lnTo>
                    <a:lnTo>
                      <a:pt x="7075" y="3252"/>
                    </a:lnTo>
                    <a:lnTo>
                      <a:pt x="7074" y="3255"/>
                    </a:lnTo>
                    <a:lnTo>
                      <a:pt x="7071" y="3258"/>
                    </a:lnTo>
                    <a:lnTo>
                      <a:pt x="7068" y="3260"/>
                    </a:lnTo>
                    <a:lnTo>
                      <a:pt x="7065" y="3263"/>
                    </a:lnTo>
                    <a:lnTo>
                      <a:pt x="7065" y="3263"/>
                    </a:lnTo>
                    <a:lnTo>
                      <a:pt x="7093" y="3263"/>
                    </a:lnTo>
                    <a:lnTo>
                      <a:pt x="7151" y="3288"/>
                    </a:lnTo>
                    <a:lnTo>
                      <a:pt x="7151" y="3263"/>
                    </a:lnTo>
                    <a:lnTo>
                      <a:pt x="7263" y="3288"/>
                    </a:lnTo>
                    <a:lnTo>
                      <a:pt x="7235" y="3263"/>
                    </a:lnTo>
                    <a:lnTo>
                      <a:pt x="7151" y="3237"/>
                    </a:lnTo>
                    <a:lnTo>
                      <a:pt x="7122" y="3263"/>
                    </a:lnTo>
                    <a:lnTo>
                      <a:pt x="7122" y="3237"/>
                    </a:lnTo>
                    <a:lnTo>
                      <a:pt x="7122" y="3237"/>
                    </a:lnTo>
                    <a:lnTo>
                      <a:pt x="7115" y="3230"/>
                    </a:lnTo>
                    <a:lnTo>
                      <a:pt x="7109" y="3222"/>
                    </a:lnTo>
                    <a:lnTo>
                      <a:pt x="7103" y="3214"/>
                    </a:lnTo>
                    <a:lnTo>
                      <a:pt x="7100" y="3207"/>
                    </a:lnTo>
                    <a:lnTo>
                      <a:pt x="7096" y="3198"/>
                    </a:lnTo>
                    <a:lnTo>
                      <a:pt x="7094" y="3190"/>
                    </a:lnTo>
                    <a:lnTo>
                      <a:pt x="7093" y="3181"/>
                    </a:lnTo>
                    <a:lnTo>
                      <a:pt x="7091" y="3173"/>
                    </a:lnTo>
                    <a:lnTo>
                      <a:pt x="7093" y="3164"/>
                    </a:lnTo>
                    <a:lnTo>
                      <a:pt x="7094" y="3155"/>
                    </a:lnTo>
                    <a:lnTo>
                      <a:pt x="7096" y="3147"/>
                    </a:lnTo>
                    <a:lnTo>
                      <a:pt x="7100" y="3138"/>
                    </a:lnTo>
                    <a:lnTo>
                      <a:pt x="7103" y="3130"/>
                    </a:lnTo>
                    <a:lnTo>
                      <a:pt x="7109" y="3122"/>
                    </a:lnTo>
                    <a:lnTo>
                      <a:pt x="7115" y="3115"/>
                    </a:lnTo>
                    <a:lnTo>
                      <a:pt x="7122" y="3108"/>
                    </a:lnTo>
                    <a:lnTo>
                      <a:pt x="7122" y="3108"/>
                    </a:lnTo>
                    <a:lnTo>
                      <a:pt x="7093" y="3082"/>
                    </a:lnTo>
                    <a:lnTo>
                      <a:pt x="7097" y="3079"/>
                    </a:lnTo>
                    <a:lnTo>
                      <a:pt x="7103" y="3074"/>
                    </a:lnTo>
                    <a:lnTo>
                      <a:pt x="7106" y="3071"/>
                    </a:lnTo>
                    <a:lnTo>
                      <a:pt x="7109" y="3066"/>
                    </a:lnTo>
                    <a:lnTo>
                      <a:pt x="7112" y="3062"/>
                    </a:lnTo>
                    <a:lnTo>
                      <a:pt x="7115" y="3057"/>
                    </a:lnTo>
                    <a:lnTo>
                      <a:pt x="7116" y="3052"/>
                    </a:lnTo>
                    <a:lnTo>
                      <a:pt x="7116" y="3047"/>
                    </a:lnTo>
                    <a:lnTo>
                      <a:pt x="7116" y="3043"/>
                    </a:lnTo>
                    <a:lnTo>
                      <a:pt x="7116" y="3037"/>
                    </a:lnTo>
                    <a:lnTo>
                      <a:pt x="7115" y="3033"/>
                    </a:lnTo>
                    <a:lnTo>
                      <a:pt x="7113" y="3028"/>
                    </a:lnTo>
                    <a:lnTo>
                      <a:pt x="7112" y="3024"/>
                    </a:lnTo>
                    <a:lnTo>
                      <a:pt x="7109" y="3019"/>
                    </a:lnTo>
                    <a:lnTo>
                      <a:pt x="7104" y="3015"/>
                    </a:lnTo>
                    <a:lnTo>
                      <a:pt x="7102" y="3010"/>
                    </a:lnTo>
                    <a:lnTo>
                      <a:pt x="7096" y="3007"/>
                    </a:lnTo>
                    <a:lnTo>
                      <a:pt x="7091" y="3004"/>
                    </a:lnTo>
                    <a:lnTo>
                      <a:pt x="7086" y="3000"/>
                    </a:lnTo>
                    <a:lnTo>
                      <a:pt x="7080" y="2998"/>
                    </a:lnTo>
                    <a:lnTo>
                      <a:pt x="7074" y="2996"/>
                    </a:lnTo>
                    <a:lnTo>
                      <a:pt x="7068" y="2995"/>
                    </a:lnTo>
                    <a:lnTo>
                      <a:pt x="7062" y="2994"/>
                    </a:lnTo>
                    <a:lnTo>
                      <a:pt x="7057" y="2992"/>
                    </a:lnTo>
                    <a:lnTo>
                      <a:pt x="7049" y="2992"/>
                    </a:lnTo>
                    <a:lnTo>
                      <a:pt x="7044" y="2992"/>
                    </a:lnTo>
                    <a:lnTo>
                      <a:pt x="7038" y="2994"/>
                    </a:lnTo>
                    <a:lnTo>
                      <a:pt x="7031" y="2995"/>
                    </a:lnTo>
                    <a:lnTo>
                      <a:pt x="7025" y="2996"/>
                    </a:lnTo>
                    <a:lnTo>
                      <a:pt x="7019" y="2998"/>
                    </a:lnTo>
                    <a:lnTo>
                      <a:pt x="7013" y="3001"/>
                    </a:lnTo>
                    <a:lnTo>
                      <a:pt x="7009" y="3005"/>
                    </a:lnTo>
                    <a:lnTo>
                      <a:pt x="7009" y="3005"/>
                    </a:lnTo>
                    <a:lnTo>
                      <a:pt x="7036" y="3134"/>
                    </a:lnTo>
                    <a:lnTo>
                      <a:pt x="7009" y="3134"/>
                    </a:lnTo>
                    <a:lnTo>
                      <a:pt x="7009" y="3211"/>
                    </a:lnTo>
                    <a:lnTo>
                      <a:pt x="7009" y="3211"/>
                    </a:lnTo>
                    <a:close/>
                    <a:moveTo>
                      <a:pt x="7036" y="3444"/>
                    </a:moveTo>
                    <a:lnTo>
                      <a:pt x="7009" y="3418"/>
                    </a:lnTo>
                    <a:lnTo>
                      <a:pt x="7009" y="3444"/>
                    </a:lnTo>
                    <a:lnTo>
                      <a:pt x="6924" y="3547"/>
                    </a:lnTo>
                    <a:lnTo>
                      <a:pt x="7036" y="3444"/>
                    </a:lnTo>
                    <a:lnTo>
                      <a:pt x="7036" y="3444"/>
                    </a:lnTo>
                    <a:close/>
                    <a:moveTo>
                      <a:pt x="7093" y="3367"/>
                    </a:moveTo>
                    <a:lnTo>
                      <a:pt x="7093" y="3340"/>
                    </a:lnTo>
                    <a:lnTo>
                      <a:pt x="7096" y="3335"/>
                    </a:lnTo>
                    <a:lnTo>
                      <a:pt x="7099" y="3331"/>
                    </a:lnTo>
                    <a:lnTo>
                      <a:pt x="7100" y="3325"/>
                    </a:lnTo>
                    <a:lnTo>
                      <a:pt x="7102" y="3321"/>
                    </a:lnTo>
                    <a:lnTo>
                      <a:pt x="7102" y="3315"/>
                    </a:lnTo>
                    <a:lnTo>
                      <a:pt x="7102" y="3311"/>
                    </a:lnTo>
                    <a:lnTo>
                      <a:pt x="7102" y="3306"/>
                    </a:lnTo>
                    <a:lnTo>
                      <a:pt x="7100" y="3301"/>
                    </a:lnTo>
                    <a:lnTo>
                      <a:pt x="7099" y="3296"/>
                    </a:lnTo>
                    <a:lnTo>
                      <a:pt x="7096" y="3292"/>
                    </a:lnTo>
                    <a:lnTo>
                      <a:pt x="7093" y="3287"/>
                    </a:lnTo>
                    <a:lnTo>
                      <a:pt x="7088" y="3283"/>
                    </a:lnTo>
                    <a:lnTo>
                      <a:pt x="7084" y="3279"/>
                    </a:lnTo>
                    <a:lnTo>
                      <a:pt x="7080" y="3276"/>
                    </a:lnTo>
                    <a:lnTo>
                      <a:pt x="7074" y="3273"/>
                    </a:lnTo>
                    <a:lnTo>
                      <a:pt x="7070" y="3270"/>
                    </a:lnTo>
                    <a:lnTo>
                      <a:pt x="7061" y="3267"/>
                    </a:lnTo>
                    <a:lnTo>
                      <a:pt x="7054" y="3265"/>
                    </a:lnTo>
                    <a:lnTo>
                      <a:pt x="7045" y="3263"/>
                    </a:lnTo>
                    <a:lnTo>
                      <a:pt x="7036" y="3263"/>
                    </a:lnTo>
                    <a:lnTo>
                      <a:pt x="7036" y="3263"/>
                    </a:lnTo>
                    <a:lnTo>
                      <a:pt x="7093" y="3367"/>
                    </a:lnTo>
                    <a:lnTo>
                      <a:pt x="7093" y="3367"/>
                    </a:lnTo>
                    <a:close/>
                    <a:moveTo>
                      <a:pt x="7291" y="4555"/>
                    </a:moveTo>
                    <a:lnTo>
                      <a:pt x="7292" y="4546"/>
                    </a:lnTo>
                    <a:lnTo>
                      <a:pt x="7295" y="4537"/>
                    </a:lnTo>
                    <a:lnTo>
                      <a:pt x="7298" y="4529"/>
                    </a:lnTo>
                    <a:lnTo>
                      <a:pt x="7302" y="4521"/>
                    </a:lnTo>
                    <a:lnTo>
                      <a:pt x="7308" y="4513"/>
                    </a:lnTo>
                    <a:lnTo>
                      <a:pt x="7314" y="4507"/>
                    </a:lnTo>
                    <a:lnTo>
                      <a:pt x="7321" y="4501"/>
                    </a:lnTo>
                    <a:lnTo>
                      <a:pt x="7330" y="4495"/>
                    </a:lnTo>
                    <a:lnTo>
                      <a:pt x="7337" y="4490"/>
                    </a:lnTo>
                    <a:lnTo>
                      <a:pt x="7347" y="4485"/>
                    </a:lnTo>
                    <a:lnTo>
                      <a:pt x="7356" y="4481"/>
                    </a:lnTo>
                    <a:lnTo>
                      <a:pt x="7366" y="4479"/>
                    </a:lnTo>
                    <a:lnTo>
                      <a:pt x="7378" y="4476"/>
                    </a:lnTo>
                    <a:lnTo>
                      <a:pt x="7388" y="4474"/>
                    </a:lnTo>
                    <a:lnTo>
                      <a:pt x="7399" y="4474"/>
                    </a:lnTo>
                    <a:lnTo>
                      <a:pt x="7411" y="4474"/>
                    </a:lnTo>
                    <a:lnTo>
                      <a:pt x="7417" y="4474"/>
                    </a:lnTo>
                    <a:lnTo>
                      <a:pt x="7422" y="4475"/>
                    </a:lnTo>
                    <a:lnTo>
                      <a:pt x="7427" y="4475"/>
                    </a:lnTo>
                    <a:lnTo>
                      <a:pt x="7433" y="4478"/>
                    </a:lnTo>
                    <a:lnTo>
                      <a:pt x="7425" y="4475"/>
                    </a:lnTo>
                    <a:lnTo>
                      <a:pt x="7418" y="4473"/>
                    </a:lnTo>
                    <a:lnTo>
                      <a:pt x="7409" y="4472"/>
                    </a:lnTo>
                    <a:lnTo>
                      <a:pt x="7402" y="4471"/>
                    </a:lnTo>
                    <a:lnTo>
                      <a:pt x="7395" y="4471"/>
                    </a:lnTo>
                    <a:lnTo>
                      <a:pt x="7388" y="4470"/>
                    </a:lnTo>
                    <a:lnTo>
                      <a:pt x="7381" y="4470"/>
                    </a:lnTo>
                    <a:lnTo>
                      <a:pt x="7372" y="4470"/>
                    </a:lnTo>
                    <a:lnTo>
                      <a:pt x="7365" y="4471"/>
                    </a:lnTo>
                    <a:lnTo>
                      <a:pt x="7357" y="4471"/>
                    </a:lnTo>
                    <a:lnTo>
                      <a:pt x="7343" y="4473"/>
                    </a:lnTo>
                    <a:lnTo>
                      <a:pt x="7330" y="4476"/>
                    </a:lnTo>
                    <a:lnTo>
                      <a:pt x="7315" y="4481"/>
                    </a:lnTo>
                    <a:lnTo>
                      <a:pt x="7302" y="4486"/>
                    </a:lnTo>
                    <a:lnTo>
                      <a:pt x="7291" y="4493"/>
                    </a:lnTo>
                    <a:lnTo>
                      <a:pt x="7279" y="4500"/>
                    </a:lnTo>
                    <a:lnTo>
                      <a:pt x="7268" y="4509"/>
                    </a:lnTo>
                    <a:lnTo>
                      <a:pt x="7259" y="4517"/>
                    </a:lnTo>
                    <a:lnTo>
                      <a:pt x="7250" y="4527"/>
                    </a:lnTo>
                    <a:lnTo>
                      <a:pt x="7243" y="4538"/>
                    </a:lnTo>
                    <a:lnTo>
                      <a:pt x="7237" y="4549"/>
                    </a:lnTo>
                    <a:lnTo>
                      <a:pt x="7236" y="4551"/>
                    </a:lnTo>
                    <a:lnTo>
                      <a:pt x="7235" y="4555"/>
                    </a:lnTo>
                    <a:lnTo>
                      <a:pt x="7235" y="4555"/>
                    </a:lnTo>
                    <a:lnTo>
                      <a:pt x="7291" y="4555"/>
                    </a:lnTo>
                    <a:lnTo>
                      <a:pt x="7291" y="4555"/>
                    </a:lnTo>
                    <a:close/>
                    <a:moveTo>
                      <a:pt x="7263" y="3599"/>
                    </a:moveTo>
                    <a:lnTo>
                      <a:pt x="7263" y="3547"/>
                    </a:lnTo>
                    <a:lnTo>
                      <a:pt x="7235" y="3547"/>
                    </a:lnTo>
                    <a:lnTo>
                      <a:pt x="7151" y="3599"/>
                    </a:lnTo>
                    <a:lnTo>
                      <a:pt x="7151" y="3650"/>
                    </a:lnTo>
                    <a:lnTo>
                      <a:pt x="7207" y="3599"/>
                    </a:lnTo>
                    <a:lnTo>
                      <a:pt x="7207" y="3625"/>
                    </a:lnTo>
                    <a:lnTo>
                      <a:pt x="7263" y="3599"/>
                    </a:lnTo>
                    <a:lnTo>
                      <a:pt x="7263" y="3599"/>
                    </a:lnTo>
                    <a:close/>
                    <a:moveTo>
                      <a:pt x="7263" y="3599"/>
                    </a:moveTo>
                    <a:lnTo>
                      <a:pt x="7268" y="3601"/>
                    </a:lnTo>
                    <a:lnTo>
                      <a:pt x="7272" y="3603"/>
                    </a:lnTo>
                    <a:lnTo>
                      <a:pt x="7276" y="3606"/>
                    </a:lnTo>
                    <a:lnTo>
                      <a:pt x="7281" y="3609"/>
                    </a:lnTo>
                    <a:lnTo>
                      <a:pt x="7284" y="3612"/>
                    </a:lnTo>
                    <a:lnTo>
                      <a:pt x="7287" y="3616"/>
                    </a:lnTo>
                    <a:lnTo>
                      <a:pt x="7289" y="3620"/>
                    </a:lnTo>
                    <a:lnTo>
                      <a:pt x="7291" y="3623"/>
                    </a:lnTo>
                    <a:lnTo>
                      <a:pt x="7292" y="3628"/>
                    </a:lnTo>
                    <a:lnTo>
                      <a:pt x="7294" y="3631"/>
                    </a:lnTo>
                    <a:lnTo>
                      <a:pt x="7294" y="3636"/>
                    </a:lnTo>
                    <a:lnTo>
                      <a:pt x="7294" y="3640"/>
                    </a:lnTo>
                    <a:lnTo>
                      <a:pt x="7292" y="3645"/>
                    </a:lnTo>
                    <a:lnTo>
                      <a:pt x="7291" y="3648"/>
                    </a:lnTo>
                    <a:lnTo>
                      <a:pt x="7289" y="3653"/>
                    </a:lnTo>
                    <a:lnTo>
                      <a:pt x="7288" y="3657"/>
                    </a:lnTo>
                    <a:lnTo>
                      <a:pt x="7282" y="3663"/>
                    </a:lnTo>
                    <a:lnTo>
                      <a:pt x="7278" y="3668"/>
                    </a:lnTo>
                    <a:lnTo>
                      <a:pt x="7271" y="3673"/>
                    </a:lnTo>
                    <a:lnTo>
                      <a:pt x="7263" y="3676"/>
                    </a:lnTo>
                    <a:lnTo>
                      <a:pt x="7263" y="3676"/>
                    </a:lnTo>
                    <a:lnTo>
                      <a:pt x="7347" y="3702"/>
                    </a:lnTo>
                    <a:lnTo>
                      <a:pt x="7347" y="3625"/>
                    </a:lnTo>
                    <a:lnTo>
                      <a:pt x="7376" y="3676"/>
                    </a:lnTo>
                    <a:lnTo>
                      <a:pt x="7376" y="3676"/>
                    </a:lnTo>
                    <a:lnTo>
                      <a:pt x="7381" y="3669"/>
                    </a:lnTo>
                    <a:lnTo>
                      <a:pt x="7385" y="3663"/>
                    </a:lnTo>
                    <a:lnTo>
                      <a:pt x="7389" y="3656"/>
                    </a:lnTo>
                    <a:lnTo>
                      <a:pt x="7392" y="3649"/>
                    </a:lnTo>
                    <a:lnTo>
                      <a:pt x="7395" y="3643"/>
                    </a:lnTo>
                    <a:lnTo>
                      <a:pt x="7398" y="3635"/>
                    </a:lnTo>
                    <a:lnTo>
                      <a:pt x="7399" y="3628"/>
                    </a:lnTo>
                    <a:lnTo>
                      <a:pt x="7402" y="3621"/>
                    </a:lnTo>
                    <a:lnTo>
                      <a:pt x="7402" y="3613"/>
                    </a:lnTo>
                    <a:lnTo>
                      <a:pt x="7404" y="3607"/>
                    </a:lnTo>
                    <a:lnTo>
                      <a:pt x="7404" y="3600"/>
                    </a:lnTo>
                    <a:lnTo>
                      <a:pt x="7404" y="3592"/>
                    </a:lnTo>
                    <a:lnTo>
                      <a:pt x="7404" y="3585"/>
                    </a:lnTo>
                    <a:lnTo>
                      <a:pt x="7402" y="3577"/>
                    </a:lnTo>
                    <a:lnTo>
                      <a:pt x="7402" y="3571"/>
                    </a:lnTo>
                    <a:lnTo>
                      <a:pt x="7399" y="3564"/>
                    </a:lnTo>
                    <a:lnTo>
                      <a:pt x="7398" y="3557"/>
                    </a:lnTo>
                    <a:lnTo>
                      <a:pt x="7395" y="3551"/>
                    </a:lnTo>
                    <a:lnTo>
                      <a:pt x="7392" y="3544"/>
                    </a:lnTo>
                    <a:lnTo>
                      <a:pt x="7389" y="3537"/>
                    </a:lnTo>
                    <a:lnTo>
                      <a:pt x="7385" y="3530"/>
                    </a:lnTo>
                    <a:lnTo>
                      <a:pt x="7381" y="3524"/>
                    </a:lnTo>
                    <a:lnTo>
                      <a:pt x="7376" y="3518"/>
                    </a:lnTo>
                    <a:lnTo>
                      <a:pt x="7372" y="3511"/>
                    </a:lnTo>
                    <a:lnTo>
                      <a:pt x="7366" y="3506"/>
                    </a:lnTo>
                    <a:lnTo>
                      <a:pt x="7360" y="3500"/>
                    </a:lnTo>
                    <a:lnTo>
                      <a:pt x="7355" y="3495"/>
                    </a:lnTo>
                    <a:lnTo>
                      <a:pt x="7349" y="3489"/>
                    </a:lnTo>
                    <a:lnTo>
                      <a:pt x="7341" y="3483"/>
                    </a:lnTo>
                    <a:lnTo>
                      <a:pt x="7334" y="3479"/>
                    </a:lnTo>
                    <a:lnTo>
                      <a:pt x="7327" y="3474"/>
                    </a:lnTo>
                    <a:lnTo>
                      <a:pt x="7320" y="3470"/>
                    </a:lnTo>
                    <a:lnTo>
                      <a:pt x="7320" y="3470"/>
                    </a:lnTo>
                    <a:lnTo>
                      <a:pt x="7347" y="3521"/>
                    </a:lnTo>
                    <a:lnTo>
                      <a:pt x="7291" y="3521"/>
                    </a:lnTo>
                    <a:lnTo>
                      <a:pt x="7291" y="3547"/>
                    </a:lnTo>
                    <a:lnTo>
                      <a:pt x="7263" y="3599"/>
                    </a:lnTo>
                    <a:lnTo>
                      <a:pt x="7263" y="3599"/>
                    </a:lnTo>
                    <a:close/>
                    <a:moveTo>
                      <a:pt x="7036" y="4478"/>
                    </a:moveTo>
                    <a:lnTo>
                      <a:pt x="6953" y="4452"/>
                    </a:lnTo>
                    <a:lnTo>
                      <a:pt x="6953" y="4478"/>
                    </a:lnTo>
                    <a:lnTo>
                      <a:pt x="6950" y="4473"/>
                    </a:lnTo>
                    <a:lnTo>
                      <a:pt x="6945" y="4469"/>
                    </a:lnTo>
                    <a:lnTo>
                      <a:pt x="6942" y="4465"/>
                    </a:lnTo>
                    <a:lnTo>
                      <a:pt x="6938" y="4462"/>
                    </a:lnTo>
                    <a:lnTo>
                      <a:pt x="6934" y="4458"/>
                    </a:lnTo>
                    <a:lnTo>
                      <a:pt x="6929" y="4456"/>
                    </a:lnTo>
                    <a:lnTo>
                      <a:pt x="6925" y="4454"/>
                    </a:lnTo>
                    <a:lnTo>
                      <a:pt x="6919" y="4453"/>
                    </a:lnTo>
                    <a:lnTo>
                      <a:pt x="6914" y="4451"/>
                    </a:lnTo>
                    <a:lnTo>
                      <a:pt x="6908" y="4449"/>
                    </a:lnTo>
                    <a:lnTo>
                      <a:pt x="6903" y="4449"/>
                    </a:lnTo>
                    <a:lnTo>
                      <a:pt x="6898" y="4449"/>
                    </a:lnTo>
                    <a:lnTo>
                      <a:pt x="6892" y="4449"/>
                    </a:lnTo>
                    <a:lnTo>
                      <a:pt x="6886" y="4449"/>
                    </a:lnTo>
                    <a:lnTo>
                      <a:pt x="6879" y="4452"/>
                    </a:lnTo>
                    <a:lnTo>
                      <a:pt x="6875" y="4453"/>
                    </a:lnTo>
                    <a:lnTo>
                      <a:pt x="6864" y="4456"/>
                    </a:lnTo>
                    <a:lnTo>
                      <a:pt x="6857" y="4461"/>
                    </a:lnTo>
                    <a:lnTo>
                      <a:pt x="6850" y="4466"/>
                    </a:lnTo>
                    <a:lnTo>
                      <a:pt x="6846" y="4473"/>
                    </a:lnTo>
                    <a:lnTo>
                      <a:pt x="6843" y="4476"/>
                    </a:lnTo>
                    <a:lnTo>
                      <a:pt x="6841" y="4480"/>
                    </a:lnTo>
                    <a:lnTo>
                      <a:pt x="6840" y="4483"/>
                    </a:lnTo>
                    <a:lnTo>
                      <a:pt x="6838" y="4488"/>
                    </a:lnTo>
                    <a:lnTo>
                      <a:pt x="6838" y="4491"/>
                    </a:lnTo>
                    <a:lnTo>
                      <a:pt x="6838" y="4494"/>
                    </a:lnTo>
                    <a:lnTo>
                      <a:pt x="6838" y="4499"/>
                    </a:lnTo>
                    <a:lnTo>
                      <a:pt x="6840" y="4503"/>
                    </a:lnTo>
                    <a:lnTo>
                      <a:pt x="7036" y="4478"/>
                    </a:lnTo>
                    <a:lnTo>
                      <a:pt x="7036" y="4478"/>
                    </a:lnTo>
                    <a:close/>
                    <a:moveTo>
                      <a:pt x="7036" y="4478"/>
                    </a:moveTo>
                    <a:lnTo>
                      <a:pt x="7049" y="4483"/>
                    </a:lnTo>
                    <a:lnTo>
                      <a:pt x="7062" y="4489"/>
                    </a:lnTo>
                    <a:lnTo>
                      <a:pt x="7077" y="4492"/>
                    </a:lnTo>
                    <a:lnTo>
                      <a:pt x="7091" y="4497"/>
                    </a:lnTo>
                    <a:lnTo>
                      <a:pt x="7106" y="4499"/>
                    </a:lnTo>
                    <a:lnTo>
                      <a:pt x="7120" y="4501"/>
                    </a:lnTo>
                    <a:lnTo>
                      <a:pt x="7135" y="4502"/>
                    </a:lnTo>
                    <a:lnTo>
                      <a:pt x="7149" y="4502"/>
                    </a:lnTo>
                    <a:lnTo>
                      <a:pt x="7164" y="4502"/>
                    </a:lnTo>
                    <a:lnTo>
                      <a:pt x="7180" y="4501"/>
                    </a:lnTo>
                    <a:lnTo>
                      <a:pt x="7194" y="4499"/>
                    </a:lnTo>
                    <a:lnTo>
                      <a:pt x="7208" y="4497"/>
                    </a:lnTo>
                    <a:lnTo>
                      <a:pt x="7223" y="4492"/>
                    </a:lnTo>
                    <a:lnTo>
                      <a:pt x="7236" y="4489"/>
                    </a:lnTo>
                    <a:lnTo>
                      <a:pt x="7249" y="4483"/>
                    </a:lnTo>
                    <a:lnTo>
                      <a:pt x="7263" y="4478"/>
                    </a:lnTo>
                    <a:lnTo>
                      <a:pt x="7259" y="4473"/>
                    </a:lnTo>
                    <a:lnTo>
                      <a:pt x="7256" y="4470"/>
                    </a:lnTo>
                    <a:lnTo>
                      <a:pt x="7253" y="4466"/>
                    </a:lnTo>
                    <a:lnTo>
                      <a:pt x="7250" y="4463"/>
                    </a:lnTo>
                    <a:lnTo>
                      <a:pt x="7248" y="4461"/>
                    </a:lnTo>
                    <a:lnTo>
                      <a:pt x="7245" y="4458"/>
                    </a:lnTo>
                    <a:lnTo>
                      <a:pt x="7242" y="4456"/>
                    </a:lnTo>
                    <a:lnTo>
                      <a:pt x="7239" y="4455"/>
                    </a:lnTo>
                    <a:lnTo>
                      <a:pt x="7233" y="4452"/>
                    </a:lnTo>
                    <a:lnTo>
                      <a:pt x="7227" y="4451"/>
                    </a:lnTo>
                    <a:lnTo>
                      <a:pt x="7220" y="4449"/>
                    </a:lnTo>
                    <a:lnTo>
                      <a:pt x="7214" y="4449"/>
                    </a:lnTo>
                    <a:lnTo>
                      <a:pt x="7208" y="4451"/>
                    </a:lnTo>
                    <a:lnTo>
                      <a:pt x="7203" y="4452"/>
                    </a:lnTo>
                    <a:lnTo>
                      <a:pt x="7197" y="4454"/>
                    </a:lnTo>
                    <a:lnTo>
                      <a:pt x="7191" y="4456"/>
                    </a:lnTo>
                    <a:lnTo>
                      <a:pt x="7185" y="4458"/>
                    </a:lnTo>
                    <a:lnTo>
                      <a:pt x="7180" y="4462"/>
                    </a:lnTo>
                    <a:lnTo>
                      <a:pt x="7167" y="4469"/>
                    </a:lnTo>
                    <a:lnTo>
                      <a:pt x="7155" y="4474"/>
                    </a:lnTo>
                    <a:lnTo>
                      <a:pt x="7149" y="4478"/>
                    </a:lnTo>
                    <a:lnTo>
                      <a:pt x="7143" y="4480"/>
                    </a:lnTo>
                    <a:lnTo>
                      <a:pt x="7136" y="4482"/>
                    </a:lnTo>
                    <a:lnTo>
                      <a:pt x="7130" y="4483"/>
                    </a:lnTo>
                    <a:lnTo>
                      <a:pt x="7125" y="4484"/>
                    </a:lnTo>
                    <a:lnTo>
                      <a:pt x="7117" y="4484"/>
                    </a:lnTo>
                    <a:lnTo>
                      <a:pt x="7112" y="4484"/>
                    </a:lnTo>
                    <a:lnTo>
                      <a:pt x="7104" y="4483"/>
                    </a:lnTo>
                    <a:lnTo>
                      <a:pt x="7099" y="4481"/>
                    </a:lnTo>
                    <a:lnTo>
                      <a:pt x="7096" y="4479"/>
                    </a:lnTo>
                    <a:lnTo>
                      <a:pt x="7091" y="4478"/>
                    </a:lnTo>
                    <a:lnTo>
                      <a:pt x="7088" y="4475"/>
                    </a:lnTo>
                    <a:lnTo>
                      <a:pt x="7086" y="4473"/>
                    </a:lnTo>
                    <a:lnTo>
                      <a:pt x="7081" y="4470"/>
                    </a:lnTo>
                    <a:lnTo>
                      <a:pt x="7078" y="4466"/>
                    </a:lnTo>
                    <a:lnTo>
                      <a:pt x="7075" y="4463"/>
                    </a:lnTo>
                    <a:lnTo>
                      <a:pt x="7071" y="4460"/>
                    </a:lnTo>
                    <a:lnTo>
                      <a:pt x="7068" y="4455"/>
                    </a:lnTo>
                    <a:lnTo>
                      <a:pt x="7064" y="4451"/>
                    </a:lnTo>
                    <a:lnTo>
                      <a:pt x="7036" y="4478"/>
                    </a:lnTo>
                    <a:lnTo>
                      <a:pt x="7036" y="4478"/>
                    </a:lnTo>
                    <a:close/>
                    <a:moveTo>
                      <a:pt x="6755" y="4452"/>
                    </a:moveTo>
                    <a:lnTo>
                      <a:pt x="6755" y="4399"/>
                    </a:lnTo>
                    <a:lnTo>
                      <a:pt x="6755" y="4399"/>
                    </a:lnTo>
                    <a:lnTo>
                      <a:pt x="6749" y="4401"/>
                    </a:lnTo>
                    <a:lnTo>
                      <a:pt x="6743" y="4402"/>
                    </a:lnTo>
                    <a:lnTo>
                      <a:pt x="6737" y="4404"/>
                    </a:lnTo>
                    <a:lnTo>
                      <a:pt x="6731" y="4405"/>
                    </a:lnTo>
                    <a:lnTo>
                      <a:pt x="6726" y="4405"/>
                    </a:lnTo>
                    <a:lnTo>
                      <a:pt x="6720" y="4405"/>
                    </a:lnTo>
                    <a:lnTo>
                      <a:pt x="6714" y="4404"/>
                    </a:lnTo>
                    <a:lnTo>
                      <a:pt x="6708" y="4402"/>
                    </a:lnTo>
                    <a:lnTo>
                      <a:pt x="6702" y="4401"/>
                    </a:lnTo>
                    <a:lnTo>
                      <a:pt x="6698" y="4399"/>
                    </a:lnTo>
                    <a:lnTo>
                      <a:pt x="6692" y="4397"/>
                    </a:lnTo>
                    <a:lnTo>
                      <a:pt x="6688" y="4395"/>
                    </a:lnTo>
                    <a:lnTo>
                      <a:pt x="6684" y="4391"/>
                    </a:lnTo>
                    <a:lnTo>
                      <a:pt x="6679" y="4388"/>
                    </a:lnTo>
                    <a:lnTo>
                      <a:pt x="6676" y="4384"/>
                    </a:lnTo>
                    <a:lnTo>
                      <a:pt x="6674" y="4381"/>
                    </a:lnTo>
                    <a:lnTo>
                      <a:pt x="6671" y="4377"/>
                    </a:lnTo>
                    <a:lnTo>
                      <a:pt x="6669" y="4373"/>
                    </a:lnTo>
                    <a:lnTo>
                      <a:pt x="6585" y="4348"/>
                    </a:lnTo>
                    <a:lnTo>
                      <a:pt x="6585" y="4373"/>
                    </a:lnTo>
                    <a:lnTo>
                      <a:pt x="6574" y="4379"/>
                    </a:lnTo>
                    <a:lnTo>
                      <a:pt x="6565" y="4384"/>
                    </a:lnTo>
                    <a:lnTo>
                      <a:pt x="6556" y="4389"/>
                    </a:lnTo>
                    <a:lnTo>
                      <a:pt x="6548" y="4392"/>
                    </a:lnTo>
                    <a:lnTo>
                      <a:pt x="6539" y="4395"/>
                    </a:lnTo>
                    <a:lnTo>
                      <a:pt x="6532" y="4396"/>
                    </a:lnTo>
                    <a:lnTo>
                      <a:pt x="6526" y="4397"/>
                    </a:lnTo>
                    <a:lnTo>
                      <a:pt x="6519" y="4398"/>
                    </a:lnTo>
                    <a:lnTo>
                      <a:pt x="6513" y="4397"/>
                    </a:lnTo>
                    <a:lnTo>
                      <a:pt x="6507" y="4397"/>
                    </a:lnTo>
                    <a:lnTo>
                      <a:pt x="6502" y="4395"/>
                    </a:lnTo>
                    <a:lnTo>
                      <a:pt x="6497" y="4393"/>
                    </a:lnTo>
                    <a:lnTo>
                      <a:pt x="6491" y="4390"/>
                    </a:lnTo>
                    <a:lnTo>
                      <a:pt x="6487" y="4388"/>
                    </a:lnTo>
                    <a:lnTo>
                      <a:pt x="6483" y="4384"/>
                    </a:lnTo>
                    <a:lnTo>
                      <a:pt x="6480" y="4381"/>
                    </a:lnTo>
                    <a:lnTo>
                      <a:pt x="6471" y="4373"/>
                    </a:lnTo>
                    <a:lnTo>
                      <a:pt x="6464" y="4365"/>
                    </a:lnTo>
                    <a:lnTo>
                      <a:pt x="6457" y="4356"/>
                    </a:lnTo>
                    <a:lnTo>
                      <a:pt x="6449" y="4348"/>
                    </a:lnTo>
                    <a:lnTo>
                      <a:pt x="6442" y="4340"/>
                    </a:lnTo>
                    <a:lnTo>
                      <a:pt x="6438" y="4336"/>
                    </a:lnTo>
                    <a:lnTo>
                      <a:pt x="6434" y="4333"/>
                    </a:lnTo>
                    <a:lnTo>
                      <a:pt x="6429" y="4330"/>
                    </a:lnTo>
                    <a:lnTo>
                      <a:pt x="6425" y="4326"/>
                    </a:lnTo>
                    <a:lnTo>
                      <a:pt x="6421" y="4324"/>
                    </a:lnTo>
                    <a:lnTo>
                      <a:pt x="6415" y="4322"/>
                    </a:lnTo>
                    <a:lnTo>
                      <a:pt x="6408" y="4319"/>
                    </a:lnTo>
                    <a:lnTo>
                      <a:pt x="6400" y="4318"/>
                    </a:lnTo>
                    <a:lnTo>
                      <a:pt x="6393" y="4318"/>
                    </a:lnTo>
                    <a:lnTo>
                      <a:pt x="6386" y="4318"/>
                    </a:lnTo>
                    <a:lnTo>
                      <a:pt x="6377" y="4318"/>
                    </a:lnTo>
                    <a:lnTo>
                      <a:pt x="6370" y="4319"/>
                    </a:lnTo>
                    <a:lnTo>
                      <a:pt x="6361" y="4322"/>
                    </a:lnTo>
                    <a:lnTo>
                      <a:pt x="6354" y="4323"/>
                    </a:lnTo>
                    <a:lnTo>
                      <a:pt x="6345" y="4325"/>
                    </a:lnTo>
                    <a:lnTo>
                      <a:pt x="6338" y="4328"/>
                    </a:lnTo>
                    <a:lnTo>
                      <a:pt x="6331" y="4331"/>
                    </a:lnTo>
                    <a:lnTo>
                      <a:pt x="6324" y="4334"/>
                    </a:lnTo>
                    <a:lnTo>
                      <a:pt x="6318" y="4337"/>
                    </a:lnTo>
                    <a:lnTo>
                      <a:pt x="6312" y="4341"/>
                    </a:lnTo>
                    <a:lnTo>
                      <a:pt x="6306" y="4344"/>
                    </a:lnTo>
                    <a:lnTo>
                      <a:pt x="6302" y="4348"/>
                    </a:lnTo>
                    <a:lnTo>
                      <a:pt x="6444" y="4399"/>
                    </a:lnTo>
                    <a:lnTo>
                      <a:pt x="6500" y="4399"/>
                    </a:lnTo>
                    <a:lnTo>
                      <a:pt x="6669" y="4478"/>
                    </a:lnTo>
                    <a:lnTo>
                      <a:pt x="6671" y="4473"/>
                    </a:lnTo>
                    <a:lnTo>
                      <a:pt x="6672" y="4471"/>
                    </a:lnTo>
                    <a:lnTo>
                      <a:pt x="6674" y="4467"/>
                    </a:lnTo>
                    <a:lnTo>
                      <a:pt x="6675" y="4464"/>
                    </a:lnTo>
                    <a:lnTo>
                      <a:pt x="6681" y="4460"/>
                    </a:lnTo>
                    <a:lnTo>
                      <a:pt x="6687" y="4455"/>
                    </a:lnTo>
                    <a:lnTo>
                      <a:pt x="6694" y="4452"/>
                    </a:lnTo>
                    <a:lnTo>
                      <a:pt x="6698" y="4451"/>
                    </a:lnTo>
                    <a:lnTo>
                      <a:pt x="6702" y="4449"/>
                    </a:lnTo>
                    <a:lnTo>
                      <a:pt x="6705" y="4449"/>
                    </a:lnTo>
                    <a:lnTo>
                      <a:pt x="6710" y="4449"/>
                    </a:lnTo>
                    <a:lnTo>
                      <a:pt x="6714" y="4449"/>
                    </a:lnTo>
                    <a:lnTo>
                      <a:pt x="6720" y="4449"/>
                    </a:lnTo>
                    <a:lnTo>
                      <a:pt x="6726" y="4451"/>
                    </a:lnTo>
                    <a:lnTo>
                      <a:pt x="6731" y="4453"/>
                    </a:lnTo>
                    <a:lnTo>
                      <a:pt x="6737" y="4455"/>
                    </a:lnTo>
                    <a:lnTo>
                      <a:pt x="6742" y="4458"/>
                    </a:lnTo>
                    <a:lnTo>
                      <a:pt x="6746" y="4463"/>
                    </a:lnTo>
                    <a:lnTo>
                      <a:pt x="6750" y="4467"/>
                    </a:lnTo>
                    <a:lnTo>
                      <a:pt x="6752" y="4472"/>
                    </a:lnTo>
                    <a:lnTo>
                      <a:pt x="6755" y="4478"/>
                    </a:lnTo>
                    <a:lnTo>
                      <a:pt x="6755" y="4478"/>
                    </a:lnTo>
                    <a:lnTo>
                      <a:pt x="6755" y="4452"/>
                    </a:lnTo>
                    <a:lnTo>
                      <a:pt x="6755" y="4452"/>
                    </a:lnTo>
                    <a:close/>
                    <a:moveTo>
                      <a:pt x="6755" y="4452"/>
                    </a:moveTo>
                    <a:lnTo>
                      <a:pt x="6755" y="4454"/>
                    </a:lnTo>
                    <a:lnTo>
                      <a:pt x="6756" y="4457"/>
                    </a:lnTo>
                    <a:lnTo>
                      <a:pt x="6757" y="4461"/>
                    </a:lnTo>
                    <a:lnTo>
                      <a:pt x="6760" y="4463"/>
                    </a:lnTo>
                    <a:lnTo>
                      <a:pt x="6766" y="4469"/>
                    </a:lnTo>
                    <a:lnTo>
                      <a:pt x="6772" y="4473"/>
                    </a:lnTo>
                    <a:lnTo>
                      <a:pt x="6779" y="4475"/>
                    </a:lnTo>
                    <a:lnTo>
                      <a:pt x="6783" y="4478"/>
                    </a:lnTo>
                    <a:lnTo>
                      <a:pt x="6786" y="4478"/>
                    </a:lnTo>
                    <a:lnTo>
                      <a:pt x="6791" y="4479"/>
                    </a:lnTo>
                    <a:lnTo>
                      <a:pt x="6795" y="4479"/>
                    </a:lnTo>
                    <a:lnTo>
                      <a:pt x="6799" y="4479"/>
                    </a:lnTo>
                    <a:lnTo>
                      <a:pt x="6804" y="4479"/>
                    </a:lnTo>
                    <a:lnTo>
                      <a:pt x="6811" y="4476"/>
                    </a:lnTo>
                    <a:lnTo>
                      <a:pt x="6817" y="4475"/>
                    </a:lnTo>
                    <a:lnTo>
                      <a:pt x="6822" y="4472"/>
                    </a:lnTo>
                    <a:lnTo>
                      <a:pt x="6827" y="4469"/>
                    </a:lnTo>
                    <a:lnTo>
                      <a:pt x="6831" y="4465"/>
                    </a:lnTo>
                    <a:lnTo>
                      <a:pt x="6834" y="4461"/>
                    </a:lnTo>
                    <a:lnTo>
                      <a:pt x="6837" y="4456"/>
                    </a:lnTo>
                    <a:lnTo>
                      <a:pt x="6840" y="4452"/>
                    </a:lnTo>
                    <a:lnTo>
                      <a:pt x="6840" y="4452"/>
                    </a:lnTo>
                    <a:lnTo>
                      <a:pt x="6755" y="4452"/>
                    </a:lnTo>
                    <a:lnTo>
                      <a:pt x="6755" y="4452"/>
                    </a:lnTo>
                    <a:close/>
                    <a:moveTo>
                      <a:pt x="1696" y="1894"/>
                    </a:moveTo>
                    <a:lnTo>
                      <a:pt x="1667" y="1946"/>
                    </a:lnTo>
                    <a:lnTo>
                      <a:pt x="1696" y="1946"/>
                    </a:lnTo>
                    <a:lnTo>
                      <a:pt x="1696" y="1894"/>
                    </a:lnTo>
                    <a:lnTo>
                      <a:pt x="1696" y="1894"/>
                    </a:lnTo>
                    <a:close/>
                    <a:moveTo>
                      <a:pt x="1667" y="1765"/>
                    </a:moveTo>
                    <a:lnTo>
                      <a:pt x="1696" y="1765"/>
                    </a:lnTo>
                    <a:lnTo>
                      <a:pt x="1667" y="1765"/>
                    </a:lnTo>
                    <a:lnTo>
                      <a:pt x="1667" y="1765"/>
                    </a:lnTo>
                    <a:close/>
                    <a:moveTo>
                      <a:pt x="989" y="1171"/>
                    </a:moveTo>
                    <a:lnTo>
                      <a:pt x="960" y="1171"/>
                    </a:lnTo>
                    <a:lnTo>
                      <a:pt x="989" y="1171"/>
                    </a:lnTo>
                    <a:lnTo>
                      <a:pt x="989" y="1171"/>
                    </a:lnTo>
                    <a:close/>
                    <a:moveTo>
                      <a:pt x="791" y="1067"/>
                    </a:moveTo>
                    <a:lnTo>
                      <a:pt x="797" y="1066"/>
                    </a:lnTo>
                    <a:lnTo>
                      <a:pt x="804" y="1066"/>
                    </a:lnTo>
                    <a:lnTo>
                      <a:pt x="810" y="1066"/>
                    </a:lnTo>
                    <a:lnTo>
                      <a:pt x="814" y="1067"/>
                    </a:lnTo>
                    <a:lnTo>
                      <a:pt x="820" y="1069"/>
                    </a:lnTo>
                    <a:lnTo>
                      <a:pt x="824" y="1070"/>
                    </a:lnTo>
                    <a:lnTo>
                      <a:pt x="829" y="1074"/>
                    </a:lnTo>
                    <a:lnTo>
                      <a:pt x="833" y="1076"/>
                    </a:lnTo>
                    <a:lnTo>
                      <a:pt x="837" y="1079"/>
                    </a:lnTo>
                    <a:lnTo>
                      <a:pt x="840" y="1083"/>
                    </a:lnTo>
                    <a:lnTo>
                      <a:pt x="843" y="1087"/>
                    </a:lnTo>
                    <a:lnTo>
                      <a:pt x="846" y="1092"/>
                    </a:lnTo>
                    <a:lnTo>
                      <a:pt x="849" y="1096"/>
                    </a:lnTo>
                    <a:lnTo>
                      <a:pt x="850" y="1100"/>
                    </a:lnTo>
                    <a:lnTo>
                      <a:pt x="852" y="1105"/>
                    </a:lnTo>
                    <a:lnTo>
                      <a:pt x="853" y="1111"/>
                    </a:lnTo>
                    <a:lnTo>
                      <a:pt x="855" y="1115"/>
                    </a:lnTo>
                    <a:lnTo>
                      <a:pt x="855" y="1120"/>
                    </a:lnTo>
                    <a:lnTo>
                      <a:pt x="855" y="1125"/>
                    </a:lnTo>
                    <a:lnTo>
                      <a:pt x="855" y="1130"/>
                    </a:lnTo>
                    <a:lnTo>
                      <a:pt x="855" y="1135"/>
                    </a:lnTo>
                    <a:lnTo>
                      <a:pt x="853" y="1140"/>
                    </a:lnTo>
                    <a:lnTo>
                      <a:pt x="852" y="1144"/>
                    </a:lnTo>
                    <a:lnTo>
                      <a:pt x="850" y="1149"/>
                    </a:lnTo>
                    <a:lnTo>
                      <a:pt x="847" y="1152"/>
                    </a:lnTo>
                    <a:lnTo>
                      <a:pt x="844" y="1157"/>
                    </a:lnTo>
                    <a:lnTo>
                      <a:pt x="842" y="1160"/>
                    </a:lnTo>
                    <a:lnTo>
                      <a:pt x="837" y="1162"/>
                    </a:lnTo>
                    <a:lnTo>
                      <a:pt x="834" y="1165"/>
                    </a:lnTo>
                    <a:lnTo>
                      <a:pt x="830" y="1168"/>
                    </a:lnTo>
                    <a:lnTo>
                      <a:pt x="824" y="1169"/>
                    </a:lnTo>
                    <a:lnTo>
                      <a:pt x="820" y="1170"/>
                    </a:lnTo>
                    <a:lnTo>
                      <a:pt x="811" y="1171"/>
                    </a:lnTo>
                    <a:lnTo>
                      <a:pt x="803" y="1171"/>
                    </a:lnTo>
                    <a:lnTo>
                      <a:pt x="795" y="1170"/>
                    </a:lnTo>
                    <a:lnTo>
                      <a:pt x="787" y="1170"/>
                    </a:lnTo>
                    <a:lnTo>
                      <a:pt x="779" y="1169"/>
                    </a:lnTo>
                    <a:lnTo>
                      <a:pt x="772" y="1169"/>
                    </a:lnTo>
                    <a:lnTo>
                      <a:pt x="769" y="1170"/>
                    </a:lnTo>
                    <a:lnTo>
                      <a:pt x="768" y="1170"/>
                    </a:lnTo>
                    <a:lnTo>
                      <a:pt x="765" y="1171"/>
                    </a:lnTo>
                    <a:lnTo>
                      <a:pt x="764" y="1172"/>
                    </a:lnTo>
                    <a:lnTo>
                      <a:pt x="762" y="1173"/>
                    </a:lnTo>
                    <a:lnTo>
                      <a:pt x="762" y="1176"/>
                    </a:lnTo>
                    <a:lnTo>
                      <a:pt x="761" y="1178"/>
                    </a:lnTo>
                    <a:lnTo>
                      <a:pt x="761" y="1180"/>
                    </a:lnTo>
                    <a:lnTo>
                      <a:pt x="761" y="1187"/>
                    </a:lnTo>
                    <a:lnTo>
                      <a:pt x="761" y="1190"/>
                    </a:lnTo>
                    <a:lnTo>
                      <a:pt x="761" y="1194"/>
                    </a:lnTo>
                    <a:lnTo>
                      <a:pt x="758" y="1198"/>
                    </a:lnTo>
                    <a:lnTo>
                      <a:pt x="755" y="1204"/>
                    </a:lnTo>
                    <a:lnTo>
                      <a:pt x="752" y="1209"/>
                    </a:lnTo>
                    <a:lnTo>
                      <a:pt x="748" y="1214"/>
                    </a:lnTo>
                    <a:lnTo>
                      <a:pt x="740" y="1224"/>
                    </a:lnTo>
                    <a:lnTo>
                      <a:pt x="736" y="1228"/>
                    </a:lnTo>
                    <a:lnTo>
                      <a:pt x="733" y="1233"/>
                    </a:lnTo>
                    <a:lnTo>
                      <a:pt x="732" y="1236"/>
                    </a:lnTo>
                    <a:lnTo>
                      <a:pt x="730" y="1239"/>
                    </a:lnTo>
                    <a:lnTo>
                      <a:pt x="730" y="1242"/>
                    </a:lnTo>
                    <a:lnTo>
                      <a:pt x="730" y="1243"/>
                    </a:lnTo>
                    <a:lnTo>
                      <a:pt x="732" y="1244"/>
                    </a:lnTo>
                    <a:lnTo>
                      <a:pt x="733" y="1245"/>
                    </a:lnTo>
                    <a:lnTo>
                      <a:pt x="735" y="1246"/>
                    </a:lnTo>
                    <a:lnTo>
                      <a:pt x="736" y="1246"/>
                    </a:lnTo>
                    <a:lnTo>
                      <a:pt x="739" y="1247"/>
                    </a:lnTo>
                    <a:lnTo>
                      <a:pt x="743" y="1247"/>
                    </a:lnTo>
                    <a:lnTo>
                      <a:pt x="746" y="1248"/>
                    </a:lnTo>
                    <a:lnTo>
                      <a:pt x="752" y="1248"/>
                    </a:lnTo>
                    <a:lnTo>
                      <a:pt x="756" y="1248"/>
                    </a:lnTo>
                    <a:lnTo>
                      <a:pt x="764" y="1248"/>
                    </a:lnTo>
                    <a:lnTo>
                      <a:pt x="706" y="1300"/>
                    </a:lnTo>
                    <a:lnTo>
                      <a:pt x="735" y="1300"/>
                    </a:lnTo>
                    <a:lnTo>
                      <a:pt x="739" y="1301"/>
                    </a:lnTo>
                    <a:lnTo>
                      <a:pt x="745" y="1303"/>
                    </a:lnTo>
                    <a:lnTo>
                      <a:pt x="751" y="1304"/>
                    </a:lnTo>
                    <a:lnTo>
                      <a:pt x="756" y="1304"/>
                    </a:lnTo>
                    <a:lnTo>
                      <a:pt x="762" y="1306"/>
                    </a:lnTo>
                    <a:lnTo>
                      <a:pt x="768" y="1304"/>
                    </a:lnTo>
                    <a:lnTo>
                      <a:pt x="774" y="1304"/>
                    </a:lnTo>
                    <a:lnTo>
                      <a:pt x="779" y="1303"/>
                    </a:lnTo>
                    <a:lnTo>
                      <a:pt x="785" y="1302"/>
                    </a:lnTo>
                    <a:lnTo>
                      <a:pt x="791" y="1300"/>
                    </a:lnTo>
                    <a:lnTo>
                      <a:pt x="795" y="1298"/>
                    </a:lnTo>
                    <a:lnTo>
                      <a:pt x="800" y="1294"/>
                    </a:lnTo>
                    <a:lnTo>
                      <a:pt x="804" y="1292"/>
                    </a:lnTo>
                    <a:lnTo>
                      <a:pt x="808" y="1289"/>
                    </a:lnTo>
                    <a:lnTo>
                      <a:pt x="811" y="1284"/>
                    </a:lnTo>
                    <a:lnTo>
                      <a:pt x="816" y="1281"/>
                    </a:lnTo>
                    <a:lnTo>
                      <a:pt x="820" y="1274"/>
                    </a:lnTo>
                    <a:lnTo>
                      <a:pt x="847" y="1300"/>
                    </a:lnTo>
                    <a:lnTo>
                      <a:pt x="989" y="1274"/>
                    </a:lnTo>
                    <a:lnTo>
                      <a:pt x="1017" y="1248"/>
                    </a:lnTo>
                    <a:lnTo>
                      <a:pt x="989" y="1248"/>
                    </a:lnTo>
                    <a:lnTo>
                      <a:pt x="1045" y="1197"/>
                    </a:lnTo>
                    <a:lnTo>
                      <a:pt x="989" y="1171"/>
                    </a:lnTo>
                    <a:lnTo>
                      <a:pt x="960" y="1093"/>
                    </a:lnTo>
                    <a:lnTo>
                      <a:pt x="957" y="1084"/>
                    </a:lnTo>
                    <a:lnTo>
                      <a:pt x="953" y="1075"/>
                    </a:lnTo>
                    <a:lnTo>
                      <a:pt x="949" y="1066"/>
                    </a:lnTo>
                    <a:lnTo>
                      <a:pt x="941" y="1058"/>
                    </a:lnTo>
                    <a:lnTo>
                      <a:pt x="936" y="1051"/>
                    </a:lnTo>
                    <a:lnTo>
                      <a:pt x="927" y="1043"/>
                    </a:lnTo>
                    <a:lnTo>
                      <a:pt x="918" y="1038"/>
                    </a:lnTo>
                    <a:lnTo>
                      <a:pt x="910" y="1032"/>
                    </a:lnTo>
                    <a:lnTo>
                      <a:pt x="899" y="1028"/>
                    </a:lnTo>
                    <a:lnTo>
                      <a:pt x="889" y="1023"/>
                    </a:lnTo>
                    <a:lnTo>
                      <a:pt x="878" y="1020"/>
                    </a:lnTo>
                    <a:lnTo>
                      <a:pt x="868" y="1018"/>
                    </a:lnTo>
                    <a:lnTo>
                      <a:pt x="856" y="1015"/>
                    </a:lnTo>
                    <a:lnTo>
                      <a:pt x="843" y="1014"/>
                    </a:lnTo>
                    <a:lnTo>
                      <a:pt x="831" y="1014"/>
                    </a:lnTo>
                    <a:lnTo>
                      <a:pt x="820" y="1015"/>
                    </a:lnTo>
                    <a:lnTo>
                      <a:pt x="876" y="938"/>
                    </a:lnTo>
                    <a:lnTo>
                      <a:pt x="791" y="938"/>
                    </a:lnTo>
                    <a:lnTo>
                      <a:pt x="797" y="938"/>
                    </a:lnTo>
                    <a:lnTo>
                      <a:pt x="801" y="938"/>
                    </a:lnTo>
                    <a:lnTo>
                      <a:pt x="807" y="938"/>
                    </a:lnTo>
                    <a:lnTo>
                      <a:pt x="811" y="937"/>
                    </a:lnTo>
                    <a:lnTo>
                      <a:pt x="816" y="937"/>
                    </a:lnTo>
                    <a:lnTo>
                      <a:pt x="820" y="935"/>
                    </a:lnTo>
                    <a:lnTo>
                      <a:pt x="824" y="933"/>
                    </a:lnTo>
                    <a:lnTo>
                      <a:pt x="829" y="931"/>
                    </a:lnTo>
                    <a:lnTo>
                      <a:pt x="833" y="929"/>
                    </a:lnTo>
                    <a:lnTo>
                      <a:pt x="836" y="927"/>
                    </a:lnTo>
                    <a:lnTo>
                      <a:pt x="839" y="923"/>
                    </a:lnTo>
                    <a:lnTo>
                      <a:pt x="842" y="920"/>
                    </a:lnTo>
                    <a:lnTo>
                      <a:pt x="844" y="917"/>
                    </a:lnTo>
                    <a:lnTo>
                      <a:pt x="847" y="913"/>
                    </a:lnTo>
                    <a:lnTo>
                      <a:pt x="849" y="910"/>
                    </a:lnTo>
                    <a:lnTo>
                      <a:pt x="850" y="905"/>
                    </a:lnTo>
                    <a:lnTo>
                      <a:pt x="850" y="901"/>
                    </a:lnTo>
                    <a:lnTo>
                      <a:pt x="850" y="895"/>
                    </a:lnTo>
                    <a:lnTo>
                      <a:pt x="849" y="891"/>
                    </a:lnTo>
                    <a:lnTo>
                      <a:pt x="847" y="886"/>
                    </a:lnTo>
                    <a:lnTo>
                      <a:pt x="842" y="883"/>
                    </a:lnTo>
                    <a:lnTo>
                      <a:pt x="834" y="880"/>
                    </a:lnTo>
                    <a:lnTo>
                      <a:pt x="829" y="879"/>
                    </a:lnTo>
                    <a:lnTo>
                      <a:pt x="821" y="876"/>
                    </a:lnTo>
                    <a:lnTo>
                      <a:pt x="814" y="875"/>
                    </a:lnTo>
                    <a:lnTo>
                      <a:pt x="808" y="875"/>
                    </a:lnTo>
                    <a:lnTo>
                      <a:pt x="801" y="875"/>
                    </a:lnTo>
                    <a:lnTo>
                      <a:pt x="794" y="876"/>
                    </a:lnTo>
                    <a:lnTo>
                      <a:pt x="788" y="876"/>
                    </a:lnTo>
                    <a:lnTo>
                      <a:pt x="781" y="879"/>
                    </a:lnTo>
                    <a:lnTo>
                      <a:pt x="775" y="881"/>
                    </a:lnTo>
                    <a:lnTo>
                      <a:pt x="768" y="883"/>
                    </a:lnTo>
                    <a:lnTo>
                      <a:pt x="762" y="886"/>
                    </a:lnTo>
                    <a:lnTo>
                      <a:pt x="758" y="890"/>
                    </a:lnTo>
                    <a:lnTo>
                      <a:pt x="752" y="893"/>
                    </a:lnTo>
                    <a:lnTo>
                      <a:pt x="748" y="898"/>
                    </a:lnTo>
                    <a:lnTo>
                      <a:pt x="743" y="902"/>
                    </a:lnTo>
                    <a:lnTo>
                      <a:pt x="740" y="907"/>
                    </a:lnTo>
                    <a:lnTo>
                      <a:pt x="738" y="912"/>
                    </a:lnTo>
                    <a:lnTo>
                      <a:pt x="736" y="917"/>
                    </a:lnTo>
                    <a:lnTo>
                      <a:pt x="735" y="922"/>
                    </a:lnTo>
                    <a:lnTo>
                      <a:pt x="733" y="927"/>
                    </a:lnTo>
                    <a:lnTo>
                      <a:pt x="733" y="932"/>
                    </a:lnTo>
                    <a:lnTo>
                      <a:pt x="735" y="938"/>
                    </a:lnTo>
                    <a:lnTo>
                      <a:pt x="706" y="990"/>
                    </a:lnTo>
                    <a:lnTo>
                      <a:pt x="710" y="990"/>
                    </a:lnTo>
                    <a:lnTo>
                      <a:pt x="713" y="990"/>
                    </a:lnTo>
                    <a:lnTo>
                      <a:pt x="717" y="990"/>
                    </a:lnTo>
                    <a:lnTo>
                      <a:pt x="720" y="990"/>
                    </a:lnTo>
                    <a:lnTo>
                      <a:pt x="727" y="992"/>
                    </a:lnTo>
                    <a:lnTo>
                      <a:pt x="733" y="994"/>
                    </a:lnTo>
                    <a:lnTo>
                      <a:pt x="739" y="998"/>
                    </a:lnTo>
                    <a:lnTo>
                      <a:pt x="743" y="1002"/>
                    </a:lnTo>
                    <a:lnTo>
                      <a:pt x="748" y="1007"/>
                    </a:lnTo>
                    <a:lnTo>
                      <a:pt x="748" y="1010"/>
                    </a:lnTo>
                    <a:lnTo>
                      <a:pt x="749" y="1013"/>
                    </a:lnTo>
                    <a:lnTo>
                      <a:pt x="749" y="1018"/>
                    </a:lnTo>
                    <a:lnTo>
                      <a:pt x="749" y="1021"/>
                    </a:lnTo>
                    <a:lnTo>
                      <a:pt x="748" y="1025"/>
                    </a:lnTo>
                    <a:lnTo>
                      <a:pt x="746" y="1029"/>
                    </a:lnTo>
                    <a:lnTo>
                      <a:pt x="745" y="1032"/>
                    </a:lnTo>
                    <a:lnTo>
                      <a:pt x="742" y="1035"/>
                    </a:lnTo>
                    <a:lnTo>
                      <a:pt x="738" y="1039"/>
                    </a:lnTo>
                    <a:lnTo>
                      <a:pt x="735" y="1041"/>
                    </a:lnTo>
                    <a:lnTo>
                      <a:pt x="764" y="1015"/>
                    </a:lnTo>
                    <a:lnTo>
                      <a:pt x="735" y="1067"/>
                    </a:lnTo>
                    <a:lnTo>
                      <a:pt x="791" y="1067"/>
                    </a:lnTo>
                    <a:lnTo>
                      <a:pt x="791" y="1067"/>
                    </a:lnTo>
                    <a:close/>
                    <a:moveTo>
                      <a:pt x="791" y="1067"/>
                    </a:moveTo>
                    <a:lnTo>
                      <a:pt x="820" y="1067"/>
                    </a:lnTo>
                    <a:lnTo>
                      <a:pt x="791" y="1067"/>
                    </a:lnTo>
                    <a:lnTo>
                      <a:pt x="791" y="1067"/>
                    </a:lnTo>
                    <a:close/>
                    <a:moveTo>
                      <a:pt x="735" y="1015"/>
                    </a:moveTo>
                    <a:lnTo>
                      <a:pt x="706" y="1015"/>
                    </a:lnTo>
                    <a:lnTo>
                      <a:pt x="735" y="1015"/>
                    </a:lnTo>
                    <a:lnTo>
                      <a:pt x="735" y="1015"/>
                    </a:lnTo>
                    <a:close/>
                    <a:moveTo>
                      <a:pt x="1215" y="1506"/>
                    </a:moveTo>
                    <a:lnTo>
                      <a:pt x="1215" y="1532"/>
                    </a:lnTo>
                    <a:lnTo>
                      <a:pt x="1215" y="1506"/>
                    </a:lnTo>
                    <a:lnTo>
                      <a:pt x="1215" y="1506"/>
                    </a:lnTo>
                    <a:close/>
                    <a:moveTo>
                      <a:pt x="649" y="1041"/>
                    </a:moveTo>
                    <a:lnTo>
                      <a:pt x="593" y="1067"/>
                    </a:lnTo>
                    <a:lnTo>
                      <a:pt x="622" y="1067"/>
                    </a:lnTo>
                    <a:lnTo>
                      <a:pt x="565" y="1093"/>
                    </a:lnTo>
                    <a:lnTo>
                      <a:pt x="509" y="1093"/>
                    </a:lnTo>
                    <a:lnTo>
                      <a:pt x="565" y="1118"/>
                    </a:lnTo>
                    <a:lnTo>
                      <a:pt x="509" y="1118"/>
                    </a:lnTo>
                    <a:lnTo>
                      <a:pt x="593" y="1171"/>
                    </a:lnTo>
                    <a:lnTo>
                      <a:pt x="509" y="1223"/>
                    </a:lnTo>
                    <a:lnTo>
                      <a:pt x="480" y="1223"/>
                    </a:lnTo>
                    <a:lnTo>
                      <a:pt x="509" y="1248"/>
                    </a:lnTo>
                    <a:lnTo>
                      <a:pt x="678" y="1223"/>
                    </a:lnTo>
                    <a:lnTo>
                      <a:pt x="681" y="1218"/>
                    </a:lnTo>
                    <a:lnTo>
                      <a:pt x="685" y="1215"/>
                    </a:lnTo>
                    <a:lnTo>
                      <a:pt x="691" y="1207"/>
                    </a:lnTo>
                    <a:lnTo>
                      <a:pt x="697" y="1199"/>
                    </a:lnTo>
                    <a:lnTo>
                      <a:pt x="700" y="1191"/>
                    </a:lnTo>
                    <a:lnTo>
                      <a:pt x="703" y="1183"/>
                    </a:lnTo>
                    <a:lnTo>
                      <a:pt x="706" y="1176"/>
                    </a:lnTo>
                    <a:lnTo>
                      <a:pt x="706" y="1168"/>
                    </a:lnTo>
                    <a:lnTo>
                      <a:pt x="707" y="1160"/>
                    </a:lnTo>
                    <a:lnTo>
                      <a:pt x="707" y="1152"/>
                    </a:lnTo>
                    <a:lnTo>
                      <a:pt x="707" y="1144"/>
                    </a:lnTo>
                    <a:lnTo>
                      <a:pt x="706" y="1129"/>
                    </a:lnTo>
                    <a:lnTo>
                      <a:pt x="706" y="1111"/>
                    </a:lnTo>
                    <a:lnTo>
                      <a:pt x="706" y="1102"/>
                    </a:lnTo>
                    <a:lnTo>
                      <a:pt x="706" y="1093"/>
                    </a:lnTo>
                    <a:lnTo>
                      <a:pt x="707" y="1079"/>
                    </a:lnTo>
                    <a:lnTo>
                      <a:pt x="709" y="1066"/>
                    </a:lnTo>
                    <a:lnTo>
                      <a:pt x="710" y="1060"/>
                    </a:lnTo>
                    <a:lnTo>
                      <a:pt x="710" y="1055"/>
                    </a:lnTo>
                    <a:lnTo>
                      <a:pt x="709" y="1049"/>
                    </a:lnTo>
                    <a:lnTo>
                      <a:pt x="707" y="1044"/>
                    </a:lnTo>
                    <a:lnTo>
                      <a:pt x="704" y="1040"/>
                    </a:lnTo>
                    <a:lnTo>
                      <a:pt x="701" y="1037"/>
                    </a:lnTo>
                    <a:lnTo>
                      <a:pt x="697" y="1034"/>
                    </a:lnTo>
                    <a:lnTo>
                      <a:pt x="694" y="1033"/>
                    </a:lnTo>
                    <a:lnTo>
                      <a:pt x="691" y="1033"/>
                    </a:lnTo>
                    <a:lnTo>
                      <a:pt x="687" y="1033"/>
                    </a:lnTo>
                    <a:lnTo>
                      <a:pt x="683" y="1033"/>
                    </a:lnTo>
                    <a:lnTo>
                      <a:pt x="678" y="1033"/>
                    </a:lnTo>
                    <a:lnTo>
                      <a:pt x="674" y="1034"/>
                    </a:lnTo>
                    <a:lnTo>
                      <a:pt x="668" y="1035"/>
                    </a:lnTo>
                    <a:lnTo>
                      <a:pt x="662" y="1037"/>
                    </a:lnTo>
                    <a:lnTo>
                      <a:pt x="657" y="1039"/>
                    </a:lnTo>
                    <a:lnTo>
                      <a:pt x="649" y="1041"/>
                    </a:lnTo>
                    <a:lnTo>
                      <a:pt x="649" y="1041"/>
                    </a:lnTo>
                    <a:close/>
                    <a:moveTo>
                      <a:pt x="791" y="1248"/>
                    </a:moveTo>
                    <a:lnTo>
                      <a:pt x="820" y="1248"/>
                    </a:lnTo>
                    <a:lnTo>
                      <a:pt x="791" y="1248"/>
                    </a:lnTo>
                    <a:lnTo>
                      <a:pt x="791" y="1248"/>
                    </a:lnTo>
                    <a:close/>
                    <a:moveTo>
                      <a:pt x="1074" y="1894"/>
                    </a:moveTo>
                    <a:lnTo>
                      <a:pt x="1045" y="1842"/>
                    </a:lnTo>
                    <a:lnTo>
                      <a:pt x="1017" y="1868"/>
                    </a:lnTo>
                    <a:lnTo>
                      <a:pt x="1074" y="1894"/>
                    </a:lnTo>
                    <a:lnTo>
                      <a:pt x="1074" y="1894"/>
                    </a:lnTo>
                    <a:close/>
                    <a:moveTo>
                      <a:pt x="1442" y="1015"/>
                    </a:moveTo>
                    <a:lnTo>
                      <a:pt x="1442" y="1041"/>
                    </a:lnTo>
                    <a:lnTo>
                      <a:pt x="1498" y="1015"/>
                    </a:lnTo>
                    <a:lnTo>
                      <a:pt x="1442" y="1015"/>
                    </a:lnTo>
                    <a:lnTo>
                      <a:pt x="1442" y="1015"/>
                    </a:lnTo>
                    <a:close/>
                    <a:moveTo>
                      <a:pt x="1356" y="1791"/>
                    </a:moveTo>
                    <a:lnTo>
                      <a:pt x="1356" y="1687"/>
                    </a:lnTo>
                    <a:lnTo>
                      <a:pt x="1327" y="1687"/>
                    </a:lnTo>
                    <a:lnTo>
                      <a:pt x="1327" y="1765"/>
                    </a:lnTo>
                    <a:lnTo>
                      <a:pt x="1356" y="1791"/>
                    </a:lnTo>
                    <a:lnTo>
                      <a:pt x="1356" y="1791"/>
                    </a:lnTo>
                    <a:close/>
                    <a:moveTo>
                      <a:pt x="1356" y="1791"/>
                    </a:moveTo>
                    <a:lnTo>
                      <a:pt x="1300" y="1791"/>
                    </a:lnTo>
                    <a:lnTo>
                      <a:pt x="1327" y="1894"/>
                    </a:lnTo>
                    <a:lnTo>
                      <a:pt x="1385" y="1894"/>
                    </a:lnTo>
                    <a:lnTo>
                      <a:pt x="1385" y="1817"/>
                    </a:lnTo>
                    <a:lnTo>
                      <a:pt x="1356" y="1791"/>
                    </a:lnTo>
                    <a:lnTo>
                      <a:pt x="1356" y="1791"/>
                    </a:lnTo>
                    <a:close/>
                    <a:moveTo>
                      <a:pt x="1667" y="395"/>
                    </a:moveTo>
                    <a:lnTo>
                      <a:pt x="1696" y="395"/>
                    </a:lnTo>
                    <a:lnTo>
                      <a:pt x="1667" y="395"/>
                    </a:lnTo>
                    <a:lnTo>
                      <a:pt x="1667" y="395"/>
                    </a:lnTo>
                    <a:close/>
                  </a:path>
                </a:pathLst>
              </a:custGeom>
              <a:solidFill>
                <a:srgbClr val="66FF99">
                  <a:alpha val="50999"/>
                </a:srgbClr>
              </a:solidFill>
              <a:ln w="9525">
                <a:solidFill>
                  <a:schemeClr val="folHlink"/>
                </a:solidFill>
                <a:round/>
                <a:headEnd/>
                <a:tailEnd/>
              </a:ln>
            </p:spPr>
            <p:txBody>
              <a:bodyPr/>
              <a:lstStyle/>
              <a:p>
                <a:endParaRPr lang="ru-RU"/>
              </a:p>
            </p:txBody>
          </p:sp>
        </p:grpSp>
        <p:sp>
          <p:nvSpPr>
            <p:cNvPr id="1120266" name="Freeform 10"/>
            <p:cNvSpPr>
              <a:spLocks/>
            </p:cNvSpPr>
            <p:nvPr/>
          </p:nvSpPr>
          <p:spPr bwMode="auto">
            <a:xfrm>
              <a:off x="787" y="3094"/>
              <a:ext cx="3741" cy="537"/>
            </a:xfrm>
            <a:custGeom>
              <a:avLst/>
              <a:gdLst>
                <a:gd name="T0" fmla="*/ 4634 w 11820"/>
                <a:gd name="T1" fmla="*/ 302 h 1582"/>
                <a:gd name="T2" fmla="*/ 1836 w 11820"/>
                <a:gd name="T3" fmla="*/ 390 h 1582"/>
                <a:gd name="T4" fmla="*/ 1651 w 11820"/>
                <a:gd name="T5" fmla="*/ 637 h 1582"/>
                <a:gd name="T6" fmla="*/ 321 w 11820"/>
                <a:gd name="T7" fmla="*/ 982 h 1582"/>
                <a:gd name="T8" fmla="*/ 2815 w 11820"/>
                <a:gd name="T9" fmla="*/ 1166 h 1582"/>
                <a:gd name="T10" fmla="*/ 3242 w 11820"/>
                <a:gd name="T11" fmla="*/ 1140 h 1582"/>
                <a:gd name="T12" fmla="*/ 6920 w 11820"/>
                <a:gd name="T13" fmla="*/ 1557 h 1582"/>
                <a:gd name="T14" fmla="*/ 9934 w 11820"/>
                <a:gd name="T15" fmla="*/ 1048 h 1582"/>
                <a:gd name="T16" fmla="*/ 9873 w 11820"/>
                <a:gd name="T17" fmla="*/ 995 h 1582"/>
                <a:gd name="T18" fmla="*/ 11335 w 11820"/>
                <a:gd name="T19" fmla="*/ 550 h 1582"/>
                <a:gd name="T20" fmla="*/ 8611 w 11820"/>
                <a:gd name="T21" fmla="*/ 330 h 1582"/>
                <a:gd name="T22" fmla="*/ 6893 w 11820"/>
                <a:gd name="T23" fmla="*/ 20 h 1582"/>
                <a:gd name="T24" fmla="*/ 4650 w 11820"/>
                <a:gd name="T25" fmla="*/ 258 h 1582"/>
                <a:gd name="T26" fmla="*/ 4634 w 11820"/>
                <a:gd name="T27" fmla="*/ 30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20" h="1582">
                  <a:moveTo>
                    <a:pt x="4634" y="302"/>
                  </a:moveTo>
                  <a:cubicBezTo>
                    <a:pt x="3685" y="220"/>
                    <a:pt x="2433" y="259"/>
                    <a:pt x="1836" y="390"/>
                  </a:cubicBezTo>
                  <a:cubicBezTo>
                    <a:pt x="1499" y="464"/>
                    <a:pt x="1431" y="556"/>
                    <a:pt x="1651" y="637"/>
                  </a:cubicBezTo>
                  <a:cubicBezTo>
                    <a:pt x="595" y="682"/>
                    <a:pt x="0" y="836"/>
                    <a:pt x="321" y="982"/>
                  </a:cubicBezTo>
                  <a:cubicBezTo>
                    <a:pt x="643" y="1128"/>
                    <a:pt x="1759" y="1210"/>
                    <a:pt x="2815" y="1166"/>
                  </a:cubicBezTo>
                  <a:cubicBezTo>
                    <a:pt x="2964" y="1160"/>
                    <a:pt x="3107" y="1151"/>
                    <a:pt x="3242" y="1140"/>
                  </a:cubicBezTo>
                  <a:cubicBezTo>
                    <a:pt x="3425" y="1396"/>
                    <a:pt x="5072" y="1582"/>
                    <a:pt x="6920" y="1557"/>
                  </a:cubicBezTo>
                  <a:cubicBezTo>
                    <a:pt x="8768" y="1532"/>
                    <a:pt x="10117" y="1304"/>
                    <a:pt x="9934" y="1048"/>
                  </a:cubicBezTo>
                  <a:cubicBezTo>
                    <a:pt x="9921" y="1031"/>
                    <a:pt x="9901" y="1013"/>
                    <a:pt x="9873" y="995"/>
                  </a:cubicBezTo>
                  <a:cubicBezTo>
                    <a:pt x="11166" y="928"/>
                    <a:pt x="11820" y="729"/>
                    <a:pt x="11335" y="550"/>
                  </a:cubicBezTo>
                  <a:cubicBezTo>
                    <a:pt x="10918" y="397"/>
                    <a:pt x="9781" y="305"/>
                    <a:pt x="8611" y="330"/>
                  </a:cubicBezTo>
                  <a:cubicBezTo>
                    <a:pt x="8756" y="179"/>
                    <a:pt x="7987" y="40"/>
                    <a:pt x="6893" y="20"/>
                  </a:cubicBezTo>
                  <a:cubicBezTo>
                    <a:pt x="5799" y="0"/>
                    <a:pt x="4795" y="107"/>
                    <a:pt x="4650" y="258"/>
                  </a:cubicBezTo>
                  <a:cubicBezTo>
                    <a:pt x="4636" y="273"/>
                    <a:pt x="4631" y="287"/>
                    <a:pt x="4634" y="302"/>
                  </a:cubicBezTo>
                </a:path>
              </a:pathLst>
            </a:custGeom>
            <a:gradFill rotWithShape="1">
              <a:gsLst>
                <a:gs pos="0">
                  <a:srgbClr val="99CCFF">
                    <a:gamma/>
                    <a:tint val="0"/>
                    <a:invGamma/>
                  </a:srgbClr>
                </a:gs>
                <a:gs pos="100000">
                  <a:srgbClr val="99CCFF"/>
                </a:gs>
              </a:gsLst>
              <a:path path="rect">
                <a:fillToRect l="50000" t="50000" r="50000" b="50000"/>
              </a:path>
            </a:gradFill>
            <a:ln w="38100" cmpd="sng">
              <a:solidFill>
                <a:srgbClr val="CC3300"/>
              </a:solidFill>
              <a:prstDash val="solid"/>
              <a:round/>
              <a:headEnd/>
              <a:tailEnd/>
            </a:ln>
            <a:effectLst>
              <a:outerShdw dist="35921" dir="2700000" algn="ctr" rotWithShape="0">
                <a:srgbClr val="FF9933"/>
              </a:outerShdw>
            </a:effectLst>
          </p:spPr>
          <p:txBody>
            <a:bodyPr/>
            <a:lstStyle/>
            <a:p>
              <a:endParaRPr lang="ru-RU"/>
            </a:p>
          </p:txBody>
        </p:sp>
        <p:sp>
          <p:nvSpPr>
            <p:cNvPr id="1120267" name="Text Box 11"/>
            <p:cNvSpPr txBox="1">
              <a:spLocks noChangeArrowheads="1"/>
            </p:cNvSpPr>
            <p:nvPr/>
          </p:nvSpPr>
          <p:spPr bwMode="auto">
            <a:xfrm>
              <a:off x="2337" y="3262"/>
              <a:ext cx="92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GB" altLang="zh-CN" sz="2000" b="1">
                  <a:solidFill>
                    <a:srgbClr val="CC0066"/>
                  </a:solidFill>
                  <a:latin typeface="Tahoma" panose="020B0604030504040204" pitchFamily="34" charset="0"/>
                  <a:ea typeface="SimSun" panose="02010600030101010101" pitchFamily="2" charset="-122"/>
                  <a:cs typeface="Tahoma" panose="020B0604030504040204" pitchFamily="34" charset="0"/>
                </a:rPr>
                <a:t>I</a:t>
              </a:r>
              <a:r>
                <a:rPr lang="en-US" altLang="zh-CN" sz="2000" b="1">
                  <a:solidFill>
                    <a:srgbClr val="CC0066"/>
                  </a:solidFill>
                  <a:latin typeface="Tahoma" panose="020B0604030504040204" pitchFamily="34" charset="0"/>
                  <a:ea typeface="SimSun" panose="02010600030101010101" pitchFamily="2" charset="-122"/>
                  <a:cs typeface="Tahoma" panose="020B0604030504040204" pitchFamily="34" charset="0"/>
                </a:rPr>
                <a:t>NTERNET</a:t>
              </a:r>
              <a:endParaRPr lang="ru-RU" altLang="ru-RU" sz="2000">
                <a:solidFill>
                  <a:srgbClr val="CC0066"/>
                </a:solidFill>
                <a:latin typeface="Tahoma" panose="020B0604030504040204" pitchFamily="34" charset="0"/>
                <a:ea typeface="SimSun" panose="02010600030101010101" pitchFamily="2" charset="-122"/>
                <a:cs typeface="Tahoma" panose="020B0604030504040204" pitchFamily="34" charset="0"/>
              </a:endParaRPr>
            </a:p>
          </p:txBody>
        </p:sp>
        <p:sp>
          <p:nvSpPr>
            <p:cNvPr id="1120268" name="AutoShape 12"/>
            <p:cNvSpPr>
              <a:spLocks noChangeArrowheads="1"/>
            </p:cNvSpPr>
            <p:nvPr/>
          </p:nvSpPr>
          <p:spPr bwMode="auto">
            <a:xfrm rot="5400000">
              <a:off x="2683" y="1250"/>
              <a:ext cx="295" cy="3351"/>
            </a:xfrm>
            <a:prstGeom prst="flowChartOnlineStorage">
              <a:avLst/>
            </a:prstGeom>
            <a:gradFill rotWithShape="1">
              <a:gsLst>
                <a:gs pos="0">
                  <a:srgbClr val="FFFF66"/>
                </a:gs>
                <a:gs pos="50000">
                  <a:srgbClr val="FFFF66">
                    <a:gamma/>
                    <a:tint val="0"/>
                    <a:invGamma/>
                  </a:srgbClr>
                </a:gs>
                <a:gs pos="100000">
                  <a:srgbClr val="FFFF66"/>
                </a:gs>
              </a:gsLst>
              <a:lin ang="5400000" scaled="1"/>
            </a:gra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1120269" name="Text Box 13"/>
            <p:cNvSpPr txBox="1">
              <a:spLocks noChangeArrowheads="1"/>
            </p:cNvSpPr>
            <p:nvPr/>
          </p:nvSpPr>
          <p:spPr bwMode="auto">
            <a:xfrm>
              <a:off x="2366" y="2812"/>
              <a:ext cx="814" cy="192"/>
            </a:xfrm>
            <a:prstGeom prst="rect">
              <a:avLst/>
            </a:prstGeom>
            <a:noFill/>
            <a:ln>
              <a:noFill/>
            </a:ln>
            <a:effectLst>
              <a:outerShdw dist="35921" dir="2700000" algn="ctr" rotWithShape="0">
                <a:srgbClr val="99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GB" altLang="zh-CN" sz="2000" b="1">
                  <a:solidFill>
                    <a:schemeClr val="hlink"/>
                  </a:solidFill>
                  <a:latin typeface="Tahoma" panose="020B0604030504040204" pitchFamily="34" charset="0"/>
                  <a:ea typeface="SimSun" panose="02010600030101010101" pitchFamily="2" charset="-122"/>
                  <a:cs typeface="Tahoma" panose="020B0604030504040204" pitchFamily="34" charset="0"/>
                </a:rPr>
                <a:t>I O T P</a:t>
              </a:r>
              <a:endParaRPr lang="ru-RU" altLang="ru-RU" sz="2000" b="1">
                <a:solidFill>
                  <a:schemeClr val="hlink"/>
                </a:solidFill>
                <a:latin typeface="Tahoma" panose="020B0604030504040204" pitchFamily="34" charset="0"/>
                <a:ea typeface="SimSun" panose="02010600030101010101" pitchFamily="2" charset="-122"/>
                <a:cs typeface="Tahoma" panose="020B0604030504040204" pitchFamily="34" charset="0"/>
              </a:endParaRPr>
            </a:p>
          </p:txBody>
        </p:sp>
        <p:sp>
          <p:nvSpPr>
            <p:cNvPr id="1120273" name="Freeform 17"/>
            <p:cNvSpPr>
              <a:spLocks/>
            </p:cNvSpPr>
            <p:nvPr/>
          </p:nvSpPr>
          <p:spPr bwMode="auto">
            <a:xfrm rot="35992354">
              <a:off x="4394" y="1425"/>
              <a:ext cx="1151" cy="1265"/>
            </a:xfrm>
            <a:custGeom>
              <a:avLst/>
              <a:gdLst>
                <a:gd name="T0" fmla="*/ 4634 w 11820"/>
                <a:gd name="T1" fmla="*/ 302 h 1582"/>
                <a:gd name="T2" fmla="*/ 1836 w 11820"/>
                <a:gd name="T3" fmla="*/ 390 h 1582"/>
                <a:gd name="T4" fmla="*/ 1651 w 11820"/>
                <a:gd name="T5" fmla="*/ 637 h 1582"/>
                <a:gd name="T6" fmla="*/ 321 w 11820"/>
                <a:gd name="T7" fmla="*/ 982 h 1582"/>
                <a:gd name="T8" fmla="*/ 2815 w 11820"/>
                <a:gd name="T9" fmla="*/ 1166 h 1582"/>
                <a:gd name="T10" fmla="*/ 3242 w 11820"/>
                <a:gd name="T11" fmla="*/ 1140 h 1582"/>
                <a:gd name="T12" fmla="*/ 6920 w 11820"/>
                <a:gd name="T13" fmla="*/ 1557 h 1582"/>
                <a:gd name="T14" fmla="*/ 9934 w 11820"/>
                <a:gd name="T15" fmla="*/ 1048 h 1582"/>
                <a:gd name="T16" fmla="*/ 9873 w 11820"/>
                <a:gd name="T17" fmla="*/ 995 h 1582"/>
                <a:gd name="T18" fmla="*/ 11335 w 11820"/>
                <a:gd name="T19" fmla="*/ 550 h 1582"/>
                <a:gd name="T20" fmla="*/ 8611 w 11820"/>
                <a:gd name="T21" fmla="*/ 330 h 1582"/>
                <a:gd name="T22" fmla="*/ 6893 w 11820"/>
                <a:gd name="T23" fmla="*/ 20 h 1582"/>
                <a:gd name="T24" fmla="*/ 4650 w 11820"/>
                <a:gd name="T25" fmla="*/ 258 h 1582"/>
                <a:gd name="T26" fmla="*/ 4634 w 11820"/>
                <a:gd name="T27" fmla="*/ 30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20" h="1582">
                  <a:moveTo>
                    <a:pt x="4634" y="302"/>
                  </a:moveTo>
                  <a:cubicBezTo>
                    <a:pt x="3685" y="220"/>
                    <a:pt x="2433" y="259"/>
                    <a:pt x="1836" y="390"/>
                  </a:cubicBezTo>
                  <a:cubicBezTo>
                    <a:pt x="1499" y="464"/>
                    <a:pt x="1431" y="556"/>
                    <a:pt x="1651" y="637"/>
                  </a:cubicBezTo>
                  <a:cubicBezTo>
                    <a:pt x="595" y="682"/>
                    <a:pt x="0" y="836"/>
                    <a:pt x="321" y="982"/>
                  </a:cubicBezTo>
                  <a:cubicBezTo>
                    <a:pt x="643" y="1128"/>
                    <a:pt x="1759" y="1210"/>
                    <a:pt x="2815" y="1166"/>
                  </a:cubicBezTo>
                  <a:cubicBezTo>
                    <a:pt x="2964" y="1160"/>
                    <a:pt x="3107" y="1151"/>
                    <a:pt x="3242" y="1140"/>
                  </a:cubicBezTo>
                  <a:cubicBezTo>
                    <a:pt x="3425" y="1396"/>
                    <a:pt x="5072" y="1582"/>
                    <a:pt x="6920" y="1557"/>
                  </a:cubicBezTo>
                  <a:cubicBezTo>
                    <a:pt x="8768" y="1532"/>
                    <a:pt x="10117" y="1304"/>
                    <a:pt x="9934" y="1048"/>
                  </a:cubicBezTo>
                  <a:cubicBezTo>
                    <a:pt x="9921" y="1031"/>
                    <a:pt x="9901" y="1013"/>
                    <a:pt x="9873" y="995"/>
                  </a:cubicBezTo>
                  <a:cubicBezTo>
                    <a:pt x="11166" y="928"/>
                    <a:pt x="11820" y="729"/>
                    <a:pt x="11335" y="550"/>
                  </a:cubicBezTo>
                  <a:cubicBezTo>
                    <a:pt x="10918" y="397"/>
                    <a:pt x="9781" y="305"/>
                    <a:pt x="8611" y="330"/>
                  </a:cubicBezTo>
                  <a:cubicBezTo>
                    <a:pt x="8756" y="179"/>
                    <a:pt x="7987" y="40"/>
                    <a:pt x="6893" y="20"/>
                  </a:cubicBezTo>
                  <a:cubicBezTo>
                    <a:pt x="5799" y="0"/>
                    <a:pt x="4795" y="107"/>
                    <a:pt x="4650" y="258"/>
                  </a:cubicBezTo>
                  <a:cubicBezTo>
                    <a:pt x="4636" y="273"/>
                    <a:pt x="4631" y="287"/>
                    <a:pt x="4634" y="302"/>
                  </a:cubicBezTo>
                </a:path>
              </a:pathLst>
            </a:custGeom>
            <a:gradFill rotWithShape="1">
              <a:gsLst>
                <a:gs pos="0">
                  <a:srgbClr val="FF9966">
                    <a:gamma/>
                    <a:tint val="0"/>
                    <a:invGamma/>
                  </a:srgbClr>
                </a:gs>
                <a:gs pos="100000">
                  <a:srgbClr val="FF9966"/>
                </a:gs>
              </a:gsLst>
              <a:path path="rect">
                <a:fillToRect l="50000" t="50000" r="50000" b="50000"/>
              </a:path>
            </a:gradFill>
            <a:ln w="38100" cmpd="sng">
              <a:solidFill>
                <a:srgbClr val="CC3300"/>
              </a:solidFill>
              <a:prstDash val="solid"/>
              <a:round/>
              <a:headEnd/>
              <a:tailEnd/>
            </a:ln>
            <a:effectLst>
              <a:outerShdw dist="35921" dir="2700000" algn="ctr" rotWithShape="0">
                <a:srgbClr val="FF9933"/>
              </a:outerShdw>
            </a:effectLst>
          </p:spPr>
          <p:txBody>
            <a:bodyPr/>
            <a:lstStyle/>
            <a:p>
              <a:endParaRPr lang="ru-RU"/>
            </a:p>
          </p:txBody>
        </p:sp>
        <p:grpSp>
          <p:nvGrpSpPr>
            <p:cNvPr id="1120274" name="Group 18"/>
            <p:cNvGrpSpPr>
              <a:grpSpLocks/>
            </p:cNvGrpSpPr>
            <p:nvPr/>
          </p:nvGrpSpPr>
          <p:grpSpPr bwMode="auto">
            <a:xfrm>
              <a:off x="5023" y="2157"/>
              <a:ext cx="357" cy="309"/>
              <a:chOff x="3310" y="6876"/>
              <a:chExt cx="3939" cy="4103"/>
            </a:xfrm>
          </p:grpSpPr>
          <p:sp>
            <p:nvSpPr>
              <p:cNvPr id="1120275" name="Freeform 19"/>
              <p:cNvSpPr>
                <a:spLocks/>
              </p:cNvSpPr>
              <p:nvPr/>
            </p:nvSpPr>
            <p:spPr bwMode="auto">
              <a:xfrm>
                <a:off x="5607" y="7912"/>
                <a:ext cx="1640" cy="3067"/>
              </a:xfrm>
              <a:custGeom>
                <a:avLst/>
                <a:gdLst>
                  <a:gd name="T0" fmla="*/ 0 w 1640"/>
                  <a:gd name="T1" fmla="*/ 3067 h 3067"/>
                  <a:gd name="T2" fmla="*/ 1627 w 1640"/>
                  <a:gd name="T3" fmla="*/ 2313 h 3067"/>
                  <a:gd name="T4" fmla="*/ 1640 w 1640"/>
                  <a:gd name="T5" fmla="*/ 0 h 3067"/>
                  <a:gd name="T6" fmla="*/ 0 w 1640"/>
                  <a:gd name="T7" fmla="*/ 741 h 3067"/>
                  <a:gd name="T8" fmla="*/ 0 w 1640"/>
                  <a:gd name="T9" fmla="*/ 3067 h 3067"/>
                </a:gdLst>
                <a:ahLst/>
                <a:cxnLst>
                  <a:cxn ang="0">
                    <a:pos x="T0" y="T1"/>
                  </a:cxn>
                  <a:cxn ang="0">
                    <a:pos x="T2" y="T3"/>
                  </a:cxn>
                  <a:cxn ang="0">
                    <a:pos x="T4" y="T5"/>
                  </a:cxn>
                  <a:cxn ang="0">
                    <a:pos x="T6" y="T7"/>
                  </a:cxn>
                  <a:cxn ang="0">
                    <a:pos x="T8" y="T9"/>
                  </a:cxn>
                </a:cxnLst>
                <a:rect l="0" t="0" r="r" b="b"/>
                <a:pathLst>
                  <a:path w="1640" h="3067">
                    <a:moveTo>
                      <a:pt x="0" y="3067"/>
                    </a:moveTo>
                    <a:lnTo>
                      <a:pt x="1627" y="2313"/>
                    </a:lnTo>
                    <a:lnTo>
                      <a:pt x="1640" y="0"/>
                    </a:lnTo>
                    <a:lnTo>
                      <a:pt x="0" y="741"/>
                    </a:lnTo>
                    <a:lnTo>
                      <a:pt x="0" y="3067"/>
                    </a:lnTo>
                    <a:close/>
                  </a:path>
                </a:pathLst>
              </a:custGeom>
              <a:solidFill>
                <a:srgbClr val="FF9966"/>
              </a:solidFill>
              <a:ln w="9525" cmpd="sng">
                <a:solidFill>
                  <a:schemeClr val="accent2"/>
                </a:solidFill>
                <a:prstDash val="solid"/>
                <a:round/>
                <a:headEnd/>
                <a:tailEnd/>
              </a:ln>
            </p:spPr>
            <p:txBody>
              <a:bodyPr/>
              <a:lstStyle/>
              <a:p>
                <a:endParaRPr lang="ru-RU"/>
              </a:p>
            </p:txBody>
          </p:sp>
          <p:sp>
            <p:nvSpPr>
              <p:cNvPr id="1120276" name="Freeform 20"/>
              <p:cNvSpPr>
                <a:spLocks/>
              </p:cNvSpPr>
              <p:nvPr/>
            </p:nvSpPr>
            <p:spPr bwMode="auto">
              <a:xfrm>
                <a:off x="3310" y="7617"/>
                <a:ext cx="2297" cy="3362"/>
              </a:xfrm>
              <a:custGeom>
                <a:avLst/>
                <a:gdLst>
                  <a:gd name="T0" fmla="*/ 0 w 2297"/>
                  <a:gd name="T1" fmla="*/ 2326 h 3362"/>
                  <a:gd name="T2" fmla="*/ 0 w 2297"/>
                  <a:gd name="T3" fmla="*/ 0 h 3362"/>
                  <a:gd name="T4" fmla="*/ 2297 w 2297"/>
                  <a:gd name="T5" fmla="*/ 1036 h 3362"/>
                  <a:gd name="T6" fmla="*/ 2297 w 2297"/>
                  <a:gd name="T7" fmla="*/ 3362 h 3362"/>
                  <a:gd name="T8" fmla="*/ 1600 w 2297"/>
                  <a:gd name="T9" fmla="*/ 3047 h 3362"/>
                  <a:gd name="T10" fmla="*/ 1600 w 2297"/>
                  <a:gd name="T11" fmla="*/ 2986 h 3362"/>
                  <a:gd name="T12" fmla="*/ 1257 w 2297"/>
                  <a:gd name="T13" fmla="*/ 2831 h 3362"/>
                  <a:gd name="T14" fmla="*/ 1189 w 2297"/>
                  <a:gd name="T15" fmla="*/ 2863 h 3362"/>
                  <a:gd name="T16" fmla="*/ 615 w 2297"/>
                  <a:gd name="T17" fmla="*/ 2603 h 3362"/>
                  <a:gd name="T18" fmla="*/ 615 w 2297"/>
                  <a:gd name="T19" fmla="*/ 2542 h 3362"/>
                  <a:gd name="T20" fmla="*/ 275 w 2297"/>
                  <a:gd name="T21" fmla="*/ 2387 h 3362"/>
                  <a:gd name="T22" fmla="*/ 206 w 2297"/>
                  <a:gd name="T23" fmla="*/ 2417 h 3362"/>
                  <a:gd name="T24" fmla="*/ 0 w 2297"/>
                  <a:gd name="T25" fmla="*/ 2326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7" h="3362">
                    <a:moveTo>
                      <a:pt x="0" y="2326"/>
                    </a:moveTo>
                    <a:lnTo>
                      <a:pt x="0" y="0"/>
                    </a:lnTo>
                    <a:lnTo>
                      <a:pt x="2297" y="1036"/>
                    </a:lnTo>
                    <a:lnTo>
                      <a:pt x="2297" y="3362"/>
                    </a:lnTo>
                    <a:lnTo>
                      <a:pt x="1600" y="3047"/>
                    </a:lnTo>
                    <a:lnTo>
                      <a:pt x="1600" y="2986"/>
                    </a:lnTo>
                    <a:lnTo>
                      <a:pt x="1257" y="2831"/>
                    </a:lnTo>
                    <a:lnTo>
                      <a:pt x="1189" y="2863"/>
                    </a:lnTo>
                    <a:lnTo>
                      <a:pt x="615" y="2603"/>
                    </a:lnTo>
                    <a:lnTo>
                      <a:pt x="615" y="2542"/>
                    </a:lnTo>
                    <a:lnTo>
                      <a:pt x="275" y="2387"/>
                    </a:lnTo>
                    <a:lnTo>
                      <a:pt x="206" y="2417"/>
                    </a:lnTo>
                    <a:lnTo>
                      <a:pt x="0" y="2326"/>
                    </a:lnTo>
                    <a:close/>
                  </a:path>
                </a:pathLst>
              </a:custGeom>
              <a:solidFill>
                <a:srgbClr val="FF9966"/>
              </a:solidFill>
              <a:ln w="9525" cmpd="sng">
                <a:solidFill>
                  <a:schemeClr val="accent2"/>
                </a:solidFill>
                <a:prstDash val="solid"/>
                <a:round/>
                <a:headEnd/>
                <a:tailEnd/>
              </a:ln>
            </p:spPr>
            <p:txBody>
              <a:bodyPr/>
              <a:lstStyle/>
              <a:p>
                <a:endParaRPr lang="ru-RU"/>
              </a:p>
            </p:txBody>
          </p:sp>
          <p:sp>
            <p:nvSpPr>
              <p:cNvPr id="1120277" name="Freeform 21" descr="Дранка"/>
              <p:cNvSpPr>
                <a:spLocks/>
              </p:cNvSpPr>
              <p:nvPr/>
            </p:nvSpPr>
            <p:spPr bwMode="auto">
              <a:xfrm>
                <a:off x="3310" y="6876"/>
                <a:ext cx="3937" cy="1777"/>
              </a:xfrm>
              <a:custGeom>
                <a:avLst/>
                <a:gdLst>
                  <a:gd name="T0" fmla="*/ 0 w 3937"/>
                  <a:gd name="T1" fmla="*/ 741 h 1777"/>
                  <a:gd name="T2" fmla="*/ 2297 w 3937"/>
                  <a:gd name="T3" fmla="*/ 1777 h 1777"/>
                  <a:gd name="T4" fmla="*/ 3937 w 3937"/>
                  <a:gd name="T5" fmla="*/ 1036 h 1777"/>
                  <a:gd name="T6" fmla="*/ 1642 w 3937"/>
                  <a:gd name="T7" fmla="*/ 0 h 1777"/>
                  <a:gd name="T8" fmla="*/ 0 w 3937"/>
                  <a:gd name="T9" fmla="*/ 741 h 1777"/>
                </a:gdLst>
                <a:ahLst/>
                <a:cxnLst>
                  <a:cxn ang="0">
                    <a:pos x="T0" y="T1"/>
                  </a:cxn>
                  <a:cxn ang="0">
                    <a:pos x="T2" y="T3"/>
                  </a:cxn>
                  <a:cxn ang="0">
                    <a:pos x="T4" y="T5"/>
                  </a:cxn>
                  <a:cxn ang="0">
                    <a:pos x="T6" y="T7"/>
                  </a:cxn>
                  <a:cxn ang="0">
                    <a:pos x="T8" y="T9"/>
                  </a:cxn>
                </a:cxnLst>
                <a:rect l="0" t="0" r="r" b="b"/>
                <a:pathLst>
                  <a:path w="3937" h="1777">
                    <a:moveTo>
                      <a:pt x="0" y="741"/>
                    </a:moveTo>
                    <a:lnTo>
                      <a:pt x="2297" y="1777"/>
                    </a:lnTo>
                    <a:lnTo>
                      <a:pt x="3937" y="1036"/>
                    </a:lnTo>
                    <a:lnTo>
                      <a:pt x="1642" y="0"/>
                    </a:lnTo>
                    <a:lnTo>
                      <a:pt x="0" y="741"/>
                    </a:lnTo>
                    <a:close/>
                  </a:path>
                </a:pathLst>
              </a:custGeom>
              <a:pattFill prst="shingle">
                <a:fgClr>
                  <a:schemeClr val="accent2"/>
                </a:fgClr>
                <a:bgClr>
                  <a:srgbClr val="CC9900"/>
                </a:bgClr>
              </a:pattFill>
              <a:ln w="9525" cmpd="sng">
                <a:solidFill>
                  <a:schemeClr val="accent2"/>
                </a:solidFill>
                <a:prstDash val="solid"/>
                <a:round/>
                <a:headEnd/>
                <a:tailEnd/>
              </a:ln>
            </p:spPr>
            <p:txBody>
              <a:bodyPr/>
              <a:lstStyle/>
              <a:p>
                <a:endParaRPr lang="ru-RU"/>
              </a:p>
            </p:txBody>
          </p:sp>
          <p:sp>
            <p:nvSpPr>
              <p:cNvPr id="1120278" name="Freeform 22"/>
              <p:cNvSpPr>
                <a:spLocks/>
              </p:cNvSpPr>
              <p:nvPr/>
            </p:nvSpPr>
            <p:spPr bwMode="auto">
              <a:xfrm>
                <a:off x="3585" y="9343"/>
                <a:ext cx="340" cy="816"/>
              </a:xfrm>
              <a:custGeom>
                <a:avLst/>
                <a:gdLst>
                  <a:gd name="T0" fmla="*/ 0 w 340"/>
                  <a:gd name="T1" fmla="*/ 661 h 816"/>
                  <a:gd name="T2" fmla="*/ 340 w 340"/>
                  <a:gd name="T3" fmla="*/ 816 h 816"/>
                  <a:gd name="T4" fmla="*/ 340 w 340"/>
                  <a:gd name="T5" fmla="*/ 154 h 816"/>
                  <a:gd name="T6" fmla="*/ 0 w 340"/>
                  <a:gd name="T7" fmla="*/ 0 h 816"/>
                  <a:gd name="T8" fmla="*/ 0 w 340"/>
                  <a:gd name="T9" fmla="*/ 661 h 816"/>
                </a:gdLst>
                <a:ahLst/>
                <a:cxnLst>
                  <a:cxn ang="0">
                    <a:pos x="T0" y="T1"/>
                  </a:cxn>
                  <a:cxn ang="0">
                    <a:pos x="T2" y="T3"/>
                  </a:cxn>
                  <a:cxn ang="0">
                    <a:pos x="T4" y="T5"/>
                  </a:cxn>
                  <a:cxn ang="0">
                    <a:pos x="T6" y="T7"/>
                  </a:cxn>
                  <a:cxn ang="0">
                    <a:pos x="T8" y="T9"/>
                  </a:cxn>
                </a:cxnLst>
                <a:rect l="0" t="0" r="r" b="b"/>
                <a:pathLst>
                  <a:path w="340" h="816">
                    <a:moveTo>
                      <a:pt x="0" y="661"/>
                    </a:moveTo>
                    <a:lnTo>
                      <a:pt x="340" y="816"/>
                    </a:lnTo>
                    <a:lnTo>
                      <a:pt x="340" y="154"/>
                    </a:lnTo>
                    <a:lnTo>
                      <a:pt x="0" y="0"/>
                    </a:lnTo>
                    <a:lnTo>
                      <a:pt x="0" y="661"/>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279" name="Freeform 23"/>
              <p:cNvSpPr>
                <a:spLocks/>
              </p:cNvSpPr>
              <p:nvPr/>
            </p:nvSpPr>
            <p:spPr bwMode="auto">
              <a:xfrm>
                <a:off x="4077" y="9565"/>
                <a:ext cx="341" cy="541"/>
              </a:xfrm>
              <a:custGeom>
                <a:avLst/>
                <a:gdLst>
                  <a:gd name="T0" fmla="*/ 0 w 341"/>
                  <a:gd name="T1" fmla="*/ 387 h 541"/>
                  <a:gd name="T2" fmla="*/ 341 w 341"/>
                  <a:gd name="T3" fmla="*/ 541 h 541"/>
                  <a:gd name="T4" fmla="*/ 341 w 341"/>
                  <a:gd name="T5" fmla="*/ 154 h 541"/>
                  <a:gd name="T6" fmla="*/ 0 w 341"/>
                  <a:gd name="T7" fmla="*/ 0 h 541"/>
                  <a:gd name="T8" fmla="*/ 0 w 341"/>
                  <a:gd name="T9" fmla="*/ 387 h 541"/>
                </a:gdLst>
                <a:ahLst/>
                <a:cxnLst>
                  <a:cxn ang="0">
                    <a:pos x="T0" y="T1"/>
                  </a:cxn>
                  <a:cxn ang="0">
                    <a:pos x="T2" y="T3"/>
                  </a:cxn>
                  <a:cxn ang="0">
                    <a:pos x="T4" y="T5"/>
                  </a:cxn>
                  <a:cxn ang="0">
                    <a:pos x="T6" y="T7"/>
                  </a:cxn>
                  <a:cxn ang="0">
                    <a:pos x="T8" y="T9"/>
                  </a:cxn>
                </a:cxnLst>
                <a:rect l="0" t="0" r="r" b="b"/>
                <a:pathLst>
                  <a:path w="341" h="541">
                    <a:moveTo>
                      <a:pt x="0" y="387"/>
                    </a:moveTo>
                    <a:lnTo>
                      <a:pt x="341" y="541"/>
                    </a:lnTo>
                    <a:lnTo>
                      <a:pt x="341" y="154"/>
                    </a:lnTo>
                    <a:lnTo>
                      <a:pt x="0" y="0"/>
                    </a:lnTo>
                    <a:lnTo>
                      <a:pt x="0" y="387"/>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280" name="Freeform 24"/>
              <p:cNvSpPr>
                <a:spLocks/>
              </p:cNvSpPr>
              <p:nvPr/>
            </p:nvSpPr>
            <p:spPr bwMode="auto">
              <a:xfrm>
                <a:off x="4569" y="9787"/>
                <a:ext cx="341" cy="816"/>
              </a:xfrm>
              <a:custGeom>
                <a:avLst/>
                <a:gdLst>
                  <a:gd name="T0" fmla="*/ 0 w 341"/>
                  <a:gd name="T1" fmla="*/ 661 h 816"/>
                  <a:gd name="T2" fmla="*/ 341 w 341"/>
                  <a:gd name="T3" fmla="*/ 816 h 816"/>
                  <a:gd name="T4" fmla="*/ 341 w 341"/>
                  <a:gd name="T5" fmla="*/ 154 h 816"/>
                  <a:gd name="T6" fmla="*/ 0 w 341"/>
                  <a:gd name="T7" fmla="*/ 0 h 816"/>
                  <a:gd name="T8" fmla="*/ 0 w 341"/>
                  <a:gd name="T9" fmla="*/ 661 h 816"/>
                  <a:gd name="T10" fmla="*/ 0 w 341"/>
                  <a:gd name="T11" fmla="*/ 661 h 816"/>
                </a:gdLst>
                <a:ahLst/>
                <a:cxnLst>
                  <a:cxn ang="0">
                    <a:pos x="T0" y="T1"/>
                  </a:cxn>
                  <a:cxn ang="0">
                    <a:pos x="T2" y="T3"/>
                  </a:cxn>
                  <a:cxn ang="0">
                    <a:pos x="T4" y="T5"/>
                  </a:cxn>
                  <a:cxn ang="0">
                    <a:pos x="T6" y="T7"/>
                  </a:cxn>
                  <a:cxn ang="0">
                    <a:pos x="T8" y="T9"/>
                  </a:cxn>
                  <a:cxn ang="0">
                    <a:pos x="T10" y="T11"/>
                  </a:cxn>
                </a:cxnLst>
                <a:rect l="0" t="0" r="r" b="b"/>
                <a:pathLst>
                  <a:path w="341" h="816">
                    <a:moveTo>
                      <a:pt x="0" y="661"/>
                    </a:moveTo>
                    <a:lnTo>
                      <a:pt x="341" y="816"/>
                    </a:lnTo>
                    <a:lnTo>
                      <a:pt x="341" y="154"/>
                    </a:lnTo>
                    <a:lnTo>
                      <a:pt x="0" y="0"/>
                    </a:lnTo>
                    <a:lnTo>
                      <a:pt x="0" y="661"/>
                    </a:lnTo>
                    <a:lnTo>
                      <a:pt x="0" y="661"/>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281" name="Freeform 25"/>
              <p:cNvSpPr>
                <a:spLocks/>
              </p:cNvSpPr>
              <p:nvPr/>
            </p:nvSpPr>
            <p:spPr bwMode="auto">
              <a:xfrm>
                <a:off x="5060" y="10009"/>
                <a:ext cx="343" cy="541"/>
              </a:xfrm>
              <a:custGeom>
                <a:avLst/>
                <a:gdLst>
                  <a:gd name="T0" fmla="*/ 0 w 343"/>
                  <a:gd name="T1" fmla="*/ 387 h 541"/>
                  <a:gd name="T2" fmla="*/ 343 w 343"/>
                  <a:gd name="T3" fmla="*/ 541 h 541"/>
                  <a:gd name="T4" fmla="*/ 343 w 343"/>
                  <a:gd name="T5" fmla="*/ 154 h 541"/>
                  <a:gd name="T6" fmla="*/ 0 w 343"/>
                  <a:gd name="T7" fmla="*/ 0 h 541"/>
                  <a:gd name="T8" fmla="*/ 0 w 343"/>
                  <a:gd name="T9" fmla="*/ 387 h 541"/>
                </a:gdLst>
                <a:ahLst/>
                <a:cxnLst>
                  <a:cxn ang="0">
                    <a:pos x="T0" y="T1"/>
                  </a:cxn>
                  <a:cxn ang="0">
                    <a:pos x="T2" y="T3"/>
                  </a:cxn>
                  <a:cxn ang="0">
                    <a:pos x="T4" y="T5"/>
                  </a:cxn>
                  <a:cxn ang="0">
                    <a:pos x="T6" y="T7"/>
                  </a:cxn>
                  <a:cxn ang="0">
                    <a:pos x="T8" y="T9"/>
                  </a:cxn>
                </a:cxnLst>
                <a:rect l="0" t="0" r="r" b="b"/>
                <a:pathLst>
                  <a:path w="343" h="541">
                    <a:moveTo>
                      <a:pt x="0" y="387"/>
                    </a:moveTo>
                    <a:lnTo>
                      <a:pt x="343" y="541"/>
                    </a:lnTo>
                    <a:lnTo>
                      <a:pt x="343" y="154"/>
                    </a:lnTo>
                    <a:lnTo>
                      <a:pt x="0" y="0"/>
                    </a:lnTo>
                    <a:lnTo>
                      <a:pt x="0" y="387"/>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282" name="Freeform 26"/>
              <p:cNvSpPr>
                <a:spLocks/>
              </p:cNvSpPr>
              <p:nvPr/>
            </p:nvSpPr>
            <p:spPr bwMode="auto">
              <a:xfrm>
                <a:off x="5060" y="9112"/>
                <a:ext cx="343" cy="541"/>
              </a:xfrm>
              <a:custGeom>
                <a:avLst/>
                <a:gdLst>
                  <a:gd name="T0" fmla="*/ 0 w 343"/>
                  <a:gd name="T1" fmla="*/ 387 h 541"/>
                  <a:gd name="T2" fmla="*/ 343 w 343"/>
                  <a:gd name="T3" fmla="*/ 541 h 541"/>
                  <a:gd name="T4" fmla="*/ 343 w 343"/>
                  <a:gd name="T5" fmla="*/ 154 h 541"/>
                  <a:gd name="T6" fmla="*/ 0 w 343"/>
                  <a:gd name="T7" fmla="*/ 0 h 541"/>
                  <a:gd name="T8" fmla="*/ 0 w 343"/>
                  <a:gd name="T9" fmla="*/ 387 h 541"/>
                </a:gdLst>
                <a:ahLst/>
                <a:cxnLst>
                  <a:cxn ang="0">
                    <a:pos x="T0" y="T1"/>
                  </a:cxn>
                  <a:cxn ang="0">
                    <a:pos x="T2" y="T3"/>
                  </a:cxn>
                  <a:cxn ang="0">
                    <a:pos x="T4" y="T5"/>
                  </a:cxn>
                  <a:cxn ang="0">
                    <a:pos x="T6" y="T7"/>
                  </a:cxn>
                  <a:cxn ang="0">
                    <a:pos x="T8" y="T9"/>
                  </a:cxn>
                </a:cxnLst>
                <a:rect l="0" t="0" r="r" b="b"/>
                <a:pathLst>
                  <a:path w="343" h="541">
                    <a:moveTo>
                      <a:pt x="0" y="387"/>
                    </a:moveTo>
                    <a:lnTo>
                      <a:pt x="343" y="541"/>
                    </a:lnTo>
                    <a:lnTo>
                      <a:pt x="343" y="154"/>
                    </a:lnTo>
                    <a:lnTo>
                      <a:pt x="0" y="0"/>
                    </a:lnTo>
                    <a:lnTo>
                      <a:pt x="0" y="387"/>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283" name="Freeform 27"/>
              <p:cNvSpPr>
                <a:spLocks/>
              </p:cNvSpPr>
              <p:nvPr/>
            </p:nvSpPr>
            <p:spPr bwMode="auto">
              <a:xfrm>
                <a:off x="4567" y="8890"/>
                <a:ext cx="343" cy="541"/>
              </a:xfrm>
              <a:custGeom>
                <a:avLst/>
                <a:gdLst>
                  <a:gd name="T0" fmla="*/ 0 w 343"/>
                  <a:gd name="T1" fmla="*/ 387 h 541"/>
                  <a:gd name="T2" fmla="*/ 343 w 343"/>
                  <a:gd name="T3" fmla="*/ 541 h 541"/>
                  <a:gd name="T4" fmla="*/ 343 w 343"/>
                  <a:gd name="T5" fmla="*/ 155 h 541"/>
                  <a:gd name="T6" fmla="*/ 0 w 343"/>
                  <a:gd name="T7" fmla="*/ 0 h 541"/>
                  <a:gd name="T8" fmla="*/ 0 w 343"/>
                  <a:gd name="T9" fmla="*/ 387 h 541"/>
                </a:gdLst>
                <a:ahLst/>
                <a:cxnLst>
                  <a:cxn ang="0">
                    <a:pos x="T0" y="T1"/>
                  </a:cxn>
                  <a:cxn ang="0">
                    <a:pos x="T2" y="T3"/>
                  </a:cxn>
                  <a:cxn ang="0">
                    <a:pos x="T4" y="T5"/>
                  </a:cxn>
                  <a:cxn ang="0">
                    <a:pos x="T6" y="T7"/>
                  </a:cxn>
                  <a:cxn ang="0">
                    <a:pos x="T8" y="T9"/>
                  </a:cxn>
                </a:cxnLst>
                <a:rect l="0" t="0" r="r" b="b"/>
                <a:pathLst>
                  <a:path w="343" h="541">
                    <a:moveTo>
                      <a:pt x="0" y="387"/>
                    </a:moveTo>
                    <a:lnTo>
                      <a:pt x="343" y="541"/>
                    </a:lnTo>
                    <a:lnTo>
                      <a:pt x="343" y="155"/>
                    </a:lnTo>
                    <a:lnTo>
                      <a:pt x="0" y="0"/>
                    </a:lnTo>
                    <a:lnTo>
                      <a:pt x="0" y="387"/>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284" name="Freeform 28"/>
              <p:cNvSpPr>
                <a:spLocks/>
              </p:cNvSpPr>
              <p:nvPr/>
            </p:nvSpPr>
            <p:spPr bwMode="auto">
              <a:xfrm>
                <a:off x="4077" y="8668"/>
                <a:ext cx="341" cy="541"/>
              </a:xfrm>
              <a:custGeom>
                <a:avLst/>
                <a:gdLst>
                  <a:gd name="T0" fmla="*/ 0 w 341"/>
                  <a:gd name="T1" fmla="*/ 387 h 541"/>
                  <a:gd name="T2" fmla="*/ 341 w 341"/>
                  <a:gd name="T3" fmla="*/ 541 h 541"/>
                  <a:gd name="T4" fmla="*/ 341 w 341"/>
                  <a:gd name="T5" fmla="*/ 155 h 541"/>
                  <a:gd name="T6" fmla="*/ 0 w 341"/>
                  <a:gd name="T7" fmla="*/ 0 h 541"/>
                  <a:gd name="T8" fmla="*/ 0 w 341"/>
                  <a:gd name="T9" fmla="*/ 387 h 541"/>
                </a:gdLst>
                <a:ahLst/>
                <a:cxnLst>
                  <a:cxn ang="0">
                    <a:pos x="T0" y="T1"/>
                  </a:cxn>
                  <a:cxn ang="0">
                    <a:pos x="T2" y="T3"/>
                  </a:cxn>
                  <a:cxn ang="0">
                    <a:pos x="T4" y="T5"/>
                  </a:cxn>
                  <a:cxn ang="0">
                    <a:pos x="T6" y="T7"/>
                  </a:cxn>
                  <a:cxn ang="0">
                    <a:pos x="T8" y="T9"/>
                  </a:cxn>
                </a:cxnLst>
                <a:rect l="0" t="0" r="r" b="b"/>
                <a:pathLst>
                  <a:path w="341" h="541">
                    <a:moveTo>
                      <a:pt x="0" y="387"/>
                    </a:moveTo>
                    <a:lnTo>
                      <a:pt x="341" y="541"/>
                    </a:lnTo>
                    <a:lnTo>
                      <a:pt x="341" y="155"/>
                    </a:lnTo>
                    <a:lnTo>
                      <a:pt x="0" y="0"/>
                    </a:lnTo>
                    <a:lnTo>
                      <a:pt x="0" y="387"/>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285" name="Freeform 29"/>
              <p:cNvSpPr>
                <a:spLocks/>
              </p:cNvSpPr>
              <p:nvPr/>
            </p:nvSpPr>
            <p:spPr bwMode="auto">
              <a:xfrm>
                <a:off x="3585" y="8446"/>
                <a:ext cx="340" cy="542"/>
              </a:xfrm>
              <a:custGeom>
                <a:avLst/>
                <a:gdLst>
                  <a:gd name="T0" fmla="*/ 0 w 340"/>
                  <a:gd name="T1" fmla="*/ 387 h 542"/>
                  <a:gd name="T2" fmla="*/ 340 w 340"/>
                  <a:gd name="T3" fmla="*/ 542 h 542"/>
                  <a:gd name="T4" fmla="*/ 340 w 340"/>
                  <a:gd name="T5" fmla="*/ 153 h 542"/>
                  <a:gd name="T6" fmla="*/ 0 w 340"/>
                  <a:gd name="T7" fmla="*/ 0 h 542"/>
                  <a:gd name="T8" fmla="*/ 0 w 340"/>
                  <a:gd name="T9" fmla="*/ 387 h 542"/>
                </a:gdLst>
                <a:ahLst/>
                <a:cxnLst>
                  <a:cxn ang="0">
                    <a:pos x="T0" y="T1"/>
                  </a:cxn>
                  <a:cxn ang="0">
                    <a:pos x="T2" y="T3"/>
                  </a:cxn>
                  <a:cxn ang="0">
                    <a:pos x="T4" y="T5"/>
                  </a:cxn>
                  <a:cxn ang="0">
                    <a:pos x="T6" y="T7"/>
                  </a:cxn>
                  <a:cxn ang="0">
                    <a:pos x="T8" y="T9"/>
                  </a:cxn>
                </a:cxnLst>
                <a:rect l="0" t="0" r="r" b="b"/>
                <a:pathLst>
                  <a:path w="340" h="542">
                    <a:moveTo>
                      <a:pt x="0" y="387"/>
                    </a:moveTo>
                    <a:lnTo>
                      <a:pt x="340" y="542"/>
                    </a:lnTo>
                    <a:lnTo>
                      <a:pt x="340" y="153"/>
                    </a:lnTo>
                    <a:lnTo>
                      <a:pt x="0" y="0"/>
                    </a:lnTo>
                    <a:lnTo>
                      <a:pt x="0" y="387"/>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286" name="Freeform 30"/>
              <p:cNvSpPr>
                <a:spLocks/>
              </p:cNvSpPr>
              <p:nvPr/>
            </p:nvSpPr>
            <p:spPr bwMode="auto">
              <a:xfrm>
                <a:off x="3516" y="9311"/>
                <a:ext cx="69" cy="723"/>
              </a:xfrm>
              <a:custGeom>
                <a:avLst/>
                <a:gdLst>
                  <a:gd name="T0" fmla="*/ 69 w 69"/>
                  <a:gd name="T1" fmla="*/ 693 h 723"/>
                  <a:gd name="T2" fmla="*/ 0 w 69"/>
                  <a:gd name="T3" fmla="*/ 723 h 723"/>
                  <a:gd name="T4" fmla="*/ 0 w 69"/>
                  <a:gd name="T5" fmla="*/ 0 h 723"/>
                  <a:gd name="T6" fmla="*/ 69 w 69"/>
                  <a:gd name="T7" fmla="*/ 32 h 723"/>
                  <a:gd name="T8" fmla="*/ 69 w 69"/>
                  <a:gd name="T9" fmla="*/ 693 h 723"/>
                </a:gdLst>
                <a:ahLst/>
                <a:cxnLst>
                  <a:cxn ang="0">
                    <a:pos x="T0" y="T1"/>
                  </a:cxn>
                  <a:cxn ang="0">
                    <a:pos x="T2" y="T3"/>
                  </a:cxn>
                  <a:cxn ang="0">
                    <a:pos x="T4" y="T5"/>
                  </a:cxn>
                  <a:cxn ang="0">
                    <a:pos x="T6" y="T7"/>
                  </a:cxn>
                  <a:cxn ang="0">
                    <a:pos x="T8" y="T9"/>
                  </a:cxn>
                </a:cxnLst>
                <a:rect l="0" t="0" r="r" b="b"/>
                <a:pathLst>
                  <a:path w="69" h="723">
                    <a:moveTo>
                      <a:pt x="69" y="693"/>
                    </a:moveTo>
                    <a:lnTo>
                      <a:pt x="0" y="723"/>
                    </a:lnTo>
                    <a:lnTo>
                      <a:pt x="0" y="0"/>
                    </a:lnTo>
                    <a:lnTo>
                      <a:pt x="69" y="32"/>
                    </a:lnTo>
                    <a:lnTo>
                      <a:pt x="69" y="693"/>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287" name="Freeform 31"/>
              <p:cNvSpPr>
                <a:spLocks/>
              </p:cNvSpPr>
              <p:nvPr/>
            </p:nvSpPr>
            <p:spPr bwMode="auto">
              <a:xfrm>
                <a:off x="4009" y="9535"/>
                <a:ext cx="68" cy="448"/>
              </a:xfrm>
              <a:custGeom>
                <a:avLst/>
                <a:gdLst>
                  <a:gd name="T0" fmla="*/ 68 w 68"/>
                  <a:gd name="T1" fmla="*/ 417 h 448"/>
                  <a:gd name="T2" fmla="*/ 0 w 68"/>
                  <a:gd name="T3" fmla="*/ 448 h 448"/>
                  <a:gd name="T4" fmla="*/ 0 w 68"/>
                  <a:gd name="T5" fmla="*/ 0 h 448"/>
                  <a:gd name="T6" fmla="*/ 68 w 68"/>
                  <a:gd name="T7" fmla="*/ 30 h 448"/>
                  <a:gd name="T8" fmla="*/ 68 w 68"/>
                  <a:gd name="T9" fmla="*/ 417 h 448"/>
                </a:gdLst>
                <a:ahLst/>
                <a:cxnLst>
                  <a:cxn ang="0">
                    <a:pos x="T0" y="T1"/>
                  </a:cxn>
                  <a:cxn ang="0">
                    <a:pos x="T2" y="T3"/>
                  </a:cxn>
                  <a:cxn ang="0">
                    <a:pos x="T4" y="T5"/>
                  </a:cxn>
                  <a:cxn ang="0">
                    <a:pos x="T6" y="T7"/>
                  </a:cxn>
                  <a:cxn ang="0">
                    <a:pos x="T8" y="T9"/>
                  </a:cxn>
                </a:cxnLst>
                <a:rect l="0" t="0" r="r" b="b"/>
                <a:pathLst>
                  <a:path w="68" h="448">
                    <a:moveTo>
                      <a:pt x="68" y="417"/>
                    </a:moveTo>
                    <a:lnTo>
                      <a:pt x="0" y="448"/>
                    </a:lnTo>
                    <a:lnTo>
                      <a:pt x="0" y="0"/>
                    </a:lnTo>
                    <a:lnTo>
                      <a:pt x="68" y="30"/>
                    </a:lnTo>
                    <a:lnTo>
                      <a:pt x="68" y="417"/>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288" name="Freeform 32"/>
              <p:cNvSpPr>
                <a:spLocks/>
              </p:cNvSpPr>
              <p:nvPr/>
            </p:nvSpPr>
            <p:spPr bwMode="auto">
              <a:xfrm>
                <a:off x="4992" y="9979"/>
                <a:ext cx="68" cy="448"/>
              </a:xfrm>
              <a:custGeom>
                <a:avLst/>
                <a:gdLst>
                  <a:gd name="T0" fmla="*/ 68 w 68"/>
                  <a:gd name="T1" fmla="*/ 417 h 448"/>
                  <a:gd name="T2" fmla="*/ 0 w 68"/>
                  <a:gd name="T3" fmla="*/ 448 h 448"/>
                  <a:gd name="T4" fmla="*/ 0 w 68"/>
                  <a:gd name="T5" fmla="*/ 0 h 448"/>
                  <a:gd name="T6" fmla="*/ 68 w 68"/>
                  <a:gd name="T7" fmla="*/ 30 h 448"/>
                  <a:gd name="T8" fmla="*/ 68 w 68"/>
                  <a:gd name="T9" fmla="*/ 417 h 448"/>
                </a:gdLst>
                <a:ahLst/>
                <a:cxnLst>
                  <a:cxn ang="0">
                    <a:pos x="T0" y="T1"/>
                  </a:cxn>
                  <a:cxn ang="0">
                    <a:pos x="T2" y="T3"/>
                  </a:cxn>
                  <a:cxn ang="0">
                    <a:pos x="T4" y="T5"/>
                  </a:cxn>
                  <a:cxn ang="0">
                    <a:pos x="T6" y="T7"/>
                  </a:cxn>
                  <a:cxn ang="0">
                    <a:pos x="T8" y="T9"/>
                  </a:cxn>
                </a:cxnLst>
                <a:rect l="0" t="0" r="r" b="b"/>
                <a:pathLst>
                  <a:path w="68" h="448">
                    <a:moveTo>
                      <a:pt x="68" y="417"/>
                    </a:moveTo>
                    <a:lnTo>
                      <a:pt x="0" y="448"/>
                    </a:lnTo>
                    <a:lnTo>
                      <a:pt x="0" y="0"/>
                    </a:lnTo>
                    <a:lnTo>
                      <a:pt x="68" y="30"/>
                    </a:lnTo>
                    <a:lnTo>
                      <a:pt x="68" y="417"/>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289" name="Freeform 33"/>
              <p:cNvSpPr>
                <a:spLocks/>
              </p:cNvSpPr>
              <p:nvPr/>
            </p:nvSpPr>
            <p:spPr bwMode="auto">
              <a:xfrm>
                <a:off x="4992" y="9081"/>
                <a:ext cx="68" cy="448"/>
              </a:xfrm>
              <a:custGeom>
                <a:avLst/>
                <a:gdLst>
                  <a:gd name="T0" fmla="*/ 68 w 68"/>
                  <a:gd name="T1" fmla="*/ 418 h 448"/>
                  <a:gd name="T2" fmla="*/ 0 w 68"/>
                  <a:gd name="T3" fmla="*/ 448 h 448"/>
                  <a:gd name="T4" fmla="*/ 0 w 68"/>
                  <a:gd name="T5" fmla="*/ 0 h 448"/>
                  <a:gd name="T6" fmla="*/ 68 w 68"/>
                  <a:gd name="T7" fmla="*/ 31 h 448"/>
                  <a:gd name="T8" fmla="*/ 68 w 68"/>
                  <a:gd name="T9" fmla="*/ 418 h 448"/>
                </a:gdLst>
                <a:ahLst/>
                <a:cxnLst>
                  <a:cxn ang="0">
                    <a:pos x="T0" y="T1"/>
                  </a:cxn>
                  <a:cxn ang="0">
                    <a:pos x="T2" y="T3"/>
                  </a:cxn>
                  <a:cxn ang="0">
                    <a:pos x="T4" y="T5"/>
                  </a:cxn>
                  <a:cxn ang="0">
                    <a:pos x="T6" y="T7"/>
                  </a:cxn>
                  <a:cxn ang="0">
                    <a:pos x="T8" y="T9"/>
                  </a:cxn>
                </a:cxnLst>
                <a:rect l="0" t="0" r="r" b="b"/>
                <a:pathLst>
                  <a:path w="68" h="448">
                    <a:moveTo>
                      <a:pt x="68" y="418"/>
                    </a:moveTo>
                    <a:lnTo>
                      <a:pt x="0" y="448"/>
                    </a:lnTo>
                    <a:lnTo>
                      <a:pt x="0" y="0"/>
                    </a:lnTo>
                    <a:lnTo>
                      <a:pt x="68" y="31"/>
                    </a:lnTo>
                    <a:lnTo>
                      <a:pt x="68" y="418"/>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290" name="Freeform 34"/>
              <p:cNvSpPr>
                <a:spLocks/>
              </p:cNvSpPr>
              <p:nvPr/>
            </p:nvSpPr>
            <p:spPr bwMode="auto">
              <a:xfrm>
                <a:off x="4499" y="8859"/>
                <a:ext cx="68" cy="448"/>
              </a:xfrm>
              <a:custGeom>
                <a:avLst/>
                <a:gdLst>
                  <a:gd name="T0" fmla="*/ 68 w 68"/>
                  <a:gd name="T1" fmla="*/ 418 h 448"/>
                  <a:gd name="T2" fmla="*/ 0 w 68"/>
                  <a:gd name="T3" fmla="*/ 448 h 448"/>
                  <a:gd name="T4" fmla="*/ 0 w 68"/>
                  <a:gd name="T5" fmla="*/ 0 h 448"/>
                  <a:gd name="T6" fmla="*/ 68 w 68"/>
                  <a:gd name="T7" fmla="*/ 31 h 448"/>
                  <a:gd name="T8" fmla="*/ 68 w 68"/>
                  <a:gd name="T9" fmla="*/ 418 h 448"/>
                </a:gdLst>
                <a:ahLst/>
                <a:cxnLst>
                  <a:cxn ang="0">
                    <a:pos x="T0" y="T1"/>
                  </a:cxn>
                  <a:cxn ang="0">
                    <a:pos x="T2" y="T3"/>
                  </a:cxn>
                  <a:cxn ang="0">
                    <a:pos x="T4" y="T5"/>
                  </a:cxn>
                  <a:cxn ang="0">
                    <a:pos x="T6" y="T7"/>
                  </a:cxn>
                  <a:cxn ang="0">
                    <a:pos x="T8" y="T9"/>
                  </a:cxn>
                </a:cxnLst>
                <a:rect l="0" t="0" r="r" b="b"/>
                <a:pathLst>
                  <a:path w="68" h="448">
                    <a:moveTo>
                      <a:pt x="68" y="418"/>
                    </a:moveTo>
                    <a:lnTo>
                      <a:pt x="0" y="448"/>
                    </a:lnTo>
                    <a:lnTo>
                      <a:pt x="0" y="0"/>
                    </a:lnTo>
                    <a:lnTo>
                      <a:pt x="68" y="31"/>
                    </a:lnTo>
                    <a:lnTo>
                      <a:pt x="68" y="418"/>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291" name="Freeform 35"/>
              <p:cNvSpPr>
                <a:spLocks/>
              </p:cNvSpPr>
              <p:nvPr/>
            </p:nvSpPr>
            <p:spPr bwMode="auto">
              <a:xfrm>
                <a:off x="4009" y="8637"/>
                <a:ext cx="68" cy="448"/>
              </a:xfrm>
              <a:custGeom>
                <a:avLst/>
                <a:gdLst>
                  <a:gd name="T0" fmla="*/ 68 w 68"/>
                  <a:gd name="T1" fmla="*/ 418 h 448"/>
                  <a:gd name="T2" fmla="*/ 0 w 68"/>
                  <a:gd name="T3" fmla="*/ 448 h 448"/>
                  <a:gd name="T4" fmla="*/ 0 w 68"/>
                  <a:gd name="T5" fmla="*/ 0 h 448"/>
                  <a:gd name="T6" fmla="*/ 68 w 68"/>
                  <a:gd name="T7" fmla="*/ 31 h 448"/>
                  <a:gd name="T8" fmla="*/ 68 w 68"/>
                  <a:gd name="T9" fmla="*/ 418 h 448"/>
                </a:gdLst>
                <a:ahLst/>
                <a:cxnLst>
                  <a:cxn ang="0">
                    <a:pos x="T0" y="T1"/>
                  </a:cxn>
                  <a:cxn ang="0">
                    <a:pos x="T2" y="T3"/>
                  </a:cxn>
                  <a:cxn ang="0">
                    <a:pos x="T4" y="T5"/>
                  </a:cxn>
                  <a:cxn ang="0">
                    <a:pos x="T6" y="T7"/>
                  </a:cxn>
                  <a:cxn ang="0">
                    <a:pos x="T8" y="T9"/>
                  </a:cxn>
                </a:cxnLst>
                <a:rect l="0" t="0" r="r" b="b"/>
                <a:pathLst>
                  <a:path w="68" h="448">
                    <a:moveTo>
                      <a:pt x="68" y="418"/>
                    </a:moveTo>
                    <a:lnTo>
                      <a:pt x="0" y="448"/>
                    </a:lnTo>
                    <a:lnTo>
                      <a:pt x="0" y="0"/>
                    </a:lnTo>
                    <a:lnTo>
                      <a:pt x="68" y="31"/>
                    </a:lnTo>
                    <a:lnTo>
                      <a:pt x="68" y="418"/>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292" name="Freeform 36"/>
              <p:cNvSpPr>
                <a:spLocks/>
              </p:cNvSpPr>
              <p:nvPr/>
            </p:nvSpPr>
            <p:spPr bwMode="auto">
              <a:xfrm>
                <a:off x="3516" y="8415"/>
                <a:ext cx="69" cy="448"/>
              </a:xfrm>
              <a:custGeom>
                <a:avLst/>
                <a:gdLst>
                  <a:gd name="T0" fmla="*/ 69 w 69"/>
                  <a:gd name="T1" fmla="*/ 418 h 448"/>
                  <a:gd name="T2" fmla="*/ 0 w 69"/>
                  <a:gd name="T3" fmla="*/ 448 h 448"/>
                  <a:gd name="T4" fmla="*/ 0 w 69"/>
                  <a:gd name="T5" fmla="*/ 0 h 448"/>
                  <a:gd name="T6" fmla="*/ 69 w 69"/>
                  <a:gd name="T7" fmla="*/ 31 h 448"/>
                  <a:gd name="T8" fmla="*/ 69 w 69"/>
                  <a:gd name="T9" fmla="*/ 418 h 448"/>
                </a:gdLst>
                <a:ahLst/>
                <a:cxnLst>
                  <a:cxn ang="0">
                    <a:pos x="T0" y="T1"/>
                  </a:cxn>
                  <a:cxn ang="0">
                    <a:pos x="T2" y="T3"/>
                  </a:cxn>
                  <a:cxn ang="0">
                    <a:pos x="T4" y="T5"/>
                  </a:cxn>
                  <a:cxn ang="0">
                    <a:pos x="T6" y="T7"/>
                  </a:cxn>
                  <a:cxn ang="0">
                    <a:pos x="T8" y="T9"/>
                  </a:cxn>
                </a:cxnLst>
                <a:rect l="0" t="0" r="r" b="b"/>
                <a:pathLst>
                  <a:path w="69" h="448">
                    <a:moveTo>
                      <a:pt x="69" y="418"/>
                    </a:moveTo>
                    <a:lnTo>
                      <a:pt x="0" y="448"/>
                    </a:lnTo>
                    <a:lnTo>
                      <a:pt x="0" y="0"/>
                    </a:lnTo>
                    <a:lnTo>
                      <a:pt x="69" y="31"/>
                    </a:lnTo>
                    <a:lnTo>
                      <a:pt x="69" y="418"/>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293" name="Freeform 37"/>
              <p:cNvSpPr>
                <a:spLocks/>
              </p:cNvSpPr>
              <p:nvPr/>
            </p:nvSpPr>
            <p:spPr bwMode="auto">
              <a:xfrm>
                <a:off x="4992" y="9499"/>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294" name="Freeform 38"/>
              <p:cNvSpPr>
                <a:spLocks/>
              </p:cNvSpPr>
              <p:nvPr/>
            </p:nvSpPr>
            <p:spPr bwMode="auto">
              <a:xfrm>
                <a:off x="4009" y="9055"/>
                <a:ext cx="409" cy="216"/>
              </a:xfrm>
              <a:custGeom>
                <a:avLst/>
                <a:gdLst>
                  <a:gd name="T0" fmla="*/ 0 w 409"/>
                  <a:gd name="T1" fmla="*/ 30 h 216"/>
                  <a:gd name="T2" fmla="*/ 409 w 409"/>
                  <a:gd name="T3" fmla="*/ 216 h 216"/>
                  <a:gd name="T4" fmla="*/ 409 w 409"/>
                  <a:gd name="T5" fmla="*/ 154 h 216"/>
                  <a:gd name="T6" fmla="*/ 68 w 409"/>
                  <a:gd name="T7" fmla="*/ 0 h 216"/>
                  <a:gd name="T8" fmla="*/ 0 w 409"/>
                  <a:gd name="T9" fmla="*/ 30 h 216"/>
                </a:gdLst>
                <a:ahLst/>
                <a:cxnLst>
                  <a:cxn ang="0">
                    <a:pos x="T0" y="T1"/>
                  </a:cxn>
                  <a:cxn ang="0">
                    <a:pos x="T2" y="T3"/>
                  </a:cxn>
                  <a:cxn ang="0">
                    <a:pos x="T4" y="T5"/>
                  </a:cxn>
                  <a:cxn ang="0">
                    <a:pos x="T6" y="T7"/>
                  </a:cxn>
                  <a:cxn ang="0">
                    <a:pos x="T8" y="T9"/>
                  </a:cxn>
                </a:cxnLst>
                <a:rect l="0" t="0" r="r" b="b"/>
                <a:pathLst>
                  <a:path w="409" h="216">
                    <a:moveTo>
                      <a:pt x="0" y="30"/>
                    </a:moveTo>
                    <a:lnTo>
                      <a:pt x="409" y="216"/>
                    </a:lnTo>
                    <a:lnTo>
                      <a:pt x="409" y="154"/>
                    </a:lnTo>
                    <a:lnTo>
                      <a:pt x="68"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295" name="Freeform 39"/>
              <p:cNvSpPr>
                <a:spLocks/>
              </p:cNvSpPr>
              <p:nvPr/>
            </p:nvSpPr>
            <p:spPr bwMode="auto">
              <a:xfrm>
                <a:off x="3516" y="8833"/>
                <a:ext cx="409" cy="216"/>
              </a:xfrm>
              <a:custGeom>
                <a:avLst/>
                <a:gdLst>
                  <a:gd name="T0" fmla="*/ 0 w 409"/>
                  <a:gd name="T1" fmla="*/ 30 h 216"/>
                  <a:gd name="T2" fmla="*/ 409 w 409"/>
                  <a:gd name="T3" fmla="*/ 216 h 216"/>
                  <a:gd name="T4" fmla="*/ 409 w 409"/>
                  <a:gd name="T5" fmla="*/ 155 h 216"/>
                  <a:gd name="T6" fmla="*/ 69 w 409"/>
                  <a:gd name="T7" fmla="*/ 0 h 216"/>
                  <a:gd name="T8" fmla="*/ 0 w 409"/>
                  <a:gd name="T9" fmla="*/ 30 h 216"/>
                </a:gdLst>
                <a:ahLst/>
                <a:cxnLst>
                  <a:cxn ang="0">
                    <a:pos x="T0" y="T1"/>
                  </a:cxn>
                  <a:cxn ang="0">
                    <a:pos x="T2" y="T3"/>
                  </a:cxn>
                  <a:cxn ang="0">
                    <a:pos x="T4" y="T5"/>
                  </a:cxn>
                  <a:cxn ang="0">
                    <a:pos x="T6" y="T7"/>
                  </a:cxn>
                  <a:cxn ang="0">
                    <a:pos x="T8" y="T9"/>
                  </a:cxn>
                </a:cxnLst>
                <a:rect l="0" t="0" r="r" b="b"/>
                <a:pathLst>
                  <a:path w="409" h="216">
                    <a:moveTo>
                      <a:pt x="0" y="30"/>
                    </a:moveTo>
                    <a:lnTo>
                      <a:pt x="409" y="216"/>
                    </a:lnTo>
                    <a:lnTo>
                      <a:pt x="409" y="155"/>
                    </a:lnTo>
                    <a:lnTo>
                      <a:pt x="69"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296" name="Freeform 40"/>
              <p:cNvSpPr>
                <a:spLocks/>
              </p:cNvSpPr>
              <p:nvPr/>
            </p:nvSpPr>
            <p:spPr bwMode="auto">
              <a:xfrm>
                <a:off x="5607" y="7914"/>
                <a:ext cx="1642" cy="889"/>
              </a:xfrm>
              <a:custGeom>
                <a:avLst/>
                <a:gdLst>
                  <a:gd name="T0" fmla="*/ 0 w 1642"/>
                  <a:gd name="T1" fmla="*/ 889 h 889"/>
                  <a:gd name="T2" fmla="*/ 1642 w 1642"/>
                  <a:gd name="T3" fmla="*/ 148 h 889"/>
                  <a:gd name="T4" fmla="*/ 1642 w 1642"/>
                  <a:gd name="T5" fmla="*/ 0 h 889"/>
                  <a:gd name="T6" fmla="*/ 0 w 1642"/>
                  <a:gd name="T7" fmla="*/ 739 h 889"/>
                  <a:gd name="T8" fmla="*/ 0 w 1642"/>
                  <a:gd name="T9" fmla="*/ 889 h 889"/>
                  <a:gd name="T10" fmla="*/ 0 w 1642"/>
                  <a:gd name="T11" fmla="*/ 889 h 889"/>
                </a:gdLst>
                <a:ahLst/>
                <a:cxnLst>
                  <a:cxn ang="0">
                    <a:pos x="T0" y="T1"/>
                  </a:cxn>
                  <a:cxn ang="0">
                    <a:pos x="T2" y="T3"/>
                  </a:cxn>
                  <a:cxn ang="0">
                    <a:pos x="T4" y="T5"/>
                  </a:cxn>
                  <a:cxn ang="0">
                    <a:pos x="T6" y="T7"/>
                  </a:cxn>
                  <a:cxn ang="0">
                    <a:pos x="T8" y="T9"/>
                  </a:cxn>
                  <a:cxn ang="0">
                    <a:pos x="T10" y="T11"/>
                  </a:cxn>
                </a:cxnLst>
                <a:rect l="0" t="0" r="r" b="b"/>
                <a:pathLst>
                  <a:path w="1642" h="889">
                    <a:moveTo>
                      <a:pt x="0" y="889"/>
                    </a:moveTo>
                    <a:lnTo>
                      <a:pt x="1642" y="148"/>
                    </a:lnTo>
                    <a:lnTo>
                      <a:pt x="1642" y="0"/>
                    </a:lnTo>
                    <a:lnTo>
                      <a:pt x="0" y="739"/>
                    </a:lnTo>
                    <a:lnTo>
                      <a:pt x="0" y="889"/>
                    </a:lnTo>
                    <a:lnTo>
                      <a:pt x="0" y="889"/>
                    </a:lnTo>
                    <a:close/>
                  </a:path>
                </a:pathLst>
              </a:custGeom>
              <a:solidFill>
                <a:srgbClr val="FFFF00"/>
              </a:solidFill>
              <a:ln w="9525" cmpd="sng">
                <a:solidFill>
                  <a:schemeClr val="accent2"/>
                </a:solidFill>
                <a:prstDash val="solid"/>
                <a:round/>
                <a:headEnd/>
                <a:tailEnd/>
              </a:ln>
            </p:spPr>
            <p:txBody>
              <a:bodyPr/>
              <a:lstStyle/>
              <a:p>
                <a:endParaRPr lang="ru-RU"/>
              </a:p>
            </p:txBody>
          </p:sp>
          <p:sp>
            <p:nvSpPr>
              <p:cNvPr id="1120297" name="Freeform 41"/>
              <p:cNvSpPr>
                <a:spLocks/>
              </p:cNvSpPr>
              <p:nvPr/>
            </p:nvSpPr>
            <p:spPr bwMode="auto">
              <a:xfrm>
                <a:off x="3310" y="7617"/>
                <a:ext cx="2297" cy="1186"/>
              </a:xfrm>
              <a:custGeom>
                <a:avLst/>
                <a:gdLst>
                  <a:gd name="T0" fmla="*/ 0 w 2297"/>
                  <a:gd name="T1" fmla="*/ 150 h 1186"/>
                  <a:gd name="T2" fmla="*/ 2297 w 2297"/>
                  <a:gd name="T3" fmla="*/ 1186 h 1186"/>
                  <a:gd name="T4" fmla="*/ 2297 w 2297"/>
                  <a:gd name="T5" fmla="*/ 1036 h 1186"/>
                  <a:gd name="T6" fmla="*/ 0 w 2297"/>
                  <a:gd name="T7" fmla="*/ 0 h 1186"/>
                  <a:gd name="T8" fmla="*/ 0 w 2297"/>
                  <a:gd name="T9" fmla="*/ 150 h 1186"/>
                </a:gdLst>
                <a:ahLst/>
                <a:cxnLst>
                  <a:cxn ang="0">
                    <a:pos x="T0" y="T1"/>
                  </a:cxn>
                  <a:cxn ang="0">
                    <a:pos x="T2" y="T3"/>
                  </a:cxn>
                  <a:cxn ang="0">
                    <a:pos x="T4" y="T5"/>
                  </a:cxn>
                  <a:cxn ang="0">
                    <a:pos x="T6" y="T7"/>
                  </a:cxn>
                  <a:cxn ang="0">
                    <a:pos x="T8" y="T9"/>
                  </a:cxn>
                </a:cxnLst>
                <a:rect l="0" t="0" r="r" b="b"/>
                <a:pathLst>
                  <a:path w="2297" h="1186">
                    <a:moveTo>
                      <a:pt x="0" y="150"/>
                    </a:moveTo>
                    <a:lnTo>
                      <a:pt x="2297" y="1186"/>
                    </a:lnTo>
                    <a:lnTo>
                      <a:pt x="2297" y="1036"/>
                    </a:lnTo>
                    <a:lnTo>
                      <a:pt x="0" y="0"/>
                    </a:lnTo>
                    <a:lnTo>
                      <a:pt x="0" y="150"/>
                    </a:lnTo>
                    <a:close/>
                  </a:path>
                </a:pathLst>
              </a:custGeom>
              <a:solidFill>
                <a:srgbClr val="FFFF00"/>
              </a:solidFill>
              <a:ln w="9525" cmpd="sng">
                <a:solidFill>
                  <a:schemeClr val="accent2"/>
                </a:solidFill>
                <a:prstDash val="solid"/>
                <a:round/>
                <a:headEnd/>
                <a:tailEnd/>
              </a:ln>
            </p:spPr>
            <p:txBody>
              <a:bodyPr/>
              <a:lstStyle/>
              <a:p>
                <a:endParaRPr lang="ru-RU"/>
              </a:p>
            </p:txBody>
          </p:sp>
          <p:sp>
            <p:nvSpPr>
              <p:cNvPr id="1120298" name="Freeform 42"/>
              <p:cNvSpPr>
                <a:spLocks/>
              </p:cNvSpPr>
              <p:nvPr/>
            </p:nvSpPr>
            <p:spPr bwMode="auto">
              <a:xfrm>
                <a:off x="4499" y="9279"/>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299" name="Freeform 43"/>
              <p:cNvSpPr>
                <a:spLocks/>
              </p:cNvSpPr>
              <p:nvPr/>
            </p:nvSpPr>
            <p:spPr bwMode="auto">
              <a:xfrm>
                <a:off x="4008" y="9955"/>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00" name="Freeform 44"/>
              <p:cNvSpPr>
                <a:spLocks/>
              </p:cNvSpPr>
              <p:nvPr/>
            </p:nvSpPr>
            <p:spPr bwMode="auto">
              <a:xfrm>
                <a:off x="4992" y="10396"/>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01" name="Freeform 45"/>
              <p:cNvSpPr>
                <a:spLocks/>
              </p:cNvSpPr>
              <p:nvPr/>
            </p:nvSpPr>
            <p:spPr bwMode="auto">
              <a:xfrm>
                <a:off x="4503" y="9755"/>
                <a:ext cx="69" cy="723"/>
              </a:xfrm>
              <a:custGeom>
                <a:avLst/>
                <a:gdLst>
                  <a:gd name="T0" fmla="*/ 69 w 69"/>
                  <a:gd name="T1" fmla="*/ 693 h 723"/>
                  <a:gd name="T2" fmla="*/ 0 w 69"/>
                  <a:gd name="T3" fmla="*/ 723 h 723"/>
                  <a:gd name="T4" fmla="*/ 0 w 69"/>
                  <a:gd name="T5" fmla="*/ 0 h 723"/>
                  <a:gd name="T6" fmla="*/ 69 w 69"/>
                  <a:gd name="T7" fmla="*/ 32 h 723"/>
                  <a:gd name="T8" fmla="*/ 69 w 69"/>
                  <a:gd name="T9" fmla="*/ 693 h 723"/>
                </a:gdLst>
                <a:ahLst/>
                <a:cxnLst>
                  <a:cxn ang="0">
                    <a:pos x="T0" y="T1"/>
                  </a:cxn>
                  <a:cxn ang="0">
                    <a:pos x="T2" y="T3"/>
                  </a:cxn>
                  <a:cxn ang="0">
                    <a:pos x="T4" y="T5"/>
                  </a:cxn>
                  <a:cxn ang="0">
                    <a:pos x="T6" y="T7"/>
                  </a:cxn>
                  <a:cxn ang="0">
                    <a:pos x="T8" y="T9"/>
                  </a:cxn>
                </a:cxnLst>
                <a:rect l="0" t="0" r="r" b="b"/>
                <a:pathLst>
                  <a:path w="69" h="723">
                    <a:moveTo>
                      <a:pt x="69" y="693"/>
                    </a:moveTo>
                    <a:lnTo>
                      <a:pt x="0" y="723"/>
                    </a:lnTo>
                    <a:lnTo>
                      <a:pt x="0" y="0"/>
                    </a:lnTo>
                    <a:lnTo>
                      <a:pt x="69" y="32"/>
                    </a:lnTo>
                    <a:lnTo>
                      <a:pt x="69" y="693"/>
                    </a:lnTo>
                    <a:close/>
                  </a:path>
                </a:pathLst>
              </a:custGeom>
              <a:solidFill>
                <a:srgbClr val="FFFFFF"/>
              </a:solidFill>
              <a:ln w="9525" cmpd="sng">
                <a:solidFill>
                  <a:schemeClr val="accent2"/>
                </a:solidFill>
                <a:prstDash val="solid"/>
                <a:round/>
                <a:headEnd/>
                <a:tailEnd/>
              </a:ln>
            </p:spPr>
            <p:txBody>
              <a:bodyPr/>
              <a:lstStyle/>
              <a:p>
                <a:endParaRPr lang="ru-RU"/>
              </a:p>
            </p:txBody>
          </p:sp>
        </p:grpSp>
        <p:grpSp>
          <p:nvGrpSpPr>
            <p:cNvPr id="1120302" name="Group 46"/>
            <p:cNvGrpSpPr>
              <a:grpSpLocks/>
            </p:cNvGrpSpPr>
            <p:nvPr/>
          </p:nvGrpSpPr>
          <p:grpSpPr bwMode="auto">
            <a:xfrm>
              <a:off x="4528" y="1575"/>
              <a:ext cx="358" cy="309"/>
              <a:chOff x="3310" y="6876"/>
              <a:chExt cx="3939" cy="4103"/>
            </a:xfrm>
          </p:grpSpPr>
          <p:sp>
            <p:nvSpPr>
              <p:cNvPr id="1120303" name="Freeform 47" descr="Горизонтальный кирпич"/>
              <p:cNvSpPr>
                <a:spLocks/>
              </p:cNvSpPr>
              <p:nvPr/>
            </p:nvSpPr>
            <p:spPr bwMode="auto">
              <a:xfrm>
                <a:off x="5607" y="7912"/>
                <a:ext cx="1640" cy="3067"/>
              </a:xfrm>
              <a:custGeom>
                <a:avLst/>
                <a:gdLst>
                  <a:gd name="T0" fmla="*/ 0 w 1640"/>
                  <a:gd name="T1" fmla="*/ 3067 h 3067"/>
                  <a:gd name="T2" fmla="*/ 1627 w 1640"/>
                  <a:gd name="T3" fmla="*/ 2313 h 3067"/>
                  <a:gd name="T4" fmla="*/ 1640 w 1640"/>
                  <a:gd name="T5" fmla="*/ 0 h 3067"/>
                  <a:gd name="T6" fmla="*/ 0 w 1640"/>
                  <a:gd name="T7" fmla="*/ 741 h 3067"/>
                  <a:gd name="T8" fmla="*/ 0 w 1640"/>
                  <a:gd name="T9" fmla="*/ 3067 h 3067"/>
                </a:gdLst>
                <a:ahLst/>
                <a:cxnLst>
                  <a:cxn ang="0">
                    <a:pos x="T0" y="T1"/>
                  </a:cxn>
                  <a:cxn ang="0">
                    <a:pos x="T2" y="T3"/>
                  </a:cxn>
                  <a:cxn ang="0">
                    <a:pos x="T4" y="T5"/>
                  </a:cxn>
                  <a:cxn ang="0">
                    <a:pos x="T6" y="T7"/>
                  </a:cxn>
                  <a:cxn ang="0">
                    <a:pos x="T8" y="T9"/>
                  </a:cxn>
                </a:cxnLst>
                <a:rect l="0" t="0" r="r" b="b"/>
                <a:pathLst>
                  <a:path w="1640" h="3067">
                    <a:moveTo>
                      <a:pt x="0" y="3067"/>
                    </a:moveTo>
                    <a:lnTo>
                      <a:pt x="1627" y="2313"/>
                    </a:lnTo>
                    <a:lnTo>
                      <a:pt x="1640" y="0"/>
                    </a:lnTo>
                    <a:lnTo>
                      <a:pt x="0" y="741"/>
                    </a:lnTo>
                    <a:lnTo>
                      <a:pt x="0" y="3067"/>
                    </a:lnTo>
                    <a:close/>
                  </a:path>
                </a:pathLst>
              </a:custGeom>
              <a:pattFill prst="horzBrick">
                <a:fgClr>
                  <a:schemeClr val="accent2"/>
                </a:fgClr>
                <a:bgClr>
                  <a:srgbClr val="FF6600"/>
                </a:bgClr>
              </a:pattFill>
              <a:ln w="9525" cmpd="sng">
                <a:solidFill>
                  <a:schemeClr val="accent2"/>
                </a:solidFill>
                <a:prstDash val="solid"/>
                <a:round/>
                <a:headEnd/>
                <a:tailEnd/>
              </a:ln>
            </p:spPr>
            <p:txBody>
              <a:bodyPr/>
              <a:lstStyle/>
              <a:p>
                <a:endParaRPr lang="ru-RU"/>
              </a:p>
            </p:txBody>
          </p:sp>
          <p:sp>
            <p:nvSpPr>
              <p:cNvPr id="1120304" name="Freeform 48" descr="Горизонтальный кирпич"/>
              <p:cNvSpPr>
                <a:spLocks/>
              </p:cNvSpPr>
              <p:nvPr/>
            </p:nvSpPr>
            <p:spPr bwMode="auto">
              <a:xfrm>
                <a:off x="3310" y="7617"/>
                <a:ext cx="2297" cy="3362"/>
              </a:xfrm>
              <a:custGeom>
                <a:avLst/>
                <a:gdLst>
                  <a:gd name="T0" fmla="*/ 0 w 2297"/>
                  <a:gd name="T1" fmla="*/ 2326 h 3362"/>
                  <a:gd name="T2" fmla="*/ 0 w 2297"/>
                  <a:gd name="T3" fmla="*/ 0 h 3362"/>
                  <a:gd name="T4" fmla="*/ 2297 w 2297"/>
                  <a:gd name="T5" fmla="*/ 1036 h 3362"/>
                  <a:gd name="T6" fmla="*/ 2297 w 2297"/>
                  <a:gd name="T7" fmla="*/ 3362 h 3362"/>
                  <a:gd name="T8" fmla="*/ 1600 w 2297"/>
                  <a:gd name="T9" fmla="*/ 3047 h 3362"/>
                  <a:gd name="T10" fmla="*/ 1600 w 2297"/>
                  <a:gd name="T11" fmla="*/ 2986 h 3362"/>
                  <a:gd name="T12" fmla="*/ 1257 w 2297"/>
                  <a:gd name="T13" fmla="*/ 2831 h 3362"/>
                  <a:gd name="T14" fmla="*/ 1189 w 2297"/>
                  <a:gd name="T15" fmla="*/ 2863 h 3362"/>
                  <a:gd name="T16" fmla="*/ 615 w 2297"/>
                  <a:gd name="T17" fmla="*/ 2603 h 3362"/>
                  <a:gd name="T18" fmla="*/ 615 w 2297"/>
                  <a:gd name="T19" fmla="*/ 2542 h 3362"/>
                  <a:gd name="T20" fmla="*/ 275 w 2297"/>
                  <a:gd name="T21" fmla="*/ 2387 h 3362"/>
                  <a:gd name="T22" fmla="*/ 206 w 2297"/>
                  <a:gd name="T23" fmla="*/ 2417 h 3362"/>
                  <a:gd name="T24" fmla="*/ 0 w 2297"/>
                  <a:gd name="T25" fmla="*/ 2326 h 3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7" h="3362">
                    <a:moveTo>
                      <a:pt x="0" y="2326"/>
                    </a:moveTo>
                    <a:lnTo>
                      <a:pt x="0" y="0"/>
                    </a:lnTo>
                    <a:lnTo>
                      <a:pt x="2297" y="1036"/>
                    </a:lnTo>
                    <a:lnTo>
                      <a:pt x="2297" y="3362"/>
                    </a:lnTo>
                    <a:lnTo>
                      <a:pt x="1600" y="3047"/>
                    </a:lnTo>
                    <a:lnTo>
                      <a:pt x="1600" y="2986"/>
                    </a:lnTo>
                    <a:lnTo>
                      <a:pt x="1257" y="2831"/>
                    </a:lnTo>
                    <a:lnTo>
                      <a:pt x="1189" y="2863"/>
                    </a:lnTo>
                    <a:lnTo>
                      <a:pt x="615" y="2603"/>
                    </a:lnTo>
                    <a:lnTo>
                      <a:pt x="615" y="2542"/>
                    </a:lnTo>
                    <a:lnTo>
                      <a:pt x="275" y="2387"/>
                    </a:lnTo>
                    <a:lnTo>
                      <a:pt x="206" y="2417"/>
                    </a:lnTo>
                    <a:lnTo>
                      <a:pt x="0" y="2326"/>
                    </a:lnTo>
                    <a:close/>
                  </a:path>
                </a:pathLst>
              </a:custGeom>
              <a:pattFill prst="horzBrick">
                <a:fgClr>
                  <a:schemeClr val="accent2"/>
                </a:fgClr>
                <a:bgClr>
                  <a:srgbClr val="FF6600"/>
                </a:bgClr>
              </a:pattFill>
              <a:ln w="9525" cmpd="sng">
                <a:solidFill>
                  <a:schemeClr val="accent2"/>
                </a:solidFill>
                <a:prstDash val="solid"/>
                <a:round/>
                <a:headEnd/>
                <a:tailEnd/>
              </a:ln>
            </p:spPr>
            <p:txBody>
              <a:bodyPr/>
              <a:lstStyle/>
              <a:p>
                <a:endParaRPr lang="ru-RU"/>
              </a:p>
            </p:txBody>
          </p:sp>
          <p:sp>
            <p:nvSpPr>
              <p:cNvPr id="1120305" name="Freeform 49" descr="Дранка"/>
              <p:cNvSpPr>
                <a:spLocks/>
              </p:cNvSpPr>
              <p:nvPr/>
            </p:nvSpPr>
            <p:spPr bwMode="auto">
              <a:xfrm>
                <a:off x="3310" y="6876"/>
                <a:ext cx="3937" cy="1777"/>
              </a:xfrm>
              <a:custGeom>
                <a:avLst/>
                <a:gdLst>
                  <a:gd name="T0" fmla="*/ 0 w 3937"/>
                  <a:gd name="T1" fmla="*/ 741 h 1777"/>
                  <a:gd name="T2" fmla="*/ 2297 w 3937"/>
                  <a:gd name="T3" fmla="*/ 1777 h 1777"/>
                  <a:gd name="T4" fmla="*/ 3937 w 3937"/>
                  <a:gd name="T5" fmla="*/ 1036 h 1777"/>
                  <a:gd name="T6" fmla="*/ 1642 w 3937"/>
                  <a:gd name="T7" fmla="*/ 0 h 1777"/>
                  <a:gd name="T8" fmla="*/ 0 w 3937"/>
                  <a:gd name="T9" fmla="*/ 741 h 1777"/>
                </a:gdLst>
                <a:ahLst/>
                <a:cxnLst>
                  <a:cxn ang="0">
                    <a:pos x="T0" y="T1"/>
                  </a:cxn>
                  <a:cxn ang="0">
                    <a:pos x="T2" y="T3"/>
                  </a:cxn>
                  <a:cxn ang="0">
                    <a:pos x="T4" y="T5"/>
                  </a:cxn>
                  <a:cxn ang="0">
                    <a:pos x="T6" y="T7"/>
                  </a:cxn>
                  <a:cxn ang="0">
                    <a:pos x="T8" y="T9"/>
                  </a:cxn>
                </a:cxnLst>
                <a:rect l="0" t="0" r="r" b="b"/>
                <a:pathLst>
                  <a:path w="3937" h="1777">
                    <a:moveTo>
                      <a:pt x="0" y="741"/>
                    </a:moveTo>
                    <a:lnTo>
                      <a:pt x="2297" y="1777"/>
                    </a:lnTo>
                    <a:lnTo>
                      <a:pt x="3937" y="1036"/>
                    </a:lnTo>
                    <a:lnTo>
                      <a:pt x="1642" y="0"/>
                    </a:lnTo>
                    <a:lnTo>
                      <a:pt x="0" y="741"/>
                    </a:lnTo>
                    <a:close/>
                  </a:path>
                </a:pathLst>
              </a:custGeom>
              <a:pattFill prst="shingle">
                <a:fgClr>
                  <a:schemeClr val="accent2"/>
                </a:fgClr>
                <a:bgClr>
                  <a:srgbClr val="CC9900"/>
                </a:bgClr>
              </a:pattFill>
              <a:ln w="9525" cmpd="sng">
                <a:solidFill>
                  <a:schemeClr val="accent2"/>
                </a:solidFill>
                <a:prstDash val="solid"/>
                <a:round/>
                <a:headEnd/>
                <a:tailEnd/>
              </a:ln>
            </p:spPr>
            <p:txBody>
              <a:bodyPr/>
              <a:lstStyle/>
              <a:p>
                <a:endParaRPr lang="ru-RU"/>
              </a:p>
            </p:txBody>
          </p:sp>
          <p:sp>
            <p:nvSpPr>
              <p:cNvPr id="1120306" name="Freeform 50"/>
              <p:cNvSpPr>
                <a:spLocks/>
              </p:cNvSpPr>
              <p:nvPr/>
            </p:nvSpPr>
            <p:spPr bwMode="auto">
              <a:xfrm>
                <a:off x="3585" y="9343"/>
                <a:ext cx="340" cy="816"/>
              </a:xfrm>
              <a:custGeom>
                <a:avLst/>
                <a:gdLst>
                  <a:gd name="T0" fmla="*/ 0 w 340"/>
                  <a:gd name="T1" fmla="*/ 661 h 816"/>
                  <a:gd name="T2" fmla="*/ 340 w 340"/>
                  <a:gd name="T3" fmla="*/ 816 h 816"/>
                  <a:gd name="T4" fmla="*/ 340 w 340"/>
                  <a:gd name="T5" fmla="*/ 154 h 816"/>
                  <a:gd name="T6" fmla="*/ 0 w 340"/>
                  <a:gd name="T7" fmla="*/ 0 h 816"/>
                  <a:gd name="T8" fmla="*/ 0 w 340"/>
                  <a:gd name="T9" fmla="*/ 661 h 816"/>
                </a:gdLst>
                <a:ahLst/>
                <a:cxnLst>
                  <a:cxn ang="0">
                    <a:pos x="T0" y="T1"/>
                  </a:cxn>
                  <a:cxn ang="0">
                    <a:pos x="T2" y="T3"/>
                  </a:cxn>
                  <a:cxn ang="0">
                    <a:pos x="T4" y="T5"/>
                  </a:cxn>
                  <a:cxn ang="0">
                    <a:pos x="T6" y="T7"/>
                  </a:cxn>
                  <a:cxn ang="0">
                    <a:pos x="T8" y="T9"/>
                  </a:cxn>
                </a:cxnLst>
                <a:rect l="0" t="0" r="r" b="b"/>
                <a:pathLst>
                  <a:path w="340" h="816">
                    <a:moveTo>
                      <a:pt x="0" y="661"/>
                    </a:moveTo>
                    <a:lnTo>
                      <a:pt x="340" y="816"/>
                    </a:lnTo>
                    <a:lnTo>
                      <a:pt x="340" y="154"/>
                    </a:lnTo>
                    <a:lnTo>
                      <a:pt x="0" y="0"/>
                    </a:lnTo>
                    <a:lnTo>
                      <a:pt x="0" y="661"/>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307" name="Freeform 51"/>
              <p:cNvSpPr>
                <a:spLocks/>
              </p:cNvSpPr>
              <p:nvPr/>
            </p:nvSpPr>
            <p:spPr bwMode="auto">
              <a:xfrm>
                <a:off x="4077" y="9565"/>
                <a:ext cx="341" cy="541"/>
              </a:xfrm>
              <a:custGeom>
                <a:avLst/>
                <a:gdLst>
                  <a:gd name="T0" fmla="*/ 0 w 341"/>
                  <a:gd name="T1" fmla="*/ 387 h 541"/>
                  <a:gd name="T2" fmla="*/ 341 w 341"/>
                  <a:gd name="T3" fmla="*/ 541 h 541"/>
                  <a:gd name="T4" fmla="*/ 341 w 341"/>
                  <a:gd name="T5" fmla="*/ 154 h 541"/>
                  <a:gd name="T6" fmla="*/ 0 w 341"/>
                  <a:gd name="T7" fmla="*/ 0 h 541"/>
                  <a:gd name="T8" fmla="*/ 0 w 341"/>
                  <a:gd name="T9" fmla="*/ 387 h 541"/>
                </a:gdLst>
                <a:ahLst/>
                <a:cxnLst>
                  <a:cxn ang="0">
                    <a:pos x="T0" y="T1"/>
                  </a:cxn>
                  <a:cxn ang="0">
                    <a:pos x="T2" y="T3"/>
                  </a:cxn>
                  <a:cxn ang="0">
                    <a:pos x="T4" y="T5"/>
                  </a:cxn>
                  <a:cxn ang="0">
                    <a:pos x="T6" y="T7"/>
                  </a:cxn>
                  <a:cxn ang="0">
                    <a:pos x="T8" y="T9"/>
                  </a:cxn>
                </a:cxnLst>
                <a:rect l="0" t="0" r="r" b="b"/>
                <a:pathLst>
                  <a:path w="341" h="541">
                    <a:moveTo>
                      <a:pt x="0" y="387"/>
                    </a:moveTo>
                    <a:lnTo>
                      <a:pt x="341" y="541"/>
                    </a:lnTo>
                    <a:lnTo>
                      <a:pt x="341" y="154"/>
                    </a:lnTo>
                    <a:lnTo>
                      <a:pt x="0" y="0"/>
                    </a:lnTo>
                    <a:lnTo>
                      <a:pt x="0" y="387"/>
                    </a:lnTo>
                    <a:close/>
                  </a:path>
                </a:pathLst>
              </a:custGeom>
              <a:gradFill rotWithShape="1">
                <a:gsLst>
                  <a:gs pos="0">
                    <a:srgbClr val="CCFFCC">
                      <a:gamma/>
                      <a:tint val="0"/>
                      <a:invGamma/>
                    </a:srgbClr>
                  </a:gs>
                  <a:gs pos="100000">
                    <a:srgbClr val="CCFFCC"/>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08" name="Freeform 52"/>
              <p:cNvSpPr>
                <a:spLocks/>
              </p:cNvSpPr>
              <p:nvPr/>
            </p:nvSpPr>
            <p:spPr bwMode="auto">
              <a:xfrm>
                <a:off x="4569" y="9787"/>
                <a:ext cx="341" cy="816"/>
              </a:xfrm>
              <a:custGeom>
                <a:avLst/>
                <a:gdLst>
                  <a:gd name="T0" fmla="*/ 0 w 341"/>
                  <a:gd name="T1" fmla="*/ 661 h 816"/>
                  <a:gd name="T2" fmla="*/ 341 w 341"/>
                  <a:gd name="T3" fmla="*/ 816 h 816"/>
                  <a:gd name="T4" fmla="*/ 341 w 341"/>
                  <a:gd name="T5" fmla="*/ 154 h 816"/>
                  <a:gd name="T6" fmla="*/ 0 w 341"/>
                  <a:gd name="T7" fmla="*/ 0 h 816"/>
                  <a:gd name="T8" fmla="*/ 0 w 341"/>
                  <a:gd name="T9" fmla="*/ 661 h 816"/>
                  <a:gd name="T10" fmla="*/ 0 w 341"/>
                  <a:gd name="T11" fmla="*/ 661 h 816"/>
                </a:gdLst>
                <a:ahLst/>
                <a:cxnLst>
                  <a:cxn ang="0">
                    <a:pos x="T0" y="T1"/>
                  </a:cxn>
                  <a:cxn ang="0">
                    <a:pos x="T2" y="T3"/>
                  </a:cxn>
                  <a:cxn ang="0">
                    <a:pos x="T4" y="T5"/>
                  </a:cxn>
                  <a:cxn ang="0">
                    <a:pos x="T6" y="T7"/>
                  </a:cxn>
                  <a:cxn ang="0">
                    <a:pos x="T8" y="T9"/>
                  </a:cxn>
                  <a:cxn ang="0">
                    <a:pos x="T10" y="T11"/>
                  </a:cxn>
                </a:cxnLst>
                <a:rect l="0" t="0" r="r" b="b"/>
                <a:pathLst>
                  <a:path w="341" h="816">
                    <a:moveTo>
                      <a:pt x="0" y="661"/>
                    </a:moveTo>
                    <a:lnTo>
                      <a:pt x="341" y="816"/>
                    </a:lnTo>
                    <a:lnTo>
                      <a:pt x="341" y="154"/>
                    </a:lnTo>
                    <a:lnTo>
                      <a:pt x="0" y="0"/>
                    </a:lnTo>
                    <a:lnTo>
                      <a:pt x="0" y="661"/>
                    </a:lnTo>
                    <a:lnTo>
                      <a:pt x="0" y="661"/>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309" name="Freeform 53"/>
              <p:cNvSpPr>
                <a:spLocks/>
              </p:cNvSpPr>
              <p:nvPr/>
            </p:nvSpPr>
            <p:spPr bwMode="auto">
              <a:xfrm>
                <a:off x="5060" y="10009"/>
                <a:ext cx="343" cy="541"/>
              </a:xfrm>
              <a:custGeom>
                <a:avLst/>
                <a:gdLst>
                  <a:gd name="T0" fmla="*/ 0 w 343"/>
                  <a:gd name="T1" fmla="*/ 387 h 541"/>
                  <a:gd name="T2" fmla="*/ 343 w 343"/>
                  <a:gd name="T3" fmla="*/ 541 h 541"/>
                  <a:gd name="T4" fmla="*/ 343 w 343"/>
                  <a:gd name="T5" fmla="*/ 154 h 541"/>
                  <a:gd name="T6" fmla="*/ 0 w 343"/>
                  <a:gd name="T7" fmla="*/ 0 h 541"/>
                  <a:gd name="T8" fmla="*/ 0 w 343"/>
                  <a:gd name="T9" fmla="*/ 387 h 541"/>
                </a:gdLst>
                <a:ahLst/>
                <a:cxnLst>
                  <a:cxn ang="0">
                    <a:pos x="T0" y="T1"/>
                  </a:cxn>
                  <a:cxn ang="0">
                    <a:pos x="T2" y="T3"/>
                  </a:cxn>
                  <a:cxn ang="0">
                    <a:pos x="T4" y="T5"/>
                  </a:cxn>
                  <a:cxn ang="0">
                    <a:pos x="T6" y="T7"/>
                  </a:cxn>
                  <a:cxn ang="0">
                    <a:pos x="T8" y="T9"/>
                  </a:cxn>
                </a:cxnLst>
                <a:rect l="0" t="0" r="r" b="b"/>
                <a:pathLst>
                  <a:path w="343" h="541">
                    <a:moveTo>
                      <a:pt x="0" y="387"/>
                    </a:moveTo>
                    <a:lnTo>
                      <a:pt x="343" y="541"/>
                    </a:lnTo>
                    <a:lnTo>
                      <a:pt x="343" y="154"/>
                    </a:lnTo>
                    <a:lnTo>
                      <a:pt x="0" y="0"/>
                    </a:lnTo>
                    <a:lnTo>
                      <a:pt x="0" y="387"/>
                    </a:lnTo>
                    <a:close/>
                  </a:path>
                </a:pathLst>
              </a:custGeom>
              <a:gradFill rotWithShape="1">
                <a:gsLst>
                  <a:gs pos="0">
                    <a:srgbClr val="CCFFCC">
                      <a:gamma/>
                      <a:tint val="0"/>
                      <a:invGamma/>
                    </a:srgbClr>
                  </a:gs>
                  <a:gs pos="100000">
                    <a:srgbClr val="CCFFCC"/>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10" name="Freeform 54"/>
              <p:cNvSpPr>
                <a:spLocks/>
              </p:cNvSpPr>
              <p:nvPr/>
            </p:nvSpPr>
            <p:spPr bwMode="auto">
              <a:xfrm>
                <a:off x="5060" y="9112"/>
                <a:ext cx="343" cy="541"/>
              </a:xfrm>
              <a:custGeom>
                <a:avLst/>
                <a:gdLst>
                  <a:gd name="T0" fmla="*/ 0 w 343"/>
                  <a:gd name="T1" fmla="*/ 387 h 541"/>
                  <a:gd name="T2" fmla="*/ 343 w 343"/>
                  <a:gd name="T3" fmla="*/ 541 h 541"/>
                  <a:gd name="T4" fmla="*/ 343 w 343"/>
                  <a:gd name="T5" fmla="*/ 154 h 541"/>
                  <a:gd name="T6" fmla="*/ 0 w 343"/>
                  <a:gd name="T7" fmla="*/ 0 h 541"/>
                  <a:gd name="T8" fmla="*/ 0 w 343"/>
                  <a:gd name="T9" fmla="*/ 387 h 541"/>
                </a:gdLst>
                <a:ahLst/>
                <a:cxnLst>
                  <a:cxn ang="0">
                    <a:pos x="T0" y="T1"/>
                  </a:cxn>
                  <a:cxn ang="0">
                    <a:pos x="T2" y="T3"/>
                  </a:cxn>
                  <a:cxn ang="0">
                    <a:pos x="T4" y="T5"/>
                  </a:cxn>
                  <a:cxn ang="0">
                    <a:pos x="T6" y="T7"/>
                  </a:cxn>
                  <a:cxn ang="0">
                    <a:pos x="T8" y="T9"/>
                  </a:cxn>
                </a:cxnLst>
                <a:rect l="0" t="0" r="r" b="b"/>
                <a:pathLst>
                  <a:path w="343" h="541">
                    <a:moveTo>
                      <a:pt x="0" y="387"/>
                    </a:moveTo>
                    <a:lnTo>
                      <a:pt x="343" y="541"/>
                    </a:lnTo>
                    <a:lnTo>
                      <a:pt x="343" y="154"/>
                    </a:lnTo>
                    <a:lnTo>
                      <a:pt x="0" y="0"/>
                    </a:lnTo>
                    <a:lnTo>
                      <a:pt x="0" y="387"/>
                    </a:lnTo>
                    <a:close/>
                  </a:path>
                </a:pathLst>
              </a:custGeom>
              <a:gradFill rotWithShape="1">
                <a:gsLst>
                  <a:gs pos="0">
                    <a:srgbClr val="CCFFCC">
                      <a:gamma/>
                      <a:tint val="0"/>
                      <a:invGamma/>
                    </a:srgbClr>
                  </a:gs>
                  <a:gs pos="100000">
                    <a:srgbClr val="CCFFCC"/>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11" name="Freeform 55"/>
              <p:cNvSpPr>
                <a:spLocks/>
              </p:cNvSpPr>
              <p:nvPr/>
            </p:nvSpPr>
            <p:spPr bwMode="auto">
              <a:xfrm>
                <a:off x="4567" y="8890"/>
                <a:ext cx="343" cy="541"/>
              </a:xfrm>
              <a:custGeom>
                <a:avLst/>
                <a:gdLst>
                  <a:gd name="T0" fmla="*/ 0 w 343"/>
                  <a:gd name="T1" fmla="*/ 387 h 541"/>
                  <a:gd name="T2" fmla="*/ 343 w 343"/>
                  <a:gd name="T3" fmla="*/ 541 h 541"/>
                  <a:gd name="T4" fmla="*/ 343 w 343"/>
                  <a:gd name="T5" fmla="*/ 155 h 541"/>
                  <a:gd name="T6" fmla="*/ 0 w 343"/>
                  <a:gd name="T7" fmla="*/ 0 h 541"/>
                  <a:gd name="T8" fmla="*/ 0 w 343"/>
                  <a:gd name="T9" fmla="*/ 387 h 541"/>
                </a:gdLst>
                <a:ahLst/>
                <a:cxnLst>
                  <a:cxn ang="0">
                    <a:pos x="T0" y="T1"/>
                  </a:cxn>
                  <a:cxn ang="0">
                    <a:pos x="T2" y="T3"/>
                  </a:cxn>
                  <a:cxn ang="0">
                    <a:pos x="T4" y="T5"/>
                  </a:cxn>
                  <a:cxn ang="0">
                    <a:pos x="T6" y="T7"/>
                  </a:cxn>
                  <a:cxn ang="0">
                    <a:pos x="T8" y="T9"/>
                  </a:cxn>
                </a:cxnLst>
                <a:rect l="0" t="0" r="r" b="b"/>
                <a:pathLst>
                  <a:path w="343" h="541">
                    <a:moveTo>
                      <a:pt x="0" y="387"/>
                    </a:moveTo>
                    <a:lnTo>
                      <a:pt x="343" y="541"/>
                    </a:lnTo>
                    <a:lnTo>
                      <a:pt x="343" y="155"/>
                    </a:lnTo>
                    <a:lnTo>
                      <a:pt x="0" y="0"/>
                    </a:lnTo>
                    <a:lnTo>
                      <a:pt x="0" y="387"/>
                    </a:lnTo>
                    <a:close/>
                  </a:path>
                </a:pathLst>
              </a:custGeom>
              <a:gradFill rotWithShape="1">
                <a:gsLst>
                  <a:gs pos="0">
                    <a:srgbClr val="CCFFCC">
                      <a:gamma/>
                      <a:tint val="0"/>
                      <a:invGamma/>
                    </a:srgbClr>
                  </a:gs>
                  <a:gs pos="100000">
                    <a:srgbClr val="CCFFCC"/>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12" name="Freeform 56"/>
              <p:cNvSpPr>
                <a:spLocks/>
              </p:cNvSpPr>
              <p:nvPr/>
            </p:nvSpPr>
            <p:spPr bwMode="auto">
              <a:xfrm>
                <a:off x="4077" y="8668"/>
                <a:ext cx="341" cy="541"/>
              </a:xfrm>
              <a:custGeom>
                <a:avLst/>
                <a:gdLst>
                  <a:gd name="T0" fmla="*/ 0 w 341"/>
                  <a:gd name="T1" fmla="*/ 387 h 541"/>
                  <a:gd name="T2" fmla="*/ 341 w 341"/>
                  <a:gd name="T3" fmla="*/ 541 h 541"/>
                  <a:gd name="T4" fmla="*/ 341 w 341"/>
                  <a:gd name="T5" fmla="*/ 155 h 541"/>
                  <a:gd name="T6" fmla="*/ 0 w 341"/>
                  <a:gd name="T7" fmla="*/ 0 h 541"/>
                  <a:gd name="T8" fmla="*/ 0 w 341"/>
                  <a:gd name="T9" fmla="*/ 387 h 541"/>
                </a:gdLst>
                <a:ahLst/>
                <a:cxnLst>
                  <a:cxn ang="0">
                    <a:pos x="T0" y="T1"/>
                  </a:cxn>
                  <a:cxn ang="0">
                    <a:pos x="T2" y="T3"/>
                  </a:cxn>
                  <a:cxn ang="0">
                    <a:pos x="T4" y="T5"/>
                  </a:cxn>
                  <a:cxn ang="0">
                    <a:pos x="T6" y="T7"/>
                  </a:cxn>
                  <a:cxn ang="0">
                    <a:pos x="T8" y="T9"/>
                  </a:cxn>
                </a:cxnLst>
                <a:rect l="0" t="0" r="r" b="b"/>
                <a:pathLst>
                  <a:path w="341" h="541">
                    <a:moveTo>
                      <a:pt x="0" y="387"/>
                    </a:moveTo>
                    <a:lnTo>
                      <a:pt x="341" y="541"/>
                    </a:lnTo>
                    <a:lnTo>
                      <a:pt x="341" y="155"/>
                    </a:lnTo>
                    <a:lnTo>
                      <a:pt x="0" y="0"/>
                    </a:lnTo>
                    <a:lnTo>
                      <a:pt x="0" y="387"/>
                    </a:lnTo>
                    <a:close/>
                  </a:path>
                </a:pathLst>
              </a:custGeom>
              <a:gradFill rotWithShape="1">
                <a:gsLst>
                  <a:gs pos="0">
                    <a:srgbClr val="CCFFCC">
                      <a:gamma/>
                      <a:tint val="0"/>
                      <a:invGamma/>
                    </a:srgbClr>
                  </a:gs>
                  <a:gs pos="100000">
                    <a:srgbClr val="CCFFCC"/>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13" name="Freeform 57"/>
              <p:cNvSpPr>
                <a:spLocks/>
              </p:cNvSpPr>
              <p:nvPr/>
            </p:nvSpPr>
            <p:spPr bwMode="auto">
              <a:xfrm>
                <a:off x="3585" y="8446"/>
                <a:ext cx="340" cy="542"/>
              </a:xfrm>
              <a:custGeom>
                <a:avLst/>
                <a:gdLst>
                  <a:gd name="T0" fmla="*/ 0 w 340"/>
                  <a:gd name="T1" fmla="*/ 387 h 542"/>
                  <a:gd name="T2" fmla="*/ 340 w 340"/>
                  <a:gd name="T3" fmla="*/ 542 h 542"/>
                  <a:gd name="T4" fmla="*/ 340 w 340"/>
                  <a:gd name="T5" fmla="*/ 153 h 542"/>
                  <a:gd name="T6" fmla="*/ 0 w 340"/>
                  <a:gd name="T7" fmla="*/ 0 h 542"/>
                  <a:gd name="T8" fmla="*/ 0 w 340"/>
                  <a:gd name="T9" fmla="*/ 387 h 542"/>
                </a:gdLst>
                <a:ahLst/>
                <a:cxnLst>
                  <a:cxn ang="0">
                    <a:pos x="T0" y="T1"/>
                  </a:cxn>
                  <a:cxn ang="0">
                    <a:pos x="T2" y="T3"/>
                  </a:cxn>
                  <a:cxn ang="0">
                    <a:pos x="T4" y="T5"/>
                  </a:cxn>
                  <a:cxn ang="0">
                    <a:pos x="T6" y="T7"/>
                  </a:cxn>
                  <a:cxn ang="0">
                    <a:pos x="T8" y="T9"/>
                  </a:cxn>
                </a:cxnLst>
                <a:rect l="0" t="0" r="r" b="b"/>
                <a:pathLst>
                  <a:path w="340" h="542">
                    <a:moveTo>
                      <a:pt x="0" y="387"/>
                    </a:moveTo>
                    <a:lnTo>
                      <a:pt x="340" y="542"/>
                    </a:lnTo>
                    <a:lnTo>
                      <a:pt x="340" y="153"/>
                    </a:lnTo>
                    <a:lnTo>
                      <a:pt x="0" y="0"/>
                    </a:lnTo>
                    <a:lnTo>
                      <a:pt x="0" y="387"/>
                    </a:lnTo>
                    <a:close/>
                  </a:path>
                </a:pathLst>
              </a:custGeom>
              <a:gradFill rotWithShape="1">
                <a:gsLst>
                  <a:gs pos="0">
                    <a:srgbClr val="CCFFCC">
                      <a:gamma/>
                      <a:tint val="0"/>
                      <a:invGamma/>
                    </a:srgbClr>
                  </a:gs>
                  <a:gs pos="100000">
                    <a:srgbClr val="CCFFCC"/>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14" name="Freeform 58"/>
              <p:cNvSpPr>
                <a:spLocks/>
              </p:cNvSpPr>
              <p:nvPr/>
            </p:nvSpPr>
            <p:spPr bwMode="auto">
              <a:xfrm>
                <a:off x="3516" y="9311"/>
                <a:ext cx="69" cy="723"/>
              </a:xfrm>
              <a:custGeom>
                <a:avLst/>
                <a:gdLst>
                  <a:gd name="T0" fmla="*/ 69 w 69"/>
                  <a:gd name="T1" fmla="*/ 693 h 723"/>
                  <a:gd name="T2" fmla="*/ 0 w 69"/>
                  <a:gd name="T3" fmla="*/ 723 h 723"/>
                  <a:gd name="T4" fmla="*/ 0 w 69"/>
                  <a:gd name="T5" fmla="*/ 0 h 723"/>
                  <a:gd name="T6" fmla="*/ 69 w 69"/>
                  <a:gd name="T7" fmla="*/ 32 h 723"/>
                  <a:gd name="T8" fmla="*/ 69 w 69"/>
                  <a:gd name="T9" fmla="*/ 693 h 723"/>
                </a:gdLst>
                <a:ahLst/>
                <a:cxnLst>
                  <a:cxn ang="0">
                    <a:pos x="T0" y="T1"/>
                  </a:cxn>
                  <a:cxn ang="0">
                    <a:pos x="T2" y="T3"/>
                  </a:cxn>
                  <a:cxn ang="0">
                    <a:pos x="T4" y="T5"/>
                  </a:cxn>
                  <a:cxn ang="0">
                    <a:pos x="T6" y="T7"/>
                  </a:cxn>
                  <a:cxn ang="0">
                    <a:pos x="T8" y="T9"/>
                  </a:cxn>
                </a:cxnLst>
                <a:rect l="0" t="0" r="r" b="b"/>
                <a:pathLst>
                  <a:path w="69" h="723">
                    <a:moveTo>
                      <a:pt x="69" y="693"/>
                    </a:moveTo>
                    <a:lnTo>
                      <a:pt x="0" y="723"/>
                    </a:lnTo>
                    <a:lnTo>
                      <a:pt x="0" y="0"/>
                    </a:lnTo>
                    <a:lnTo>
                      <a:pt x="69" y="32"/>
                    </a:lnTo>
                    <a:lnTo>
                      <a:pt x="69" y="693"/>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15" name="Freeform 59"/>
              <p:cNvSpPr>
                <a:spLocks/>
              </p:cNvSpPr>
              <p:nvPr/>
            </p:nvSpPr>
            <p:spPr bwMode="auto">
              <a:xfrm>
                <a:off x="4009" y="9535"/>
                <a:ext cx="68" cy="448"/>
              </a:xfrm>
              <a:custGeom>
                <a:avLst/>
                <a:gdLst>
                  <a:gd name="T0" fmla="*/ 68 w 68"/>
                  <a:gd name="T1" fmla="*/ 417 h 448"/>
                  <a:gd name="T2" fmla="*/ 0 w 68"/>
                  <a:gd name="T3" fmla="*/ 448 h 448"/>
                  <a:gd name="T4" fmla="*/ 0 w 68"/>
                  <a:gd name="T5" fmla="*/ 0 h 448"/>
                  <a:gd name="T6" fmla="*/ 68 w 68"/>
                  <a:gd name="T7" fmla="*/ 30 h 448"/>
                  <a:gd name="T8" fmla="*/ 68 w 68"/>
                  <a:gd name="T9" fmla="*/ 417 h 448"/>
                </a:gdLst>
                <a:ahLst/>
                <a:cxnLst>
                  <a:cxn ang="0">
                    <a:pos x="T0" y="T1"/>
                  </a:cxn>
                  <a:cxn ang="0">
                    <a:pos x="T2" y="T3"/>
                  </a:cxn>
                  <a:cxn ang="0">
                    <a:pos x="T4" y="T5"/>
                  </a:cxn>
                  <a:cxn ang="0">
                    <a:pos x="T6" y="T7"/>
                  </a:cxn>
                  <a:cxn ang="0">
                    <a:pos x="T8" y="T9"/>
                  </a:cxn>
                </a:cxnLst>
                <a:rect l="0" t="0" r="r" b="b"/>
                <a:pathLst>
                  <a:path w="68" h="448">
                    <a:moveTo>
                      <a:pt x="68" y="417"/>
                    </a:moveTo>
                    <a:lnTo>
                      <a:pt x="0" y="448"/>
                    </a:lnTo>
                    <a:lnTo>
                      <a:pt x="0" y="0"/>
                    </a:lnTo>
                    <a:lnTo>
                      <a:pt x="68" y="30"/>
                    </a:lnTo>
                    <a:lnTo>
                      <a:pt x="68" y="417"/>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16" name="Freeform 60"/>
              <p:cNvSpPr>
                <a:spLocks/>
              </p:cNvSpPr>
              <p:nvPr/>
            </p:nvSpPr>
            <p:spPr bwMode="auto">
              <a:xfrm>
                <a:off x="4992" y="9979"/>
                <a:ext cx="68" cy="448"/>
              </a:xfrm>
              <a:custGeom>
                <a:avLst/>
                <a:gdLst>
                  <a:gd name="T0" fmla="*/ 68 w 68"/>
                  <a:gd name="T1" fmla="*/ 417 h 448"/>
                  <a:gd name="T2" fmla="*/ 0 w 68"/>
                  <a:gd name="T3" fmla="*/ 448 h 448"/>
                  <a:gd name="T4" fmla="*/ 0 w 68"/>
                  <a:gd name="T5" fmla="*/ 0 h 448"/>
                  <a:gd name="T6" fmla="*/ 68 w 68"/>
                  <a:gd name="T7" fmla="*/ 30 h 448"/>
                  <a:gd name="T8" fmla="*/ 68 w 68"/>
                  <a:gd name="T9" fmla="*/ 417 h 448"/>
                </a:gdLst>
                <a:ahLst/>
                <a:cxnLst>
                  <a:cxn ang="0">
                    <a:pos x="T0" y="T1"/>
                  </a:cxn>
                  <a:cxn ang="0">
                    <a:pos x="T2" y="T3"/>
                  </a:cxn>
                  <a:cxn ang="0">
                    <a:pos x="T4" y="T5"/>
                  </a:cxn>
                  <a:cxn ang="0">
                    <a:pos x="T6" y="T7"/>
                  </a:cxn>
                  <a:cxn ang="0">
                    <a:pos x="T8" y="T9"/>
                  </a:cxn>
                </a:cxnLst>
                <a:rect l="0" t="0" r="r" b="b"/>
                <a:pathLst>
                  <a:path w="68" h="448">
                    <a:moveTo>
                      <a:pt x="68" y="417"/>
                    </a:moveTo>
                    <a:lnTo>
                      <a:pt x="0" y="448"/>
                    </a:lnTo>
                    <a:lnTo>
                      <a:pt x="0" y="0"/>
                    </a:lnTo>
                    <a:lnTo>
                      <a:pt x="68" y="30"/>
                    </a:lnTo>
                    <a:lnTo>
                      <a:pt x="68" y="417"/>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17" name="Freeform 61"/>
              <p:cNvSpPr>
                <a:spLocks/>
              </p:cNvSpPr>
              <p:nvPr/>
            </p:nvSpPr>
            <p:spPr bwMode="auto">
              <a:xfrm>
                <a:off x="4992" y="9081"/>
                <a:ext cx="68" cy="448"/>
              </a:xfrm>
              <a:custGeom>
                <a:avLst/>
                <a:gdLst>
                  <a:gd name="T0" fmla="*/ 68 w 68"/>
                  <a:gd name="T1" fmla="*/ 418 h 448"/>
                  <a:gd name="T2" fmla="*/ 0 w 68"/>
                  <a:gd name="T3" fmla="*/ 448 h 448"/>
                  <a:gd name="T4" fmla="*/ 0 w 68"/>
                  <a:gd name="T5" fmla="*/ 0 h 448"/>
                  <a:gd name="T6" fmla="*/ 68 w 68"/>
                  <a:gd name="T7" fmla="*/ 31 h 448"/>
                  <a:gd name="T8" fmla="*/ 68 w 68"/>
                  <a:gd name="T9" fmla="*/ 418 h 448"/>
                </a:gdLst>
                <a:ahLst/>
                <a:cxnLst>
                  <a:cxn ang="0">
                    <a:pos x="T0" y="T1"/>
                  </a:cxn>
                  <a:cxn ang="0">
                    <a:pos x="T2" y="T3"/>
                  </a:cxn>
                  <a:cxn ang="0">
                    <a:pos x="T4" y="T5"/>
                  </a:cxn>
                  <a:cxn ang="0">
                    <a:pos x="T6" y="T7"/>
                  </a:cxn>
                  <a:cxn ang="0">
                    <a:pos x="T8" y="T9"/>
                  </a:cxn>
                </a:cxnLst>
                <a:rect l="0" t="0" r="r" b="b"/>
                <a:pathLst>
                  <a:path w="68" h="448">
                    <a:moveTo>
                      <a:pt x="68" y="418"/>
                    </a:moveTo>
                    <a:lnTo>
                      <a:pt x="0" y="448"/>
                    </a:lnTo>
                    <a:lnTo>
                      <a:pt x="0" y="0"/>
                    </a:lnTo>
                    <a:lnTo>
                      <a:pt x="68" y="31"/>
                    </a:lnTo>
                    <a:lnTo>
                      <a:pt x="68" y="418"/>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18" name="Freeform 62"/>
              <p:cNvSpPr>
                <a:spLocks/>
              </p:cNvSpPr>
              <p:nvPr/>
            </p:nvSpPr>
            <p:spPr bwMode="auto">
              <a:xfrm>
                <a:off x="4499" y="8859"/>
                <a:ext cx="68" cy="448"/>
              </a:xfrm>
              <a:custGeom>
                <a:avLst/>
                <a:gdLst>
                  <a:gd name="T0" fmla="*/ 68 w 68"/>
                  <a:gd name="T1" fmla="*/ 418 h 448"/>
                  <a:gd name="T2" fmla="*/ 0 w 68"/>
                  <a:gd name="T3" fmla="*/ 448 h 448"/>
                  <a:gd name="T4" fmla="*/ 0 w 68"/>
                  <a:gd name="T5" fmla="*/ 0 h 448"/>
                  <a:gd name="T6" fmla="*/ 68 w 68"/>
                  <a:gd name="T7" fmla="*/ 31 h 448"/>
                  <a:gd name="T8" fmla="*/ 68 w 68"/>
                  <a:gd name="T9" fmla="*/ 418 h 448"/>
                </a:gdLst>
                <a:ahLst/>
                <a:cxnLst>
                  <a:cxn ang="0">
                    <a:pos x="T0" y="T1"/>
                  </a:cxn>
                  <a:cxn ang="0">
                    <a:pos x="T2" y="T3"/>
                  </a:cxn>
                  <a:cxn ang="0">
                    <a:pos x="T4" y="T5"/>
                  </a:cxn>
                  <a:cxn ang="0">
                    <a:pos x="T6" y="T7"/>
                  </a:cxn>
                  <a:cxn ang="0">
                    <a:pos x="T8" y="T9"/>
                  </a:cxn>
                </a:cxnLst>
                <a:rect l="0" t="0" r="r" b="b"/>
                <a:pathLst>
                  <a:path w="68" h="448">
                    <a:moveTo>
                      <a:pt x="68" y="418"/>
                    </a:moveTo>
                    <a:lnTo>
                      <a:pt x="0" y="448"/>
                    </a:lnTo>
                    <a:lnTo>
                      <a:pt x="0" y="0"/>
                    </a:lnTo>
                    <a:lnTo>
                      <a:pt x="68" y="31"/>
                    </a:lnTo>
                    <a:lnTo>
                      <a:pt x="68" y="418"/>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19" name="Freeform 63"/>
              <p:cNvSpPr>
                <a:spLocks/>
              </p:cNvSpPr>
              <p:nvPr/>
            </p:nvSpPr>
            <p:spPr bwMode="auto">
              <a:xfrm>
                <a:off x="4009" y="8637"/>
                <a:ext cx="68" cy="448"/>
              </a:xfrm>
              <a:custGeom>
                <a:avLst/>
                <a:gdLst>
                  <a:gd name="T0" fmla="*/ 68 w 68"/>
                  <a:gd name="T1" fmla="*/ 418 h 448"/>
                  <a:gd name="T2" fmla="*/ 0 w 68"/>
                  <a:gd name="T3" fmla="*/ 448 h 448"/>
                  <a:gd name="T4" fmla="*/ 0 w 68"/>
                  <a:gd name="T5" fmla="*/ 0 h 448"/>
                  <a:gd name="T6" fmla="*/ 68 w 68"/>
                  <a:gd name="T7" fmla="*/ 31 h 448"/>
                  <a:gd name="T8" fmla="*/ 68 w 68"/>
                  <a:gd name="T9" fmla="*/ 418 h 448"/>
                </a:gdLst>
                <a:ahLst/>
                <a:cxnLst>
                  <a:cxn ang="0">
                    <a:pos x="T0" y="T1"/>
                  </a:cxn>
                  <a:cxn ang="0">
                    <a:pos x="T2" y="T3"/>
                  </a:cxn>
                  <a:cxn ang="0">
                    <a:pos x="T4" y="T5"/>
                  </a:cxn>
                  <a:cxn ang="0">
                    <a:pos x="T6" y="T7"/>
                  </a:cxn>
                  <a:cxn ang="0">
                    <a:pos x="T8" y="T9"/>
                  </a:cxn>
                </a:cxnLst>
                <a:rect l="0" t="0" r="r" b="b"/>
                <a:pathLst>
                  <a:path w="68" h="448">
                    <a:moveTo>
                      <a:pt x="68" y="418"/>
                    </a:moveTo>
                    <a:lnTo>
                      <a:pt x="0" y="448"/>
                    </a:lnTo>
                    <a:lnTo>
                      <a:pt x="0" y="0"/>
                    </a:lnTo>
                    <a:lnTo>
                      <a:pt x="68" y="31"/>
                    </a:lnTo>
                    <a:lnTo>
                      <a:pt x="68" y="418"/>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20" name="Freeform 64"/>
              <p:cNvSpPr>
                <a:spLocks/>
              </p:cNvSpPr>
              <p:nvPr/>
            </p:nvSpPr>
            <p:spPr bwMode="auto">
              <a:xfrm>
                <a:off x="3516" y="8415"/>
                <a:ext cx="69" cy="448"/>
              </a:xfrm>
              <a:custGeom>
                <a:avLst/>
                <a:gdLst>
                  <a:gd name="T0" fmla="*/ 69 w 69"/>
                  <a:gd name="T1" fmla="*/ 418 h 448"/>
                  <a:gd name="T2" fmla="*/ 0 w 69"/>
                  <a:gd name="T3" fmla="*/ 448 h 448"/>
                  <a:gd name="T4" fmla="*/ 0 w 69"/>
                  <a:gd name="T5" fmla="*/ 0 h 448"/>
                  <a:gd name="T6" fmla="*/ 69 w 69"/>
                  <a:gd name="T7" fmla="*/ 31 h 448"/>
                  <a:gd name="T8" fmla="*/ 69 w 69"/>
                  <a:gd name="T9" fmla="*/ 418 h 448"/>
                </a:gdLst>
                <a:ahLst/>
                <a:cxnLst>
                  <a:cxn ang="0">
                    <a:pos x="T0" y="T1"/>
                  </a:cxn>
                  <a:cxn ang="0">
                    <a:pos x="T2" y="T3"/>
                  </a:cxn>
                  <a:cxn ang="0">
                    <a:pos x="T4" y="T5"/>
                  </a:cxn>
                  <a:cxn ang="0">
                    <a:pos x="T6" y="T7"/>
                  </a:cxn>
                  <a:cxn ang="0">
                    <a:pos x="T8" y="T9"/>
                  </a:cxn>
                </a:cxnLst>
                <a:rect l="0" t="0" r="r" b="b"/>
                <a:pathLst>
                  <a:path w="69" h="448">
                    <a:moveTo>
                      <a:pt x="69" y="418"/>
                    </a:moveTo>
                    <a:lnTo>
                      <a:pt x="0" y="448"/>
                    </a:lnTo>
                    <a:lnTo>
                      <a:pt x="0" y="0"/>
                    </a:lnTo>
                    <a:lnTo>
                      <a:pt x="69" y="31"/>
                    </a:lnTo>
                    <a:lnTo>
                      <a:pt x="69" y="418"/>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21" name="Freeform 65"/>
              <p:cNvSpPr>
                <a:spLocks/>
              </p:cNvSpPr>
              <p:nvPr/>
            </p:nvSpPr>
            <p:spPr bwMode="auto">
              <a:xfrm>
                <a:off x="4992" y="9499"/>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22" name="Freeform 66"/>
              <p:cNvSpPr>
                <a:spLocks/>
              </p:cNvSpPr>
              <p:nvPr/>
            </p:nvSpPr>
            <p:spPr bwMode="auto">
              <a:xfrm>
                <a:off x="4009" y="9055"/>
                <a:ext cx="409" cy="216"/>
              </a:xfrm>
              <a:custGeom>
                <a:avLst/>
                <a:gdLst>
                  <a:gd name="T0" fmla="*/ 0 w 409"/>
                  <a:gd name="T1" fmla="*/ 30 h 216"/>
                  <a:gd name="T2" fmla="*/ 409 w 409"/>
                  <a:gd name="T3" fmla="*/ 216 h 216"/>
                  <a:gd name="T4" fmla="*/ 409 w 409"/>
                  <a:gd name="T5" fmla="*/ 154 h 216"/>
                  <a:gd name="T6" fmla="*/ 68 w 409"/>
                  <a:gd name="T7" fmla="*/ 0 h 216"/>
                  <a:gd name="T8" fmla="*/ 0 w 409"/>
                  <a:gd name="T9" fmla="*/ 30 h 216"/>
                </a:gdLst>
                <a:ahLst/>
                <a:cxnLst>
                  <a:cxn ang="0">
                    <a:pos x="T0" y="T1"/>
                  </a:cxn>
                  <a:cxn ang="0">
                    <a:pos x="T2" y="T3"/>
                  </a:cxn>
                  <a:cxn ang="0">
                    <a:pos x="T4" y="T5"/>
                  </a:cxn>
                  <a:cxn ang="0">
                    <a:pos x="T6" y="T7"/>
                  </a:cxn>
                  <a:cxn ang="0">
                    <a:pos x="T8" y="T9"/>
                  </a:cxn>
                </a:cxnLst>
                <a:rect l="0" t="0" r="r" b="b"/>
                <a:pathLst>
                  <a:path w="409" h="216">
                    <a:moveTo>
                      <a:pt x="0" y="30"/>
                    </a:moveTo>
                    <a:lnTo>
                      <a:pt x="409" y="216"/>
                    </a:lnTo>
                    <a:lnTo>
                      <a:pt x="409" y="154"/>
                    </a:lnTo>
                    <a:lnTo>
                      <a:pt x="68"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23" name="Freeform 67"/>
              <p:cNvSpPr>
                <a:spLocks/>
              </p:cNvSpPr>
              <p:nvPr/>
            </p:nvSpPr>
            <p:spPr bwMode="auto">
              <a:xfrm>
                <a:off x="3516" y="8833"/>
                <a:ext cx="409" cy="216"/>
              </a:xfrm>
              <a:custGeom>
                <a:avLst/>
                <a:gdLst>
                  <a:gd name="T0" fmla="*/ 0 w 409"/>
                  <a:gd name="T1" fmla="*/ 30 h 216"/>
                  <a:gd name="T2" fmla="*/ 409 w 409"/>
                  <a:gd name="T3" fmla="*/ 216 h 216"/>
                  <a:gd name="T4" fmla="*/ 409 w 409"/>
                  <a:gd name="T5" fmla="*/ 155 h 216"/>
                  <a:gd name="T6" fmla="*/ 69 w 409"/>
                  <a:gd name="T7" fmla="*/ 0 h 216"/>
                  <a:gd name="T8" fmla="*/ 0 w 409"/>
                  <a:gd name="T9" fmla="*/ 30 h 216"/>
                </a:gdLst>
                <a:ahLst/>
                <a:cxnLst>
                  <a:cxn ang="0">
                    <a:pos x="T0" y="T1"/>
                  </a:cxn>
                  <a:cxn ang="0">
                    <a:pos x="T2" y="T3"/>
                  </a:cxn>
                  <a:cxn ang="0">
                    <a:pos x="T4" y="T5"/>
                  </a:cxn>
                  <a:cxn ang="0">
                    <a:pos x="T6" y="T7"/>
                  </a:cxn>
                  <a:cxn ang="0">
                    <a:pos x="T8" y="T9"/>
                  </a:cxn>
                </a:cxnLst>
                <a:rect l="0" t="0" r="r" b="b"/>
                <a:pathLst>
                  <a:path w="409" h="216">
                    <a:moveTo>
                      <a:pt x="0" y="30"/>
                    </a:moveTo>
                    <a:lnTo>
                      <a:pt x="409" y="216"/>
                    </a:lnTo>
                    <a:lnTo>
                      <a:pt x="409" y="155"/>
                    </a:lnTo>
                    <a:lnTo>
                      <a:pt x="69"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24" name="Freeform 68"/>
              <p:cNvSpPr>
                <a:spLocks/>
              </p:cNvSpPr>
              <p:nvPr/>
            </p:nvSpPr>
            <p:spPr bwMode="auto">
              <a:xfrm>
                <a:off x="5607" y="7914"/>
                <a:ext cx="1642" cy="889"/>
              </a:xfrm>
              <a:custGeom>
                <a:avLst/>
                <a:gdLst>
                  <a:gd name="T0" fmla="*/ 0 w 1642"/>
                  <a:gd name="T1" fmla="*/ 889 h 889"/>
                  <a:gd name="T2" fmla="*/ 1642 w 1642"/>
                  <a:gd name="T3" fmla="*/ 148 h 889"/>
                  <a:gd name="T4" fmla="*/ 1642 w 1642"/>
                  <a:gd name="T5" fmla="*/ 0 h 889"/>
                  <a:gd name="T6" fmla="*/ 0 w 1642"/>
                  <a:gd name="T7" fmla="*/ 739 h 889"/>
                  <a:gd name="T8" fmla="*/ 0 w 1642"/>
                  <a:gd name="T9" fmla="*/ 889 h 889"/>
                  <a:gd name="T10" fmla="*/ 0 w 1642"/>
                  <a:gd name="T11" fmla="*/ 889 h 889"/>
                </a:gdLst>
                <a:ahLst/>
                <a:cxnLst>
                  <a:cxn ang="0">
                    <a:pos x="T0" y="T1"/>
                  </a:cxn>
                  <a:cxn ang="0">
                    <a:pos x="T2" y="T3"/>
                  </a:cxn>
                  <a:cxn ang="0">
                    <a:pos x="T4" y="T5"/>
                  </a:cxn>
                  <a:cxn ang="0">
                    <a:pos x="T6" y="T7"/>
                  </a:cxn>
                  <a:cxn ang="0">
                    <a:pos x="T8" y="T9"/>
                  </a:cxn>
                  <a:cxn ang="0">
                    <a:pos x="T10" y="T11"/>
                  </a:cxn>
                </a:cxnLst>
                <a:rect l="0" t="0" r="r" b="b"/>
                <a:pathLst>
                  <a:path w="1642" h="889">
                    <a:moveTo>
                      <a:pt x="0" y="889"/>
                    </a:moveTo>
                    <a:lnTo>
                      <a:pt x="1642" y="148"/>
                    </a:lnTo>
                    <a:lnTo>
                      <a:pt x="1642" y="0"/>
                    </a:lnTo>
                    <a:lnTo>
                      <a:pt x="0" y="739"/>
                    </a:lnTo>
                    <a:lnTo>
                      <a:pt x="0" y="889"/>
                    </a:lnTo>
                    <a:lnTo>
                      <a:pt x="0" y="889"/>
                    </a:lnTo>
                    <a:close/>
                  </a:path>
                </a:pathLst>
              </a:custGeom>
              <a:solidFill>
                <a:srgbClr val="FFFF00"/>
              </a:solidFill>
              <a:ln w="9525" cmpd="sng">
                <a:solidFill>
                  <a:schemeClr val="accent2"/>
                </a:solidFill>
                <a:prstDash val="solid"/>
                <a:round/>
                <a:headEnd/>
                <a:tailEnd/>
              </a:ln>
            </p:spPr>
            <p:txBody>
              <a:bodyPr/>
              <a:lstStyle/>
              <a:p>
                <a:endParaRPr lang="ru-RU"/>
              </a:p>
            </p:txBody>
          </p:sp>
          <p:sp>
            <p:nvSpPr>
              <p:cNvPr id="1120325" name="Freeform 69"/>
              <p:cNvSpPr>
                <a:spLocks/>
              </p:cNvSpPr>
              <p:nvPr/>
            </p:nvSpPr>
            <p:spPr bwMode="auto">
              <a:xfrm>
                <a:off x="3310" y="7617"/>
                <a:ext cx="2297" cy="1186"/>
              </a:xfrm>
              <a:custGeom>
                <a:avLst/>
                <a:gdLst>
                  <a:gd name="T0" fmla="*/ 0 w 2297"/>
                  <a:gd name="T1" fmla="*/ 150 h 1186"/>
                  <a:gd name="T2" fmla="*/ 2297 w 2297"/>
                  <a:gd name="T3" fmla="*/ 1186 h 1186"/>
                  <a:gd name="T4" fmla="*/ 2297 w 2297"/>
                  <a:gd name="T5" fmla="*/ 1036 h 1186"/>
                  <a:gd name="T6" fmla="*/ 0 w 2297"/>
                  <a:gd name="T7" fmla="*/ 0 h 1186"/>
                  <a:gd name="T8" fmla="*/ 0 w 2297"/>
                  <a:gd name="T9" fmla="*/ 150 h 1186"/>
                </a:gdLst>
                <a:ahLst/>
                <a:cxnLst>
                  <a:cxn ang="0">
                    <a:pos x="T0" y="T1"/>
                  </a:cxn>
                  <a:cxn ang="0">
                    <a:pos x="T2" y="T3"/>
                  </a:cxn>
                  <a:cxn ang="0">
                    <a:pos x="T4" y="T5"/>
                  </a:cxn>
                  <a:cxn ang="0">
                    <a:pos x="T6" y="T7"/>
                  </a:cxn>
                  <a:cxn ang="0">
                    <a:pos x="T8" y="T9"/>
                  </a:cxn>
                </a:cxnLst>
                <a:rect l="0" t="0" r="r" b="b"/>
                <a:pathLst>
                  <a:path w="2297" h="1186">
                    <a:moveTo>
                      <a:pt x="0" y="150"/>
                    </a:moveTo>
                    <a:lnTo>
                      <a:pt x="2297" y="1186"/>
                    </a:lnTo>
                    <a:lnTo>
                      <a:pt x="2297" y="1036"/>
                    </a:lnTo>
                    <a:lnTo>
                      <a:pt x="0" y="0"/>
                    </a:lnTo>
                    <a:lnTo>
                      <a:pt x="0" y="150"/>
                    </a:lnTo>
                    <a:close/>
                  </a:path>
                </a:pathLst>
              </a:custGeom>
              <a:solidFill>
                <a:srgbClr val="FFFF00"/>
              </a:solidFill>
              <a:ln w="9525" cmpd="sng">
                <a:solidFill>
                  <a:schemeClr val="accent2"/>
                </a:solidFill>
                <a:prstDash val="solid"/>
                <a:round/>
                <a:headEnd/>
                <a:tailEnd/>
              </a:ln>
            </p:spPr>
            <p:txBody>
              <a:bodyPr/>
              <a:lstStyle/>
              <a:p>
                <a:endParaRPr lang="ru-RU"/>
              </a:p>
            </p:txBody>
          </p:sp>
          <p:sp>
            <p:nvSpPr>
              <p:cNvPr id="1120326" name="Freeform 70"/>
              <p:cNvSpPr>
                <a:spLocks/>
              </p:cNvSpPr>
              <p:nvPr/>
            </p:nvSpPr>
            <p:spPr bwMode="auto">
              <a:xfrm>
                <a:off x="4499" y="9279"/>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27" name="Freeform 71"/>
              <p:cNvSpPr>
                <a:spLocks/>
              </p:cNvSpPr>
              <p:nvPr/>
            </p:nvSpPr>
            <p:spPr bwMode="auto">
              <a:xfrm>
                <a:off x="4008" y="9955"/>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solidFill>
                <a:srgbClr val="FFFFFF"/>
              </a:solidFill>
              <a:ln w="9525" cmpd="sng">
                <a:solidFill>
                  <a:schemeClr val="accent2"/>
                </a:solidFill>
                <a:prstDash val="solid"/>
                <a:round/>
                <a:headEnd/>
                <a:tailEnd/>
              </a:ln>
            </p:spPr>
            <p:txBody>
              <a:bodyPr/>
              <a:lstStyle/>
              <a:p>
                <a:endParaRPr lang="ru-RU"/>
              </a:p>
            </p:txBody>
          </p:sp>
          <p:sp>
            <p:nvSpPr>
              <p:cNvPr id="1120328" name="Freeform 72"/>
              <p:cNvSpPr>
                <a:spLocks/>
              </p:cNvSpPr>
              <p:nvPr/>
            </p:nvSpPr>
            <p:spPr bwMode="auto">
              <a:xfrm>
                <a:off x="4992" y="10396"/>
                <a:ext cx="411" cy="216"/>
              </a:xfrm>
              <a:custGeom>
                <a:avLst/>
                <a:gdLst>
                  <a:gd name="T0" fmla="*/ 0 w 411"/>
                  <a:gd name="T1" fmla="*/ 30 h 216"/>
                  <a:gd name="T2" fmla="*/ 411 w 411"/>
                  <a:gd name="T3" fmla="*/ 216 h 216"/>
                  <a:gd name="T4" fmla="*/ 411 w 411"/>
                  <a:gd name="T5" fmla="*/ 154 h 216"/>
                  <a:gd name="T6" fmla="*/ 68 w 411"/>
                  <a:gd name="T7" fmla="*/ 0 h 216"/>
                  <a:gd name="T8" fmla="*/ 0 w 411"/>
                  <a:gd name="T9" fmla="*/ 30 h 216"/>
                </a:gdLst>
                <a:ahLst/>
                <a:cxnLst>
                  <a:cxn ang="0">
                    <a:pos x="T0" y="T1"/>
                  </a:cxn>
                  <a:cxn ang="0">
                    <a:pos x="T2" y="T3"/>
                  </a:cxn>
                  <a:cxn ang="0">
                    <a:pos x="T4" y="T5"/>
                  </a:cxn>
                  <a:cxn ang="0">
                    <a:pos x="T6" y="T7"/>
                  </a:cxn>
                  <a:cxn ang="0">
                    <a:pos x="T8" y="T9"/>
                  </a:cxn>
                </a:cxnLst>
                <a:rect l="0" t="0" r="r" b="b"/>
                <a:pathLst>
                  <a:path w="411" h="216">
                    <a:moveTo>
                      <a:pt x="0" y="30"/>
                    </a:moveTo>
                    <a:lnTo>
                      <a:pt x="411" y="216"/>
                    </a:lnTo>
                    <a:lnTo>
                      <a:pt x="411" y="154"/>
                    </a:lnTo>
                    <a:lnTo>
                      <a:pt x="68" y="0"/>
                    </a:lnTo>
                    <a:lnTo>
                      <a:pt x="0" y="30"/>
                    </a:lnTo>
                    <a:close/>
                  </a:path>
                </a:pathLst>
              </a:custGeom>
              <a:noFill/>
              <a:ln w="9525"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329" name="Freeform 73"/>
              <p:cNvSpPr>
                <a:spLocks/>
              </p:cNvSpPr>
              <p:nvPr/>
            </p:nvSpPr>
            <p:spPr bwMode="auto">
              <a:xfrm>
                <a:off x="4503" y="9755"/>
                <a:ext cx="69" cy="723"/>
              </a:xfrm>
              <a:custGeom>
                <a:avLst/>
                <a:gdLst>
                  <a:gd name="T0" fmla="*/ 69 w 69"/>
                  <a:gd name="T1" fmla="*/ 693 h 723"/>
                  <a:gd name="T2" fmla="*/ 0 w 69"/>
                  <a:gd name="T3" fmla="*/ 723 h 723"/>
                  <a:gd name="T4" fmla="*/ 0 w 69"/>
                  <a:gd name="T5" fmla="*/ 0 h 723"/>
                  <a:gd name="T6" fmla="*/ 69 w 69"/>
                  <a:gd name="T7" fmla="*/ 32 h 723"/>
                  <a:gd name="T8" fmla="*/ 69 w 69"/>
                  <a:gd name="T9" fmla="*/ 693 h 723"/>
                </a:gdLst>
                <a:ahLst/>
                <a:cxnLst>
                  <a:cxn ang="0">
                    <a:pos x="T0" y="T1"/>
                  </a:cxn>
                  <a:cxn ang="0">
                    <a:pos x="T2" y="T3"/>
                  </a:cxn>
                  <a:cxn ang="0">
                    <a:pos x="T4" y="T5"/>
                  </a:cxn>
                  <a:cxn ang="0">
                    <a:pos x="T6" y="T7"/>
                  </a:cxn>
                  <a:cxn ang="0">
                    <a:pos x="T8" y="T9"/>
                  </a:cxn>
                </a:cxnLst>
                <a:rect l="0" t="0" r="r" b="b"/>
                <a:pathLst>
                  <a:path w="69" h="723">
                    <a:moveTo>
                      <a:pt x="69" y="693"/>
                    </a:moveTo>
                    <a:lnTo>
                      <a:pt x="0" y="723"/>
                    </a:lnTo>
                    <a:lnTo>
                      <a:pt x="0" y="0"/>
                    </a:lnTo>
                    <a:lnTo>
                      <a:pt x="69" y="32"/>
                    </a:lnTo>
                    <a:lnTo>
                      <a:pt x="69" y="693"/>
                    </a:lnTo>
                    <a:close/>
                  </a:path>
                </a:pathLst>
              </a:custGeom>
              <a:solidFill>
                <a:srgbClr val="FFFFFF"/>
              </a:solidFill>
              <a:ln w="9525" cmpd="sng">
                <a:solidFill>
                  <a:schemeClr val="accent2"/>
                </a:solidFill>
                <a:prstDash val="solid"/>
                <a:round/>
                <a:headEnd/>
                <a:tailEnd/>
              </a:ln>
            </p:spPr>
            <p:txBody>
              <a:bodyPr/>
              <a:lstStyle/>
              <a:p>
                <a:endParaRPr lang="ru-RU"/>
              </a:p>
            </p:txBody>
          </p:sp>
        </p:grpSp>
        <p:grpSp>
          <p:nvGrpSpPr>
            <p:cNvPr id="1120330" name="Group 74"/>
            <p:cNvGrpSpPr>
              <a:grpSpLocks/>
            </p:cNvGrpSpPr>
            <p:nvPr/>
          </p:nvGrpSpPr>
          <p:grpSpPr bwMode="auto">
            <a:xfrm flipH="1">
              <a:off x="5020" y="1577"/>
              <a:ext cx="449" cy="377"/>
              <a:chOff x="3185" y="6705"/>
              <a:chExt cx="4367" cy="4371"/>
            </a:xfrm>
          </p:grpSpPr>
          <p:sp>
            <p:nvSpPr>
              <p:cNvPr id="1120331" name="Freeform 75" descr="Горизонтальный кирпич"/>
              <p:cNvSpPr>
                <a:spLocks/>
              </p:cNvSpPr>
              <p:nvPr/>
            </p:nvSpPr>
            <p:spPr bwMode="auto">
              <a:xfrm>
                <a:off x="5369" y="8020"/>
                <a:ext cx="2032" cy="3056"/>
              </a:xfrm>
              <a:custGeom>
                <a:avLst/>
                <a:gdLst>
                  <a:gd name="T0" fmla="*/ 0 w 2032"/>
                  <a:gd name="T1" fmla="*/ 3056 h 3056"/>
                  <a:gd name="T2" fmla="*/ 0 w 2032"/>
                  <a:gd name="T3" fmla="*/ 1775 h 3056"/>
                  <a:gd name="T4" fmla="*/ 1091 w 2032"/>
                  <a:gd name="T5" fmla="*/ 0 h 3056"/>
                  <a:gd name="T6" fmla="*/ 2032 w 2032"/>
                  <a:gd name="T7" fmla="*/ 461 h 3056"/>
                  <a:gd name="T8" fmla="*/ 2029 w 2032"/>
                  <a:gd name="T9" fmla="*/ 1877 h 3056"/>
                  <a:gd name="T10" fmla="*/ 1415 w 2032"/>
                  <a:gd name="T11" fmla="*/ 2236 h 3056"/>
                  <a:gd name="T12" fmla="*/ 1415 w 2032"/>
                  <a:gd name="T13" fmla="*/ 871 h 3056"/>
                  <a:gd name="T14" fmla="*/ 785 w 2032"/>
                  <a:gd name="T15" fmla="*/ 1228 h 3056"/>
                  <a:gd name="T16" fmla="*/ 785 w 2032"/>
                  <a:gd name="T17" fmla="*/ 2602 h 3056"/>
                  <a:gd name="T18" fmla="*/ 0 w 2032"/>
                  <a:gd name="T19" fmla="*/ 3056 h 30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32" h="3056">
                    <a:moveTo>
                      <a:pt x="0" y="3056"/>
                    </a:moveTo>
                    <a:lnTo>
                      <a:pt x="0" y="1775"/>
                    </a:lnTo>
                    <a:lnTo>
                      <a:pt x="1091" y="0"/>
                    </a:lnTo>
                    <a:lnTo>
                      <a:pt x="2032" y="461"/>
                    </a:lnTo>
                    <a:lnTo>
                      <a:pt x="2029" y="1877"/>
                    </a:lnTo>
                    <a:lnTo>
                      <a:pt x="1415" y="2236"/>
                    </a:lnTo>
                    <a:lnTo>
                      <a:pt x="1415" y="871"/>
                    </a:lnTo>
                    <a:lnTo>
                      <a:pt x="785" y="1228"/>
                    </a:lnTo>
                    <a:lnTo>
                      <a:pt x="785" y="2602"/>
                    </a:lnTo>
                    <a:lnTo>
                      <a:pt x="0" y="3056"/>
                    </a:lnTo>
                    <a:close/>
                  </a:path>
                </a:pathLst>
              </a:custGeom>
              <a:pattFill prst="horzBrick">
                <a:fgClr>
                  <a:schemeClr val="accent2"/>
                </a:fgClr>
                <a:bgClr>
                  <a:srgbClr val="FF6600"/>
                </a:bgClr>
              </a:pattFill>
              <a:ln w="9525" cmpd="sng">
                <a:solidFill>
                  <a:schemeClr val="accent2"/>
                </a:solidFill>
                <a:prstDash val="solid"/>
                <a:round/>
                <a:headEnd/>
                <a:tailEnd/>
              </a:ln>
            </p:spPr>
            <p:txBody>
              <a:bodyPr/>
              <a:lstStyle/>
              <a:p>
                <a:endParaRPr lang="ru-RU"/>
              </a:p>
            </p:txBody>
          </p:sp>
          <p:sp>
            <p:nvSpPr>
              <p:cNvPr id="1120332" name="Freeform 76"/>
              <p:cNvSpPr>
                <a:spLocks/>
              </p:cNvSpPr>
              <p:nvPr/>
            </p:nvSpPr>
            <p:spPr bwMode="auto">
              <a:xfrm>
                <a:off x="5083" y="6705"/>
                <a:ext cx="798" cy="461"/>
              </a:xfrm>
              <a:custGeom>
                <a:avLst/>
                <a:gdLst>
                  <a:gd name="T0" fmla="*/ 399 w 798"/>
                  <a:gd name="T1" fmla="*/ 461 h 461"/>
                  <a:gd name="T2" fmla="*/ 0 w 798"/>
                  <a:gd name="T3" fmla="*/ 231 h 461"/>
                  <a:gd name="T4" fmla="*/ 399 w 798"/>
                  <a:gd name="T5" fmla="*/ 0 h 461"/>
                  <a:gd name="T6" fmla="*/ 798 w 798"/>
                  <a:gd name="T7" fmla="*/ 231 h 461"/>
                  <a:gd name="T8" fmla="*/ 399 w 798"/>
                  <a:gd name="T9" fmla="*/ 461 h 461"/>
                </a:gdLst>
                <a:ahLst/>
                <a:cxnLst>
                  <a:cxn ang="0">
                    <a:pos x="T0" y="T1"/>
                  </a:cxn>
                  <a:cxn ang="0">
                    <a:pos x="T2" y="T3"/>
                  </a:cxn>
                  <a:cxn ang="0">
                    <a:pos x="T4" y="T5"/>
                  </a:cxn>
                  <a:cxn ang="0">
                    <a:pos x="T6" y="T7"/>
                  </a:cxn>
                  <a:cxn ang="0">
                    <a:pos x="T8" y="T9"/>
                  </a:cxn>
                </a:cxnLst>
                <a:rect l="0" t="0" r="r" b="b"/>
                <a:pathLst>
                  <a:path w="798" h="461">
                    <a:moveTo>
                      <a:pt x="399" y="461"/>
                    </a:moveTo>
                    <a:lnTo>
                      <a:pt x="0" y="231"/>
                    </a:lnTo>
                    <a:lnTo>
                      <a:pt x="399" y="0"/>
                    </a:lnTo>
                    <a:lnTo>
                      <a:pt x="798" y="231"/>
                    </a:lnTo>
                    <a:lnTo>
                      <a:pt x="399" y="461"/>
                    </a:lnTo>
                    <a:close/>
                  </a:path>
                </a:pathLst>
              </a:custGeom>
              <a:solidFill>
                <a:schemeClr val="accent2"/>
              </a:solidFill>
              <a:ln w="9525" cmpd="sng">
                <a:solidFill>
                  <a:schemeClr val="accent2"/>
                </a:solidFill>
                <a:prstDash val="solid"/>
                <a:round/>
                <a:headEnd/>
                <a:tailEnd/>
              </a:ln>
            </p:spPr>
            <p:txBody>
              <a:bodyPr/>
              <a:lstStyle/>
              <a:p>
                <a:endParaRPr lang="ru-RU"/>
              </a:p>
            </p:txBody>
          </p:sp>
          <p:sp>
            <p:nvSpPr>
              <p:cNvPr id="1120333" name="Freeform 77"/>
              <p:cNvSpPr>
                <a:spLocks/>
              </p:cNvSpPr>
              <p:nvPr/>
            </p:nvSpPr>
            <p:spPr bwMode="auto">
              <a:xfrm>
                <a:off x="6666" y="8891"/>
                <a:ext cx="118" cy="1365"/>
              </a:xfrm>
              <a:custGeom>
                <a:avLst/>
                <a:gdLst>
                  <a:gd name="T0" fmla="*/ 0 w 118"/>
                  <a:gd name="T1" fmla="*/ 1297 h 1365"/>
                  <a:gd name="T2" fmla="*/ 118 w 118"/>
                  <a:gd name="T3" fmla="*/ 1365 h 1365"/>
                  <a:gd name="T4" fmla="*/ 118 w 118"/>
                  <a:gd name="T5" fmla="*/ 0 h 1365"/>
                  <a:gd name="T6" fmla="*/ 0 w 118"/>
                  <a:gd name="T7" fmla="*/ 68 h 1365"/>
                  <a:gd name="T8" fmla="*/ 0 w 118"/>
                  <a:gd name="T9" fmla="*/ 1297 h 1365"/>
                </a:gdLst>
                <a:ahLst/>
                <a:cxnLst>
                  <a:cxn ang="0">
                    <a:pos x="T0" y="T1"/>
                  </a:cxn>
                  <a:cxn ang="0">
                    <a:pos x="T2" y="T3"/>
                  </a:cxn>
                  <a:cxn ang="0">
                    <a:pos x="T4" y="T5"/>
                  </a:cxn>
                  <a:cxn ang="0">
                    <a:pos x="T6" y="T7"/>
                  </a:cxn>
                  <a:cxn ang="0">
                    <a:pos x="T8" y="T9"/>
                  </a:cxn>
                </a:cxnLst>
                <a:rect l="0" t="0" r="r" b="b"/>
                <a:pathLst>
                  <a:path w="118" h="1365">
                    <a:moveTo>
                      <a:pt x="0" y="1297"/>
                    </a:moveTo>
                    <a:lnTo>
                      <a:pt x="118" y="1365"/>
                    </a:lnTo>
                    <a:lnTo>
                      <a:pt x="118" y="0"/>
                    </a:lnTo>
                    <a:lnTo>
                      <a:pt x="0" y="68"/>
                    </a:lnTo>
                    <a:lnTo>
                      <a:pt x="0" y="1297"/>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334" name="Freeform 78" descr="Дранка"/>
              <p:cNvSpPr>
                <a:spLocks/>
              </p:cNvSpPr>
              <p:nvPr/>
            </p:nvSpPr>
            <p:spPr bwMode="auto">
              <a:xfrm>
                <a:off x="4277" y="6758"/>
                <a:ext cx="3275" cy="1774"/>
              </a:xfrm>
              <a:custGeom>
                <a:avLst/>
                <a:gdLst>
                  <a:gd name="T0" fmla="*/ 2183 w 3275"/>
                  <a:gd name="T1" fmla="*/ 1262 h 1774"/>
                  <a:gd name="T2" fmla="*/ 0 w 3275"/>
                  <a:gd name="T3" fmla="*/ 0 h 1774"/>
                  <a:gd name="T4" fmla="*/ 1092 w 3275"/>
                  <a:gd name="T5" fmla="*/ 512 h 1774"/>
                  <a:gd name="T6" fmla="*/ 3275 w 3275"/>
                  <a:gd name="T7" fmla="*/ 1774 h 1774"/>
                  <a:gd name="T8" fmla="*/ 2183 w 3275"/>
                  <a:gd name="T9" fmla="*/ 1262 h 1774"/>
                  <a:gd name="T10" fmla="*/ 2183 w 3275"/>
                  <a:gd name="T11" fmla="*/ 1262 h 1774"/>
                </a:gdLst>
                <a:ahLst/>
                <a:cxnLst>
                  <a:cxn ang="0">
                    <a:pos x="T0" y="T1"/>
                  </a:cxn>
                  <a:cxn ang="0">
                    <a:pos x="T2" y="T3"/>
                  </a:cxn>
                  <a:cxn ang="0">
                    <a:pos x="T4" y="T5"/>
                  </a:cxn>
                  <a:cxn ang="0">
                    <a:pos x="T6" y="T7"/>
                  </a:cxn>
                  <a:cxn ang="0">
                    <a:pos x="T8" y="T9"/>
                  </a:cxn>
                  <a:cxn ang="0">
                    <a:pos x="T10" y="T11"/>
                  </a:cxn>
                </a:cxnLst>
                <a:rect l="0" t="0" r="r" b="b"/>
                <a:pathLst>
                  <a:path w="3275" h="1774">
                    <a:moveTo>
                      <a:pt x="2183" y="1262"/>
                    </a:moveTo>
                    <a:lnTo>
                      <a:pt x="0" y="0"/>
                    </a:lnTo>
                    <a:lnTo>
                      <a:pt x="1092" y="512"/>
                    </a:lnTo>
                    <a:lnTo>
                      <a:pt x="3275" y="1774"/>
                    </a:lnTo>
                    <a:lnTo>
                      <a:pt x="2183" y="1262"/>
                    </a:lnTo>
                    <a:lnTo>
                      <a:pt x="2183" y="1262"/>
                    </a:lnTo>
                    <a:close/>
                  </a:path>
                </a:pathLst>
              </a:custGeom>
              <a:pattFill prst="shingle">
                <a:fgClr>
                  <a:schemeClr val="accent2"/>
                </a:fgClr>
                <a:bgClr>
                  <a:srgbClr val="CC3300"/>
                </a:bgClr>
              </a:pattFill>
              <a:ln w="9525" cmpd="sng">
                <a:solidFill>
                  <a:schemeClr val="accent2"/>
                </a:solidFill>
                <a:prstDash val="solid"/>
                <a:round/>
                <a:headEnd/>
                <a:tailEnd/>
              </a:ln>
            </p:spPr>
            <p:txBody>
              <a:bodyPr/>
              <a:lstStyle/>
              <a:p>
                <a:endParaRPr lang="ru-RU"/>
              </a:p>
            </p:txBody>
          </p:sp>
          <p:sp>
            <p:nvSpPr>
              <p:cNvPr id="1120335" name="Freeform 79" descr="Горизонтальный кирпич"/>
              <p:cNvSpPr>
                <a:spLocks/>
              </p:cNvSpPr>
              <p:nvPr/>
            </p:nvSpPr>
            <p:spPr bwMode="auto">
              <a:xfrm>
                <a:off x="5083" y="6936"/>
                <a:ext cx="399" cy="437"/>
              </a:xfrm>
              <a:custGeom>
                <a:avLst/>
                <a:gdLst>
                  <a:gd name="T0" fmla="*/ 399 w 399"/>
                  <a:gd name="T1" fmla="*/ 437 h 437"/>
                  <a:gd name="T2" fmla="*/ 0 w 399"/>
                  <a:gd name="T3" fmla="*/ 200 h 437"/>
                  <a:gd name="T4" fmla="*/ 0 w 399"/>
                  <a:gd name="T5" fmla="*/ 0 h 437"/>
                  <a:gd name="T6" fmla="*/ 399 w 399"/>
                  <a:gd name="T7" fmla="*/ 231 h 437"/>
                  <a:gd name="T8" fmla="*/ 399 w 399"/>
                  <a:gd name="T9" fmla="*/ 437 h 437"/>
                  <a:gd name="T10" fmla="*/ 399 w 399"/>
                  <a:gd name="T11" fmla="*/ 437 h 437"/>
                </a:gdLst>
                <a:ahLst/>
                <a:cxnLst>
                  <a:cxn ang="0">
                    <a:pos x="T0" y="T1"/>
                  </a:cxn>
                  <a:cxn ang="0">
                    <a:pos x="T2" y="T3"/>
                  </a:cxn>
                  <a:cxn ang="0">
                    <a:pos x="T4" y="T5"/>
                  </a:cxn>
                  <a:cxn ang="0">
                    <a:pos x="T6" y="T7"/>
                  </a:cxn>
                  <a:cxn ang="0">
                    <a:pos x="T8" y="T9"/>
                  </a:cxn>
                  <a:cxn ang="0">
                    <a:pos x="T10" y="T11"/>
                  </a:cxn>
                </a:cxnLst>
                <a:rect l="0" t="0" r="r" b="b"/>
                <a:pathLst>
                  <a:path w="399" h="437">
                    <a:moveTo>
                      <a:pt x="399" y="437"/>
                    </a:moveTo>
                    <a:lnTo>
                      <a:pt x="0" y="200"/>
                    </a:lnTo>
                    <a:lnTo>
                      <a:pt x="0" y="0"/>
                    </a:lnTo>
                    <a:lnTo>
                      <a:pt x="399" y="231"/>
                    </a:lnTo>
                    <a:lnTo>
                      <a:pt x="399" y="437"/>
                    </a:lnTo>
                    <a:lnTo>
                      <a:pt x="399" y="437"/>
                    </a:lnTo>
                    <a:close/>
                  </a:path>
                </a:pathLst>
              </a:custGeom>
              <a:pattFill prst="horzBrick">
                <a:fgClr>
                  <a:schemeClr val="accent2"/>
                </a:fgClr>
                <a:bgClr>
                  <a:srgbClr val="FF9966"/>
                </a:bgClr>
              </a:pattFill>
              <a:ln w="9525" cmpd="sng">
                <a:solidFill>
                  <a:schemeClr val="accent2"/>
                </a:solidFill>
                <a:prstDash val="solid"/>
                <a:round/>
                <a:headEnd/>
                <a:tailEnd/>
              </a:ln>
            </p:spPr>
            <p:txBody>
              <a:bodyPr/>
              <a:lstStyle/>
              <a:p>
                <a:endParaRPr lang="ru-RU"/>
              </a:p>
            </p:txBody>
          </p:sp>
          <p:sp>
            <p:nvSpPr>
              <p:cNvPr id="1120336" name="Freeform 80" descr="Горизонтальный кирпич"/>
              <p:cNvSpPr>
                <a:spLocks/>
              </p:cNvSpPr>
              <p:nvPr/>
            </p:nvSpPr>
            <p:spPr bwMode="auto">
              <a:xfrm>
                <a:off x="5482" y="6936"/>
                <a:ext cx="399" cy="623"/>
              </a:xfrm>
              <a:custGeom>
                <a:avLst/>
                <a:gdLst>
                  <a:gd name="T0" fmla="*/ 0 w 399"/>
                  <a:gd name="T1" fmla="*/ 436 h 623"/>
                  <a:gd name="T2" fmla="*/ 0 w 399"/>
                  <a:gd name="T3" fmla="*/ 230 h 623"/>
                  <a:gd name="T4" fmla="*/ 399 w 399"/>
                  <a:gd name="T5" fmla="*/ 0 h 623"/>
                  <a:gd name="T6" fmla="*/ 399 w 399"/>
                  <a:gd name="T7" fmla="*/ 623 h 623"/>
                  <a:gd name="T8" fmla="*/ 0 w 399"/>
                  <a:gd name="T9" fmla="*/ 436 h 623"/>
                </a:gdLst>
                <a:ahLst/>
                <a:cxnLst>
                  <a:cxn ang="0">
                    <a:pos x="T0" y="T1"/>
                  </a:cxn>
                  <a:cxn ang="0">
                    <a:pos x="T2" y="T3"/>
                  </a:cxn>
                  <a:cxn ang="0">
                    <a:pos x="T4" y="T5"/>
                  </a:cxn>
                  <a:cxn ang="0">
                    <a:pos x="T6" y="T7"/>
                  </a:cxn>
                  <a:cxn ang="0">
                    <a:pos x="T8" y="T9"/>
                  </a:cxn>
                </a:cxnLst>
                <a:rect l="0" t="0" r="r" b="b"/>
                <a:pathLst>
                  <a:path w="399" h="623">
                    <a:moveTo>
                      <a:pt x="0" y="436"/>
                    </a:moveTo>
                    <a:lnTo>
                      <a:pt x="0" y="230"/>
                    </a:lnTo>
                    <a:lnTo>
                      <a:pt x="399" y="0"/>
                    </a:lnTo>
                    <a:lnTo>
                      <a:pt x="399" y="623"/>
                    </a:lnTo>
                    <a:lnTo>
                      <a:pt x="0" y="436"/>
                    </a:lnTo>
                    <a:close/>
                  </a:path>
                </a:pathLst>
              </a:custGeom>
              <a:pattFill prst="horzBrick">
                <a:fgClr>
                  <a:schemeClr val="accent2"/>
                </a:fgClr>
                <a:bgClr>
                  <a:srgbClr val="FF9966"/>
                </a:bgClr>
              </a:pattFill>
              <a:ln w="9525" cmpd="sng">
                <a:solidFill>
                  <a:schemeClr val="accent2"/>
                </a:solidFill>
                <a:prstDash val="solid"/>
                <a:round/>
                <a:headEnd/>
                <a:tailEnd/>
              </a:ln>
            </p:spPr>
            <p:txBody>
              <a:bodyPr/>
              <a:lstStyle/>
              <a:p>
                <a:endParaRPr lang="ru-RU"/>
              </a:p>
            </p:txBody>
          </p:sp>
          <p:sp>
            <p:nvSpPr>
              <p:cNvPr id="1120337" name="Freeform 81" descr="Горизонтальный кирпич"/>
              <p:cNvSpPr>
                <a:spLocks/>
              </p:cNvSpPr>
              <p:nvPr/>
            </p:nvSpPr>
            <p:spPr bwMode="auto">
              <a:xfrm>
                <a:off x="3425" y="8669"/>
                <a:ext cx="1944" cy="2407"/>
              </a:xfrm>
              <a:custGeom>
                <a:avLst/>
                <a:gdLst>
                  <a:gd name="T0" fmla="*/ 1944 w 1944"/>
                  <a:gd name="T1" fmla="*/ 2407 h 2407"/>
                  <a:gd name="T2" fmla="*/ 0 w 1944"/>
                  <a:gd name="T3" fmla="*/ 1279 h 2407"/>
                  <a:gd name="T4" fmla="*/ 0 w 1944"/>
                  <a:gd name="T5" fmla="*/ 0 h 2407"/>
                  <a:gd name="T6" fmla="*/ 1944 w 1944"/>
                  <a:gd name="T7" fmla="*/ 1126 h 2407"/>
                  <a:gd name="T8" fmla="*/ 1944 w 1944"/>
                  <a:gd name="T9" fmla="*/ 2407 h 2407"/>
                </a:gdLst>
                <a:ahLst/>
                <a:cxnLst>
                  <a:cxn ang="0">
                    <a:pos x="T0" y="T1"/>
                  </a:cxn>
                  <a:cxn ang="0">
                    <a:pos x="T2" y="T3"/>
                  </a:cxn>
                  <a:cxn ang="0">
                    <a:pos x="T4" y="T5"/>
                  </a:cxn>
                  <a:cxn ang="0">
                    <a:pos x="T6" y="T7"/>
                  </a:cxn>
                  <a:cxn ang="0">
                    <a:pos x="T8" y="T9"/>
                  </a:cxn>
                </a:cxnLst>
                <a:rect l="0" t="0" r="r" b="b"/>
                <a:pathLst>
                  <a:path w="1944" h="2407">
                    <a:moveTo>
                      <a:pt x="1944" y="2407"/>
                    </a:moveTo>
                    <a:lnTo>
                      <a:pt x="0" y="1279"/>
                    </a:lnTo>
                    <a:lnTo>
                      <a:pt x="0" y="0"/>
                    </a:lnTo>
                    <a:lnTo>
                      <a:pt x="1944" y="1126"/>
                    </a:lnTo>
                    <a:lnTo>
                      <a:pt x="1944" y="2407"/>
                    </a:lnTo>
                    <a:close/>
                  </a:path>
                </a:pathLst>
              </a:custGeom>
              <a:pattFill prst="horzBrick">
                <a:fgClr>
                  <a:schemeClr val="accent2"/>
                </a:fgClr>
                <a:bgClr>
                  <a:srgbClr val="FF6600"/>
                </a:bgClr>
              </a:pattFill>
              <a:ln w="9525" cmpd="sng">
                <a:solidFill>
                  <a:schemeClr val="accent2"/>
                </a:solidFill>
                <a:prstDash val="solid"/>
                <a:round/>
                <a:headEnd/>
                <a:tailEnd/>
              </a:ln>
            </p:spPr>
            <p:txBody>
              <a:bodyPr/>
              <a:lstStyle/>
              <a:p>
                <a:endParaRPr lang="ru-RU"/>
              </a:p>
            </p:txBody>
          </p:sp>
          <p:sp>
            <p:nvSpPr>
              <p:cNvPr id="1120338" name="Freeform 82"/>
              <p:cNvSpPr>
                <a:spLocks/>
              </p:cNvSpPr>
              <p:nvPr/>
            </p:nvSpPr>
            <p:spPr bwMode="auto">
              <a:xfrm>
                <a:off x="6154" y="8959"/>
                <a:ext cx="512" cy="1536"/>
              </a:xfrm>
              <a:custGeom>
                <a:avLst/>
                <a:gdLst>
                  <a:gd name="T0" fmla="*/ 512 w 512"/>
                  <a:gd name="T1" fmla="*/ 1229 h 1536"/>
                  <a:gd name="T2" fmla="*/ 0 w 512"/>
                  <a:gd name="T3" fmla="*/ 1536 h 1536"/>
                  <a:gd name="T4" fmla="*/ 0 w 512"/>
                  <a:gd name="T5" fmla="*/ 289 h 1536"/>
                  <a:gd name="T6" fmla="*/ 512 w 512"/>
                  <a:gd name="T7" fmla="*/ 0 h 1536"/>
                  <a:gd name="T8" fmla="*/ 512 w 512"/>
                  <a:gd name="T9" fmla="*/ 1229 h 1536"/>
                </a:gdLst>
                <a:ahLst/>
                <a:cxnLst>
                  <a:cxn ang="0">
                    <a:pos x="T0" y="T1"/>
                  </a:cxn>
                  <a:cxn ang="0">
                    <a:pos x="T2" y="T3"/>
                  </a:cxn>
                  <a:cxn ang="0">
                    <a:pos x="T4" y="T5"/>
                  </a:cxn>
                  <a:cxn ang="0">
                    <a:pos x="T6" y="T7"/>
                  </a:cxn>
                  <a:cxn ang="0">
                    <a:pos x="T8" y="T9"/>
                  </a:cxn>
                </a:cxnLst>
                <a:rect l="0" t="0" r="r" b="b"/>
                <a:pathLst>
                  <a:path w="512" h="1536">
                    <a:moveTo>
                      <a:pt x="512" y="1229"/>
                    </a:moveTo>
                    <a:lnTo>
                      <a:pt x="0" y="1536"/>
                    </a:lnTo>
                    <a:lnTo>
                      <a:pt x="0" y="289"/>
                    </a:lnTo>
                    <a:lnTo>
                      <a:pt x="512" y="0"/>
                    </a:lnTo>
                    <a:lnTo>
                      <a:pt x="512" y="1229"/>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339" name="Freeform 83" descr="Дранка"/>
              <p:cNvSpPr>
                <a:spLocks/>
              </p:cNvSpPr>
              <p:nvPr/>
            </p:nvSpPr>
            <p:spPr bwMode="auto">
              <a:xfrm>
                <a:off x="3185" y="6758"/>
                <a:ext cx="3275" cy="3037"/>
              </a:xfrm>
              <a:custGeom>
                <a:avLst/>
                <a:gdLst>
                  <a:gd name="T0" fmla="*/ 2184 w 3275"/>
                  <a:gd name="T1" fmla="*/ 3037 h 3037"/>
                  <a:gd name="T2" fmla="*/ 0 w 3275"/>
                  <a:gd name="T3" fmla="*/ 1774 h 3037"/>
                  <a:gd name="T4" fmla="*/ 1092 w 3275"/>
                  <a:gd name="T5" fmla="*/ 0 h 3037"/>
                  <a:gd name="T6" fmla="*/ 3275 w 3275"/>
                  <a:gd name="T7" fmla="*/ 1262 h 3037"/>
                  <a:gd name="T8" fmla="*/ 2184 w 3275"/>
                  <a:gd name="T9" fmla="*/ 3037 h 3037"/>
                </a:gdLst>
                <a:ahLst/>
                <a:cxnLst>
                  <a:cxn ang="0">
                    <a:pos x="T0" y="T1"/>
                  </a:cxn>
                  <a:cxn ang="0">
                    <a:pos x="T2" y="T3"/>
                  </a:cxn>
                  <a:cxn ang="0">
                    <a:pos x="T4" y="T5"/>
                  </a:cxn>
                  <a:cxn ang="0">
                    <a:pos x="T6" y="T7"/>
                  </a:cxn>
                  <a:cxn ang="0">
                    <a:pos x="T8" y="T9"/>
                  </a:cxn>
                </a:cxnLst>
                <a:rect l="0" t="0" r="r" b="b"/>
                <a:pathLst>
                  <a:path w="3275" h="3037">
                    <a:moveTo>
                      <a:pt x="2184" y="3037"/>
                    </a:moveTo>
                    <a:lnTo>
                      <a:pt x="0" y="1774"/>
                    </a:lnTo>
                    <a:lnTo>
                      <a:pt x="1092" y="0"/>
                    </a:lnTo>
                    <a:lnTo>
                      <a:pt x="3275" y="1262"/>
                    </a:lnTo>
                    <a:lnTo>
                      <a:pt x="2184" y="3037"/>
                    </a:lnTo>
                    <a:close/>
                  </a:path>
                </a:pathLst>
              </a:custGeom>
              <a:pattFill prst="shingle">
                <a:fgClr>
                  <a:schemeClr val="accent2"/>
                </a:fgClr>
                <a:bgClr>
                  <a:srgbClr val="CC3300"/>
                </a:bgClr>
              </a:pattFill>
              <a:ln w="9525" cmpd="sng">
                <a:solidFill>
                  <a:schemeClr val="accent2"/>
                </a:solidFill>
                <a:prstDash val="solid"/>
                <a:round/>
                <a:headEnd/>
                <a:tailEnd/>
              </a:ln>
            </p:spPr>
            <p:txBody>
              <a:bodyPr/>
              <a:lstStyle/>
              <a:p>
                <a:endParaRPr lang="ru-RU"/>
              </a:p>
            </p:txBody>
          </p:sp>
        </p:grpSp>
        <p:grpSp>
          <p:nvGrpSpPr>
            <p:cNvPr id="1120340" name="Group 84"/>
            <p:cNvGrpSpPr>
              <a:grpSpLocks/>
            </p:cNvGrpSpPr>
            <p:nvPr/>
          </p:nvGrpSpPr>
          <p:grpSpPr bwMode="auto">
            <a:xfrm>
              <a:off x="4818" y="2223"/>
              <a:ext cx="195" cy="112"/>
              <a:chOff x="2744" y="6606"/>
              <a:chExt cx="2736" cy="1824"/>
            </a:xfrm>
          </p:grpSpPr>
          <p:sp>
            <p:nvSpPr>
              <p:cNvPr id="1120341" name="Oval 85"/>
              <p:cNvSpPr>
                <a:spLocks noChangeArrowheads="1"/>
              </p:cNvSpPr>
              <p:nvPr/>
            </p:nvSpPr>
            <p:spPr bwMode="auto">
              <a:xfrm>
                <a:off x="2858" y="7176"/>
                <a:ext cx="1368" cy="798"/>
              </a:xfrm>
              <a:prstGeom prst="ellipse">
                <a:avLst/>
              </a:prstGeom>
              <a:solidFill>
                <a:srgbClr val="FFFF00"/>
              </a:solidFill>
              <a:ln w="9525">
                <a:solidFill>
                  <a:schemeClr val="accent2"/>
                </a:solidFill>
                <a:round/>
                <a:headEnd/>
                <a:tailEnd/>
              </a:ln>
            </p:spPr>
            <p:txBody>
              <a:bodyPr/>
              <a:lstStyle/>
              <a:p>
                <a:endParaRPr lang="ru-RU"/>
              </a:p>
            </p:txBody>
          </p:sp>
          <p:grpSp>
            <p:nvGrpSpPr>
              <p:cNvPr id="1120342" name="Group 86"/>
              <p:cNvGrpSpPr>
                <a:grpSpLocks/>
              </p:cNvGrpSpPr>
              <p:nvPr/>
            </p:nvGrpSpPr>
            <p:grpSpPr bwMode="auto">
              <a:xfrm>
                <a:off x="2744" y="6606"/>
                <a:ext cx="2736" cy="1824"/>
                <a:chOff x="3428" y="6775"/>
                <a:chExt cx="4088" cy="2949"/>
              </a:xfrm>
            </p:grpSpPr>
            <p:grpSp>
              <p:nvGrpSpPr>
                <p:cNvPr id="1120343" name="Group 87"/>
                <p:cNvGrpSpPr>
                  <a:grpSpLocks/>
                </p:cNvGrpSpPr>
                <p:nvPr/>
              </p:nvGrpSpPr>
              <p:grpSpPr bwMode="auto">
                <a:xfrm>
                  <a:off x="3428" y="6775"/>
                  <a:ext cx="4088" cy="2949"/>
                  <a:chOff x="3428" y="6775"/>
                  <a:chExt cx="4088" cy="2949"/>
                </a:xfrm>
              </p:grpSpPr>
              <p:sp>
                <p:nvSpPr>
                  <p:cNvPr id="1120344" name="Freeform 88"/>
                  <p:cNvSpPr>
                    <a:spLocks/>
                  </p:cNvSpPr>
                  <p:nvPr/>
                </p:nvSpPr>
                <p:spPr bwMode="auto">
                  <a:xfrm>
                    <a:off x="5511" y="7955"/>
                    <a:ext cx="2005" cy="1769"/>
                  </a:xfrm>
                  <a:custGeom>
                    <a:avLst/>
                    <a:gdLst>
                      <a:gd name="T0" fmla="*/ 2 w 2005"/>
                      <a:gd name="T1" fmla="*/ 1769 h 1769"/>
                      <a:gd name="T2" fmla="*/ 2005 w 2005"/>
                      <a:gd name="T3" fmla="*/ 591 h 1769"/>
                      <a:gd name="T4" fmla="*/ 2005 w 2005"/>
                      <a:gd name="T5" fmla="*/ 0 h 1769"/>
                      <a:gd name="T6" fmla="*/ 0 w 2005"/>
                      <a:gd name="T7" fmla="*/ 1180 h 1769"/>
                      <a:gd name="T8" fmla="*/ 2 w 2005"/>
                      <a:gd name="T9" fmla="*/ 1769 h 1769"/>
                    </a:gdLst>
                    <a:ahLst/>
                    <a:cxnLst>
                      <a:cxn ang="0">
                        <a:pos x="T0" y="T1"/>
                      </a:cxn>
                      <a:cxn ang="0">
                        <a:pos x="T2" y="T3"/>
                      </a:cxn>
                      <a:cxn ang="0">
                        <a:pos x="T4" y="T5"/>
                      </a:cxn>
                      <a:cxn ang="0">
                        <a:pos x="T6" y="T7"/>
                      </a:cxn>
                      <a:cxn ang="0">
                        <a:pos x="T8" y="T9"/>
                      </a:cxn>
                    </a:cxnLst>
                    <a:rect l="0" t="0" r="r" b="b"/>
                    <a:pathLst>
                      <a:path w="2005" h="1769">
                        <a:moveTo>
                          <a:pt x="2" y="1769"/>
                        </a:moveTo>
                        <a:lnTo>
                          <a:pt x="2005" y="591"/>
                        </a:lnTo>
                        <a:lnTo>
                          <a:pt x="2005" y="0"/>
                        </a:lnTo>
                        <a:lnTo>
                          <a:pt x="0" y="1180"/>
                        </a:lnTo>
                        <a:lnTo>
                          <a:pt x="2" y="1769"/>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345" name="Freeform 89"/>
                  <p:cNvSpPr>
                    <a:spLocks/>
                  </p:cNvSpPr>
                  <p:nvPr/>
                </p:nvSpPr>
                <p:spPr bwMode="auto">
                  <a:xfrm>
                    <a:off x="3506" y="6775"/>
                    <a:ext cx="4010" cy="2360"/>
                  </a:xfrm>
                  <a:custGeom>
                    <a:avLst/>
                    <a:gdLst>
                      <a:gd name="T0" fmla="*/ 4010 w 4010"/>
                      <a:gd name="T1" fmla="*/ 1180 h 2360"/>
                      <a:gd name="T2" fmla="*/ 1703 w 4010"/>
                      <a:gd name="T3" fmla="*/ 2185 h 2360"/>
                      <a:gd name="T4" fmla="*/ 1732 w 4010"/>
                      <a:gd name="T5" fmla="*/ 2138 h 2360"/>
                      <a:gd name="T6" fmla="*/ 1756 w 4010"/>
                      <a:gd name="T7" fmla="*/ 2091 h 2360"/>
                      <a:gd name="T8" fmla="*/ 1775 w 4010"/>
                      <a:gd name="T9" fmla="*/ 2040 h 2360"/>
                      <a:gd name="T10" fmla="*/ 1789 w 4010"/>
                      <a:gd name="T11" fmla="*/ 1991 h 2360"/>
                      <a:gd name="T12" fmla="*/ 1799 w 4010"/>
                      <a:gd name="T13" fmla="*/ 1939 h 2360"/>
                      <a:gd name="T14" fmla="*/ 1802 w 4010"/>
                      <a:gd name="T15" fmla="*/ 1888 h 2360"/>
                      <a:gd name="T16" fmla="*/ 1800 w 4010"/>
                      <a:gd name="T17" fmla="*/ 1837 h 2360"/>
                      <a:gd name="T18" fmla="*/ 1795 w 4010"/>
                      <a:gd name="T19" fmla="*/ 1787 h 2360"/>
                      <a:gd name="T20" fmla="*/ 1785 w 4010"/>
                      <a:gd name="T21" fmla="*/ 1736 h 2360"/>
                      <a:gd name="T22" fmla="*/ 1769 w 4010"/>
                      <a:gd name="T23" fmla="*/ 1687 h 2360"/>
                      <a:gd name="T24" fmla="*/ 1750 w 4010"/>
                      <a:gd name="T25" fmla="*/ 1640 h 2360"/>
                      <a:gd name="T26" fmla="*/ 1724 w 4010"/>
                      <a:gd name="T27" fmla="*/ 1595 h 2360"/>
                      <a:gd name="T28" fmla="*/ 1697 w 4010"/>
                      <a:gd name="T29" fmla="*/ 1553 h 2360"/>
                      <a:gd name="T30" fmla="*/ 1664 w 4010"/>
                      <a:gd name="T31" fmla="*/ 1512 h 2360"/>
                      <a:gd name="T32" fmla="*/ 1625 w 4010"/>
                      <a:gd name="T33" fmla="*/ 1474 h 2360"/>
                      <a:gd name="T34" fmla="*/ 1584 w 4010"/>
                      <a:gd name="T35" fmla="*/ 1439 h 2360"/>
                      <a:gd name="T36" fmla="*/ 1541 w 4010"/>
                      <a:gd name="T37" fmla="*/ 1418 h 2360"/>
                      <a:gd name="T38" fmla="*/ 1463 w 4010"/>
                      <a:gd name="T39" fmla="*/ 1387 h 2360"/>
                      <a:gd name="T40" fmla="*/ 1385 w 4010"/>
                      <a:gd name="T41" fmla="*/ 1359 h 2360"/>
                      <a:gd name="T42" fmla="*/ 1307 w 4010"/>
                      <a:gd name="T43" fmla="*/ 1336 h 2360"/>
                      <a:gd name="T44" fmla="*/ 1227 w 4010"/>
                      <a:gd name="T45" fmla="*/ 1316 h 2360"/>
                      <a:gd name="T46" fmla="*/ 1147 w 4010"/>
                      <a:gd name="T47" fmla="*/ 1301 h 2360"/>
                      <a:gd name="T48" fmla="*/ 1067 w 4010"/>
                      <a:gd name="T49" fmla="*/ 1287 h 2360"/>
                      <a:gd name="T50" fmla="*/ 985 w 4010"/>
                      <a:gd name="T51" fmla="*/ 1279 h 2360"/>
                      <a:gd name="T52" fmla="*/ 903 w 4010"/>
                      <a:gd name="T53" fmla="*/ 1274 h 2360"/>
                      <a:gd name="T54" fmla="*/ 823 w 4010"/>
                      <a:gd name="T55" fmla="*/ 1272 h 2360"/>
                      <a:gd name="T56" fmla="*/ 742 w 4010"/>
                      <a:gd name="T57" fmla="*/ 1274 h 2360"/>
                      <a:gd name="T58" fmla="*/ 660 w 4010"/>
                      <a:gd name="T59" fmla="*/ 1281 h 2360"/>
                      <a:gd name="T60" fmla="*/ 578 w 4010"/>
                      <a:gd name="T61" fmla="*/ 1291 h 2360"/>
                      <a:gd name="T62" fmla="*/ 498 w 4010"/>
                      <a:gd name="T63" fmla="*/ 1303 h 2360"/>
                      <a:gd name="T64" fmla="*/ 416 w 4010"/>
                      <a:gd name="T65" fmla="*/ 1320 h 2360"/>
                      <a:gd name="T66" fmla="*/ 336 w 4010"/>
                      <a:gd name="T67" fmla="*/ 1342 h 2360"/>
                      <a:gd name="T68" fmla="*/ 221 w 4010"/>
                      <a:gd name="T69" fmla="*/ 1313 h 2360"/>
                      <a:gd name="T70" fmla="*/ 73 w 4010"/>
                      <a:gd name="T71" fmla="*/ 1225 h 2360"/>
                      <a:gd name="T72" fmla="*/ 0 w 4010"/>
                      <a:gd name="T73" fmla="*/ 1180 h 2360"/>
                      <a:gd name="T74" fmla="*/ 2007 w 4010"/>
                      <a:gd name="T75" fmla="*/ 0 h 2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0" h="2360">
                        <a:moveTo>
                          <a:pt x="2007" y="0"/>
                        </a:moveTo>
                        <a:lnTo>
                          <a:pt x="4010" y="1180"/>
                        </a:lnTo>
                        <a:lnTo>
                          <a:pt x="2005" y="2360"/>
                        </a:lnTo>
                        <a:lnTo>
                          <a:pt x="1703" y="2185"/>
                        </a:lnTo>
                        <a:lnTo>
                          <a:pt x="1719" y="2161"/>
                        </a:lnTo>
                        <a:lnTo>
                          <a:pt x="1732" y="2138"/>
                        </a:lnTo>
                        <a:lnTo>
                          <a:pt x="1746" y="2114"/>
                        </a:lnTo>
                        <a:lnTo>
                          <a:pt x="1756" y="2091"/>
                        </a:lnTo>
                        <a:lnTo>
                          <a:pt x="1767" y="2066"/>
                        </a:lnTo>
                        <a:lnTo>
                          <a:pt x="1775" y="2040"/>
                        </a:lnTo>
                        <a:lnTo>
                          <a:pt x="1783" y="2017"/>
                        </a:lnTo>
                        <a:lnTo>
                          <a:pt x="1789" y="1991"/>
                        </a:lnTo>
                        <a:lnTo>
                          <a:pt x="1795" y="1966"/>
                        </a:lnTo>
                        <a:lnTo>
                          <a:pt x="1799" y="1939"/>
                        </a:lnTo>
                        <a:lnTo>
                          <a:pt x="1800" y="1913"/>
                        </a:lnTo>
                        <a:lnTo>
                          <a:pt x="1802" y="1888"/>
                        </a:lnTo>
                        <a:lnTo>
                          <a:pt x="1802" y="1863"/>
                        </a:lnTo>
                        <a:lnTo>
                          <a:pt x="1800" y="1837"/>
                        </a:lnTo>
                        <a:lnTo>
                          <a:pt x="1799" y="1812"/>
                        </a:lnTo>
                        <a:lnTo>
                          <a:pt x="1795" y="1787"/>
                        </a:lnTo>
                        <a:lnTo>
                          <a:pt x="1791" y="1761"/>
                        </a:lnTo>
                        <a:lnTo>
                          <a:pt x="1785" y="1736"/>
                        </a:lnTo>
                        <a:lnTo>
                          <a:pt x="1777" y="1712"/>
                        </a:lnTo>
                        <a:lnTo>
                          <a:pt x="1769" y="1687"/>
                        </a:lnTo>
                        <a:lnTo>
                          <a:pt x="1760" y="1664"/>
                        </a:lnTo>
                        <a:lnTo>
                          <a:pt x="1750" y="1640"/>
                        </a:lnTo>
                        <a:lnTo>
                          <a:pt x="1738" y="1617"/>
                        </a:lnTo>
                        <a:lnTo>
                          <a:pt x="1724" y="1595"/>
                        </a:lnTo>
                        <a:lnTo>
                          <a:pt x="1711" y="1572"/>
                        </a:lnTo>
                        <a:lnTo>
                          <a:pt x="1697" y="1553"/>
                        </a:lnTo>
                        <a:lnTo>
                          <a:pt x="1680" y="1531"/>
                        </a:lnTo>
                        <a:lnTo>
                          <a:pt x="1664" y="1512"/>
                        </a:lnTo>
                        <a:lnTo>
                          <a:pt x="1644" y="1492"/>
                        </a:lnTo>
                        <a:lnTo>
                          <a:pt x="1625" y="1474"/>
                        </a:lnTo>
                        <a:lnTo>
                          <a:pt x="1605" y="1457"/>
                        </a:lnTo>
                        <a:lnTo>
                          <a:pt x="1584" y="1439"/>
                        </a:lnTo>
                        <a:lnTo>
                          <a:pt x="1578" y="1435"/>
                        </a:lnTo>
                        <a:lnTo>
                          <a:pt x="1541" y="1418"/>
                        </a:lnTo>
                        <a:lnTo>
                          <a:pt x="1502" y="1402"/>
                        </a:lnTo>
                        <a:lnTo>
                          <a:pt x="1463" y="1387"/>
                        </a:lnTo>
                        <a:lnTo>
                          <a:pt x="1424" y="1373"/>
                        </a:lnTo>
                        <a:lnTo>
                          <a:pt x="1385" y="1359"/>
                        </a:lnTo>
                        <a:lnTo>
                          <a:pt x="1346" y="1348"/>
                        </a:lnTo>
                        <a:lnTo>
                          <a:pt x="1307" y="1336"/>
                        </a:lnTo>
                        <a:lnTo>
                          <a:pt x="1268" y="1326"/>
                        </a:lnTo>
                        <a:lnTo>
                          <a:pt x="1227" y="1316"/>
                        </a:lnTo>
                        <a:lnTo>
                          <a:pt x="1188" y="1309"/>
                        </a:lnTo>
                        <a:lnTo>
                          <a:pt x="1147" y="1301"/>
                        </a:lnTo>
                        <a:lnTo>
                          <a:pt x="1106" y="1293"/>
                        </a:lnTo>
                        <a:lnTo>
                          <a:pt x="1067" y="1287"/>
                        </a:lnTo>
                        <a:lnTo>
                          <a:pt x="1026" y="1283"/>
                        </a:lnTo>
                        <a:lnTo>
                          <a:pt x="985" y="1279"/>
                        </a:lnTo>
                        <a:lnTo>
                          <a:pt x="944" y="1275"/>
                        </a:lnTo>
                        <a:lnTo>
                          <a:pt x="903" y="1274"/>
                        </a:lnTo>
                        <a:lnTo>
                          <a:pt x="862" y="1272"/>
                        </a:lnTo>
                        <a:lnTo>
                          <a:pt x="823" y="1272"/>
                        </a:lnTo>
                        <a:lnTo>
                          <a:pt x="782" y="1274"/>
                        </a:lnTo>
                        <a:lnTo>
                          <a:pt x="742" y="1274"/>
                        </a:lnTo>
                        <a:lnTo>
                          <a:pt x="701" y="1277"/>
                        </a:lnTo>
                        <a:lnTo>
                          <a:pt x="660" y="1281"/>
                        </a:lnTo>
                        <a:lnTo>
                          <a:pt x="619" y="1285"/>
                        </a:lnTo>
                        <a:lnTo>
                          <a:pt x="578" y="1291"/>
                        </a:lnTo>
                        <a:lnTo>
                          <a:pt x="537" y="1297"/>
                        </a:lnTo>
                        <a:lnTo>
                          <a:pt x="498" y="1303"/>
                        </a:lnTo>
                        <a:lnTo>
                          <a:pt x="457" y="1313"/>
                        </a:lnTo>
                        <a:lnTo>
                          <a:pt x="416" y="1320"/>
                        </a:lnTo>
                        <a:lnTo>
                          <a:pt x="377" y="1332"/>
                        </a:lnTo>
                        <a:lnTo>
                          <a:pt x="336" y="1342"/>
                        </a:lnTo>
                        <a:lnTo>
                          <a:pt x="297" y="1354"/>
                        </a:lnTo>
                        <a:lnTo>
                          <a:pt x="221" y="1313"/>
                        </a:lnTo>
                        <a:lnTo>
                          <a:pt x="147" y="1270"/>
                        </a:lnTo>
                        <a:lnTo>
                          <a:pt x="73" y="1225"/>
                        </a:lnTo>
                        <a:lnTo>
                          <a:pt x="0" y="1180"/>
                        </a:lnTo>
                        <a:lnTo>
                          <a:pt x="0" y="1180"/>
                        </a:lnTo>
                        <a:lnTo>
                          <a:pt x="2007" y="0"/>
                        </a:lnTo>
                        <a:lnTo>
                          <a:pt x="2007" y="0"/>
                        </a:lnTo>
                      </a:path>
                    </a:pathLst>
                  </a:custGeom>
                  <a:solidFill>
                    <a:srgbClr val="FFFF00"/>
                  </a:solidFill>
                  <a:ln w="9525" cmpd="sng">
                    <a:solidFill>
                      <a:schemeClr val="accent2"/>
                    </a:solidFill>
                    <a:prstDash val="solid"/>
                    <a:round/>
                    <a:headEnd/>
                    <a:tailEnd/>
                  </a:ln>
                </p:spPr>
                <p:txBody>
                  <a:bodyPr/>
                  <a:lstStyle/>
                  <a:p>
                    <a:endParaRPr lang="ru-RU"/>
                  </a:p>
                </p:txBody>
              </p:sp>
              <p:sp>
                <p:nvSpPr>
                  <p:cNvPr id="1120346" name="Freeform 90"/>
                  <p:cNvSpPr>
                    <a:spLocks/>
                  </p:cNvSpPr>
                  <p:nvPr/>
                </p:nvSpPr>
                <p:spPr bwMode="auto">
                  <a:xfrm>
                    <a:off x="3506" y="7955"/>
                    <a:ext cx="2007" cy="1769"/>
                  </a:xfrm>
                  <a:custGeom>
                    <a:avLst/>
                    <a:gdLst>
                      <a:gd name="T0" fmla="*/ 0 w 2007"/>
                      <a:gd name="T1" fmla="*/ 589 h 1769"/>
                      <a:gd name="T2" fmla="*/ 2007 w 2007"/>
                      <a:gd name="T3" fmla="*/ 1769 h 1769"/>
                      <a:gd name="T4" fmla="*/ 2007 w 2007"/>
                      <a:gd name="T5" fmla="*/ 1180 h 1769"/>
                      <a:gd name="T6" fmla="*/ 1699 w 2007"/>
                      <a:gd name="T7" fmla="*/ 999 h 1769"/>
                      <a:gd name="T8" fmla="*/ 1705 w 2007"/>
                      <a:gd name="T9" fmla="*/ 1266 h 1769"/>
                      <a:gd name="T10" fmla="*/ 293 w 2007"/>
                      <a:gd name="T11" fmla="*/ 441 h 1769"/>
                      <a:gd name="T12" fmla="*/ 279 w 2007"/>
                      <a:gd name="T13" fmla="*/ 164 h 1769"/>
                      <a:gd name="T14" fmla="*/ 0 w 2007"/>
                      <a:gd name="T15" fmla="*/ 0 h 1769"/>
                      <a:gd name="T16" fmla="*/ 0 w 2007"/>
                      <a:gd name="T17" fmla="*/ 589 h 1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7" h="1769">
                        <a:moveTo>
                          <a:pt x="0" y="589"/>
                        </a:moveTo>
                        <a:lnTo>
                          <a:pt x="2007" y="1769"/>
                        </a:lnTo>
                        <a:lnTo>
                          <a:pt x="2007" y="1180"/>
                        </a:lnTo>
                        <a:lnTo>
                          <a:pt x="1699" y="999"/>
                        </a:lnTo>
                        <a:lnTo>
                          <a:pt x="1705" y="1266"/>
                        </a:lnTo>
                        <a:lnTo>
                          <a:pt x="293" y="441"/>
                        </a:lnTo>
                        <a:lnTo>
                          <a:pt x="279" y="164"/>
                        </a:lnTo>
                        <a:lnTo>
                          <a:pt x="0" y="0"/>
                        </a:lnTo>
                        <a:lnTo>
                          <a:pt x="0" y="589"/>
                        </a:lnTo>
                        <a:close/>
                      </a:path>
                    </a:pathLst>
                  </a:custGeom>
                  <a:solidFill>
                    <a:srgbClr val="CC9900"/>
                  </a:solidFill>
                  <a:ln w="9525" cmpd="sng">
                    <a:solidFill>
                      <a:schemeClr val="accent2"/>
                    </a:solidFill>
                    <a:prstDash val="solid"/>
                    <a:round/>
                    <a:headEnd/>
                    <a:tailEnd/>
                  </a:ln>
                </p:spPr>
                <p:txBody>
                  <a:bodyPr/>
                  <a:lstStyle/>
                  <a:p>
                    <a:endParaRPr lang="ru-RU"/>
                  </a:p>
                </p:txBody>
              </p:sp>
              <p:sp>
                <p:nvSpPr>
                  <p:cNvPr id="1120347" name="Freeform 91"/>
                  <p:cNvSpPr>
                    <a:spLocks/>
                  </p:cNvSpPr>
                  <p:nvPr/>
                </p:nvSpPr>
                <p:spPr bwMode="auto">
                  <a:xfrm>
                    <a:off x="3428" y="8308"/>
                    <a:ext cx="1847" cy="1159"/>
                  </a:xfrm>
                  <a:custGeom>
                    <a:avLst/>
                    <a:gdLst>
                      <a:gd name="T0" fmla="*/ 603 w 1847"/>
                      <a:gd name="T1" fmla="*/ 27 h 1159"/>
                      <a:gd name="T2" fmla="*/ 671 w 1847"/>
                      <a:gd name="T3" fmla="*/ 16 h 1159"/>
                      <a:gd name="T4" fmla="*/ 742 w 1847"/>
                      <a:gd name="T5" fmla="*/ 8 h 1159"/>
                      <a:gd name="T6" fmla="*/ 812 w 1847"/>
                      <a:gd name="T7" fmla="*/ 2 h 1159"/>
                      <a:gd name="T8" fmla="*/ 880 w 1847"/>
                      <a:gd name="T9" fmla="*/ 0 h 1159"/>
                      <a:gd name="T10" fmla="*/ 950 w 1847"/>
                      <a:gd name="T11" fmla="*/ 0 h 1159"/>
                      <a:gd name="T12" fmla="*/ 1020 w 1847"/>
                      <a:gd name="T13" fmla="*/ 2 h 1159"/>
                      <a:gd name="T14" fmla="*/ 1089 w 1847"/>
                      <a:gd name="T15" fmla="*/ 8 h 1159"/>
                      <a:gd name="T16" fmla="*/ 1157 w 1847"/>
                      <a:gd name="T17" fmla="*/ 18 h 1159"/>
                      <a:gd name="T18" fmla="*/ 1225 w 1847"/>
                      <a:gd name="T19" fmla="*/ 27 h 1159"/>
                      <a:gd name="T20" fmla="*/ 1293 w 1847"/>
                      <a:gd name="T21" fmla="*/ 43 h 1159"/>
                      <a:gd name="T22" fmla="*/ 1362 w 1847"/>
                      <a:gd name="T23" fmla="*/ 59 h 1159"/>
                      <a:gd name="T24" fmla="*/ 1428 w 1847"/>
                      <a:gd name="T25" fmla="*/ 78 h 1159"/>
                      <a:gd name="T26" fmla="*/ 1494 w 1847"/>
                      <a:gd name="T27" fmla="*/ 101 h 1159"/>
                      <a:gd name="T28" fmla="*/ 1561 w 1847"/>
                      <a:gd name="T29" fmla="*/ 125 h 1159"/>
                      <a:gd name="T30" fmla="*/ 1625 w 1847"/>
                      <a:gd name="T31" fmla="*/ 154 h 1159"/>
                      <a:gd name="T32" fmla="*/ 1656 w 1847"/>
                      <a:gd name="T33" fmla="*/ 168 h 1159"/>
                      <a:gd name="T34" fmla="*/ 1685 w 1847"/>
                      <a:gd name="T35" fmla="*/ 181 h 1159"/>
                      <a:gd name="T36" fmla="*/ 1711 w 1847"/>
                      <a:gd name="T37" fmla="*/ 197 h 1159"/>
                      <a:gd name="T38" fmla="*/ 1736 w 1847"/>
                      <a:gd name="T39" fmla="*/ 215 h 1159"/>
                      <a:gd name="T40" fmla="*/ 1758 w 1847"/>
                      <a:gd name="T41" fmla="*/ 236 h 1159"/>
                      <a:gd name="T42" fmla="*/ 1777 w 1847"/>
                      <a:gd name="T43" fmla="*/ 258 h 1159"/>
                      <a:gd name="T44" fmla="*/ 1795 w 1847"/>
                      <a:gd name="T45" fmla="*/ 281 h 1159"/>
                      <a:gd name="T46" fmla="*/ 1810 w 1847"/>
                      <a:gd name="T47" fmla="*/ 306 h 1159"/>
                      <a:gd name="T48" fmla="*/ 1822 w 1847"/>
                      <a:gd name="T49" fmla="*/ 334 h 1159"/>
                      <a:gd name="T50" fmla="*/ 1834 w 1847"/>
                      <a:gd name="T51" fmla="*/ 361 h 1159"/>
                      <a:gd name="T52" fmla="*/ 1839 w 1847"/>
                      <a:gd name="T53" fmla="*/ 388 h 1159"/>
                      <a:gd name="T54" fmla="*/ 1845 w 1847"/>
                      <a:gd name="T55" fmla="*/ 419 h 1159"/>
                      <a:gd name="T56" fmla="*/ 1847 w 1847"/>
                      <a:gd name="T57" fmla="*/ 449 h 1159"/>
                      <a:gd name="T58" fmla="*/ 1847 w 1847"/>
                      <a:gd name="T59" fmla="*/ 478 h 1159"/>
                      <a:gd name="T60" fmla="*/ 1843 w 1847"/>
                      <a:gd name="T61" fmla="*/ 509 h 1159"/>
                      <a:gd name="T62" fmla="*/ 1836 w 1847"/>
                      <a:gd name="T63" fmla="*/ 538 h 1159"/>
                      <a:gd name="T64" fmla="*/ 1826 w 1847"/>
                      <a:gd name="T65" fmla="*/ 570 h 1159"/>
                      <a:gd name="T66" fmla="*/ 1806 w 1847"/>
                      <a:gd name="T67" fmla="*/ 611 h 1159"/>
                      <a:gd name="T68" fmla="*/ 1781 w 1847"/>
                      <a:gd name="T69" fmla="*/ 648 h 1159"/>
                      <a:gd name="T70" fmla="*/ 1779 w 1847"/>
                      <a:gd name="T71" fmla="*/ 909 h 1159"/>
                      <a:gd name="T72" fmla="*/ 1317 w 1847"/>
                      <a:gd name="T73" fmla="*/ 1147 h 1159"/>
                      <a:gd name="T74" fmla="*/ 1301 w 1847"/>
                      <a:gd name="T75" fmla="*/ 1153 h 1159"/>
                      <a:gd name="T76" fmla="*/ 1284 w 1847"/>
                      <a:gd name="T77" fmla="*/ 1157 h 1159"/>
                      <a:gd name="T78" fmla="*/ 1268 w 1847"/>
                      <a:gd name="T79" fmla="*/ 1159 h 1159"/>
                      <a:gd name="T80" fmla="*/ 1251 w 1847"/>
                      <a:gd name="T81" fmla="*/ 1159 h 1159"/>
                      <a:gd name="T82" fmla="*/ 1235 w 1847"/>
                      <a:gd name="T83" fmla="*/ 1157 h 1159"/>
                      <a:gd name="T84" fmla="*/ 1217 w 1847"/>
                      <a:gd name="T85" fmla="*/ 1151 h 1159"/>
                      <a:gd name="T86" fmla="*/ 1202 w 1847"/>
                      <a:gd name="T87" fmla="*/ 1145 h 1159"/>
                      <a:gd name="T88" fmla="*/ 1194 w 1847"/>
                      <a:gd name="T89" fmla="*/ 1141 h 1159"/>
                      <a:gd name="T90" fmla="*/ 22 w 1847"/>
                      <a:gd name="T91" fmla="*/ 451 h 1159"/>
                      <a:gd name="T92" fmla="*/ 14 w 1847"/>
                      <a:gd name="T93" fmla="*/ 443 h 1159"/>
                      <a:gd name="T94" fmla="*/ 6 w 1847"/>
                      <a:gd name="T95" fmla="*/ 431 h 1159"/>
                      <a:gd name="T96" fmla="*/ 2 w 1847"/>
                      <a:gd name="T97" fmla="*/ 421 h 1159"/>
                      <a:gd name="T98" fmla="*/ 0 w 1847"/>
                      <a:gd name="T99" fmla="*/ 410 h 1159"/>
                      <a:gd name="T100" fmla="*/ 0 w 1847"/>
                      <a:gd name="T101" fmla="*/ 398 h 1159"/>
                      <a:gd name="T102" fmla="*/ 2 w 1847"/>
                      <a:gd name="T103" fmla="*/ 386 h 1159"/>
                      <a:gd name="T104" fmla="*/ 8 w 1847"/>
                      <a:gd name="T105" fmla="*/ 375 h 1159"/>
                      <a:gd name="T106" fmla="*/ 14 w 1847"/>
                      <a:gd name="T107" fmla="*/ 363 h 1159"/>
                      <a:gd name="T108" fmla="*/ 24 w 1847"/>
                      <a:gd name="T109" fmla="*/ 353 h 1159"/>
                      <a:gd name="T110" fmla="*/ 30 w 1847"/>
                      <a:gd name="T111" fmla="*/ 349 h 1159"/>
                      <a:gd name="T112" fmla="*/ 371 w 1847"/>
                      <a:gd name="T113" fmla="*/ 86 h 1159"/>
                      <a:gd name="T114" fmla="*/ 568 w 1847"/>
                      <a:gd name="T115" fmla="*/ 33 h 1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47" h="1159">
                        <a:moveTo>
                          <a:pt x="568" y="33"/>
                        </a:moveTo>
                        <a:lnTo>
                          <a:pt x="603" y="27"/>
                        </a:lnTo>
                        <a:lnTo>
                          <a:pt x="638" y="21"/>
                        </a:lnTo>
                        <a:lnTo>
                          <a:pt x="671" y="16"/>
                        </a:lnTo>
                        <a:lnTo>
                          <a:pt x="706" y="12"/>
                        </a:lnTo>
                        <a:lnTo>
                          <a:pt x="742" y="8"/>
                        </a:lnTo>
                        <a:lnTo>
                          <a:pt x="777" y="4"/>
                        </a:lnTo>
                        <a:lnTo>
                          <a:pt x="812" y="2"/>
                        </a:lnTo>
                        <a:lnTo>
                          <a:pt x="845" y="0"/>
                        </a:lnTo>
                        <a:lnTo>
                          <a:pt x="880" y="0"/>
                        </a:lnTo>
                        <a:lnTo>
                          <a:pt x="915" y="0"/>
                        </a:lnTo>
                        <a:lnTo>
                          <a:pt x="950" y="0"/>
                        </a:lnTo>
                        <a:lnTo>
                          <a:pt x="985" y="0"/>
                        </a:lnTo>
                        <a:lnTo>
                          <a:pt x="1020" y="2"/>
                        </a:lnTo>
                        <a:lnTo>
                          <a:pt x="1054" y="6"/>
                        </a:lnTo>
                        <a:lnTo>
                          <a:pt x="1089" y="8"/>
                        </a:lnTo>
                        <a:lnTo>
                          <a:pt x="1124" y="12"/>
                        </a:lnTo>
                        <a:lnTo>
                          <a:pt x="1157" y="18"/>
                        </a:lnTo>
                        <a:lnTo>
                          <a:pt x="1192" y="21"/>
                        </a:lnTo>
                        <a:lnTo>
                          <a:pt x="1225" y="27"/>
                        </a:lnTo>
                        <a:lnTo>
                          <a:pt x="1260" y="35"/>
                        </a:lnTo>
                        <a:lnTo>
                          <a:pt x="1293" y="43"/>
                        </a:lnTo>
                        <a:lnTo>
                          <a:pt x="1329" y="51"/>
                        </a:lnTo>
                        <a:lnTo>
                          <a:pt x="1362" y="59"/>
                        </a:lnTo>
                        <a:lnTo>
                          <a:pt x="1395" y="68"/>
                        </a:lnTo>
                        <a:lnTo>
                          <a:pt x="1428" y="78"/>
                        </a:lnTo>
                        <a:lnTo>
                          <a:pt x="1461" y="90"/>
                        </a:lnTo>
                        <a:lnTo>
                          <a:pt x="1494" y="101"/>
                        </a:lnTo>
                        <a:lnTo>
                          <a:pt x="1527" y="113"/>
                        </a:lnTo>
                        <a:lnTo>
                          <a:pt x="1561" y="125"/>
                        </a:lnTo>
                        <a:lnTo>
                          <a:pt x="1592" y="139"/>
                        </a:lnTo>
                        <a:lnTo>
                          <a:pt x="1625" y="154"/>
                        </a:lnTo>
                        <a:lnTo>
                          <a:pt x="1656" y="168"/>
                        </a:lnTo>
                        <a:lnTo>
                          <a:pt x="1656" y="168"/>
                        </a:lnTo>
                        <a:lnTo>
                          <a:pt x="1672" y="174"/>
                        </a:lnTo>
                        <a:lnTo>
                          <a:pt x="1685" y="181"/>
                        </a:lnTo>
                        <a:lnTo>
                          <a:pt x="1699" y="189"/>
                        </a:lnTo>
                        <a:lnTo>
                          <a:pt x="1711" y="197"/>
                        </a:lnTo>
                        <a:lnTo>
                          <a:pt x="1724" y="205"/>
                        </a:lnTo>
                        <a:lnTo>
                          <a:pt x="1736" y="215"/>
                        </a:lnTo>
                        <a:lnTo>
                          <a:pt x="1746" y="224"/>
                        </a:lnTo>
                        <a:lnTo>
                          <a:pt x="1758" y="236"/>
                        </a:lnTo>
                        <a:lnTo>
                          <a:pt x="1767" y="246"/>
                        </a:lnTo>
                        <a:lnTo>
                          <a:pt x="1777" y="258"/>
                        </a:lnTo>
                        <a:lnTo>
                          <a:pt x="1787" y="269"/>
                        </a:lnTo>
                        <a:lnTo>
                          <a:pt x="1795" y="281"/>
                        </a:lnTo>
                        <a:lnTo>
                          <a:pt x="1802" y="293"/>
                        </a:lnTo>
                        <a:lnTo>
                          <a:pt x="1810" y="306"/>
                        </a:lnTo>
                        <a:lnTo>
                          <a:pt x="1816" y="320"/>
                        </a:lnTo>
                        <a:lnTo>
                          <a:pt x="1822" y="334"/>
                        </a:lnTo>
                        <a:lnTo>
                          <a:pt x="1828" y="347"/>
                        </a:lnTo>
                        <a:lnTo>
                          <a:pt x="1834" y="361"/>
                        </a:lnTo>
                        <a:lnTo>
                          <a:pt x="1838" y="375"/>
                        </a:lnTo>
                        <a:lnTo>
                          <a:pt x="1839" y="388"/>
                        </a:lnTo>
                        <a:lnTo>
                          <a:pt x="1843" y="404"/>
                        </a:lnTo>
                        <a:lnTo>
                          <a:pt x="1845" y="419"/>
                        </a:lnTo>
                        <a:lnTo>
                          <a:pt x="1847" y="433"/>
                        </a:lnTo>
                        <a:lnTo>
                          <a:pt x="1847" y="449"/>
                        </a:lnTo>
                        <a:lnTo>
                          <a:pt x="1847" y="464"/>
                        </a:lnTo>
                        <a:lnTo>
                          <a:pt x="1847" y="478"/>
                        </a:lnTo>
                        <a:lnTo>
                          <a:pt x="1845" y="494"/>
                        </a:lnTo>
                        <a:lnTo>
                          <a:pt x="1843" y="509"/>
                        </a:lnTo>
                        <a:lnTo>
                          <a:pt x="1839" y="525"/>
                        </a:lnTo>
                        <a:lnTo>
                          <a:pt x="1836" y="538"/>
                        </a:lnTo>
                        <a:lnTo>
                          <a:pt x="1832" y="554"/>
                        </a:lnTo>
                        <a:lnTo>
                          <a:pt x="1826" y="570"/>
                        </a:lnTo>
                        <a:lnTo>
                          <a:pt x="1816" y="589"/>
                        </a:lnTo>
                        <a:lnTo>
                          <a:pt x="1806" y="611"/>
                        </a:lnTo>
                        <a:lnTo>
                          <a:pt x="1795" y="630"/>
                        </a:lnTo>
                        <a:lnTo>
                          <a:pt x="1781" y="648"/>
                        </a:lnTo>
                        <a:lnTo>
                          <a:pt x="1781" y="648"/>
                        </a:lnTo>
                        <a:lnTo>
                          <a:pt x="1779" y="909"/>
                        </a:lnTo>
                        <a:lnTo>
                          <a:pt x="1325" y="1145"/>
                        </a:lnTo>
                        <a:lnTo>
                          <a:pt x="1317" y="1147"/>
                        </a:lnTo>
                        <a:lnTo>
                          <a:pt x="1309" y="1151"/>
                        </a:lnTo>
                        <a:lnTo>
                          <a:pt x="1301" y="1153"/>
                        </a:lnTo>
                        <a:lnTo>
                          <a:pt x="1293" y="1155"/>
                        </a:lnTo>
                        <a:lnTo>
                          <a:pt x="1284" y="1157"/>
                        </a:lnTo>
                        <a:lnTo>
                          <a:pt x="1276" y="1159"/>
                        </a:lnTo>
                        <a:lnTo>
                          <a:pt x="1268" y="1159"/>
                        </a:lnTo>
                        <a:lnTo>
                          <a:pt x="1258" y="1159"/>
                        </a:lnTo>
                        <a:lnTo>
                          <a:pt x="1251" y="1159"/>
                        </a:lnTo>
                        <a:lnTo>
                          <a:pt x="1243" y="1157"/>
                        </a:lnTo>
                        <a:lnTo>
                          <a:pt x="1235" y="1157"/>
                        </a:lnTo>
                        <a:lnTo>
                          <a:pt x="1225" y="1155"/>
                        </a:lnTo>
                        <a:lnTo>
                          <a:pt x="1217" y="1151"/>
                        </a:lnTo>
                        <a:lnTo>
                          <a:pt x="1210" y="1149"/>
                        </a:lnTo>
                        <a:lnTo>
                          <a:pt x="1202" y="1145"/>
                        </a:lnTo>
                        <a:lnTo>
                          <a:pt x="1194" y="1141"/>
                        </a:lnTo>
                        <a:lnTo>
                          <a:pt x="1194" y="1141"/>
                        </a:lnTo>
                        <a:lnTo>
                          <a:pt x="28" y="455"/>
                        </a:lnTo>
                        <a:lnTo>
                          <a:pt x="22" y="451"/>
                        </a:lnTo>
                        <a:lnTo>
                          <a:pt x="18" y="447"/>
                        </a:lnTo>
                        <a:lnTo>
                          <a:pt x="14" y="443"/>
                        </a:lnTo>
                        <a:lnTo>
                          <a:pt x="10" y="437"/>
                        </a:lnTo>
                        <a:lnTo>
                          <a:pt x="6" y="431"/>
                        </a:lnTo>
                        <a:lnTo>
                          <a:pt x="4" y="427"/>
                        </a:lnTo>
                        <a:lnTo>
                          <a:pt x="2" y="421"/>
                        </a:lnTo>
                        <a:lnTo>
                          <a:pt x="0" y="416"/>
                        </a:lnTo>
                        <a:lnTo>
                          <a:pt x="0" y="410"/>
                        </a:lnTo>
                        <a:lnTo>
                          <a:pt x="0" y="404"/>
                        </a:lnTo>
                        <a:lnTo>
                          <a:pt x="0" y="398"/>
                        </a:lnTo>
                        <a:lnTo>
                          <a:pt x="2" y="392"/>
                        </a:lnTo>
                        <a:lnTo>
                          <a:pt x="2" y="386"/>
                        </a:lnTo>
                        <a:lnTo>
                          <a:pt x="4" y="380"/>
                        </a:lnTo>
                        <a:lnTo>
                          <a:pt x="8" y="375"/>
                        </a:lnTo>
                        <a:lnTo>
                          <a:pt x="10" y="369"/>
                        </a:lnTo>
                        <a:lnTo>
                          <a:pt x="14" y="363"/>
                        </a:lnTo>
                        <a:lnTo>
                          <a:pt x="20" y="359"/>
                        </a:lnTo>
                        <a:lnTo>
                          <a:pt x="24" y="353"/>
                        </a:lnTo>
                        <a:lnTo>
                          <a:pt x="30" y="349"/>
                        </a:lnTo>
                        <a:lnTo>
                          <a:pt x="30" y="349"/>
                        </a:lnTo>
                        <a:lnTo>
                          <a:pt x="422" y="119"/>
                        </a:lnTo>
                        <a:lnTo>
                          <a:pt x="371" y="86"/>
                        </a:lnTo>
                        <a:lnTo>
                          <a:pt x="568" y="33"/>
                        </a:lnTo>
                        <a:lnTo>
                          <a:pt x="568" y="33"/>
                        </a:lnTo>
                      </a:path>
                    </a:pathLst>
                  </a:custGeom>
                  <a:solidFill>
                    <a:srgbClr val="FF9966"/>
                  </a:solidFill>
                  <a:ln w="9525" cmpd="sng">
                    <a:solidFill>
                      <a:schemeClr val="accent2"/>
                    </a:solidFill>
                    <a:prstDash val="solid"/>
                    <a:round/>
                    <a:headEnd/>
                    <a:tailEnd/>
                  </a:ln>
                </p:spPr>
                <p:txBody>
                  <a:bodyPr/>
                  <a:lstStyle/>
                  <a:p>
                    <a:endParaRPr lang="ru-RU"/>
                  </a:p>
                </p:txBody>
              </p:sp>
            </p:grpSp>
            <p:sp>
              <p:nvSpPr>
                <p:cNvPr id="1120348" name="Freeform 92"/>
                <p:cNvSpPr>
                  <a:spLocks/>
                </p:cNvSpPr>
                <p:nvPr/>
              </p:nvSpPr>
              <p:spPr bwMode="auto">
                <a:xfrm>
                  <a:off x="3428" y="8316"/>
                  <a:ext cx="1341" cy="638"/>
                </a:xfrm>
                <a:custGeom>
                  <a:avLst/>
                  <a:gdLst>
                    <a:gd name="T0" fmla="*/ 339 w 1341"/>
                    <a:gd name="T1" fmla="*/ 638 h 638"/>
                    <a:gd name="T2" fmla="*/ 1341 w 1341"/>
                    <a:gd name="T3" fmla="*/ 55 h 638"/>
                    <a:gd name="T4" fmla="*/ 1293 w 1341"/>
                    <a:gd name="T5" fmla="*/ 43 h 638"/>
                    <a:gd name="T6" fmla="*/ 1246 w 1341"/>
                    <a:gd name="T7" fmla="*/ 33 h 638"/>
                    <a:gd name="T8" fmla="*/ 1197 w 1341"/>
                    <a:gd name="T9" fmla="*/ 23 h 638"/>
                    <a:gd name="T10" fmla="*/ 1150 w 1341"/>
                    <a:gd name="T11" fmla="*/ 16 h 638"/>
                    <a:gd name="T12" fmla="*/ 1102 w 1341"/>
                    <a:gd name="T13" fmla="*/ 10 h 638"/>
                    <a:gd name="T14" fmla="*/ 1053 w 1341"/>
                    <a:gd name="T15" fmla="*/ 6 h 638"/>
                    <a:gd name="T16" fmla="*/ 1004 w 1341"/>
                    <a:gd name="T17" fmla="*/ 2 h 638"/>
                    <a:gd name="T18" fmla="*/ 955 w 1341"/>
                    <a:gd name="T19" fmla="*/ 0 h 638"/>
                    <a:gd name="T20" fmla="*/ 906 w 1341"/>
                    <a:gd name="T21" fmla="*/ 0 h 638"/>
                    <a:gd name="T22" fmla="*/ 858 w 1341"/>
                    <a:gd name="T23" fmla="*/ 0 h 638"/>
                    <a:gd name="T24" fmla="*/ 809 w 1341"/>
                    <a:gd name="T25" fmla="*/ 2 h 638"/>
                    <a:gd name="T26" fmla="*/ 762 w 1341"/>
                    <a:gd name="T27" fmla="*/ 6 h 638"/>
                    <a:gd name="T28" fmla="*/ 713 w 1341"/>
                    <a:gd name="T29" fmla="*/ 10 h 638"/>
                    <a:gd name="T30" fmla="*/ 665 w 1341"/>
                    <a:gd name="T31" fmla="*/ 16 h 638"/>
                    <a:gd name="T32" fmla="*/ 616 w 1341"/>
                    <a:gd name="T33" fmla="*/ 23 h 638"/>
                    <a:gd name="T34" fmla="*/ 567 w 1341"/>
                    <a:gd name="T35" fmla="*/ 31 h 638"/>
                    <a:gd name="T36" fmla="*/ 567 w 1341"/>
                    <a:gd name="T37" fmla="*/ 31 h 638"/>
                    <a:gd name="T38" fmla="*/ 29 w 1341"/>
                    <a:gd name="T39" fmla="*/ 353 h 638"/>
                    <a:gd name="T40" fmla="*/ 19 w 1341"/>
                    <a:gd name="T41" fmla="*/ 359 h 638"/>
                    <a:gd name="T42" fmla="*/ 11 w 1341"/>
                    <a:gd name="T43" fmla="*/ 369 h 638"/>
                    <a:gd name="T44" fmla="*/ 9 w 1341"/>
                    <a:gd name="T45" fmla="*/ 373 h 638"/>
                    <a:gd name="T46" fmla="*/ 6 w 1341"/>
                    <a:gd name="T47" fmla="*/ 379 h 638"/>
                    <a:gd name="T48" fmla="*/ 4 w 1341"/>
                    <a:gd name="T49" fmla="*/ 384 h 638"/>
                    <a:gd name="T50" fmla="*/ 2 w 1341"/>
                    <a:gd name="T51" fmla="*/ 390 h 638"/>
                    <a:gd name="T52" fmla="*/ 2 w 1341"/>
                    <a:gd name="T53" fmla="*/ 396 h 638"/>
                    <a:gd name="T54" fmla="*/ 0 w 1341"/>
                    <a:gd name="T55" fmla="*/ 402 h 638"/>
                    <a:gd name="T56" fmla="*/ 0 w 1341"/>
                    <a:gd name="T57" fmla="*/ 408 h 638"/>
                    <a:gd name="T58" fmla="*/ 2 w 1341"/>
                    <a:gd name="T59" fmla="*/ 414 h 638"/>
                    <a:gd name="T60" fmla="*/ 2 w 1341"/>
                    <a:gd name="T61" fmla="*/ 418 h 638"/>
                    <a:gd name="T62" fmla="*/ 4 w 1341"/>
                    <a:gd name="T63" fmla="*/ 423 h 638"/>
                    <a:gd name="T64" fmla="*/ 6 w 1341"/>
                    <a:gd name="T65" fmla="*/ 429 h 638"/>
                    <a:gd name="T66" fmla="*/ 9 w 1341"/>
                    <a:gd name="T67" fmla="*/ 435 h 638"/>
                    <a:gd name="T68" fmla="*/ 11 w 1341"/>
                    <a:gd name="T69" fmla="*/ 441 h 638"/>
                    <a:gd name="T70" fmla="*/ 17 w 1341"/>
                    <a:gd name="T71" fmla="*/ 447 h 638"/>
                    <a:gd name="T72" fmla="*/ 21 w 1341"/>
                    <a:gd name="T73" fmla="*/ 451 h 638"/>
                    <a:gd name="T74" fmla="*/ 27 w 1341"/>
                    <a:gd name="T75" fmla="*/ 455 h 638"/>
                    <a:gd name="T76" fmla="*/ 27 w 1341"/>
                    <a:gd name="T77" fmla="*/ 455 h 638"/>
                    <a:gd name="T78" fmla="*/ 339 w 1341"/>
                    <a:gd name="T79" fmla="*/ 638 h 638"/>
                    <a:gd name="T80" fmla="*/ 339 w 1341"/>
                    <a:gd name="T81" fmla="*/ 638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1" h="638">
                      <a:moveTo>
                        <a:pt x="339" y="638"/>
                      </a:moveTo>
                      <a:lnTo>
                        <a:pt x="1341" y="55"/>
                      </a:lnTo>
                      <a:lnTo>
                        <a:pt x="1293" y="43"/>
                      </a:lnTo>
                      <a:lnTo>
                        <a:pt x="1246" y="33"/>
                      </a:lnTo>
                      <a:lnTo>
                        <a:pt x="1197" y="23"/>
                      </a:lnTo>
                      <a:lnTo>
                        <a:pt x="1150" y="16"/>
                      </a:lnTo>
                      <a:lnTo>
                        <a:pt x="1102" y="10"/>
                      </a:lnTo>
                      <a:lnTo>
                        <a:pt x="1053" y="6"/>
                      </a:lnTo>
                      <a:lnTo>
                        <a:pt x="1004" y="2"/>
                      </a:lnTo>
                      <a:lnTo>
                        <a:pt x="955" y="0"/>
                      </a:lnTo>
                      <a:lnTo>
                        <a:pt x="906" y="0"/>
                      </a:lnTo>
                      <a:lnTo>
                        <a:pt x="858" y="0"/>
                      </a:lnTo>
                      <a:lnTo>
                        <a:pt x="809" y="2"/>
                      </a:lnTo>
                      <a:lnTo>
                        <a:pt x="762" y="6"/>
                      </a:lnTo>
                      <a:lnTo>
                        <a:pt x="713" y="10"/>
                      </a:lnTo>
                      <a:lnTo>
                        <a:pt x="665" y="16"/>
                      </a:lnTo>
                      <a:lnTo>
                        <a:pt x="616" y="23"/>
                      </a:lnTo>
                      <a:lnTo>
                        <a:pt x="567" y="31"/>
                      </a:lnTo>
                      <a:lnTo>
                        <a:pt x="567" y="31"/>
                      </a:lnTo>
                      <a:lnTo>
                        <a:pt x="29" y="353"/>
                      </a:lnTo>
                      <a:lnTo>
                        <a:pt x="19" y="359"/>
                      </a:lnTo>
                      <a:lnTo>
                        <a:pt x="11" y="369"/>
                      </a:lnTo>
                      <a:lnTo>
                        <a:pt x="9" y="373"/>
                      </a:lnTo>
                      <a:lnTo>
                        <a:pt x="6" y="379"/>
                      </a:lnTo>
                      <a:lnTo>
                        <a:pt x="4" y="384"/>
                      </a:lnTo>
                      <a:lnTo>
                        <a:pt x="2" y="390"/>
                      </a:lnTo>
                      <a:lnTo>
                        <a:pt x="2" y="396"/>
                      </a:lnTo>
                      <a:lnTo>
                        <a:pt x="0" y="402"/>
                      </a:lnTo>
                      <a:lnTo>
                        <a:pt x="0" y="408"/>
                      </a:lnTo>
                      <a:lnTo>
                        <a:pt x="2" y="414"/>
                      </a:lnTo>
                      <a:lnTo>
                        <a:pt x="2" y="418"/>
                      </a:lnTo>
                      <a:lnTo>
                        <a:pt x="4" y="423"/>
                      </a:lnTo>
                      <a:lnTo>
                        <a:pt x="6" y="429"/>
                      </a:lnTo>
                      <a:lnTo>
                        <a:pt x="9" y="435"/>
                      </a:lnTo>
                      <a:lnTo>
                        <a:pt x="11" y="441"/>
                      </a:lnTo>
                      <a:lnTo>
                        <a:pt x="17" y="447"/>
                      </a:lnTo>
                      <a:lnTo>
                        <a:pt x="21" y="451"/>
                      </a:lnTo>
                      <a:lnTo>
                        <a:pt x="27" y="455"/>
                      </a:lnTo>
                      <a:lnTo>
                        <a:pt x="27" y="455"/>
                      </a:lnTo>
                      <a:lnTo>
                        <a:pt x="339" y="638"/>
                      </a:lnTo>
                      <a:lnTo>
                        <a:pt x="339" y="638"/>
                      </a:lnTo>
                    </a:path>
                  </a:pathLst>
                </a:custGeom>
                <a:solidFill>
                  <a:srgbClr val="FF3300"/>
                </a:solidFill>
                <a:ln w="9525" cmpd="sng">
                  <a:solidFill>
                    <a:schemeClr val="accent2"/>
                  </a:solidFill>
                  <a:prstDash val="solid"/>
                  <a:round/>
                  <a:headEnd/>
                  <a:tailEnd/>
                </a:ln>
              </p:spPr>
              <p:txBody>
                <a:bodyPr/>
                <a:lstStyle/>
                <a:p>
                  <a:endParaRPr lang="ru-RU"/>
                </a:p>
              </p:txBody>
            </p:sp>
          </p:grpSp>
        </p:grpSp>
        <p:sp>
          <p:nvSpPr>
            <p:cNvPr id="1120364" name="Freeform 108"/>
            <p:cNvSpPr>
              <a:spLocks/>
            </p:cNvSpPr>
            <p:nvPr/>
          </p:nvSpPr>
          <p:spPr bwMode="auto">
            <a:xfrm rot="4409029">
              <a:off x="180" y="1404"/>
              <a:ext cx="1151" cy="1265"/>
            </a:xfrm>
            <a:custGeom>
              <a:avLst/>
              <a:gdLst>
                <a:gd name="T0" fmla="*/ 4634 w 11820"/>
                <a:gd name="T1" fmla="*/ 302 h 1582"/>
                <a:gd name="T2" fmla="*/ 1836 w 11820"/>
                <a:gd name="T3" fmla="*/ 390 h 1582"/>
                <a:gd name="T4" fmla="*/ 1651 w 11820"/>
                <a:gd name="T5" fmla="*/ 637 h 1582"/>
                <a:gd name="T6" fmla="*/ 321 w 11820"/>
                <a:gd name="T7" fmla="*/ 982 h 1582"/>
                <a:gd name="T8" fmla="*/ 2815 w 11820"/>
                <a:gd name="T9" fmla="*/ 1166 h 1582"/>
                <a:gd name="T10" fmla="*/ 3242 w 11820"/>
                <a:gd name="T11" fmla="*/ 1140 h 1582"/>
                <a:gd name="T12" fmla="*/ 6920 w 11820"/>
                <a:gd name="T13" fmla="*/ 1557 h 1582"/>
                <a:gd name="T14" fmla="*/ 9934 w 11820"/>
                <a:gd name="T15" fmla="*/ 1048 h 1582"/>
                <a:gd name="T16" fmla="*/ 9873 w 11820"/>
                <a:gd name="T17" fmla="*/ 995 h 1582"/>
                <a:gd name="T18" fmla="*/ 11335 w 11820"/>
                <a:gd name="T19" fmla="*/ 550 h 1582"/>
                <a:gd name="T20" fmla="*/ 8611 w 11820"/>
                <a:gd name="T21" fmla="*/ 330 h 1582"/>
                <a:gd name="T22" fmla="*/ 6893 w 11820"/>
                <a:gd name="T23" fmla="*/ 20 h 1582"/>
                <a:gd name="T24" fmla="*/ 4650 w 11820"/>
                <a:gd name="T25" fmla="*/ 258 h 1582"/>
                <a:gd name="T26" fmla="*/ 4634 w 11820"/>
                <a:gd name="T27" fmla="*/ 30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20" h="1582">
                  <a:moveTo>
                    <a:pt x="4634" y="302"/>
                  </a:moveTo>
                  <a:cubicBezTo>
                    <a:pt x="3685" y="220"/>
                    <a:pt x="2433" y="259"/>
                    <a:pt x="1836" y="390"/>
                  </a:cubicBezTo>
                  <a:cubicBezTo>
                    <a:pt x="1499" y="464"/>
                    <a:pt x="1431" y="556"/>
                    <a:pt x="1651" y="637"/>
                  </a:cubicBezTo>
                  <a:cubicBezTo>
                    <a:pt x="595" y="682"/>
                    <a:pt x="0" y="836"/>
                    <a:pt x="321" y="982"/>
                  </a:cubicBezTo>
                  <a:cubicBezTo>
                    <a:pt x="643" y="1128"/>
                    <a:pt x="1759" y="1210"/>
                    <a:pt x="2815" y="1166"/>
                  </a:cubicBezTo>
                  <a:cubicBezTo>
                    <a:pt x="2964" y="1160"/>
                    <a:pt x="3107" y="1151"/>
                    <a:pt x="3242" y="1140"/>
                  </a:cubicBezTo>
                  <a:cubicBezTo>
                    <a:pt x="3425" y="1396"/>
                    <a:pt x="5072" y="1582"/>
                    <a:pt x="6920" y="1557"/>
                  </a:cubicBezTo>
                  <a:cubicBezTo>
                    <a:pt x="8768" y="1532"/>
                    <a:pt x="10117" y="1304"/>
                    <a:pt x="9934" y="1048"/>
                  </a:cubicBezTo>
                  <a:cubicBezTo>
                    <a:pt x="9921" y="1031"/>
                    <a:pt x="9901" y="1013"/>
                    <a:pt x="9873" y="995"/>
                  </a:cubicBezTo>
                  <a:cubicBezTo>
                    <a:pt x="11166" y="928"/>
                    <a:pt x="11820" y="729"/>
                    <a:pt x="11335" y="550"/>
                  </a:cubicBezTo>
                  <a:cubicBezTo>
                    <a:pt x="10918" y="397"/>
                    <a:pt x="9781" y="305"/>
                    <a:pt x="8611" y="330"/>
                  </a:cubicBezTo>
                  <a:cubicBezTo>
                    <a:pt x="8756" y="179"/>
                    <a:pt x="7987" y="40"/>
                    <a:pt x="6893" y="20"/>
                  </a:cubicBezTo>
                  <a:cubicBezTo>
                    <a:pt x="5799" y="0"/>
                    <a:pt x="4795" y="107"/>
                    <a:pt x="4650" y="258"/>
                  </a:cubicBezTo>
                  <a:cubicBezTo>
                    <a:pt x="4636" y="273"/>
                    <a:pt x="4631" y="287"/>
                    <a:pt x="4634" y="302"/>
                  </a:cubicBezTo>
                </a:path>
              </a:pathLst>
            </a:custGeom>
            <a:gradFill rotWithShape="1">
              <a:gsLst>
                <a:gs pos="0">
                  <a:srgbClr val="FFCC99">
                    <a:gamma/>
                    <a:tint val="0"/>
                    <a:invGamma/>
                  </a:srgbClr>
                </a:gs>
                <a:gs pos="100000">
                  <a:srgbClr val="FFCC99"/>
                </a:gs>
              </a:gsLst>
              <a:path path="rect">
                <a:fillToRect l="50000" t="50000" r="50000" b="50000"/>
              </a:path>
            </a:gradFill>
            <a:ln w="38100" cmpd="sng">
              <a:solidFill>
                <a:srgbClr val="CC3300"/>
              </a:solidFill>
              <a:prstDash val="solid"/>
              <a:round/>
              <a:headEnd/>
              <a:tailEnd/>
            </a:ln>
            <a:effectLst>
              <a:outerShdw dist="35921" dir="2700000" algn="ctr" rotWithShape="0">
                <a:srgbClr val="FFFF66"/>
              </a:outerShdw>
            </a:effectLst>
          </p:spPr>
          <p:txBody>
            <a:bodyPr/>
            <a:lstStyle/>
            <a:p>
              <a:endParaRPr lang="ru-RU"/>
            </a:p>
          </p:txBody>
        </p:sp>
        <p:sp>
          <p:nvSpPr>
            <p:cNvPr id="1120419" name="Text Box 163"/>
            <p:cNvSpPr txBox="1">
              <a:spLocks noChangeArrowheads="1"/>
            </p:cNvSpPr>
            <p:nvPr/>
          </p:nvSpPr>
          <p:spPr bwMode="auto">
            <a:xfrm>
              <a:off x="757" y="1888"/>
              <a:ext cx="563" cy="192"/>
            </a:xfrm>
            <a:prstGeom prst="rect">
              <a:avLst/>
            </a:prstGeom>
            <a:noFill/>
            <a:ln>
              <a:noFill/>
            </a:ln>
            <a:effectLst>
              <a:outerShdw dist="17961" dir="2700000" algn="ctr" rotWithShape="0">
                <a:srgbClr val="FFFF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zh-CN" sz="2000" b="1">
                  <a:solidFill>
                    <a:srgbClr val="CC0000"/>
                  </a:solidFill>
                  <a:ea typeface="SimSun" panose="02010600030101010101" pitchFamily="2" charset="-122"/>
                </a:rPr>
                <a:t>$ € £ ¥</a:t>
              </a:r>
              <a:endParaRPr lang="ru-RU" altLang="ru-RU" sz="2000">
                <a:solidFill>
                  <a:srgbClr val="CC0000"/>
                </a:solidFill>
              </a:endParaRPr>
            </a:p>
          </p:txBody>
        </p:sp>
        <p:sp>
          <p:nvSpPr>
            <p:cNvPr id="1120421" name="Freeform 165"/>
            <p:cNvSpPr>
              <a:spLocks/>
            </p:cNvSpPr>
            <p:nvPr/>
          </p:nvSpPr>
          <p:spPr bwMode="auto">
            <a:xfrm rot="883789">
              <a:off x="1334" y="1085"/>
              <a:ext cx="1334" cy="1092"/>
            </a:xfrm>
            <a:custGeom>
              <a:avLst/>
              <a:gdLst>
                <a:gd name="T0" fmla="*/ 4634 w 11820"/>
                <a:gd name="T1" fmla="*/ 302 h 1582"/>
                <a:gd name="T2" fmla="*/ 1836 w 11820"/>
                <a:gd name="T3" fmla="*/ 390 h 1582"/>
                <a:gd name="T4" fmla="*/ 1651 w 11820"/>
                <a:gd name="T5" fmla="*/ 637 h 1582"/>
                <a:gd name="T6" fmla="*/ 321 w 11820"/>
                <a:gd name="T7" fmla="*/ 982 h 1582"/>
                <a:gd name="T8" fmla="*/ 2815 w 11820"/>
                <a:gd name="T9" fmla="*/ 1166 h 1582"/>
                <a:gd name="T10" fmla="*/ 3242 w 11820"/>
                <a:gd name="T11" fmla="*/ 1140 h 1582"/>
                <a:gd name="T12" fmla="*/ 6920 w 11820"/>
                <a:gd name="T13" fmla="*/ 1557 h 1582"/>
                <a:gd name="T14" fmla="*/ 9934 w 11820"/>
                <a:gd name="T15" fmla="*/ 1048 h 1582"/>
                <a:gd name="T16" fmla="*/ 9873 w 11820"/>
                <a:gd name="T17" fmla="*/ 995 h 1582"/>
                <a:gd name="T18" fmla="*/ 11335 w 11820"/>
                <a:gd name="T19" fmla="*/ 550 h 1582"/>
                <a:gd name="T20" fmla="*/ 8611 w 11820"/>
                <a:gd name="T21" fmla="*/ 330 h 1582"/>
                <a:gd name="T22" fmla="*/ 6893 w 11820"/>
                <a:gd name="T23" fmla="*/ 20 h 1582"/>
                <a:gd name="T24" fmla="*/ 4650 w 11820"/>
                <a:gd name="T25" fmla="*/ 258 h 1582"/>
                <a:gd name="T26" fmla="*/ 4634 w 11820"/>
                <a:gd name="T27" fmla="*/ 30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20" h="1582">
                  <a:moveTo>
                    <a:pt x="4634" y="302"/>
                  </a:moveTo>
                  <a:cubicBezTo>
                    <a:pt x="3685" y="220"/>
                    <a:pt x="2433" y="259"/>
                    <a:pt x="1836" y="390"/>
                  </a:cubicBezTo>
                  <a:cubicBezTo>
                    <a:pt x="1499" y="464"/>
                    <a:pt x="1431" y="556"/>
                    <a:pt x="1651" y="637"/>
                  </a:cubicBezTo>
                  <a:cubicBezTo>
                    <a:pt x="595" y="682"/>
                    <a:pt x="0" y="836"/>
                    <a:pt x="321" y="982"/>
                  </a:cubicBezTo>
                  <a:cubicBezTo>
                    <a:pt x="643" y="1128"/>
                    <a:pt x="1759" y="1210"/>
                    <a:pt x="2815" y="1166"/>
                  </a:cubicBezTo>
                  <a:cubicBezTo>
                    <a:pt x="2964" y="1160"/>
                    <a:pt x="3107" y="1151"/>
                    <a:pt x="3242" y="1140"/>
                  </a:cubicBezTo>
                  <a:cubicBezTo>
                    <a:pt x="3425" y="1396"/>
                    <a:pt x="5072" y="1582"/>
                    <a:pt x="6920" y="1557"/>
                  </a:cubicBezTo>
                  <a:cubicBezTo>
                    <a:pt x="8768" y="1532"/>
                    <a:pt x="10117" y="1304"/>
                    <a:pt x="9934" y="1048"/>
                  </a:cubicBezTo>
                  <a:cubicBezTo>
                    <a:pt x="9921" y="1031"/>
                    <a:pt x="9901" y="1013"/>
                    <a:pt x="9873" y="995"/>
                  </a:cubicBezTo>
                  <a:cubicBezTo>
                    <a:pt x="11166" y="928"/>
                    <a:pt x="11820" y="729"/>
                    <a:pt x="11335" y="550"/>
                  </a:cubicBezTo>
                  <a:cubicBezTo>
                    <a:pt x="10918" y="397"/>
                    <a:pt x="9781" y="305"/>
                    <a:pt x="8611" y="330"/>
                  </a:cubicBezTo>
                  <a:cubicBezTo>
                    <a:pt x="8756" y="179"/>
                    <a:pt x="7987" y="40"/>
                    <a:pt x="6893" y="20"/>
                  </a:cubicBezTo>
                  <a:cubicBezTo>
                    <a:pt x="5799" y="0"/>
                    <a:pt x="4795" y="107"/>
                    <a:pt x="4650" y="258"/>
                  </a:cubicBezTo>
                  <a:cubicBezTo>
                    <a:pt x="4636" y="273"/>
                    <a:pt x="4631" y="287"/>
                    <a:pt x="4634" y="302"/>
                  </a:cubicBezTo>
                </a:path>
              </a:pathLst>
            </a:custGeom>
            <a:gradFill rotWithShape="1">
              <a:gsLst>
                <a:gs pos="0">
                  <a:srgbClr val="FFCCFF">
                    <a:gamma/>
                    <a:tint val="0"/>
                    <a:invGamma/>
                  </a:srgbClr>
                </a:gs>
                <a:gs pos="100000">
                  <a:srgbClr val="FFCCFF"/>
                </a:gs>
              </a:gsLst>
              <a:path path="rect">
                <a:fillToRect l="50000" t="50000" r="50000" b="50000"/>
              </a:path>
            </a:gradFill>
            <a:ln w="38100" cmpd="sng">
              <a:solidFill>
                <a:srgbClr val="CC0000"/>
              </a:solidFill>
              <a:prstDash val="solid"/>
              <a:round/>
              <a:headEnd/>
              <a:tailEnd/>
            </a:ln>
            <a:effectLst>
              <a:outerShdw dist="35921" dir="2700000" algn="ctr" rotWithShape="0">
                <a:srgbClr val="FFFF66"/>
              </a:outerShdw>
            </a:effectLst>
          </p:spPr>
          <p:txBody>
            <a:bodyPr/>
            <a:lstStyle/>
            <a:p>
              <a:endParaRPr lang="ru-RU"/>
            </a:p>
          </p:txBody>
        </p:sp>
        <p:grpSp>
          <p:nvGrpSpPr>
            <p:cNvPr id="1120440" name="Group 184"/>
            <p:cNvGrpSpPr>
              <a:grpSpLocks/>
            </p:cNvGrpSpPr>
            <p:nvPr/>
          </p:nvGrpSpPr>
          <p:grpSpPr bwMode="auto">
            <a:xfrm flipH="1">
              <a:off x="1393" y="1379"/>
              <a:ext cx="471" cy="395"/>
              <a:chOff x="3316" y="7626"/>
              <a:chExt cx="5084" cy="4932"/>
            </a:xfrm>
          </p:grpSpPr>
          <p:sp>
            <p:nvSpPr>
              <p:cNvPr id="1120441" name="Freeform 185"/>
              <p:cNvSpPr>
                <a:spLocks/>
              </p:cNvSpPr>
              <p:nvPr/>
            </p:nvSpPr>
            <p:spPr bwMode="auto">
              <a:xfrm>
                <a:off x="3316" y="7626"/>
                <a:ext cx="5084" cy="4932"/>
              </a:xfrm>
              <a:custGeom>
                <a:avLst/>
                <a:gdLst>
                  <a:gd name="T0" fmla="*/ 240 w 5084"/>
                  <a:gd name="T1" fmla="*/ 1145 h 4932"/>
                  <a:gd name="T2" fmla="*/ 240 w 5084"/>
                  <a:gd name="T3" fmla="*/ 3146 h 4932"/>
                  <a:gd name="T4" fmla="*/ 458 w 5084"/>
                  <a:gd name="T5" fmla="*/ 3264 h 4932"/>
                  <a:gd name="T6" fmla="*/ 458 w 5084"/>
                  <a:gd name="T7" fmla="*/ 3322 h 4932"/>
                  <a:gd name="T8" fmla="*/ 0 w 5084"/>
                  <a:gd name="T9" fmla="*/ 3590 h 4932"/>
                  <a:gd name="T10" fmla="*/ 0 w 5084"/>
                  <a:gd name="T11" fmla="*/ 3816 h 4932"/>
                  <a:gd name="T12" fmla="*/ 1937 w 5084"/>
                  <a:gd name="T13" fmla="*/ 4932 h 4932"/>
                  <a:gd name="T14" fmla="*/ 2637 w 5084"/>
                  <a:gd name="T15" fmla="*/ 4529 h 4932"/>
                  <a:gd name="T16" fmla="*/ 3099 w 5084"/>
                  <a:gd name="T17" fmla="*/ 4794 h 4932"/>
                  <a:gd name="T18" fmla="*/ 5084 w 5084"/>
                  <a:gd name="T19" fmla="*/ 3650 h 4932"/>
                  <a:gd name="T20" fmla="*/ 5084 w 5084"/>
                  <a:gd name="T21" fmla="*/ 1650 h 4932"/>
                  <a:gd name="T22" fmla="*/ 2225 w 5084"/>
                  <a:gd name="T23" fmla="*/ 0 h 4932"/>
                  <a:gd name="T24" fmla="*/ 240 w 5084"/>
                  <a:gd name="T25" fmla="*/ 1145 h 4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84" h="4932">
                    <a:moveTo>
                      <a:pt x="240" y="1145"/>
                    </a:moveTo>
                    <a:lnTo>
                      <a:pt x="240" y="3146"/>
                    </a:lnTo>
                    <a:lnTo>
                      <a:pt x="458" y="3264"/>
                    </a:lnTo>
                    <a:lnTo>
                      <a:pt x="458" y="3322"/>
                    </a:lnTo>
                    <a:lnTo>
                      <a:pt x="0" y="3590"/>
                    </a:lnTo>
                    <a:lnTo>
                      <a:pt x="0" y="3816"/>
                    </a:lnTo>
                    <a:lnTo>
                      <a:pt x="1937" y="4932"/>
                    </a:lnTo>
                    <a:lnTo>
                      <a:pt x="2637" y="4529"/>
                    </a:lnTo>
                    <a:lnTo>
                      <a:pt x="3099" y="4794"/>
                    </a:lnTo>
                    <a:lnTo>
                      <a:pt x="5084" y="3650"/>
                    </a:lnTo>
                    <a:lnTo>
                      <a:pt x="5084" y="1650"/>
                    </a:lnTo>
                    <a:lnTo>
                      <a:pt x="2225" y="0"/>
                    </a:lnTo>
                    <a:lnTo>
                      <a:pt x="240" y="1145"/>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442" name="Freeform 186"/>
              <p:cNvSpPr>
                <a:spLocks/>
              </p:cNvSpPr>
              <p:nvPr/>
            </p:nvSpPr>
            <p:spPr bwMode="auto">
              <a:xfrm>
                <a:off x="3548" y="8771"/>
                <a:ext cx="2859" cy="3649"/>
              </a:xfrm>
              <a:custGeom>
                <a:avLst/>
                <a:gdLst>
                  <a:gd name="T0" fmla="*/ 0 w 2859"/>
                  <a:gd name="T1" fmla="*/ 2001 h 3649"/>
                  <a:gd name="T2" fmla="*/ 0 w 2859"/>
                  <a:gd name="T3" fmla="*/ 0 h 3649"/>
                  <a:gd name="T4" fmla="*/ 2859 w 2859"/>
                  <a:gd name="T5" fmla="*/ 1650 h 3649"/>
                  <a:gd name="T6" fmla="*/ 2859 w 2859"/>
                  <a:gd name="T7" fmla="*/ 3649 h 3649"/>
                  <a:gd name="T8" fmla="*/ 0 w 2859"/>
                  <a:gd name="T9" fmla="*/ 2001 h 3649"/>
                </a:gdLst>
                <a:ahLst/>
                <a:cxnLst>
                  <a:cxn ang="0">
                    <a:pos x="T0" y="T1"/>
                  </a:cxn>
                  <a:cxn ang="0">
                    <a:pos x="T2" y="T3"/>
                  </a:cxn>
                  <a:cxn ang="0">
                    <a:pos x="T4" y="T5"/>
                  </a:cxn>
                  <a:cxn ang="0">
                    <a:pos x="T6" y="T7"/>
                  </a:cxn>
                  <a:cxn ang="0">
                    <a:pos x="T8" y="T9"/>
                  </a:cxn>
                </a:cxnLst>
                <a:rect l="0" t="0" r="r" b="b"/>
                <a:pathLst>
                  <a:path w="2859" h="3649">
                    <a:moveTo>
                      <a:pt x="0" y="2001"/>
                    </a:moveTo>
                    <a:lnTo>
                      <a:pt x="0" y="0"/>
                    </a:lnTo>
                    <a:lnTo>
                      <a:pt x="2859" y="1650"/>
                    </a:lnTo>
                    <a:lnTo>
                      <a:pt x="2859" y="3649"/>
                    </a:lnTo>
                    <a:lnTo>
                      <a:pt x="0" y="2001"/>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443" name="Freeform 187"/>
              <p:cNvSpPr>
                <a:spLocks/>
              </p:cNvSpPr>
              <p:nvPr/>
            </p:nvSpPr>
            <p:spPr bwMode="auto">
              <a:xfrm>
                <a:off x="3316" y="10812"/>
                <a:ext cx="2637" cy="1521"/>
              </a:xfrm>
              <a:custGeom>
                <a:avLst/>
                <a:gdLst>
                  <a:gd name="T0" fmla="*/ 1937 w 2637"/>
                  <a:gd name="T1" fmla="*/ 1521 h 1521"/>
                  <a:gd name="T2" fmla="*/ 2637 w 2637"/>
                  <a:gd name="T3" fmla="*/ 1116 h 1521"/>
                  <a:gd name="T4" fmla="*/ 701 w 2637"/>
                  <a:gd name="T5" fmla="*/ 0 h 1521"/>
                  <a:gd name="T6" fmla="*/ 0 w 2637"/>
                  <a:gd name="T7" fmla="*/ 404 h 1521"/>
                  <a:gd name="T8" fmla="*/ 1937 w 2637"/>
                  <a:gd name="T9" fmla="*/ 1521 h 1521"/>
                </a:gdLst>
                <a:ahLst/>
                <a:cxnLst>
                  <a:cxn ang="0">
                    <a:pos x="T0" y="T1"/>
                  </a:cxn>
                  <a:cxn ang="0">
                    <a:pos x="T2" y="T3"/>
                  </a:cxn>
                  <a:cxn ang="0">
                    <a:pos x="T4" y="T5"/>
                  </a:cxn>
                  <a:cxn ang="0">
                    <a:pos x="T6" y="T7"/>
                  </a:cxn>
                  <a:cxn ang="0">
                    <a:pos x="T8" y="T9"/>
                  </a:cxn>
                </a:cxnLst>
                <a:rect l="0" t="0" r="r" b="b"/>
                <a:pathLst>
                  <a:path w="2637" h="1521">
                    <a:moveTo>
                      <a:pt x="1937" y="1521"/>
                    </a:moveTo>
                    <a:lnTo>
                      <a:pt x="2637" y="1116"/>
                    </a:lnTo>
                    <a:lnTo>
                      <a:pt x="701" y="0"/>
                    </a:lnTo>
                    <a:lnTo>
                      <a:pt x="0" y="404"/>
                    </a:lnTo>
                    <a:lnTo>
                      <a:pt x="1937" y="1521"/>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44" name="Freeform 188"/>
              <p:cNvSpPr>
                <a:spLocks/>
              </p:cNvSpPr>
              <p:nvPr/>
            </p:nvSpPr>
            <p:spPr bwMode="auto">
              <a:xfrm>
                <a:off x="3648" y="10699"/>
                <a:ext cx="2101" cy="1211"/>
              </a:xfrm>
              <a:custGeom>
                <a:avLst/>
                <a:gdLst>
                  <a:gd name="T0" fmla="*/ 1543 w 2101"/>
                  <a:gd name="T1" fmla="*/ 1211 h 1211"/>
                  <a:gd name="T2" fmla="*/ 2101 w 2101"/>
                  <a:gd name="T3" fmla="*/ 890 h 1211"/>
                  <a:gd name="T4" fmla="*/ 558 w 2101"/>
                  <a:gd name="T5" fmla="*/ 0 h 1211"/>
                  <a:gd name="T6" fmla="*/ 0 w 2101"/>
                  <a:gd name="T7" fmla="*/ 321 h 1211"/>
                  <a:gd name="T8" fmla="*/ 1543 w 2101"/>
                  <a:gd name="T9" fmla="*/ 1211 h 1211"/>
                </a:gdLst>
                <a:ahLst/>
                <a:cxnLst>
                  <a:cxn ang="0">
                    <a:pos x="T0" y="T1"/>
                  </a:cxn>
                  <a:cxn ang="0">
                    <a:pos x="T2" y="T3"/>
                  </a:cxn>
                  <a:cxn ang="0">
                    <a:pos x="T4" y="T5"/>
                  </a:cxn>
                  <a:cxn ang="0">
                    <a:pos x="T6" y="T7"/>
                  </a:cxn>
                  <a:cxn ang="0">
                    <a:pos x="T8" y="T9"/>
                  </a:cxn>
                </a:cxnLst>
                <a:rect l="0" t="0" r="r" b="b"/>
                <a:pathLst>
                  <a:path w="2101" h="1211">
                    <a:moveTo>
                      <a:pt x="1543" y="1211"/>
                    </a:moveTo>
                    <a:lnTo>
                      <a:pt x="2101" y="890"/>
                    </a:lnTo>
                    <a:lnTo>
                      <a:pt x="558" y="0"/>
                    </a:lnTo>
                    <a:lnTo>
                      <a:pt x="0" y="321"/>
                    </a:lnTo>
                    <a:lnTo>
                      <a:pt x="1543" y="1211"/>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45" name="Freeform 189"/>
              <p:cNvSpPr>
                <a:spLocks/>
              </p:cNvSpPr>
              <p:nvPr/>
            </p:nvSpPr>
            <p:spPr bwMode="auto">
              <a:xfrm>
                <a:off x="6415" y="9276"/>
                <a:ext cx="1985" cy="1427"/>
              </a:xfrm>
              <a:custGeom>
                <a:avLst/>
                <a:gdLst>
                  <a:gd name="T0" fmla="*/ 0 w 1985"/>
                  <a:gd name="T1" fmla="*/ 1427 h 1427"/>
                  <a:gd name="T2" fmla="*/ 1985 w 1985"/>
                  <a:gd name="T3" fmla="*/ 283 h 1427"/>
                  <a:gd name="T4" fmla="*/ 1985 w 1985"/>
                  <a:gd name="T5" fmla="*/ 0 h 1427"/>
                  <a:gd name="T6" fmla="*/ 0 w 1985"/>
                  <a:gd name="T7" fmla="*/ 1145 h 1427"/>
                  <a:gd name="T8" fmla="*/ 0 w 1985"/>
                  <a:gd name="T9" fmla="*/ 1427 h 1427"/>
                </a:gdLst>
                <a:ahLst/>
                <a:cxnLst>
                  <a:cxn ang="0">
                    <a:pos x="T0" y="T1"/>
                  </a:cxn>
                  <a:cxn ang="0">
                    <a:pos x="T2" y="T3"/>
                  </a:cxn>
                  <a:cxn ang="0">
                    <a:pos x="T4" y="T5"/>
                  </a:cxn>
                  <a:cxn ang="0">
                    <a:pos x="T6" y="T7"/>
                  </a:cxn>
                  <a:cxn ang="0">
                    <a:pos x="T8" y="T9"/>
                  </a:cxn>
                </a:cxnLst>
                <a:rect l="0" t="0" r="r" b="b"/>
                <a:pathLst>
                  <a:path w="1985" h="1427">
                    <a:moveTo>
                      <a:pt x="0" y="1427"/>
                    </a:moveTo>
                    <a:lnTo>
                      <a:pt x="1985" y="283"/>
                    </a:lnTo>
                    <a:lnTo>
                      <a:pt x="1985" y="0"/>
                    </a:lnTo>
                    <a:lnTo>
                      <a:pt x="0" y="1145"/>
                    </a:lnTo>
                    <a:lnTo>
                      <a:pt x="0" y="1427"/>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46" name="Freeform 190"/>
              <p:cNvSpPr>
                <a:spLocks/>
              </p:cNvSpPr>
              <p:nvPr/>
            </p:nvSpPr>
            <p:spPr bwMode="auto">
              <a:xfrm>
                <a:off x="3554" y="8771"/>
                <a:ext cx="2861" cy="1932"/>
              </a:xfrm>
              <a:custGeom>
                <a:avLst/>
                <a:gdLst>
                  <a:gd name="T0" fmla="*/ 0 w 2861"/>
                  <a:gd name="T1" fmla="*/ 283 h 1932"/>
                  <a:gd name="T2" fmla="*/ 2861 w 2861"/>
                  <a:gd name="T3" fmla="*/ 1932 h 1932"/>
                  <a:gd name="T4" fmla="*/ 2861 w 2861"/>
                  <a:gd name="T5" fmla="*/ 1649 h 1932"/>
                  <a:gd name="T6" fmla="*/ 0 w 2861"/>
                  <a:gd name="T7" fmla="*/ 0 h 1932"/>
                  <a:gd name="T8" fmla="*/ 0 w 2861"/>
                  <a:gd name="T9" fmla="*/ 283 h 1932"/>
                </a:gdLst>
                <a:ahLst/>
                <a:cxnLst>
                  <a:cxn ang="0">
                    <a:pos x="T0" y="T1"/>
                  </a:cxn>
                  <a:cxn ang="0">
                    <a:pos x="T2" y="T3"/>
                  </a:cxn>
                  <a:cxn ang="0">
                    <a:pos x="T4" y="T5"/>
                  </a:cxn>
                  <a:cxn ang="0">
                    <a:pos x="T6" y="T7"/>
                  </a:cxn>
                  <a:cxn ang="0">
                    <a:pos x="T8" y="T9"/>
                  </a:cxn>
                </a:cxnLst>
                <a:rect l="0" t="0" r="r" b="b"/>
                <a:pathLst>
                  <a:path w="2861" h="1932">
                    <a:moveTo>
                      <a:pt x="0" y="283"/>
                    </a:moveTo>
                    <a:lnTo>
                      <a:pt x="2861" y="1932"/>
                    </a:lnTo>
                    <a:lnTo>
                      <a:pt x="2861" y="1649"/>
                    </a:lnTo>
                    <a:lnTo>
                      <a:pt x="0" y="0"/>
                    </a:lnTo>
                    <a:lnTo>
                      <a:pt x="0" y="283"/>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47" name="Freeform 191"/>
              <p:cNvSpPr>
                <a:spLocks/>
              </p:cNvSpPr>
              <p:nvPr/>
            </p:nvSpPr>
            <p:spPr bwMode="auto">
              <a:xfrm>
                <a:off x="5199" y="11589"/>
                <a:ext cx="558" cy="548"/>
              </a:xfrm>
              <a:custGeom>
                <a:avLst/>
                <a:gdLst>
                  <a:gd name="T0" fmla="*/ 0 w 558"/>
                  <a:gd name="T1" fmla="*/ 548 h 548"/>
                  <a:gd name="T2" fmla="*/ 558 w 558"/>
                  <a:gd name="T3" fmla="*/ 227 h 548"/>
                  <a:gd name="T4" fmla="*/ 558 w 558"/>
                  <a:gd name="T5" fmla="*/ 0 h 548"/>
                  <a:gd name="T6" fmla="*/ 0 w 558"/>
                  <a:gd name="T7" fmla="*/ 321 h 548"/>
                  <a:gd name="T8" fmla="*/ 0 w 558"/>
                  <a:gd name="T9" fmla="*/ 548 h 548"/>
                </a:gdLst>
                <a:ahLst/>
                <a:cxnLst>
                  <a:cxn ang="0">
                    <a:pos x="T0" y="T1"/>
                  </a:cxn>
                  <a:cxn ang="0">
                    <a:pos x="T2" y="T3"/>
                  </a:cxn>
                  <a:cxn ang="0">
                    <a:pos x="T4" y="T5"/>
                  </a:cxn>
                  <a:cxn ang="0">
                    <a:pos x="T6" y="T7"/>
                  </a:cxn>
                  <a:cxn ang="0">
                    <a:pos x="T8" y="T9"/>
                  </a:cxn>
                </a:cxnLst>
                <a:rect l="0" t="0" r="r" b="b"/>
                <a:pathLst>
                  <a:path w="558" h="548">
                    <a:moveTo>
                      <a:pt x="0" y="548"/>
                    </a:moveTo>
                    <a:lnTo>
                      <a:pt x="558" y="227"/>
                    </a:lnTo>
                    <a:lnTo>
                      <a:pt x="558" y="0"/>
                    </a:lnTo>
                    <a:lnTo>
                      <a:pt x="0" y="321"/>
                    </a:lnTo>
                    <a:lnTo>
                      <a:pt x="0" y="548"/>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48" name="Freeform 192"/>
              <p:cNvSpPr>
                <a:spLocks/>
              </p:cNvSpPr>
              <p:nvPr/>
            </p:nvSpPr>
            <p:spPr bwMode="auto">
              <a:xfrm>
                <a:off x="5253" y="11928"/>
                <a:ext cx="700" cy="630"/>
              </a:xfrm>
              <a:custGeom>
                <a:avLst/>
                <a:gdLst>
                  <a:gd name="T0" fmla="*/ 0 w 700"/>
                  <a:gd name="T1" fmla="*/ 630 h 630"/>
                  <a:gd name="T2" fmla="*/ 700 w 700"/>
                  <a:gd name="T3" fmla="*/ 227 h 630"/>
                  <a:gd name="T4" fmla="*/ 700 w 700"/>
                  <a:gd name="T5" fmla="*/ 0 h 630"/>
                  <a:gd name="T6" fmla="*/ 0 w 700"/>
                  <a:gd name="T7" fmla="*/ 405 h 630"/>
                  <a:gd name="T8" fmla="*/ 0 w 700"/>
                  <a:gd name="T9" fmla="*/ 630 h 630"/>
                </a:gdLst>
                <a:ahLst/>
                <a:cxnLst>
                  <a:cxn ang="0">
                    <a:pos x="T0" y="T1"/>
                  </a:cxn>
                  <a:cxn ang="0">
                    <a:pos x="T2" y="T3"/>
                  </a:cxn>
                  <a:cxn ang="0">
                    <a:pos x="T4" y="T5"/>
                  </a:cxn>
                  <a:cxn ang="0">
                    <a:pos x="T6" y="T7"/>
                  </a:cxn>
                  <a:cxn ang="0">
                    <a:pos x="T8" y="T9"/>
                  </a:cxn>
                </a:cxnLst>
                <a:rect l="0" t="0" r="r" b="b"/>
                <a:pathLst>
                  <a:path w="700" h="630">
                    <a:moveTo>
                      <a:pt x="0" y="630"/>
                    </a:moveTo>
                    <a:lnTo>
                      <a:pt x="700" y="227"/>
                    </a:lnTo>
                    <a:lnTo>
                      <a:pt x="700" y="0"/>
                    </a:lnTo>
                    <a:lnTo>
                      <a:pt x="0" y="405"/>
                    </a:lnTo>
                    <a:lnTo>
                      <a:pt x="0" y="630"/>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49" name="Freeform 193"/>
              <p:cNvSpPr>
                <a:spLocks/>
              </p:cNvSpPr>
              <p:nvPr/>
            </p:nvSpPr>
            <p:spPr bwMode="auto">
              <a:xfrm>
                <a:off x="3548" y="7628"/>
                <a:ext cx="4845" cy="2793"/>
              </a:xfrm>
              <a:custGeom>
                <a:avLst/>
                <a:gdLst>
                  <a:gd name="T0" fmla="*/ 0 w 4845"/>
                  <a:gd name="T1" fmla="*/ 1145 h 2793"/>
                  <a:gd name="T2" fmla="*/ 658 w 4845"/>
                  <a:gd name="T3" fmla="*/ 1524 h 2793"/>
                  <a:gd name="T4" fmla="*/ 100 w 4845"/>
                  <a:gd name="T5" fmla="*/ 1846 h 2793"/>
                  <a:gd name="T6" fmla="*/ 1643 w 4845"/>
                  <a:gd name="T7" fmla="*/ 2735 h 2793"/>
                  <a:gd name="T8" fmla="*/ 2201 w 4845"/>
                  <a:gd name="T9" fmla="*/ 2414 h 2793"/>
                  <a:gd name="T10" fmla="*/ 2859 w 4845"/>
                  <a:gd name="T11" fmla="*/ 2793 h 2793"/>
                  <a:gd name="T12" fmla="*/ 4845 w 4845"/>
                  <a:gd name="T13" fmla="*/ 1648 h 2793"/>
                  <a:gd name="T14" fmla="*/ 1985 w 4845"/>
                  <a:gd name="T15" fmla="*/ 0 h 2793"/>
                  <a:gd name="T16" fmla="*/ 0 w 4845"/>
                  <a:gd name="T17" fmla="*/ 1145 h 2793"/>
                  <a:gd name="T18" fmla="*/ 0 w 4845"/>
                  <a:gd name="T19" fmla="*/ 1145 h 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5" h="2793">
                    <a:moveTo>
                      <a:pt x="0" y="1145"/>
                    </a:moveTo>
                    <a:lnTo>
                      <a:pt x="658" y="1524"/>
                    </a:lnTo>
                    <a:lnTo>
                      <a:pt x="100" y="1846"/>
                    </a:lnTo>
                    <a:lnTo>
                      <a:pt x="1643" y="2735"/>
                    </a:lnTo>
                    <a:lnTo>
                      <a:pt x="2201" y="2414"/>
                    </a:lnTo>
                    <a:lnTo>
                      <a:pt x="2859" y="2793"/>
                    </a:lnTo>
                    <a:lnTo>
                      <a:pt x="4845" y="1648"/>
                    </a:lnTo>
                    <a:lnTo>
                      <a:pt x="1985" y="0"/>
                    </a:lnTo>
                    <a:lnTo>
                      <a:pt x="0" y="1145"/>
                    </a:lnTo>
                    <a:lnTo>
                      <a:pt x="0" y="1145"/>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450" name="Freeform 194"/>
              <p:cNvSpPr>
                <a:spLocks/>
              </p:cNvSpPr>
              <p:nvPr/>
            </p:nvSpPr>
            <p:spPr bwMode="auto">
              <a:xfrm>
                <a:off x="5103" y="10581"/>
                <a:ext cx="199" cy="1251"/>
              </a:xfrm>
              <a:custGeom>
                <a:avLst/>
                <a:gdLst>
                  <a:gd name="T0" fmla="*/ 199 w 199"/>
                  <a:gd name="T1" fmla="*/ 1185 h 1251"/>
                  <a:gd name="T2" fmla="*/ 199 w 199"/>
                  <a:gd name="T3" fmla="*/ 0 h 1251"/>
                  <a:gd name="T4" fmla="*/ 1 w 199"/>
                  <a:gd name="T5" fmla="*/ 0 h 1251"/>
                  <a:gd name="T6" fmla="*/ 1 w 199"/>
                  <a:gd name="T7" fmla="*/ 1185 h 1251"/>
                  <a:gd name="T8" fmla="*/ 0 w 199"/>
                  <a:gd name="T9" fmla="*/ 1191 h 1251"/>
                  <a:gd name="T10" fmla="*/ 1 w 199"/>
                  <a:gd name="T11" fmla="*/ 1198 h 1251"/>
                  <a:gd name="T12" fmla="*/ 3 w 199"/>
                  <a:gd name="T13" fmla="*/ 1204 h 1251"/>
                  <a:gd name="T14" fmla="*/ 5 w 199"/>
                  <a:gd name="T15" fmla="*/ 1209 h 1251"/>
                  <a:gd name="T16" fmla="*/ 9 w 199"/>
                  <a:gd name="T17" fmla="*/ 1215 h 1251"/>
                  <a:gd name="T18" fmla="*/ 14 w 199"/>
                  <a:gd name="T19" fmla="*/ 1220 h 1251"/>
                  <a:gd name="T20" fmla="*/ 18 w 199"/>
                  <a:gd name="T21" fmla="*/ 1224 h 1251"/>
                  <a:gd name="T22" fmla="*/ 25 w 199"/>
                  <a:gd name="T23" fmla="*/ 1229 h 1251"/>
                  <a:gd name="T24" fmla="*/ 30 w 199"/>
                  <a:gd name="T25" fmla="*/ 1233 h 1251"/>
                  <a:gd name="T26" fmla="*/ 38 w 199"/>
                  <a:gd name="T27" fmla="*/ 1236 h 1251"/>
                  <a:gd name="T28" fmla="*/ 45 w 199"/>
                  <a:gd name="T29" fmla="*/ 1240 h 1251"/>
                  <a:gd name="T30" fmla="*/ 54 w 199"/>
                  <a:gd name="T31" fmla="*/ 1244 h 1251"/>
                  <a:gd name="T32" fmla="*/ 63 w 199"/>
                  <a:gd name="T33" fmla="*/ 1245 h 1251"/>
                  <a:gd name="T34" fmla="*/ 72 w 199"/>
                  <a:gd name="T35" fmla="*/ 1247 h 1251"/>
                  <a:gd name="T36" fmla="*/ 81 w 199"/>
                  <a:gd name="T37" fmla="*/ 1249 h 1251"/>
                  <a:gd name="T38" fmla="*/ 92 w 199"/>
                  <a:gd name="T39" fmla="*/ 1249 h 1251"/>
                  <a:gd name="T40" fmla="*/ 101 w 199"/>
                  <a:gd name="T41" fmla="*/ 1251 h 1251"/>
                  <a:gd name="T42" fmla="*/ 112 w 199"/>
                  <a:gd name="T43" fmla="*/ 1249 h 1251"/>
                  <a:gd name="T44" fmla="*/ 121 w 199"/>
                  <a:gd name="T45" fmla="*/ 1249 h 1251"/>
                  <a:gd name="T46" fmla="*/ 130 w 199"/>
                  <a:gd name="T47" fmla="*/ 1247 h 1251"/>
                  <a:gd name="T48" fmla="*/ 139 w 199"/>
                  <a:gd name="T49" fmla="*/ 1245 h 1251"/>
                  <a:gd name="T50" fmla="*/ 149 w 199"/>
                  <a:gd name="T51" fmla="*/ 1242 h 1251"/>
                  <a:gd name="T52" fmla="*/ 156 w 199"/>
                  <a:gd name="T53" fmla="*/ 1240 h 1251"/>
                  <a:gd name="T54" fmla="*/ 165 w 199"/>
                  <a:gd name="T55" fmla="*/ 1236 h 1251"/>
                  <a:gd name="T56" fmla="*/ 170 w 199"/>
                  <a:gd name="T57" fmla="*/ 1233 h 1251"/>
                  <a:gd name="T58" fmla="*/ 178 w 199"/>
                  <a:gd name="T59" fmla="*/ 1227 h 1251"/>
                  <a:gd name="T60" fmla="*/ 183 w 199"/>
                  <a:gd name="T61" fmla="*/ 1224 h 1251"/>
                  <a:gd name="T62" fmla="*/ 189 w 199"/>
                  <a:gd name="T63" fmla="*/ 1218 h 1251"/>
                  <a:gd name="T64" fmla="*/ 192 w 199"/>
                  <a:gd name="T65" fmla="*/ 1213 h 1251"/>
                  <a:gd name="T66" fmla="*/ 196 w 199"/>
                  <a:gd name="T67" fmla="*/ 1207 h 1251"/>
                  <a:gd name="T68" fmla="*/ 198 w 199"/>
                  <a:gd name="T69" fmla="*/ 1202 h 1251"/>
                  <a:gd name="T70" fmla="*/ 199 w 199"/>
                  <a:gd name="T71" fmla="*/ 1195 h 1251"/>
                  <a:gd name="T72" fmla="*/ 199 w 199"/>
                  <a:gd name="T73" fmla="*/ 119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9" h="1251">
                    <a:moveTo>
                      <a:pt x="199" y="1185"/>
                    </a:moveTo>
                    <a:lnTo>
                      <a:pt x="199" y="0"/>
                    </a:lnTo>
                    <a:lnTo>
                      <a:pt x="1" y="0"/>
                    </a:lnTo>
                    <a:lnTo>
                      <a:pt x="1" y="1185"/>
                    </a:lnTo>
                    <a:lnTo>
                      <a:pt x="0" y="1191"/>
                    </a:lnTo>
                    <a:lnTo>
                      <a:pt x="1" y="1198"/>
                    </a:lnTo>
                    <a:lnTo>
                      <a:pt x="3" y="1204"/>
                    </a:lnTo>
                    <a:lnTo>
                      <a:pt x="5" y="1209"/>
                    </a:lnTo>
                    <a:lnTo>
                      <a:pt x="9" y="1215"/>
                    </a:lnTo>
                    <a:lnTo>
                      <a:pt x="14" y="1220"/>
                    </a:lnTo>
                    <a:lnTo>
                      <a:pt x="18" y="1224"/>
                    </a:lnTo>
                    <a:lnTo>
                      <a:pt x="25" y="1229"/>
                    </a:lnTo>
                    <a:lnTo>
                      <a:pt x="30" y="1233"/>
                    </a:lnTo>
                    <a:lnTo>
                      <a:pt x="38" y="1236"/>
                    </a:lnTo>
                    <a:lnTo>
                      <a:pt x="45" y="1240"/>
                    </a:lnTo>
                    <a:lnTo>
                      <a:pt x="54" y="1244"/>
                    </a:lnTo>
                    <a:lnTo>
                      <a:pt x="63" y="1245"/>
                    </a:lnTo>
                    <a:lnTo>
                      <a:pt x="72" y="1247"/>
                    </a:lnTo>
                    <a:lnTo>
                      <a:pt x="81" y="1249"/>
                    </a:lnTo>
                    <a:lnTo>
                      <a:pt x="92" y="1249"/>
                    </a:lnTo>
                    <a:lnTo>
                      <a:pt x="101" y="1251"/>
                    </a:lnTo>
                    <a:lnTo>
                      <a:pt x="112" y="1249"/>
                    </a:lnTo>
                    <a:lnTo>
                      <a:pt x="121" y="1249"/>
                    </a:lnTo>
                    <a:lnTo>
                      <a:pt x="130" y="1247"/>
                    </a:lnTo>
                    <a:lnTo>
                      <a:pt x="139" y="1245"/>
                    </a:lnTo>
                    <a:lnTo>
                      <a:pt x="149" y="1242"/>
                    </a:lnTo>
                    <a:lnTo>
                      <a:pt x="156" y="1240"/>
                    </a:lnTo>
                    <a:lnTo>
                      <a:pt x="165" y="1236"/>
                    </a:lnTo>
                    <a:lnTo>
                      <a:pt x="170" y="1233"/>
                    </a:lnTo>
                    <a:lnTo>
                      <a:pt x="178" y="1227"/>
                    </a:lnTo>
                    <a:lnTo>
                      <a:pt x="183" y="1224"/>
                    </a:lnTo>
                    <a:lnTo>
                      <a:pt x="189" y="1218"/>
                    </a:lnTo>
                    <a:lnTo>
                      <a:pt x="192" y="1213"/>
                    </a:lnTo>
                    <a:lnTo>
                      <a:pt x="196" y="1207"/>
                    </a:lnTo>
                    <a:lnTo>
                      <a:pt x="198" y="1202"/>
                    </a:lnTo>
                    <a:lnTo>
                      <a:pt x="199" y="1195"/>
                    </a:lnTo>
                    <a:lnTo>
                      <a:pt x="199" y="1191"/>
                    </a:lnTo>
                  </a:path>
                </a:pathLst>
              </a:custGeom>
              <a:solidFill>
                <a:schemeClr val="accent1"/>
              </a:solidFill>
              <a:ln w="9525" cmpd="sng">
                <a:solidFill>
                  <a:srgbClr val="660066"/>
                </a:solidFill>
                <a:prstDash val="solid"/>
                <a:round/>
                <a:headEnd/>
                <a:tailEnd/>
              </a:ln>
            </p:spPr>
            <p:txBody>
              <a:bodyPr/>
              <a:lstStyle/>
              <a:p>
                <a:endParaRPr lang="ru-RU"/>
              </a:p>
            </p:txBody>
          </p:sp>
          <p:sp>
            <p:nvSpPr>
              <p:cNvPr id="1120451" name="Freeform 195"/>
              <p:cNvSpPr>
                <a:spLocks/>
              </p:cNvSpPr>
              <p:nvPr/>
            </p:nvSpPr>
            <p:spPr bwMode="auto">
              <a:xfrm>
                <a:off x="5401" y="10403"/>
                <a:ext cx="200" cy="1249"/>
              </a:xfrm>
              <a:custGeom>
                <a:avLst/>
                <a:gdLst>
                  <a:gd name="T0" fmla="*/ 200 w 200"/>
                  <a:gd name="T1" fmla="*/ 1186 h 1249"/>
                  <a:gd name="T2" fmla="*/ 200 w 200"/>
                  <a:gd name="T3" fmla="*/ 0 h 1249"/>
                  <a:gd name="T4" fmla="*/ 1 w 200"/>
                  <a:gd name="T5" fmla="*/ 0 h 1249"/>
                  <a:gd name="T6" fmla="*/ 1 w 200"/>
                  <a:gd name="T7" fmla="*/ 1186 h 1249"/>
                  <a:gd name="T8" fmla="*/ 0 w 200"/>
                  <a:gd name="T9" fmla="*/ 1191 h 1249"/>
                  <a:gd name="T10" fmla="*/ 1 w 200"/>
                  <a:gd name="T11" fmla="*/ 1196 h 1249"/>
                  <a:gd name="T12" fmla="*/ 3 w 200"/>
                  <a:gd name="T13" fmla="*/ 1204 h 1249"/>
                  <a:gd name="T14" fmla="*/ 5 w 200"/>
                  <a:gd name="T15" fmla="*/ 1209 h 1249"/>
                  <a:gd name="T16" fmla="*/ 9 w 200"/>
                  <a:gd name="T17" fmla="*/ 1215 h 1249"/>
                  <a:gd name="T18" fmla="*/ 12 w 200"/>
                  <a:gd name="T19" fmla="*/ 1218 h 1249"/>
                  <a:gd name="T20" fmla="*/ 18 w 200"/>
                  <a:gd name="T21" fmla="*/ 1224 h 1249"/>
                  <a:gd name="T22" fmla="*/ 23 w 200"/>
                  <a:gd name="T23" fmla="*/ 1229 h 1249"/>
                  <a:gd name="T24" fmla="*/ 31 w 200"/>
                  <a:gd name="T25" fmla="*/ 1233 h 1249"/>
                  <a:gd name="T26" fmla="*/ 38 w 200"/>
                  <a:gd name="T27" fmla="*/ 1236 h 1249"/>
                  <a:gd name="T28" fmla="*/ 45 w 200"/>
                  <a:gd name="T29" fmla="*/ 1240 h 1249"/>
                  <a:gd name="T30" fmla="*/ 54 w 200"/>
                  <a:gd name="T31" fmla="*/ 1244 h 1249"/>
                  <a:gd name="T32" fmla="*/ 63 w 200"/>
                  <a:gd name="T33" fmla="*/ 1246 h 1249"/>
                  <a:gd name="T34" fmla="*/ 72 w 200"/>
                  <a:gd name="T35" fmla="*/ 1247 h 1249"/>
                  <a:gd name="T36" fmla="*/ 81 w 200"/>
                  <a:gd name="T37" fmla="*/ 1249 h 1249"/>
                  <a:gd name="T38" fmla="*/ 92 w 200"/>
                  <a:gd name="T39" fmla="*/ 1249 h 1249"/>
                  <a:gd name="T40" fmla="*/ 101 w 200"/>
                  <a:gd name="T41" fmla="*/ 1249 h 1249"/>
                  <a:gd name="T42" fmla="*/ 112 w 200"/>
                  <a:gd name="T43" fmla="*/ 1249 h 1249"/>
                  <a:gd name="T44" fmla="*/ 121 w 200"/>
                  <a:gd name="T45" fmla="*/ 1247 h 1249"/>
                  <a:gd name="T46" fmla="*/ 130 w 200"/>
                  <a:gd name="T47" fmla="*/ 1247 h 1249"/>
                  <a:gd name="T48" fmla="*/ 140 w 200"/>
                  <a:gd name="T49" fmla="*/ 1244 h 1249"/>
                  <a:gd name="T50" fmla="*/ 149 w 200"/>
                  <a:gd name="T51" fmla="*/ 1242 h 1249"/>
                  <a:gd name="T52" fmla="*/ 156 w 200"/>
                  <a:gd name="T53" fmla="*/ 1238 h 1249"/>
                  <a:gd name="T54" fmla="*/ 165 w 200"/>
                  <a:gd name="T55" fmla="*/ 1235 h 1249"/>
                  <a:gd name="T56" fmla="*/ 170 w 200"/>
                  <a:gd name="T57" fmla="*/ 1231 h 1249"/>
                  <a:gd name="T58" fmla="*/ 178 w 200"/>
                  <a:gd name="T59" fmla="*/ 1227 h 1249"/>
                  <a:gd name="T60" fmla="*/ 183 w 200"/>
                  <a:gd name="T61" fmla="*/ 1222 h 1249"/>
                  <a:gd name="T62" fmla="*/ 189 w 200"/>
                  <a:gd name="T63" fmla="*/ 1218 h 1249"/>
                  <a:gd name="T64" fmla="*/ 192 w 200"/>
                  <a:gd name="T65" fmla="*/ 1213 h 1249"/>
                  <a:gd name="T66" fmla="*/ 196 w 200"/>
                  <a:gd name="T67" fmla="*/ 1207 h 1249"/>
                  <a:gd name="T68" fmla="*/ 198 w 200"/>
                  <a:gd name="T69" fmla="*/ 1200 h 1249"/>
                  <a:gd name="T70" fmla="*/ 200 w 200"/>
                  <a:gd name="T71" fmla="*/ 1195 h 1249"/>
                  <a:gd name="T72" fmla="*/ 200 w 200"/>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49">
                    <a:moveTo>
                      <a:pt x="200" y="1186"/>
                    </a:moveTo>
                    <a:lnTo>
                      <a:pt x="200" y="0"/>
                    </a:lnTo>
                    <a:lnTo>
                      <a:pt x="1" y="0"/>
                    </a:lnTo>
                    <a:lnTo>
                      <a:pt x="1" y="1186"/>
                    </a:lnTo>
                    <a:lnTo>
                      <a:pt x="0" y="1191"/>
                    </a:lnTo>
                    <a:lnTo>
                      <a:pt x="1" y="1196"/>
                    </a:lnTo>
                    <a:lnTo>
                      <a:pt x="3" y="1204"/>
                    </a:lnTo>
                    <a:lnTo>
                      <a:pt x="5" y="1209"/>
                    </a:lnTo>
                    <a:lnTo>
                      <a:pt x="9" y="1215"/>
                    </a:lnTo>
                    <a:lnTo>
                      <a:pt x="12" y="1218"/>
                    </a:lnTo>
                    <a:lnTo>
                      <a:pt x="18" y="1224"/>
                    </a:lnTo>
                    <a:lnTo>
                      <a:pt x="23" y="1229"/>
                    </a:lnTo>
                    <a:lnTo>
                      <a:pt x="31" y="1233"/>
                    </a:lnTo>
                    <a:lnTo>
                      <a:pt x="38" y="1236"/>
                    </a:lnTo>
                    <a:lnTo>
                      <a:pt x="45" y="1240"/>
                    </a:lnTo>
                    <a:lnTo>
                      <a:pt x="54" y="1244"/>
                    </a:lnTo>
                    <a:lnTo>
                      <a:pt x="63" y="1246"/>
                    </a:lnTo>
                    <a:lnTo>
                      <a:pt x="72" y="1247"/>
                    </a:lnTo>
                    <a:lnTo>
                      <a:pt x="81" y="1249"/>
                    </a:lnTo>
                    <a:lnTo>
                      <a:pt x="92" y="1249"/>
                    </a:lnTo>
                    <a:lnTo>
                      <a:pt x="101" y="1249"/>
                    </a:lnTo>
                    <a:lnTo>
                      <a:pt x="112" y="1249"/>
                    </a:lnTo>
                    <a:lnTo>
                      <a:pt x="121" y="1247"/>
                    </a:lnTo>
                    <a:lnTo>
                      <a:pt x="130" y="1247"/>
                    </a:lnTo>
                    <a:lnTo>
                      <a:pt x="140" y="1244"/>
                    </a:lnTo>
                    <a:lnTo>
                      <a:pt x="149" y="1242"/>
                    </a:lnTo>
                    <a:lnTo>
                      <a:pt x="156" y="1238"/>
                    </a:lnTo>
                    <a:lnTo>
                      <a:pt x="165" y="1235"/>
                    </a:lnTo>
                    <a:lnTo>
                      <a:pt x="170" y="1231"/>
                    </a:lnTo>
                    <a:lnTo>
                      <a:pt x="178" y="1227"/>
                    </a:lnTo>
                    <a:lnTo>
                      <a:pt x="183" y="1222"/>
                    </a:lnTo>
                    <a:lnTo>
                      <a:pt x="189" y="1218"/>
                    </a:lnTo>
                    <a:lnTo>
                      <a:pt x="192" y="1213"/>
                    </a:lnTo>
                    <a:lnTo>
                      <a:pt x="196" y="1207"/>
                    </a:lnTo>
                    <a:lnTo>
                      <a:pt x="198" y="1200"/>
                    </a:lnTo>
                    <a:lnTo>
                      <a:pt x="200" y="1195"/>
                    </a:lnTo>
                    <a:lnTo>
                      <a:pt x="200"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452" name="Freeform 196"/>
              <p:cNvSpPr>
                <a:spLocks/>
              </p:cNvSpPr>
              <p:nvPr/>
            </p:nvSpPr>
            <p:spPr bwMode="auto">
              <a:xfrm>
                <a:off x="3774" y="9819"/>
                <a:ext cx="198" cy="1249"/>
              </a:xfrm>
              <a:custGeom>
                <a:avLst/>
                <a:gdLst>
                  <a:gd name="T0" fmla="*/ 198 w 198"/>
                  <a:gd name="T1" fmla="*/ 1183 h 1249"/>
                  <a:gd name="T2" fmla="*/ 198 w 198"/>
                  <a:gd name="T3" fmla="*/ 0 h 1249"/>
                  <a:gd name="T4" fmla="*/ 0 w 198"/>
                  <a:gd name="T5" fmla="*/ 0 h 1249"/>
                  <a:gd name="T6" fmla="*/ 0 w 198"/>
                  <a:gd name="T7" fmla="*/ 1183 h 1249"/>
                  <a:gd name="T8" fmla="*/ 0 w 198"/>
                  <a:gd name="T9" fmla="*/ 1191 h 1249"/>
                  <a:gd name="T10" fmla="*/ 0 w 198"/>
                  <a:gd name="T11" fmla="*/ 1196 h 1249"/>
                  <a:gd name="T12" fmla="*/ 2 w 198"/>
                  <a:gd name="T13" fmla="*/ 1201 h 1249"/>
                  <a:gd name="T14" fmla="*/ 4 w 198"/>
                  <a:gd name="T15" fmla="*/ 1207 h 1249"/>
                  <a:gd name="T16" fmla="*/ 7 w 198"/>
                  <a:gd name="T17" fmla="*/ 1212 h 1249"/>
                  <a:gd name="T18" fmla="*/ 13 w 198"/>
                  <a:gd name="T19" fmla="*/ 1218 h 1249"/>
                  <a:gd name="T20" fmla="*/ 16 w 198"/>
                  <a:gd name="T21" fmla="*/ 1223 h 1249"/>
                  <a:gd name="T22" fmla="*/ 24 w 198"/>
                  <a:gd name="T23" fmla="*/ 1227 h 1249"/>
                  <a:gd name="T24" fmla="*/ 29 w 198"/>
                  <a:gd name="T25" fmla="*/ 1232 h 1249"/>
                  <a:gd name="T26" fmla="*/ 36 w 198"/>
                  <a:gd name="T27" fmla="*/ 1236 h 1249"/>
                  <a:gd name="T28" fmla="*/ 44 w 198"/>
                  <a:gd name="T29" fmla="*/ 1240 h 1249"/>
                  <a:gd name="T30" fmla="*/ 53 w 198"/>
                  <a:gd name="T31" fmla="*/ 1241 h 1249"/>
                  <a:gd name="T32" fmla="*/ 62 w 198"/>
                  <a:gd name="T33" fmla="*/ 1245 h 1249"/>
                  <a:gd name="T34" fmla="*/ 71 w 198"/>
                  <a:gd name="T35" fmla="*/ 1247 h 1249"/>
                  <a:gd name="T36" fmla="*/ 80 w 198"/>
                  <a:gd name="T37" fmla="*/ 1247 h 1249"/>
                  <a:gd name="T38" fmla="*/ 91 w 198"/>
                  <a:gd name="T39" fmla="*/ 1249 h 1249"/>
                  <a:gd name="T40" fmla="*/ 100 w 198"/>
                  <a:gd name="T41" fmla="*/ 1249 h 1249"/>
                  <a:gd name="T42" fmla="*/ 111 w 198"/>
                  <a:gd name="T43" fmla="*/ 1249 h 1249"/>
                  <a:gd name="T44" fmla="*/ 120 w 198"/>
                  <a:gd name="T45" fmla="*/ 1247 h 1249"/>
                  <a:gd name="T46" fmla="*/ 129 w 198"/>
                  <a:gd name="T47" fmla="*/ 1245 h 1249"/>
                  <a:gd name="T48" fmla="*/ 138 w 198"/>
                  <a:gd name="T49" fmla="*/ 1243 h 1249"/>
                  <a:gd name="T50" fmla="*/ 147 w 198"/>
                  <a:gd name="T51" fmla="*/ 1241 h 1249"/>
                  <a:gd name="T52" fmla="*/ 156 w 198"/>
                  <a:gd name="T53" fmla="*/ 1238 h 1249"/>
                  <a:gd name="T54" fmla="*/ 163 w 198"/>
                  <a:gd name="T55" fmla="*/ 1234 h 1249"/>
                  <a:gd name="T56" fmla="*/ 171 w 198"/>
                  <a:gd name="T57" fmla="*/ 1230 h 1249"/>
                  <a:gd name="T58" fmla="*/ 176 w 198"/>
                  <a:gd name="T59" fmla="*/ 1227 h 1249"/>
                  <a:gd name="T60" fmla="*/ 182 w 198"/>
                  <a:gd name="T61" fmla="*/ 1221 h 1249"/>
                  <a:gd name="T62" fmla="*/ 187 w 198"/>
                  <a:gd name="T63" fmla="*/ 1216 h 1249"/>
                  <a:gd name="T64" fmla="*/ 191 w 198"/>
                  <a:gd name="T65" fmla="*/ 1210 h 1249"/>
                  <a:gd name="T66" fmla="*/ 194 w 198"/>
                  <a:gd name="T67" fmla="*/ 1205 h 1249"/>
                  <a:gd name="T68" fmla="*/ 196 w 198"/>
                  <a:gd name="T69" fmla="*/ 1200 h 1249"/>
                  <a:gd name="T70" fmla="*/ 198 w 198"/>
                  <a:gd name="T71" fmla="*/ 1194 h 1249"/>
                  <a:gd name="T72" fmla="*/ 198 w 198"/>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249">
                    <a:moveTo>
                      <a:pt x="198" y="1183"/>
                    </a:moveTo>
                    <a:lnTo>
                      <a:pt x="198" y="0"/>
                    </a:lnTo>
                    <a:lnTo>
                      <a:pt x="0" y="0"/>
                    </a:lnTo>
                    <a:lnTo>
                      <a:pt x="0" y="1183"/>
                    </a:lnTo>
                    <a:lnTo>
                      <a:pt x="0" y="1191"/>
                    </a:lnTo>
                    <a:lnTo>
                      <a:pt x="0" y="1196"/>
                    </a:lnTo>
                    <a:lnTo>
                      <a:pt x="2" y="1201"/>
                    </a:lnTo>
                    <a:lnTo>
                      <a:pt x="4" y="1207"/>
                    </a:lnTo>
                    <a:lnTo>
                      <a:pt x="7" y="1212"/>
                    </a:lnTo>
                    <a:lnTo>
                      <a:pt x="13" y="1218"/>
                    </a:lnTo>
                    <a:lnTo>
                      <a:pt x="16" y="1223"/>
                    </a:lnTo>
                    <a:lnTo>
                      <a:pt x="24" y="1227"/>
                    </a:lnTo>
                    <a:lnTo>
                      <a:pt x="29" y="1232"/>
                    </a:lnTo>
                    <a:lnTo>
                      <a:pt x="36" y="1236"/>
                    </a:lnTo>
                    <a:lnTo>
                      <a:pt x="44" y="1240"/>
                    </a:lnTo>
                    <a:lnTo>
                      <a:pt x="53" y="1241"/>
                    </a:lnTo>
                    <a:lnTo>
                      <a:pt x="62" y="1245"/>
                    </a:lnTo>
                    <a:lnTo>
                      <a:pt x="71" y="1247"/>
                    </a:lnTo>
                    <a:lnTo>
                      <a:pt x="80" y="1247"/>
                    </a:lnTo>
                    <a:lnTo>
                      <a:pt x="91" y="1249"/>
                    </a:lnTo>
                    <a:lnTo>
                      <a:pt x="100" y="1249"/>
                    </a:lnTo>
                    <a:lnTo>
                      <a:pt x="111" y="1249"/>
                    </a:lnTo>
                    <a:lnTo>
                      <a:pt x="120" y="1247"/>
                    </a:lnTo>
                    <a:lnTo>
                      <a:pt x="129" y="1245"/>
                    </a:lnTo>
                    <a:lnTo>
                      <a:pt x="138" y="1243"/>
                    </a:lnTo>
                    <a:lnTo>
                      <a:pt x="147" y="1241"/>
                    </a:lnTo>
                    <a:lnTo>
                      <a:pt x="156" y="1238"/>
                    </a:lnTo>
                    <a:lnTo>
                      <a:pt x="163" y="1234"/>
                    </a:lnTo>
                    <a:lnTo>
                      <a:pt x="171" y="1230"/>
                    </a:lnTo>
                    <a:lnTo>
                      <a:pt x="176" y="1227"/>
                    </a:lnTo>
                    <a:lnTo>
                      <a:pt x="182" y="1221"/>
                    </a:lnTo>
                    <a:lnTo>
                      <a:pt x="187" y="1216"/>
                    </a:lnTo>
                    <a:lnTo>
                      <a:pt x="191" y="1210"/>
                    </a:lnTo>
                    <a:lnTo>
                      <a:pt x="194" y="1205"/>
                    </a:lnTo>
                    <a:lnTo>
                      <a:pt x="196" y="1200"/>
                    </a:lnTo>
                    <a:lnTo>
                      <a:pt x="198" y="1194"/>
                    </a:lnTo>
                    <a:lnTo>
                      <a:pt x="198"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453" name="Freeform 197"/>
              <p:cNvSpPr>
                <a:spLocks/>
              </p:cNvSpPr>
              <p:nvPr/>
            </p:nvSpPr>
            <p:spPr bwMode="auto">
              <a:xfrm>
                <a:off x="4170" y="10046"/>
                <a:ext cx="200" cy="1250"/>
              </a:xfrm>
              <a:custGeom>
                <a:avLst/>
                <a:gdLst>
                  <a:gd name="T0" fmla="*/ 200 w 200"/>
                  <a:gd name="T1" fmla="*/ 1185 h 1250"/>
                  <a:gd name="T2" fmla="*/ 200 w 200"/>
                  <a:gd name="T3" fmla="*/ 0 h 1250"/>
                  <a:gd name="T4" fmla="*/ 0 w 200"/>
                  <a:gd name="T5" fmla="*/ 0 h 1250"/>
                  <a:gd name="T6" fmla="*/ 0 w 200"/>
                  <a:gd name="T7" fmla="*/ 1185 h 1250"/>
                  <a:gd name="T8" fmla="*/ 0 w 200"/>
                  <a:gd name="T9" fmla="*/ 1190 h 1250"/>
                  <a:gd name="T10" fmla="*/ 0 w 200"/>
                  <a:gd name="T11" fmla="*/ 1198 h 1250"/>
                  <a:gd name="T12" fmla="*/ 2 w 200"/>
                  <a:gd name="T13" fmla="*/ 1203 h 1250"/>
                  <a:gd name="T14" fmla="*/ 6 w 200"/>
                  <a:gd name="T15" fmla="*/ 1209 h 1250"/>
                  <a:gd name="T16" fmla="*/ 9 w 200"/>
                  <a:gd name="T17" fmla="*/ 1214 h 1250"/>
                  <a:gd name="T18" fmla="*/ 13 w 200"/>
                  <a:gd name="T19" fmla="*/ 1219 h 1250"/>
                  <a:gd name="T20" fmla="*/ 18 w 200"/>
                  <a:gd name="T21" fmla="*/ 1225 h 1250"/>
                  <a:gd name="T22" fmla="*/ 24 w 200"/>
                  <a:gd name="T23" fmla="*/ 1229 h 1250"/>
                  <a:gd name="T24" fmla="*/ 31 w 200"/>
                  <a:gd name="T25" fmla="*/ 1232 h 1250"/>
                  <a:gd name="T26" fmla="*/ 38 w 200"/>
                  <a:gd name="T27" fmla="*/ 1236 h 1250"/>
                  <a:gd name="T28" fmla="*/ 46 w 200"/>
                  <a:gd name="T29" fmla="*/ 1239 h 1250"/>
                  <a:gd name="T30" fmla="*/ 55 w 200"/>
                  <a:gd name="T31" fmla="*/ 1243 h 1250"/>
                  <a:gd name="T32" fmla="*/ 62 w 200"/>
                  <a:gd name="T33" fmla="*/ 1245 h 1250"/>
                  <a:gd name="T34" fmla="*/ 71 w 200"/>
                  <a:gd name="T35" fmla="*/ 1247 h 1250"/>
                  <a:gd name="T36" fmla="*/ 82 w 200"/>
                  <a:gd name="T37" fmla="*/ 1249 h 1250"/>
                  <a:gd name="T38" fmla="*/ 91 w 200"/>
                  <a:gd name="T39" fmla="*/ 1250 h 1250"/>
                  <a:gd name="T40" fmla="*/ 102 w 200"/>
                  <a:gd name="T41" fmla="*/ 1250 h 1250"/>
                  <a:gd name="T42" fmla="*/ 111 w 200"/>
                  <a:gd name="T43" fmla="*/ 1249 h 1250"/>
                  <a:gd name="T44" fmla="*/ 122 w 200"/>
                  <a:gd name="T45" fmla="*/ 1249 h 1250"/>
                  <a:gd name="T46" fmla="*/ 131 w 200"/>
                  <a:gd name="T47" fmla="*/ 1247 h 1250"/>
                  <a:gd name="T48" fmla="*/ 140 w 200"/>
                  <a:gd name="T49" fmla="*/ 1245 h 1250"/>
                  <a:gd name="T50" fmla="*/ 149 w 200"/>
                  <a:gd name="T51" fmla="*/ 1241 h 1250"/>
                  <a:gd name="T52" fmla="*/ 156 w 200"/>
                  <a:gd name="T53" fmla="*/ 1239 h 1250"/>
                  <a:gd name="T54" fmla="*/ 164 w 200"/>
                  <a:gd name="T55" fmla="*/ 1236 h 1250"/>
                  <a:gd name="T56" fmla="*/ 171 w 200"/>
                  <a:gd name="T57" fmla="*/ 1232 h 1250"/>
                  <a:gd name="T58" fmla="*/ 178 w 200"/>
                  <a:gd name="T59" fmla="*/ 1227 h 1250"/>
                  <a:gd name="T60" fmla="*/ 184 w 200"/>
                  <a:gd name="T61" fmla="*/ 1223 h 1250"/>
                  <a:gd name="T62" fmla="*/ 187 w 200"/>
                  <a:gd name="T63" fmla="*/ 1218 h 1250"/>
                  <a:gd name="T64" fmla="*/ 193 w 200"/>
                  <a:gd name="T65" fmla="*/ 1212 h 1250"/>
                  <a:gd name="T66" fmla="*/ 195 w 200"/>
                  <a:gd name="T67" fmla="*/ 1207 h 1250"/>
                  <a:gd name="T68" fmla="*/ 198 w 200"/>
                  <a:gd name="T69" fmla="*/ 1201 h 1250"/>
                  <a:gd name="T70" fmla="*/ 198 w 200"/>
                  <a:gd name="T71" fmla="*/ 1194 h 1250"/>
                  <a:gd name="T72" fmla="*/ 200 w 200"/>
                  <a:gd name="T73" fmla="*/ 119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50">
                    <a:moveTo>
                      <a:pt x="200" y="1185"/>
                    </a:moveTo>
                    <a:lnTo>
                      <a:pt x="200" y="0"/>
                    </a:lnTo>
                    <a:lnTo>
                      <a:pt x="0" y="0"/>
                    </a:lnTo>
                    <a:lnTo>
                      <a:pt x="0" y="1185"/>
                    </a:lnTo>
                    <a:lnTo>
                      <a:pt x="0" y="1190"/>
                    </a:lnTo>
                    <a:lnTo>
                      <a:pt x="0" y="1198"/>
                    </a:lnTo>
                    <a:lnTo>
                      <a:pt x="2" y="1203"/>
                    </a:lnTo>
                    <a:lnTo>
                      <a:pt x="6" y="1209"/>
                    </a:lnTo>
                    <a:lnTo>
                      <a:pt x="9" y="1214"/>
                    </a:lnTo>
                    <a:lnTo>
                      <a:pt x="13" y="1219"/>
                    </a:lnTo>
                    <a:lnTo>
                      <a:pt x="18" y="1225"/>
                    </a:lnTo>
                    <a:lnTo>
                      <a:pt x="24" y="1229"/>
                    </a:lnTo>
                    <a:lnTo>
                      <a:pt x="31" y="1232"/>
                    </a:lnTo>
                    <a:lnTo>
                      <a:pt x="38" y="1236"/>
                    </a:lnTo>
                    <a:lnTo>
                      <a:pt x="46" y="1239"/>
                    </a:lnTo>
                    <a:lnTo>
                      <a:pt x="55" y="1243"/>
                    </a:lnTo>
                    <a:lnTo>
                      <a:pt x="62" y="1245"/>
                    </a:lnTo>
                    <a:lnTo>
                      <a:pt x="71" y="1247"/>
                    </a:lnTo>
                    <a:lnTo>
                      <a:pt x="82" y="1249"/>
                    </a:lnTo>
                    <a:lnTo>
                      <a:pt x="91" y="1250"/>
                    </a:lnTo>
                    <a:lnTo>
                      <a:pt x="102" y="1250"/>
                    </a:lnTo>
                    <a:lnTo>
                      <a:pt x="111" y="1249"/>
                    </a:lnTo>
                    <a:lnTo>
                      <a:pt x="122" y="1249"/>
                    </a:lnTo>
                    <a:lnTo>
                      <a:pt x="131" y="1247"/>
                    </a:lnTo>
                    <a:lnTo>
                      <a:pt x="140" y="1245"/>
                    </a:lnTo>
                    <a:lnTo>
                      <a:pt x="149" y="1241"/>
                    </a:lnTo>
                    <a:lnTo>
                      <a:pt x="156" y="1239"/>
                    </a:lnTo>
                    <a:lnTo>
                      <a:pt x="164" y="1236"/>
                    </a:lnTo>
                    <a:lnTo>
                      <a:pt x="171" y="1232"/>
                    </a:lnTo>
                    <a:lnTo>
                      <a:pt x="178" y="1227"/>
                    </a:lnTo>
                    <a:lnTo>
                      <a:pt x="184" y="1223"/>
                    </a:lnTo>
                    <a:lnTo>
                      <a:pt x="187" y="1218"/>
                    </a:lnTo>
                    <a:lnTo>
                      <a:pt x="193" y="1212"/>
                    </a:lnTo>
                    <a:lnTo>
                      <a:pt x="195" y="1207"/>
                    </a:lnTo>
                    <a:lnTo>
                      <a:pt x="198" y="1201"/>
                    </a:lnTo>
                    <a:lnTo>
                      <a:pt x="198" y="1194"/>
                    </a:lnTo>
                    <a:lnTo>
                      <a:pt x="200" y="1190"/>
                    </a:lnTo>
                  </a:path>
                </a:pathLst>
              </a:custGeom>
              <a:solidFill>
                <a:schemeClr val="accent1"/>
              </a:solidFill>
              <a:ln w="9525" cmpd="sng">
                <a:solidFill>
                  <a:srgbClr val="660066"/>
                </a:solidFill>
                <a:prstDash val="solid"/>
                <a:round/>
                <a:headEnd/>
                <a:tailEnd/>
              </a:ln>
            </p:spPr>
            <p:txBody>
              <a:bodyPr/>
              <a:lstStyle/>
              <a:p>
                <a:endParaRPr lang="ru-RU"/>
              </a:p>
            </p:txBody>
          </p:sp>
          <p:sp>
            <p:nvSpPr>
              <p:cNvPr id="1120454" name="Freeform 198"/>
              <p:cNvSpPr>
                <a:spLocks/>
              </p:cNvSpPr>
              <p:nvPr/>
            </p:nvSpPr>
            <p:spPr bwMode="auto">
              <a:xfrm>
                <a:off x="4666" y="10334"/>
                <a:ext cx="200" cy="1249"/>
              </a:xfrm>
              <a:custGeom>
                <a:avLst/>
                <a:gdLst>
                  <a:gd name="T0" fmla="*/ 200 w 200"/>
                  <a:gd name="T1" fmla="*/ 1186 h 1249"/>
                  <a:gd name="T2" fmla="*/ 200 w 200"/>
                  <a:gd name="T3" fmla="*/ 0 h 1249"/>
                  <a:gd name="T4" fmla="*/ 2 w 200"/>
                  <a:gd name="T5" fmla="*/ 0 h 1249"/>
                  <a:gd name="T6" fmla="*/ 2 w 200"/>
                  <a:gd name="T7" fmla="*/ 1186 h 1249"/>
                  <a:gd name="T8" fmla="*/ 0 w 200"/>
                  <a:gd name="T9" fmla="*/ 1191 h 1249"/>
                  <a:gd name="T10" fmla="*/ 2 w 200"/>
                  <a:gd name="T11" fmla="*/ 1197 h 1249"/>
                  <a:gd name="T12" fmla="*/ 4 w 200"/>
                  <a:gd name="T13" fmla="*/ 1202 h 1249"/>
                  <a:gd name="T14" fmla="*/ 6 w 200"/>
                  <a:gd name="T15" fmla="*/ 1207 h 1249"/>
                  <a:gd name="T16" fmla="*/ 9 w 200"/>
                  <a:gd name="T17" fmla="*/ 1213 h 1249"/>
                  <a:gd name="T18" fmla="*/ 13 w 200"/>
                  <a:gd name="T19" fmla="*/ 1218 h 1249"/>
                  <a:gd name="T20" fmla="*/ 18 w 200"/>
                  <a:gd name="T21" fmla="*/ 1224 h 1249"/>
                  <a:gd name="T22" fmla="*/ 24 w 200"/>
                  <a:gd name="T23" fmla="*/ 1227 h 1249"/>
                  <a:gd name="T24" fmla="*/ 31 w 200"/>
                  <a:gd name="T25" fmla="*/ 1233 h 1249"/>
                  <a:gd name="T26" fmla="*/ 38 w 200"/>
                  <a:gd name="T27" fmla="*/ 1236 h 1249"/>
                  <a:gd name="T28" fmla="*/ 46 w 200"/>
                  <a:gd name="T29" fmla="*/ 1240 h 1249"/>
                  <a:gd name="T30" fmla="*/ 55 w 200"/>
                  <a:gd name="T31" fmla="*/ 1242 h 1249"/>
                  <a:gd name="T32" fmla="*/ 64 w 200"/>
                  <a:gd name="T33" fmla="*/ 1246 h 1249"/>
                  <a:gd name="T34" fmla="*/ 73 w 200"/>
                  <a:gd name="T35" fmla="*/ 1247 h 1249"/>
                  <a:gd name="T36" fmla="*/ 82 w 200"/>
                  <a:gd name="T37" fmla="*/ 1247 h 1249"/>
                  <a:gd name="T38" fmla="*/ 93 w 200"/>
                  <a:gd name="T39" fmla="*/ 1249 h 1249"/>
                  <a:gd name="T40" fmla="*/ 102 w 200"/>
                  <a:gd name="T41" fmla="*/ 1249 h 1249"/>
                  <a:gd name="T42" fmla="*/ 113 w 200"/>
                  <a:gd name="T43" fmla="*/ 1249 h 1249"/>
                  <a:gd name="T44" fmla="*/ 122 w 200"/>
                  <a:gd name="T45" fmla="*/ 1247 h 1249"/>
                  <a:gd name="T46" fmla="*/ 131 w 200"/>
                  <a:gd name="T47" fmla="*/ 1246 h 1249"/>
                  <a:gd name="T48" fmla="*/ 140 w 200"/>
                  <a:gd name="T49" fmla="*/ 1244 h 1249"/>
                  <a:gd name="T50" fmla="*/ 149 w 200"/>
                  <a:gd name="T51" fmla="*/ 1242 h 1249"/>
                  <a:gd name="T52" fmla="*/ 157 w 200"/>
                  <a:gd name="T53" fmla="*/ 1238 h 1249"/>
                  <a:gd name="T54" fmla="*/ 164 w 200"/>
                  <a:gd name="T55" fmla="*/ 1235 h 1249"/>
                  <a:gd name="T56" fmla="*/ 171 w 200"/>
                  <a:gd name="T57" fmla="*/ 1231 h 1249"/>
                  <a:gd name="T58" fmla="*/ 178 w 200"/>
                  <a:gd name="T59" fmla="*/ 1227 h 1249"/>
                  <a:gd name="T60" fmla="*/ 184 w 200"/>
                  <a:gd name="T61" fmla="*/ 1222 h 1249"/>
                  <a:gd name="T62" fmla="*/ 189 w 200"/>
                  <a:gd name="T63" fmla="*/ 1216 h 1249"/>
                  <a:gd name="T64" fmla="*/ 193 w 200"/>
                  <a:gd name="T65" fmla="*/ 1211 h 1249"/>
                  <a:gd name="T66" fmla="*/ 197 w 200"/>
                  <a:gd name="T67" fmla="*/ 1206 h 1249"/>
                  <a:gd name="T68" fmla="*/ 198 w 200"/>
                  <a:gd name="T69" fmla="*/ 1200 h 1249"/>
                  <a:gd name="T70" fmla="*/ 200 w 200"/>
                  <a:gd name="T71" fmla="*/ 1195 h 1249"/>
                  <a:gd name="T72" fmla="*/ 200 w 200"/>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49">
                    <a:moveTo>
                      <a:pt x="200" y="1186"/>
                    </a:moveTo>
                    <a:lnTo>
                      <a:pt x="200" y="0"/>
                    </a:lnTo>
                    <a:lnTo>
                      <a:pt x="2" y="0"/>
                    </a:lnTo>
                    <a:lnTo>
                      <a:pt x="2" y="1186"/>
                    </a:lnTo>
                    <a:lnTo>
                      <a:pt x="0" y="1191"/>
                    </a:lnTo>
                    <a:lnTo>
                      <a:pt x="2" y="1197"/>
                    </a:lnTo>
                    <a:lnTo>
                      <a:pt x="4" y="1202"/>
                    </a:lnTo>
                    <a:lnTo>
                      <a:pt x="6" y="1207"/>
                    </a:lnTo>
                    <a:lnTo>
                      <a:pt x="9" y="1213"/>
                    </a:lnTo>
                    <a:lnTo>
                      <a:pt x="13" y="1218"/>
                    </a:lnTo>
                    <a:lnTo>
                      <a:pt x="18" y="1224"/>
                    </a:lnTo>
                    <a:lnTo>
                      <a:pt x="24" y="1227"/>
                    </a:lnTo>
                    <a:lnTo>
                      <a:pt x="31" y="1233"/>
                    </a:lnTo>
                    <a:lnTo>
                      <a:pt x="38" y="1236"/>
                    </a:lnTo>
                    <a:lnTo>
                      <a:pt x="46" y="1240"/>
                    </a:lnTo>
                    <a:lnTo>
                      <a:pt x="55" y="1242"/>
                    </a:lnTo>
                    <a:lnTo>
                      <a:pt x="64" y="1246"/>
                    </a:lnTo>
                    <a:lnTo>
                      <a:pt x="73" y="1247"/>
                    </a:lnTo>
                    <a:lnTo>
                      <a:pt x="82" y="1247"/>
                    </a:lnTo>
                    <a:lnTo>
                      <a:pt x="93" y="1249"/>
                    </a:lnTo>
                    <a:lnTo>
                      <a:pt x="102" y="1249"/>
                    </a:lnTo>
                    <a:lnTo>
                      <a:pt x="113" y="1249"/>
                    </a:lnTo>
                    <a:lnTo>
                      <a:pt x="122" y="1247"/>
                    </a:lnTo>
                    <a:lnTo>
                      <a:pt x="131" y="1246"/>
                    </a:lnTo>
                    <a:lnTo>
                      <a:pt x="140" y="1244"/>
                    </a:lnTo>
                    <a:lnTo>
                      <a:pt x="149" y="1242"/>
                    </a:lnTo>
                    <a:lnTo>
                      <a:pt x="157" y="1238"/>
                    </a:lnTo>
                    <a:lnTo>
                      <a:pt x="164" y="1235"/>
                    </a:lnTo>
                    <a:lnTo>
                      <a:pt x="171" y="1231"/>
                    </a:lnTo>
                    <a:lnTo>
                      <a:pt x="178" y="1227"/>
                    </a:lnTo>
                    <a:lnTo>
                      <a:pt x="184" y="1222"/>
                    </a:lnTo>
                    <a:lnTo>
                      <a:pt x="189" y="1216"/>
                    </a:lnTo>
                    <a:lnTo>
                      <a:pt x="193" y="1211"/>
                    </a:lnTo>
                    <a:lnTo>
                      <a:pt x="197" y="1206"/>
                    </a:lnTo>
                    <a:lnTo>
                      <a:pt x="198" y="1200"/>
                    </a:lnTo>
                    <a:lnTo>
                      <a:pt x="200" y="1195"/>
                    </a:lnTo>
                    <a:lnTo>
                      <a:pt x="200"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455" name="Freeform 199"/>
              <p:cNvSpPr>
                <a:spLocks/>
              </p:cNvSpPr>
              <p:nvPr/>
            </p:nvSpPr>
            <p:spPr bwMode="auto">
              <a:xfrm>
                <a:off x="5199" y="10040"/>
                <a:ext cx="558" cy="605"/>
              </a:xfrm>
              <a:custGeom>
                <a:avLst/>
                <a:gdLst>
                  <a:gd name="T0" fmla="*/ 0 w 558"/>
                  <a:gd name="T1" fmla="*/ 605 h 605"/>
                  <a:gd name="T2" fmla="*/ 558 w 558"/>
                  <a:gd name="T3" fmla="*/ 283 h 605"/>
                  <a:gd name="T4" fmla="*/ 558 w 558"/>
                  <a:gd name="T5" fmla="*/ 0 h 605"/>
                  <a:gd name="T6" fmla="*/ 0 w 558"/>
                  <a:gd name="T7" fmla="*/ 323 h 605"/>
                  <a:gd name="T8" fmla="*/ 0 w 558"/>
                  <a:gd name="T9" fmla="*/ 605 h 605"/>
                </a:gdLst>
                <a:ahLst/>
                <a:cxnLst>
                  <a:cxn ang="0">
                    <a:pos x="T0" y="T1"/>
                  </a:cxn>
                  <a:cxn ang="0">
                    <a:pos x="T2" y="T3"/>
                  </a:cxn>
                  <a:cxn ang="0">
                    <a:pos x="T4" y="T5"/>
                  </a:cxn>
                  <a:cxn ang="0">
                    <a:pos x="T6" y="T7"/>
                  </a:cxn>
                  <a:cxn ang="0">
                    <a:pos x="T8" y="T9"/>
                  </a:cxn>
                </a:cxnLst>
                <a:rect l="0" t="0" r="r" b="b"/>
                <a:pathLst>
                  <a:path w="558" h="605">
                    <a:moveTo>
                      <a:pt x="0" y="605"/>
                    </a:moveTo>
                    <a:lnTo>
                      <a:pt x="558" y="283"/>
                    </a:lnTo>
                    <a:lnTo>
                      <a:pt x="558" y="0"/>
                    </a:lnTo>
                    <a:lnTo>
                      <a:pt x="0" y="323"/>
                    </a:lnTo>
                    <a:lnTo>
                      <a:pt x="0" y="605"/>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56" name="Freeform 200"/>
              <p:cNvSpPr>
                <a:spLocks/>
              </p:cNvSpPr>
              <p:nvPr/>
            </p:nvSpPr>
            <p:spPr bwMode="auto">
              <a:xfrm>
                <a:off x="3656" y="9472"/>
                <a:ext cx="1543" cy="1173"/>
              </a:xfrm>
              <a:custGeom>
                <a:avLst/>
                <a:gdLst>
                  <a:gd name="T0" fmla="*/ 0 w 1543"/>
                  <a:gd name="T1" fmla="*/ 283 h 1173"/>
                  <a:gd name="T2" fmla="*/ 1543 w 1543"/>
                  <a:gd name="T3" fmla="*/ 1173 h 1173"/>
                  <a:gd name="T4" fmla="*/ 1543 w 1543"/>
                  <a:gd name="T5" fmla="*/ 891 h 1173"/>
                  <a:gd name="T6" fmla="*/ 0 w 1543"/>
                  <a:gd name="T7" fmla="*/ 0 h 1173"/>
                  <a:gd name="T8" fmla="*/ 0 w 1543"/>
                  <a:gd name="T9" fmla="*/ 283 h 1173"/>
                </a:gdLst>
                <a:ahLst/>
                <a:cxnLst>
                  <a:cxn ang="0">
                    <a:pos x="T0" y="T1"/>
                  </a:cxn>
                  <a:cxn ang="0">
                    <a:pos x="T2" y="T3"/>
                  </a:cxn>
                  <a:cxn ang="0">
                    <a:pos x="T4" y="T5"/>
                  </a:cxn>
                  <a:cxn ang="0">
                    <a:pos x="T6" y="T7"/>
                  </a:cxn>
                  <a:cxn ang="0">
                    <a:pos x="T8" y="T9"/>
                  </a:cxn>
                </a:cxnLst>
                <a:rect l="0" t="0" r="r" b="b"/>
                <a:pathLst>
                  <a:path w="1543" h="1173">
                    <a:moveTo>
                      <a:pt x="0" y="283"/>
                    </a:moveTo>
                    <a:lnTo>
                      <a:pt x="1543" y="1173"/>
                    </a:lnTo>
                    <a:lnTo>
                      <a:pt x="1543" y="891"/>
                    </a:lnTo>
                    <a:lnTo>
                      <a:pt x="0" y="0"/>
                    </a:lnTo>
                    <a:lnTo>
                      <a:pt x="0" y="283"/>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457" name="Freeform 201"/>
              <p:cNvSpPr>
                <a:spLocks/>
              </p:cNvSpPr>
              <p:nvPr/>
            </p:nvSpPr>
            <p:spPr bwMode="auto">
              <a:xfrm>
                <a:off x="3648" y="11020"/>
                <a:ext cx="1543" cy="1117"/>
              </a:xfrm>
              <a:custGeom>
                <a:avLst/>
                <a:gdLst>
                  <a:gd name="T0" fmla="*/ 0 w 1543"/>
                  <a:gd name="T1" fmla="*/ 227 h 1117"/>
                  <a:gd name="T2" fmla="*/ 1543 w 1543"/>
                  <a:gd name="T3" fmla="*/ 1117 h 1117"/>
                  <a:gd name="T4" fmla="*/ 1543 w 1543"/>
                  <a:gd name="T5" fmla="*/ 890 h 1117"/>
                  <a:gd name="T6" fmla="*/ 0 w 1543"/>
                  <a:gd name="T7" fmla="*/ 0 h 1117"/>
                  <a:gd name="T8" fmla="*/ 0 w 1543"/>
                  <a:gd name="T9" fmla="*/ 227 h 1117"/>
                </a:gdLst>
                <a:ahLst/>
                <a:cxnLst>
                  <a:cxn ang="0">
                    <a:pos x="T0" y="T1"/>
                  </a:cxn>
                  <a:cxn ang="0">
                    <a:pos x="T2" y="T3"/>
                  </a:cxn>
                  <a:cxn ang="0">
                    <a:pos x="T4" y="T5"/>
                  </a:cxn>
                  <a:cxn ang="0">
                    <a:pos x="T6" y="T7"/>
                  </a:cxn>
                  <a:cxn ang="0">
                    <a:pos x="T8" y="T9"/>
                  </a:cxn>
                </a:cxnLst>
                <a:rect l="0" t="0" r="r" b="b"/>
                <a:pathLst>
                  <a:path w="1543" h="1117">
                    <a:moveTo>
                      <a:pt x="0" y="227"/>
                    </a:moveTo>
                    <a:lnTo>
                      <a:pt x="1543" y="1117"/>
                    </a:lnTo>
                    <a:lnTo>
                      <a:pt x="1543" y="890"/>
                    </a:lnTo>
                    <a:lnTo>
                      <a:pt x="0" y="0"/>
                    </a:lnTo>
                    <a:lnTo>
                      <a:pt x="0" y="227"/>
                    </a:lnTo>
                    <a:close/>
                  </a:path>
                </a:pathLst>
              </a:custGeom>
              <a:solidFill>
                <a:schemeClr val="accent1"/>
              </a:solidFill>
              <a:ln w="9525" cmpd="sng">
                <a:solidFill>
                  <a:srgbClr val="660066"/>
                </a:solidFill>
                <a:prstDash val="solid"/>
                <a:round/>
                <a:headEnd/>
                <a:tailEnd/>
              </a:ln>
            </p:spPr>
            <p:txBody>
              <a:bodyPr/>
              <a:lstStyle/>
              <a:p>
                <a:endParaRPr lang="ru-RU"/>
              </a:p>
            </p:txBody>
          </p:sp>
        </p:grpSp>
        <p:sp>
          <p:nvSpPr>
            <p:cNvPr id="1120542" name="Freeform 286"/>
            <p:cNvSpPr>
              <a:spLocks/>
            </p:cNvSpPr>
            <p:nvPr/>
          </p:nvSpPr>
          <p:spPr bwMode="auto">
            <a:xfrm rot="8967144">
              <a:off x="2822" y="1087"/>
              <a:ext cx="1385" cy="1152"/>
            </a:xfrm>
            <a:custGeom>
              <a:avLst/>
              <a:gdLst>
                <a:gd name="T0" fmla="*/ 4634 w 11820"/>
                <a:gd name="T1" fmla="*/ 302 h 1582"/>
                <a:gd name="T2" fmla="*/ 1836 w 11820"/>
                <a:gd name="T3" fmla="*/ 390 h 1582"/>
                <a:gd name="T4" fmla="*/ 1651 w 11820"/>
                <a:gd name="T5" fmla="*/ 637 h 1582"/>
                <a:gd name="T6" fmla="*/ 321 w 11820"/>
                <a:gd name="T7" fmla="*/ 982 h 1582"/>
                <a:gd name="T8" fmla="*/ 2815 w 11820"/>
                <a:gd name="T9" fmla="*/ 1166 h 1582"/>
                <a:gd name="T10" fmla="*/ 3242 w 11820"/>
                <a:gd name="T11" fmla="*/ 1140 h 1582"/>
                <a:gd name="T12" fmla="*/ 6920 w 11820"/>
                <a:gd name="T13" fmla="*/ 1557 h 1582"/>
                <a:gd name="T14" fmla="*/ 9934 w 11820"/>
                <a:gd name="T15" fmla="*/ 1048 h 1582"/>
                <a:gd name="T16" fmla="*/ 9873 w 11820"/>
                <a:gd name="T17" fmla="*/ 995 h 1582"/>
                <a:gd name="T18" fmla="*/ 11335 w 11820"/>
                <a:gd name="T19" fmla="*/ 550 h 1582"/>
                <a:gd name="T20" fmla="*/ 8611 w 11820"/>
                <a:gd name="T21" fmla="*/ 330 h 1582"/>
                <a:gd name="T22" fmla="*/ 6893 w 11820"/>
                <a:gd name="T23" fmla="*/ 20 h 1582"/>
                <a:gd name="T24" fmla="*/ 4650 w 11820"/>
                <a:gd name="T25" fmla="*/ 258 h 1582"/>
                <a:gd name="T26" fmla="*/ 4634 w 11820"/>
                <a:gd name="T27" fmla="*/ 302 h 1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20" h="1582">
                  <a:moveTo>
                    <a:pt x="4634" y="302"/>
                  </a:moveTo>
                  <a:cubicBezTo>
                    <a:pt x="3685" y="220"/>
                    <a:pt x="2433" y="259"/>
                    <a:pt x="1836" y="390"/>
                  </a:cubicBezTo>
                  <a:cubicBezTo>
                    <a:pt x="1499" y="464"/>
                    <a:pt x="1431" y="556"/>
                    <a:pt x="1651" y="637"/>
                  </a:cubicBezTo>
                  <a:cubicBezTo>
                    <a:pt x="595" y="682"/>
                    <a:pt x="0" y="836"/>
                    <a:pt x="321" y="982"/>
                  </a:cubicBezTo>
                  <a:cubicBezTo>
                    <a:pt x="643" y="1128"/>
                    <a:pt x="1759" y="1210"/>
                    <a:pt x="2815" y="1166"/>
                  </a:cubicBezTo>
                  <a:cubicBezTo>
                    <a:pt x="2964" y="1160"/>
                    <a:pt x="3107" y="1151"/>
                    <a:pt x="3242" y="1140"/>
                  </a:cubicBezTo>
                  <a:cubicBezTo>
                    <a:pt x="3425" y="1396"/>
                    <a:pt x="5072" y="1582"/>
                    <a:pt x="6920" y="1557"/>
                  </a:cubicBezTo>
                  <a:cubicBezTo>
                    <a:pt x="8768" y="1532"/>
                    <a:pt x="10117" y="1304"/>
                    <a:pt x="9934" y="1048"/>
                  </a:cubicBezTo>
                  <a:cubicBezTo>
                    <a:pt x="9921" y="1031"/>
                    <a:pt x="9901" y="1013"/>
                    <a:pt x="9873" y="995"/>
                  </a:cubicBezTo>
                  <a:cubicBezTo>
                    <a:pt x="11166" y="928"/>
                    <a:pt x="11820" y="729"/>
                    <a:pt x="11335" y="550"/>
                  </a:cubicBezTo>
                  <a:cubicBezTo>
                    <a:pt x="10918" y="397"/>
                    <a:pt x="9781" y="305"/>
                    <a:pt x="8611" y="330"/>
                  </a:cubicBezTo>
                  <a:cubicBezTo>
                    <a:pt x="8756" y="179"/>
                    <a:pt x="7987" y="40"/>
                    <a:pt x="6893" y="20"/>
                  </a:cubicBezTo>
                  <a:cubicBezTo>
                    <a:pt x="5799" y="0"/>
                    <a:pt x="4795" y="107"/>
                    <a:pt x="4650" y="258"/>
                  </a:cubicBezTo>
                  <a:cubicBezTo>
                    <a:pt x="4636" y="273"/>
                    <a:pt x="4631" y="287"/>
                    <a:pt x="4634" y="302"/>
                  </a:cubicBezTo>
                </a:path>
              </a:pathLst>
            </a:custGeom>
            <a:gradFill rotWithShape="1">
              <a:gsLst>
                <a:gs pos="0">
                  <a:srgbClr val="FFFF99">
                    <a:gamma/>
                    <a:tint val="0"/>
                    <a:invGamma/>
                  </a:srgbClr>
                </a:gs>
                <a:gs pos="100000">
                  <a:srgbClr val="FFFF99"/>
                </a:gs>
              </a:gsLst>
              <a:path path="rect">
                <a:fillToRect l="50000" t="50000" r="50000" b="50000"/>
              </a:path>
            </a:gradFill>
            <a:ln w="38100" cmpd="sng">
              <a:solidFill>
                <a:srgbClr val="993366"/>
              </a:solidFill>
              <a:prstDash val="solid"/>
              <a:round/>
              <a:headEnd/>
              <a:tailEnd/>
            </a:ln>
            <a:effectLst>
              <a:outerShdw dist="35921" dir="2700000" algn="ctr" rotWithShape="0">
                <a:srgbClr val="FF9933"/>
              </a:outerShdw>
            </a:effectLst>
          </p:spPr>
          <p:txBody>
            <a:bodyPr/>
            <a:lstStyle/>
            <a:p>
              <a:endParaRPr lang="ru-RU"/>
            </a:p>
          </p:txBody>
        </p:sp>
        <p:grpSp>
          <p:nvGrpSpPr>
            <p:cNvPr id="1120543" name="Group 287"/>
            <p:cNvGrpSpPr>
              <a:grpSpLocks/>
            </p:cNvGrpSpPr>
            <p:nvPr/>
          </p:nvGrpSpPr>
          <p:grpSpPr bwMode="auto">
            <a:xfrm>
              <a:off x="3458" y="1016"/>
              <a:ext cx="553" cy="561"/>
              <a:chOff x="2480" y="6183"/>
              <a:chExt cx="4270" cy="5571"/>
            </a:xfrm>
          </p:grpSpPr>
          <p:sp>
            <p:nvSpPr>
              <p:cNvPr id="1120544" name="Freeform 288"/>
              <p:cNvSpPr>
                <a:spLocks/>
              </p:cNvSpPr>
              <p:nvPr/>
            </p:nvSpPr>
            <p:spPr bwMode="auto">
              <a:xfrm>
                <a:off x="2480" y="8965"/>
                <a:ext cx="4270" cy="2789"/>
              </a:xfrm>
              <a:custGeom>
                <a:avLst/>
                <a:gdLst>
                  <a:gd name="T0" fmla="*/ 4222 w 4270"/>
                  <a:gd name="T1" fmla="*/ 766 h 2789"/>
                  <a:gd name="T2" fmla="*/ 4181 w 4270"/>
                  <a:gd name="T3" fmla="*/ 673 h 2789"/>
                  <a:gd name="T4" fmla="*/ 4130 w 4270"/>
                  <a:gd name="T5" fmla="*/ 585 h 2789"/>
                  <a:gd name="T6" fmla="*/ 4069 w 4270"/>
                  <a:gd name="T7" fmla="*/ 502 h 2789"/>
                  <a:gd name="T8" fmla="*/ 3997 w 4270"/>
                  <a:gd name="T9" fmla="*/ 426 h 2789"/>
                  <a:gd name="T10" fmla="*/ 3916 w 4270"/>
                  <a:gd name="T11" fmla="*/ 355 h 2789"/>
                  <a:gd name="T12" fmla="*/ 3760 w 4270"/>
                  <a:gd name="T13" fmla="*/ 250 h 2789"/>
                  <a:gd name="T14" fmla="*/ 3544 w 4270"/>
                  <a:gd name="T15" fmla="*/ 148 h 2789"/>
                  <a:gd name="T16" fmla="*/ 3300 w 4270"/>
                  <a:gd name="T17" fmla="*/ 72 h 2789"/>
                  <a:gd name="T18" fmla="*/ 3030 w 4270"/>
                  <a:gd name="T19" fmla="*/ 22 h 2789"/>
                  <a:gd name="T20" fmla="*/ 2740 w 4270"/>
                  <a:gd name="T21" fmla="*/ 1 h 2789"/>
                  <a:gd name="T22" fmla="*/ 2436 w 4270"/>
                  <a:gd name="T23" fmla="*/ 9 h 2789"/>
                  <a:gd name="T24" fmla="*/ 2118 w 4270"/>
                  <a:gd name="T25" fmla="*/ 49 h 2789"/>
                  <a:gd name="T26" fmla="*/ 1794 w 4270"/>
                  <a:gd name="T27" fmla="*/ 120 h 2789"/>
                  <a:gd name="T28" fmla="*/ 1477 w 4270"/>
                  <a:gd name="T29" fmla="*/ 220 h 2789"/>
                  <a:gd name="T30" fmla="*/ 1183 w 4270"/>
                  <a:gd name="T31" fmla="*/ 345 h 2789"/>
                  <a:gd name="T32" fmla="*/ 914 w 4270"/>
                  <a:gd name="T33" fmla="*/ 490 h 2789"/>
                  <a:gd name="T34" fmla="*/ 674 w 4270"/>
                  <a:gd name="T35" fmla="*/ 654 h 2789"/>
                  <a:gd name="T36" fmla="*/ 466 w 4270"/>
                  <a:gd name="T37" fmla="*/ 831 h 2789"/>
                  <a:gd name="T38" fmla="*/ 346 w 4270"/>
                  <a:gd name="T39" fmla="*/ 956 h 2789"/>
                  <a:gd name="T40" fmla="*/ 267 w 4270"/>
                  <a:gd name="T41" fmla="*/ 1052 h 2789"/>
                  <a:gd name="T42" fmla="*/ 198 w 4270"/>
                  <a:gd name="T43" fmla="*/ 1150 h 2789"/>
                  <a:gd name="T44" fmla="*/ 138 w 4270"/>
                  <a:gd name="T45" fmla="*/ 1250 h 2789"/>
                  <a:gd name="T46" fmla="*/ 88 w 4270"/>
                  <a:gd name="T47" fmla="*/ 1351 h 2789"/>
                  <a:gd name="T48" fmla="*/ 49 w 4270"/>
                  <a:gd name="T49" fmla="*/ 1453 h 2789"/>
                  <a:gd name="T50" fmla="*/ 21 w 4270"/>
                  <a:gd name="T51" fmla="*/ 1555 h 2789"/>
                  <a:gd name="T52" fmla="*/ 4 w 4270"/>
                  <a:gd name="T53" fmla="*/ 1657 h 2789"/>
                  <a:gd name="T54" fmla="*/ 0 w 4270"/>
                  <a:gd name="T55" fmla="*/ 1759 h 2789"/>
                  <a:gd name="T56" fmla="*/ 7 w 4270"/>
                  <a:gd name="T57" fmla="*/ 1859 h 2789"/>
                  <a:gd name="T58" fmla="*/ 28 w 4270"/>
                  <a:gd name="T59" fmla="*/ 1960 h 2789"/>
                  <a:gd name="T60" fmla="*/ 61 w 4270"/>
                  <a:gd name="T61" fmla="*/ 2056 h 2789"/>
                  <a:gd name="T62" fmla="*/ 105 w 4270"/>
                  <a:gd name="T63" fmla="*/ 2147 h 2789"/>
                  <a:gd name="T64" fmla="*/ 159 w 4270"/>
                  <a:gd name="T65" fmla="*/ 2232 h 2789"/>
                  <a:gd name="T66" fmla="*/ 225 w 4270"/>
                  <a:gd name="T67" fmla="*/ 2313 h 2789"/>
                  <a:gd name="T68" fmla="*/ 300 w 4270"/>
                  <a:gd name="T69" fmla="*/ 2387 h 2789"/>
                  <a:gd name="T70" fmla="*/ 384 w 4270"/>
                  <a:gd name="T71" fmla="*/ 2456 h 2789"/>
                  <a:gd name="T72" fmla="*/ 579 w 4270"/>
                  <a:gd name="T73" fmla="*/ 2576 h 2789"/>
                  <a:gd name="T74" fmla="*/ 805 w 4270"/>
                  <a:gd name="T75" fmla="*/ 2670 h 2789"/>
                  <a:gd name="T76" fmla="*/ 1058 w 4270"/>
                  <a:gd name="T77" fmla="*/ 2738 h 2789"/>
                  <a:gd name="T78" fmla="*/ 1334 w 4270"/>
                  <a:gd name="T79" fmla="*/ 2778 h 2789"/>
                  <a:gd name="T80" fmla="*/ 1630 w 4270"/>
                  <a:gd name="T81" fmla="*/ 2789 h 2789"/>
                  <a:gd name="T82" fmla="*/ 1940 w 4270"/>
                  <a:gd name="T83" fmla="*/ 2771 h 2789"/>
                  <a:gd name="T84" fmla="*/ 2259 w 4270"/>
                  <a:gd name="T85" fmla="*/ 2721 h 2789"/>
                  <a:gd name="T86" fmla="*/ 2585 w 4270"/>
                  <a:gd name="T87" fmla="*/ 2639 h 2789"/>
                  <a:gd name="T88" fmla="*/ 2895 w 4270"/>
                  <a:gd name="T89" fmla="*/ 2529 h 2789"/>
                  <a:gd name="T90" fmla="*/ 3180 w 4270"/>
                  <a:gd name="T91" fmla="*/ 2397 h 2789"/>
                  <a:gd name="T92" fmla="*/ 3439 w 4270"/>
                  <a:gd name="T93" fmla="*/ 2246 h 2789"/>
                  <a:gd name="T94" fmla="*/ 3670 w 4270"/>
                  <a:gd name="T95" fmla="*/ 2078 h 2789"/>
                  <a:gd name="T96" fmla="*/ 3866 w 4270"/>
                  <a:gd name="T97" fmla="*/ 1897 h 2789"/>
                  <a:gd name="T98" fmla="*/ 3952 w 4270"/>
                  <a:gd name="T99" fmla="*/ 1802 h 2789"/>
                  <a:gd name="T100" fmla="*/ 4028 w 4270"/>
                  <a:gd name="T101" fmla="*/ 1705 h 2789"/>
                  <a:gd name="T102" fmla="*/ 4094 w 4270"/>
                  <a:gd name="T103" fmla="*/ 1606 h 2789"/>
                  <a:gd name="T104" fmla="*/ 4151 w 4270"/>
                  <a:gd name="T105" fmla="*/ 1505 h 2789"/>
                  <a:gd name="T106" fmla="*/ 4196 w 4270"/>
                  <a:gd name="T107" fmla="*/ 1405 h 2789"/>
                  <a:gd name="T108" fmla="*/ 4232 w 4270"/>
                  <a:gd name="T109" fmla="*/ 1303 h 2789"/>
                  <a:gd name="T110" fmla="*/ 4256 w 4270"/>
                  <a:gd name="T111" fmla="*/ 1201 h 2789"/>
                  <a:gd name="T112" fmla="*/ 4268 w 4270"/>
                  <a:gd name="T113" fmla="*/ 1099 h 2789"/>
                  <a:gd name="T114" fmla="*/ 4268 w 4270"/>
                  <a:gd name="T115" fmla="*/ 997 h 2789"/>
                  <a:gd name="T116" fmla="*/ 4258 w 4270"/>
                  <a:gd name="T117" fmla="*/ 896 h 2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70" h="2789">
                    <a:moveTo>
                      <a:pt x="4243" y="831"/>
                    </a:moveTo>
                    <a:lnTo>
                      <a:pt x="4232" y="798"/>
                    </a:lnTo>
                    <a:lnTo>
                      <a:pt x="4222" y="766"/>
                    </a:lnTo>
                    <a:lnTo>
                      <a:pt x="4210" y="733"/>
                    </a:lnTo>
                    <a:lnTo>
                      <a:pt x="4196" y="703"/>
                    </a:lnTo>
                    <a:lnTo>
                      <a:pt x="4181" y="673"/>
                    </a:lnTo>
                    <a:lnTo>
                      <a:pt x="4166" y="643"/>
                    </a:lnTo>
                    <a:lnTo>
                      <a:pt x="4148" y="613"/>
                    </a:lnTo>
                    <a:lnTo>
                      <a:pt x="4130" y="585"/>
                    </a:lnTo>
                    <a:lnTo>
                      <a:pt x="4111" y="556"/>
                    </a:lnTo>
                    <a:lnTo>
                      <a:pt x="4091" y="529"/>
                    </a:lnTo>
                    <a:lnTo>
                      <a:pt x="4069" y="502"/>
                    </a:lnTo>
                    <a:lnTo>
                      <a:pt x="4046" y="477"/>
                    </a:lnTo>
                    <a:lnTo>
                      <a:pt x="4022" y="451"/>
                    </a:lnTo>
                    <a:lnTo>
                      <a:pt x="3997" y="426"/>
                    </a:lnTo>
                    <a:lnTo>
                      <a:pt x="3971" y="402"/>
                    </a:lnTo>
                    <a:lnTo>
                      <a:pt x="3944" y="378"/>
                    </a:lnTo>
                    <a:lnTo>
                      <a:pt x="3916" y="355"/>
                    </a:lnTo>
                    <a:lnTo>
                      <a:pt x="3886" y="333"/>
                    </a:lnTo>
                    <a:lnTo>
                      <a:pt x="3826" y="291"/>
                    </a:lnTo>
                    <a:lnTo>
                      <a:pt x="3760" y="250"/>
                    </a:lnTo>
                    <a:lnTo>
                      <a:pt x="3691" y="214"/>
                    </a:lnTo>
                    <a:lnTo>
                      <a:pt x="3619" y="180"/>
                    </a:lnTo>
                    <a:lnTo>
                      <a:pt x="3544" y="148"/>
                    </a:lnTo>
                    <a:lnTo>
                      <a:pt x="3465" y="120"/>
                    </a:lnTo>
                    <a:lnTo>
                      <a:pt x="3384" y="94"/>
                    </a:lnTo>
                    <a:lnTo>
                      <a:pt x="3300" y="72"/>
                    </a:lnTo>
                    <a:lnTo>
                      <a:pt x="3213" y="52"/>
                    </a:lnTo>
                    <a:lnTo>
                      <a:pt x="3123" y="36"/>
                    </a:lnTo>
                    <a:lnTo>
                      <a:pt x="3030" y="22"/>
                    </a:lnTo>
                    <a:lnTo>
                      <a:pt x="2935" y="12"/>
                    </a:lnTo>
                    <a:lnTo>
                      <a:pt x="2839" y="4"/>
                    </a:lnTo>
                    <a:lnTo>
                      <a:pt x="2740" y="1"/>
                    </a:lnTo>
                    <a:lnTo>
                      <a:pt x="2640" y="0"/>
                    </a:lnTo>
                    <a:lnTo>
                      <a:pt x="2540" y="3"/>
                    </a:lnTo>
                    <a:lnTo>
                      <a:pt x="2436" y="9"/>
                    </a:lnTo>
                    <a:lnTo>
                      <a:pt x="2331" y="19"/>
                    </a:lnTo>
                    <a:lnTo>
                      <a:pt x="2225" y="33"/>
                    </a:lnTo>
                    <a:lnTo>
                      <a:pt x="2118" y="49"/>
                    </a:lnTo>
                    <a:lnTo>
                      <a:pt x="2010" y="69"/>
                    </a:lnTo>
                    <a:lnTo>
                      <a:pt x="1902" y="93"/>
                    </a:lnTo>
                    <a:lnTo>
                      <a:pt x="1794" y="120"/>
                    </a:lnTo>
                    <a:lnTo>
                      <a:pt x="1685" y="151"/>
                    </a:lnTo>
                    <a:lnTo>
                      <a:pt x="1580" y="184"/>
                    </a:lnTo>
                    <a:lnTo>
                      <a:pt x="1477" y="220"/>
                    </a:lnTo>
                    <a:lnTo>
                      <a:pt x="1376" y="259"/>
                    </a:lnTo>
                    <a:lnTo>
                      <a:pt x="1277" y="301"/>
                    </a:lnTo>
                    <a:lnTo>
                      <a:pt x="1183" y="345"/>
                    </a:lnTo>
                    <a:lnTo>
                      <a:pt x="1090" y="391"/>
                    </a:lnTo>
                    <a:lnTo>
                      <a:pt x="1000" y="441"/>
                    </a:lnTo>
                    <a:lnTo>
                      <a:pt x="914" y="490"/>
                    </a:lnTo>
                    <a:lnTo>
                      <a:pt x="830" y="543"/>
                    </a:lnTo>
                    <a:lnTo>
                      <a:pt x="751" y="598"/>
                    </a:lnTo>
                    <a:lnTo>
                      <a:pt x="674" y="654"/>
                    </a:lnTo>
                    <a:lnTo>
                      <a:pt x="601" y="711"/>
                    </a:lnTo>
                    <a:lnTo>
                      <a:pt x="532" y="771"/>
                    </a:lnTo>
                    <a:lnTo>
                      <a:pt x="466" y="831"/>
                    </a:lnTo>
                    <a:lnTo>
                      <a:pt x="403" y="893"/>
                    </a:lnTo>
                    <a:lnTo>
                      <a:pt x="375" y="923"/>
                    </a:lnTo>
                    <a:lnTo>
                      <a:pt x="346" y="956"/>
                    </a:lnTo>
                    <a:lnTo>
                      <a:pt x="318" y="988"/>
                    </a:lnTo>
                    <a:lnTo>
                      <a:pt x="292" y="1019"/>
                    </a:lnTo>
                    <a:lnTo>
                      <a:pt x="267" y="1052"/>
                    </a:lnTo>
                    <a:lnTo>
                      <a:pt x="243" y="1084"/>
                    </a:lnTo>
                    <a:lnTo>
                      <a:pt x="219" y="1117"/>
                    </a:lnTo>
                    <a:lnTo>
                      <a:pt x="198" y="1150"/>
                    </a:lnTo>
                    <a:lnTo>
                      <a:pt x="175" y="1183"/>
                    </a:lnTo>
                    <a:lnTo>
                      <a:pt x="156" y="1217"/>
                    </a:lnTo>
                    <a:lnTo>
                      <a:pt x="138" y="1250"/>
                    </a:lnTo>
                    <a:lnTo>
                      <a:pt x="120" y="1283"/>
                    </a:lnTo>
                    <a:lnTo>
                      <a:pt x="103" y="1318"/>
                    </a:lnTo>
                    <a:lnTo>
                      <a:pt x="88" y="1351"/>
                    </a:lnTo>
                    <a:lnTo>
                      <a:pt x="73" y="1385"/>
                    </a:lnTo>
                    <a:lnTo>
                      <a:pt x="61" y="1418"/>
                    </a:lnTo>
                    <a:lnTo>
                      <a:pt x="49" y="1453"/>
                    </a:lnTo>
                    <a:lnTo>
                      <a:pt x="39" y="1487"/>
                    </a:lnTo>
                    <a:lnTo>
                      <a:pt x="30" y="1520"/>
                    </a:lnTo>
                    <a:lnTo>
                      <a:pt x="21" y="1555"/>
                    </a:lnTo>
                    <a:lnTo>
                      <a:pt x="15" y="1589"/>
                    </a:lnTo>
                    <a:lnTo>
                      <a:pt x="9" y="1624"/>
                    </a:lnTo>
                    <a:lnTo>
                      <a:pt x="4" y="1657"/>
                    </a:lnTo>
                    <a:lnTo>
                      <a:pt x="3" y="1691"/>
                    </a:lnTo>
                    <a:lnTo>
                      <a:pt x="1" y="1726"/>
                    </a:lnTo>
                    <a:lnTo>
                      <a:pt x="0" y="1759"/>
                    </a:lnTo>
                    <a:lnTo>
                      <a:pt x="1" y="1793"/>
                    </a:lnTo>
                    <a:lnTo>
                      <a:pt x="4" y="1826"/>
                    </a:lnTo>
                    <a:lnTo>
                      <a:pt x="7" y="1859"/>
                    </a:lnTo>
                    <a:lnTo>
                      <a:pt x="13" y="1894"/>
                    </a:lnTo>
                    <a:lnTo>
                      <a:pt x="19" y="1927"/>
                    </a:lnTo>
                    <a:lnTo>
                      <a:pt x="28" y="1960"/>
                    </a:lnTo>
                    <a:lnTo>
                      <a:pt x="37" y="1993"/>
                    </a:lnTo>
                    <a:lnTo>
                      <a:pt x="48" y="2024"/>
                    </a:lnTo>
                    <a:lnTo>
                      <a:pt x="61" y="2056"/>
                    </a:lnTo>
                    <a:lnTo>
                      <a:pt x="73" y="2087"/>
                    </a:lnTo>
                    <a:lnTo>
                      <a:pt x="88" y="2117"/>
                    </a:lnTo>
                    <a:lnTo>
                      <a:pt x="105" y="2147"/>
                    </a:lnTo>
                    <a:lnTo>
                      <a:pt x="121" y="2175"/>
                    </a:lnTo>
                    <a:lnTo>
                      <a:pt x="139" y="2205"/>
                    </a:lnTo>
                    <a:lnTo>
                      <a:pt x="159" y="2232"/>
                    </a:lnTo>
                    <a:lnTo>
                      <a:pt x="180" y="2259"/>
                    </a:lnTo>
                    <a:lnTo>
                      <a:pt x="202" y="2286"/>
                    </a:lnTo>
                    <a:lnTo>
                      <a:pt x="225" y="2313"/>
                    </a:lnTo>
                    <a:lnTo>
                      <a:pt x="249" y="2339"/>
                    </a:lnTo>
                    <a:lnTo>
                      <a:pt x="273" y="2363"/>
                    </a:lnTo>
                    <a:lnTo>
                      <a:pt x="300" y="2387"/>
                    </a:lnTo>
                    <a:lnTo>
                      <a:pt x="327" y="2411"/>
                    </a:lnTo>
                    <a:lnTo>
                      <a:pt x="355" y="2433"/>
                    </a:lnTo>
                    <a:lnTo>
                      <a:pt x="384" y="2456"/>
                    </a:lnTo>
                    <a:lnTo>
                      <a:pt x="445" y="2499"/>
                    </a:lnTo>
                    <a:lnTo>
                      <a:pt x="510" y="2538"/>
                    </a:lnTo>
                    <a:lnTo>
                      <a:pt x="579" y="2576"/>
                    </a:lnTo>
                    <a:lnTo>
                      <a:pt x="651" y="2610"/>
                    </a:lnTo>
                    <a:lnTo>
                      <a:pt x="727" y="2642"/>
                    </a:lnTo>
                    <a:lnTo>
                      <a:pt x="805" y="2670"/>
                    </a:lnTo>
                    <a:lnTo>
                      <a:pt x="887" y="2696"/>
                    </a:lnTo>
                    <a:lnTo>
                      <a:pt x="971" y="2718"/>
                    </a:lnTo>
                    <a:lnTo>
                      <a:pt x="1058" y="2738"/>
                    </a:lnTo>
                    <a:lnTo>
                      <a:pt x="1148" y="2754"/>
                    </a:lnTo>
                    <a:lnTo>
                      <a:pt x="1240" y="2768"/>
                    </a:lnTo>
                    <a:lnTo>
                      <a:pt x="1334" y="2778"/>
                    </a:lnTo>
                    <a:lnTo>
                      <a:pt x="1432" y="2784"/>
                    </a:lnTo>
                    <a:lnTo>
                      <a:pt x="1529" y="2789"/>
                    </a:lnTo>
                    <a:lnTo>
                      <a:pt x="1630" y="2789"/>
                    </a:lnTo>
                    <a:lnTo>
                      <a:pt x="1731" y="2786"/>
                    </a:lnTo>
                    <a:lnTo>
                      <a:pt x="1835" y="2780"/>
                    </a:lnTo>
                    <a:lnTo>
                      <a:pt x="1940" y="2771"/>
                    </a:lnTo>
                    <a:lnTo>
                      <a:pt x="2045" y="2757"/>
                    </a:lnTo>
                    <a:lnTo>
                      <a:pt x="2151" y="2741"/>
                    </a:lnTo>
                    <a:lnTo>
                      <a:pt x="2259" y="2721"/>
                    </a:lnTo>
                    <a:lnTo>
                      <a:pt x="2367" y="2697"/>
                    </a:lnTo>
                    <a:lnTo>
                      <a:pt x="2477" y="2670"/>
                    </a:lnTo>
                    <a:lnTo>
                      <a:pt x="2585" y="2639"/>
                    </a:lnTo>
                    <a:lnTo>
                      <a:pt x="2691" y="2606"/>
                    </a:lnTo>
                    <a:lnTo>
                      <a:pt x="2793" y="2568"/>
                    </a:lnTo>
                    <a:lnTo>
                      <a:pt x="2895" y="2529"/>
                    </a:lnTo>
                    <a:lnTo>
                      <a:pt x="2992" y="2489"/>
                    </a:lnTo>
                    <a:lnTo>
                      <a:pt x="3088" y="2444"/>
                    </a:lnTo>
                    <a:lnTo>
                      <a:pt x="3180" y="2397"/>
                    </a:lnTo>
                    <a:lnTo>
                      <a:pt x="3270" y="2349"/>
                    </a:lnTo>
                    <a:lnTo>
                      <a:pt x="3357" y="2298"/>
                    </a:lnTo>
                    <a:lnTo>
                      <a:pt x="3439" y="2246"/>
                    </a:lnTo>
                    <a:lnTo>
                      <a:pt x="3520" y="2192"/>
                    </a:lnTo>
                    <a:lnTo>
                      <a:pt x="3597" y="2136"/>
                    </a:lnTo>
                    <a:lnTo>
                      <a:pt x="3670" y="2078"/>
                    </a:lnTo>
                    <a:lnTo>
                      <a:pt x="3739" y="2020"/>
                    </a:lnTo>
                    <a:lnTo>
                      <a:pt x="3805" y="1958"/>
                    </a:lnTo>
                    <a:lnTo>
                      <a:pt x="3866" y="1897"/>
                    </a:lnTo>
                    <a:lnTo>
                      <a:pt x="3896" y="1865"/>
                    </a:lnTo>
                    <a:lnTo>
                      <a:pt x="3925" y="1834"/>
                    </a:lnTo>
                    <a:lnTo>
                      <a:pt x="3952" y="1802"/>
                    </a:lnTo>
                    <a:lnTo>
                      <a:pt x="3979" y="1771"/>
                    </a:lnTo>
                    <a:lnTo>
                      <a:pt x="4004" y="1738"/>
                    </a:lnTo>
                    <a:lnTo>
                      <a:pt x="4028" y="1705"/>
                    </a:lnTo>
                    <a:lnTo>
                      <a:pt x="4051" y="1672"/>
                    </a:lnTo>
                    <a:lnTo>
                      <a:pt x="4073" y="1639"/>
                    </a:lnTo>
                    <a:lnTo>
                      <a:pt x="4094" y="1606"/>
                    </a:lnTo>
                    <a:lnTo>
                      <a:pt x="4114" y="1573"/>
                    </a:lnTo>
                    <a:lnTo>
                      <a:pt x="4133" y="1540"/>
                    </a:lnTo>
                    <a:lnTo>
                      <a:pt x="4151" y="1505"/>
                    </a:lnTo>
                    <a:lnTo>
                      <a:pt x="4168" y="1472"/>
                    </a:lnTo>
                    <a:lnTo>
                      <a:pt x="4183" y="1438"/>
                    </a:lnTo>
                    <a:lnTo>
                      <a:pt x="4196" y="1405"/>
                    </a:lnTo>
                    <a:lnTo>
                      <a:pt x="4210" y="1370"/>
                    </a:lnTo>
                    <a:lnTo>
                      <a:pt x="4222" y="1337"/>
                    </a:lnTo>
                    <a:lnTo>
                      <a:pt x="4232" y="1303"/>
                    </a:lnTo>
                    <a:lnTo>
                      <a:pt x="4241" y="1268"/>
                    </a:lnTo>
                    <a:lnTo>
                      <a:pt x="4249" y="1235"/>
                    </a:lnTo>
                    <a:lnTo>
                      <a:pt x="4256" y="1201"/>
                    </a:lnTo>
                    <a:lnTo>
                      <a:pt x="4261" y="1166"/>
                    </a:lnTo>
                    <a:lnTo>
                      <a:pt x="4265" y="1132"/>
                    </a:lnTo>
                    <a:lnTo>
                      <a:pt x="4268" y="1099"/>
                    </a:lnTo>
                    <a:lnTo>
                      <a:pt x="4270" y="1064"/>
                    </a:lnTo>
                    <a:lnTo>
                      <a:pt x="4270" y="1031"/>
                    </a:lnTo>
                    <a:lnTo>
                      <a:pt x="4268" y="997"/>
                    </a:lnTo>
                    <a:lnTo>
                      <a:pt x="4267" y="964"/>
                    </a:lnTo>
                    <a:lnTo>
                      <a:pt x="4262" y="929"/>
                    </a:lnTo>
                    <a:lnTo>
                      <a:pt x="4258" y="896"/>
                    </a:lnTo>
                    <a:lnTo>
                      <a:pt x="4250" y="863"/>
                    </a:lnTo>
                    <a:lnTo>
                      <a:pt x="4243" y="831"/>
                    </a:lnTo>
                    <a:close/>
                  </a:path>
                </a:pathLst>
              </a:custGeom>
              <a:solidFill>
                <a:srgbClr val="99FF33"/>
              </a:solidFill>
              <a:ln w="12700" cmpd="sng">
                <a:solidFill>
                  <a:schemeClr val="accent2"/>
                </a:solidFill>
                <a:round/>
                <a:headEnd/>
                <a:tailEnd/>
              </a:ln>
            </p:spPr>
            <p:txBody>
              <a:bodyPr/>
              <a:lstStyle/>
              <a:p>
                <a:endParaRPr lang="ru-RU"/>
              </a:p>
            </p:txBody>
          </p:sp>
          <p:sp>
            <p:nvSpPr>
              <p:cNvPr id="1120545" name="Freeform 289"/>
              <p:cNvSpPr>
                <a:spLocks/>
              </p:cNvSpPr>
              <p:nvPr/>
            </p:nvSpPr>
            <p:spPr bwMode="auto">
              <a:xfrm>
                <a:off x="2480" y="8965"/>
                <a:ext cx="4270" cy="2789"/>
              </a:xfrm>
              <a:custGeom>
                <a:avLst/>
                <a:gdLst>
                  <a:gd name="T0" fmla="*/ 4222 w 4270"/>
                  <a:gd name="T1" fmla="*/ 766 h 2789"/>
                  <a:gd name="T2" fmla="*/ 4181 w 4270"/>
                  <a:gd name="T3" fmla="*/ 673 h 2789"/>
                  <a:gd name="T4" fmla="*/ 4130 w 4270"/>
                  <a:gd name="T5" fmla="*/ 585 h 2789"/>
                  <a:gd name="T6" fmla="*/ 4069 w 4270"/>
                  <a:gd name="T7" fmla="*/ 502 h 2789"/>
                  <a:gd name="T8" fmla="*/ 3997 w 4270"/>
                  <a:gd name="T9" fmla="*/ 426 h 2789"/>
                  <a:gd name="T10" fmla="*/ 3916 w 4270"/>
                  <a:gd name="T11" fmla="*/ 355 h 2789"/>
                  <a:gd name="T12" fmla="*/ 3760 w 4270"/>
                  <a:gd name="T13" fmla="*/ 250 h 2789"/>
                  <a:gd name="T14" fmla="*/ 3544 w 4270"/>
                  <a:gd name="T15" fmla="*/ 148 h 2789"/>
                  <a:gd name="T16" fmla="*/ 3300 w 4270"/>
                  <a:gd name="T17" fmla="*/ 72 h 2789"/>
                  <a:gd name="T18" fmla="*/ 3030 w 4270"/>
                  <a:gd name="T19" fmla="*/ 22 h 2789"/>
                  <a:gd name="T20" fmla="*/ 2740 w 4270"/>
                  <a:gd name="T21" fmla="*/ 1 h 2789"/>
                  <a:gd name="T22" fmla="*/ 2436 w 4270"/>
                  <a:gd name="T23" fmla="*/ 9 h 2789"/>
                  <a:gd name="T24" fmla="*/ 2118 w 4270"/>
                  <a:gd name="T25" fmla="*/ 49 h 2789"/>
                  <a:gd name="T26" fmla="*/ 1794 w 4270"/>
                  <a:gd name="T27" fmla="*/ 120 h 2789"/>
                  <a:gd name="T28" fmla="*/ 1477 w 4270"/>
                  <a:gd name="T29" fmla="*/ 220 h 2789"/>
                  <a:gd name="T30" fmla="*/ 1183 w 4270"/>
                  <a:gd name="T31" fmla="*/ 345 h 2789"/>
                  <a:gd name="T32" fmla="*/ 914 w 4270"/>
                  <a:gd name="T33" fmla="*/ 490 h 2789"/>
                  <a:gd name="T34" fmla="*/ 674 w 4270"/>
                  <a:gd name="T35" fmla="*/ 654 h 2789"/>
                  <a:gd name="T36" fmla="*/ 466 w 4270"/>
                  <a:gd name="T37" fmla="*/ 831 h 2789"/>
                  <a:gd name="T38" fmla="*/ 346 w 4270"/>
                  <a:gd name="T39" fmla="*/ 956 h 2789"/>
                  <a:gd name="T40" fmla="*/ 267 w 4270"/>
                  <a:gd name="T41" fmla="*/ 1052 h 2789"/>
                  <a:gd name="T42" fmla="*/ 198 w 4270"/>
                  <a:gd name="T43" fmla="*/ 1150 h 2789"/>
                  <a:gd name="T44" fmla="*/ 138 w 4270"/>
                  <a:gd name="T45" fmla="*/ 1250 h 2789"/>
                  <a:gd name="T46" fmla="*/ 88 w 4270"/>
                  <a:gd name="T47" fmla="*/ 1351 h 2789"/>
                  <a:gd name="T48" fmla="*/ 49 w 4270"/>
                  <a:gd name="T49" fmla="*/ 1453 h 2789"/>
                  <a:gd name="T50" fmla="*/ 21 w 4270"/>
                  <a:gd name="T51" fmla="*/ 1555 h 2789"/>
                  <a:gd name="T52" fmla="*/ 4 w 4270"/>
                  <a:gd name="T53" fmla="*/ 1657 h 2789"/>
                  <a:gd name="T54" fmla="*/ 0 w 4270"/>
                  <a:gd name="T55" fmla="*/ 1759 h 2789"/>
                  <a:gd name="T56" fmla="*/ 7 w 4270"/>
                  <a:gd name="T57" fmla="*/ 1859 h 2789"/>
                  <a:gd name="T58" fmla="*/ 28 w 4270"/>
                  <a:gd name="T59" fmla="*/ 1960 h 2789"/>
                  <a:gd name="T60" fmla="*/ 61 w 4270"/>
                  <a:gd name="T61" fmla="*/ 2056 h 2789"/>
                  <a:gd name="T62" fmla="*/ 105 w 4270"/>
                  <a:gd name="T63" fmla="*/ 2147 h 2789"/>
                  <a:gd name="T64" fmla="*/ 159 w 4270"/>
                  <a:gd name="T65" fmla="*/ 2232 h 2789"/>
                  <a:gd name="T66" fmla="*/ 225 w 4270"/>
                  <a:gd name="T67" fmla="*/ 2313 h 2789"/>
                  <a:gd name="T68" fmla="*/ 300 w 4270"/>
                  <a:gd name="T69" fmla="*/ 2387 h 2789"/>
                  <a:gd name="T70" fmla="*/ 384 w 4270"/>
                  <a:gd name="T71" fmla="*/ 2456 h 2789"/>
                  <a:gd name="T72" fmla="*/ 579 w 4270"/>
                  <a:gd name="T73" fmla="*/ 2576 h 2789"/>
                  <a:gd name="T74" fmla="*/ 805 w 4270"/>
                  <a:gd name="T75" fmla="*/ 2670 h 2789"/>
                  <a:gd name="T76" fmla="*/ 1058 w 4270"/>
                  <a:gd name="T77" fmla="*/ 2738 h 2789"/>
                  <a:gd name="T78" fmla="*/ 1334 w 4270"/>
                  <a:gd name="T79" fmla="*/ 2778 h 2789"/>
                  <a:gd name="T80" fmla="*/ 1630 w 4270"/>
                  <a:gd name="T81" fmla="*/ 2789 h 2789"/>
                  <a:gd name="T82" fmla="*/ 1940 w 4270"/>
                  <a:gd name="T83" fmla="*/ 2771 h 2789"/>
                  <a:gd name="T84" fmla="*/ 2259 w 4270"/>
                  <a:gd name="T85" fmla="*/ 2721 h 2789"/>
                  <a:gd name="T86" fmla="*/ 2585 w 4270"/>
                  <a:gd name="T87" fmla="*/ 2639 h 2789"/>
                  <a:gd name="T88" fmla="*/ 2895 w 4270"/>
                  <a:gd name="T89" fmla="*/ 2529 h 2789"/>
                  <a:gd name="T90" fmla="*/ 3180 w 4270"/>
                  <a:gd name="T91" fmla="*/ 2397 h 2789"/>
                  <a:gd name="T92" fmla="*/ 3439 w 4270"/>
                  <a:gd name="T93" fmla="*/ 2246 h 2789"/>
                  <a:gd name="T94" fmla="*/ 3670 w 4270"/>
                  <a:gd name="T95" fmla="*/ 2078 h 2789"/>
                  <a:gd name="T96" fmla="*/ 3866 w 4270"/>
                  <a:gd name="T97" fmla="*/ 1897 h 2789"/>
                  <a:gd name="T98" fmla="*/ 3952 w 4270"/>
                  <a:gd name="T99" fmla="*/ 1802 h 2789"/>
                  <a:gd name="T100" fmla="*/ 4028 w 4270"/>
                  <a:gd name="T101" fmla="*/ 1705 h 2789"/>
                  <a:gd name="T102" fmla="*/ 4094 w 4270"/>
                  <a:gd name="T103" fmla="*/ 1606 h 2789"/>
                  <a:gd name="T104" fmla="*/ 4151 w 4270"/>
                  <a:gd name="T105" fmla="*/ 1505 h 2789"/>
                  <a:gd name="T106" fmla="*/ 4196 w 4270"/>
                  <a:gd name="T107" fmla="*/ 1405 h 2789"/>
                  <a:gd name="T108" fmla="*/ 4232 w 4270"/>
                  <a:gd name="T109" fmla="*/ 1303 h 2789"/>
                  <a:gd name="T110" fmla="*/ 4256 w 4270"/>
                  <a:gd name="T111" fmla="*/ 1201 h 2789"/>
                  <a:gd name="T112" fmla="*/ 4268 w 4270"/>
                  <a:gd name="T113" fmla="*/ 1099 h 2789"/>
                  <a:gd name="T114" fmla="*/ 4268 w 4270"/>
                  <a:gd name="T115" fmla="*/ 997 h 2789"/>
                  <a:gd name="T116" fmla="*/ 4258 w 4270"/>
                  <a:gd name="T117" fmla="*/ 896 h 2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70" h="2789">
                    <a:moveTo>
                      <a:pt x="4243" y="831"/>
                    </a:moveTo>
                    <a:lnTo>
                      <a:pt x="4232" y="798"/>
                    </a:lnTo>
                    <a:lnTo>
                      <a:pt x="4222" y="766"/>
                    </a:lnTo>
                    <a:lnTo>
                      <a:pt x="4210" y="733"/>
                    </a:lnTo>
                    <a:lnTo>
                      <a:pt x="4196" y="703"/>
                    </a:lnTo>
                    <a:lnTo>
                      <a:pt x="4181" y="673"/>
                    </a:lnTo>
                    <a:lnTo>
                      <a:pt x="4166" y="643"/>
                    </a:lnTo>
                    <a:lnTo>
                      <a:pt x="4148" y="613"/>
                    </a:lnTo>
                    <a:lnTo>
                      <a:pt x="4130" y="585"/>
                    </a:lnTo>
                    <a:lnTo>
                      <a:pt x="4111" y="556"/>
                    </a:lnTo>
                    <a:lnTo>
                      <a:pt x="4091" y="529"/>
                    </a:lnTo>
                    <a:lnTo>
                      <a:pt x="4069" y="502"/>
                    </a:lnTo>
                    <a:lnTo>
                      <a:pt x="4046" y="477"/>
                    </a:lnTo>
                    <a:lnTo>
                      <a:pt x="4022" y="451"/>
                    </a:lnTo>
                    <a:lnTo>
                      <a:pt x="3997" y="426"/>
                    </a:lnTo>
                    <a:lnTo>
                      <a:pt x="3971" y="402"/>
                    </a:lnTo>
                    <a:lnTo>
                      <a:pt x="3944" y="378"/>
                    </a:lnTo>
                    <a:lnTo>
                      <a:pt x="3916" y="355"/>
                    </a:lnTo>
                    <a:lnTo>
                      <a:pt x="3886" y="333"/>
                    </a:lnTo>
                    <a:lnTo>
                      <a:pt x="3826" y="291"/>
                    </a:lnTo>
                    <a:lnTo>
                      <a:pt x="3760" y="250"/>
                    </a:lnTo>
                    <a:lnTo>
                      <a:pt x="3691" y="214"/>
                    </a:lnTo>
                    <a:lnTo>
                      <a:pt x="3619" y="180"/>
                    </a:lnTo>
                    <a:lnTo>
                      <a:pt x="3544" y="148"/>
                    </a:lnTo>
                    <a:lnTo>
                      <a:pt x="3465" y="120"/>
                    </a:lnTo>
                    <a:lnTo>
                      <a:pt x="3384" y="94"/>
                    </a:lnTo>
                    <a:lnTo>
                      <a:pt x="3300" y="72"/>
                    </a:lnTo>
                    <a:lnTo>
                      <a:pt x="3213" y="52"/>
                    </a:lnTo>
                    <a:lnTo>
                      <a:pt x="3123" y="36"/>
                    </a:lnTo>
                    <a:lnTo>
                      <a:pt x="3030" y="22"/>
                    </a:lnTo>
                    <a:lnTo>
                      <a:pt x="2935" y="12"/>
                    </a:lnTo>
                    <a:lnTo>
                      <a:pt x="2839" y="4"/>
                    </a:lnTo>
                    <a:lnTo>
                      <a:pt x="2740" y="1"/>
                    </a:lnTo>
                    <a:lnTo>
                      <a:pt x="2640" y="0"/>
                    </a:lnTo>
                    <a:lnTo>
                      <a:pt x="2540" y="3"/>
                    </a:lnTo>
                    <a:lnTo>
                      <a:pt x="2436" y="9"/>
                    </a:lnTo>
                    <a:lnTo>
                      <a:pt x="2331" y="19"/>
                    </a:lnTo>
                    <a:lnTo>
                      <a:pt x="2225" y="33"/>
                    </a:lnTo>
                    <a:lnTo>
                      <a:pt x="2118" y="49"/>
                    </a:lnTo>
                    <a:lnTo>
                      <a:pt x="2010" y="69"/>
                    </a:lnTo>
                    <a:lnTo>
                      <a:pt x="1902" y="93"/>
                    </a:lnTo>
                    <a:lnTo>
                      <a:pt x="1794" y="120"/>
                    </a:lnTo>
                    <a:lnTo>
                      <a:pt x="1685" y="151"/>
                    </a:lnTo>
                    <a:lnTo>
                      <a:pt x="1580" y="184"/>
                    </a:lnTo>
                    <a:lnTo>
                      <a:pt x="1477" y="220"/>
                    </a:lnTo>
                    <a:lnTo>
                      <a:pt x="1376" y="259"/>
                    </a:lnTo>
                    <a:lnTo>
                      <a:pt x="1277" y="301"/>
                    </a:lnTo>
                    <a:lnTo>
                      <a:pt x="1183" y="345"/>
                    </a:lnTo>
                    <a:lnTo>
                      <a:pt x="1090" y="391"/>
                    </a:lnTo>
                    <a:lnTo>
                      <a:pt x="1000" y="441"/>
                    </a:lnTo>
                    <a:lnTo>
                      <a:pt x="914" y="490"/>
                    </a:lnTo>
                    <a:lnTo>
                      <a:pt x="830" y="543"/>
                    </a:lnTo>
                    <a:lnTo>
                      <a:pt x="751" y="598"/>
                    </a:lnTo>
                    <a:lnTo>
                      <a:pt x="674" y="654"/>
                    </a:lnTo>
                    <a:lnTo>
                      <a:pt x="601" y="711"/>
                    </a:lnTo>
                    <a:lnTo>
                      <a:pt x="532" y="771"/>
                    </a:lnTo>
                    <a:lnTo>
                      <a:pt x="466" y="831"/>
                    </a:lnTo>
                    <a:lnTo>
                      <a:pt x="403" y="893"/>
                    </a:lnTo>
                    <a:lnTo>
                      <a:pt x="375" y="923"/>
                    </a:lnTo>
                    <a:lnTo>
                      <a:pt x="346" y="956"/>
                    </a:lnTo>
                    <a:lnTo>
                      <a:pt x="318" y="988"/>
                    </a:lnTo>
                    <a:lnTo>
                      <a:pt x="292" y="1019"/>
                    </a:lnTo>
                    <a:lnTo>
                      <a:pt x="267" y="1052"/>
                    </a:lnTo>
                    <a:lnTo>
                      <a:pt x="243" y="1084"/>
                    </a:lnTo>
                    <a:lnTo>
                      <a:pt x="219" y="1117"/>
                    </a:lnTo>
                    <a:lnTo>
                      <a:pt x="198" y="1150"/>
                    </a:lnTo>
                    <a:lnTo>
                      <a:pt x="175" y="1183"/>
                    </a:lnTo>
                    <a:lnTo>
                      <a:pt x="156" y="1217"/>
                    </a:lnTo>
                    <a:lnTo>
                      <a:pt x="138" y="1250"/>
                    </a:lnTo>
                    <a:lnTo>
                      <a:pt x="120" y="1283"/>
                    </a:lnTo>
                    <a:lnTo>
                      <a:pt x="103" y="1318"/>
                    </a:lnTo>
                    <a:lnTo>
                      <a:pt x="88" y="1351"/>
                    </a:lnTo>
                    <a:lnTo>
                      <a:pt x="73" y="1385"/>
                    </a:lnTo>
                    <a:lnTo>
                      <a:pt x="61" y="1418"/>
                    </a:lnTo>
                    <a:lnTo>
                      <a:pt x="49" y="1453"/>
                    </a:lnTo>
                    <a:lnTo>
                      <a:pt x="39" y="1487"/>
                    </a:lnTo>
                    <a:lnTo>
                      <a:pt x="30" y="1520"/>
                    </a:lnTo>
                    <a:lnTo>
                      <a:pt x="21" y="1555"/>
                    </a:lnTo>
                    <a:lnTo>
                      <a:pt x="15" y="1589"/>
                    </a:lnTo>
                    <a:lnTo>
                      <a:pt x="9" y="1624"/>
                    </a:lnTo>
                    <a:lnTo>
                      <a:pt x="4" y="1657"/>
                    </a:lnTo>
                    <a:lnTo>
                      <a:pt x="3" y="1691"/>
                    </a:lnTo>
                    <a:lnTo>
                      <a:pt x="1" y="1726"/>
                    </a:lnTo>
                    <a:lnTo>
                      <a:pt x="0" y="1759"/>
                    </a:lnTo>
                    <a:lnTo>
                      <a:pt x="1" y="1793"/>
                    </a:lnTo>
                    <a:lnTo>
                      <a:pt x="4" y="1826"/>
                    </a:lnTo>
                    <a:lnTo>
                      <a:pt x="7" y="1859"/>
                    </a:lnTo>
                    <a:lnTo>
                      <a:pt x="13" y="1894"/>
                    </a:lnTo>
                    <a:lnTo>
                      <a:pt x="19" y="1927"/>
                    </a:lnTo>
                    <a:lnTo>
                      <a:pt x="28" y="1960"/>
                    </a:lnTo>
                    <a:lnTo>
                      <a:pt x="37" y="1993"/>
                    </a:lnTo>
                    <a:lnTo>
                      <a:pt x="48" y="2024"/>
                    </a:lnTo>
                    <a:lnTo>
                      <a:pt x="61" y="2056"/>
                    </a:lnTo>
                    <a:lnTo>
                      <a:pt x="73" y="2087"/>
                    </a:lnTo>
                    <a:lnTo>
                      <a:pt x="88" y="2117"/>
                    </a:lnTo>
                    <a:lnTo>
                      <a:pt x="105" y="2147"/>
                    </a:lnTo>
                    <a:lnTo>
                      <a:pt x="121" y="2175"/>
                    </a:lnTo>
                    <a:lnTo>
                      <a:pt x="139" y="2205"/>
                    </a:lnTo>
                    <a:lnTo>
                      <a:pt x="159" y="2232"/>
                    </a:lnTo>
                    <a:lnTo>
                      <a:pt x="180" y="2259"/>
                    </a:lnTo>
                    <a:lnTo>
                      <a:pt x="202" y="2286"/>
                    </a:lnTo>
                    <a:lnTo>
                      <a:pt x="225" y="2313"/>
                    </a:lnTo>
                    <a:lnTo>
                      <a:pt x="249" y="2339"/>
                    </a:lnTo>
                    <a:lnTo>
                      <a:pt x="273" y="2363"/>
                    </a:lnTo>
                    <a:lnTo>
                      <a:pt x="300" y="2387"/>
                    </a:lnTo>
                    <a:lnTo>
                      <a:pt x="327" y="2411"/>
                    </a:lnTo>
                    <a:lnTo>
                      <a:pt x="355" y="2433"/>
                    </a:lnTo>
                    <a:lnTo>
                      <a:pt x="384" y="2456"/>
                    </a:lnTo>
                    <a:lnTo>
                      <a:pt x="445" y="2499"/>
                    </a:lnTo>
                    <a:lnTo>
                      <a:pt x="510" y="2538"/>
                    </a:lnTo>
                    <a:lnTo>
                      <a:pt x="579" y="2576"/>
                    </a:lnTo>
                    <a:lnTo>
                      <a:pt x="651" y="2610"/>
                    </a:lnTo>
                    <a:lnTo>
                      <a:pt x="727" y="2642"/>
                    </a:lnTo>
                    <a:lnTo>
                      <a:pt x="805" y="2670"/>
                    </a:lnTo>
                    <a:lnTo>
                      <a:pt x="887" y="2696"/>
                    </a:lnTo>
                    <a:lnTo>
                      <a:pt x="971" y="2718"/>
                    </a:lnTo>
                    <a:lnTo>
                      <a:pt x="1058" y="2738"/>
                    </a:lnTo>
                    <a:lnTo>
                      <a:pt x="1148" y="2754"/>
                    </a:lnTo>
                    <a:lnTo>
                      <a:pt x="1240" y="2768"/>
                    </a:lnTo>
                    <a:lnTo>
                      <a:pt x="1334" y="2778"/>
                    </a:lnTo>
                    <a:lnTo>
                      <a:pt x="1432" y="2784"/>
                    </a:lnTo>
                    <a:lnTo>
                      <a:pt x="1529" y="2789"/>
                    </a:lnTo>
                    <a:lnTo>
                      <a:pt x="1630" y="2789"/>
                    </a:lnTo>
                    <a:lnTo>
                      <a:pt x="1731" y="2786"/>
                    </a:lnTo>
                    <a:lnTo>
                      <a:pt x="1835" y="2780"/>
                    </a:lnTo>
                    <a:lnTo>
                      <a:pt x="1940" y="2771"/>
                    </a:lnTo>
                    <a:lnTo>
                      <a:pt x="2045" y="2757"/>
                    </a:lnTo>
                    <a:lnTo>
                      <a:pt x="2151" y="2741"/>
                    </a:lnTo>
                    <a:lnTo>
                      <a:pt x="2259" y="2721"/>
                    </a:lnTo>
                    <a:lnTo>
                      <a:pt x="2367" y="2697"/>
                    </a:lnTo>
                    <a:lnTo>
                      <a:pt x="2477" y="2670"/>
                    </a:lnTo>
                    <a:lnTo>
                      <a:pt x="2585" y="2639"/>
                    </a:lnTo>
                    <a:lnTo>
                      <a:pt x="2691" y="2606"/>
                    </a:lnTo>
                    <a:lnTo>
                      <a:pt x="2793" y="2568"/>
                    </a:lnTo>
                    <a:lnTo>
                      <a:pt x="2895" y="2529"/>
                    </a:lnTo>
                    <a:lnTo>
                      <a:pt x="2992" y="2489"/>
                    </a:lnTo>
                    <a:lnTo>
                      <a:pt x="3088" y="2444"/>
                    </a:lnTo>
                    <a:lnTo>
                      <a:pt x="3180" y="2397"/>
                    </a:lnTo>
                    <a:lnTo>
                      <a:pt x="3270" y="2349"/>
                    </a:lnTo>
                    <a:lnTo>
                      <a:pt x="3357" y="2298"/>
                    </a:lnTo>
                    <a:lnTo>
                      <a:pt x="3439" y="2246"/>
                    </a:lnTo>
                    <a:lnTo>
                      <a:pt x="3520" y="2192"/>
                    </a:lnTo>
                    <a:lnTo>
                      <a:pt x="3597" y="2136"/>
                    </a:lnTo>
                    <a:lnTo>
                      <a:pt x="3670" y="2078"/>
                    </a:lnTo>
                    <a:lnTo>
                      <a:pt x="3739" y="2020"/>
                    </a:lnTo>
                    <a:lnTo>
                      <a:pt x="3805" y="1958"/>
                    </a:lnTo>
                    <a:lnTo>
                      <a:pt x="3866" y="1897"/>
                    </a:lnTo>
                    <a:lnTo>
                      <a:pt x="3896" y="1865"/>
                    </a:lnTo>
                    <a:lnTo>
                      <a:pt x="3925" y="1834"/>
                    </a:lnTo>
                    <a:lnTo>
                      <a:pt x="3952" y="1802"/>
                    </a:lnTo>
                    <a:lnTo>
                      <a:pt x="3979" y="1771"/>
                    </a:lnTo>
                    <a:lnTo>
                      <a:pt x="4004" y="1738"/>
                    </a:lnTo>
                    <a:lnTo>
                      <a:pt x="4028" y="1705"/>
                    </a:lnTo>
                    <a:lnTo>
                      <a:pt x="4051" y="1672"/>
                    </a:lnTo>
                    <a:lnTo>
                      <a:pt x="4073" y="1639"/>
                    </a:lnTo>
                    <a:lnTo>
                      <a:pt x="4094" y="1606"/>
                    </a:lnTo>
                    <a:lnTo>
                      <a:pt x="4114" y="1573"/>
                    </a:lnTo>
                    <a:lnTo>
                      <a:pt x="4133" y="1540"/>
                    </a:lnTo>
                    <a:lnTo>
                      <a:pt x="4151" y="1505"/>
                    </a:lnTo>
                    <a:lnTo>
                      <a:pt x="4168" y="1472"/>
                    </a:lnTo>
                    <a:lnTo>
                      <a:pt x="4183" y="1438"/>
                    </a:lnTo>
                    <a:lnTo>
                      <a:pt x="4196" y="1405"/>
                    </a:lnTo>
                    <a:lnTo>
                      <a:pt x="4210" y="1370"/>
                    </a:lnTo>
                    <a:lnTo>
                      <a:pt x="4222" y="1337"/>
                    </a:lnTo>
                    <a:lnTo>
                      <a:pt x="4232" y="1303"/>
                    </a:lnTo>
                    <a:lnTo>
                      <a:pt x="4241" y="1268"/>
                    </a:lnTo>
                    <a:lnTo>
                      <a:pt x="4249" y="1235"/>
                    </a:lnTo>
                    <a:lnTo>
                      <a:pt x="4256" y="1201"/>
                    </a:lnTo>
                    <a:lnTo>
                      <a:pt x="4261" y="1166"/>
                    </a:lnTo>
                    <a:lnTo>
                      <a:pt x="4265" y="1132"/>
                    </a:lnTo>
                    <a:lnTo>
                      <a:pt x="4268" y="1099"/>
                    </a:lnTo>
                    <a:lnTo>
                      <a:pt x="4270" y="1064"/>
                    </a:lnTo>
                    <a:lnTo>
                      <a:pt x="4270" y="1031"/>
                    </a:lnTo>
                    <a:lnTo>
                      <a:pt x="4268" y="997"/>
                    </a:lnTo>
                    <a:lnTo>
                      <a:pt x="4267" y="964"/>
                    </a:lnTo>
                    <a:lnTo>
                      <a:pt x="4262" y="929"/>
                    </a:lnTo>
                    <a:lnTo>
                      <a:pt x="4258" y="896"/>
                    </a:lnTo>
                    <a:lnTo>
                      <a:pt x="4250" y="863"/>
                    </a:lnTo>
                    <a:lnTo>
                      <a:pt x="4243" y="831"/>
                    </a:lnTo>
                  </a:path>
                </a:pathLst>
              </a:custGeom>
              <a:noFill/>
              <a:ln w="12700" cmpd="sng">
                <a:solidFill>
                  <a:schemeClr val="accent2"/>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120546" name="Freeform 290"/>
              <p:cNvSpPr>
                <a:spLocks/>
              </p:cNvSpPr>
              <p:nvPr/>
            </p:nvSpPr>
            <p:spPr bwMode="auto">
              <a:xfrm>
                <a:off x="5877" y="6533"/>
                <a:ext cx="427" cy="3451"/>
              </a:xfrm>
              <a:custGeom>
                <a:avLst/>
                <a:gdLst>
                  <a:gd name="T0" fmla="*/ 0 w 427"/>
                  <a:gd name="T1" fmla="*/ 3451 h 3451"/>
                  <a:gd name="T2" fmla="*/ 427 w 427"/>
                  <a:gd name="T3" fmla="*/ 3167 h 3451"/>
                  <a:gd name="T4" fmla="*/ 420 w 427"/>
                  <a:gd name="T5" fmla="*/ 0 h 3451"/>
                  <a:gd name="T6" fmla="*/ 0 w 427"/>
                  <a:gd name="T7" fmla="*/ 261 h 3451"/>
                  <a:gd name="T8" fmla="*/ 0 w 427"/>
                  <a:gd name="T9" fmla="*/ 3451 h 3451"/>
                </a:gdLst>
                <a:ahLst/>
                <a:cxnLst>
                  <a:cxn ang="0">
                    <a:pos x="T0" y="T1"/>
                  </a:cxn>
                  <a:cxn ang="0">
                    <a:pos x="T2" y="T3"/>
                  </a:cxn>
                  <a:cxn ang="0">
                    <a:pos x="T4" y="T5"/>
                  </a:cxn>
                  <a:cxn ang="0">
                    <a:pos x="T6" y="T7"/>
                  </a:cxn>
                  <a:cxn ang="0">
                    <a:pos x="T8" y="T9"/>
                  </a:cxn>
                </a:cxnLst>
                <a:rect l="0" t="0" r="r" b="b"/>
                <a:pathLst>
                  <a:path w="427" h="3451">
                    <a:moveTo>
                      <a:pt x="0" y="3451"/>
                    </a:moveTo>
                    <a:lnTo>
                      <a:pt x="427" y="3167"/>
                    </a:lnTo>
                    <a:lnTo>
                      <a:pt x="420" y="0"/>
                    </a:lnTo>
                    <a:lnTo>
                      <a:pt x="0" y="261"/>
                    </a:lnTo>
                    <a:lnTo>
                      <a:pt x="0" y="3451"/>
                    </a:lnTo>
                    <a:close/>
                  </a:path>
                </a:pathLst>
              </a:custGeom>
              <a:gradFill rotWithShape="1">
                <a:gsLst>
                  <a:gs pos="0">
                    <a:srgbClr val="99FF99">
                      <a:gamma/>
                      <a:tint val="0"/>
                      <a:invGamma/>
                    </a:srgbClr>
                  </a:gs>
                  <a:gs pos="100000">
                    <a:srgbClr val="99FF99"/>
                  </a:gs>
                </a:gsLst>
                <a:lin ang="0" scaled="1"/>
              </a:gradFill>
              <a:ln w="12700" cmpd="sng">
                <a:solidFill>
                  <a:schemeClr val="accent2"/>
                </a:solidFill>
                <a:round/>
                <a:headEnd/>
                <a:tailEnd/>
              </a:ln>
            </p:spPr>
            <p:txBody>
              <a:bodyPr/>
              <a:lstStyle/>
              <a:p>
                <a:endParaRPr lang="ru-RU"/>
              </a:p>
            </p:txBody>
          </p:sp>
          <p:sp>
            <p:nvSpPr>
              <p:cNvPr id="1120547" name="Freeform 291"/>
              <p:cNvSpPr>
                <a:spLocks/>
              </p:cNvSpPr>
              <p:nvPr/>
            </p:nvSpPr>
            <p:spPr bwMode="auto">
              <a:xfrm>
                <a:off x="5457" y="6183"/>
                <a:ext cx="420" cy="612"/>
              </a:xfrm>
              <a:custGeom>
                <a:avLst/>
                <a:gdLst>
                  <a:gd name="T0" fmla="*/ 420 w 420"/>
                  <a:gd name="T1" fmla="*/ 612 h 612"/>
                  <a:gd name="T2" fmla="*/ 420 w 420"/>
                  <a:gd name="T3" fmla="*/ 0 h 612"/>
                  <a:gd name="T4" fmla="*/ 0 w 420"/>
                  <a:gd name="T5" fmla="*/ 350 h 612"/>
                  <a:gd name="T6" fmla="*/ 420 w 420"/>
                  <a:gd name="T7" fmla="*/ 612 h 612"/>
                  <a:gd name="T8" fmla="*/ 420 w 420"/>
                  <a:gd name="T9" fmla="*/ 612 h 612"/>
                </a:gdLst>
                <a:ahLst/>
                <a:cxnLst>
                  <a:cxn ang="0">
                    <a:pos x="T0" y="T1"/>
                  </a:cxn>
                  <a:cxn ang="0">
                    <a:pos x="T2" y="T3"/>
                  </a:cxn>
                  <a:cxn ang="0">
                    <a:pos x="T4" y="T5"/>
                  </a:cxn>
                  <a:cxn ang="0">
                    <a:pos x="T6" y="T7"/>
                  </a:cxn>
                  <a:cxn ang="0">
                    <a:pos x="T8" y="T9"/>
                  </a:cxn>
                </a:cxnLst>
                <a:rect l="0" t="0" r="r" b="b"/>
                <a:pathLst>
                  <a:path w="420" h="612">
                    <a:moveTo>
                      <a:pt x="420" y="612"/>
                    </a:moveTo>
                    <a:lnTo>
                      <a:pt x="420" y="0"/>
                    </a:lnTo>
                    <a:lnTo>
                      <a:pt x="0" y="350"/>
                    </a:lnTo>
                    <a:lnTo>
                      <a:pt x="420" y="612"/>
                    </a:lnTo>
                    <a:lnTo>
                      <a:pt x="420" y="612"/>
                    </a:lnTo>
                    <a:close/>
                  </a:path>
                </a:pathLst>
              </a:custGeom>
              <a:solidFill>
                <a:srgbClr val="C0C0C0"/>
              </a:solidFill>
              <a:ln w="12700" cmpd="sng">
                <a:solidFill>
                  <a:schemeClr val="accent2"/>
                </a:solidFill>
                <a:prstDash val="solid"/>
                <a:round/>
                <a:headEnd/>
                <a:tailEnd/>
              </a:ln>
            </p:spPr>
            <p:txBody>
              <a:bodyPr/>
              <a:lstStyle/>
              <a:p>
                <a:endParaRPr lang="ru-RU"/>
              </a:p>
            </p:txBody>
          </p:sp>
          <p:sp>
            <p:nvSpPr>
              <p:cNvPr id="1120548" name="Freeform 292"/>
              <p:cNvSpPr>
                <a:spLocks/>
              </p:cNvSpPr>
              <p:nvPr/>
            </p:nvSpPr>
            <p:spPr bwMode="auto">
              <a:xfrm>
                <a:off x="5877" y="6183"/>
                <a:ext cx="421" cy="612"/>
              </a:xfrm>
              <a:custGeom>
                <a:avLst/>
                <a:gdLst>
                  <a:gd name="T0" fmla="*/ 0 w 421"/>
                  <a:gd name="T1" fmla="*/ 612 h 612"/>
                  <a:gd name="T2" fmla="*/ 421 w 421"/>
                  <a:gd name="T3" fmla="*/ 350 h 612"/>
                  <a:gd name="T4" fmla="*/ 0 w 421"/>
                  <a:gd name="T5" fmla="*/ 0 h 612"/>
                  <a:gd name="T6" fmla="*/ 0 w 421"/>
                  <a:gd name="T7" fmla="*/ 612 h 612"/>
                  <a:gd name="T8" fmla="*/ 0 w 421"/>
                  <a:gd name="T9" fmla="*/ 612 h 612"/>
                </a:gdLst>
                <a:ahLst/>
                <a:cxnLst>
                  <a:cxn ang="0">
                    <a:pos x="T0" y="T1"/>
                  </a:cxn>
                  <a:cxn ang="0">
                    <a:pos x="T2" y="T3"/>
                  </a:cxn>
                  <a:cxn ang="0">
                    <a:pos x="T4" y="T5"/>
                  </a:cxn>
                  <a:cxn ang="0">
                    <a:pos x="T6" y="T7"/>
                  </a:cxn>
                  <a:cxn ang="0">
                    <a:pos x="T8" y="T9"/>
                  </a:cxn>
                </a:cxnLst>
                <a:rect l="0" t="0" r="r" b="b"/>
                <a:pathLst>
                  <a:path w="421" h="612">
                    <a:moveTo>
                      <a:pt x="0" y="612"/>
                    </a:moveTo>
                    <a:lnTo>
                      <a:pt x="421" y="350"/>
                    </a:lnTo>
                    <a:lnTo>
                      <a:pt x="0" y="0"/>
                    </a:lnTo>
                    <a:lnTo>
                      <a:pt x="0" y="612"/>
                    </a:lnTo>
                    <a:lnTo>
                      <a:pt x="0" y="612"/>
                    </a:lnTo>
                    <a:close/>
                  </a:path>
                </a:pathLst>
              </a:custGeom>
              <a:solidFill>
                <a:srgbClr val="F8F8F8"/>
              </a:solidFill>
              <a:ln w="12700" cmpd="sng">
                <a:solidFill>
                  <a:schemeClr val="accent2"/>
                </a:solidFill>
                <a:prstDash val="solid"/>
                <a:round/>
                <a:headEnd/>
                <a:tailEnd/>
              </a:ln>
            </p:spPr>
            <p:txBody>
              <a:bodyPr/>
              <a:lstStyle/>
              <a:p>
                <a:endParaRPr lang="ru-RU"/>
              </a:p>
            </p:txBody>
          </p:sp>
          <p:sp>
            <p:nvSpPr>
              <p:cNvPr id="1120549" name="Freeform 293"/>
              <p:cNvSpPr>
                <a:spLocks/>
              </p:cNvSpPr>
              <p:nvPr/>
            </p:nvSpPr>
            <p:spPr bwMode="auto">
              <a:xfrm>
                <a:off x="4814" y="8061"/>
                <a:ext cx="553" cy="2426"/>
              </a:xfrm>
              <a:custGeom>
                <a:avLst/>
                <a:gdLst>
                  <a:gd name="T0" fmla="*/ 0 w 553"/>
                  <a:gd name="T1" fmla="*/ 2426 h 2426"/>
                  <a:gd name="T2" fmla="*/ 553 w 553"/>
                  <a:gd name="T3" fmla="*/ 2120 h 2426"/>
                  <a:gd name="T4" fmla="*/ 553 w 553"/>
                  <a:gd name="T5" fmla="*/ 0 h 2426"/>
                  <a:gd name="T6" fmla="*/ 0 w 553"/>
                  <a:gd name="T7" fmla="*/ 351 h 2426"/>
                  <a:gd name="T8" fmla="*/ 0 w 553"/>
                  <a:gd name="T9" fmla="*/ 2426 h 2426"/>
                </a:gdLst>
                <a:ahLst/>
                <a:cxnLst>
                  <a:cxn ang="0">
                    <a:pos x="T0" y="T1"/>
                  </a:cxn>
                  <a:cxn ang="0">
                    <a:pos x="T2" y="T3"/>
                  </a:cxn>
                  <a:cxn ang="0">
                    <a:pos x="T4" y="T5"/>
                  </a:cxn>
                  <a:cxn ang="0">
                    <a:pos x="T6" y="T7"/>
                  </a:cxn>
                  <a:cxn ang="0">
                    <a:pos x="T8" y="T9"/>
                  </a:cxn>
                </a:cxnLst>
                <a:rect l="0" t="0" r="r" b="b"/>
                <a:pathLst>
                  <a:path w="553" h="2426">
                    <a:moveTo>
                      <a:pt x="0" y="2426"/>
                    </a:moveTo>
                    <a:lnTo>
                      <a:pt x="553" y="2120"/>
                    </a:lnTo>
                    <a:lnTo>
                      <a:pt x="553" y="0"/>
                    </a:lnTo>
                    <a:lnTo>
                      <a:pt x="0" y="351"/>
                    </a:lnTo>
                    <a:lnTo>
                      <a:pt x="0" y="2426"/>
                    </a:lnTo>
                    <a:close/>
                  </a:path>
                </a:pathLst>
              </a:custGeom>
              <a:solidFill>
                <a:srgbClr val="CCFF33"/>
              </a:solidFill>
              <a:ln w="12700" cmpd="sng">
                <a:solidFill>
                  <a:schemeClr val="accent2"/>
                </a:solidFill>
                <a:round/>
                <a:headEnd/>
                <a:tailEnd/>
              </a:ln>
            </p:spPr>
            <p:txBody>
              <a:bodyPr/>
              <a:lstStyle/>
              <a:p>
                <a:endParaRPr lang="ru-RU"/>
              </a:p>
            </p:txBody>
          </p:sp>
          <p:sp>
            <p:nvSpPr>
              <p:cNvPr id="1120550" name="Freeform 294"/>
              <p:cNvSpPr>
                <a:spLocks/>
              </p:cNvSpPr>
              <p:nvPr/>
            </p:nvSpPr>
            <p:spPr bwMode="auto">
              <a:xfrm>
                <a:off x="4238" y="8061"/>
                <a:ext cx="576" cy="2426"/>
              </a:xfrm>
              <a:custGeom>
                <a:avLst/>
                <a:gdLst>
                  <a:gd name="T0" fmla="*/ 0 w 576"/>
                  <a:gd name="T1" fmla="*/ 2097 h 2426"/>
                  <a:gd name="T2" fmla="*/ 576 w 576"/>
                  <a:gd name="T3" fmla="*/ 2426 h 2426"/>
                  <a:gd name="T4" fmla="*/ 576 w 576"/>
                  <a:gd name="T5" fmla="*/ 351 h 2426"/>
                  <a:gd name="T6" fmla="*/ 0 w 576"/>
                  <a:gd name="T7" fmla="*/ 0 h 2426"/>
                  <a:gd name="T8" fmla="*/ 0 w 576"/>
                  <a:gd name="T9" fmla="*/ 2097 h 2426"/>
                </a:gdLst>
                <a:ahLst/>
                <a:cxnLst>
                  <a:cxn ang="0">
                    <a:pos x="T0" y="T1"/>
                  </a:cxn>
                  <a:cxn ang="0">
                    <a:pos x="T2" y="T3"/>
                  </a:cxn>
                  <a:cxn ang="0">
                    <a:pos x="T4" y="T5"/>
                  </a:cxn>
                  <a:cxn ang="0">
                    <a:pos x="T6" y="T7"/>
                  </a:cxn>
                  <a:cxn ang="0">
                    <a:pos x="T8" y="T9"/>
                  </a:cxn>
                </a:cxnLst>
                <a:rect l="0" t="0" r="r" b="b"/>
                <a:pathLst>
                  <a:path w="576" h="2426">
                    <a:moveTo>
                      <a:pt x="0" y="2097"/>
                    </a:moveTo>
                    <a:lnTo>
                      <a:pt x="576" y="2426"/>
                    </a:lnTo>
                    <a:lnTo>
                      <a:pt x="576" y="351"/>
                    </a:lnTo>
                    <a:lnTo>
                      <a:pt x="0" y="0"/>
                    </a:lnTo>
                    <a:lnTo>
                      <a:pt x="0" y="2097"/>
                    </a:lnTo>
                    <a:close/>
                  </a:path>
                </a:pathLst>
              </a:custGeom>
              <a:solidFill>
                <a:srgbClr val="CCFF33"/>
              </a:solidFill>
              <a:ln w="12700" cmpd="sng">
                <a:solidFill>
                  <a:schemeClr val="accent2"/>
                </a:solidFill>
                <a:round/>
                <a:headEnd/>
                <a:tailEnd/>
              </a:ln>
            </p:spPr>
            <p:txBody>
              <a:bodyPr/>
              <a:lstStyle/>
              <a:p>
                <a:endParaRPr lang="ru-RU"/>
              </a:p>
            </p:txBody>
          </p:sp>
          <p:sp>
            <p:nvSpPr>
              <p:cNvPr id="1120551" name="Freeform 295"/>
              <p:cNvSpPr>
                <a:spLocks/>
              </p:cNvSpPr>
              <p:nvPr/>
            </p:nvSpPr>
            <p:spPr bwMode="auto">
              <a:xfrm>
                <a:off x="4238" y="7711"/>
                <a:ext cx="1129" cy="701"/>
              </a:xfrm>
              <a:custGeom>
                <a:avLst/>
                <a:gdLst>
                  <a:gd name="T0" fmla="*/ 0 w 1129"/>
                  <a:gd name="T1" fmla="*/ 350 h 701"/>
                  <a:gd name="T2" fmla="*/ 576 w 1129"/>
                  <a:gd name="T3" fmla="*/ 701 h 701"/>
                  <a:gd name="T4" fmla="*/ 1129 w 1129"/>
                  <a:gd name="T5" fmla="*/ 350 h 701"/>
                  <a:gd name="T6" fmla="*/ 576 w 1129"/>
                  <a:gd name="T7" fmla="*/ 0 h 701"/>
                  <a:gd name="T8" fmla="*/ 0 w 1129"/>
                  <a:gd name="T9" fmla="*/ 350 h 701"/>
                </a:gdLst>
                <a:ahLst/>
                <a:cxnLst>
                  <a:cxn ang="0">
                    <a:pos x="T0" y="T1"/>
                  </a:cxn>
                  <a:cxn ang="0">
                    <a:pos x="T2" y="T3"/>
                  </a:cxn>
                  <a:cxn ang="0">
                    <a:pos x="T4" y="T5"/>
                  </a:cxn>
                  <a:cxn ang="0">
                    <a:pos x="T6" y="T7"/>
                  </a:cxn>
                  <a:cxn ang="0">
                    <a:pos x="T8" y="T9"/>
                  </a:cxn>
                </a:cxnLst>
                <a:rect l="0" t="0" r="r" b="b"/>
                <a:pathLst>
                  <a:path w="1129" h="701">
                    <a:moveTo>
                      <a:pt x="0" y="350"/>
                    </a:moveTo>
                    <a:lnTo>
                      <a:pt x="576" y="701"/>
                    </a:lnTo>
                    <a:lnTo>
                      <a:pt x="1129" y="350"/>
                    </a:lnTo>
                    <a:lnTo>
                      <a:pt x="576" y="0"/>
                    </a:lnTo>
                    <a:lnTo>
                      <a:pt x="0" y="350"/>
                    </a:lnTo>
                    <a:close/>
                  </a:path>
                </a:pathLst>
              </a:custGeom>
              <a:solidFill>
                <a:srgbClr val="CCFF33"/>
              </a:solidFill>
              <a:ln w="12700" cmpd="sng">
                <a:solidFill>
                  <a:schemeClr val="accent2"/>
                </a:solidFill>
                <a:prstDash val="solid"/>
                <a:round/>
                <a:headEnd/>
                <a:tailEnd/>
              </a:ln>
            </p:spPr>
            <p:txBody>
              <a:bodyPr/>
              <a:lstStyle/>
              <a:p>
                <a:endParaRPr lang="ru-RU"/>
              </a:p>
            </p:txBody>
          </p:sp>
          <p:sp>
            <p:nvSpPr>
              <p:cNvPr id="1120552" name="Freeform 296"/>
              <p:cNvSpPr>
                <a:spLocks/>
              </p:cNvSpPr>
              <p:nvPr/>
            </p:nvSpPr>
            <p:spPr bwMode="auto">
              <a:xfrm>
                <a:off x="4987" y="9437"/>
                <a:ext cx="557" cy="1573"/>
              </a:xfrm>
              <a:custGeom>
                <a:avLst/>
                <a:gdLst>
                  <a:gd name="T0" fmla="*/ 0 w 557"/>
                  <a:gd name="T1" fmla="*/ 1227 h 1573"/>
                  <a:gd name="T2" fmla="*/ 557 w 557"/>
                  <a:gd name="T3" fmla="*/ 1573 h 1573"/>
                  <a:gd name="T4" fmla="*/ 557 w 557"/>
                  <a:gd name="T5" fmla="*/ 350 h 1573"/>
                  <a:gd name="T6" fmla="*/ 4 w 557"/>
                  <a:gd name="T7" fmla="*/ 0 h 1573"/>
                  <a:gd name="T8" fmla="*/ 0 w 557"/>
                  <a:gd name="T9" fmla="*/ 1227 h 1573"/>
                </a:gdLst>
                <a:ahLst/>
                <a:cxnLst>
                  <a:cxn ang="0">
                    <a:pos x="T0" y="T1"/>
                  </a:cxn>
                  <a:cxn ang="0">
                    <a:pos x="T2" y="T3"/>
                  </a:cxn>
                  <a:cxn ang="0">
                    <a:pos x="T4" y="T5"/>
                  </a:cxn>
                  <a:cxn ang="0">
                    <a:pos x="T6" y="T7"/>
                  </a:cxn>
                  <a:cxn ang="0">
                    <a:pos x="T8" y="T9"/>
                  </a:cxn>
                </a:cxnLst>
                <a:rect l="0" t="0" r="r" b="b"/>
                <a:pathLst>
                  <a:path w="557" h="1573">
                    <a:moveTo>
                      <a:pt x="0" y="1227"/>
                    </a:moveTo>
                    <a:lnTo>
                      <a:pt x="557" y="1573"/>
                    </a:lnTo>
                    <a:lnTo>
                      <a:pt x="557" y="350"/>
                    </a:lnTo>
                    <a:lnTo>
                      <a:pt x="4" y="0"/>
                    </a:lnTo>
                    <a:lnTo>
                      <a:pt x="0" y="1227"/>
                    </a:lnTo>
                    <a:close/>
                  </a:path>
                </a:pathLst>
              </a:custGeom>
              <a:solidFill>
                <a:schemeClr val="accent1"/>
              </a:solidFill>
              <a:ln w="12700" cmpd="sng">
                <a:solidFill>
                  <a:schemeClr val="accent2"/>
                </a:solidFill>
                <a:round/>
                <a:headEnd/>
                <a:tailEnd/>
              </a:ln>
            </p:spPr>
            <p:txBody>
              <a:bodyPr/>
              <a:lstStyle/>
              <a:p>
                <a:endParaRPr lang="ru-RU"/>
              </a:p>
            </p:txBody>
          </p:sp>
          <p:sp>
            <p:nvSpPr>
              <p:cNvPr id="1120553" name="Freeform 297" descr="Точечная сетка"/>
              <p:cNvSpPr>
                <a:spLocks/>
              </p:cNvSpPr>
              <p:nvPr/>
            </p:nvSpPr>
            <p:spPr bwMode="auto">
              <a:xfrm>
                <a:off x="4084" y="8236"/>
                <a:ext cx="579" cy="2829"/>
              </a:xfrm>
              <a:custGeom>
                <a:avLst/>
                <a:gdLst>
                  <a:gd name="T0" fmla="*/ 0 w 579"/>
                  <a:gd name="T1" fmla="*/ 2829 h 2829"/>
                  <a:gd name="T2" fmla="*/ 579 w 579"/>
                  <a:gd name="T3" fmla="*/ 2467 h 2829"/>
                  <a:gd name="T4" fmla="*/ 576 w 579"/>
                  <a:gd name="T5" fmla="*/ 0 h 2829"/>
                  <a:gd name="T6" fmla="*/ 0 w 579"/>
                  <a:gd name="T7" fmla="*/ 349 h 2829"/>
                  <a:gd name="T8" fmla="*/ 0 w 579"/>
                  <a:gd name="T9" fmla="*/ 2829 h 2829"/>
                </a:gdLst>
                <a:ahLst/>
                <a:cxnLst>
                  <a:cxn ang="0">
                    <a:pos x="T0" y="T1"/>
                  </a:cxn>
                  <a:cxn ang="0">
                    <a:pos x="T2" y="T3"/>
                  </a:cxn>
                  <a:cxn ang="0">
                    <a:pos x="T4" y="T5"/>
                  </a:cxn>
                  <a:cxn ang="0">
                    <a:pos x="T6" y="T7"/>
                  </a:cxn>
                  <a:cxn ang="0">
                    <a:pos x="T8" y="T9"/>
                  </a:cxn>
                </a:cxnLst>
                <a:rect l="0" t="0" r="r" b="b"/>
                <a:pathLst>
                  <a:path w="579" h="2829">
                    <a:moveTo>
                      <a:pt x="0" y="2829"/>
                    </a:moveTo>
                    <a:lnTo>
                      <a:pt x="579" y="2467"/>
                    </a:lnTo>
                    <a:lnTo>
                      <a:pt x="576" y="0"/>
                    </a:lnTo>
                    <a:lnTo>
                      <a:pt x="0" y="349"/>
                    </a:lnTo>
                    <a:lnTo>
                      <a:pt x="0" y="2829"/>
                    </a:lnTo>
                    <a:close/>
                  </a:path>
                </a:pathLst>
              </a:custGeom>
              <a:pattFill prst="dotGrid">
                <a:fgClr>
                  <a:schemeClr val="accent2"/>
                </a:fgClr>
                <a:bgClr>
                  <a:srgbClr val="FFCCFF"/>
                </a:bgClr>
              </a:pattFill>
              <a:ln w="12700" cmpd="sng">
                <a:solidFill>
                  <a:schemeClr val="accent2"/>
                </a:solidFill>
                <a:round/>
                <a:headEnd/>
                <a:tailEnd/>
              </a:ln>
            </p:spPr>
            <p:txBody>
              <a:bodyPr/>
              <a:lstStyle/>
              <a:p>
                <a:endParaRPr lang="ru-RU"/>
              </a:p>
            </p:txBody>
          </p:sp>
          <p:sp>
            <p:nvSpPr>
              <p:cNvPr id="1120554" name="Freeform 298" descr="Точечная сетка"/>
              <p:cNvSpPr>
                <a:spLocks/>
              </p:cNvSpPr>
              <p:nvPr/>
            </p:nvSpPr>
            <p:spPr bwMode="auto">
              <a:xfrm>
                <a:off x="3513" y="8238"/>
                <a:ext cx="571" cy="2827"/>
              </a:xfrm>
              <a:custGeom>
                <a:avLst/>
                <a:gdLst>
                  <a:gd name="T0" fmla="*/ 0 w 571"/>
                  <a:gd name="T1" fmla="*/ 2454 h 2827"/>
                  <a:gd name="T2" fmla="*/ 571 w 571"/>
                  <a:gd name="T3" fmla="*/ 2827 h 2827"/>
                  <a:gd name="T4" fmla="*/ 571 w 571"/>
                  <a:gd name="T5" fmla="*/ 347 h 2827"/>
                  <a:gd name="T6" fmla="*/ 7 w 571"/>
                  <a:gd name="T7" fmla="*/ 0 h 2827"/>
                  <a:gd name="T8" fmla="*/ 0 w 571"/>
                  <a:gd name="T9" fmla="*/ 2454 h 2827"/>
                </a:gdLst>
                <a:ahLst/>
                <a:cxnLst>
                  <a:cxn ang="0">
                    <a:pos x="T0" y="T1"/>
                  </a:cxn>
                  <a:cxn ang="0">
                    <a:pos x="T2" y="T3"/>
                  </a:cxn>
                  <a:cxn ang="0">
                    <a:pos x="T4" y="T5"/>
                  </a:cxn>
                  <a:cxn ang="0">
                    <a:pos x="T6" y="T7"/>
                  </a:cxn>
                  <a:cxn ang="0">
                    <a:pos x="T8" y="T9"/>
                  </a:cxn>
                </a:cxnLst>
                <a:rect l="0" t="0" r="r" b="b"/>
                <a:pathLst>
                  <a:path w="571" h="2827">
                    <a:moveTo>
                      <a:pt x="0" y="2454"/>
                    </a:moveTo>
                    <a:lnTo>
                      <a:pt x="571" y="2827"/>
                    </a:lnTo>
                    <a:lnTo>
                      <a:pt x="571" y="347"/>
                    </a:lnTo>
                    <a:lnTo>
                      <a:pt x="7" y="0"/>
                    </a:lnTo>
                    <a:lnTo>
                      <a:pt x="0" y="2454"/>
                    </a:lnTo>
                    <a:close/>
                  </a:path>
                </a:pathLst>
              </a:custGeom>
              <a:pattFill prst="dotGrid">
                <a:fgClr>
                  <a:schemeClr val="accent2"/>
                </a:fgClr>
                <a:bgClr>
                  <a:srgbClr val="FFCCFF"/>
                </a:bgClr>
              </a:pattFill>
              <a:ln w="12700" cmpd="sng">
                <a:solidFill>
                  <a:schemeClr val="accent2"/>
                </a:solidFill>
                <a:round/>
                <a:headEnd/>
                <a:tailEnd/>
              </a:ln>
            </p:spPr>
            <p:txBody>
              <a:bodyPr/>
              <a:lstStyle/>
              <a:p>
                <a:endParaRPr lang="ru-RU"/>
              </a:p>
            </p:txBody>
          </p:sp>
          <p:sp>
            <p:nvSpPr>
              <p:cNvPr id="1120555" name="Freeform 299"/>
              <p:cNvSpPr>
                <a:spLocks/>
              </p:cNvSpPr>
              <p:nvPr/>
            </p:nvSpPr>
            <p:spPr bwMode="auto">
              <a:xfrm>
                <a:off x="3523" y="7897"/>
                <a:ext cx="1137" cy="688"/>
              </a:xfrm>
              <a:custGeom>
                <a:avLst/>
                <a:gdLst>
                  <a:gd name="T0" fmla="*/ 0 w 1137"/>
                  <a:gd name="T1" fmla="*/ 342 h 688"/>
                  <a:gd name="T2" fmla="*/ 561 w 1137"/>
                  <a:gd name="T3" fmla="*/ 688 h 688"/>
                  <a:gd name="T4" fmla="*/ 1137 w 1137"/>
                  <a:gd name="T5" fmla="*/ 339 h 688"/>
                  <a:gd name="T6" fmla="*/ 563 w 1137"/>
                  <a:gd name="T7" fmla="*/ 0 h 688"/>
                  <a:gd name="T8" fmla="*/ 0 w 1137"/>
                  <a:gd name="T9" fmla="*/ 342 h 688"/>
                </a:gdLst>
                <a:ahLst/>
                <a:cxnLst>
                  <a:cxn ang="0">
                    <a:pos x="T0" y="T1"/>
                  </a:cxn>
                  <a:cxn ang="0">
                    <a:pos x="T2" y="T3"/>
                  </a:cxn>
                  <a:cxn ang="0">
                    <a:pos x="T4" y="T5"/>
                  </a:cxn>
                  <a:cxn ang="0">
                    <a:pos x="T6" y="T7"/>
                  </a:cxn>
                  <a:cxn ang="0">
                    <a:pos x="T8" y="T9"/>
                  </a:cxn>
                </a:cxnLst>
                <a:rect l="0" t="0" r="r" b="b"/>
                <a:pathLst>
                  <a:path w="1137" h="688">
                    <a:moveTo>
                      <a:pt x="0" y="342"/>
                    </a:moveTo>
                    <a:lnTo>
                      <a:pt x="561" y="688"/>
                    </a:lnTo>
                    <a:lnTo>
                      <a:pt x="1137" y="339"/>
                    </a:lnTo>
                    <a:lnTo>
                      <a:pt x="563" y="0"/>
                    </a:lnTo>
                    <a:lnTo>
                      <a:pt x="0" y="342"/>
                    </a:lnTo>
                    <a:close/>
                  </a:path>
                </a:pathLst>
              </a:custGeom>
              <a:solidFill>
                <a:srgbClr val="FFCCFF"/>
              </a:solidFill>
              <a:ln w="12700" cmpd="sng">
                <a:solidFill>
                  <a:schemeClr val="accent2"/>
                </a:solidFill>
                <a:round/>
                <a:headEnd/>
                <a:tailEnd/>
              </a:ln>
            </p:spPr>
            <p:txBody>
              <a:bodyPr/>
              <a:lstStyle/>
              <a:p>
                <a:endParaRPr lang="ru-RU"/>
              </a:p>
            </p:txBody>
          </p:sp>
          <p:sp>
            <p:nvSpPr>
              <p:cNvPr id="1120556" name="Freeform 300"/>
              <p:cNvSpPr>
                <a:spLocks/>
              </p:cNvSpPr>
              <p:nvPr/>
            </p:nvSpPr>
            <p:spPr bwMode="auto">
              <a:xfrm>
                <a:off x="3837" y="7783"/>
                <a:ext cx="144" cy="152"/>
              </a:xfrm>
              <a:custGeom>
                <a:avLst/>
                <a:gdLst>
                  <a:gd name="T0" fmla="*/ 144 w 144"/>
                  <a:gd name="T1" fmla="*/ 69 h 152"/>
                  <a:gd name="T2" fmla="*/ 141 w 144"/>
                  <a:gd name="T3" fmla="*/ 54 h 152"/>
                  <a:gd name="T4" fmla="*/ 135 w 144"/>
                  <a:gd name="T5" fmla="*/ 41 h 152"/>
                  <a:gd name="T6" fmla="*/ 127 w 144"/>
                  <a:gd name="T7" fmla="*/ 29 h 152"/>
                  <a:gd name="T8" fmla="*/ 117 w 144"/>
                  <a:gd name="T9" fmla="*/ 18 h 152"/>
                  <a:gd name="T10" fmla="*/ 106 w 144"/>
                  <a:gd name="T11" fmla="*/ 9 h 152"/>
                  <a:gd name="T12" fmla="*/ 93 w 144"/>
                  <a:gd name="T13" fmla="*/ 3 h 152"/>
                  <a:gd name="T14" fmla="*/ 79 w 144"/>
                  <a:gd name="T15" fmla="*/ 0 h 152"/>
                  <a:gd name="T16" fmla="*/ 64 w 144"/>
                  <a:gd name="T17" fmla="*/ 0 h 152"/>
                  <a:gd name="T18" fmla="*/ 51 w 144"/>
                  <a:gd name="T19" fmla="*/ 3 h 152"/>
                  <a:gd name="T20" fmla="*/ 37 w 144"/>
                  <a:gd name="T21" fmla="*/ 9 h 152"/>
                  <a:gd name="T22" fmla="*/ 27 w 144"/>
                  <a:gd name="T23" fmla="*/ 18 h 152"/>
                  <a:gd name="T24" fmla="*/ 16 w 144"/>
                  <a:gd name="T25" fmla="*/ 29 h 152"/>
                  <a:gd name="T26" fmla="*/ 9 w 144"/>
                  <a:gd name="T27" fmla="*/ 41 h 152"/>
                  <a:gd name="T28" fmla="*/ 3 w 144"/>
                  <a:gd name="T29" fmla="*/ 54 h 152"/>
                  <a:gd name="T30" fmla="*/ 0 w 144"/>
                  <a:gd name="T31" fmla="*/ 69 h 152"/>
                  <a:gd name="T32" fmla="*/ 0 w 144"/>
                  <a:gd name="T33" fmla="*/ 84 h 152"/>
                  <a:gd name="T34" fmla="*/ 3 w 144"/>
                  <a:gd name="T35" fmla="*/ 99 h 152"/>
                  <a:gd name="T36" fmla="*/ 9 w 144"/>
                  <a:gd name="T37" fmla="*/ 113 h 152"/>
                  <a:gd name="T38" fmla="*/ 16 w 144"/>
                  <a:gd name="T39" fmla="*/ 125 h 152"/>
                  <a:gd name="T40" fmla="*/ 27 w 144"/>
                  <a:gd name="T41" fmla="*/ 134 h 152"/>
                  <a:gd name="T42" fmla="*/ 37 w 144"/>
                  <a:gd name="T43" fmla="*/ 143 h 152"/>
                  <a:gd name="T44" fmla="*/ 51 w 144"/>
                  <a:gd name="T45" fmla="*/ 149 h 152"/>
                  <a:gd name="T46" fmla="*/ 64 w 144"/>
                  <a:gd name="T47" fmla="*/ 152 h 152"/>
                  <a:gd name="T48" fmla="*/ 79 w 144"/>
                  <a:gd name="T49" fmla="*/ 152 h 152"/>
                  <a:gd name="T50" fmla="*/ 93 w 144"/>
                  <a:gd name="T51" fmla="*/ 149 h 152"/>
                  <a:gd name="T52" fmla="*/ 106 w 144"/>
                  <a:gd name="T53" fmla="*/ 143 h 152"/>
                  <a:gd name="T54" fmla="*/ 117 w 144"/>
                  <a:gd name="T55" fmla="*/ 134 h 152"/>
                  <a:gd name="T56" fmla="*/ 127 w 144"/>
                  <a:gd name="T57" fmla="*/ 125 h 152"/>
                  <a:gd name="T58" fmla="*/ 135 w 144"/>
                  <a:gd name="T59" fmla="*/ 113 h 152"/>
                  <a:gd name="T60" fmla="*/ 141 w 144"/>
                  <a:gd name="T61" fmla="*/ 99 h 152"/>
                  <a:gd name="T62" fmla="*/ 144 w 144"/>
                  <a:gd name="T63" fmla="*/ 8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4" h="152">
                    <a:moveTo>
                      <a:pt x="144" y="77"/>
                    </a:moveTo>
                    <a:lnTo>
                      <a:pt x="144" y="69"/>
                    </a:lnTo>
                    <a:lnTo>
                      <a:pt x="142" y="62"/>
                    </a:lnTo>
                    <a:lnTo>
                      <a:pt x="141" y="54"/>
                    </a:lnTo>
                    <a:lnTo>
                      <a:pt x="138" y="47"/>
                    </a:lnTo>
                    <a:lnTo>
                      <a:pt x="135" y="41"/>
                    </a:lnTo>
                    <a:lnTo>
                      <a:pt x="132" y="35"/>
                    </a:lnTo>
                    <a:lnTo>
                      <a:pt x="127" y="29"/>
                    </a:lnTo>
                    <a:lnTo>
                      <a:pt x="123" y="23"/>
                    </a:lnTo>
                    <a:lnTo>
                      <a:pt x="117" y="18"/>
                    </a:lnTo>
                    <a:lnTo>
                      <a:pt x="112" y="14"/>
                    </a:lnTo>
                    <a:lnTo>
                      <a:pt x="106" y="9"/>
                    </a:lnTo>
                    <a:lnTo>
                      <a:pt x="99" y="6"/>
                    </a:lnTo>
                    <a:lnTo>
                      <a:pt x="93" y="3"/>
                    </a:lnTo>
                    <a:lnTo>
                      <a:pt x="87" y="2"/>
                    </a:lnTo>
                    <a:lnTo>
                      <a:pt x="79" y="0"/>
                    </a:lnTo>
                    <a:lnTo>
                      <a:pt x="72" y="0"/>
                    </a:lnTo>
                    <a:lnTo>
                      <a:pt x="64" y="0"/>
                    </a:lnTo>
                    <a:lnTo>
                      <a:pt x="57" y="2"/>
                    </a:lnTo>
                    <a:lnTo>
                      <a:pt x="51" y="3"/>
                    </a:lnTo>
                    <a:lnTo>
                      <a:pt x="45" y="6"/>
                    </a:lnTo>
                    <a:lnTo>
                      <a:pt x="37" y="9"/>
                    </a:lnTo>
                    <a:lnTo>
                      <a:pt x="31" y="14"/>
                    </a:lnTo>
                    <a:lnTo>
                      <a:pt x="27" y="18"/>
                    </a:lnTo>
                    <a:lnTo>
                      <a:pt x="21" y="23"/>
                    </a:lnTo>
                    <a:lnTo>
                      <a:pt x="16" y="29"/>
                    </a:lnTo>
                    <a:lnTo>
                      <a:pt x="12" y="35"/>
                    </a:lnTo>
                    <a:lnTo>
                      <a:pt x="9" y="41"/>
                    </a:lnTo>
                    <a:lnTo>
                      <a:pt x="6" y="47"/>
                    </a:lnTo>
                    <a:lnTo>
                      <a:pt x="3" y="54"/>
                    </a:lnTo>
                    <a:lnTo>
                      <a:pt x="1" y="62"/>
                    </a:lnTo>
                    <a:lnTo>
                      <a:pt x="0" y="69"/>
                    </a:lnTo>
                    <a:lnTo>
                      <a:pt x="0" y="77"/>
                    </a:lnTo>
                    <a:lnTo>
                      <a:pt x="0" y="84"/>
                    </a:lnTo>
                    <a:lnTo>
                      <a:pt x="1" y="92"/>
                    </a:lnTo>
                    <a:lnTo>
                      <a:pt x="3" y="99"/>
                    </a:lnTo>
                    <a:lnTo>
                      <a:pt x="6" y="105"/>
                    </a:lnTo>
                    <a:lnTo>
                      <a:pt x="9" y="113"/>
                    </a:lnTo>
                    <a:lnTo>
                      <a:pt x="12" y="119"/>
                    </a:lnTo>
                    <a:lnTo>
                      <a:pt x="16" y="125"/>
                    </a:lnTo>
                    <a:lnTo>
                      <a:pt x="21" y="129"/>
                    </a:lnTo>
                    <a:lnTo>
                      <a:pt x="27" y="134"/>
                    </a:lnTo>
                    <a:lnTo>
                      <a:pt x="31" y="138"/>
                    </a:lnTo>
                    <a:lnTo>
                      <a:pt x="37" y="143"/>
                    </a:lnTo>
                    <a:lnTo>
                      <a:pt x="45" y="146"/>
                    </a:lnTo>
                    <a:lnTo>
                      <a:pt x="51" y="149"/>
                    </a:lnTo>
                    <a:lnTo>
                      <a:pt x="57" y="150"/>
                    </a:lnTo>
                    <a:lnTo>
                      <a:pt x="64" y="152"/>
                    </a:lnTo>
                    <a:lnTo>
                      <a:pt x="72" y="152"/>
                    </a:lnTo>
                    <a:lnTo>
                      <a:pt x="79" y="152"/>
                    </a:lnTo>
                    <a:lnTo>
                      <a:pt x="87" y="150"/>
                    </a:lnTo>
                    <a:lnTo>
                      <a:pt x="93" y="149"/>
                    </a:lnTo>
                    <a:lnTo>
                      <a:pt x="99" y="146"/>
                    </a:lnTo>
                    <a:lnTo>
                      <a:pt x="106" y="143"/>
                    </a:lnTo>
                    <a:lnTo>
                      <a:pt x="112" y="138"/>
                    </a:lnTo>
                    <a:lnTo>
                      <a:pt x="117" y="134"/>
                    </a:lnTo>
                    <a:lnTo>
                      <a:pt x="123" y="129"/>
                    </a:lnTo>
                    <a:lnTo>
                      <a:pt x="127" y="125"/>
                    </a:lnTo>
                    <a:lnTo>
                      <a:pt x="132" y="119"/>
                    </a:lnTo>
                    <a:lnTo>
                      <a:pt x="135" y="113"/>
                    </a:lnTo>
                    <a:lnTo>
                      <a:pt x="138" y="105"/>
                    </a:lnTo>
                    <a:lnTo>
                      <a:pt x="141" y="99"/>
                    </a:lnTo>
                    <a:lnTo>
                      <a:pt x="142" y="92"/>
                    </a:lnTo>
                    <a:lnTo>
                      <a:pt x="144" y="84"/>
                    </a:lnTo>
                    <a:lnTo>
                      <a:pt x="144" y="77"/>
                    </a:lnTo>
                    <a:close/>
                  </a:path>
                </a:pathLst>
              </a:custGeom>
              <a:solidFill>
                <a:srgbClr val="FF3300"/>
              </a:solidFill>
              <a:ln w="12700" cmpd="sng">
                <a:solidFill>
                  <a:schemeClr val="accent2"/>
                </a:solidFill>
                <a:prstDash val="solid"/>
                <a:round/>
                <a:headEnd/>
                <a:tailEnd/>
              </a:ln>
            </p:spPr>
            <p:txBody>
              <a:bodyPr/>
              <a:lstStyle/>
              <a:p>
                <a:endParaRPr lang="ru-RU"/>
              </a:p>
            </p:txBody>
          </p:sp>
          <p:sp>
            <p:nvSpPr>
              <p:cNvPr id="1120557" name="Line 301"/>
              <p:cNvSpPr>
                <a:spLocks noChangeShapeType="1"/>
              </p:cNvSpPr>
              <p:nvPr/>
            </p:nvSpPr>
            <p:spPr bwMode="auto">
              <a:xfrm flipH="1">
                <a:off x="3906" y="7933"/>
                <a:ext cx="1" cy="215"/>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120558" name="Line 302"/>
              <p:cNvSpPr>
                <a:spLocks noChangeShapeType="1"/>
              </p:cNvSpPr>
              <p:nvPr/>
            </p:nvSpPr>
            <p:spPr bwMode="auto">
              <a:xfrm flipH="1">
                <a:off x="4226" y="8127"/>
                <a:ext cx="3" cy="213"/>
              </a:xfrm>
              <a:prstGeom prst="line">
                <a:avLst/>
              </a:prstGeom>
              <a:noFill/>
              <a:ln w="127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120559" name="Freeform 303" descr="Крупная клетка"/>
              <p:cNvSpPr>
                <a:spLocks/>
              </p:cNvSpPr>
              <p:nvPr/>
            </p:nvSpPr>
            <p:spPr bwMode="auto">
              <a:xfrm>
                <a:off x="4837" y="10305"/>
                <a:ext cx="563" cy="1164"/>
              </a:xfrm>
              <a:custGeom>
                <a:avLst/>
                <a:gdLst>
                  <a:gd name="T0" fmla="*/ 0 w 563"/>
                  <a:gd name="T1" fmla="*/ 1164 h 1164"/>
                  <a:gd name="T2" fmla="*/ 563 w 563"/>
                  <a:gd name="T3" fmla="*/ 811 h 1164"/>
                  <a:gd name="T4" fmla="*/ 563 w 563"/>
                  <a:gd name="T5" fmla="*/ 0 h 1164"/>
                  <a:gd name="T6" fmla="*/ 0 w 563"/>
                  <a:gd name="T7" fmla="*/ 335 h 1164"/>
                  <a:gd name="T8" fmla="*/ 0 w 563"/>
                  <a:gd name="T9" fmla="*/ 1164 h 1164"/>
                </a:gdLst>
                <a:ahLst/>
                <a:cxnLst>
                  <a:cxn ang="0">
                    <a:pos x="T0" y="T1"/>
                  </a:cxn>
                  <a:cxn ang="0">
                    <a:pos x="T2" y="T3"/>
                  </a:cxn>
                  <a:cxn ang="0">
                    <a:pos x="T4" y="T5"/>
                  </a:cxn>
                  <a:cxn ang="0">
                    <a:pos x="T6" y="T7"/>
                  </a:cxn>
                  <a:cxn ang="0">
                    <a:pos x="T8" y="T9"/>
                  </a:cxn>
                </a:cxnLst>
                <a:rect l="0" t="0" r="r" b="b"/>
                <a:pathLst>
                  <a:path w="563" h="1164">
                    <a:moveTo>
                      <a:pt x="0" y="1164"/>
                    </a:moveTo>
                    <a:lnTo>
                      <a:pt x="563" y="811"/>
                    </a:lnTo>
                    <a:lnTo>
                      <a:pt x="563" y="0"/>
                    </a:lnTo>
                    <a:lnTo>
                      <a:pt x="0" y="335"/>
                    </a:lnTo>
                    <a:lnTo>
                      <a:pt x="0" y="1164"/>
                    </a:lnTo>
                    <a:close/>
                  </a:path>
                </a:pathLst>
              </a:custGeom>
              <a:pattFill prst="lgCheck">
                <a:fgClr>
                  <a:schemeClr val="accent2"/>
                </a:fgClr>
                <a:bgClr>
                  <a:srgbClr val="FFFF00"/>
                </a:bgClr>
              </a:pattFill>
              <a:ln w="12700" cmpd="sng">
                <a:solidFill>
                  <a:schemeClr val="accent2"/>
                </a:solidFill>
                <a:round/>
                <a:headEnd/>
                <a:tailEnd/>
              </a:ln>
            </p:spPr>
            <p:txBody>
              <a:bodyPr/>
              <a:lstStyle/>
              <a:p>
                <a:endParaRPr lang="ru-RU"/>
              </a:p>
            </p:txBody>
          </p:sp>
          <p:sp>
            <p:nvSpPr>
              <p:cNvPr id="1120560" name="Freeform 304" descr="Крупная клетка"/>
              <p:cNvSpPr>
                <a:spLocks/>
              </p:cNvSpPr>
              <p:nvPr/>
            </p:nvSpPr>
            <p:spPr bwMode="auto">
              <a:xfrm>
                <a:off x="4261" y="10290"/>
                <a:ext cx="576" cy="1179"/>
              </a:xfrm>
              <a:custGeom>
                <a:avLst/>
                <a:gdLst>
                  <a:gd name="T0" fmla="*/ 0 w 576"/>
                  <a:gd name="T1" fmla="*/ 808 h 1179"/>
                  <a:gd name="T2" fmla="*/ 576 w 576"/>
                  <a:gd name="T3" fmla="*/ 1179 h 1179"/>
                  <a:gd name="T4" fmla="*/ 576 w 576"/>
                  <a:gd name="T5" fmla="*/ 350 h 1179"/>
                  <a:gd name="T6" fmla="*/ 0 w 576"/>
                  <a:gd name="T7" fmla="*/ 0 h 1179"/>
                  <a:gd name="T8" fmla="*/ 0 w 576"/>
                  <a:gd name="T9" fmla="*/ 808 h 1179"/>
                </a:gdLst>
                <a:ahLst/>
                <a:cxnLst>
                  <a:cxn ang="0">
                    <a:pos x="T0" y="T1"/>
                  </a:cxn>
                  <a:cxn ang="0">
                    <a:pos x="T2" y="T3"/>
                  </a:cxn>
                  <a:cxn ang="0">
                    <a:pos x="T4" y="T5"/>
                  </a:cxn>
                  <a:cxn ang="0">
                    <a:pos x="T6" y="T7"/>
                  </a:cxn>
                  <a:cxn ang="0">
                    <a:pos x="T8" y="T9"/>
                  </a:cxn>
                </a:cxnLst>
                <a:rect l="0" t="0" r="r" b="b"/>
                <a:pathLst>
                  <a:path w="576" h="1179">
                    <a:moveTo>
                      <a:pt x="0" y="808"/>
                    </a:moveTo>
                    <a:lnTo>
                      <a:pt x="576" y="1179"/>
                    </a:lnTo>
                    <a:lnTo>
                      <a:pt x="576" y="350"/>
                    </a:lnTo>
                    <a:lnTo>
                      <a:pt x="0" y="0"/>
                    </a:lnTo>
                    <a:lnTo>
                      <a:pt x="0" y="808"/>
                    </a:lnTo>
                    <a:close/>
                  </a:path>
                </a:pathLst>
              </a:custGeom>
              <a:pattFill prst="lgCheck">
                <a:fgClr>
                  <a:schemeClr val="accent2"/>
                </a:fgClr>
                <a:bgClr>
                  <a:srgbClr val="FFFF00"/>
                </a:bgClr>
              </a:pattFill>
              <a:ln w="12700" cmpd="sng">
                <a:solidFill>
                  <a:schemeClr val="accent2"/>
                </a:solidFill>
                <a:round/>
                <a:headEnd/>
                <a:tailEnd/>
              </a:ln>
            </p:spPr>
            <p:txBody>
              <a:bodyPr/>
              <a:lstStyle/>
              <a:p>
                <a:endParaRPr lang="ru-RU"/>
              </a:p>
            </p:txBody>
          </p:sp>
          <p:sp>
            <p:nvSpPr>
              <p:cNvPr id="1120561" name="Freeform 305"/>
              <p:cNvSpPr>
                <a:spLocks/>
              </p:cNvSpPr>
              <p:nvPr/>
            </p:nvSpPr>
            <p:spPr bwMode="auto">
              <a:xfrm>
                <a:off x="4261" y="9962"/>
                <a:ext cx="1141" cy="678"/>
              </a:xfrm>
              <a:custGeom>
                <a:avLst/>
                <a:gdLst>
                  <a:gd name="T0" fmla="*/ 0 w 1141"/>
                  <a:gd name="T1" fmla="*/ 328 h 678"/>
                  <a:gd name="T2" fmla="*/ 576 w 1141"/>
                  <a:gd name="T3" fmla="*/ 678 h 678"/>
                  <a:gd name="T4" fmla="*/ 1141 w 1141"/>
                  <a:gd name="T5" fmla="*/ 345 h 678"/>
                  <a:gd name="T6" fmla="*/ 576 w 1141"/>
                  <a:gd name="T7" fmla="*/ 0 h 678"/>
                  <a:gd name="T8" fmla="*/ 0 w 1141"/>
                  <a:gd name="T9" fmla="*/ 328 h 678"/>
                  <a:gd name="T10" fmla="*/ 0 w 1141"/>
                  <a:gd name="T11" fmla="*/ 328 h 678"/>
                </a:gdLst>
                <a:ahLst/>
                <a:cxnLst>
                  <a:cxn ang="0">
                    <a:pos x="T0" y="T1"/>
                  </a:cxn>
                  <a:cxn ang="0">
                    <a:pos x="T2" y="T3"/>
                  </a:cxn>
                  <a:cxn ang="0">
                    <a:pos x="T4" y="T5"/>
                  </a:cxn>
                  <a:cxn ang="0">
                    <a:pos x="T6" y="T7"/>
                  </a:cxn>
                  <a:cxn ang="0">
                    <a:pos x="T8" y="T9"/>
                  </a:cxn>
                  <a:cxn ang="0">
                    <a:pos x="T10" y="T11"/>
                  </a:cxn>
                </a:cxnLst>
                <a:rect l="0" t="0" r="r" b="b"/>
                <a:pathLst>
                  <a:path w="1141" h="678">
                    <a:moveTo>
                      <a:pt x="0" y="328"/>
                    </a:moveTo>
                    <a:lnTo>
                      <a:pt x="576" y="678"/>
                    </a:lnTo>
                    <a:lnTo>
                      <a:pt x="1141" y="345"/>
                    </a:lnTo>
                    <a:lnTo>
                      <a:pt x="576" y="0"/>
                    </a:lnTo>
                    <a:lnTo>
                      <a:pt x="0" y="328"/>
                    </a:lnTo>
                    <a:lnTo>
                      <a:pt x="0" y="328"/>
                    </a:lnTo>
                    <a:close/>
                  </a:path>
                </a:pathLst>
              </a:custGeom>
              <a:solidFill>
                <a:srgbClr val="FFFF00"/>
              </a:solidFill>
              <a:ln w="12700" cmpd="sng">
                <a:solidFill>
                  <a:schemeClr val="accent2"/>
                </a:solidFill>
                <a:prstDash val="solid"/>
                <a:round/>
                <a:headEnd/>
                <a:tailEnd/>
              </a:ln>
            </p:spPr>
            <p:txBody>
              <a:bodyPr/>
              <a:lstStyle/>
              <a:p>
                <a:endParaRPr lang="ru-RU"/>
              </a:p>
            </p:txBody>
          </p:sp>
          <p:sp>
            <p:nvSpPr>
              <p:cNvPr id="1120562" name="Freeform 306" descr="Крупная сетка"/>
              <p:cNvSpPr>
                <a:spLocks/>
              </p:cNvSpPr>
              <p:nvPr/>
            </p:nvSpPr>
            <p:spPr bwMode="auto">
              <a:xfrm>
                <a:off x="3354" y="9918"/>
                <a:ext cx="564" cy="1573"/>
              </a:xfrm>
              <a:custGeom>
                <a:avLst/>
                <a:gdLst>
                  <a:gd name="T0" fmla="*/ 0 w 564"/>
                  <a:gd name="T1" fmla="*/ 1573 h 1573"/>
                  <a:gd name="T2" fmla="*/ 564 w 564"/>
                  <a:gd name="T3" fmla="*/ 1234 h 1573"/>
                  <a:gd name="T4" fmla="*/ 564 w 564"/>
                  <a:gd name="T5" fmla="*/ 0 h 1573"/>
                  <a:gd name="T6" fmla="*/ 0 w 564"/>
                  <a:gd name="T7" fmla="*/ 344 h 1573"/>
                  <a:gd name="T8" fmla="*/ 0 w 564"/>
                  <a:gd name="T9" fmla="*/ 1573 h 1573"/>
                </a:gdLst>
                <a:ahLst/>
                <a:cxnLst>
                  <a:cxn ang="0">
                    <a:pos x="T0" y="T1"/>
                  </a:cxn>
                  <a:cxn ang="0">
                    <a:pos x="T2" y="T3"/>
                  </a:cxn>
                  <a:cxn ang="0">
                    <a:pos x="T4" y="T5"/>
                  </a:cxn>
                  <a:cxn ang="0">
                    <a:pos x="T6" y="T7"/>
                  </a:cxn>
                  <a:cxn ang="0">
                    <a:pos x="T8" y="T9"/>
                  </a:cxn>
                </a:cxnLst>
                <a:rect l="0" t="0" r="r" b="b"/>
                <a:pathLst>
                  <a:path w="564" h="1573">
                    <a:moveTo>
                      <a:pt x="0" y="1573"/>
                    </a:moveTo>
                    <a:lnTo>
                      <a:pt x="564" y="1234"/>
                    </a:lnTo>
                    <a:lnTo>
                      <a:pt x="564" y="0"/>
                    </a:lnTo>
                    <a:lnTo>
                      <a:pt x="0" y="344"/>
                    </a:lnTo>
                    <a:lnTo>
                      <a:pt x="0" y="1573"/>
                    </a:lnTo>
                    <a:close/>
                  </a:path>
                </a:pathLst>
              </a:custGeom>
              <a:pattFill prst="lgGrid">
                <a:fgClr>
                  <a:schemeClr val="accent2"/>
                </a:fgClr>
                <a:bgClr>
                  <a:srgbClr val="CCFF66"/>
                </a:bgClr>
              </a:pattFill>
              <a:ln w="12700" cmpd="sng">
                <a:solidFill>
                  <a:schemeClr val="accent2"/>
                </a:solidFill>
                <a:round/>
                <a:headEnd/>
                <a:tailEnd/>
              </a:ln>
            </p:spPr>
            <p:txBody>
              <a:bodyPr/>
              <a:lstStyle/>
              <a:p>
                <a:endParaRPr lang="ru-RU"/>
              </a:p>
            </p:txBody>
          </p:sp>
          <p:sp>
            <p:nvSpPr>
              <p:cNvPr id="1120563" name="Freeform 307" descr="Контурные ромбики"/>
              <p:cNvSpPr>
                <a:spLocks/>
              </p:cNvSpPr>
              <p:nvPr/>
            </p:nvSpPr>
            <p:spPr bwMode="auto">
              <a:xfrm>
                <a:off x="2778" y="9918"/>
                <a:ext cx="576" cy="1573"/>
              </a:xfrm>
              <a:custGeom>
                <a:avLst/>
                <a:gdLst>
                  <a:gd name="T0" fmla="*/ 0 w 576"/>
                  <a:gd name="T1" fmla="*/ 1224 h 1573"/>
                  <a:gd name="T2" fmla="*/ 576 w 576"/>
                  <a:gd name="T3" fmla="*/ 1573 h 1573"/>
                  <a:gd name="T4" fmla="*/ 576 w 576"/>
                  <a:gd name="T5" fmla="*/ 344 h 1573"/>
                  <a:gd name="T6" fmla="*/ 0 w 576"/>
                  <a:gd name="T7" fmla="*/ 0 h 1573"/>
                  <a:gd name="T8" fmla="*/ 0 w 576"/>
                  <a:gd name="T9" fmla="*/ 1224 h 1573"/>
                </a:gdLst>
                <a:ahLst/>
                <a:cxnLst>
                  <a:cxn ang="0">
                    <a:pos x="T0" y="T1"/>
                  </a:cxn>
                  <a:cxn ang="0">
                    <a:pos x="T2" y="T3"/>
                  </a:cxn>
                  <a:cxn ang="0">
                    <a:pos x="T4" y="T5"/>
                  </a:cxn>
                  <a:cxn ang="0">
                    <a:pos x="T6" y="T7"/>
                  </a:cxn>
                  <a:cxn ang="0">
                    <a:pos x="T8" y="T9"/>
                  </a:cxn>
                </a:cxnLst>
                <a:rect l="0" t="0" r="r" b="b"/>
                <a:pathLst>
                  <a:path w="576" h="1573">
                    <a:moveTo>
                      <a:pt x="0" y="1224"/>
                    </a:moveTo>
                    <a:lnTo>
                      <a:pt x="576" y="1573"/>
                    </a:lnTo>
                    <a:lnTo>
                      <a:pt x="576" y="344"/>
                    </a:lnTo>
                    <a:lnTo>
                      <a:pt x="0" y="0"/>
                    </a:lnTo>
                    <a:lnTo>
                      <a:pt x="0" y="1224"/>
                    </a:lnTo>
                    <a:close/>
                  </a:path>
                </a:pathLst>
              </a:custGeom>
              <a:pattFill prst="openDmnd">
                <a:fgClr>
                  <a:schemeClr val="accent2"/>
                </a:fgClr>
                <a:bgClr>
                  <a:srgbClr val="CCFF66"/>
                </a:bgClr>
              </a:pattFill>
              <a:ln w="12700" cmpd="sng">
                <a:solidFill>
                  <a:schemeClr val="accent2"/>
                </a:solidFill>
                <a:round/>
                <a:headEnd/>
                <a:tailEnd/>
              </a:ln>
            </p:spPr>
            <p:txBody>
              <a:bodyPr/>
              <a:lstStyle/>
              <a:p>
                <a:endParaRPr lang="ru-RU"/>
              </a:p>
            </p:txBody>
          </p:sp>
          <p:sp>
            <p:nvSpPr>
              <p:cNvPr id="1120564" name="Freeform 308"/>
              <p:cNvSpPr>
                <a:spLocks/>
              </p:cNvSpPr>
              <p:nvPr/>
            </p:nvSpPr>
            <p:spPr bwMode="auto">
              <a:xfrm>
                <a:off x="2778" y="9575"/>
                <a:ext cx="1141" cy="688"/>
              </a:xfrm>
              <a:custGeom>
                <a:avLst/>
                <a:gdLst>
                  <a:gd name="T0" fmla="*/ 0 w 1141"/>
                  <a:gd name="T1" fmla="*/ 343 h 688"/>
                  <a:gd name="T2" fmla="*/ 576 w 1141"/>
                  <a:gd name="T3" fmla="*/ 688 h 688"/>
                  <a:gd name="T4" fmla="*/ 1141 w 1141"/>
                  <a:gd name="T5" fmla="*/ 343 h 688"/>
                  <a:gd name="T6" fmla="*/ 573 w 1141"/>
                  <a:gd name="T7" fmla="*/ 0 h 688"/>
                  <a:gd name="T8" fmla="*/ 0 w 1141"/>
                  <a:gd name="T9" fmla="*/ 343 h 688"/>
                  <a:gd name="T10" fmla="*/ 0 w 1141"/>
                  <a:gd name="T11" fmla="*/ 343 h 688"/>
                </a:gdLst>
                <a:ahLst/>
                <a:cxnLst>
                  <a:cxn ang="0">
                    <a:pos x="T0" y="T1"/>
                  </a:cxn>
                  <a:cxn ang="0">
                    <a:pos x="T2" y="T3"/>
                  </a:cxn>
                  <a:cxn ang="0">
                    <a:pos x="T4" y="T5"/>
                  </a:cxn>
                  <a:cxn ang="0">
                    <a:pos x="T6" y="T7"/>
                  </a:cxn>
                  <a:cxn ang="0">
                    <a:pos x="T8" y="T9"/>
                  </a:cxn>
                  <a:cxn ang="0">
                    <a:pos x="T10" y="T11"/>
                  </a:cxn>
                </a:cxnLst>
                <a:rect l="0" t="0" r="r" b="b"/>
                <a:pathLst>
                  <a:path w="1141" h="688">
                    <a:moveTo>
                      <a:pt x="0" y="343"/>
                    </a:moveTo>
                    <a:lnTo>
                      <a:pt x="576" y="688"/>
                    </a:lnTo>
                    <a:lnTo>
                      <a:pt x="1141" y="343"/>
                    </a:lnTo>
                    <a:lnTo>
                      <a:pt x="573" y="0"/>
                    </a:lnTo>
                    <a:lnTo>
                      <a:pt x="0" y="343"/>
                    </a:lnTo>
                    <a:lnTo>
                      <a:pt x="0" y="343"/>
                    </a:lnTo>
                    <a:close/>
                  </a:path>
                </a:pathLst>
              </a:custGeom>
              <a:solidFill>
                <a:srgbClr val="CCFF66"/>
              </a:solidFill>
              <a:ln w="12700" cmpd="sng">
                <a:solidFill>
                  <a:schemeClr val="accent2"/>
                </a:solidFill>
                <a:prstDash val="solid"/>
                <a:round/>
                <a:headEnd/>
                <a:tailEnd/>
              </a:ln>
            </p:spPr>
            <p:txBody>
              <a:bodyPr/>
              <a:lstStyle/>
              <a:p>
                <a:endParaRPr lang="ru-RU"/>
              </a:p>
            </p:txBody>
          </p:sp>
          <p:sp>
            <p:nvSpPr>
              <p:cNvPr id="1120565" name="Freeform 309"/>
              <p:cNvSpPr>
                <a:spLocks/>
              </p:cNvSpPr>
              <p:nvPr/>
            </p:nvSpPr>
            <p:spPr bwMode="auto">
              <a:xfrm>
                <a:off x="4159" y="7977"/>
                <a:ext cx="142" cy="150"/>
              </a:xfrm>
              <a:custGeom>
                <a:avLst/>
                <a:gdLst>
                  <a:gd name="T0" fmla="*/ 142 w 142"/>
                  <a:gd name="T1" fmla="*/ 67 h 150"/>
                  <a:gd name="T2" fmla="*/ 139 w 142"/>
                  <a:gd name="T3" fmla="*/ 52 h 150"/>
                  <a:gd name="T4" fmla="*/ 133 w 142"/>
                  <a:gd name="T5" fmla="*/ 39 h 150"/>
                  <a:gd name="T6" fmla="*/ 126 w 142"/>
                  <a:gd name="T7" fmla="*/ 27 h 150"/>
                  <a:gd name="T8" fmla="*/ 117 w 142"/>
                  <a:gd name="T9" fmla="*/ 18 h 150"/>
                  <a:gd name="T10" fmla="*/ 105 w 142"/>
                  <a:gd name="T11" fmla="*/ 9 h 150"/>
                  <a:gd name="T12" fmla="*/ 93 w 142"/>
                  <a:gd name="T13" fmla="*/ 3 h 150"/>
                  <a:gd name="T14" fmla="*/ 79 w 142"/>
                  <a:gd name="T15" fmla="*/ 0 h 150"/>
                  <a:gd name="T16" fmla="*/ 64 w 142"/>
                  <a:gd name="T17" fmla="*/ 0 h 150"/>
                  <a:gd name="T18" fmla="*/ 51 w 142"/>
                  <a:gd name="T19" fmla="*/ 3 h 150"/>
                  <a:gd name="T20" fmla="*/ 37 w 142"/>
                  <a:gd name="T21" fmla="*/ 9 h 150"/>
                  <a:gd name="T22" fmla="*/ 25 w 142"/>
                  <a:gd name="T23" fmla="*/ 18 h 150"/>
                  <a:gd name="T24" fmla="*/ 16 w 142"/>
                  <a:gd name="T25" fmla="*/ 27 h 150"/>
                  <a:gd name="T26" fmla="*/ 9 w 142"/>
                  <a:gd name="T27" fmla="*/ 39 h 150"/>
                  <a:gd name="T28" fmla="*/ 3 w 142"/>
                  <a:gd name="T29" fmla="*/ 52 h 150"/>
                  <a:gd name="T30" fmla="*/ 0 w 142"/>
                  <a:gd name="T31" fmla="*/ 67 h 150"/>
                  <a:gd name="T32" fmla="*/ 0 w 142"/>
                  <a:gd name="T33" fmla="*/ 82 h 150"/>
                  <a:gd name="T34" fmla="*/ 3 w 142"/>
                  <a:gd name="T35" fmla="*/ 97 h 150"/>
                  <a:gd name="T36" fmla="*/ 9 w 142"/>
                  <a:gd name="T37" fmla="*/ 111 h 150"/>
                  <a:gd name="T38" fmla="*/ 16 w 142"/>
                  <a:gd name="T39" fmla="*/ 123 h 150"/>
                  <a:gd name="T40" fmla="*/ 25 w 142"/>
                  <a:gd name="T41" fmla="*/ 133 h 150"/>
                  <a:gd name="T42" fmla="*/ 37 w 142"/>
                  <a:gd name="T43" fmla="*/ 141 h 150"/>
                  <a:gd name="T44" fmla="*/ 51 w 142"/>
                  <a:gd name="T45" fmla="*/ 147 h 150"/>
                  <a:gd name="T46" fmla="*/ 64 w 142"/>
                  <a:gd name="T47" fmla="*/ 150 h 150"/>
                  <a:gd name="T48" fmla="*/ 79 w 142"/>
                  <a:gd name="T49" fmla="*/ 150 h 150"/>
                  <a:gd name="T50" fmla="*/ 93 w 142"/>
                  <a:gd name="T51" fmla="*/ 147 h 150"/>
                  <a:gd name="T52" fmla="*/ 105 w 142"/>
                  <a:gd name="T53" fmla="*/ 141 h 150"/>
                  <a:gd name="T54" fmla="*/ 117 w 142"/>
                  <a:gd name="T55" fmla="*/ 133 h 150"/>
                  <a:gd name="T56" fmla="*/ 126 w 142"/>
                  <a:gd name="T57" fmla="*/ 123 h 150"/>
                  <a:gd name="T58" fmla="*/ 133 w 142"/>
                  <a:gd name="T59" fmla="*/ 111 h 150"/>
                  <a:gd name="T60" fmla="*/ 139 w 142"/>
                  <a:gd name="T61" fmla="*/ 97 h 150"/>
                  <a:gd name="T62" fmla="*/ 142 w 142"/>
                  <a:gd name="T63" fmla="*/ 8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 h="150">
                    <a:moveTo>
                      <a:pt x="142" y="75"/>
                    </a:moveTo>
                    <a:lnTo>
                      <a:pt x="142" y="67"/>
                    </a:lnTo>
                    <a:lnTo>
                      <a:pt x="141" y="60"/>
                    </a:lnTo>
                    <a:lnTo>
                      <a:pt x="139" y="52"/>
                    </a:lnTo>
                    <a:lnTo>
                      <a:pt x="136" y="46"/>
                    </a:lnTo>
                    <a:lnTo>
                      <a:pt x="133" y="39"/>
                    </a:lnTo>
                    <a:lnTo>
                      <a:pt x="130" y="33"/>
                    </a:lnTo>
                    <a:lnTo>
                      <a:pt x="126" y="27"/>
                    </a:lnTo>
                    <a:lnTo>
                      <a:pt x="121" y="22"/>
                    </a:lnTo>
                    <a:lnTo>
                      <a:pt x="117" y="18"/>
                    </a:lnTo>
                    <a:lnTo>
                      <a:pt x="111" y="13"/>
                    </a:lnTo>
                    <a:lnTo>
                      <a:pt x="105" y="9"/>
                    </a:lnTo>
                    <a:lnTo>
                      <a:pt x="99" y="6"/>
                    </a:lnTo>
                    <a:lnTo>
                      <a:pt x="93" y="3"/>
                    </a:lnTo>
                    <a:lnTo>
                      <a:pt x="87" y="1"/>
                    </a:lnTo>
                    <a:lnTo>
                      <a:pt x="79" y="0"/>
                    </a:lnTo>
                    <a:lnTo>
                      <a:pt x="72" y="0"/>
                    </a:lnTo>
                    <a:lnTo>
                      <a:pt x="64" y="0"/>
                    </a:lnTo>
                    <a:lnTo>
                      <a:pt x="57" y="1"/>
                    </a:lnTo>
                    <a:lnTo>
                      <a:pt x="51" y="3"/>
                    </a:lnTo>
                    <a:lnTo>
                      <a:pt x="43" y="6"/>
                    </a:lnTo>
                    <a:lnTo>
                      <a:pt x="37" y="9"/>
                    </a:lnTo>
                    <a:lnTo>
                      <a:pt x="31" y="13"/>
                    </a:lnTo>
                    <a:lnTo>
                      <a:pt x="25" y="18"/>
                    </a:lnTo>
                    <a:lnTo>
                      <a:pt x="21" y="22"/>
                    </a:lnTo>
                    <a:lnTo>
                      <a:pt x="16" y="27"/>
                    </a:lnTo>
                    <a:lnTo>
                      <a:pt x="12" y="33"/>
                    </a:lnTo>
                    <a:lnTo>
                      <a:pt x="9" y="39"/>
                    </a:lnTo>
                    <a:lnTo>
                      <a:pt x="6" y="46"/>
                    </a:lnTo>
                    <a:lnTo>
                      <a:pt x="3" y="52"/>
                    </a:lnTo>
                    <a:lnTo>
                      <a:pt x="1" y="60"/>
                    </a:lnTo>
                    <a:lnTo>
                      <a:pt x="0" y="67"/>
                    </a:lnTo>
                    <a:lnTo>
                      <a:pt x="0" y="75"/>
                    </a:lnTo>
                    <a:lnTo>
                      <a:pt x="0" y="82"/>
                    </a:lnTo>
                    <a:lnTo>
                      <a:pt x="1" y="90"/>
                    </a:lnTo>
                    <a:lnTo>
                      <a:pt x="3" y="97"/>
                    </a:lnTo>
                    <a:lnTo>
                      <a:pt x="6" y="105"/>
                    </a:lnTo>
                    <a:lnTo>
                      <a:pt x="9" y="111"/>
                    </a:lnTo>
                    <a:lnTo>
                      <a:pt x="12" y="117"/>
                    </a:lnTo>
                    <a:lnTo>
                      <a:pt x="16" y="123"/>
                    </a:lnTo>
                    <a:lnTo>
                      <a:pt x="21" y="129"/>
                    </a:lnTo>
                    <a:lnTo>
                      <a:pt x="25" y="133"/>
                    </a:lnTo>
                    <a:lnTo>
                      <a:pt x="31" y="138"/>
                    </a:lnTo>
                    <a:lnTo>
                      <a:pt x="37" y="141"/>
                    </a:lnTo>
                    <a:lnTo>
                      <a:pt x="43" y="144"/>
                    </a:lnTo>
                    <a:lnTo>
                      <a:pt x="51" y="147"/>
                    </a:lnTo>
                    <a:lnTo>
                      <a:pt x="57" y="148"/>
                    </a:lnTo>
                    <a:lnTo>
                      <a:pt x="64" y="150"/>
                    </a:lnTo>
                    <a:lnTo>
                      <a:pt x="72" y="150"/>
                    </a:lnTo>
                    <a:lnTo>
                      <a:pt x="79" y="150"/>
                    </a:lnTo>
                    <a:lnTo>
                      <a:pt x="87" y="148"/>
                    </a:lnTo>
                    <a:lnTo>
                      <a:pt x="93" y="147"/>
                    </a:lnTo>
                    <a:lnTo>
                      <a:pt x="99" y="144"/>
                    </a:lnTo>
                    <a:lnTo>
                      <a:pt x="105" y="141"/>
                    </a:lnTo>
                    <a:lnTo>
                      <a:pt x="111" y="138"/>
                    </a:lnTo>
                    <a:lnTo>
                      <a:pt x="117" y="133"/>
                    </a:lnTo>
                    <a:lnTo>
                      <a:pt x="121" y="129"/>
                    </a:lnTo>
                    <a:lnTo>
                      <a:pt x="126" y="123"/>
                    </a:lnTo>
                    <a:lnTo>
                      <a:pt x="130" y="117"/>
                    </a:lnTo>
                    <a:lnTo>
                      <a:pt x="133" y="111"/>
                    </a:lnTo>
                    <a:lnTo>
                      <a:pt x="136" y="105"/>
                    </a:lnTo>
                    <a:lnTo>
                      <a:pt x="139" y="97"/>
                    </a:lnTo>
                    <a:lnTo>
                      <a:pt x="141" y="90"/>
                    </a:lnTo>
                    <a:lnTo>
                      <a:pt x="142" y="82"/>
                    </a:lnTo>
                    <a:lnTo>
                      <a:pt x="142" y="75"/>
                    </a:lnTo>
                    <a:close/>
                  </a:path>
                </a:pathLst>
              </a:custGeom>
              <a:solidFill>
                <a:srgbClr val="FF3300"/>
              </a:solidFill>
              <a:ln w="12700" cmpd="sng">
                <a:solidFill>
                  <a:schemeClr val="accent2"/>
                </a:solidFill>
                <a:prstDash val="solid"/>
                <a:round/>
                <a:headEnd/>
                <a:tailEnd/>
              </a:ln>
            </p:spPr>
            <p:txBody>
              <a:bodyPr/>
              <a:lstStyle/>
              <a:p>
                <a:endParaRPr lang="ru-RU"/>
              </a:p>
            </p:txBody>
          </p:sp>
          <p:sp>
            <p:nvSpPr>
              <p:cNvPr id="1120566" name="Freeform 310"/>
              <p:cNvSpPr>
                <a:spLocks/>
              </p:cNvSpPr>
              <p:nvPr/>
            </p:nvSpPr>
            <p:spPr bwMode="auto">
              <a:xfrm>
                <a:off x="5457" y="6533"/>
                <a:ext cx="420" cy="3451"/>
              </a:xfrm>
              <a:custGeom>
                <a:avLst/>
                <a:gdLst>
                  <a:gd name="T0" fmla="*/ 0 w 420"/>
                  <a:gd name="T1" fmla="*/ 3146 h 3451"/>
                  <a:gd name="T2" fmla="*/ 420 w 420"/>
                  <a:gd name="T3" fmla="*/ 3451 h 3451"/>
                  <a:gd name="T4" fmla="*/ 420 w 420"/>
                  <a:gd name="T5" fmla="*/ 262 h 3451"/>
                  <a:gd name="T6" fmla="*/ 0 w 420"/>
                  <a:gd name="T7" fmla="*/ 0 h 3451"/>
                  <a:gd name="T8" fmla="*/ 0 w 420"/>
                  <a:gd name="T9" fmla="*/ 3146 h 3451"/>
                  <a:gd name="T10" fmla="*/ 0 w 420"/>
                  <a:gd name="T11" fmla="*/ 3146 h 3451"/>
                </a:gdLst>
                <a:ahLst/>
                <a:cxnLst>
                  <a:cxn ang="0">
                    <a:pos x="T0" y="T1"/>
                  </a:cxn>
                  <a:cxn ang="0">
                    <a:pos x="T2" y="T3"/>
                  </a:cxn>
                  <a:cxn ang="0">
                    <a:pos x="T4" y="T5"/>
                  </a:cxn>
                  <a:cxn ang="0">
                    <a:pos x="T6" y="T7"/>
                  </a:cxn>
                  <a:cxn ang="0">
                    <a:pos x="T8" y="T9"/>
                  </a:cxn>
                  <a:cxn ang="0">
                    <a:pos x="T10" y="T11"/>
                  </a:cxn>
                </a:cxnLst>
                <a:rect l="0" t="0" r="r" b="b"/>
                <a:pathLst>
                  <a:path w="420" h="3451">
                    <a:moveTo>
                      <a:pt x="0" y="3146"/>
                    </a:moveTo>
                    <a:lnTo>
                      <a:pt x="420" y="3451"/>
                    </a:lnTo>
                    <a:lnTo>
                      <a:pt x="420" y="262"/>
                    </a:lnTo>
                    <a:lnTo>
                      <a:pt x="0" y="0"/>
                    </a:lnTo>
                    <a:lnTo>
                      <a:pt x="0" y="3146"/>
                    </a:lnTo>
                    <a:lnTo>
                      <a:pt x="0" y="3146"/>
                    </a:lnTo>
                    <a:close/>
                  </a:path>
                </a:pathLst>
              </a:custGeom>
              <a:gradFill rotWithShape="1">
                <a:gsLst>
                  <a:gs pos="0">
                    <a:srgbClr val="99FF99"/>
                  </a:gs>
                  <a:gs pos="100000">
                    <a:srgbClr val="99FF99">
                      <a:gamma/>
                      <a:tint val="0"/>
                      <a:invGamma/>
                    </a:srgbClr>
                  </a:gs>
                </a:gsLst>
                <a:lin ang="0" scaled="1"/>
              </a:gradFill>
              <a:ln w="12700" cmpd="sng">
                <a:solidFill>
                  <a:schemeClr val="accent2"/>
                </a:solidFill>
                <a:prstDash val="solid"/>
                <a:round/>
                <a:headEnd/>
                <a:tailEnd/>
              </a:ln>
            </p:spPr>
            <p:txBody>
              <a:bodyPr/>
              <a:lstStyle/>
              <a:p>
                <a:endParaRPr lang="ru-RU"/>
              </a:p>
            </p:txBody>
          </p:sp>
          <p:sp>
            <p:nvSpPr>
              <p:cNvPr id="1120567" name="Freeform 311"/>
              <p:cNvSpPr>
                <a:spLocks/>
              </p:cNvSpPr>
              <p:nvPr/>
            </p:nvSpPr>
            <p:spPr bwMode="auto">
              <a:xfrm>
                <a:off x="5544" y="9437"/>
                <a:ext cx="576" cy="1573"/>
              </a:xfrm>
              <a:custGeom>
                <a:avLst/>
                <a:gdLst>
                  <a:gd name="T0" fmla="*/ 0 w 576"/>
                  <a:gd name="T1" fmla="*/ 1573 h 1573"/>
                  <a:gd name="T2" fmla="*/ 574 w 576"/>
                  <a:gd name="T3" fmla="*/ 1231 h 1573"/>
                  <a:gd name="T4" fmla="*/ 576 w 576"/>
                  <a:gd name="T5" fmla="*/ 0 h 1573"/>
                  <a:gd name="T6" fmla="*/ 0 w 576"/>
                  <a:gd name="T7" fmla="*/ 350 h 1573"/>
                  <a:gd name="T8" fmla="*/ 0 w 576"/>
                  <a:gd name="T9" fmla="*/ 1573 h 1573"/>
                </a:gdLst>
                <a:ahLst/>
                <a:cxnLst>
                  <a:cxn ang="0">
                    <a:pos x="T0" y="T1"/>
                  </a:cxn>
                  <a:cxn ang="0">
                    <a:pos x="T2" y="T3"/>
                  </a:cxn>
                  <a:cxn ang="0">
                    <a:pos x="T4" y="T5"/>
                  </a:cxn>
                  <a:cxn ang="0">
                    <a:pos x="T6" y="T7"/>
                  </a:cxn>
                  <a:cxn ang="0">
                    <a:pos x="T8" y="T9"/>
                  </a:cxn>
                </a:cxnLst>
                <a:rect l="0" t="0" r="r" b="b"/>
                <a:pathLst>
                  <a:path w="576" h="1573">
                    <a:moveTo>
                      <a:pt x="0" y="1573"/>
                    </a:moveTo>
                    <a:lnTo>
                      <a:pt x="574" y="1231"/>
                    </a:lnTo>
                    <a:lnTo>
                      <a:pt x="576" y="0"/>
                    </a:lnTo>
                    <a:lnTo>
                      <a:pt x="0" y="350"/>
                    </a:lnTo>
                    <a:lnTo>
                      <a:pt x="0" y="1573"/>
                    </a:lnTo>
                    <a:close/>
                  </a:path>
                </a:pathLst>
              </a:custGeom>
              <a:solidFill>
                <a:schemeClr val="accent1"/>
              </a:solidFill>
              <a:ln w="12700" cmpd="sng">
                <a:solidFill>
                  <a:schemeClr val="accent2"/>
                </a:solidFill>
                <a:round/>
                <a:headEnd/>
                <a:tailEnd/>
              </a:ln>
            </p:spPr>
            <p:txBody>
              <a:bodyPr/>
              <a:lstStyle/>
              <a:p>
                <a:endParaRPr lang="ru-RU"/>
              </a:p>
            </p:txBody>
          </p:sp>
          <p:sp>
            <p:nvSpPr>
              <p:cNvPr id="1120568" name="Freeform 312"/>
              <p:cNvSpPr>
                <a:spLocks/>
              </p:cNvSpPr>
              <p:nvPr/>
            </p:nvSpPr>
            <p:spPr bwMode="auto">
              <a:xfrm>
                <a:off x="4991" y="9091"/>
                <a:ext cx="1129" cy="696"/>
              </a:xfrm>
              <a:custGeom>
                <a:avLst/>
                <a:gdLst>
                  <a:gd name="T0" fmla="*/ 0 w 1129"/>
                  <a:gd name="T1" fmla="*/ 346 h 696"/>
                  <a:gd name="T2" fmla="*/ 553 w 1129"/>
                  <a:gd name="T3" fmla="*/ 696 h 696"/>
                  <a:gd name="T4" fmla="*/ 1129 w 1129"/>
                  <a:gd name="T5" fmla="*/ 346 h 696"/>
                  <a:gd name="T6" fmla="*/ 561 w 1129"/>
                  <a:gd name="T7" fmla="*/ 0 h 696"/>
                  <a:gd name="T8" fmla="*/ 0 w 1129"/>
                  <a:gd name="T9" fmla="*/ 346 h 696"/>
                </a:gdLst>
                <a:ahLst/>
                <a:cxnLst>
                  <a:cxn ang="0">
                    <a:pos x="T0" y="T1"/>
                  </a:cxn>
                  <a:cxn ang="0">
                    <a:pos x="T2" y="T3"/>
                  </a:cxn>
                  <a:cxn ang="0">
                    <a:pos x="T4" y="T5"/>
                  </a:cxn>
                  <a:cxn ang="0">
                    <a:pos x="T6" y="T7"/>
                  </a:cxn>
                  <a:cxn ang="0">
                    <a:pos x="T8" y="T9"/>
                  </a:cxn>
                </a:cxnLst>
                <a:rect l="0" t="0" r="r" b="b"/>
                <a:pathLst>
                  <a:path w="1129" h="696">
                    <a:moveTo>
                      <a:pt x="0" y="346"/>
                    </a:moveTo>
                    <a:lnTo>
                      <a:pt x="553" y="696"/>
                    </a:lnTo>
                    <a:lnTo>
                      <a:pt x="1129" y="346"/>
                    </a:lnTo>
                    <a:lnTo>
                      <a:pt x="561" y="0"/>
                    </a:lnTo>
                    <a:lnTo>
                      <a:pt x="0" y="346"/>
                    </a:lnTo>
                    <a:close/>
                  </a:path>
                </a:pathLst>
              </a:custGeom>
              <a:solidFill>
                <a:srgbClr val="FFFFFF"/>
              </a:solidFill>
              <a:ln w="12700" cmpd="sng">
                <a:solidFill>
                  <a:schemeClr val="accent2"/>
                </a:solidFill>
                <a:prstDash val="solid"/>
                <a:round/>
                <a:headEnd/>
                <a:tailEnd/>
              </a:ln>
            </p:spPr>
            <p:txBody>
              <a:bodyPr/>
              <a:lstStyle/>
              <a:p>
                <a:endParaRPr lang="ru-RU"/>
              </a:p>
            </p:txBody>
          </p:sp>
          <p:sp>
            <p:nvSpPr>
              <p:cNvPr id="1120569" name="Freeform 313"/>
              <p:cNvSpPr>
                <a:spLocks/>
              </p:cNvSpPr>
              <p:nvPr/>
            </p:nvSpPr>
            <p:spPr bwMode="auto">
              <a:xfrm>
                <a:off x="5175" y="9146"/>
                <a:ext cx="804" cy="500"/>
              </a:xfrm>
              <a:custGeom>
                <a:avLst/>
                <a:gdLst>
                  <a:gd name="T0" fmla="*/ 17 w 804"/>
                  <a:gd name="T1" fmla="*/ 305 h 500"/>
                  <a:gd name="T2" fmla="*/ 54 w 804"/>
                  <a:gd name="T3" fmla="*/ 347 h 500"/>
                  <a:gd name="T4" fmla="*/ 93 w 804"/>
                  <a:gd name="T5" fmla="*/ 384 h 500"/>
                  <a:gd name="T6" fmla="*/ 135 w 804"/>
                  <a:gd name="T7" fmla="*/ 416 h 500"/>
                  <a:gd name="T8" fmla="*/ 179 w 804"/>
                  <a:gd name="T9" fmla="*/ 443 h 500"/>
                  <a:gd name="T10" fmla="*/ 224 w 804"/>
                  <a:gd name="T11" fmla="*/ 465 h 500"/>
                  <a:gd name="T12" fmla="*/ 272 w 804"/>
                  <a:gd name="T13" fmla="*/ 482 h 500"/>
                  <a:gd name="T14" fmla="*/ 320 w 804"/>
                  <a:gd name="T15" fmla="*/ 492 h 500"/>
                  <a:gd name="T16" fmla="*/ 369 w 804"/>
                  <a:gd name="T17" fmla="*/ 498 h 500"/>
                  <a:gd name="T18" fmla="*/ 417 w 804"/>
                  <a:gd name="T19" fmla="*/ 500 h 500"/>
                  <a:gd name="T20" fmla="*/ 467 w 804"/>
                  <a:gd name="T21" fmla="*/ 495 h 500"/>
                  <a:gd name="T22" fmla="*/ 516 w 804"/>
                  <a:gd name="T23" fmla="*/ 485 h 500"/>
                  <a:gd name="T24" fmla="*/ 564 w 804"/>
                  <a:gd name="T25" fmla="*/ 470 h 500"/>
                  <a:gd name="T26" fmla="*/ 611 w 804"/>
                  <a:gd name="T27" fmla="*/ 449 h 500"/>
                  <a:gd name="T28" fmla="*/ 657 w 804"/>
                  <a:gd name="T29" fmla="*/ 422 h 500"/>
                  <a:gd name="T30" fmla="*/ 701 w 804"/>
                  <a:gd name="T31" fmla="*/ 390 h 500"/>
                  <a:gd name="T32" fmla="*/ 744 w 804"/>
                  <a:gd name="T33" fmla="*/ 350 h 500"/>
                  <a:gd name="T34" fmla="*/ 785 w 804"/>
                  <a:gd name="T35" fmla="*/ 303 h 500"/>
                  <a:gd name="T36" fmla="*/ 794 w 804"/>
                  <a:gd name="T37" fmla="*/ 255 h 500"/>
                  <a:gd name="T38" fmla="*/ 768 w 804"/>
                  <a:gd name="T39" fmla="*/ 212 h 500"/>
                  <a:gd name="T40" fmla="*/ 740 w 804"/>
                  <a:gd name="T41" fmla="*/ 171 h 500"/>
                  <a:gd name="T42" fmla="*/ 708 w 804"/>
                  <a:gd name="T43" fmla="*/ 135 h 500"/>
                  <a:gd name="T44" fmla="*/ 674 w 804"/>
                  <a:gd name="T45" fmla="*/ 104 h 500"/>
                  <a:gd name="T46" fmla="*/ 638 w 804"/>
                  <a:gd name="T47" fmla="*/ 75 h 500"/>
                  <a:gd name="T48" fmla="*/ 600 w 804"/>
                  <a:gd name="T49" fmla="*/ 53 h 500"/>
                  <a:gd name="T50" fmla="*/ 560 w 804"/>
                  <a:gd name="T51" fmla="*/ 33 h 500"/>
                  <a:gd name="T52" fmla="*/ 519 w 804"/>
                  <a:gd name="T53" fmla="*/ 18 h 500"/>
                  <a:gd name="T54" fmla="*/ 477 w 804"/>
                  <a:gd name="T55" fmla="*/ 8 h 500"/>
                  <a:gd name="T56" fmla="*/ 434 w 804"/>
                  <a:gd name="T57" fmla="*/ 2 h 500"/>
                  <a:gd name="T58" fmla="*/ 390 w 804"/>
                  <a:gd name="T59" fmla="*/ 2 h 500"/>
                  <a:gd name="T60" fmla="*/ 345 w 804"/>
                  <a:gd name="T61" fmla="*/ 5 h 500"/>
                  <a:gd name="T62" fmla="*/ 302 w 804"/>
                  <a:gd name="T63" fmla="*/ 14 h 500"/>
                  <a:gd name="T64" fmla="*/ 258 w 804"/>
                  <a:gd name="T65" fmla="*/ 29 h 500"/>
                  <a:gd name="T66" fmla="*/ 216 w 804"/>
                  <a:gd name="T67" fmla="*/ 47 h 500"/>
                  <a:gd name="T68" fmla="*/ 180 w 804"/>
                  <a:gd name="T69" fmla="*/ 68 h 500"/>
                  <a:gd name="T70" fmla="*/ 150 w 804"/>
                  <a:gd name="T71" fmla="*/ 90 h 500"/>
                  <a:gd name="T72" fmla="*/ 122 w 804"/>
                  <a:gd name="T73" fmla="*/ 113 h 500"/>
                  <a:gd name="T74" fmla="*/ 95 w 804"/>
                  <a:gd name="T75" fmla="*/ 140 h 500"/>
                  <a:gd name="T76" fmla="*/ 71 w 804"/>
                  <a:gd name="T77" fmla="*/ 167 h 500"/>
                  <a:gd name="T78" fmla="*/ 48 w 804"/>
                  <a:gd name="T79" fmla="*/ 198 h 500"/>
                  <a:gd name="T80" fmla="*/ 27 w 804"/>
                  <a:gd name="T81" fmla="*/ 230 h 500"/>
                  <a:gd name="T82" fmla="*/ 9 w 804"/>
                  <a:gd name="T83" fmla="*/ 264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4" h="500">
                    <a:moveTo>
                      <a:pt x="0" y="282"/>
                    </a:moveTo>
                    <a:lnTo>
                      <a:pt x="17" y="305"/>
                    </a:lnTo>
                    <a:lnTo>
                      <a:pt x="35" y="327"/>
                    </a:lnTo>
                    <a:lnTo>
                      <a:pt x="54" y="347"/>
                    </a:lnTo>
                    <a:lnTo>
                      <a:pt x="72" y="366"/>
                    </a:lnTo>
                    <a:lnTo>
                      <a:pt x="93" y="384"/>
                    </a:lnTo>
                    <a:lnTo>
                      <a:pt x="114" y="401"/>
                    </a:lnTo>
                    <a:lnTo>
                      <a:pt x="135" y="416"/>
                    </a:lnTo>
                    <a:lnTo>
                      <a:pt x="156" y="431"/>
                    </a:lnTo>
                    <a:lnTo>
                      <a:pt x="179" y="443"/>
                    </a:lnTo>
                    <a:lnTo>
                      <a:pt x="201" y="455"/>
                    </a:lnTo>
                    <a:lnTo>
                      <a:pt x="224" y="465"/>
                    </a:lnTo>
                    <a:lnTo>
                      <a:pt x="248" y="474"/>
                    </a:lnTo>
                    <a:lnTo>
                      <a:pt x="272" y="482"/>
                    </a:lnTo>
                    <a:lnTo>
                      <a:pt x="296" y="488"/>
                    </a:lnTo>
                    <a:lnTo>
                      <a:pt x="320" y="492"/>
                    </a:lnTo>
                    <a:lnTo>
                      <a:pt x="344" y="497"/>
                    </a:lnTo>
                    <a:lnTo>
                      <a:pt x="369" y="498"/>
                    </a:lnTo>
                    <a:lnTo>
                      <a:pt x="393" y="500"/>
                    </a:lnTo>
                    <a:lnTo>
                      <a:pt x="417" y="500"/>
                    </a:lnTo>
                    <a:lnTo>
                      <a:pt x="443" y="498"/>
                    </a:lnTo>
                    <a:lnTo>
                      <a:pt x="467" y="495"/>
                    </a:lnTo>
                    <a:lnTo>
                      <a:pt x="492" y="491"/>
                    </a:lnTo>
                    <a:lnTo>
                      <a:pt x="516" y="485"/>
                    </a:lnTo>
                    <a:lnTo>
                      <a:pt x="540" y="479"/>
                    </a:lnTo>
                    <a:lnTo>
                      <a:pt x="564" y="470"/>
                    </a:lnTo>
                    <a:lnTo>
                      <a:pt x="588" y="461"/>
                    </a:lnTo>
                    <a:lnTo>
                      <a:pt x="611" y="449"/>
                    </a:lnTo>
                    <a:lnTo>
                      <a:pt x="635" y="437"/>
                    </a:lnTo>
                    <a:lnTo>
                      <a:pt x="657" y="422"/>
                    </a:lnTo>
                    <a:lnTo>
                      <a:pt x="680" y="407"/>
                    </a:lnTo>
                    <a:lnTo>
                      <a:pt x="701" y="390"/>
                    </a:lnTo>
                    <a:lnTo>
                      <a:pt x="722" y="372"/>
                    </a:lnTo>
                    <a:lnTo>
                      <a:pt x="744" y="350"/>
                    </a:lnTo>
                    <a:lnTo>
                      <a:pt x="765" y="327"/>
                    </a:lnTo>
                    <a:lnTo>
                      <a:pt x="785" y="303"/>
                    </a:lnTo>
                    <a:lnTo>
                      <a:pt x="804" y="278"/>
                    </a:lnTo>
                    <a:lnTo>
                      <a:pt x="794" y="255"/>
                    </a:lnTo>
                    <a:lnTo>
                      <a:pt x="780" y="233"/>
                    </a:lnTo>
                    <a:lnTo>
                      <a:pt x="768" y="212"/>
                    </a:lnTo>
                    <a:lnTo>
                      <a:pt x="755" y="191"/>
                    </a:lnTo>
                    <a:lnTo>
                      <a:pt x="740" y="171"/>
                    </a:lnTo>
                    <a:lnTo>
                      <a:pt x="725" y="153"/>
                    </a:lnTo>
                    <a:lnTo>
                      <a:pt x="708" y="135"/>
                    </a:lnTo>
                    <a:lnTo>
                      <a:pt x="692" y="119"/>
                    </a:lnTo>
                    <a:lnTo>
                      <a:pt x="674" y="104"/>
                    </a:lnTo>
                    <a:lnTo>
                      <a:pt x="657" y="89"/>
                    </a:lnTo>
                    <a:lnTo>
                      <a:pt x="638" y="75"/>
                    </a:lnTo>
                    <a:lnTo>
                      <a:pt x="620" y="63"/>
                    </a:lnTo>
                    <a:lnTo>
                      <a:pt x="600" y="53"/>
                    </a:lnTo>
                    <a:lnTo>
                      <a:pt x="581" y="42"/>
                    </a:lnTo>
                    <a:lnTo>
                      <a:pt x="560" y="33"/>
                    </a:lnTo>
                    <a:lnTo>
                      <a:pt x="540" y="24"/>
                    </a:lnTo>
                    <a:lnTo>
                      <a:pt x="519" y="18"/>
                    </a:lnTo>
                    <a:lnTo>
                      <a:pt x="498" y="12"/>
                    </a:lnTo>
                    <a:lnTo>
                      <a:pt x="477" y="8"/>
                    </a:lnTo>
                    <a:lnTo>
                      <a:pt x="455" y="5"/>
                    </a:lnTo>
                    <a:lnTo>
                      <a:pt x="434" y="2"/>
                    </a:lnTo>
                    <a:lnTo>
                      <a:pt x="411" y="0"/>
                    </a:lnTo>
                    <a:lnTo>
                      <a:pt x="390" y="2"/>
                    </a:lnTo>
                    <a:lnTo>
                      <a:pt x="368" y="3"/>
                    </a:lnTo>
                    <a:lnTo>
                      <a:pt x="345" y="5"/>
                    </a:lnTo>
                    <a:lnTo>
                      <a:pt x="324" y="9"/>
                    </a:lnTo>
                    <a:lnTo>
                      <a:pt x="302" y="14"/>
                    </a:lnTo>
                    <a:lnTo>
                      <a:pt x="281" y="20"/>
                    </a:lnTo>
                    <a:lnTo>
                      <a:pt x="258" y="29"/>
                    </a:lnTo>
                    <a:lnTo>
                      <a:pt x="237" y="36"/>
                    </a:lnTo>
                    <a:lnTo>
                      <a:pt x="216" y="47"/>
                    </a:lnTo>
                    <a:lnTo>
                      <a:pt x="195" y="59"/>
                    </a:lnTo>
                    <a:lnTo>
                      <a:pt x="180" y="68"/>
                    </a:lnTo>
                    <a:lnTo>
                      <a:pt x="165" y="78"/>
                    </a:lnTo>
                    <a:lnTo>
                      <a:pt x="150" y="90"/>
                    </a:lnTo>
                    <a:lnTo>
                      <a:pt x="135" y="101"/>
                    </a:lnTo>
                    <a:lnTo>
                      <a:pt x="122" y="113"/>
                    </a:lnTo>
                    <a:lnTo>
                      <a:pt x="108" y="126"/>
                    </a:lnTo>
                    <a:lnTo>
                      <a:pt x="95" y="140"/>
                    </a:lnTo>
                    <a:lnTo>
                      <a:pt x="83" y="153"/>
                    </a:lnTo>
                    <a:lnTo>
                      <a:pt x="71" y="167"/>
                    </a:lnTo>
                    <a:lnTo>
                      <a:pt x="59" y="182"/>
                    </a:lnTo>
                    <a:lnTo>
                      <a:pt x="48" y="198"/>
                    </a:lnTo>
                    <a:lnTo>
                      <a:pt x="38" y="213"/>
                    </a:lnTo>
                    <a:lnTo>
                      <a:pt x="27" y="230"/>
                    </a:lnTo>
                    <a:lnTo>
                      <a:pt x="18" y="248"/>
                    </a:lnTo>
                    <a:lnTo>
                      <a:pt x="9" y="264"/>
                    </a:lnTo>
                    <a:lnTo>
                      <a:pt x="0" y="282"/>
                    </a:lnTo>
                    <a:close/>
                  </a:path>
                </a:pathLst>
              </a:custGeom>
              <a:gradFill rotWithShape="1">
                <a:gsLst>
                  <a:gs pos="0">
                    <a:srgbClr val="808080">
                      <a:gamma/>
                      <a:tint val="0"/>
                      <a:invGamma/>
                    </a:srgbClr>
                  </a:gs>
                  <a:gs pos="100000">
                    <a:srgbClr val="808080"/>
                  </a:gs>
                </a:gsLst>
                <a:lin ang="5400000" scaled="1"/>
              </a:gradFill>
              <a:ln w="12700" cmpd="sng">
                <a:solidFill>
                  <a:schemeClr val="accent2"/>
                </a:solidFill>
                <a:prstDash val="solid"/>
                <a:round/>
                <a:headEnd/>
                <a:tailEnd/>
              </a:ln>
            </p:spPr>
            <p:txBody>
              <a:bodyPr/>
              <a:lstStyle/>
              <a:p>
                <a:endParaRPr lang="ru-RU"/>
              </a:p>
            </p:txBody>
          </p:sp>
        </p:grpSp>
        <p:grpSp>
          <p:nvGrpSpPr>
            <p:cNvPr id="1120879" name="Group 623"/>
            <p:cNvGrpSpPr>
              <a:grpSpLocks/>
            </p:cNvGrpSpPr>
            <p:nvPr/>
          </p:nvGrpSpPr>
          <p:grpSpPr bwMode="auto">
            <a:xfrm>
              <a:off x="3234" y="1207"/>
              <a:ext cx="228" cy="209"/>
              <a:chOff x="3234" y="1207"/>
              <a:chExt cx="228" cy="209"/>
            </a:xfrm>
          </p:grpSpPr>
          <p:sp>
            <p:nvSpPr>
              <p:cNvPr id="1120571" name="Freeform 315"/>
              <p:cNvSpPr>
                <a:spLocks/>
              </p:cNvSpPr>
              <p:nvPr/>
            </p:nvSpPr>
            <p:spPr bwMode="auto">
              <a:xfrm>
                <a:off x="3234" y="1207"/>
                <a:ext cx="228" cy="209"/>
              </a:xfrm>
              <a:custGeom>
                <a:avLst/>
                <a:gdLst>
                  <a:gd name="T0" fmla="*/ 0 w 960"/>
                  <a:gd name="T1" fmla="*/ 480 h 960"/>
                  <a:gd name="T2" fmla="*/ 480 w 960"/>
                  <a:gd name="T3" fmla="*/ 0 h 960"/>
                  <a:gd name="T4" fmla="*/ 960 w 960"/>
                  <a:gd name="T5" fmla="*/ 480 h 960"/>
                  <a:gd name="T6" fmla="*/ 960 w 960"/>
                  <a:gd name="T7" fmla="*/ 480 h 960"/>
                  <a:gd name="T8" fmla="*/ 480 w 960"/>
                  <a:gd name="T9" fmla="*/ 960 h 960"/>
                  <a:gd name="T10" fmla="*/ 0 w 960"/>
                  <a:gd name="T11" fmla="*/ 480 h 960"/>
                </a:gdLst>
                <a:ahLst/>
                <a:cxnLst>
                  <a:cxn ang="0">
                    <a:pos x="T0" y="T1"/>
                  </a:cxn>
                  <a:cxn ang="0">
                    <a:pos x="T2" y="T3"/>
                  </a:cxn>
                  <a:cxn ang="0">
                    <a:pos x="T4" y="T5"/>
                  </a:cxn>
                  <a:cxn ang="0">
                    <a:pos x="T6" y="T7"/>
                  </a:cxn>
                  <a:cxn ang="0">
                    <a:pos x="T8" y="T9"/>
                  </a:cxn>
                  <a:cxn ang="0">
                    <a:pos x="T10" y="T11"/>
                  </a:cxn>
                </a:cxnLst>
                <a:rect l="0" t="0" r="r" b="b"/>
                <a:pathLst>
                  <a:path w="960" h="960">
                    <a:moveTo>
                      <a:pt x="0" y="480"/>
                    </a:moveTo>
                    <a:cubicBezTo>
                      <a:pt x="0" y="215"/>
                      <a:pt x="215" y="0"/>
                      <a:pt x="480" y="0"/>
                    </a:cubicBezTo>
                    <a:cubicBezTo>
                      <a:pt x="745" y="0"/>
                      <a:pt x="960" y="215"/>
                      <a:pt x="960" y="480"/>
                    </a:cubicBezTo>
                    <a:cubicBezTo>
                      <a:pt x="960" y="480"/>
                      <a:pt x="960" y="480"/>
                      <a:pt x="960" y="480"/>
                    </a:cubicBezTo>
                    <a:cubicBezTo>
                      <a:pt x="960" y="745"/>
                      <a:pt x="745" y="960"/>
                      <a:pt x="480" y="960"/>
                    </a:cubicBezTo>
                    <a:cubicBezTo>
                      <a:pt x="215" y="960"/>
                      <a:pt x="0" y="745"/>
                      <a:pt x="0" y="480"/>
                    </a:cubicBezTo>
                  </a:path>
                </a:pathLst>
              </a:custGeom>
              <a:solidFill>
                <a:srgbClr val="FFFFFF"/>
              </a:solidFill>
              <a:ln w="0">
                <a:solidFill>
                  <a:srgbClr val="000000"/>
                </a:solidFill>
                <a:prstDash val="solid"/>
                <a:round/>
                <a:headEnd/>
                <a:tailEnd/>
              </a:ln>
            </p:spPr>
            <p:txBody>
              <a:bodyPr/>
              <a:lstStyle/>
              <a:p>
                <a:endParaRPr lang="ru-RU"/>
              </a:p>
            </p:txBody>
          </p:sp>
          <p:sp>
            <p:nvSpPr>
              <p:cNvPr id="1120572" name="Freeform 316"/>
              <p:cNvSpPr>
                <a:spLocks/>
              </p:cNvSpPr>
              <p:nvPr/>
            </p:nvSpPr>
            <p:spPr bwMode="auto">
              <a:xfrm>
                <a:off x="3234" y="1207"/>
                <a:ext cx="228" cy="209"/>
              </a:xfrm>
              <a:custGeom>
                <a:avLst/>
                <a:gdLst>
                  <a:gd name="T0" fmla="*/ 0 w 533"/>
                  <a:gd name="T1" fmla="*/ 299 h 598"/>
                  <a:gd name="T2" fmla="*/ 267 w 533"/>
                  <a:gd name="T3" fmla="*/ 0 h 598"/>
                  <a:gd name="T4" fmla="*/ 533 w 533"/>
                  <a:gd name="T5" fmla="*/ 299 h 598"/>
                  <a:gd name="T6" fmla="*/ 533 w 533"/>
                  <a:gd name="T7" fmla="*/ 299 h 598"/>
                  <a:gd name="T8" fmla="*/ 267 w 533"/>
                  <a:gd name="T9" fmla="*/ 598 h 598"/>
                  <a:gd name="T10" fmla="*/ 0 w 533"/>
                  <a:gd name="T11" fmla="*/ 299 h 598"/>
                </a:gdLst>
                <a:ahLst/>
                <a:cxnLst>
                  <a:cxn ang="0">
                    <a:pos x="T0" y="T1"/>
                  </a:cxn>
                  <a:cxn ang="0">
                    <a:pos x="T2" y="T3"/>
                  </a:cxn>
                  <a:cxn ang="0">
                    <a:pos x="T4" y="T5"/>
                  </a:cxn>
                  <a:cxn ang="0">
                    <a:pos x="T6" y="T7"/>
                  </a:cxn>
                  <a:cxn ang="0">
                    <a:pos x="T8" y="T9"/>
                  </a:cxn>
                  <a:cxn ang="0">
                    <a:pos x="T10" y="T11"/>
                  </a:cxn>
                </a:cxnLst>
                <a:rect l="0" t="0" r="r" b="b"/>
                <a:pathLst>
                  <a:path w="533" h="598">
                    <a:moveTo>
                      <a:pt x="0" y="299"/>
                    </a:moveTo>
                    <a:cubicBezTo>
                      <a:pt x="0" y="134"/>
                      <a:pt x="120" y="0"/>
                      <a:pt x="267" y="0"/>
                    </a:cubicBezTo>
                    <a:cubicBezTo>
                      <a:pt x="414" y="0"/>
                      <a:pt x="533" y="134"/>
                      <a:pt x="533" y="299"/>
                    </a:cubicBezTo>
                    <a:cubicBezTo>
                      <a:pt x="533" y="299"/>
                      <a:pt x="533" y="299"/>
                      <a:pt x="533" y="299"/>
                    </a:cubicBezTo>
                    <a:cubicBezTo>
                      <a:pt x="533" y="464"/>
                      <a:pt x="414" y="598"/>
                      <a:pt x="267" y="598"/>
                    </a:cubicBezTo>
                    <a:cubicBezTo>
                      <a:pt x="120" y="598"/>
                      <a:pt x="0" y="464"/>
                      <a:pt x="0" y="299"/>
                    </a:cubicBezTo>
                  </a:path>
                </a:pathLst>
              </a:custGeom>
              <a:solidFill>
                <a:srgbClr val="CCCCFF"/>
              </a:solidFill>
              <a:ln w="19050" cap="rnd" cmpd="sng">
                <a:solidFill>
                  <a:srgbClr val="FF0000"/>
                </a:solidFill>
                <a:prstDash val="solid"/>
                <a:round/>
                <a:headEnd/>
                <a:tailEnd/>
              </a:ln>
            </p:spPr>
            <p:txBody>
              <a:bodyPr/>
              <a:lstStyle/>
              <a:p>
                <a:endParaRPr lang="ru-RU"/>
              </a:p>
            </p:txBody>
          </p:sp>
          <p:sp>
            <p:nvSpPr>
              <p:cNvPr id="1120573" name="Freeform 317"/>
              <p:cNvSpPr>
                <a:spLocks/>
              </p:cNvSpPr>
              <p:nvPr/>
            </p:nvSpPr>
            <p:spPr bwMode="auto">
              <a:xfrm>
                <a:off x="3247" y="1234"/>
                <a:ext cx="204" cy="163"/>
              </a:xfrm>
              <a:custGeom>
                <a:avLst/>
                <a:gdLst>
                  <a:gd name="T0" fmla="*/ 33 w 478"/>
                  <a:gd name="T1" fmla="*/ 68 h 468"/>
                  <a:gd name="T2" fmla="*/ 50 w 478"/>
                  <a:gd name="T3" fmla="*/ 72 h 468"/>
                  <a:gd name="T4" fmla="*/ 71 w 478"/>
                  <a:gd name="T5" fmla="*/ 83 h 468"/>
                  <a:gd name="T6" fmla="*/ 101 w 478"/>
                  <a:gd name="T7" fmla="*/ 80 h 468"/>
                  <a:gd name="T8" fmla="*/ 137 w 478"/>
                  <a:gd name="T9" fmla="*/ 73 h 468"/>
                  <a:gd name="T10" fmla="*/ 112 w 478"/>
                  <a:gd name="T11" fmla="*/ 73 h 468"/>
                  <a:gd name="T12" fmla="*/ 100 w 478"/>
                  <a:gd name="T13" fmla="*/ 59 h 468"/>
                  <a:gd name="T14" fmla="*/ 128 w 478"/>
                  <a:gd name="T15" fmla="*/ 46 h 468"/>
                  <a:gd name="T16" fmla="*/ 146 w 478"/>
                  <a:gd name="T17" fmla="*/ 57 h 468"/>
                  <a:gd name="T18" fmla="*/ 168 w 478"/>
                  <a:gd name="T19" fmla="*/ 80 h 468"/>
                  <a:gd name="T20" fmla="*/ 167 w 478"/>
                  <a:gd name="T21" fmla="*/ 105 h 468"/>
                  <a:gd name="T22" fmla="*/ 203 w 478"/>
                  <a:gd name="T23" fmla="*/ 115 h 468"/>
                  <a:gd name="T24" fmla="*/ 183 w 478"/>
                  <a:gd name="T25" fmla="*/ 81 h 468"/>
                  <a:gd name="T26" fmla="*/ 194 w 478"/>
                  <a:gd name="T27" fmla="*/ 57 h 468"/>
                  <a:gd name="T28" fmla="*/ 173 w 478"/>
                  <a:gd name="T29" fmla="*/ 40 h 468"/>
                  <a:gd name="T30" fmla="*/ 160 w 478"/>
                  <a:gd name="T31" fmla="*/ 28 h 468"/>
                  <a:gd name="T32" fmla="*/ 188 w 478"/>
                  <a:gd name="T33" fmla="*/ 36 h 468"/>
                  <a:gd name="T34" fmla="*/ 205 w 478"/>
                  <a:gd name="T35" fmla="*/ 61 h 468"/>
                  <a:gd name="T36" fmla="*/ 229 w 478"/>
                  <a:gd name="T37" fmla="*/ 58 h 468"/>
                  <a:gd name="T38" fmla="*/ 256 w 478"/>
                  <a:gd name="T39" fmla="*/ 66 h 468"/>
                  <a:gd name="T40" fmla="*/ 253 w 478"/>
                  <a:gd name="T41" fmla="*/ 82 h 468"/>
                  <a:gd name="T42" fmla="*/ 268 w 478"/>
                  <a:gd name="T43" fmla="*/ 102 h 468"/>
                  <a:gd name="T44" fmla="*/ 253 w 478"/>
                  <a:gd name="T45" fmla="*/ 125 h 468"/>
                  <a:gd name="T46" fmla="*/ 264 w 478"/>
                  <a:gd name="T47" fmla="*/ 164 h 468"/>
                  <a:gd name="T48" fmla="*/ 265 w 478"/>
                  <a:gd name="T49" fmla="*/ 216 h 468"/>
                  <a:gd name="T50" fmla="*/ 245 w 478"/>
                  <a:gd name="T51" fmla="*/ 218 h 468"/>
                  <a:gd name="T52" fmla="*/ 216 w 478"/>
                  <a:gd name="T53" fmla="*/ 234 h 468"/>
                  <a:gd name="T54" fmla="*/ 237 w 478"/>
                  <a:gd name="T55" fmla="*/ 275 h 468"/>
                  <a:gd name="T56" fmla="*/ 255 w 478"/>
                  <a:gd name="T57" fmla="*/ 277 h 468"/>
                  <a:gd name="T58" fmla="*/ 282 w 478"/>
                  <a:gd name="T59" fmla="*/ 275 h 468"/>
                  <a:gd name="T60" fmla="*/ 300 w 478"/>
                  <a:gd name="T61" fmla="*/ 285 h 468"/>
                  <a:gd name="T62" fmla="*/ 325 w 478"/>
                  <a:gd name="T63" fmla="*/ 264 h 468"/>
                  <a:gd name="T64" fmla="*/ 360 w 478"/>
                  <a:gd name="T65" fmla="*/ 245 h 468"/>
                  <a:gd name="T66" fmla="*/ 384 w 478"/>
                  <a:gd name="T67" fmla="*/ 232 h 468"/>
                  <a:gd name="T68" fmla="*/ 414 w 478"/>
                  <a:gd name="T69" fmla="*/ 224 h 468"/>
                  <a:gd name="T70" fmla="*/ 451 w 478"/>
                  <a:gd name="T71" fmla="*/ 213 h 468"/>
                  <a:gd name="T72" fmla="*/ 476 w 478"/>
                  <a:gd name="T73" fmla="*/ 255 h 468"/>
                  <a:gd name="T74" fmla="*/ 470 w 478"/>
                  <a:gd name="T75" fmla="*/ 321 h 468"/>
                  <a:gd name="T76" fmla="*/ 429 w 478"/>
                  <a:gd name="T77" fmla="*/ 402 h 468"/>
                  <a:gd name="T78" fmla="*/ 402 w 478"/>
                  <a:gd name="T79" fmla="*/ 448 h 468"/>
                  <a:gd name="T80" fmla="*/ 385 w 478"/>
                  <a:gd name="T81" fmla="*/ 438 h 468"/>
                  <a:gd name="T82" fmla="*/ 379 w 478"/>
                  <a:gd name="T83" fmla="*/ 377 h 468"/>
                  <a:gd name="T84" fmla="*/ 328 w 478"/>
                  <a:gd name="T85" fmla="*/ 366 h 468"/>
                  <a:gd name="T86" fmla="*/ 325 w 478"/>
                  <a:gd name="T87" fmla="*/ 313 h 468"/>
                  <a:gd name="T88" fmla="*/ 289 w 478"/>
                  <a:gd name="T89" fmla="*/ 307 h 468"/>
                  <a:gd name="T90" fmla="*/ 246 w 478"/>
                  <a:gd name="T91" fmla="*/ 297 h 468"/>
                  <a:gd name="T92" fmla="*/ 217 w 478"/>
                  <a:gd name="T93" fmla="*/ 319 h 468"/>
                  <a:gd name="T94" fmla="*/ 178 w 478"/>
                  <a:gd name="T95" fmla="*/ 307 h 468"/>
                  <a:gd name="T96" fmla="*/ 150 w 478"/>
                  <a:gd name="T97" fmla="*/ 273 h 468"/>
                  <a:gd name="T98" fmla="*/ 124 w 478"/>
                  <a:gd name="T99" fmla="*/ 271 h 468"/>
                  <a:gd name="T100" fmla="*/ 151 w 478"/>
                  <a:gd name="T101" fmla="*/ 296 h 468"/>
                  <a:gd name="T102" fmla="*/ 120 w 478"/>
                  <a:gd name="T103" fmla="*/ 290 h 468"/>
                  <a:gd name="T104" fmla="*/ 96 w 478"/>
                  <a:gd name="T105" fmla="*/ 241 h 468"/>
                  <a:gd name="T106" fmla="*/ 85 w 478"/>
                  <a:gd name="T107" fmla="*/ 208 h 468"/>
                  <a:gd name="T108" fmla="*/ 65 w 478"/>
                  <a:gd name="T109" fmla="*/ 164 h 468"/>
                  <a:gd name="T110" fmla="*/ 72 w 478"/>
                  <a:gd name="T111" fmla="*/ 160 h 468"/>
                  <a:gd name="T112" fmla="*/ 61 w 478"/>
                  <a:gd name="T113" fmla="*/ 138 h 468"/>
                  <a:gd name="T114" fmla="*/ 29 w 478"/>
                  <a:gd name="T115" fmla="*/ 130 h 468"/>
                  <a:gd name="T116" fmla="*/ 26 w 478"/>
                  <a:gd name="T117" fmla="*/ 108 h 468"/>
                  <a:gd name="T118" fmla="*/ 16 w 478"/>
                  <a:gd name="T119" fmla="*/ 87 h 468"/>
                  <a:gd name="T120" fmla="*/ 9 w 478"/>
                  <a:gd name="T121" fmla="*/ 68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8" h="468">
                    <a:moveTo>
                      <a:pt x="61" y="0"/>
                    </a:moveTo>
                    <a:lnTo>
                      <a:pt x="58" y="5"/>
                    </a:lnTo>
                    <a:lnTo>
                      <a:pt x="54" y="11"/>
                    </a:lnTo>
                    <a:lnTo>
                      <a:pt x="49" y="18"/>
                    </a:lnTo>
                    <a:lnTo>
                      <a:pt x="44" y="24"/>
                    </a:lnTo>
                    <a:lnTo>
                      <a:pt x="39" y="32"/>
                    </a:lnTo>
                    <a:lnTo>
                      <a:pt x="35" y="39"/>
                    </a:lnTo>
                    <a:lnTo>
                      <a:pt x="33" y="47"/>
                    </a:lnTo>
                    <a:lnTo>
                      <a:pt x="33" y="57"/>
                    </a:lnTo>
                    <a:lnTo>
                      <a:pt x="33" y="68"/>
                    </a:lnTo>
                    <a:lnTo>
                      <a:pt x="30" y="76"/>
                    </a:lnTo>
                    <a:lnTo>
                      <a:pt x="29" y="80"/>
                    </a:lnTo>
                    <a:lnTo>
                      <a:pt x="33" y="80"/>
                    </a:lnTo>
                    <a:lnTo>
                      <a:pt x="35" y="80"/>
                    </a:lnTo>
                    <a:lnTo>
                      <a:pt x="38" y="79"/>
                    </a:lnTo>
                    <a:lnTo>
                      <a:pt x="39" y="79"/>
                    </a:lnTo>
                    <a:lnTo>
                      <a:pt x="40" y="78"/>
                    </a:lnTo>
                    <a:lnTo>
                      <a:pt x="42" y="77"/>
                    </a:lnTo>
                    <a:lnTo>
                      <a:pt x="46" y="74"/>
                    </a:lnTo>
                    <a:lnTo>
                      <a:pt x="50" y="72"/>
                    </a:lnTo>
                    <a:lnTo>
                      <a:pt x="54" y="71"/>
                    </a:lnTo>
                    <a:lnTo>
                      <a:pt x="56" y="70"/>
                    </a:lnTo>
                    <a:lnTo>
                      <a:pt x="58" y="70"/>
                    </a:lnTo>
                    <a:lnTo>
                      <a:pt x="59" y="72"/>
                    </a:lnTo>
                    <a:lnTo>
                      <a:pt x="60" y="73"/>
                    </a:lnTo>
                    <a:lnTo>
                      <a:pt x="61" y="74"/>
                    </a:lnTo>
                    <a:lnTo>
                      <a:pt x="63" y="77"/>
                    </a:lnTo>
                    <a:lnTo>
                      <a:pt x="65" y="79"/>
                    </a:lnTo>
                    <a:lnTo>
                      <a:pt x="69" y="80"/>
                    </a:lnTo>
                    <a:lnTo>
                      <a:pt x="71" y="83"/>
                    </a:lnTo>
                    <a:lnTo>
                      <a:pt x="74" y="84"/>
                    </a:lnTo>
                    <a:lnTo>
                      <a:pt x="76" y="84"/>
                    </a:lnTo>
                    <a:lnTo>
                      <a:pt x="79" y="84"/>
                    </a:lnTo>
                    <a:lnTo>
                      <a:pt x="82" y="84"/>
                    </a:lnTo>
                    <a:lnTo>
                      <a:pt x="86" y="83"/>
                    </a:lnTo>
                    <a:lnTo>
                      <a:pt x="90" y="82"/>
                    </a:lnTo>
                    <a:lnTo>
                      <a:pt x="95" y="80"/>
                    </a:lnTo>
                    <a:lnTo>
                      <a:pt x="97" y="80"/>
                    </a:lnTo>
                    <a:lnTo>
                      <a:pt x="100" y="80"/>
                    </a:lnTo>
                    <a:lnTo>
                      <a:pt x="101" y="80"/>
                    </a:lnTo>
                    <a:lnTo>
                      <a:pt x="103" y="80"/>
                    </a:lnTo>
                    <a:lnTo>
                      <a:pt x="109" y="80"/>
                    </a:lnTo>
                    <a:lnTo>
                      <a:pt x="113" y="80"/>
                    </a:lnTo>
                    <a:lnTo>
                      <a:pt x="119" y="79"/>
                    </a:lnTo>
                    <a:lnTo>
                      <a:pt x="124" y="79"/>
                    </a:lnTo>
                    <a:lnTo>
                      <a:pt x="128" y="79"/>
                    </a:lnTo>
                    <a:lnTo>
                      <a:pt x="131" y="78"/>
                    </a:lnTo>
                    <a:lnTo>
                      <a:pt x="134" y="77"/>
                    </a:lnTo>
                    <a:lnTo>
                      <a:pt x="136" y="75"/>
                    </a:lnTo>
                    <a:lnTo>
                      <a:pt x="137" y="73"/>
                    </a:lnTo>
                    <a:lnTo>
                      <a:pt x="136" y="70"/>
                    </a:lnTo>
                    <a:lnTo>
                      <a:pt x="135" y="66"/>
                    </a:lnTo>
                    <a:lnTo>
                      <a:pt x="134" y="65"/>
                    </a:lnTo>
                    <a:lnTo>
                      <a:pt x="132" y="66"/>
                    </a:lnTo>
                    <a:lnTo>
                      <a:pt x="126" y="68"/>
                    </a:lnTo>
                    <a:lnTo>
                      <a:pt x="122" y="69"/>
                    </a:lnTo>
                    <a:lnTo>
                      <a:pt x="119" y="70"/>
                    </a:lnTo>
                    <a:lnTo>
                      <a:pt x="116" y="72"/>
                    </a:lnTo>
                    <a:lnTo>
                      <a:pt x="114" y="72"/>
                    </a:lnTo>
                    <a:lnTo>
                      <a:pt x="112" y="73"/>
                    </a:lnTo>
                    <a:lnTo>
                      <a:pt x="110" y="73"/>
                    </a:lnTo>
                    <a:lnTo>
                      <a:pt x="107" y="72"/>
                    </a:lnTo>
                    <a:lnTo>
                      <a:pt x="105" y="69"/>
                    </a:lnTo>
                    <a:lnTo>
                      <a:pt x="101" y="66"/>
                    </a:lnTo>
                    <a:lnTo>
                      <a:pt x="99" y="64"/>
                    </a:lnTo>
                    <a:lnTo>
                      <a:pt x="97" y="62"/>
                    </a:lnTo>
                    <a:lnTo>
                      <a:pt x="96" y="61"/>
                    </a:lnTo>
                    <a:lnTo>
                      <a:pt x="96" y="60"/>
                    </a:lnTo>
                    <a:lnTo>
                      <a:pt x="97" y="59"/>
                    </a:lnTo>
                    <a:lnTo>
                      <a:pt x="100" y="59"/>
                    </a:lnTo>
                    <a:lnTo>
                      <a:pt x="105" y="58"/>
                    </a:lnTo>
                    <a:lnTo>
                      <a:pt x="110" y="57"/>
                    </a:lnTo>
                    <a:lnTo>
                      <a:pt x="115" y="57"/>
                    </a:lnTo>
                    <a:lnTo>
                      <a:pt x="119" y="57"/>
                    </a:lnTo>
                    <a:lnTo>
                      <a:pt x="122" y="56"/>
                    </a:lnTo>
                    <a:lnTo>
                      <a:pt x="124" y="56"/>
                    </a:lnTo>
                    <a:lnTo>
                      <a:pt x="126" y="54"/>
                    </a:lnTo>
                    <a:lnTo>
                      <a:pt x="127" y="52"/>
                    </a:lnTo>
                    <a:lnTo>
                      <a:pt x="128" y="49"/>
                    </a:lnTo>
                    <a:lnTo>
                      <a:pt x="128" y="46"/>
                    </a:lnTo>
                    <a:lnTo>
                      <a:pt x="128" y="42"/>
                    </a:lnTo>
                    <a:lnTo>
                      <a:pt x="129" y="41"/>
                    </a:lnTo>
                    <a:lnTo>
                      <a:pt x="130" y="41"/>
                    </a:lnTo>
                    <a:lnTo>
                      <a:pt x="134" y="44"/>
                    </a:lnTo>
                    <a:lnTo>
                      <a:pt x="138" y="46"/>
                    </a:lnTo>
                    <a:lnTo>
                      <a:pt x="142" y="48"/>
                    </a:lnTo>
                    <a:lnTo>
                      <a:pt x="145" y="51"/>
                    </a:lnTo>
                    <a:lnTo>
                      <a:pt x="145" y="53"/>
                    </a:lnTo>
                    <a:lnTo>
                      <a:pt x="146" y="55"/>
                    </a:lnTo>
                    <a:lnTo>
                      <a:pt x="146" y="57"/>
                    </a:lnTo>
                    <a:lnTo>
                      <a:pt x="147" y="59"/>
                    </a:lnTo>
                    <a:lnTo>
                      <a:pt x="149" y="62"/>
                    </a:lnTo>
                    <a:lnTo>
                      <a:pt x="153" y="63"/>
                    </a:lnTo>
                    <a:lnTo>
                      <a:pt x="161" y="66"/>
                    </a:lnTo>
                    <a:lnTo>
                      <a:pt x="165" y="68"/>
                    </a:lnTo>
                    <a:lnTo>
                      <a:pt x="168" y="69"/>
                    </a:lnTo>
                    <a:lnTo>
                      <a:pt x="170" y="71"/>
                    </a:lnTo>
                    <a:lnTo>
                      <a:pt x="171" y="74"/>
                    </a:lnTo>
                    <a:lnTo>
                      <a:pt x="170" y="77"/>
                    </a:lnTo>
                    <a:lnTo>
                      <a:pt x="168" y="80"/>
                    </a:lnTo>
                    <a:lnTo>
                      <a:pt x="166" y="84"/>
                    </a:lnTo>
                    <a:lnTo>
                      <a:pt x="163" y="85"/>
                    </a:lnTo>
                    <a:lnTo>
                      <a:pt x="162" y="87"/>
                    </a:lnTo>
                    <a:lnTo>
                      <a:pt x="160" y="88"/>
                    </a:lnTo>
                    <a:lnTo>
                      <a:pt x="159" y="89"/>
                    </a:lnTo>
                    <a:lnTo>
                      <a:pt x="159" y="91"/>
                    </a:lnTo>
                    <a:lnTo>
                      <a:pt x="160" y="94"/>
                    </a:lnTo>
                    <a:lnTo>
                      <a:pt x="161" y="98"/>
                    </a:lnTo>
                    <a:lnTo>
                      <a:pt x="164" y="102"/>
                    </a:lnTo>
                    <a:lnTo>
                      <a:pt x="167" y="105"/>
                    </a:lnTo>
                    <a:lnTo>
                      <a:pt x="171" y="106"/>
                    </a:lnTo>
                    <a:lnTo>
                      <a:pt x="174" y="107"/>
                    </a:lnTo>
                    <a:lnTo>
                      <a:pt x="178" y="108"/>
                    </a:lnTo>
                    <a:lnTo>
                      <a:pt x="182" y="108"/>
                    </a:lnTo>
                    <a:lnTo>
                      <a:pt x="186" y="110"/>
                    </a:lnTo>
                    <a:lnTo>
                      <a:pt x="189" y="112"/>
                    </a:lnTo>
                    <a:lnTo>
                      <a:pt x="193" y="115"/>
                    </a:lnTo>
                    <a:lnTo>
                      <a:pt x="197" y="116"/>
                    </a:lnTo>
                    <a:lnTo>
                      <a:pt x="201" y="116"/>
                    </a:lnTo>
                    <a:lnTo>
                      <a:pt x="203" y="115"/>
                    </a:lnTo>
                    <a:lnTo>
                      <a:pt x="204" y="113"/>
                    </a:lnTo>
                    <a:lnTo>
                      <a:pt x="206" y="110"/>
                    </a:lnTo>
                    <a:lnTo>
                      <a:pt x="204" y="106"/>
                    </a:lnTo>
                    <a:lnTo>
                      <a:pt x="202" y="100"/>
                    </a:lnTo>
                    <a:lnTo>
                      <a:pt x="198" y="95"/>
                    </a:lnTo>
                    <a:lnTo>
                      <a:pt x="195" y="91"/>
                    </a:lnTo>
                    <a:lnTo>
                      <a:pt x="191" y="89"/>
                    </a:lnTo>
                    <a:lnTo>
                      <a:pt x="186" y="85"/>
                    </a:lnTo>
                    <a:lnTo>
                      <a:pt x="185" y="84"/>
                    </a:lnTo>
                    <a:lnTo>
                      <a:pt x="183" y="81"/>
                    </a:lnTo>
                    <a:lnTo>
                      <a:pt x="183" y="79"/>
                    </a:lnTo>
                    <a:lnTo>
                      <a:pt x="185" y="74"/>
                    </a:lnTo>
                    <a:lnTo>
                      <a:pt x="186" y="72"/>
                    </a:lnTo>
                    <a:lnTo>
                      <a:pt x="188" y="70"/>
                    </a:lnTo>
                    <a:lnTo>
                      <a:pt x="191" y="65"/>
                    </a:lnTo>
                    <a:lnTo>
                      <a:pt x="193" y="62"/>
                    </a:lnTo>
                    <a:lnTo>
                      <a:pt x="194" y="60"/>
                    </a:lnTo>
                    <a:lnTo>
                      <a:pt x="195" y="59"/>
                    </a:lnTo>
                    <a:lnTo>
                      <a:pt x="196" y="58"/>
                    </a:lnTo>
                    <a:lnTo>
                      <a:pt x="194" y="57"/>
                    </a:lnTo>
                    <a:lnTo>
                      <a:pt x="193" y="58"/>
                    </a:lnTo>
                    <a:lnTo>
                      <a:pt x="180" y="58"/>
                    </a:lnTo>
                    <a:lnTo>
                      <a:pt x="177" y="57"/>
                    </a:lnTo>
                    <a:lnTo>
                      <a:pt x="176" y="57"/>
                    </a:lnTo>
                    <a:lnTo>
                      <a:pt x="176" y="56"/>
                    </a:lnTo>
                    <a:lnTo>
                      <a:pt x="176" y="52"/>
                    </a:lnTo>
                    <a:lnTo>
                      <a:pt x="177" y="49"/>
                    </a:lnTo>
                    <a:lnTo>
                      <a:pt x="176" y="46"/>
                    </a:lnTo>
                    <a:lnTo>
                      <a:pt x="175" y="42"/>
                    </a:lnTo>
                    <a:lnTo>
                      <a:pt x="173" y="40"/>
                    </a:lnTo>
                    <a:lnTo>
                      <a:pt x="171" y="38"/>
                    </a:lnTo>
                    <a:lnTo>
                      <a:pt x="170" y="38"/>
                    </a:lnTo>
                    <a:lnTo>
                      <a:pt x="168" y="38"/>
                    </a:lnTo>
                    <a:lnTo>
                      <a:pt x="166" y="38"/>
                    </a:lnTo>
                    <a:lnTo>
                      <a:pt x="163" y="39"/>
                    </a:lnTo>
                    <a:lnTo>
                      <a:pt x="161" y="39"/>
                    </a:lnTo>
                    <a:lnTo>
                      <a:pt x="157" y="37"/>
                    </a:lnTo>
                    <a:lnTo>
                      <a:pt x="155" y="35"/>
                    </a:lnTo>
                    <a:lnTo>
                      <a:pt x="155" y="32"/>
                    </a:lnTo>
                    <a:lnTo>
                      <a:pt x="160" y="28"/>
                    </a:lnTo>
                    <a:lnTo>
                      <a:pt x="163" y="27"/>
                    </a:lnTo>
                    <a:lnTo>
                      <a:pt x="165" y="26"/>
                    </a:lnTo>
                    <a:lnTo>
                      <a:pt x="167" y="25"/>
                    </a:lnTo>
                    <a:lnTo>
                      <a:pt x="168" y="26"/>
                    </a:lnTo>
                    <a:lnTo>
                      <a:pt x="170" y="26"/>
                    </a:lnTo>
                    <a:lnTo>
                      <a:pt x="172" y="28"/>
                    </a:lnTo>
                    <a:lnTo>
                      <a:pt x="176" y="30"/>
                    </a:lnTo>
                    <a:lnTo>
                      <a:pt x="180" y="32"/>
                    </a:lnTo>
                    <a:lnTo>
                      <a:pt x="185" y="34"/>
                    </a:lnTo>
                    <a:lnTo>
                      <a:pt x="188" y="36"/>
                    </a:lnTo>
                    <a:lnTo>
                      <a:pt x="191" y="38"/>
                    </a:lnTo>
                    <a:lnTo>
                      <a:pt x="194" y="40"/>
                    </a:lnTo>
                    <a:lnTo>
                      <a:pt x="197" y="41"/>
                    </a:lnTo>
                    <a:lnTo>
                      <a:pt x="199" y="42"/>
                    </a:lnTo>
                    <a:lnTo>
                      <a:pt x="202" y="44"/>
                    </a:lnTo>
                    <a:lnTo>
                      <a:pt x="204" y="47"/>
                    </a:lnTo>
                    <a:lnTo>
                      <a:pt x="207" y="51"/>
                    </a:lnTo>
                    <a:lnTo>
                      <a:pt x="207" y="54"/>
                    </a:lnTo>
                    <a:lnTo>
                      <a:pt x="205" y="57"/>
                    </a:lnTo>
                    <a:lnTo>
                      <a:pt x="205" y="61"/>
                    </a:lnTo>
                    <a:lnTo>
                      <a:pt x="207" y="66"/>
                    </a:lnTo>
                    <a:lnTo>
                      <a:pt x="208" y="70"/>
                    </a:lnTo>
                    <a:lnTo>
                      <a:pt x="211" y="72"/>
                    </a:lnTo>
                    <a:lnTo>
                      <a:pt x="211" y="73"/>
                    </a:lnTo>
                    <a:lnTo>
                      <a:pt x="215" y="68"/>
                    </a:lnTo>
                    <a:lnTo>
                      <a:pt x="219" y="64"/>
                    </a:lnTo>
                    <a:lnTo>
                      <a:pt x="222" y="62"/>
                    </a:lnTo>
                    <a:lnTo>
                      <a:pt x="225" y="61"/>
                    </a:lnTo>
                    <a:lnTo>
                      <a:pt x="228" y="59"/>
                    </a:lnTo>
                    <a:lnTo>
                      <a:pt x="229" y="58"/>
                    </a:lnTo>
                    <a:lnTo>
                      <a:pt x="232" y="57"/>
                    </a:lnTo>
                    <a:lnTo>
                      <a:pt x="233" y="57"/>
                    </a:lnTo>
                    <a:lnTo>
                      <a:pt x="236" y="57"/>
                    </a:lnTo>
                    <a:lnTo>
                      <a:pt x="237" y="58"/>
                    </a:lnTo>
                    <a:lnTo>
                      <a:pt x="240" y="59"/>
                    </a:lnTo>
                    <a:lnTo>
                      <a:pt x="243" y="61"/>
                    </a:lnTo>
                    <a:lnTo>
                      <a:pt x="247" y="63"/>
                    </a:lnTo>
                    <a:lnTo>
                      <a:pt x="249" y="64"/>
                    </a:lnTo>
                    <a:lnTo>
                      <a:pt x="253" y="65"/>
                    </a:lnTo>
                    <a:lnTo>
                      <a:pt x="256" y="66"/>
                    </a:lnTo>
                    <a:lnTo>
                      <a:pt x="259" y="67"/>
                    </a:lnTo>
                    <a:lnTo>
                      <a:pt x="262" y="67"/>
                    </a:lnTo>
                    <a:lnTo>
                      <a:pt x="264" y="68"/>
                    </a:lnTo>
                    <a:lnTo>
                      <a:pt x="267" y="69"/>
                    </a:lnTo>
                    <a:lnTo>
                      <a:pt x="269" y="72"/>
                    </a:lnTo>
                    <a:lnTo>
                      <a:pt x="268" y="77"/>
                    </a:lnTo>
                    <a:lnTo>
                      <a:pt x="266" y="80"/>
                    </a:lnTo>
                    <a:lnTo>
                      <a:pt x="255" y="83"/>
                    </a:lnTo>
                    <a:lnTo>
                      <a:pt x="254" y="83"/>
                    </a:lnTo>
                    <a:lnTo>
                      <a:pt x="253" y="82"/>
                    </a:lnTo>
                    <a:lnTo>
                      <a:pt x="249" y="82"/>
                    </a:lnTo>
                    <a:lnTo>
                      <a:pt x="247" y="83"/>
                    </a:lnTo>
                    <a:lnTo>
                      <a:pt x="245" y="84"/>
                    </a:lnTo>
                    <a:lnTo>
                      <a:pt x="245" y="87"/>
                    </a:lnTo>
                    <a:lnTo>
                      <a:pt x="247" y="90"/>
                    </a:lnTo>
                    <a:lnTo>
                      <a:pt x="249" y="96"/>
                    </a:lnTo>
                    <a:lnTo>
                      <a:pt x="249" y="100"/>
                    </a:lnTo>
                    <a:lnTo>
                      <a:pt x="250" y="102"/>
                    </a:lnTo>
                    <a:lnTo>
                      <a:pt x="266" y="102"/>
                    </a:lnTo>
                    <a:lnTo>
                      <a:pt x="268" y="102"/>
                    </a:lnTo>
                    <a:lnTo>
                      <a:pt x="269" y="103"/>
                    </a:lnTo>
                    <a:lnTo>
                      <a:pt x="269" y="105"/>
                    </a:lnTo>
                    <a:lnTo>
                      <a:pt x="269" y="107"/>
                    </a:lnTo>
                    <a:lnTo>
                      <a:pt x="268" y="110"/>
                    </a:lnTo>
                    <a:lnTo>
                      <a:pt x="267" y="114"/>
                    </a:lnTo>
                    <a:lnTo>
                      <a:pt x="264" y="117"/>
                    </a:lnTo>
                    <a:lnTo>
                      <a:pt x="262" y="118"/>
                    </a:lnTo>
                    <a:lnTo>
                      <a:pt x="257" y="121"/>
                    </a:lnTo>
                    <a:lnTo>
                      <a:pt x="255" y="123"/>
                    </a:lnTo>
                    <a:lnTo>
                      <a:pt x="253" y="125"/>
                    </a:lnTo>
                    <a:lnTo>
                      <a:pt x="253" y="128"/>
                    </a:lnTo>
                    <a:lnTo>
                      <a:pt x="252" y="133"/>
                    </a:lnTo>
                    <a:lnTo>
                      <a:pt x="251" y="136"/>
                    </a:lnTo>
                    <a:lnTo>
                      <a:pt x="252" y="138"/>
                    </a:lnTo>
                    <a:lnTo>
                      <a:pt x="254" y="140"/>
                    </a:lnTo>
                    <a:lnTo>
                      <a:pt x="257" y="143"/>
                    </a:lnTo>
                    <a:lnTo>
                      <a:pt x="255" y="145"/>
                    </a:lnTo>
                    <a:lnTo>
                      <a:pt x="255" y="148"/>
                    </a:lnTo>
                    <a:lnTo>
                      <a:pt x="259" y="155"/>
                    </a:lnTo>
                    <a:lnTo>
                      <a:pt x="264" y="164"/>
                    </a:lnTo>
                    <a:lnTo>
                      <a:pt x="265" y="169"/>
                    </a:lnTo>
                    <a:lnTo>
                      <a:pt x="264" y="174"/>
                    </a:lnTo>
                    <a:lnTo>
                      <a:pt x="263" y="180"/>
                    </a:lnTo>
                    <a:lnTo>
                      <a:pt x="262" y="187"/>
                    </a:lnTo>
                    <a:lnTo>
                      <a:pt x="260" y="193"/>
                    </a:lnTo>
                    <a:lnTo>
                      <a:pt x="260" y="199"/>
                    </a:lnTo>
                    <a:lnTo>
                      <a:pt x="263" y="204"/>
                    </a:lnTo>
                    <a:lnTo>
                      <a:pt x="265" y="209"/>
                    </a:lnTo>
                    <a:lnTo>
                      <a:pt x="265" y="212"/>
                    </a:lnTo>
                    <a:lnTo>
                      <a:pt x="265" y="216"/>
                    </a:lnTo>
                    <a:lnTo>
                      <a:pt x="266" y="220"/>
                    </a:lnTo>
                    <a:lnTo>
                      <a:pt x="267" y="224"/>
                    </a:lnTo>
                    <a:lnTo>
                      <a:pt x="266" y="227"/>
                    </a:lnTo>
                    <a:lnTo>
                      <a:pt x="265" y="229"/>
                    </a:lnTo>
                    <a:lnTo>
                      <a:pt x="264" y="230"/>
                    </a:lnTo>
                    <a:lnTo>
                      <a:pt x="263" y="228"/>
                    </a:lnTo>
                    <a:lnTo>
                      <a:pt x="259" y="225"/>
                    </a:lnTo>
                    <a:lnTo>
                      <a:pt x="253" y="221"/>
                    </a:lnTo>
                    <a:lnTo>
                      <a:pt x="249" y="219"/>
                    </a:lnTo>
                    <a:lnTo>
                      <a:pt x="245" y="218"/>
                    </a:lnTo>
                    <a:lnTo>
                      <a:pt x="241" y="218"/>
                    </a:lnTo>
                    <a:lnTo>
                      <a:pt x="237" y="218"/>
                    </a:lnTo>
                    <a:lnTo>
                      <a:pt x="233" y="219"/>
                    </a:lnTo>
                    <a:lnTo>
                      <a:pt x="231" y="220"/>
                    </a:lnTo>
                    <a:lnTo>
                      <a:pt x="228" y="222"/>
                    </a:lnTo>
                    <a:lnTo>
                      <a:pt x="226" y="224"/>
                    </a:lnTo>
                    <a:lnTo>
                      <a:pt x="224" y="225"/>
                    </a:lnTo>
                    <a:lnTo>
                      <a:pt x="222" y="225"/>
                    </a:lnTo>
                    <a:lnTo>
                      <a:pt x="219" y="227"/>
                    </a:lnTo>
                    <a:lnTo>
                      <a:pt x="216" y="234"/>
                    </a:lnTo>
                    <a:lnTo>
                      <a:pt x="213" y="240"/>
                    </a:lnTo>
                    <a:lnTo>
                      <a:pt x="211" y="246"/>
                    </a:lnTo>
                    <a:lnTo>
                      <a:pt x="209" y="253"/>
                    </a:lnTo>
                    <a:lnTo>
                      <a:pt x="209" y="260"/>
                    </a:lnTo>
                    <a:lnTo>
                      <a:pt x="211" y="267"/>
                    </a:lnTo>
                    <a:lnTo>
                      <a:pt x="214" y="272"/>
                    </a:lnTo>
                    <a:lnTo>
                      <a:pt x="221" y="278"/>
                    </a:lnTo>
                    <a:lnTo>
                      <a:pt x="232" y="282"/>
                    </a:lnTo>
                    <a:lnTo>
                      <a:pt x="234" y="279"/>
                    </a:lnTo>
                    <a:lnTo>
                      <a:pt x="237" y="275"/>
                    </a:lnTo>
                    <a:lnTo>
                      <a:pt x="239" y="273"/>
                    </a:lnTo>
                    <a:lnTo>
                      <a:pt x="242" y="270"/>
                    </a:lnTo>
                    <a:lnTo>
                      <a:pt x="244" y="268"/>
                    </a:lnTo>
                    <a:lnTo>
                      <a:pt x="247" y="267"/>
                    </a:lnTo>
                    <a:lnTo>
                      <a:pt x="249" y="265"/>
                    </a:lnTo>
                    <a:lnTo>
                      <a:pt x="252" y="266"/>
                    </a:lnTo>
                    <a:lnTo>
                      <a:pt x="255" y="269"/>
                    </a:lnTo>
                    <a:lnTo>
                      <a:pt x="257" y="272"/>
                    </a:lnTo>
                    <a:lnTo>
                      <a:pt x="256" y="275"/>
                    </a:lnTo>
                    <a:lnTo>
                      <a:pt x="255" y="277"/>
                    </a:lnTo>
                    <a:lnTo>
                      <a:pt x="256" y="277"/>
                    </a:lnTo>
                    <a:lnTo>
                      <a:pt x="257" y="277"/>
                    </a:lnTo>
                    <a:lnTo>
                      <a:pt x="263" y="277"/>
                    </a:lnTo>
                    <a:lnTo>
                      <a:pt x="266" y="277"/>
                    </a:lnTo>
                    <a:lnTo>
                      <a:pt x="269" y="275"/>
                    </a:lnTo>
                    <a:lnTo>
                      <a:pt x="273" y="273"/>
                    </a:lnTo>
                    <a:lnTo>
                      <a:pt x="277" y="272"/>
                    </a:lnTo>
                    <a:lnTo>
                      <a:pt x="279" y="272"/>
                    </a:lnTo>
                    <a:lnTo>
                      <a:pt x="281" y="273"/>
                    </a:lnTo>
                    <a:lnTo>
                      <a:pt x="282" y="275"/>
                    </a:lnTo>
                    <a:lnTo>
                      <a:pt x="283" y="277"/>
                    </a:lnTo>
                    <a:lnTo>
                      <a:pt x="284" y="280"/>
                    </a:lnTo>
                    <a:lnTo>
                      <a:pt x="286" y="282"/>
                    </a:lnTo>
                    <a:lnTo>
                      <a:pt x="288" y="284"/>
                    </a:lnTo>
                    <a:lnTo>
                      <a:pt x="290" y="286"/>
                    </a:lnTo>
                    <a:lnTo>
                      <a:pt x="292" y="286"/>
                    </a:lnTo>
                    <a:lnTo>
                      <a:pt x="295" y="286"/>
                    </a:lnTo>
                    <a:lnTo>
                      <a:pt x="297" y="286"/>
                    </a:lnTo>
                    <a:lnTo>
                      <a:pt x="298" y="285"/>
                    </a:lnTo>
                    <a:lnTo>
                      <a:pt x="300" y="285"/>
                    </a:lnTo>
                    <a:lnTo>
                      <a:pt x="306" y="283"/>
                    </a:lnTo>
                    <a:lnTo>
                      <a:pt x="309" y="284"/>
                    </a:lnTo>
                    <a:lnTo>
                      <a:pt x="312" y="284"/>
                    </a:lnTo>
                    <a:lnTo>
                      <a:pt x="314" y="283"/>
                    </a:lnTo>
                    <a:lnTo>
                      <a:pt x="315" y="282"/>
                    </a:lnTo>
                    <a:lnTo>
                      <a:pt x="318" y="280"/>
                    </a:lnTo>
                    <a:lnTo>
                      <a:pt x="320" y="277"/>
                    </a:lnTo>
                    <a:lnTo>
                      <a:pt x="323" y="272"/>
                    </a:lnTo>
                    <a:lnTo>
                      <a:pt x="324" y="268"/>
                    </a:lnTo>
                    <a:lnTo>
                      <a:pt x="325" y="264"/>
                    </a:lnTo>
                    <a:lnTo>
                      <a:pt x="325" y="260"/>
                    </a:lnTo>
                    <a:lnTo>
                      <a:pt x="326" y="258"/>
                    </a:lnTo>
                    <a:lnTo>
                      <a:pt x="327" y="255"/>
                    </a:lnTo>
                    <a:lnTo>
                      <a:pt x="330" y="253"/>
                    </a:lnTo>
                    <a:lnTo>
                      <a:pt x="334" y="252"/>
                    </a:lnTo>
                    <a:lnTo>
                      <a:pt x="339" y="252"/>
                    </a:lnTo>
                    <a:lnTo>
                      <a:pt x="344" y="252"/>
                    </a:lnTo>
                    <a:lnTo>
                      <a:pt x="348" y="251"/>
                    </a:lnTo>
                    <a:lnTo>
                      <a:pt x="357" y="248"/>
                    </a:lnTo>
                    <a:lnTo>
                      <a:pt x="360" y="245"/>
                    </a:lnTo>
                    <a:lnTo>
                      <a:pt x="364" y="242"/>
                    </a:lnTo>
                    <a:lnTo>
                      <a:pt x="367" y="238"/>
                    </a:lnTo>
                    <a:lnTo>
                      <a:pt x="369" y="234"/>
                    </a:lnTo>
                    <a:lnTo>
                      <a:pt x="371" y="231"/>
                    </a:lnTo>
                    <a:lnTo>
                      <a:pt x="374" y="230"/>
                    </a:lnTo>
                    <a:lnTo>
                      <a:pt x="375" y="230"/>
                    </a:lnTo>
                    <a:lnTo>
                      <a:pt x="377" y="230"/>
                    </a:lnTo>
                    <a:lnTo>
                      <a:pt x="379" y="231"/>
                    </a:lnTo>
                    <a:lnTo>
                      <a:pt x="381" y="232"/>
                    </a:lnTo>
                    <a:lnTo>
                      <a:pt x="384" y="232"/>
                    </a:lnTo>
                    <a:lnTo>
                      <a:pt x="387" y="232"/>
                    </a:lnTo>
                    <a:lnTo>
                      <a:pt x="392" y="230"/>
                    </a:lnTo>
                    <a:lnTo>
                      <a:pt x="396" y="229"/>
                    </a:lnTo>
                    <a:lnTo>
                      <a:pt x="401" y="227"/>
                    </a:lnTo>
                    <a:lnTo>
                      <a:pt x="409" y="224"/>
                    </a:lnTo>
                    <a:lnTo>
                      <a:pt x="411" y="224"/>
                    </a:lnTo>
                    <a:lnTo>
                      <a:pt x="411" y="223"/>
                    </a:lnTo>
                    <a:lnTo>
                      <a:pt x="412" y="223"/>
                    </a:lnTo>
                    <a:lnTo>
                      <a:pt x="412" y="224"/>
                    </a:lnTo>
                    <a:lnTo>
                      <a:pt x="414" y="224"/>
                    </a:lnTo>
                    <a:lnTo>
                      <a:pt x="415" y="224"/>
                    </a:lnTo>
                    <a:lnTo>
                      <a:pt x="417" y="224"/>
                    </a:lnTo>
                    <a:lnTo>
                      <a:pt x="420" y="225"/>
                    </a:lnTo>
                    <a:lnTo>
                      <a:pt x="423" y="226"/>
                    </a:lnTo>
                    <a:lnTo>
                      <a:pt x="427" y="227"/>
                    </a:lnTo>
                    <a:lnTo>
                      <a:pt x="431" y="227"/>
                    </a:lnTo>
                    <a:lnTo>
                      <a:pt x="436" y="224"/>
                    </a:lnTo>
                    <a:lnTo>
                      <a:pt x="441" y="221"/>
                    </a:lnTo>
                    <a:lnTo>
                      <a:pt x="446" y="217"/>
                    </a:lnTo>
                    <a:lnTo>
                      <a:pt x="451" y="213"/>
                    </a:lnTo>
                    <a:lnTo>
                      <a:pt x="456" y="209"/>
                    </a:lnTo>
                    <a:lnTo>
                      <a:pt x="461" y="207"/>
                    </a:lnTo>
                    <a:lnTo>
                      <a:pt x="465" y="207"/>
                    </a:lnTo>
                    <a:lnTo>
                      <a:pt x="472" y="210"/>
                    </a:lnTo>
                    <a:lnTo>
                      <a:pt x="476" y="216"/>
                    </a:lnTo>
                    <a:lnTo>
                      <a:pt x="477" y="224"/>
                    </a:lnTo>
                    <a:lnTo>
                      <a:pt x="477" y="231"/>
                    </a:lnTo>
                    <a:lnTo>
                      <a:pt x="476" y="239"/>
                    </a:lnTo>
                    <a:lnTo>
                      <a:pt x="476" y="247"/>
                    </a:lnTo>
                    <a:lnTo>
                      <a:pt x="476" y="255"/>
                    </a:lnTo>
                    <a:lnTo>
                      <a:pt x="477" y="262"/>
                    </a:lnTo>
                    <a:lnTo>
                      <a:pt x="478" y="267"/>
                    </a:lnTo>
                    <a:lnTo>
                      <a:pt x="478" y="271"/>
                    </a:lnTo>
                    <a:lnTo>
                      <a:pt x="477" y="277"/>
                    </a:lnTo>
                    <a:lnTo>
                      <a:pt x="475" y="287"/>
                    </a:lnTo>
                    <a:lnTo>
                      <a:pt x="475" y="293"/>
                    </a:lnTo>
                    <a:lnTo>
                      <a:pt x="474" y="300"/>
                    </a:lnTo>
                    <a:lnTo>
                      <a:pt x="473" y="307"/>
                    </a:lnTo>
                    <a:lnTo>
                      <a:pt x="472" y="314"/>
                    </a:lnTo>
                    <a:lnTo>
                      <a:pt x="470" y="321"/>
                    </a:lnTo>
                    <a:lnTo>
                      <a:pt x="468" y="328"/>
                    </a:lnTo>
                    <a:lnTo>
                      <a:pt x="465" y="335"/>
                    </a:lnTo>
                    <a:lnTo>
                      <a:pt x="461" y="342"/>
                    </a:lnTo>
                    <a:lnTo>
                      <a:pt x="457" y="348"/>
                    </a:lnTo>
                    <a:lnTo>
                      <a:pt x="454" y="354"/>
                    </a:lnTo>
                    <a:lnTo>
                      <a:pt x="449" y="366"/>
                    </a:lnTo>
                    <a:lnTo>
                      <a:pt x="446" y="371"/>
                    </a:lnTo>
                    <a:lnTo>
                      <a:pt x="443" y="377"/>
                    </a:lnTo>
                    <a:lnTo>
                      <a:pt x="438" y="385"/>
                    </a:lnTo>
                    <a:lnTo>
                      <a:pt x="429" y="402"/>
                    </a:lnTo>
                    <a:lnTo>
                      <a:pt x="426" y="408"/>
                    </a:lnTo>
                    <a:lnTo>
                      <a:pt x="423" y="413"/>
                    </a:lnTo>
                    <a:lnTo>
                      <a:pt x="421" y="417"/>
                    </a:lnTo>
                    <a:lnTo>
                      <a:pt x="418" y="423"/>
                    </a:lnTo>
                    <a:lnTo>
                      <a:pt x="409" y="433"/>
                    </a:lnTo>
                    <a:lnTo>
                      <a:pt x="407" y="437"/>
                    </a:lnTo>
                    <a:lnTo>
                      <a:pt x="405" y="440"/>
                    </a:lnTo>
                    <a:lnTo>
                      <a:pt x="404" y="443"/>
                    </a:lnTo>
                    <a:lnTo>
                      <a:pt x="403" y="445"/>
                    </a:lnTo>
                    <a:lnTo>
                      <a:pt x="402" y="448"/>
                    </a:lnTo>
                    <a:lnTo>
                      <a:pt x="400" y="450"/>
                    </a:lnTo>
                    <a:lnTo>
                      <a:pt x="397" y="453"/>
                    </a:lnTo>
                    <a:lnTo>
                      <a:pt x="394" y="455"/>
                    </a:lnTo>
                    <a:lnTo>
                      <a:pt x="391" y="458"/>
                    </a:lnTo>
                    <a:lnTo>
                      <a:pt x="389" y="460"/>
                    </a:lnTo>
                    <a:lnTo>
                      <a:pt x="384" y="465"/>
                    </a:lnTo>
                    <a:lnTo>
                      <a:pt x="382" y="466"/>
                    </a:lnTo>
                    <a:lnTo>
                      <a:pt x="381" y="468"/>
                    </a:lnTo>
                    <a:lnTo>
                      <a:pt x="382" y="451"/>
                    </a:lnTo>
                    <a:lnTo>
                      <a:pt x="385" y="438"/>
                    </a:lnTo>
                    <a:lnTo>
                      <a:pt x="386" y="425"/>
                    </a:lnTo>
                    <a:lnTo>
                      <a:pt x="387" y="412"/>
                    </a:lnTo>
                    <a:lnTo>
                      <a:pt x="388" y="404"/>
                    </a:lnTo>
                    <a:lnTo>
                      <a:pt x="389" y="398"/>
                    </a:lnTo>
                    <a:lnTo>
                      <a:pt x="390" y="393"/>
                    </a:lnTo>
                    <a:lnTo>
                      <a:pt x="390" y="388"/>
                    </a:lnTo>
                    <a:lnTo>
                      <a:pt x="389" y="384"/>
                    </a:lnTo>
                    <a:lnTo>
                      <a:pt x="387" y="381"/>
                    </a:lnTo>
                    <a:lnTo>
                      <a:pt x="384" y="379"/>
                    </a:lnTo>
                    <a:lnTo>
                      <a:pt x="379" y="377"/>
                    </a:lnTo>
                    <a:lnTo>
                      <a:pt x="373" y="376"/>
                    </a:lnTo>
                    <a:lnTo>
                      <a:pt x="367" y="375"/>
                    </a:lnTo>
                    <a:lnTo>
                      <a:pt x="358" y="375"/>
                    </a:lnTo>
                    <a:lnTo>
                      <a:pt x="354" y="375"/>
                    </a:lnTo>
                    <a:lnTo>
                      <a:pt x="349" y="374"/>
                    </a:lnTo>
                    <a:lnTo>
                      <a:pt x="344" y="372"/>
                    </a:lnTo>
                    <a:lnTo>
                      <a:pt x="338" y="370"/>
                    </a:lnTo>
                    <a:lnTo>
                      <a:pt x="333" y="367"/>
                    </a:lnTo>
                    <a:lnTo>
                      <a:pt x="330" y="366"/>
                    </a:lnTo>
                    <a:lnTo>
                      <a:pt x="328" y="366"/>
                    </a:lnTo>
                    <a:lnTo>
                      <a:pt x="326" y="366"/>
                    </a:lnTo>
                    <a:lnTo>
                      <a:pt x="326" y="364"/>
                    </a:lnTo>
                    <a:lnTo>
                      <a:pt x="326" y="361"/>
                    </a:lnTo>
                    <a:lnTo>
                      <a:pt x="325" y="355"/>
                    </a:lnTo>
                    <a:lnTo>
                      <a:pt x="325" y="347"/>
                    </a:lnTo>
                    <a:lnTo>
                      <a:pt x="325" y="337"/>
                    </a:lnTo>
                    <a:lnTo>
                      <a:pt x="325" y="329"/>
                    </a:lnTo>
                    <a:lnTo>
                      <a:pt x="325" y="323"/>
                    </a:lnTo>
                    <a:lnTo>
                      <a:pt x="325" y="318"/>
                    </a:lnTo>
                    <a:lnTo>
                      <a:pt x="325" y="313"/>
                    </a:lnTo>
                    <a:lnTo>
                      <a:pt x="325" y="309"/>
                    </a:lnTo>
                    <a:lnTo>
                      <a:pt x="323" y="306"/>
                    </a:lnTo>
                    <a:lnTo>
                      <a:pt x="319" y="304"/>
                    </a:lnTo>
                    <a:lnTo>
                      <a:pt x="315" y="303"/>
                    </a:lnTo>
                    <a:lnTo>
                      <a:pt x="312" y="302"/>
                    </a:lnTo>
                    <a:lnTo>
                      <a:pt x="310" y="303"/>
                    </a:lnTo>
                    <a:lnTo>
                      <a:pt x="308" y="304"/>
                    </a:lnTo>
                    <a:lnTo>
                      <a:pt x="304" y="306"/>
                    </a:lnTo>
                    <a:lnTo>
                      <a:pt x="300" y="307"/>
                    </a:lnTo>
                    <a:lnTo>
                      <a:pt x="289" y="307"/>
                    </a:lnTo>
                    <a:lnTo>
                      <a:pt x="285" y="307"/>
                    </a:lnTo>
                    <a:lnTo>
                      <a:pt x="281" y="308"/>
                    </a:lnTo>
                    <a:lnTo>
                      <a:pt x="274" y="309"/>
                    </a:lnTo>
                    <a:lnTo>
                      <a:pt x="270" y="309"/>
                    </a:lnTo>
                    <a:lnTo>
                      <a:pt x="266" y="308"/>
                    </a:lnTo>
                    <a:lnTo>
                      <a:pt x="260" y="305"/>
                    </a:lnTo>
                    <a:lnTo>
                      <a:pt x="255" y="303"/>
                    </a:lnTo>
                    <a:lnTo>
                      <a:pt x="252" y="300"/>
                    </a:lnTo>
                    <a:lnTo>
                      <a:pt x="249" y="298"/>
                    </a:lnTo>
                    <a:lnTo>
                      <a:pt x="246" y="297"/>
                    </a:lnTo>
                    <a:lnTo>
                      <a:pt x="244" y="297"/>
                    </a:lnTo>
                    <a:lnTo>
                      <a:pt x="241" y="298"/>
                    </a:lnTo>
                    <a:lnTo>
                      <a:pt x="238" y="300"/>
                    </a:lnTo>
                    <a:lnTo>
                      <a:pt x="234" y="303"/>
                    </a:lnTo>
                    <a:lnTo>
                      <a:pt x="229" y="307"/>
                    </a:lnTo>
                    <a:lnTo>
                      <a:pt x="227" y="310"/>
                    </a:lnTo>
                    <a:lnTo>
                      <a:pt x="224" y="313"/>
                    </a:lnTo>
                    <a:lnTo>
                      <a:pt x="222" y="316"/>
                    </a:lnTo>
                    <a:lnTo>
                      <a:pt x="220" y="318"/>
                    </a:lnTo>
                    <a:lnTo>
                      <a:pt x="217" y="319"/>
                    </a:lnTo>
                    <a:lnTo>
                      <a:pt x="214" y="319"/>
                    </a:lnTo>
                    <a:lnTo>
                      <a:pt x="209" y="318"/>
                    </a:lnTo>
                    <a:lnTo>
                      <a:pt x="204" y="316"/>
                    </a:lnTo>
                    <a:lnTo>
                      <a:pt x="199" y="316"/>
                    </a:lnTo>
                    <a:lnTo>
                      <a:pt x="195" y="317"/>
                    </a:lnTo>
                    <a:lnTo>
                      <a:pt x="192" y="318"/>
                    </a:lnTo>
                    <a:lnTo>
                      <a:pt x="188" y="318"/>
                    </a:lnTo>
                    <a:lnTo>
                      <a:pt x="185" y="316"/>
                    </a:lnTo>
                    <a:lnTo>
                      <a:pt x="182" y="313"/>
                    </a:lnTo>
                    <a:lnTo>
                      <a:pt x="178" y="307"/>
                    </a:lnTo>
                    <a:lnTo>
                      <a:pt x="175" y="301"/>
                    </a:lnTo>
                    <a:lnTo>
                      <a:pt x="173" y="296"/>
                    </a:lnTo>
                    <a:lnTo>
                      <a:pt x="171" y="292"/>
                    </a:lnTo>
                    <a:lnTo>
                      <a:pt x="168" y="288"/>
                    </a:lnTo>
                    <a:lnTo>
                      <a:pt x="166" y="286"/>
                    </a:lnTo>
                    <a:lnTo>
                      <a:pt x="163" y="283"/>
                    </a:lnTo>
                    <a:lnTo>
                      <a:pt x="156" y="277"/>
                    </a:lnTo>
                    <a:lnTo>
                      <a:pt x="153" y="275"/>
                    </a:lnTo>
                    <a:lnTo>
                      <a:pt x="151" y="273"/>
                    </a:lnTo>
                    <a:lnTo>
                      <a:pt x="150" y="273"/>
                    </a:lnTo>
                    <a:lnTo>
                      <a:pt x="148" y="272"/>
                    </a:lnTo>
                    <a:lnTo>
                      <a:pt x="146" y="272"/>
                    </a:lnTo>
                    <a:lnTo>
                      <a:pt x="143" y="271"/>
                    </a:lnTo>
                    <a:lnTo>
                      <a:pt x="140" y="270"/>
                    </a:lnTo>
                    <a:lnTo>
                      <a:pt x="136" y="269"/>
                    </a:lnTo>
                    <a:lnTo>
                      <a:pt x="132" y="269"/>
                    </a:lnTo>
                    <a:lnTo>
                      <a:pt x="129" y="269"/>
                    </a:lnTo>
                    <a:lnTo>
                      <a:pt x="126" y="269"/>
                    </a:lnTo>
                    <a:lnTo>
                      <a:pt x="125" y="270"/>
                    </a:lnTo>
                    <a:lnTo>
                      <a:pt x="124" y="271"/>
                    </a:lnTo>
                    <a:lnTo>
                      <a:pt x="124" y="272"/>
                    </a:lnTo>
                    <a:lnTo>
                      <a:pt x="125" y="274"/>
                    </a:lnTo>
                    <a:lnTo>
                      <a:pt x="129" y="280"/>
                    </a:lnTo>
                    <a:lnTo>
                      <a:pt x="133" y="283"/>
                    </a:lnTo>
                    <a:lnTo>
                      <a:pt x="137" y="287"/>
                    </a:lnTo>
                    <a:lnTo>
                      <a:pt x="140" y="290"/>
                    </a:lnTo>
                    <a:lnTo>
                      <a:pt x="143" y="292"/>
                    </a:lnTo>
                    <a:lnTo>
                      <a:pt x="146" y="294"/>
                    </a:lnTo>
                    <a:lnTo>
                      <a:pt x="149" y="295"/>
                    </a:lnTo>
                    <a:lnTo>
                      <a:pt x="151" y="296"/>
                    </a:lnTo>
                    <a:lnTo>
                      <a:pt x="154" y="298"/>
                    </a:lnTo>
                    <a:lnTo>
                      <a:pt x="153" y="301"/>
                    </a:lnTo>
                    <a:lnTo>
                      <a:pt x="149" y="304"/>
                    </a:lnTo>
                    <a:lnTo>
                      <a:pt x="143" y="301"/>
                    </a:lnTo>
                    <a:lnTo>
                      <a:pt x="137" y="300"/>
                    </a:lnTo>
                    <a:lnTo>
                      <a:pt x="133" y="298"/>
                    </a:lnTo>
                    <a:lnTo>
                      <a:pt x="129" y="296"/>
                    </a:lnTo>
                    <a:lnTo>
                      <a:pt x="126" y="294"/>
                    </a:lnTo>
                    <a:lnTo>
                      <a:pt x="123" y="292"/>
                    </a:lnTo>
                    <a:lnTo>
                      <a:pt x="120" y="290"/>
                    </a:lnTo>
                    <a:lnTo>
                      <a:pt x="117" y="287"/>
                    </a:lnTo>
                    <a:lnTo>
                      <a:pt x="114" y="282"/>
                    </a:lnTo>
                    <a:lnTo>
                      <a:pt x="111" y="277"/>
                    </a:lnTo>
                    <a:lnTo>
                      <a:pt x="110" y="271"/>
                    </a:lnTo>
                    <a:lnTo>
                      <a:pt x="110" y="263"/>
                    </a:lnTo>
                    <a:lnTo>
                      <a:pt x="110" y="256"/>
                    </a:lnTo>
                    <a:lnTo>
                      <a:pt x="109" y="252"/>
                    </a:lnTo>
                    <a:lnTo>
                      <a:pt x="105" y="250"/>
                    </a:lnTo>
                    <a:lnTo>
                      <a:pt x="100" y="245"/>
                    </a:lnTo>
                    <a:lnTo>
                      <a:pt x="96" y="241"/>
                    </a:lnTo>
                    <a:lnTo>
                      <a:pt x="92" y="239"/>
                    </a:lnTo>
                    <a:lnTo>
                      <a:pt x="90" y="237"/>
                    </a:lnTo>
                    <a:lnTo>
                      <a:pt x="88" y="235"/>
                    </a:lnTo>
                    <a:lnTo>
                      <a:pt x="86" y="233"/>
                    </a:lnTo>
                    <a:lnTo>
                      <a:pt x="85" y="231"/>
                    </a:lnTo>
                    <a:lnTo>
                      <a:pt x="84" y="229"/>
                    </a:lnTo>
                    <a:lnTo>
                      <a:pt x="84" y="227"/>
                    </a:lnTo>
                    <a:lnTo>
                      <a:pt x="84" y="222"/>
                    </a:lnTo>
                    <a:lnTo>
                      <a:pt x="84" y="216"/>
                    </a:lnTo>
                    <a:lnTo>
                      <a:pt x="85" y="208"/>
                    </a:lnTo>
                    <a:lnTo>
                      <a:pt x="84" y="199"/>
                    </a:lnTo>
                    <a:lnTo>
                      <a:pt x="82" y="194"/>
                    </a:lnTo>
                    <a:lnTo>
                      <a:pt x="81" y="190"/>
                    </a:lnTo>
                    <a:lnTo>
                      <a:pt x="79" y="187"/>
                    </a:lnTo>
                    <a:lnTo>
                      <a:pt x="77" y="184"/>
                    </a:lnTo>
                    <a:lnTo>
                      <a:pt x="75" y="182"/>
                    </a:lnTo>
                    <a:lnTo>
                      <a:pt x="72" y="179"/>
                    </a:lnTo>
                    <a:lnTo>
                      <a:pt x="71" y="176"/>
                    </a:lnTo>
                    <a:lnTo>
                      <a:pt x="68" y="168"/>
                    </a:lnTo>
                    <a:lnTo>
                      <a:pt x="65" y="164"/>
                    </a:lnTo>
                    <a:lnTo>
                      <a:pt x="63" y="162"/>
                    </a:lnTo>
                    <a:lnTo>
                      <a:pt x="61" y="159"/>
                    </a:lnTo>
                    <a:lnTo>
                      <a:pt x="60" y="158"/>
                    </a:lnTo>
                    <a:lnTo>
                      <a:pt x="59" y="157"/>
                    </a:lnTo>
                    <a:lnTo>
                      <a:pt x="60" y="156"/>
                    </a:lnTo>
                    <a:lnTo>
                      <a:pt x="65" y="156"/>
                    </a:lnTo>
                    <a:lnTo>
                      <a:pt x="67" y="157"/>
                    </a:lnTo>
                    <a:lnTo>
                      <a:pt x="69" y="159"/>
                    </a:lnTo>
                    <a:lnTo>
                      <a:pt x="71" y="159"/>
                    </a:lnTo>
                    <a:lnTo>
                      <a:pt x="72" y="160"/>
                    </a:lnTo>
                    <a:lnTo>
                      <a:pt x="74" y="160"/>
                    </a:lnTo>
                    <a:lnTo>
                      <a:pt x="75" y="159"/>
                    </a:lnTo>
                    <a:lnTo>
                      <a:pt x="76" y="157"/>
                    </a:lnTo>
                    <a:lnTo>
                      <a:pt x="79" y="150"/>
                    </a:lnTo>
                    <a:lnTo>
                      <a:pt x="80" y="144"/>
                    </a:lnTo>
                    <a:lnTo>
                      <a:pt x="79" y="140"/>
                    </a:lnTo>
                    <a:lnTo>
                      <a:pt x="75" y="138"/>
                    </a:lnTo>
                    <a:lnTo>
                      <a:pt x="70" y="138"/>
                    </a:lnTo>
                    <a:lnTo>
                      <a:pt x="67" y="138"/>
                    </a:lnTo>
                    <a:lnTo>
                      <a:pt x="61" y="138"/>
                    </a:lnTo>
                    <a:lnTo>
                      <a:pt x="59" y="139"/>
                    </a:lnTo>
                    <a:lnTo>
                      <a:pt x="58" y="139"/>
                    </a:lnTo>
                    <a:lnTo>
                      <a:pt x="55" y="138"/>
                    </a:lnTo>
                    <a:lnTo>
                      <a:pt x="51" y="133"/>
                    </a:lnTo>
                    <a:lnTo>
                      <a:pt x="48" y="131"/>
                    </a:lnTo>
                    <a:lnTo>
                      <a:pt x="44" y="129"/>
                    </a:lnTo>
                    <a:lnTo>
                      <a:pt x="41" y="129"/>
                    </a:lnTo>
                    <a:lnTo>
                      <a:pt x="37" y="129"/>
                    </a:lnTo>
                    <a:lnTo>
                      <a:pt x="33" y="129"/>
                    </a:lnTo>
                    <a:lnTo>
                      <a:pt x="29" y="130"/>
                    </a:lnTo>
                    <a:lnTo>
                      <a:pt x="25" y="131"/>
                    </a:lnTo>
                    <a:lnTo>
                      <a:pt x="23" y="131"/>
                    </a:lnTo>
                    <a:lnTo>
                      <a:pt x="17" y="131"/>
                    </a:lnTo>
                    <a:lnTo>
                      <a:pt x="14" y="131"/>
                    </a:lnTo>
                    <a:lnTo>
                      <a:pt x="13" y="128"/>
                    </a:lnTo>
                    <a:lnTo>
                      <a:pt x="16" y="121"/>
                    </a:lnTo>
                    <a:lnTo>
                      <a:pt x="18" y="117"/>
                    </a:lnTo>
                    <a:lnTo>
                      <a:pt x="23" y="112"/>
                    </a:lnTo>
                    <a:lnTo>
                      <a:pt x="25" y="110"/>
                    </a:lnTo>
                    <a:lnTo>
                      <a:pt x="26" y="108"/>
                    </a:lnTo>
                    <a:lnTo>
                      <a:pt x="29" y="106"/>
                    </a:lnTo>
                    <a:lnTo>
                      <a:pt x="29" y="104"/>
                    </a:lnTo>
                    <a:lnTo>
                      <a:pt x="30" y="100"/>
                    </a:lnTo>
                    <a:lnTo>
                      <a:pt x="30" y="93"/>
                    </a:lnTo>
                    <a:lnTo>
                      <a:pt x="31" y="89"/>
                    </a:lnTo>
                    <a:lnTo>
                      <a:pt x="30" y="86"/>
                    </a:lnTo>
                    <a:lnTo>
                      <a:pt x="25" y="85"/>
                    </a:lnTo>
                    <a:lnTo>
                      <a:pt x="21" y="85"/>
                    </a:lnTo>
                    <a:lnTo>
                      <a:pt x="19" y="86"/>
                    </a:lnTo>
                    <a:lnTo>
                      <a:pt x="16" y="87"/>
                    </a:lnTo>
                    <a:lnTo>
                      <a:pt x="14" y="89"/>
                    </a:lnTo>
                    <a:lnTo>
                      <a:pt x="13" y="90"/>
                    </a:lnTo>
                    <a:lnTo>
                      <a:pt x="10" y="90"/>
                    </a:lnTo>
                    <a:lnTo>
                      <a:pt x="8" y="91"/>
                    </a:lnTo>
                    <a:lnTo>
                      <a:pt x="5" y="90"/>
                    </a:lnTo>
                    <a:lnTo>
                      <a:pt x="2" y="89"/>
                    </a:lnTo>
                    <a:lnTo>
                      <a:pt x="0" y="89"/>
                    </a:lnTo>
                    <a:lnTo>
                      <a:pt x="0" y="89"/>
                    </a:lnTo>
                    <a:lnTo>
                      <a:pt x="4" y="80"/>
                    </a:lnTo>
                    <a:lnTo>
                      <a:pt x="9" y="68"/>
                    </a:lnTo>
                    <a:lnTo>
                      <a:pt x="17" y="55"/>
                    </a:lnTo>
                    <a:lnTo>
                      <a:pt x="26" y="41"/>
                    </a:lnTo>
                    <a:lnTo>
                      <a:pt x="36" y="27"/>
                    </a:lnTo>
                    <a:lnTo>
                      <a:pt x="45" y="15"/>
                    </a:lnTo>
                    <a:lnTo>
                      <a:pt x="54" y="5"/>
                    </a:lnTo>
                    <a:lnTo>
                      <a:pt x="61" y="0"/>
                    </a:lnTo>
                    <a:close/>
                  </a:path>
                </a:pathLst>
              </a:custGeom>
              <a:solidFill>
                <a:srgbClr val="FF0000"/>
              </a:solidFill>
              <a:ln w="6350" cmpd="sng">
                <a:solidFill>
                  <a:srgbClr val="FF0000"/>
                </a:solidFill>
                <a:round/>
                <a:headEnd/>
                <a:tailEnd/>
              </a:ln>
            </p:spPr>
            <p:txBody>
              <a:bodyPr/>
              <a:lstStyle/>
              <a:p>
                <a:endParaRPr lang="ru-RU"/>
              </a:p>
            </p:txBody>
          </p:sp>
          <p:sp>
            <p:nvSpPr>
              <p:cNvPr id="1120574" name="Freeform 318"/>
              <p:cNvSpPr>
                <a:spLocks/>
              </p:cNvSpPr>
              <p:nvPr/>
            </p:nvSpPr>
            <p:spPr bwMode="auto">
              <a:xfrm>
                <a:off x="3308" y="1225"/>
                <a:ext cx="42" cy="20"/>
              </a:xfrm>
              <a:custGeom>
                <a:avLst/>
                <a:gdLst>
                  <a:gd name="T0" fmla="*/ 1 w 99"/>
                  <a:gd name="T1" fmla="*/ 43 h 58"/>
                  <a:gd name="T2" fmla="*/ 7 w 99"/>
                  <a:gd name="T3" fmla="*/ 39 h 58"/>
                  <a:gd name="T4" fmla="*/ 13 w 99"/>
                  <a:gd name="T5" fmla="*/ 37 h 58"/>
                  <a:gd name="T6" fmla="*/ 19 w 99"/>
                  <a:gd name="T7" fmla="*/ 36 h 58"/>
                  <a:gd name="T8" fmla="*/ 24 w 99"/>
                  <a:gd name="T9" fmla="*/ 36 h 58"/>
                  <a:gd name="T10" fmla="*/ 31 w 99"/>
                  <a:gd name="T11" fmla="*/ 36 h 58"/>
                  <a:gd name="T12" fmla="*/ 37 w 99"/>
                  <a:gd name="T13" fmla="*/ 38 h 58"/>
                  <a:gd name="T14" fmla="*/ 43 w 99"/>
                  <a:gd name="T15" fmla="*/ 41 h 58"/>
                  <a:gd name="T16" fmla="*/ 49 w 99"/>
                  <a:gd name="T17" fmla="*/ 44 h 58"/>
                  <a:gd name="T18" fmla="*/ 56 w 99"/>
                  <a:gd name="T19" fmla="*/ 47 h 58"/>
                  <a:gd name="T20" fmla="*/ 65 w 99"/>
                  <a:gd name="T21" fmla="*/ 51 h 58"/>
                  <a:gd name="T22" fmla="*/ 73 w 99"/>
                  <a:gd name="T23" fmla="*/ 54 h 58"/>
                  <a:gd name="T24" fmla="*/ 82 w 99"/>
                  <a:gd name="T25" fmla="*/ 57 h 58"/>
                  <a:gd name="T26" fmla="*/ 90 w 99"/>
                  <a:gd name="T27" fmla="*/ 58 h 58"/>
                  <a:gd name="T28" fmla="*/ 95 w 99"/>
                  <a:gd name="T29" fmla="*/ 58 h 58"/>
                  <a:gd name="T30" fmla="*/ 99 w 99"/>
                  <a:gd name="T31" fmla="*/ 55 h 58"/>
                  <a:gd name="T32" fmla="*/ 98 w 99"/>
                  <a:gd name="T33" fmla="*/ 51 h 58"/>
                  <a:gd name="T34" fmla="*/ 95 w 99"/>
                  <a:gd name="T35" fmla="*/ 43 h 58"/>
                  <a:gd name="T36" fmla="*/ 91 w 99"/>
                  <a:gd name="T37" fmla="*/ 38 h 58"/>
                  <a:gd name="T38" fmla="*/ 88 w 99"/>
                  <a:gd name="T39" fmla="*/ 33 h 58"/>
                  <a:gd name="T40" fmla="*/ 85 w 99"/>
                  <a:gd name="T41" fmla="*/ 28 h 58"/>
                  <a:gd name="T42" fmla="*/ 81 w 99"/>
                  <a:gd name="T43" fmla="*/ 25 h 58"/>
                  <a:gd name="T44" fmla="*/ 78 w 99"/>
                  <a:gd name="T45" fmla="*/ 21 h 58"/>
                  <a:gd name="T46" fmla="*/ 76 w 99"/>
                  <a:gd name="T47" fmla="*/ 17 h 58"/>
                  <a:gd name="T48" fmla="*/ 74 w 99"/>
                  <a:gd name="T49" fmla="*/ 12 h 58"/>
                  <a:gd name="T50" fmla="*/ 72 w 99"/>
                  <a:gd name="T51" fmla="*/ 8 h 58"/>
                  <a:gd name="T52" fmla="*/ 71 w 99"/>
                  <a:gd name="T53" fmla="*/ 5 h 58"/>
                  <a:gd name="T54" fmla="*/ 70 w 99"/>
                  <a:gd name="T55" fmla="*/ 4 h 58"/>
                  <a:gd name="T56" fmla="*/ 69 w 99"/>
                  <a:gd name="T57" fmla="*/ 4 h 58"/>
                  <a:gd name="T58" fmla="*/ 67 w 99"/>
                  <a:gd name="T59" fmla="*/ 5 h 58"/>
                  <a:gd name="T60" fmla="*/ 65 w 99"/>
                  <a:gd name="T61" fmla="*/ 5 h 58"/>
                  <a:gd name="T62" fmla="*/ 61 w 99"/>
                  <a:gd name="T63" fmla="*/ 6 h 58"/>
                  <a:gd name="T64" fmla="*/ 55 w 99"/>
                  <a:gd name="T65" fmla="*/ 5 h 58"/>
                  <a:gd name="T66" fmla="*/ 49 w 99"/>
                  <a:gd name="T67" fmla="*/ 4 h 58"/>
                  <a:gd name="T68" fmla="*/ 44 w 99"/>
                  <a:gd name="T69" fmla="*/ 3 h 58"/>
                  <a:gd name="T70" fmla="*/ 39 w 99"/>
                  <a:gd name="T71" fmla="*/ 2 h 58"/>
                  <a:gd name="T72" fmla="*/ 34 w 99"/>
                  <a:gd name="T73" fmla="*/ 1 h 58"/>
                  <a:gd name="T74" fmla="*/ 30 w 99"/>
                  <a:gd name="T75" fmla="*/ 1 h 58"/>
                  <a:gd name="T76" fmla="*/ 27 w 99"/>
                  <a:gd name="T77" fmla="*/ 1 h 58"/>
                  <a:gd name="T78" fmla="*/ 24 w 99"/>
                  <a:gd name="T79" fmla="*/ 0 h 58"/>
                  <a:gd name="T80" fmla="*/ 19 w 99"/>
                  <a:gd name="T81" fmla="*/ 0 h 58"/>
                  <a:gd name="T82" fmla="*/ 16 w 99"/>
                  <a:gd name="T83" fmla="*/ 0 h 58"/>
                  <a:gd name="T84" fmla="*/ 13 w 99"/>
                  <a:gd name="T85" fmla="*/ 0 h 58"/>
                  <a:gd name="T86" fmla="*/ 11 w 99"/>
                  <a:gd name="T87" fmla="*/ 1 h 58"/>
                  <a:gd name="T88" fmla="*/ 9 w 99"/>
                  <a:gd name="T89" fmla="*/ 3 h 58"/>
                  <a:gd name="T90" fmla="*/ 8 w 99"/>
                  <a:gd name="T91" fmla="*/ 6 h 58"/>
                  <a:gd name="T92" fmla="*/ 6 w 99"/>
                  <a:gd name="T93" fmla="*/ 11 h 58"/>
                  <a:gd name="T94" fmla="*/ 3 w 99"/>
                  <a:gd name="T95" fmla="*/ 20 h 58"/>
                  <a:gd name="T96" fmla="*/ 1 w 99"/>
                  <a:gd name="T97" fmla="*/ 23 h 58"/>
                  <a:gd name="T98" fmla="*/ 0 w 99"/>
                  <a:gd name="T99" fmla="*/ 26 h 58"/>
                  <a:gd name="T100" fmla="*/ 0 w 99"/>
                  <a:gd name="T101" fmla="*/ 33 h 58"/>
                  <a:gd name="T102" fmla="*/ 1 w 99"/>
                  <a:gd name="T103" fmla="*/ 40 h 58"/>
                  <a:gd name="T104" fmla="*/ 1 w 99"/>
                  <a:gd name="T105" fmla="*/ 44 h 58"/>
                  <a:gd name="T106" fmla="*/ 1 w 99"/>
                  <a:gd name="T10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58">
                    <a:moveTo>
                      <a:pt x="1" y="43"/>
                    </a:moveTo>
                    <a:lnTo>
                      <a:pt x="7" y="39"/>
                    </a:lnTo>
                    <a:lnTo>
                      <a:pt x="13" y="37"/>
                    </a:lnTo>
                    <a:lnTo>
                      <a:pt x="19" y="36"/>
                    </a:lnTo>
                    <a:lnTo>
                      <a:pt x="24" y="36"/>
                    </a:lnTo>
                    <a:lnTo>
                      <a:pt x="31" y="36"/>
                    </a:lnTo>
                    <a:lnTo>
                      <a:pt x="37" y="38"/>
                    </a:lnTo>
                    <a:lnTo>
                      <a:pt x="43" y="41"/>
                    </a:lnTo>
                    <a:lnTo>
                      <a:pt x="49" y="44"/>
                    </a:lnTo>
                    <a:lnTo>
                      <a:pt x="56" y="47"/>
                    </a:lnTo>
                    <a:lnTo>
                      <a:pt x="65" y="51"/>
                    </a:lnTo>
                    <a:lnTo>
                      <a:pt x="73" y="54"/>
                    </a:lnTo>
                    <a:lnTo>
                      <a:pt x="82" y="57"/>
                    </a:lnTo>
                    <a:lnTo>
                      <a:pt x="90" y="58"/>
                    </a:lnTo>
                    <a:lnTo>
                      <a:pt x="95" y="58"/>
                    </a:lnTo>
                    <a:lnTo>
                      <a:pt x="99" y="55"/>
                    </a:lnTo>
                    <a:lnTo>
                      <a:pt x="98" y="51"/>
                    </a:lnTo>
                    <a:lnTo>
                      <a:pt x="95" y="43"/>
                    </a:lnTo>
                    <a:lnTo>
                      <a:pt x="91" y="38"/>
                    </a:lnTo>
                    <a:lnTo>
                      <a:pt x="88" y="33"/>
                    </a:lnTo>
                    <a:lnTo>
                      <a:pt x="85" y="28"/>
                    </a:lnTo>
                    <a:lnTo>
                      <a:pt x="81" y="25"/>
                    </a:lnTo>
                    <a:lnTo>
                      <a:pt x="78" y="21"/>
                    </a:lnTo>
                    <a:lnTo>
                      <a:pt x="76" y="17"/>
                    </a:lnTo>
                    <a:lnTo>
                      <a:pt x="74" y="12"/>
                    </a:lnTo>
                    <a:lnTo>
                      <a:pt x="72" y="8"/>
                    </a:lnTo>
                    <a:lnTo>
                      <a:pt x="71" y="5"/>
                    </a:lnTo>
                    <a:lnTo>
                      <a:pt x="70" y="4"/>
                    </a:lnTo>
                    <a:lnTo>
                      <a:pt x="69" y="4"/>
                    </a:lnTo>
                    <a:lnTo>
                      <a:pt x="67" y="5"/>
                    </a:lnTo>
                    <a:lnTo>
                      <a:pt x="65" y="5"/>
                    </a:lnTo>
                    <a:lnTo>
                      <a:pt x="61" y="6"/>
                    </a:lnTo>
                    <a:lnTo>
                      <a:pt x="55" y="5"/>
                    </a:lnTo>
                    <a:lnTo>
                      <a:pt x="49" y="4"/>
                    </a:lnTo>
                    <a:lnTo>
                      <a:pt x="44" y="3"/>
                    </a:lnTo>
                    <a:lnTo>
                      <a:pt x="39" y="2"/>
                    </a:lnTo>
                    <a:lnTo>
                      <a:pt x="34" y="1"/>
                    </a:lnTo>
                    <a:lnTo>
                      <a:pt x="30" y="1"/>
                    </a:lnTo>
                    <a:lnTo>
                      <a:pt x="27" y="1"/>
                    </a:lnTo>
                    <a:lnTo>
                      <a:pt x="24" y="0"/>
                    </a:lnTo>
                    <a:lnTo>
                      <a:pt x="19" y="0"/>
                    </a:lnTo>
                    <a:lnTo>
                      <a:pt x="16" y="0"/>
                    </a:lnTo>
                    <a:lnTo>
                      <a:pt x="13" y="0"/>
                    </a:lnTo>
                    <a:lnTo>
                      <a:pt x="11" y="1"/>
                    </a:lnTo>
                    <a:lnTo>
                      <a:pt x="9" y="3"/>
                    </a:lnTo>
                    <a:lnTo>
                      <a:pt x="8" y="6"/>
                    </a:lnTo>
                    <a:lnTo>
                      <a:pt x="6" y="11"/>
                    </a:lnTo>
                    <a:lnTo>
                      <a:pt x="3" y="20"/>
                    </a:lnTo>
                    <a:lnTo>
                      <a:pt x="1" y="23"/>
                    </a:lnTo>
                    <a:lnTo>
                      <a:pt x="0" y="26"/>
                    </a:lnTo>
                    <a:lnTo>
                      <a:pt x="0" y="33"/>
                    </a:lnTo>
                    <a:lnTo>
                      <a:pt x="1" y="40"/>
                    </a:lnTo>
                    <a:lnTo>
                      <a:pt x="1" y="44"/>
                    </a:lnTo>
                    <a:lnTo>
                      <a:pt x="1" y="43"/>
                    </a:lnTo>
                    <a:close/>
                  </a:path>
                </a:pathLst>
              </a:custGeom>
              <a:solidFill>
                <a:srgbClr val="FF0000"/>
              </a:solidFill>
              <a:ln w="6350" cmpd="sng">
                <a:solidFill>
                  <a:srgbClr val="FF0000"/>
                </a:solidFill>
                <a:round/>
                <a:headEnd/>
                <a:tailEnd/>
              </a:ln>
            </p:spPr>
            <p:txBody>
              <a:bodyPr/>
              <a:lstStyle/>
              <a:p>
                <a:endParaRPr lang="ru-RU"/>
              </a:p>
            </p:txBody>
          </p:sp>
          <p:sp>
            <p:nvSpPr>
              <p:cNvPr id="1120575" name="Freeform 319"/>
              <p:cNvSpPr>
                <a:spLocks/>
              </p:cNvSpPr>
              <p:nvPr/>
            </p:nvSpPr>
            <p:spPr bwMode="auto">
              <a:xfrm>
                <a:off x="3344" y="1224"/>
                <a:ext cx="9" cy="9"/>
              </a:xfrm>
              <a:custGeom>
                <a:avLst/>
                <a:gdLst>
                  <a:gd name="T0" fmla="*/ 2 w 21"/>
                  <a:gd name="T1" fmla="*/ 1 h 27"/>
                  <a:gd name="T2" fmla="*/ 5 w 21"/>
                  <a:gd name="T3" fmla="*/ 0 h 27"/>
                  <a:gd name="T4" fmla="*/ 7 w 21"/>
                  <a:gd name="T5" fmla="*/ 0 h 27"/>
                  <a:gd name="T6" fmla="*/ 9 w 21"/>
                  <a:gd name="T7" fmla="*/ 1 h 27"/>
                  <a:gd name="T8" fmla="*/ 10 w 21"/>
                  <a:gd name="T9" fmla="*/ 2 h 27"/>
                  <a:gd name="T10" fmla="*/ 14 w 21"/>
                  <a:gd name="T11" fmla="*/ 4 h 27"/>
                  <a:gd name="T12" fmla="*/ 18 w 21"/>
                  <a:gd name="T13" fmla="*/ 4 h 27"/>
                  <a:gd name="T14" fmla="*/ 21 w 21"/>
                  <a:gd name="T15" fmla="*/ 7 h 27"/>
                  <a:gd name="T16" fmla="*/ 21 w 21"/>
                  <a:gd name="T17" fmla="*/ 12 h 27"/>
                  <a:gd name="T18" fmla="*/ 19 w 21"/>
                  <a:gd name="T19" fmla="*/ 16 h 27"/>
                  <a:gd name="T20" fmla="*/ 19 w 21"/>
                  <a:gd name="T21" fmla="*/ 18 h 27"/>
                  <a:gd name="T22" fmla="*/ 9 w 21"/>
                  <a:gd name="T23" fmla="*/ 27 h 27"/>
                  <a:gd name="T24" fmla="*/ 8 w 21"/>
                  <a:gd name="T25" fmla="*/ 27 h 27"/>
                  <a:gd name="T26" fmla="*/ 5 w 21"/>
                  <a:gd name="T27" fmla="*/ 25 h 27"/>
                  <a:gd name="T28" fmla="*/ 3 w 21"/>
                  <a:gd name="T29" fmla="*/ 22 h 27"/>
                  <a:gd name="T30" fmla="*/ 0 w 21"/>
                  <a:gd name="T31" fmla="*/ 17 h 27"/>
                  <a:gd name="T32" fmla="*/ 0 w 21"/>
                  <a:gd name="T33" fmla="*/ 11 h 27"/>
                  <a:gd name="T34" fmla="*/ 1 w 21"/>
                  <a:gd name="T35" fmla="*/ 6 h 27"/>
                  <a:gd name="T36" fmla="*/ 1 w 21"/>
                  <a:gd name="T37" fmla="*/ 2 h 27"/>
                  <a:gd name="T38" fmla="*/ 2 w 21"/>
                  <a:gd name="T39" fmla="*/ 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7">
                    <a:moveTo>
                      <a:pt x="2" y="1"/>
                    </a:moveTo>
                    <a:lnTo>
                      <a:pt x="5" y="0"/>
                    </a:lnTo>
                    <a:lnTo>
                      <a:pt x="7" y="0"/>
                    </a:lnTo>
                    <a:lnTo>
                      <a:pt x="9" y="1"/>
                    </a:lnTo>
                    <a:lnTo>
                      <a:pt x="10" y="2"/>
                    </a:lnTo>
                    <a:lnTo>
                      <a:pt x="14" y="4"/>
                    </a:lnTo>
                    <a:lnTo>
                      <a:pt x="18" y="4"/>
                    </a:lnTo>
                    <a:lnTo>
                      <a:pt x="21" y="7"/>
                    </a:lnTo>
                    <a:lnTo>
                      <a:pt x="21" y="12"/>
                    </a:lnTo>
                    <a:lnTo>
                      <a:pt x="19" y="16"/>
                    </a:lnTo>
                    <a:lnTo>
                      <a:pt x="19" y="18"/>
                    </a:lnTo>
                    <a:lnTo>
                      <a:pt x="9" y="27"/>
                    </a:lnTo>
                    <a:lnTo>
                      <a:pt x="8" y="27"/>
                    </a:lnTo>
                    <a:lnTo>
                      <a:pt x="5" y="25"/>
                    </a:lnTo>
                    <a:lnTo>
                      <a:pt x="3" y="22"/>
                    </a:lnTo>
                    <a:lnTo>
                      <a:pt x="0" y="17"/>
                    </a:lnTo>
                    <a:lnTo>
                      <a:pt x="0" y="11"/>
                    </a:lnTo>
                    <a:lnTo>
                      <a:pt x="1" y="6"/>
                    </a:lnTo>
                    <a:lnTo>
                      <a:pt x="1" y="2"/>
                    </a:lnTo>
                    <a:lnTo>
                      <a:pt x="2" y="1"/>
                    </a:lnTo>
                    <a:close/>
                  </a:path>
                </a:pathLst>
              </a:custGeom>
              <a:solidFill>
                <a:srgbClr val="FF0000"/>
              </a:solidFill>
              <a:ln w="6350" cmpd="sng">
                <a:solidFill>
                  <a:srgbClr val="FF0000"/>
                </a:solidFill>
                <a:round/>
                <a:headEnd/>
                <a:tailEnd/>
              </a:ln>
            </p:spPr>
            <p:txBody>
              <a:bodyPr/>
              <a:lstStyle/>
              <a:p>
                <a:endParaRPr lang="ru-RU"/>
              </a:p>
            </p:txBody>
          </p:sp>
          <p:sp>
            <p:nvSpPr>
              <p:cNvPr id="1120576" name="Freeform 320"/>
              <p:cNvSpPr>
                <a:spLocks/>
              </p:cNvSpPr>
              <p:nvPr/>
            </p:nvSpPr>
            <p:spPr bwMode="auto">
              <a:xfrm>
                <a:off x="3320" y="1207"/>
                <a:ext cx="127" cy="58"/>
              </a:xfrm>
              <a:custGeom>
                <a:avLst/>
                <a:gdLst>
                  <a:gd name="T0" fmla="*/ 293 w 295"/>
                  <a:gd name="T1" fmla="*/ 166 h 166"/>
                  <a:gd name="T2" fmla="*/ 284 w 295"/>
                  <a:gd name="T3" fmla="*/ 166 h 166"/>
                  <a:gd name="T4" fmla="*/ 274 w 295"/>
                  <a:gd name="T5" fmla="*/ 160 h 166"/>
                  <a:gd name="T6" fmla="*/ 266 w 295"/>
                  <a:gd name="T7" fmla="*/ 149 h 166"/>
                  <a:gd name="T8" fmla="*/ 259 w 295"/>
                  <a:gd name="T9" fmla="*/ 135 h 166"/>
                  <a:gd name="T10" fmla="*/ 254 w 295"/>
                  <a:gd name="T11" fmla="*/ 129 h 166"/>
                  <a:gd name="T12" fmla="*/ 246 w 295"/>
                  <a:gd name="T13" fmla="*/ 130 h 166"/>
                  <a:gd name="T14" fmla="*/ 240 w 295"/>
                  <a:gd name="T15" fmla="*/ 128 h 166"/>
                  <a:gd name="T16" fmla="*/ 235 w 295"/>
                  <a:gd name="T17" fmla="*/ 122 h 166"/>
                  <a:gd name="T18" fmla="*/ 232 w 295"/>
                  <a:gd name="T19" fmla="*/ 112 h 166"/>
                  <a:gd name="T20" fmla="*/ 227 w 295"/>
                  <a:gd name="T21" fmla="*/ 100 h 166"/>
                  <a:gd name="T22" fmla="*/ 220 w 295"/>
                  <a:gd name="T23" fmla="*/ 86 h 166"/>
                  <a:gd name="T24" fmla="*/ 212 w 295"/>
                  <a:gd name="T25" fmla="*/ 77 h 166"/>
                  <a:gd name="T26" fmla="*/ 201 w 295"/>
                  <a:gd name="T27" fmla="*/ 71 h 166"/>
                  <a:gd name="T28" fmla="*/ 188 w 295"/>
                  <a:gd name="T29" fmla="*/ 68 h 166"/>
                  <a:gd name="T30" fmla="*/ 171 w 295"/>
                  <a:gd name="T31" fmla="*/ 65 h 166"/>
                  <a:gd name="T32" fmla="*/ 159 w 295"/>
                  <a:gd name="T33" fmla="*/ 62 h 166"/>
                  <a:gd name="T34" fmla="*/ 156 w 295"/>
                  <a:gd name="T35" fmla="*/ 58 h 166"/>
                  <a:gd name="T36" fmla="*/ 157 w 295"/>
                  <a:gd name="T37" fmla="*/ 52 h 166"/>
                  <a:gd name="T38" fmla="*/ 157 w 295"/>
                  <a:gd name="T39" fmla="*/ 42 h 166"/>
                  <a:gd name="T40" fmla="*/ 154 w 295"/>
                  <a:gd name="T41" fmla="*/ 34 h 166"/>
                  <a:gd name="T42" fmla="*/ 152 w 295"/>
                  <a:gd name="T43" fmla="*/ 29 h 166"/>
                  <a:gd name="T44" fmla="*/ 149 w 295"/>
                  <a:gd name="T45" fmla="*/ 27 h 166"/>
                  <a:gd name="T46" fmla="*/ 144 w 295"/>
                  <a:gd name="T47" fmla="*/ 37 h 166"/>
                  <a:gd name="T48" fmla="*/ 140 w 295"/>
                  <a:gd name="T49" fmla="*/ 43 h 166"/>
                  <a:gd name="T50" fmla="*/ 132 w 295"/>
                  <a:gd name="T51" fmla="*/ 54 h 166"/>
                  <a:gd name="T52" fmla="*/ 126 w 295"/>
                  <a:gd name="T53" fmla="*/ 60 h 166"/>
                  <a:gd name="T54" fmla="*/ 121 w 295"/>
                  <a:gd name="T55" fmla="*/ 61 h 166"/>
                  <a:gd name="T56" fmla="*/ 117 w 295"/>
                  <a:gd name="T57" fmla="*/ 59 h 166"/>
                  <a:gd name="T58" fmla="*/ 110 w 295"/>
                  <a:gd name="T59" fmla="*/ 52 h 166"/>
                  <a:gd name="T60" fmla="*/ 105 w 295"/>
                  <a:gd name="T61" fmla="*/ 47 h 166"/>
                  <a:gd name="T62" fmla="*/ 96 w 295"/>
                  <a:gd name="T63" fmla="*/ 37 h 166"/>
                  <a:gd name="T64" fmla="*/ 89 w 295"/>
                  <a:gd name="T65" fmla="*/ 29 h 166"/>
                  <a:gd name="T66" fmla="*/ 82 w 295"/>
                  <a:gd name="T67" fmla="*/ 23 h 166"/>
                  <a:gd name="T68" fmla="*/ 75 w 295"/>
                  <a:gd name="T69" fmla="*/ 22 h 166"/>
                  <a:gd name="T70" fmla="*/ 61 w 295"/>
                  <a:gd name="T71" fmla="*/ 21 h 166"/>
                  <a:gd name="T72" fmla="*/ 50 w 295"/>
                  <a:gd name="T73" fmla="*/ 19 h 166"/>
                  <a:gd name="T74" fmla="*/ 44 w 295"/>
                  <a:gd name="T75" fmla="*/ 18 h 166"/>
                  <a:gd name="T76" fmla="*/ 36 w 295"/>
                  <a:gd name="T77" fmla="*/ 17 h 166"/>
                  <a:gd name="T78" fmla="*/ 29 w 295"/>
                  <a:gd name="T79" fmla="*/ 18 h 166"/>
                  <a:gd name="T80" fmla="*/ 11 w 295"/>
                  <a:gd name="T81" fmla="*/ 18 h 166"/>
                  <a:gd name="T82" fmla="*/ 2 w 295"/>
                  <a:gd name="T83" fmla="*/ 16 h 166"/>
                  <a:gd name="T84" fmla="*/ 1 w 295"/>
                  <a:gd name="T85" fmla="*/ 12 h 166"/>
                  <a:gd name="T86" fmla="*/ 14 w 295"/>
                  <a:gd name="T87" fmla="*/ 7 h 166"/>
                  <a:gd name="T88" fmla="*/ 35 w 295"/>
                  <a:gd name="T89" fmla="*/ 2 h 166"/>
                  <a:gd name="T90" fmla="*/ 57 w 295"/>
                  <a:gd name="T91" fmla="*/ 1 h 166"/>
                  <a:gd name="T92" fmla="*/ 81 w 295"/>
                  <a:gd name="T93" fmla="*/ 1 h 166"/>
                  <a:gd name="T94" fmla="*/ 103 w 295"/>
                  <a:gd name="T95" fmla="*/ 3 h 166"/>
                  <a:gd name="T96" fmla="*/ 126 w 295"/>
                  <a:gd name="T97" fmla="*/ 7 h 166"/>
                  <a:gd name="T98" fmla="*/ 147 w 295"/>
                  <a:gd name="T99" fmla="*/ 14 h 166"/>
                  <a:gd name="T100" fmla="*/ 167 w 295"/>
                  <a:gd name="T101" fmla="*/ 22 h 166"/>
                  <a:gd name="T102" fmla="*/ 184 w 295"/>
                  <a:gd name="T103" fmla="*/ 31 h 166"/>
                  <a:gd name="T104" fmla="*/ 210 w 295"/>
                  <a:gd name="T105" fmla="*/ 50 h 166"/>
                  <a:gd name="T106" fmla="*/ 229 w 295"/>
                  <a:gd name="T107" fmla="*/ 67 h 166"/>
                  <a:gd name="T108" fmla="*/ 255 w 295"/>
                  <a:gd name="T109" fmla="*/ 94 h 166"/>
                  <a:gd name="T110" fmla="*/ 271 w 295"/>
                  <a:gd name="T111" fmla="*/ 113 h 166"/>
                  <a:gd name="T112" fmla="*/ 284 w 295"/>
                  <a:gd name="T113" fmla="*/ 134 h 166"/>
                  <a:gd name="T114" fmla="*/ 293 w 295"/>
                  <a:gd name="T115" fmla="*/ 15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5" h="166">
                    <a:moveTo>
                      <a:pt x="295" y="164"/>
                    </a:moveTo>
                    <a:lnTo>
                      <a:pt x="293" y="166"/>
                    </a:lnTo>
                    <a:lnTo>
                      <a:pt x="289" y="166"/>
                    </a:lnTo>
                    <a:lnTo>
                      <a:pt x="284" y="166"/>
                    </a:lnTo>
                    <a:lnTo>
                      <a:pt x="280" y="163"/>
                    </a:lnTo>
                    <a:lnTo>
                      <a:pt x="274" y="160"/>
                    </a:lnTo>
                    <a:lnTo>
                      <a:pt x="270" y="155"/>
                    </a:lnTo>
                    <a:lnTo>
                      <a:pt x="266" y="149"/>
                    </a:lnTo>
                    <a:lnTo>
                      <a:pt x="263" y="141"/>
                    </a:lnTo>
                    <a:lnTo>
                      <a:pt x="259" y="135"/>
                    </a:lnTo>
                    <a:lnTo>
                      <a:pt x="256" y="131"/>
                    </a:lnTo>
                    <a:lnTo>
                      <a:pt x="254" y="129"/>
                    </a:lnTo>
                    <a:lnTo>
                      <a:pt x="251" y="129"/>
                    </a:lnTo>
                    <a:lnTo>
                      <a:pt x="246" y="130"/>
                    </a:lnTo>
                    <a:lnTo>
                      <a:pt x="243" y="130"/>
                    </a:lnTo>
                    <a:lnTo>
                      <a:pt x="240" y="128"/>
                    </a:lnTo>
                    <a:lnTo>
                      <a:pt x="238" y="126"/>
                    </a:lnTo>
                    <a:lnTo>
                      <a:pt x="235" y="122"/>
                    </a:lnTo>
                    <a:lnTo>
                      <a:pt x="233" y="118"/>
                    </a:lnTo>
                    <a:lnTo>
                      <a:pt x="232" y="112"/>
                    </a:lnTo>
                    <a:lnTo>
                      <a:pt x="229" y="106"/>
                    </a:lnTo>
                    <a:lnTo>
                      <a:pt x="227" y="100"/>
                    </a:lnTo>
                    <a:lnTo>
                      <a:pt x="224" y="93"/>
                    </a:lnTo>
                    <a:lnTo>
                      <a:pt x="220" y="86"/>
                    </a:lnTo>
                    <a:lnTo>
                      <a:pt x="217" y="81"/>
                    </a:lnTo>
                    <a:lnTo>
                      <a:pt x="212" y="77"/>
                    </a:lnTo>
                    <a:lnTo>
                      <a:pt x="207" y="73"/>
                    </a:lnTo>
                    <a:lnTo>
                      <a:pt x="201" y="71"/>
                    </a:lnTo>
                    <a:lnTo>
                      <a:pt x="194" y="69"/>
                    </a:lnTo>
                    <a:lnTo>
                      <a:pt x="188" y="68"/>
                    </a:lnTo>
                    <a:lnTo>
                      <a:pt x="179" y="67"/>
                    </a:lnTo>
                    <a:lnTo>
                      <a:pt x="171" y="65"/>
                    </a:lnTo>
                    <a:lnTo>
                      <a:pt x="163" y="63"/>
                    </a:lnTo>
                    <a:lnTo>
                      <a:pt x="159" y="62"/>
                    </a:lnTo>
                    <a:lnTo>
                      <a:pt x="157" y="60"/>
                    </a:lnTo>
                    <a:lnTo>
                      <a:pt x="156" y="58"/>
                    </a:lnTo>
                    <a:lnTo>
                      <a:pt x="156" y="55"/>
                    </a:lnTo>
                    <a:lnTo>
                      <a:pt x="157" y="52"/>
                    </a:lnTo>
                    <a:lnTo>
                      <a:pt x="157" y="48"/>
                    </a:lnTo>
                    <a:lnTo>
                      <a:pt x="157" y="42"/>
                    </a:lnTo>
                    <a:lnTo>
                      <a:pt x="155" y="35"/>
                    </a:lnTo>
                    <a:lnTo>
                      <a:pt x="154" y="34"/>
                    </a:lnTo>
                    <a:lnTo>
                      <a:pt x="154" y="34"/>
                    </a:lnTo>
                    <a:lnTo>
                      <a:pt x="152" y="29"/>
                    </a:lnTo>
                    <a:lnTo>
                      <a:pt x="151" y="25"/>
                    </a:lnTo>
                    <a:lnTo>
                      <a:pt x="149" y="27"/>
                    </a:lnTo>
                    <a:lnTo>
                      <a:pt x="147" y="32"/>
                    </a:lnTo>
                    <a:lnTo>
                      <a:pt x="144" y="37"/>
                    </a:lnTo>
                    <a:lnTo>
                      <a:pt x="141" y="39"/>
                    </a:lnTo>
                    <a:lnTo>
                      <a:pt x="140" y="43"/>
                    </a:lnTo>
                    <a:lnTo>
                      <a:pt x="138" y="48"/>
                    </a:lnTo>
                    <a:lnTo>
                      <a:pt x="132" y="54"/>
                    </a:lnTo>
                    <a:lnTo>
                      <a:pt x="129" y="58"/>
                    </a:lnTo>
                    <a:lnTo>
                      <a:pt x="126" y="60"/>
                    </a:lnTo>
                    <a:lnTo>
                      <a:pt x="123" y="61"/>
                    </a:lnTo>
                    <a:lnTo>
                      <a:pt x="121" y="61"/>
                    </a:lnTo>
                    <a:lnTo>
                      <a:pt x="119" y="60"/>
                    </a:lnTo>
                    <a:lnTo>
                      <a:pt x="117" y="59"/>
                    </a:lnTo>
                    <a:lnTo>
                      <a:pt x="115" y="57"/>
                    </a:lnTo>
                    <a:lnTo>
                      <a:pt x="110" y="52"/>
                    </a:lnTo>
                    <a:lnTo>
                      <a:pt x="107" y="50"/>
                    </a:lnTo>
                    <a:lnTo>
                      <a:pt x="105" y="47"/>
                    </a:lnTo>
                    <a:lnTo>
                      <a:pt x="100" y="41"/>
                    </a:lnTo>
                    <a:lnTo>
                      <a:pt x="96" y="37"/>
                    </a:lnTo>
                    <a:lnTo>
                      <a:pt x="92" y="34"/>
                    </a:lnTo>
                    <a:lnTo>
                      <a:pt x="89" y="29"/>
                    </a:lnTo>
                    <a:lnTo>
                      <a:pt x="86" y="25"/>
                    </a:lnTo>
                    <a:lnTo>
                      <a:pt x="82" y="23"/>
                    </a:lnTo>
                    <a:lnTo>
                      <a:pt x="78" y="22"/>
                    </a:lnTo>
                    <a:lnTo>
                      <a:pt x="75" y="22"/>
                    </a:lnTo>
                    <a:lnTo>
                      <a:pt x="71" y="21"/>
                    </a:lnTo>
                    <a:lnTo>
                      <a:pt x="61" y="21"/>
                    </a:lnTo>
                    <a:lnTo>
                      <a:pt x="56" y="21"/>
                    </a:lnTo>
                    <a:lnTo>
                      <a:pt x="50" y="19"/>
                    </a:lnTo>
                    <a:lnTo>
                      <a:pt x="46" y="18"/>
                    </a:lnTo>
                    <a:lnTo>
                      <a:pt x="44" y="18"/>
                    </a:lnTo>
                    <a:lnTo>
                      <a:pt x="41" y="17"/>
                    </a:lnTo>
                    <a:lnTo>
                      <a:pt x="36" y="17"/>
                    </a:lnTo>
                    <a:lnTo>
                      <a:pt x="34" y="18"/>
                    </a:lnTo>
                    <a:lnTo>
                      <a:pt x="29" y="18"/>
                    </a:lnTo>
                    <a:lnTo>
                      <a:pt x="23" y="19"/>
                    </a:lnTo>
                    <a:lnTo>
                      <a:pt x="11" y="18"/>
                    </a:lnTo>
                    <a:lnTo>
                      <a:pt x="6" y="17"/>
                    </a:lnTo>
                    <a:lnTo>
                      <a:pt x="2" y="16"/>
                    </a:lnTo>
                    <a:lnTo>
                      <a:pt x="0" y="14"/>
                    </a:lnTo>
                    <a:lnTo>
                      <a:pt x="1" y="12"/>
                    </a:lnTo>
                    <a:lnTo>
                      <a:pt x="4" y="11"/>
                    </a:lnTo>
                    <a:lnTo>
                      <a:pt x="14" y="7"/>
                    </a:lnTo>
                    <a:lnTo>
                      <a:pt x="25" y="5"/>
                    </a:lnTo>
                    <a:lnTo>
                      <a:pt x="35" y="2"/>
                    </a:lnTo>
                    <a:lnTo>
                      <a:pt x="46" y="1"/>
                    </a:lnTo>
                    <a:lnTo>
                      <a:pt x="57" y="1"/>
                    </a:lnTo>
                    <a:lnTo>
                      <a:pt x="69" y="0"/>
                    </a:lnTo>
                    <a:lnTo>
                      <a:pt x="81" y="1"/>
                    </a:lnTo>
                    <a:lnTo>
                      <a:pt x="92" y="1"/>
                    </a:lnTo>
                    <a:lnTo>
                      <a:pt x="103" y="3"/>
                    </a:lnTo>
                    <a:lnTo>
                      <a:pt x="115" y="5"/>
                    </a:lnTo>
                    <a:lnTo>
                      <a:pt x="126" y="7"/>
                    </a:lnTo>
                    <a:lnTo>
                      <a:pt x="137" y="10"/>
                    </a:lnTo>
                    <a:lnTo>
                      <a:pt x="147" y="14"/>
                    </a:lnTo>
                    <a:lnTo>
                      <a:pt x="157" y="17"/>
                    </a:lnTo>
                    <a:lnTo>
                      <a:pt x="167" y="22"/>
                    </a:lnTo>
                    <a:lnTo>
                      <a:pt x="175" y="26"/>
                    </a:lnTo>
                    <a:lnTo>
                      <a:pt x="184" y="31"/>
                    </a:lnTo>
                    <a:lnTo>
                      <a:pt x="202" y="44"/>
                    </a:lnTo>
                    <a:lnTo>
                      <a:pt x="210" y="50"/>
                    </a:lnTo>
                    <a:lnTo>
                      <a:pt x="220" y="58"/>
                    </a:lnTo>
                    <a:lnTo>
                      <a:pt x="229" y="67"/>
                    </a:lnTo>
                    <a:lnTo>
                      <a:pt x="247" y="85"/>
                    </a:lnTo>
                    <a:lnTo>
                      <a:pt x="255" y="94"/>
                    </a:lnTo>
                    <a:lnTo>
                      <a:pt x="264" y="104"/>
                    </a:lnTo>
                    <a:lnTo>
                      <a:pt x="271" y="113"/>
                    </a:lnTo>
                    <a:lnTo>
                      <a:pt x="278" y="124"/>
                    </a:lnTo>
                    <a:lnTo>
                      <a:pt x="284" y="134"/>
                    </a:lnTo>
                    <a:lnTo>
                      <a:pt x="289" y="144"/>
                    </a:lnTo>
                    <a:lnTo>
                      <a:pt x="293" y="154"/>
                    </a:lnTo>
                    <a:lnTo>
                      <a:pt x="295" y="164"/>
                    </a:lnTo>
                    <a:close/>
                  </a:path>
                </a:pathLst>
              </a:custGeom>
              <a:solidFill>
                <a:srgbClr val="FF0000"/>
              </a:solidFill>
              <a:ln w="6350" cmpd="sng">
                <a:solidFill>
                  <a:srgbClr val="FF0000"/>
                </a:solidFill>
                <a:round/>
                <a:headEnd/>
                <a:tailEnd/>
              </a:ln>
            </p:spPr>
            <p:txBody>
              <a:bodyPr/>
              <a:lstStyle/>
              <a:p>
                <a:endParaRPr lang="ru-RU"/>
              </a:p>
            </p:txBody>
          </p:sp>
          <p:sp>
            <p:nvSpPr>
              <p:cNvPr id="1120577" name="Freeform 321"/>
              <p:cNvSpPr>
                <a:spLocks/>
              </p:cNvSpPr>
              <p:nvPr/>
            </p:nvSpPr>
            <p:spPr bwMode="auto">
              <a:xfrm>
                <a:off x="3355" y="1303"/>
                <a:ext cx="45" cy="19"/>
              </a:xfrm>
              <a:custGeom>
                <a:avLst/>
                <a:gdLst>
                  <a:gd name="T0" fmla="*/ 1 w 105"/>
                  <a:gd name="T1" fmla="*/ 51 h 53"/>
                  <a:gd name="T2" fmla="*/ 1 w 105"/>
                  <a:gd name="T3" fmla="*/ 46 h 53"/>
                  <a:gd name="T4" fmla="*/ 8 w 105"/>
                  <a:gd name="T5" fmla="*/ 38 h 53"/>
                  <a:gd name="T6" fmla="*/ 16 w 105"/>
                  <a:gd name="T7" fmla="*/ 32 h 53"/>
                  <a:gd name="T8" fmla="*/ 25 w 105"/>
                  <a:gd name="T9" fmla="*/ 31 h 53"/>
                  <a:gd name="T10" fmla="*/ 31 w 105"/>
                  <a:gd name="T11" fmla="*/ 34 h 53"/>
                  <a:gd name="T12" fmla="*/ 35 w 105"/>
                  <a:gd name="T13" fmla="*/ 35 h 53"/>
                  <a:gd name="T14" fmla="*/ 43 w 105"/>
                  <a:gd name="T15" fmla="*/ 36 h 53"/>
                  <a:gd name="T16" fmla="*/ 50 w 105"/>
                  <a:gd name="T17" fmla="*/ 35 h 53"/>
                  <a:gd name="T18" fmla="*/ 54 w 105"/>
                  <a:gd name="T19" fmla="*/ 33 h 53"/>
                  <a:gd name="T20" fmla="*/ 58 w 105"/>
                  <a:gd name="T21" fmla="*/ 31 h 53"/>
                  <a:gd name="T22" fmla="*/ 63 w 105"/>
                  <a:gd name="T23" fmla="*/ 25 h 53"/>
                  <a:gd name="T24" fmla="*/ 65 w 105"/>
                  <a:gd name="T25" fmla="*/ 28 h 53"/>
                  <a:gd name="T26" fmla="*/ 67 w 105"/>
                  <a:gd name="T27" fmla="*/ 34 h 53"/>
                  <a:gd name="T28" fmla="*/ 75 w 105"/>
                  <a:gd name="T29" fmla="*/ 27 h 53"/>
                  <a:gd name="T30" fmla="*/ 81 w 105"/>
                  <a:gd name="T31" fmla="*/ 12 h 53"/>
                  <a:gd name="T32" fmla="*/ 84 w 105"/>
                  <a:gd name="T33" fmla="*/ 7 h 53"/>
                  <a:gd name="T34" fmla="*/ 88 w 105"/>
                  <a:gd name="T35" fmla="*/ 3 h 53"/>
                  <a:gd name="T36" fmla="*/ 95 w 105"/>
                  <a:gd name="T37" fmla="*/ 0 h 53"/>
                  <a:gd name="T38" fmla="*/ 105 w 105"/>
                  <a:gd name="T39" fmla="*/ 2 h 53"/>
                  <a:gd name="T40" fmla="*/ 102 w 105"/>
                  <a:gd name="T41" fmla="*/ 10 h 53"/>
                  <a:gd name="T42" fmla="*/ 94 w 105"/>
                  <a:gd name="T43" fmla="*/ 19 h 53"/>
                  <a:gd name="T44" fmla="*/ 85 w 105"/>
                  <a:gd name="T45" fmla="*/ 24 h 53"/>
                  <a:gd name="T46" fmla="*/ 82 w 105"/>
                  <a:gd name="T47" fmla="*/ 25 h 53"/>
                  <a:gd name="T48" fmla="*/ 79 w 105"/>
                  <a:gd name="T49" fmla="*/ 26 h 53"/>
                  <a:gd name="T50" fmla="*/ 75 w 105"/>
                  <a:gd name="T51" fmla="*/ 30 h 53"/>
                  <a:gd name="T52" fmla="*/ 70 w 105"/>
                  <a:gd name="T53" fmla="*/ 34 h 53"/>
                  <a:gd name="T54" fmla="*/ 64 w 105"/>
                  <a:gd name="T55" fmla="*/ 39 h 53"/>
                  <a:gd name="T56" fmla="*/ 54 w 105"/>
                  <a:gd name="T57" fmla="*/ 46 h 53"/>
                  <a:gd name="T58" fmla="*/ 49 w 105"/>
                  <a:gd name="T59" fmla="*/ 49 h 53"/>
                  <a:gd name="T60" fmla="*/ 44 w 105"/>
                  <a:gd name="T61" fmla="*/ 53 h 53"/>
                  <a:gd name="T62" fmla="*/ 38 w 105"/>
                  <a:gd name="T63" fmla="*/ 52 h 53"/>
                  <a:gd name="T64" fmla="*/ 31 w 105"/>
                  <a:gd name="T65" fmla="*/ 47 h 53"/>
                  <a:gd name="T66" fmla="*/ 35 w 105"/>
                  <a:gd name="T67" fmla="*/ 40 h 53"/>
                  <a:gd name="T68" fmla="*/ 37 w 105"/>
                  <a:gd name="T69" fmla="*/ 38 h 53"/>
                  <a:gd name="T70" fmla="*/ 33 w 105"/>
                  <a:gd name="T71" fmla="*/ 38 h 53"/>
                  <a:gd name="T72" fmla="*/ 28 w 105"/>
                  <a:gd name="T73" fmla="*/ 41 h 53"/>
                  <a:gd name="T74" fmla="*/ 21 w 105"/>
                  <a:gd name="T75" fmla="*/ 45 h 53"/>
                  <a:gd name="T76" fmla="*/ 16 w 105"/>
                  <a:gd name="T77" fmla="*/ 46 h 53"/>
                  <a:gd name="T78" fmla="*/ 12 w 105"/>
                  <a:gd name="T79" fmla="*/ 48 h 53"/>
                  <a:gd name="T80" fmla="*/ 7 w 105"/>
                  <a:gd name="T81"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5" h="53">
                    <a:moveTo>
                      <a:pt x="4" y="50"/>
                    </a:moveTo>
                    <a:lnTo>
                      <a:pt x="1" y="51"/>
                    </a:lnTo>
                    <a:lnTo>
                      <a:pt x="0" y="49"/>
                    </a:lnTo>
                    <a:lnTo>
                      <a:pt x="1" y="46"/>
                    </a:lnTo>
                    <a:lnTo>
                      <a:pt x="4" y="42"/>
                    </a:lnTo>
                    <a:lnTo>
                      <a:pt x="8" y="38"/>
                    </a:lnTo>
                    <a:lnTo>
                      <a:pt x="12" y="35"/>
                    </a:lnTo>
                    <a:lnTo>
                      <a:pt x="16" y="32"/>
                    </a:lnTo>
                    <a:lnTo>
                      <a:pt x="21" y="31"/>
                    </a:lnTo>
                    <a:lnTo>
                      <a:pt x="25" y="31"/>
                    </a:lnTo>
                    <a:lnTo>
                      <a:pt x="28" y="31"/>
                    </a:lnTo>
                    <a:lnTo>
                      <a:pt x="31" y="34"/>
                    </a:lnTo>
                    <a:lnTo>
                      <a:pt x="33" y="35"/>
                    </a:lnTo>
                    <a:lnTo>
                      <a:pt x="35" y="35"/>
                    </a:lnTo>
                    <a:lnTo>
                      <a:pt x="39" y="36"/>
                    </a:lnTo>
                    <a:lnTo>
                      <a:pt x="43" y="36"/>
                    </a:lnTo>
                    <a:lnTo>
                      <a:pt x="46" y="36"/>
                    </a:lnTo>
                    <a:lnTo>
                      <a:pt x="50" y="35"/>
                    </a:lnTo>
                    <a:lnTo>
                      <a:pt x="52" y="35"/>
                    </a:lnTo>
                    <a:lnTo>
                      <a:pt x="54" y="33"/>
                    </a:lnTo>
                    <a:lnTo>
                      <a:pt x="56" y="32"/>
                    </a:lnTo>
                    <a:lnTo>
                      <a:pt x="58" y="31"/>
                    </a:lnTo>
                    <a:lnTo>
                      <a:pt x="60" y="28"/>
                    </a:lnTo>
                    <a:lnTo>
                      <a:pt x="63" y="25"/>
                    </a:lnTo>
                    <a:lnTo>
                      <a:pt x="64" y="25"/>
                    </a:lnTo>
                    <a:lnTo>
                      <a:pt x="65" y="28"/>
                    </a:lnTo>
                    <a:lnTo>
                      <a:pt x="66" y="31"/>
                    </a:lnTo>
                    <a:lnTo>
                      <a:pt x="67" y="34"/>
                    </a:lnTo>
                    <a:lnTo>
                      <a:pt x="71" y="31"/>
                    </a:lnTo>
                    <a:lnTo>
                      <a:pt x="75" y="27"/>
                    </a:lnTo>
                    <a:lnTo>
                      <a:pt x="80" y="15"/>
                    </a:lnTo>
                    <a:lnTo>
                      <a:pt x="81" y="12"/>
                    </a:lnTo>
                    <a:lnTo>
                      <a:pt x="82" y="9"/>
                    </a:lnTo>
                    <a:lnTo>
                      <a:pt x="84" y="7"/>
                    </a:lnTo>
                    <a:lnTo>
                      <a:pt x="86" y="5"/>
                    </a:lnTo>
                    <a:lnTo>
                      <a:pt x="88" y="3"/>
                    </a:lnTo>
                    <a:lnTo>
                      <a:pt x="91" y="2"/>
                    </a:lnTo>
                    <a:lnTo>
                      <a:pt x="95" y="0"/>
                    </a:lnTo>
                    <a:lnTo>
                      <a:pt x="102" y="0"/>
                    </a:lnTo>
                    <a:lnTo>
                      <a:pt x="105" y="2"/>
                    </a:lnTo>
                    <a:lnTo>
                      <a:pt x="105" y="6"/>
                    </a:lnTo>
                    <a:lnTo>
                      <a:pt x="102" y="10"/>
                    </a:lnTo>
                    <a:lnTo>
                      <a:pt x="96" y="17"/>
                    </a:lnTo>
                    <a:lnTo>
                      <a:pt x="94" y="19"/>
                    </a:lnTo>
                    <a:lnTo>
                      <a:pt x="89" y="21"/>
                    </a:lnTo>
                    <a:lnTo>
                      <a:pt x="85" y="24"/>
                    </a:lnTo>
                    <a:lnTo>
                      <a:pt x="83" y="25"/>
                    </a:lnTo>
                    <a:lnTo>
                      <a:pt x="82" y="25"/>
                    </a:lnTo>
                    <a:lnTo>
                      <a:pt x="81" y="26"/>
                    </a:lnTo>
                    <a:lnTo>
                      <a:pt x="79" y="26"/>
                    </a:lnTo>
                    <a:lnTo>
                      <a:pt x="77" y="28"/>
                    </a:lnTo>
                    <a:lnTo>
                      <a:pt x="75" y="30"/>
                    </a:lnTo>
                    <a:lnTo>
                      <a:pt x="73" y="32"/>
                    </a:lnTo>
                    <a:lnTo>
                      <a:pt x="70" y="34"/>
                    </a:lnTo>
                    <a:lnTo>
                      <a:pt x="68" y="36"/>
                    </a:lnTo>
                    <a:lnTo>
                      <a:pt x="64" y="39"/>
                    </a:lnTo>
                    <a:lnTo>
                      <a:pt x="59" y="42"/>
                    </a:lnTo>
                    <a:lnTo>
                      <a:pt x="54" y="46"/>
                    </a:lnTo>
                    <a:lnTo>
                      <a:pt x="51" y="47"/>
                    </a:lnTo>
                    <a:lnTo>
                      <a:pt x="49" y="49"/>
                    </a:lnTo>
                    <a:lnTo>
                      <a:pt x="46" y="52"/>
                    </a:lnTo>
                    <a:lnTo>
                      <a:pt x="44" y="53"/>
                    </a:lnTo>
                    <a:lnTo>
                      <a:pt x="41" y="53"/>
                    </a:lnTo>
                    <a:lnTo>
                      <a:pt x="38" y="52"/>
                    </a:lnTo>
                    <a:lnTo>
                      <a:pt x="33" y="49"/>
                    </a:lnTo>
                    <a:lnTo>
                      <a:pt x="31" y="47"/>
                    </a:lnTo>
                    <a:lnTo>
                      <a:pt x="31" y="45"/>
                    </a:lnTo>
                    <a:lnTo>
                      <a:pt x="35" y="40"/>
                    </a:lnTo>
                    <a:lnTo>
                      <a:pt x="36" y="39"/>
                    </a:lnTo>
                    <a:lnTo>
                      <a:pt x="37" y="38"/>
                    </a:lnTo>
                    <a:lnTo>
                      <a:pt x="35" y="38"/>
                    </a:lnTo>
                    <a:lnTo>
                      <a:pt x="33" y="38"/>
                    </a:lnTo>
                    <a:lnTo>
                      <a:pt x="30" y="40"/>
                    </a:lnTo>
                    <a:lnTo>
                      <a:pt x="28" y="41"/>
                    </a:lnTo>
                    <a:lnTo>
                      <a:pt x="24" y="43"/>
                    </a:lnTo>
                    <a:lnTo>
                      <a:pt x="21" y="45"/>
                    </a:lnTo>
                    <a:lnTo>
                      <a:pt x="18" y="46"/>
                    </a:lnTo>
                    <a:lnTo>
                      <a:pt x="16" y="46"/>
                    </a:lnTo>
                    <a:lnTo>
                      <a:pt x="14" y="47"/>
                    </a:lnTo>
                    <a:lnTo>
                      <a:pt x="12" y="48"/>
                    </a:lnTo>
                    <a:lnTo>
                      <a:pt x="10" y="49"/>
                    </a:lnTo>
                    <a:lnTo>
                      <a:pt x="7" y="49"/>
                    </a:lnTo>
                    <a:lnTo>
                      <a:pt x="4" y="50"/>
                    </a:lnTo>
                    <a:close/>
                  </a:path>
                </a:pathLst>
              </a:custGeom>
              <a:solidFill>
                <a:srgbClr val="FF0000"/>
              </a:solidFill>
              <a:ln w="9525">
                <a:solidFill>
                  <a:srgbClr val="FF0000"/>
                </a:solidFill>
                <a:round/>
                <a:headEnd/>
                <a:tailEnd/>
              </a:ln>
            </p:spPr>
            <p:txBody>
              <a:bodyPr/>
              <a:lstStyle/>
              <a:p>
                <a:endParaRPr lang="ru-RU"/>
              </a:p>
            </p:txBody>
          </p:sp>
          <p:sp>
            <p:nvSpPr>
              <p:cNvPr id="1120578" name="Freeform 322"/>
              <p:cNvSpPr>
                <a:spLocks/>
              </p:cNvSpPr>
              <p:nvPr/>
            </p:nvSpPr>
            <p:spPr bwMode="auto">
              <a:xfrm>
                <a:off x="3278" y="1383"/>
                <a:ext cx="43" cy="25"/>
              </a:xfrm>
              <a:custGeom>
                <a:avLst/>
                <a:gdLst>
                  <a:gd name="T0" fmla="*/ 19 w 102"/>
                  <a:gd name="T1" fmla="*/ 7 h 70"/>
                  <a:gd name="T2" fmla="*/ 24 w 102"/>
                  <a:gd name="T3" fmla="*/ 5 h 70"/>
                  <a:gd name="T4" fmla="*/ 27 w 102"/>
                  <a:gd name="T5" fmla="*/ 3 h 70"/>
                  <a:gd name="T6" fmla="*/ 29 w 102"/>
                  <a:gd name="T7" fmla="*/ 2 h 70"/>
                  <a:gd name="T8" fmla="*/ 31 w 102"/>
                  <a:gd name="T9" fmla="*/ 1 h 70"/>
                  <a:gd name="T10" fmla="*/ 33 w 102"/>
                  <a:gd name="T11" fmla="*/ 0 h 70"/>
                  <a:gd name="T12" fmla="*/ 36 w 102"/>
                  <a:gd name="T13" fmla="*/ 1 h 70"/>
                  <a:gd name="T14" fmla="*/ 39 w 102"/>
                  <a:gd name="T15" fmla="*/ 2 h 70"/>
                  <a:gd name="T16" fmla="*/ 43 w 102"/>
                  <a:gd name="T17" fmla="*/ 4 h 70"/>
                  <a:gd name="T18" fmla="*/ 48 w 102"/>
                  <a:gd name="T19" fmla="*/ 7 h 70"/>
                  <a:gd name="T20" fmla="*/ 52 w 102"/>
                  <a:gd name="T21" fmla="*/ 9 h 70"/>
                  <a:gd name="T22" fmla="*/ 55 w 102"/>
                  <a:gd name="T23" fmla="*/ 11 h 70"/>
                  <a:gd name="T24" fmla="*/ 57 w 102"/>
                  <a:gd name="T25" fmla="*/ 14 h 70"/>
                  <a:gd name="T26" fmla="*/ 59 w 102"/>
                  <a:gd name="T27" fmla="*/ 16 h 70"/>
                  <a:gd name="T28" fmla="*/ 60 w 102"/>
                  <a:gd name="T29" fmla="*/ 19 h 70"/>
                  <a:gd name="T30" fmla="*/ 61 w 102"/>
                  <a:gd name="T31" fmla="*/ 23 h 70"/>
                  <a:gd name="T32" fmla="*/ 62 w 102"/>
                  <a:gd name="T33" fmla="*/ 26 h 70"/>
                  <a:gd name="T34" fmla="*/ 62 w 102"/>
                  <a:gd name="T35" fmla="*/ 34 h 70"/>
                  <a:gd name="T36" fmla="*/ 61 w 102"/>
                  <a:gd name="T37" fmla="*/ 38 h 70"/>
                  <a:gd name="T38" fmla="*/ 61 w 102"/>
                  <a:gd name="T39" fmla="*/ 42 h 70"/>
                  <a:gd name="T40" fmla="*/ 62 w 102"/>
                  <a:gd name="T41" fmla="*/ 45 h 70"/>
                  <a:gd name="T42" fmla="*/ 65 w 102"/>
                  <a:gd name="T43" fmla="*/ 47 h 70"/>
                  <a:gd name="T44" fmla="*/ 70 w 102"/>
                  <a:gd name="T45" fmla="*/ 48 h 70"/>
                  <a:gd name="T46" fmla="*/ 76 w 102"/>
                  <a:gd name="T47" fmla="*/ 49 h 70"/>
                  <a:gd name="T48" fmla="*/ 87 w 102"/>
                  <a:gd name="T49" fmla="*/ 53 h 70"/>
                  <a:gd name="T50" fmla="*/ 92 w 102"/>
                  <a:gd name="T51" fmla="*/ 55 h 70"/>
                  <a:gd name="T52" fmla="*/ 96 w 102"/>
                  <a:gd name="T53" fmla="*/ 56 h 70"/>
                  <a:gd name="T54" fmla="*/ 99 w 102"/>
                  <a:gd name="T55" fmla="*/ 57 h 70"/>
                  <a:gd name="T56" fmla="*/ 101 w 102"/>
                  <a:gd name="T57" fmla="*/ 57 h 70"/>
                  <a:gd name="T58" fmla="*/ 102 w 102"/>
                  <a:gd name="T59" fmla="*/ 58 h 70"/>
                  <a:gd name="T60" fmla="*/ 100 w 102"/>
                  <a:gd name="T61" fmla="*/ 58 h 70"/>
                  <a:gd name="T62" fmla="*/ 97 w 102"/>
                  <a:gd name="T63" fmla="*/ 59 h 70"/>
                  <a:gd name="T64" fmla="*/ 93 w 102"/>
                  <a:gd name="T65" fmla="*/ 64 h 70"/>
                  <a:gd name="T66" fmla="*/ 90 w 102"/>
                  <a:gd name="T67" fmla="*/ 66 h 70"/>
                  <a:gd name="T68" fmla="*/ 88 w 102"/>
                  <a:gd name="T69" fmla="*/ 69 h 70"/>
                  <a:gd name="T70" fmla="*/ 85 w 102"/>
                  <a:gd name="T71" fmla="*/ 70 h 70"/>
                  <a:gd name="T72" fmla="*/ 83 w 102"/>
                  <a:gd name="T73" fmla="*/ 70 h 70"/>
                  <a:gd name="T74" fmla="*/ 79 w 102"/>
                  <a:gd name="T75" fmla="*/ 70 h 70"/>
                  <a:gd name="T76" fmla="*/ 76 w 102"/>
                  <a:gd name="T77" fmla="*/ 70 h 70"/>
                  <a:gd name="T78" fmla="*/ 72 w 102"/>
                  <a:gd name="T79" fmla="*/ 68 h 70"/>
                  <a:gd name="T80" fmla="*/ 68 w 102"/>
                  <a:gd name="T81" fmla="*/ 66 h 70"/>
                  <a:gd name="T82" fmla="*/ 60 w 102"/>
                  <a:gd name="T83" fmla="*/ 64 h 70"/>
                  <a:gd name="T84" fmla="*/ 49 w 102"/>
                  <a:gd name="T85" fmla="*/ 57 h 70"/>
                  <a:gd name="T86" fmla="*/ 38 w 102"/>
                  <a:gd name="T87" fmla="*/ 52 h 70"/>
                  <a:gd name="T88" fmla="*/ 34 w 102"/>
                  <a:gd name="T89" fmla="*/ 49 h 70"/>
                  <a:gd name="T90" fmla="*/ 26 w 102"/>
                  <a:gd name="T91" fmla="*/ 43 h 70"/>
                  <a:gd name="T92" fmla="*/ 23 w 102"/>
                  <a:gd name="T93" fmla="*/ 41 h 70"/>
                  <a:gd name="T94" fmla="*/ 19 w 102"/>
                  <a:gd name="T95" fmla="*/ 38 h 70"/>
                  <a:gd name="T96" fmla="*/ 16 w 102"/>
                  <a:gd name="T97" fmla="*/ 36 h 70"/>
                  <a:gd name="T98" fmla="*/ 12 w 102"/>
                  <a:gd name="T99" fmla="*/ 34 h 70"/>
                  <a:gd name="T100" fmla="*/ 7 w 102"/>
                  <a:gd name="T101" fmla="*/ 30 h 70"/>
                  <a:gd name="T102" fmla="*/ 4 w 102"/>
                  <a:gd name="T103" fmla="*/ 28 h 70"/>
                  <a:gd name="T104" fmla="*/ 2 w 102"/>
                  <a:gd name="T105" fmla="*/ 24 h 70"/>
                  <a:gd name="T106" fmla="*/ 0 w 102"/>
                  <a:gd name="T107" fmla="*/ 21 h 70"/>
                  <a:gd name="T108" fmla="*/ 2 w 102"/>
                  <a:gd name="T109" fmla="*/ 19 h 70"/>
                  <a:gd name="T110" fmla="*/ 4 w 102"/>
                  <a:gd name="T111" fmla="*/ 16 h 70"/>
                  <a:gd name="T112" fmla="*/ 8 w 102"/>
                  <a:gd name="T113" fmla="*/ 13 h 70"/>
                  <a:gd name="T114" fmla="*/ 12 w 102"/>
                  <a:gd name="T115" fmla="*/ 11 h 70"/>
                  <a:gd name="T116" fmla="*/ 16 w 102"/>
                  <a:gd name="T117" fmla="*/ 9 h 70"/>
                  <a:gd name="T118" fmla="*/ 18 w 102"/>
                  <a:gd name="T119" fmla="*/ 8 h 70"/>
                  <a:gd name="T120" fmla="*/ 19 w 102"/>
                  <a:gd name="T121"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 h="70">
                    <a:moveTo>
                      <a:pt x="19" y="7"/>
                    </a:moveTo>
                    <a:lnTo>
                      <a:pt x="24" y="5"/>
                    </a:lnTo>
                    <a:lnTo>
                      <a:pt x="27" y="3"/>
                    </a:lnTo>
                    <a:lnTo>
                      <a:pt x="29" y="2"/>
                    </a:lnTo>
                    <a:lnTo>
                      <a:pt x="31" y="1"/>
                    </a:lnTo>
                    <a:lnTo>
                      <a:pt x="33" y="0"/>
                    </a:lnTo>
                    <a:lnTo>
                      <a:pt x="36" y="1"/>
                    </a:lnTo>
                    <a:lnTo>
                      <a:pt x="39" y="2"/>
                    </a:lnTo>
                    <a:lnTo>
                      <a:pt x="43" y="4"/>
                    </a:lnTo>
                    <a:lnTo>
                      <a:pt x="48" y="7"/>
                    </a:lnTo>
                    <a:lnTo>
                      <a:pt x="52" y="9"/>
                    </a:lnTo>
                    <a:lnTo>
                      <a:pt x="55" y="11"/>
                    </a:lnTo>
                    <a:lnTo>
                      <a:pt x="57" y="14"/>
                    </a:lnTo>
                    <a:lnTo>
                      <a:pt x="59" y="16"/>
                    </a:lnTo>
                    <a:lnTo>
                      <a:pt x="60" y="19"/>
                    </a:lnTo>
                    <a:lnTo>
                      <a:pt x="61" y="23"/>
                    </a:lnTo>
                    <a:lnTo>
                      <a:pt x="62" y="26"/>
                    </a:lnTo>
                    <a:lnTo>
                      <a:pt x="62" y="34"/>
                    </a:lnTo>
                    <a:lnTo>
                      <a:pt x="61" y="38"/>
                    </a:lnTo>
                    <a:lnTo>
                      <a:pt x="61" y="42"/>
                    </a:lnTo>
                    <a:lnTo>
                      <a:pt x="62" y="45"/>
                    </a:lnTo>
                    <a:lnTo>
                      <a:pt x="65" y="47"/>
                    </a:lnTo>
                    <a:lnTo>
                      <a:pt x="70" y="48"/>
                    </a:lnTo>
                    <a:lnTo>
                      <a:pt x="76" y="49"/>
                    </a:lnTo>
                    <a:lnTo>
                      <a:pt x="87" y="53"/>
                    </a:lnTo>
                    <a:lnTo>
                      <a:pt x="92" y="55"/>
                    </a:lnTo>
                    <a:lnTo>
                      <a:pt x="96" y="56"/>
                    </a:lnTo>
                    <a:lnTo>
                      <a:pt x="99" y="57"/>
                    </a:lnTo>
                    <a:lnTo>
                      <a:pt x="101" y="57"/>
                    </a:lnTo>
                    <a:lnTo>
                      <a:pt x="102" y="58"/>
                    </a:lnTo>
                    <a:lnTo>
                      <a:pt x="100" y="58"/>
                    </a:lnTo>
                    <a:lnTo>
                      <a:pt x="97" y="59"/>
                    </a:lnTo>
                    <a:lnTo>
                      <a:pt x="93" y="64"/>
                    </a:lnTo>
                    <a:lnTo>
                      <a:pt x="90" y="66"/>
                    </a:lnTo>
                    <a:lnTo>
                      <a:pt x="88" y="69"/>
                    </a:lnTo>
                    <a:lnTo>
                      <a:pt x="85" y="70"/>
                    </a:lnTo>
                    <a:lnTo>
                      <a:pt x="83" y="70"/>
                    </a:lnTo>
                    <a:lnTo>
                      <a:pt x="79" y="70"/>
                    </a:lnTo>
                    <a:lnTo>
                      <a:pt x="76" y="70"/>
                    </a:lnTo>
                    <a:lnTo>
                      <a:pt x="72" y="68"/>
                    </a:lnTo>
                    <a:lnTo>
                      <a:pt x="68" y="66"/>
                    </a:lnTo>
                    <a:lnTo>
                      <a:pt x="60" y="64"/>
                    </a:lnTo>
                    <a:lnTo>
                      <a:pt x="49" y="57"/>
                    </a:lnTo>
                    <a:lnTo>
                      <a:pt x="38" y="52"/>
                    </a:lnTo>
                    <a:lnTo>
                      <a:pt x="34" y="49"/>
                    </a:lnTo>
                    <a:lnTo>
                      <a:pt x="26" y="43"/>
                    </a:lnTo>
                    <a:lnTo>
                      <a:pt x="23" y="41"/>
                    </a:lnTo>
                    <a:lnTo>
                      <a:pt x="19" y="38"/>
                    </a:lnTo>
                    <a:lnTo>
                      <a:pt x="16" y="36"/>
                    </a:lnTo>
                    <a:lnTo>
                      <a:pt x="12" y="34"/>
                    </a:lnTo>
                    <a:lnTo>
                      <a:pt x="7" y="30"/>
                    </a:lnTo>
                    <a:lnTo>
                      <a:pt x="4" y="28"/>
                    </a:lnTo>
                    <a:lnTo>
                      <a:pt x="2" y="24"/>
                    </a:lnTo>
                    <a:lnTo>
                      <a:pt x="0" y="21"/>
                    </a:lnTo>
                    <a:lnTo>
                      <a:pt x="2" y="19"/>
                    </a:lnTo>
                    <a:lnTo>
                      <a:pt x="4" y="16"/>
                    </a:lnTo>
                    <a:lnTo>
                      <a:pt x="8" y="13"/>
                    </a:lnTo>
                    <a:lnTo>
                      <a:pt x="12" y="11"/>
                    </a:lnTo>
                    <a:lnTo>
                      <a:pt x="16" y="9"/>
                    </a:lnTo>
                    <a:lnTo>
                      <a:pt x="18" y="8"/>
                    </a:lnTo>
                    <a:lnTo>
                      <a:pt x="19" y="7"/>
                    </a:lnTo>
                    <a:close/>
                  </a:path>
                </a:pathLst>
              </a:custGeom>
              <a:solidFill>
                <a:srgbClr val="FF0000"/>
              </a:solidFill>
              <a:ln w="9525">
                <a:solidFill>
                  <a:srgbClr val="FF0000"/>
                </a:solidFill>
                <a:round/>
                <a:headEnd/>
                <a:tailEnd/>
              </a:ln>
            </p:spPr>
            <p:txBody>
              <a:bodyPr/>
              <a:lstStyle/>
              <a:p>
                <a:endParaRPr lang="ru-RU"/>
              </a:p>
            </p:txBody>
          </p:sp>
          <p:sp>
            <p:nvSpPr>
              <p:cNvPr id="1120579" name="Freeform 323"/>
              <p:cNvSpPr>
                <a:spLocks/>
              </p:cNvSpPr>
              <p:nvPr/>
            </p:nvSpPr>
            <p:spPr bwMode="auto">
              <a:xfrm>
                <a:off x="3274" y="1247"/>
                <a:ext cx="26" cy="23"/>
              </a:xfrm>
              <a:custGeom>
                <a:avLst/>
                <a:gdLst>
                  <a:gd name="T0" fmla="*/ 0 w 107"/>
                  <a:gd name="T1" fmla="*/ 52 h 105"/>
                  <a:gd name="T2" fmla="*/ 53 w 107"/>
                  <a:gd name="T3" fmla="*/ 0 h 105"/>
                  <a:gd name="T4" fmla="*/ 107 w 107"/>
                  <a:gd name="T5" fmla="*/ 52 h 105"/>
                  <a:gd name="T6" fmla="*/ 107 w 107"/>
                  <a:gd name="T7" fmla="*/ 52 h 105"/>
                  <a:gd name="T8" fmla="*/ 53 w 107"/>
                  <a:gd name="T9" fmla="*/ 105 h 105"/>
                  <a:gd name="T10" fmla="*/ 0 w 107"/>
                  <a:gd name="T11" fmla="*/ 52 h 105"/>
                </a:gdLst>
                <a:ahLst/>
                <a:cxnLst>
                  <a:cxn ang="0">
                    <a:pos x="T0" y="T1"/>
                  </a:cxn>
                  <a:cxn ang="0">
                    <a:pos x="T2" y="T3"/>
                  </a:cxn>
                  <a:cxn ang="0">
                    <a:pos x="T4" y="T5"/>
                  </a:cxn>
                  <a:cxn ang="0">
                    <a:pos x="T6" y="T7"/>
                  </a:cxn>
                  <a:cxn ang="0">
                    <a:pos x="T8" y="T9"/>
                  </a:cxn>
                  <a:cxn ang="0">
                    <a:pos x="T10" y="T11"/>
                  </a:cxn>
                </a:cxnLst>
                <a:rect l="0" t="0" r="r" b="b"/>
                <a:pathLst>
                  <a:path w="107" h="105">
                    <a:moveTo>
                      <a:pt x="0" y="52"/>
                    </a:moveTo>
                    <a:cubicBezTo>
                      <a:pt x="0" y="23"/>
                      <a:pt x="24" y="0"/>
                      <a:pt x="53" y="0"/>
                    </a:cubicBezTo>
                    <a:cubicBezTo>
                      <a:pt x="83" y="0"/>
                      <a:pt x="107" y="23"/>
                      <a:pt x="107" y="52"/>
                    </a:cubicBezTo>
                    <a:cubicBezTo>
                      <a:pt x="107" y="52"/>
                      <a:pt x="107" y="52"/>
                      <a:pt x="107" y="52"/>
                    </a:cubicBezTo>
                    <a:cubicBezTo>
                      <a:pt x="107" y="82"/>
                      <a:pt x="83" y="105"/>
                      <a:pt x="53" y="105"/>
                    </a:cubicBezTo>
                    <a:cubicBezTo>
                      <a:pt x="24" y="105"/>
                      <a:pt x="0" y="82"/>
                      <a:pt x="0" y="52"/>
                    </a:cubicBezTo>
                  </a:path>
                </a:pathLst>
              </a:custGeom>
              <a:solidFill>
                <a:srgbClr val="FFFFFF"/>
              </a:solidFill>
              <a:ln w="0">
                <a:solidFill>
                  <a:srgbClr val="000000"/>
                </a:solidFill>
                <a:prstDash val="solid"/>
                <a:round/>
                <a:headEnd/>
                <a:tailEnd/>
              </a:ln>
            </p:spPr>
            <p:txBody>
              <a:bodyPr/>
              <a:lstStyle/>
              <a:p>
                <a:endParaRPr lang="ru-RU"/>
              </a:p>
            </p:txBody>
          </p:sp>
          <p:sp>
            <p:nvSpPr>
              <p:cNvPr id="1120580" name="Freeform 324"/>
              <p:cNvSpPr>
                <a:spLocks/>
              </p:cNvSpPr>
              <p:nvPr/>
            </p:nvSpPr>
            <p:spPr bwMode="auto">
              <a:xfrm>
                <a:off x="3274" y="1247"/>
                <a:ext cx="26" cy="23"/>
              </a:xfrm>
              <a:custGeom>
                <a:avLst/>
                <a:gdLst>
                  <a:gd name="T0" fmla="*/ 0 w 60"/>
                  <a:gd name="T1" fmla="*/ 32 h 65"/>
                  <a:gd name="T2" fmla="*/ 30 w 60"/>
                  <a:gd name="T3" fmla="*/ 0 h 65"/>
                  <a:gd name="T4" fmla="*/ 60 w 60"/>
                  <a:gd name="T5" fmla="*/ 32 h 65"/>
                  <a:gd name="T6" fmla="*/ 60 w 60"/>
                  <a:gd name="T7" fmla="*/ 32 h 65"/>
                  <a:gd name="T8" fmla="*/ 30 w 60"/>
                  <a:gd name="T9" fmla="*/ 65 h 65"/>
                  <a:gd name="T10" fmla="*/ 0 w 60"/>
                  <a:gd name="T11" fmla="*/ 32 h 65"/>
                </a:gdLst>
                <a:ahLst/>
                <a:cxnLst>
                  <a:cxn ang="0">
                    <a:pos x="T0" y="T1"/>
                  </a:cxn>
                  <a:cxn ang="0">
                    <a:pos x="T2" y="T3"/>
                  </a:cxn>
                  <a:cxn ang="0">
                    <a:pos x="T4" y="T5"/>
                  </a:cxn>
                  <a:cxn ang="0">
                    <a:pos x="T6" y="T7"/>
                  </a:cxn>
                  <a:cxn ang="0">
                    <a:pos x="T8" y="T9"/>
                  </a:cxn>
                  <a:cxn ang="0">
                    <a:pos x="T10" y="T11"/>
                  </a:cxn>
                </a:cxnLst>
                <a:rect l="0" t="0" r="r" b="b"/>
                <a:pathLst>
                  <a:path w="60" h="65">
                    <a:moveTo>
                      <a:pt x="0" y="32"/>
                    </a:moveTo>
                    <a:cubicBezTo>
                      <a:pt x="0" y="14"/>
                      <a:pt x="13" y="0"/>
                      <a:pt x="30" y="0"/>
                    </a:cubicBezTo>
                    <a:cubicBezTo>
                      <a:pt x="46" y="0"/>
                      <a:pt x="60" y="14"/>
                      <a:pt x="60" y="32"/>
                    </a:cubicBezTo>
                    <a:cubicBezTo>
                      <a:pt x="60" y="32"/>
                      <a:pt x="60" y="32"/>
                      <a:pt x="60" y="32"/>
                    </a:cubicBezTo>
                    <a:cubicBezTo>
                      <a:pt x="60" y="51"/>
                      <a:pt x="46" y="65"/>
                      <a:pt x="30" y="65"/>
                    </a:cubicBezTo>
                    <a:cubicBezTo>
                      <a:pt x="13" y="65"/>
                      <a:pt x="0" y="51"/>
                      <a:pt x="0" y="32"/>
                    </a:cubicBezTo>
                  </a:path>
                </a:pathLst>
              </a:custGeom>
              <a:solidFill>
                <a:srgbClr val="FFCC00"/>
              </a:solidFill>
              <a:ln w="12700" cap="rnd" cmpd="sng">
                <a:solidFill>
                  <a:srgbClr val="660066"/>
                </a:solidFill>
                <a:prstDash val="solid"/>
                <a:round/>
                <a:headEnd/>
                <a:tailEnd/>
              </a:ln>
            </p:spPr>
            <p:txBody>
              <a:bodyPr/>
              <a:lstStyle/>
              <a:p>
                <a:endParaRPr lang="ru-RU"/>
              </a:p>
            </p:txBody>
          </p:sp>
          <p:sp>
            <p:nvSpPr>
              <p:cNvPr id="1120582" name="Freeform 326"/>
              <p:cNvSpPr>
                <a:spLocks/>
              </p:cNvSpPr>
              <p:nvPr/>
            </p:nvSpPr>
            <p:spPr bwMode="auto">
              <a:xfrm>
                <a:off x="3259" y="1311"/>
                <a:ext cx="31" cy="60"/>
              </a:xfrm>
              <a:custGeom>
                <a:avLst/>
                <a:gdLst>
                  <a:gd name="T0" fmla="*/ 72 w 72"/>
                  <a:gd name="T1" fmla="*/ 42 h 172"/>
                  <a:gd name="T2" fmla="*/ 22 w 72"/>
                  <a:gd name="T3" fmla="*/ 172 h 172"/>
                  <a:gd name="T4" fmla="*/ 0 w 72"/>
                  <a:gd name="T5" fmla="*/ 139 h 172"/>
                  <a:gd name="T6" fmla="*/ 56 w 72"/>
                  <a:gd name="T7" fmla="*/ 0 h 172"/>
                  <a:gd name="T8" fmla="*/ 72 w 72"/>
                  <a:gd name="T9" fmla="*/ 42 h 172"/>
                </a:gdLst>
                <a:ahLst/>
                <a:cxnLst>
                  <a:cxn ang="0">
                    <a:pos x="T0" y="T1"/>
                  </a:cxn>
                  <a:cxn ang="0">
                    <a:pos x="T2" y="T3"/>
                  </a:cxn>
                  <a:cxn ang="0">
                    <a:pos x="T4" y="T5"/>
                  </a:cxn>
                  <a:cxn ang="0">
                    <a:pos x="T6" y="T7"/>
                  </a:cxn>
                  <a:cxn ang="0">
                    <a:pos x="T8" y="T9"/>
                  </a:cxn>
                </a:cxnLst>
                <a:rect l="0" t="0" r="r" b="b"/>
                <a:pathLst>
                  <a:path w="72" h="172">
                    <a:moveTo>
                      <a:pt x="72" y="42"/>
                    </a:moveTo>
                    <a:lnTo>
                      <a:pt x="22" y="172"/>
                    </a:lnTo>
                    <a:lnTo>
                      <a:pt x="0" y="139"/>
                    </a:lnTo>
                    <a:lnTo>
                      <a:pt x="56" y="0"/>
                    </a:lnTo>
                    <a:lnTo>
                      <a:pt x="72" y="42"/>
                    </a:lnTo>
                    <a:close/>
                  </a:path>
                </a:pathLst>
              </a:custGeom>
              <a:solidFill>
                <a:srgbClr val="FFCC00"/>
              </a:solidFill>
              <a:ln w="12700" cap="rnd" cmpd="sng">
                <a:solidFill>
                  <a:srgbClr val="660066"/>
                </a:solidFill>
                <a:prstDash val="solid"/>
                <a:round/>
                <a:headEnd/>
                <a:tailEnd/>
              </a:ln>
            </p:spPr>
            <p:txBody>
              <a:bodyPr/>
              <a:lstStyle/>
              <a:p>
                <a:endParaRPr lang="ru-RU"/>
              </a:p>
            </p:txBody>
          </p:sp>
          <p:sp>
            <p:nvSpPr>
              <p:cNvPr id="1120584" name="Freeform 328"/>
              <p:cNvSpPr>
                <a:spLocks/>
              </p:cNvSpPr>
              <p:nvPr/>
            </p:nvSpPr>
            <p:spPr bwMode="auto">
              <a:xfrm>
                <a:off x="3256" y="1277"/>
                <a:ext cx="20" cy="36"/>
              </a:xfrm>
              <a:custGeom>
                <a:avLst/>
                <a:gdLst>
                  <a:gd name="T0" fmla="*/ 35 w 47"/>
                  <a:gd name="T1" fmla="*/ 0 h 104"/>
                  <a:gd name="T2" fmla="*/ 0 w 47"/>
                  <a:gd name="T3" fmla="*/ 87 h 104"/>
                  <a:gd name="T4" fmla="*/ 14 w 47"/>
                  <a:gd name="T5" fmla="*/ 104 h 104"/>
                  <a:gd name="T6" fmla="*/ 47 w 47"/>
                  <a:gd name="T7" fmla="*/ 39 h 104"/>
                  <a:gd name="T8" fmla="*/ 35 w 47"/>
                  <a:gd name="T9" fmla="*/ 0 h 104"/>
                </a:gdLst>
                <a:ahLst/>
                <a:cxnLst>
                  <a:cxn ang="0">
                    <a:pos x="T0" y="T1"/>
                  </a:cxn>
                  <a:cxn ang="0">
                    <a:pos x="T2" y="T3"/>
                  </a:cxn>
                  <a:cxn ang="0">
                    <a:pos x="T4" y="T5"/>
                  </a:cxn>
                  <a:cxn ang="0">
                    <a:pos x="T6" y="T7"/>
                  </a:cxn>
                  <a:cxn ang="0">
                    <a:pos x="T8" y="T9"/>
                  </a:cxn>
                </a:cxnLst>
                <a:rect l="0" t="0" r="r" b="b"/>
                <a:pathLst>
                  <a:path w="47" h="104">
                    <a:moveTo>
                      <a:pt x="35" y="0"/>
                    </a:moveTo>
                    <a:lnTo>
                      <a:pt x="0" y="87"/>
                    </a:lnTo>
                    <a:lnTo>
                      <a:pt x="14" y="104"/>
                    </a:lnTo>
                    <a:lnTo>
                      <a:pt x="47" y="39"/>
                    </a:lnTo>
                    <a:lnTo>
                      <a:pt x="35" y="0"/>
                    </a:lnTo>
                    <a:close/>
                  </a:path>
                </a:pathLst>
              </a:custGeom>
              <a:solidFill>
                <a:srgbClr val="FFCC00"/>
              </a:solidFill>
              <a:ln w="12700" cap="rnd" cmpd="sng">
                <a:solidFill>
                  <a:srgbClr val="660066"/>
                </a:solidFill>
                <a:prstDash val="solid"/>
                <a:round/>
                <a:headEnd/>
                <a:tailEnd/>
              </a:ln>
            </p:spPr>
            <p:txBody>
              <a:bodyPr/>
              <a:lstStyle/>
              <a:p>
                <a:endParaRPr lang="ru-RU"/>
              </a:p>
            </p:txBody>
          </p:sp>
          <p:sp>
            <p:nvSpPr>
              <p:cNvPr id="1120585" name="Freeform 329"/>
              <p:cNvSpPr>
                <a:spLocks/>
              </p:cNvSpPr>
              <p:nvPr/>
            </p:nvSpPr>
            <p:spPr bwMode="auto">
              <a:xfrm>
                <a:off x="3270" y="1267"/>
                <a:ext cx="78" cy="103"/>
              </a:xfrm>
              <a:custGeom>
                <a:avLst/>
                <a:gdLst>
                  <a:gd name="T0" fmla="*/ 12 w 183"/>
                  <a:gd name="T1" fmla="*/ 69 h 294"/>
                  <a:gd name="T2" fmla="*/ 27 w 183"/>
                  <a:gd name="T3" fmla="*/ 122 h 294"/>
                  <a:gd name="T4" fmla="*/ 28 w 183"/>
                  <a:gd name="T5" fmla="*/ 122 h 294"/>
                  <a:gd name="T6" fmla="*/ 94 w 183"/>
                  <a:gd name="T7" fmla="*/ 294 h 294"/>
                  <a:gd name="T8" fmla="*/ 131 w 183"/>
                  <a:gd name="T9" fmla="*/ 294 h 294"/>
                  <a:gd name="T10" fmla="*/ 101 w 183"/>
                  <a:gd name="T11" fmla="*/ 216 h 294"/>
                  <a:gd name="T12" fmla="*/ 79 w 183"/>
                  <a:gd name="T13" fmla="*/ 146 h 294"/>
                  <a:gd name="T14" fmla="*/ 78 w 183"/>
                  <a:gd name="T15" fmla="*/ 50 h 294"/>
                  <a:gd name="T16" fmla="*/ 183 w 183"/>
                  <a:gd name="T17" fmla="*/ 24 h 294"/>
                  <a:gd name="T18" fmla="*/ 183 w 183"/>
                  <a:gd name="T19" fmla="*/ 0 h 294"/>
                  <a:gd name="T20" fmla="*/ 0 w 183"/>
                  <a:gd name="T21" fmla="*/ 30 h 294"/>
                  <a:gd name="T22" fmla="*/ 12 w 183"/>
                  <a:gd name="T23" fmla="*/ 69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294">
                    <a:moveTo>
                      <a:pt x="12" y="69"/>
                    </a:moveTo>
                    <a:lnTo>
                      <a:pt x="27" y="122"/>
                    </a:lnTo>
                    <a:lnTo>
                      <a:pt x="28" y="122"/>
                    </a:lnTo>
                    <a:lnTo>
                      <a:pt x="94" y="294"/>
                    </a:lnTo>
                    <a:lnTo>
                      <a:pt x="131" y="294"/>
                    </a:lnTo>
                    <a:lnTo>
                      <a:pt x="101" y="216"/>
                    </a:lnTo>
                    <a:lnTo>
                      <a:pt x="79" y="146"/>
                    </a:lnTo>
                    <a:lnTo>
                      <a:pt x="78" y="50"/>
                    </a:lnTo>
                    <a:lnTo>
                      <a:pt x="183" y="24"/>
                    </a:lnTo>
                    <a:lnTo>
                      <a:pt x="183" y="0"/>
                    </a:lnTo>
                    <a:lnTo>
                      <a:pt x="0" y="30"/>
                    </a:lnTo>
                    <a:lnTo>
                      <a:pt x="12" y="69"/>
                    </a:lnTo>
                    <a:close/>
                  </a:path>
                </a:pathLst>
              </a:custGeom>
              <a:solidFill>
                <a:srgbClr val="FFCC00"/>
              </a:solidFill>
              <a:ln w="12700" cmpd="sng">
                <a:solidFill>
                  <a:srgbClr val="660066"/>
                </a:solidFill>
                <a:round/>
                <a:headEnd/>
                <a:tailEnd/>
              </a:ln>
            </p:spPr>
            <p:txBody>
              <a:bodyPr/>
              <a:lstStyle/>
              <a:p>
                <a:endParaRPr lang="ru-RU"/>
              </a:p>
            </p:txBody>
          </p:sp>
          <p:sp>
            <p:nvSpPr>
              <p:cNvPr id="1120587" name="Freeform 331"/>
              <p:cNvSpPr>
                <a:spLocks/>
              </p:cNvSpPr>
              <p:nvPr/>
            </p:nvSpPr>
            <p:spPr bwMode="auto">
              <a:xfrm>
                <a:off x="3358" y="1250"/>
                <a:ext cx="77" cy="47"/>
              </a:xfrm>
              <a:custGeom>
                <a:avLst/>
                <a:gdLst>
                  <a:gd name="T0" fmla="*/ 0 w 181"/>
                  <a:gd name="T1" fmla="*/ 0 h 135"/>
                  <a:gd name="T2" fmla="*/ 0 w 181"/>
                  <a:gd name="T3" fmla="*/ 135 h 135"/>
                  <a:gd name="T4" fmla="*/ 181 w 181"/>
                  <a:gd name="T5" fmla="*/ 135 h 135"/>
                </a:gdLst>
                <a:ahLst/>
                <a:cxnLst>
                  <a:cxn ang="0">
                    <a:pos x="T0" y="T1"/>
                  </a:cxn>
                  <a:cxn ang="0">
                    <a:pos x="T2" y="T3"/>
                  </a:cxn>
                  <a:cxn ang="0">
                    <a:pos x="T4" y="T5"/>
                  </a:cxn>
                </a:cxnLst>
                <a:rect l="0" t="0" r="r" b="b"/>
                <a:pathLst>
                  <a:path w="181" h="135">
                    <a:moveTo>
                      <a:pt x="0" y="0"/>
                    </a:moveTo>
                    <a:lnTo>
                      <a:pt x="0" y="135"/>
                    </a:lnTo>
                    <a:lnTo>
                      <a:pt x="181" y="135"/>
                    </a:lnTo>
                  </a:path>
                </a:pathLst>
              </a:custGeom>
              <a:noFill/>
              <a:ln w="16510" cap="rnd">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88" name="Rectangle 332"/>
              <p:cNvSpPr>
                <a:spLocks noChangeArrowheads="1"/>
              </p:cNvSpPr>
              <p:nvPr/>
            </p:nvSpPr>
            <p:spPr bwMode="auto">
              <a:xfrm>
                <a:off x="3364" y="1273"/>
                <a:ext cx="7" cy="2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89" name="Rectangle 333"/>
              <p:cNvSpPr>
                <a:spLocks noChangeArrowheads="1"/>
              </p:cNvSpPr>
              <p:nvPr/>
            </p:nvSpPr>
            <p:spPr bwMode="auto">
              <a:xfrm>
                <a:off x="3364" y="1273"/>
                <a:ext cx="7" cy="24"/>
              </a:xfrm>
              <a:prstGeom prst="rect">
                <a:avLst/>
              </a:prstGeom>
              <a:solidFill>
                <a:srgbClr val="FFCC00"/>
              </a:solidFill>
              <a:ln w="1905" cap="rnd">
                <a:solidFill>
                  <a:srgbClr val="660066"/>
                </a:solidFill>
                <a:round/>
                <a:headEnd/>
                <a:tailEnd/>
              </a:ln>
            </p:spPr>
            <p:txBody>
              <a:bodyPr/>
              <a:lstStyle/>
              <a:p>
                <a:endParaRPr lang="ru-RU"/>
              </a:p>
            </p:txBody>
          </p:sp>
          <p:sp>
            <p:nvSpPr>
              <p:cNvPr id="1120590" name="Rectangle 334"/>
              <p:cNvSpPr>
                <a:spLocks noChangeArrowheads="1"/>
              </p:cNvSpPr>
              <p:nvPr/>
            </p:nvSpPr>
            <p:spPr bwMode="auto">
              <a:xfrm>
                <a:off x="3384" y="1256"/>
                <a:ext cx="7"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91" name="Rectangle 335"/>
              <p:cNvSpPr>
                <a:spLocks noChangeArrowheads="1"/>
              </p:cNvSpPr>
              <p:nvPr/>
            </p:nvSpPr>
            <p:spPr bwMode="auto">
              <a:xfrm>
                <a:off x="3384" y="1256"/>
                <a:ext cx="7" cy="41"/>
              </a:xfrm>
              <a:prstGeom prst="rect">
                <a:avLst/>
              </a:prstGeom>
              <a:solidFill>
                <a:srgbClr val="FFCC00"/>
              </a:solidFill>
              <a:ln w="1905" cap="rnd">
                <a:solidFill>
                  <a:srgbClr val="660066"/>
                </a:solidFill>
                <a:round/>
                <a:headEnd/>
                <a:tailEnd/>
              </a:ln>
            </p:spPr>
            <p:txBody>
              <a:bodyPr/>
              <a:lstStyle/>
              <a:p>
                <a:endParaRPr lang="ru-RU"/>
              </a:p>
            </p:txBody>
          </p:sp>
          <p:sp>
            <p:nvSpPr>
              <p:cNvPr id="1120592" name="Rectangle 336"/>
              <p:cNvSpPr>
                <a:spLocks noChangeArrowheads="1"/>
              </p:cNvSpPr>
              <p:nvPr/>
            </p:nvSpPr>
            <p:spPr bwMode="auto">
              <a:xfrm>
                <a:off x="3403" y="1256"/>
                <a:ext cx="7" cy="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93" name="Rectangle 337"/>
              <p:cNvSpPr>
                <a:spLocks noChangeArrowheads="1"/>
              </p:cNvSpPr>
              <p:nvPr/>
            </p:nvSpPr>
            <p:spPr bwMode="auto">
              <a:xfrm>
                <a:off x="3403" y="1256"/>
                <a:ext cx="7" cy="41"/>
              </a:xfrm>
              <a:prstGeom prst="rect">
                <a:avLst/>
              </a:prstGeom>
              <a:solidFill>
                <a:srgbClr val="FFCC00"/>
              </a:solidFill>
              <a:ln w="1905" cap="rnd">
                <a:solidFill>
                  <a:srgbClr val="660066"/>
                </a:solidFill>
                <a:round/>
                <a:headEnd/>
                <a:tailEnd/>
              </a:ln>
            </p:spPr>
            <p:txBody>
              <a:bodyPr/>
              <a:lstStyle/>
              <a:p>
                <a:endParaRPr lang="ru-RU"/>
              </a:p>
            </p:txBody>
          </p:sp>
          <p:sp>
            <p:nvSpPr>
              <p:cNvPr id="1120594" name="Freeform 338"/>
              <p:cNvSpPr>
                <a:spLocks/>
              </p:cNvSpPr>
              <p:nvPr/>
            </p:nvSpPr>
            <p:spPr bwMode="auto">
              <a:xfrm>
                <a:off x="3360" y="1250"/>
                <a:ext cx="60" cy="35"/>
              </a:xfrm>
              <a:custGeom>
                <a:avLst/>
                <a:gdLst>
                  <a:gd name="T0" fmla="*/ 0 w 140"/>
                  <a:gd name="T1" fmla="*/ 101 h 101"/>
                  <a:gd name="T2" fmla="*/ 19 w 140"/>
                  <a:gd name="T3" fmla="*/ 80 h 101"/>
                  <a:gd name="T4" fmla="*/ 41 w 140"/>
                  <a:gd name="T5" fmla="*/ 101 h 101"/>
                  <a:gd name="T6" fmla="*/ 64 w 140"/>
                  <a:gd name="T7" fmla="*/ 43 h 101"/>
                  <a:gd name="T8" fmla="*/ 87 w 140"/>
                  <a:gd name="T9" fmla="*/ 67 h 101"/>
                  <a:gd name="T10" fmla="*/ 140 w 140"/>
                  <a:gd name="T11" fmla="*/ 0 h 101"/>
                </a:gdLst>
                <a:ahLst/>
                <a:cxnLst>
                  <a:cxn ang="0">
                    <a:pos x="T0" y="T1"/>
                  </a:cxn>
                  <a:cxn ang="0">
                    <a:pos x="T2" y="T3"/>
                  </a:cxn>
                  <a:cxn ang="0">
                    <a:pos x="T4" y="T5"/>
                  </a:cxn>
                  <a:cxn ang="0">
                    <a:pos x="T6" y="T7"/>
                  </a:cxn>
                  <a:cxn ang="0">
                    <a:pos x="T8" y="T9"/>
                  </a:cxn>
                  <a:cxn ang="0">
                    <a:pos x="T10" y="T11"/>
                  </a:cxn>
                </a:cxnLst>
                <a:rect l="0" t="0" r="r" b="b"/>
                <a:pathLst>
                  <a:path w="140" h="101">
                    <a:moveTo>
                      <a:pt x="0" y="101"/>
                    </a:moveTo>
                    <a:lnTo>
                      <a:pt x="19" y="80"/>
                    </a:lnTo>
                    <a:lnTo>
                      <a:pt x="41" y="101"/>
                    </a:lnTo>
                    <a:lnTo>
                      <a:pt x="64" y="43"/>
                    </a:lnTo>
                    <a:lnTo>
                      <a:pt x="87" y="67"/>
                    </a:lnTo>
                    <a:lnTo>
                      <a:pt x="140" y="0"/>
                    </a:lnTo>
                  </a:path>
                </a:pathLst>
              </a:custGeom>
              <a:solidFill>
                <a:srgbClr val="FFCC99"/>
              </a:solidFill>
              <a:ln w="16510" cap="rnd">
                <a:solidFill>
                  <a:srgbClr val="FFCC99"/>
                </a:solidFill>
                <a:prstDash val="solid"/>
                <a:round/>
                <a:headEnd/>
                <a:tailEnd/>
              </a:ln>
            </p:spPr>
            <p:txBody>
              <a:bodyPr/>
              <a:lstStyle/>
              <a:p>
                <a:endParaRPr lang="ru-RU"/>
              </a:p>
            </p:txBody>
          </p:sp>
        </p:grpSp>
        <p:sp>
          <p:nvSpPr>
            <p:cNvPr id="1120595" name="Rectangle 339"/>
            <p:cNvSpPr>
              <a:spLocks noChangeArrowheads="1"/>
            </p:cNvSpPr>
            <p:nvPr/>
          </p:nvSpPr>
          <p:spPr bwMode="auto">
            <a:xfrm>
              <a:off x="2995" y="1454"/>
              <a:ext cx="441" cy="12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en-US" altLang="zh-CN" sz="800" b="1">
                  <a:solidFill>
                    <a:srgbClr val="FF0000"/>
                  </a:solidFill>
                  <a:latin typeface="Tahoma" panose="020B0604030504040204" pitchFamily="34" charset="0"/>
                  <a:ea typeface="SimSun" panose="02010600030101010101" pitchFamily="2" charset="-122"/>
                  <a:cs typeface="Tahoma" panose="020B0604030504040204" pitchFamily="34" charset="0"/>
                </a:rPr>
                <a:t>International</a:t>
              </a:r>
              <a:endParaRPr lang="ru-RU" altLang="zh-CN" sz="800" b="1">
                <a:solidFill>
                  <a:srgbClr val="FF0000"/>
                </a:solidFill>
                <a:latin typeface="Tahoma" panose="020B0604030504040204" pitchFamily="34" charset="0"/>
                <a:ea typeface="SimSun" panose="02010600030101010101" pitchFamily="2" charset="-122"/>
                <a:cs typeface="Tahoma" panose="020B0604030504040204" pitchFamily="34" charset="0"/>
              </a:endParaRPr>
            </a:p>
            <a:p>
              <a:pPr>
                <a:lnSpc>
                  <a:spcPct val="80000"/>
                </a:lnSpc>
              </a:pPr>
              <a:r>
                <a:rPr lang="en-US" altLang="zh-CN" sz="800" b="1">
                  <a:solidFill>
                    <a:srgbClr val="FF0000"/>
                  </a:solidFill>
                  <a:latin typeface="Tahoma" panose="020B0604030504040204" pitchFamily="34" charset="0"/>
                  <a:ea typeface="SimSun" panose="02010600030101010101" pitchFamily="2" charset="-122"/>
                  <a:cs typeface="Tahoma" panose="020B0604030504040204" pitchFamily="34" charset="0"/>
                </a:rPr>
                <a:t>Marketing</a:t>
              </a:r>
              <a:endParaRPr lang="ru-RU" altLang="ru-RU" sz="800">
                <a:solidFill>
                  <a:srgbClr val="FF0000"/>
                </a:solidFill>
                <a:latin typeface="Tahoma" panose="020B0604030504040204" pitchFamily="34" charset="0"/>
                <a:ea typeface="SimSun" panose="02010600030101010101" pitchFamily="2" charset="-122"/>
                <a:cs typeface="Tahoma" panose="020B0604030504040204" pitchFamily="34" charset="0"/>
              </a:endParaRPr>
            </a:p>
          </p:txBody>
        </p:sp>
        <p:sp>
          <p:nvSpPr>
            <p:cNvPr id="1120617" name="Rectangle 361"/>
            <p:cNvSpPr>
              <a:spLocks noChangeArrowheads="1"/>
            </p:cNvSpPr>
            <p:nvPr/>
          </p:nvSpPr>
          <p:spPr bwMode="auto">
            <a:xfrm>
              <a:off x="3317" y="1618"/>
              <a:ext cx="429" cy="12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en-US" altLang="zh-CN" sz="800" b="1">
                  <a:solidFill>
                    <a:srgbClr val="FF0000"/>
                  </a:solidFill>
                  <a:latin typeface="Tahoma" panose="020B0604030504040204" pitchFamily="34" charset="0"/>
                  <a:ea typeface="SimSun" panose="02010600030101010101" pitchFamily="2" charset="-122"/>
                  <a:cs typeface="Tahoma" panose="020B0604030504040204" pitchFamily="34" charset="0"/>
                </a:rPr>
                <a:t>International</a:t>
              </a:r>
            </a:p>
            <a:p>
              <a:pPr>
                <a:lnSpc>
                  <a:spcPct val="80000"/>
                </a:lnSpc>
              </a:pPr>
              <a:r>
                <a:rPr lang="en-US" altLang="zh-CN" sz="800" b="1">
                  <a:solidFill>
                    <a:srgbClr val="FF0000"/>
                  </a:solidFill>
                  <a:latin typeface="Tahoma" panose="020B0604030504040204" pitchFamily="34" charset="0"/>
                  <a:ea typeface="SimSun" panose="02010600030101010101" pitchFamily="2" charset="-122"/>
                  <a:cs typeface="Tahoma" panose="020B0604030504040204" pitchFamily="34" charset="0"/>
                </a:rPr>
                <a:t> Sales</a:t>
              </a:r>
              <a:endParaRPr lang="ru-RU" altLang="ru-RU" sz="800">
                <a:solidFill>
                  <a:srgbClr val="FF0000"/>
                </a:solidFill>
                <a:latin typeface="Tahoma" panose="020B0604030504040204" pitchFamily="34" charset="0"/>
                <a:ea typeface="SimSun" panose="02010600030101010101" pitchFamily="2" charset="-122"/>
                <a:cs typeface="Tahoma" panose="020B0604030504040204" pitchFamily="34" charset="0"/>
              </a:endParaRPr>
            </a:p>
          </p:txBody>
        </p:sp>
        <p:grpSp>
          <p:nvGrpSpPr>
            <p:cNvPr id="1120618" name="Group 362"/>
            <p:cNvGrpSpPr>
              <a:grpSpLocks/>
            </p:cNvGrpSpPr>
            <p:nvPr/>
          </p:nvGrpSpPr>
          <p:grpSpPr bwMode="auto">
            <a:xfrm>
              <a:off x="3423" y="1760"/>
              <a:ext cx="273" cy="198"/>
              <a:chOff x="7210" y="6372"/>
              <a:chExt cx="532" cy="459"/>
            </a:xfrm>
          </p:grpSpPr>
          <p:sp>
            <p:nvSpPr>
              <p:cNvPr id="1120619" name="Freeform 363"/>
              <p:cNvSpPr>
                <a:spLocks/>
              </p:cNvSpPr>
              <p:nvPr/>
            </p:nvSpPr>
            <p:spPr bwMode="auto">
              <a:xfrm>
                <a:off x="7396" y="6466"/>
                <a:ext cx="160" cy="129"/>
              </a:xfrm>
              <a:custGeom>
                <a:avLst/>
                <a:gdLst>
                  <a:gd name="T0" fmla="*/ 7 w 160"/>
                  <a:gd name="T1" fmla="*/ 129 h 129"/>
                  <a:gd name="T2" fmla="*/ 153 w 160"/>
                  <a:gd name="T3" fmla="*/ 129 h 129"/>
                  <a:gd name="T4" fmla="*/ 160 w 160"/>
                  <a:gd name="T5" fmla="*/ 14 h 129"/>
                  <a:gd name="T6" fmla="*/ 106 w 160"/>
                  <a:gd name="T7" fmla="*/ 0 h 129"/>
                  <a:gd name="T8" fmla="*/ 53 w 160"/>
                  <a:gd name="T9" fmla="*/ 0 h 129"/>
                  <a:gd name="T10" fmla="*/ 0 w 160"/>
                  <a:gd name="T11" fmla="*/ 14 h 129"/>
                  <a:gd name="T12" fmla="*/ 7 w 160"/>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160" h="129">
                    <a:moveTo>
                      <a:pt x="7" y="129"/>
                    </a:moveTo>
                    <a:lnTo>
                      <a:pt x="153" y="129"/>
                    </a:lnTo>
                    <a:lnTo>
                      <a:pt x="160" y="14"/>
                    </a:lnTo>
                    <a:lnTo>
                      <a:pt x="106" y="0"/>
                    </a:lnTo>
                    <a:lnTo>
                      <a:pt x="53" y="0"/>
                    </a:lnTo>
                    <a:lnTo>
                      <a:pt x="0" y="14"/>
                    </a:lnTo>
                    <a:lnTo>
                      <a:pt x="7" y="129"/>
                    </a:lnTo>
                    <a:close/>
                  </a:path>
                </a:pathLst>
              </a:custGeom>
              <a:solidFill>
                <a:srgbClr val="CCCCFF"/>
              </a:solidFill>
              <a:ln w="9525" cmpd="sng">
                <a:solidFill>
                  <a:srgbClr val="FF0000"/>
                </a:solidFill>
                <a:round/>
                <a:headEnd/>
                <a:tailEnd/>
              </a:ln>
            </p:spPr>
            <p:txBody>
              <a:bodyPr/>
              <a:lstStyle/>
              <a:p>
                <a:endParaRPr lang="ru-RU"/>
              </a:p>
            </p:txBody>
          </p:sp>
          <p:sp>
            <p:nvSpPr>
              <p:cNvPr id="1120620" name="Freeform 364"/>
              <p:cNvSpPr>
                <a:spLocks/>
              </p:cNvSpPr>
              <p:nvPr/>
            </p:nvSpPr>
            <p:spPr bwMode="auto">
              <a:xfrm>
                <a:off x="7396" y="6466"/>
                <a:ext cx="160" cy="129"/>
              </a:xfrm>
              <a:custGeom>
                <a:avLst/>
                <a:gdLst>
                  <a:gd name="T0" fmla="*/ 7 w 160"/>
                  <a:gd name="T1" fmla="*/ 129 h 129"/>
                  <a:gd name="T2" fmla="*/ 153 w 160"/>
                  <a:gd name="T3" fmla="*/ 129 h 129"/>
                  <a:gd name="T4" fmla="*/ 160 w 160"/>
                  <a:gd name="T5" fmla="*/ 14 h 129"/>
                  <a:gd name="T6" fmla="*/ 106 w 160"/>
                  <a:gd name="T7" fmla="*/ 0 h 129"/>
                  <a:gd name="T8" fmla="*/ 53 w 160"/>
                  <a:gd name="T9" fmla="*/ 0 h 129"/>
                  <a:gd name="T10" fmla="*/ 0 w 160"/>
                  <a:gd name="T11" fmla="*/ 14 h 129"/>
                  <a:gd name="T12" fmla="*/ 7 w 160"/>
                  <a:gd name="T13" fmla="*/ 129 h 129"/>
                </a:gdLst>
                <a:ahLst/>
                <a:cxnLst>
                  <a:cxn ang="0">
                    <a:pos x="T0" y="T1"/>
                  </a:cxn>
                  <a:cxn ang="0">
                    <a:pos x="T2" y="T3"/>
                  </a:cxn>
                  <a:cxn ang="0">
                    <a:pos x="T4" y="T5"/>
                  </a:cxn>
                  <a:cxn ang="0">
                    <a:pos x="T6" y="T7"/>
                  </a:cxn>
                  <a:cxn ang="0">
                    <a:pos x="T8" y="T9"/>
                  </a:cxn>
                  <a:cxn ang="0">
                    <a:pos x="T10" y="T11"/>
                  </a:cxn>
                  <a:cxn ang="0">
                    <a:pos x="T12" y="T13"/>
                  </a:cxn>
                </a:cxnLst>
                <a:rect l="0" t="0" r="r" b="b"/>
                <a:pathLst>
                  <a:path w="160" h="129">
                    <a:moveTo>
                      <a:pt x="7" y="129"/>
                    </a:moveTo>
                    <a:lnTo>
                      <a:pt x="153" y="129"/>
                    </a:lnTo>
                    <a:lnTo>
                      <a:pt x="160" y="14"/>
                    </a:lnTo>
                    <a:lnTo>
                      <a:pt x="106" y="0"/>
                    </a:lnTo>
                    <a:lnTo>
                      <a:pt x="53" y="0"/>
                    </a:lnTo>
                    <a:lnTo>
                      <a:pt x="0" y="14"/>
                    </a:lnTo>
                    <a:lnTo>
                      <a:pt x="7" y="129"/>
                    </a:lnTo>
                    <a:close/>
                  </a:path>
                </a:pathLst>
              </a:custGeom>
              <a:solidFill>
                <a:srgbClr val="FFCC99"/>
              </a:solidFill>
              <a:ln w="9525" cap="rnd" cmpd="sng">
                <a:solidFill>
                  <a:srgbClr val="660066"/>
                </a:solidFill>
                <a:prstDash val="solid"/>
                <a:round/>
                <a:headEnd/>
                <a:tailEnd/>
              </a:ln>
            </p:spPr>
            <p:txBody>
              <a:bodyPr/>
              <a:lstStyle/>
              <a:p>
                <a:endParaRPr lang="ru-RU"/>
              </a:p>
            </p:txBody>
          </p:sp>
          <p:sp>
            <p:nvSpPr>
              <p:cNvPr id="1120621" name="Rectangle 365"/>
              <p:cNvSpPr>
                <a:spLocks noChangeArrowheads="1"/>
              </p:cNvSpPr>
              <p:nvPr/>
            </p:nvSpPr>
            <p:spPr bwMode="auto">
              <a:xfrm>
                <a:off x="7210" y="6595"/>
                <a:ext cx="532" cy="236"/>
              </a:xfrm>
              <a:prstGeom prst="rect">
                <a:avLst/>
              </a:prstGeom>
              <a:solidFill>
                <a:srgbClr val="CCCCFF"/>
              </a:solidFill>
              <a:ln w="9525">
                <a:solidFill>
                  <a:srgbClr val="FF0000"/>
                </a:solidFill>
                <a:miter lim="800000"/>
                <a:headEnd/>
                <a:tailEnd/>
              </a:ln>
            </p:spPr>
            <p:txBody>
              <a:bodyPr/>
              <a:lstStyle/>
              <a:p>
                <a:endParaRPr lang="ru-RU"/>
              </a:p>
            </p:txBody>
          </p:sp>
          <p:sp>
            <p:nvSpPr>
              <p:cNvPr id="1120622" name="Rectangle 366"/>
              <p:cNvSpPr>
                <a:spLocks noChangeArrowheads="1"/>
              </p:cNvSpPr>
              <p:nvPr/>
            </p:nvSpPr>
            <p:spPr bwMode="auto">
              <a:xfrm>
                <a:off x="7210" y="6595"/>
                <a:ext cx="532" cy="236"/>
              </a:xfrm>
              <a:prstGeom prst="rect">
                <a:avLst/>
              </a:prstGeom>
              <a:solidFill>
                <a:srgbClr val="CCCCFF"/>
              </a:solidFill>
              <a:ln w="19050" cap="rnd">
                <a:solidFill>
                  <a:srgbClr val="FF0000"/>
                </a:solidFill>
                <a:round/>
                <a:headEnd/>
                <a:tailEnd/>
              </a:ln>
            </p:spPr>
            <p:txBody>
              <a:bodyPr/>
              <a:lstStyle/>
              <a:p>
                <a:endParaRPr lang="ru-RU"/>
              </a:p>
            </p:txBody>
          </p:sp>
          <p:sp>
            <p:nvSpPr>
              <p:cNvPr id="1120623" name="Line 367"/>
              <p:cNvSpPr>
                <a:spLocks noChangeShapeType="1"/>
              </p:cNvSpPr>
              <p:nvPr/>
            </p:nvSpPr>
            <p:spPr bwMode="auto">
              <a:xfrm flipH="1">
                <a:off x="7436" y="6372"/>
                <a:ext cx="40" cy="223"/>
              </a:xfrm>
              <a:prstGeom prst="line">
                <a:avLst/>
              </a:prstGeom>
              <a:noFill/>
              <a:ln w="9525" cap="rnd">
                <a:solidFill>
                  <a:srgbClr val="660066"/>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120624" name="Freeform 368"/>
              <p:cNvSpPr>
                <a:spLocks/>
              </p:cNvSpPr>
              <p:nvPr/>
            </p:nvSpPr>
            <p:spPr bwMode="auto">
              <a:xfrm>
                <a:off x="7409" y="6644"/>
                <a:ext cx="133" cy="144"/>
              </a:xfrm>
              <a:custGeom>
                <a:avLst/>
                <a:gdLst>
                  <a:gd name="T0" fmla="*/ 216 w 240"/>
                  <a:gd name="T1" fmla="*/ 230 h 230"/>
                  <a:gd name="T2" fmla="*/ 240 w 240"/>
                  <a:gd name="T3" fmla="*/ 207 h 230"/>
                  <a:gd name="T4" fmla="*/ 240 w 240"/>
                  <a:gd name="T5" fmla="*/ 207 h 230"/>
                  <a:gd name="T6" fmla="*/ 240 w 240"/>
                  <a:gd name="T7" fmla="*/ 23 h 230"/>
                  <a:gd name="T8" fmla="*/ 216 w 240"/>
                  <a:gd name="T9" fmla="*/ 0 h 230"/>
                  <a:gd name="T10" fmla="*/ 24 w 240"/>
                  <a:gd name="T11" fmla="*/ 0 h 230"/>
                  <a:gd name="T12" fmla="*/ 0 w 240"/>
                  <a:gd name="T13" fmla="*/ 23 h 230"/>
                  <a:gd name="T14" fmla="*/ 0 w 240"/>
                  <a:gd name="T15" fmla="*/ 207 h 230"/>
                  <a:gd name="T16" fmla="*/ 24 w 240"/>
                  <a:gd name="T17" fmla="*/ 230 h 230"/>
                  <a:gd name="T18" fmla="*/ 216 w 240"/>
                  <a:gd name="T1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30">
                    <a:moveTo>
                      <a:pt x="216" y="230"/>
                    </a:moveTo>
                    <a:cubicBezTo>
                      <a:pt x="229" y="230"/>
                      <a:pt x="240" y="220"/>
                      <a:pt x="240" y="207"/>
                    </a:cubicBezTo>
                    <a:cubicBezTo>
                      <a:pt x="240" y="207"/>
                      <a:pt x="240" y="207"/>
                      <a:pt x="240" y="207"/>
                    </a:cubicBezTo>
                    <a:lnTo>
                      <a:pt x="240" y="23"/>
                    </a:lnTo>
                    <a:cubicBezTo>
                      <a:pt x="240" y="10"/>
                      <a:pt x="229" y="0"/>
                      <a:pt x="216" y="0"/>
                    </a:cubicBezTo>
                    <a:lnTo>
                      <a:pt x="24" y="0"/>
                    </a:lnTo>
                    <a:cubicBezTo>
                      <a:pt x="11" y="0"/>
                      <a:pt x="0" y="10"/>
                      <a:pt x="0" y="23"/>
                    </a:cubicBezTo>
                    <a:lnTo>
                      <a:pt x="0" y="207"/>
                    </a:lnTo>
                    <a:cubicBezTo>
                      <a:pt x="0" y="220"/>
                      <a:pt x="11" y="230"/>
                      <a:pt x="24" y="230"/>
                    </a:cubicBezTo>
                    <a:lnTo>
                      <a:pt x="216" y="230"/>
                    </a:lnTo>
                    <a:close/>
                  </a:path>
                </a:pathLst>
              </a:custGeom>
              <a:solidFill>
                <a:srgbClr val="CCCCFF"/>
              </a:solidFill>
              <a:ln w="9525" cmpd="sng">
                <a:solidFill>
                  <a:srgbClr val="FF0000"/>
                </a:solidFill>
                <a:prstDash val="solid"/>
                <a:round/>
                <a:headEnd/>
                <a:tailEnd/>
              </a:ln>
            </p:spPr>
            <p:txBody>
              <a:bodyPr/>
              <a:lstStyle/>
              <a:p>
                <a:endParaRPr lang="ru-RU"/>
              </a:p>
            </p:txBody>
          </p:sp>
          <p:sp>
            <p:nvSpPr>
              <p:cNvPr id="1120625" name="Freeform 369"/>
              <p:cNvSpPr>
                <a:spLocks/>
              </p:cNvSpPr>
              <p:nvPr/>
            </p:nvSpPr>
            <p:spPr bwMode="auto">
              <a:xfrm>
                <a:off x="7409" y="6644"/>
                <a:ext cx="133" cy="144"/>
              </a:xfrm>
              <a:custGeom>
                <a:avLst/>
                <a:gdLst>
                  <a:gd name="T0" fmla="*/ 216 w 240"/>
                  <a:gd name="T1" fmla="*/ 230 h 230"/>
                  <a:gd name="T2" fmla="*/ 240 w 240"/>
                  <a:gd name="T3" fmla="*/ 207 h 230"/>
                  <a:gd name="T4" fmla="*/ 240 w 240"/>
                  <a:gd name="T5" fmla="*/ 207 h 230"/>
                  <a:gd name="T6" fmla="*/ 240 w 240"/>
                  <a:gd name="T7" fmla="*/ 23 h 230"/>
                  <a:gd name="T8" fmla="*/ 216 w 240"/>
                  <a:gd name="T9" fmla="*/ 0 h 230"/>
                  <a:gd name="T10" fmla="*/ 24 w 240"/>
                  <a:gd name="T11" fmla="*/ 0 h 230"/>
                  <a:gd name="T12" fmla="*/ 0 w 240"/>
                  <a:gd name="T13" fmla="*/ 23 h 230"/>
                  <a:gd name="T14" fmla="*/ 0 w 240"/>
                  <a:gd name="T15" fmla="*/ 207 h 230"/>
                  <a:gd name="T16" fmla="*/ 24 w 240"/>
                  <a:gd name="T17" fmla="*/ 230 h 230"/>
                  <a:gd name="T18" fmla="*/ 216 w 240"/>
                  <a:gd name="T19" fmla="*/ 23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0" h="230">
                    <a:moveTo>
                      <a:pt x="216" y="230"/>
                    </a:moveTo>
                    <a:cubicBezTo>
                      <a:pt x="229" y="230"/>
                      <a:pt x="240" y="220"/>
                      <a:pt x="240" y="207"/>
                    </a:cubicBezTo>
                    <a:cubicBezTo>
                      <a:pt x="240" y="207"/>
                      <a:pt x="240" y="207"/>
                      <a:pt x="240" y="207"/>
                    </a:cubicBezTo>
                    <a:lnTo>
                      <a:pt x="240" y="23"/>
                    </a:lnTo>
                    <a:cubicBezTo>
                      <a:pt x="240" y="10"/>
                      <a:pt x="229" y="0"/>
                      <a:pt x="216" y="0"/>
                    </a:cubicBezTo>
                    <a:lnTo>
                      <a:pt x="24" y="0"/>
                    </a:lnTo>
                    <a:cubicBezTo>
                      <a:pt x="11" y="0"/>
                      <a:pt x="0" y="10"/>
                      <a:pt x="0" y="23"/>
                    </a:cubicBezTo>
                    <a:lnTo>
                      <a:pt x="0" y="207"/>
                    </a:lnTo>
                    <a:cubicBezTo>
                      <a:pt x="0" y="220"/>
                      <a:pt x="11" y="230"/>
                      <a:pt x="24" y="230"/>
                    </a:cubicBezTo>
                    <a:lnTo>
                      <a:pt x="216" y="230"/>
                    </a:lnTo>
                    <a:close/>
                  </a:path>
                </a:pathLst>
              </a:custGeom>
              <a:solidFill>
                <a:srgbClr val="99FF33"/>
              </a:solidFill>
              <a:ln w="9525" cap="rnd" cmpd="sng">
                <a:solidFill>
                  <a:srgbClr val="FF0000"/>
                </a:solidFill>
                <a:prstDash val="solid"/>
                <a:round/>
                <a:headEnd/>
                <a:tailEnd/>
              </a:ln>
            </p:spPr>
            <p:txBody>
              <a:bodyPr/>
              <a:lstStyle/>
              <a:p>
                <a:endParaRPr lang="ru-RU"/>
              </a:p>
            </p:txBody>
          </p:sp>
          <p:sp>
            <p:nvSpPr>
              <p:cNvPr id="1120626" name="Freeform 370"/>
              <p:cNvSpPr>
                <a:spLocks/>
              </p:cNvSpPr>
              <p:nvPr/>
            </p:nvSpPr>
            <p:spPr bwMode="auto">
              <a:xfrm>
                <a:off x="7420" y="6656"/>
                <a:ext cx="111" cy="120"/>
              </a:xfrm>
              <a:custGeom>
                <a:avLst/>
                <a:gdLst>
                  <a:gd name="T0" fmla="*/ 0 w 200"/>
                  <a:gd name="T1" fmla="*/ 96 h 192"/>
                  <a:gd name="T2" fmla="*/ 100 w 200"/>
                  <a:gd name="T3" fmla="*/ 0 h 192"/>
                  <a:gd name="T4" fmla="*/ 200 w 200"/>
                  <a:gd name="T5" fmla="*/ 96 h 192"/>
                  <a:gd name="T6" fmla="*/ 200 w 200"/>
                  <a:gd name="T7" fmla="*/ 96 h 192"/>
                  <a:gd name="T8" fmla="*/ 100 w 200"/>
                  <a:gd name="T9" fmla="*/ 192 h 192"/>
                  <a:gd name="T10" fmla="*/ 0 w 200"/>
                  <a:gd name="T11" fmla="*/ 96 h 192"/>
                </a:gdLst>
                <a:ahLst/>
                <a:cxnLst>
                  <a:cxn ang="0">
                    <a:pos x="T0" y="T1"/>
                  </a:cxn>
                  <a:cxn ang="0">
                    <a:pos x="T2" y="T3"/>
                  </a:cxn>
                  <a:cxn ang="0">
                    <a:pos x="T4" y="T5"/>
                  </a:cxn>
                  <a:cxn ang="0">
                    <a:pos x="T6" y="T7"/>
                  </a:cxn>
                  <a:cxn ang="0">
                    <a:pos x="T8" y="T9"/>
                  </a:cxn>
                  <a:cxn ang="0">
                    <a:pos x="T10" y="T11"/>
                  </a:cxn>
                </a:cxnLst>
                <a:rect l="0" t="0" r="r" b="b"/>
                <a:pathLst>
                  <a:path w="200" h="192">
                    <a:moveTo>
                      <a:pt x="0" y="96"/>
                    </a:moveTo>
                    <a:cubicBezTo>
                      <a:pt x="0" y="43"/>
                      <a:pt x="45" y="0"/>
                      <a:pt x="100" y="0"/>
                    </a:cubicBezTo>
                    <a:cubicBezTo>
                      <a:pt x="155" y="0"/>
                      <a:pt x="200" y="43"/>
                      <a:pt x="200" y="96"/>
                    </a:cubicBezTo>
                    <a:cubicBezTo>
                      <a:pt x="200" y="96"/>
                      <a:pt x="200" y="96"/>
                      <a:pt x="200" y="96"/>
                    </a:cubicBezTo>
                    <a:cubicBezTo>
                      <a:pt x="200" y="149"/>
                      <a:pt x="155" y="192"/>
                      <a:pt x="100" y="192"/>
                    </a:cubicBezTo>
                    <a:cubicBezTo>
                      <a:pt x="45" y="192"/>
                      <a:pt x="0" y="149"/>
                      <a:pt x="0" y="96"/>
                    </a:cubicBezTo>
                  </a:path>
                </a:pathLst>
              </a:custGeom>
              <a:solidFill>
                <a:srgbClr val="FFFF99"/>
              </a:solidFill>
              <a:ln w="9525" cmpd="sng">
                <a:solidFill>
                  <a:srgbClr val="FF0000"/>
                </a:solidFill>
                <a:prstDash val="solid"/>
                <a:round/>
                <a:headEnd/>
                <a:tailEnd/>
              </a:ln>
            </p:spPr>
            <p:txBody>
              <a:bodyPr/>
              <a:lstStyle/>
              <a:p>
                <a:endParaRPr lang="ru-RU"/>
              </a:p>
            </p:txBody>
          </p:sp>
          <p:sp>
            <p:nvSpPr>
              <p:cNvPr id="1120627" name="Freeform 371"/>
              <p:cNvSpPr>
                <a:spLocks/>
              </p:cNvSpPr>
              <p:nvPr/>
            </p:nvSpPr>
            <p:spPr bwMode="auto">
              <a:xfrm>
                <a:off x="7462" y="6662"/>
                <a:ext cx="27" cy="29"/>
              </a:xfrm>
              <a:custGeom>
                <a:avLst/>
                <a:gdLst>
                  <a:gd name="T0" fmla="*/ 0 w 48"/>
                  <a:gd name="T1" fmla="*/ 23 h 46"/>
                  <a:gd name="T2" fmla="*/ 24 w 48"/>
                  <a:gd name="T3" fmla="*/ 0 h 46"/>
                  <a:gd name="T4" fmla="*/ 48 w 48"/>
                  <a:gd name="T5" fmla="*/ 23 h 46"/>
                  <a:gd name="T6" fmla="*/ 48 w 48"/>
                  <a:gd name="T7" fmla="*/ 23 h 46"/>
                  <a:gd name="T8" fmla="*/ 24 w 48"/>
                  <a:gd name="T9" fmla="*/ 46 h 46"/>
                  <a:gd name="T10" fmla="*/ 0 w 48"/>
                  <a:gd name="T11" fmla="*/ 23 h 46"/>
                </a:gdLst>
                <a:ahLst/>
                <a:cxnLst>
                  <a:cxn ang="0">
                    <a:pos x="T0" y="T1"/>
                  </a:cxn>
                  <a:cxn ang="0">
                    <a:pos x="T2" y="T3"/>
                  </a:cxn>
                  <a:cxn ang="0">
                    <a:pos x="T4" y="T5"/>
                  </a:cxn>
                  <a:cxn ang="0">
                    <a:pos x="T6" y="T7"/>
                  </a:cxn>
                  <a:cxn ang="0">
                    <a:pos x="T8" y="T9"/>
                  </a:cxn>
                  <a:cxn ang="0">
                    <a:pos x="T10" y="T11"/>
                  </a:cxn>
                </a:cxnLst>
                <a:rect l="0" t="0" r="r" b="b"/>
                <a:pathLst>
                  <a:path w="48" h="46">
                    <a:moveTo>
                      <a:pt x="0" y="23"/>
                    </a:moveTo>
                    <a:cubicBezTo>
                      <a:pt x="0" y="11"/>
                      <a:pt x="11" y="0"/>
                      <a:pt x="24" y="0"/>
                    </a:cubicBezTo>
                    <a:cubicBezTo>
                      <a:pt x="37" y="0"/>
                      <a:pt x="48" y="11"/>
                      <a:pt x="48" y="23"/>
                    </a:cubicBezTo>
                    <a:cubicBezTo>
                      <a:pt x="48" y="23"/>
                      <a:pt x="48" y="23"/>
                      <a:pt x="48" y="23"/>
                    </a:cubicBezTo>
                    <a:cubicBezTo>
                      <a:pt x="48" y="36"/>
                      <a:pt x="37" y="46"/>
                      <a:pt x="24" y="46"/>
                    </a:cubicBezTo>
                    <a:cubicBezTo>
                      <a:pt x="11" y="46"/>
                      <a:pt x="0" y="36"/>
                      <a:pt x="0" y="23"/>
                    </a:cubicBezTo>
                  </a:path>
                </a:pathLst>
              </a:custGeom>
              <a:solidFill>
                <a:srgbClr val="FFCC00"/>
              </a:solidFill>
              <a:ln w="9525" cmpd="sng">
                <a:solidFill>
                  <a:srgbClr val="FF0000"/>
                </a:solidFill>
                <a:prstDash val="solid"/>
                <a:round/>
                <a:headEnd/>
                <a:tailEnd/>
              </a:ln>
            </p:spPr>
            <p:txBody>
              <a:bodyPr/>
              <a:lstStyle/>
              <a:p>
                <a:endParaRPr lang="ru-RU"/>
              </a:p>
            </p:txBody>
          </p:sp>
          <p:sp>
            <p:nvSpPr>
              <p:cNvPr id="1120628" name="Freeform 372"/>
              <p:cNvSpPr>
                <a:spLocks/>
              </p:cNvSpPr>
              <p:nvPr/>
            </p:nvSpPr>
            <p:spPr bwMode="auto">
              <a:xfrm>
                <a:off x="7457" y="6696"/>
                <a:ext cx="37" cy="65"/>
              </a:xfrm>
              <a:custGeom>
                <a:avLst/>
                <a:gdLst>
                  <a:gd name="T0" fmla="*/ 35 w 37"/>
                  <a:gd name="T1" fmla="*/ 0 h 65"/>
                  <a:gd name="T2" fmla="*/ 35 w 37"/>
                  <a:gd name="T3" fmla="*/ 63 h 65"/>
                  <a:gd name="T4" fmla="*/ 37 w 37"/>
                  <a:gd name="T5" fmla="*/ 63 h 65"/>
                  <a:gd name="T6" fmla="*/ 37 w 37"/>
                  <a:gd name="T7" fmla="*/ 65 h 65"/>
                  <a:gd name="T8" fmla="*/ 0 w 37"/>
                  <a:gd name="T9" fmla="*/ 65 h 65"/>
                  <a:gd name="T10" fmla="*/ 0 w 37"/>
                  <a:gd name="T11" fmla="*/ 63 h 65"/>
                  <a:gd name="T12" fmla="*/ 5 w 37"/>
                  <a:gd name="T13" fmla="*/ 63 h 65"/>
                  <a:gd name="T14" fmla="*/ 5 w 37"/>
                  <a:gd name="T15" fmla="*/ 3 h 65"/>
                  <a:gd name="T16" fmla="*/ 3 w 37"/>
                  <a:gd name="T17" fmla="*/ 3 h 65"/>
                  <a:gd name="T18" fmla="*/ 3 w 37"/>
                  <a:gd name="T19" fmla="*/ 0 h 65"/>
                  <a:gd name="T20" fmla="*/ 35 w 37"/>
                  <a:gd name="T2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 h="65">
                    <a:moveTo>
                      <a:pt x="35" y="0"/>
                    </a:moveTo>
                    <a:lnTo>
                      <a:pt x="35" y="63"/>
                    </a:lnTo>
                    <a:lnTo>
                      <a:pt x="37" y="63"/>
                    </a:lnTo>
                    <a:lnTo>
                      <a:pt x="37" y="65"/>
                    </a:lnTo>
                    <a:lnTo>
                      <a:pt x="0" y="65"/>
                    </a:lnTo>
                    <a:lnTo>
                      <a:pt x="0" y="63"/>
                    </a:lnTo>
                    <a:lnTo>
                      <a:pt x="5" y="63"/>
                    </a:lnTo>
                    <a:lnTo>
                      <a:pt x="5" y="3"/>
                    </a:lnTo>
                    <a:lnTo>
                      <a:pt x="3" y="3"/>
                    </a:lnTo>
                    <a:lnTo>
                      <a:pt x="3" y="0"/>
                    </a:lnTo>
                    <a:lnTo>
                      <a:pt x="35" y="0"/>
                    </a:lnTo>
                    <a:close/>
                  </a:path>
                </a:pathLst>
              </a:custGeom>
              <a:solidFill>
                <a:srgbClr val="FFCC00"/>
              </a:solidFill>
              <a:ln w="9525" cmpd="sng">
                <a:solidFill>
                  <a:srgbClr val="FF0000"/>
                </a:solidFill>
                <a:round/>
                <a:headEnd/>
                <a:tailEnd/>
              </a:ln>
            </p:spPr>
            <p:txBody>
              <a:bodyPr/>
              <a:lstStyle/>
              <a:p>
                <a:endParaRPr lang="ru-RU"/>
              </a:p>
            </p:txBody>
          </p:sp>
          <p:sp>
            <p:nvSpPr>
              <p:cNvPr id="1120629" name="Freeform 373"/>
              <p:cNvSpPr>
                <a:spLocks/>
              </p:cNvSpPr>
              <p:nvPr/>
            </p:nvSpPr>
            <p:spPr bwMode="auto">
              <a:xfrm>
                <a:off x="7439" y="6372"/>
                <a:ext cx="79" cy="86"/>
              </a:xfrm>
              <a:custGeom>
                <a:avLst/>
                <a:gdLst>
                  <a:gd name="T0" fmla="*/ 0 w 144"/>
                  <a:gd name="T1" fmla="*/ 69 h 138"/>
                  <a:gd name="T2" fmla="*/ 72 w 144"/>
                  <a:gd name="T3" fmla="*/ 0 h 138"/>
                  <a:gd name="T4" fmla="*/ 144 w 144"/>
                  <a:gd name="T5" fmla="*/ 69 h 138"/>
                  <a:gd name="T6" fmla="*/ 144 w 144"/>
                  <a:gd name="T7" fmla="*/ 69 h 138"/>
                  <a:gd name="T8" fmla="*/ 72 w 144"/>
                  <a:gd name="T9" fmla="*/ 138 h 138"/>
                  <a:gd name="T10" fmla="*/ 0 w 144"/>
                  <a:gd name="T11" fmla="*/ 69 h 138"/>
                </a:gdLst>
                <a:ahLst/>
                <a:cxnLst>
                  <a:cxn ang="0">
                    <a:pos x="T0" y="T1"/>
                  </a:cxn>
                  <a:cxn ang="0">
                    <a:pos x="T2" y="T3"/>
                  </a:cxn>
                  <a:cxn ang="0">
                    <a:pos x="T4" y="T5"/>
                  </a:cxn>
                  <a:cxn ang="0">
                    <a:pos x="T6" y="T7"/>
                  </a:cxn>
                  <a:cxn ang="0">
                    <a:pos x="T8" y="T9"/>
                  </a:cxn>
                  <a:cxn ang="0">
                    <a:pos x="T10" y="T11"/>
                  </a:cxn>
                </a:cxnLst>
                <a:rect l="0" t="0" r="r" b="b"/>
                <a:pathLst>
                  <a:path w="144" h="138">
                    <a:moveTo>
                      <a:pt x="0" y="69"/>
                    </a:moveTo>
                    <a:cubicBezTo>
                      <a:pt x="0" y="31"/>
                      <a:pt x="32" y="0"/>
                      <a:pt x="72" y="0"/>
                    </a:cubicBezTo>
                    <a:cubicBezTo>
                      <a:pt x="111" y="0"/>
                      <a:pt x="144" y="31"/>
                      <a:pt x="144" y="69"/>
                    </a:cubicBezTo>
                    <a:cubicBezTo>
                      <a:pt x="144" y="69"/>
                      <a:pt x="144" y="69"/>
                      <a:pt x="144" y="69"/>
                    </a:cubicBezTo>
                    <a:cubicBezTo>
                      <a:pt x="144" y="107"/>
                      <a:pt x="111" y="138"/>
                      <a:pt x="72" y="138"/>
                    </a:cubicBezTo>
                    <a:cubicBezTo>
                      <a:pt x="32" y="138"/>
                      <a:pt x="0" y="107"/>
                      <a:pt x="0" y="69"/>
                    </a:cubicBezTo>
                  </a:path>
                </a:pathLst>
              </a:custGeom>
              <a:solidFill>
                <a:srgbClr val="CCCCFF"/>
              </a:solidFill>
              <a:ln w="9525" cmpd="sng">
                <a:solidFill>
                  <a:srgbClr val="FF0000"/>
                </a:solidFill>
                <a:prstDash val="solid"/>
                <a:round/>
                <a:headEnd/>
                <a:tailEnd/>
              </a:ln>
            </p:spPr>
            <p:txBody>
              <a:bodyPr/>
              <a:lstStyle/>
              <a:p>
                <a:endParaRPr lang="ru-RU"/>
              </a:p>
            </p:txBody>
          </p:sp>
          <p:sp>
            <p:nvSpPr>
              <p:cNvPr id="1120630" name="Freeform 374"/>
              <p:cNvSpPr>
                <a:spLocks/>
              </p:cNvSpPr>
              <p:nvPr/>
            </p:nvSpPr>
            <p:spPr bwMode="auto">
              <a:xfrm>
                <a:off x="7439" y="6372"/>
                <a:ext cx="79" cy="86"/>
              </a:xfrm>
              <a:custGeom>
                <a:avLst/>
                <a:gdLst>
                  <a:gd name="T0" fmla="*/ 0 w 79"/>
                  <a:gd name="T1" fmla="*/ 43 h 86"/>
                  <a:gd name="T2" fmla="*/ 39 w 79"/>
                  <a:gd name="T3" fmla="*/ 0 h 86"/>
                  <a:gd name="T4" fmla="*/ 79 w 79"/>
                  <a:gd name="T5" fmla="*/ 43 h 86"/>
                  <a:gd name="T6" fmla="*/ 79 w 79"/>
                  <a:gd name="T7" fmla="*/ 43 h 86"/>
                  <a:gd name="T8" fmla="*/ 39 w 79"/>
                  <a:gd name="T9" fmla="*/ 86 h 86"/>
                  <a:gd name="T10" fmla="*/ 0 w 79"/>
                  <a:gd name="T11" fmla="*/ 43 h 86"/>
                </a:gdLst>
                <a:ahLst/>
                <a:cxnLst>
                  <a:cxn ang="0">
                    <a:pos x="T0" y="T1"/>
                  </a:cxn>
                  <a:cxn ang="0">
                    <a:pos x="T2" y="T3"/>
                  </a:cxn>
                  <a:cxn ang="0">
                    <a:pos x="T4" y="T5"/>
                  </a:cxn>
                  <a:cxn ang="0">
                    <a:pos x="T6" y="T7"/>
                  </a:cxn>
                  <a:cxn ang="0">
                    <a:pos x="T8" y="T9"/>
                  </a:cxn>
                  <a:cxn ang="0">
                    <a:pos x="T10" y="T11"/>
                  </a:cxn>
                </a:cxnLst>
                <a:rect l="0" t="0" r="r" b="b"/>
                <a:pathLst>
                  <a:path w="79" h="86">
                    <a:moveTo>
                      <a:pt x="0" y="43"/>
                    </a:moveTo>
                    <a:cubicBezTo>
                      <a:pt x="0" y="20"/>
                      <a:pt x="17" y="0"/>
                      <a:pt x="39" y="0"/>
                    </a:cubicBezTo>
                    <a:cubicBezTo>
                      <a:pt x="61" y="0"/>
                      <a:pt x="79" y="20"/>
                      <a:pt x="79" y="43"/>
                    </a:cubicBezTo>
                    <a:cubicBezTo>
                      <a:pt x="79" y="43"/>
                      <a:pt x="79" y="43"/>
                      <a:pt x="79" y="43"/>
                    </a:cubicBezTo>
                    <a:cubicBezTo>
                      <a:pt x="79" y="67"/>
                      <a:pt x="61" y="86"/>
                      <a:pt x="39" y="86"/>
                    </a:cubicBezTo>
                    <a:cubicBezTo>
                      <a:pt x="17" y="86"/>
                      <a:pt x="0" y="67"/>
                      <a:pt x="0" y="43"/>
                    </a:cubicBezTo>
                  </a:path>
                </a:pathLst>
              </a:custGeom>
              <a:solidFill>
                <a:srgbClr val="FFCC99"/>
              </a:solidFill>
              <a:ln w="9525" cap="rnd" cmpd="sng">
                <a:solidFill>
                  <a:srgbClr val="660066"/>
                </a:solidFill>
                <a:prstDash val="solid"/>
                <a:round/>
                <a:headEnd/>
                <a:tailEnd/>
              </a:ln>
            </p:spPr>
            <p:txBody>
              <a:bodyPr/>
              <a:lstStyle/>
              <a:p>
                <a:endParaRPr lang="ru-RU"/>
              </a:p>
            </p:txBody>
          </p:sp>
          <p:sp>
            <p:nvSpPr>
              <p:cNvPr id="1120631" name="Freeform 375"/>
              <p:cNvSpPr>
                <a:spLocks/>
              </p:cNvSpPr>
              <p:nvPr/>
            </p:nvSpPr>
            <p:spPr bwMode="auto">
              <a:xfrm>
                <a:off x="7436" y="6420"/>
                <a:ext cx="34" cy="20"/>
              </a:xfrm>
              <a:custGeom>
                <a:avLst/>
                <a:gdLst>
                  <a:gd name="T0" fmla="*/ 0 w 34"/>
                  <a:gd name="T1" fmla="*/ 3 h 20"/>
                  <a:gd name="T2" fmla="*/ 33 w 34"/>
                  <a:gd name="T3" fmla="*/ 20 h 20"/>
                  <a:gd name="T4" fmla="*/ 34 w 34"/>
                  <a:gd name="T5" fmla="*/ 18 h 20"/>
                  <a:gd name="T6" fmla="*/ 1 w 34"/>
                  <a:gd name="T7" fmla="*/ 0 h 20"/>
                  <a:gd name="T8" fmla="*/ 0 w 34"/>
                  <a:gd name="T9" fmla="*/ 3 h 20"/>
                </a:gdLst>
                <a:ahLst/>
                <a:cxnLst>
                  <a:cxn ang="0">
                    <a:pos x="T0" y="T1"/>
                  </a:cxn>
                  <a:cxn ang="0">
                    <a:pos x="T2" y="T3"/>
                  </a:cxn>
                  <a:cxn ang="0">
                    <a:pos x="T4" y="T5"/>
                  </a:cxn>
                  <a:cxn ang="0">
                    <a:pos x="T6" y="T7"/>
                  </a:cxn>
                  <a:cxn ang="0">
                    <a:pos x="T8" y="T9"/>
                  </a:cxn>
                </a:cxnLst>
                <a:rect l="0" t="0" r="r" b="b"/>
                <a:pathLst>
                  <a:path w="34" h="20">
                    <a:moveTo>
                      <a:pt x="0" y="3"/>
                    </a:moveTo>
                    <a:lnTo>
                      <a:pt x="33" y="20"/>
                    </a:lnTo>
                    <a:lnTo>
                      <a:pt x="34" y="18"/>
                    </a:lnTo>
                    <a:lnTo>
                      <a:pt x="1" y="0"/>
                    </a:lnTo>
                    <a:lnTo>
                      <a:pt x="0" y="3"/>
                    </a:lnTo>
                    <a:close/>
                  </a:path>
                </a:pathLst>
              </a:custGeom>
              <a:solidFill>
                <a:srgbClr val="CCCCFF"/>
              </a:solidFill>
              <a:ln w="9525" cmpd="sng">
                <a:solidFill>
                  <a:srgbClr val="FF0000"/>
                </a:solidFill>
                <a:round/>
                <a:headEnd/>
                <a:tailEnd/>
              </a:ln>
            </p:spPr>
            <p:txBody>
              <a:bodyPr/>
              <a:lstStyle/>
              <a:p>
                <a:endParaRPr lang="ru-RU"/>
              </a:p>
            </p:txBody>
          </p:sp>
          <p:sp>
            <p:nvSpPr>
              <p:cNvPr id="1120632" name="Freeform 376"/>
              <p:cNvSpPr>
                <a:spLocks/>
              </p:cNvSpPr>
              <p:nvPr/>
            </p:nvSpPr>
            <p:spPr bwMode="auto">
              <a:xfrm>
                <a:off x="7436" y="6420"/>
                <a:ext cx="34" cy="20"/>
              </a:xfrm>
              <a:custGeom>
                <a:avLst/>
                <a:gdLst>
                  <a:gd name="T0" fmla="*/ 0 w 34"/>
                  <a:gd name="T1" fmla="*/ 3 h 20"/>
                  <a:gd name="T2" fmla="*/ 33 w 34"/>
                  <a:gd name="T3" fmla="*/ 20 h 20"/>
                  <a:gd name="T4" fmla="*/ 34 w 34"/>
                  <a:gd name="T5" fmla="*/ 18 h 20"/>
                  <a:gd name="T6" fmla="*/ 1 w 34"/>
                  <a:gd name="T7" fmla="*/ 0 h 20"/>
                  <a:gd name="T8" fmla="*/ 0 w 34"/>
                  <a:gd name="T9" fmla="*/ 3 h 20"/>
                </a:gdLst>
                <a:ahLst/>
                <a:cxnLst>
                  <a:cxn ang="0">
                    <a:pos x="T0" y="T1"/>
                  </a:cxn>
                  <a:cxn ang="0">
                    <a:pos x="T2" y="T3"/>
                  </a:cxn>
                  <a:cxn ang="0">
                    <a:pos x="T4" y="T5"/>
                  </a:cxn>
                  <a:cxn ang="0">
                    <a:pos x="T6" y="T7"/>
                  </a:cxn>
                  <a:cxn ang="0">
                    <a:pos x="T8" y="T9"/>
                  </a:cxn>
                </a:cxnLst>
                <a:rect l="0" t="0" r="r" b="b"/>
                <a:pathLst>
                  <a:path w="34" h="20">
                    <a:moveTo>
                      <a:pt x="0" y="3"/>
                    </a:moveTo>
                    <a:lnTo>
                      <a:pt x="33" y="20"/>
                    </a:lnTo>
                    <a:lnTo>
                      <a:pt x="34" y="18"/>
                    </a:lnTo>
                    <a:lnTo>
                      <a:pt x="1" y="0"/>
                    </a:lnTo>
                    <a:lnTo>
                      <a:pt x="0" y="3"/>
                    </a:lnTo>
                    <a:close/>
                  </a:path>
                </a:pathLst>
              </a:custGeom>
              <a:solidFill>
                <a:srgbClr val="CCCCFF"/>
              </a:solidFill>
              <a:ln w="9525" cap="rnd" cmpd="sng">
                <a:solidFill>
                  <a:srgbClr val="FF0000"/>
                </a:solidFill>
                <a:prstDash val="solid"/>
                <a:round/>
                <a:headEnd/>
                <a:tailEnd/>
              </a:ln>
            </p:spPr>
            <p:txBody>
              <a:bodyPr/>
              <a:lstStyle/>
              <a:p>
                <a:endParaRPr lang="ru-RU"/>
              </a:p>
            </p:txBody>
          </p:sp>
          <p:sp>
            <p:nvSpPr>
              <p:cNvPr id="1120633" name="Rectangle 377"/>
              <p:cNvSpPr>
                <a:spLocks noChangeArrowheads="1"/>
              </p:cNvSpPr>
              <p:nvPr/>
            </p:nvSpPr>
            <p:spPr bwMode="auto">
              <a:xfrm>
                <a:off x="7468" y="6435"/>
                <a:ext cx="15" cy="7"/>
              </a:xfrm>
              <a:prstGeom prst="rect">
                <a:avLst/>
              </a:prstGeom>
              <a:solidFill>
                <a:srgbClr val="CCCCFF"/>
              </a:solidFill>
              <a:ln w="9525">
                <a:solidFill>
                  <a:srgbClr val="FF0000"/>
                </a:solidFill>
                <a:miter lim="800000"/>
                <a:headEnd/>
                <a:tailEnd/>
              </a:ln>
            </p:spPr>
            <p:txBody>
              <a:bodyPr/>
              <a:lstStyle/>
              <a:p>
                <a:endParaRPr lang="ru-RU"/>
              </a:p>
            </p:txBody>
          </p:sp>
          <p:sp>
            <p:nvSpPr>
              <p:cNvPr id="1120634" name="Rectangle 378"/>
              <p:cNvSpPr>
                <a:spLocks noChangeArrowheads="1"/>
              </p:cNvSpPr>
              <p:nvPr/>
            </p:nvSpPr>
            <p:spPr bwMode="auto">
              <a:xfrm>
                <a:off x="7468" y="6435"/>
                <a:ext cx="15" cy="7"/>
              </a:xfrm>
              <a:prstGeom prst="rect">
                <a:avLst/>
              </a:prstGeom>
              <a:solidFill>
                <a:srgbClr val="660066"/>
              </a:solidFill>
              <a:ln w="9525" cap="rnd">
                <a:solidFill>
                  <a:srgbClr val="660066"/>
                </a:solidFill>
                <a:round/>
                <a:headEnd/>
                <a:tailEnd/>
              </a:ln>
            </p:spPr>
            <p:txBody>
              <a:bodyPr/>
              <a:lstStyle/>
              <a:p>
                <a:endParaRPr lang="ru-RU"/>
              </a:p>
            </p:txBody>
          </p:sp>
          <p:sp>
            <p:nvSpPr>
              <p:cNvPr id="1120635" name="Rectangle 379"/>
              <p:cNvSpPr>
                <a:spLocks noChangeArrowheads="1"/>
              </p:cNvSpPr>
              <p:nvPr/>
            </p:nvSpPr>
            <p:spPr bwMode="auto">
              <a:xfrm>
                <a:off x="7430" y="6399"/>
                <a:ext cx="9" cy="33"/>
              </a:xfrm>
              <a:prstGeom prst="rect">
                <a:avLst/>
              </a:prstGeom>
              <a:solidFill>
                <a:srgbClr val="CCCCFF"/>
              </a:solidFill>
              <a:ln w="9525">
                <a:solidFill>
                  <a:srgbClr val="FF0000"/>
                </a:solidFill>
                <a:miter lim="800000"/>
                <a:headEnd/>
                <a:tailEnd/>
              </a:ln>
            </p:spPr>
            <p:txBody>
              <a:bodyPr/>
              <a:lstStyle/>
              <a:p>
                <a:endParaRPr lang="ru-RU"/>
              </a:p>
            </p:txBody>
          </p:sp>
          <p:sp>
            <p:nvSpPr>
              <p:cNvPr id="1120636" name="Rectangle 380"/>
              <p:cNvSpPr>
                <a:spLocks noChangeArrowheads="1"/>
              </p:cNvSpPr>
              <p:nvPr/>
            </p:nvSpPr>
            <p:spPr bwMode="auto">
              <a:xfrm>
                <a:off x="7430" y="6399"/>
                <a:ext cx="9" cy="33"/>
              </a:xfrm>
              <a:prstGeom prst="rect">
                <a:avLst/>
              </a:prstGeom>
              <a:solidFill>
                <a:srgbClr val="CCCCFF"/>
              </a:solidFill>
              <a:ln w="9525" cap="rnd">
                <a:solidFill>
                  <a:srgbClr val="660066"/>
                </a:solidFill>
                <a:round/>
                <a:headEnd/>
                <a:tailEnd/>
              </a:ln>
            </p:spPr>
            <p:txBody>
              <a:bodyPr/>
              <a:lstStyle/>
              <a:p>
                <a:endParaRPr lang="ru-RU"/>
              </a:p>
            </p:txBody>
          </p:sp>
        </p:grpSp>
        <p:sp>
          <p:nvSpPr>
            <p:cNvPr id="1120637" name="Rectangle 381"/>
            <p:cNvSpPr>
              <a:spLocks noChangeArrowheads="1"/>
            </p:cNvSpPr>
            <p:nvPr/>
          </p:nvSpPr>
          <p:spPr bwMode="auto">
            <a:xfrm>
              <a:off x="3041" y="1940"/>
              <a:ext cx="354" cy="12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en-US" altLang="zh-CN" sz="800" b="1">
                  <a:solidFill>
                    <a:srgbClr val="FF0000"/>
                  </a:solidFill>
                  <a:latin typeface="Tahoma" panose="020B0604030504040204" pitchFamily="34" charset="0"/>
                  <a:ea typeface="SimSun" panose="02010600030101010101" pitchFamily="2" charset="-122"/>
                  <a:cs typeface="Tahoma" panose="020B0604030504040204" pitchFamily="34" charset="0"/>
                </a:rPr>
                <a:t>Customer Service</a:t>
              </a:r>
              <a:endParaRPr lang="ru-RU" altLang="ru-RU" sz="800">
                <a:solidFill>
                  <a:srgbClr val="FF0000"/>
                </a:solidFill>
                <a:latin typeface="Tahoma" panose="020B0604030504040204" pitchFamily="34" charset="0"/>
                <a:ea typeface="SimSun" panose="02010600030101010101" pitchFamily="2" charset="-122"/>
                <a:cs typeface="Tahoma" panose="020B0604030504040204" pitchFamily="34" charset="0"/>
              </a:endParaRPr>
            </a:p>
          </p:txBody>
        </p:sp>
        <p:sp>
          <p:nvSpPr>
            <p:cNvPr id="1120639" name="Freeform 383"/>
            <p:cNvSpPr>
              <a:spLocks noEditPoints="1"/>
            </p:cNvSpPr>
            <p:nvPr/>
          </p:nvSpPr>
          <p:spPr bwMode="auto">
            <a:xfrm flipH="1">
              <a:off x="3537" y="1978"/>
              <a:ext cx="231" cy="198"/>
            </a:xfrm>
            <a:custGeom>
              <a:avLst/>
              <a:gdLst>
                <a:gd name="T0" fmla="*/ 744 w 768"/>
                <a:gd name="T1" fmla="*/ 431 h 768"/>
                <a:gd name="T2" fmla="*/ 194 w 768"/>
                <a:gd name="T3" fmla="*/ 512 h 768"/>
                <a:gd name="T4" fmla="*/ 168 w 768"/>
                <a:gd name="T5" fmla="*/ 534 h 768"/>
                <a:gd name="T6" fmla="*/ 190 w 768"/>
                <a:gd name="T7" fmla="*/ 559 h 768"/>
                <a:gd name="T8" fmla="*/ 192 w 768"/>
                <a:gd name="T9" fmla="*/ 559 h 768"/>
                <a:gd name="T10" fmla="*/ 768 w 768"/>
                <a:gd name="T11" fmla="*/ 559 h 768"/>
                <a:gd name="T12" fmla="*/ 768 w 768"/>
                <a:gd name="T13" fmla="*/ 605 h 768"/>
                <a:gd name="T14" fmla="*/ 192 w 768"/>
                <a:gd name="T15" fmla="*/ 605 h 768"/>
                <a:gd name="T16" fmla="*/ 111 w 768"/>
                <a:gd name="T17" fmla="*/ 533 h 768"/>
                <a:gd name="T18" fmla="*/ 164 w 768"/>
                <a:gd name="T19" fmla="*/ 458 h 768"/>
                <a:gd name="T20" fmla="*/ 72 w 768"/>
                <a:gd name="T21" fmla="*/ 47 h 768"/>
                <a:gd name="T22" fmla="*/ 12 w 768"/>
                <a:gd name="T23" fmla="*/ 47 h 768"/>
                <a:gd name="T24" fmla="*/ 0 w 768"/>
                <a:gd name="T25" fmla="*/ 0 h 768"/>
                <a:gd name="T26" fmla="*/ 144 w 768"/>
                <a:gd name="T27" fmla="*/ 0 h 768"/>
                <a:gd name="T28" fmla="*/ 168 w 768"/>
                <a:gd name="T29" fmla="*/ 93 h 768"/>
                <a:gd name="T30" fmla="*/ 768 w 768"/>
                <a:gd name="T31" fmla="*/ 93 h 768"/>
                <a:gd name="T32" fmla="*/ 744 w 768"/>
                <a:gd name="T33" fmla="*/ 431 h 768"/>
                <a:gd name="T34" fmla="*/ 186 w 768"/>
                <a:gd name="T35" fmla="*/ 698 h 768"/>
                <a:gd name="T36" fmla="*/ 256 w 768"/>
                <a:gd name="T37" fmla="*/ 628 h 768"/>
                <a:gd name="T38" fmla="*/ 326 w 768"/>
                <a:gd name="T39" fmla="*/ 698 h 768"/>
                <a:gd name="T40" fmla="*/ 256 w 768"/>
                <a:gd name="T41" fmla="*/ 768 h 768"/>
                <a:gd name="T42" fmla="*/ 186 w 768"/>
                <a:gd name="T43" fmla="*/ 698 h 768"/>
                <a:gd name="T44" fmla="*/ 186 w 768"/>
                <a:gd name="T45" fmla="*/ 698 h 768"/>
                <a:gd name="T46" fmla="*/ 582 w 768"/>
                <a:gd name="T47" fmla="*/ 698 h 768"/>
                <a:gd name="T48" fmla="*/ 652 w 768"/>
                <a:gd name="T49" fmla="*/ 628 h 768"/>
                <a:gd name="T50" fmla="*/ 722 w 768"/>
                <a:gd name="T51" fmla="*/ 698 h 768"/>
                <a:gd name="T52" fmla="*/ 652 w 768"/>
                <a:gd name="T53" fmla="*/ 768 h 768"/>
                <a:gd name="T54" fmla="*/ 582 w 768"/>
                <a:gd name="T55" fmla="*/ 698 h 768"/>
                <a:gd name="T56" fmla="*/ 120 w 768"/>
                <a:gd name="T57" fmla="*/ 120 h 768"/>
                <a:gd name="T58" fmla="*/ 192 w 768"/>
                <a:gd name="T59" fmla="*/ 431 h 768"/>
                <a:gd name="T60" fmla="*/ 207 w 768"/>
                <a:gd name="T61" fmla="*/ 480 h 768"/>
                <a:gd name="T62" fmla="*/ 219 w 768"/>
                <a:gd name="T63" fmla="*/ 478 h 768"/>
                <a:gd name="T64" fmla="*/ 219 w 768"/>
                <a:gd name="T65" fmla="*/ 478 h 768"/>
                <a:gd name="T66" fmla="*/ 711 w 768"/>
                <a:gd name="T67" fmla="*/ 408 h 768"/>
                <a:gd name="T68" fmla="*/ 732 w 768"/>
                <a:gd name="T69" fmla="*/ 120 h 768"/>
                <a:gd name="T70" fmla="*/ 120 w 768"/>
                <a:gd name="T71" fmla="*/ 12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768">
                  <a:moveTo>
                    <a:pt x="744" y="431"/>
                  </a:moveTo>
                  <a:lnTo>
                    <a:pt x="194" y="512"/>
                  </a:lnTo>
                  <a:cubicBezTo>
                    <a:pt x="180" y="511"/>
                    <a:pt x="169" y="521"/>
                    <a:pt x="168" y="534"/>
                  </a:cubicBezTo>
                  <a:cubicBezTo>
                    <a:pt x="167" y="547"/>
                    <a:pt x="177" y="558"/>
                    <a:pt x="190" y="559"/>
                  </a:cubicBezTo>
                  <a:cubicBezTo>
                    <a:pt x="191" y="559"/>
                    <a:pt x="191" y="559"/>
                    <a:pt x="192" y="559"/>
                  </a:cubicBezTo>
                  <a:lnTo>
                    <a:pt x="768" y="559"/>
                  </a:lnTo>
                  <a:lnTo>
                    <a:pt x="768" y="605"/>
                  </a:lnTo>
                  <a:lnTo>
                    <a:pt x="192" y="605"/>
                  </a:lnTo>
                  <a:cubicBezTo>
                    <a:pt x="149" y="607"/>
                    <a:pt x="113" y="575"/>
                    <a:pt x="111" y="533"/>
                  </a:cubicBezTo>
                  <a:cubicBezTo>
                    <a:pt x="109" y="499"/>
                    <a:pt x="131" y="469"/>
                    <a:pt x="164" y="458"/>
                  </a:cubicBezTo>
                  <a:lnTo>
                    <a:pt x="72" y="47"/>
                  </a:lnTo>
                  <a:lnTo>
                    <a:pt x="12" y="47"/>
                  </a:lnTo>
                  <a:lnTo>
                    <a:pt x="0" y="0"/>
                  </a:lnTo>
                  <a:lnTo>
                    <a:pt x="144" y="0"/>
                  </a:lnTo>
                  <a:lnTo>
                    <a:pt x="168" y="93"/>
                  </a:lnTo>
                  <a:lnTo>
                    <a:pt x="768" y="93"/>
                  </a:lnTo>
                  <a:lnTo>
                    <a:pt x="744" y="431"/>
                  </a:lnTo>
                  <a:close/>
                  <a:moveTo>
                    <a:pt x="186" y="698"/>
                  </a:moveTo>
                  <a:cubicBezTo>
                    <a:pt x="186" y="660"/>
                    <a:pt x="218" y="628"/>
                    <a:pt x="256" y="628"/>
                  </a:cubicBezTo>
                  <a:cubicBezTo>
                    <a:pt x="295" y="628"/>
                    <a:pt x="326" y="660"/>
                    <a:pt x="326" y="698"/>
                  </a:cubicBezTo>
                  <a:cubicBezTo>
                    <a:pt x="326" y="737"/>
                    <a:pt x="295" y="768"/>
                    <a:pt x="256" y="768"/>
                  </a:cubicBezTo>
                  <a:cubicBezTo>
                    <a:pt x="218" y="768"/>
                    <a:pt x="186" y="737"/>
                    <a:pt x="186" y="698"/>
                  </a:cubicBezTo>
                  <a:cubicBezTo>
                    <a:pt x="186" y="698"/>
                    <a:pt x="186" y="698"/>
                    <a:pt x="186" y="698"/>
                  </a:cubicBezTo>
                  <a:close/>
                  <a:moveTo>
                    <a:pt x="582" y="698"/>
                  </a:moveTo>
                  <a:cubicBezTo>
                    <a:pt x="582" y="660"/>
                    <a:pt x="613" y="628"/>
                    <a:pt x="652" y="628"/>
                  </a:cubicBezTo>
                  <a:cubicBezTo>
                    <a:pt x="690" y="628"/>
                    <a:pt x="722" y="660"/>
                    <a:pt x="722" y="698"/>
                  </a:cubicBezTo>
                  <a:cubicBezTo>
                    <a:pt x="722" y="737"/>
                    <a:pt x="690" y="768"/>
                    <a:pt x="652" y="768"/>
                  </a:cubicBezTo>
                  <a:cubicBezTo>
                    <a:pt x="613" y="768"/>
                    <a:pt x="582" y="737"/>
                    <a:pt x="582" y="698"/>
                  </a:cubicBezTo>
                  <a:close/>
                  <a:moveTo>
                    <a:pt x="120" y="120"/>
                  </a:moveTo>
                  <a:lnTo>
                    <a:pt x="192" y="431"/>
                  </a:lnTo>
                  <a:lnTo>
                    <a:pt x="207" y="480"/>
                  </a:lnTo>
                  <a:cubicBezTo>
                    <a:pt x="211" y="479"/>
                    <a:pt x="215" y="479"/>
                    <a:pt x="219" y="478"/>
                  </a:cubicBezTo>
                  <a:lnTo>
                    <a:pt x="219" y="478"/>
                  </a:lnTo>
                  <a:lnTo>
                    <a:pt x="711" y="408"/>
                  </a:lnTo>
                  <a:lnTo>
                    <a:pt x="732" y="120"/>
                  </a:lnTo>
                  <a:lnTo>
                    <a:pt x="120" y="120"/>
                  </a:lnTo>
                  <a:close/>
                </a:path>
              </a:pathLst>
            </a:custGeom>
            <a:solidFill>
              <a:srgbClr val="660066"/>
            </a:solidFill>
            <a:ln w="0">
              <a:solidFill>
                <a:srgbClr val="660066"/>
              </a:solidFill>
              <a:prstDash val="solid"/>
              <a:round/>
              <a:headEnd/>
              <a:tailEnd/>
            </a:ln>
          </p:spPr>
          <p:txBody>
            <a:bodyPr/>
            <a:lstStyle/>
            <a:p>
              <a:endParaRPr lang="ru-RU"/>
            </a:p>
          </p:txBody>
        </p:sp>
        <p:sp>
          <p:nvSpPr>
            <p:cNvPr id="1120718" name="Text Box 462"/>
            <p:cNvSpPr txBox="1">
              <a:spLocks noChangeArrowheads="1"/>
            </p:cNvSpPr>
            <p:nvPr/>
          </p:nvSpPr>
          <p:spPr bwMode="auto">
            <a:xfrm>
              <a:off x="158" y="960"/>
              <a:ext cx="954" cy="462"/>
            </a:xfrm>
            <a:prstGeom prst="rect">
              <a:avLst/>
            </a:prstGeom>
            <a:noFill/>
            <a:ln>
              <a:noFill/>
            </a:ln>
            <a:effectLst>
              <a:outerShdw dist="17961" dir="2700000" algn="ctr" rotWithShape="0">
                <a:srgbClr val="0099FF"/>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2000">
                  <a:solidFill>
                    <a:srgbClr val="CC3300"/>
                  </a:solidFill>
                  <a:latin typeface="Tahoma" panose="020B0604030504040204" pitchFamily="34" charset="0"/>
                  <a:cs typeface="Tahoma" panose="020B0604030504040204" pitchFamily="34" charset="0"/>
                </a:rPr>
                <a:t>Финансовые институты</a:t>
              </a:r>
            </a:p>
            <a:p>
              <a:pPr>
                <a:lnSpc>
                  <a:spcPct val="80000"/>
                </a:lnSpc>
              </a:pPr>
              <a:r>
                <a:rPr lang="ru-RU" altLang="ru-RU" sz="2000">
                  <a:solidFill>
                    <a:srgbClr val="CC3300"/>
                  </a:solidFill>
                  <a:latin typeface="Tahoma" panose="020B0604030504040204" pitchFamily="34" charset="0"/>
                  <a:cs typeface="Tahoma" panose="020B0604030504040204" pitchFamily="34" charset="0"/>
                </a:rPr>
                <a:t>(банки)</a:t>
              </a:r>
            </a:p>
          </p:txBody>
        </p:sp>
        <p:sp>
          <p:nvSpPr>
            <p:cNvPr id="1120719" name="Text Box 463"/>
            <p:cNvSpPr txBox="1">
              <a:spLocks noChangeArrowheads="1"/>
            </p:cNvSpPr>
            <p:nvPr/>
          </p:nvSpPr>
          <p:spPr bwMode="auto">
            <a:xfrm>
              <a:off x="1438" y="647"/>
              <a:ext cx="1088" cy="462"/>
            </a:xfrm>
            <a:prstGeom prst="rect">
              <a:avLst/>
            </a:prstGeom>
            <a:noFill/>
            <a:ln>
              <a:noFill/>
            </a:ln>
            <a:effectLst>
              <a:outerShdw dist="17961" dir="2700000" algn="ctr" rotWithShape="0">
                <a:srgbClr val="FF99CC"/>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2000">
                  <a:solidFill>
                    <a:srgbClr val="CC0000"/>
                  </a:solidFill>
                  <a:latin typeface="Tahoma" panose="020B0604030504040204" pitchFamily="34" charset="0"/>
                  <a:cs typeface="Tahoma" panose="020B0604030504040204" pitchFamily="34" charset="0"/>
                </a:rPr>
                <a:t>Платежные организации</a:t>
              </a:r>
            </a:p>
            <a:p>
              <a:pPr>
                <a:lnSpc>
                  <a:spcPct val="80000"/>
                </a:lnSpc>
              </a:pPr>
              <a:r>
                <a:rPr lang="ru-RU" altLang="ru-RU" sz="2000">
                  <a:solidFill>
                    <a:srgbClr val="CC0000"/>
                  </a:solidFill>
                  <a:latin typeface="Tahoma" panose="020B0604030504040204" pitchFamily="34" charset="0"/>
                  <a:cs typeface="Tahoma" panose="020B0604030504040204" pitchFamily="34" charset="0"/>
                </a:rPr>
                <a:t>(ассоциации)</a:t>
              </a:r>
            </a:p>
          </p:txBody>
        </p:sp>
        <p:sp>
          <p:nvSpPr>
            <p:cNvPr id="1120720" name="Text Box 464"/>
            <p:cNvSpPr txBox="1">
              <a:spLocks noChangeArrowheads="1"/>
            </p:cNvSpPr>
            <p:nvPr/>
          </p:nvSpPr>
          <p:spPr bwMode="auto">
            <a:xfrm>
              <a:off x="2858" y="553"/>
              <a:ext cx="1041" cy="4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2000">
                  <a:solidFill>
                    <a:srgbClr val="990000"/>
                  </a:solidFill>
                  <a:latin typeface="Tahoma" panose="020B0604030504040204" pitchFamily="34" charset="0"/>
                  <a:cs typeface="Tahoma" panose="020B0604030504040204" pitchFamily="34" charset="0"/>
                </a:rPr>
                <a:t>Продавцы</a:t>
              </a:r>
            </a:p>
            <a:p>
              <a:pPr>
                <a:lnSpc>
                  <a:spcPct val="80000"/>
                </a:lnSpc>
              </a:pPr>
              <a:r>
                <a:rPr lang="ru-RU" altLang="ru-RU" sz="2000">
                  <a:solidFill>
                    <a:srgbClr val="990000"/>
                  </a:solidFill>
                  <a:latin typeface="Tahoma" panose="020B0604030504040204" pitchFamily="34" charset="0"/>
                  <a:cs typeface="Tahoma" panose="020B0604030504040204" pitchFamily="34" charset="0"/>
                </a:rPr>
                <a:t>(торговые</a:t>
              </a:r>
            </a:p>
            <a:p>
              <a:pPr>
                <a:lnSpc>
                  <a:spcPct val="80000"/>
                </a:lnSpc>
              </a:pPr>
              <a:r>
                <a:rPr lang="ru-RU" altLang="ru-RU" sz="2000">
                  <a:solidFill>
                    <a:srgbClr val="990000"/>
                  </a:solidFill>
                  <a:latin typeface="Tahoma" panose="020B0604030504040204" pitchFamily="34" charset="0"/>
                  <a:cs typeface="Tahoma" panose="020B0604030504040204" pitchFamily="34" charset="0"/>
                </a:rPr>
                <a:t>организации)</a:t>
              </a:r>
            </a:p>
          </p:txBody>
        </p:sp>
        <p:sp>
          <p:nvSpPr>
            <p:cNvPr id="1120721" name="Text Box 465"/>
            <p:cNvSpPr txBox="1">
              <a:spLocks noChangeArrowheads="1"/>
            </p:cNvSpPr>
            <p:nvPr/>
          </p:nvSpPr>
          <p:spPr bwMode="auto">
            <a:xfrm>
              <a:off x="4374" y="1010"/>
              <a:ext cx="1165" cy="4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2000">
                  <a:solidFill>
                    <a:srgbClr val="CC0066"/>
                  </a:solidFill>
                  <a:latin typeface="Tahoma" panose="020B0604030504040204" pitchFamily="34" charset="0"/>
                  <a:cs typeface="Tahoma" panose="020B0604030504040204" pitchFamily="34" charset="0"/>
                </a:rPr>
                <a:t>Покупатели – пользователи </a:t>
              </a:r>
              <a:r>
                <a:rPr lang="en-US" altLang="ru-RU" sz="2000">
                  <a:solidFill>
                    <a:srgbClr val="CC0066"/>
                  </a:solidFill>
                  <a:latin typeface="Tahoma" panose="020B0604030504040204" pitchFamily="34" charset="0"/>
                  <a:cs typeface="Tahoma" panose="020B0604030504040204" pitchFamily="34" charset="0"/>
                </a:rPr>
                <a:t>Internet</a:t>
              </a:r>
              <a:endParaRPr lang="ru-RU" altLang="ru-RU" sz="2000">
                <a:solidFill>
                  <a:srgbClr val="CC0066"/>
                </a:solidFill>
                <a:latin typeface="Tahoma" panose="020B0604030504040204" pitchFamily="34" charset="0"/>
                <a:cs typeface="Tahoma" panose="020B0604030504040204" pitchFamily="34" charset="0"/>
              </a:endParaRPr>
            </a:p>
          </p:txBody>
        </p:sp>
        <p:sp>
          <p:nvSpPr>
            <p:cNvPr id="1120722" name="AutoShape 466"/>
            <p:cNvSpPr>
              <a:spLocks noChangeArrowheads="1"/>
            </p:cNvSpPr>
            <p:nvPr/>
          </p:nvSpPr>
          <p:spPr bwMode="auto">
            <a:xfrm rot="5400000">
              <a:off x="2679" y="946"/>
              <a:ext cx="295" cy="3351"/>
            </a:xfrm>
            <a:prstGeom prst="flowChartOnlineStorage">
              <a:avLst/>
            </a:prstGeom>
            <a:gradFill rotWithShape="1">
              <a:gsLst>
                <a:gs pos="0">
                  <a:srgbClr val="FFFF66"/>
                </a:gs>
                <a:gs pos="50000">
                  <a:srgbClr val="FFFF66">
                    <a:gamma/>
                    <a:tint val="0"/>
                    <a:invGamma/>
                  </a:srgbClr>
                </a:gs>
                <a:gs pos="100000">
                  <a:srgbClr val="FFFF66"/>
                </a:gs>
              </a:gsLst>
              <a:lin ang="5400000" scaled="1"/>
            </a:gradFill>
            <a:ln w="38100">
              <a:solidFill>
                <a:schemeClr val="accent2"/>
              </a:solidFill>
              <a:miter lim="800000"/>
              <a:headEnd/>
              <a:tailEnd/>
            </a:ln>
            <a:effectLst>
              <a:outerShdw dist="35921" dir="2700000" algn="ctr" rotWithShape="0">
                <a:srgbClr val="FF9933"/>
              </a:outerShdw>
            </a:effectLst>
          </p:spPr>
          <p:txBody>
            <a:bodyPr/>
            <a:lstStyle/>
            <a:p>
              <a:endParaRPr lang="ru-RU"/>
            </a:p>
          </p:txBody>
        </p:sp>
        <p:sp>
          <p:nvSpPr>
            <p:cNvPr id="1120640" name="Line 384"/>
            <p:cNvSpPr>
              <a:spLocks noChangeShapeType="1"/>
            </p:cNvSpPr>
            <p:nvPr/>
          </p:nvSpPr>
          <p:spPr bwMode="auto">
            <a:xfrm>
              <a:off x="1151" y="2448"/>
              <a:ext cx="679" cy="709"/>
            </a:xfrm>
            <a:prstGeom prst="line">
              <a:avLst/>
            </a:prstGeom>
            <a:noFill/>
            <a:ln w="57150">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20271" name="Text Box 15"/>
            <p:cNvSpPr txBox="1">
              <a:spLocks noChangeArrowheads="1"/>
            </p:cNvSpPr>
            <p:nvPr/>
          </p:nvSpPr>
          <p:spPr bwMode="auto">
            <a:xfrm>
              <a:off x="2354" y="2509"/>
              <a:ext cx="814" cy="192"/>
            </a:xfrm>
            <a:prstGeom prst="rect">
              <a:avLst/>
            </a:prstGeom>
            <a:noFill/>
            <a:ln>
              <a:noFill/>
            </a:ln>
            <a:effectLst>
              <a:outerShdw dist="35921" dir="2700000" algn="ctr" rotWithShape="0">
                <a:srgbClr val="99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GB" altLang="zh-CN" sz="2000" b="1">
                  <a:solidFill>
                    <a:srgbClr val="99CCFF"/>
                  </a:solidFill>
                  <a:latin typeface="Tahoma" panose="020B0604030504040204" pitchFamily="34" charset="0"/>
                  <a:ea typeface="SimSun" panose="02010600030101010101" pitchFamily="2" charset="-122"/>
                  <a:cs typeface="Tahoma" panose="020B0604030504040204" pitchFamily="34" charset="0"/>
                </a:rPr>
                <a:t>P A P I</a:t>
              </a:r>
              <a:endParaRPr lang="ru-RU" altLang="ru-RU" sz="2000" b="1">
                <a:solidFill>
                  <a:srgbClr val="99CCFF"/>
                </a:solidFill>
                <a:latin typeface="Tahoma" panose="020B0604030504040204" pitchFamily="34" charset="0"/>
                <a:ea typeface="SimSun" panose="02010600030101010101" pitchFamily="2" charset="-122"/>
                <a:cs typeface="Tahoma" panose="020B0604030504040204" pitchFamily="34" charset="0"/>
              </a:endParaRPr>
            </a:p>
          </p:txBody>
        </p:sp>
        <p:sp>
          <p:nvSpPr>
            <p:cNvPr id="1120641" name="Line 385"/>
            <p:cNvSpPr>
              <a:spLocks noChangeShapeType="1"/>
            </p:cNvSpPr>
            <p:nvPr/>
          </p:nvSpPr>
          <p:spPr bwMode="auto">
            <a:xfrm flipH="1">
              <a:off x="3619" y="2393"/>
              <a:ext cx="872" cy="789"/>
            </a:xfrm>
            <a:prstGeom prst="line">
              <a:avLst/>
            </a:prstGeom>
            <a:noFill/>
            <a:ln w="57150">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20642" name="Line 386"/>
            <p:cNvSpPr>
              <a:spLocks noChangeShapeType="1"/>
            </p:cNvSpPr>
            <p:nvPr/>
          </p:nvSpPr>
          <p:spPr bwMode="auto">
            <a:xfrm flipH="1">
              <a:off x="3107" y="2193"/>
              <a:ext cx="139" cy="896"/>
            </a:xfrm>
            <a:prstGeom prst="line">
              <a:avLst/>
            </a:prstGeom>
            <a:noFill/>
            <a:ln w="57150">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20643" name="Line 387"/>
            <p:cNvSpPr>
              <a:spLocks noChangeShapeType="1"/>
            </p:cNvSpPr>
            <p:nvPr/>
          </p:nvSpPr>
          <p:spPr bwMode="auto">
            <a:xfrm>
              <a:off x="2064" y="2179"/>
              <a:ext cx="285" cy="955"/>
            </a:xfrm>
            <a:prstGeom prst="line">
              <a:avLst/>
            </a:prstGeom>
            <a:noFill/>
            <a:ln w="57150">
              <a:solidFill>
                <a:srgbClr val="80008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1120760" name="Group 504"/>
            <p:cNvGrpSpPr>
              <a:grpSpLocks/>
            </p:cNvGrpSpPr>
            <p:nvPr/>
          </p:nvGrpSpPr>
          <p:grpSpPr bwMode="auto">
            <a:xfrm>
              <a:off x="200" y="1903"/>
              <a:ext cx="445" cy="439"/>
              <a:chOff x="251" y="1975"/>
              <a:chExt cx="358" cy="337"/>
            </a:xfrm>
          </p:grpSpPr>
          <p:grpSp>
            <p:nvGrpSpPr>
              <p:cNvPr id="1120401" name="Group 145"/>
              <p:cNvGrpSpPr>
                <a:grpSpLocks/>
              </p:cNvGrpSpPr>
              <p:nvPr/>
            </p:nvGrpSpPr>
            <p:grpSpPr bwMode="auto">
              <a:xfrm flipH="1">
                <a:off x="251" y="1975"/>
                <a:ext cx="358" cy="337"/>
                <a:chOff x="7405" y="7737"/>
                <a:chExt cx="1415" cy="1417"/>
              </a:xfrm>
            </p:grpSpPr>
            <p:sp>
              <p:nvSpPr>
                <p:cNvPr id="1120402" name="Freeform 146"/>
                <p:cNvSpPr>
                  <a:spLocks/>
                </p:cNvSpPr>
                <p:nvPr/>
              </p:nvSpPr>
              <p:spPr bwMode="auto">
                <a:xfrm>
                  <a:off x="8216" y="8145"/>
                  <a:ext cx="604" cy="947"/>
                </a:xfrm>
                <a:custGeom>
                  <a:avLst/>
                  <a:gdLst>
                    <a:gd name="T0" fmla="*/ 0 w 604"/>
                    <a:gd name="T1" fmla="*/ 947 h 947"/>
                    <a:gd name="T2" fmla="*/ 604 w 604"/>
                    <a:gd name="T3" fmla="*/ 597 h 947"/>
                    <a:gd name="T4" fmla="*/ 604 w 604"/>
                    <a:gd name="T5" fmla="*/ 0 h 947"/>
                    <a:gd name="T6" fmla="*/ 0 w 604"/>
                    <a:gd name="T7" fmla="*/ 347 h 947"/>
                    <a:gd name="T8" fmla="*/ 0 w 604"/>
                    <a:gd name="T9" fmla="*/ 947 h 947"/>
                  </a:gdLst>
                  <a:ahLst/>
                  <a:cxnLst>
                    <a:cxn ang="0">
                      <a:pos x="T0" y="T1"/>
                    </a:cxn>
                    <a:cxn ang="0">
                      <a:pos x="T2" y="T3"/>
                    </a:cxn>
                    <a:cxn ang="0">
                      <a:pos x="T4" y="T5"/>
                    </a:cxn>
                    <a:cxn ang="0">
                      <a:pos x="T6" y="T7"/>
                    </a:cxn>
                    <a:cxn ang="0">
                      <a:pos x="T8" y="T9"/>
                    </a:cxn>
                  </a:cxnLst>
                  <a:rect l="0" t="0" r="r" b="b"/>
                  <a:pathLst>
                    <a:path w="604" h="947">
                      <a:moveTo>
                        <a:pt x="0" y="947"/>
                      </a:moveTo>
                      <a:lnTo>
                        <a:pt x="604" y="597"/>
                      </a:lnTo>
                      <a:lnTo>
                        <a:pt x="604" y="0"/>
                      </a:lnTo>
                      <a:lnTo>
                        <a:pt x="0" y="347"/>
                      </a:lnTo>
                      <a:lnTo>
                        <a:pt x="0" y="947"/>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403" name="Freeform 147"/>
                <p:cNvSpPr>
                  <a:spLocks/>
                </p:cNvSpPr>
                <p:nvPr/>
              </p:nvSpPr>
              <p:spPr bwMode="auto">
                <a:xfrm>
                  <a:off x="7512" y="8086"/>
                  <a:ext cx="704" cy="1006"/>
                </a:xfrm>
                <a:custGeom>
                  <a:avLst/>
                  <a:gdLst>
                    <a:gd name="T0" fmla="*/ 0 w 704"/>
                    <a:gd name="T1" fmla="*/ 598 h 1006"/>
                    <a:gd name="T2" fmla="*/ 704 w 704"/>
                    <a:gd name="T3" fmla="*/ 1006 h 1006"/>
                    <a:gd name="T4" fmla="*/ 704 w 704"/>
                    <a:gd name="T5" fmla="*/ 406 h 1006"/>
                    <a:gd name="T6" fmla="*/ 0 w 704"/>
                    <a:gd name="T7" fmla="*/ 0 h 1006"/>
                    <a:gd name="T8" fmla="*/ 0 w 704"/>
                    <a:gd name="T9" fmla="*/ 598 h 1006"/>
                  </a:gdLst>
                  <a:ahLst/>
                  <a:cxnLst>
                    <a:cxn ang="0">
                      <a:pos x="T0" y="T1"/>
                    </a:cxn>
                    <a:cxn ang="0">
                      <a:pos x="T2" y="T3"/>
                    </a:cxn>
                    <a:cxn ang="0">
                      <a:pos x="T4" y="T5"/>
                    </a:cxn>
                    <a:cxn ang="0">
                      <a:pos x="T6" y="T7"/>
                    </a:cxn>
                    <a:cxn ang="0">
                      <a:pos x="T8" y="T9"/>
                    </a:cxn>
                  </a:cxnLst>
                  <a:rect l="0" t="0" r="r" b="b"/>
                  <a:pathLst>
                    <a:path w="704" h="1006">
                      <a:moveTo>
                        <a:pt x="0" y="598"/>
                      </a:moveTo>
                      <a:lnTo>
                        <a:pt x="704" y="1006"/>
                      </a:lnTo>
                      <a:lnTo>
                        <a:pt x="704" y="406"/>
                      </a:lnTo>
                      <a:lnTo>
                        <a:pt x="0" y="0"/>
                      </a:lnTo>
                      <a:lnTo>
                        <a:pt x="0" y="598"/>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404" name="Freeform 148"/>
                <p:cNvSpPr>
                  <a:spLocks/>
                </p:cNvSpPr>
                <p:nvPr/>
              </p:nvSpPr>
              <p:spPr bwMode="auto">
                <a:xfrm>
                  <a:off x="7405" y="8685"/>
                  <a:ext cx="736" cy="425"/>
                </a:xfrm>
                <a:custGeom>
                  <a:avLst/>
                  <a:gdLst>
                    <a:gd name="T0" fmla="*/ 552 w 736"/>
                    <a:gd name="T1" fmla="*/ 425 h 425"/>
                    <a:gd name="T2" fmla="*/ 736 w 736"/>
                    <a:gd name="T3" fmla="*/ 318 h 425"/>
                    <a:gd name="T4" fmla="*/ 185 w 736"/>
                    <a:gd name="T5" fmla="*/ 0 h 425"/>
                    <a:gd name="T6" fmla="*/ 0 w 736"/>
                    <a:gd name="T7" fmla="*/ 107 h 425"/>
                    <a:gd name="T8" fmla="*/ 552 w 736"/>
                    <a:gd name="T9" fmla="*/ 425 h 425"/>
                    <a:gd name="T10" fmla="*/ 552 w 736"/>
                    <a:gd name="T11" fmla="*/ 425 h 425"/>
                  </a:gdLst>
                  <a:ahLst/>
                  <a:cxnLst>
                    <a:cxn ang="0">
                      <a:pos x="T0" y="T1"/>
                    </a:cxn>
                    <a:cxn ang="0">
                      <a:pos x="T2" y="T3"/>
                    </a:cxn>
                    <a:cxn ang="0">
                      <a:pos x="T4" y="T5"/>
                    </a:cxn>
                    <a:cxn ang="0">
                      <a:pos x="T6" y="T7"/>
                    </a:cxn>
                    <a:cxn ang="0">
                      <a:pos x="T8" y="T9"/>
                    </a:cxn>
                    <a:cxn ang="0">
                      <a:pos x="T10" y="T11"/>
                    </a:cxn>
                  </a:cxnLst>
                  <a:rect l="0" t="0" r="r" b="b"/>
                  <a:pathLst>
                    <a:path w="736" h="425">
                      <a:moveTo>
                        <a:pt x="552" y="425"/>
                      </a:moveTo>
                      <a:lnTo>
                        <a:pt x="736" y="318"/>
                      </a:lnTo>
                      <a:lnTo>
                        <a:pt x="185" y="0"/>
                      </a:lnTo>
                      <a:lnTo>
                        <a:pt x="0" y="107"/>
                      </a:lnTo>
                      <a:lnTo>
                        <a:pt x="552" y="425"/>
                      </a:lnTo>
                      <a:lnTo>
                        <a:pt x="552" y="425"/>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05" name="Freeform 149"/>
                <p:cNvSpPr>
                  <a:spLocks/>
                </p:cNvSpPr>
                <p:nvPr/>
              </p:nvSpPr>
              <p:spPr bwMode="auto">
                <a:xfrm>
                  <a:off x="7515" y="8669"/>
                  <a:ext cx="577" cy="333"/>
                </a:xfrm>
                <a:custGeom>
                  <a:avLst/>
                  <a:gdLst>
                    <a:gd name="T0" fmla="*/ 454 w 577"/>
                    <a:gd name="T1" fmla="*/ 333 h 333"/>
                    <a:gd name="T2" fmla="*/ 577 w 577"/>
                    <a:gd name="T3" fmla="*/ 262 h 333"/>
                    <a:gd name="T4" fmla="*/ 123 w 577"/>
                    <a:gd name="T5" fmla="*/ 0 h 333"/>
                    <a:gd name="T6" fmla="*/ 0 w 577"/>
                    <a:gd name="T7" fmla="*/ 70 h 333"/>
                    <a:gd name="T8" fmla="*/ 454 w 577"/>
                    <a:gd name="T9" fmla="*/ 333 h 333"/>
                    <a:gd name="T10" fmla="*/ 454 w 577"/>
                    <a:gd name="T11" fmla="*/ 333 h 333"/>
                  </a:gdLst>
                  <a:ahLst/>
                  <a:cxnLst>
                    <a:cxn ang="0">
                      <a:pos x="T0" y="T1"/>
                    </a:cxn>
                    <a:cxn ang="0">
                      <a:pos x="T2" y="T3"/>
                    </a:cxn>
                    <a:cxn ang="0">
                      <a:pos x="T4" y="T5"/>
                    </a:cxn>
                    <a:cxn ang="0">
                      <a:pos x="T6" y="T7"/>
                    </a:cxn>
                    <a:cxn ang="0">
                      <a:pos x="T8" y="T9"/>
                    </a:cxn>
                    <a:cxn ang="0">
                      <a:pos x="T10" y="T11"/>
                    </a:cxn>
                  </a:cxnLst>
                  <a:rect l="0" t="0" r="r" b="b"/>
                  <a:pathLst>
                    <a:path w="577" h="333">
                      <a:moveTo>
                        <a:pt x="454" y="333"/>
                      </a:moveTo>
                      <a:lnTo>
                        <a:pt x="577" y="262"/>
                      </a:lnTo>
                      <a:lnTo>
                        <a:pt x="123" y="0"/>
                      </a:lnTo>
                      <a:lnTo>
                        <a:pt x="0" y="70"/>
                      </a:lnTo>
                      <a:lnTo>
                        <a:pt x="454" y="333"/>
                      </a:lnTo>
                      <a:lnTo>
                        <a:pt x="454" y="333"/>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06" name="Freeform 150"/>
                <p:cNvSpPr>
                  <a:spLocks/>
                </p:cNvSpPr>
                <p:nvPr/>
              </p:nvSpPr>
              <p:spPr bwMode="auto">
                <a:xfrm>
                  <a:off x="7512" y="7737"/>
                  <a:ext cx="1308" cy="755"/>
                </a:xfrm>
                <a:custGeom>
                  <a:avLst/>
                  <a:gdLst>
                    <a:gd name="T0" fmla="*/ 0 w 1308"/>
                    <a:gd name="T1" fmla="*/ 349 h 755"/>
                    <a:gd name="T2" fmla="*/ 704 w 1308"/>
                    <a:gd name="T3" fmla="*/ 755 h 755"/>
                    <a:gd name="T4" fmla="*/ 1308 w 1308"/>
                    <a:gd name="T5" fmla="*/ 408 h 755"/>
                    <a:gd name="T6" fmla="*/ 604 w 1308"/>
                    <a:gd name="T7" fmla="*/ 0 h 755"/>
                    <a:gd name="T8" fmla="*/ 0 w 1308"/>
                    <a:gd name="T9" fmla="*/ 349 h 755"/>
                  </a:gdLst>
                  <a:ahLst/>
                  <a:cxnLst>
                    <a:cxn ang="0">
                      <a:pos x="T0" y="T1"/>
                    </a:cxn>
                    <a:cxn ang="0">
                      <a:pos x="T2" y="T3"/>
                    </a:cxn>
                    <a:cxn ang="0">
                      <a:pos x="T4" y="T5"/>
                    </a:cxn>
                    <a:cxn ang="0">
                      <a:pos x="T6" y="T7"/>
                    </a:cxn>
                    <a:cxn ang="0">
                      <a:pos x="T8" y="T9"/>
                    </a:cxn>
                  </a:cxnLst>
                  <a:rect l="0" t="0" r="r" b="b"/>
                  <a:pathLst>
                    <a:path w="1308" h="755">
                      <a:moveTo>
                        <a:pt x="0" y="349"/>
                      </a:moveTo>
                      <a:lnTo>
                        <a:pt x="704" y="755"/>
                      </a:lnTo>
                      <a:lnTo>
                        <a:pt x="1308" y="408"/>
                      </a:lnTo>
                      <a:lnTo>
                        <a:pt x="604" y="0"/>
                      </a:lnTo>
                      <a:lnTo>
                        <a:pt x="0" y="349"/>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407" name="Freeform 151"/>
                <p:cNvSpPr>
                  <a:spLocks/>
                </p:cNvSpPr>
                <p:nvPr/>
              </p:nvSpPr>
              <p:spPr bwMode="auto">
                <a:xfrm>
                  <a:off x="7969" y="8931"/>
                  <a:ext cx="123" cy="116"/>
                </a:xfrm>
                <a:custGeom>
                  <a:avLst/>
                  <a:gdLst>
                    <a:gd name="T0" fmla="*/ 0 w 123"/>
                    <a:gd name="T1" fmla="*/ 116 h 116"/>
                    <a:gd name="T2" fmla="*/ 123 w 123"/>
                    <a:gd name="T3" fmla="*/ 44 h 116"/>
                    <a:gd name="T4" fmla="*/ 123 w 123"/>
                    <a:gd name="T5" fmla="*/ 0 h 116"/>
                    <a:gd name="T6" fmla="*/ 0 w 123"/>
                    <a:gd name="T7" fmla="*/ 71 h 116"/>
                    <a:gd name="T8" fmla="*/ 0 w 123"/>
                    <a:gd name="T9" fmla="*/ 116 h 116"/>
                    <a:gd name="T10" fmla="*/ 0 w 123"/>
                    <a:gd name="T11" fmla="*/ 116 h 116"/>
                  </a:gdLst>
                  <a:ahLst/>
                  <a:cxnLst>
                    <a:cxn ang="0">
                      <a:pos x="T0" y="T1"/>
                    </a:cxn>
                    <a:cxn ang="0">
                      <a:pos x="T2" y="T3"/>
                    </a:cxn>
                    <a:cxn ang="0">
                      <a:pos x="T4" y="T5"/>
                    </a:cxn>
                    <a:cxn ang="0">
                      <a:pos x="T6" y="T7"/>
                    </a:cxn>
                    <a:cxn ang="0">
                      <a:pos x="T8" y="T9"/>
                    </a:cxn>
                    <a:cxn ang="0">
                      <a:pos x="T10" y="T11"/>
                    </a:cxn>
                  </a:cxnLst>
                  <a:rect l="0" t="0" r="r" b="b"/>
                  <a:pathLst>
                    <a:path w="123" h="116">
                      <a:moveTo>
                        <a:pt x="0" y="116"/>
                      </a:moveTo>
                      <a:lnTo>
                        <a:pt x="123" y="44"/>
                      </a:lnTo>
                      <a:lnTo>
                        <a:pt x="123" y="0"/>
                      </a:lnTo>
                      <a:lnTo>
                        <a:pt x="0" y="71"/>
                      </a:lnTo>
                      <a:lnTo>
                        <a:pt x="0" y="116"/>
                      </a:lnTo>
                      <a:lnTo>
                        <a:pt x="0" y="116"/>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08" name="Freeform 152"/>
                <p:cNvSpPr>
                  <a:spLocks/>
                </p:cNvSpPr>
                <p:nvPr/>
              </p:nvSpPr>
              <p:spPr bwMode="auto">
                <a:xfrm>
                  <a:off x="7957" y="9003"/>
                  <a:ext cx="184" cy="151"/>
                </a:xfrm>
                <a:custGeom>
                  <a:avLst/>
                  <a:gdLst>
                    <a:gd name="T0" fmla="*/ 0 w 184"/>
                    <a:gd name="T1" fmla="*/ 151 h 151"/>
                    <a:gd name="T2" fmla="*/ 184 w 184"/>
                    <a:gd name="T3" fmla="*/ 45 h 151"/>
                    <a:gd name="T4" fmla="*/ 184 w 184"/>
                    <a:gd name="T5" fmla="*/ 0 h 151"/>
                    <a:gd name="T6" fmla="*/ 0 w 184"/>
                    <a:gd name="T7" fmla="*/ 107 h 151"/>
                    <a:gd name="T8" fmla="*/ 0 w 184"/>
                    <a:gd name="T9" fmla="*/ 151 h 151"/>
                    <a:gd name="T10" fmla="*/ 0 w 184"/>
                    <a:gd name="T11" fmla="*/ 151 h 151"/>
                  </a:gdLst>
                  <a:ahLst/>
                  <a:cxnLst>
                    <a:cxn ang="0">
                      <a:pos x="T0" y="T1"/>
                    </a:cxn>
                    <a:cxn ang="0">
                      <a:pos x="T2" y="T3"/>
                    </a:cxn>
                    <a:cxn ang="0">
                      <a:pos x="T4" y="T5"/>
                    </a:cxn>
                    <a:cxn ang="0">
                      <a:pos x="T6" y="T7"/>
                    </a:cxn>
                    <a:cxn ang="0">
                      <a:pos x="T8" y="T9"/>
                    </a:cxn>
                    <a:cxn ang="0">
                      <a:pos x="T10" y="T11"/>
                    </a:cxn>
                  </a:cxnLst>
                  <a:rect l="0" t="0" r="r" b="b"/>
                  <a:pathLst>
                    <a:path w="184" h="151">
                      <a:moveTo>
                        <a:pt x="0" y="151"/>
                      </a:moveTo>
                      <a:lnTo>
                        <a:pt x="184" y="45"/>
                      </a:lnTo>
                      <a:lnTo>
                        <a:pt x="184" y="0"/>
                      </a:lnTo>
                      <a:lnTo>
                        <a:pt x="0" y="107"/>
                      </a:lnTo>
                      <a:lnTo>
                        <a:pt x="0" y="151"/>
                      </a:lnTo>
                      <a:lnTo>
                        <a:pt x="0" y="151"/>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09" name="Freeform 153"/>
                <p:cNvSpPr>
                  <a:spLocks/>
                </p:cNvSpPr>
                <p:nvPr/>
              </p:nvSpPr>
              <p:spPr bwMode="auto">
                <a:xfrm>
                  <a:off x="7940" y="8635"/>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4 h 349"/>
                    <a:gd name="T18" fmla="*/ 15 w 56"/>
                    <a:gd name="T19" fmla="*/ 347 h 349"/>
                    <a:gd name="T20" fmla="*/ 21 w 56"/>
                    <a:gd name="T21" fmla="*/ 347 h 349"/>
                    <a:gd name="T22" fmla="*/ 26 w 56"/>
                    <a:gd name="T23" fmla="*/ 349 h 349"/>
                    <a:gd name="T24" fmla="*/ 32 w 56"/>
                    <a:gd name="T25" fmla="*/ 349 h 349"/>
                    <a:gd name="T26" fmla="*/ 38 w 56"/>
                    <a:gd name="T27" fmla="*/ 347 h 349"/>
                    <a:gd name="T28" fmla="*/ 42 w 56"/>
                    <a:gd name="T29" fmla="*/ 346 h 349"/>
                    <a:gd name="T30" fmla="*/ 47 w 56"/>
                    <a:gd name="T31" fmla="*/ 344 h 349"/>
                    <a:gd name="T32" fmla="*/ 50 w 56"/>
                    <a:gd name="T33" fmla="*/ 343 h 349"/>
                    <a:gd name="T34" fmla="*/ 53 w 56"/>
                    <a:gd name="T35" fmla="*/ 340 h 349"/>
                    <a:gd name="T36" fmla="*/ 56 w 56"/>
                    <a:gd name="T37" fmla="*/ 337 h 349"/>
                    <a:gd name="T38" fmla="*/ 56 w 56"/>
                    <a:gd name="T39" fmla="*/ 334 h 349"/>
                    <a:gd name="T40" fmla="*/ 56 w 56"/>
                    <a:gd name="T41" fmla="*/ 3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4"/>
                      </a:lnTo>
                      <a:lnTo>
                        <a:pt x="15" y="347"/>
                      </a:lnTo>
                      <a:lnTo>
                        <a:pt x="21" y="347"/>
                      </a:lnTo>
                      <a:lnTo>
                        <a:pt x="26" y="349"/>
                      </a:lnTo>
                      <a:lnTo>
                        <a:pt x="32" y="349"/>
                      </a:lnTo>
                      <a:lnTo>
                        <a:pt x="38" y="347"/>
                      </a:lnTo>
                      <a:lnTo>
                        <a:pt x="42" y="346"/>
                      </a:lnTo>
                      <a:lnTo>
                        <a:pt x="47" y="344"/>
                      </a:lnTo>
                      <a:lnTo>
                        <a:pt x="50" y="343"/>
                      </a:lnTo>
                      <a:lnTo>
                        <a:pt x="53" y="340"/>
                      </a:lnTo>
                      <a:lnTo>
                        <a:pt x="56" y="337"/>
                      </a:lnTo>
                      <a:lnTo>
                        <a:pt x="56" y="334"/>
                      </a:lnTo>
                      <a:lnTo>
                        <a:pt x="56" y="332"/>
                      </a:lnTo>
                    </a:path>
                  </a:pathLst>
                </a:custGeom>
                <a:solidFill>
                  <a:srgbClr val="FFFF66"/>
                </a:solidFill>
                <a:ln w="12700" cmpd="sng">
                  <a:solidFill>
                    <a:srgbClr val="996633"/>
                  </a:solidFill>
                  <a:prstDash val="solid"/>
                  <a:round/>
                  <a:headEnd/>
                  <a:tailEnd/>
                </a:ln>
              </p:spPr>
              <p:txBody>
                <a:bodyPr/>
                <a:lstStyle/>
                <a:p>
                  <a:endParaRPr lang="ru-RU"/>
                </a:p>
              </p:txBody>
            </p:sp>
            <p:sp>
              <p:nvSpPr>
                <p:cNvPr id="1120410" name="Freeform 154"/>
                <p:cNvSpPr>
                  <a:spLocks/>
                </p:cNvSpPr>
                <p:nvPr/>
              </p:nvSpPr>
              <p:spPr bwMode="auto">
                <a:xfrm>
                  <a:off x="8012" y="8594"/>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6 h 349"/>
                    <a:gd name="T18" fmla="*/ 15 w 56"/>
                    <a:gd name="T19" fmla="*/ 348 h 349"/>
                    <a:gd name="T20" fmla="*/ 21 w 56"/>
                    <a:gd name="T21" fmla="*/ 349 h 349"/>
                    <a:gd name="T22" fmla="*/ 26 w 56"/>
                    <a:gd name="T23" fmla="*/ 349 h 349"/>
                    <a:gd name="T24" fmla="*/ 32 w 56"/>
                    <a:gd name="T25" fmla="*/ 349 h 349"/>
                    <a:gd name="T26" fmla="*/ 38 w 56"/>
                    <a:gd name="T27" fmla="*/ 348 h 349"/>
                    <a:gd name="T28" fmla="*/ 42 w 56"/>
                    <a:gd name="T29" fmla="*/ 348 h 349"/>
                    <a:gd name="T30" fmla="*/ 47 w 56"/>
                    <a:gd name="T31" fmla="*/ 345 h 349"/>
                    <a:gd name="T32" fmla="*/ 50 w 56"/>
                    <a:gd name="T33" fmla="*/ 343 h 349"/>
                    <a:gd name="T34" fmla="*/ 53 w 56"/>
                    <a:gd name="T35" fmla="*/ 340 h 349"/>
                    <a:gd name="T36" fmla="*/ 56 w 56"/>
                    <a:gd name="T37" fmla="*/ 337 h 349"/>
                    <a:gd name="T38" fmla="*/ 56 w 56"/>
                    <a:gd name="T39" fmla="*/ 334 h 349"/>
                    <a:gd name="T40" fmla="*/ 56 w 56"/>
                    <a:gd name="T41" fmla="*/ 33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6"/>
                      </a:lnTo>
                      <a:lnTo>
                        <a:pt x="15" y="348"/>
                      </a:lnTo>
                      <a:lnTo>
                        <a:pt x="21" y="349"/>
                      </a:lnTo>
                      <a:lnTo>
                        <a:pt x="26" y="349"/>
                      </a:lnTo>
                      <a:lnTo>
                        <a:pt x="32" y="349"/>
                      </a:lnTo>
                      <a:lnTo>
                        <a:pt x="38" y="348"/>
                      </a:lnTo>
                      <a:lnTo>
                        <a:pt x="42" y="348"/>
                      </a:lnTo>
                      <a:lnTo>
                        <a:pt x="47" y="345"/>
                      </a:lnTo>
                      <a:lnTo>
                        <a:pt x="50" y="343"/>
                      </a:lnTo>
                      <a:lnTo>
                        <a:pt x="53" y="340"/>
                      </a:lnTo>
                      <a:lnTo>
                        <a:pt x="56" y="337"/>
                      </a:lnTo>
                      <a:lnTo>
                        <a:pt x="56" y="334"/>
                      </a:lnTo>
                      <a:lnTo>
                        <a:pt x="56" y="333"/>
                      </a:lnTo>
                    </a:path>
                  </a:pathLst>
                </a:custGeom>
                <a:solidFill>
                  <a:srgbClr val="FFFF66"/>
                </a:solidFill>
                <a:ln w="12700" cmpd="sng">
                  <a:solidFill>
                    <a:srgbClr val="996633"/>
                  </a:solidFill>
                  <a:prstDash val="solid"/>
                  <a:round/>
                  <a:headEnd/>
                  <a:tailEnd/>
                </a:ln>
              </p:spPr>
              <p:txBody>
                <a:bodyPr/>
                <a:lstStyle/>
                <a:p>
                  <a:endParaRPr lang="ru-RU"/>
                </a:p>
              </p:txBody>
            </p:sp>
            <p:sp>
              <p:nvSpPr>
                <p:cNvPr id="1120411" name="Freeform 155"/>
                <p:cNvSpPr>
                  <a:spLocks/>
                </p:cNvSpPr>
                <p:nvPr/>
              </p:nvSpPr>
              <p:spPr bwMode="auto">
                <a:xfrm>
                  <a:off x="7537" y="8404"/>
                  <a:ext cx="56" cy="349"/>
                </a:xfrm>
                <a:custGeom>
                  <a:avLst/>
                  <a:gdLst>
                    <a:gd name="T0" fmla="*/ 56 w 56"/>
                    <a:gd name="T1" fmla="*/ 331 h 349"/>
                    <a:gd name="T2" fmla="*/ 56 w 56"/>
                    <a:gd name="T3" fmla="*/ 0 h 349"/>
                    <a:gd name="T4" fmla="*/ 0 w 56"/>
                    <a:gd name="T5" fmla="*/ 19 h 349"/>
                    <a:gd name="T6" fmla="*/ 0 w 56"/>
                    <a:gd name="T7" fmla="*/ 331 h 349"/>
                    <a:gd name="T8" fmla="*/ 0 w 56"/>
                    <a:gd name="T9" fmla="*/ 334 h 349"/>
                    <a:gd name="T10" fmla="*/ 2 w 56"/>
                    <a:gd name="T11" fmla="*/ 337 h 349"/>
                    <a:gd name="T12" fmla="*/ 3 w 56"/>
                    <a:gd name="T13" fmla="*/ 340 h 349"/>
                    <a:gd name="T14" fmla="*/ 6 w 56"/>
                    <a:gd name="T15" fmla="*/ 343 h 349"/>
                    <a:gd name="T16" fmla="*/ 11 w 56"/>
                    <a:gd name="T17" fmla="*/ 344 h 349"/>
                    <a:gd name="T18" fmla="*/ 15 w 56"/>
                    <a:gd name="T19" fmla="*/ 346 h 349"/>
                    <a:gd name="T20" fmla="*/ 20 w 56"/>
                    <a:gd name="T21" fmla="*/ 347 h 349"/>
                    <a:gd name="T22" fmla="*/ 26 w 56"/>
                    <a:gd name="T23" fmla="*/ 349 h 349"/>
                    <a:gd name="T24" fmla="*/ 32 w 56"/>
                    <a:gd name="T25" fmla="*/ 349 h 349"/>
                    <a:gd name="T26" fmla="*/ 36 w 56"/>
                    <a:gd name="T27" fmla="*/ 347 h 349"/>
                    <a:gd name="T28" fmla="*/ 42 w 56"/>
                    <a:gd name="T29" fmla="*/ 346 h 349"/>
                    <a:gd name="T30" fmla="*/ 47 w 56"/>
                    <a:gd name="T31" fmla="*/ 344 h 349"/>
                    <a:gd name="T32" fmla="*/ 50 w 56"/>
                    <a:gd name="T33" fmla="*/ 343 h 349"/>
                    <a:gd name="T34" fmla="*/ 53 w 56"/>
                    <a:gd name="T35" fmla="*/ 340 h 349"/>
                    <a:gd name="T36" fmla="*/ 54 w 56"/>
                    <a:gd name="T37" fmla="*/ 337 h 349"/>
                    <a:gd name="T38" fmla="*/ 56 w 56"/>
                    <a:gd name="T39" fmla="*/ 332 h 349"/>
                    <a:gd name="T40" fmla="*/ 56 w 56"/>
                    <a:gd name="T41" fmla="*/ 331 h 349"/>
                    <a:gd name="T42" fmla="*/ 56 w 56"/>
                    <a:gd name="T43" fmla="*/ 33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49">
                      <a:moveTo>
                        <a:pt x="56" y="331"/>
                      </a:moveTo>
                      <a:lnTo>
                        <a:pt x="56" y="0"/>
                      </a:lnTo>
                      <a:lnTo>
                        <a:pt x="0" y="19"/>
                      </a:lnTo>
                      <a:lnTo>
                        <a:pt x="0" y="331"/>
                      </a:lnTo>
                      <a:lnTo>
                        <a:pt x="0" y="334"/>
                      </a:lnTo>
                      <a:lnTo>
                        <a:pt x="2" y="337"/>
                      </a:lnTo>
                      <a:lnTo>
                        <a:pt x="3" y="340"/>
                      </a:lnTo>
                      <a:lnTo>
                        <a:pt x="6" y="343"/>
                      </a:lnTo>
                      <a:lnTo>
                        <a:pt x="11" y="344"/>
                      </a:lnTo>
                      <a:lnTo>
                        <a:pt x="15" y="346"/>
                      </a:lnTo>
                      <a:lnTo>
                        <a:pt x="20" y="347"/>
                      </a:lnTo>
                      <a:lnTo>
                        <a:pt x="26" y="349"/>
                      </a:lnTo>
                      <a:lnTo>
                        <a:pt x="32" y="349"/>
                      </a:lnTo>
                      <a:lnTo>
                        <a:pt x="36" y="347"/>
                      </a:lnTo>
                      <a:lnTo>
                        <a:pt x="42" y="346"/>
                      </a:lnTo>
                      <a:lnTo>
                        <a:pt x="47" y="344"/>
                      </a:lnTo>
                      <a:lnTo>
                        <a:pt x="50" y="343"/>
                      </a:lnTo>
                      <a:lnTo>
                        <a:pt x="53" y="340"/>
                      </a:lnTo>
                      <a:lnTo>
                        <a:pt x="54" y="337"/>
                      </a:lnTo>
                      <a:lnTo>
                        <a:pt x="56" y="332"/>
                      </a:lnTo>
                      <a:lnTo>
                        <a:pt x="56" y="331"/>
                      </a:lnTo>
                      <a:lnTo>
                        <a:pt x="56" y="331"/>
                      </a:lnTo>
                    </a:path>
                  </a:pathLst>
                </a:custGeom>
                <a:solidFill>
                  <a:srgbClr val="FFFF66"/>
                </a:solidFill>
                <a:ln w="12700" cmpd="sng">
                  <a:solidFill>
                    <a:srgbClr val="996633"/>
                  </a:solidFill>
                  <a:prstDash val="solid"/>
                  <a:round/>
                  <a:headEnd/>
                  <a:tailEnd/>
                </a:ln>
              </p:spPr>
              <p:txBody>
                <a:bodyPr/>
                <a:lstStyle/>
                <a:p>
                  <a:endParaRPr lang="ru-RU"/>
                </a:p>
              </p:txBody>
            </p:sp>
            <p:sp>
              <p:nvSpPr>
                <p:cNvPr id="1120412" name="Freeform 156"/>
                <p:cNvSpPr>
                  <a:spLocks/>
                </p:cNvSpPr>
                <p:nvPr/>
              </p:nvSpPr>
              <p:spPr bwMode="auto">
                <a:xfrm>
                  <a:off x="7665" y="8479"/>
                  <a:ext cx="55" cy="347"/>
                </a:xfrm>
                <a:custGeom>
                  <a:avLst/>
                  <a:gdLst>
                    <a:gd name="T0" fmla="*/ 55 w 55"/>
                    <a:gd name="T1" fmla="*/ 331 h 347"/>
                    <a:gd name="T2" fmla="*/ 55 w 55"/>
                    <a:gd name="T3" fmla="*/ 0 h 347"/>
                    <a:gd name="T4" fmla="*/ 0 w 55"/>
                    <a:gd name="T5" fmla="*/ 0 h 347"/>
                    <a:gd name="T6" fmla="*/ 0 w 55"/>
                    <a:gd name="T7" fmla="*/ 331 h 347"/>
                    <a:gd name="T8" fmla="*/ 0 w 55"/>
                    <a:gd name="T9" fmla="*/ 334 h 347"/>
                    <a:gd name="T10" fmla="*/ 1 w 55"/>
                    <a:gd name="T11" fmla="*/ 337 h 347"/>
                    <a:gd name="T12" fmla="*/ 3 w 55"/>
                    <a:gd name="T13" fmla="*/ 340 h 347"/>
                    <a:gd name="T14" fmla="*/ 6 w 55"/>
                    <a:gd name="T15" fmla="*/ 343 h 347"/>
                    <a:gd name="T16" fmla="*/ 10 w 55"/>
                    <a:gd name="T17" fmla="*/ 344 h 347"/>
                    <a:gd name="T18" fmla="*/ 15 w 55"/>
                    <a:gd name="T19" fmla="*/ 346 h 347"/>
                    <a:gd name="T20" fmla="*/ 19 w 55"/>
                    <a:gd name="T21" fmla="*/ 347 h 347"/>
                    <a:gd name="T22" fmla="*/ 25 w 55"/>
                    <a:gd name="T23" fmla="*/ 347 h 347"/>
                    <a:gd name="T24" fmla="*/ 31 w 55"/>
                    <a:gd name="T25" fmla="*/ 347 h 347"/>
                    <a:gd name="T26" fmla="*/ 36 w 55"/>
                    <a:gd name="T27" fmla="*/ 347 h 347"/>
                    <a:gd name="T28" fmla="*/ 40 w 55"/>
                    <a:gd name="T29" fmla="*/ 346 h 347"/>
                    <a:gd name="T30" fmla="*/ 45 w 55"/>
                    <a:gd name="T31" fmla="*/ 344 h 347"/>
                    <a:gd name="T32" fmla="*/ 49 w 55"/>
                    <a:gd name="T33" fmla="*/ 341 h 347"/>
                    <a:gd name="T34" fmla="*/ 52 w 55"/>
                    <a:gd name="T35" fmla="*/ 340 h 347"/>
                    <a:gd name="T36" fmla="*/ 54 w 55"/>
                    <a:gd name="T37" fmla="*/ 337 h 347"/>
                    <a:gd name="T38" fmla="*/ 55 w 55"/>
                    <a:gd name="T39" fmla="*/ 332 h 347"/>
                    <a:gd name="T40" fmla="*/ 55 w 55"/>
                    <a:gd name="T41" fmla="*/ 3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347">
                      <a:moveTo>
                        <a:pt x="55" y="331"/>
                      </a:moveTo>
                      <a:lnTo>
                        <a:pt x="55" y="0"/>
                      </a:lnTo>
                      <a:lnTo>
                        <a:pt x="0" y="0"/>
                      </a:lnTo>
                      <a:lnTo>
                        <a:pt x="0" y="331"/>
                      </a:lnTo>
                      <a:lnTo>
                        <a:pt x="0" y="334"/>
                      </a:lnTo>
                      <a:lnTo>
                        <a:pt x="1" y="337"/>
                      </a:lnTo>
                      <a:lnTo>
                        <a:pt x="3" y="340"/>
                      </a:lnTo>
                      <a:lnTo>
                        <a:pt x="6" y="343"/>
                      </a:lnTo>
                      <a:lnTo>
                        <a:pt x="10" y="344"/>
                      </a:lnTo>
                      <a:lnTo>
                        <a:pt x="15" y="346"/>
                      </a:lnTo>
                      <a:lnTo>
                        <a:pt x="19" y="347"/>
                      </a:lnTo>
                      <a:lnTo>
                        <a:pt x="25" y="347"/>
                      </a:lnTo>
                      <a:lnTo>
                        <a:pt x="31" y="347"/>
                      </a:lnTo>
                      <a:lnTo>
                        <a:pt x="36" y="347"/>
                      </a:lnTo>
                      <a:lnTo>
                        <a:pt x="40" y="346"/>
                      </a:lnTo>
                      <a:lnTo>
                        <a:pt x="45" y="344"/>
                      </a:lnTo>
                      <a:lnTo>
                        <a:pt x="49" y="341"/>
                      </a:lnTo>
                      <a:lnTo>
                        <a:pt x="52" y="340"/>
                      </a:lnTo>
                      <a:lnTo>
                        <a:pt x="54" y="337"/>
                      </a:lnTo>
                      <a:lnTo>
                        <a:pt x="55" y="332"/>
                      </a:lnTo>
                      <a:lnTo>
                        <a:pt x="55" y="331"/>
                      </a:lnTo>
                    </a:path>
                  </a:pathLst>
                </a:custGeom>
                <a:solidFill>
                  <a:srgbClr val="FFFF66"/>
                </a:solidFill>
                <a:ln w="12700" cmpd="sng">
                  <a:solidFill>
                    <a:srgbClr val="996633"/>
                  </a:solidFill>
                  <a:prstDash val="solid"/>
                  <a:round/>
                  <a:headEnd/>
                  <a:tailEnd/>
                </a:ln>
              </p:spPr>
              <p:txBody>
                <a:bodyPr/>
                <a:lstStyle/>
                <a:p>
                  <a:endParaRPr lang="ru-RU"/>
                </a:p>
              </p:txBody>
            </p:sp>
            <p:sp>
              <p:nvSpPr>
                <p:cNvPr id="1120413" name="Freeform 157"/>
                <p:cNvSpPr>
                  <a:spLocks/>
                </p:cNvSpPr>
                <p:nvPr/>
              </p:nvSpPr>
              <p:spPr bwMode="auto">
                <a:xfrm>
                  <a:off x="7802" y="8558"/>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6 h 349"/>
                    <a:gd name="T18" fmla="*/ 15 w 56"/>
                    <a:gd name="T19" fmla="*/ 348 h 349"/>
                    <a:gd name="T20" fmla="*/ 20 w 56"/>
                    <a:gd name="T21" fmla="*/ 349 h 349"/>
                    <a:gd name="T22" fmla="*/ 26 w 56"/>
                    <a:gd name="T23" fmla="*/ 349 h 349"/>
                    <a:gd name="T24" fmla="*/ 32 w 56"/>
                    <a:gd name="T25" fmla="*/ 349 h 349"/>
                    <a:gd name="T26" fmla="*/ 36 w 56"/>
                    <a:gd name="T27" fmla="*/ 348 h 349"/>
                    <a:gd name="T28" fmla="*/ 42 w 56"/>
                    <a:gd name="T29" fmla="*/ 348 h 349"/>
                    <a:gd name="T30" fmla="*/ 47 w 56"/>
                    <a:gd name="T31" fmla="*/ 345 h 349"/>
                    <a:gd name="T32" fmla="*/ 50 w 56"/>
                    <a:gd name="T33" fmla="*/ 343 h 349"/>
                    <a:gd name="T34" fmla="*/ 53 w 56"/>
                    <a:gd name="T35" fmla="*/ 340 h 349"/>
                    <a:gd name="T36" fmla="*/ 54 w 56"/>
                    <a:gd name="T37" fmla="*/ 337 h 349"/>
                    <a:gd name="T38" fmla="*/ 56 w 56"/>
                    <a:gd name="T39" fmla="*/ 334 h 349"/>
                    <a:gd name="T40" fmla="*/ 56 w 56"/>
                    <a:gd name="T41" fmla="*/ 33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6"/>
                      </a:lnTo>
                      <a:lnTo>
                        <a:pt x="15" y="348"/>
                      </a:lnTo>
                      <a:lnTo>
                        <a:pt x="20" y="349"/>
                      </a:lnTo>
                      <a:lnTo>
                        <a:pt x="26" y="349"/>
                      </a:lnTo>
                      <a:lnTo>
                        <a:pt x="32" y="349"/>
                      </a:lnTo>
                      <a:lnTo>
                        <a:pt x="36" y="348"/>
                      </a:lnTo>
                      <a:lnTo>
                        <a:pt x="42" y="348"/>
                      </a:lnTo>
                      <a:lnTo>
                        <a:pt x="47" y="345"/>
                      </a:lnTo>
                      <a:lnTo>
                        <a:pt x="50" y="343"/>
                      </a:lnTo>
                      <a:lnTo>
                        <a:pt x="53" y="340"/>
                      </a:lnTo>
                      <a:lnTo>
                        <a:pt x="54" y="337"/>
                      </a:lnTo>
                      <a:lnTo>
                        <a:pt x="56" y="334"/>
                      </a:lnTo>
                      <a:lnTo>
                        <a:pt x="56" y="333"/>
                      </a:lnTo>
                    </a:path>
                  </a:pathLst>
                </a:custGeom>
                <a:solidFill>
                  <a:srgbClr val="FFFF66"/>
                </a:solidFill>
                <a:ln w="12700" cmpd="sng">
                  <a:solidFill>
                    <a:srgbClr val="996633"/>
                  </a:solidFill>
                  <a:prstDash val="solid"/>
                  <a:round/>
                  <a:headEnd/>
                  <a:tailEnd/>
                </a:ln>
              </p:spPr>
              <p:txBody>
                <a:bodyPr/>
                <a:lstStyle/>
                <a:p>
                  <a:endParaRPr lang="ru-RU"/>
                </a:p>
              </p:txBody>
            </p:sp>
            <p:sp>
              <p:nvSpPr>
                <p:cNvPr id="1120414" name="Freeform 158"/>
                <p:cNvSpPr>
                  <a:spLocks/>
                </p:cNvSpPr>
                <p:nvPr/>
              </p:nvSpPr>
              <p:spPr bwMode="auto">
                <a:xfrm>
                  <a:off x="7515" y="8360"/>
                  <a:ext cx="454" cy="333"/>
                </a:xfrm>
                <a:custGeom>
                  <a:avLst/>
                  <a:gdLst>
                    <a:gd name="T0" fmla="*/ 0 w 454"/>
                    <a:gd name="T1" fmla="*/ 71 h 333"/>
                    <a:gd name="T2" fmla="*/ 454 w 454"/>
                    <a:gd name="T3" fmla="*/ 333 h 333"/>
                    <a:gd name="T4" fmla="*/ 226 w 454"/>
                    <a:gd name="T5" fmla="*/ 0 h 333"/>
                    <a:gd name="T6" fmla="*/ 0 w 454"/>
                    <a:gd name="T7" fmla="*/ 71 h 333"/>
                  </a:gdLst>
                  <a:ahLst/>
                  <a:cxnLst>
                    <a:cxn ang="0">
                      <a:pos x="T0" y="T1"/>
                    </a:cxn>
                    <a:cxn ang="0">
                      <a:pos x="T2" y="T3"/>
                    </a:cxn>
                    <a:cxn ang="0">
                      <a:pos x="T4" y="T5"/>
                    </a:cxn>
                    <a:cxn ang="0">
                      <a:pos x="T6" y="T7"/>
                    </a:cxn>
                  </a:cxnLst>
                  <a:rect l="0" t="0" r="r" b="b"/>
                  <a:pathLst>
                    <a:path w="454" h="333">
                      <a:moveTo>
                        <a:pt x="0" y="71"/>
                      </a:moveTo>
                      <a:lnTo>
                        <a:pt x="454" y="333"/>
                      </a:lnTo>
                      <a:lnTo>
                        <a:pt x="226" y="0"/>
                      </a:lnTo>
                      <a:lnTo>
                        <a:pt x="0" y="71"/>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15" name="Freeform 159"/>
                <p:cNvSpPr>
                  <a:spLocks/>
                </p:cNvSpPr>
                <p:nvPr/>
              </p:nvSpPr>
              <p:spPr bwMode="auto">
                <a:xfrm>
                  <a:off x="7515" y="8290"/>
                  <a:ext cx="350" cy="142"/>
                </a:xfrm>
                <a:custGeom>
                  <a:avLst/>
                  <a:gdLst>
                    <a:gd name="T0" fmla="*/ 228 w 350"/>
                    <a:gd name="T1" fmla="*/ 70 h 142"/>
                    <a:gd name="T2" fmla="*/ 350 w 350"/>
                    <a:gd name="T3" fmla="*/ 0 h 142"/>
                    <a:gd name="T4" fmla="*/ 123 w 350"/>
                    <a:gd name="T5" fmla="*/ 72 h 142"/>
                    <a:gd name="T6" fmla="*/ 0 w 350"/>
                    <a:gd name="T7" fmla="*/ 142 h 142"/>
                    <a:gd name="T8" fmla="*/ 228 w 350"/>
                    <a:gd name="T9" fmla="*/ 70 h 142"/>
                    <a:gd name="T10" fmla="*/ 228 w 350"/>
                    <a:gd name="T11" fmla="*/ 70 h 142"/>
                  </a:gdLst>
                  <a:ahLst/>
                  <a:cxnLst>
                    <a:cxn ang="0">
                      <a:pos x="T0" y="T1"/>
                    </a:cxn>
                    <a:cxn ang="0">
                      <a:pos x="T2" y="T3"/>
                    </a:cxn>
                    <a:cxn ang="0">
                      <a:pos x="T4" y="T5"/>
                    </a:cxn>
                    <a:cxn ang="0">
                      <a:pos x="T6" y="T7"/>
                    </a:cxn>
                    <a:cxn ang="0">
                      <a:pos x="T8" y="T9"/>
                    </a:cxn>
                    <a:cxn ang="0">
                      <a:pos x="T10" y="T11"/>
                    </a:cxn>
                  </a:cxnLst>
                  <a:rect l="0" t="0" r="r" b="b"/>
                  <a:pathLst>
                    <a:path w="350" h="142">
                      <a:moveTo>
                        <a:pt x="228" y="70"/>
                      </a:moveTo>
                      <a:lnTo>
                        <a:pt x="350" y="0"/>
                      </a:lnTo>
                      <a:lnTo>
                        <a:pt x="123" y="72"/>
                      </a:lnTo>
                      <a:lnTo>
                        <a:pt x="0" y="142"/>
                      </a:lnTo>
                      <a:lnTo>
                        <a:pt x="228" y="70"/>
                      </a:lnTo>
                      <a:lnTo>
                        <a:pt x="228" y="70"/>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16" name="Freeform 160"/>
                <p:cNvSpPr>
                  <a:spLocks/>
                </p:cNvSpPr>
                <p:nvPr/>
              </p:nvSpPr>
              <p:spPr bwMode="auto">
                <a:xfrm>
                  <a:off x="7741" y="8290"/>
                  <a:ext cx="351" cy="403"/>
                </a:xfrm>
                <a:custGeom>
                  <a:avLst/>
                  <a:gdLst>
                    <a:gd name="T0" fmla="*/ 228 w 351"/>
                    <a:gd name="T1" fmla="*/ 403 h 403"/>
                    <a:gd name="T2" fmla="*/ 351 w 351"/>
                    <a:gd name="T3" fmla="*/ 333 h 403"/>
                    <a:gd name="T4" fmla="*/ 123 w 351"/>
                    <a:gd name="T5" fmla="*/ 0 h 403"/>
                    <a:gd name="T6" fmla="*/ 0 w 351"/>
                    <a:gd name="T7" fmla="*/ 70 h 403"/>
                    <a:gd name="T8" fmla="*/ 228 w 351"/>
                    <a:gd name="T9" fmla="*/ 403 h 403"/>
                  </a:gdLst>
                  <a:ahLst/>
                  <a:cxnLst>
                    <a:cxn ang="0">
                      <a:pos x="T0" y="T1"/>
                    </a:cxn>
                    <a:cxn ang="0">
                      <a:pos x="T2" y="T3"/>
                    </a:cxn>
                    <a:cxn ang="0">
                      <a:pos x="T4" y="T5"/>
                    </a:cxn>
                    <a:cxn ang="0">
                      <a:pos x="T6" y="T7"/>
                    </a:cxn>
                    <a:cxn ang="0">
                      <a:pos x="T8" y="T9"/>
                    </a:cxn>
                  </a:cxnLst>
                  <a:rect l="0" t="0" r="r" b="b"/>
                  <a:pathLst>
                    <a:path w="351" h="403">
                      <a:moveTo>
                        <a:pt x="228" y="403"/>
                      </a:moveTo>
                      <a:lnTo>
                        <a:pt x="351" y="333"/>
                      </a:lnTo>
                      <a:lnTo>
                        <a:pt x="123" y="0"/>
                      </a:lnTo>
                      <a:lnTo>
                        <a:pt x="0" y="70"/>
                      </a:lnTo>
                      <a:lnTo>
                        <a:pt x="228" y="403"/>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17" name="Freeform 161"/>
                <p:cNvSpPr>
                  <a:spLocks/>
                </p:cNvSpPr>
                <p:nvPr/>
              </p:nvSpPr>
              <p:spPr bwMode="auto">
                <a:xfrm>
                  <a:off x="7515" y="8739"/>
                  <a:ext cx="454" cy="308"/>
                </a:xfrm>
                <a:custGeom>
                  <a:avLst/>
                  <a:gdLst>
                    <a:gd name="T0" fmla="*/ 0 w 454"/>
                    <a:gd name="T1" fmla="*/ 45 h 308"/>
                    <a:gd name="T2" fmla="*/ 454 w 454"/>
                    <a:gd name="T3" fmla="*/ 308 h 308"/>
                    <a:gd name="T4" fmla="*/ 454 w 454"/>
                    <a:gd name="T5" fmla="*/ 263 h 308"/>
                    <a:gd name="T6" fmla="*/ 0 w 454"/>
                    <a:gd name="T7" fmla="*/ 0 h 308"/>
                    <a:gd name="T8" fmla="*/ 0 w 454"/>
                    <a:gd name="T9" fmla="*/ 45 h 308"/>
                    <a:gd name="T10" fmla="*/ 0 w 454"/>
                    <a:gd name="T11" fmla="*/ 45 h 308"/>
                  </a:gdLst>
                  <a:ahLst/>
                  <a:cxnLst>
                    <a:cxn ang="0">
                      <a:pos x="T0" y="T1"/>
                    </a:cxn>
                    <a:cxn ang="0">
                      <a:pos x="T2" y="T3"/>
                    </a:cxn>
                    <a:cxn ang="0">
                      <a:pos x="T4" y="T5"/>
                    </a:cxn>
                    <a:cxn ang="0">
                      <a:pos x="T6" y="T7"/>
                    </a:cxn>
                    <a:cxn ang="0">
                      <a:pos x="T8" y="T9"/>
                    </a:cxn>
                    <a:cxn ang="0">
                      <a:pos x="T10" y="T11"/>
                    </a:cxn>
                  </a:cxnLst>
                  <a:rect l="0" t="0" r="r" b="b"/>
                  <a:pathLst>
                    <a:path w="454" h="308">
                      <a:moveTo>
                        <a:pt x="0" y="45"/>
                      </a:moveTo>
                      <a:lnTo>
                        <a:pt x="454" y="308"/>
                      </a:lnTo>
                      <a:lnTo>
                        <a:pt x="454" y="263"/>
                      </a:lnTo>
                      <a:lnTo>
                        <a:pt x="0" y="0"/>
                      </a:lnTo>
                      <a:lnTo>
                        <a:pt x="0" y="45"/>
                      </a:lnTo>
                      <a:lnTo>
                        <a:pt x="0" y="45"/>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418" name="Freeform 162"/>
                <p:cNvSpPr>
                  <a:spLocks/>
                </p:cNvSpPr>
                <p:nvPr/>
              </p:nvSpPr>
              <p:spPr bwMode="auto">
                <a:xfrm>
                  <a:off x="7405" y="8792"/>
                  <a:ext cx="552" cy="362"/>
                </a:xfrm>
                <a:custGeom>
                  <a:avLst/>
                  <a:gdLst>
                    <a:gd name="T0" fmla="*/ 0 w 552"/>
                    <a:gd name="T1" fmla="*/ 43 h 362"/>
                    <a:gd name="T2" fmla="*/ 552 w 552"/>
                    <a:gd name="T3" fmla="*/ 362 h 362"/>
                    <a:gd name="T4" fmla="*/ 552 w 552"/>
                    <a:gd name="T5" fmla="*/ 318 h 362"/>
                    <a:gd name="T6" fmla="*/ 0 w 552"/>
                    <a:gd name="T7" fmla="*/ 0 h 362"/>
                    <a:gd name="T8" fmla="*/ 0 w 552"/>
                    <a:gd name="T9" fmla="*/ 43 h 362"/>
                    <a:gd name="T10" fmla="*/ 0 w 552"/>
                    <a:gd name="T11" fmla="*/ 43 h 362"/>
                  </a:gdLst>
                  <a:ahLst/>
                  <a:cxnLst>
                    <a:cxn ang="0">
                      <a:pos x="T0" y="T1"/>
                    </a:cxn>
                    <a:cxn ang="0">
                      <a:pos x="T2" y="T3"/>
                    </a:cxn>
                    <a:cxn ang="0">
                      <a:pos x="T4" y="T5"/>
                    </a:cxn>
                    <a:cxn ang="0">
                      <a:pos x="T6" y="T7"/>
                    </a:cxn>
                    <a:cxn ang="0">
                      <a:pos x="T8" y="T9"/>
                    </a:cxn>
                    <a:cxn ang="0">
                      <a:pos x="T10" y="T11"/>
                    </a:cxn>
                  </a:cxnLst>
                  <a:rect l="0" t="0" r="r" b="b"/>
                  <a:pathLst>
                    <a:path w="552" h="362">
                      <a:moveTo>
                        <a:pt x="0" y="43"/>
                      </a:moveTo>
                      <a:lnTo>
                        <a:pt x="552" y="362"/>
                      </a:lnTo>
                      <a:lnTo>
                        <a:pt x="552" y="318"/>
                      </a:lnTo>
                      <a:lnTo>
                        <a:pt x="0" y="0"/>
                      </a:lnTo>
                      <a:lnTo>
                        <a:pt x="0" y="43"/>
                      </a:lnTo>
                      <a:lnTo>
                        <a:pt x="0" y="43"/>
                      </a:lnTo>
                      <a:close/>
                    </a:path>
                  </a:pathLst>
                </a:custGeom>
                <a:solidFill>
                  <a:srgbClr val="FFFF66"/>
                </a:solidFill>
                <a:ln w="12700" cmpd="sng">
                  <a:solidFill>
                    <a:srgbClr val="996633"/>
                  </a:solidFill>
                  <a:prstDash val="solid"/>
                  <a:round/>
                  <a:headEnd/>
                  <a:tailEnd/>
                </a:ln>
              </p:spPr>
              <p:txBody>
                <a:bodyPr/>
                <a:lstStyle/>
                <a:p>
                  <a:endParaRPr lang="ru-RU"/>
                </a:p>
              </p:txBody>
            </p:sp>
          </p:grpSp>
          <p:sp>
            <p:nvSpPr>
              <p:cNvPr id="1120759" name="Text Box 503"/>
              <p:cNvSpPr txBox="1">
                <a:spLocks noChangeArrowheads="1"/>
              </p:cNvSpPr>
              <p:nvPr/>
            </p:nvSpPr>
            <p:spPr bwMode="auto">
              <a:xfrm>
                <a:off x="267" y="2110"/>
                <a:ext cx="117" cy="133"/>
              </a:xfrm>
              <a:prstGeom prst="rect">
                <a:avLst/>
              </a:prstGeom>
              <a:noFill/>
              <a:ln>
                <a:noFill/>
              </a:ln>
              <a:effectLst>
                <a:outerShdw dist="35921" dir="2700000" algn="ctr" rotWithShape="0">
                  <a:srgbClr val="FFFF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1800">
                    <a:solidFill>
                      <a:srgbClr val="CC0000"/>
                    </a:solidFill>
                    <a:sym typeface="Webdings" panose="05030102010509060703" pitchFamily="18" charset="2"/>
                  </a:rPr>
                  <a:t></a:t>
                </a:r>
              </a:p>
            </p:txBody>
          </p:sp>
        </p:grpSp>
        <p:grpSp>
          <p:nvGrpSpPr>
            <p:cNvPr id="1120801" name="Group 545"/>
            <p:cNvGrpSpPr>
              <a:grpSpLocks/>
            </p:cNvGrpSpPr>
            <p:nvPr/>
          </p:nvGrpSpPr>
          <p:grpSpPr bwMode="auto">
            <a:xfrm>
              <a:off x="481" y="1473"/>
              <a:ext cx="445" cy="439"/>
              <a:chOff x="251" y="1975"/>
              <a:chExt cx="358" cy="337"/>
            </a:xfrm>
          </p:grpSpPr>
          <p:grpSp>
            <p:nvGrpSpPr>
              <p:cNvPr id="1120802" name="Group 546"/>
              <p:cNvGrpSpPr>
                <a:grpSpLocks/>
              </p:cNvGrpSpPr>
              <p:nvPr/>
            </p:nvGrpSpPr>
            <p:grpSpPr bwMode="auto">
              <a:xfrm flipH="1">
                <a:off x="251" y="1975"/>
                <a:ext cx="358" cy="337"/>
                <a:chOff x="7405" y="7737"/>
                <a:chExt cx="1415" cy="1417"/>
              </a:xfrm>
            </p:grpSpPr>
            <p:sp>
              <p:nvSpPr>
                <p:cNvPr id="1120803" name="Freeform 547"/>
                <p:cNvSpPr>
                  <a:spLocks/>
                </p:cNvSpPr>
                <p:nvPr/>
              </p:nvSpPr>
              <p:spPr bwMode="auto">
                <a:xfrm>
                  <a:off x="8216" y="8145"/>
                  <a:ext cx="604" cy="947"/>
                </a:xfrm>
                <a:custGeom>
                  <a:avLst/>
                  <a:gdLst>
                    <a:gd name="T0" fmla="*/ 0 w 604"/>
                    <a:gd name="T1" fmla="*/ 947 h 947"/>
                    <a:gd name="T2" fmla="*/ 604 w 604"/>
                    <a:gd name="T3" fmla="*/ 597 h 947"/>
                    <a:gd name="T4" fmla="*/ 604 w 604"/>
                    <a:gd name="T5" fmla="*/ 0 h 947"/>
                    <a:gd name="T6" fmla="*/ 0 w 604"/>
                    <a:gd name="T7" fmla="*/ 347 h 947"/>
                    <a:gd name="T8" fmla="*/ 0 w 604"/>
                    <a:gd name="T9" fmla="*/ 947 h 947"/>
                  </a:gdLst>
                  <a:ahLst/>
                  <a:cxnLst>
                    <a:cxn ang="0">
                      <a:pos x="T0" y="T1"/>
                    </a:cxn>
                    <a:cxn ang="0">
                      <a:pos x="T2" y="T3"/>
                    </a:cxn>
                    <a:cxn ang="0">
                      <a:pos x="T4" y="T5"/>
                    </a:cxn>
                    <a:cxn ang="0">
                      <a:pos x="T6" y="T7"/>
                    </a:cxn>
                    <a:cxn ang="0">
                      <a:pos x="T8" y="T9"/>
                    </a:cxn>
                  </a:cxnLst>
                  <a:rect l="0" t="0" r="r" b="b"/>
                  <a:pathLst>
                    <a:path w="604" h="947">
                      <a:moveTo>
                        <a:pt x="0" y="947"/>
                      </a:moveTo>
                      <a:lnTo>
                        <a:pt x="604" y="597"/>
                      </a:lnTo>
                      <a:lnTo>
                        <a:pt x="604" y="0"/>
                      </a:lnTo>
                      <a:lnTo>
                        <a:pt x="0" y="347"/>
                      </a:lnTo>
                      <a:lnTo>
                        <a:pt x="0" y="947"/>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804" name="Freeform 548"/>
                <p:cNvSpPr>
                  <a:spLocks/>
                </p:cNvSpPr>
                <p:nvPr/>
              </p:nvSpPr>
              <p:spPr bwMode="auto">
                <a:xfrm>
                  <a:off x="7512" y="8086"/>
                  <a:ext cx="704" cy="1006"/>
                </a:xfrm>
                <a:custGeom>
                  <a:avLst/>
                  <a:gdLst>
                    <a:gd name="T0" fmla="*/ 0 w 704"/>
                    <a:gd name="T1" fmla="*/ 598 h 1006"/>
                    <a:gd name="T2" fmla="*/ 704 w 704"/>
                    <a:gd name="T3" fmla="*/ 1006 h 1006"/>
                    <a:gd name="T4" fmla="*/ 704 w 704"/>
                    <a:gd name="T5" fmla="*/ 406 h 1006"/>
                    <a:gd name="T6" fmla="*/ 0 w 704"/>
                    <a:gd name="T7" fmla="*/ 0 h 1006"/>
                    <a:gd name="T8" fmla="*/ 0 w 704"/>
                    <a:gd name="T9" fmla="*/ 598 h 1006"/>
                  </a:gdLst>
                  <a:ahLst/>
                  <a:cxnLst>
                    <a:cxn ang="0">
                      <a:pos x="T0" y="T1"/>
                    </a:cxn>
                    <a:cxn ang="0">
                      <a:pos x="T2" y="T3"/>
                    </a:cxn>
                    <a:cxn ang="0">
                      <a:pos x="T4" y="T5"/>
                    </a:cxn>
                    <a:cxn ang="0">
                      <a:pos x="T6" y="T7"/>
                    </a:cxn>
                    <a:cxn ang="0">
                      <a:pos x="T8" y="T9"/>
                    </a:cxn>
                  </a:cxnLst>
                  <a:rect l="0" t="0" r="r" b="b"/>
                  <a:pathLst>
                    <a:path w="704" h="1006">
                      <a:moveTo>
                        <a:pt x="0" y="598"/>
                      </a:moveTo>
                      <a:lnTo>
                        <a:pt x="704" y="1006"/>
                      </a:lnTo>
                      <a:lnTo>
                        <a:pt x="704" y="406"/>
                      </a:lnTo>
                      <a:lnTo>
                        <a:pt x="0" y="0"/>
                      </a:lnTo>
                      <a:lnTo>
                        <a:pt x="0" y="598"/>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805" name="Freeform 549"/>
                <p:cNvSpPr>
                  <a:spLocks/>
                </p:cNvSpPr>
                <p:nvPr/>
              </p:nvSpPr>
              <p:spPr bwMode="auto">
                <a:xfrm>
                  <a:off x="7405" y="8685"/>
                  <a:ext cx="736" cy="425"/>
                </a:xfrm>
                <a:custGeom>
                  <a:avLst/>
                  <a:gdLst>
                    <a:gd name="T0" fmla="*/ 552 w 736"/>
                    <a:gd name="T1" fmla="*/ 425 h 425"/>
                    <a:gd name="T2" fmla="*/ 736 w 736"/>
                    <a:gd name="T3" fmla="*/ 318 h 425"/>
                    <a:gd name="T4" fmla="*/ 185 w 736"/>
                    <a:gd name="T5" fmla="*/ 0 h 425"/>
                    <a:gd name="T6" fmla="*/ 0 w 736"/>
                    <a:gd name="T7" fmla="*/ 107 h 425"/>
                    <a:gd name="T8" fmla="*/ 552 w 736"/>
                    <a:gd name="T9" fmla="*/ 425 h 425"/>
                    <a:gd name="T10" fmla="*/ 552 w 736"/>
                    <a:gd name="T11" fmla="*/ 425 h 425"/>
                  </a:gdLst>
                  <a:ahLst/>
                  <a:cxnLst>
                    <a:cxn ang="0">
                      <a:pos x="T0" y="T1"/>
                    </a:cxn>
                    <a:cxn ang="0">
                      <a:pos x="T2" y="T3"/>
                    </a:cxn>
                    <a:cxn ang="0">
                      <a:pos x="T4" y="T5"/>
                    </a:cxn>
                    <a:cxn ang="0">
                      <a:pos x="T6" y="T7"/>
                    </a:cxn>
                    <a:cxn ang="0">
                      <a:pos x="T8" y="T9"/>
                    </a:cxn>
                    <a:cxn ang="0">
                      <a:pos x="T10" y="T11"/>
                    </a:cxn>
                  </a:cxnLst>
                  <a:rect l="0" t="0" r="r" b="b"/>
                  <a:pathLst>
                    <a:path w="736" h="425">
                      <a:moveTo>
                        <a:pt x="552" y="425"/>
                      </a:moveTo>
                      <a:lnTo>
                        <a:pt x="736" y="318"/>
                      </a:lnTo>
                      <a:lnTo>
                        <a:pt x="185" y="0"/>
                      </a:lnTo>
                      <a:lnTo>
                        <a:pt x="0" y="107"/>
                      </a:lnTo>
                      <a:lnTo>
                        <a:pt x="552" y="425"/>
                      </a:lnTo>
                      <a:lnTo>
                        <a:pt x="552" y="425"/>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06" name="Freeform 550"/>
                <p:cNvSpPr>
                  <a:spLocks/>
                </p:cNvSpPr>
                <p:nvPr/>
              </p:nvSpPr>
              <p:spPr bwMode="auto">
                <a:xfrm>
                  <a:off x="7515" y="8669"/>
                  <a:ext cx="577" cy="333"/>
                </a:xfrm>
                <a:custGeom>
                  <a:avLst/>
                  <a:gdLst>
                    <a:gd name="T0" fmla="*/ 454 w 577"/>
                    <a:gd name="T1" fmla="*/ 333 h 333"/>
                    <a:gd name="T2" fmla="*/ 577 w 577"/>
                    <a:gd name="T3" fmla="*/ 262 h 333"/>
                    <a:gd name="T4" fmla="*/ 123 w 577"/>
                    <a:gd name="T5" fmla="*/ 0 h 333"/>
                    <a:gd name="T6" fmla="*/ 0 w 577"/>
                    <a:gd name="T7" fmla="*/ 70 h 333"/>
                    <a:gd name="T8" fmla="*/ 454 w 577"/>
                    <a:gd name="T9" fmla="*/ 333 h 333"/>
                    <a:gd name="T10" fmla="*/ 454 w 577"/>
                    <a:gd name="T11" fmla="*/ 333 h 333"/>
                  </a:gdLst>
                  <a:ahLst/>
                  <a:cxnLst>
                    <a:cxn ang="0">
                      <a:pos x="T0" y="T1"/>
                    </a:cxn>
                    <a:cxn ang="0">
                      <a:pos x="T2" y="T3"/>
                    </a:cxn>
                    <a:cxn ang="0">
                      <a:pos x="T4" y="T5"/>
                    </a:cxn>
                    <a:cxn ang="0">
                      <a:pos x="T6" y="T7"/>
                    </a:cxn>
                    <a:cxn ang="0">
                      <a:pos x="T8" y="T9"/>
                    </a:cxn>
                    <a:cxn ang="0">
                      <a:pos x="T10" y="T11"/>
                    </a:cxn>
                  </a:cxnLst>
                  <a:rect l="0" t="0" r="r" b="b"/>
                  <a:pathLst>
                    <a:path w="577" h="333">
                      <a:moveTo>
                        <a:pt x="454" y="333"/>
                      </a:moveTo>
                      <a:lnTo>
                        <a:pt x="577" y="262"/>
                      </a:lnTo>
                      <a:lnTo>
                        <a:pt x="123" y="0"/>
                      </a:lnTo>
                      <a:lnTo>
                        <a:pt x="0" y="70"/>
                      </a:lnTo>
                      <a:lnTo>
                        <a:pt x="454" y="333"/>
                      </a:lnTo>
                      <a:lnTo>
                        <a:pt x="454" y="333"/>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07" name="Freeform 551"/>
                <p:cNvSpPr>
                  <a:spLocks/>
                </p:cNvSpPr>
                <p:nvPr/>
              </p:nvSpPr>
              <p:spPr bwMode="auto">
                <a:xfrm>
                  <a:off x="7512" y="7737"/>
                  <a:ext cx="1308" cy="755"/>
                </a:xfrm>
                <a:custGeom>
                  <a:avLst/>
                  <a:gdLst>
                    <a:gd name="T0" fmla="*/ 0 w 1308"/>
                    <a:gd name="T1" fmla="*/ 349 h 755"/>
                    <a:gd name="T2" fmla="*/ 704 w 1308"/>
                    <a:gd name="T3" fmla="*/ 755 h 755"/>
                    <a:gd name="T4" fmla="*/ 1308 w 1308"/>
                    <a:gd name="T5" fmla="*/ 408 h 755"/>
                    <a:gd name="T6" fmla="*/ 604 w 1308"/>
                    <a:gd name="T7" fmla="*/ 0 h 755"/>
                    <a:gd name="T8" fmla="*/ 0 w 1308"/>
                    <a:gd name="T9" fmla="*/ 349 h 755"/>
                  </a:gdLst>
                  <a:ahLst/>
                  <a:cxnLst>
                    <a:cxn ang="0">
                      <a:pos x="T0" y="T1"/>
                    </a:cxn>
                    <a:cxn ang="0">
                      <a:pos x="T2" y="T3"/>
                    </a:cxn>
                    <a:cxn ang="0">
                      <a:pos x="T4" y="T5"/>
                    </a:cxn>
                    <a:cxn ang="0">
                      <a:pos x="T6" y="T7"/>
                    </a:cxn>
                    <a:cxn ang="0">
                      <a:pos x="T8" y="T9"/>
                    </a:cxn>
                  </a:cxnLst>
                  <a:rect l="0" t="0" r="r" b="b"/>
                  <a:pathLst>
                    <a:path w="1308" h="755">
                      <a:moveTo>
                        <a:pt x="0" y="349"/>
                      </a:moveTo>
                      <a:lnTo>
                        <a:pt x="704" y="755"/>
                      </a:lnTo>
                      <a:lnTo>
                        <a:pt x="1308" y="408"/>
                      </a:lnTo>
                      <a:lnTo>
                        <a:pt x="604" y="0"/>
                      </a:lnTo>
                      <a:lnTo>
                        <a:pt x="0" y="349"/>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808" name="Freeform 552"/>
                <p:cNvSpPr>
                  <a:spLocks/>
                </p:cNvSpPr>
                <p:nvPr/>
              </p:nvSpPr>
              <p:spPr bwMode="auto">
                <a:xfrm>
                  <a:off x="7969" y="8931"/>
                  <a:ext cx="123" cy="116"/>
                </a:xfrm>
                <a:custGeom>
                  <a:avLst/>
                  <a:gdLst>
                    <a:gd name="T0" fmla="*/ 0 w 123"/>
                    <a:gd name="T1" fmla="*/ 116 h 116"/>
                    <a:gd name="T2" fmla="*/ 123 w 123"/>
                    <a:gd name="T3" fmla="*/ 44 h 116"/>
                    <a:gd name="T4" fmla="*/ 123 w 123"/>
                    <a:gd name="T5" fmla="*/ 0 h 116"/>
                    <a:gd name="T6" fmla="*/ 0 w 123"/>
                    <a:gd name="T7" fmla="*/ 71 h 116"/>
                    <a:gd name="T8" fmla="*/ 0 w 123"/>
                    <a:gd name="T9" fmla="*/ 116 h 116"/>
                    <a:gd name="T10" fmla="*/ 0 w 123"/>
                    <a:gd name="T11" fmla="*/ 116 h 116"/>
                  </a:gdLst>
                  <a:ahLst/>
                  <a:cxnLst>
                    <a:cxn ang="0">
                      <a:pos x="T0" y="T1"/>
                    </a:cxn>
                    <a:cxn ang="0">
                      <a:pos x="T2" y="T3"/>
                    </a:cxn>
                    <a:cxn ang="0">
                      <a:pos x="T4" y="T5"/>
                    </a:cxn>
                    <a:cxn ang="0">
                      <a:pos x="T6" y="T7"/>
                    </a:cxn>
                    <a:cxn ang="0">
                      <a:pos x="T8" y="T9"/>
                    </a:cxn>
                    <a:cxn ang="0">
                      <a:pos x="T10" y="T11"/>
                    </a:cxn>
                  </a:cxnLst>
                  <a:rect l="0" t="0" r="r" b="b"/>
                  <a:pathLst>
                    <a:path w="123" h="116">
                      <a:moveTo>
                        <a:pt x="0" y="116"/>
                      </a:moveTo>
                      <a:lnTo>
                        <a:pt x="123" y="44"/>
                      </a:lnTo>
                      <a:lnTo>
                        <a:pt x="123" y="0"/>
                      </a:lnTo>
                      <a:lnTo>
                        <a:pt x="0" y="71"/>
                      </a:lnTo>
                      <a:lnTo>
                        <a:pt x="0" y="116"/>
                      </a:lnTo>
                      <a:lnTo>
                        <a:pt x="0" y="116"/>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09" name="Freeform 553"/>
                <p:cNvSpPr>
                  <a:spLocks/>
                </p:cNvSpPr>
                <p:nvPr/>
              </p:nvSpPr>
              <p:spPr bwMode="auto">
                <a:xfrm>
                  <a:off x="7957" y="9003"/>
                  <a:ext cx="184" cy="151"/>
                </a:xfrm>
                <a:custGeom>
                  <a:avLst/>
                  <a:gdLst>
                    <a:gd name="T0" fmla="*/ 0 w 184"/>
                    <a:gd name="T1" fmla="*/ 151 h 151"/>
                    <a:gd name="T2" fmla="*/ 184 w 184"/>
                    <a:gd name="T3" fmla="*/ 45 h 151"/>
                    <a:gd name="T4" fmla="*/ 184 w 184"/>
                    <a:gd name="T5" fmla="*/ 0 h 151"/>
                    <a:gd name="T6" fmla="*/ 0 w 184"/>
                    <a:gd name="T7" fmla="*/ 107 h 151"/>
                    <a:gd name="T8" fmla="*/ 0 w 184"/>
                    <a:gd name="T9" fmla="*/ 151 h 151"/>
                    <a:gd name="T10" fmla="*/ 0 w 184"/>
                    <a:gd name="T11" fmla="*/ 151 h 151"/>
                  </a:gdLst>
                  <a:ahLst/>
                  <a:cxnLst>
                    <a:cxn ang="0">
                      <a:pos x="T0" y="T1"/>
                    </a:cxn>
                    <a:cxn ang="0">
                      <a:pos x="T2" y="T3"/>
                    </a:cxn>
                    <a:cxn ang="0">
                      <a:pos x="T4" y="T5"/>
                    </a:cxn>
                    <a:cxn ang="0">
                      <a:pos x="T6" y="T7"/>
                    </a:cxn>
                    <a:cxn ang="0">
                      <a:pos x="T8" y="T9"/>
                    </a:cxn>
                    <a:cxn ang="0">
                      <a:pos x="T10" y="T11"/>
                    </a:cxn>
                  </a:cxnLst>
                  <a:rect l="0" t="0" r="r" b="b"/>
                  <a:pathLst>
                    <a:path w="184" h="151">
                      <a:moveTo>
                        <a:pt x="0" y="151"/>
                      </a:moveTo>
                      <a:lnTo>
                        <a:pt x="184" y="45"/>
                      </a:lnTo>
                      <a:lnTo>
                        <a:pt x="184" y="0"/>
                      </a:lnTo>
                      <a:lnTo>
                        <a:pt x="0" y="107"/>
                      </a:lnTo>
                      <a:lnTo>
                        <a:pt x="0" y="151"/>
                      </a:lnTo>
                      <a:lnTo>
                        <a:pt x="0" y="151"/>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10" name="Freeform 554"/>
                <p:cNvSpPr>
                  <a:spLocks/>
                </p:cNvSpPr>
                <p:nvPr/>
              </p:nvSpPr>
              <p:spPr bwMode="auto">
                <a:xfrm>
                  <a:off x="7940" y="8635"/>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4 h 349"/>
                    <a:gd name="T18" fmla="*/ 15 w 56"/>
                    <a:gd name="T19" fmla="*/ 347 h 349"/>
                    <a:gd name="T20" fmla="*/ 21 w 56"/>
                    <a:gd name="T21" fmla="*/ 347 h 349"/>
                    <a:gd name="T22" fmla="*/ 26 w 56"/>
                    <a:gd name="T23" fmla="*/ 349 h 349"/>
                    <a:gd name="T24" fmla="*/ 32 w 56"/>
                    <a:gd name="T25" fmla="*/ 349 h 349"/>
                    <a:gd name="T26" fmla="*/ 38 w 56"/>
                    <a:gd name="T27" fmla="*/ 347 h 349"/>
                    <a:gd name="T28" fmla="*/ 42 w 56"/>
                    <a:gd name="T29" fmla="*/ 346 h 349"/>
                    <a:gd name="T30" fmla="*/ 47 w 56"/>
                    <a:gd name="T31" fmla="*/ 344 h 349"/>
                    <a:gd name="T32" fmla="*/ 50 w 56"/>
                    <a:gd name="T33" fmla="*/ 343 h 349"/>
                    <a:gd name="T34" fmla="*/ 53 w 56"/>
                    <a:gd name="T35" fmla="*/ 340 h 349"/>
                    <a:gd name="T36" fmla="*/ 56 w 56"/>
                    <a:gd name="T37" fmla="*/ 337 h 349"/>
                    <a:gd name="T38" fmla="*/ 56 w 56"/>
                    <a:gd name="T39" fmla="*/ 334 h 349"/>
                    <a:gd name="T40" fmla="*/ 56 w 56"/>
                    <a:gd name="T41" fmla="*/ 3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4"/>
                      </a:lnTo>
                      <a:lnTo>
                        <a:pt x="15" y="347"/>
                      </a:lnTo>
                      <a:lnTo>
                        <a:pt x="21" y="347"/>
                      </a:lnTo>
                      <a:lnTo>
                        <a:pt x="26" y="349"/>
                      </a:lnTo>
                      <a:lnTo>
                        <a:pt x="32" y="349"/>
                      </a:lnTo>
                      <a:lnTo>
                        <a:pt x="38" y="347"/>
                      </a:lnTo>
                      <a:lnTo>
                        <a:pt x="42" y="346"/>
                      </a:lnTo>
                      <a:lnTo>
                        <a:pt x="47" y="344"/>
                      </a:lnTo>
                      <a:lnTo>
                        <a:pt x="50" y="343"/>
                      </a:lnTo>
                      <a:lnTo>
                        <a:pt x="53" y="340"/>
                      </a:lnTo>
                      <a:lnTo>
                        <a:pt x="56" y="337"/>
                      </a:lnTo>
                      <a:lnTo>
                        <a:pt x="56" y="334"/>
                      </a:lnTo>
                      <a:lnTo>
                        <a:pt x="56" y="332"/>
                      </a:lnTo>
                    </a:path>
                  </a:pathLst>
                </a:custGeom>
                <a:solidFill>
                  <a:srgbClr val="FFFF66"/>
                </a:solidFill>
                <a:ln w="12700" cmpd="sng">
                  <a:solidFill>
                    <a:srgbClr val="996633"/>
                  </a:solidFill>
                  <a:prstDash val="solid"/>
                  <a:round/>
                  <a:headEnd/>
                  <a:tailEnd/>
                </a:ln>
              </p:spPr>
              <p:txBody>
                <a:bodyPr/>
                <a:lstStyle/>
                <a:p>
                  <a:endParaRPr lang="ru-RU"/>
                </a:p>
              </p:txBody>
            </p:sp>
            <p:sp>
              <p:nvSpPr>
                <p:cNvPr id="1120811" name="Freeform 555"/>
                <p:cNvSpPr>
                  <a:spLocks/>
                </p:cNvSpPr>
                <p:nvPr/>
              </p:nvSpPr>
              <p:spPr bwMode="auto">
                <a:xfrm>
                  <a:off x="8012" y="8594"/>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6 h 349"/>
                    <a:gd name="T18" fmla="*/ 15 w 56"/>
                    <a:gd name="T19" fmla="*/ 348 h 349"/>
                    <a:gd name="T20" fmla="*/ 21 w 56"/>
                    <a:gd name="T21" fmla="*/ 349 h 349"/>
                    <a:gd name="T22" fmla="*/ 26 w 56"/>
                    <a:gd name="T23" fmla="*/ 349 h 349"/>
                    <a:gd name="T24" fmla="*/ 32 w 56"/>
                    <a:gd name="T25" fmla="*/ 349 h 349"/>
                    <a:gd name="T26" fmla="*/ 38 w 56"/>
                    <a:gd name="T27" fmla="*/ 348 h 349"/>
                    <a:gd name="T28" fmla="*/ 42 w 56"/>
                    <a:gd name="T29" fmla="*/ 348 h 349"/>
                    <a:gd name="T30" fmla="*/ 47 w 56"/>
                    <a:gd name="T31" fmla="*/ 345 h 349"/>
                    <a:gd name="T32" fmla="*/ 50 w 56"/>
                    <a:gd name="T33" fmla="*/ 343 h 349"/>
                    <a:gd name="T34" fmla="*/ 53 w 56"/>
                    <a:gd name="T35" fmla="*/ 340 h 349"/>
                    <a:gd name="T36" fmla="*/ 56 w 56"/>
                    <a:gd name="T37" fmla="*/ 337 h 349"/>
                    <a:gd name="T38" fmla="*/ 56 w 56"/>
                    <a:gd name="T39" fmla="*/ 334 h 349"/>
                    <a:gd name="T40" fmla="*/ 56 w 56"/>
                    <a:gd name="T41" fmla="*/ 33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6"/>
                      </a:lnTo>
                      <a:lnTo>
                        <a:pt x="15" y="348"/>
                      </a:lnTo>
                      <a:lnTo>
                        <a:pt x="21" y="349"/>
                      </a:lnTo>
                      <a:lnTo>
                        <a:pt x="26" y="349"/>
                      </a:lnTo>
                      <a:lnTo>
                        <a:pt x="32" y="349"/>
                      </a:lnTo>
                      <a:lnTo>
                        <a:pt x="38" y="348"/>
                      </a:lnTo>
                      <a:lnTo>
                        <a:pt x="42" y="348"/>
                      </a:lnTo>
                      <a:lnTo>
                        <a:pt x="47" y="345"/>
                      </a:lnTo>
                      <a:lnTo>
                        <a:pt x="50" y="343"/>
                      </a:lnTo>
                      <a:lnTo>
                        <a:pt x="53" y="340"/>
                      </a:lnTo>
                      <a:lnTo>
                        <a:pt x="56" y="337"/>
                      </a:lnTo>
                      <a:lnTo>
                        <a:pt x="56" y="334"/>
                      </a:lnTo>
                      <a:lnTo>
                        <a:pt x="56" y="333"/>
                      </a:lnTo>
                    </a:path>
                  </a:pathLst>
                </a:custGeom>
                <a:solidFill>
                  <a:srgbClr val="FFFF66"/>
                </a:solidFill>
                <a:ln w="12700" cmpd="sng">
                  <a:solidFill>
                    <a:srgbClr val="996633"/>
                  </a:solidFill>
                  <a:prstDash val="solid"/>
                  <a:round/>
                  <a:headEnd/>
                  <a:tailEnd/>
                </a:ln>
              </p:spPr>
              <p:txBody>
                <a:bodyPr/>
                <a:lstStyle/>
                <a:p>
                  <a:endParaRPr lang="ru-RU"/>
                </a:p>
              </p:txBody>
            </p:sp>
            <p:sp>
              <p:nvSpPr>
                <p:cNvPr id="1120812" name="Freeform 556"/>
                <p:cNvSpPr>
                  <a:spLocks/>
                </p:cNvSpPr>
                <p:nvPr/>
              </p:nvSpPr>
              <p:spPr bwMode="auto">
                <a:xfrm>
                  <a:off x="7537" y="8404"/>
                  <a:ext cx="56" cy="349"/>
                </a:xfrm>
                <a:custGeom>
                  <a:avLst/>
                  <a:gdLst>
                    <a:gd name="T0" fmla="*/ 56 w 56"/>
                    <a:gd name="T1" fmla="*/ 331 h 349"/>
                    <a:gd name="T2" fmla="*/ 56 w 56"/>
                    <a:gd name="T3" fmla="*/ 0 h 349"/>
                    <a:gd name="T4" fmla="*/ 0 w 56"/>
                    <a:gd name="T5" fmla="*/ 19 h 349"/>
                    <a:gd name="T6" fmla="*/ 0 w 56"/>
                    <a:gd name="T7" fmla="*/ 331 h 349"/>
                    <a:gd name="T8" fmla="*/ 0 w 56"/>
                    <a:gd name="T9" fmla="*/ 334 h 349"/>
                    <a:gd name="T10" fmla="*/ 2 w 56"/>
                    <a:gd name="T11" fmla="*/ 337 h 349"/>
                    <a:gd name="T12" fmla="*/ 3 w 56"/>
                    <a:gd name="T13" fmla="*/ 340 h 349"/>
                    <a:gd name="T14" fmla="*/ 6 w 56"/>
                    <a:gd name="T15" fmla="*/ 343 h 349"/>
                    <a:gd name="T16" fmla="*/ 11 w 56"/>
                    <a:gd name="T17" fmla="*/ 344 h 349"/>
                    <a:gd name="T18" fmla="*/ 15 w 56"/>
                    <a:gd name="T19" fmla="*/ 346 h 349"/>
                    <a:gd name="T20" fmla="*/ 20 w 56"/>
                    <a:gd name="T21" fmla="*/ 347 h 349"/>
                    <a:gd name="T22" fmla="*/ 26 w 56"/>
                    <a:gd name="T23" fmla="*/ 349 h 349"/>
                    <a:gd name="T24" fmla="*/ 32 w 56"/>
                    <a:gd name="T25" fmla="*/ 349 h 349"/>
                    <a:gd name="T26" fmla="*/ 36 w 56"/>
                    <a:gd name="T27" fmla="*/ 347 h 349"/>
                    <a:gd name="T28" fmla="*/ 42 w 56"/>
                    <a:gd name="T29" fmla="*/ 346 h 349"/>
                    <a:gd name="T30" fmla="*/ 47 w 56"/>
                    <a:gd name="T31" fmla="*/ 344 h 349"/>
                    <a:gd name="T32" fmla="*/ 50 w 56"/>
                    <a:gd name="T33" fmla="*/ 343 h 349"/>
                    <a:gd name="T34" fmla="*/ 53 w 56"/>
                    <a:gd name="T35" fmla="*/ 340 h 349"/>
                    <a:gd name="T36" fmla="*/ 54 w 56"/>
                    <a:gd name="T37" fmla="*/ 337 h 349"/>
                    <a:gd name="T38" fmla="*/ 56 w 56"/>
                    <a:gd name="T39" fmla="*/ 332 h 349"/>
                    <a:gd name="T40" fmla="*/ 56 w 56"/>
                    <a:gd name="T41" fmla="*/ 331 h 349"/>
                    <a:gd name="T42" fmla="*/ 56 w 56"/>
                    <a:gd name="T43" fmla="*/ 33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49">
                      <a:moveTo>
                        <a:pt x="56" y="331"/>
                      </a:moveTo>
                      <a:lnTo>
                        <a:pt x="56" y="0"/>
                      </a:lnTo>
                      <a:lnTo>
                        <a:pt x="0" y="19"/>
                      </a:lnTo>
                      <a:lnTo>
                        <a:pt x="0" y="331"/>
                      </a:lnTo>
                      <a:lnTo>
                        <a:pt x="0" y="334"/>
                      </a:lnTo>
                      <a:lnTo>
                        <a:pt x="2" y="337"/>
                      </a:lnTo>
                      <a:lnTo>
                        <a:pt x="3" y="340"/>
                      </a:lnTo>
                      <a:lnTo>
                        <a:pt x="6" y="343"/>
                      </a:lnTo>
                      <a:lnTo>
                        <a:pt x="11" y="344"/>
                      </a:lnTo>
                      <a:lnTo>
                        <a:pt x="15" y="346"/>
                      </a:lnTo>
                      <a:lnTo>
                        <a:pt x="20" y="347"/>
                      </a:lnTo>
                      <a:lnTo>
                        <a:pt x="26" y="349"/>
                      </a:lnTo>
                      <a:lnTo>
                        <a:pt x="32" y="349"/>
                      </a:lnTo>
                      <a:lnTo>
                        <a:pt x="36" y="347"/>
                      </a:lnTo>
                      <a:lnTo>
                        <a:pt x="42" y="346"/>
                      </a:lnTo>
                      <a:lnTo>
                        <a:pt x="47" y="344"/>
                      </a:lnTo>
                      <a:lnTo>
                        <a:pt x="50" y="343"/>
                      </a:lnTo>
                      <a:lnTo>
                        <a:pt x="53" y="340"/>
                      </a:lnTo>
                      <a:lnTo>
                        <a:pt x="54" y="337"/>
                      </a:lnTo>
                      <a:lnTo>
                        <a:pt x="56" y="332"/>
                      </a:lnTo>
                      <a:lnTo>
                        <a:pt x="56" y="331"/>
                      </a:lnTo>
                      <a:lnTo>
                        <a:pt x="56" y="331"/>
                      </a:lnTo>
                    </a:path>
                  </a:pathLst>
                </a:custGeom>
                <a:solidFill>
                  <a:srgbClr val="FFFF66"/>
                </a:solidFill>
                <a:ln w="12700" cmpd="sng">
                  <a:solidFill>
                    <a:srgbClr val="996633"/>
                  </a:solidFill>
                  <a:prstDash val="solid"/>
                  <a:round/>
                  <a:headEnd/>
                  <a:tailEnd/>
                </a:ln>
              </p:spPr>
              <p:txBody>
                <a:bodyPr/>
                <a:lstStyle/>
                <a:p>
                  <a:endParaRPr lang="ru-RU"/>
                </a:p>
              </p:txBody>
            </p:sp>
            <p:sp>
              <p:nvSpPr>
                <p:cNvPr id="1120813" name="Freeform 557"/>
                <p:cNvSpPr>
                  <a:spLocks/>
                </p:cNvSpPr>
                <p:nvPr/>
              </p:nvSpPr>
              <p:spPr bwMode="auto">
                <a:xfrm>
                  <a:off x="7665" y="8479"/>
                  <a:ext cx="55" cy="347"/>
                </a:xfrm>
                <a:custGeom>
                  <a:avLst/>
                  <a:gdLst>
                    <a:gd name="T0" fmla="*/ 55 w 55"/>
                    <a:gd name="T1" fmla="*/ 331 h 347"/>
                    <a:gd name="T2" fmla="*/ 55 w 55"/>
                    <a:gd name="T3" fmla="*/ 0 h 347"/>
                    <a:gd name="T4" fmla="*/ 0 w 55"/>
                    <a:gd name="T5" fmla="*/ 0 h 347"/>
                    <a:gd name="T6" fmla="*/ 0 w 55"/>
                    <a:gd name="T7" fmla="*/ 331 h 347"/>
                    <a:gd name="T8" fmla="*/ 0 w 55"/>
                    <a:gd name="T9" fmla="*/ 334 h 347"/>
                    <a:gd name="T10" fmla="*/ 1 w 55"/>
                    <a:gd name="T11" fmla="*/ 337 h 347"/>
                    <a:gd name="T12" fmla="*/ 3 w 55"/>
                    <a:gd name="T13" fmla="*/ 340 h 347"/>
                    <a:gd name="T14" fmla="*/ 6 w 55"/>
                    <a:gd name="T15" fmla="*/ 343 h 347"/>
                    <a:gd name="T16" fmla="*/ 10 w 55"/>
                    <a:gd name="T17" fmla="*/ 344 h 347"/>
                    <a:gd name="T18" fmla="*/ 15 w 55"/>
                    <a:gd name="T19" fmla="*/ 346 h 347"/>
                    <a:gd name="T20" fmla="*/ 19 w 55"/>
                    <a:gd name="T21" fmla="*/ 347 h 347"/>
                    <a:gd name="T22" fmla="*/ 25 w 55"/>
                    <a:gd name="T23" fmla="*/ 347 h 347"/>
                    <a:gd name="T24" fmla="*/ 31 w 55"/>
                    <a:gd name="T25" fmla="*/ 347 h 347"/>
                    <a:gd name="T26" fmla="*/ 36 w 55"/>
                    <a:gd name="T27" fmla="*/ 347 h 347"/>
                    <a:gd name="T28" fmla="*/ 40 w 55"/>
                    <a:gd name="T29" fmla="*/ 346 h 347"/>
                    <a:gd name="T30" fmla="*/ 45 w 55"/>
                    <a:gd name="T31" fmla="*/ 344 h 347"/>
                    <a:gd name="T32" fmla="*/ 49 w 55"/>
                    <a:gd name="T33" fmla="*/ 341 h 347"/>
                    <a:gd name="T34" fmla="*/ 52 w 55"/>
                    <a:gd name="T35" fmla="*/ 340 h 347"/>
                    <a:gd name="T36" fmla="*/ 54 w 55"/>
                    <a:gd name="T37" fmla="*/ 337 h 347"/>
                    <a:gd name="T38" fmla="*/ 55 w 55"/>
                    <a:gd name="T39" fmla="*/ 332 h 347"/>
                    <a:gd name="T40" fmla="*/ 55 w 55"/>
                    <a:gd name="T41" fmla="*/ 3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347">
                      <a:moveTo>
                        <a:pt x="55" y="331"/>
                      </a:moveTo>
                      <a:lnTo>
                        <a:pt x="55" y="0"/>
                      </a:lnTo>
                      <a:lnTo>
                        <a:pt x="0" y="0"/>
                      </a:lnTo>
                      <a:lnTo>
                        <a:pt x="0" y="331"/>
                      </a:lnTo>
                      <a:lnTo>
                        <a:pt x="0" y="334"/>
                      </a:lnTo>
                      <a:lnTo>
                        <a:pt x="1" y="337"/>
                      </a:lnTo>
                      <a:lnTo>
                        <a:pt x="3" y="340"/>
                      </a:lnTo>
                      <a:lnTo>
                        <a:pt x="6" y="343"/>
                      </a:lnTo>
                      <a:lnTo>
                        <a:pt x="10" y="344"/>
                      </a:lnTo>
                      <a:lnTo>
                        <a:pt x="15" y="346"/>
                      </a:lnTo>
                      <a:lnTo>
                        <a:pt x="19" y="347"/>
                      </a:lnTo>
                      <a:lnTo>
                        <a:pt x="25" y="347"/>
                      </a:lnTo>
                      <a:lnTo>
                        <a:pt x="31" y="347"/>
                      </a:lnTo>
                      <a:lnTo>
                        <a:pt x="36" y="347"/>
                      </a:lnTo>
                      <a:lnTo>
                        <a:pt x="40" y="346"/>
                      </a:lnTo>
                      <a:lnTo>
                        <a:pt x="45" y="344"/>
                      </a:lnTo>
                      <a:lnTo>
                        <a:pt x="49" y="341"/>
                      </a:lnTo>
                      <a:lnTo>
                        <a:pt x="52" y="340"/>
                      </a:lnTo>
                      <a:lnTo>
                        <a:pt x="54" y="337"/>
                      </a:lnTo>
                      <a:lnTo>
                        <a:pt x="55" y="332"/>
                      </a:lnTo>
                      <a:lnTo>
                        <a:pt x="55" y="331"/>
                      </a:lnTo>
                    </a:path>
                  </a:pathLst>
                </a:custGeom>
                <a:solidFill>
                  <a:srgbClr val="FFFF66"/>
                </a:solidFill>
                <a:ln w="12700" cmpd="sng">
                  <a:solidFill>
                    <a:srgbClr val="996633"/>
                  </a:solidFill>
                  <a:prstDash val="solid"/>
                  <a:round/>
                  <a:headEnd/>
                  <a:tailEnd/>
                </a:ln>
              </p:spPr>
              <p:txBody>
                <a:bodyPr/>
                <a:lstStyle/>
                <a:p>
                  <a:endParaRPr lang="ru-RU"/>
                </a:p>
              </p:txBody>
            </p:sp>
            <p:sp>
              <p:nvSpPr>
                <p:cNvPr id="1120814" name="Freeform 558"/>
                <p:cNvSpPr>
                  <a:spLocks/>
                </p:cNvSpPr>
                <p:nvPr/>
              </p:nvSpPr>
              <p:spPr bwMode="auto">
                <a:xfrm>
                  <a:off x="7802" y="8558"/>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6 h 349"/>
                    <a:gd name="T18" fmla="*/ 15 w 56"/>
                    <a:gd name="T19" fmla="*/ 348 h 349"/>
                    <a:gd name="T20" fmla="*/ 20 w 56"/>
                    <a:gd name="T21" fmla="*/ 349 h 349"/>
                    <a:gd name="T22" fmla="*/ 26 w 56"/>
                    <a:gd name="T23" fmla="*/ 349 h 349"/>
                    <a:gd name="T24" fmla="*/ 32 w 56"/>
                    <a:gd name="T25" fmla="*/ 349 h 349"/>
                    <a:gd name="T26" fmla="*/ 36 w 56"/>
                    <a:gd name="T27" fmla="*/ 348 h 349"/>
                    <a:gd name="T28" fmla="*/ 42 w 56"/>
                    <a:gd name="T29" fmla="*/ 348 h 349"/>
                    <a:gd name="T30" fmla="*/ 47 w 56"/>
                    <a:gd name="T31" fmla="*/ 345 h 349"/>
                    <a:gd name="T32" fmla="*/ 50 w 56"/>
                    <a:gd name="T33" fmla="*/ 343 h 349"/>
                    <a:gd name="T34" fmla="*/ 53 w 56"/>
                    <a:gd name="T35" fmla="*/ 340 h 349"/>
                    <a:gd name="T36" fmla="*/ 54 w 56"/>
                    <a:gd name="T37" fmla="*/ 337 h 349"/>
                    <a:gd name="T38" fmla="*/ 56 w 56"/>
                    <a:gd name="T39" fmla="*/ 334 h 349"/>
                    <a:gd name="T40" fmla="*/ 56 w 56"/>
                    <a:gd name="T41" fmla="*/ 33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6"/>
                      </a:lnTo>
                      <a:lnTo>
                        <a:pt x="15" y="348"/>
                      </a:lnTo>
                      <a:lnTo>
                        <a:pt x="20" y="349"/>
                      </a:lnTo>
                      <a:lnTo>
                        <a:pt x="26" y="349"/>
                      </a:lnTo>
                      <a:lnTo>
                        <a:pt x="32" y="349"/>
                      </a:lnTo>
                      <a:lnTo>
                        <a:pt x="36" y="348"/>
                      </a:lnTo>
                      <a:lnTo>
                        <a:pt x="42" y="348"/>
                      </a:lnTo>
                      <a:lnTo>
                        <a:pt x="47" y="345"/>
                      </a:lnTo>
                      <a:lnTo>
                        <a:pt x="50" y="343"/>
                      </a:lnTo>
                      <a:lnTo>
                        <a:pt x="53" y="340"/>
                      </a:lnTo>
                      <a:lnTo>
                        <a:pt x="54" y="337"/>
                      </a:lnTo>
                      <a:lnTo>
                        <a:pt x="56" y="334"/>
                      </a:lnTo>
                      <a:lnTo>
                        <a:pt x="56" y="333"/>
                      </a:lnTo>
                    </a:path>
                  </a:pathLst>
                </a:custGeom>
                <a:solidFill>
                  <a:srgbClr val="FFFF66"/>
                </a:solidFill>
                <a:ln w="12700" cmpd="sng">
                  <a:solidFill>
                    <a:srgbClr val="996633"/>
                  </a:solidFill>
                  <a:prstDash val="solid"/>
                  <a:round/>
                  <a:headEnd/>
                  <a:tailEnd/>
                </a:ln>
              </p:spPr>
              <p:txBody>
                <a:bodyPr/>
                <a:lstStyle/>
                <a:p>
                  <a:endParaRPr lang="ru-RU"/>
                </a:p>
              </p:txBody>
            </p:sp>
            <p:sp>
              <p:nvSpPr>
                <p:cNvPr id="1120815" name="Freeform 559"/>
                <p:cNvSpPr>
                  <a:spLocks/>
                </p:cNvSpPr>
                <p:nvPr/>
              </p:nvSpPr>
              <p:spPr bwMode="auto">
                <a:xfrm>
                  <a:off x="7515" y="8360"/>
                  <a:ext cx="454" cy="333"/>
                </a:xfrm>
                <a:custGeom>
                  <a:avLst/>
                  <a:gdLst>
                    <a:gd name="T0" fmla="*/ 0 w 454"/>
                    <a:gd name="T1" fmla="*/ 71 h 333"/>
                    <a:gd name="T2" fmla="*/ 454 w 454"/>
                    <a:gd name="T3" fmla="*/ 333 h 333"/>
                    <a:gd name="T4" fmla="*/ 226 w 454"/>
                    <a:gd name="T5" fmla="*/ 0 h 333"/>
                    <a:gd name="T6" fmla="*/ 0 w 454"/>
                    <a:gd name="T7" fmla="*/ 71 h 333"/>
                  </a:gdLst>
                  <a:ahLst/>
                  <a:cxnLst>
                    <a:cxn ang="0">
                      <a:pos x="T0" y="T1"/>
                    </a:cxn>
                    <a:cxn ang="0">
                      <a:pos x="T2" y="T3"/>
                    </a:cxn>
                    <a:cxn ang="0">
                      <a:pos x="T4" y="T5"/>
                    </a:cxn>
                    <a:cxn ang="0">
                      <a:pos x="T6" y="T7"/>
                    </a:cxn>
                  </a:cxnLst>
                  <a:rect l="0" t="0" r="r" b="b"/>
                  <a:pathLst>
                    <a:path w="454" h="333">
                      <a:moveTo>
                        <a:pt x="0" y="71"/>
                      </a:moveTo>
                      <a:lnTo>
                        <a:pt x="454" y="333"/>
                      </a:lnTo>
                      <a:lnTo>
                        <a:pt x="226" y="0"/>
                      </a:lnTo>
                      <a:lnTo>
                        <a:pt x="0" y="71"/>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16" name="Freeform 560"/>
                <p:cNvSpPr>
                  <a:spLocks/>
                </p:cNvSpPr>
                <p:nvPr/>
              </p:nvSpPr>
              <p:spPr bwMode="auto">
                <a:xfrm>
                  <a:off x="7515" y="8290"/>
                  <a:ext cx="350" cy="142"/>
                </a:xfrm>
                <a:custGeom>
                  <a:avLst/>
                  <a:gdLst>
                    <a:gd name="T0" fmla="*/ 228 w 350"/>
                    <a:gd name="T1" fmla="*/ 70 h 142"/>
                    <a:gd name="T2" fmla="*/ 350 w 350"/>
                    <a:gd name="T3" fmla="*/ 0 h 142"/>
                    <a:gd name="T4" fmla="*/ 123 w 350"/>
                    <a:gd name="T5" fmla="*/ 72 h 142"/>
                    <a:gd name="T6" fmla="*/ 0 w 350"/>
                    <a:gd name="T7" fmla="*/ 142 h 142"/>
                    <a:gd name="T8" fmla="*/ 228 w 350"/>
                    <a:gd name="T9" fmla="*/ 70 h 142"/>
                    <a:gd name="T10" fmla="*/ 228 w 350"/>
                    <a:gd name="T11" fmla="*/ 70 h 142"/>
                  </a:gdLst>
                  <a:ahLst/>
                  <a:cxnLst>
                    <a:cxn ang="0">
                      <a:pos x="T0" y="T1"/>
                    </a:cxn>
                    <a:cxn ang="0">
                      <a:pos x="T2" y="T3"/>
                    </a:cxn>
                    <a:cxn ang="0">
                      <a:pos x="T4" y="T5"/>
                    </a:cxn>
                    <a:cxn ang="0">
                      <a:pos x="T6" y="T7"/>
                    </a:cxn>
                    <a:cxn ang="0">
                      <a:pos x="T8" y="T9"/>
                    </a:cxn>
                    <a:cxn ang="0">
                      <a:pos x="T10" y="T11"/>
                    </a:cxn>
                  </a:cxnLst>
                  <a:rect l="0" t="0" r="r" b="b"/>
                  <a:pathLst>
                    <a:path w="350" h="142">
                      <a:moveTo>
                        <a:pt x="228" y="70"/>
                      </a:moveTo>
                      <a:lnTo>
                        <a:pt x="350" y="0"/>
                      </a:lnTo>
                      <a:lnTo>
                        <a:pt x="123" y="72"/>
                      </a:lnTo>
                      <a:lnTo>
                        <a:pt x="0" y="142"/>
                      </a:lnTo>
                      <a:lnTo>
                        <a:pt x="228" y="70"/>
                      </a:lnTo>
                      <a:lnTo>
                        <a:pt x="228" y="70"/>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17" name="Freeform 561"/>
                <p:cNvSpPr>
                  <a:spLocks/>
                </p:cNvSpPr>
                <p:nvPr/>
              </p:nvSpPr>
              <p:spPr bwMode="auto">
                <a:xfrm>
                  <a:off x="7741" y="8290"/>
                  <a:ext cx="351" cy="403"/>
                </a:xfrm>
                <a:custGeom>
                  <a:avLst/>
                  <a:gdLst>
                    <a:gd name="T0" fmla="*/ 228 w 351"/>
                    <a:gd name="T1" fmla="*/ 403 h 403"/>
                    <a:gd name="T2" fmla="*/ 351 w 351"/>
                    <a:gd name="T3" fmla="*/ 333 h 403"/>
                    <a:gd name="T4" fmla="*/ 123 w 351"/>
                    <a:gd name="T5" fmla="*/ 0 h 403"/>
                    <a:gd name="T6" fmla="*/ 0 w 351"/>
                    <a:gd name="T7" fmla="*/ 70 h 403"/>
                    <a:gd name="T8" fmla="*/ 228 w 351"/>
                    <a:gd name="T9" fmla="*/ 403 h 403"/>
                  </a:gdLst>
                  <a:ahLst/>
                  <a:cxnLst>
                    <a:cxn ang="0">
                      <a:pos x="T0" y="T1"/>
                    </a:cxn>
                    <a:cxn ang="0">
                      <a:pos x="T2" y="T3"/>
                    </a:cxn>
                    <a:cxn ang="0">
                      <a:pos x="T4" y="T5"/>
                    </a:cxn>
                    <a:cxn ang="0">
                      <a:pos x="T6" y="T7"/>
                    </a:cxn>
                    <a:cxn ang="0">
                      <a:pos x="T8" y="T9"/>
                    </a:cxn>
                  </a:cxnLst>
                  <a:rect l="0" t="0" r="r" b="b"/>
                  <a:pathLst>
                    <a:path w="351" h="403">
                      <a:moveTo>
                        <a:pt x="228" y="403"/>
                      </a:moveTo>
                      <a:lnTo>
                        <a:pt x="351" y="333"/>
                      </a:lnTo>
                      <a:lnTo>
                        <a:pt x="123" y="0"/>
                      </a:lnTo>
                      <a:lnTo>
                        <a:pt x="0" y="70"/>
                      </a:lnTo>
                      <a:lnTo>
                        <a:pt x="228" y="403"/>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18" name="Freeform 562"/>
                <p:cNvSpPr>
                  <a:spLocks/>
                </p:cNvSpPr>
                <p:nvPr/>
              </p:nvSpPr>
              <p:spPr bwMode="auto">
                <a:xfrm>
                  <a:off x="7515" y="8739"/>
                  <a:ext cx="454" cy="308"/>
                </a:xfrm>
                <a:custGeom>
                  <a:avLst/>
                  <a:gdLst>
                    <a:gd name="T0" fmla="*/ 0 w 454"/>
                    <a:gd name="T1" fmla="*/ 45 h 308"/>
                    <a:gd name="T2" fmla="*/ 454 w 454"/>
                    <a:gd name="T3" fmla="*/ 308 h 308"/>
                    <a:gd name="T4" fmla="*/ 454 w 454"/>
                    <a:gd name="T5" fmla="*/ 263 h 308"/>
                    <a:gd name="T6" fmla="*/ 0 w 454"/>
                    <a:gd name="T7" fmla="*/ 0 h 308"/>
                    <a:gd name="T8" fmla="*/ 0 w 454"/>
                    <a:gd name="T9" fmla="*/ 45 h 308"/>
                    <a:gd name="T10" fmla="*/ 0 w 454"/>
                    <a:gd name="T11" fmla="*/ 45 h 308"/>
                  </a:gdLst>
                  <a:ahLst/>
                  <a:cxnLst>
                    <a:cxn ang="0">
                      <a:pos x="T0" y="T1"/>
                    </a:cxn>
                    <a:cxn ang="0">
                      <a:pos x="T2" y="T3"/>
                    </a:cxn>
                    <a:cxn ang="0">
                      <a:pos x="T4" y="T5"/>
                    </a:cxn>
                    <a:cxn ang="0">
                      <a:pos x="T6" y="T7"/>
                    </a:cxn>
                    <a:cxn ang="0">
                      <a:pos x="T8" y="T9"/>
                    </a:cxn>
                    <a:cxn ang="0">
                      <a:pos x="T10" y="T11"/>
                    </a:cxn>
                  </a:cxnLst>
                  <a:rect l="0" t="0" r="r" b="b"/>
                  <a:pathLst>
                    <a:path w="454" h="308">
                      <a:moveTo>
                        <a:pt x="0" y="45"/>
                      </a:moveTo>
                      <a:lnTo>
                        <a:pt x="454" y="308"/>
                      </a:lnTo>
                      <a:lnTo>
                        <a:pt x="454" y="263"/>
                      </a:lnTo>
                      <a:lnTo>
                        <a:pt x="0" y="0"/>
                      </a:lnTo>
                      <a:lnTo>
                        <a:pt x="0" y="45"/>
                      </a:lnTo>
                      <a:lnTo>
                        <a:pt x="0" y="45"/>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19" name="Freeform 563"/>
                <p:cNvSpPr>
                  <a:spLocks/>
                </p:cNvSpPr>
                <p:nvPr/>
              </p:nvSpPr>
              <p:spPr bwMode="auto">
                <a:xfrm>
                  <a:off x="7405" y="8792"/>
                  <a:ext cx="552" cy="362"/>
                </a:xfrm>
                <a:custGeom>
                  <a:avLst/>
                  <a:gdLst>
                    <a:gd name="T0" fmla="*/ 0 w 552"/>
                    <a:gd name="T1" fmla="*/ 43 h 362"/>
                    <a:gd name="T2" fmla="*/ 552 w 552"/>
                    <a:gd name="T3" fmla="*/ 362 h 362"/>
                    <a:gd name="T4" fmla="*/ 552 w 552"/>
                    <a:gd name="T5" fmla="*/ 318 h 362"/>
                    <a:gd name="T6" fmla="*/ 0 w 552"/>
                    <a:gd name="T7" fmla="*/ 0 h 362"/>
                    <a:gd name="T8" fmla="*/ 0 w 552"/>
                    <a:gd name="T9" fmla="*/ 43 h 362"/>
                    <a:gd name="T10" fmla="*/ 0 w 552"/>
                    <a:gd name="T11" fmla="*/ 43 h 362"/>
                  </a:gdLst>
                  <a:ahLst/>
                  <a:cxnLst>
                    <a:cxn ang="0">
                      <a:pos x="T0" y="T1"/>
                    </a:cxn>
                    <a:cxn ang="0">
                      <a:pos x="T2" y="T3"/>
                    </a:cxn>
                    <a:cxn ang="0">
                      <a:pos x="T4" y="T5"/>
                    </a:cxn>
                    <a:cxn ang="0">
                      <a:pos x="T6" y="T7"/>
                    </a:cxn>
                    <a:cxn ang="0">
                      <a:pos x="T8" y="T9"/>
                    </a:cxn>
                    <a:cxn ang="0">
                      <a:pos x="T10" y="T11"/>
                    </a:cxn>
                  </a:cxnLst>
                  <a:rect l="0" t="0" r="r" b="b"/>
                  <a:pathLst>
                    <a:path w="552" h="362">
                      <a:moveTo>
                        <a:pt x="0" y="43"/>
                      </a:moveTo>
                      <a:lnTo>
                        <a:pt x="552" y="362"/>
                      </a:lnTo>
                      <a:lnTo>
                        <a:pt x="552" y="318"/>
                      </a:lnTo>
                      <a:lnTo>
                        <a:pt x="0" y="0"/>
                      </a:lnTo>
                      <a:lnTo>
                        <a:pt x="0" y="43"/>
                      </a:lnTo>
                      <a:lnTo>
                        <a:pt x="0" y="43"/>
                      </a:lnTo>
                      <a:close/>
                    </a:path>
                  </a:pathLst>
                </a:custGeom>
                <a:solidFill>
                  <a:srgbClr val="FFFF66"/>
                </a:solidFill>
                <a:ln w="12700" cmpd="sng">
                  <a:solidFill>
                    <a:srgbClr val="996633"/>
                  </a:solidFill>
                  <a:prstDash val="solid"/>
                  <a:round/>
                  <a:headEnd/>
                  <a:tailEnd/>
                </a:ln>
              </p:spPr>
              <p:txBody>
                <a:bodyPr/>
                <a:lstStyle/>
                <a:p>
                  <a:endParaRPr lang="ru-RU"/>
                </a:p>
              </p:txBody>
            </p:sp>
          </p:grpSp>
          <p:sp>
            <p:nvSpPr>
              <p:cNvPr id="1120820" name="Text Box 564"/>
              <p:cNvSpPr txBox="1">
                <a:spLocks noChangeArrowheads="1"/>
              </p:cNvSpPr>
              <p:nvPr/>
            </p:nvSpPr>
            <p:spPr bwMode="auto">
              <a:xfrm>
                <a:off x="267" y="2110"/>
                <a:ext cx="117" cy="133"/>
              </a:xfrm>
              <a:prstGeom prst="rect">
                <a:avLst/>
              </a:prstGeom>
              <a:noFill/>
              <a:ln>
                <a:noFill/>
              </a:ln>
              <a:effectLst>
                <a:outerShdw dist="35921" dir="2700000" algn="ctr" rotWithShape="0">
                  <a:srgbClr val="FFFF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1800">
                    <a:solidFill>
                      <a:srgbClr val="CC0000"/>
                    </a:solidFill>
                    <a:sym typeface="Webdings" panose="05030102010509060703" pitchFamily="18" charset="2"/>
                  </a:rPr>
                  <a:t></a:t>
                </a:r>
              </a:p>
            </p:txBody>
          </p:sp>
        </p:grpSp>
        <p:grpSp>
          <p:nvGrpSpPr>
            <p:cNvPr id="1120821" name="Group 565"/>
            <p:cNvGrpSpPr>
              <a:grpSpLocks/>
            </p:cNvGrpSpPr>
            <p:nvPr/>
          </p:nvGrpSpPr>
          <p:grpSpPr bwMode="auto">
            <a:xfrm>
              <a:off x="691" y="2061"/>
              <a:ext cx="445" cy="439"/>
              <a:chOff x="251" y="1975"/>
              <a:chExt cx="358" cy="337"/>
            </a:xfrm>
          </p:grpSpPr>
          <p:grpSp>
            <p:nvGrpSpPr>
              <p:cNvPr id="1120822" name="Group 566"/>
              <p:cNvGrpSpPr>
                <a:grpSpLocks/>
              </p:cNvGrpSpPr>
              <p:nvPr/>
            </p:nvGrpSpPr>
            <p:grpSpPr bwMode="auto">
              <a:xfrm flipH="1">
                <a:off x="251" y="1975"/>
                <a:ext cx="358" cy="337"/>
                <a:chOff x="7405" y="7737"/>
                <a:chExt cx="1415" cy="1417"/>
              </a:xfrm>
            </p:grpSpPr>
            <p:sp>
              <p:nvSpPr>
                <p:cNvPr id="1120823" name="Freeform 567"/>
                <p:cNvSpPr>
                  <a:spLocks/>
                </p:cNvSpPr>
                <p:nvPr/>
              </p:nvSpPr>
              <p:spPr bwMode="auto">
                <a:xfrm>
                  <a:off x="8216" y="8145"/>
                  <a:ext cx="604" cy="947"/>
                </a:xfrm>
                <a:custGeom>
                  <a:avLst/>
                  <a:gdLst>
                    <a:gd name="T0" fmla="*/ 0 w 604"/>
                    <a:gd name="T1" fmla="*/ 947 h 947"/>
                    <a:gd name="T2" fmla="*/ 604 w 604"/>
                    <a:gd name="T3" fmla="*/ 597 h 947"/>
                    <a:gd name="T4" fmla="*/ 604 w 604"/>
                    <a:gd name="T5" fmla="*/ 0 h 947"/>
                    <a:gd name="T6" fmla="*/ 0 w 604"/>
                    <a:gd name="T7" fmla="*/ 347 h 947"/>
                    <a:gd name="T8" fmla="*/ 0 w 604"/>
                    <a:gd name="T9" fmla="*/ 947 h 947"/>
                  </a:gdLst>
                  <a:ahLst/>
                  <a:cxnLst>
                    <a:cxn ang="0">
                      <a:pos x="T0" y="T1"/>
                    </a:cxn>
                    <a:cxn ang="0">
                      <a:pos x="T2" y="T3"/>
                    </a:cxn>
                    <a:cxn ang="0">
                      <a:pos x="T4" y="T5"/>
                    </a:cxn>
                    <a:cxn ang="0">
                      <a:pos x="T6" y="T7"/>
                    </a:cxn>
                    <a:cxn ang="0">
                      <a:pos x="T8" y="T9"/>
                    </a:cxn>
                  </a:cxnLst>
                  <a:rect l="0" t="0" r="r" b="b"/>
                  <a:pathLst>
                    <a:path w="604" h="947">
                      <a:moveTo>
                        <a:pt x="0" y="947"/>
                      </a:moveTo>
                      <a:lnTo>
                        <a:pt x="604" y="597"/>
                      </a:lnTo>
                      <a:lnTo>
                        <a:pt x="604" y="0"/>
                      </a:lnTo>
                      <a:lnTo>
                        <a:pt x="0" y="347"/>
                      </a:lnTo>
                      <a:lnTo>
                        <a:pt x="0" y="947"/>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824" name="Freeform 568"/>
                <p:cNvSpPr>
                  <a:spLocks/>
                </p:cNvSpPr>
                <p:nvPr/>
              </p:nvSpPr>
              <p:spPr bwMode="auto">
                <a:xfrm>
                  <a:off x="7512" y="8086"/>
                  <a:ext cx="704" cy="1006"/>
                </a:xfrm>
                <a:custGeom>
                  <a:avLst/>
                  <a:gdLst>
                    <a:gd name="T0" fmla="*/ 0 w 704"/>
                    <a:gd name="T1" fmla="*/ 598 h 1006"/>
                    <a:gd name="T2" fmla="*/ 704 w 704"/>
                    <a:gd name="T3" fmla="*/ 1006 h 1006"/>
                    <a:gd name="T4" fmla="*/ 704 w 704"/>
                    <a:gd name="T5" fmla="*/ 406 h 1006"/>
                    <a:gd name="T6" fmla="*/ 0 w 704"/>
                    <a:gd name="T7" fmla="*/ 0 h 1006"/>
                    <a:gd name="T8" fmla="*/ 0 w 704"/>
                    <a:gd name="T9" fmla="*/ 598 h 1006"/>
                  </a:gdLst>
                  <a:ahLst/>
                  <a:cxnLst>
                    <a:cxn ang="0">
                      <a:pos x="T0" y="T1"/>
                    </a:cxn>
                    <a:cxn ang="0">
                      <a:pos x="T2" y="T3"/>
                    </a:cxn>
                    <a:cxn ang="0">
                      <a:pos x="T4" y="T5"/>
                    </a:cxn>
                    <a:cxn ang="0">
                      <a:pos x="T6" y="T7"/>
                    </a:cxn>
                    <a:cxn ang="0">
                      <a:pos x="T8" y="T9"/>
                    </a:cxn>
                  </a:cxnLst>
                  <a:rect l="0" t="0" r="r" b="b"/>
                  <a:pathLst>
                    <a:path w="704" h="1006">
                      <a:moveTo>
                        <a:pt x="0" y="598"/>
                      </a:moveTo>
                      <a:lnTo>
                        <a:pt x="704" y="1006"/>
                      </a:lnTo>
                      <a:lnTo>
                        <a:pt x="704" y="406"/>
                      </a:lnTo>
                      <a:lnTo>
                        <a:pt x="0" y="0"/>
                      </a:lnTo>
                      <a:lnTo>
                        <a:pt x="0" y="598"/>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825" name="Freeform 569"/>
                <p:cNvSpPr>
                  <a:spLocks/>
                </p:cNvSpPr>
                <p:nvPr/>
              </p:nvSpPr>
              <p:spPr bwMode="auto">
                <a:xfrm>
                  <a:off x="7405" y="8685"/>
                  <a:ext cx="736" cy="425"/>
                </a:xfrm>
                <a:custGeom>
                  <a:avLst/>
                  <a:gdLst>
                    <a:gd name="T0" fmla="*/ 552 w 736"/>
                    <a:gd name="T1" fmla="*/ 425 h 425"/>
                    <a:gd name="T2" fmla="*/ 736 w 736"/>
                    <a:gd name="T3" fmla="*/ 318 h 425"/>
                    <a:gd name="T4" fmla="*/ 185 w 736"/>
                    <a:gd name="T5" fmla="*/ 0 h 425"/>
                    <a:gd name="T6" fmla="*/ 0 w 736"/>
                    <a:gd name="T7" fmla="*/ 107 h 425"/>
                    <a:gd name="T8" fmla="*/ 552 w 736"/>
                    <a:gd name="T9" fmla="*/ 425 h 425"/>
                    <a:gd name="T10" fmla="*/ 552 w 736"/>
                    <a:gd name="T11" fmla="*/ 425 h 425"/>
                  </a:gdLst>
                  <a:ahLst/>
                  <a:cxnLst>
                    <a:cxn ang="0">
                      <a:pos x="T0" y="T1"/>
                    </a:cxn>
                    <a:cxn ang="0">
                      <a:pos x="T2" y="T3"/>
                    </a:cxn>
                    <a:cxn ang="0">
                      <a:pos x="T4" y="T5"/>
                    </a:cxn>
                    <a:cxn ang="0">
                      <a:pos x="T6" y="T7"/>
                    </a:cxn>
                    <a:cxn ang="0">
                      <a:pos x="T8" y="T9"/>
                    </a:cxn>
                    <a:cxn ang="0">
                      <a:pos x="T10" y="T11"/>
                    </a:cxn>
                  </a:cxnLst>
                  <a:rect l="0" t="0" r="r" b="b"/>
                  <a:pathLst>
                    <a:path w="736" h="425">
                      <a:moveTo>
                        <a:pt x="552" y="425"/>
                      </a:moveTo>
                      <a:lnTo>
                        <a:pt x="736" y="318"/>
                      </a:lnTo>
                      <a:lnTo>
                        <a:pt x="185" y="0"/>
                      </a:lnTo>
                      <a:lnTo>
                        <a:pt x="0" y="107"/>
                      </a:lnTo>
                      <a:lnTo>
                        <a:pt x="552" y="425"/>
                      </a:lnTo>
                      <a:lnTo>
                        <a:pt x="552" y="425"/>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26" name="Freeform 570"/>
                <p:cNvSpPr>
                  <a:spLocks/>
                </p:cNvSpPr>
                <p:nvPr/>
              </p:nvSpPr>
              <p:spPr bwMode="auto">
                <a:xfrm>
                  <a:off x="7515" y="8669"/>
                  <a:ext cx="577" cy="333"/>
                </a:xfrm>
                <a:custGeom>
                  <a:avLst/>
                  <a:gdLst>
                    <a:gd name="T0" fmla="*/ 454 w 577"/>
                    <a:gd name="T1" fmla="*/ 333 h 333"/>
                    <a:gd name="T2" fmla="*/ 577 w 577"/>
                    <a:gd name="T3" fmla="*/ 262 h 333"/>
                    <a:gd name="T4" fmla="*/ 123 w 577"/>
                    <a:gd name="T5" fmla="*/ 0 h 333"/>
                    <a:gd name="T6" fmla="*/ 0 w 577"/>
                    <a:gd name="T7" fmla="*/ 70 h 333"/>
                    <a:gd name="T8" fmla="*/ 454 w 577"/>
                    <a:gd name="T9" fmla="*/ 333 h 333"/>
                    <a:gd name="T10" fmla="*/ 454 w 577"/>
                    <a:gd name="T11" fmla="*/ 333 h 333"/>
                  </a:gdLst>
                  <a:ahLst/>
                  <a:cxnLst>
                    <a:cxn ang="0">
                      <a:pos x="T0" y="T1"/>
                    </a:cxn>
                    <a:cxn ang="0">
                      <a:pos x="T2" y="T3"/>
                    </a:cxn>
                    <a:cxn ang="0">
                      <a:pos x="T4" y="T5"/>
                    </a:cxn>
                    <a:cxn ang="0">
                      <a:pos x="T6" y="T7"/>
                    </a:cxn>
                    <a:cxn ang="0">
                      <a:pos x="T8" y="T9"/>
                    </a:cxn>
                    <a:cxn ang="0">
                      <a:pos x="T10" y="T11"/>
                    </a:cxn>
                  </a:cxnLst>
                  <a:rect l="0" t="0" r="r" b="b"/>
                  <a:pathLst>
                    <a:path w="577" h="333">
                      <a:moveTo>
                        <a:pt x="454" y="333"/>
                      </a:moveTo>
                      <a:lnTo>
                        <a:pt x="577" y="262"/>
                      </a:lnTo>
                      <a:lnTo>
                        <a:pt x="123" y="0"/>
                      </a:lnTo>
                      <a:lnTo>
                        <a:pt x="0" y="70"/>
                      </a:lnTo>
                      <a:lnTo>
                        <a:pt x="454" y="333"/>
                      </a:lnTo>
                      <a:lnTo>
                        <a:pt x="454" y="333"/>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27" name="Freeform 571"/>
                <p:cNvSpPr>
                  <a:spLocks/>
                </p:cNvSpPr>
                <p:nvPr/>
              </p:nvSpPr>
              <p:spPr bwMode="auto">
                <a:xfrm>
                  <a:off x="7512" y="7737"/>
                  <a:ext cx="1308" cy="755"/>
                </a:xfrm>
                <a:custGeom>
                  <a:avLst/>
                  <a:gdLst>
                    <a:gd name="T0" fmla="*/ 0 w 1308"/>
                    <a:gd name="T1" fmla="*/ 349 h 755"/>
                    <a:gd name="T2" fmla="*/ 704 w 1308"/>
                    <a:gd name="T3" fmla="*/ 755 h 755"/>
                    <a:gd name="T4" fmla="*/ 1308 w 1308"/>
                    <a:gd name="T5" fmla="*/ 408 h 755"/>
                    <a:gd name="T6" fmla="*/ 604 w 1308"/>
                    <a:gd name="T7" fmla="*/ 0 h 755"/>
                    <a:gd name="T8" fmla="*/ 0 w 1308"/>
                    <a:gd name="T9" fmla="*/ 349 h 755"/>
                  </a:gdLst>
                  <a:ahLst/>
                  <a:cxnLst>
                    <a:cxn ang="0">
                      <a:pos x="T0" y="T1"/>
                    </a:cxn>
                    <a:cxn ang="0">
                      <a:pos x="T2" y="T3"/>
                    </a:cxn>
                    <a:cxn ang="0">
                      <a:pos x="T4" y="T5"/>
                    </a:cxn>
                    <a:cxn ang="0">
                      <a:pos x="T6" y="T7"/>
                    </a:cxn>
                    <a:cxn ang="0">
                      <a:pos x="T8" y="T9"/>
                    </a:cxn>
                  </a:cxnLst>
                  <a:rect l="0" t="0" r="r" b="b"/>
                  <a:pathLst>
                    <a:path w="1308" h="755">
                      <a:moveTo>
                        <a:pt x="0" y="349"/>
                      </a:moveTo>
                      <a:lnTo>
                        <a:pt x="704" y="755"/>
                      </a:lnTo>
                      <a:lnTo>
                        <a:pt x="1308" y="408"/>
                      </a:lnTo>
                      <a:lnTo>
                        <a:pt x="604" y="0"/>
                      </a:lnTo>
                      <a:lnTo>
                        <a:pt x="0" y="349"/>
                      </a:lnTo>
                      <a:close/>
                    </a:path>
                  </a:pathLst>
                </a:custGeom>
                <a:solidFill>
                  <a:srgbClr val="FFFF66"/>
                </a:solidFill>
                <a:ln w="19050" cmpd="sng">
                  <a:solidFill>
                    <a:srgbClr val="996633"/>
                  </a:solidFill>
                  <a:prstDash val="solid"/>
                  <a:round/>
                  <a:headEnd/>
                  <a:tailEnd/>
                </a:ln>
              </p:spPr>
              <p:txBody>
                <a:bodyPr/>
                <a:lstStyle/>
                <a:p>
                  <a:endParaRPr lang="ru-RU"/>
                </a:p>
              </p:txBody>
            </p:sp>
            <p:sp>
              <p:nvSpPr>
                <p:cNvPr id="1120828" name="Freeform 572"/>
                <p:cNvSpPr>
                  <a:spLocks/>
                </p:cNvSpPr>
                <p:nvPr/>
              </p:nvSpPr>
              <p:spPr bwMode="auto">
                <a:xfrm>
                  <a:off x="7969" y="8931"/>
                  <a:ext cx="123" cy="116"/>
                </a:xfrm>
                <a:custGeom>
                  <a:avLst/>
                  <a:gdLst>
                    <a:gd name="T0" fmla="*/ 0 w 123"/>
                    <a:gd name="T1" fmla="*/ 116 h 116"/>
                    <a:gd name="T2" fmla="*/ 123 w 123"/>
                    <a:gd name="T3" fmla="*/ 44 h 116"/>
                    <a:gd name="T4" fmla="*/ 123 w 123"/>
                    <a:gd name="T5" fmla="*/ 0 h 116"/>
                    <a:gd name="T6" fmla="*/ 0 w 123"/>
                    <a:gd name="T7" fmla="*/ 71 h 116"/>
                    <a:gd name="T8" fmla="*/ 0 w 123"/>
                    <a:gd name="T9" fmla="*/ 116 h 116"/>
                    <a:gd name="T10" fmla="*/ 0 w 123"/>
                    <a:gd name="T11" fmla="*/ 116 h 116"/>
                  </a:gdLst>
                  <a:ahLst/>
                  <a:cxnLst>
                    <a:cxn ang="0">
                      <a:pos x="T0" y="T1"/>
                    </a:cxn>
                    <a:cxn ang="0">
                      <a:pos x="T2" y="T3"/>
                    </a:cxn>
                    <a:cxn ang="0">
                      <a:pos x="T4" y="T5"/>
                    </a:cxn>
                    <a:cxn ang="0">
                      <a:pos x="T6" y="T7"/>
                    </a:cxn>
                    <a:cxn ang="0">
                      <a:pos x="T8" y="T9"/>
                    </a:cxn>
                    <a:cxn ang="0">
                      <a:pos x="T10" y="T11"/>
                    </a:cxn>
                  </a:cxnLst>
                  <a:rect l="0" t="0" r="r" b="b"/>
                  <a:pathLst>
                    <a:path w="123" h="116">
                      <a:moveTo>
                        <a:pt x="0" y="116"/>
                      </a:moveTo>
                      <a:lnTo>
                        <a:pt x="123" y="44"/>
                      </a:lnTo>
                      <a:lnTo>
                        <a:pt x="123" y="0"/>
                      </a:lnTo>
                      <a:lnTo>
                        <a:pt x="0" y="71"/>
                      </a:lnTo>
                      <a:lnTo>
                        <a:pt x="0" y="116"/>
                      </a:lnTo>
                      <a:lnTo>
                        <a:pt x="0" y="116"/>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29" name="Freeform 573"/>
                <p:cNvSpPr>
                  <a:spLocks/>
                </p:cNvSpPr>
                <p:nvPr/>
              </p:nvSpPr>
              <p:spPr bwMode="auto">
                <a:xfrm>
                  <a:off x="7957" y="9003"/>
                  <a:ext cx="184" cy="151"/>
                </a:xfrm>
                <a:custGeom>
                  <a:avLst/>
                  <a:gdLst>
                    <a:gd name="T0" fmla="*/ 0 w 184"/>
                    <a:gd name="T1" fmla="*/ 151 h 151"/>
                    <a:gd name="T2" fmla="*/ 184 w 184"/>
                    <a:gd name="T3" fmla="*/ 45 h 151"/>
                    <a:gd name="T4" fmla="*/ 184 w 184"/>
                    <a:gd name="T5" fmla="*/ 0 h 151"/>
                    <a:gd name="T6" fmla="*/ 0 w 184"/>
                    <a:gd name="T7" fmla="*/ 107 h 151"/>
                    <a:gd name="T8" fmla="*/ 0 w 184"/>
                    <a:gd name="T9" fmla="*/ 151 h 151"/>
                    <a:gd name="T10" fmla="*/ 0 w 184"/>
                    <a:gd name="T11" fmla="*/ 151 h 151"/>
                  </a:gdLst>
                  <a:ahLst/>
                  <a:cxnLst>
                    <a:cxn ang="0">
                      <a:pos x="T0" y="T1"/>
                    </a:cxn>
                    <a:cxn ang="0">
                      <a:pos x="T2" y="T3"/>
                    </a:cxn>
                    <a:cxn ang="0">
                      <a:pos x="T4" y="T5"/>
                    </a:cxn>
                    <a:cxn ang="0">
                      <a:pos x="T6" y="T7"/>
                    </a:cxn>
                    <a:cxn ang="0">
                      <a:pos x="T8" y="T9"/>
                    </a:cxn>
                    <a:cxn ang="0">
                      <a:pos x="T10" y="T11"/>
                    </a:cxn>
                  </a:cxnLst>
                  <a:rect l="0" t="0" r="r" b="b"/>
                  <a:pathLst>
                    <a:path w="184" h="151">
                      <a:moveTo>
                        <a:pt x="0" y="151"/>
                      </a:moveTo>
                      <a:lnTo>
                        <a:pt x="184" y="45"/>
                      </a:lnTo>
                      <a:lnTo>
                        <a:pt x="184" y="0"/>
                      </a:lnTo>
                      <a:lnTo>
                        <a:pt x="0" y="107"/>
                      </a:lnTo>
                      <a:lnTo>
                        <a:pt x="0" y="151"/>
                      </a:lnTo>
                      <a:lnTo>
                        <a:pt x="0" y="151"/>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30" name="Freeform 574"/>
                <p:cNvSpPr>
                  <a:spLocks/>
                </p:cNvSpPr>
                <p:nvPr/>
              </p:nvSpPr>
              <p:spPr bwMode="auto">
                <a:xfrm>
                  <a:off x="7940" y="8635"/>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4 h 349"/>
                    <a:gd name="T18" fmla="*/ 15 w 56"/>
                    <a:gd name="T19" fmla="*/ 347 h 349"/>
                    <a:gd name="T20" fmla="*/ 21 w 56"/>
                    <a:gd name="T21" fmla="*/ 347 h 349"/>
                    <a:gd name="T22" fmla="*/ 26 w 56"/>
                    <a:gd name="T23" fmla="*/ 349 h 349"/>
                    <a:gd name="T24" fmla="*/ 32 w 56"/>
                    <a:gd name="T25" fmla="*/ 349 h 349"/>
                    <a:gd name="T26" fmla="*/ 38 w 56"/>
                    <a:gd name="T27" fmla="*/ 347 h 349"/>
                    <a:gd name="T28" fmla="*/ 42 w 56"/>
                    <a:gd name="T29" fmla="*/ 346 h 349"/>
                    <a:gd name="T30" fmla="*/ 47 w 56"/>
                    <a:gd name="T31" fmla="*/ 344 h 349"/>
                    <a:gd name="T32" fmla="*/ 50 w 56"/>
                    <a:gd name="T33" fmla="*/ 343 h 349"/>
                    <a:gd name="T34" fmla="*/ 53 w 56"/>
                    <a:gd name="T35" fmla="*/ 340 h 349"/>
                    <a:gd name="T36" fmla="*/ 56 w 56"/>
                    <a:gd name="T37" fmla="*/ 337 h 349"/>
                    <a:gd name="T38" fmla="*/ 56 w 56"/>
                    <a:gd name="T39" fmla="*/ 334 h 349"/>
                    <a:gd name="T40" fmla="*/ 56 w 56"/>
                    <a:gd name="T41" fmla="*/ 33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4"/>
                      </a:lnTo>
                      <a:lnTo>
                        <a:pt x="15" y="347"/>
                      </a:lnTo>
                      <a:lnTo>
                        <a:pt x="21" y="347"/>
                      </a:lnTo>
                      <a:lnTo>
                        <a:pt x="26" y="349"/>
                      </a:lnTo>
                      <a:lnTo>
                        <a:pt x="32" y="349"/>
                      </a:lnTo>
                      <a:lnTo>
                        <a:pt x="38" y="347"/>
                      </a:lnTo>
                      <a:lnTo>
                        <a:pt x="42" y="346"/>
                      </a:lnTo>
                      <a:lnTo>
                        <a:pt x="47" y="344"/>
                      </a:lnTo>
                      <a:lnTo>
                        <a:pt x="50" y="343"/>
                      </a:lnTo>
                      <a:lnTo>
                        <a:pt x="53" y="340"/>
                      </a:lnTo>
                      <a:lnTo>
                        <a:pt x="56" y="337"/>
                      </a:lnTo>
                      <a:lnTo>
                        <a:pt x="56" y="334"/>
                      </a:lnTo>
                      <a:lnTo>
                        <a:pt x="56" y="332"/>
                      </a:lnTo>
                    </a:path>
                  </a:pathLst>
                </a:custGeom>
                <a:solidFill>
                  <a:srgbClr val="FFFF66"/>
                </a:solidFill>
                <a:ln w="12700" cmpd="sng">
                  <a:solidFill>
                    <a:srgbClr val="996633"/>
                  </a:solidFill>
                  <a:prstDash val="solid"/>
                  <a:round/>
                  <a:headEnd/>
                  <a:tailEnd/>
                </a:ln>
              </p:spPr>
              <p:txBody>
                <a:bodyPr/>
                <a:lstStyle/>
                <a:p>
                  <a:endParaRPr lang="ru-RU"/>
                </a:p>
              </p:txBody>
            </p:sp>
            <p:sp>
              <p:nvSpPr>
                <p:cNvPr id="1120831" name="Freeform 575"/>
                <p:cNvSpPr>
                  <a:spLocks/>
                </p:cNvSpPr>
                <p:nvPr/>
              </p:nvSpPr>
              <p:spPr bwMode="auto">
                <a:xfrm>
                  <a:off x="8012" y="8594"/>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6 h 349"/>
                    <a:gd name="T18" fmla="*/ 15 w 56"/>
                    <a:gd name="T19" fmla="*/ 348 h 349"/>
                    <a:gd name="T20" fmla="*/ 21 w 56"/>
                    <a:gd name="T21" fmla="*/ 349 h 349"/>
                    <a:gd name="T22" fmla="*/ 26 w 56"/>
                    <a:gd name="T23" fmla="*/ 349 h 349"/>
                    <a:gd name="T24" fmla="*/ 32 w 56"/>
                    <a:gd name="T25" fmla="*/ 349 h 349"/>
                    <a:gd name="T26" fmla="*/ 38 w 56"/>
                    <a:gd name="T27" fmla="*/ 348 h 349"/>
                    <a:gd name="T28" fmla="*/ 42 w 56"/>
                    <a:gd name="T29" fmla="*/ 348 h 349"/>
                    <a:gd name="T30" fmla="*/ 47 w 56"/>
                    <a:gd name="T31" fmla="*/ 345 h 349"/>
                    <a:gd name="T32" fmla="*/ 50 w 56"/>
                    <a:gd name="T33" fmla="*/ 343 h 349"/>
                    <a:gd name="T34" fmla="*/ 53 w 56"/>
                    <a:gd name="T35" fmla="*/ 340 h 349"/>
                    <a:gd name="T36" fmla="*/ 56 w 56"/>
                    <a:gd name="T37" fmla="*/ 337 h 349"/>
                    <a:gd name="T38" fmla="*/ 56 w 56"/>
                    <a:gd name="T39" fmla="*/ 334 h 349"/>
                    <a:gd name="T40" fmla="*/ 56 w 56"/>
                    <a:gd name="T41" fmla="*/ 33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6"/>
                      </a:lnTo>
                      <a:lnTo>
                        <a:pt x="15" y="348"/>
                      </a:lnTo>
                      <a:lnTo>
                        <a:pt x="21" y="349"/>
                      </a:lnTo>
                      <a:lnTo>
                        <a:pt x="26" y="349"/>
                      </a:lnTo>
                      <a:lnTo>
                        <a:pt x="32" y="349"/>
                      </a:lnTo>
                      <a:lnTo>
                        <a:pt x="38" y="348"/>
                      </a:lnTo>
                      <a:lnTo>
                        <a:pt x="42" y="348"/>
                      </a:lnTo>
                      <a:lnTo>
                        <a:pt x="47" y="345"/>
                      </a:lnTo>
                      <a:lnTo>
                        <a:pt x="50" y="343"/>
                      </a:lnTo>
                      <a:lnTo>
                        <a:pt x="53" y="340"/>
                      </a:lnTo>
                      <a:lnTo>
                        <a:pt x="56" y="337"/>
                      </a:lnTo>
                      <a:lnTo>
                        <a:pt x="56" y="334"/>
                      </a:lnTo>
                      <a:lnTo>
                        <a:pt x="56" y="333"/>
                      </a:lnTo>
                    </a:path>
                  </a:pathLst>
                </a:custGeom>
                <a:solidFill>
                  <a:srgbClr val="FFFF66"/>
                </a:solidFill>
                <a:ln w="12700" cmpd="sng">
                  <a:solidFill>
                    <a:srgbClr val="996633"/>
                  </a:solidFill>
                  <a:prstDash val="solid"/>
                  <a:round/>
                  <a:headEnd/>
                  <a:tailEnd/>
                </a:ln>
              </p:spPr>
              <p:txBody>
                <a:bodyPr/>
                <a:lstStyle/>
                <a:p>
                  <a:endParaRPr lang="ru-RU"/>
                </a:p>
              </p:txBody>
            </p:sp>
            <p:sp>
              <p:nvSpPr>
                <p:cNvPr id="1120832" name="Freeform 576"/>
                <p:cNvSpPr>
                  <a:spLocks/>
                </p:cNvSpPr>
                <p:nvPr/>
              </p:nvSpPr>
              <p:spPr bwMode="auto">
                <a:xfrm>
                  <a:off x="7537" y="8404"/>
                  <a:ext cx="56" cy="349"/>
                </a:xfrm>
                <a:custGeom>
                  <a:avLst/>
                  <a:gdLst>
                    <a:gd name="T0" fmla="*/ 56 w 56"/>
                    <a:gd name="T1" fmla="*/ 331 h 349"/>
                    <a:gd name="T2" fmla="*/ 56 w 56"/>
                    <a:gd name="T3" fmla="*/ 0 h 349"/>
                    <a:gd name="T4" fmla="*/ 0 w 56"/>
                    <a:gd name="T5" fmla="*/ 19 h 349"/>
                    <a:gd name="T6" fmla="*/ 0 w 56"/>
                    <a:gd name="T7" fmla="*/ 331 h 349"/>
                    <a:gd name="T8" fmla="*/ 0 w 56"/>
                    <a:gd name="T9" fmla="*/ 334 h 349"/>
                    <a:gd name="T10" fmla="*/ 2 w 56"/>
                    <a:gd name="T11" fmla="*/ 337 h 349"/>
                    <a:gd name="T12" fmla="*/ 3 w 56"/>
                    <a:gd name="T13" fmla="*/ 340 h 349"/>
                    <a:gd name="T14" fmla="*/ 6 w 56"/>
                    <a:gd name="T15" fmla="*/ 343 h 349"/>
                    <a:gd name="T16" fmla="*/ 11 w 56"/>
                    <a:gd name="T17" fmla="*/ 344 h 349"/>
                    <a:gd name="T18" fmla="*/ 15 w 56"/>
                    <a:gd name="T19" fmla="*/ 346 h 349"/>
                    <a:gd name="T20" fmla="*/ 20 w 56"/>
                    <a:gd name="T21" fmla="*/ 347 h 349"/>
                    <a:gd name="T22" fmla="*/ 26 w 56"/>
                    <a:gd name="T23" fmla="*/ 349 h 349"/>
                    <a:gd name="T24" fmla="*/ 32 w 56"/>
                    <a:gd name="T25" fmla="*/ 349 h 349"/>
                    <a:gd name="T26" fmla="*/ 36 w 56"/>
                    <a:gd name="T27" fmla="*/ 347 h 349"/>
                    <a:gd name="T28" fmla="*/ 42 w 56"/>
                    <a:gd name="T29" fmla="*/ 346 h 349"/>
                    <a:gd name="T30" fmla="*/ 47 w 56"/>
                    <a:gd name="T31" fmla="*/ 344 h 349"/>
                    <a:gd name="T32" fmla="*/ 50 w 56"/>
                    <a:gd name="T33" fmla="*/ 343 h 349"/>
                    <a:gd name="T34" fmla="*/ 53 w 56"/>
                    <a:gd name="T35" fmla="*/ 340 h 349"/>
                    <a:gd name="T36" fmla="*/ 54 w 56"/>
                    <a:gd name="T37" fmla="*/ 337 h 349"/>
                    <a:gd name="T38" fmla="*/ 56 w 56"/>
                    <a:gd name="T39" fmla="*/ 332 h 349"/>
                    <a:gd name="T40" fmla="*/ 56 w 56"/>
                    <a:gd name="T41" fmla="*/ 331 h 349"/>
                    <a:gd name="T42" fmla="*/ 56 w 56"/>
                    <a:gd name="T43" fmla="*/ 33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349">
                      <a:moveTo>
                        <a:pt x="56" y="331"/>
                      </a:moveTo>
                      <a:lnTo>
                        <a:pt x="56" y="0"/>
                      </a:lnTo>
                      <a:lnTo>
                        <a:pt x="0" y="19"/>
                      </a:lnTo>
                      <a:lnTo>
                        <a:pt x="0" y="331"/>
                      </a:lnTo>
                      <a:lnTo>
                        <a:pt x="0" y="334"/>
                      </a:lnTo>
                      <a:lnTo>
                        <a:pt x="2" y="337"/>
                      </a:lnTo>
                      <a:lnTo>
                        <a:pt x="3" y="340"/>
                      </a:lnTo>
                      <a:lnTo>
                        <a:pt x="6" y="343"/>
                      </a:lnTo>
                      <a:lnTo>
                        <a:pt x="11" y="344"/>
                      </a:lnTo>
                      <a:lnTo>
                        <a:pt x="15" y="346"/>
                      </a:lnTo>
                      <a:lnTo>
                        <a:pt x="20" y="347"/>
                      </a:lnTo>
                      <a:lnTo>
                        <a:pt x="26" y="349"/>
                      </a:lnTo>
                      <a:lnTo>
                        <a:pt x="32" y="349"/>
                      </a:lnTo>
                      <a:lnTo>
                        <a:pt x="36" y="347"/>
                      </a:lnTo>
                      <a:lnTo>
                        <a:pt x="42" y="346"/>
                      </a:lnTo>
                      <a:lnTo>
                        <a:pt x="47" y="344"/>
                      </a:lnTo>
                      <a:lnTo>
                        <a:pt x="50" y="343"/>
                      </a:lnTo>
                      <a:lnTo>
                        <a:pt x="53" y="340"/>
                      </a:lnTo>
                      <a:lnTo>
                        <a:pt x="54" y="337"/>
                      </a:lnTo>
                      <a:lnTo>
                        <a:pt x="56" y="332"/>
                      </a:lnTo>
                      <a:lnTo>
                        <a:pt x="56" y="331"/>
                      </a:lnTo>
                      <a:lnTo>
                        <a:pt x="56" y="331"/>
                      </a:lnTo>
                    </a:path>
                  </a:pathLst>
                </a:custGeom>
                <a:solidFill>
                  <a:srgbClr val="FFFF66"/>
                </a:solidFill>
                <a:ln w="12700" cmpd="sng">
                  <a:solidFill>
                    <a:srgbClr val="996633"/>
                  </a:solidFill>
                  <a:prstDash val="solid"/>
                  <a:round/>
                  <a:headEnd/>
                  <a:tailEnd/>
                </a:ln>
              </p:spPr>
              <p:txBody>
                <a:bodyPr/>
                <a:lstStyle/>
                <a:p>
                  <a:endParaRPr lang="ru-RU"/>
                </a:p>
              </p:txBody>
            </p:sp>
            <p:sp>
              <p:nvSpPr>
                <p:cNvPr id="1120833" name="Freeform 577"/>
                <p:cNvSpPr>
                  <a:spLocks/>
                </p:cNvSpPr>
                <p:nvPr/>
              </p:nvSpPr>
              <p:spPr bwMode="auto">
                <a:xfrm>
                  <a:off x="7665" y="8479"/>
                  <a:ext cx="55" cy="347"/>
                </a:xfrm>
                <a:custGeom>
                  <a:avLst/>
                  <a:gdLst>
                    <a:gd name="T0" fmla="*/ 55 w 55"/>
                    <a:gd name="T1" fmla="*/ 331 h 347"/>
                    <a:gd name="T2" fmla="*/ 55 w 55"/>
                    <a:gd name="T3" fmla="*/ 0 h 347"/>
                    <a:gd name="T4" fmla="*/ 0 w 55"/>
                    <a:gd name="T5" fmla="*/ 0 h 347"/>
                    <a:gd name="T6" fmla="*/ 0 w 55"/>
                    <a:gd name="T7" fmla="*/ 331 h 347"/>
                    <a:gd name="T8" fmla="*/ 0 w 55"/>
                    <a:gd name="T9" fmla="*/ 334 h 347"/>
                    <a:gd name="T10" fmla="*/ 1 w 55"/>
                    <a:gd name="T11" fmla="*/ 337 h 347"/>
                    <a:gd name="T12" fmla="*/ 3 w 55"/>
                    <a:gd name="T13" fmla="*/ 340 h 347"/>
                    <a:gd name="T14" fmla="*/ 6 w 55"/>
                    <a:gd name="T15" fmla="*/ 343 h 347"/>
                    <a:gd name="T16" fmla="*/ 10 w 55"/>
                    <a:gd name="T17" fmla="*/ 344 h 347"/>
                    <a:gd name="T18" fmla="*/ 15 w 55"/>
                    <a:gd name="T19" fmla="*/ 346 h 347"/>
                    <a:gd name="T20" fmla="*/ 19 w 55"/>
                    <a:gd name="T21" fmla="*/ 347 h 347"/>
                    <a:gd name="T22" fmla="*/ 25 w 55"/>
                    <a:gd name="T23" fmla="*/ 347 h 347"/>
                    <a:gd name="T24" fmla="*/ 31 w 55"/>
                    <a:gd name="T25" fmla="*/ 347 h 347"/>
                    <a:gd name="T26" fmla="*/ 36 w 55"/>
                    <a:gd name="T27" fmla="*/ 347 h 347"/>
                    <a:gd name="T28" fmla="*/ 40 w 55"/>
                    <a:gd name="T29" fmla="*/ 346 h 347"/>
                    <a:gd name="T30" fmla="*/ 45 w 55"/>
                    <a:gd name="T31" fmla="*/ 344 h 347"/>
                    <a:gd name="T32" fmla="*/ 49 w 55"/>
                    <a:gd name="T33" fmla="*/ 341 h 347"/>
                    <a:gd name="T34" fmla="*/ 52 w 55"/>
                    <a:gd name="T35" fmla="*/ 340 h 347"/>
                    <a:gd name="T36" fmla="*/ 54 w 55"/>
                    <a:gd name="T37" fmla="*/ 337 h 347"/>
                    <a:gd name="T38" fmla="*/ 55 w 55"/>
                    <a:gd name="T39" fmla="*/ 332 h 347"/>
                    <a:gd name="T40" fmla="*/ 55 w 55"/>
                    <a:gd name="T41" fmla="*/ 33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347">
                      <a:moveTo>
                        <a:pt x="55" y="331"/>
                      </a:moveTo>
                      <a:lnTo>
                        <a:pt x="55" y="0"/>
                      </a:lnTo>
                      <a:lnTo>
                        <a:pt x="0" y="0"/>
                      </a:lnTo>
                      <a:lnTo>
                        <a:pt x="0" y="331"/>
                      </a:lnTo>
                      <a:lnTo>
                        <a:pt x="0" y="334"/>
                      </a:lnTo>
                      <a:lnTo>
                        <a:pt x="1" y="337"/>
                      </a:lnTo>
                      <a:lnTo>
                        <a:pt x="3" y="340"/>
                      </a:lnTo>
                      <a:lnTo>
                        <a:pt x="6" y="343"/>
                      </a:lnTo>
                      <a:lnTo>
                        <a:pt x="10" y="344"/>
                      </a:lnTo>
                      <a:lnTo>
                        <a:pt x="15" y="346"/>
                      </a:lnTo>
                      <a:lnTo>
                        <a:pt x="19" y="347"/>
                      </a:lnTo>
                      <a:lnTo>
                        <a:pt x="25" y="347"/>
                      </a:lnTo>
                      <a:lnTo>
                        <a:pt x="31" y="347"/>
                      </a:lnTo>
                      <a:lnTo>
                        <a:pt x="36" y="347"/>
                      </a:lnTo>
                      <a:lnTo>
                        <a:pt x="40" y="346"/>
                      </a:lnTo>
                      <a:lnTo>
                        <a:pt x="45" y="344"/>
                      </a:lnTo>
                      <a:lnTo>
                        <a:pt x="49" y="341"/>
                      </a:lnTo>
                      <a:lnTo>
                        <a:pt x="52" y="340"/>
                      </a:lnTo>
                      <a:lnTo>
                        <a:pt x="54" y="337"/>
                      </a:lnTo>
                      <a:lnTo>
                        <a:pt x="55" y="332"/>
                      </a:lnTo>
                      <a:lnTo>
                        <a:pt x="55" y="331"/>
                      </a:lnTo>
                    </a:path>
                  </a:pathLst>
                </a:custGeom>
                <a:solidFill>
                  <a:srgbClr val="FFFF66"/>
                </a:solidFill>
                <a:ln w="12700" cmpd="sng">
                  <a:solidFill>
                    <a:srgbClr val="996633"/>
                  </a:solidFill>
                  <a:prstDash val="solid"/>
                  <a:round/>
                  <a:headEnd/>
                  <a:tailEnd/>
                </a:ln>
              </p:spPr>
              <p:txBody>
                <a:bodyPr/>
                <a:lstStyle/>
                <a:p>
                  <a:endParaRPr lang="ru-RU"/>
                </a:p>
              </p:txBody>
            </p:sp>
            <p:sp>
              <p:nvSpPr>
                <p:cNvPr id="1120834" name="Freeform 578"/>
                <p:cNvSpPr>
                  <a:spLocks/>
                </p:cNvSpPr>
                <p:nvPr/>
              </p:nvSpPr>
              <p:spPr bwMode="auto">
                <a:xfrm>
                  <a:off x="7802" y="8558"/>
                  <a:ext cx="56" cy="349"/>
                </a:xfrm>
                <a:custGeom>
                  <a:avLst/>
                  <a:gdLst>
                    <a:gd name="T0" fmla="*/ 56 w 56"/>
                    <a:gd name="T1" fmla="*/ 331 h 349"/>
                    <a:gd name="T2" fmla="*/ 56 w 56"/>
                    <a:gd name="T3" fmla="*/ 0 h 349"/>
                    <a:gd name="T4" fmla="*/ 0 w 56"/>
                    <a:gd name="T5" fmla="*/ 0 h 349"/>
                    <a:gd name="T6" fmla="*/ 0 w 56"/>
                    <a:gd name="T7" fmla="*/ 331 h 349"/>
                    <a:gd name="T8" fmla="*/ 0 w 56"/>
                    <a:gd name="T9" fmla="*/ 334 h 349"/>
                    <a:gd name="T10" fmla="*/ 2 w 56"/>
                    <a:gd name="T11" fmla="*/ 337 h 349"/>
                    <a:gd name="T12" fmla="*/ 5 w 56"/>
                    <a:gd name="T13" fmla="*/ 340 h 349"/>
                    <a:gd name="T14" fmla="*/ 8 w 56"/>
                    <a:gd name="T15" fmla="*/ 343 h 349"/>
                    <a:gd name="T16" fmla="*/ 11 w 56"/>
                    <a:gd name="T17" fmla="*/ 346 h 349"/>
                    <a:gd name="T18" fmla="*/ 15 w 56"/>
                    <a:gd name="T19" fmla="*/ 348 h 349"/>
                    <a:gd name="T20" fmla="*/ 20 w 56"/>
                    <a:gd name="T21" fmla="*/ 349 h 349"/>
                    <a:gd name="T22" fmla="*/ 26 w 56"/>
                    <a:gd name="T23" fmla="*/ 349 h 349"/>
                    <a:gd name="T24" fmla="*/ 32 w 56"/>
                    <a:gd name="T25" fmla="*/ 349 h 349"/>
                    <a:gd name="T26" fmla="*/ 36 w 56"/>
                    <a:gd name="T27" fmla="*/ 348 h 349"/>
                    <a:gd name="T28" fmla="*/ 42 w 56"/>
                    <a:gd name="T29" fmla="*/ 348 h 349"/>
                    <a:gd name="T30" fmla="*/ 47 w 56"/>
                    <a:gd name="T31" fmla="*/ 345 h 349"/>
                    <a:gd name="T32" fmla="*/ 50 w 56"/>
                    <a:gd name="T33" fmla="*/ 343 h 349"/>
                    <a:gd name="T34" fmla="*/ 53 w 56"/>
                    <a:gd name="T35" fmla="*/ 340 h 349"/>
                    <a:gd name="T36" fmla="*/ 54 w 56"/>
                    <a:gd name="T37" fmla="*/ 337 h 349"/>
                    <a:gd name="T38" fmla="*/ 56 w 56"/>
                    <a:gd name="T39" fmla="*/ 334 h 349"/>
                    <a:gd name="T40" fmla="*/ 56 w 56"/>
                    <a:gd name="T41" fmla="*/ 333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6" h="349">
                      <a:moveTo>
                        <a:pt x="56" y="331"/>
                      </a:moveTo>
                      <a:lnTo>
                        <a:pt x="56" y="0"/>
                      </a:lnTo>
                      <a:lnTo>
                        <a:pt x="0" y="0"/>
                      </a:lnTo>
                      <a:lnTo>
                        <a:pt x="0" y="331"/>
                      </a:lnTo>
                      <a:lnTo>
                        <a:pt x="0" y="334"/>
                      </a:lnTo>
                      <a:lnTo>
                        <a:pt x="2" y="337"/>
                      </a:lnTo>
                      <a:lnTo>
                        <a:pt x="5" y="340"/>
                      </a:lnTo>
                      <a:lnTo>
                        <a:pt x="8" y="343"/>
                      </a:lnTo>
                      <a:lnTo>
                        <a:pt x="11" y="346"/>
                      </a:lnTo>
                      <a:lnTo>
                        <a:pt x="15" y="348"/>
                      </a:lnTo>
                      <a:lnTo>
                        <a:pt x="20" y="349"/>
                      </a:lnTo>
                      <a:lnTo>
                        <a:pt x="26" y="349"/>
                      </a:lnTo>
                      <a:lnTo>
                        <a:pt x="32" y="349"/>
                      </a:lnTo>
                      <a:lnTo>
                        <a:pt x="36" y="348"/>
                      </a:lnTo>
                      <a:lnTo>
                        <a:pt x="42" y="348"/>
                      </a:lnTo>
                      <a:lnTo>
                        <a:pt x="47" y="345"/>
                      </a:lnTo>
                      <a:lnTo>
                        <a:pt x="50" y="343"/>
                      </a:lnTo>
                      <a:lnTo>
                        <a:pt x="53" y="340"/>
                      </a:lnTo>
                      <a:lnTo>
                        <a:pt x="54" y="337"/>
                      </a:lnTo>
                      <a:lnTo>
                        <a:pt x="56" y="334"/>
                      </a:lnTo>
                      <a:lnTo>
                        <a:pt x="56" y="333"/>
                      </a:lnTo>
                    </a:path>
                  </a:pathLst>
                </a:custGeom>
                <a:solidFill>
                  <a:srgbClr val="FFFF66"/>
                </a:solidFill>
                <a:ln w="12700" cmpd="sng">
                  <a:solidFill>
                    <a:srgbClr val="996633"/>
                  </a:solidFill>
                  <a:prstDash val="solid"/>
                  <a:round/>
                  <a:headEnd/>
                  <a:tailEnd/>
                </a:ln>
              </p:spPr>
              <p:txBody>
                <a:bodyPr/>
                <a:lstStyle/>
                <a:p>
                  <a:endParaRPr lang="ru-RU"/>
                </a:p>
              </p:txBody>
            </p:sp>
            <p:sp>
              <p:nvSpPr>
                <p:cNvPr id="1120835" name="Freeform 579"/>
                <p:cNvSpPr>
                  <a:spLocks/>
                </p:cNvSpPr>
                <p:nvPr/>
              </p:nvSpPr>
              <p:spPr bwMode="auto">
                <a:xfrm>
                  <a:off x="7515" y="8360"/>
                  <a:ext cx="454" cy="333"/>
                </a:xfrm>
                <a:custGeom>
                  <a:avLst/>
                  <a:gdLst>
                    <a:gd name="T0" fmla="*/ 0 w 454"/>
                    <a:gd name="T1" fmla="*/ 71 h 333"/>
                    <a:gd name="T2" fmla="*/ 454 w 454"/>
                    <a:gd name="T3" fmla="*/ 333 h 333"/>
                    <a:gd name="T4" fmla="*/ 226 w 454"/>
                    <a:gd name="T5" fmla="*/ 0 h 333"/>
                    <a:gd name="T6" fmla="*/ 0 w 454"/>
                    <a:gd name="T7" fmla="*/ 71 h 333"/>
                  </a:gdLst>
                  <a:ahLst/>
                  <a:cxnLst>
                    <a:cxn ang="0">
                      <a:pos x="T0" y="T1"/>
                    </a:cxn>
                    <a:cxn ang="0">
                      <a:pos x="T2" y="T3"/>
                    </a:cxn>
                    <a:cxn ang="0">
                      <a:pos x="T4" y="T5"/>
                    </a:cxn>
                    <a:cxn ang="0">
                      <a:pos x="T6" y="T7"/>
                    </a:cxn>
                  </a:cxnLst>
                  <a:rect l="0" t="0" r="r" b="b"/>
                  <a:pathLst>
                    <a:path w="454" h="333">
                      <a:moveTo>
                        <a:pt x="0" y="71"/>
                      </a:moveTo>
                      <a:lnTo>
                        <a:pt x="454" y="333"/>
                      </a:lnTo>
                      <a:lnTo>
                        <a:pt x="226" y="0"/>
                      </a:lnTo>
                      <a:lnTo>
                        <a:pt x="0" y="71"/>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36" name="Freeform 580"/>
                <p:cNvSpPr>
                  <a:spLocks/>
                </p:cNvSpPr>
                <p:nvPr/>
              </p:nvSpPr>
              <p:spPr bwMode="auto">
                <a:xfrm>
                  <a:off x="7515" y="8290"/>
                  <a:ext cx="350" cy="142"/>
                </a:xfrm>
                <a:custGeom>
                  <a:avLst/>
                  <a:gdLst>
                    <a:gd name="T0" fmla="*/ 228 w 350"/>
                    <a:gd name="T1" fmla="*/ 70 h 142"/>
                    <a:gd name="T2" fmla="*/ 350 w 350"/>
                    <a:gd name="T3" fmla="*/ 0 h 142"/>
                    <a:gd name="T4" fmla="*/ 123 w 350"/>
                    <a:gd name="T5" fmla="*/ 72 h 142"/>
                    <a:gd name="T6" fmla="*/ 0 w 350"/>
                    <a:gd name="T7" fmla="*/ 142 h 142"/>
                    <a:gd name="T8" fmla="*/ 228 w 350"/>
                    <a:gd name="T9" fmla="*/ 70 h 142"/>
                    <a:gd name="T10" fmla="*/ 228 w 350"/>
                    <a:gd name="T11" fmla="*/ 70 h 142"/>
                  </a:gdLst>
                  <a:ahLst/>
                  <a:cxnLst>
                    <a:cxn ang="0">
                      <a:pos x="T0" y="T1"/>
                    </a:cxn>
                    <a:cxn ang="0">
                      <a:pos x="T2" y="T3"/>
                    </a:cxn>
                    <a:cxn ang="0">
                      <a:pos x="T4" y="T5"/>
                    </a:cxn>
                    <a:cxn ang="0">
                      <a:pos x="T6" y="T7"/>
                    </a:cxn>
                    <a:cxn ang="0">
                      <a:pos x="T8" y="T9"/>
                    </a:cxn>
                    <a:cxn ang="0">
                      <a:pos x="T10" y="T11"/>
                    </a:cxn>
                  </a:cxnLst>
                  <a:rect l="0" t="0" r="r" b="b"/>
                  <a:pathLst>
                    <a:path w="350" h="142">
                      <a:moveTo>
                        <a:pt x="228" y="70"/>
                      </a:moveTo>
                      <a:lnTo>
                        <a:pt x="350" y="0"/>
                      </a:lnTo>
                      <a:lnTo>
                        <a:pt x="123" y="72"/>
                      </a:lnTo>
                      <a:lnTo>
                        <a:pt x="0" y="142"/>
                      </a:lnTo>
                      <a:lnTo>
                        <a:pt x="228" y="70"/>
                      </a:lnTo>
                      <a:lnTo>
                        <a:pt x="228" y="70"/>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37" name="Freeform 581"/>
                <p:cNvSpPr>
                  <a:spLocks/>
                </p:cNvSpPr>
                <p:nvPr/>
              </p:nvSpPr>
              <p:spPr bwMode="auto">
                <a:xfrm>
                  <a:off x="7741" y="8290"/>
                  <a:ext cx="351" cy="403"/>
                </a:xfrm>
                <a:custGeom>
                  <a:avLst/>
                  <a:gdLst>
                    <a:gd name="T0" fmla="*/ 228 w 351"/>
                    <a:gd name="T1" fmla="*/ 403 h 403"/>
                    <a:gd name="T2" fmla="*/ 351 w 351"/>
                    <a:gd name="T3" fmla="*/ 333 h 403"/>
                    <a:gd name="T4" fmla="*/ 123 w 351"/>
                    <a:gd name="T5" fmla="*/ 0 h 403"/>
                    <a:gd name="T6" fmla="*/ 0 w 351"/>
                    <a:gd name="T7" fmla="*/ 70 h 403"/>
                    <a:gd name="T8" fmla="*/ 228 w 351"/>
                    <a:gd name="T9" fmla="*/ 403 h 403"/>
                  </a:gdLst>
                  <a:ahLst/>
                  <a:cxnLst>
                    <a:cxn ang="0">
                      <a:pos x="T0" y="T1"/>
                    </a:cxn>
                    <a:cxn ang="0">
                      <a:pos x="T2" y="T3"/>
                    </a:cxn>
                    <a:cxn ang="0">
                      <a:pos x="T4" y="T5"/>
                    </a:cxn>
                    <a:cxn ang="0">
                      <a:pos x="T6" y="T7"/>
                    </a:cxn>
                    <a:cxn ang="0">
                      <a:pos x="T8" y="T9"/>
                    </a:cxn>
                  </a:cxnLst>
                  <a:rect l="0" t="0" r="r" b="b"/>
                  <a:pathLst>
                    <a:path w="351" h="403">
                      <a:moveTo>
                        <a:pt x="228" y="403"/>
                      </a:moveTo>
                      <a:lnTo>
                        <a:pt x="351" y="333"/>
                      </a:lnTo>
                      <a:lnTo>
                        <a:pt x="123" y="0"/>
                      </a:lnTo>
                      <a:lnTo>
                        <a:pt x="0" y="70"/>
                      </a:lnTo>
                      <a:lnTo>
                        <a:pt x="228" y="403"/>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38" name="Freeform 582"/>
                <p:cNvSpPr>
                  <a:spLocks/>
                </p:cNvSpPr>
                <p:nvPr/>
              </p:nvSpPr>
              <p:spPr bwMode="auto">
                <a:xfrm>
                  <a:off x="7515" y="8739"/>
                  <a:ext cx="454" cy="308"/>
                </a:xfrm>
                <a:custGeom>
                  <a:avLst/>
                  <a:gdLst>
                    <a:gd name="T0" fmla="*/ 0 w 454"/>
                    <a:gd name="T1" fmla="*/ 45 h 308"/>
                    <a:gd name="T2" fmla="*/ 454 w 454"/>
                    <a:gd name="T3" fmla="*/ 308 h 308"/>
                    <a:gd name="T4" fmla="*/ 454 w 454"/>
                    <a:gd name="T5" fmla="*/ 263 h 308"/>
                    <a:gd name="T6" fmla="*/ 0 w 454"/>
                    <a:gd name="T7" fmla="*/ 0 h 308"/>
                    <a:gd name="T8" fmla="*/ 0 w 454"/>
                    <a:gd name="T9" fmla="*/ 45 h 308"/>
                    <a:gd name="T10" fmla="*/ 0 w 454"/>
                    <a:gd name="T11" fmla="*/ 45 h 308"/>
                  </a:gdLst>
                  <a:ahLst/>
                  <a:cxnLst>
                    <a:cxn ang="0">
                      <a:pos x="T0" y="T1"/>
                    </a:cxn>
                    <a:cxn ang="0">
                      <a:pos x="T2" y="T3"/>
                    </a:cxn>
                    <a:cxn ang="0">
                      <a:pos x="T4" y="T5"/>
                    </a:cxn>
                    <a:cxn ang="0">
                      <a:pos x="T6" y="T7"/>
                    </a:cxn>
                    <a:cxn ang="0">
                      <a:pos x="T8" y="T9"/>
                    </a:cxn>
                    <a:cxn ang="0">
                      <a:pos x="T10" y="T11"/>
                    </a:cxn>
                  </a:cxnLst>
                  <a:rect l="0" t="0" r="r" b="b"/>
                  <a:pathLst>
                    <a:path w="454" h="308">
                      <a:moveTo>
                        <a:pt x="0" y="45"/>
                      </a:moveTo>
                      <a:lnTo>
                        <a:pt x="454" y="308"/>
                      </a:lnTo>
                      <a:lnTo>
                        <a:pt x="454" y="263"/>
                      </a:lnTo>
                      <a:lnTo>
                        <a:pt x="0" y="0"/>
                      </a:lnTo>
                      <a:lnTo>
                        <a:pt x="0" y="45"/>
                      </a:lnTo>
                      <a:lnTo>
                        <a:pt x="0" y="45"/>
                      </a:lnTo>
                      <a:close/>
                    </a:path>
                  </a:pathLst>
                </a:custGeom>
                <a:solidFill>
                  <a:srgbClr val="FFFF66"/>
                </a:solidFill>
                <a:ln w="12700" cmpd="sng">
                  <a:solidFill>
                    <a:srgbClr val="996633"/>
                  </a:solidFill>
                  <a:prstDash val="solid"/>
                  <a:round/>
                  <a:headEnd/>
                  <a:tailEnd/>
                </a:ln>
              </p:spPr>
              <p:txBody>
                <a:bodyPr/>
                <a:lstStyle/>
                <a:p>
                  <a:endParaRPr lang="ru-RU"/>
                </a:p>
              </p:txBody>
            </p:sp>
            <p:sp>
              <p:nvSpPr>
                <p:cNvPr id="1120839" name="Freeform 583"/>
                <p:cNvSpPr>
                  <a:spLocks/>
                </p:cNvSpPr>
                <p:nvPr/>
              </p:nvSpPr>
              <p:spPr bwMode="auto">
                <a:xfrm>
                  <a:off x="7405" y="8792"/>
                  <a:ext cx="552" cy="362"/>
                </a:xfrm>
                <a:custGeom>
                  <a:avLst/>
                  <a:gdLst>
                    <a:gd name="T0" fmla="*/ 0 w 552"/>
                    <a:gd name="T1" fmla="*/ 43 h 362"/>
                    <a:gd name="T2" fmla="*/ 552 w 552"/>
                    <a:gd name="T3" fmla="*/ 362 h 362"/>
                    <a:gd name="T4" fmla="*/ 552 w 552"/>
                    <a:gd name="T5" fmla="*/ 318 h 362"/>
                    <a:gd name="T6" fmla="*/ 0 w 552"/>
                    <a:gd name="T7" fmla="*/ 0 h 362"/>
                    <a:gd name="T8" fmla="*/ 0 w 552"/>
                    <a:gd name="T9" fmla="*/ 43 h 362"/>
                    <a:gd name="T10" fmla="*/ 0 w 552"/>
                    <a:gd name="T11" fmla="*/ 43 h 362"/>
                  </a:gdLst>
                  <a:ahLst/>
                  <a:cxnLst>
                    <a:cxn ang="0">
                      <a:pos x="T0" y="T1"/>
                    </a:cxn>
                    <a:cxn ang="0">
                      <a:pos x="T2" y="T3"/>
                    </a:cxn>
                    <a:cxn ang="0">
                      <a:pos x="T4" y="T5"/>
                    </a:cxn>
                    <a:cxn ang="0">
                      <a:pos x="T6" y="T7"/>
                    </a:cxn>
                    <a:cxn ang="0">
                      <a:pos x="T8" y="T9"/>
                    </a:cxn>
                    <a:cxn ang="0">
                      <a:pos x="T10" y="T11"/>
                    </a:cxn>
                  </a:cxnLst>
                  <a:rect l="0" t="0" r="r" b="b"/>
                  <a:pathLst>
                    <a:path w="552" h="362">
                      <a:moveTo>
                        <a:pt x="0" y="43"/>
                      </a:moveTo>
                      <a:lnTo>
                        <a:pt x="552" y="362"/>
                      </a:lnTo>
                      <a:lnTo>
                        <a:pt x="552" y="318"/>
                      </a:lnTo>
                      <a:lnTo>
                        <a:pt x="0" y="0"/>
                      </a:lnTo>
                      <a:lnTo>
                        <a:pt x="0" y="43"/>
                      </a:lnTo>
                      <a:lnTo>
                        <a:pt x="0" y="43"/>
                      </a:lnTo>
                      <a:close/>
                    </a:path>
                  </a:pathLst>
                </a:custGeom>
                <a:solidFill>
                  <a:srgbClr val="FFFF66"/>
                </a:solidFill>
                <a:ln w="12700" cmpd="sng">
                  <a:solidFill>
                    <a:srgbClr val="996633"/>
                  </a:solidFill>
                  <a:prstDash val="solid"/>
                  <a:round/>
                  <a:headEnd/>
                  <a:tailEnd/>
                </a:ln>
              </p:spPr>
              <p:txBody>
                <a:bodyPr/>
                <a:lstStyle/>
                <a:p>
                  <a:endParaRPr lang="ru-RU"/>
                </a:p>
              </p:txBody>
            </p:sp>
          </p:grpSp>
          <p:sp>
            <p:nvSpPr>
              <p:cNvPr id="1120840" name="Text Box 584"/>
              <p:cNvSpPr txBox="1">
                <a:spLocks noChangeArrowheads="1"/>
              </p:cNvSpPr>
              <p:nvPr/>
            </p:nvSpPr>
            <p:spPr bwMode="auto">
              <a:xfrm>
                <a:off x="267" y="2110"/>
                <a:ext cx="117" cy="133"/>
              </a:xfrm>
              <a:prstGeom prst="rect">
                <a:avLst/>
              </a:prstGeom>
              <a:noFill/>
              <a:ln>
                <a:noFill/>
              </a:ln>
              <a:effectLst>
                <a:outerShdw dist="35921" dir="2700000" algn="ctr" rotWithShape="0">
                  <a:srgbClr val="FFFF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1800">
                    <a:solidFill>
                      <a:srgbClr val="CC0000"/>
                    </a:solidFill>
                    <a:sym typeface="Webdings" panose="05030102010509060703" pitchFamily="18" charset="2"/>
                  </a:rPr>
                  <a:t></a:t>
                </a:r>
              </a:p>
            </p:txBody>
          </p:sp>
        </p:grpSp>
        <p:grpSp>
          <p:nvGrpSpPr>
            <p:cNvPr id="1120841" name="Group 585"/>
            <p:cNvGrpSpPr>
              <a:grpSpLocks/>
            </p:cNvGrpSpPr>
            <p:nvPr/>
          </p:nvGrpSpPr>
          <p:grpSpPr bwMode="auto">
            <a:xfrm flipH="1">
              <a:off x="1872" y="1078"/>
              <a:ext cx="471" cy="395"/>
              <a:chOff x="3316" y="7626"/>
              <a:chExt cx="5084" cy="4932"/>
            </a:xfrm>
          </p:grpSpPr>
          <p:sp>
            <p:nvSpPr>
              <p:cNvPr id="1120842" name="Freeform 586"/>
              <p:cNvSpPr>
                <a:spLocks/>
              </p:cNvSpPr>
              <p:nvPr/>
            </p:nvSpPr>
            <p:spPr bwMode="auto">
              <a:xfrm>
                <a:off x="3316" y="7626"/>
                <a:ext cx="5084" cy="4932"/>
              </a:xfrm>
              <a:custGeom>
                <a:avLst/>
                <a:gdLst>
                  <a:gd name="T0" fmla="*/ 240 w 5084"/>
                  <a:gd name="T1" fmla="*/ 1145 h 4932"/>
                  <a:gd name="T2" fmla="*/ 240 w 5084"/>
                  <a:gd name="T3" fmla="*/ 3146 h 4932"/>
                  <a:gd name="T4" fmla="*/ 458 w 5084"/>
                  <a:gd name="T5" fmla="*/ 3264 h 4932"/>
                  <a:gd name="T6" fmla="*/ 458 w 5084"/>
                  <a:gd name="T7" fmla="*/ 3322 h 4932"/>
                  <a:gd name="T8" fmla="*/ 0 w 5084"/>
                  <a:gd name="T9" fmla="*/ 3590 h 4932"/>
                  <a:gd name="T10" fmla="*/ 0 w 5084"/>
                  <a:gd name="T11" fmla="*/ 3816 h 4932"/>
                  <a:gd name="T12" fmla="*/ 1937 w 5084"/>
                  <a:gd name="T13" fmla="*/ 4932 h 4932"/>
                  <a:gd name="T14" fmla="*/ 2637 w 5084"/>
                  <a:gd name="T15" fmla="*/ 4529 h 4932"/>
                  <a:gd name="T16" fmla="*/ 3099 w 5084"/>
                  <a:gd name="T17" fmla="*/ 4794 h 4932"/>
                  <a:gd name="T18" fmla="*/ 5084 w 5084"/>
                  <a:gd name="T19" fmla="*/ 3650 h 4932"/>
                  <a:gd name="T20" fmla="*/ 5084 w 5084"/>
                  <a:gd name="T21" fmla="*/ 1650 h 4932"/>
                  <a:gd name="T22" fmla="*/ 2225 w 5084"/>
                  <a:gd name="T23" fmla="*/ 0 h 4932"/>
                  <a:gd name="T24" fmla="*/ 240 w 5084"/>
                  <a:gd name="T25" fmla="*/ 1145 h 4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84" h="4932">
                    <a:moveTo>
                      <a:pt x="240" y="1145"/>
                    </a:moveTo>
                    <a:lnTo>
                      <a:pt x="240" y="3146"/>
                    </a:lnTo>
                    <a:lnTo>
                      <a:pt x="458" y="3264"/>
                    </a:lnTo>
                    <a:lnTo>
                      <a:pt x="458" y="3322"/>
                    </a:lnTo>
                    <a:lnTo>
                      <a:pt x="0" y="3590"/>
                    </a:lnTo>
                    <a:lnTo>
                      <a:pt x="0" y="3816"/>
                    </a:lnTo>
                    <a:lnTo>
                      <a:pt x="1937" y="4932"/>
                    </a:lnTo>
                    <a:lnTo>
                      <a:pt x="2637" y="4529"/>
                    </a:lnTo>
                    <a:lnTo>
                      <a:pt x="3099" y="4794"/>
                    </a:lnTo>
                    <a:lnTo>
                      <a:pt x="5084" y="3650"/>
                    </a:lnTo>
                    <a:lnTo>
                      <a:pt x="5084" y="1650"/>
                    </a:lnTo>
                    <a:lnTo>
                      <a:pt x="2225" y="0"/>
                    </a:lnTo>
                    <a:lnTo>
                      <a:pt x="240" y="1145"/>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843" name="Freeform 587"/>
              <p:cNvSpPr>
                <a:spLocks/>
              </p:cNvSpPr>
              <p:nvPr/>
            </p:nvSpPr>
            <p:spPr bwMode="auto">
              <a:xfrm>
                <a:off x="3548" y="8771"/>
                <a:ext cx="2859" cy="3649"/>
              </a:xfrm>
              <a:custGeom>
                <a:avLst/>
                <a:gdLst>
                  <a:gd name="T0" fmla="*/ 0 w 2859"/>
                  <a:gd name="T1" fmla="*/ 2001 h 3649"/>
                  <a:gd name="T2" fmla="*/ 0 w 2859"/>
                  <a:gd name="T3" fmla="*/ 0 h 3649"/>
                  <a:gd name="T4" fmla="*/ 2859 w 2859"/>
                  <a:gd name="T5" fmla="*/ 1650 h 3649"/>
                  <a:gd name="T6" fmla="*/ 2859 w 2859"/>
                  <a:gd name="T7" fmla="*/ 3649 h 3649"/>
                  <a:gd name="T8" fmla="*/ 0 w 2859"/>
                  <a:gd name="T9" fmla="*/ 2001 h 3649"/>
                </a:gdLst>
                <a:ahLst/>
                <a:cxnLst>
                  <a:cxn ang="0">
                    <a:pos x="T0" y="T1"/>
                  </a:cxn>
                  <a:cxn ang="0">
                    <a:pos x="T2" y="T3"/>
                  </a:cxn>
                  <a:cxn ang="0">
                    <a:pos x="T4" y="T5"/>
                  </a:cxn>
                  <a:cxn ang="0">
                    <a:pos x="T6" y="T7"/>
                  </a:cxn>
                  <a:cxn ang="0">
                    <a:pos x="T8" y="T9"/>
                  </a:cxn>
                </a:cxnLst>
                <a:rect l="0" t="0" r="r" b="b"/>
                <a:pathLst>
                  <a:path w="2859" h="3649">
                    <a:moveTo>
                      <a:pt x="0" y="2001"/>
                    </a:moveTo>
                    <a:lnTo>
                      <a:pt x="0" y="0"/>
                    </a:lnTo>
                    <a:lnTo>
                      <a:pt x="2859" y="1650"/>
                    </a:lnTo>
                    <a:lnTo>
                      <a:pt x="2859" y="3649"/>
                    </a:lnTo>
                    <a:lnTo>
                      <a:pt x="0" y="2001"/>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844" name="Freeform 588"/>
              <p:cNvSpPr>
                <a:spLocks/>
              </p:cNvSpPr>
              <p:nvPr/>
            </p:nvSpPr>
            <p:spPr bwMode="auto">
              <a:xfrm>
                <a:off x="3316" y="10812"/>
                <a:ext cx="2637" cy="1521"/>
              </a:xfrm>
              <a:custGeom>
                <a:avLst/>
                <a:gdLst>
                  <a:gd name="T0" fmla="*/ 1937 w 2637"/>
                  <a:gd name="T1" fmla="*/ 1521 h 1521"/>
                  <a:gd name="T2" fmla="*/ 2637 w 2637"/>
                  <a:gd name="T3" fmla="*/ 1116 h 1521"/>
                  <a:gd name="T4" fmla="*/ 701 w 2637"/>
                  <a:gd name="T5" fmla="*/ 0 h 1521"/>
                  <a:gd name="T6" fmla="*/ 0 w 2637"/>
                  <a:gd name="T7" fmla="*/ 404 h 1521"/>
                  <a:gd name="T8" fmla="*/ 1937 w 2637"/>
                  <a:gd name="T9" fmla="*/ 1521 h 1521"/>
                </a:gdLst>
                <a:ahLst/>
                <a:cxnLst>
                  <a:cxn ang="0">
                    <a:pos x="T0" y="T1"/>
                  </a:cxn>
                  <a:cxn ang="0">
                    <a:pos x="T2" y="T3"/>
                  </a:cxn>
                  <a:cxn ang="0">
                    <a:pos x="T4" y="T5"/>
                  </a:cxn>
                  <a:cxn ang="0">
                    <a:pos x="T6" y="T7"/>
                  </a:cxn>
                  <a:cxn ang="0">
                    <a:pos x="T8" y="T9"/>
                  </a:cxn>
                </a:cxnLst>
                <a:rect l="0" t="0" r="r" b="b"/>
                <a:pathLst>
                  <a:path w="2637" h="1521">
                    <a:moveTo>
                      <a:pt x="1937" y="1521"/>
                    </a:moveTo>
                    <a:lnTo>
                      <a:pt x="2637" y="1116"/>
                    </a:lnTo>
                    <a:lnTo>
                      <a:pt x="701" y="0"/>
                    </a:lnTo>
                    <a:lnTo>
                      <a:pt x="0" y="404"/>
                    </a:lnTo>
                    <a:lnTo>
                      <a:pt x="1937" y="1521"/>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45" name="Freeform 589"/>
              <p:cNvSpPr>
                <a:spLocks/>
              </p:cNvSpPr>
              <p:nvPr/>
            </p:nvSpPr>
            <p:spPr bwMode="auto">
              <a:xfrm>
                <a:off x="3648" y="10699"/>
                <a:ext cx="2101" cy="1211"/>
              </a:xfrm>
              <a:custGeom>
                <a:avLst/>
                <a:gdLst>
                  <a:gd name="T0" fmla="*/ 1543 w 2101"/>
                  <a:gd name="T1" fmla="*/ 1211 h 1211"/>
                  <a:gd name="T2" fmla="*/ 2101 w 2101"/>
                  <a:gd name="T3" fmla="*/ 890 h 1211"/>
                  <a:gd name="T4" fmla="*/ 558 w 2101"/>
                  <a:gd name="T5" fmla="*/ 0 h 1211"/>
                  <a:gd name="T6" fmla="*/ 0 w 2101"/>
                  <a:gd name="T7" fmla="*/ 321 h 1211"/>
                  <a:gd name="T8" fmla="*/ 1543 w 2101"/>
                  <a:gd name="T9" fmla="*/ 1211 h 1211"/>
                </a:gdLst>
                <a:ahLst/>
                <a:cxnLst>
                  <a:cxn ang="0">
                    <a:pos x="T0" y="T1"/>
                  </a:cxn>
                  <a:cxn ang="0">
                    <a:pos x="T2" y="T3"/>
                  </a:cxn>
                  <a:cxn ang="0">
                    <a:pos x="T4" y="T5"/>
                  </a:cxn>
                  <a:cxn ang="0">
                    <a:pos x="T6" y="T7"/>
                  </a:cxn>
                  <a:cxn ang="0">
                    <a:pos x="T8" y="T9"/>
                  </a:cxn>
                </a:cxnLst>
                <a:rect l="0" t="0" r="r" b="b"/>
                <a:pathLst>
                  <a:path w="2101" h="1211">
                    <a:moveTo>
                      <a:pt x="1543" y="1211"/>
                    </a:moveTo>
                    <a:lnTo>
                      <a:pt x="2101" y="890"/>
                    </a:lnTo>
                    <a:lnTo>
                      <a:pt x="558" y="0"/>
                    </a:lnTo>
                    <a:lnTo>
                      <a:pt x="0" y="321"/>
                    </a:lnTo>
                    <a:lnTo>
                      <a:pt x="1543" y="1211"/>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46" name="Freeform 590"/>
              <p:cNvSpPr>
                <a:spLocks/>
              </p:cNvSpPr>
              <p:nvPr/>
            </p:nvSpPr>
            <p:spPr bwMode="auto">
              <a:xfrm>
                <a:off x="6415" y="9276"/>
                <a:ext cx="1985" cy="1427"/>
              </a:xfrm>
              <a:custGeom>
                <a:avLst/>
                <a:gdLst>
                  <a:gd name="T0" fmla="*/ 0 w 1985"/>
                  <a:gd name="T1" fmla="*/ 1427 h 1427"/>
                  <a:gd name="T2" fmla="*/ 1985 w 1985"/>
                  <a:gd name="T3" fmla="*/ 283 h 1427"/>
                  <a:gd name="T4" fmla="*/ 1985 w 1985"/>
                  <a:gd name="T5" fmla="*/ 0 h 1427"/>
                  <a:gd name="T6" fmla="*/ 0 w 1985"/>
                  <a:gd name="T7" fmla="*/ 1145 h 1427"/>
                  <a:gd name="T8" fmla="*/ 0 w 1985"/>
                  <a:gd name="T9" fmla="*/ 1427 h 1427"/>
                </a:gdLst>
                <a:ahLst/>
                <a:cxnLst>
                  <a:cxn ang="0">
                    <a:pos x="T0" y="T1"/>
                  </a:cxn>
                  <a:cxn ang="0">
                    <a:pos x="T2" y="T3"/>
                  </a:cxn>
                  <a:cxn ang="0">
                    <a:pos x="T4" y="T5"/>
                  </a:cxn>
                  <a:cxn ang="0">
                    <a:pos x="T6" y="T7"/>
                  </a:cxn>
                  <a:cxn ang="0">
                    <a:pos x="T8" y="T9"/>
                  </a:cxn>
                </a:cxnLst>
                <a:rect l="0" t="0" r="r" b="b"/>
                <a:pathLst>
                  <a:path w="1985" h="1427">
                    <a:moveTo>
                      <a:pt x="0" y="1427"/>
                    </a:moveTo>
                    <a:lnTo>
                      <a:pt x="1985" y="283"/>
                    </a:lnTo>
                    <a:lnTo>
                      <a:pt x="1985" y="0"/>
                    </a:lnTo>
                    <a:lnTo>
                      <a:pt x="0" y="1145"/>
                    </a:lnTo>
                    <a:lnTo>
                      <a:pt x="0" y="1427"/>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47" name="Freeform 591"/>
              <p:cNvSpPr>
                <a:spLocks/>
              </p:cNvSpPr>
              <p:nvPr/>
            </p:nvSpPr>
            <p:spPr bwMode="auto">
              <a:xfrm>
                <a:off x="3554" y="8771"/>
                <a:ext cx="2861" cy="1932"/>
              </a:xfrm>
              <a:custGeom>
                <a:avLst/>
                <a:gdLst>
                  <a:gd name="T0" fmla="*/ 0 w 2861"/>
                  <a:gd name="T1" fmla="*/ 283 h 1932"/>
                  <a:gd name="T2" fmla="*/ 2861 w 2861"/>
                  <a:gd name="T3" fmla="*/ 1932 h 1932"/>
                  <a:gd name="T4" fmla="*/ 2861 w 2861"/>
                  <a:gd name="T5" fmla="*/ 1649 h 1932"/>
                  <a:gd name="T6" fmla="*/ 0 w 2861"/>
                  <a:gd name="T7" fmla="*/ 0 h 1932"/>
                  <a:gd name="T8" fmla="*/ 0 w 2861"/>
                  <a:gd name="T9" fmla="*/ 283 h 1932"/>
                </a:gdLst>
                <a:ahLst/>
                <a:cxnLst>
                  <a:cxn ang="0">
                    <a:pos x="T0" y="T1"/>
                  </a:cxn>
                  <a:cxn ang="0">
                    <a:pos x="T2" y="T3"/>
                  </a:cxn>
                  <a:cxn ang="0">
                    <a:pos x="T4" y="T5"/>
                  </a:cxn>
                  <a:cxn ang="0">
                    <a:pos x="T6" y="T7"/>
                  </a:cxn>
                  <a:cxn ang="0">
                    <a:pos x="T8" y="T9"/>
                  </a:cxn>
                </a:cxnLst>
                <a:rect l="0" t="0" r="r" b="b"/>
                <a:pathLst>
                  <a:path w="2861" h="1932">
                    <a:moveTo>
                      <a:pt x="0" y="283"/>
                    </a:moveTo>
                    <a:lnTo>
                      <a:pt x="2861" y="1932"/>
                    </a:lnTo>
                    <a:lnTo>
                      <a:pt x="2861" y="1649"/>
                    </a:lnTo>
                    <a:lnTo>
                      <a:pt x="0" y="0"/>
                    </a:lnTo>
                    <a:lnTo>
                      <a:pt x="0" y="283"/>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48" name="Freeform 592"/>
              <p:cNvSpPr>
                <a:spLocks/>
              </p:cNvSpPr>
              <p:nvPr/>
            </p:nvSpPr>
            <p:spPr bwMode="auto">
              <a:xfrm>
                <a:off x="5199" y="11589"/>
                <a:ext cx="558" cy="548"/>
              </a:xfrm>
              <a:custGeom>
                <a:avLst/>
                <a:gdLst>
                  <a:gd name="T0" fmla="*/ 0 w 558"/>
                  <a:gd name="T1" fmla="*/ 548 h 548"/>
                  <a:gd name="T2" fmla="*/ 558 w 558"/>
                  <a:gd name="T3" fmla="*/ 227 h 548"/>
                  <a:gd name="T4" fmla="*/ 558 w 558"/>
                  <a:gd name="T5" fmla="*/ 0 h 548"/>
                  <a:gd name="T6" fmla="*/ 0 w 558"/>
                  <a:gd name="T7" fmla="*/ 321 h 548"/>
                  <a:gd name="T8" fmla="*/ 0 w 558"/>
                  <a:gd name="T9" fmla="*/ 548 h 548"/>
                </a:gdLst>
                <a:ahLst/>
                <a:cxnLst>
                  <a:cxn ang="0">
                    <a:pos x="T0" y="T1"/>
                  </a:cxn>
                  <a:cxn ang="0">
                    <a:pos x="T2" y="T3"/>
                  </a:cxn>
                  <a:cxn ang="0">
                    <a:pos x="T4" y="T5"/>
                  </a:cxn>
                  <a:cxn ang="0">
                    <a:pos x="T6" y="T7"/>
                  </a:cxn>
                  <a:cxn ang="0">
                    <a:pos x="T8" y="T9"/>
                  </a:cxn>
                </a:cxnLst>
                <a:rect l="0" t="0" r="r" b="b"/>
                <a:pathLst>
                  <a:path w="558" h="548">
                    <a:moveTo>
                      <a:pt x="0" y="548"/>
                    </a:moveTo>
                    <a:lnTo>
                      <a:pt x="558" y="227"/>
                    </a:lnTo>
                    <a:lnTo>
                      <a:pt x="558" y="0"/>
                    </a:lnTo>
                    <a:lnTo>
                      <a:pt x="0" y="321"/>
                    </a:lnTo>
                    <a:lnTo>
                      <a:pt x="0" y="548"/>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49" name="Freeform 593"/>
              <p:cNvSpPr>
                <a:spLocks/>
              </p:cNvSpPr>
              <p:nvPr/>
            </p:nvSpPr>
            <p:spPr bwMode="auto">
              <a:xfrm>
                <a:off x="5253" y="11928"/>
                <a:ext cx="700" cy="630"/>
              </a:xfrm>
              <a:custGeom>
                <a:avLst/>
                <a:gdLst>
                  <a:gd name="T0" fmla="*/ 0 w 700"/>
                  <a:gd name="T1" fmla="*/ 630 h 630"/>
                  <a:gd name="T2" fmla="*/ 700 w 700"/>
                  <a:gd name="T3" fmla="*/ 227 h 630"/>
                  <a:gd name="T4" fmla="*/ 700 w 700"/>
                  <a:gd name="T5" fmla="*/ 0 h 630"/>
                  <a:gd name="T6" fmla="*/ 0 w 700"/>
                  <a:gd name="T7" fmla="*/ 405 h 630"/>
                  <a:gd name="T8" fmla="*/ 0 w 700"/>
                  <a:gd name="T9" fmla="*/ 630 h 630"/>
                </a:gdLst>
                <a:ahLst/>
                <a:cxnLst>
                  <a:cxn ang="0">
                    <a:pos x="T0" y="T1"/>
                  </a:cxn>
                  <a:cxn ang="0">
                    <a:pos x="T2" y="T3"/>
                  </a:cxn>
                  <a:cxn ang="0">
                    <a:pos x="T4" y="T5"/>
                  </a:cxn>
                  <a:cxn ang="0">
                    <a:pos x="T6" y="T7"/>
                  </a:cxn>
                  <a:cxn ang="0">
                    <a:pos x="T8" y="T9"/>
                  </a:cxn>
                </a:cxnLst>
                <a:rect l="0" t="0" r="r" b="b"/>
                <a:pathLst>
                  <a:path w="700" h="630">
                    <a:moveTo>
                      <a:pt x="0" y="630"/>
                    </a:moveTo>
                    <a:lnTo>
                      <a:pt x="700" y="227"/>
                    </a:lnTo>
                    <a:lnTo>
                      <a:pt x="700" y="0"/>
                    </a:lnTo>
                    <a:lnTo>
                      <a:pt x="0" y="405"/>
                    </a:lnTo>
                    <a:lnTo>
                      <a:pt x="0" y="630"/>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50" name="Freeform 594"/>
              <p:cNvSpPr>
                <a:spLocks/>
              </p:cNvSpPr>
              <p:nvPr/>
            </p:nvSpPr>
            <p:spPr bwMode="auto">
              <a:xfrm>
                <a:off x="3548" y="7628"/>
                <a:ext cx="4845" cy="2793"/>
              </a:xfrm>
              <a:custGeom>
                <a:avLst/>
                <a:gdLst>
                  <a:gd name="T0" fmla="*/ 0 w 4845"/>
                  <a:gd name="T1" fmla="*/ 1145 h 2793"/>
                  <a:gd name="T2" fmla="*/ 658 w 4845"/>
                  <a:gd name="T3" fmla="*/ 1524 h 2793"/>
                  <a:gd name="T4" fmla="*/ 100 w 4845"/>
                  <a:gd name="T5" fmla="*/ 1846 h 2793"/>
                  <a:gd name="T6" fmla="*/ 1643 w 4845"/>
                  <a:gd name="T7" fmla="*/ 2735 h 2793"/>
                  <a:gd name="T8" fmla="*/ 2201 w 4845"/>
                  <a:gd name="T9" fmla="*/ 2414 h 2793"/>
                  <a:gd name="T10" fmla="*/ 2859 w 4845"/>
                  <a:gd name="T11" fmla="*/ 2793 h 2793"/>
                  <a:gd name="T12" fmla="*/ 4845 w 4845"/>
                  <a:gd name="T13" fmla="*/ 1648 h 2793"/>
                  <a:gd name="T14" fmla="*/ 1985 w 4845"/>
                  <a:gd name="T15" fmla="*/ 0 h 2793"/>
                  <a:gd name="T16" fmla="*/ 0 w 4845"/>
                  <a:gd name="T17" fmla="*/ 1145 h 2793"/>
                  <a:gd name="T18" fmla="*/ 0 w 4845"/>
                  <a:gd name="T19" fmla="*/ 1145 h 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5" h="2793">
                    <a:moveTo>
                      <a:pt x="0" y="1145"/>
                    </a:moveTo>
                    <a:lnTo>
                      <a:pt x="658" y="1524"/>
                    </a:lnTo>
                    <a:lnTo>
                      <a:pt x="100" y="1846"/>
                    </a:lnTo>
                    <a:lnTo>
                      <a:pt x="1643" y="2735"/>
                    </a:lnTo>
                    <a:lnTo>
                      <a:pt x="2201" y="2414"/>
                    </a:lnTo>
                    <a:lnTo>
                      <a:pt x="2859" y="2793"/>
                    </a:lnTo>
                    <a:lnTo>
                      <a:pt x="4845" y="1648"/>
                    </a:lnTo>
                    <a:lnTo>
                      <a:pt x="1985" y="0"/>
                    </a:lnTo>
                    <a:lnTo>
                      <a:pt x="0" y="1145"/>
                    </a:lnTo>
                    <a:lnTo>
                      <a:pt x="0" y="1145"/>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851" name="Freeform 595"/>
              <p:cNvSpPr>
                <a:spLocks/>
              </p:cNvSpPr>
              <p:nvPr/>
            </p:nvSpPr>
            <p:spPr bwMode="auto">
              <a:xfrm>
                <a:off x="5103" y="10581"/>
                <a:ext cx="199" cy="1251"/>
              </a:xfrm>
              <a:custGeom>
                <a:avLst/>
                <a:gdLst>
                  <a:gd name="T0" fmla="*/ 199 w 199"/>
                  <a:gd name="T1" fmla="*/ 1185 h 1251"/>
                  <a:gd name="T2" fmla="*/ 199 w 199"/>
                  <a:gd name="T3" fmla="*/ 0 h 1251"/>
                  <a:gd name="T4" fmla="*/ 1 w 199"/>
                  <a:gd name="T5" fmla="*/ 0 h 1251"/>
                  <a:gd name="T6" fmla="*/ 1 w 199"/>
                  <a:gd name="T7" fmla="*/ 1185 h 1251"/>
                  <a:gd name="T8" fmla="*/ 0 w 199"/>
                  <a:gd name="T9" fmla="*/ 1191 h 1251"/>
                  <a:gd name="T10" fmla="*/ 1 w 199"/>
                  <a:gd name="T11" fmla="*/ 1198 h 1251"/>
                  <a:gd name="T12" fmla="*/ 3 w 199"/>
                  <a:gd name="T13" fmla="*/ 1204 h 1251"/>
                  <a:gd name="T14" fmla="*/ 5 w 199"/>
                  <a:gd name="T15" fmla="*/ 1209 h 1251"/>
                  <a:gd name="T16" fmla="*/ 9 w 199"/>
                  <a:gd name="T17" fmla="*/ 1215 h 1251"/>
                  <a:gd name="T18" fmla="*/ 14 w 199"/>
                  <a:gd name="T19" fmla="*/ 1220 h 1251"/>
                  <a:gd name="T20" fmla="*/ 18 w 199"/>
                  <a:gd name="T21" fmla="*/ 1224 h 1251"/>
                  <a:gd name="T22" fmla="*/ 25 w 199"/>
                  <a:gd name="T23" fmla="*/ 1229 h 1251"/>
                  <a:gd name="T24" fmla="*/ 30 w 199"/>
                  <a:gd name="T25" fmla="*/ 1233 h 1251"/>
                  <a:gd name="T26" fmla="*/ 38 w 199"/>
                  <a:gd name="T27" fmla="*/ 1236 h 1251"/>
                  <a:gd name="T28" fmla="*/ 45 w 199"/>
                  <a:gd name="T29" fmla="*/ 1240 h 1251"/>
                  <a:gd name="T30" fmla="*/ 54 w 199"/>
                  <a:gd name="T31" fmla="*/ 1244 h 1251"/>
                  <a:gd name="T32" fmla="*/ 63 w 199"/>
                  <a:gd name="T33" fmla="*/ 1245 h 1251"/>
                  <a:gd name="T34" fmla="*/ 72 w 199"/>
                  <a:gd name="T35" fmla="*/ 1247 h 1251"/>
                  <a:gd name="T36" fmla="*/ 81 w 199"/>
                  <a:gd name="T37" fmla="*/ 1249 h 1251"/>
                  <a:gd name="T38" fmla="*/ 92 w 199"/>
                  <a:gd name="T39" fmla="*/ 1249 h 1251"/>
                  <a:gd name="T40" fmla="*/ 101 w 199"/>
                  <a:gd name="T41" fmla="*/ 1251 h 1251"/>
                  <a:gd name="T42" fmla="*/ 112 w 199"/>
                  <a:gd name="T43" fmla="*/ 1249 h 1251"/>
                  <a:gd name="T44" fmla="*/ 121 w 199"/>
                  <a:gd name="T45" fmla="*/ 1249 h 1251"/>
                  <a:gd name="T46" fmla="*/ 130 w 199"/>
                  <a:gd name="T47" fmla="*/ 1247 h 1251"/>
                  <a:gd name="T48" fmla="*/ 139 w 199"/>
                  <a:gd name="T49" fmla="*/ 1245 h 1251"/>
                  <a:gd name="T50" fmla="*/ 149 w 199"/>
                  <a:gd name="T51" fmla="*/ 1242 h 1251"/>
                  <a:gd name="T52" fmla="*/ 156 w 199"/>
                  <a:gd name="T53" fmla="*/ 1240 h 1251"/>
                  <a:gd name="T54" fmla="*/ 165 w 199"/>
                  <a:gd name="T55" fmla="*/ 1236 h 1251"/>
                  <a:gd name="T56" fmla="*/ 170 w 199"/>
                  <a:gd name="T57" fmla="*/ 1233 h 1251"/>
                  <a:gd name="T58" fmla="*/ 178 w 199"/>
                  <a:gd name="T59" fmla="*/ 1227 h 1251"/>
                  <a:gd name="T60" fmla="*/ 183 w 199"/>
                  <a:gd name="T61" fmla="*/ 1224 h 1251"/>
                  <a:gd name="T62" fmla="*/ 189 w 199"/>
                  <a:gd name="T63" fmla="*/ 1218 h 1251"/>
                  <a:gd name="T64" fmla="*/ 192 w 199"/>
                  <a:gd name="T65" fmla="*/ 1213 h 1251"/>
                  <a:gd name="T66" fmla="*/ 196 w 199"/>
                  <a:gd name="T67" fmla="*/ 1207 h 1251"/>
                  <a:gd name="T68" fmla="*/ 198 w 199"/>
                  <a:gd name="T69" fmla="*/ 1202 h 1251"/>
                  <a:gd name="T70" fmla="*/ 199 w 199"/>
                  <a:gd name="T71" fmla="*/ 1195 h 1251"/>
                  <a:gd name="T72" fmla="*/ 199 w 199"/>
                  <a:gd name="T73" fmla="*/ 119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9" h="1251">
                    <a:moveTo>
                      <a:pt x="199" y="1185"/>
                    </a:moveTo>
                    <a:lnTo>
                      <a:pt x="199" y="0"/>
                    </a:lnTo>
                    <a:lnTo>
                      <a:pt x="1" y="0"/>
                    </a:lnTo>
                    <a:lnTo>
                      <a:pt x="1" y="1185"/>
                    </a:lnTo>
                    <a:lnTo>
                      <a:pt x="0" y="1191"/>
                    </a:lnTo>
                    <a:lnTo>
                      <a:pt x="1" y="1198"/>
                    </a:lnTo>
                    <a:lnTo>
                      <a:pt x="3" y="1204"/>
                    </a:lnTo>
                    <a:lnTo>
                      <a:pt x="5" y="1209"/>
                    </a:lnTo>
                    <a:lnTo>
                      <a:pt x="9" y="1215"/>
                    </a:lnTo>
                    <a:lnTo>
                      <a:pt x="14" y="1220"/>
                    </a:lnTo>
                    <a:lnTo>
                      <a:pt x="18" y="1224"/>
                    </a:lnTo>
                    <a:lnTo>
                      <a:pt x="25" y="1229"/>
                    </a:lnTo>
                    <a:lnTo>
                      <a:pt x="30" y="1233"/>
                    </a:lnTo>
                    <a:lnTo>
                      <a:pt x="38" y="1236"/>
                    </a:lnTo>
                    <a:lnTo>
                      <a:pt x="45" y="1240"/>
                    </a:lnTo>
                    <a:lnTo>
                      <a:pt x="54" y="1244"/>
                    </a:lnTo>
                    <a:lnTo>
                      <a:pt x="63" y="1245"/>
                    </a:lnTo>
                    <a:lnTo>
                      <a:pt x="72" y="1247"/>
                    </a:lnTo>
                    <a:lnTo>
                      <a:pt x="81" y="1249"/>
                    </a:lnTo>
                    <a:lnTo>
                      <a:pt x="92" y="1249"/>
                    </a:lnTo>
                    <a:lnTo>
                      <a:pt x="101" y="1251"/>
                    </a:lnTo>
                    <a:lnTo>
                      <a:pt x="112" y="1249"/>
                    </a:lnTo>
                    <a:lnTo>
                      <a:pt x="121" y="1249"/>
                    </a:lnTo>
                    <a:lnTo>
                      <a:pt x="130" y="1247"/>
                    </a:lnTo>
                    <a:lnTo>
                      <a:pt x="139" y="1245"/>
                    </a:lnTo>
                    <a:lnTo>
                      <a:pt x="149" y="1242"/>
                    </a:lnTo>
                    <a:lnTo>
                      <a:pt x="156" y="1240"/>
                    </a:lnTo>
                    <a:lnTo>
                      <a:pt x="165" y="1236"/>
                    </a:lnTo>
                    <a:lnTo>
                      <a:pt x="170" y="1233"/>
                    </a:lnTo>
                    <a:lnTo>
                      <a:pt x="178" y="1227"/>
                    </a:lnTo>
                    <a:lnTo>
                      <a:pt x="183" y="1224"/>
                    </a:lnTo>
                    <a:lnTo>
                      <a:pt x="189" y="1218"/>
                    </a:lnTo>
                    <a:lnTo>
                      <a:pt x="192" y="1213"/>
                    </a:lnTo>
                    <a:lnTo>
                      <a:pt x="196" y="1207"/>
                    </a:lnTo>
                    <a:lnTo>
                      <a:pt x="198" y="1202"/>
                    </a:lnTo>
                    <a:lnTo>
                      <a:pt x="199" y="1195"/>
                    </a:lnTo>
                    <a:lnTo>
                      <a:pt x="199" y="1191"/>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52" name="Freeform 596"/>
              <p:cNvSpPr>
                <a:spLocks/>
              </p:cNvSpPr>
              <p:nvPr/>
            </p:nvSpPr>
            <p:spPr bwMode="auto">
              <a:xfrm>
                <a:off x="5401" y="10403"/>
                <a:ext cx="200" cy="1249"/>
              </a:xfrm>
              <a:custGeom>
                <a:avLst/>
                <a:gdLst>
                  <a:gd name="T0" fmla="*/ 200 w 200"/>
                  <a:gd name="T1" fmla="*/ 1186 h 1249"/>
                  <a:gd name="T2" fmla="*/ 200 w 200"/>
                  <a:gd name="T3" fmla="*/ 0 h 1249"/>
                  <a:gd name="T4" fmla="*/ 1 w 200"/>
                  <a:gd name="T5" fmla="*/ 0 h 1249"/>
                  <a:gd name="T6" fmla="*/ 1 w 200"/>
                  <a:gd name="T7" fmla="*/ 1186 h 1249"/>
                  <a:gd name="T8" fmla="*/ 0 w 200"/>
                  <a:gd name="T9" fmla="*/ 1191 h 1249"/>
                  <a:gd name="T10" fmla="*/ 1 w 200"/>
                  <a:gd name="T11" fmla="*/ 1196 h 1249"/>
                  <a:gd name="T12" fmla="*/ 3 w 200"/>
                  <a:gd name="T13" fmla="*/ 1204 h 1249"/>
                  <a:gd name="T14" fmla="*/ 5 w 200"/>
                  <a:gd name="T15" fmla="*/ 1209 h 1249"/>
                  <a:gd name="T16" fmla="*/ 9 w 200"/>
                  <a:gd name="T17" fmla="*/ 1215 h 1249"/>
                  <a:gd name="T18" fmla="*/ 12 w 200"/>
                  <a:gd name="T19" fmla="*/ 1218 h 1249"/>
                  <a:gd name="T20" fmla="*/ 18 w 200"/>
                  <a:gd name="T21" fmla="*/ 1224 h 1249"/>
                  <a:gd name="T22" fmla="*/ 23 w 200"/>
                  <a:gd name="T23" fmla="*/ 1229 h 1249"/>
                  <a:gd name="T24" fmla="*/ 31 w 200"/>
                  <a:gd name="T25" fmla="*/ 1233 h 1249"/>
                  <a:gd name="T26" fmla="*/ 38 w 200"/>
                  <a:gd name="T27" fmla="*/ 1236 h 1249"/>
                  <a:gd name="T28" fmla="*/ 45 w 200"/>
                  <a:gd name="T29" fmla="*/ 1240 h 1249"/>
                  <a:gd name="T30" fmla="*/ 54 w 200"/>
                  <a:gd name="T31" fmla="*/ 1244 h 1249"/>
                  <a:gd name="T32" fmla="*/ 63 w 200"/>
                  <a:gd name="T33" fmla="*/ 1246 h 1249"/>
                  <a:gd name="T34" fmla="*/ 72 w 200"/>
                  <a:gd name="T35" fmla="*/ 1247 h 1249"/>
                  <a:gd name="T36" fmla="*/ 81 w 200"/>
                  <a:gd name="T37" fmla="*/ 1249 h 1249"/>
                  <a:gd name="T38" fmla="*/ 92 w 200"/>
                  <a:gd name="T39" fmla="*/ 1249 h 1249"/>
                  <a:gd name="T40" fmla="*/ 101 w 200"/>
                  <a:gd name="T41" fmla="*/ 1249 h 1249"/>
                  <a:gd name="T42" fmla="*/ 112 w 200"/>
                  <a:gd name="T43" fmla="*/ 1249 h 1249"/>
                  <a:gd name="T44" fmla="*/ 121 w 200"/>
                  <a:gd name="T45" fmla="*/ 1247 h 1249"/>
                  <a:gd name="T46" fmla="*/ 130 w 200"/>
                  <a:gd name="T47" fmla="*/ 1247 h 1249"/>
                  <a:gd name="T48" fmla="*/ 140 w 200"/>
                  <a:gd name="T49" fmla="*/ 1244 h 1249"/>
                  <a:gd name="T50" fmla="*/ 149 w 200"/>
                  <a:gd name="T51" fmla="*/ 1242 h 1249"/>
                  <a:gd name="T52" fmla="*/ 156 w 200"/>
                  <a:gd name="T53" fmla="*/ 1238 h 1249"/>
                  <a:gd name="T54" fmla="*/ 165 w 200"/>
                  <a:gd name="T55" fmla="*/ 1235 h 1249"/>
                  <a:gd name="T56" fmla="*/ 170 w 200"/>
                  <a:gd name="T57" fmla="*/ 1231 h 1249"/>
                  <a:gd name="T58" fmla="*/ 178 w 200"/>
                  <a:gd name="T59" fmla="*/ 1227 h 1249"/>
                  <a:gd name="T60" fmla="*/ 183 w 200"/>
                  <a:gd name="T61" fmla="*/ 1222 h 1249"/>
                  <a:gd name="T62" fmla="*/ 189 w 200"/>
                  <a:gd name="T63" fmla="*/ 1218 h 1249"/>
                  <a:gd name="T64" fmla="*/ 192 w 200"/>
                  <a:gd name="T65" fmla="*/ 1213 h 1249"/>
                  <a:gd name="T66" fmla="*/ 196 w 200"/>
                  <a:gd name="T67" fmla="*/ 1207 h 1249"/>
                  <a:gd name="T68" fmla="*/ 198 w 200"/>
                  <a:gd name="T69" fmla="*/ 1200 h 1249"/>
                  <a:gd name="T70" fmla="*/ 200 w 200"/>
                  <a:gd name="T71" fmla="*/ 1195 h 1249"/>
                  <a:gd name="T72" fmla="*/ 200 w 200"/>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49">
                    <a:moveTo>
                      <a:pt x="200" y="1186"/>
                    </a:moveTo>
                    <a:lnTo>
                      <a:pt x="200" y="0"/>
                    </a:lnTo>
                    <a:lnTo>
                      <a:pt x="1" y="0"/>
                    </a:lnTo>
                    <a:lnTo>
                      <a:pt x="1" y="1186"/>
                    </a:lnTo>
                    <a:lnTo>
                      <a:pt x="0" y="1191"/>
                    </a:lnTo>
                    <a:lnTo>
                      <a:pt x="1" y="1196"/>
                    </a:lnTo>
                    <a:lnTo>
                      <a:pt x="3" y="1204"/>
                    </a:lnTo>
                    <a:lnTo>
                      <a:pt x="5" y="1209"/>
                    </a:lnTo>
                    <a:lnTo>
                      <a:pt x="9" y="1215"/>
                    </a:lnTo>
                    <a:lnTo>
                      <a:pt x="12" y="1218"/>
                    </a:lnTo>
                    <a:lnTo>
                      <a:pt x="18" y="1224"/>
                    </a:lnTo>
                    <a:lnTo>
                      <a:pt x="23" y="1229"/>
                    </a:lnTo>
                    <a:lnTo>
                      <a:pt x="31" y="1233"/>
                    </a:lnTo>
                    <a:lnTo>
                      <a:pt x="38" y="1236"/>
                    </a:lnTo>
                    <a:lnTo>
                      <a:pt x="45" y="1240"/>
                    </a:lnTo>
                    <a:lnTo>
                      <a:pt x="54" y="1244"/>
                    </a:lnTo>
                    <a:lnTo>
                      <a:pt x="63" y="1246"/>
                    </a:lnTo>
                    <a:lnTo>
                      <a:pt x="72" y="1247"/>
                    </a:lnTo>
                    <a:lnTo>
                      <a:pt x="81" y="1249"/>
                    </a:lnTo>
                    <a:lnTo>
                      <a:pt x="92" y="1249"/>
                    </a:lnTo>
                    <a:lnTo>
                      <a:pt x="101" y="1249"/>
                    </a:lnTo>
                    <a:lnTo>
                      <a:pt x="112" y="1249"/>
                    </a:lnTo>
                    <a:lnTo>
                      <a:pt x="121" y="1247"/>
                    </a:lnTo>
                    <a:lnTo>
                      <a:pt x="130" y="1247"/>
                    </a:lnTo>
                    <a:lnTo>
                      <a:pt x="140" y="1244"/>
                    </a:lnTo>
                    <a:lnTo>
                      <a:pt x="149" y="1242"/>
                    </a:lnTo>
                    <a:lnTo>
                      <a:pt x="156" y="1238"/>
                    </a:lnTo>
                    <a:lnTo>
                      <a:pt x="165" y="1235"/>
                    </a:lnTo>
                    <a:lnTo>
                      <a:pt x="170" y="1231"/>
                    </a:lnTo>
                    <a:lnTo>
                      <a:pt x="178" y="1227"/>
                    </a:lnTo>
                    <a:lnTo>
                      <a:pt x="183" y="1222"/>
                    </a:lnTo>
                    <a:lnTo>
                      <a:pt x="189" y="1218"/>
                    </a:lnTo>
                    <a:lnTo>
                      <a:pt x="192" y="1213"/>
                    </a:lnTo>
                    <a:lnTo>
                      <a:pt x="196" y="1207"/>
                    </a:lnTo>
                    <a:lnTo>
                      <a:pt x="198" y="1200"/>
                    </a:lnTo>
                    <a:lnTo>
                      <a:pt x="200" y="1195"/>
                    </a:lnTo>
                    <a:lnTo>
                      <a:pt x="200"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53" name="Freeform 597"/>
              <p:cNvSpPr>
                <a:spLocks/>
              </p:cNvSpPr>
              <p:nvPr/>
            </p:nvSpPr>
            <p:spPr bwMode="auto">
              <a:xfrm>
                <a:off x="3774" y="9819"/>
                <a:ext cx="198" cy="1249"/>
              </a:xfrm>
              <a:custGeom>
                <a:avLst/>
                <a:gdLst>
                  <a:gd name="T0" fmla="*/ 198 w 198"/>
                  <a:gd name="T1" fmla="*/ 1183 h 1249"/>
                  <a:gd name="T2" fmla="*/ 198 w 198"/>
                  <a:gd name="T3" fmla="*/ 0 h 1249"/>
                  <a:gd name="T4" fmla="*/ 0 w 198"/>
                  <a:gd name="T5" fmla="*/ 0 h 1249"/>
                  <a:gd name="T6" fmla="*/ 0 w 198"/>
                  <a:gd name="T7" fmla="*/ 1183 h 1249"/>
                  <a:gd name="T8" fmla="*/ 0 w 198"/>
                  <a:gd name="T9" fmla="*/ 1191 h 1249"/>
                  <a:gd name="T10" fmla="*/ 0 w 198"/>
                  <a:gd name="T11" fmla="*/ 1196 h 1249"/>
                  <a:gd name="T12" fmla="*/ 2 w 198"/>
                  <a:gd name="T13" fmla="*/ 1201 h 1249"/>
                  <a:gd name="T14" fmla="*/ 4 w 198"/>
                  <a:gd name="T15" fmla="*/ 1207 h 1249"/>
                  <a:gd name="T16" fmla="*/ 7 w 198"/>
                  <a:gd name="T17" fmla="*/ 1212 h 1249"/>
                  <a:gd name="T18" fmla="*/ 13 w 198"/>
                  <a:gd name="T19" fmla="*/ 1218 h 1249"/>
                  <a:gd name="T20" fmla="*/ 16 w 198"/>
                  <a:gd name="T21" fmla="*/ 1223 h 1249"/>
                  <a:gd name="T22" fmla="*/ 24 w 198"/>
                  <a:gd name="T23" fmla="*/ 1227 h 1249"/>
                  <a:gd name="T24" fmla="*/ 29 w 198"/>
                  <a:gd name="T25" fmla="*/ 1232 h 1249"/>
                  <a:gd name="T26" fmla="*/ 36 w 198"/>
                  <a:gd name="T27" fmla="*/ 1236 h 1249"/>
                  <a:gd name="T28" fmla="*/ 44 w 198"/>
                  <a:gd name="T29" fmla="*/ 1240 h 1249"/>
                  <a:gd name="T30" fmla="*/ 53 w 198"/>
                  <a:gd name="T31" fmla="*/ 1241 h 1249"/>
                  <a:gd name="T32" fmla="*/ 62 w 198"/>
                  <a:gd name="T33" fmla="*/ 1245 h 1249"/>
                  <a:gd name="T34" fmla="*/ 71 w 198"/>
                  <a:gd name="T35" fmla="*/ 1247 h 1249"/>
                  <a:gd name="T36" fmla="*/ 80 w 198"/>
                  <a:gd name="T37" fmla="*/ 1247 h 1249"/>
                  <a:gd name="T38" fmla="*/ 91 w 198"/>
                  <a:gd name="T39" fmla="*/ 1249 h 1249"/>
                  <a:gd name="T40" fmla="*/ 100 w 198"/>
                  <a:gd name="T41" fmla="*/ 1249 h 1249"/>
                  <a:gd name="T42" fmla="*/ 111 w 198"/>
                  <a:gd name="T43" fmla="*/ 1249 h 1249"/>
                  <a:gd name="T44" fmla="*/ 120 w 198"/>
                  <a:gd name="T45" fmla="*/ 1247 h 1249"/>
                  <a:gd name="T46" fmla="*/ 129 w 198"/>
                  <a:gd name="T47" fmla="*/ 1245 h 1249"/>
                  <a:gd name="T48" fmla="*/ 138 w 198"/>
                  <a:gd name="T49" fmla="*/ 1243 h 1249"/>
                  <a:gd name="T50" fmla="*/ 147 w 198"/>
                  <a:gd name="T51" fmla="*/ 1241 h 1249"/>
                  <a:gd name="T52" fmla="*/ 156 w 198"/>
                  <a:gd name="T53" fmla="*/ 1238 h 1249"/>
                  <a:gd name="T54" fmla="*/ 163 w 198"/>
                  <a:gd name="T55" fmla="*/ 1234 h 1249"/>
                  <a:gd name="T56" fmla="*/ 171 w 198"/>
                  <a:gd name="T57" fmla="*/ 1230 h 1249"/>
                  <a:gd name="T58" fmla="*/ 176 w 198"/>
                  <a:gd name="T59" fmla="*/ 1227 h 1249"/>
                  <a:gd name="T60" fmla="*/ 182 w 198"/>
                  <a:gd name="T61" fmla="*/ 1221 h 1249"/>
                  <a:gd name="T62" fmla="*/ 187 w 198"/>
                  <a:gd name="T63" fmla="*/ 1216 h 1249"/>
                  <a:gd name="T64" fmla="*/ 191 w 198"/>
                  <a:gd name="T65" fmla="*/ 1210 h 1249"/>
                  <a:gd name="T66" fmla="*/ 194 w 198"/>
                  <a:gd name="T67" fmla="*/ 1205 h 1249"/>
                  <a:gd name="T68" fmla="*/ 196 w 198"/>
                  <a:gd name="T69" fmla="*/ 1200 h 1249"/>
                  <a:gd name="T70" fmla="*/ 198 w 198"/>
                  <a:gd name="T71" fmla="*/ 1194 h 1249"/>
                  <a:gd name="T72" fmla="*/ 198 w 198"/>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249">
                    <a:moveTo>
                      <a:pt x="198" y="1183"/>
                    </a:moveTo>
                    <a:lnTo>
                      <a:pt x="198" y="0"/>
                    </a:lnTo>
                    <a:lnTo>
                      <a:pt x="0" y="0"/>
                    </a:lnTo>
                    <a:lnTo>
                      <a:pt x="0" y="1183"/>
                    </a:lnTo>
                    <a:lnTo>
                      <a:pt x="0" y="1191"/>
                    </a:lnTo>
                    <a:lnTo>
                      <a:pt x="0" y="1196"/>
                    </a:lnTo>
                    <a:lnTo>
                      <a:pt x="2" y="1201"/>
                    </a:lnTo>
                    <a:lnTo>
                      <a:pt x="4" y="1207"/>
                    </a:lnTo>
                    <a:lnTo>
                      <a:pt x="7" y="1212"/>
                    </a:lnTo>
                    <a:lnTo>
                      <a:pt x="13" y="1218"/>
                    </a:lnTo>
                    <a:lnTo>
                      <a:pt x="16" y="1223"/>
                    </a:lnTo>
                    <a:lnTo>
                      <a:pt x="24" y="1227"/>
                    </a:lnTo>
                    <a:lnTo>
                      <a:pt x="29" y="1232"/>
                    </a:lnTo>
                    <a:lnTo>
                      <a:pt x="36" y="1236"/>
                    </a:lnTo>
                    <a:lnTo>
                      <a:pt x="44" y="1240"/>
                    </a:lnTo>
                    <a:lnTo>
                      <a:pt x="53" y="1241"/>
                    </a:lnTo>
                    <a:lnTo>
                      <a:pt x="62" y="1245"/>
                    </a:lnTo>
                    <a:lnTo>
                      <a:pt x="71" y="1247"/>
                    </a:lnTo>
                    <a:lnTo>
                      <a:pt x="80" y="1247"/>
                    </a:lnTo>
                    <a:lnTo>
                      <a:pt x="91" y="1249"/>
                    </a:lnTo>
                    <a:lnTo>
                      <a:pt x="100" y="1249"/>
                    </a:lnTo>
                    <a:lnTo>
                      <a:pt x="111" y="1249"/>
                    </a:lnTo>
                    <a:lnTo>
                      <a:pt x="120" y="1247"/>
                    </a:lnTo>
                    <a:lnTo>
                      <a:pt x="129" y="1245"/>
                    </a:lnTo>
                    <a:lnTo>
                      <a:pt x="138" y="1243"/>
                    </a:lnTo>
                    <a:lnTo>
                      <a:pt x="147" y="1241"/>
                    </a:lnTo>
                    <a:lnTo>
                      <a:pt x="156" y="1238"/>
                    </a:lnTo>
                    <a:lnTo>
                      <a:pt x="163" y="1234"/>
                    </a:lnTo>
                    <a:lnTo>
                      <a:pt x="171" y="1230"/>
                    </a:lnTo>
                    <a:lnTo>
                      <a:pt x="176" y="1227"/>
                    </a:lnTo>
                    <a:lnTo>
                      <a:pt x="182" y="1221"/>
                    </a:lnTo>
                    <a:lnTo>
                      <a:pt x="187" y="1216"/>
                    </a:lnTo>
                    <a:lnTo>
                      <a:pt x="191" y="1210"/>
                    </a:lnTo>
                    <a:lnTo>
                      <a:pt x="194" y="1205"/>
                    </a:lnTo>
                    <a:lnTo>
                      <a:pt x="196" y="1200"/>
                    </a:lnTo>
                    <a:lnTo>
                      <a:pt x="198" y="1194"/>
                    </a:lnTo>
                    <a:lnTo>
                      <a:pt x="198"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54" name="Freeform 598"/>
              <p:cNvSpPr>
                <a:spLocks/>
              </p:cNvSpPr>
              <p:nvPr/>
            </p:nvSpPr>
            <p:spPr bwMode="auto">
              <a:xfrm>
                <a:off x="4170" y="10046"/>
                <a:ext cx="200" cy="1250"/>
              </a:xfrm>
              <a:custGeom>
                <a:avLst/>
                <a:gdLst>
                  <a:gd name="T0" fmla="*/ 200 w 200"/>
                  <a:gd name="T1" fmla="*/ 1185 h 1250"/>
                  <a:gd name="T2" fmla="*/ 200 w 200"/>
                  <a:gd name="T3" fmla="*/ 0 h 1250"/>
                  <a:gd name="T4" fmla="*/ 0 w 200"/>
                  <a:gd name="T5" fmla="*/ 0 h 1250"/>
                  <a:gd name="T6" fmla="*/ 0 w 200"/>
                  <a:gd name="T7" fmla="*/ 1185 h 1250"/>
                  <a:gd name="T8" fmla="*/ 0 w 200"/>
                  <a:gd name="T9" fmla="*/ 1190 h 1250"/>
                  <a:gd name="T10" fmla="*/ 0 w 200"/>
                  <a:gd name="T11" fmla="*/ 1198 h 1250"/>
                  <a:gd name="T12" fmla="*/ 2 w 200"/>
                  <a:gd name="T13" fmla="*/ 1203 h 1250"/>
                  <a:gd name="T14" fmla="*/ 6 w 200"/>
                  <a:gd name="T15" fmla="*/ 1209 h 1250"/>
                  <a:gd name="T16" fmla="*/ 9 w 200"/>
                  <a:gd name="T17" fmla="*/ 1214 h 1250"/>
                  <a:gd name="T18" fmla="*/ 13 w 200"/>
                  <a:gd name="T19" fmla="*/ 1219 h 1250"/>
                  <a:gd name="T20" fmla="*/ 18 w 200"/>
                  <a:gd name="T21" fmla="*/ 1225 h 1250"/>
                  <a:gd name="T22" fmla="*/ 24 w 200"/>
                  <a:gd name="T23" fmla="*/ 1229 h 1250"/>
                  <a:gd name="T24" fmla="*/ 31 w 200"/>
                  <a:gd name="T25" fmla="*/ 1232 h 1250"/>
                  <a:gd name="T26" fmla="*/ 38 w 200"/>
                  <a:gd name="T27" fmla="*/ 1236 h 1250"/>
                  <a:gd name="T28" fmla="*/ 46 w 200"/>
                  <a:gd name="T29" fmla="*/ 1239 h 1250"/>
                  <a:gd name="T30" fmla="*/ 55 w 200"/>
                  <a:gd name="T31" fmla="*/ 1243 h 1250"/>
                  <a:gd name="T32" fmla="*/ 62 w 200"/>
                  <a:gd name="T33" fmla="*/ 1245 h 1250"/>
                  <a:gd name="T34" fmla="*/ 71 w 200"/>
                  <a:gd name="T35" fmla="*/ 1247 h 1250"/>
                  <a:gd name="T36" fmla="*/ 82 w 200"/>
                  <a:gd name="T37" fmla="*/ 1249 h 1250"/>
                  <a:gd name="T38" fmla="*/ 91 w 200"/>
                  <a:gd name="T39" fmla="*/ 1250 h 1250"/>
                  <a:gd name="T40" fmla="*/ 102 w 200"/>
                  <a:gd name="T41" fmla="*/ 1250 h 1250"/>
                  <a:gd name="T42" fmla="*/ 111 w 200"/>
                  <a:gd name="T43" fmla="*/ 1249 h 1250"/>
                  <a:gd name="T44" fmla="*/ 122 w 200"/>
                  <a:gd name="T45" fmla="*/ 1249 h 1250"/>
                  <a:gd name="T46" fmla="*/ 131 w 200"/>
                  <a:gd name="T47" fmla="*/ 1247 h 1250"/>
                  <a:gd name="T48" fmla="*/ 140 w 200"/>
                  <a:gd name="T49" fmla="*/ 1245 h 1250"/>
                  <a:gd name="T50" fmla="*/ 149 w 200"/>
                  <a:gd name="T51" fmla="*/ 1241 h 1250"/>
                  <a:gd name="T52" fmla="*/ 156 w 200"/>
                  <a:gd name="T53" fmla="*/ 1239 h 1250"/>
                  <a:gd name="T54" fmla="*/ 164 w 200"/>
                  <a:gd name="T55" fmla="*/ 1236 h 1250"/>
                  <a:gd name="T56" fmla="*/ 171 w 200"/>
                  <a:gd name="T57" fmla="*/ 1232 h 1250"/>
                  <a:gd name="T58" fmla="*/ 178 w 200"/>
                  <a:gd name="T59" fmla="*/ 1227 h 1250"/>
                  <a:gd name="T60" fmla="*/ 184 w 200"/>
                  <a:gd name="T61" fmla="*/ 1223 h 1250"/>
                  <a:gd name="T62" fmla="*/ 187 w 200"/>
                  <a:gd name="T63" fmla="*/ 1218 h 1250"/>
                  <a:gd name="T64" fmla="*/ 193 w 200"/>
                  <a:gd name="T65" fmla="*/ 1212 h 1250"/>
                  <a:gd name="T66" fmla="*/ 195 w 200"/>
                  <a:gd name="T67" fmla="*/ 1207 h 1250"/>
                  <a:gd name="T68" fmla="*/ 198 w 200"/>
                  <a:gd name="T69" fmla="*/ 1201 h 1250"/>
                  <a:gd name="T70" fmla="*/ 198 w 200"/>
                  <a:gd name="T71" fmla="*/ 1194 h 1250"/>
                  <a:gd name="T72" fmla="*/ 200 w 200"/>
                  <a:gd name="T73" fmla="*/ 119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50">
                    <a:moveTo>
                      <a:pt x="200" y="1185"/>
                    </a:moveTo>
                    <a:lnTo>
                      <a:pt x="200" y="0"/>
                    </a:lnTo>
                    <a:lnTo>
                      <a:pt x="0" y="0"/>
                    </a:lnTo>
                    <a:lnTo>
                      <a:pt x="0" y="1185"/>
                    </a:lnTo>
                    <a:lnTo>
                      <a:pt x="0" y="1190"/>
                    </a:lnTo>
                    <a:lnTo>
                      <a:pt x="0" y="1198"/>
                    </a:lnTo>
                    <a:lnTo>
                      <a:pt x="2" y="1203"/>
                    </a:lnTo>
                    <a:lnTo>
                      <a:pt x="6" y="1209"/>
                    </a:lnTo>
                    <a:lnTo>
                      <a:pt x="9" y="1214"/>
                    </a:lnTo>
                    <a:lnTo>
                      <a:pt x="13" y="1219"/>
                    </a:lnTo>
                    <a:lnTo>
                      <a:pt x="18" y="1225"/>
                    </a:lnTo>
                    <a:lnTo>
                      <a:pt x="24" y="1229"/>
                    </a:lnTo>
                    <a:lnTo>
                      <a:pt x="31" y="1232"/>
                    </a:lnTo>
                    <a:lnTo>
                      <a:pt x="38" y="1236"/>
                    </a:lnTo>
                    <a:lnTo>
                      <a:pt x="46" y="1239"/>
                    </a:lnTo>
                    <a:lnTo>
                      <a:pt x="55" y="1243"/>
                    </a:lnTo>
                    <a:lnTo>
                      <a:pt x="62" y="1245"/>
                    </a:lnTo>
                    <a:lnTo>
                      <a:pt x="71" y="1247"/>
                    </a:lnTo>
                    <a:lnTo>
                      <a:pt x="82" y="1249"/>
                    </a:lnTo>
                    <a:lnTo>
                      <a:pt x="91" y="1250"/>
                    </a:lnTo>
                    <a:lnTo>
                      <a:pt x="102" y="1250"/>
                    </a:lnTo>
                    <a:lnTo>
                      <a:pt x="111" y="1249"/>
                    </a:lnTo>
                    <a:lnTo>
                      <a:pt x="122" y="1249"/>
                    </a:lnTo>
                    <a:lnTo>
                      <a:pt x="131" y="1247"/>
                    </a:lnTo>
                    <a:lnTo>
                      <a:pt x="140" y="1245"/>
                    </a:lnTo>
                    <a:lnTo>
                      <a:pt x="149" y="1241"/>
                    </a:lnTo>
                    <a:lnTo>
                      <a:pt x="156" y="1239"/>
                    </a:lnTo>
                    <a:lnTo>
                      <a:pt x="164" y="1236"/>
                    </a:lnTo>
                    <a:lnTo>
                      <a:pt x="171" y="1232"/>
                    </a:lnTo>
                    <a:lnTo>
                      <a:pt x="178" y="1227"/>
                    </a:lnTo>
                    <a:lnTo>
                      <a:pt x="184" y="1223"/>
                    </a:lnTo>
                    <a:lnTo>
                      <a:pt x="187" y="1218"/>
                    </a:lnTo>
                    <a:lnTo>
                      <a:pt x="193" y="1212"/>
                    </a:lnTo>
                    <a:lnTo>
                      <a:pt x="195" y="1207"/>
                    </a:lnTo>
                    <a:lnTo>
                      <a:pt x="198" y="1201"/>
                    </a:lnTo>
                    <a:lnTo>
                      <a:pt x="198" y="1194"/>
                    </a:lnTo>
                    <a:lnTo>
                      <a:pt x="200" y="1190"/>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55" name="Freeform 599"/>
              <p:cNvSpPr>
                <a:spLocks/>
              </p:cNvSpPr>
              <p:nvPr/>
            </p:nvSpPr>
            <p:spPr bwMode="auto">
              <a:xfrm>
                <a:off x="4666" y="10334"/>
                <a:ext cx="200" cy="1249"/>
              </a:xfrm>
              <a:custGeom>
                <a:avLst/>
                <a:gdLst>
                  <a:gd name="T0" fmla="*/ 200 w 200"/>
                  <a:gd name="T1" fmla="*/ 1186 h 1249"/>
                  <a:gd name="T2" fmla="*/ 200 w 200"/>
                  <a:gd name="T3" fmla="*/ 0 h 1249"/>
                  <a:gd name="T4" fmla="*/ 2 w 200"/>
                  <a:gd name="T5" fmla="*/ 0 h 1249"/>
                  <a:gd name="T6" fmla="*/ 2 w 200"/>
                  <a:gd name="T7" fmla="*/ 1186 h 1249"/>
                  <a:gd name="T8" fmla="*/ 0 w 200"/>
                  <a:gd name="T9" fmla="*/ 1191 h 1249"/>
                  <a:gd name="T10" fmla="*/ 2 w 200"/>
                  <a:gd name="T11" fmla="*/ 1197 h 1249"/>
                  <a:gd name="T12" fmla="*/ 4 w 200"/>
                  <a:gd name="T13" fmla="*/ 1202 h 1249"/>
                  <a:gd name="T14" fmla="*/ 6 w 200"/>
                  <a:gd name="T15" fmla="*/ 1207 h 1249"/>
                  <a:gd name="T16" fmla="*/ 9 w 200"/>
                  <a:gd name="T17" fmla="*/ 1213 h 1249"/>
                  <a:gd name="T18" fmla="*/ 13 w 200"/>
                  <a:gd name="T19" fmla="*/ 1218 h 1249"/>
                  <a:gd name="T20" fmla="*/ 18 w 200"/>
                  <a:gd name="T21" fmla="*/ 1224 h 1249"/>
                  <a:gd name="T22" fmla="*/ 24 w 200"/>
                  <a:gd name="T23" fmla="*/ 1227 h 1249"/>
                  <a:gd name="T24" fmla="*/ 31 w 200"/>
                  <a:gd name="T25" fmla="*/ 1233 h 1249"/>
                  <a:gd name="T26" fmla="*/ 38 w 200"/>
                  <a:gd name="T27" fmla="*/ 1236 h 1249"/>
                  <a:gd name="T28" fmla="*/ 46 w 200"/>
                  <a:gd name="T29" fmla="*/ 1240 h 1249"/>
                  <a:gd name="T30" fmla="*/ 55 w 200"/>
                  <a:gd name="T31" fmla="*/ 1242 h 1249"/>
                  <a:gd name="T32" fmla="*/ 64 w 200"/>
                  <a:gd name="T33" fmla="*/ 1246 h 1249"/>
                  <a:gd name="T34" fmla="*/ 73 w 200"/>
                  <a:gd name="T35" fmla="*/ 1247 h 1249"/>
                  <a:gd name="T36" fmla="*/ 82 w 200"/>
                  <a:gd name="T37" fmla="*/ 1247 h 1249"/>
                  <a:gd name="T38" fmla="*/ 93 w 200"/>
                  <a:gd name="T39" fmla="*/ 1249 h 1249"/>
                  <a:gd name="T40" fmla="*/ 102 w 200"/>
                  <a:gd name="T41" fmla="*/ 1249 h 1249"/>
                  <a:gd name="T42" fmla="*/ 113 w 200"/>
                  <a:gd name="T43" fmla="*/ 1249 h 1249"/>
                  <a:gd name="T44" fmla="*/ 122 w 200"/>
                  <a:gd name="T45" fmla="*/ 1247 h 1249"/>
                  <a:gd name="T46" fmla="*/ 131 w 200"/>
                  <a:gd name="T47" fmla="*/ 1246 h 1249"/>
                  <a:gd name="T48" fmla="*/ 140 w 200"/>
                  <a:gd name="T49" fmla="*/ 1244 h 1249"/>
                  <a:gd name="T50" fmla="*/ 149 w 200"/>
                  <a:gd name="T51" fmla="*/ 1242 h 1249"/>
                  <a:gd name="T52" fmla="*/ 157 w 200"/>
                  <a:gd name="T53" fmla="*/ 1238 h 1249"/>
                  <a:gd name="T54" fmla="*/ 164 w 200"/>
                  <a:gd name="T55" fmla="*/ 1235 h 1249"/>
                  <a:gd name="T56" fmla="*/ 171 w 200"/>
                  <a:gd name="T57" fmla="*/ 1231 h 1249"/>
                  <a:gd name="T58" fmla="*/ 178 w 200"/>
                  <a:gd name="T59" fmla="*/ 1227 h 1249"/>
                  <a:gd name="T60" fmla="*/ 184 w 200"/>
                  <a:gd name="T61" fmla="*/ 1222 h 1249"/>
                  <a:gd name="T62" fmla="*/ 189 w 200"/>
                  <a:gd name="T63" fmla="*/ 1216 h 1249"/>
                  <a:gd name="T64" fmla="*/ 193 w 200"/>
                  <a:gd name="T65" fmla="*/ 1211 h 1249"/>
                  <a:gd name="T66" fmla="*/ 197 w 200"/>
                  <a:gd name="T67" fmla="*/ 1206 h 1249"/>
                  <a:gd name="T68" fmla="*/ 198 w 200"/>
                  <a:gd name="T69" fmla="*/ 1200 h 1249"/>
                  <a:gd name="T70" fmla="*/ 200 w 200"/>
                  <a:gd name="T71" fmla="*/ 1195 h 1249"/>
                  <a:gd name="T72" fmla="*/ 200 w 200"/>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49">
                    <a:moveTo>
                      <a:pt x="200" y="1186"/>
                    </a:moveTo>
                    <a:lnTo>
                      <a:pt x="200" y="0"/>
                    </a:lnTo>
                    <a:lnTo>
                      <a:pt x="2" y="0"/>
                    </a:lnTo>
                    <a:lnTo>
                      <a:pt x="2" y="1186"/>
                    </a:lnTo>
                    <a:lnTo>
                      <a:pt x="0" y="1191"/>
                    </a:lnTo>
                    <a:lnTo>
                      <a:pt x="2" y="1197"/>
                    </a:lnTo>
                    <a:lnTo>
                      <a:pt x="4" y="1202"/>
                    </a:lnTo>
                    <a:lnTo>
                      <a:pt x="6" y="1207"/>
                    </a:lnTo>
                    <a:lnTo>
                      <a:pt x="9" y="1213"/>
                    </a:lnTo>
                    <a:lnTo>
                      <a:pt x="13" y="1218"/>
                    </a:lnTo>
                    <a:lnTo>
                      <a:pt x="18" y="1224"/>
                    </a:lnTo>
                    <a:lnTo>
                      <a:pt x="24" y="1227"/>
                    </a:lnTo>
                    <a:lnTo>
                      <a:pt x="31" y="1233"/>
                    </a:lnTo>
                    <a:lnTo>
                      <a:pt x="38" y="1236"/>
                    </a:lnTo>
                    <a:lnTo>
                      <a:pt x="46" y="1240"/>
                    </a:lnTo>
                    <a:lnTo>
                      <a:pt x="55" y="1242"/>
                    </a:lnTo>
                    <a:lnTo>
                      <a:pt x="64" y="1246"/>
                    </a:lnTo>
                    <a:lnTo>
                      <a:pt x="73" y="1247"/>
                    </a:lnTo>
                    <a:lnTo>
                      <a:pt x="82" y="1247"/>
                    </a:lnTo>
                    <a:lnTo>
                      <a:pt x="93" y="1249"/>
                    </a:lnTo>
                    <a:lnTo>
                      <a:pt x="102" y="1249"/>
                    </a:lnTo>
                    <a:lnTo>
                      <a:pt x="113" y="1249"/>
                    </a:lnTo>
                    <a:lnTo>
                      <a:pt x="122" y="1247"/>
                    </a:lnTo>
                    <a:lnTo>
                      <a:pt x="131" y="1246"/>
                    </a:lnTo>
                    <a:lnTo>
                      <a:pt x="140" y="1244"/>
                    </a:lnTo>
                    <a:lnTo>
                      <a:pt x="149" y="1242"/>
                    </a:lnTo>
                    <a:lnTo>
                      <a:pt x="157" y="1238"/>
                    </a:lnTo>
                    <a:lnTo>
                      <a:pt x="164" y="1235"/>
                    </a:lnTo>
                    <a:lnTo>
                      <a:pt x="171" y="1231"/>
                    </a:lnTo>
                    <a:lnTo>
                      <a:pt x="178" y="1227"/>
                    </a:lnTo>
                    <a:lnTo>
                      <a:pt x="184" y="1222"/>
                    </a:lnTo>
                    <a:lnTo>
                      <a:pt x="189" y="1216"/>
                    </a:lnTo>
                    <a:lnTo>
                      <a:pt x="193" y="1211"/>
                    </a:lnTo>
                    <a:lnTo>
                      <a:pt x="197" y="1206"/>
                    </a:lnTo>
                    <a:lnTo>
                      <a:pt x="198" y="1200"/>
                    </a:lnTo>
                    <a:lnTo>
                      <a:pt x="200" y="1195"/>
                    </a:lnTo>
                    <a:lnTo>
                      <a:pt x="200"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56" name="Freeform 600"/>
              <p:cNvSpPr>
                <a:spLocks/>
              </p:cNvSpPr>
              <p:nvPr/>
            </p:nvSpPr>
            <p:spPr bwMode="auto">
              <a:xfrm>
                <a:off x="5199" y="10040"/>
                <a:ext cx="558" cy="605"/>
              </a:xfrm>
              <a:custGeom>
                <a:avLst/>
                <a:gdLst>
                  <a:gd name="T0" fmla="*/ 0 w 558"/>
                  <a:gd name="T1" fmla="*/ 605 h 605"/>
                  <a:gd name="T2" fmla="*/ 558 w 558"/>
                  <a:gd name="T3" fmla="*/ 283 h 605"/>
                  <a:gd name="T4" fmla="*/ 558 w 558"/>
                  <a:gd name="T5" fmla="*/ 0 h 605"/>
                  <a:gd name="T6" fmla="*/ 0 w 558"/>
                  <a:gd name="T7" fmla="*/ 323 h 605"/>
                  <a:gd name="T8" fmla="*/ 0 w 558"/>
                  <a:gd name="T9" fmla="*/ 605 h 605"/>
                </a:gdLst>
                <a:ahLst/>
                <a:cxnLst>
                  <a:cxn ang="0">
                    <a:pos x="T0" y="T1"/>
                  </a:cxn>
                  <a:cxn ang="0">
                    <a:pos x="T2" y="T3"/>
                  </a:cxn>
                  <a:cxn ang="0">
                    <a:pos x="T4" y="T5"/>
                  </a:cxn>
                  <a:cxn ang="0">
                    <a:pos x="T6" y="T7"/>
                  </a:cxn>
                  <a:cxn ang="0">
                    <a:pos x="T8" y="T9"/>
                  </a:cxn>
                </a:cxnLst>
                <a:rect l="0" t="0" r="r" b="b"/>
                <a:pathLst>
                  <a:path w="558" h="605">
                    <a:moveTo>
                      <a:pt x="0" y="605"/>
                    </a:moveTo>
                    <a:lnTo>
                      <a:pt x="558" y="283"/>
                    </a:lnTo>
                    <a:lnTo>
                      <a:pt x="558" y="0"/>
                    </a:lnTo>
                    <a:lnTo>
                      <a:pt x="0" y="323"/>
                    </a:lnTo>
                    <a:lnTo>
                      <a:pt x="0" y="605"/>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57" name="Freeform 601"/>
              <p:cNvSpPr>
                <a:spLocks/>
              </p:cNvSpPr>
              <p:nvPr/>
            </p:nvSpPr>
            <p:spPr bwMode="auto">
              <a:xfrm>
                <a:off x="3656" y="9472"/>
                <a:ext cx="1543" cy="1173"/>
              </a:xfrm>
              <a:custGeom>
                <a:avLst/>
                <a:gdLst>
                  <a:gd name="T0" fmla="*/ 0 w 1543"/>
                  <a:gd name="T1" fmla="*/ 283 h 1173"/>
                  <a:gd name="T2" fmla="*/ 1543 w 1543"/>
                  <a:gd name="T3" fmla="*/ 1173 h 1173"/>
                  <a:gd name="T4" fmla="*/ 1543 w 1543"/>
                  <a:gd name="T5" fmla="*/ 891 h 1173"/>
                  <a:gd name="T6" fmla="*/ 0 w 1543"/>
                  <a:gd name="T7" fmla="*/ 0 h 1173"/>
                  <a:gd name="T8" fmla="*/ 0 w 1543"/>
                  <a:gd name="T9" fmla="*/ 283 h 1173"/>
                </a:gdLst>
                <a:ahLst/>
                <a:cxnLst>
                  <a:cxn ang="0">
                    <a:pos x="T0" y="T1"/>
                  </a:cxn>
                  <a:cxn ang="0">
                    <a:pos x="T2" y="T3"/>
                  </a:cxn>
                  <a:cxn ang="0">
                    <a:pos x="T4" y="T5"/>
                  </a:cxn>
                  <a:cxn ang="0">
                    <a:pos x="T6" y="T7"/>
                  </a:cxn>
                  <a:cxn ang="0">
                    <a:pos x="T8" y="T9"/>
                  </a:cxn>
                </a:cxnLst>
                <a:rect l="0" t="0" r="r" b="b"/>
                <a:pathLst>
                  <a:path w="1543" h="1173">
                    <a:moveTo>
                      <a:pt x="0" y="283"/>
                    </a:moveTo>
                    <a:lnTo>
                      <a:pt x="1543" y="1173"/>
                    </a:lnTo>
                    <a:lnTo>
                      <a:pt x="1543" y="891"/>
                    </a:lnTo>
                    <a:lnTo>
                      <a:pt x="0" y="0"/>
                    </a:lnTo>
                    <a:lnTo>
                      <a:pt x="0" y="283"/>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58" name="Freeform 602"/>
              <p:cNvSpPr>
                <a:spLocks/>
              </p:cNvSpPr>
              <p:nvPr/>
            </p:nvSpPr>
            <p:spPr bwMode="auto">
              <a:xfrm>
                <a:off x="3648" y="11020"/>
                <a:ext cx="1543" cy="1117"/>
              </a:xfrm>
              <a:custGeom>
                <a:avLst/>
                <a:gdLst>
                  <a:gd name="T0" fmla="*/ 0 w 1543"/>
                  <a:gd name="T1" fmla="*/ 227 h 1117"/>
                  <a:gd name="T2" fmla="*/ 1543 w 1543"/>
                  <a:gd name="T3" fmla="*/ 1117 h 1117"/>
                  <a:gd name="T4" fmla="*/ 1543 w 1543"/>
                  <a:gd name="T5" fmla="*/ 890 h 1117"/>
                  <a:gd name="T6" fmla="*/ 0 w 1543"/>
                  <a:gd name="T7" fmla="*/ 0 h 1117"/>
                  <a:gd name="T8" fmla="*/ 0 w 1543"/>
                  <a:gd name="T9" fmla="*/ 227 h 1117"/>
                </a:gdLst>
                <a:ahLst/>
                <a:cxnLst>
                  <a:cxn ang="0">
                    <a:pos x="T0" y="T1"/>
                  </a:cxn>
                  <a:cxn ang="0">
                    <a:pos x="T2" y="T3"/>
                  </a:cxn>
                  <a:cxn ang="0">
                    <a:pos x="T4" y="T5"/>
                  </a:cxn>
                  <a:cxn ang="0">
                    <a:pos x="T6" y="T7"/>
                  </a:cxn>
                  <a:cxn ang="0">
                    <a:pos x="T8" y="T9"/>
                  </a:cxn>
                </a:cxnLst>
                <a:rect l="0" t="0" r="r" b="b"/>
                <a:pathLst>
                  <a:path w="1543" h="1117">
                    <a:moveTo>
                      <a:pt x="0" y="227"/>
                    </a:moveTo>
                    <a:lnTo>
                      <a:pt x="1543" y="1117"/>
                    </a:lnTo>
                    <a:lnTo>
                      <a:pt x="1543" y="890"/>
                    </a:lnTo>
                    <a:lnTo>
                      <a:pt x="0" y="0"/>
                    </a:lnTo>
                    <a:lnTo>
                      <a:pt x="0" y="227"/>
                    </a:lnTo>
                    <a:close/>
                  </a:path>
                </a:pathLst>
              </a:custGeom>
              <a:solidFill>
                <a:schemeClr val="accent1"/>
              </a:solidFill>
              <a:ln w="9525" cmpd="sng">
                <a:solidFill>
                  <a:srgbClr val="660066"/>
                </a:solidFill>
                <a:prstDash val="solid"/>
                <a:round/>
                <a:headEnd/>
                <a:tailEnd/>
              </a:ln>
            </p:spPr>
            <p:txBody>
              <a:bodyPr/>
              <a:lstStyle/>
              <a:p>
                <a:endParaRPr lang="ru-RU"/>
              </a:p>
            </p:txBody>
          </p:sp>
        </p:grpSp>
        <p:grpSp>
          <p:nvGrpSpPr>
            <p:cNvPr id="1120859" name="Group 603"/>
            <p:cNvGrpSpPr>
              <a:grpSpLocks/>
            </p:cNvGrpSpPr>
            <p:nvPr/>
          </p:nvGrpSpPr>
          <p:grpSpPr bwMode="auto">
            <a:xfrm flipH="1">
              <a:off x="1829" y="1752"/>
              <a:ext cx="471" cy="395"/>
              <a:chOff x="3316" y="7626"/>
              <a:chExt cx="5084" cy="4932"/>
            </a:xfrm>
          </p:grpSpPr>
          <p:sp>
            <p:nvSpPr>
              <p:cNvPr id="1120860" name="Freeform 604"/>
              <p:cNvSpPr>
                <a:spLocks/>
              </p:cNvSpPr>
              <p:nvPr/>
            </p:nvSpPr>
            <p:spPr bwMode="auto">
              <a:xfrm>
                <a:off x="3316" y="7626"/>
                <a:ext cx="5084" cy="4932"/>
              </a:xfrm>
              <a:custGeom>
                <a:avLst/>
                <a:gdLst>
                  <a:gd name="T0" fmla="*/ 240 w 5084"/>
                  <a:gd name="T1" fmla="*/ 1145 h 4932"/>
                  <a:gd name="T2" fmla="*/ 240 w 5084"/>
                  <a:gd name="T3" fmla="*/ 3146 h 4932"/>
                  <a:gd name="T4" fmla="*/ 458 w 5084"/>
                  <a:gd name="T5" fmla="*/ 3264 h 4932"/>
                  <a:gd name="T6" fmla="*/ 458 w 5084"/>
                  <a:gd name="T7" fmla="*/ 3322 h 4932"/>
                  <a:gd name="T8" fmla="*/ 0 w 5084"/>
                  <a:gd name="T9" fmla="*/ 3590 h 4932"/>
                  <a:gd name="T10" fmla="*/ 0 w 5084"/>
                  <a:gd name="T11" fmla="*/ 3816 h 4932"/>
                  <a:gd name="T12" fmla="*/ 1937 w 5084"/>
                  <a:gd name="T13" fmla="*/ 4932 h 4932"/>
                  <a:gd name="T14" fmla="*/ 2637 w 5084"/>
                  <a:gd name="T15" fmla="*/ 4529 h 4932"/>
                  <a:gd name="T16" fmla="*/ 3099 w 5084"/>
                  <a:gd name="T17" fmla="*/ 4794 h 4932"/>
                  <a:gd name="T18" fmla="*/ 5084 w 5084"/>
                  <a:gd name="T19" fmla="*/ 3650 h 4932"/>
                  <a:gd name="T20" fmla="*/ 5084 w 5084"/>
                  <a:gd name="T21" fmla="*/ 1650 h 4932"/>
                  <a:gd name="T22" fmla="*/ 2225 w 5084"/>
                  <a:gd name="T23" fmla="*/ 0 h 4932"/>
                  <a:gd name="T24" fmla="*/ 240 w 5084"/>
                  <a:gd name="T25" fmla="*/ 1145 h 4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84" h="4932">
                    <a:moveTo>
                      <a:pt x="240" y="1145"/>
                    </a:moveTo>
                    <a:lnTo>
                      <a:pt x="240" y="3146"/>
                    </a:lnTo>
                    <a:lnTo>
                      <a:pt x="458" y="3264"/>
                    </a:lnTo>
                    <a:lnTo>
                      <a:pt x="458" y="3322"/>
                    </a:lnTo>
                    <a:lnTo>
                      <a:pt x="0" y="3590"/>
                    </a:lnTo>
                    <a:lnTo>
                      <a:pt x="0" y="3816"/>
                    </a:lnTo>
                    <a:lnTo>
                      <a:pt x="1937" y="4932"/>
                    </a:lnTo>
                    <a:lnTo>
                      <a:pt x="2637" y="4529"/>
                    </a:lnTo>
                    <a:lnTo>
                      <a:pt x="3099" y="4794"/>
                    </a:lnTo>
                    <a:lnTo>
                      <a:pt x="5084" y="3650"/>
                    </a:lnTo>
                    <a:lnTo>
                      <a:pt x="5084" y="1650"/>
                    </a:lnTo>
                    <a:lnTo>
                      <a:pt x="2225" y="0"/>
                    </a:lnTo>
                    <a:lnTo>
                      <a:pt x="240" y="1145"/>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861" name="Freeform 605"/>
              <p:cNvSpPr>
                <a:spLocks/>
              </p:cNvSpPr>
              <p:nvPr/>
            </p:nvSpPr>
            <p:spPr bwMode="auto">
              <a:xfrm>
                <a:off x="3548" y="8771"/>
                <a:ext cx="2859" cy="3649"/>
              </a:xfrm>
              <a:custGeom>
                <a:avLst/>
                <a:gdLst>
                  <a:gd name="T0" fmla="*/ 0 w 2859"/>
                  <a:gd name="T1" fmla="*/ 2001 h 3649"/>
                  <a:gd name="T2" fmla="*/ 0 w 2859"/>
                  <a:gd name="T3" fmla="*/ 0 h 3649"/>
                  <a:gd name="T4" fmla="*/ 2859 w 2859"/>
                  <a:gd name="T5" fmla="*/ 1650 h 3649"/>
                  <a:gd name="T6" fmla="*/ 2859 w 2859"/>
                  <a:gd name="T7" fmla="*/ 3649 h 3649"/>
                  <a:gd name="T8" fmla="*/ 0 w 2859"/>
                  <a:gd name="T9" fmla="*/ 2001 h 3649"/>
                </a:gdLst>
                <a:ahLst/>
                <a:cxnLst>
                  <a:cxn ang="0">
                    <a:pos x="T0" y="T1"/>
                  </a:cxn>
                  <a:cxn ang="0">
                    <a:pos x="T2" y="T3"/>
                  </a:cxn>
                  <a:cxn ang="0">
                    <a:pos x="T4" y="T5"/>
                  </a:cxn>
                  <a:cxn ang="0">
                    <a:pos x="T6" y="T7"/>
                  </a:cxn>
                  <a:cxn ang="0">
                    <a:pos x="T8" y="T9"/>
                  </a:cxn>
                </a:cxnLst>
                <a:rect l="0" t="0" r="r" b="b"/>
                <a:pathLst>
                  <a:path w="2859" h="3649">
                    <a:moveTo>
                      <a:pt x="0" y="2001"/>
                    </a:moveTo>
                    <a:lnTo>
                      <a:pt x="0" y="0"/>
                    </a:lnTo>
                    <a:lnTo>
                      <a:pt x="2859" y="1650"/>
                    </a:lnTo>
                    <a:lnTo>
                      <a:pt x="2859" y="3649"/>
                    </a:lnTo>
                    <a:lnTo>
                      <a:pt x="0" y="2001"/>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862" name="Freeform 606"/>
              <p:cNvSpPr>
                <a:spLocks/>
              </p:cNvSpPr>
              <p:nvPr/>
            </p:nvSpPr>
            <p:spPr bwMode="auto">
              <a:xfrm>
                <a:off x="3316" y="10812"/>
                <a:ext cx="2637" cy="1521"/>
              </a:xfrm>
              <a:custGeom>
                <a:avLst/>
                <a:gdLst>
                  <a:gd name="T0" fmla="*/ 1937 w 2637"/>
                  <a:gd name="T1" fmla="*/ 1521 h 1521"/>
                  <a:gd name="T2" fmla="*/ 2637 w 2637"/>
                  <a:gd name="T3" fmla="*/ 1116 h 1521"/>
                  <a:gd name="T4" fmla="*/ 701 w 2637"/>
                  <a:gd name="T5" fmla="*/ 0 h 1521"/>
                  <a:gd name="T6" fmla="*/ 0 w 2637"/>
                  <a:gd name="T7" fmla="*/ 404 h 1521"/>
                  <a:gd name="T8" fmla="*/ 1937 w 2637"/>
                  <a:gd name="T9" fmla="*/ 1521 h 1521"/>
                </a:gdLst>
                <a:ahLst/>
                <a:cxnLst>
                  <a:cxn ang="0">
                    <a:pos x="T0" y="T1"/>
                  </a:cxn>
                  <a:cxn ang="0">
                    <a:pos x="T2" y="T3"/>
                  </a:cxn>
                  <a:cxn ang="0">
                    <a:pos x="T4" y="T5"/>
                  </a:cxn>
                  <a:cxn ang="0">
                    <a:pos x="T6" y="T7"/>
                  </a:cxn>
                  <a:cxn ang="0">
                    <a:pos x="T8" y="T9"/>
                  </a:cxn>
                </a:cxnLst>
                <a:rect l="0" t="0" r="r" b="b"/>
                <a:pathLst>
                  <a:path w="2637" h="1521">
                    <a:moveTo>
                      <a:pt x="1937" y="1521"/>
                    </a:moveTo>
                    <a:lnTo>
                      <a:pt x="2637" y="1116"/>
                    </a:lnTo>
                    <a:lnTo>
                      <a:pt x="701" y="0"/>
                    </a:lnTo>
                    <a:lnTo>
                      <a:pt x="0" y="404"/>
                    </a:lnTo>
                    <a:lnTo>
                      <a:pt x="1937" y="1521"/>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63" name="Freeform 607"/>
              <p:cNvSpPr>
                <a:spLocks/>
              </p:cNvSpPr>
              <p:nvPr/>
            </p:nvSpPr>
            <p:spPr bwMode="auto">
              <a:xfrm>
                <a:off x="3648" y="10699"/>
                <a:ext cx="2101" cy="1211"/>
              </a:xfrm>
              <a:custGeom>
                <a:avLst/>
                <a:gdLst>
                  <a:gd name="T0" fmla="*/ 1543 w 2101"/>
                  <a:gd name="T1" fmla="*/ 1211 h 1211"/>
                  <a:gd name="T2" fmla="*/ 2101 w 2101"/>
                  <a:gd name="T3" fmla="*/ 890 h 1211"/>
                  <a:gd name="T4" fmla="*/ 558 w 2101"/>
                  <a:gd name="T5" fmla="*/ 0 h 1211"/>
                  <a:gd name="T6" fmla="*/ 0 w 2101"/>
                  <a:gd name="T7" fmla="*/ 321 h 1211"/>
                  <a:gd name="T8" fmla="*/ 1543 w 2101"/>
                  <a:gd name="T9" fmla="*/ 1211 h 1211"/>
                </a:gdLst>
                <a:ahLst/>
                <a:cxnLst>
                  <a:cxn ang="0">
                    <a:pos x="T0" y="T1"/>
                  </a:cxn>
                  <a:cxn ang="0">
                    <a:pos x="T2" y="T3"/>
                  </a:cxn>
                  <a:cxn ang="0">
                    <a:pos x="T4" y="T5"/>
                  </a:cxn>
                  <a:cxn ang="0">
                    <a:pos x="T6" y="T7"/>
                  </a:cxn>
                  <a:cxn ang="0">
                    <a:pos x="T8" y="T9"/>
                  </a:cxn>
                </a:cxnLst>
                <a:rect l="0" t="0" r="r" b="b"/>
                <a:pathLst>
                  <a:path w="2101" h="1211">
                    <a:moveTo>
                      <a:pt x="1543" y="1211"/>
                    </a:moveTo>
                    <a:lnTo>
                      <a:pt x="2101" y="890"/>
                    </a:lnTo>
                    <a:lnTo>
                      <a:pt x="558" y="0"/>
                    </a:lnTo>
                    <a:lnTo>
                      <a:pt x="0" y="321"/>
                    </a:lnTo>
                    <a:lnTo>
                      <a:pt x="1543" y="1211"/>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64" name="Freeform 608"/>
              <p:cNvSpPr>
                <a:spLocks/>
              </p:cNvSpPr>
              <p:nvPr/>
            </p:nvSpPr>
            <p:spPr bwMode="auto">
              <a:xfrm>
                <a:off x="6415" y="9276"/>
                <a:ext cx="1985" cy="1427"/>
              </a:xfrm>
              <a:custGeom>
                <a:avLst/>
                <a:gdLst>
                  <a:gd name="T0" fmla="*/ 0 w 1985"/>
                  <a:gd name="T1" fmla="*/ 1427 h 1427"/>
                  <a:gd name="T2" fmla="*/ 1985 w 1985"/>
                  <a:gd name="T3" fmla="*/ 283 h 1427"/>
                  <a:gd name="T4" fmla="*/ 1985 w 1985"/>
                  <a:gd name="T5" fmla="*/ 0 h 1427"/>
                  <a:gd name="T6" fmla="*/ 0 w 1985"/>
                  <a:gd name="T7" fmla="*/ 1145 h 1427"/>
                  <a:gd name="T8" fmla="*/ 0 w 1985"/>
                  <a:gd name="T9" fmla="*/ 1427 h 1427"/>
                </a:gdLst>
                <a:ahLst/>
                <a:cxnLst>
                  <a:cxn ang="0">
                    <a:pos x="T0" y="T1"/>
                  </a:cxn>
                  <a:cxn ang="0">
                    <a:pos x="T2" y="T3"/>
                  </a:cxn>
                  <a:cxn ang="0">
                    <a:pos x="T4" y="T5"/>
                  </a:cxn>
                  <a:cxn ang="0">
                    <a:pos x="T6" y="T7"/>
                  </a:cxn>
                  <a:cxn ang="0">
                    <a:pos x="T8" y="T9"/>
                  </a:cxn>
                </a:cxnLst>
                <a:rect l="0" t="0" r="r" b="b"/>
                <a:pathLst>
                  <a:path w="1985" h="1427">
                    <a:moveTo>
                      <a:pt x="0" y="1427"/>
                    </a:moveTo>
                    <a:lnTo>
                      <a:pt x="1985" y="283"/>
                    </a:lnTo>
                    <a:lnTo>
                      <a:pt x="1985" y="0"/>
                    </a:lnTo>
                    <a:lnTo>
                      <a:pt x="0" y="1145"/>
                    </a:lnTo>
                    <a:lnTo>
                      <a:pt x="0" y="1427"/>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65" name="Freeform 609"/>
              <p:cNvSpPr>
                <a:spLocks/>
              </p:cNvSpPr>
              <p:nvPr/>
            </p:nvSpPr>
            <p:spPr bwMode="auto">
              <a:xfrm>
                <a:off x="3554" y="8771"/>
                <a:ext cx="2861" cy="1932"/>
              </a:xfrm>
              <a:custGeom>
                <a:avLst/>
                <a:gdLst>
                  <a:gd name="T0" fmla="*/ 0 w 2861"/>
                  <a:gd name="T1" fmla="*/ 283 h 1932"/>
                  <a:gd name="T2" fmla="*/ 2861 w 2861"/>
                  <a:gd name="T3" fmla="*/ 1932 h 1932"/>
                  <a:gd name="T4" fmla="*/ 2861 w 2861"/>
                  <a:gd name="T5" fmla="*/ 1649 h 1932"/>
                  <a:gd name="T6" fmla="*/ 0 w 2861"/>
                  <a:gd name="T7" fmla="*/ 0 h 1932"/>
                  <a:gd name="T8" fmla="*/ 0 w 2861"/>
                  <a:gd name="T9" fmla="*/ 283 h 1932"/>
                </a:gdLst>
                <a:ahLst/>
                <a:cxnLst>
                  <a:cxn ang="0">
                    <a:pos x="T0" y="T1"/>
                  </a:cxn>
                  <a:cxn ang="0">
                    <a:pos x="T2" y="T3"/>
                  </a:cxn>
                  <a:cxn ang="0">
                    <a:pos x="T4" y="T5"/>
                  </a:cxn>
                  <a:cxn ang="0">
                    <a:pos x="T6" y="T7"/>
                  </a:cxn>
                  <a:cxn ang="0">
                    <a:pos x="T8" y="T9"/>
                  </a:cxn>
                </a:cxnLst>
                <a:rect l="0" t="0" r="r" b="b"/>
                <a:pathLst>
                  <a:path w="2861" h="1932">
                    <a:moveTo>
                      <a:pt x="0" y="283"/>
                    </a:moveTo>
                    <a:lnTo>
                      <a:pt x="2861" y="1932"/>
                    </a:lnTo>
                    <a:lnTo>
                      <a:pt x="2861" y="1649"/>
                    </a:lnTo>
                    <a:lnTo>
                      <a:pt x="0" y="0"/>
                    </a:lnTo>
                    <a:lnTo>
                      <a:pt x="0" y="283"/>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66" name="Freeform 610"/>
              <p:cNvSpPr>
                <a:spLocks/>
              </p:cNvSpPr>
              <p:nvPr/>
            </p:nvSpPr>
            <p:spPr bwMode="auto">
              <a:xfrm>
                <a:off x="5199" y="11589"/>
                <a:ext cx="558" cy="548"/>
              </a:xfrm>
              <a:custGeom>
                <a:avLst/>
                <a:gdLst>
                  <a:gd name="T0" fmla="*/ 0 w 558"/>
                  <a:gd name="T1" fmla="*/ 548 h 548"/>
                  <a:gd name="T2" fmla="*/ 558 w 558"/>
                  <a:gd name="T3" fmla="*/ 227 h 548"/>
                  <a:gd name="T4" fmla="*/ 558 w 558"/>
                  <a:gd name="T5" fmla="*/ 0 h 548"/>
                  <a:gd name="T6" fmla="*/ 0 w 558"/>
                  <a:gd name="T7" fmla="*/ 321 h 548"/>
                  <a:gd name="T8" fmla="*/ 0 w 558"/>
                  <a:gd name="T9" fmla="*/ 548 h 548"/>
                </a:gdLst>
                <a:ahLst/>
                <a:cxnLst>
                  <a:cxn ang="0">
                    <a:pos x="T0" y="T1"/>
                  </a:cxn>
                  <a:cxn ang="0">
                    <a:pos x="T2" y="T3"/>
                  </a:cxn>
                  <a:cxn ang="0">
                    <a:pos x="T4" y="T5"/>
                  </a:cxn>
                  <a:cxn ang="0">
                    <a:pos x="T6" y="T7"/>
                  </a:cxn>
                  <a:cxn ang="0">
                    <a:pos x="T8" y="T9"/>
                  </a:cxn>
                </a:cxnLst>
                <a:rect l="0" t="0" r="r" b="b"/>
                <a:pathLst>
                  <a:path w="558" h="548">
                    <a:moveTo>
                      <a:pt x="0" y="548"/>
                    </a:moveTo>
                    <a:lnTo>
                      <a:pt x="558" y="227"/>
                    </a:lnTo>
                    <a:lnTo>
                      <a:pt x="558" y="0"/>
                    </a:lnTo>
                    <a:lnTo>
                      <a:pt x="0" y="321"/>
                    </a:lnTo>
                    <a:lnTo>
                      <a:pt x="0" y="548"/>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67" name="Freeform 611"/>
              <p:cNvSpPr>
                <a:spLocks/>
              </p:cNvSpPr>
              <p:nvPr/>
            </p:nvSpPr>
            <p:spPr bwMode="auto">
              <a:xfrm>
                <a:off x="5253" y="11928"/>
                <a:ext cx="700" cy="630"/>
              </a:xfrm>
              <a:custGeom>
                <a:avLst/>
                <a:gdLst>
                  <a:gd name="T0" fmla="*/ 0 w 700"/>
                  <a:gd name="T1" fmla="*/ 630 h 630"/>
                  <a:gd name="T2" fmla="*/ 700 w 700"/>
                  <a:gd name="T3" fmla="*/ 227 h 630"/>
                  <a:gd name="T4" fmla="*/ 700 w 700"/>
                  <a:gd name="T5" fmla="*/ 0 h 630"/>
                  <a:gd name="T6" fmla="*/ 0 w 700"/>
                  <a:gd name="T7" fmla="*/ 405 h 630"/>
                  <a:gd name="T8" fmla="*/ 0 w 700"/>
                  <a:gd name="T9" fmla="*/ 630 h 630"/>
                </a:gdLst>
                <a:ahLst/>
                <a:cxnLst>
                  <a:cxn ang="0">
                    <a:pos x="T0" y="T1"/>
                  </a:cxn>
                  <a:cxn ang="0">
                    <a:pos x="T2" y="T3"/>
                  </a:cxn>
                  <a:cxn ang="0">
                    <a:pos x="T4" y="T5"/>
                  </a:cxn>
                  <a:cxn ang="0">
                    <a:pos x="T6" y="T7"/>
                  </a:cxn>
                  <a:cxn ang="0">
                    <a:pos x="T8" y="T9"/>
                  </a:cxn>
                </a:cxnLst>
                <a:rect l="0" t="0" r="r" b="b"/>
                <a:pathLst>
                  <a:path w="700" h="630">
                    <a:moveTo>
                      <a:pt x="0" y="630"/>
                    </a:moveTo>
                    <a:lnTo>
                      <a:pt x="700" y="227"/>
                    </a:lnTo>
                    <a:lnTo>
                      <a:pt x="700" y="0"/>
                    </a:lnTo>
                    <a:lnTo>
                      <a:pt x="0" y="405"/>
                    </a:lnTo>
                    <a:lnTo>
                      <a:pt x="0" y="630"/>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68" name="Freeform 612"/>
              <p:cNvSpPr>
                <a:spLocks/>
              </p:cNvSpPr>
              <p:nvPr/>
            </p:nvSpPr>
            <p:spPr bwMode="auto">
              <a:xfrm>
                <a:off x="3548" y="7628"/>
                <a:ext cx="4845" cy="2793"/>
              </a:xfrm>
              <a:custGeom>
                <a:avLst/>
                <a:gdLst>
                  <a:gd name="T0" fmla="*/ 0 w 4845"/>
                  <a:gd name="T1" fmla="*/ 1145 h 2793"/>
                  <a:gd name="T2" fmla="*/ 658 w 4845"/>
                  <a:gd name="T3" fmla="*/ 1524 h 2793"/>
                  <a:gd name="T4" fmla="*/ 100 w 4845"/>
                  <a:gd name="T5" fmla="*/ 1846 h 2793"/>
                  <a:gd name="T6" fmla="*/ 1643 w 4845"/>
                  <a:gd name="T7" fmla="*/ 2735 h 2793"/>
                  <a:gd name="T8" fmla="*/ 2201 w 4845"/>
                  <a:gd name="T9" fmla="*/ 2414 h 2793"/>
                  <a:gd name="T10" fmla="*/ 2859 w 4845"/>
                  <a:gd name="T11" fmla="*/ 2793 h 2793"/>
                  <a:gd name="T12" fmla="*/ 4845 w 4845"/>
                  <a:gd name="T13" fmla="*/ 1648 h 2793"/>
                  <a:gd name="T14" fmla="*/ 1985 w 4845"/>
                  <a:gd name="T15" fmla="*/ 0 h 2793"/>
                  <a:gd name="T16" fmla="*/ 0 w 4845"/>
                  <a:gd name="T17" fmla="*/ 1145 h 2793"/>
                  <a:gd name="T18" fmla="*/ 0 w 4845"/>
                  <a:gd name="T19" fmla="*/ 1145 h 2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45" h="2793">
                    <a:moveTo>
                      <a:pt x="0" y="1145"/>
                    </a:moveTo>
                    <a:lnTo>
                      <a:pt x="658" y="1524"/>
                    </a:lnTo>
                    <a:lnTo>
                      <a:pt x="100" y="1846"/>
                    </a:lnTo>
                    <a:lnTo>
                      <a:pt x="1643" y="2735"/>
                    </a:lnTo>
                    <a:lnTo>
                      <a:pt x="2201" y="2414"/>
                    </a:lnTo>
                    <a:lnTo>
                      <a:pt x="2859" y="2793"/>
                    </a:lnTo>
                    <a:lnTo>
                      <a:pt x="4845" y="1648"/>
                    </a:lnTo>
                    <a:lnTo>
                      <a:pt x="1985" y="0"/>
                    </a:lnTo>
                    <a:lnTo>
                      <a:pt x="0" y="1145"/>
                    </a:lnTo>
                    <a:lnTo>
                      <a:pt x="0" y="1145"/>
                    </a:lnTo>
                    <a:close/>
                  </a:path>
                </a:pathLst>
              </a:custGeom>
              <a:solidFill>
                <a:schemeClr val="accent1"/>
              </a:solidFill>
              <a:ln w="19050" cmpd="sng">
                <a:solidFill>
                  <a:srgbClr val="660066"/>
                </a:solidFill>
                <a:prstDash val="solid"/>
                <a:round/>
                <a:headEnd/>
                <a:tailEnd/>
              </a:ln>
            </p:spPr>
            <p:txBody>
              <a:bodyPr/>
              <a:lstStyle/>
              <a:p>
                <a:endParaRPr lang="ru-RU"/>
              </a:p>
            </p:txBody>
          </p:sp>
          <p:sp>
            <p:nvSpPr>
              <p:cNvPr id="1120869" name="Freeform 613"/>
              <p:cNvSpPr>
                <a:spLocks/>
              </p:cNvSpPr>
              <p:nvPr/>
            </p:nvSpPr>
            <p:spPr bwMode="auto">
              <a:xfrm>
                <a:off x="5103" y="10581"/>
                <a:ext cx="199" cy="1251"/>
              </a:xfrm>
              <a:custGeom>
                <a:avLst/>
                <a:gdLst>
                  <a:gd name="T0" fmla="*/ 199 w 199"/>
                  <a:gd name="T1" fmla="*/ 1185 h 1251"/>
                  <a:gd name="T2" fmla="*/ 199 w 199"/>
                  <a:gd name="T3" fmla="*/ 0 h 1251"/>
                  <a:gd name="T4" fmla="*/ 1 w 199"/>
                  <a:gd name="T5" fmla="*/ 0 h 1251"/>
                  <a:gd name="T6" fmla="*/ 1 w 199"/>
                  <a:gd name="T7" fmla="*/ 1185 h 1251"/>
                  <a:gd name="T8" fmla="*/ 0 w 199"/>
                  <a:gd name="T9" fmla="*/ 1191 h 1251"/>
                  <a:gd name="T10" fmla="*/ 1 w 199"/>
                  <a:gd name="T11" fmla="*/ 1198 h 1251"/>
                  <a:gd name="T12" fmla="*/ 3 w 199"/>
                  <a:gd name="T13" fmla="*/ 1204 h 1251"/>
                  <a:gd name="T14" fmla="*/ 5 w 199"/>
                  <a:gd name="T15" fmla="*/ 1209 h 1251"/>
                  <a:gd name="T16" fmla="*/ 9 w 199"/>
                  <a:gd name="T17" fmla="*/ 1215 h 1251"/>
                  <a:gd name="T18" fmla="*/ 14 w 199"/>
                  <a:gd name="T19" fmla="*/ 1220 h 1251"/>
                  <a:gd name="T20" fmla="*/ 18 w 199"/>
                  <a:gd name="T21" fmla="*/ 1224 h 1251"/>
                  <a:gd name="T22" fmla="*/ 25 w 199"/>
                  <a:gd name="T23" fmla="*/ 1229 h 1251"/>
                  <a:gd name="T24" fmla="*/ 30 w 199"/>
                  <a:gd name="T25" fmla="*/ 1233 h 1251"/>
                  <a:gd name="T26" fmla="*/ 38 w 199"/>
                  <a:gd name="T27" fmla="*/ 1236 h 1251"/>
                  <a:gd name="T28" fmla="*/ 45 w 199"/>
                  <a:gd name="T29" fmla="*/ 1240 h 1251"/>
                  <a:gd name="T30" fmla="*/ 54 w 199"/>
                  <a:gd name="T31" fmla="*/ 1244 h 1251"/>
                  <a:gd name="T32" fmla="*/ 63 w 199"/>
                  <a:gd name="T33" fmla="*/ 1245 h 1251"/>
                  <a:gd name="T34" fmla="*/ 72 w 199"/>
                  <a:gd name="T35" fmla="*/ 1247 h 1251"/>
                  <a:gd name="T36" fmla="*/ 81 w 199"/>
                  <a:gd name="T37" fmla="*/ 1249 h 1251"/>
                  <a:gd name="T38" fmla="*/ 92 w 199"/>
                  <a:gd name="T39" fmla="*/ 1249 h 1251"/>
                  <a:gd name="T40" fmla="*/ 101 w 199"/>
                  <a:gd name="T41" fmla="*/ 1251 h 1251"/>
                  <a:gd name="T42" fmla="*/ 112 w 199"/>
                  <a:gd name="T43" fmla="*/ 1249 h 1251"/>
                  <a:gd name="T44" fmla="*/ 121 w 199"/>
                  <a:gd name="T45" fmla="*/ 1249 h 1251"/>
                  <a:gd name="T46" fmla="*/ 130 w 199"/>
                  <a:gd name="T47" fmla="*/ 1247 h 1251"/>
                  <a:gd name="T48" fmla="*/ 139 w 199"/>
                  <a:gd name="T49" fmla="*/ 1245 h 1251"/>
                  <a:gd name="T50" fmla="*/ 149 w 199"/>
                  <a:gd name="T51" fmla="*/ 1242 h 1251"/>
                  <a:gd name="T52" fmla="*/ 156 w 199"/>
                  <a:gd name="T53" fmla="*/ 1240 h 1251"/>
                  <a:gd name="T54" fmla="*/ 165 w 199"/>
                  <a:gd name="T55" fmla="*/ 1236 h 1251"/>
                  <a:gd name="T56" fmla="*/ 170 w 199"/>
                  <a:gd name="T57" fmla="*/ 1233 h 1251"/>
                  <a:gd name="T58" fmla="*/ 178 w 199"/>
                  <a:gd name="T59" fmla="*/ 1227 h 1251"/>
                  <a:gd name="T60" fmla="*/ 183 w 199"/>
                  <a:gd name="T61" fmla="*/ 1224 h 1251"/>
                  <a:gd name="T62" fmla="*/ 189 w 199"/>
                  <a:gd name="T63" fmla="*/ 1218 h 1251"/>
                  <a:gd name="T64" fmla="*/ 192 w 199"/>
                  <a:gd name="T65" fmla="*/ 1213 h 1251"/>
                  <a:gd name="T66" fmla="*/ 196 w 199"/>
                  <a:gd name="T67" fmla="*/ 1207 h 1251"/>
                  <a:gd name="T68" fmla="*/ 198 w 199"/>
                  <a:gd name="T69" fmla="*/ 1202 h 1251"/>
                  <a:gd name="T70" fmla="*/ 199 w 199"/>
                  <a:gd name="T71" fmla="*/ 1195 h 1251"/>
                  <a:gd name="T72" fmla="*/ 199 w 199"/>
                  <a:gd name="T73" fmla="*/ 1191 h 1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9" h="1251">
                    <a:moveTo>
                      <a:pt x="199" y="1185"/>
                    </a:moveTo>
                    <a:lnTo>
                      <a:pt x="199" y="0"/>
                    </a:lnTo>
                    <a:lnTo>
                      <a:pt x="1" y="0"/>
                    </a:lnTo>
                    <a:lnTo>
                      <a:pt x="1" y="1185"/>
                    </a:lnTo>
                    <a:lnTo>
                      <a:pt x="0" y="1191"/>
                    </a:lnTo>
                    <a:lnTo>
                      <a:pt x="1" y="1198"/>
                    </a:lnTo>
                    <a:lnTo>
                      <a:pt x="3" y="1204"/>
                    </a:lnTo>
                    <a:lnTo>
                      <a:pt x="5" y="1209"/>
                    </a:lnTo>
                    <a:lnTo>
                      <a:pt x="9" y="1215"/>
                    </a:lnTo>
                    <a:lnTo>
                      <a:pt x="14" y="1220"/>
                    </a:lnTo>
                    <a:lnTo>
                      <a:pt x="18" y="1224"/>
                    </a:lnTo>
                    <a:lnTo>
                      <a:pt x="25" y="1229"/>
                    </a:lnTo>
                    <a:lnTo>
                      <a:pt x="30" y="1233"/>
                    </a:lnTo>
                    <a:lnTo>
                      <a:pt x="38" y="1236"/>
                    </a:lnTo>
                    <a:lnTo>
                      <a:pt x="45" y="1240"/>
                    </a:lnTo>
                    <a:lnTo>
                      <a:pt x="54" y="1244"/>
                    </a:lnTo>
                    <a:lnTo>
                      <a:pt x="63" y="1245"/>
                    </a:lnTo>
                    <a:lnTo>
                      <a:pt x="72" y="1247"/>
                    </a:lnTo>
                    <a:lnTo>
                      <a:pt x="81" y="1249"/>
                    </a:lnTo>
                    <a:lnTo>
                      <a:pt x="92" y="1249"/>
                    </a:lnTo>
                    <a:lnTo>
                      <a:pt x="101" y="1251"/>
                    </a:lnTo>
                    <a:lnTo>
                      <a:pt x="112" y="1249"/>
                    </a:lnTo>
                    <a:lnTo>
                      <a:pt x="121" y="1249"/>
                    </a:lnTo>
                    <a:lnTo>
                      <a:pt x="130" y="1247"/>
                    </a:lnTo>
                    <a:lnTo>
                      <a:pt x="139" y="1245"/>
                    </a:lnTo>
                    <a:lnTo>
                      <a:pt x="149" y="1242"/>
                    </a:lnTo>
                    <a:lnTo>
                      <a:pt x="156" y="1240"/>
                    </a:lnTo>
                    <a:lnTo>
                      <a:pt x="165" y="1236"/>
                    </a:lnTo>
                    <a:lnTo>
                      <a:pt x="170" y="1233"/>
                    </a:lnTo>
                    <a:lnTo>
                      <a:pt x="178" y="1227"/>
                    </a:lnTo>
                    <a:lnTo>
                      <a:pt x="183" y="1224"/>
                    </a:lnTo>
                    <a:lnTo>
                      <a:pt x="189" y="1218"/>
                    </a:lnTo>
                    <a:lnTo>
                      <a:pt x="192" y="1213"/>
                    </a:lnTo>
                    <a:lnTo>
                      <a:pt x="196" y="1207"/>
                    </a:lnTo>
                    <a:lnTo>
                      <a:pt x="198" y="1202"/>
                    </a:lnTo>
                    <a:lnTo>
                      <a:pt x="199" y="1195"/>
                    </a:lnTo>
                    <a:lnTo>
                      <a:pt x="199" y="1191"/>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70" name="Freeform 614"/>
              <p:cNvSpPr>
                <a:spLocks/>
              </p:cNvSpPr>
              <p:nvPr/>
            </p:nvSpPr>
            <p:spPr bwMode="auto">
              <a:xfrm>
                <a:off x="5401" y="10403"/>
                <a:ext cx="200" cy="1249"/>
              </a:xfrm>
              <a:custGeom>
                <a:avLst/>
                <a:gdLst>
                  <a:gd name="T0" fmla="*/ 200 w 200"/>
                  <a:gd name="T1" fmla="*/ 1186 h 1249"/>
                  <a:gd name="T2" fmla="*/ 200 w 200"/>
                  <a:gd name="T3" fmla="*/ 0 h 1249"/>
                  <a:gd name="T4" fmla="*/ 1 w 200"/>
                  <a:gd name="T5" fmla="*/ 0 h 1249"/>
                  <a:gd name="T6" fmla="*/ 1 w 200"/>
                  <a:gd name="T7" fmla="*/ 1186 h 1249"/>
                  <a:gd name="T8" fmla="*/ 0 w 200"/>
                  <a:gd name="T9" fmla="*/ 1191 h 1249"/>
                  <a:gd name="T10" fmla="*/ 1 w 200"/>
                  <a:gd name="T11" fmla="*/ 1196 h 1249"/>
                  <a:gd name="T12" fmla="*/ 3 w 200"/>
                  <a:gd name="T13" fmla="*/ 1204 h 1249"/>
                  <a:gd name="T14" fmla="*/ 5 w 200"/>
                  <a:gd name="T15" fmla="*/ 1209 h 1249"/>
                  <a:gd name="T16" fmla="*/ 9 w 200"/>
                  <a:gd name="T17" fmla="*/ 1215 h 1249"/>
                  <a:gd name="T18" fmla="*/ 12 w 200"/>
                  <a:gd name="T19" fmla="*/ 1218 h 1249"/>
                  <a:gd name="T20" fmla="*/ 18 w 200"/>
                  <a:gd name="T21" fmla="*/ 1224 h 1249"/>
                  <a:gd name="T22" fmla="*/ 23 w 200"/>
                  <a:gd name="T23" fmla="*/ 1229 h 1249"/>
                  <a:gd name="T24" fmla="*/ 31 w 200"/>
                  <a:gd name="T25" fmla="*/ 1233 h 1249"/>
                  <a:gd name="T26" fmla="*/ 38 w 200"/>
                  <a:gd name="T27" fmla="*/ 1236 h 1249"/>
                  <a:gd name="T28" fmla="*/ 45 w 200"/>
                  <a:gd name="T29" fmla="*/ 1240 h 1249"/>
                  <a:gd name="T30" fmla="*/ 54 w 200"/>
                  <a:gd name="T31" fmla="*/ 1244 h 1249"/>
                  <a:gd name="T32" fmla="*/ 63 w 200"/>
                  <a:gd name="T33" fmla="*/ 1246 h 1249"/>
                  <a:gd name="T34" fmla="*/ 72 w 200"/>
                  <a:gd name="T35" fmla="*/ 1247 h 1249"/>
                  <a:gd name="T36" fmla="*/ 81 w 200"/>
                  <a:gd name="T37" fmla="*/ 1249 h 1249"/>
                  <a:gd name="T38" fmla="*/ 92 w 200"/>
                  <a:gd name="T39" fmla="*/ 1249 h 1249"/>
                  <a:gd name="T40" fmla="*/ 101 w 200"/>
                  <a:gd name="T41" fmla="*/ 1249 h 1249"/>
                  <a:gd name="T42" fmla="*/ 112 w 200"/>
                  <a:gd name="T43" fmla="*/ 1249 h 1249"/>
                  <a:gd name="T44" fmla="*/ 121 w 200"/>
                  <a:gd name="T45" fmla="*/ 1247 h 1249"/>
                  <a:gd name="T46" fmla="*/ 130 w 200"/>
                  <a:gd name="T47" fmla="*/ 1247 h 1249"/>
                  <a:gd name="T48" fmla="*/ 140 w 200"/>
                  <a:gd name="T49" fmla="*/ 1244 h 1249"/>
                  <a:gd name="T50" fmla="*/ 149 w 200"/>
                  <a:gd name="T51" fmla="*/ 1242 h 1249"/>
                  <a:gd name="T52" fmla="*/ 156 w 200"/>
                  <a:gd name="T53" fmla="*/ 1238 h 1249"/>
                  <a:gd name="T54" fmla="*/ 165 w 200"/>
                  <a:gd name="T55" fmla="*/ 1235 h 1249"/>
                  <a:gd name="T56" fmla="*/ 170 w 200"/>
                  <a:gd name="T57" fmla="*/ 1231 h 1249"/>
                  <a:gd name="T58" fmla="*/ 178 w 200"/>
                  <a:gd name="T59" fmla="*/ 1227 h 1249"/>
                  <a:gd name="T60" fmla="*/ 183 w 200"/>
                  <a:gd name="T61" fmla="*/ 1222 h 1249"/>
                  <a:gd name="T62" fmla="*/ 189 w 200"/>
                  <a:gd name="T63" fmla="*/ 1218 h 1249"/>
                  <a:gd name="T64" fmla="*/ 192 w 200"/>
                  <a:gd name="T65" fmla="*/ 1213 h 1249"/>
                  <a:gd name="T66" fmla="*/ 196 w 200"/>
                  <a:gd name="T67" fmla="*/ 1207 h 1249"/>
                  <a:gd name="T68" fmla="*/ 198 w 200"/>
                  <a:gd name="T69" fmla="*/ 1200 h 1249"/>
                  <a:gd name="T70" fmla="*/ 200 w 200"/>
                  <a:gd name="T71" fmla="*/ 1195 h 1249"/>
                  <a:gd name="T72" fmla="*/ 200 w 200"/>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49">
                    <a:moveTo>
                      <a:pt x="200" y="1186"/>
                    </a:moveTo>
                    <a:lnTo>
                      <a:pt x="200" y="0"/>
                    </a:lnTo>
                    <a:lnTo>
                      <a:pt x="1" y="0"/>
                    </a:lnTo>
                    <a:lnTo>
                      <a:pt x="1" y="1186"/>
                    </a:lnTo>
                    <a:lnTo>
                      <a:pt x="0" y="1191"/>
                    </a:lnTo>
                    <a:lnTo>
                      <a:pt x="1" y="1196"/>
                    </a:lnTo>
                    <a:lnTo>
                      <a:pt x="3" y="1204"/>
                    </a:lnTo>
                    <a:lnTo>
                      <a:pt x="5" y="1209"/>
                    </a:lnTo>
                    <a:lnTo>
                      <a:pt x="9" y="1215"/>
                    </a:lnTo>
                    <a:lnTo>
                      <a:pt x="12" y="1218"/>
                    </a:lnTo>
                    <a:lnTo>
                      <a:pt x="18" y="1224"/>
                    </a:lnTo>
                    <a:lnTo>
                      <a:pt x="23" y="1229"/>
                    </a:lnTo>
                    <a:lnTo>
                      <a:pt x="31" y="1233"/>
                    </a:lnTo>
                    <a:lnTo>
                      <a:pt x="38" y="1236"/>
                    </a:lnTo>
                    <a:lnTo>
                      <a:pt x="45" y="1240"/>
                    </a:lnTo>
                    <a:lnTo>
                      <a:pt x="54" y="1244"/>
                    </a:lnTo>
                    <a:lnTo>
                      <a:pt x="63" y="1246"/>
                    </a:lnTo>
                    <a:lnTo>
                      <a:pt x="72" y="1247"/>
                    </a:lnTo>
                    <a:lnTo>
                      <a:pt x="81" y="1249"/>
                    </a:lnTo>
                    <a:lnTo>
                      <a:pt x="92" y="1249"/>
                    </a:lnTo>
                    <a:lnTo>
                      <a:pt x="101" y="1249"/>
                    </a:lnTo>
                    <a:lnTo>
                      <a:pt x="112" y="1249"/>
                    </a:lnTo>
                    <a:lnTo>
                      <a:pt x="121" y="1247"/>
                    </a:lnTo>
                    <a:lnTo>
                      <a:pt x="130" y="1247"/>
                    </a:lnTo>
                    <a:lnTo>
                      <a:pt x="140" y="1244"/>
                    </a:lnTo>
                    <a:lnTo>
                      <a:pt x="149" y="1242"/>
                    </a:lnTo>
                    <a:lnTo>
                      <a:pt x="156" y="1238"/>
                    </a:lnTo>
                    <a:lnTo>
                      <a:pt x="165" y="1235"/>
                    </a:lnTo>
                    <a:lnTo>
                      <a:pt x="170" y="1231"/>
                    </a:lnTo>
                    <a:lnTo>
                      <a:pt x="178" y="1227"/>
                    </a:lnTo>
                    <a:lnTo>
                      <a:pt x="183" y="1222"/>
                    </a:lnTo>
                    <a:lnTo>
                      <a:pt x="189" y="1218"/>
                    </a:lnTo>
                    <a:lnTo>
                      <a:pt x="192" y="1213"/>
                    </a:lnTo>
                    <a:lnTo>
                      <a:pt x="196" y="1207"/>
                    </a:lnTo>
                    <a:lnTo>
                      <a:pt x="198" y="1200"/>
                    </a:lnTo>
                    <a:lnTo>
                      <a:pt x="200" y="1195"/>
                    </a:lnTo>
                    <a:lnTo>
                      <a:pt x="200"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71" name="Freeform 615"/>
              <p:cNvSpPr>
                <a:spLocks/>
              </p:cNvSpPr>
              <p:nvPr/>
            </p:nvSpPr>
            <p:spPr bwMode="auto">
              <a:xfrm>
                <a:off x="3774" y="9819"/>
                <a:ext cx="198" cy="1249"/>
              </a:xfrm>
              <a:custGeom>
                <a:avLst/>
                <a:gdLst>
                  <a:gd name="T0" fmla="*/ 198 w 198"/>
                  <a:gd name="T1" fmla="*/ 1183 h 1249"/>
                  <a:gd name="T2" fmla="*/ 198 w 198"/>
                  <a:gd name="T3" fmla="*/ 0 h 1249"/>
                  <a:gd name="T4" fmla="*/ 0 w 198"/>
                  <a:gd name="T5" fmla="*/ 0 h 1249"/>
                  <a:gd name="T6" fmla="*/ 0 w 198"/>
                  <a:gd name="T7" fmla="*/ 1183 h 1249"/>
                  <a:gd name="T8" fmla="*/ 0 w 198"/>
                  <a:gd name="T9" fmla="*/ 1191 h 1249"/>
                  <a:gd name="T10" fmla="*/ 0 w 198"/>
                  <a:gd name="T11" fmla="*/ 1196 h 1249"/>
                  <a:gd name="T12" fmla="*/ 2 w 198"/>
                  <a:gd name="T13" fmla="*/ 1201 h 1249"/>
                  <a:gd name="T14" fmla="*/ 4 w 198"/>
                  <a:gd name="T15" fmla="*/ 1207 h 1249"/>
                  <a:gd name="T16" fmla="*/ 7 w 198"/>
                  <a:gd name="T17" fmla="*/ 1212 h 1249"/>
                  <a:gd name="T18" fmla="*/ 13 w 198"/>
                  <a:gd name="T19" fmla="*/ 1218 h 1249"/>
                  <a:gd name="T20" fmla="*/ 16 w 198"/>
                  <a:gd name="T21" fmla="*/ 1223 h 1249"/>
                  <a:gd name="T22" fmla="*/ 24 w 198"/>
                  <a:gd name="T23" fmla="*/ 1227 h 1249"/>
                  <a:gd name="T24" fmla="*/ 29 w 198"/>
                  <a:gd name="T25" fmla="*/ 1232 h 1249"/>
                  <a:gd name="T26" fmla="*/ 36 w 198"/>
                  <a:gd name="T27" fmla="*/ 1236 h 1249"/>
                  <a:gd name="T28" fmla="*/ 44 w 198"/>
                  <a:gd name="T29" fmla="*/ 1240 h 1249"/>
                  <a:gd name="T30" fmla="*/ 53 w 198"/>
                  <a:gd name="T31" fmla="*/ 1241 h 1249"/>
                  <a:gd name="T32" fmla="*/ 62 w 198"/>
                  <a:gd name="T33" fmla="*/ 1245 h 1249"/>
                  <a:gd name="T34" fmla="*/ 71 w 198"/>
                  <a:gd name="T35" fmla="*/ 1247 h 1249"/>
                  <a:gd name="T36" fmla="*/ 80 w 198"/>
                  <a:gd name="T37" fmla="*/ 1247 h 1249"/>
                  <a:gd name="T38" fmla="*/ 91 w 198"/>
                  <a:gd name="T39" fmla="*/ 1249 h 1249"/>
                  <a:gd name="T40" fmla="*/ 100 w 198"/>
                  <a:gd name="T41" fmla="*/ 1249 h 1249"/>
                  <a:gd name="T42" fmla="*/ 111 w 198"/>
                  <a:gd name="T43" fmla="*/ 1249 h 1249"/>
                  <a:gd name="T44" fmla="*/ 120 w 198"/>
                  <a:gd name="T45" fmla="*/ 1247 h 1249"/>
                  <a:gd name="T46" fmla="*/ 129 w 198"/>
                  <a:gd name="T47" fmla="*/ 1245 h 1249"/>
                  <a:gd name="T48" fmla="*/ 138 w 198"/>
                  <a:gd name="T49" fmla="*/ 1243 h 1249"/>
                  <a:gd name="T50" fmla="*/ 147 w 198"/>
                  <a:gd name="T51" fmla="*/ 1241 h 1249"/>
                  <a:gd name="T52" fmla="*/ 156 w 198"/>
                  <a:gd name="T53" fmla="*/ 1238 h 1249"/>
                  <a:gd name="T54" fmla="*/ 163 w 198"/>
                  <a:gd name="T55" fmla="*/ 1234 h 1249"/>
                  <a:gd name="T56" fmla="*/ 171 w 198"/>
                  <a:gd name="T57" fmla="*/ 1230 h 1249"/>
                  <a:gd name="T58" fmla="*/ 176 w 198"/>
                  <a:gd name="T59" fmla="*/ 1227 h 1249"/>
                  <a:gd name="T60" fmla="*/ 182 w 198"/>
                  <a:gd name="T61" fmla="*/ 1221 h 1249"/>
                  <a:gd name="T62" fmla="*/ 187 w 198"/>
                  <a:gd name="T63" fmla="*/ 1216 h 1249"/>
                  <a:gd name="T64" fmla="*/ 191 w 198"/>
                  <a:gd name="T65" fmla="*/ 1210 h 1249"/>
                  <a:gd name="T66" fmla="*/ 194 w 198"/>
                  <a:gd name="T67" fmla="*/ 1205 h 1249"/>
                  <a:gd name="T68" fmla="*/ 196 w 198"/>
                  <a:gd name="T69" fmla="*/ 1200 h 1249"/>
                  <a:gd name="T70" fmla="*/ 198 w 198"/>
                  <a:gd name="T71" fmla="*/ 1194 h 1249"/>
                  <a:gd name="T72" fmla="*/ 198 w 198"/>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98" h="1249">
                    <a:moveTo>
                      <a:pt x="198" y="1183"/>
                    </a:moveTo>
                    <a:lnTo>
                      <a:pt x="198" y="0"/>
                    </a:lnTo>
                    <a:lnTo>
                      <a:pt x="0" y="0"/>
                    </a:lnTo>
                    <a:lnTo>
                      <a:pt x="0" y="1183"/>
                    </a:lnTo>
                    <a:lnTo>
                      <a:pt x="0" y="1191"/>
                    </a:lnTo>
                    <a:lnTo>
                      <a:pt x="0" y="1196"/>
                    </a:lnTo>
                    <a:lnTo>
                      <a:pt x="2" y="1201"/>
                    </a:lnTo>
                    <a:lnTo>
                      <a:pt x="4" y="1207"/>
                    </a:lnTo>
                    <a:lnTo>
                      <a:pt x="7" y="1212"/>
                    </a:lnTo>
                    <a:lnTo>
                      <a:pt x="13" y="1218"/>
                    </a:lnTo>
                    <a:lnTo>
                      <a:pt x="16" y="1223"/>
                    </a:lnTo>
                    <a:lnTo>
                      <a:pt x="24" y="1227"/>
                    </a:lnTo>
                    <a:lnTo>
                      <a:pt x="29" y="1232"/>
                    </a:lnTo>
                    <a:lnTo>
                      <a:pt x="36" y="1236"/>
                    </a:lnTo>
                    <a:lnTo>
                      <a:pt x="44" y="1240"/>
                    </a:lnTo>
                    <a:lnTo>
                      <a:pt x="53" y="1241"/>
                    </a:lnTo>
                    <a:lnTo>
                      <a:pt x="62" y="1245"/>
                    </a:lnTo>
                    <a:lnTo>
                      <a:pt x="71" y="1247"/>
                    </a:lnTo>
                    <a:lnTo>
                      <a:pt x="80" y="1247"/>
                    </a:lnTo>
                    <a:lnTo>
                      <a:pt x="91" y="1249"/>
                    </a:lnTo>
                    <a:lnTo>
                      <a:pt x="100" y="1249"/>
                    </a:lnTo>
                    <a:lnTo>
                      <a:pt x="111" y="1249"/>
                    </a:lnTo>
                    <a:lnTo>
                      <a:pt x="120" y="1247"/>
                    </a:lnTo>
                    <a:lnTo>
                      <a:pt x="129" y="1245"/>
                    </a:lnTo>
                    <a:lnTo>
                      <a:pt x="138" y="1243"/>
                    </a:lnTo>
                    <a:lnTo>
                      <a:pt x="147" y="1241"/>
                    </a:lnTo>
                    <a:lnTo>
                      <a:pt x="156" y="1238"/>
                    </a:lnTo>
                    <a:lnTo>
                      <a:pt x="163" y="1234"/>
                    </a:lnTo>
                    <a:lnTo>
                      <a:pt x="171" y="1230"/>
                    </a:lnTo>
                    <a:lnTo>
                      <a:pt x="176" y="1227"/>
                    </a:lnTo>
                    <a:lnTo>
                      <a:pt x="182" y="1221"/>
                    </a:lnTo>
                    <a:lnTo>
                      <a:pt x="187" y="1216"/>
                    </a:lnTo>
                    <a:lnTo>
                      <a:pt x="191" y="1210"/>
                    </a:lnTo>
                    <a:lnTo>
                      <a:pt x="194" y="1205"/>
                    </a:lnTo>
                    <a:lnTo>
                      <a:pt x="196" y="1200"/>
                    </a:lnTo>
                    <a:lnTo>
                      <a:pt x="198" y="1194"/>
                    </a:lnTo>
                    <a:lnTo>
                      <a:pt x="198"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72" name="Freeform 616"/>
              <p:cNvSpPr>
                <a:spLocks/>
              </p:cNvSpPr>
              <p:nvPr/>
            </p:nvSpPr>
            <p:spPr bwMode="auto">
              <a:xfrm>
                <a:off x="4170" y="10046"/>
                <a:ext cx="200" cy="1250"/>
              </a:xfrm>
              <a:custGeom>
                <a:avLst/>
                <a:gdLst>
                  <a:gd name="T0" fmla="*/ 200 w 200"/>
                  <a:gd name="T1" fmla="*/ 1185 h 1250"/>
                  <a:gd name="T2" fmla="*/ 200 w 200"/>
                  <a:gd name="T3" fmla="*/ 0 h 1250"/>
                  <a:gd name="T4" fmla="*/ 0 w 200"/>
                  <a:gd name="T5" fmla="*/ 0 h 1250"/>
                  <a:gd name="T6" fmla="*/ 0 w 200"/>
                  <a:gd name="T7" fmla="*/ 1185 h 1250"/>
                  <a:gd name="T8" fmla="*/ 0 w 200"/>
                  <a:gd name="T9" fmla="*/ 1190 h 1250"/>
                  <a:gd name="T10" fmla="*/ 0 w 200"/>
                  <a:gd name="T11" fmla="*/ 1198 h 1250"/>
                  <a:gd name="T12" fmla="*/ 2 w 200"/>
                  <a:gd name="T13" fmla="*/ 1203 h 1250"/>
                  <a:gd name="T14" fmla="*/ 6 w 200"/>
                  <a:gd name="T15" fmla="*/ 1209 h 1250"/>
                  <a:gd name="T16" fmla="*/ 9 w 200"/>
                  <a:gd name="T17" fmla="*/ 1214 h 1250"/>
                  <a:gd name="T18" fmla="*/ 13 w 200"/>
                  <a:gd name="T19" fmla="*/ 1219 h 1250"/>
                  <a:gd name="T20" fmla="*/ 18 w 200"/>
                  <a:gd name="T21" fmla="*/ 1225 h 1250"/>
                  <a:gd name="T22" fmla="*/ 24 w 200"/>
                  <a:gd name="T23" fmla="*/ 1229 h 1250"/>
                  <a:gd name="T24" fmla="*/ 31 w 200"/>
                  <a:gd name="T25" fmla="*/ 1232 h 1250"/>
                  <a:gd name="T26" fmla="*/ 38 w 200"/>
                  <a:gd name="T27" fmla="*/ 1236 h 1250"/>
                  <a:gd name="T28" fmla="*/ 46 w 200"/>
                  <a:gd name="T29" fmla="*/ 1239 h 1250"/>
                  <a:gd name="T30" fmla="*/ 55 w 200"/>
                  <a:gd name="T31" fmla="*/ 1243 h 1250"/>
                  <a:gd name="T32" fmla="*/ 62 w 200"/>
                  <a:gd name="T33" fmla="*/ 1245 h 1250"/>
                  <a:gd name="T34" fmla="*/ 71 w 200"/>
                  <a:gd name="T35" fmla="*/ 1247 h 1250"/>
                  <a:gd name="T36" fmla="*/ 82 w 200"/>
                  <a:gd name="T37" fmla="*/ 1249 h 1250"/>
                  <a:gd name="T38" fmla="*/ 91 w 200"/>
                  <a:gd name="T39" fmla="*/ 1250 h 1250"/>
                  <a:gd name="T40" fmla="*/ 102 w 200"/>
                  <a:gd name="T41" fmla="*/ 1250 h 1250"/>
                  <a:gd name="T42" fmla="*/ 111 w 200"/>
                  <a:gd name="T43" fmla="*/ 1249 h 1250"/>
                  <a:gd name="T44" fmla="*/ 122 w 200"/>
                  <a:gd name="T45" fmla="*/ 1249 h 1250"/>
                  <a:gd name="T46" fmla="*/ 131 w 200"/>
                  <a:gd name="T47" fmla="*/ 1247 h 1250"/>
                  <a:gd name="T48" fmla="*/ 140 w 200"/>
                  <a:gd name="T49" fmla="*/ 1245 h 1250"/>
                  <a:gd name="T50" fmla="*/ 149 w 200"/>
                  <a:gd name="T51" fmla="*/ 1241 h 1250"/>
                  <a:gd name="T52" fmla="*/ 156 w 200"/>
                  <a:gd name="T53" fmla="*/ 1239 h 1250"/>
                  <a:gd name="T54" fmla="*/ 164 w 200"/>
                  <a:gd name="T55" fmla="*/ 1236 h 1250"/>
                  <a:gd name="T56" fmla="*/ 171 w 200"/>
                  <a:gd name="T57" fmla="*/ 1232 h 1250"/>
                  <a:gd name="T58" fmla="*/ 178 w 200"/>
                  <a:gd name="T59" fmla="*/ 1227 h 1250"/>
                  <a:gd name="T60" fmla="*/ 184 w 200"/>
                  <a:gd name="T61" fmla="*/ 1223 h 1250"/>
                  <a:gd name="T62" fmla="*/ 187 w 200"/>
                  <a:gd name="T63" fmla="*/ 1218 h 1250"/>
                  <a:gd name="T64" fmla="*/ 193 w 200"/>
                  <a:gd name="T65" fmla="*/ 1212 h 1250"/>
                  <a:gd name="T66" fmla="*/ 195 w 200"/>
                  <a:gd name="T67" fmla="*/ 1207 h 1250"/>
                  <a:gd name="T68" fmla="*/ 198 w 200"/>
                  <a:gd name="T69" fmla="*/ 1201 h 1250"/>
                  <a:gd name="T70" fmla="*/ 198 w 200"/>
                  <a:gd name="T71" fmla="*/ 1194 h 1250"/>
                  <a:gd name="T72" fmla="*/ 200 w 200"/>
                  <a:gd name="T73" fmla="*/ 1190 h 1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50">
                    <a:moveTo>
                      <a:pt x="200" y="1185"/>
                    </a:moveTo>
                    <a:lnTo>
                      <a:pt x="200" y="0"/>
                    </a:lnTo>
                    <a:lnTo>
                      <a:pt x="0" y="0"/>
                    </a:lnTo>
                    <a:lnTo>
                      <a:pt x="0" y="1185"/>
                    </a:lnTo>
                    <a:lnTo>
                      <a:pt x="0" y="1190"/>
                    </a:lnTo>
                    <a:lnTo>
                      <a:pt x="0" y="1198"/>
                    </a:lnTo>
                    <a:lnTo>
                      <a:pt x="2" y="1203"/>
                    </a:lnTo>
                    <a:lnTo>
                      <a:pt x="6" y="1209"/>
                    </a:lnTo>
                    <a:lnTo>
                      <a:pt x="9" y="1214"/>
                    </a:lnTo>
                    <a:lnTo>
                      <a:pt x="13" y="1219"/>
                    </a:lnTo>
                    <a:lnTo>
                      <a:pt x="18" y="1225"/>
                    </a:lnTo>
                    <a:lnTo>
                      <a:pt x="24" y="1229"/>
                    </a:lnTo>
                    <a:lnTo>
                      <a:pt x="31" y="1232"/>
                    </a:lnTo>
                    <a:lnTo>
                      <a:pt x="38" y="1236"/>
                    </a:lnTo>
                    <a:lnTo>
                      <a:pt x="46" y="1239"/>
                    </a:lnTo>
                    <a:lnTo>
                      <a:pt x="55" y="1243"/>
                    </a:lnTo>
                    <a:lnTo>
                      <a:pt x="62" y="1245"/>
                    </a:lnTo>
                    <a:lnTo>
                      <a:pt x="71" y="1247"/>
                    </a:lnTo>
                    <a:lnTo>
                      <a:pt x="82" y="1249"/>
                    </a:lnTo>
                    <a:lnTo>
                      <a:pt x="91" y="1250"/>
                    </a:lnTo>
                    <a:lnTo>
                      <a:pt x="102" y="1250"/>
                    </a:lnTo>
                    <a:lnTo>
                      <a:pt x="111" y="1249"/>
                    </a:lnTo>
                    <a:lnTo>
                      <a:pt x="122" y="1249"/>
                    </a:lnTo>
                    <a:lnTo>
                      <a:pt x="131" y="1247"/>
                    </a:lnTo>
                    <a:lnTo>
                      <a:pt x="140" y="1245"/>
                    </a:lnTo>
                    <a:lnTo>
                      <a:pt x="149" y="1241"/>
                    </a:lnTo>
                    <a:lnTo>
                      <a:pt x="156" y="1239"/>
                    </a:lnTo>
                    <a:lnTo>
                      <a:pt x="164" y="1236"/>
                    </a:lnTo>
                    <a:lnTo>
                      <a:pt x="171" y="1232"/>
                    </a:lnTo>
                    <a:lnTo>
                      <a:pt x="178" y="1227"/>
                    </a:lnTo>
                    <a:lnTo>
                      <a:pt x="184" y="1223"/>
                    </a:lnTo>
                    <a:lnTo>
                      <a:pt x="187" y="1218"/>
                    </a:lnTo>
                    <a:lnTo>
                      <a:pt x="193" y="1212"/>
                    </a:lnTo>
                    <a:lnTo>
                      <a:pt x="195" y="1207"/>
                    </a:lnTo>
                    <a:lnTo>
                      <a:pt x="198" y="1201"/>
                    </a:lnTo>
                    <a:lnTo>
                      <a:pt x="198" y="1194"/>
                    </a:lnTo>
                    <a:lnTo>
                      <a:pt x="200" y="1190"/>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73" name="Freeform 617"/>
              <p:cNvSpPr>
                <a:spLocks/>
              </p:cNvSpPr>
              <p:nvPr/>
            </p:nvSpPr>
            <p:spPr bwMode="auto">
              <a:xfrm>
                <a:off x="4666" y="10334"/>
                <a:ext cx="200" cy="1249"/>
              </a:xfrm>
              <a:custGeom>
                <a:avLst/>
                <a:gdLst>
                  <a:gd name="T0" fmla="*/ 200 w 200"/>
                  <a:gd name="T1" fmla="*/ 1186 h 1249"/>
                  <a:gd name="T2" fmla="*/ 200 w 200"/>
                  <a:gd name="T3" fmla="*/ 0 h 1249"/>
                  <a:gd name="T4" fmla="*/ 2 w 200"/>
                  <a:gd name="T5" fmla="*/ 0 h 1249"/>
                  <a:gd name="T6" fmla="*/ 2 w 200"/>
                  <a:gd name="T7" fmla="*/ 1186 h 1249"/>
                  <a:gd name="T8" fmla="*/ 0 w 200"/>
                  <a:gd name="T9" fmla="*/ 1191 h 1249"/>
                  <a:gd name="T10" fmla="*/ 2 w 200"/>
                  <a:gd name="T11" fmla="*/ 1197 h 1249"/>
                  <a:gd name="T12" fmla="*/ 4 w 200"/>
                  <a:gd name="T13" fmla="*/ 1202 h 1249"/>
                  <a:gd name="T14" fmla="*/ 6 w 200"/>
                  <a:gd name="T15" fmla="*/ 1207 h 1249"/>
                  <a:gd name="T16" fmla="*/ 9 w 200"/>
                  <a:gd name="T17" fmla="*/ 1213 h 1249"/>
                  <a:gd name="T18" fmla="*/ 13 w 200"/>
                  <a:gd name="T19" fmla="*/ 1218 h 1249"/>
                  <a:gd name="T20" fmla="*/ 18 w 200"/>
                  <a:gd name="T21" fmla="*/ 1224 h 1249"/>
                  <a:gd name="T22" fmla="*/ 24 w 200"/>
                  <a:gd name="T23" fmla="*/ 1227 h 1249"/>
                  <a:gd name="T24" fmla="*/ 31 w 200"/>
                  <a:gd name="T25" fmla="*/ 1233 h 1249"/>
                  <a:gd name="T26" fmla="*/ 38 w 200"/>
                  <a:gd name="T27" fmla="*/ 1236 h 1249"/>
                  <a:gd name="T28" fmla="*/ 46 w 200"/>
                  <a:gd name="T29" fmla="*/ 1240 h 1249"/>
                  <a:gd name="T30" fmla="*/ 55 w 200"/>
                  <a:gd name="T31" fmla="*/ 1242 h 1249"/>
                  <a:gd name="T32" fmla="*/ 64 w 200"/>
                  <a:gd name="T33" fmla="*/ 1246 h 1249"/>
                  <a:gd name="T34" fmla="*/ 73 w 200"/>
                  <a:gd name="T35" fmla="*/ 1247 h 1249"/>
                  <a:gd name="T36" fmla="*/ 82 w 200"/>
                  <a:gd name="T37" fmla="*/ 1247 h 1249"/>
                  <a:gd name="T38" fmla="*/ 93 w 200"/>
                  <a:gd name="T39" fmla="*/ 1249 h 1249"/>
                  <a:gd name="T40" fmla="*/ 102 w 200"/>
                  <a:gd name="T41" fmla="*/ 1249 h 1249"/>
                  <a:gd name="T42" fmla="*/ 113 w 200"/>
                  <a:gd name="T43" fmla="*/ 1249 h 1249"/>
                  <a:gd name="T44" fmla="*/ 122 w 200"/>
                  <a:gd name="T45" fmla="*/ 1247 h 1249"/>
                  <a:gd name="T46" fmla="*/ 131 w 200"/>
                  <a:gd name="T47" fmla="*/ 1246 h 1249"/>
                  <a:gd name="T48" fmla="*/ 140 w 200"/>
                  <a:gd name="T49" fmla="*/ 1244 h 1249"/>
                  <a:gd name="T50" fmla="*/ 149 w 200"/>
                  <a:gd name="T51" fmla="*/ 1242 h 1249"/>
                  <a:gd name="T52" fmla="*/ 157 w 200"/>
                  <a:gd name="T53" fmla="*/ 1238 h 1249"/>
                  <a:gd name="T54" fmla="*/ 164 w 200"/>
                  <a:gd name="T55" fmla="*/ 1235 h 1249"/>
                  <a:gd name="T56" fmla="*/ 171 w 200"/>
                  <a:gd name="T57" fmla="*/ 1231 h 1249"/>
                  <a:gd name="T58" fmla="*/ 178 w 200"/>
                  <a:gd name="T59" fmla="*/ 1227 h 1249"/>
                  <a:gd name="T60" fmla="*/ 184 w 200"/>
                  <a:gd name="T61" fmla="*/ 1222 h 1249"/>
                  <a:gd name="T62" fmla="*/ 189 w 200"/>
                  <a:gd name="T63" fmla="*/ 1216 h 1249"/>
                  <a:gd name="T64" fmla="*/ 193 w 200"/>
                  <a:gd name="T65" fmla="*/ 1211 h 1249"/>
                  <a:gd name="T66" fmla="*/ 197 w 200"/>
                  <a:gd name="T67" fmla="*/ 1206 h 1249"/>
                  <a:gd name="T68" fmla="*/ 198 w 200"/>
                  <a:gd name="T69" fmla="*/ 1200 h 1249"/>
                  <a:gd name="T70" fmla="*/ 200 w 200"/>
                  <a:gd name="T71" fmla="*/ 1195 h 1249"/>
                  <a:gd name="T72" fmla="*/ 200 w 200"/>
                  <a:gd name="T73" fmla="*/ 1189 h 1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0" h="1249">
                    <a:moveTo>
                      <a:pt x="200" y="1186"/>
                    </a:moveTo>
                    <a:lnTo>
                      <a:pt x="200" y="0"/>
                    </a:lnTo>
                    <a:lnTo>
                      <a:pt x="2" y="0"/>
                    </a:lnTo>
                    <a:lnTo>
                      <a:pt x="2" y="1186"/>
                    </a:lnTo>
                    <a:lnTo>
                      <a:pt x="0" y="1191"/>
                    </a:lnTo>
                    <a:lnTo>
                      <a:pt x="2" y="1197"/>
                    </a:lnTo>
                    <a:lnTo>
                      <a:pt x="4" y="1202"/>
                    </a:lnTo>
                    <a:lnTo>
                      <a:pt x="6" y="1207"/>
                    </a:lnTo>
                    <a:lnTo>
                      <a:pt x="9" y="1213"/>
                    </a:lnTo>
                    <a:lnTo>
                      <a:pt x="13" y="1218"/>
                    </a:lnTo>
                    <a:lnTo>
                      <a:pt x="18" y="1224"/>
                    </a:lnTo>
                    <a:lnTo>
                      <a:pt x="24" y="1227"/>
                    </a:lnTo>
                    <a:lnTo>
                      <a:pt x="31" y="1233"/>
                    </a:lnTo>
                    <a:lnTo>
                      <a:pt x="38" y="1236"/>
                    </a:lnTo>
                    <a:lnTo>
                      <a:pt x="46" y="1240"/>
                    </a:lnTo>
                    <a:lnTo>
                      <a:pt x="55" y="1242"/>
                    </a:lnTo>
                    <a:lnTo>
                      <a:pt x="64" y="1246"/>
                    </a:lnTo>
                    <a:lnTo>
                      <a:pt x="73" y="1247"/>
                    </a:lnTo>
                    <a:lnTo>
                      <a:pt x="82" y="1247"/>
                    </a:lnTo>
                    <a:lnTo>
                      <a:pt x="93" y="1249"/>
                    </a:lnTo>
                    <a:lnTo>
                      <a:pt x="102" y="1249"/>
                    </a:lnTo>
                    <a:lnTo>
                      <a:pt x="113" y="1249"/>
                    </a:lnTo>
                    <a:lnTo>
                      <a:pt x="122" y="1247"/>
                    </a:lnTo>
                    <a:lnTo>
                      <a:pt x="131" y="1246"/>
                    </a:lnTo>
                    <a:lnTo>
                      <a:pt x="140" y="1244"/>
                    </a:lnTo>
                    <a:lnTo>
                      <a:pt x="149" y="1242"/>
                    </a:lnTo>
                    <a:lnTo>
                      <a:pt x="157" y="1238"/>
                    </a:lnTo>
                    <a:lnTo>
                      <a:pt x="164" y="1235"/>
                    </a:lnTo>
                    <a:lnTo>
                      <a:pt x="171" y="1231"/>
                    </a:lnTo>
                    <a:lnTo>
                      <a:pt x="178" y="1227"/>
                    </a:lnTo>
                    <a:lnTo>
                      <a:pt x="184" y="1222"/>
                    </a:lnTo>
                    <a:lnTo>
                      <a:pt x="189" y="1216"/>
                    </a:lnTo>
                    <a:lnTo>
                      <a:pt x="193" y="1211"/>
                    </a:lnTo>
                    <a:lnTo>
                      <a:pt x="197" y="1206"/>
                    </a:lnTo>
                    <a:lnTo>
                      <a:pt x="198" y="1200"/>
                    </a:lnTo>
                    <a:lnTo>
                      <a:pt x="200" y="1195"/>
                    </a:lnTo>
                    <a:lnTo>
                      <a:pt x="200" y="1189"/>
                    </a:lnTo>
                  </a:path>
                </a:pathLst>
              </a:custGeom>
              <a:solidFill>
                <a:schemeClr val="accent1"/>
              </a:solidFill>
              <a:ln w="9525" cmpd="sng">
                <a:solidFill>
                  <a:srgbClr val="660066"/>
                </a:solidFill>
                <a:prstDash val="solid"/>
                <a:round/>
                <a:headEnd/>
                <a:tailEnd/>
              </a:ln>
            </p:spPr>
            <p:txBody>
              <a:bodyPr/>
              <a:lstStyle/>
              <a:p>
                <a:endParaRPr lang="ru-RU"/>
              </a:p>
            </p:txBody>
          </p:sp>
          <p:sp>
            <p:nvSpPr>
              <p:cNvPr id="1120874" name="Freeform 618"/>
              <p:cNvSpPr>
                <a:spLocks/>
              </p:cNvSpPr>
              <p:nvPr/>
            </p:nvSpPr>
            <p:spPr bwMode="auto">
              <a:xfrm>
                <a:off x="5199" y="10040"/>
                <a:ext cx="558" cy="605"/>
              </a:xfrm>
              <a:custGeom>
                <a:avLst/>
                <a:gdLst>
                  <a:gd name="T0" fmla="*/ 0 w 558"/>
                  <a:gd name="T1" fmla="*/ 605 h 605"/>
                  <a:gd name="T2" fmla="*/ 558 w 558"/>
                  <a:gd name="T3" fmla="*/ 283 h 605"/>
                  <a:gd name="T4" fmla="*/ 558 w 558"/>
                  <a:gd name="T5" fmla="*/ 0 h 605"/>
                  <a:gd name="T6" fmla="*/ 0 w 558"/>
                  <a:gd name="T7" fmla="*/ 323 h 605"/>
                  <a:gd name="T8" fmla="*/ 0 w 558"/>
                  <a:gd name="T9" fmla="*/ 605 h 605"/>
                </a:gdLst>
                <a:ahLst/>
                <a:cxnLst>
                  <a:cxn ang="0">
                    <a:pos x="T0" y="T1"/>
                  </a:cxn>
                  <a:cxn ang="0">
                    <a:pos x="T2" y="T3"/>
                  </a:cxn>
                  <a:cxn ang="0">
                    <a:pos x="T4" y="T5"/>
                  </a:cxn>
                  <a:cxn ang="0">
                    <a:pos x="T6" y="T7"/>
                  </a:cxn>
                  <a:cxn ang="0">
                    <a:pos x="T8" y="T9"/>
                  </a:cxn>
                </a:cxnLst>
                <a:rect l="0" t="0" r="r" b="b"/>
                <a:pathLst>
                  <a:path w="558" h="605">
                    <a:moveTo>
                      <a:pt x="0" y="605"/>
                    </a:moveTo>
                    <a:lnTo>
                      <a:pt x="558" y="283"/>
                    </a:lnTo>
                    <a:lnTo>
                      <a:pt x="558" y="0"/>
                    </a:lnTo>
                    <a:lnTo>
                      <a:pt x="0" y="323"/>
                    </a:lnTo>
                    <a:lnTo>
                      <a:pt x="0" y="605"/>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75" name="Freeform 619"/>
              <p:cNvSpPr>
                <a:spLocks/>
              </p:cNvSpPr>
              <p:nvPr/>
            </p:nvSpPr>
            <p:spPr bwMode="auto">
              <a:xfrm>
                <a:off x="3656" y="9472"/>
                <a:ext cx="1543" cy="1173"/>
              </a:xfrm>
              <a:custGeom>
                <a:avLst/>
                <a:gdLst>
                  <a:gd name="T0" fmla="*/ 0 w 1543"/>
                  <a:gd name="T1" fmla="*/ 283 h 1173"/>
                  <a:gd name="T2" fmla="*/ 1543 w 1543"/>
                  <a:gd name="T3" fmla="*/ 1173 h 1173"/>
                  <a:gd name="T4" fmla="*/ 1543 w 1543"/>
                  <a:gd name="T5" fmla="*/ 891 h 1173"/>
                  <a:gd name="T6" fmla="*/ 0 w 1543"/>
                  <a:gd name="T7" fmla="*/ 0 h 1173"/>
                  <a:gd name="T8" fmla="*/ 0 w 1543"/>
                  <a:gd name="T9" fmla="*/ 283 h 1173"/>
                </a:gdLst>
                <a:ahLst/>
                <a:cxnLst>
                  <a:cxn ang="0">
                    <a:pos x="T0" y="T1"/>
                  </a:cxn>
                  <a:cxn ang="0">
                    <a:pos x="T2" y="T3"/>
                  </a:cxn>
                  <a:cxn ang="0">
                    <a:pos x="T4" y="T5"/>
                  </a:cxn>
                  <a:cxn ang="0">
                    <a:pos x="T6" y="T7"/>
                  </a:cxn>
                  <a:cxn ang="0">
                    <a:pos x="T8" y="T9"/>
                  </a:cxn>
                </a:cxnLst>
                <a:rect l="0" t="0" r="r" b="b"/>
                <a:pathLst>
                  <a:path w="1543" h="1173">
                    <a:moveTo>
                      <a:pt x="0" y="283"/>
                    </a:moveTo>
                    <a:lnTo>
                      <a:pt x="1543" y="1173"/>
                    </a:lnTo>
                    <a:lnTo>
                      <a:pt x="1543" y="891"/>
                    </a:lnTo>
                    <a:lnTo>
                      <a:pt x="0" y="0"/>
                    </a:lnTo>
                    <a:lnTo>
                      <a:pt x="0" y="283"/>
                    </a:lnTo>
                    <a:close/>
                  </a:path>
                </a:pathLst>
              </a:custGeom>
              <a:solidFill>
                <a:schemeClr val="accent1"/>
              </a:solidFill>
              <a:ln w="9525" cmpd="sng">
                <a:solidFill>
                  <a:srgbClr val="660066"/>
                </a:solidFill>
                <a:prstDash val="solid"/>
                <a:round/>
                <a:headEnd/>
                <a:tailEnd/>
              </a:ln>
            </p:spPr>
            <p:txBody>
              <a:bodyPr/>
              <a:lstStyle/>
              <a:p>
                <a:endParaRPr lang="ru-RU"/>
              </a:p>
            </p:txBody>
          </p:sp>
          <p:sp>
            <p:nvSpPr>
              <p:cNvPr id="1120876" name="Freeform 620"/>
              <p:cNvSpPr>
                <a:spLocks/>
              </p:cNvSpPr>
              <p:nvPr/>
            </p:nvSpPr>
            <p:spPr bwMode="auto">
              <a:xfrm>
                <a:off x="3648" y="11020"/>
                <a:ext cx="1543" cy="1117"/>
              </a:xfrm>
              <a:custGeom>
                <a:avLst/>
                <a:gdLst>
                  <a:gd name="T0" fmla="*/ 0 w 1543"/>
                  <a:gd name="T1" fmla="*/ 227 h 1117"/>
                  <a:gd name="T2" fmla="*/ 1543 w 1543"/>
                  <a:gd name="T3" fmla="*/ 1117 h 1117"/>
                  <a:gd name="T4" fmla="*/ 1543 w 1543"/>
                  <a:gd name="T5" fmla="*/ 890 h 1117"/>
                  <a:gd name="T6" fmla="*/ 0 w 1543"/>
                  <a:gd name="T7" fmla="*/ 0 h 1117"/>
                  <a:gd name="T8" fmla="*/ 0 w 1543"/>
                  <a:gd name="T9" fmla="*/ 227 h 1117"/>
                </a:gdLst>
                <a:ahLst/>
                <a:cxnLst>
                  <a:cxn ang="0">
                    <a:pos x="T0" y="T1"/>
                  </a:cxn>
                  <a:cxn ang="0">
                    <a:pos x="T2" y="T3"/>
                  </a:cxn>
                  <a:cxn ang="0">
                    <a:pos x="T4" y="T5"/>
                  </a:cxn>
                  <a:cxn ang="0">
                    <a:pos x="T6" y="T7"/>
                  </a:cxn>
                  <a:cxn ang="0">
                    <a:pos x="T8" y="T9"/>
                  </a:cxn>
                </a:cxnLst>
                <a:rect l="0" t="0" r="r" b="b"/>
                <a:pathLst>
                  <a:path w="1543" h="1117">
                    <a:moveTo>
                      <a:pt x="0" y="227"/>
                    </a:moveTo>
                    <a:lnTo>
                      <a:pt x="1543" y="1117"/>
                    </a:lnTo>
                    <a:lnTo>
                      <a:pt x="1543" y="890"/>
                    </a:lnTo>
                    <a:lnTo>
                      <a:pt x="0" y="0"/>
                    </a:lnTo>
                    <a:lnTo>
                      <a:pt x="0" y="227"/>
                    </a:lnTo>
                    <a:close/>
                  </a:path>
                </a:pathLst>
              </a:custGeom>
              <a:solidFill>
                <a:schemeClr val="accent1"/>
              </a:solidFill>
              <a:ln w="9525" cmpd="sng">
                <a:solidFill>
                  <a:srgbClr val="660066"/>
                </a:solidFill>
                <a:prstDash val="solid"/>
                <a:round/>
                <a:headEnd/>
                <a:tailEnd/>
              </a:ln>
            </p:spPr>
            <p:txBody>
              <a:bodyPr/>
              <a:lstStyle/>
              <a:p>
                <a:endParaRPr lang="ru-RU"/>
              </a:p>
            </p:txBody>
          </p:sp>
        </p:grpSp>
        <p:grpSp>
          <p:nvGrpSpPr>
            <p:cNvPr id="1120877" name="Group 621"/>
            <p:cNvGrpSpPr>
              <a:grpSpLocks/>
            </p:cNvGrpSpPr>
            <p:nvPr/>
          </p:nvGrpSpPr>
          <p:grpSpPr bwMode="auto">
            <a:xfrm>
              <a:off x="2003" y="1808"/>
              <a:ext cx="308" cy="187"/>
              <a:chOff x="2454" y="1953"/>
              <a:chExt cx="308" cy="187"/>
            </a:xfrm>
          </p:grpSpPr>
          <p:sp>
            <p:nvSpPr>
              <p:cNvPr id="1120508" name="Rectangle 252"/>
              <p:cNvSpPr>
                <a:spLocks noChangeArrowheads="1"/>
              </p:cNvSpPr>
              <p:nvPr/>
            </p:nvSpPr>
            <p:spPr bwMode="auto">
              <a:xfrm>
                <a:off x="2454" y="1953"/>
                <a:ext cx="308" cy="187"/>
              </a:xfrm>
              <a:prstGeom prst="rect">
                <a:avLst/>
              </a:prstGeom>
              <a:solidFill>
                <a:srgbClr val="993366"/>
              </a:solidFill>
              <a:ln w="12700" cap="rnd">
                <a:solidFill>
                  <a:srgbClr val="FFCC00"/>
                </a:solidFill>
                <a:round/>
                <a:headEnd/>
                <a:tailEnd/>
              </a:ln>
            </p:spPr>
            <p:txBody>
              <a:bodyPr/>
              <a:lstStyle/>
              <a:p>
                <a:endParaRPr lang="ru-RU"/>
              </a:p>
            </p:txBody>
          </p:sp>
          <p:sp>
            <p:nvSpPr>
              <p:cNvPr id="1120509" name="Freeform 253"/>
              <p:cNvSpPr>
                <a:spLocks/>
              </p:cNvSpPr>
              <p:nvPr/>
            </p:nvSpPr>
            <p:spPr bwMode="auto">
              <a:xfrm>
                <a:off x="2466" y="1957"/>
                <a:ext cx="166" cy="171"/>
              </a:xfrm>
              <a:custGeom>
                <a:avLst/>
                <a:gdLst>
                  <a:gd name="T0" fmla="*/ 471 w 517"/>
                  <a:gd name="T1" fmla="*/ 148 h 588"/>
                  <a:gd name="T2" fmla="*/ 443 w 517"/>
                  <a:gd name="T3" fmla="*/ 112 h 588"/>
                  <a:gd name="T4" fmla="*/ 78 w 517"/>
                  <a:gd name="T5" fmla="*/ 108 h 588"/>
                  <a:gd name="T6" fmla="*/ 0 w 517"/>
                  <a:gd name="T7" fmla="*/ 308 h 588"/>
                  <a:gd name="T8" fmla="*/ 258 w 517"/>
                  <a:gd name="T9" fmla="*/ 588 h 588"/>
                  <a:gd name="T10" fmla="*/ 443 w 517"/>
                  <a:gd name="T11" fmla="*/ 504 h 588"/>
                  <a:gd name="T12" fmla="*/ 416 w 517"/>
                  <a:gd name="T13" fmla="*/ 468 h 588"/>
                  <a:gd name="T14" fmla="*/ 416 w 517"/>
                  <a:gd name="T15" fmla="*/ 468 h 588"/>
                  <a:gd name="T16" fmla="*/ 471 w 517"/>
                  <a:gd name="T17" fmla="*/ 468 h 588"/>
                  <a:gd name="T18" fmla="*/ 492 w 517"/>
                  <a:gd name="T19" fmla="*/ 428 h 588"/>
                  <a:gd name="T20" fmla="*/ 492 w 517"/>
                  <a:gd name="T21" fmla="*/ 428 h 588"/>
                  <a:gd name="T22" fmla="*/ 394 w 517"/>
                  <a:gd name="T23" fmla="*/ 428 h 588"/>
                  <a:gd name="T24" fmla="*/ 380 w 517"/>
                  <a:gd name="T25" fmla="*/ 388 h 588"/>
                  <a:gd name="T26" fmla="*/ 380 w 517"/>
                  <a:gd name="T27" fmla="*/ 388 h 588"/>
                  <a:gd name="T28" fmla="*/ 506 w 517"/>
                  <a:gd name="T29" fmla="*/ 388 h 588"/>
                  <a:gd name="T30" fmla="*/ 514 w 517"/>
                  <a:gd name="T31" fmla="*/ 348 h 588"/>
                  <a:gd name="T32" fmla="*/ 372 w 517"/>
                  <a:gd name="T33" fmla="*/ 348 h 588"/>
                  <a:gd name="T34" fmla="*/ 369 w 517"/>
                  <a:gd name="T35" fmla="*/ 308 h 588"/>
                  <a:gd name="T36" fmla="*/ 369 w 517"/>
                  <a:gd name="T37" fmla="*/ 308 h 588"/>
                  <a:gd name="T38" fmla="*/ 517 w 517"/>
                  <a:gd name="T39" fmla="*/ 308 h 588"/>
                  <a:gd name="T40" fmla="*/ 514 w 517"/>
                  <a:gd name="T41" fmla="*/ 268 h 588"/>
                  <a:gd name="T42" fmla="*/ 372 w 517"/>
                  <a:gd name="T43" fmla="*/ 268 h 588"/>
                  <a:gd name="T44" fmla="*/ 380 w 517"/>
                  <a:gd name="T45" fmla="*/ 228 h 588"/>
                  <a:gd name="T46" fmla="*/ 380 w 517"/>
                  <a:gd name="T47" fmla="*/ 228 h 588"/>
                  <a:gd name="T48" fmla="*/ 506 w 517"/>
                  <a:gd name="T49" fmla="*/ 228 h 588"/>
                  <a:gd name="T50" fmla="*/ 492 w 517"/>
                  <a:gd name="T51" fmla="*/ 188 h 588"/>
                  <a:gd name="T52" fmla="*/ 492 w 517"/>
                  <a:gd name="T53" fmla="*/ 188 h 588"/>
                  <a:gd name="T54" fmla="*/ 394 w 517"/>
                  <a:gd name="T55" fmla="*/ 188 h 588"/>
                  <a:gd name="T56" fmla="*/ 416 w 517"/>
                  <a:gd name="T57" fmla="*/ 148 h 588"/>
                  <a:gd name="T58" fmla="*/ 471 w 517"/>
                  <a:gd name="T59" fmla="*/ 148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7" h="588">
                    <a:moveTo>
                      <a:pt x="471" y="148"/>
                    </a:moveTo>
                    <a:cubicBezTo>
                      <a:pt x="462" y="135"/>
                      <a:pt x="453" y="123"/>
                      <a:pt x="443" y="112"/>
                    </a:cubicBezTo>
                    <a:cubicBezTo>
                      <a:pt x="343" y="2"/>
                      <a:pt x="180" y="0"/>
                      <a:pt x="78" y="108"/>
                    </a:cubicBezTo>
                    <a:cubicBezTo>
                      <a:pt x="28" y="161"/>
                      <a:pt x="0" y="233"/>
                      <a:pt x="0" y="308"/>
                    </a:cubicBezTo>
                    <a:cubicBezTo>
                      <a:pt x="0" y="463"/>
                      <a:pt x="116" y="588"/>
                      <a:pt x="258" y="588"/>
                    </a:cubicBezTo>
                    <a:cubicBezTo>
                      <a:pt x="328" y="588"/>
                      <a:pt x="394" y="558"/>
                      <a:pt x="443" y="504"/>
                    </a:cubicBezTo>
                    <a:cubicBezTo>
                      <a:pt x="433" y="493"/>
                      <a:pt x="424" y="481"/>
                      <a:pt x="416" y="468"/>
                    </a:cubicBezTo>
                    <a:lnTo>
                      <a:pt x="416" y="468"/>
                    </a:lnTo>
                    <a:lnTo>
                      <a:pt x="471" y="468"/>
                    </a:lnTo>
                    <a:cubicBezTo>
                      <a:pt x="479" y="455"/>
                      <a:pt x="486" y="442"/>
                      <a:pt x="492" y="428"/>
                    </a:cubicBezTo>
                    <a:lnTo>
                      <a:pt x="492" y="428"/>
                    </a:lnTo>
                    <a:lnTo>
                      <a:pt x="394" y="428"/>
                    </a:lnTo>
                    <a:cubicBezTo>
                      <a:pt x="389" y="415"/>
                      <a:pt x="384" y="402"/>
                      <a:pt x="380" y="388"/>
                    </a:cubicBezTo>
                    <a:lnTo>
                      <a:pt x="380" y="388"/>
                    </a:lnTo>
                    <a:lnTo>
                      <a:pt x="506" y="388"/>
                    </a:lnTo>
                    <a:cubicBezTo>
                      <a:pt x="510" y="375"/>
                      <a:pt x="512" y="362"/>
                      <a:pt x="514" y="348"/>
                    </a:cubicBezTo>
                    <a:lnTo>
                      <a:pt x="372" y="348"/>
                    </a:lnTo>
                    <a:cubicBezTo>
                      <a:pt x="370" y="335"/>
                      <a:pt x="369" y="321"/>
                      <a:pt x="369" y="308"/>
                    </a:cubicBezTo>
                    <a:lnTo>
                      <a:pt x="369" y="308"/>
                    </a:lnTo>
                    <a:lnTo>
                      <a:pt x="517" y="308"/>
                    </a:lnTo>
                    <a:cubicBezTo>
                      <a:pt x="517" y="295"/>
                      <a:pt x="516" y="281"/>
                      <a:pt x="514" y="268"/>
                    </a:cubicBezTo>
                    <a:lnTo>
                      <a:pt x="372" y="268"/>
                    </a:lnTo>
                    <a:cubicBezTo>
                      <a:pt x="374" y="255"/>
                      <a:pt x="376" y="241"/>
                      <a:pt x="380" y="228"/>
                    </a:cubicBezTo>
                    <a:lnTo>
                      <a:pt x="380" y="228"/>
                    </a:lnTo>
                    <a:lnTo>
                      <a:pt x="506" y="228"/>
                    </a:lnTo>
                    <a:cubicBezTo>
                      <a:pt x="502" y="214"/>
                      <a:pt x="498" y="201"/>
                      <a:pt x="492" y="188"/>
                    </a:cubicBezTo>
                    <a:lnTo>
                      <a:pt x="492" y="188"/>
                    </a:lnTo>
                    <a:lnTo>
                      <a:pt x="394" y="188"/>
                    </a:lnTo>
                    <a:cubicBezTo>
                      <a:pt x="400" y="174"/>
                      <a:pt x="407" y="161"/>
                      <a:pt x="416" y="148"/>
                    </a:cubicBezTo>
                    <a:lnTo>
                      <a:pt x="471" y="148"/>
                    </a:lnTo>
                    <a:close/>
                  </a:path>
                </a:pathLst>
              </a:custGeom>
              <a:solidFill>
                <a:srgbClr val="FFCC00"/>
              </a:solidFill>
              <a:ln w="0">
                <a:solidFill>
                  <a:srgbClr val="FFCC00"/>
                </a:solidFill>
                <a:prstDash val="solid"/>
                <a:round/>
                <a:headEnd/>
                <a:tailEnd/>
              </a:ln>
            </p:spPr>
            <p:txBody>
              <a:bodyPr/>
              <a:lstStyle/>
              <a:p>
                <a:endParaRPr lang="ru-RU"/>
              </a:p>
            </p:txBody>
          </p:sp>
          <p:sp>
            <p:nvSpPr>
              <p:cNvPr id="1120511" name="Freeform 255"/>
              <p:cNvSpPr>
                <a:spLocks/>
              </p:cNvSpPr>
              <p:nvPr/>
            </p:nvSpPr>
            <p:spPr bwMode="auto">
              <a:xfrm>
                <a:off x="2587" y="1965"/>
                <a:ext cx="166" cy="171"/>
              </a:xfrm>
              <a:custGeom>
                <a:avLst/>
                <a:gdLst>
                  <a:gd name="T0" fmla="*/ 25 w 517"/>
                  <a:gd name="T1" fmla="*/ 160 h 588"/>
                  <a:gd name="T2" fmla="*/ 123 w 517"/>
                  <a:gd name="T3" fmla="*/ 160 h 588"/>
                  <a:gd name="T4" fmla="*/ 137 w 517"/>
                  <a:gd name="T5" fmla="*/ 200 h 588"/>
                  <a:gd name="T6" fmla="*/ 137 w 517"/>
                  <a:gd name="T7" fmla="*/ 200 h 588"/>
                  <a:gd name="T8" fmla="*/ 11 w 517"/>
                  <a:gd name="T9" fmla="*/ 200 h 588"/>
                  <a:gd name="T10" fmla="*/ 3 w 517"/>
                  <a:gd name="T11" fmla="*/ 240 h 588"/>
                  <a:gd name="T12" fmla="*/ 3 w 517"/>
                  <a:gd name="T13" fmla="*/ 240 h 588"/>
                  <a:gd name="T14" fmla="*/ 145 w 517"/>
                  <a:gd name="T15" fmla="*/ 240 h 588"/>
                  <a:gd name="T16" fmla="*/ 148 w 517"/>
                  <a:gd name="T17" fmla="*/ 280 h 588"/>
                  <a:gd name="T18" fmla="*/ 0 w 517"/>
                  <a:gd name="T19" fmla="*/ 280 h 588"/>
                  <a:gd name="T20" fmla="*/ 3 w 517"/>
                  <a:gd name="T21" fmla="*/ 320 h 588"/>
                  <a:gd name="T22" fmla="*/ 3 w 517"/>
                  <a:gd name="T23" fmla="*/ 320 h 588"/>
                  <a:gd name="T24" fmla="*/ 145 w 517"/>
                  <a:gd name="T25" fmla="*/ 320 h 588"/>
                  <a:gd name="T26" fmla="*/ 137 w 517"/>
                  <a:gd name="T27" fmla="*/ 360 h 588"/>
                  <a:gd name="T28" fmla="*/ 137 w 517"/>
                  <a:gd name="T29" fmla="*/ 360 h 588"/>
                  <a:gd name="T30" fmla="*/ 11 w 517"/>
                  <a:gd name="T31" fmla="*/ 360 h 588"/>
                  <a:gd name="T32" fmla="*/ 25 w 517"/>
                  <a:gd name="T33" fmla="*/ 400 h 588"/>
                  <a:gd name="T34" fmla="*/ 25 w 517"/>
                  <a:gd name="T35" fmla="*/ 400 h 588"/>
                  <a:gd name="T36" fmla="*/ 123 w 517"/>
                  <a:gd name="T37" fmla="*/ 400 h 588"/>
                  <a:gd name="T38" fmla="*/ 102 w 517"/>
                  <a:gd name="T39" fmla="*/ 440 h 588"/>
                  <a:gd name="T40" fmla="*/ 47 w 517"/>
                  <a:gd name="T41" fmla="*/ 440 h 588"/>
                  <a:gd name="T42" fmla="*/ 74 w 517"/>
                  <a:gd name="T43" fmla="*/ 476 h 588"/>
                  <a:gd name="T44" fmla="*/ 440 w 517"/>
                  <a:gd name="T45" fmla="*/ 480 h 588"/>
                  <a:gd name="T46" fmla="*/ 517 w 517"/>
                  <a:gd name="T47" fmla="*/ 280 h 588"/>
                  <a:gd name="T48" fmla="*/ 259 w 517"/>
                  <a:gd name="T49" fmla="*/ 0 h 588"/>
                  <a:gd name="T50" fmla="*/ 74 w 517"/>
                  <a:gd name="T51" fmla="*/ 84 h 588"/>
                  <a:gd name="T52" fmla="*/ 102 w 517"/>
                  <a:gd name="T53" fmla="*/ 120 h 588"/>
                  <a:gd name="T54" fmla="*/ 102 w 517"/>
                  <a:gd name="T55" fmla="*/ 120 h 588"/>
                  <a:gd name="T56" fmla="*/ 47 w 517"/>
                  <a:gd name="T57" fmla="*/ 120 h 588"/>
                  <a:gd name="T58" fmla="*/ 25 w 517"/>
                  <a:gd name="T59" fmla="*/ 160 h 5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17" h="588">
                    <a:moveTo>
                      <a:pt x="25" y="160"/>
                    </a:moveTo>
                    <a:lnTo>
                      <a:pt x="123" y="160"/>
                    </a:lnTo>
                    <a:cubicBezTo>
                      <a:pt x="129" y="173"/>
                      <a:pt x="133" y="186"/>
                      <a:pt x="137" y="200"/>
                    </a:cubicBezTo>
                    <a:lnTo>
                      <a:pt x="137" y="200"/>
                    </a:lnTo>
                    <a:lnTo>
                      <a:pt x="11" y="200"/>
                    </a:lnTo>
                    <a:cubicBezTo>
                      <a:pt x="7" y="213"/>
                      <a:pt x="5" y="227"/>
                      <a:pt x="3" y="240"/>
                    </a:cubicBezTo>
                    <a:lnTo>
                      <a:pt x="3" y="240"/>
                    </a:lnTo>
                    <a:lnTo>
                      <a:pt x="145" y="240"/>
                    </a:lnTo>
                    <a:cubicBezTo>
                      <a:pt x="147" y="253"/>
                      <a:pt x="148" y="267"/>
                      <a:pt x="148" y="280"/>
                    </a:cubicBezTo>
                    <a:lnTo>
                      <a:pt x="0" y="280"/>
                    </a:lnTo>
                    <a:cubicBezTo>
                      <a:pt x="0" y="293"/>
                      <a:pt x="1" y="307"/>
                      <a:pt x="3" y="320"/>
                    </a:cubicBezTo>
                    <a:lnTo>
                      <a:pt x="3" y="320"/>
                    </a:lnTo>
                    <a:lnTo>
                      <a:pt x="145" y="320"/>
                    </a:lnTo>
                    <a:cubicBezTo>
                      <a:pt x="143" y="334"/>
                      <a:pt x="141" y="347"/>
                      <a:pt x="137" y="360"/>
                    </a:cubicBezTo>
                    <a:lnTo>
                      <a:pt x="137" y="360"/>
                    </a:lnTo>
                    <a:lnTo>
                      <a:pt x="11" y="360"/>
                    </a:lnTo>
                    <a:cubicBezTo>
                      <a:pt x="15" y="374"/>
                      <a:pt x="20" y="387"/>
                      <a:pt x="25" y="400"/>
                    </a:cubicBezTo>
                    <a:lnTo>
                      <a:pt x="25" y="400"/>
                    </a:lnTo>
                    <a:lnTo>
                      <a:pt x="123" y="400"/>
                    </a:lnTo>
                    <a:cubicBezTo>
                      <a:pt x="117" y="414"/>
                      <a:pt x="110" y="427"/>
                      <a:pt x="102" y="440"/>
                    </a:cubicBezTo>
                    <a:lnTo>
                      <a:pt x="47" y="440"/>
                    </a:lnTo>
                    <a:cubicBezTo>
                      <a:pt x="55" y="453"/>
                      <a:pt x="64" y="465"/>
                      <a:pt x="74" y="476"/>
                    </a:cubicBezTo>
                    <a:cubicBezTo>
                      <a:pt x="174" y="586"/>
                      <a:pt x="338" y="588"/>
                      <a:pt x="440" y="480"/>
                    </a:cubicBezTo>
                    <a:cubicBezTo>
                      <a:pt x="489" y="427"/>
                      <a:pt x="517" y="355"/>
                      <a:pt x="517" y="280"/>
                    </a:cubicBezTo>
                    <a:cubicBezTo>
                      <a:pt x="517" y="125"/>
                      <a:pt x="401" y="0"/>
                      <a:pt x="259" y="0"/>
                    </a:cubicBezTo>
                    <a:cubicBezTo>
                      <a:pt x="189" y="0"/>
                      <a:pt x="123" y="30"/>
                      <a:pt x="74" y="84"/>
                    </a:cubicBezTo>
                    <a:cubicBezTo>
                      <a:pt x="84" y="95"/>
                      <a:pt x="93" y="107"/>
                      <a:pt x="102" y="120"/>
                    </a:cubicBezTo>
                    <a:lnTo>
                      <a:pt x="102" y="120"/>
                    </a:lnTo>
                    <a:lnTo>
                      <a:pt x="47" y="120"/>
                    </a:lnTo>
                    <a:cubicBezTo>
                      <a:pt x="38" y="133"/>
                      <a:pt x="31" y="146"/>
                      <a:pt x="25" y="160"/>
                    </a:cubicBezTo>
                    <a:close/>
                  </a:path>
                </a:pathLst>
              </a:custGeom>
              <a:solidFill>
                <a:srgbClr val="FF0000"/>
              </a:solidFill>
              <a:ln w="0">
                <a:solidFill>
                  <a:srgbClr val="FF0000"/>
                </a:solidFill>
                <a:prstDash val="solid"/>
                <a:round/>
                <a:headEnd/>
                <a:tailEnd/>
              </a:ln>
            </p:spPr>
            <p:txBody>
              <a:bodyPr/>
              <a:lstStyle/>
              <a:p>
                <a:endParaRPr lang="ru-RU"/>
              </a:p>
            </p:txBody>
          </p:sp>
          <p:sp>
            <p:nvSpPr>
              <p:cNvPr id="1120513" name="Rectangle 257"/>
              <p:cNvSpPr>
                <a:spLocks noChangeArrowheads="1"/>
              </p:cNvSpPr>
              <p:nvPr/>
            </p:nvSpPr>
            <p:spPr bwMode="auto">
              <a:xfrm>
                <a:off x="2456" y="2021"/>
                <a:ext cx="302"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en-US" altLang="zh-CN" sz="500" b="1" i="1">
                    <a:solidFill>
                      <a:srgbClr val="FFFFFF"/>
                    </a:solidFill>
                    <a:ea typeface="SimSun" panose="02010600030101010101" pitchFamily="2" charset="-122"/>
                  </a:rPr>
                  <a:t>MasterCard</a:t>
                </a:r>
                <a:endParaRPr lang="ru-RU" altLang="ru-RU" sz="500" b="1"/>
              </a:p>
            </p:txBody>
          </p:sp>
        </p:grpSp>
        <p:grpSp>
          <p:nvGrpSpPr>
            <p:cNvPr id="1120476" name="Group 220"/>
            <p:cNvGrpSpPr>
              <a:grpSpLocks/>
            </p:cNvGrpSpPr>
            <p:nvPr/>
          </p:nvGrpSpPr>
          <p:grpSpPr bwMode="auto">
            <a:xfrm>
              <a:off x="1713" y="1513"/>
              <a:ext cx="351" cy="217"/>
              <a:chOff x="5293" y="5954"/>
              <a:chExt cx="533" cy="399"/>
            </a:xfrm>
          </p:grpSpPr>
          <p:sp>
            <p:nvSpPr>
              <p:cNvPr id="1120477" name="Rectangle 221"/>
              <p:cNvSpPr>
                <a:spLocks noChangeArrowheads="1"/>
              </p:cNvSpPr>
              <p:nvPr/>
            </p:nvSpPr>
            <p:spPr bwMode="auto">
              <a:xfrm>
                <a:off x="5293" y="5954"/>
                <a:ext cx="533" cy="39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478" name="Rectangle 222"/>
              <p:cNvSpPr>
                <a:spLocks noChangeArrowheads="1"/>
              </p:cNvSpPr>
              <p:nvPr/>
            </p:nvSpPr>
            <p:spPr bwMode="auto">
              <a:xfrm>
                <a:off x="5293" y="5954"/>
                <a:ext cx="533" cy="399"/>
              </a:xfrm>
              <a:prstGeom prst="rect">
                <a:avLst/>
              </a:prstGeom>
              <a:noFill/>
              <a:ln w="5080" cap="rnd">
                <a:solidFill>
                  <a:srgbClr val="80808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79" name="Rectangle 223"/>
              <p:cNvSpPr>
                <a:spLocks noChangeArrowheads="1"/>
              </p:cNvSpPr>
              <p:nvPr/>
            </p:nvSpPr>
            <p:spPr bwMode="auto">
              <a:xfrm>
                <a:off x="5311" y="5974"/>
                <a:ext cx="497" cy="120"/>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480" name="Rectangle 224"/>
              <p:cNvSpPr>
                <a:spLocks noChangeArrowheads="1"/>
              </p:cNvSpPr>
              <p:nvPr/>
            </p:nvSpPr>
            <p:spPr bwMode="auto">
              <a:xfrm>
                <a:off x="5311" y="6213"/>
                <a:ext cx="497" cy="120"/>
              </a:xfrm>
              <a:prstGeom prst="rect">
                <a:avLst/>
              </a:prstGeom>
              <a:solidFill>
                <a:srgbClr val="FF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481" name="Freeform 225"/>
              <p:cNvSpPr>
                <a:spLocks noEditPoints="1"/>
              </p:cNvSpPr>
              <p:nvPr/>
            </p:nvSpPr>
            <p:spPr bwMode="auto">
              <a:xfrm>
                <a:off x="5412" y="6101"/>
                <a:ext cx="295" cy="106"/>
              </a:xfrm>
              <a:custGeom>
                <a:avLst/>
                <a:gdLst>
                  <a:gd name="T0" fmla="*/ 235 w 295"/>
                  <a:gd name="T1" fmla="*/ 97 h 106"/>
                  <a:gd name="T2" fmla="*/ 264 w 295"/>
                  <a:gd name="T3" fmla="*/ 2 h 106"/>
                  <a:gd name="T4" fmla="*/ 268 w 295"/>
                  <a:gd name="T5" fmla="*/ 105 h 106"/>
                  <a:gd name="T6" fmla="*/ 270 w 295"/>
                  <a:gd name="T7" fmla="*/ 29 h 106"/>
                  <a:gd name="T8" fmla="*/ 133 w 295"/>
                  <a:gd name="T9" fmla="*/ 70 h 106"/>
                  <a:gd name="T10" fmla="*/ 157 w 295"/>
                  <a:gd name="T11" fmla="*/ 72 h 106"/>
                  <a:gd name="T12" fmla="*/ 158 w 295"/>
                  <a:gd name="T13" fmla="*/ 80 h 106"/>
                  <a:gd name="T14" fmla="*/ 164 w 295"/>
                  <a:gd name="T15" fmla="*/ 86 h 106"/>
                  <a:gd name="T16" fmla="*/ 173 w 295"/>
                  <a:gd name="T17" fmla="*/ 85 h 106"/>
                  <a:gd name="T18" fmla="*/ 179 w 295"/>
                  <a:gd name="T19" fmla="*/ 82 h 106"/>
                  <a:gd name="T20" fmla="*/ 182 w 295"/>
                  <a:gd name="T21" fmla="*/ 75 h 106"/>
                  <a:gd name="T22" fmla="*/ 182 w 295"/>
                  <a:gd name="T23" fmla="*/ 70 h 106"/>
                  <a:gd name="T24" fmla="*/ 180 w 295"/>
                  <a:gd name="T25" fmla="*/ 67 h 106"/>
                  <a:gd name="T26" fmla="*/ 176 w 295"/>
                  <a:gd name="T27" fmla="*/ 65 h 106"/>
                  <a:gd name="T28" fmla="*/ 166 w 295"/>
                  <a:gd name="T29" fmla="*/ 61 h 106"/>
                  <a:gd name="T30" fmla="*/ 157 w 295"/>
                  <a:gd name="T31" fmla="*/ 57 h 106"/>
                  <a:gd name="T32" fmla="*/ 150 w 295"/>
                  <a:gd name="T33" fmla="*/ 52 h 106"/>
                  <a:gd name="T34" fmla="*/ 147 w 295"/>
                  <a:gd name="T35" fmla="*/ 45 h 106"/>
                  <a:gd name="T36" fmla="*/ 146 w 295"/>
                  <a:gd name="T37" fmla="*/ 39 h 106"/>
                  <a:gd name="T38" fmla="*/ 147 w 295"/>
                  <a:gd name="T39" fmla="*/ 30 h 106"/>
                  <a:gd name="T40" fmla="*/ 152 w 295"/>
                  <a:gd name="T41" fmla="*/ 19 h 106"/>
                  <a:gd name="T42" fmla="*/ 161 w 295"/>
                  <a:gd name="T43" fmla="*/ 9 h 106"/>
                  <a:gd name="T44" fmla="*/ 174 w 295"/>
                  <a:gd name="T45" fmla="*/ 3 h 106"/>
                  <a:gd name="T46" fmla="*/ 191 w 295"/>
                  <a:gd name="T47" fmla="*/ 0 h 106"/>
                  <a:gd name="T48" fmla="*/ 202 w 295"/>
                  <a:gd name="T49" fmla="*/ 1 h 106"/>
                  <a:gd name="T50" fmla="*/ 209 w 295"/>
                  <a:gd name="T51" fmla="*/ 4 h 106"/>
                  <a:gd name="T52" fmla="*/ 215 w 295"/>
                  <a:gd name="T53" fmla="*/ 9 h 106"/>
                  <a:gd name="T54" fmla="*/ 218 w 295"/>
                  <a:gd name="T55" fmla="*/ 17 h 106"/>
                  <a:gd name="T56" fmla="*/ 218 w 295"/>
                  <a:gd name="T57" fmla="*/ 27 h 106"/>
                  <a:gd name="T58" fmla="*/ 192 w 295"/>
                  <a:gd name="T59" fmla="*/ 32 h 106"/>
                  <a:gd name="T60" fmla="*/ 192 w 295"/>
                  <a:gd name="T61" fmla="*/ 24 h 106"/>
                  <a:gd name="T62" fmla="*/ 188 w 295"/>
                  <a:gd name="T63" fmla="*/ 20 h 106"/>
                  <a:gd name="T64" fmla="*/ 179 w 295"/>
                  <a:gd name="T65" fmla="*/ 19 h 106"/>
                  <a:gd name="T66" fmla="*/ 173 w 295"/>
                  <a:gd name="T67" fmla="*/ 24 h 106"/>
                  <a:gd name="T68" fmla="*/ 172 w 295"/>
                  <a:gd name="T69" fmla="*/ 29 h 106"/>
                  <a:gd name="T70" fmla="*/ 173 w 295"/>
                  <a:gd name="T71" fmla="*/ 32 h 106"/>
                  <a:gd name="T72" fmla="*/ 180 w 295"/>
                  <a:gd name="T73" fmla="*/ 36 h 106"/>
                  <a:gd name="T74" fmla="*/ 191 w 295"/>
                  <a:gd name="T75" fmla="*/ 39 h 106"/>
                  <a:gd name="T76" fmla="*/ 198 w 295"/>
                  <a:gd name="T77" fmla="*/ 42 h 106"/>
                  <a:gd name="T78" fmla="*/ 204 w 295"/>
                  <a:gd name="T79" fmla="*/ 47 h 106"/>
                  <a:gd name="T80" fmla="*/ 209 w 295"/>
                  <a:gd name="T81" fmla="*/ 56 h 106"/>
                  <a:gd name="T82" fmla="*/ 209 w 295"/>
                  <a:gd name="T83" fmla="*/ 67 h 106"/>
                  <a:gd name="T84" fmla="*/ 205 w 295"/>
                  <a:gd name="T85" fmla="*/ 81 h 106"/>
                  <a:gd name="T86" fmla="*/ 196 w 295"/>
                  <a:gd name="T87" fmla="*/ 93 h 106"/>
                  <a:gd name="T88" fmla="*/ 183 w 295"/>
                  <a:gd name="T89" fmla="*/ 102 h 106"/>
                  <a:gd name="T90" fmla="*/ 168 w 295"/>
                  <a:gd name="T91" fmla="*/ 106 h 106"/>
                  <a:gd name="T92" fmla="*/ 152 w 295"/>
                  <a:gd name="T93" fmla="*/ 106 h 106"/>
                  <a:gd name="T94" fmla="*/ 141 w 295"/>
                  <a:gd name="T95" fmla="*/ 103 h 106"/>
                  <a:gd name="T96" fmla="*/ 135 w 295"/>
                  <a:gd name="T97" fmla="*/ 97 h 106"/>
                  <a:gd name="T98" fmla="*/ 132 w 295"/>
                  <a:gd name="T99" fmla="*/ 88 h 106"/>
                  <a:gd name="T100" fmla="*/ 132 w 295"/>
                  <a:gd name="T101" fmla="*/ 74 h 106"/>
                  <a:gd name="T102" fmla="*/ 138 w 295"/>
                  <a:gd name="T103" fmla="*/ 2 h 106"/>
                  <a:gd name="T104" fmla="*/ 112 w 295"/>
                  <a:gd name="T105" fmla="*/ 2 h 106"/>
                  <a:gd name="T106" fmla="*/ 37 w 295"/>
                  <a:gd name="T107" fmla="*/ 76 h 106"/>
                  <a:gd name="T108" fmla="*/ 102 w 295"/>
                  <a:gd name="T109" fmla="*/ 2 h 106"/>
                  <a:gd name="T110" fmla="*/ 10 w 295"/>
                  <a:gd name="T111" fmla="*/ 13 h 106"/>
                  <a:gd name="T112" fmla="*/ 12 w 295"/>
                  <a:gd name="T113"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5" h="106">
                    <a:moveTo>
                      <a:pt x="269" y="88"/>
                    </a:moveTo>
                    <a:lnTo>
                      <a:pt x="239" y="88"/>
                    </a:lnTo>
                    <a:lnTo>
                      <a:pt x="235" y="97"/>
                    </a:lnTo>
                    <a:lnTo>
                      <a:pt x="231" y="105"/>
                    </a:lnTo>
                    <a:lnTo>
                      <a:pt x="204" y="105"/>
                    </a:lnTo>
                    <a:lnTo>
                      <a:pt x="264" y="2"/>
                    </a:lnTo>
                    <a:lnTo>
                      <a:pt x="292" y="2"/>
                    </a:lnTo>
                    <a:lnTo>
                      <a:pt x="295" y="105"/>
                    </a:lnTo>
                    <a:lnTo>
                      <a:pt x="268" y="105"/>
                    </a:lnTo>
                    <a:lnTo>
                      <a:pt x="269" y="88"/>
                    </a:lnTo>
                    <a:close/>
                    <a:moveTo>
                      <a:pt x="269" y="65"/>
                    </a:moveTo>
                    <a:lnTo>
                      <a:pt x="270" y="29"/>
                    </a:lnTo>
                    <a:lnTo>
                      <a:pt x="251" y="65"/>
                    </a:lnTo>
                    <a:lnTo>
                      <a:pt x="269" y="65"/>
                    </a:lnTo>
                    <a:close/>
                    <a:moveTo>
                      <a:pt x="133" y="70"/>
                    </a:moveTo>
                    <a:lnTo>
                      <a:pt x="145" y="70"/>
                    </a:lnTo>
                    <a:lnTo>
                      <a:pt x="158" y="69"/>
                    </a:lnTo>
                    <a:lnTo>
                      <a:pt x="157" y="72"/>
                    </a:lnTo>
                    <a:lnTo>
                      <a:pt x="157" y="75"/>
                    </a:lnTo>
                    <a:lnTo>
                      <a:pt x="157" y="78"/>
                    </a:lnTo>
                    <a:lnTo>
                      <a:pt x="158" y="80"/>
                    </a:lnTo>
                    <a:lnTo>
                      <a:pt x="160" y="83"/>
                    </a:lnTo>
                    <a:lnTo>
                      <a:pt x="162" y="85"/>
                    </a:lnTo>
                    <a:lnTo>
                      <a:pt x="164" y="86"/>
                    </a:lnTo>
                    <a:lnTo>
                      <a:pt x="168" y="87"/>
                    </a:lnTo>
                    <a:lnTo>
                      <a:pt x="171" y="86"/>
                    </a:lnTo>
                    <a:lnTo>
                      <a:pt x="173" y="85"/>
                    </a:lnTo>
                    <a:lnTo>
                      <a:pt x="175" y="85"/>
                    </a:lnTo>
                    <a:lnTo>
                      <a:pt x="177" y="83"/>
                    </a:lnTo>
                    <a:lnTo>
                      <a:pt x="179" y="82"/>
                    </a:lnTo>
                    <a:lnTo>
                      <a:pt x="180" y="80"/>
                    </a:lnTo>
                    <a:lnTo>
                      <a:pt x="181" y="78"/>
                    </a:lnTo>
                    <a:lnTo>
                      <a:pt x="182" y="75"/>
                    </a:lnTo>
                    <a:lnTo>
                      <a:pt x="183" y="73"/>
                    </a:lnTo>
                    <a:lnTo>
                      <a:pt x="183" y="72"/>
                    </a:lnTo>
                    <a:lnTo>
                      <a:pt x="182" y="70"/>
                    </a:lnTo>
                    <a:lnTo>
                      <a:pt x="181" y="69"/>
                    </a:lnTo>
                    <a:lnTo>
                      <a:pt x="181" y="68"/>
                    </a:lnTo>
                    <a:lnTo>
                      <a:pt x="180" y="67"/>
                    </a:lnTo>
                    <a:lnTo>
                      <a:pt x="179" y="66"/>
                    </a:lnTo>
                    <a:lnTo>
                      <a:pt x="177" y="65"/>
                    </a:lnTo>
                    <a:lnTo>
                      <a:pt x="176" y="65"/>
                    </a:lnTo>
                    <a:lnTo>
                      <a:pt x="174" y="64"/>
                    </a:lnTo>
                    <a:lnTo>
                      <a:pt x="170" y="62"/>
                    </a:lnTo>
                    <a:lnTo>
                      <a:pt x="166" y="61"/>
                    </a:lnTo>
                    <a:lnTo>
                      <a:pt x="163" y="60"/>
                    </a:lnTo>
                    <a:lnTo>
                      <a:pt x="160" y="59"/>
                    </a:lnTo>
                    <a:lnTo>
                      <a:pt x="157" y="57"/>
                    </a:lnTo>
                    <a:lnTo>
                      <a:pt x="154" y="55"/>
                    </a:lnTo>
                    <a:lnTo>
                      <a:pt x="152" y="54"/>
                    </a:lnTo>
                    <a:lnTo>
                      <a:pt x="150" y="52"/>
                    </a:lnTo>
                    <a:lnTo>
                      <a:pt x="149" y="50"/>
                    </a:lnTo>
                    <a:lnTo>
                      <a:pt x="148" y="48"/>
                    </a:lnTo>
                    <a:lnTo>
                      <a:pt x="147" y="45"/>
                    </a:lnTo>
                    <a:lnTo>
                      <a:pt x="146" y="44"/>
                    </a:lnTo>
                    <a:lnTo>
                      <a:pt x="146" y="41"/>
                    </a:lnTo>
                    <a:lnTo>
                      <a:pt x="146" y="39"/>
                    </a:lnTo>
                    <a:lnTo>
                      <a:pt x="146" y="36"/>
                    </a:lnTo>
                    <a:lnTo>
                      <a:pt x="146" y="33"/>
                    </a:lnTo>
                    <a:lnTo>
                      <a:pt x="147" y="30"/>
                    </a:lnTo>
                    <a:lnTo>
                      <a:pt x="148" y="26"/>
                    </a:lnTo>
                    <a:lnTo>
                      <a:pt x="150" y="22"/>
                    </a:lnTo>
                    <a:lnTo>
                      <a:pt x="152" y="19"/>
                    </a:lnTo>
                    <a:lnTo>
                      <a:pt x="155" y="15"/>
                    </a:lnTo>
                    <a:lnTo>
                      <a:pt x="158" y="12"/>
                    </a:lnTo>
                    <a:lnTo>
                      <a:pt x="161" y="9"/>
                    </a:lnTo>
                    <a:lnTo>
                      <a:pt x="165" y="6"/>
                    </a:lnTo>
                    <a:lnTo>
                      <a:pt x="170" y="4"/>
                    </a:lnTo>
                    <a:lnTo>
                      <a:pt x="174" y="3"/>
                    </a:lnTo>
                    <a:lnTo>
                      <a:pt x="179" y="1"/>
                    </a:lnTo>
                    <a:lnTo>
                      <a:pt x="185" y="0"/>
                    </a:lnTo>
                    <a:lnTo>
                      <a:pt x="191" y="0"/>
                    </a:lnTo>
                    <a:lnTo>
                      <a:pt x="195" y="0"/>
                    </a:lnTo>
                    <a:lnTo>
                      <a:pt x="198" y="1"/>
                    </a:lnTo>
                    <a:lnTo>
                      <a:pt x="202" y="1"/>
                    </a:lnTo>
                    <a:lnTo>
                      <a:pt x="204" y="2"/>
                    </a:lnTo>
                    <a:lnTo>
                      <a:pt x="207" y="3"/>
                    </a:lnTo>
                    <a:lnTo>
                      <a:pt x="209" y="4"/>
                    </a:lnTo>
                    <a:lnTo>
                      <a:pt x="212" y="6"/>
                    </a:lnTo>
                    <a:lnTo>
                      <a:pt x="213" y="8"/>
                    </a:lnTo>
                    <a:lnTo>
                      <a:pt x="215" y="9"/>
                    </a:lnTo>
                    <a:lnTo>
                      <a:pt x="216" y="12"/>
                    </a:lnTo>
                    <a:lnTo>
                      <a:pt x="217" y="14"/>
                    </a:lnTo>
                    <a:lnTo>
                      <a:pt x="218" y="17"/>
                    </a:lnTo>
                    <a:lnTo>
                      <a:pt x="218" y="20"/>
                    </a:lnTo>
                    <a:lnTo>
                      <a:pt x="218" y="23"/>
                    </a:lnTo>
                    <a:lnTo>
                      <a:pt x="218" y="27"/>
                    </a:lnTo>
                    <a:lnTo>
                      <a:pt x="217" y="31"/>
                    </a:lnTo>
                    <a:lnTo>
                      <a:pt x="204" y="32"/>
                    </a:lnTo>
                    <a:lnTo>
                      <a:pt x="192" y="32"/>
                    </a:lnTo>
                    <a:lnTo>
                      <a:pt x="192" y="29"/>
                    </a:lnTo>
                    <a:lnTo>
                      <a:pt x="192" y="26"/>
                    </a:lnTo>
                    <a:lnTo>
                      <a:pt x="192" y="24"/>
                    </a:lnTo>
                    <a:lnTo>
                      <a:pt x="191" y="22"/>
                    </a:lnTo>
                    <a:lnTo>
                      <a:pt x="190" y="21"/>
                    </a:lnTo>
                    <a:lnTo>
                      <a:pt x="188" y="20"/>
                    </a:lnTo>
                    <a:lnTo>
                      <a:pt x="186" y="19"/>
                    </a:lnTo>
                    <a:lnTo>
                      <a:pt x="183" y="19"/>
                    </a:lnTo>
                    <a:lnTo>
                      <a:pt x="179" y="19"/>
                    </a:lnTo>
                    <a:lnTo>
                      <a:pt x="177" y="21"/>
                    </a:lnTo>
                    <a:lnTo>
                      <a:pt x="176" y="21"/>
                    </a:lnTo>
                    <a:lnTo>
                      <a:pt x="173" y="24"/>
                    </a:lnTo>
                    <a:lnTo>
                      <a:pt x="172" y="26"/>
                    </a:lnTo>
                    <a:lnTo>
                      <a:pt x="172" y="27"/>
                    </a:lnTo>
                    <a:lnTo>
                      <a:pt x="172" y="29"/>
                    </a:lnTo>
                    <a:lnTo>
                      <a:pt x="172" y="30"/>
                    </a:lnTo>
                    <a:lnTo>
                      <a:pt x="172" y="32"/>
                    </a:lnTo>
                    <a:lnTo>
                      <a:pt x="173" y="32"/>
                    </a:lnTo>
                    <a:lnTo>
                      <a:pt x="175" y="34"/>
                    </a:lnTo>
                    <a:lnTo>
                      <a:pt x="177" y="34"/>
                    </a:lnTo>
                    <a:lnTo>
                      <a:pt x="180" y="36"/>
                    </a:lnTo>
                    <a:lnTo>
                      <a:pt x="184" y="37"/>
                    </a:lnTo>
                    <a:lnTo>
                      <a:pt x="187" y="37"/>
                    </a:lnTo>
                    <a:lnTo>
                      <a:pt x="191" y="39"/>
                    </a:lnTo>
                    <a:lnTo>
                      <a:pt x="193" y="40"/>
                    </a:lnTo>
                    <a:lnTo>
                      <a:pt x="196" y="41"/>
                    </a:lnTo>
                    <a:lnTo>
                      <a:pt x="198" y="42"/>
                    </a:lnTo>
                    <a:lnTo>
                      <a:pt x="201" y="44"/>
                    </a:lnTo>
                    <a:lnTo>
                      <a:pt x="202" y="44"/>
                    </a:lnTo>
                    <a:lnTo>
                      <a:pt x="204" y="47"/>
                    </a:lnTo>
                    <a:lnTo>
                      <a:pt x="207" y="50"/>
                    </a:lnTo>
                    <a:lnTo>
                      <a:pt x="208" y="53"/>
                    </a:lnTo>
                    <a:lnTo>
                      <a:pt x="209" y="56"/>
                    </a:lnTo>
                    <a:lnTo>
                      <a:pt x="210" y="59"/>
                    </a:lnTo>
                    <a:lnTo>
                      <a:pt x="210" y="64"/>
                    </a:lnTo>
                    <a:lnTo>
                      <a:pt x="209" y="67"/>
                    </a:lnTo>
                    <a:lnTo>
                      <a:pt x="209" y="71"/>
                    </a:lnTo>
                    <a:lnTo>
                      <a:pt x="207" y="76"/>
                    </a:lnTo>
                    <a:lnTo>
                      <a:pt x="205" y="81"/>
                    </a:lnTo>
                    <a:lnTo>
                      <a:pt x="202" y="85"/>
                    </a:lnTo>
                    <a:lnTo>
                      <a:pt x="199" y="90"/>
                    </a:lnTo>
                    <a:lnTo>
                      <a:pt x="196" y="93"/>
                    </a:lnTo>
                    <a:lnTo>
                      <a:pt x="192" y="97"/>
                    </a:lnTo>
                    <a:lnTo>
                      <a:pt x="187" y="100"/>
                    </a:lnTo>
                    <a:lnTo>
                      <a:pt x="183" y="102"/>
                    </a:lnTo>
                    <a:lnTo>
                      <a:pt x="178" y="104"/>
                    </a:lnTo>
                    <a:lnTo>
                      <a:pt x="173" y="105"/>
                    </a:lnTo>
                    <a:lnTo>
                      <a:pt x="168" y="106"/>
                    </a:lnTo>
                    <a:lnTo>
                      <a:pt x="162" y="106"/>
                    </a:lnTo>
                    <a:lnTo>
                      <a:pt x="157" y="106"/>
                    </a:lnTo>
                    <a:lnTo>
                      <a:pt x="152" y="106"/>
                    </a:lnTo>
                    <a:lnTo>
                      <a:pt x="148" y="105"/>
                    </a:lnTo>
                    <a:lnTo>
                      <a:pt x="145" y="104"/>
                    </a:lnTo>
                    <a:lnTo>
                      <a:pt x="141" y="103"/>
                    </a:lnTo>
                    <a:lnTo>
                      <a:pt x="139" y="101"/>
                    </a:lnTo>
                    <a:lnTo>
                      <a:pt x="137" y="99"/>
                    </a:lnTo>
                    <a:lnTo>
                      <a:pt x="135" y="97"/>
                    </a:lnTo>
                    <a:lnTo>
                      <a:pt x="134" y="94"/>
                    </a:lnTo>
                    <a:lnTo>
                      <a:pt x="133" y="91"/>
                    </a:lnTo>
                    <a:lnTo>
                      <a:pt x="132" y="88"/>
                    </a:lnTo>
                    <a:lnTo>
                      <a:pt x="132" y="82"/>
                    </a:lnTo>
                    <a:lnTo>
                      <a:pt x="132" y="78"/>
                    </a:lnTo>
                    <a:lnTo>
                      <a:pt x="132" y="74"/>
                    </a:lnTo>
                    <a:lnTo>
                      <a:pt x="133" y="70"/>
                    </a:lnTo>
                    <a:close/>
                    <a:moveTo>
                      <a:pt x="112" y="2"/>
                    </a:moveTo>
                    <a:lnTo>
                      <a:pt x="138" y="2"/>
                    </a:lnTo>
                    <a:lnTo>
                      <a:pt x="109" y="105"/>
                    </a:lnTo>
                    <a:lnTo>
                      <a:pt x="84" y="105"/>
                    </a:lnTo>
                    <a:lnTo>
                      <a:pt x="112" y="2"/>
                    </a:lnTo>
                    <a:close/>
                    <a:moveTo>
                      <a:pt x="12" y="2"/>
                    </a:moveTo>
                    <a:lnTo>
                      <a:pt x="39" y="2"/>
                    </a:lnTo>
                    <a:lnTo>
                      <a:pt x="37" y="76"/>
                    </a:lnTo>
                    <a:lnTo>
                      <a:pt x="46" y="57"/>
                    </a:lnTo>
                    <a:lnTo>
                      <a:pt x="76" y="2"/>
                    </a:lnTo>
                    <a:lnTo>
                      <a:pt x="102" y="2"/>
                    </a:lnTo>
                    <a:lnTo>
                      <a:pt x="43" y="105"/>
                    </a:lnTo>
                    <a:lnTo>
                      <a:pt x="15" y="105"/>
                    </a:lnTo>
                    <a:lnTo>
                      <a:pt x="10" y="13"/>
                    </a:lnTo>
                    <a:lnTo>
                      <a:pt x="2" y="13"/>
                    </a:lnTo>
                    <a:lnTo>
                      <a:pt x="0" y="1"/>
                    </a:lnTo>
                    <a:lnTo>
                      <a:pt x="12" y="2"/>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nvGrpSpPr>
            <p:cNvPr id="1120482" name="Group 226"/>
            <p:cNvGrpSpPr>
              <a:grpSpLocks/>
            </p:cNvGrpSpPr>
            <p:nvPr/>
          </p:nvGrpSpPr>
          <p:grpSpPr bwMode="auto">
            <a:xfrm>
              <a:off x="2241" y="1560"/>
              <a:ext cx="340" cy="229"/>
              <a:chOff x="4708" y="5576"/>
              <a:chExt cx="532" cy="597"/>
            </a:xfrm>
          </p:grpSpPr>
          <p:sp>
            <p:nvSpPr>
              <p:cNvPr id="1120483" name="Rectangle 227"/>
              <p:cNvSpPr>
                <a:spLocks noChangeArrowheads="1"/>
              </p:cNvSpPr>
              <p:nvPr/>
            </p:nvSpPr>
            <p:spPr bwMode="auto">
              <a:xfrm>
                <a:off x="4708" y="5576"/>
                <a:ext cx="532" cy="597"/>
              </a:xfrm>
              <a:prstGeom prst="rect">
                <a:avLst/>
              </a:prstGeom>
              <a:solidFill>
                <a:srgbClr val="0052A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484" name="Freeform 228"/>
              <p:cNvSpPr>
                <a:spLocks noEditPoints="1"/>
              </p:cNvSpPr>
              <p:nvPr/>
            </p:nvSpPr>
            <p:spPr bwMode="auto">
              <a:xfrm>
                <a:off x="4713" y="5787"/>
                <a:ext cx="521" cy="152"/>
              </a:xfrm>
              <a:custGeom>
                <a:avLst/>
                <a:gdLst>
                  <a:gd name="T0" fmla="*/ 137 w 521"/>
                  <a:gd name="T1" fmla="*/ 72 h 152"/>
                  <a:gd name="T2" fmla="*/ 480 w 521"/>
                  <a:gd name="T3" fmla="*/ 135 h 152"/>
                  <a:gd name="T4" fmla="*/ 500 w 521"/>
                  <a:gd name="T5" fmla="*/ 132 h 152"/>
                  <a:gd name="T6" fmla="*/ 486 w 521"/>
                  <a:gd name="T7" fmla="*/ 123 h 152"/>
                  <a:gd name="T8" fmla="*/ 461 w 521"/>
                  <a:gd name="T9" fmla="*/ 109 h 152"/>
                  <a:gd name="T10" fmla="*/ 472 w 521"/>
                  <a:gd name="T11" fmla="*/ 84 h 152"/>
                  <a:gd name="T12" fmla="*/ 504 w 521"/>
                  <a:gd name="T13" fmla="*/ 84 h 152"/>
                  <a:gd name="T14" fmla="*/ 509 w 521"/>
                  <a:gd name="T15" fmla="*/ 102 h 152"/>
                  <a:gd name="T16" fmla="*/ 483 w 521"/>
                  <a:gd name="T17" fmla="*/ 95 h 152"/>
                  <a:gd name="T18" fmla="*/ 484 w 521"/>
                  <a:gd name="T19" fmla="*/ 104 h 152"/>
                  <a:gd name="T20" fmla="*/ 509 w 521"/>
                  <a:gd name="T21" fmla="*/ 111 h 152"/>
                  <a:gd name="T22" fmla="*/ 518 w 521"/>
                  <a:gd name="T23" fmla="*/ 141 h 152"/>
                  <a:gd name="T24" fmla="*/ 474 w 521"/>
                  <a:gd name="T25" fmla="*/ 150 h 152"/>
                  <a:gd name="T26" fmla="*/ 393 w 521"/>
                  <a:gd name="T27" fmla="*/ 127 h 152"/>
                  <a:gd name="T28" fmla="*/ 431 w 521"/>
                  <a:gd name="T29" fmla="*/ 137 h 152"/>
                  <a:gd name="T30" fmla="*/ 433 w 521"/>
                  <a:gd name="T31" fmla="*/ 125 h 152"/>
                  <a:gd name="T32" fmla="*/ 406 w 521"/>
                  <a:gd name="T33" fmla="*/ 116 h 152"/>
                  <a:gd name="T34" fmla="*/ 397 w 521"/>
                  <a:gd name="T35" fmla="*/ 95 h 152"/>
                  <a:gd name="T36" fmla="*/ 421 w 521"/>
                  <a:gd name="T37" fmla="*/ 81 h 152"/>
                  <a:gd name="T38" fmla="*/ 452 w 521"/>
                  <a:gd name="T39" fmla="*/ 89 h 152"/>
                  <a:gd name="T40" fmla="*/ 430 w 521"/>
                  <a:gd name="T41" fmla="*/ 94 h 152"/>
                  <a:gd name="T42" fmla="*/ 417 w 521"/>
                  <a:gd name="T43" fmla="*/ 99 h 152"/>
                  <a:gd name="T44" fmla="*/ 432 w 521"/>
                  <a:gd name="T45" fmla="*/ 106 h 152"/>
                  <a:gd name="T46" fmla="*/ 458 w 521"/>
                  <a:gd name="T47" fmla="*/ 122 h 152"/>
                  <a:gd name="T48" fmla="*/ 436 w 521"/>
                  <a:gd name="T49" fmla="*/ 150 h 152"/>
                  <a:gd name="T50" fmla="*/ 398 w 521"/>
                  <a:gd name="T51" fmla="*/ 140 h 152"/>
                  <a:gd name="T52" fmla="*/ 392 w 521"/>
                  <a:gd name="T53" fmla="*/ 107 h 152"/>
                  <a:gd name="T54" fmla="*/ 314 w 521"/>
                  <a:gd name="T55" fmla="*/ 81 h 152"/>
                  <a:gd name="T56" fmla="*/ 335 w 521"/>
                  <a:gd name="T57" fmla="*/ 97 h 152"/>
                  <a:gd name="T58" fmla="*/ 320 w 521"/>
                  <a:gd name="T59" fmla="*/ 119 h 152"/>
                  <a:gd name="T60" fmla="*/ 335 w 521"/>
                  <a:gd name="T61" fmla="*/ 141 h 152"/>
                  <a:gd name="T62" fmla="*/ 294 w 521"/>
                  <a:gd name="T63" fmla="*/ 122 h 152"/>
                  <a:gd name="T64" fmla="*/ 312 w 521"/>
                  <a:gd name="T65" fmla="*/ 105 h 152"/>
                  <a:gd name="T66" fmla="*/ 305 w 521"/>
                  <a:gd name="T67" fmla="*/ 94 h 152"/>
                  <a:gd name="T68" fmla="*/ 261 w 521"/>
                  <a:gd name="T69" fmla="*/ 84 h 152"/>
                  <a:gd name="T70" fmla="*/ 267 w 521"/>
                  <a:gd name="T71" fmla="*/ 112 h 152"/>
                  <a:gd name="T72" fmla="*/ 243 w 521"/>
                  <a:gd name="T73" fmla="*/ 125 h 152"/>
                  <a:gd name="T74" fmla="*/ 245 w 521"/>
                  <a:gd name="T75" fmla="*/ 108 h 152"/>
                  <a:gd name="T76" fmla="*/ 240 w 521"/>
                  <a:gd name="T77" fmla="*/ 95 h 152"/>
                  <a:gd name="T78" fmla="*/ 194 w 521"/>
                  <a:gd name="T79" fmla="*/ 106 h 152"/>
                  <a:gd name="T80" fmla="*/ 160 w 521"/>
                  <a:gd name="T81" fmla="*/ 114 h 152"/>
                  <a:gd name="T82" fmla="*/ 138 w 521"/>
                  <a:gd name="T83" fmla="*/ 135 h 152"/>
                  <a:gd name="T84" fmla="*/ 435 w 521"/>
                  <a:gd name="T85" fmla="*/ 72 h 152"/>
                  <a:gd name="T86" fmla="*/ 351 w 521"/>
                  <a:gd name="T87" fmla="*/ 3 h 152"/>
                  <a:gd name="T88" fmla="*/ 355 w 521"/>
                  <a:gd name="T89" fmla="*/ 46 h 152"/>
                  <a:gd name="T90" fmla="*/ 320 w 521"/>
                  <a:gd name="T91" fmla="*/ 69 h 152"/>
                  <a:gd name="T92" fmla="*/ 280 w 521"/>
                  <a:gd name="T93" fmla="*/ 61 h 152"/>
                  <a:gd name="T94" fmla="*/ 274 w 521"/>
                  <a:gd name="T95" fmla="*/ 25 h 152"/>
                  <a:gd name="T96" fmla="*/ 301 w 521"/>
                  <a:gd name="T97" fmla="*/ 1 h 152"/>
                  <a:gd name="T98" fmla="*/ 330 w 521"/>
                  <a:gd name="T99" fmla="*/ 13 h 152"/>
                  <a:gd name="T100" fmla="*/ 312 w 521"/>
                  <a:gd name="T101" fmla="*/ 18 h 152"/>
                  <a:gd name="T102" fmla="*/ 294 w 521"/>
                  <a:gd name="T103" fmla="*/ 25 h 152"/>
                  <a:gd name="T104" fmla="*/ 297 w 521"/>
                  <a:gd name="T105" fmla="*/ 54 h 152"/>
                  <a:gd name="T106" fmla="*/ 251 w 521"/>
                  <a:gd name="T107" fmla="*/ 3 h 152"/>
                  <a:gd name="T108" fmla="*/ 235 w 521"/>
                  <a:gd name="T109" fmla="*/ 4 h 152"/>
                  <a:gd name="T110" fmla="*/ 245 w 521"/>
                  <a:gd name="T111" fmla="*/ 30 h 152"/>
                  <a:gd name="T112" fmla="*/ 235 w 521"/>
                  <a:gd name="T113" fmla="*/ 43 h 152"/>
                  <a:gd name="T114" fmla="*/ 219 w 521"/>
                  <a:gd name="T115" fmla="*/ 51 h 152"/>
                  <a:gd name="T116" fmla="*/ 219 w 521"/>
                  <a:gd name="T117" fmla="*/ 31 h 152"/>
                  <a:gd name="T118" fmla="*/ 226 w 521"/>
                  <a:gd name="T119" fmla="*/ 20 h 152"/>
                  <a:gd name="T120" fmla="*/ 157 w 521"/>
                  <a:gd name="T121" fmla="*/ 29 h 152"/>
                  <a:gd name="T122" fmla="*/ 0 w 521"/>
                  <a:gd name="T123" fmla="*/ 72 h 152"/>
                  <a:gd name="T124" fmla="*/ 38 w 521"/>
                  <a:gd name="T125" fmla="*/ 3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21" h="152">
                    <a:moveTo>
                      <a:pt x="66" y="3"/>
                    </a:moveTo>
                    <a:lnTo>
                      <a:pt x="66" y="72"/>
                    </a:lnTo>
                    <a:lnTo>
                      <a:pt x="82" y="72"/>
                    </a:lnTo>
                    <a:lnTo>
                      <a:pt x="82" y="20"/>
                    </a:lnTo>
                    <a:lnTo>
                      <a:pt x="88" y="46"/>
                    </a:lnTo>
                    <a:lnTo>
                      <a:pt x="94" y="72"/>
                    </a:lnTo>
                    <a:lnTo>
                      <a:pt x="109" y="72"/>
                    </a:lnTo>
                    <a:lnTo>
                      <a:pt x="112" y="59"/>
                    </a:lnTo>
                    <a:lnTo>
                      <a:pt x="118" y="33"/>
                    </a:lnTo>
                    <a:lnTo>
                      <a:pt x="121" y="20"/>
                    </a:lnTo>
                    <a:lnTo>
                      <a:pt x="121" y="72"/>
                    </a:lnTo>
                    <a:lnTo>
                      <a:pt x="137" y="72"/>
                    </a:lnTo>
                    <a:lnTo>
                      <a:pt x="137" y="3"/>
                    </a:lnTo>
                    <a:lnTo>
                      <a:pt x="111" y="3"/>
                    </a:lnTo>
                    <a:lnTo>
                      <a:pt x="101" y="45"/>
                    </a:lnTo>
                    <a:lnTo>
                      <a:pt x="91" y="3"/>
                    </a:lnTo>
                    <a:lnTo>
                      <a:pt x="66" y="3"/>
                    </a:lnTo>
                    <a:close/>
                    <a:moveTo>
                      <a:pt x="457" y="129"/>
                    </a:moveTo>
                    <a:lnTo>
                      <a:pt x="467" y="128"/>
                    </a:lnTo>
                    <a:lnTo>
                      <a:pt x="478" y="127"/>
                    </a:lnTo>
                    <a:lnTo>
                      <a:pt x="478" y="130"/>
                    </a:lnTo>
                    <a:lnTo>
                      <a:pt x="479" y="132"/>
                    </a:lnTo>
                    <a:lnTo>
                      <a:pt x="479" y="134"/>
                    </a:lnTo>
                    <a:lnTo>
                      <a:pt x="480" y="135"/>
                    </a:lnTo>
                    <a:lnTo>
                      <a:pt x="482" y="137"/>
                    </a:lnTo>
                    <a:lnTo>
                      <a:pt x="484" y="138"/>
                    </a:lnTo>
                    <a:lnTo>
                      <a:pt x="487" y="139"/>
                    </a:lnTo>
                    <a:lnTo>
                      <a:pt x="490" y="139"/>
                    </a:lnTo>
                    <a:lnTo>
                      <a:pt x="492" y="139"/>
                    </a:lnTo>
                    <a:lnTo>
                      <a:pt x="494" y="139"/>
                    </a:lnTo>
                    <a:lnTo>
                      <a:pt x="496" y="138"/>
                    </a:lnTo>
                    <a:lnTo>
                      <a:pt x="498" y="137"/>
                    </a:lnTo>
                    <a:lnTo>
                      <a:pt x="499" y="135"/>
                    </a:lnTo>
                    <a:lnTo>
                      <a:pt x="499" y="135"/>
                    </a:lnTo>
                    <a:lnTo>
                      <a:pt x="500" y="133"/>
                    </a:lnTo>
                    <a:lnTo>
                      <a:pt x="500" y="132"/>
                    </a:lnTo>
                    <a:lnTo>
                      <a:pt x="500" y="130"/>
                    </a:lnTo>
                    <a:lnTo>
                      <a:pt x="499" y="129"/>
                    </a:lnTo>
                    <a:lnTo>
                      <a:pt x="499" y="128"/>
                    </a:lnTo>
                    <a:lnTo>
                      <a:pt x="498" y="127"/>
                    </a:lnTo>
                    <a:lnTo>
                      <a:pt x="497" y="127"/>
                    </a:lnTo>
                    <a:lnTo>
                      <a:pt x="496" y="126"/>
                    </a:lnTo>
                    <a:lnTo>
                      <a:pt x="495" y="125"/>
                    </a:lnTo>
                    <a:lnTo>
                      <a:pt x="493" y="125"/>
                    </a:lnTo>
                    <a:lnTo>
                      <a:pt x="492" y="125"/>
                    </a:lnTo>
                    <a:lnTo>
                      <a:pt x="490" y="124"/>
                    </a:lnTo>
                    <a:lnTo>
                      <a:pt x="488" y="124"/>
                    </a:lnTo>
                    <a:lnTo>
                      <a:pt x="486" y="123"/>
                    </a:lnTo>
                    <a:lnTo>
                      <a:pt x="483" y="122"/>
                    </a:lnTo>
                    <a:lnTo>
                      <a:pt x="479" y="121"/>
                    </a:lnTo>
                    <a:lnTo>
                      <a:pt x="477" y="120"/>
                    </a:lnTo>
                    <a:lnTo>
                      <a:pt x="474" y="119"/>
                    </a:lnTo>
                    <a:lnTo>
                      <a:pt x="471" y="119"/>
                    </a:lnTo>
                    <a:lnTo>
                      <a:pt x="469" y="117"/>
                    </a:lnTo>
                    <a:lnTo>
                      <a:pt x="467" y="116"/>
                    </a:lnTo>
                    <a:lnTo>
                      <a:pt x="465" y="115"/>
                    </a:lnTo>
                    <a:lnTo>
                      <a:pt x="464" y="114"/>
                    </a:lnTo>
                    <a:lnTo>
                      <a:pt x="463" y="112"/>
                    </a:lnTo>
                    <a:lnTo>
                      <a:pt x="462" y="111"/>
                    </a:lnTo>
                    <a:lnTo>
                      <a:pt x="461" y="109"/>
                    </a:lnTo>
                    <a:lnTo>
                      <a:pt x="460" y="107"/>
                    </a:lnTo>
                    <a:lnTo>
                      <a:pt x="459" y="106"/>
                    </a:lnTo>
                    <a:lnTo>
                      <a:pt x="459" y="104"/>
                    </a:lnTo>
                    <a:lnTo>
                      <a:pt x="459" y="102"/>
                    </a:lnTo>
                    <a:lnTo>
                      <a:pt x="459" y="99"/>
                    </a:lnTo>
                    <a:lnTo>
                      <a:pt x="460" y="96"/>
                    </a:lnTo>
                    <a:lnTo>
                      <a:pt x="461" y="94"/>
                    </a:lnTo>
                    <a:lnTo>
                      <a:pt x="463" y="92"/>
                    </a:lnTo>
                    <a:lnTo>
                      <a:pt x="464" y="89"/>
                    </a:lnTo>
                    <a:lnTo>
                      <a:pt x="467" y="87"/>
                    </a:lnTo>
                    <a:lnTo>
                      <a:pt x="469" y="86"/>
                    </a:lnTo>
                    <a:lnTo>
                      <a:pt x="472" y="84"/>
                    </a:lnTo>
                    <a:lnTo>
                      <a:pt x="474" y="84"/>
                    </a:lnTo>
                    <a:lnTo>
                      <a:pt x="475" y="83"/>
                    </a:lnTo>
                    <a:lnTo>
                      <a:pt x="478" y="83"/>
                    </a:lnTo>
                    <a:lnTo>
                      <a:pt x="480" y="83"/>
                    </a:lnTo>
                    <a:lnTo>
                      <a:pt x="482" y="82"/>
                    </a:lnTo>
                    <a:lnTo>
                      <a:pt x="484" y="82"/>
                    </a:lnTo>
                    <a:lnTo>
                      <a:pt x="487" y="82"/>
                    </a:lnTo>
                    <a:lnTo>
                      <a:pt x="493" y="82"/>
                    </a:lnTo>
                    <a:lnTo>
                      <a:pt x="496" y="82"/>
                    </a:lnTo>
                    <a:lnTo>
                      <a:pt x="499" y="83"/>
                    </a:lnTo>
                    <a:lnTo>
                      <a:pt x="502" y="83"/>
                    </a:lnTo>
                    <a:lnTo>
                      <a:pt x="504" y="84"/>
                    </a:lnTo>
                    <a:lnTo>
                      <a:pt x="506" y="84"/>
                    </a:lnTo>
                    <a:lnTo>
                      <a:pt x="509" y="85"/>
                    </a:lnTo>
                    <a:lnTo>
                      <a:pt x="510" y="86"/>
                    </a:lnTo>
                    <a:lnTo>
                      <a:pt x="513" y="88"/>
                    </a:lnTo>
                    <a:lnTo>
                      <a:pt x="514" y="89"/>
                    </a:lnTo>
                    <a:lnTo>
                      <a:pt x="515" y="91"/>
                    </a:lnTo>
                    <a:lnTo>
                      <a:pt x="516" y="92"/>
                    </a:lnTo>
                    <a:lnTo>
                      <a:pt x="517" y="95"/>
                    </a:lnTo>
                    <a:lnTo>
                      <a:pt x="518" y="97"/>
                    </a:lnTo>
                    <a:lnTo>
                      <a:pt x="519" y="99"/>
                    </a:lnTo>
                    <a:lnTo>
                      <a:pt x="519" y="102"/>
                    </a:lnTo>
                    <a:lnTo>
                      <a:pt x="509" y="102"/>
                    </a:lnTo>
                    <a:lnTo>
                      <a:pt x="498" y="103"/>
                    </a:lnTo>
                    <a:lnTo>
                      <a:pt x="498" y="101"/>
                    </a:lnTo>
                    <a:lnTo>
                      <a:pt x="497" y="99"/>
                    </a:lnTo>
                    <a:lnTo>
                      <a:pt x="496" y="97"/>
                    </a:lnTo>
                    <a:lnTo>
                      <a:pt x="495" y="96"/>
                    </a:lnTo>
                    <a:lnTo>
                      <a:pt x="493" y="96"/>
                    </a:lnTo>
                    <a:lnTo>
                      <a:pt x="491" y="95"/>
                    </a:lnTo>
                    <a:lnTo>
                      <a:pt x="490" y="94"/>
                    </a:lnTo>
                    <a:lnTo>
                      <a:pt x="488" y="94"/>
                    </a:lnTo>
                    <a:lnTo>
                      <a:pt x="485" y="94"/>
                    </a:lnTo>
                    <a:lnTo>
                      <a:pt x="484" y="94"/>
                    </a:lnTo>
                    <a:lnTo>
                      <a:pt x="483" y="95"/>
                    </a:lnTo>
                    <a:lnTo>
                      <a:pt x="482" y="96"/>
                    </a:lnTo>
                    <a:lnTo>
                      <a:pt x="481" y="97"/>
                    </a:lnTo>
                    <a:lnTo>
                      <a:pt x="480" y="97"/>
                    </a:lnTo>
                    <a:lnTo>
                      <a:pt x="480" y="99"/>
                    </a:lnTo>
                    <a:lnTo>
                      <a:pt x="480" y="99"/>
                    </a:lnTo>
                    <a:lnTo>
                      <a:pt x="480" y="101"/>
                    </a:lnTo>
                    <a:lnTo>
                      <a:pt x="480" y="101"/>
                    </a:lnTo>
                    <a:lnTo>
                      <a:pt x="480" y="102"/>
                    </a:lnTo>
                    <a:lnTo>
                      <a:pt x="482" y="102"/>
                    </a:lnTo>
                    <a:lnTo>
                      <a:pt x="482" y="103"/>
                    </a:lnTo>
                    <a:lnTo>
                      <a:pt x="483" y="104"/>
                    </a:lnTo>
                    <a:lnTo>
                      <a:pt x="484" y="104"/>
                    </a:lnTo>
                    <a:lnTo>
                      <a:pt x="485" y="104"/>
                    </a:lnTo>
                    <a:lnTo>
                      <a:pt x="486" y="104"/>
                    </a:lnTo>
                    <a:lnTo>
                      <a:pt x="487" y="105"/>
                    </a:lnTo>
                    <a:lnTo>
                      <a:pt x="489" y="105"/>
                    </a:lnTo>
                    <a:lnTo>
                      <a:pt x="492" y="106"/>
                    </a:lnTo>
                    <a:lnTo>
                      <a:pt x="495" y="107"/>
                    </a:lnTo>
                    <a:lnTo>
                      <a:pt x="499" y="107"/>
                    </a:lnTo>
                    <a:lnTo>
                      <a:pt x="501" y="108"/>
                    </a:lnTo>
                    <a:lnTo>
                      <a:pt x="504" y="109"/>
                    </a:lnTo>
                    <a:lnTo>
                      <a:pt x="506" y="109"/>
                    </a:lnTo>
                    <a:lnTo>
                      <a:pt x="508" y="111"/>
                    </a:lnTo>
                    <a:lnTo>
                      <a:pt x="509" y="111"/>
                    </a:lnTo>
                    <a:lnTo>
                      <a:pt x="513" y="113"/>
                    </a:lnTo>
                    <a:lnTo>
                      <a:pt x="515" y="115"/>
                    </a:lnTo>
                    <a:lnTo>
                      <a:pt x="517" y="117"/>
                    </a:lnTo>
                    <a:lnTo>
                      <a:pt x="519" y="119"/>
                    </a:lnTo>
                    <a:lnTo>
                      <a:pt x="520" y="121"/>
                    </a:lnTo>
                    <a:lnTo>
                      <a:pt x="521" y="124"/>
                    </a:lnTo>
                    <a:lnTo>
                      <a:pt x="521" y="126"/>
                    </a:lnTo>
                    <a:lnTo>
                      <a:pt x="521" y="129"/>
                    </a:lnTo>
                    <a:lnTo>
                      <a:pt x="521" y="132"/>
                    </a:lnTo>
                    <a:lnTo>
                      <a:pt x="520" y="135"/>
                    </a:lnTo>
                    <a:lnTo>
                      <a:pt x="519" y="138"/>
                    </a:lnTo>
                    <a:lnTo>
                      <a:pt x="518" y="141"/>
                    </a:lnTo>
                    <a:lnTo>
                      <a:pt x="515" y="144"/>
                    </a:lnTo>
                    <a:lnTo>
                      <a:pt x="513" y="146"/>
                    </a:lnTo>
                    <a:lnTo>
                      <a:pt x="510" y="148"/>
                    </a:lnTo>
                    <a:lnTo>
                      <a:pt x="507" y="149"/>
                    </a:lnTo>
                    <a:lnTo>
                      <a:pt x="504" y="150"/>
                    </a:lnTo>
                    <a:lnTo>
                      <a:pt x="499" y="152"/>
                    </a:lnTo>
                    <a:lnTo>
                      <a:pt x="495" y="152"/>
                    </a:lnTo>
                    <a:lnTo>
                      <a:pt x="490" y="152"/>
                    </a:lnTo>
                    <a:lnTo>
                      <a:pt x="485" y="152"/>
                    </a:lnTo>
                    <a:lnTo>
                      <a:pt x="482" y="152"/>
                    </a:lnTo>
                    <a:lnTo>
                      <a:pt x="478" y="152"/>
                    </a:lnTo>
                    <a:lnTo>
                      <a:pt x="474" y="150"/>
                    </a:lnTo>
                    <a:lnTo>
                      <a:pt x="472" y="150"/>
                    </a:lnTo>
                    <a:lnTo>
                      <a:pt x="469" y="148"/>
                    </a:lnTo>
                    <a:lnTo>
                      <a:pt x="467" y="147"/>
                    </a:lnTo>
                    <a:lnTo>
                      <a:pt x="464" y="145"/>
                    </a:lnTo>
                    <a:lnTo>
                      <a:pt x="463" y="144"/>
                    </a:lnTo>
                    <a:lnTo>
                      <a:pt x="462" y="142"/>
                    </a:lnTo>
                    <a:lnTo>
                      <a:pt x="460" y="140"/>
                    </a:lnTo>
                    <a:lnTo>
                      <a:pt x="458" y="135"/>
                    </a:lnTo>
                    <a:lnTo>
                      <a:pt x="458" y="134"/>
                    </a:lnTo>
                    <a:lnTo>
                      <a:pt x="457" y="131"/>
                    </a:lnTo>
                    <a:lnTo>
                      <a:pt x="457" y="129"/>
                    </a:lnTo>
                    <a:close/>
                    <a:moveTo>
                      <a:pt x="393" y="127"/>
                    </a:moveTo>
                    <a:lnTo>
                      <a:pt x="404" y="127"/>
                    </a:lnTo>
                    <a:lnTo>
                      <a:pt x="414" y="126"/>
                    </a:lnTo>
                    <a:lnTo>
                      <a:pt x="415" y="129"/>
                    </a:lnTo>
                    <a:lnTo>
                      <a:pt x="416" y="130"/>
                    </a:lnTo>
                    <a:lnTo>
                      <a:pt x="416" y="132"/>
                    </a:lnTo>
                    <a:lnTo>
                      <a:pt x="417" y="134"/>
                    </a:lnTo>
                    <a:lnTo>
                      <a:pt x="419" y="135"/>
                    </a:lnTo>
                    <a:lnTo>
                      <a:pt x="421" y="137"/>
                    </a:lnTo>
                    <a:lnTo>
                      <a:pt x="424" y="137"/>
                    </a:lnTo>
                    <a:lnTo>
                      <a:pt x="427" y="137"/>
                    </a:lnTo>
                    <a:lnTo>
                      <a:pt x="429" y="137"/>
                    </a:lnTo>
                    <a:lnTo>
                      <a:pt x="431" y="137"/>
                    </a:lnTo>
                    <a:lnTo>
                      <a:pt x="433" y="137"/>
                    </a:lnTo>
                    <a:lnTo>
                      <a:pt x="434" y="135"/>
                    </a:lnTo>
                    <a:lnTo>
                      <a:pt x="435" y="134"/>
                    </a:lnTo>
                    <a:lnTo>
                      <a:pt x="436" y="133"/>
                    </a:lnTo>
                    <a:lnTo>
                      <a:pt x="437" y="132"/>
                    </a:lnTo>
                    <a:lnTo>
                      <a:pt x="437" y="130"/>
                    </a:lnTo>
                    <a:lnTo>
                      <a:pt x="437" y="129"/>
                    </a:lnTo>
                    <a:lnTo>
                      <a:pt x="436" y="128"/>
                    </a:lnTo>
                    <a:lnTo>
                      <a:pt x="435" y="127"/>
                    </a:lnTo>
                    <a:lnTo>
                      <a:pt x="434" y="126"/>
                    </a:lnTo>
                    <a:lnTo>
                      <a:pt x="434" y="125"/>
                    </a:lnTo>
                    <a:lnTo>
                      <a:pt x="433" y="125"/>
                    </a:lnTo>
                    <a:lnTo>
                      <a:pt x="432" y="124"/>
                    </a:lnTo>
                    <a:lnTo>
                      <a:pt x="431" y="124"/>
                    </a:lnTo>
                    <a:lnTo>
                      <a:pt x="429" y="123"/>
                    </a:lnTo>
                    <a:lnTo>
                      <a:pt x="427" y="123"/>
                    </a:lnTo>
                    <a:lnTo>
                      <a:pt x="425" y="122"/>
                    </a:lnTo>
                    <a:lnTo>
                      <a:pt x="423" y="122"/>
                    </a:lnTo>
                    <a:lnTo>
                      <a:pt x="419" y="121"/>
                    </a:lnTo>
                    <a:lnTo>
                      <a:pt x="416" y="120"/>
                    </a:lnTo>
                    <a:lnTo>
                      <a:pt x="413" y="119"/>
                    </a:lnTo>
                    <a:lnTo>
                      <a:pt x="411" y="118"/>
                    </a:lnTo>
                    <a:lnTo>
                      <a:pt x="408" y="117"/>
                    </a:lnTo>
                    <a:lnTo>
                      <a:pt x="406" y="116"/>
                    </a:lnTo>
                    <a:lnTo>
                      <a:pt x="404" y="115"/>
                    </a:lnTo>
                    <a:lnTo>
                      <a:pt x="402" y="114"/>
                    </a:lnTo>
                    <a:lnTo>
                      <a:pt x="401" y="112"/>
                    </a:lnTo>
                    <a:lnTo>
                      <a:pt x="399" y="111"/>
                    </a:lnTo>
                    <a:lnTo>
                      <a:pt x="398" y="109"/>
                    </a:lnTo>
                    <a:lnTo>
                      <a:pt x="398" y="107"/>
                    </a:lnTo>
                    <a:lnTo>
                      <a:pt x="397" y="106"/>
                    </a:lnTo>
                    <a:lnTo>
                      <a:pt x="396" y="104"/>
                    </a:lnTo>
                    <a:lnTo>
                      <a:pt x="396" y="102"/>
                    </a:lnTo>
                    <a:lnTo>
                      <a:pt x="396" y="101"/>
                    </a:lnTo>
                    <a:lnTo>
                      <a:pt x="396" y="97"/>
                    </a:lnTo>
                    <a:lnTo>
                      <a:pt x="397" y="95"/>
                    </a:lnTo>
                    <a:lnTo>
                      <a:pt x="398" y="92"/>
                    </a:lnTo>
                    <a:lnTo>
                      <a:pt x="399" y="90"/>
                    </a:lnTo>
                    <a:lnTo>
                      <a:pt x="401" y="88"/>
                    </a:lnTo>
                    <a:lnTo>
                      <a:pt x="403" y="86"/>
                    </a:lnTo>
                    <a:lnTo>
                      <a:pt x="406" y="84"/>
                    </a:lnTo>
                    <a:lnTo>
                      <a:pt x="409" y="83"/>
                    </a:lnTo>
                    <a:lnTo>
                      <a:pt x="411" y="83"/>
                    </a:lnTo>
                    <a:lnTo>
                      <a:pt x="412" y="82"/>
                    </a:lnTo>
                    <a:lnTo>
                      <a:pt x="414" y="81"/>
                    </a:lnTo>
                    <a:lnTo>
                      <a:pt x="417" y="81"/>
                    </a:lnTo>
                    <a:lnTo>
                      <a:pt x="419" y="81"/>
                    </a:lnTo>
                    <a:lnTo>
                      <a:pt x="421" y="81"/>
                    </a:lnTo>
                    <a:lnTo>
                      <a:pt x="424" y="80"/>
                    </a:lnTo>
                    <a:lnTo>
                      <a:pt x="430" y="80"/>
                    </a:lnTo>
                    <a:lnTo>
                      <a:pt x="433" y="81"/>
                    </a:lnTo>
                    <a:lnTo>
                      <a:pt x="435" y="81"/>
                    </a:lnTo>
                    <a:lnTo>
                      <a:pt x="438" y="81"/>
                    </a:lnTo>
                    <a:lnTo>
                      <a:pt x="441" y="82"/>
                    </a:lnTo>
                    <a:lnTo>
                      <a:pt x="443" y="83"/>
                    </a:lnTo>
                    <a:lnTo>
                      <a:pt x="445" y="84"/>
                    </a:lnTo>
                    <a:lnTo>
                      <a:pt x="447" y="85"/>
                    </a:lnTo>
                    <a:lnTo>
                      <a:pt x="449" y="86"/>
                    </a:lnTo>
                    <a:lnTo>
                      <a:pt x="450" y="88"/>
                    </a:lnTo>
                    <a:lnTo>
                      <a:pt x="452" y="89"/>
                    </a:lnTo>
                    <a:lnTo>
                      <a:pt x="453" y="91"/>
                    </a:lnTo>
                    <a:lnTo>
                      <a:pt x="454" y="94"/>
                    </a:lnTo>
                    <a:lnTo>
                      <a:pt x="455" y="96"/>
                    </a:lnTo>
                    <a:lnTo>
                      <a:pt x="455" y="98"/>
                    </a:lnTo>
                    <a:lnTo>
                      <a:pt x="456" y="101"/>
                    </a:lnTo>
                    <a:lnTo>
                      <a:pt x="445" y="101"/>
                    </a:lnTo>
                    <a:lnTo>
                      <a:pt x="435" y="102"/>
                    </a:lnTo>
                    <a:lnTo>
                      <a:pt x="434" y="100"/>
                    </a:lnTo>
                    <a:lnTo>
                      <a:pt x="434" y="98"/>
                    </a:lnTo>
                    <a:lnTo>
                      <a:pt x="433" y="96"/>
                    </a:lnTo>
                    <a:lnTo>
                      <a:pt x="432" y="95"/>
                    </a:lnTo>
                    <a:lnTo>
                      <a:pt x="430" y="94"/>
                    </a:lnTo>
                    <a:lnTo>
                      <a:pt x="428" y="94"/>
                    </a:lnTo>
                    <a:lnTo>
                      <a:pt x="427" y="93"/>
                    </a:lnTo>
                    <a:lnTo>
                      <a:pt x="424" y="93"/>
                    </a:lnTo>
                    <a:lnTo>
                      <a:pt x="422" y="93"/>
                    </a:lnTo>
                    <a:lnTo>
                      <a:pt x="421" y="93"/>
                    </a:lnTo>
                    <a:lnTo>
                      <a:pt x="419" y="94"/>
                    </a:lnTo>
                    <a:lnTo>
                      <a:pt x="418" y="94"/>
                    </a:lnTo>
                    <a:lnTo>
                      <a:pt x="418" y="96"/>
                    </a:lnTo>
                    <a:lnTo>
                      <a:pt x="417" y="96"/>
                    </a:lnTo>
                    <a:lnTo>
                      <a:pt x="417" y="97"/>
                    </a:lnTo>
                    <a:lnTo>
                      <a:pt x="417" y="98"/>
                    </a:lnTo>
                    <a:lnTo>
                      <a:pt x="417" y="99"/>
                    </a:lnTo>
                    <a:lnTo>
                      <a:pt x="417" y="100"/>
                    </a:lnTo>
                    <a:lnTo>
                      <a:pt x="417" y="101"/>
                    </a:lnTo>
                    <a:lnTo>
                      <a:pt x="418" y="101"/>
                    </a:lnTo>
                    <a:lnTo>
                      <a:pt x="419" y="102"/>
                    </a:lnTo>
                    <a:lnTo>
                      <a:pt x="420" y="102"/>
                    </a:lnTo>
                    <a:lnTo>
                      <a:pt x="421" y="102"/>
                    </a:lnTo>
                    <a:lnTo>
                      <a:pt x="422" y="103"/>
                    </a:lnTo>
                    <a:lnTo>
                      <a:pt x="423" y="103"/>
                    </a:lnTo>
                    <a:lnTo>
                      <a:pt x="424" y="104"/>
                    </a:lnTo>
                    <a:lnTo>
                      <a:pt x="426" y="104"/>
                    </a:lnTo>
                    <a:lnTo>
                      <a:pt x="429" y="104"/>
                    </a:lnTo>
                    <a:lnTo>
                      <a:pt x="432" y="106"/>
                    </a:lnTo>
                    <a:lnTo>
                      <a:pt x="435" y="106"/>
                    </a:lnTo>
                    <a:lnTo>
                      <a:pt x="438" y="107"/>
                    </a:lnTo>
                    <a:lnTo>
                      <a:pt x="440" y="107"/>
                    </a:lnTo>
                    <a:lnTo>
                      <a:pt x="443" y="108"/>
                    </a:lnTo>
                    <a:lnTo>
                      <a:pt x="444" y="109"/>
                    </a:lnTo>
                    <a:lnTo>
                      <a:pt x="446" y="110"/>
                    </a:lnTo>
                    <a:lnTo>
                      <a:pt x="449" y="112"/>
                    </a:lnTo>
                    <a:lnTo>
                      <a:pt x="452" y="114"/>
                    </a:lnTo>
                    <a:lnTo>
                      <a:pt x="454" y="115"/>
                    </a:lnTo>
                    <a:lnTo>
                      <a:pt x="455" y="117"/>
                    </a:lnTo>
                    <a:lnTo>
                      <a:pt x="457" y="120"/>
                    </a:lnTo>
                    <a:lnTo>
                      <a:pt x="458" y="122"/>
                    </a:lnTo>
                    <a:lnTo>
                      <a:pt x="458" y="125"/>
                    </a:lnTo>
                    <a:lnTo>
                      <a:pt x="458" y="127"/>
                    </a:lnTo>
                    <a:lnTo>
                      <a:pt x="458" y="130"/>
                    </a:lnTo>
                    <a:lnTo>
                      <a:pt x="457" y="134"/>
                    </a:lnTo>
                    <a:lnTo>
                      <a:pt x="456" y="137"/>
                    </a:lnTo>
                    <a:lnTo>
                      <a:pt x="454" y="140"/>
                    </a:lnTo>
                    <a:lnTo>
                      <a:pt x="452" y="142"/>
                    </a:lnTo>
                    <a:lnTo>
                      <a:pt x="450" y="145"/>
                    </a:lnTo>
                    <a:lnTo>
                      <a:pt x="447" y="147"/>
                    </a:lnTo>
                    <a:lnTo>
                      <a:pt x="444" y="148"/>
                    </a:lnTo>
                    <a:lnTo>
                      <a:pt x="440" y="149"/>
                    </a:lnTo>
                    <a:lnTo>
                      <a:pt x="436" y="150"/>
                    </a:lnTo>
                    <a:lnTo>
                      <a:pt x="432" y="151"/>
                    </a:lnTo>
                    <a:lnTo>
                      <a:pt x="427" y="151"/>
                    </a:lnTo>
                    <a:lnTo>
                      <a:pt x="422" y="151"/>
                    </a:lnTo>
                    <a:lnTo>
                      <a:pt x="418" y="150"/>
                    </a:lnTo>
                    <a:lnTo>
                      <a:pt x="414" y="150"/>
                    </a:lnTo>
                    <a:lnTo>
                      <a:pt x="411" y="149"/>
                    </a:lnTo>
                    <a:lnTo>
                      <a:pt x="408" y="148"/>
                    </a:lnTo>
                    <a:lnTo>
                      <a:pt x="406" y="147"/>
                    </a:lnTo>
                    <a:lnTo>
                      <a:pt x="403" y="146"/>
                    </a:lnTo>
                    <a:lnTo>
                      <a:pt x="401" y="144"/>
                    </a:lnTo>
                    <a:lnTo>
                      <a:pt x="399" y="143"/>
                    </a:lnTo>
                    <a:lnTo>
                      <a:pt x="398" y="140"/>
                    </a:lnTo>
                    <a:lnTo>
                      <a:pt x="397" y="139"/>
                    </a:lnTo>
                    <a:lnTo>
                      <a:pt x="396" y="137"/>
                    </a:lnTo>
                    <a:lnTo>
                      <a:pt x="395" y="134"/>
                    </a:lnTo>
                    <a:lnTo>
                      <a:pt x="394" y="132"/>
                    </a:lnTo>
                    <a:lnTo>
                      <a:pt x="394" y="130"/>
                    </a:lnTo>
                    <a:lnTo>
                      <a:pt x="393" y="127"/>
                    </a:lnTo>
                    <a:close/>
                    <a:moveTo>
                      <a:pt x="336" y="80"/>
                    </a:moveTo>
                    <a:lnTo>
                      <a:pt x="395" y="80"/>
                    </a:lnTo>
                    <a:lnTo>
                      <a:pt x="395" y="96"/>
                    </a:lnTo>
                    <a:lnTo>
                      <a:pt x="358" y="96"/>
                    </a:lnTo>
                    <a:lnTo>
                      <a:pt x="358" y="107"/>
                    </a:lnTo>
                    <a:lnTo>
                      <a:pt x="392" y="107"/>
                    </a:lnTo>
                    <a:lnTo>
                      <a:pt x="392" y="121"/>
                    </a:lnTo>
                    <a:lnTo>
                      <a:pt x="358" y="121"/>
                    </a:lnTo>
                    <a:lnTo>
                      <a:pt x="358" y="135"/>
                    </a:lnTo>
                    <a:lnTo>
                      <a:pt x="396" y="135"/>
                    </a:lnTo>
                    <a:lnTo>
                      <a:pt x="396" y="151"/>
                    </a:lnTo>
                    <a:lnTo>
                      <a:pt x="336" y="151"/>
                    </a:lnTo>
                    <a:lnTo>
                      <a:pt x="336" y="80"/>
                    </a:lnTo>
                    <a:close/>
                    <a:moveTo>
                      <a:pt x="270" y="151"/>
                    </a:moveTo>
                    <a:lnTo>
                      <a:pt x="270" y="80"/>
                    </a:lnTo>
                    <a:lnTo>
                      <a:pt x="310" y="80"/>
                    </a:lnTo>
                    <a:lnTo>
                      <a:pt x="312" y="81"/>
                    </a:lnTo>
                    <a:lnTo>
                      <a:pt x="314" y="81"/>
                    </a:lnTo>
                    <a:lnTo>
                      <a:pt x="316" y="81"/>
                    </a:lnTo>
                    <a:lnTo>
                      <a:pt x="318" y="81"/>
                    </a:lnTo>
                    <a:lnTo>
                      <a:pt x="320" y="81"/>
                    </a:lnTo>
                    <a:lnTo>
                      <a:pt x="321" y="82"/>
                    </a:lnTo>
                    <a:lnTo>
                      <a:pt x="322" y="82"/>
                    </a:lnTo>
                    <a:lnTo>
                      <a:pt x="325" y="83"/>
                    </a:lnTo>
                    <a:lnTo>
                      <a:pt x="327" y="84"/>
                    </a:lnTo>
                    <a:lnTo>
                      <a:pt x="330" y="86"/>
                    </a:lnTo>
                    <a:lnTo>
                      <a:pt x="331" y="88"/>
                    </a:lnTo>
                    <a:lnTo>
                      <a:pt x="333" y="91"/>
                    </a:lnTo>
                    <a:lnTo>
                      <a:pt x="333" y="94"/>
                    </a:lnTo>
                    <a:lnTo>
                      <a:pt x="335" y="97"/>
                    </a:lnTo>
                    <a:lnTo>
                      <a:pt x="335" y="100"/>
                    </a:lnTo>
                    <a:lnTo>
                      <a:pt x="335" y="102"/>
                    </a:lnTo>
                    <a:lnTo>
                      <a:pt x="334" y="106"/>
                    </a:lnTo>
                    <a:lnTo>
                      <a:pt x="333" y="108"/>
                    </a:lnTo>
                    <a:lnTo>
                      <a:pt x="332" y="110"/>
                    </a:lnTo>
                    <a:lnTo>
                      <a:pt x="331" y="112"/>
                    </a:lnTo>
                    <a:lnTo>
                      <a:pt x="329" y="114"/>
                    </a:lnTo>
                    <a:lnTo>
                      <a:pt x="327" y="115"/>
                    </a:lnTo>
                    <a:lnTo>
                      <a:pt x="325" y="117"/>
                    </a:lnTo>
                    <a:lnTo>
                      <a:pt x="323" y="118"/>
                    </a:lnTo>
                    <a:lnTo>
                      <a:pt x="322" y="119"/>
                    </a:lnTo>
                    <a:lnTo>
                      <a:pt x="320" y="119"/>
                    </a:lnTo>
                    <a:lnTo>
                      <a:pt x="317" y="120"/>
                    </a:lnTo>
                    <a:lnTo>
                      <a:pt x="319" y="120"/>
                    </a:lnTo>
                    <a:lnTo>
                      <a:pt x="321" y="121"/>
                    </a:lnTo>
                    <a:lnTo>
                      <a:pt x="322" y="122"/>
                    </a:lnTo>
                    <a:lnTo>
                      <a:pt x="324" y="123"/>
                    </a:lnTo>
                    <a:lnTo>
                      <a:pt x="325" y="124"/>
                    </a:lnTo>
                    <a:lnTo>
                      <a:pt x="326" y="125"/>
                    </a:lnTo>
                    <a:lnTo>
                      <a:pt x="327" y="127"/>
                    </a:lnTo>
                    <a:lnTo>
                      <a:pt x="328" y="129"/>
                    </a:lnTo>
                    <a:lnTo>
                      <a:pt x="329" y="130"/>
                    </a:lnTo>
                    <a:lnTo>
                      <a:pt x="330" y="130"/>
                    </a:lnTo>
                    <a:lnTo>
                      <a:pt x="335" y="141"/>
                    </a:lnTo>
                    <a:lnTo>
                      <a:pt x="341" y="151"/>
                    </a:lnTo>
                    <a:lnTo>
                      <a:pt x="315" y="151"/>
                    </a:lnTo>
                    <a:lnTo>
                      <a:pt x="310" y="140"/>
                    </a:lnTo>
                    <a:lnTo>
                      <a:pt x="304" y="129"/>
                    </a:lnTo>
                    <a:lnTo>
                      <a:pt x="302" y="127"/>
                    </a:lnTo>
                    <a:lnTo>
                      <a:pt x="301" y="126"/>
                    </a:lnTo>
                    <a:lnTo>
                      <a:pt x="301" y="125"/>
                    </a:lnTo>
                    <a:lnTo>
                      <a:pt x="300" y="124"/>
                    </a:lnTo>
                    <a:lnTo>
                      <a:pt x="299" y="123"/>
                    </a:lnTo>
                    <a:lnTo>
                      <a:pt x="297" y="122"/>
                    </a:lnTo>
                    <a:lnTo>
                      <a:pt x="296" y="122"/>
                    </a:lnTo>
                    <a:lnTo>
                      <a:pt x="294" y="122"/>
                    </a:lnTo>
                    <a:lnTo>
                      <a:pt x="292" y="122"/>
                    </a:lnTo>
                    <a:lnTo>
                      <a:pt x="292" y="151"/>
                    </a:lnTo>
                    <a:lnTo>
                      <a:pt x="270" y="151"/>
                    </a:lnTo>
                    <a:close/>
                    <a:moveTo>
                      <a:pt x="292" y="109"/>
                    </a:moveTo>
                    <a:lnTo>
                      <a:pt x="302" y="109"/>
                    </a:lnTo>
                    <a:lnTo>
                      <a:pt x="304" y="109"/>
                    </a:lnTo>
                    <a:lnTo>
                      <a:pt x="305" y="109"/>
                    </a:lnTo>
                    <a:lnTo>
                      <a:pt x="307" y="108"/>
                    </a:lnTo>
                    <a:lnTo>
                      <a:pt x="310" y="107"/>
                    </a:lnTo>
                    <a:lnTo>
                      <a:pt x="310" y="107"/>
                    </a:lnTo>
                    <a:lnTo>
                      <a:pt x="311" y="106"/>
                    </a:lnTo>
                    <a:lnTo>
                      <a:pt x="312" y="105"/>
                    </a:lnTo>
                    <a:lnTo>
                      <a:pt x="312" y="104"/>
                    </a:lnTo>
                    <a:lnTo>
                      <a:pt x="312" y="103"/>
                    </a:lnTo>
                    <a:lnTo>
                      <a:pt x="312" y="102"/>
                    </a:lnTo>
                    <a:lnTo>
                      <a:pt x="312" y="100"/>
                    </a:lnTo>
                    <a:lnTo>
                      <a:pt x="312" y="99"/>
                    </a:lnTo>
                    <a:lnTo>
                      <a:pt x="311" y="97"/>
                    </a:lnTo>
                    <a:lnTo>
                      <a:pt x="310" y="96"/>
                    </a:lnTo>
                    <a:lnTo>
                      <a:pt x="310" y="96"/>
                    </a:lnTo>
                    <a:lnTo>
                      <a:pt x="309" y="96"/>
                    </a:lnTo>
                    <a:lnTo>
                      <a:pt x="308" y="95"/>
                    </a:lnTo>
                    <a:lnTo>
                      <a:pt x="306" y="95"/>
                    </a:lnTo>
                    <a:lnTo>
                      <a:pt x="305" y="94"/>
                    </a:lnTo>
                    <a:lnTo>
                      <a:pt x="304" y="94"/>
                    </a:lnTo>
                    <a:lnTo>
                      <a:pt x="292" y="94"/>
                    </a:lnTo>
                    <a:lnTo>
                      <a:pt x="292" y="109"/>
                    </a:lnTo>
                    <a:close/>
                    <a:moveTo>
                      <a:pt x="208" y="80"/>
                    </a:moveTo>
                    <a:lnTo>
                      <a:pt x="245" y="80"/>
                    </a:lnTo>
                    <a:lnTo>
                      <a:pt x="248" y="81"/>
                    </a:lnTo>
                    <a:lnTo>
                      <a:pt x="251" y="81"/>
                    </a:lnTo>
                    <a:lnTo>
                      <a:pt x="253" y="81"/>
                    </a:lnTo>
                    <a:lnTo>
                      <a:pt x="256" y="82"/>
                    </a:lnTo>
                    <a:lnTo>
                      <a:pt x="258" y="83"/>
                    </a:lnTo>
                    <a:lnTo>
                      <a:pt x="260" y="84"/>
                    </a:lnTo>
                    <a:lnTo>
                      <a:pt x="261" y="84"/>
                    </a:lnTo>
                    <a:lnTo>
                      <a:pt x="263" y="86"/>
                    </a:lnTo>
                    <a:lnTo>
                      <a:pt x="265" y="87"/>
                    </a:lnTo>
                    <a:lnTo>
                      <a:pt x="267" y="91"/>
                    </a:lnTo>
                    <a:lnTo>
                      <a:pt x="267" y="92"/>
                    </a:lnTo>
                    <a:lnTo>
                      <a:pt x="268" y="95"/>
                    </a:lnTo>
                    <a:lnTo>
                      <a:pt x="269" y="97"/>
                    </a:lnTo>
                    <a:lnTo>
                      <a:pt x="269" y="99"/>
                    </a:lnTo>
                    <a:lnTo>
                      <a:pt x="269" y="102"/>
                    </a:lnTo>
                    <a:lnTo>
                      <a:pt x="269" y="104"/>
                    </a:lnTo>
                    <a:lnTo>
                      <a:pt x="269" y="107"/>
                    </a:lnTo>
                    <a:lnTo>
                      <a:pt x="268" y="109"/>
                    </a:lnTo>
                    <a:lnTo>
                      <a:pt x="267" y="112"/>
                    </a:lnTo>
                    <a:lnTo>
                      <a:pt x="266" y="114"/>
                    </a:lnTo>
                    <a:lnTo>
                      <a:pt x="265" y="115"/>
                    </a:lnTo>
                    <a:lnTo>
                      <a:pt x="264" y="117"/>
                    </a:lnTo>
                    <a:lnTo>
                      <a:pt x="262" y="119"/>
                    </a:lnTo>
                    <a:lnTo>
                      <a:pt x="261" y="120"/>
                    </a:lnTo>
                    <a:lnTo>
                      <a:pt x="259" y="122"/>
                    </a:lnTo>
                    <a:lnTo>
                      <a:pt x="257" y="122"/>
                    </a:lnTo>
                    <a:lnTo>
                      <a:pt x="254" y="123"/>
                    </a:lnTo>
                    <a:lnTo>
                      <a:pt x="252" y="124"/>
                    </a:lnTo>
                    <a:lnTo>
                      <a:pt x="249" y="124"/>
                    </a:lnTo>
                    <a:lnTo>
                      <a:pt x="246" y="125"/>
                    </a:lnTo>
                    <a:lnTo>
                      <a:pt x="243" y="125"/>
                    </a:lnTo>
                    <a:lnTo>
                      <a:pt x="230" y="125"/>
                    </a:lnTo>
                    <a:lnTo>
                      <a:pt x="230" y="151"/>
                    </a:lnTo>
                    <a:lnTo>
                      <a:pt x="208" y="151"/>
                    </a:lnTo>
                    <a:lnTo>
                      <a:pt x="208" y="80"/>
                    </a:lnTo>
                    <a:close/>
                    <a:moveTo>
                      <a:pt x="230" y="111"/>
                    </a:moveTo>
                    <a:lnTo>
                      <a:pt x="236" y="111"/>
                    </a:lnTo>
                    <a:lnTo>
                      <a:pt x="239" y="111"/>
                    </a:lnTo>
                    <a:lnTo>
                      <a:pt x="241" y="110"/>
                    </a:lnTo>
                    <a:lnTo>
                      <a:pt x="243" y="109"/>
                    </a:lnTo>
                    <a:lnTo>
                      <a:pt x="243" y="109"/>
                    </a:lnTo>
                    <a:lnTo>
                      <a:pt x="244" y="109"/>
                    </a:lnTo>
                    <a:lnTo>
                      <a:pt x="245" y="108"/>
                    </a:lnTo>
                    <a:lnTo>
                      <a:pt x="246" y="107"/>
                    </a:lnTo>
                    <a:lnTo>
                      <a:pt x="247" y="106"/>
                    </a:lnTo>
                    <a:lnTo>
                      <a:pt x="248" y="104"/>
                    </a:lnTo>
                    <a:lnTo>
                      <a:pt x="248" y="102"/>
                    </a:lnTo>
                    <a:lnTo>
                      <a:pt x="248" y="101"/>
                    </a:lnTo>
                    <a:lnTo>
                      <a:pt x="247" y="99"/>
                    </a:lnTo>
                    <a:lnTo>
                      <a:pt x="246" y="98"/>
                    </a:lnTo>
                    <a:lnTo>
                      <a:pt x="245" y="97"/>
                    </a:lnTo>
                    <a:lnTo>
                      <a:pt x="244" y="96"/>
                    </a:lnTo>
                    <a:lnTo>
                      <a:pt x="242" y="96"/>
                    </a:lnTo>
                    <a:lnTo>
                      <a:pt x="241" y="95"/>
                    </a:lnTo>
                    <a:lnTo>
                      <a:pt x="240" y="95"/>
                    </a:lnTo>
                    <a:lnTo>
                      <a:pt x="238" y="94"/>
                    </a:lnTo>
                    <a:lnTo>
                      <a:pt x="230" y="94"/>
                    </a:lnTo>
                    <a:lnTo>
                      <a:pt x="230" y="111"/>
                    </a:lnTo>
                    <a:close/>
                    <a:moveTo>
                      <a:pt x="137" y="80"/>
                    </a:moveTo>
                    <a:lnTo>
                      <a:pt x="162" y="80"/>
                    </a:lnTo>
                    <a:lnTo>
                      <a:pt x="168" y="91"/>
                    </a:lnTo>
                    <a:lnTo>
                      <a:pt x="174" y="102"/>
                    </a:lnTo>
                    <a:lnTo>
                      <a:pt x="180" y="91"/>
                    </a:lnTo>
                    <a:lnTo>
                      <a:pt x="187" y="80"/>
                    </a:lnTo>
                    <a:lnTo>
                      <a:pt x="211" y="80"/>
                    </a:lnTo>
                    <a:lnTo>
                      <a:pt x="200" y="97"/>
                    </a:lnTo>
                    <a:lnTo>
                      <a:pt x="194" y="106"/>
                    </a:lnTo>
                    <a:lnTo>
                      <a:pt x="189" y="114"/>
                    </a:lnTo>
                    <a:lnTo>
                      <a:pt x="207" y="142"/>
                    </a:lnTo>
                    <a:lnTo>
                      <a:pt x="213" y="151"/>
                    </a:lnTo>
                    <a:lnTo>
                      <a:pt x="188" y="151"/>
                    </a:lnTo>
                    <a:lnTo>
                      <a:pt x="181" y="140"/>
                    </a:lnTo>
                    <a:lnTo>
                      <a:pt x="174" y="129"/>
                    </a:lnTo>
                    <a:lnTo>
                      <a:pt x="167" y="140"/>
                    </a:lnTo>
                    <a:lnTo>
                      <a:pt x="160" y="151"/>
                    </a:lnTo>
                    <a:lnTo>
                      <a:pt x="135" y="151"/>
                    </a:lnTo>
                    <a:lnTo>
                      <a:pt x="141" y="142"/>
                    </a:lnTo>
                    <a:lnTo>
                      <a:pt x="154" y="124"/>
                    </a:lnTo>
                    <a:lnTo>
                      <a:pt x="160" y="114"/>
                    </a:lnTo>
                    <a:lnTo>
                      <a:pt x="149" y="97"/>
                    </a:lnTo>
                    <a:lnTo>
                      <a:pt x="137" y="80"/>
                    </a:lnTo>
                    <a:close/>
                    <a:moveTo>
                      <a:pt x="78" y="80"/>
                    </a:moveTo>
                    <a:lnTo>
                      <a:pt x="137" y="80"/>
                    </a:lnTo>
                    <a:lnTo>
                      <a:pt x="137" y="96"/>
                    </a:lnTo>
                    <a:lnTo>
                      <a:pt x="100" y="96"/>
                    </a:lnTo>
                    <a:lnTo>
                      <a:pt x="100" y="107"/>
                    </a:lnTo>
                    <a:lnTo>
                      <a:pt x="134" y="107"/>
                    </a:lnTo>
                    <a:lnTo>
                      <a:pt x="134" y="121"/>
                    </a:lnTo>
                    <a:lnTo>
                      <a:pt x="100" y="121"/>
                    </a:lnTo>
                    <a:lnTo>
                      <a:pt x="100" y="135"/>
                    </a:lnTo>
                    <a:lnTo>
                      <a:pt x="138" y="135"/>
                    </a:lnTo>
                    <a:lnTo>
                      <a:pt x="138" y="151"/>
                    </a:lnTo>
                    <a:lnTo>
                      <a:pt x="78" y="151"/>
                    </a:lnTo>
                    <a:lnTo>
                      <a:pt x="78" y="80"/>
                    </a:lnTo>
                    <a:close/>
                    <a:moveTo>
                      <a:pt x="392" y="3"/>
                    </a:moveTo>
                    <a:lnTo>
                      <a:pt x="411" y="3"/>
                    </a:lnTo>
                    <a:lnTo>
                      <a:pt x="417" y="13"/>
                    </a:lnTo>
                    <a:lnTo>
                      <a:pt x="423" y="22"/>
                    </a:lnTo>
                    <a:lnTo>
                      <a:pt x="435" y="41"/>
                    </a:lnTo>
                    <a:lnTo>
                      <a:pt x="435" y="3"/>
                    </a:lnTo>
                    <a:lnTo>
                      <a:pt x="453" y="3"/>
                    </a:lnTo>
                    <a:lnTo>
                      <a:pt x="453" y="72"/>
                    </a:lnTo>
                    <a:lnTo>
                      <a:pt x="435" y="72"/>
                    </a:lnTo>
                    <a:lnTo>
                      <a:pt x="423" y="53"/>
                    </a:lnTo>
                    <a:lnTo>
                      <a:pt x="411" y="34"/>
                    </a:lnTo>
                    <a:lnTo>
                      <a:pt x="411" y="72"/>
                    </a:lnTo>
                    <a:lnTo>
                      <a:pt x="392" y="72"/>
                    </a:lnTo>
                    <a:lnTo>
                      <a:pt x="392" y="3"/>
                    </a:lnTo>
                    <a:close/>
                    <a:moveTo>
                      <a:pt x="373" y="61"/>
                    </a:moveTo>
                    <a:lnTo>
                      <a:pt x="350" y="61"/>
                    </a:lnTo>
                    <a:lnTo>
                      <a:pt x="347" y="72"/>
                    </a:lnTo>
                    <a:lnTo>
                      <a:pt x="327" y="72"/>
                    </a:lnTo>
                    <a:lnTo>
                      <a:pt x="333" y="55"/>
                    </a:lnTo>
                    <a:lnTo>
                      <a:pt x="339" y="38"/>
                    </a:lnTo>
                    <a:lnTo>
                      <a:pt x="351" y="3"/>
                    </a:lnTo>
                    <a:lnTo>
                      <a:pt x="372" y="3"/>
                    </a:lnTo>
                    <a:lnTo>
                      <a:pt x="384" y="38"/>
                    </a:lnTo>
                    <a:lnTo>
                      <a:pt x="391" y="55"/>
                    </a:lnTo>
                    <a:lnTo>
                      <a:pt x="397" y="72"/>
                    </a:lnTo>
                    <a:lnTo>
                      <a:pt x="376" y="72"/>
                    </a:lnTo>
                    <a:lnTo>
                      <a:pt x="374" y="66"/>
                    </a:lnTo>
                    <a:lnTo>
                      <a:pt x="373" y="61"/>
                    </a:lnTo>
                    <a:close/>
                    <a:moveTo>
                      <a:pt x="368" y="46"/>
                    </a:moveTo>
                    <a:lnTo>
                      <a:pt x="365" y="33"/>
                    </a:lnTo>
                    <a:lnTo>
                      <a:pt x="362" y="21"/>
                    </a:lnTo>
                    <a:lnTo>
                      <a:pt x="358" y="33"/>
                    </a:lnTo>
                    <a:lnTo>
                      <a:pt x="355" y="46"/>
                    </a:lnTo>
                    <a:lnTo>
                      <a:pt x="368" y="46"/>
                    </a:lnTo>
                    <a:close/>
                    <a:moveTo>
                      <a:pt x="317" y="43"/>
                    </a:moveTo>
                    <a:lnTo>
                      <a:pt x="326" y="46"/>
                    </a:lnTo>
                    <a:lnTo>
                      <a:pt x="335" y="48"/>
                    </a:lnTo>
                    <a:lnTo>
                      <a:pt x="333" y="52"/>
                    </a:lnTo>
                    <a:lnTo>
                      <a:pt x="332" y="56"/>
                    </a:lnTo>
                    <a:lnTo>
                      <a:pt x="331" y="59"/>
                    </a:lnTo>
                    <a:lnTo>
                      <a:pt x="329" y="61"/>
                    </a:lnTo>
                    <a:lnTo>
                      <a:pt x="327" y="64"/>
                    </a:lnTo>
                    <a:lnTo>
                      <a:pt x="325" y="66"/>
                    </a:lnTo>
                    <a:lnTo>
                      <a:pt x="322" y="68"/>
                    </a:lnTo>
                    <a:lnTo>
                      <a:pt x="320" y="69"/>
                    </a:lnTo>
                    <a:lnTo>
                      <a:pt x="317" y="71"/>
                    </a:lnTo>
                    <a:lnTo>
                      <a:pt x="314" y="71"/>
                    </a:lnTo>
                    <a:lnTo>
                      <a:pt x="310" y="72"/>
                    </a:lnTo>
                    <a:lnTo>
                      <a:pt x="306" y="72"/>
                    </a:lnTo>
                    <a:lnTo>
                      <a:pt x="301" y="72"/>
                    </a:lnTo>
                    <a:lnTo>
                      <a:pt x="296" y="71"/>
                    </a:lnTo>
                    <a:lnTo>
                      <a:pt x="292" y="70"/>
                    </a:lnTo>
                    <a:lnTo>
                      <a:pt x="290" y="70"/>
                    </a:lnTo>
                    <a:lnTo>
                      <a:pt x="289" y="69"/>
                    </a:lnTo>
                    <a:lnTo>
                      <a:pt x="285" y="67"/>
                    </a:lnTo>
                    <a:lnTo>
                      <a:pt x="282" y="64"/>
                    </a:lnTo>
                    <a:lnTo>
                      <a:pt x="280" y="61"/>
                    </a:lnTo>
                    <a:lnTo>
                      <a:pt x="277" y="58"/>
                    </a:lnTo>
                    <a:lnTo>
                      <a:pt x="276" y="55"/>
                    </a:lnTo>
                    <a:lnTo>
                      <a:pt x="275" y="53"/>
                    </a:lnTo>
                    <a:lnTo>
                      <a:pt x="274" y="50"/>
                    </a:lnTo>
                    <a:lnTo>
                      <a:pt x="274" y="48"/>
                    </a:lnTo>
                    <a:lnTo>
                      <a:pt x="273" y="45"/>
                    </a:lnTo>
                    <a:lnTo>
                      <a:pt x="272" y="42"/>
                    </a:lnTo>
                    <a:lnTo>
                      <a:pt x="272" y="40"/>
                    </a:lnTo>
                    <a:lnTo>
                      <a:pt x="272" y="36"/>
                    </a:lnTo>
                    <a:lnTo>
                      <a:pt x="272" y="32"/>
                    </a:lnTo>
                    <a:lnTo>
                      <a:pt x="273" y="28"/>
                    </a:lnTo>
                    <a:lnTo>
                      <a:pt x="274" y="25"/>
                    </a:lnTo>
                    <a:lnTo>
                      <a:pt x="275" y="21"/>
                    </a:lnTo>
                    <a:lnTo>
                      <a:pt x="276" y="18"/>
                    </a:lnTo>
                    <a:lnTo>
                      <a:pt x="277" y="15"/>
                    </a:lnTo>
                    <a:lnTo>
                      <a:pt x="279" y="12"/>
                    </a:lnTo>
                    <a:lnTo>
                      <a:pt x="281" y="10"/>
                    </a:lnTo>
                    <a:lnTo>
                      <a:pt x="283" y="8"/>
                    </a:lnTo>
                    <a:lnTo>
                      <a:pt x="285" y="6"/>
                    </a:lnTo>
                    <a:lnTo>
                      <a:pt x="288" y="4"/>
                    </a:lnTo>
                    <a:lnTo>
                      <a:pt x="291" y="3"/>
                    </a:lnTo>
                    <a:lnTo>
                      <a:pt x="294" y="2"/>
                    </a:lnTo>
                    <a:lnTo>
                      <a:pt x="297" y="1"/>
                    </a:lnTo>
                    <a:lnTo>
                      <a:pt x="301" y="1"/>
                    </a:lnTo>
                    <a:lnTo>
                      <a:pt x="305" y="0"/>
                    </a:lnTo>
                    <a:lnTo>
                      <a:pt x="310" y="1"/>
                    </a:lnTo>
                    <a:lnTo>
                      <a:pt x="313" y="1"/>
                    </a:lnTo>
                    <a:lnTo>
                      <a:pt x="315" y="2"/>
                    </a:lnTo>
                    <a:lnTo>
                      <a:pt x="318" y="3"/>
                    </a:lnTo>
                    <a:lnTo>
                      <a:pt x="320" y="3"/>
                    </a:lnTo>
                    <a:lnTo>
                      <a:pt x="322" y="5"/>
                    </a:lnTo>
                    <a:lnTo>
                      <a:pt x="323" y="6"/>
                    </a:lnTo>
                    <a:lnTo>
                      <a:pt x="325" y="7"/>
                    </a:lnTo>
                    <a:lnTo>
                      <a:pt x="327" y="9"/>
                    </a:lnTo>
                    <a:lnTo>
                      <a:pt x="328" y="11"/>
                    </a:lnTo>
                    <a:lnTo>
                      <a:pt x="330" y="13"/>
                    </a:lnTo>
                    <a:lnTo>
                      <a:pt x="331" y="15"/>
                    </a:lnTo>
                    <a:lnTo>
                      <a:pt x="332" y="17"/>
                    </a:lnTo>
                    <a:lnTo>
                      <a:pt x="333" y="20"/>
                    </a:lnTo>
                    <a:lnTo>
                      <a:pt x="334" y="22"/>
                    </a:lnTo>
                    <a:lnTo>
                      <a:pt x="325" y="24"/>
                    </a:lnTo>
                    <a:lnTo>
                      <a:pt x="316" y="26"/>
                    </a:lnTo>
                    <a:lnTo>
                      <a:pt x="316" y="25"/>
                    </a:lnTo>
                    <a:lnTo>
                      <a:pt x="316" y="23"/>
                    </a:lnTo>
                    <a:lnTo>
                      <a:pt x="315" y="23"/>
                    </a:lnTo>
                    <a:lnTo>
                      <a:pt x="315" y="22"/>
                    </a:lnTo>
                    <a:lnTo>
                      <a:pt x="312" y="20"/>
                    </a:lnTo>
                    <a:lnTo>
                      <a:pt x="312" y="18"/>
                    </a:lnTo>
                    <a:lnTo>
                      <a:pt x="311" y="18"/>
                    </a:lnTo>
                    <a:lnTo>
                      <a:pt x="308" y="17"/>
                    </a:lnTo>
                    <a:lnTo>
                      <a:pt x="305" y="17"/>
                    </a:lnTo>
                    <a:lnTo>
                      <a:pt x="304" y="17"/>
                    </a:lnTo>
                    <a:lnTo>
                      <a:pt x="302" y="17"/>
                    </a:lnTo>
                    <a:lnTo>
                      <a:pt x="300" y="17"/>
                    </a:lnTo>
                    <a:lnTo>
                      <a:pt x="299" y="18"/>
                    </a:lnTo>
                    <a:lnTo>
                      <a:pt x="298" y="19"/>
                    </a:lnTo>
                    <a:lnTo>
                      <a:pt x="297" y="20"/>
                    </a:lnTo>
                    <a:lnTo>
                      <a:pt x="296" y="21"/>
                    </a:lnTo>
                    <a:lnTo>
                      <a:pt x="295" y="23"/>
                    </a:lnTo>
                    <a:lnTo>
                      <a:pt x="294" y="25"/>
                    </a:lnTo>
                    <a:lnTo>
                      <a:pt x="293" y="28"/>
                    </a:lnTo>
                    <a:lnTo>
                      <a:pt x="292" y="31"/>
                    </a:lnTo>
                    <a:lnTo>
                      <a:pt x="292" y="36"/>
                    </a:lnTo>
                    <a:lnTo>
                      <a:pt x="292" y="39"/>
                    </a:lnTo>
                    <a:lnTo>
                      <a:pt x="292" y="41"/>
                    </a:lnTo>
                    <a:lnTo>
                      <a:pt x="292" y="44"/>
                    </a:lnTo>
                    <a:lnTo>
                      <a:pt x="293" y="46"/>
                    </a:lnTo>
                    <a:lnTo>
                      <a:pt x="294" y="48"/>
                    </a:lnTo>
                    <a:lnTo>
                      <a:pt x="294" y="50"/>
                    </a:lnTo>
                    <a:lnTo>
                      <a:pt x="295" y="51"/>
                    </a:lnTo>
                    <a:lnTo>
                      <a:pt x="295" y="52"/>
                    </a:lnTo>
                    <a:lnTo>
                      <a:pt x="297" y="54"/>
                    </a:lnTo>
                    <a:lnTo>
                      <a:pt x="299" y="55"/>
                    </a:lnTo>
                    <a:lnTo>
                      <a:pt x="302" y="56"/>
                    </a:lnTo>
                    <a:lnTo>
                      <a:pt x="304" y="56"/>
                    </a:lnTo>
                    <a:lnTo>
                      <a:pt x="307" y="56"/>
                    </a:lnTo>
                    <a:lnTo>
                      <a:pt x="309" y="55"/>
                    </a:lnTo>
                    <a:lnTo>
                      <a:pt x="311" y="54"/>
                    </a:lnTo>
                    <a:lnTo>
                      <a:pt x="313" y="53"/>
                    </a:lnTo>
                    <a:lnTo>
                      <a:pt x="314" y="51"/>
                    </a:lnTo>
                    <a:lnTo>
                      <a:pt x="316" y="48"/>
                    </a:lnTo>
                    <a:lnTo>
                      <a:pt x="316" y="46"/>
                    </a:lnTo>
                    <a:lnTo>
                      <a:pt x="317" y="43"/>
                    </a:lnTo>
                    <a:close/>
                    <a:moveTo>
                      <a:pt x="251" y="3"/>
                    </a:moveTo>
                    <a:lnTo>
                      <a:pt x="271" y="3"/>
                    </a:lnTo>
                    <a:lnTo>
                      <a:pt x="271" y="72"/>
                    </a:lnTo>
                    <a:lnTo>
                      <a:pt x="251" y="72"/>
                    </a:lnTo>
                    <a:lnTo>
                      <a:pt x="251" y="3"/>
                    </a:lnTo>
                    <a:close/>
                    <a:moveTo>
                      <a:pt x="189" y="72"/>
                    </a:moveTo>
                    <a:lnTo>
                      <a:pt x="189" y="3"/>
                    </a:lnTo>
                    <a:lnTo>
                      <a:pt x="224" y="3"/>
                    </a:lnTo>
                    <a:lnTo>
                      <a:pt x="226" y="3"/>
                    </a:lnTo>
                    <a:lnTo>
                      <a:pt x="228" y="3"/>
                    </a:lnTo>
                    <a:lnTo>
                      <a:pt x="230" y="3"/>
                    </a:lnTo>
                    <a:lnTo>
                      <a:pt x="231" y="3"/>
                    </a:lnTo>
                    <a:lnTo>
                      <a:pt x="235" y="4"/>
                    </a:lnTo>
                    <a:lnTo>
                      <a:pt x="236" y="5"/>
                    </a:lnTo>
                    <a:lnTo>
                      <a:pt x="238" y="5"/>
                    </a:lnTo>
                    <a:lnTo>
                      <a:pt x="240" y="7"/>
                    </a:lnTo>
                    <a:lnTo>
                      <a:pt x="242" y="9"/>
                    </a:lnTo>
                    <a:lnTo>
                      <a:pt x="244" y="11"/>
                    </a:lnTo>
                    <a:lnTo>
                      <a:pt x="245" y="13"/>
                    </a:lnTo>
                    <a:lnTo>
                      <a:pt x="246" y="16"/>
                    </a:lnTo>
                    <a:lnTo>
                      <a:pt x="246" y="19"/>
                    </a:lnTo>
                    <a:lnTo>
                      <a:pt x="246" y="22"/>
                    </a:lnTo>
                    <a:lnTo>
                      <a:pt x="246" y="25"/>
                    </a:lnTo>
                    <a:lnTo>
                      <a:pt x="246" y="28"/>
                    </a:lnTo>
                    <a:lnTo>
                      <a:pt x="245" y="30"/>
                    </a:lnTo>
                    <a:lnTo>
                      <a:pt x="244" y="32"/>
                    </a:lnTo>
                    <a:lnTo>
                      <a:pt x="243" y="34"/>
                    </a:lnTo>
                    <a:lnTo>
                      <a:pt x="241" y="36"/>
                    </a:lnTo>
                    <a:lnTo>
                      <a:pt x="240" y="38"/>
                    </a:lnTo>
                    <a:lnTo>
                      <a:pt x="238" y="39"/>
                    </a:lnTo>
                    <a:lnTo>
                      <a:pt x="237" y="40"/>
                    </a:lnTo>
                    <a:lnTo>
                      <a:pt x="235" y="40"/>
                    </a:lnTo>
                    <a:lnTo>
                      <a:pt x="233" y="41"/>
                    </a:lnTo>
                    <a:lnTo>
                      <a:pt x="231" y="41"/>
                    </a:lnTo>
                    <a:lnTo>
                      <a:pt x="233" y="42"/>
                    </a:lnTo>
                    <a:lnTo>
                      <a:pt x="234" y="43"/>
                    </a:lnTo>
                    <a:lnTo>
                      <a:pt x="235" y="43"/>
                    </a:lnTo>
                    <a:lnTo>
                      <a:pt x="236" y="44"/>
                    </a:lnTo>
                    <a:lnTo>
                      <a:pt x="237" y="45"/>
                    </a:lnTo>
                    <a:lnTo>
                      <a:pt x="238" y="46"/>
                    </a:lnTo>
                    <a:lnTo>
                      <a:pt x="239" y="47"/>
                    </a:lnTo>
                    <a:lnTo>
                      <a:pt x="240" y="48"/>
                    </a:lnTo>
                    <a:lnTo>
                      <a:pt x="241" y="50"/>
                    </a:lnTo>
                    <a:lnTo>
                      <a:pt x="242" y="51"/>
                    </a:lnTo>
                    <a:lnTo>
                      <a:pt x="242" y="52"/>
                    </a:lnTo>
                    <a:lnTo>
                      <a:pt x="247" y="62"/>
                    </a:lnTo>
                    <a:lnTo>
                      <a:pt x="252" y="72"/>
                    </a:lnTo>
                    <a:lnTo>
                      <a:pt x="230" y="72"/>
                    </a:lnTo>
                    <a:lnTo>
                      <a:pt x="219" y="51"/>
                    </a:lnTo>
                    <a:lnTo>
                      <a:pt x="218" y="49"/>
                    </a:lnTo>
                    <a:lnTo>
                      <a:pt x="217" y="48"/>
                    </a:lnTo>
                    <a:lnTo>
                      <a:pt x="216" y="46"/>
                    </a:lnTo>
                    <a:lnTo>
                      <a:pt x="215" y="46"/>
                    </a:lnTo>
                    <a:lnTo>
                      <a:pt x="213" y="45"/>
                    </a:lnTo>
                    <a:lnTo>
                      <a:pt x="210" y="44"/>
                    </a:lnTo>
                    <a:lnTo>
                      <a:pt x="209" y="44"/>
                    </a:lnTo>
                    <a:lnTo>
                      <a:pt x="209" y="72"/>
                    </a:lnTo>
                    <a:lnTo>
                      <a:pt x="189" y="72"/>
                    </a:lnTo>
                    <a:close/>
                    <a:moveTo>
                      <a:pt x="209" y="31"/>
                    </a:moveTo>
                    <a:lnTo>
                      <a:pt x="218" y="31"/>
                    </a:lnTo>
                    <a:lnTo>
                      <a:pt x="219" y="31"/>
                    </a:lnTo>
                    <a:lnTo>
                      <a:pt x="221" y="31"/>
                    </a:lnTo>
                    <a:lnTo>
                      <a:pt x="223" y="30"/>
                    </a:lnTo>
                    <a:lnTo>
                      <a:pt x="223" y="30"/>
                    </a:lnTo>
                    <a:lnTo>
                      <a:pt x="224" y="29"/>
                    </a:lnTo>
                    <a:lnTo>
                      <a:pt x="225" y="29"/>
                    </a:lnTo>
                    <a:lnTo>
                      <a:pt x="226" y="27"/>
                    </a:lnTo>
                    <a:lnTo>
                      <a:pt x="226" y="26"/>
                    </a:lnTo>
                    <a:lnTo>
                      <a:pt x="227" y="25"/>
                    </a:lnTo>
                    <a:lnTo>
                      <a:pt x="227" y="24"/>
                    </a:lnTo>
                    <a:lnTo>
                      <a:pt x="227" y="22"/>
                    </a:lnTo>
                    <a:lnTo>
                      <a:pt x="226" y="21"/>
                    </a:lnTo>
                    <a:lnTo>
                      <a:pt x="226" y="20"/>
                    </a:lnTo>
                    <a:lnTo>
                      <a:pt x="225" y="19"/>
                    </a:lnTo>
                    <a:lnTo>
                      <a:pt x="224" y="18"/>
                    </a:lnTo>
                    <a:lnTo>
                      <a:pt x="222" y="17"/>
                    </a:lnTo>
                    <a:lnTo>
                      <a:pt x="220" y="17"/>
                    </a:lnTo>
                    <a:lnTo>
                      <a:pt x="218" y="17"/>
                    </a:lnTo>
                    <a:lnTo>
                      <a:pt x="209" y="17"/>
                    </a:lnTo>
                    <a:lnTo>
                      <a:pt x="209" y="31"/>
                    </a:lnTo>
                    <a:close/>
                    <a:moveTo>
                      <a:pt x="137" y="3"/>
                    </a:moveTo>
                    <a:lnTo>
                      <a:pt x="190" y="3"/>
                    </a:lnTo>
                    <a:lnTo>
                      <a:pt x="190" y="18"/>
                    </a:lnTo>
                    <a:lnTo>
                      <a:pt x="157" y="18"/>
                    </a:lnTo>
                    <a:lnTo>
                      <a:pt x="157" y="29"/>
                    </a:lnTo>
                    <a:lnTo>
                      <a:pt x="188" y="29"/>
                    </a:lnTo>
                    <a:lnTo>
                      <a:pt x="188" y="43"/>
                    </a:lnTo>
                    <a:lnTo>
                      <a:pt x="157" y="43"/>
                    </a:lnTo>
                    <a:lnTo>
                      <a:pt x="157" y="56"/>
                    </a:lnTo>
                    <a:lnTo>
                      <a:pt x="191" y="56"/>
                    </a:lnTo>
                    <a:lnTo>
                      <a:pt x="191" y="72"/>
                    </a:lnTo>
                    <a:lnTo>
                      <a:pt x="137" y="72"/>
                    </a:lnTo>
                    <a:lnTo>
                      <a:pt x="137" y="3"/>
                    </a:lnTo>
                    <a:close/>
                    <a:moveTo>
                      <a:pt x="46" y="61"/>
                    </a:moveTo>
                    <a:lnTo>
                      <a:pt x="24" y="61"/>
                    </a:lnTo>
                    <a:lnTo>
                      <a:pt x="20" y="72"/>
                    </a:lnTo>
                    <a:lnTo>
                      <a:pt x="0" y="72"/>
                    </a:lnTo>
                    <a:lnTo>
                      <a:pt x="6" y="55"/>
                    </a:lnTo>
                    <a:lnTo>
                      <a:pt x="12" y="38"/>
                    </a:lnTo>
                    <a:lnTo>
                      <a:pt x="24" y="3"/>
                    </a:lnTo>
                    <a:lnTo>
                      <a:pt x="46" y="3"/>
                    </a:lnTo>
                    <a:lnTo>
                      <a:pt x="52" y="20"/>
                    </a:lnTo>
                    <a:lnTo>
                      <a:pt x="64" y="55"/>
                    </a:lnTo>
                    <a:lnTo>
                      <a:pt x="67" y="72"/>
                    </a:lnTo>
                    <a:lnTo>
                      <a:pt x="49" y="72"/>
                    </a:lnTo>
                    <a:lnTo>
                      <a:pt x="47" y="66"/>
                    </a:lnTo>
                    <a:lnTo>
                      <a:pt x="46" y="61"/>
                    </a:lnTo>
                    <a:close/>
                    <a:moveTo>
                      <a:pt x="42" y="46"/>
                    </a:moveTo>
                    <a:lnTo>
                      <a:pt x="38" y="33"/>
                    </a:lnTo>
                    <a:lnTo>
                      <a:pt x="35" y="21"/>
                    </a:lnTo>
                    <a:lnTo>
                      <a:pt x="31" y="33"/>
                    </a:lnTo>
                    <a:lnTo>
                      <a:pt x="28" y="46"/>
                    </a:lnTo>
                    <a:lnTo>
                      <a:pt x="42" y="46"/>
                    </a:lnTo>
                    <a:close/>
                  </a:path>
                </a:pathLst>
              </a:custGeom>
              <a:solidFill>
                <a:srgbClr val="0052A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485" name="Freeform 229"/>
              <p:cNvSpPr>
                <a:spLocks/>
              </p:cNvSpPr>
              <p:nvPr/>
            </p:nvSpPr>
            <p:spPr bwMode="auto">
              <a:xfrm>
                <a:off x="4779" y="5790"/>
                <a:ext cx="71" cy="69"/>
              </a:xfrm>
              <a:custGeom>
                <a:avLst/>
                <a:gdLst>
                  <a:gd name="T0" fmla="*/ 0 w 71"/>
                  <a:gd name="T1" fmla="*/ 0 h 69"/>
                  <a:gd name="T2" fmla="*/ 0 w 71"/>
                  <a:gd name="T3" fmla="*/ 69 h 69"/>
                  <a:gd name="T4" fmla="*/ 16 w 71"/>
                  <a:gd name="T5" fmla="*/ 69 h 69"/>
                  <a:gd name="T6" fmla="*/ 16 w 71"/>
                  <a:gd name="T7" fmla="*/ 17 h 69"/>
                  <a:gd name="T8" fmla="*/ 22 w 71"/>
                  <a:gd name="T9" fmla="*/ 43 h 69"/>
                  <a:gd name="T10" fmla="*/ 28 w 71"/>
                  <a:gd name="T11" fmla="*/ 69 h 69"/>
                  <a:gd name="T12" fmla="*/ 43 w 71"/>
                  <a:gd name="T13" fmla="*/ 69 h 69"/>
                  <a:gd name="T14" fmla="*/ 46 w 71"/>
                  <a:gd name="T15" fmla="*/ 56 h 69"/>
                  <a:gd name="T16" fmla="*/ 52 w 71"/>
                  <a:gd name="T17" fmla="*/ 30 h 69"/>
                  <a:gd name="T18" fmla="*/ 55 w 71"/>
                  <a:gd name="T19" fmla="*/ 17 h 69"/>
                  <a:gd name="T20" fmla="*/ 55 w 71"/>
                  <a:gd name="T21" fmla="*/ 69 h 69"/>
                  <a:gd name="T22" fmla="*/ 71 w 71"/>
                  <a:gd name="T23" fmla="*/ 69 h 69"/>
                  <a:gd name="T24" fmla="*/ 71 w 71"/>
                  <a:gd name="T25" fmla="*/ 0 h 69"/>
                  <a:gd name="T26" fmla="*/ 45 w 71"/>
                  <a:gd name="T27" fmla="*/ 0 h 69"/>
                  <a:gd name="T28" fmla="*/ 35 w 71"/>
                  <a:gd name="T29" fmla="*/ 42 h 69"/>
                  <a:gd name="T30" fmla="*/ 25 w 71"/>
                  <a:gd name="T31" fmla="*/ 0 h 69"/>
                  <a:gd name="T32" fmla="*/ 0 w 71"/>
                  <a:gd name="T3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1" h="69">
                    <a:moveTo>
                      <a:pt x="0" y="0"/>
                    </a:moveTo>
                    <a:lnTo>
                      <a:pt x="0" y="69"/>
                    </a:lnTo>
                    <a:lnTo>
                      <a:pt x="16" y="69"/>
                    </a:lnTo>
                    <a:lnTo>
                      <a:pt x="16" y="17"/>
                    </a:lnTo>
                    <a:lnTo>
                      <a:pt x="22" y="43"/>
                    </a:lnTo>
                    <a:lnTo>
                      <a:pt x="28" y="69"/>
                    </a:lnTo>
                    <a:lnTo>
                      <a:pt x="43" y="69"/>
                    </a:lnTo>
                    <a:lnTo>
                      <a:pt x="46" y="56"/>
                    </a:lnTo>
                    <a:lnTo>
                      <a:pt x="52" y="30"/>
                    </a:lnTo>
                    <a:lnTo>
                      <a:pt x="55" y="17"/>
                    </a:lnTo>
                    <a:lnTo>
                      <a:pt x="55" y="69"/>
                    </a:lnTo>
                    <a:lnTo>
                      <a:pt x="71" y="69"/>
                    </a:lnTo>
                    <a:lnTo>
                      <a:pt x="71" y="0"/>
                    </a:lnTo>
                    <a:lnTo>
                      <a:pt x="45" y="0"/>
                    </a:lnTo>
                    <a:lnTo>
                      <a:pt x="35" y="42"/>
                    </a:lnTo>
                    <a:lnTo>
                      <a:pt x="25" y="0"/>
                    </a:lnTo>
                    <a:lnTo>
                      <a:pt x="0" y="0"/>
                    </a:lnTo>
                    <a:close/>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86" name="Freeform 230"/>
              <p:cNvSpPr>
                <a:spLocks/>
              </p:cNvSpPr>
              <p:nvPr/>
            </p:nvSpPr>
            <p:spPr bwMode="auto">
              <a:xfrm>
                <a:off x="5170" y="5869"/>
                <a:ext cx="64" cy="70"/>
              </a:xfrm>
              <a:custGeom>
                <a:avLst/>
                <a:gdLst>
                  <a:gd name="T0" fmla="*/ 21 w 64"/>
                  <a:gd name="T1" fmla="*/ 45 h 70"/>
                  <a:gd name="T2" fmla="*/ 22 w 64"/>
                  <a:gd name="T3" fmla="*/ 52 h 70"/>
                  <a:gd name="T4" fmla="*/ 27 w 64"/>
                  <a:gd name="T5" fmla="*/ 56 h 70"/>
                  <a:gd name="T6" fmla="*/ 35 w 64"/>
                  <a:gd name="T7" fmla="*/ 57 h 70"/>
                  <a:gd name="T8" fmla="*/ 41 w 64"/>
                  <a:gd name="T9" fmla="*/ 55 h 70"/>
                  <a:gd name="T10" fmla="*/ 43 w 64"/>
                  <a:gd name="T11" fmla="*/ 51 h 70"/>
                  <a:gd name="T12" fmla="*/ 42 w 64"/>
                  <a:gd name="T13" fmla="*/ 47 h 70"/>
                  <a:gd name="T14" fmla="*/ 40 w 64"/>
                  <a:gd name="T15" fmla="*/ 45 h 70"/>
                  <a:gd name="T16" fmla="*/ 36 w 64"/>
                  <a:gd name="T17" fmla="*/ 43 h 70"/>
                  <a:gd name="T18" fmla="*/ 31 w 64"/>
                  <a:gd name="T19" fmla="*/ 42 h 70"/>
                  <a:gd name="T20" fmla="*/ 22 w 64"/>
                  <a:gd name="T21" fmla="*/ 39 h 70"/>
                  <a:gd name="T22" fmla="*/ 14 w 64"/>
                  <a:gd name="T23" fmla="*/ 37 h 70"/>
                  <a:gd name="T24" fmla="*/ 8 w 64"/>
                  <a:gd name="T25" fmla="*/ 33 h 70"/>
                  <a:gd name="T26" fmla="*/ 5 w 64"/>
                  <a:gd name="T27" fmla="*/ 29 h 70"/>
                  <a:gd name="T28" fmla="*/ 2 w 64"/>
                  <a:gd name="T29" fmla="*/ 24 h 70"/>
                  <a:gd name="T30" fmla="*/ 2 w 64"/>
                  <a:gd name="T31" fmla="*/ 17 h 70"/>
                  <a:gd name="T32" fmla="*/ 6 w 64"/>
                  <a:gd name="T33" fmla="*/ 10 h 70"/>
                  <a:gd name="T34" fmla="*/ 12 w 64"/>
                  <a:gd name="T35" fmla="*/ 4 h 70"/>
                  <a:gd name="T36" fmla="*/ 18 w 64"/>
                  <a:gd name="T37" fmla="*/ 1 h 70"/>
                  <a:gd name="T38" fmla="*/ 25 w 64"/>
                  <a:gd name="T39" fmla="*/ 0 h 70"/>
                  <a:gd name="T40" fmla="*/ 36 w 64"/>
                  <a:gd name="T41" fmla="*/ 0 h 70"/>
                  <a:gd name="T42" fmla="*/ 45 w 64"/>
                  <a:gd name="T43" fmla="*/ 1 h 70"/>
                  <a:gd name="T44" fmla="*/ 52 w 64"/>
                  <a:gd name="T45" fmla="*/ 3 h 70"/>
                  <a:gd name="T46" fmla="*/ 57 w 64"/>
                  <a:gd name="T47" fmla="*/ 7 h 70"/>
                  <a:gd name="T48" fmla="*/ 60 w 64"/>
                  <a:gd name="T49" fmla="*/ 13 h 70"/>
                  <a:gd name="T50" fmla="*/ 62 w 64"/>
                  <a:gd name="T51" fmla="*/ 20 h 70"/>
                  <a:gd name="T52" fmla="*/ 41 w 64"/>
                  <a:gd name="T53" fmla="*/ 19 h 70"/>
                  <a:gd name="T54" fmla="*/ 38 w 64"/>
                  <a:gd name="T55" fmla="*/ 14 h 70"/>
                  <a:gd name="T56" fmla="*/ 33 w 64"/>
                  <a:gd name="T57" fmla="*/ 12 h 70"/>
                  <a:gd name="T58" fmla="*/ 27 w 64"/>
                  <a:gd name="T59" fmla="*/ 12 h 70"/>
                  <a:gd name="T60" fmla="*/ 24 w 64"/>
                  <a:gd name="T61" fmla="*/ 15 h 70"/>
                  <a:gd name="T62" fmla="*/ 23 w 64"/>
                  <a:gd name="T63" fmla="*/ 17 h 70"/>
                  <a:gd name="T64" fmla="*/ 23 w 64"/>
                  <a:gd name="T65" fmla="*/ 20 h 70"/>
                  <a:gd name="T66" fmla="*/ 26 w 64"/>
                  <a:gd name="T67" fmla="*/ 22 h 70"/>
                  <a:gd name="T68" fmla="*/ 29 w 64"/>
                  <a:gd name="T69" fmla="*/ 22 h 70"/>
                  <a:gd name="T70" fmla="*/ 35 w 64"/>
                  <a:gd name="T71" fmla="*/ 24 h 70"/>
                  <a:gd name="T72" fmla="*/ 44 w 64"/>
                  <a:gd name="T73" fmla="*/ 26 h 70"/>
                  <a:gd name="T74" fmla="*/ 51 w 64"/>
                  <a:gd name="T75" fmla="*/ 29 h 70"/>
                  <a:gd name="T76" fmla="*/ 58 w 64"/>
                  <a:gd name="T77" fmla="*/ 33 h 70"/>
                  <a:gd name="T78" fmla="*/ 63 w 64"/>
                  <a:gd name="T79" fmla="*/ 39 h 70"/>
                  <a:gd name="T80" fmla="*/ 64 w 64"/>
                  <a:gd name="T81" fmla="*/ 47 h 70"/>
                  <a:gd name="T82" fmla="*/ 62 w 64"/>
                  <a:gd name="T83" fmla="*/ 56 h 70"/>
                  <a:gd name="T84" fmla="*/ 56 w 64"/>
                  <a:gd name="T85" fmla="*/ 64 h 70"/>
                  <a:gd name="T86" fmla="*/ 47 w 64"/>
                  <a:gd name="T87" fmla="*/ 68 h 70"/>
                  <a:gd name="T88" fmla="*/ 33 w 64"/>
                  <a:gd name="T89" fmla="*/ 70 h 70"/>
                  <a:gd name="T90" fmla="*/ 21 w 64"/>
                  <a:gd name="T91" fmla="*/ 70 h 70"/>
                  <a:gd name="T92" fmla="*/ 12 w 64"/>
                  <a:gd name="T93" fmla="*/ 66 h 70"/>
                  <a:gd name="T94" fmla="*/ 6 w 64"/>
                  <a:gd name="T95" fmla="*/ 62 h 70"/>
                  <a:gd name="T96" fmla="*/ 1 w 64"/>
                  <a:gd name="T97" fmla="*/ 53 h 70"/>
                  <a:gd name="T98" fmla="*/ 0 w 64"/>
                  <a:gd name="T99" fmla="*/ 4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4" h="70">
                    <a:moveTo>
                      <a:pt x="0" y="47"/>
                    </a:moveTo>
                    <a:lnTo>
                      <a:pt x="10" y="46"/>
                    </a:lnTo>
                    <a:lnTo>
                      <a:pt x="21" y="45"/>
                    </a:lnTo>
                    <a:lnTo>
                      <a:pt x="21" y="48"/>
                    </a:lnTo>
                    <a:lnTo>
                      <a:pt x="22" y="50"/>
                    </a:lnTo>
                    <a:lnTo>
                      <a:pt x="22" y="52"/>
                    </a:lnTo>
                    <a:lnTo>
                      <a:pt x="23" y="53"/>
                    </a:lnTo>
                    <a:lnTo>
                      <a:pt x="25" y="55"/>
                    </a:lnTo>
                    <a:lnTo>
                      <a:pt x="27" y="56"/>
                    </a:lnTo>
                    <a:lnTo>
                      <a:pt x="30" y="57"/>
                    </a:lnTo>
                    <a:lnTo>
                      <a:pt x="33" y="57"/>
                    </a:lnTo>
                    <a:lnTo>
                      <a:pt x="35" y="57"/>
                    </a:lnTo>
                    <a:lnTo>
                      <a:pt x="37" y="57"/>
                    </a:lnTo>
                    <a:lnTo>
                      <a:pt x="39" y="56"/>
                    </a:lnTo>
                    <a:lnTo>
                      <a:pt x="41" y="55"/>
                    </a:lnTo>
                    <a:lnTo>
                      <a:pt x="42" y="53"/>
                    </a:lnTo>
                    <a:lnTo>
                      <a:pt x="42" y="53"/>
                    </a:lnTo>
                    <a:lnTo>
                      <a:pt x="43" y="51"/>
                    </a:lnTo>
                    <a:lnTo>
                      <a:pt x="43" y="50"/>
                    </a:lnTo>
                    <a:lnTo>
                      <a:pt x="43" y="48"/>
                    </a:lnTo>
                    <a:lnTo>
                      <a:pt x="42" y="47"/>
                    </a:lnTo>
                    <a:lnTo>
                      <a:pt x="42" y="46"/>
                    </a:lnTo>
                    <a:lnTo>
                      <a:pt x="41" y="45"/>
                    </a:lnTo>
                    <a:lnTo>
                      <a:pt x="40" y="45"/>
                    </a:lnTo>
                    <a:lnTo>
                      <a:pt x="39" y="44"/>
                    </a:lnTo>
                    <a:lnTo>
                      <a:pt x="38" y="43"/>
                    </a:lnTo>
                    <a:lnTo>
                      <a:pt x="36" y="43"/>
                    </a:lnTo>
                    <a:lnTo>
                      <a:pt x="35" y="43"/>
                    </a:lnTo>
                    <a:lnTo>
                      <a:pt x="33" y="42"/>
                    </a:lnTo>
                    <a:lnTo>
                      <a:pt x="31" y="42"/>
                    </a:lnTo>
                    <a:lnTo>
                      <a:pt x="29" y="41"/>
                    </a:lnTo>
                    <a:lnTo>
                      <a:pt x="26" y="40"/>
                    </a:lnTo>
                    <a:lnTo>
                      <a:pt x="22" y="39"/>
                    </a:lnTo>
                    <a:lnTo>
                      <a:pt x="20" y="38"/>
                    </a:lnTo>
                    <a:lnTo>
                      <a:pt x="17" y="37"/>
                    </a:lnTo>
                    <a:lnTo>
                      <a:pt x="14" y="37"/>
                    </a:lnTo>
                    <a:lnTo>
                      <a:pt x="12" y="35"/>
                    </a:lnTo>
                    <a:lnTo>
                      <a:pt x="10" y="34"/>
                    </a:lnTo>
                    <a:lnTo>
                      <a:pt x="8" y="33"/>
                    </a:lnTo>
                    <a:lnTo>
                      <a:pt x="7" y="32"/>
                    </a:lnTo>
                    <a:lnTo>
                      <a:pt x="6" y="30"/>
                    </a:lnTo>
                    <a:lnTo>
                      <a:pt x="5" y="29"/>
                    </a:lnTo>
                    <a:lnTo>
                      <a:pt x="4" y="27"/>
                    </a:lnTo>
                    <a:lnTo>
                      <a:pt x="3" y="25"/>
                    </a:lnTo>
                    <a:lnTo>
                      <a:pt x="2" y="24"/>
                    </a:lnTo>
                    <a:lnTo>
                      <a:pt x="2" y="22"/>
                    </a:lnTo>
                    <a:lnTo>
                      <a:pt x="2" y="20"/>
                    </a:lnTo>
                    <a:lnTo>
                      <a:pt x="2" y="17"/>
                    </a:lnTo>
                    <a:lnTo>
                      <a:pt x="3" y="14"/>
                    </a:lnTo>
                    <a:lnTo>
                      <a:pt x="4" y="12"/>
                    </a:lnTo>
                    <a:lnTo>
                      <a:pt x="6" y="10"/>
                    </a:lnTo>
                    <a:lnTo>
                      <a:pt x="7" y="7"/>
                    </a:lnTo>
                    <a:lnTo>
                      <a:pt x="10" y="5"/>
                    </a:lnTo>
                    <a:lnTo>
                      <a:pt x="12" y="4"/>
                    </a:lnTo>
                    <a:lnTo>
                      <a:pt x="15" y="2"/>
                    </a:lnTo>
                    <a:lnTo>
                      <a:pt x="17" y="2"/>
                    </a:lnTo>
                    <a:lnTo>
                      <a:pt x="18" y="1"/>
                    </a:lnTo>
                    <a:lnTo>
                      <a:pt x="21" y="1"/>
                    </a:lnTo>
                    <a:lnTo>
                      <a:pt x="23" y="1"/>
                    </a:lnTo>
                    <a:lnTo>
                      <a:pt x="25" y="0"/>
                    </a:lnTo>
                    <a:lnTo>
                      <a:pt x="27" y="0"/>
                    </a:lnTo>
                    <a:lnTo>
                      <a:pt x="30" y="0"/>
                    </a:lnTo>
                    <a:lnTo>
                      <a:pt x="36" y="0"/>
                    </a:lnTo>
                    <a:lnTo>
                      <a:pt x="39" y="0"/>
                    </a:lnTo>
                    <a:lnTo>
                      <a:pt x="42" y="1"/>
                    </a:lnTo>
                    <a:lnTo>
                      <a:pt x="45" y="1"/>
                    </a:lnTo>
                    <a:lnTo>
                      <a:pt x="47" y="2"/>
                    </a:lnTo>
                    <a:lnTo>
                      <a:pt x="49" y="2"/>
                    </a:lnTo>
                    <a:lnTo>
                      <a:pt x="52" y="3"/>
                    </a:lnTo>
                    <a:lnTo>
                      <a:pt x="53" y="4"/>
                    </a:lnTo>
                    <a:lnTo>
                      <a:pt x="56" y="6"/>
                    </a:lnTo>
                    <a:lnTo>
                      <a:pt x="57" y="7"/>
                    </a:lnTo>
                    <a:lnTo>
                      <a:pt x="58" y="9"/>
                    </a:lnTo>
                    <a:lnTo>
                      <a:pt x="59" y="10"/>
                    </a:lnTo>
                    <a:lnTo>
                      <a:pt x="60" y="13"/>
                    </a:lnTo>
                    <a:lnTo>
                      <a:pt x="61" y="15"/>
                    </a:lnTo>
                    <a:lnTo>
                      <a:pt x="62" y="17"/>
                    </a:lnTo>
                    <a:lnTo>
                      <a:pt x="62" y="20"/>
                    </a:lnTo>
                    <a:lnTo>
                      <a:pt x="52" y="20"/>
                    </a:lnTo>
                    <a:lnTo>
                      <a:pt x="41" y="21"/>
                    </a:lnTo>
                    <a:lnTo>
                      <a:pt x="41" y="19"/>
                    </a:lnTo>
                    <a:lnTo>
                      <a:pt x="40" y="17"/>
                    </a:lnTo>
                    <a:lnTo>
                      <a:pt x="39" y="15"/>
                    </a:lnTo>
                    <a:lnTo>
                      <a:pt x="38" y="14"/>
                    </a:lnTo>
                    <a:lnTo>
                      <a:pt x="36" y="14"/>
                    </a:lnTo>
                    <a:lnTo>
                      <a:pt x="34" y="13"/>
                    </a:lnTo>
                    <a:lnTo>
                      <a:pt x="33" y="12"/>
                    </a:lnTo>
                    <a:lnTo>
                      <a:pt x="31" y="12"/>
                    </a:lnTo>
                    <a:lnTo>
                      <a:pt x="28" y="12"/>
                    </a:lnTo>
                    <a:lnTo>
                      <a:pt x="27" y="12"/>
                    </a:lnTo>
                    <a:lnTo>
                      <a:pt x="26" y="13"/>
                    </a:lnTo>
                    <a:lnTo>
                      <a:pt x="25" y="14"/>
                    </a:lnTo>
                    <a:lnTo>
                      <a:pt x="24" y="15"/>
                    </a:lnTo>
                    <a:lnTo>
                      <a:pt x="23" y="15"/>
                    </a:lnTo>
                    <a:lnTo>
                      <a:pt x="23" y="17"/>
                    </a:lnTo>
                    <a:lnTo>
                      <a:pt x="23" y="17"/>
                    </a:lnTo>
                    <a:lnTo>
                      <a:pt x="23" y="19"/>
                    </a:lnTo>
                    <a:lnTo>
                      <a:pt x="23" y="19"/>
                    </a:lnTo>
                    <a:lnTo>
                      <a:pt x="23" y="20"/>
                    </a:lnTo>
                    <a:lnTo>
                      <a:pt x="25" y="20"/>
                    </a:lnTo>
                    <a:lnTo>
                      <a:pt x="25" y="21"/>
                    </a:lnTo>
                    <a:lnTo>
                      <a:pt x="26" y="22"/>
                    </a:lnTo>
                    <a:lnTo>
                      <a:pt x="27" y="22"/>
                    </a:lnTo>
                    <a:lnTo>
                      <a:pt x="28" y="22"/>
                    </a:lnTo>
                    <a:lnTo>
                      <a:pt x="29" y="22"/>
                    </a:lnTo>
                    <a:lnTo>
                      <a:pt x="30" y="23"/>
                    </a:lnTo>
                    <a:lnTo>
                      <a:pt x="32" y="23"/>
                    </a:lnTo>
                    <a:lnTo>
                      <a:pt x="35" y="24"/>
                    </a:lnTo>
                    <a:lnTo>
                      <a:pt x="38" y="25"/>
                    </a:lnTo>
                    <a:lnTo>
                      <a:pt x="42" y="25"/>
                    </a:lnTo>
                    <a:lnTo>
                      <a:pt x="44" y="26"/>
                    </a:lnTo>
                    <a:lnTo>
                      <a:pt x="47" y="27"/>
                    </a:lnTo>
                    <a:lnTo>
                      <a:pt x="49" y="27"/>
                    </a:lnTo>
                    <a:lnTo>
                      <a:pt x="51" y="29"/>
                    </a:lnTo>
                    <a:lnTo>
                      <a:pt x="52" y="29"/>
                    </a:lnTo>
                    <a:lnTo>
                      <a:pt x="56" y="31"/>
                    </a:lnTo>
                    <a:lnTo>
                      <a:pt x="58" y="33"/>
                    </a:lnTo>
                    <a:lnTo>
                      <a:pt x="60" y="35"/>
                    </a:lnTo>
                    <a:lnTo>
                      <a:pt x="62" y="37"/>
                    </a:lnTo>
                    <a:lnTo>
                      <a:pt x="63" y="39"/>
                    </a:lnTo>
                    <a:lnTo>
                      <a:pt x="64" y="42"/>
                    </a:lnTo>
                    <a:lnTo>
                      <a:pt x="64" y="44"/>
                    </a:lnTo>
                    <a:lnTo>
                      <a:pt x="64" y="47"/>
                    </a:lnTo>
                    <a:lnTo>
                      <a:pt x="64" y="50"/>
                    </a:lnTo>
                    <a:lnTo>
                      <a:pt x="63" y="53"/>
                    </a:lnTo>
                    <a:lnTo>
                      <a:pt x="62" y="56"/>
                    </a:lnTo>
                    <a:lnTo>
                      <a:pt x="61" y="59"/>
                    </a:lnTo>
                    <a:lnTo>
                      <a:pt x="58" y="62"/>
                    </a:lnTo>
                    <a:lnTo>
                      <a:pt x="56" y="64"/>
                    </a:lnTo>
                    <a:lnTo>
                      <a:pt x="53" y="66"/>
                    </a:lnTo>
                    <a:lnTo>
                      <a:pt x="50" y="67"/>
                    </a:lnTo>
                    <a:lnTo>
                      <a:pt x="47" y="68"/>
                    </a:lnTo>
                    <a:lnTo>
                      <a:pt x="42" y="70"/>
                    </a:lnTo>
                    <a:lnTo>
                      <a:pt x="38" y="70"/>
                    </a:lnTo>
                    <a:lnTo>
                      <a:pt x="33" y="70"/>
                    </a:lnTo>
                    <a:lnTo>
                      <a:pt x="28" y="70"/>
                    </a:lnTo>
                    <a:lnTo>
                      <a:pt x="25" y="70"/>
                    </a:lnTo>
                    <a:lnTo>
                      <a:pt x="21" y="70"/>
                    </a:lnTo>
                    <a:lnTo>
                      <a:pt x="17" y="68"/>
                    </a:lnTo>
                    <a:lnTo>
                      <a:pt x="15" y="68"/>
                    </a:lnTo>
                    <a:lnTo>
                      <a:pt x="12" y="66"/>
                    </a:lnTo>
                    <a:lnTo>
                      <a:pt x="10" y="65"/>
                    </a:lnTo>
                    <a:lnTo>
                      <a:pt x="7" y="63"/>
                    </a:lnTo>
                    <a:lnTo>
                      <a:pt x="6" y="62"/>
                    </a:lnTo>
                    <a:lnTo>
                      <a:pt x="5" y="60"/>
                    </a:lnTo>
                    <a:lnTo>
                      <a:pt x="3" y="58"/>
                    </a:lnTo>
                    <a:lnTo>
                      <a:pt x="1" y="53"/>
                    </a:lnTo>
                    <a:lnTo>
                      <a:pt x="1" y="52"/>
                    </a:lnTo>
                    <a:lnTo>
                      <a:pt x="0" y="49"/>
                    </a:lnTo>
                    <a:lnTo>
                      <a:pt x="0" y="47"/>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87" name="Freeform 231"/>
              <p:cNvSpPr>
                <a:spLocks/>
              </p:cNvSpPr>
              <p:nvPr/>
            </p:nvSpPr>
            <p:spPr bwMode="auto">
              <a:xfrm>
                <a:off x="5106" y="5867"/>
                <a:ext cx="65" cy="71"/>
              </a:xfrm>
              <a:custGeom>
                <a:avLst/>
                <a:gdLst>
                  <a:gd name="T0" fmla="*/ 21 w 65"/>
                  <a:gd name="T1" fmla="*/ 46 h 71"/>
                  <a:gd name="T2" fmla="*/ 23 w 65"/>
                  <a:gd name="T3" fmla="*/ 52 h 71"/>
                  <a:gd name="T4" fmla="*/ 28 w 65"/>
                  <a:gd name="T5" fmla="*/ 57 h 71"/>
                  <a:gd name="T6" fmla="*/ 36 w 65"/>
                  <a:gd name="T7" fmla="*/ 57 h 71"/>
                  <a:gd name="T8" fmla="*/ 41 w 65"/>
                  <a:gd name="T9" fmla="*/ 55 h 71"/>
                  <a:gd name="T10" fmla="*/ 44 w 65"/>
                  <a:gd name="T11" fmla="*/ 52 h 71"/>
                  <a:gd name="T12" fmla="*/ 43 w 65"/>
                  <a:gd name="T13" fmla="*/ 48 h 71"/>
                  <a:gd name="T14" fmla="*/ 41 w 65"/>
                  <a:gd name="T15" fmla="*/ 45 h 71"/>
                  <a:gd name="T16" fmla="*/ 38 w 65"/>
                  <a:gd name="T17" fmla="*/ 44 h 71"/>
                  <a:gd name="T18" fmla="*/ 32 w 65"/>
                  <a:gd name="T19" fmla="*/ 42 h 71"/>
                  <a:gd name="T20" fmla="*/ 23 w 65"/>
                  <a:gd name="T21" fmla="*/ 40 h 71"/>
                  <a:gd name="T22" fmla="*/ 15 w 65"/>
                  <a:gd name="T23" fmla="*/ 37 h 71"/>
                  <a:gd name="T24" fmla="*/ 9 w 65"/>
                  <a:gd name="T25" fmla="*/ 34 h 71"/>
                  <a:gd name="T26" fmla="*/ 5 w 65"/>
                  <a:gd name="T27" fmla="*/ 29 h 71"/>
                  <a:gd name="T28" fmla="*/ 3 w 65"/>
                  <a:gd name="T29" fmla="*/ 24 h 71"/>
                  <a:gd name="T30" fmla="*/ 3 w 65"/>
                  <a:gd name="T31" fmla="*/ 17 h 71"/>
                  <a:gd name="T32" fmla="*/ 6 w 65"/>
                  <a:gd name="T33" fmla="*/ 10 h 71"/>
                  <a:gd name="T34" fmla="*/ 13 w 65"/>
                  <a:gd name="T35" fmla="*/ 4 h 71"/>
                  <a:gd name="T36" fmla="*/ 19 w 65"/>
                  <a:gd name="T37" fmla="*/ 2 h 71"/>
                  <a:gd name="T38" fmla="*/ 26 w 65"/>
                  <a:gd name="T39" fmla="*/ 1 h 71"/>
                  <a:gd name="T40" fmla="*/ 37 w 65"/>
                  <a:gd name="T41" fmla="*/ 0 h 71"/>
                  <a:gd name="T42" fmla="*/ 45 w 65"/>
                  <a:gd name="T43" fmla="*/ 1 h 71"/>
                  <a:gd name="T44" fmla="*/ 52 w 65"/>
                  <a:gd name="T45" fmla="*/ 4 h 71"/>
                  <a:gd name="T46" fmla="*/ 57 w 65"/>
                  <a:gd name="T47" fmla="*/ 8 h 71"/>
                  <a:gd name="T48" fmla="*/ 61 w 65"/>
                  <a:gd name="T49" fmla="*/ 14 h 71"/>
                  <a:gd name="T50" fmla="*/ 63 w 65"/>
                  <a:gd name="T51" fmla="*/ 21 h 71"/>
                  <a:gd name="T52" fmla="*/ 41 w 65"/>
                  <a:gd name="T53" fmla="*/ 20 h 71"/>
                  <a:gd name="T54" fmla="*/ 39 w 65"/>
                  <a:gd name="T55" fmla="*/ 15 h 71"/>
                  <a:gd name="T56" fmla="*/ 34 w 65"/>
                  <a:gd name="T57" fmla="*/ 13 h 71"/>
                  <a:gd name="T58" fmla="*/ 28 w 65"/>
                  <a:gd name="T59" fmla="*/ 13 h 71"/>
                  <a:gd name="T60" fmla="*/ 25 w 65"/>
                  <a:gd name="T61" fmla="*/ 16 h 71"/>
                  <a:gd name="T62" fmla="*/ 24 w 65"/>
                  <a:gd name="T63" fmla="*/ 18 h 71"/>
                  <a:gd name="T64" fmla="*/ 24 w 65"/>
                  <a:gd name="T65" fmla="*/ 21 h 71"/>
                  <a:gd name="T66" fmla="*/ 27 w 65"/>
                  <a:gd name="T67" fmla="*/ 22 h 71"/>
                  <a:gd name="T68" fmla="*/ 30 w 65"/>
                  <a:gd name="T69" fmla="*/ 23 h 71"/>
                  <a:gd name="T70" fmla="*/ 36 w 65"/>
                  <a:gd name="T71" fmla="*/ 24 h 71"/>
                  <a:gd name="T72" fmla="*/ 45 w 65"/>
                  <a:gd name="T73" fmla="*/ 27 h 71"/>
                  <a:gd name="T74" fmla="*/ 51 w 65"/>
                  <a:gd name="T75" fmla="*/ 29 h 71"/>
                  <a:gd name="T76" fmla="*/ 59 w 65"/>
                  <a:gd name="T77" fmla="*/ 34 h 71"/>
                  <a:gd name="T78" fmla="*/ 64 w 65"/>
                  <a:gd name="T79" fmla="*/ 40 h 71"/>
                  <a:gd name="T80" fmla="*/ 65 w 65"/>
                  <a:gd name="T81" fmla="*/ 47 h 71"/>
                  <a:gd name="T82" fmla="*/ 63 w 65"/>
                  <a:gd name="T83" fmla="*/ 57 h 71"/>
                  <a:gd name="T84" fmla="*/ 57 w 65"/>
                  <a:gd name="T85" fmla="*/ 65 h 71"/>
                  <a:gd name="T86" fmla="*/ 47 w 65"/>
                  <a:gd name="T87" fmla="*/ 69 h 71"/>
                  <a:gd name="T88" fmla="*/ 34 w 65"/>
                  <a:gd name="T89" fmla="*/ 71 h 71"/>
                  <a:gd name="T90" fmla="*/ 21 w 65"/>
                  <a:gd name="T91" fmla="*/ 70 h 71"/>
                  <a:gd name="T92" fmla="*/ 13 w 65"/>
                  <a:gd name="T93" fmla="*/ 67 h 71"/>
                  <a:gd name="T94" fmla="*/ 6 w 65"/>
                  <a:gd name="T95" fmla="*/ 63 h 71"/>
                  <a:gd name="T96" fmla="*/ 3 w 65"/>
                  <a:gd name="T97" fmla="*/ 57 h 71"/>
                  <a:gd name="T98" fmla="*/ 1 w 65"/>
                  <a:gd name="T99" fmla="*/ 5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5" h="71">
                    <a:moveTo>
                      <a:pt x="0" y="47"/>
                    </a:moveTo>
                    <a:lnTo>
                      <a:pt x="11" y="47"/>
                    </a:lnTo>
                    <a:lnTo>
                      <a:pt x="21" y="46"/>
                    </a:lnTo>
                    <a:lnTo>
                      <a:pt x="22" y="49"/>
                    </a:lnTo>
                    <a:lnTo>
                      <a:pt x="23" y="50"/>
                    </a:lnTo>
                    <a:lnTo>
                      <a:pt x="23" y="52"/>
                    </a:lnTo>
                    <a:lnTo>
                      <a:pt x="24" y="54"/>
                    </a:lnTo>
                    <a:lnTo>
                      <a:pt x="26" y="55"/>
                    </a:lnTo>
                    <a:lnTo>
                      <a:pt x="28" y="57"/>
                    </a:lnTo>
                    <a:lnTo>
                      <a:pt x="31" y="57"/>
                    </a:lnTo>
                    <a:lnTo>
                      <a:pt x="34" y="57"/>
                    </a:lnTo>
                    <a:lnTo>
                      <a:pt x="36" y="57"/>
                    </a:lnTo>
                    <a:lnTo>
                      <a:pt x="38" y="57"/>
                    </a:lnTo>
                    <a:lnTo>
                      <a:pt x="40" y="57"/>
                    </a:lnTo>
                    <a:lnTo>
                      <a:pt x="41" y="55"/>
                    </a:lnTo>
                    <a:lnTo>
                      <a:pt x="42" y="54"/>
                    </a:lnTo>
                    <a:lnTo>
                      <a:pt x="43" y="53"/>
                    </a:lnTo>
                    <a:lnTo>
                      <a:pt x="44" y="52"/>
                    </a:lnTo>
                    <a:lnTo>
                      <a:pt x="44" y="50"/>
                    </a:lnTo>
                    <a:lnTo>
                      <a:pt x="44" y="49"/>
                    </a:lnTo>
                    <a:lnTo>
                      <a:pt x="43" y="48"/>
                    </a:lnTo>
                    <a:lnTo>
                      <a:pt x="42" y="47"/>
                    </a:lnTo>
                    <a:lnTo>
                      <a:pt x="41" y="46"/>
                    </a:lnTo>
                    <a:lnTo>
                      <a:pt x="41" y="45"/>
                    </a:lnTo>
                    <a:lnTo>
                      <a:pt x="40" y="45"/>
                    </a:lnTo>
                    <a:lnTo>
                      <a:pt x="39" y="44"/>
                    </a:lnTo>
                    <a:lnTo>
                      <a:pt x="38" y="44"/>
                    </a:lnTo>
                    <a:lnTo>
                      <a:pt x="36" y="43"/>
                    </a:lnTo>
                    <a:lnTo>
                      <a:pt x="34" y="43"/>
                    </a:lnTo>
                    <a:lnTo>
                      <a:pt x="32" y="42"/>
                    </a:lnTo>
                    <a:lnTo>
                      <a:pt x="30" y="42"/>
                    </a:lnTo>
                    <a:lnTo>
                      <a:pt x="26" y="41"/>
                    </a:lnTo>
                    <a:lnTo>
                      <a:pt x="23" y="40"/>
                    </a:lnTo>
                    <a:lnTo>
                      <a:pt x="20" y="39"/>
                    </a:lnTo>
                    <a:lnTo>
                      <a:pt x="18" y="38"/>
                    </a:lnTo>
                    <a:lnTo>
                      <a:pt x="15" y="37"/>
                    </a:lnTo>
                    <a:lnTo>
                      <a:pt x="13" y="36"/>
                    </a:lnTo>
                    <a:lnTo>
                      <a:pt x="11" y="35"/>
                    </a:lnTo>
                    <a:lnTo>
                      <a:pt x="9" y="34"/>
                    </a:lnTo>
                    <a:lnTo>
                      <a:pt x="8" y="32"/>
                    </a:lnTo>
                    <a:lnTo>
                      <a:pt x="6" y="31"/>
                    </a:lnTo>
                    <a:lnTo>
                      <a:pt x="5" y="29"/>
                    </a:lnTo>
                    <a:lnTo>
                      <a:pt x="5" y="27"/>
                    </a:lnTo>
                    <a:lnTo>
                      <a:pt x="4" y="26"/>
                    </a:lnTo>
                    <a:lnTo>
                      <a:pt x="3" y="24"/>
                    </a:lnTo>
                    <a:lnTo>
                      <a:pt x="3" y="22"/>
                    </a:lnTo>
                    <a:lnTo>
                      <a:pt x="3" y="21"/>
                    </a:lnTo>
                    <a:lnTo>
                      <a:pt x="3" y="17"/>
                    </a:lnTo>
                    <a:lnTo>
                      <a:pt x="4" y="15"/>
                    </a:lnTo>
                    <a:lnTo>
                      <a:pt x="5" y="12"/>
                    </a:lnTo>
                    <a:lnTo>
                      <a:pt x="6" y="10"/>
                    </a:lnTo>
                    <a:lnTo>
                      <a:pt x="8" y="8"/>
                    </a:lnTo>
                    <a:lnTo>
                      <a:pt x="10" y="6"/>
                    </a:lnTo>
                    <a:lnTo>
                      <a:pt x="13" y="4"/>
                    </a:lnTo>
                    <a:lnTo>
                      <a:pt x="16" y="3"/>
                    </a:lnTo>
                    <a:lnTo>
                      <a:pt x="18" y="3"/>
                    </a:lnTo>
                    <a:lnTo>
                      <a:pt x="19" y="2"/>
                    </a:lnTo>
                    <a:lnTo>
                      <a:pt x="21" y="1"/>
                    </a:lnTo>
                    <a:lnTo>
                      <a:pt x="24" y="1"/>
                    </a:lnTo>
                    <a:lnTo>
                      <a:pt x="26" y="1"/>
                    </a:lnTo>
                    <a:lnTo>
                      <a:pt x="28" y="1"/>
                    </a:lnTo>
                    <a:lnTo>
                      <a:pt x="31" y="0"/>
                    </a:lnTo>
                    <a:lnTo>
                      <a:pt x="37" y="0"/>
                    </a:lnTo>
                    <a:lnTo>
                      <a:pt x="40" y="1"/>
                    </a:lnTo>
                    <a:lnTo>
                      <a:pt x="42" y="1"/>
                    </a:lnTo>
                    <a:lnTo>
                      <a:pt x="45" y="1"/>
                    </a:lnTo>
                    <a:lnTo>
                      <a:pt x="48" y="2"/>
                    </a:lnTo>
                    <a:lnTo>
                      <a:pt x="50" y="3"/>
                    </a:lnTo>
                    <a:lnTo>
                      <a:pt x="52" y="4"/>
                    </a:lnTo>
                    <a:lnTo>
                      <a:pt x="54" y="5"/>
                    </a:lnTo>
                    <a:lnTo>
                      <a:pt x="56" y="6"/>
                    </a:lnTo>
                    <a:lnTo>
                      <a:pt x="57" y="8"/>
                    </a:lnTo>
                    <a:lnTo>
                      <a:pt x="59" y="9"/>
                    </a:lnTo>
                    <a:lnTo>
                      <a:pt x="60" y="11"/>
                    </a:lnTo>
                    <a:lnTo>
                      <a:pt x="61" y="14"/>
                    </a:lnTo>
                    <a:lnTo>
                      <a:pt x="62" y="16"/>
                    </a:lnTo>
                    <a:lnTo>
                      <a:pt x="62" y="18"/>
                    </a:lnTo>
                    <a:lnTo>
                      <a:pt x="63" y="21"/>
                    </a:lnTo>
                    <a:lnTo>
                      <a:pt x="52" y="21"/>
                    </a:lnTo>
                    <a:lnTo>
                      <a:pt x="42" y="22"/>
                    </a:lnTo>
                    <a:lnTo>
                      <a:pt x="41" y="20"/>
                    </a:lnTo>
                    <a:lnTo>
                      <a:pt x="41" y="18"/>
                    </a:lnTo>
                    <a:lnTo>
                      <a:pt x="40" y="16"/>
                    </a:lnTo>
                    <a:lnTo>
                      <a:pt x="39" y="15"/>
                    </a:lnTo>
                    <a:lnTo>
                      <a:pt x="37" y="14"/>
                    </a:lnTo>
                    <a:lnTo>
                      <a:pt x="35" y="14"/>
                    </a:lnTo>
                    <a:lnTo>
                      <a:pt x="34" y="13"/>
                    </a:lnTo>
                    <a:lnTo>
                      <a:pt x="31" y="13"/>
                    </a:lnTo>
                    <a:lnTo>
                      <a:pt x="29" y="13"/>
                    </a:lnTo>
                    <a:lnTo>
                      <a:pt x="28" y="13"/>
                    </a:lnTo>
                    <a:lnTo>
                      <a:pt x="26" y="14"/>
                    </a:lnTo>
                    <a:lnTo>
                      <a:pt x="25" y="14"/>
                    </a:lnTo>
                    <a:lnTo>
                      <a:pt x="25" y="16"/>
                    </a:lnTo>
                    <a:lnTo>
                      <a:pt x="24" y="16"/>
                    </a:lnTo>
                    <a:lnTo>
                      <a:pt x="24" y="17"/>
                    </a:lnTo>
                    <a:lnTo>
                      <a:pt x="24" y="18"/>
                    </a:lnTo>
                    <a:lnTo>
                      <a:pt x="24" y="19"/>
                    </a:lnTo>
                    <a:lnTo>
                      <a:pt x="24" y="20"/>
                    </a:lnTo>
                    <a:lnTo>
                      <a:pt x="24" y="21"/>
                    </a:lnTo>
                    <a:lnTo>
                      <a:pt x="25" y="21"/>
                    </a:lnTo>
                    <a:lnTo>
                      <a:pt x="26" y="22"/>
                    </a:lnTo>
                    <a:lnTo>
                      <a:pt x="27" y="22"/>
                    </a:lnTo>
                    <a:lnTo>
                      <a:pt x="28" y="22"/>
                    </a:lnTo>
                    <a:lnTo>
                      <a:pt x="29" y="23"/>
                    </a:lnTo>
                    <a:lnTo>
                      <a:pt x="30" y="23"/>
                    </a:lnTo>
                    <a:lnTo>
                      <a:pt x="31" y="24"/>
                    </a:lnTo>
                    <a:lnTo>
                      <a:pt x="33" y="24"/>
                    </a:lnTo>
                    <a:lnTo>
                      <a:pt x="36" y="24"/>
                    </a:lnTo>
                    <a:lnTo>
                      <a:pt x="39" y="26"/>
                    </a:lnTo>
                    <a:lnTo>
                      <a:pt x="42" y="26"/>
                    </a:lnTo>
                    <a:lnTo>
                      <a:pt x="45" y="27"/>
                    </a:lnTo>
                    <a:lnTo>
                      <a:pt x="47" y="27"/>
                    </a:lnTo>
                    <a:lnTo>
                      <a:pt x="50" y="28"/>
                    </a:lnTo>
                    <a:lnTo>
                      <a:pt x="51" y="29"/>
                    </a:lnTo>
                    <a:lnTo>
                      <a:pt x="53" y="30"/>
                    </a:lnTo>
                    <a:lnTo>
                      <a:pt x="56" y="32"/>
                    </a:lnTo>
                    <a:lnTo>
                      <a:pt x="59" y="34"/>
                    </a:lnTo>
                    <a:lnTo>
                      <a:pt x="61" y="35"/>
                    </a:lnTo>
                    <a:lnTo>
                      <a:pt x="62" y="37"/>
                    </a:lnTo>
                    <a:lnTo>
                      <a:pt x="64" y="40"/>
                    </a:lnTo>
                    <a:lnTo>
                      <a:pt x="65" y="42"/>
                    </a:lnTo>
                    <a:lnTo>
                      <a:pt x="65" y="45"/>
                    </a:lnTo>
                    <a:lnTo>
                      <a:pt x="65" y="47"/>
                    </a:lnTo>
                    <a:lnTo>
                      <a:pt x="65" y="50"/>
                    </a:lnTo>
                    <a:lnTo>
                      <a:pt x="64" y="54"/>
                    </a:lnTo>
                    <a:lnTo>
                      <a:pt x="63" y="57"/>
                    </a:lnTo>
                    <a:lnTo>
                      <a:pt x="61" y="60"/>
                    </a:lnTo>
                    <a:lnTo>
                      <a:pt x="59" y="62"/>
                    </a:lnTo>
                    <a:lnTo>
                      <a:pt x="57" y="65"/>
                    </a:lnTo>
                    <a:lnTo>
                      <a:pt x="54" y="67"/>
                    </a:lnTo>
                    <a:lnTo>
                      <a:pt x="51" y="68"/>
                    </a:lnTo>
                    <a:lnTo>
                      <a:pt x="47" y="69"/>
                    </a:lnTo>
                    <a:lnTo>
                      <a:pt x="43" y="70"/>
                    </a:lnTo>
                    <a:lnTo>
                      <a:pt x="39" y="71"/>
                    </a:lnTo>
                    <a:lnTo>
                      <a:pt x="34" y="71"/>
                    </a:lnTo>
                    <a:lnTo>
                      <a:pt x="29" y="71"/>
                    </a:lnTo>
                    <a:lnTo>
                      <a:pt x="25" y="70"/>
                    </a:lnTo>
                    <a:lnTo>
                      <a:pt x="21" y="70"/>
                    </a:lnTo>
                    <a:lnTo>
                      <a:pt x="18" y="69"/>
                    </a:lnTo>
                    <a:lnTo>
                      <a:pt x="15" y="68"/>
                    </a:lnTo>
                    <a:lnTo>
                      <a:pt x="13" y="67"/>
                    </a:lnTo>
                    <a:lnTo>
                      <a:pt x="10" y="66"/>
                    </a:lnTo>
                    <a:lnTo>
                      <a:pt x="8" y="64"/>
                    </a:lnTo>
                    <a:lnTo>
                      <a:pt x="6" y="63"/>
                    </a:lnTo>
                    <a:lnTo>
                      <a:pt x="5" y="60"/>
                    </a:lnTo>
                    <a:lnTo>
                      <a:pt x="4" y="59"/>
                    </a:lnTo>
                    <a:lnTo>
                      <a:pt x="3" y="57"/>
                    </a:lnTo>
                    <a:lnTo>
                      <a:pt x="2" y="54"/>
                    </a:lnTo>
                    <a:lnTo>
                      <a:pt x="1" y="52"/>
                    </a:lnTo>
                    <a:lnTo>
                      <a:pt x="1" y="50"/>
                    </a:lnTo>
                    <a:lnTo>
                      <a:pt x="0" y="47"/>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88" name="Freeform 232"/>
              <p:cNvSpPr>
                <a:spLocks/>
              </p:cNvSpPr>
              <p:nvPr/>
            </p:nvSpPr>
            <p:spPr bwMode="auto">
              <a:xfrm>
                <a:off x="5049" y="5867"/>
                <a:ext cx="60" cy="71"/>
              </a:xfrm>
              <a:custGeom>
                <a:avLst/>
                <a:gdLst>
                  <a:gd name="T0" fmla="*/ 0 w 60"/>
                  <a:gd name="T1" fmla="*/ 0 h 71"/>
                  <a:gd name="T2" fmla="*/ 59 w 60"/>
                  <a:gd name="T3" fmla="*/ 0 h 71"/>
                  <a:gd name="T4" fmla="*/ 59 w 60"/>
                  <a:gd name="T5" fmla="*/ 16 h 71"/>
                  <a:gd name="T6" fmla="*/ 22 w 60"/>
                  <a:gd name="T7" fmla="*/ 16 h 71"/>
                  <a:gd name="T8" fmla="*/ 22 w 60"/>
                  <a:gd name="T9" fmla="*/ 27 h 71"/>
                  <a:gd name="T10" fmla="*/ 56 w 60"/>
                  <a:gd name="T11" fmla="*/ 27 h 71"/>
                  <a:gd name="T12" fmla="*/ 56 w 60"/>
                  <a:gd name="T13" fmla="*/ 41 h 71"/>
                  <a:gd name="T14" fmla="*/ 22 w 60"/>
                  <a:gd name="T15" fmla="*/ 41 h 71"/>
                  <a:gd name="T16" fmla="*/ 22 w 60"/>
                  <a:gd name="T17" fmla="*/ 55 h 71"/>
                  <a:gd name="T18" fmla="*/ 60 w 60"/>
                  <a:gd name="T19" fmla="*/ 55 h 71"/>
                  <a:gd name="T20" fmla="*/ 60 w 60"/>
                  <a:gd name="T21" fmla="*/ 71 h 71"/>
                  <a:gd name="T22" fmla="*/ 0 w 60"/>
                  <a:gd name="T23" fmla="*/ 71 h 71"/>
                  <a:gd name="T24" fmla="*/ 0 w 60"/>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1">
                    <a:moveTo>
                      <a:pt x="0" y="0"/>
                    </a:moveTo>
                    <a:lnTo>
                      <a:pt x="59" y="0"/>
                    </a:lnTo>
                    <a:lnTo>
                      <a:pt x="59" y="16"/>
                    </a:lnTo>
                    <a:lnTo>
                      <a:pt x="22" y="16"/>
                    </a:lnTo>
                    <a:lnTo>
                      <a:pt x="22" y="27"/>
                    </a:lnTo>
                    <a:lnTo>
                      <a:pt x="56" y="27"/>
                    </a:lnTo>
                    <a:lnTo>
                      <a:pt x="56" y="41"/>
                    </a:lnTo>
                    <a:lnTo>
                      <a:pt x="22" y="41"/>
                    </a:lnTo>
                    <a:lnTo>
                      <a:pt x="22" y="55"/>
                    </a:lnTo>
                    <a:lnTo>
                      <a:pt x="60" y="55"/>
                    </a:lnTo>
                    <a:lnTo>
                      <a:pt x="60" y="71"/>
                    </a:lnTo>
                    <a:lnTo>
                      <a:pt x="0" y="71"/>
                    </a:lnTo>
                    <a:lnTo>
                      <a:pt x="0" y="0"/>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89" name="Freeform 233"/>
              <p:cNvSpPr>
                <a:spLocks/>
              </p:cNvSpPr>
              <p:nvPr/>
            </p:nvSpPr>
            <p:spPr bwMode="auto">
              <a:xfrm>
                <a:off x="4983" y="5867"/>
                <a:ext cx="71" cy="71"/>
              </a:xfrm>
              <a:custGeom>
                <a:avLst/>
                <a:gdLst>
                  <a:gd name="T0" fmla="*/ 0 w 71"/>
                  <a:gd name="T1" fmla="*/ 71 h 71"/>
                  <a:gd name="T2" fmla="*/ 0 w 71"/>
                  <a:gd name="T3" fmla="*/ 0 h 71"/>
                  <a:gd name="T4" fmla="*/ 40 w 71"/>
                  <a:gd name="T5" fmla="*/ 0 h 71"/>
                  <a:gd name="T6" fmla="*/ 42 w 71"/>
                  <a:gd name="T7" fmla="*/ 1 h 71"/>
                  <a:gd name="T8" fmla="*/ 44 w 71"/>
                  <a:gd name="T9" fmla="*/ 1 h 71"/>
                  <a:gd name="T10" fmla="*/ 46 w 71"/>
                  <a:gd name="T11" fmla="*/ 1 h 71"/>
                  <a:gd name="T12" fmla="*/ 48 w 71"/>
                  <a:gd name="T13" fmla="*/ 1 h 71"/>
                  <a:gd name="T14" fmla="*/ 50 w 71"/>
                  <a:gd name="T15" fmla="*/ 1 h 71"/>
                  <a:gd name="T16" fmla="*/ 51 w 71"/>
                  <a:gd name="T17" fmla="*/ 2 h 71"/>
                  <a:gd name="T18" fmla="*/ 52 w 71"/>
                  <a:gd name="T19" fmla="*/ 2 h 71"/>
                  <a:gd name="T20" fmla="*/ 55 w 71"/>
                  <a:gd name="T21" fmla="*/ 3 h 71"/>
                  <a:gd name="T22" fmla="*/ 57 w 71"/>
                  <a:gd name="T23" fmla="*/ 4 h 71"/>
                  <a:gd name="T24" fmla="*/ 60 w 71"/>
                  <a:gd name="T25" fmla="*/ 6 h 71"/>
                  <a:gd name="T26" fmla="*/ 61 w 71"/>
                  <a:gd name="T27" fmla="*/ 8 h 71"/>
                  <a:gd name="T28" fmla="*/ 63 w 71"/>
                  <a:gd name="T29" fmla="*/ 11 h 71"/>
                  <a:gd name="T30" fmla="*/ 63 w 71"/>
                  <a:gd name="T31" fmla="*/ 14 h 71"/>
                  <a:gd name="T32" fmla="*/ 65 w 71"/>
                  <a:gd name="T33" fmla="*/ 17 h 71"/>
                  <a:gd name="T34" fmla="*/ 65 w 71"/>
                  <a:gd name="T35" fmla="*/ 20 h 71"/>
                  <a:gd name="T36" fmla="*/ 65 w 71"/>
                  <a:gd name="T37" fmla="*/ 22 h 71"/>
                  <a:gd name="T38" fmla="*/ 64 w 71"/>
                  <a:gd name="T39" fmla="*/ 26 h 71"/>
                  <a:gd name="T40" fmla="*/ 63 w 71"/>
                  <a:gd name="T41" fmla="*/ 28 h 71"/>
                  <a:gd name="T42" fmla="*/ 62 w 71"/>
                  <a:gd name="T43" fmla="*/ 30 h 71"/>
                  <a:gd name="T44" fmla="*/ 61 w 71"/>
                  <a:gd name="T45" fmla="*/ 32 h 71"/>
                  <a:gd name="T46" fmla="*/ 59 w 71"/>
                  <a:gd name="T47" fmla="*/ 34 h 71"/>
                  <a:gd name="T48" fmla="*/ 57 w 71"/>
                  <a:gd name="T49" fmla="*/ 35 h 71"/>
                  <a:gd name="T50" fmla="*/ 55 w 71"/>
                  <a:gd name="T51" fmla="*/ 37 h 71"/>
                  <a:gd name="T52" fmla="*/ 53 w 71"/>
                  <a:gd name="T53" fmla="*/ 38 h 71"/>
                  <a:gd name="T54" fmla="*/ 52 w 71"/>
                  <a:gd name="T55" fmla="*/ 39 h 71"/>
                  <a:gd name="T56" fmla="*/ 50 w 71"/>
                  <a:gd name="T57" fmla="*/ 39 h 71"/>
                  <a:gd name="T58" fmla="*/ 47 w 71"/>
                  <a:gd name="T59" fmla="*/ 40 h 71"/>
                  <a:gd name="T60" fmla="*/ 49 w 71"/>
                  <a:gd name="T61" fmla="*/ 40 h 71"/>
                  <a:gd name="T62" fmla="*/ 51 w 71"/>
                  <a:gd name="T63" fmla="*/ 41 h 71"/>
                  <a:gd name="T64" fmla="*/ 52 w 71"/>
                  <a:gd name="T65" fmla="*/ 42 h 71"/>
                  <a:gd name="T66" fmla="*/ 54 w 71"/>
                  <a:gd name="T67" fmla="*/ 43 h 71"/>
                  <a:gd name="T68" fmla="*/ 55 w 71"/>
                  <a:gd name="T69" fmla="*/ 44 h 71"/>
                  <a:gd name="T70" fmla="*/ 56 w 71"/>
                  <a:gd name="T71" fmla="*/ 45 h 71"/>
                  <a:gd name="T72" fmla="*/ 57 w 71"/>
                  <a:gd name="T73" fmla="*/ 47 h 71"/>
                  <a:gd name="T74" fmla="*/ 58 w 71"/>
                  <a:gd name="T75" fmla="*/ 49 h 71"/>
                  <a:gd name="T76" fmla="*/ 59 w 71"/>
                  <a:gd name="T77" fmla="*/ 50 h 71"/>
                  <a:gd name="T78" fmla="*/ 60 w 71"/>
                  <a:gd name="T79" fmla="*/ 50 h 71"/>
                  <a:gd name="T80" fmla="*/ 65 w 71"/>
                  <a:gd name="T81" fmla="*/ 61 h 71"/>
                  <a:gd name="T82" fmla="*/ 71 w 71"/>
                  <a:gd name="T83" fmla="*/ 71 h 71"/>
                  <a:gd name="T84" fmla="*/ 45 w 71"/>
                  <a:gd name="T85" fmla="*/ 71 h 71"/>
                  <a:gd name="T86" fmla="*/ 40 w 71"/>
                  <a:gd name="T87" fmla="*/ 60 h 71"/>
                  <a:gd name="T88" fmla="*/ 34 w 71"/>
                  <a:gd name="T89" fmla="*/ 49 h 71"/>
                  <a:gd name="T90" fmla="*/ 32 w 71"/>
                  <a:gd name="T91" fmla="*/ 47 h 71"/>
                  <a:gd name="T92" fmla="*/ 31 w 71"/>
                  <a:gd name="T93" fmla="*/ 46 h 71"/>
                  <a:gd name="T94" fmla="*/ 31 w 71"/>
                  <a:gd name="T95" fmla="*/ 45 h 71"/>
                  <a:gd name="T96" fmla="*/ 30 w 71"/>
                  <a:gd name="T97" fmla="*/ 44 h 71"/>
                  <a:gd name="T98" fmla="*/ 29 w 71"/>
                  <a:gd name="T99" fmla="*/ 43 h 71"/>
                  <a:gd name="T100" fmla="*/ 27 w 71"/>
                  <a:gd name="T101" fmla="*/ 42 h 71"/>
                  <a:gd name="T102" fmla="*/ 26 w 71"/>
                  <a:gd name="T103" fmla="*/ 42 h 71"/>
                  <a:gd name="T104" fmla="*/ 24 w 71"/>
                  <a:gd name="T105" fmla="*/ 42 h 71"/>
                  <a:gd name="T106" fmla="*/ 22 w 71"/>
                  <a:gd name="T107" fmla="*/ 42 h 71"/>
                  <a:gd name="T108" fmla="*/ 22 w 71"/>
                  <a:gd name="T109" fmla="*/ 71 h 71"/>
                  <a:gd name="T110" fmla="*/ 0 w 71"/>
                  <a:gd name="T111" fmla="*/ 7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1">
                    <a:moveTo>
                      <a:pt x="0" y="71"/>
                    </a:moveTo>
                    <a:lnTo>
                      <a:pt x="0" y="0"/>
                    </a:lnTo>
                    <a:lnTo>
                      <a:pt x="40" y="0"/>
                    </a:lnTo>
                    <a:lnTo>
                      <a:pt x="42" y="1"/>
                    </a:lnTo>
                    <a:lnTo>
                      <a:pt x="44" y="1"/>
                    </a:lnTo>
                    <a:lnTo>
                      <a:pt x="46" y="1"/>
                    </a:lnTo>
                    <a:lnTo>
                      <a:pt x="48" y="1"/>
                    </a:lnTo>
                    <a:lnTo>
                      <a:pt x="50" y="1"/>
                    </a:lnTo>
                    <a:lnTo>
                      <a:pt x="51" y="2"/>
                    </a:lnTo>
                    <a:lnTo>
                      <a:pt x="52" y="2"/>
                    </a:lnTo>
                    <a:lnTo>
                      <a:pt x="55" y="3"/>
                    </a:lnTo>
                    <a:lnTo>
                      <a:pt x="57" y="4"/>
                    </a:lnTo>
                    <a:lnTo>
                      <a:pt x="60" y="6"/>
                    </a:lnTo>
                    <a:lnTo>
                      <a:pt x="61" y="8"/>
                    </a:lnTo>
                    <a:lnTo>
                      <a:pt x="63" y="11"/>
                    </a:lnTo>
                    <a:lnTo>
                      <a:pt x="63" y="14"/>
                    </a:lnTo>
                    <a:lnTo>
                      <a:pt x="65" y="17"/>
                    </a:lnTo>
                    <a:lnTo>
                      <a:pt x="65" y="20"/>
                    </a:lnTo>
                    <a:lnTo>
                      <a:pt x="65" y="22"/>
                    </a:lnTo>
                    <a:lnTo>
                      <a:pt x="64" y="26"/>
                    </a:lnTo>
                    <a:lnTo>
                      <a:pt x="63" y="28"/>
                    </a:lnTo>
                    <a:lnTo>
                      <a:pt x="62" y="30"/>
                    </a:lnTo>
                    <a:lnTo>
                      <a:pt x="61" y="32"/>
                    </a:lnTo>
                    <a:lnTo>
                      <a:pt x="59" y="34"/>
                    </a:lnTo>
                    <a:lnTo>
                      <a:pt x="57" y="35"/>
                    </a:lnTo>
                    <a:lnTo>
                      <a:pt x="55" y="37"/>
                    </a:lnTo>
                    <a:lnTo>
                      <a:pt x="53" y="38"/>
                    </a:lnTo>
                    <a:lnTo>
                      <a:pt x="52" y="39"/>
                    </a:lnTo>
                    <a:lnTo>
                      <a:pt x="50" y="39"/>
                    </a:lnTo>
                    <a:lnTo>
                      <a:pt x="47" y="40"/>
                    </a:lnTo>
                    <a:lnTo>
                      <a:pt x="49" y="40"/>
                    </a:lnTo>
                    <a:lnTo>
                      <a:pt x="51" y="41"/>
                    </a:lnTo>
                    <a:lnTo>
                      <a:pt x="52" y="42"/>
                    </a:lnTo>
                    <a:lnTo>
                      <a:pt x="54" y="43"/>
                    </a:lnTo>
                    <a:lnTo>
                      <a:pt x="55" y="44"/>
                    </a:lnTo>
                    <a:lnTo>
                      <a:pt x="56" y="45"/>
                    </a:lnTo>
                    <a:lnTo>
                      <a:pt x="57" y="47"/>
                    </a:lnTo>
                    <a:lnTo>
                      <a:pt x="58" y="49"/>
                    </a:lnTo>
                    <a:lnTo>
                      <a:pt x="59" y="50"/>
                    </a:lnTo>
                    <a:lnTo>
                      <a:pt x="60" y="50"/>
                    </a:lnTo>
                    <a:lnTo>
                      <a:pt x="65" y="61"/>
                    </a:lnTo>
                    <a:lnTo>
                      <a:pt x="71" y="71"/>
                    </a:lnTo>
                    <a:lnTo>
                      <a:pt x="45" y="71"/>
                    </a:lnTo>
                    <a:lnTo>
                      <a:pt x="40" y="60"/>
                    </a:lnTo>
                    <a:lnTo>
                      <a:pt x="34" y="49"/>
                    </a:lnTo>
                    <a:lnTo>
                      <a:pt x="32" y="47"/>
                    </a:lnTo>
                    <a:lnTo>
                      <a:pt x="31" y="46"/>
                    </a:lnTo>
                    <a:lnTo>
                      <a:pt x="31" y="45"/>
                    </a:lnTo>
                    <a:lnTo>
                      <a:pt x="30" y="44"/>
                    </a:lnTo>
                    <a:lnTo>
                      <a:pt x="29" y="43"/>
                    </a:lnTo>
                    <a:lnTo>
                      <a:pt x="27" y="42"/>
                    </a:lnTo>
                    <a:lnTo>
                      <a:pt x="26" y="42"/>
                    </a:lnTo>
                    <a:lnTo>
                      <a:pt x="24" y="42"/>
                    </a:lnTo>
                    <a:lnTo>
                      <a:pt x="22" y="42"/>
                    </a:lnTo>
                    <a:lnTo>
                      <a:pt x="22" y="71"/>
                    </a:lnTo>
                    <a:lnTo>
                      <a:pt x="0" y="71"/>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0" name="Freeform 234"/>
              <p:cNvSpPr>
                <a:spLocks/>
              </p:cNvSpPr>
              <p:nvPr/>
            </p:nvSpPr>
            <p:spPr bwMode="auto">
              <a:xfrm>
                <a:off x="5005" y="5881"/>
                <a:ext cx="20" cy="15"/>
              </a:xfrm>
              <a:custGeom>
                <a:avLst/>
                <a:gdLst>
                  <a:gd name="T0" fmla="*/ 0 w 20"/>
                  <a:gd name="T1" fmla="*/ 15 h 15"/>
                  <a:gd name="T2" fmla="*/ 10 w 20"/>
                  <a:gd name="T3" fmla="*/ 15 h 15"/>
                  <a:gd name="T4" fmla="*/ 12 w 20"/>
                  <a:gd name="T5" fmla="*/ 15 h 15"/>
                  <a:gd name="T6" fmla="*/ 13 w 20"/>
                  <a:gd name="T7" fmla="*/ 15 h 15"/>
                  <a:gd name="T8" fmla="*/ 15 w 20"/>
                  <a:gd name="T9" fmla="*/ 14 h 15"/>
                  <a:gd name="T10" fmla="*/ 18 w 20"/>
                  <a:gd name="T11" fmla="*/ 13 h 15"/>
                  <a:gd name="T12" fmla="*/ 18 w 20"/>
                  <a:gd name="T13" fmla="*/ 13 h 15"/>
                  <a:gd name="T14" fmla="*/ 19 w 20"/>
                  <a:gd name="T15" fmla="*/ 12 h 15"/>
                  <a:gd name="T16" fmla="*/ 20 w 20"/>
                  <a:gd name="T17" fmla="*/ 11 h 15"/>
                  <a:gd name="T18" fmla="*/ 20 w 20"/>
                  <a:gd name="T19" fmla="*/ 10 h 15"/>
                  <a:gd name="T20" fmla="*/ 20 w 20"/>
                  <a:gd name="T21" fmla="*/ 9 h 15"/>
                  <a:gd name="T22" fmla="*/ 20 w 20"/>
                  <a:gd name="T23" fmla="*/ 8 h 15"/>
                  <a:gd name="T24" fmla="*/ 20 w 20"/>
                  <a:gd name="T25" fmla="*/ 6 h 15"/>
                  <a:gd name="T26" fmla="*/ 20 w 20"/>
                  <a:gd name="T27" fmla="*/ 5 h 15"/>
                  <a:gd name="T28" fmla="*/ 19 w 20"/>
                  <a:gd name="T29" fmla="*/ 3 h 15"/>
                  <a:gd name="T30" fmla="*/ 18 w 20"/>
                  <a:gd name="T31" fmla="*/ 2 h 15"/>
                  <a:gd name="T32" fmla="*/ 18 w 20"/>
                  <a:gd name="T33" fmla="*/ 2 h 15"/>
                  <a:gd name="T34" fmla="*/ 17 w 20"/>
                  <a:gd name="T35" fmla="*/ 2 h 15"/>
                  <a:gd name="T36" fmla="*/ 16 w 20"/>
                  <a:gd name="T37" fmla="*/ 1 h 15"/>
                  <a:gd name="T38" fmla="*/ 14 w 20"/>
                  <a:gd name="T39" fmla="*/ 1 h 15"/>
                  <a:gd name="T40" fmla="*/ 13 w 20"/>
                  <a:gd name="T41" fmla="*/ 0 h 15"/>
                  <a:gd name="T42" fmla="*/ 12 w 20"/>
                  <a:gd name="T43" fmla="*/ 0 h 15"/>
                  <a:gd name="T44" fmla="*/ 0 w 20"/>
                  <a:gd name="T45" fmla="*/ 0 h 15"/>
                  <a:gd name="T46" fmla="*/ 0 w 20"/>
                  <a:gd name="T4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 h="15">
                    <a:moveTo>
                      <a:pt x="0" y="15"/>
                    </a:moveTo>
                    <a:lnTo>
                      <a:pt x="10" y="15"/>
                    </a:lnTo>
                    <a:lnTo>
                      <a:pt x="12" y="15"/>
                    </a:lnTo>
                    <a:lnTo>
                      <a:pt x="13" y="15"/>
                    </a:lnTo>
                    <a:lnTo>
                      <a:pt x="15" y="14"/>
                    </a:lnTo>
                    <a:lnTo>
                      <a:pt x="18" y="13"/>
                    </a:lnTo>
                    <a:lnTo>
                      <a:pt x="18" y="13"/>
                    </a:lnTo>
                    <a:lnTo>
                      <a:pt x="19" y="12"/>
                    </a:lnTo>
                    <a:lnTo>
                      <a:pt x="20" y="11"/>
                    </a:lnTo>
                    <a:lnTo>
                      <a:pt x="20" y="10"/>
                    </a:lnTo>
                    <a:lnTo>
                      <a:pt x="20" y="9"/>
                    </a:lnTo>
                    <a:lnTo>
                      <a:pt x="20" y="8"/>
                    </a:lnTo>
                    <a:lnTo>
                      <a:pt x="20" y="6"/>
                    </a:lnTo>
                    <a:lnTo>
                      <a:pt x="20" y="5"/>
                    </a:lnTo>
                    <a:lnTo>
                      <a:pt x="19" y="3"/>
                    </a:lnTo>
                    <a:lnTo>
                      <a:pt x="18" y="2"/>
                    </a:lnTo>
                    <a:lnTo>
                      <a:pt x="18" y="2"/>
                    </a:lnTo>
                    <a:lnTo>
                      <a:pt x="17" y="2"/>
                    </a:lnTo>
                    <a:lnTo>
                      <a:pt x="16" y="1"/>
                    </a:lnTo>
                    <a:lnTo>
                      <a:pt x="14" y="1"/>
                    </a:lnTo>
                    <a:lnTo>
                      <a:pt x="13" y="0"/>
                    </a:lnTo>
                    <a:lnTo>
                      <a:pt x="12" y="0"/>
                    </a:lnTo>
                    <a:lnTo>
                      <a:pt x="0" y="0"/>
                    </a:lnTo>
                    <a:lnTo>
                      <a:pt x="0" y="15"/>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1" name="Freeform 235"/>
              <p:cNvSpPr>
                <a:spLocks/>
              </p:cNvSpPr>
              <p:nvPr/>
            </p:nvSpPr>
            <p:spPr bwMode="auto">
              <a:xfrm>
                <a:off x="4921" y="5867"/>
                <a:ext cx="61" cy="71"/>
              </a:xfrm>
              <a:custGeom>
                <a:avLst/>
                <a:gdLst>
                  <a:gd name="T0" fmla="*/ 0 w 61"/>
                  <a:gd name="T1" fmla="*/ 0 h 71"/>
                  <a:gd name="T2" fmla="*/ 37 w 61"/>
                  <a:gd name="T3" fmla="*/ 0 h 71"/>
                  <a:gd name="T4" fmla="*/ 40 w 61"/>
                  <a:gd name="T5" fmla="*/ 1 h 71"/>
                  <a:gd name="T6" fmla="*/ 43 w 61"/>
                  <a:gd name="T7" fmla="*/ 1 h 71"/>
                  <a:gd name="T8" fmla="*/ 45 w 61"/>
                  <a:gd name="T9" fmla="*/ 1 h 71"/>
                  <a:gd name="T10" fmla="*/ 48 w 61"/>
                  <a:gd name="T11" fmla="*/ 2 h 71"/>
                  <a:gd name="T12" fmla="*/ 50 w 61"/>
                  <a:gd name="T13" fmla="*/ 3 h 71"/>
                  <a:gd name="T14" fmla="*/ 52 w 61"/>
                  <a:gd name="T15" fmla="*/ 4 h 71"/>
                  <a:gd name="T16" fmla="*/ 53 w 61"/>
                  <a:gd name="T17" fmla="*/ 4 h 71"/>
                  <a:gd name="T18" fmla="*/ 55 w 61"/>
                  <a:gd name="T19" fmla="*/ 6 h 71"/>
                  <a:gd name="T20" fmla="*/ 57 w 61"/>
                  <a:gd name="T21" fmla="*/ 7 h 71"/>
                  <a:gd name="T22" fmla="*/ 59 w 61"/>
                  <a:gd name="T23" fmla="*/ 11 h 71"/>
                  <a:gd name="T24" fmla="*/ 59 w 61"/>
                  <a:gd name="T25" fmla="*/ 12 h 71"/>
                  <a:gd name="T26" fmla="*/ 60 w 61"/>
                  <a:gd name="T27" fmla="*/ 15 h 71"/>
                  <a:gd name="T28" fmla="*/ 61 w 61"/>
                  <a:gd name="T29" fmla="*/ 17 h 71"/>
                  <a:gd name="T30" fmla="*/ 61 w 61"/>
                  <a:gd name="T31" fmla="*/ 19 h 71"/>
                  <a:gd name="T32" fmla="*/ 61 w 61"/>
                  <a:gd name="T33" fmla="*/ 22 h 71"/>
                  <a:gd name="T34" fmla="*/ 61 w 61"/>
                  <a:gd name="T35" fmla="*/ 24 h 71"/>
                  <a:gd name="T36" fmla="*/ 61 w 61"/>
                  <a:gd name="T37" fmla="*/ 27 h 71"/>
                  <a:gd name="T38" fmla="*/ 60 w 61"/>
                  <a:gd name="T39" fmla="*/ 29 h 71"/>
                  <a:gd name="T40" fmla="*/ 59 w 61"/>
                  <a:gd name="T41" fmla="*/ 32 h 71"/>
                  <a:gd name="T42" fmla="*/ 58 w 61"/>
                  <a:gd name="T43" fmla="*/ 34 h 71"/>
                  <a:gd name="T44" fmla="*/ 57 w 61"/>
                  <a:gd name="T45" fmla="*/ 35 h 71"/>
                  <a:gd name="T46" fmla="*/ 56 w 61"/>
                  <a:gd name="T47" fmla="*/ 37 h 71"/>
                  <a:gd name="T48" fmla="*/ 54 w 61"/>
                  <a:gd name="T49" fmla="*/ 39 h 71"/>
                  <a:gd name="T50" fmla="*/ 53 w 61"/>
                  <a:gd name="T51" fmla="*/ 40 h 71"/>
                  <a:gd name="T52" fmla="*/ 51 w 61"/>
                  <a:gd name="T53" fmla="*/ 42 h 71"/>
                  <a:gd name="T54" fmla="*/ 49 w 61"/>
                  <a:gd name="T55" fmla="*/ 42 h 71"/>
                  <a:gd name="T56" fmla="*/ 46 w 61"/>
                  <a:gd name="T57" fmla="*/ 43 h 71"/>
                  <a:gd name="T58" fmla="*/ 44 w 61"/>
                  <a:gd name="T59" fmla="*/ 44 h 71"/>
                  <a:gd name="T60" fmla="*/ 41 w 61"/>
                  <a:gd name="T61" fmla="*/ 44 h 71"/>
                  <a:gd name="T62" fmla="*/ 38 w 61"/>
                  <a:gd name="T63" fmla="*/ 45 h 71"/>
                  <a:gd name="T64" fmla="*/ 35 w 61"/>
                  <a:gd name="T65" fmla="*/ 45 h 71"/>
                  <a:gd name="T66" fmla="*/ 22 w 61"/>
                  <a:gd name="T67" fmla="*/ 45 h 71"/>
                  <a:gd name="T68" fmla="*/ 22 w 61"/>
                  <a:gd name="T69" fmla="*/ 71 h 71"/>
                  <a:gd name="T70" fmla="*/ 0 w 61"/>
                  <a:gd name="T71" fmla="*/ 71 h 71"/>
                  <a:gd name="T72" fmla="*/ 0 w 61"/>
                  <a:gd name="T73"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1" h="71">
                    <a:moveTo>
                      <a:pt x="0" y="0"/>
                    </a:moveTo>
                    <a:lnTo>
                      <a:pt x="37" y="0"/>
                    </a:lnTo>
                    <a:lnTo>
                      <a:pt x="40" y="1"/>
                    </a:lnTo>
                    <a:lnTo>
                      <a:pt x="43" y="1"/>
                    </a:lnTo>
                    <a:lnTo>
                      <a:pt x="45" y="1"/>
                    </a:lnTo>
                    <a:lnTo>
                      <a:pt x="48" y="2"/>
                    </a:lnTo>
                    <a:lnTo>
                      <a:pt x="50" y="3"/>
                    </a:lnTo>
                    <a:lnTo>
                      <a:pt x="52" y="4"/>
                    </a:lnTo>
                    <a:lnTo>
                      <a:pt x="53" y="4"/>
                    </a:lnTo>
                    <a:lnTo>
                      <a:pt x="55" y="6"/>
                    </a:lnTo>
                    <a:lnTo>
                      <a:pt x="57" y="7"/>
                    </a:lnTo>
                    <a:lnTo>
                      <a:pt x="59" y="11"/>
                    </a:lnTo>
                    <a:lnTo>
                      <a:pt x="59" y="12"/>
                    </a:lnTo>
                    <a:lnTo>
                      <a:pt x="60" y="15"/>
                    </a:lnTo>
                    <a:lnTo>
                      <a:pt x="61" y="17"/>
                    </a:lnTo>
                    <a:lnTo>
                      <a:pt x="61" y="19"/>
                    </a:lnTo>
                    <a:lnTo>
                      <a:pt x="61" y="22"/>
                    </a:lnTo>
                    <a:lnTo>
                      <a:pt x="61" y="24"/>
                    </a:lnTo>
                    <a:lnTo>
                      <a:pt x="61" y="27"/>
                    </a:lnTo>
                    <a:lnTo>
                      <a:pt x="60" y="29"/>
                    </a:lnTo>
                    <a:lnTo>
                      <a:pt x="59" y="32"/>
                    </a:lnTo>
                    <a:lnTo>
                      <a:pt x="58" y="34"/>
                    </a:lnTo>
                    <a:lnTo>
                      <a:pt x="57" y="35"/>
                    </a:lnTo>
                    <a:lnTo>
                      <a:pt x="56" y="37"/>
                    </a:lnTo>
                    <a:lnTo>
                      <a:pt x="54" y="39"/>
                    </a:lnTo>
                    <a:lnTo>
                      <a:pt x="53" y="40"/>
                    </a:lnTo>
                    <a:lnTo>
                      <a:pt x="51" y="42"/>
                    </a:lnTo>
                    <a:lnTo>
                      <a:pt x="49" y="42"/>
                    </a:lnTo>
                    <a:lnTo>
                      <a:pt x="46" y="43"/>
                    </a:lnTo>
                    <a:lnTo>
                      <a:pt x="44" y="44"/>
                    </a:lnTo>
                    <a:lnTo>
                      <a:pt x="41" y="44"/>
                    </a:lnTo>
                    <a:lnTo>
                      <a:pt x="38" y="45"/>
                    </a:lnTo>
                    <a:lnTo>
                      <a:pt x="35" y="45"/>
                    </a:lnTo>
                    <a:lnTo>
                      <a:pt x="22" y="45"/>
                    </a:lnTo>
                    <a:lnTo>
                      <a:pt x="22" y="71"/>
                    </a:lnTo>
                    <a:lnTo>
                      <a:pt x="0" y="71"/>
                    </a:lnTo>
                    <a:lnTo>
                      <a:pt x="0" y="0"/>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2" name="Freeform 236"/>
              <p:cNvSpPr>
                <a:spLocks/>
              </p:cNvSpPr>
              <p:nvPr/>
            </p:nvSpPr>
            <p:spPr bwMode="auto">
              <a:xfrm>
                <a:off x="4943" y="5881"/>
                <a:ext cx="18" cy="17"/>
              </a:xfrm>
              <a:custGeom>
                <a:avLst/>
                <a:gdLst>
                  <a:gd name="T0" fmla="*/ 0 w 18"/>
                  <a:gd name="T1" fmla="*/ 17 h 17"/>
                  <a:gd name="T2" fmla="*/ 6 w 18"/>
                  <a:gd name="T3" fmla="*/ 17 h 17"/>
                  <a:gd name="T4" fmla="*/ 9 w 18"/>
                  <a:gd name="T5" fmla="*/ 17 h 17"/>
                  <a:gd name="T6" fmla="*/ 11 w 18"/>
                  <a:gd name="T7" fmla="*/ 16 h 17"/>
                  <a:gd name="T8" fmla="*/ 13 w 18"/>
                  <a:gd name="T9" fmla="*/ 15 h 17"/>
                  <a:gd name="T10" fmla="*/ 13 w 18"/>
                  <a:gd name="T11" fmla="*/ 15 h 17"/>
                  <a:gd name="T12" fmla="*/ 14 w 18"/>
                  <a:gd name="T13" fmla="*/ 15 h 17"/>
                  <a:gd name="T14" fmla="*/ 15 w 18"/>
                  <a:gd name="T15" fmla="*/ 14 h 17"/>
                  <a:gd name="T16" fmla="*/ 16 w 18"/>
                  <a:gd name="T17" fmla="*/ 13 h 17"/>
                  <a:gd name="T18" fmla="*/ 17 w 18"/>
                  <a:gd name="T19" fmla="*/ 12 h 17"/>
                  <a:gd name="T20" fmla="*/ 18 w 18"/>
                  <a:gd name="T21" fmla="*/ 10 h 17"/>
                  <a:gd name="T22" fmla="*/ 18 w 18"/>
                  <a:gd name="T23" fmla="*/ 8 h 17"/>
                  <a:gd name="T24" fmla="*/ 18 w 18"/>
                  <a:gd name="T25" fmla="*/ 7 h 17"/>
                  <a:gd name="T26" fmla="*/ 17 w 18"/>
                  <a:gd name="T27" fmla="*/ 5 h 17"/>
                  <a:gd name="T28" fmla="*/ 16 w 18"/>
                  <a:gd name="T29" fmla="*/ 4 h 17"/>
                  <a:gd name="T30" fmla="*/ 15 w 18"/>
                  <a:gd name="T31" fmla="*/ 3 h 17"/>
                  <a:gd name="T32" fmla="*/ 14 w 18"/>
                  <a:gd name="T33" fmla="*/ 2 h 17"/>
                  <a:gd name="T34" fmla="*/ 12 w 18"/>
                  <a:gd name="T35" fmla="*/ 2 h 17"/>
                  <a:gd name="T36" fmla="*/ 11 w 18"/>
                  <a:gd name="T37" fmla="*/ 1 h 17"/>
                  <a:gd name="T38" fmla="*/ 10 w 18"/>
                  <a:gd name="T39" fmla="*/ 1 h 17"/>
                  <a:gd name="T40" fmla="*/ 8 w 18"/>
                  <a:gd name="T41" fmla="*/ 0 h 17"/>
                  <a:gd name="T42" fmla="*/ 0 w 18"/>
                  <a:gd name="T43" fmla="*/ 0 h 17"/>
                  <a:gd name="T44" fmla="*/ 0 w 18"/>
                  <a:gd name="T45"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 h="17">
                    <a:moveTo>
                      <a:pt x="0" y="17"/>
                    </a:moveTo>
                    <a:lnTo>
                      <a:pt x="6" y="17"/>
                    </a:lnTo>
                    <a:lnTo>
                      <a:pt x="9" y="17"/>
                    </a:lnTo>
                    <a:lnTo>
                      <a:pt x="11" y="16"/>
                    </a:lnTo>
                    <a:lnTo>
                      <a:pt x="13" y="15"/>
                    </a:lnTo>
                    <a:lnTo>
                      <a:pt x="13" y="15"/>
                    </a:lnTo>
                    <a:lnTo>
                      <a:pt x="14" y="15"/>
                    </a:lnTo>
                    <a:lnTo>
                      <a:pt x="15" y="14"/>
                    </a:lnTo>
                    <a:lnTo>
                      <a:pt x="16" y="13"/>
                    </a:lnTo>
                    <a:lnTo>
                      <a:pt x="17" y="12"/>
                    </a:lnTo>
                    <a:lnTo>
                      <a:pt x="18" y="10"/>
                    </a:lnTo>
                    <a:lnTo>
                      <a:pt x="18" y="8"/>
                    </a:lnTo>
                    <a:lnTo>
                      <a:pt x="18" y="7"/>
                    </a:lnTo>
                    <a:lnTo>
                      <a:pt x="17" y="5"/>
                    </a:lnTo>
                    <a:lnTo>
                      <a:pt x="16" y="4"/>
                    </a:lnTo>
                    <a:lnTo>
                      <a:pt x="15" y="3"/>
                    </a:lnTo>
                    <a:lnTo>
                      <a:pt x="14" y="2"/>
                    </a:lnTo>
                    <a:lnTo>
                      <a:pt x="12" y="2"/>
                    </a:lnTo>
                    <a:lnTo>
                      <a:pt x="11" y="1"/>
                    </a:lnTo>
                    <a:lnTo>
                      <a:pt x="10" y="1"/>
                    </a:lnTo>
                    <a:lnTo>
                      <a:pt x="8" y="0"/>
                    </a:lnTo>
                    <a:lnTo>
                      <a:pt x="0" y="0"/>
                    </a:lnTo>
                    <a:lnTo>
                      <a:pt x="0" y="17"/>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3" name="Freeform 237"/>
              <p:cNvSpPr>
                <a:spLocks/>
              </p:cNvSpPr>
              <p:nvPr/>
            </p:nvSpPr>
            <p:spPr bwMode="auto">
              <a:xfrm>
                <a:off x="4848" y="5867"/>
                <a:ext cx="78" cy="71"/>
              </a:xfrm>
              <a:custGeom>
                <a:avLst/>
                <a:gdLst>
                  <a:gd name="T0" fmla="*/ 2 w 78"/>
                  <a:gd name="T1" fmla="*/ 0 h 71"/>
                  <a:gd name="T2" fmla="*/ 27 w 78"/>
                  <a:gd name="T3" fmla="*/ 0 h 71"/>
                  <a:gd name="T4" fmla="*/ 33 w 78"/>
                  <a:gd name="T5" fmla="*/ 11 h 71"/>
                  <a:gd name="T6" fmla="*/ 39 w 78"/>
                  <a:gd name="T7" fmla="*/ 22 h 71"/>
                  <a:gd name="T8" fmla="*/ 45 w 78"/>
                  <a:gd name="T9" fmla="*/ 11 h 71"/>
                  <a:gd name="T10" fmla="*/ 52 w 78"/>
                  <a:gd name="T11" fmla="*/ 0 h 71"/>
                  <a:gd name="T12" fmla="*/ 76 w 78"/>
                  <a:gd name="T13" fmla="*/ 0 h 71"/>
                  <a:gd name="T14" fmla="*/ 65 w 78"/>
                  <a:gd name="T15" fmla="*/ 17 h 71"/>
                  <a:gd name="T16" fmla="*/ 59 w 78"/>
                  <a:gd name="T17" fmla="*/ 26 h 71"/>
                  <a:gd name="T18" fmla="*/ 54 w 78"/>
                  <a:gd name="T19" fmla="*/ 34 h 71"/>
                  <a:gd name="T20" fmla="*/ 72 w 78"/>
                  <a:gd name="T21" fmla="*/ 62 h 71"/>
                  <a:gd name="T22" fmla="*/ 78 w 78"/>
                  <a:gd name="T23" fmla="*/ 71 h 71"/>
                  <a:gd name="T24" fmla="*/ 53 w 78"/>
                  <a:gd name="T25" fmla="*/ 71 h 71"/>
                  <a:gd name="T26" fmla="*/ 46 w 78"/>
                  <a:gd name="T27" fmla="*/ 60 h 71"/>
                  <a:gd name="T28" fmla="*/ 39 w 78"/>
                  <a:gd name="T29" fmla="*/ 49 h 71"/>
                  <a:gd name="T30" fmla="*/ 32 w 78"/>
                  <a:gd name="T31" fmla="*/ 60 h 71"/>
                  <a:gd name="T32" fmla="*/ 25 w 78"/>
                  <a:gd name="T33" fmla="*/ 71 h 71"/>
                  <a:gd name="T34" fmla="*/ 0 w 78"/>
                  <a:gd name="T35" fmla="*/ 71 h 71"/>
                  <a:gd name="T36" fmla="*/ 6 w 78"/>
                  <a:gd name="T37" fmla="*/ 62 h 71"/>
                  <a:gd name="T38" fmla="*/ 19 w 78"/>
                  <a:gd name="T39" fmla="*/ 44 h 71"/>
                  <a:gd name="T40" fmla="*/ 25 w 78"/>
                  <a:gd name="T41" fmla="*/ 34 h 71"/>
                  <a:gd name="T42" fmla="*/ 14 w 78"/>
                  <a:gd name="T43" fmla="*/ 17 h 71"/>
                  <a:gd name="T44" fmla="*/ 2 w 78"/>
                  <a:gd name="T4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8" h="71">
                    <a:moveTo>
                      <a:pt x="2" y="0"/>
                    </a:moveTo>
                    <a:lnTo>
                      <a:pt x="27" y="0"/>
                    </a:lnTo>
                    <a:lnTo>
                      <a:pt x="33" y="11"/>
                    </a:lnTo>
                    <a:lnTo>
                      <a:pt x="39" y="22"/>
                    </a:lnTo>
                    <a:lnTo>
                      <a:pt x="45" y="11"/>
                    </a:lnTo>
                    <a:lnTo>
                      <a:pt x="52" y="0"/>
                    </a:lnTo>
                    <a:lnTo>
                      <a:pt x="76" y="0"/>
                    </a:lnTo>
                    <a:lnTo>
                      <a:pt x="65" y="17"/>
                    </a:lnTo>
                    <a:lnTo>
                      <a:pt x="59" y="26"/>
                    </a:lnTo>
                    <a:lnTo>
                      <a:pt x="54" y="34"/>
                    </a:lnTo>
                    <a:lnTo>
                      <a:pt x="72" y="62"/>
                    </a:lnTo>
                    <a:lnTo>
                      <a:pt x="78" y="71"/>
                    </a:lnTo>
                    <a:lnTo>
                      <a:pt x="53" y="71"/>
                    </a:lnTo>
                    <a:lnTo>
                      <a:pt x="46" y="60"/>
                    </a:lnTo>
                    <a:lnTo>
                      <a:pt x="39" y="49"/>
                    </a:lnTo>
                    <a:lnTo>
                      <a:pt x="32" y="60"/>
                    </a:lnTo>
                    <a:lnTo>
                      <a:pt x="25" y="71"/>
                    </a:lnTo>
                    <a:lnTo>
                      <a:pt x="0" y="71"/>
                    </a:lnTo>
                    <a:lnTo>
                      <a:pt x="6" y="62"/>
                    </a:lnTo>
                    <a:lnTo>
                      <a:pt x="19" y="44"/>
                    </a:lnTo>
                    <a:lnTo>
                      <a:pt x="25" y="34"/>
                    </a:lnTo>
                    <a:lnTo>
                      <a:pt x="14" y="17"/>
                    </a:lnTo>
                    <a:lnTo>
                      <a:pt x="2" y="0"/>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4" name="Freeform 238"/>
              <p:cNvSpPr>
                <a:spLocks/>
              </p:cNvSpPr>
              <p:nvPr/>
            </p:nvSpPr>
            <p:spPr bwMode="auto">
              <a:xfrm>
                <a:off x="4791" y="5867"/>
                <a:ext cx="60" cy="71"/>
              </a:xfrm>
              <a:custGeom>
                <a:avLst/>
                <a:gdLst>
                  <a:gd name="T0" fmla="*/ 0 w 60"/>
                  <a:gd name="T1" fmla="*/ 0 h 71"/>
                  <a:gd name="T2" fmla="*/ 59 w 60"/>
                  <a:gd name="T3" fmla="*/ 0 h 71"/>
                  <a:gd name="T4" fmla="*/ 59 w 60"/>
                  <a:gd name="T5" fmla="*/ 16 h 71"/>
                  <a:gd name="T6" fmla="*/ 22 w 60"/>
                  <a:gd name="T7" fmla="*/ 16 h 71"/>
                  <a:gd name="T8" fmla="*/ 22 w 60"/>
                  <a:gd name="T9" fmla="*/ 27 h 71"/>
                  <a:gd name="T10" fmla="*/ 56 w 60"/>
                  <a:gd name="T11" fmla="*/ 27 h 71"/>
                  <a:gd name="T12" fmla="*/ 56 w 60"/>
                  <a:gd name="T13" fmla="*/ 41 h 71"/>
                  <a:gd name="T14" fmla="*/ 22 w 60"/>
                  <a:gd name="T15" fmla="*/ 41 h 71"/>
                  <a:gd name="T16" fmla="*/ 22 w 60"/>
                  <a:gd name="T17" fmla="*/ 55 h 71"/>
                  <a:gd name="T18" fmla="*/ 60 w 60"/>
                  <a:gd name="T19" fmla="*/ 55 h 71"/>
                  <a:gd name="T20" fmla="*/ 60 w 60"/>
                  <a:gd name="T21" fmla="*/ 71 h 71"/>
                  <a:gd name="T22" fmla="*/ 0 w 60"/>
                  <a:gd name="T23" fmla="*/ 71 h 71"/>
                  <a:gd name="T24" fmla="*/ 0 w 60"/>
                  <a:gd name="T25"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71">
                    <a:moveTo>
                      <a:pt x="0" y="0"/>
                    </a:moveTo>
                    <a:lnTo>
                      <a:pt x="59" y="0"/>
                    </a:lnTo>
                    <a:lnTo>
                      <a:pt x="59" y="16"/>
                    </a:lnTo>
                    <a:lnTo>
                      <a:pt x="22" y="16"/>
                    </a:lnTo>
                    <a:lnTo>
                      <a:pt x="22" y="27"/>
                    </a:lnTo>
                    <a:lnTo>
                      <a:pt x="56" y="27"/>
                    </a:lnTo>
                    <a:lnTo>
                      <a:pt x="56" y="41"/>
                    </a:lnTo>
                    <a:lnTo>
                      <a:pt x="22" y="41"/>
                    </a:lnTo>
                    <a:lnTo>
                      <a:pt x="22" y="55"/>
                    </a:lnTo>
                    <a:lnTo>
                      <a:pt x="60" y="55"/>
                    </a:lnTo>
                    <a:lnTo>
                      <a:pt x="60" y="71"/>
                    </a:lnTo>
                    <a:lnTo>
                      <a:pt x="0" y="71"/>
                    </a:lnTo>
                    <a:lnTo>
                      <a:pt x="0" y="0"/>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5" name="Freeform 239"/>
              <p:cNvSpPr>
                <a:spLocks/>
              </p:cNvSpPr>
              <p:nvPr/>
            </p:nvSpPr>
            <p:spPr bwMode="auto">
              <a:xfrm>
                <a:off x="5105" y="5790"/>
                <a:ext cx="61" cy="69"/>
              </a:xfrm>
              <a:custGeom>
                <a:avLst/>
                <a:gdLst>
                  <a:gd name="T0" fmla="*/ 0 w 61"/>
                  <a:gd name="T1" fmla="*/ 0 h 69"/>
                  <a:gd name="T2" fmla="*/ 19 w 61"/>
                  <a:gd name="T3" fmla="*/ 0 h 69"/>
                  <a:gd name="T4" fmla="*/ 25 w 61"/>
                  <a:gd name="T5" fmla="*/ 10 h 69"/>
                  <a:gd name="T6" fmla="*/ 31 w 61"/>
                  <a:gd name="T7" fmla="*/ 19 h 69"/>
                  <a:gd name="T8" fmla="*/ 43 w 61"/>
                  <a:gd name="T9" fmla="*/ 38 h 69"/>
                  <a:gd name="T10" fmla="*/ 43 w 61"/>
                  <a:gd name="T11" fmla="*/ 0 h 69"/>
                  <a:gd name="T12" fmla="*/ 61 w 61"/>
                  <a:gd name="T13" fmla="*/ 0 h 69"/>
                  <a:gd name="T14" fmla="*/ 61 w 61"/>
                  <a:gd name="T15" fmla="*/ 69 h 69"/>
                  <a:gd name="T16" fmla="*/ 43 w 61"/>
                  <a:gd name="T17" fmla="*/ 69 h 69"/>
                  <a:gd name="T18" fmla="*/ 31 w 61"/>
                  <a:gd name="T19" fmla="*/ 50 h 69"/>
                  <a:gd name="T20" fmla="*/ 19 w 61"/>
                  <a:gd name="T21" fmla="*/ 31 h 69"/>
                  <a:gd name="T22" fmla="*/ 19 w 61"/>
                  <a:gd name="T23" fmla="*/ 69 h 69"/>
                  <a:gd name="T24" fmla="*/ 0 w 61"/>
                  <a:gd name="T25" fmla="*/ 69 h 69"/>
                  <a:gd name="T26" fmla="*/ 0 w 61"/>
                  <a:gd name="T2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9">
                    <a:moveTo>
                      <a:pt x="0" y="0"/>
                    </a:moveTo>
                    <a:lnTo>
                      <a:pt x="19" y="0"/>
                    </a:lnTo>
                    <a:lnTo>
                      <a:pt x="25" y="10"/>
                    </a:lnTo>
                    <a:lnTo>
                      <a:pt x="31" y="19"/>
                    </a:lnTo>
                    <a:lnTo>
                      <a:pt x="43" y="38"/>
                    </a:lnTo>
                    <a:lnTo>
                      <a:pt x="43" y="0"/>
                    </a:lnTo>
                    <a:lnTo>
                      <a:pt x="61" y="0"/>
                    </a:lnTo>
                    <a:lnTo>
                      <a:pt x="61" y="69"/>
                    </a:lnTo>
                    <a:lnTo>
                      <a:pt x="43" y="69"/>
                    </a:lnTo>
                    <a:lnTo>
                      <a:pt x="31" y="50"/>
                    </a:lnTo>
                    <a:lnTo>
                      <a:pt x="19" y="31"/>
                    </a:lnTo>
                    <a:lnTo>
                      <a:pt x="19" y="69"/>
                    </a:lnTo>
                    <a:lnTo>
                      <a:pt x="0" y="69"/>
                    </a:lnTo>
                    <a:lnTo>
                      <a:pt x="0" y="0"/>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6" name="Freeform 240"/>
              <p:cNvSpPr>
                <a:spLocks/>
              </p:cNvSpPr>
              <p:nvPr/>
            </p:nvSpPr>
            <p:spPr bwMode="auto">
              <a:xfrm>
                <a:off x="5040" y="5790"/>
                <a:ext cx="70" cy="69"/>
              </a:xfrm>
              <a:custGeom>
                <a:avLst/>
                <a:gdLst>
                  <a:gd name="T0" fmla="*/ 46 w 70"/>
                  <a:gd name="T1" fmla="*/ 58 h 69"/>
                  <a:gd name="T2" fmla="*/ 23 w 70"/>
                  <a:gd name="T3" fmla="*/ 58 h 69"/>
                  <a:gd name="T4" fmla="*/ 20 w 70"/>
                  <a:gd name="T5" fmla="*/ 69 h 69"/>
                  <a:gd name="T6" fmla="*/ 0 w 70"/>
                  <a:gd name="T7" fmla="*/ 69 h 69"/>
                  <a:gd name="T8" fmla="*/ 6 w 70"/>
                  <a:gd name="T9" fmla="*/ 52 h 69"/>
                  <a:gd name="T10" fmla="*/ 12 w 70"/>
                  <a:gd name="T11" fmla="*/ 35 h 69"/>
                  <a:gd name="T12" fmla="*/ 24 w 70"/>
                  <a:gd name="T13" fmla="*/ 0 h 69"/>
                  <a:gd name="T14" fmla="*/ 45 w 70"/>
                  <a:gd name="T15" fmla="*/ 0 h 69"/>
                  <a:gd name="T16" fmla="*/ 57 w 70"/>
                  <a:gd name="T17" fmla="*/ 35 h 69"/>
                  <a:gd name="T18" fmla="*/ 64 w 70"/>
                  <a:gd name="T19" fmla="*/ 52 h 69"/>
                  <a:gd name="T20" fmla="*/ 70 w 70"/>
                  <a:gd name="T21" fmla="*/ 69 h 69"/>
                  <a:gd name="T22" fmla="*/ 49 w 70"/>
                  <a:gd name="T23" fmla="*/ 69 h 69"/>
                  <a:gd name="T24" fmla="*/ 47 w 70"/>
                  <a:gd name="T25" fmla="*/ 63 h 69"/>
                  <a:gd name="T26" fmla="*/ 46 w 70"/>
                  <a:gd name="T2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69">
                    <a:moveTo>
                      <a:pt x="46" y="58"/>
                    </a:moveTo>
                    <a:lnTo>
                      <a:pt x="23" y="58"/>
                    </a:lnTo>
                    <a:lnTo>
                      <a:pt x="20" y="69"/>
                    </a:lnTo>
                    <a:lnTo>
                      <a:pt x="0" y="69"/>
                    </a:lnTo>
                    <a:lnTo>
                      <a:pt x="6" y="52"/>
                    </a:lnTo>
                    <a:lnTo>
                      <a:pt x="12" y="35"/>
                    </a:lnTo>
                    <a:lnTo>
                      <a:pt x="24" y="0"/>
                    </a:lnTo>
                    <a:lnTo>
                      <a:pt x="45" y="0"/>
                    </a:lnTo>
                    <a:lnTo>
                      <a:pt x="57" y="35"/>
                    </a:lnTo>
                    <a:lnTo>
                      <a:pt x="64" y="52"/>
                    </a:lnTo>
                    <a:lnTo>
                      <a:pt x="70" y="69"/>
                    </a:lnTo>
                    <a:lnTo>
                      <a:pt x="49" y="69"/>
                    </a:lnTo>
                    <a:lnTo>
                      <a:pt x="47" y="63"/>
                    </a:lnTo>
                    <a:lnTo>
                      <a:pt x="46" y="58"/>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7" name="Freeform 241"/>
              <p:cNvSpPr>
                <a:spLocks/>
              </p:cNvSpPr>
              <p:nvPr/>
            </p:nvSpPr>
            <p:spPr bwMode="auto">
              <a:xfrm>
                <a:off x="5068" y="5808"/>
                <a:ext cx="13" cy="25"/>
              </a:xfrm>
              <a:custGeom>
                <a:avLst/>
                <a:gdLst>
                  <a:gd name="T0" fmla="*/ 13 w 13"/>
                  <a:gd name="T1" fmla="*/ 25 h 25"/>
                  <a:gd name="T2" fmla="*/ 10 w 13"/>
                  <a:gd name="T3" fmla="*/ 12 h 25"/>
                  <a:gd name="T4" fmla="*/ 7 w 13"/>
                  <a:gd name="T5" fmla="*/ 0 h 25"/>
                  <a:gd name="T6" fmla="*/ 3 w 13"/>
                  <a:gd name="T7" fmla="*/ 12 h 25"/>
                  <a:gd name="T8" fmla="*/ 0 w 13"/>
                  <a:gd name="T9" fmla="*/ 25 h 25"/>
                  <a:gd name="T10" fmla="*/ 13 w 13"/>
                  <a:gd name="T11" fmla="*/ 25 h 25"/>
                </a:gdLst>
                <a:ahLst/>
                <a:cxnLst>
                  <a:cxn ang="0">
                    <a:pos x="T0" y="T1"/>
                  </a:cxn>
                  <a:cxn ang="0">
                    <a:pos x="T2" y="T3"/>
                  </a:cxn>
                  <a:cxn ang="0">
                    <a:pos x="T4" y="T5"/>
                  </a:cxn>
                  <a:cxn ang="0">
                    <a:pos x="T6" y="T7"/>
                  </a:cxn>
                  <a:cxn ang="0">
                    <a:pos x="T8" y="T9"/>
                  </a:cxn>
                  <a:cxn ang="0">
                    <a:pos x="T10" y="T11"/>
                  </a:cxn>
                </a:cxnLst>
                <a:rect l="0" t="0" r="r" b="b"/>
                <a:pathLst>
                  <a:path w="13" h="25">
                    <a:moveTo>
                      <a:pt x="13" y="25"/>
                    </a:moveTo>
                    <a:lnTo>
                      <a:pt x="10" y="12"/>
                    </a:lnTo>
                    <a:lnTo>
                      <a:pt x="7" y="0"/>
                    </a:lnTo>
                    <a:lnTo>
                      <a:pt x="3" y="12"/>
                    </a:lnTo>
                    <a:lnTo>
                      <a:pt x="0" y="25"/>
                    </a:lnTo>
                    <a:lnTo>
                      <a:pt x="13" y="25"/>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8" name="Freeform 242"/>
              <p:cNvSpPr>
                <a:spLocks/>
              </p:cNvSpPr>
              <p:nvPr/>
            </p:nvSpPr>
            <p:spPr bwMode="auto">
              <a:xfrm>
                <a:off x="4985" y="5787"/>
                <a:ext cx="63" cy="72"/>
              </a:xfrm>
              <a:custGeom>
                <a:avLst/>
                <a:gdLst>
                  <a:gd name="T0" fmla="*/ 54 w 63"/>
                  <a:gd name="T1" fmla="*/ 46 h 72"/>
                  <a:gd name="T2" fmla="*/ 61 w 63"/>
                  <a:gd name="T3" fmla="*/ 52 h 72"/>
                  <a:gd name="T4" fmla="*/ 59 w 63"/>
                  <a:gd name="T5" fmla="*/ 59 h 72"/>
                  <a:gd name="T6" fmla="*/ 55 w 63"/>
                  <a:gd name="T7" fmla="*/ 64 h 72"/>
                  <a:gd name="T8" fmla="*/ 50 w 63"/>
                  <a:gd name="T9" fmla="*/ 68 h 72"/>
                  <a:gd name="T10" fmla="*/ 45 w 63"/>
                  <a:gd name="T11" fmla="*/ 71 h 72"/>
                  <a:gd name="T12" fmla="*/ 38 w 63"/>
                  <a:gd name="T13" fmla="*/ 72 h 72"/>
                  <a:gd name="T14" fmla="*/ 29 w 63"/>
                  <a:gd name="T15" fmla="*/ 72 h 72"/>
                  <a:gd name="T16" fmla="*/ 20 w 63"/>
                  <a:gd name="T17" fmla="*/ 70 h 72"/>
                  <a:gd name="T18" fmla="*/ 17 w 63"/>
                  <a:gd name="T19" fmla="*/ 69 h 72"/>
                  <a:gd name="T20" fmla="*/ 10 w 63"/>
                  <a:gd name="T21" fmla="*/ 64 h 72"/>
                  <a:gd name="T22" fmla="*/ 5 w 63"/>
                  <a:gd name="T23" fmla="*/ 58 h 72"/>
                  <a:gd name="T24" fmla="*/ 3 w 63"/>
                  <a:gd name="T25" fmla="*/ 53 h 72"/>
                  <a:gd name="T26" fmla="*/ 2 w 63"/>
                  <a:gd name="T27" fmla="*/ 48 h 72"/>
                  <a:gd name="T28" fmla="*/ 0 w 63"/>
                  <a:gd name="T29" fmla="*/ 42 h 72"/>
                  <a:gd name="T30" fmla="*/ 0 w 63"/>
                  <a:gd name="T31" fmla="*/ 36 h 72"/>
                  <a:gd name="T32" fmla="*/ 1 w 63"/>
                  <a:gd name="T33" fmla="*/ 28 h 72"/>
                  <a:gd name="T34" fmla="*/ 3 w 63"/>
                  <a:gd name="T35" fmla="*/ 21 h 72"/>
                  <a:gd name="T36" fmla="*/ 5 w 63"/>
                  <a:gd name="T37" fmla="*/ 15 h 72"/>
                  <a:gd name="T38" fmla="*/ 9 w 63"/>
                  <a:gd name="T39" fmla="*/ 10 h 72"/>
                  <a:gd name="T40" fmla="*/ 13 w 63"/>
                  <a:gd name="T41" fmla="*/ 6 h 72"/>
                  <a:gd name="T42" fmla="*/ 19 w 63"/>
                  <a:gd name="T43" fmla="*/ 3 h 72"/>
                  <a:gd name="T44" fmla="*/ 25 w 63"/>
                  <a:gd name="T45" fmla="*/ 1 h 72"/>
                  <a:gd name="T46" fmla="*/ 33 w 63"/>
                  <a:gd name="T47" fmla="*/ 0 h 72"/>
                  <a:gd name="T48" fmla="*/ 41 w 63"/>
                  <a:gd name="T49" fmla="*/ 1 h 72"/>
                  <a:gd name="T50" fmla="*/ 46 w 63"/>
                  <a:gd name="T51" fmla="*/ 3 h 72"/>
                  <a:gd name="T52" fmla="*/ 50 w 63"/>
                  <a:gd name="T53" fmla="*/ 5 h 72"/>
                  <a:gd name="T54" fmla="*/ 53 w 63"/>
                  <a:gd name="T55" fmla="*/ 7 h 72"/>
                  <a:gd name="T56" fmla="*/ 56 w 63"/>
                  <a:gd name="T57" fmla="*/ 11 h 72"/>
                  <a:gd name="T58" fmla="*/ 59 w 63"/>
                  <a:gd name="T59" fmla="*/ 15 h 72"/>
                  <a:gd name="T60" fmla="*/ 61 w 63"/>
                  <a:gd name="T61" fmla="*/ 20 h 72"/>
                  <a:gd name="T62" fmla="*/ 53 w 63"/>
                  <a:gd name="T63" fmla="*/ 24 h 72"/>
                  <a:gd name="T64" fmla="*/ 44 w 63"/>
                  <a:gd name="T65" fmla="*/ 25 h 72"/>
                  <a:gd name="T66" fmla="*/ 43 w 63"/>
                  <a:gd name="T67" fmla="*/ 23 h 72"/>
                  <a:gd name="T68" fmla="*/ 40 w 63"/>
                  <a:gd name="T69" fmla="*/ 20 h 72"/>
                  <a:gd name="T70" fmla="*/ 39 w 63"/>
                  <a:gd name="T71" fmla="*/ 18 h 72"/>
                  <a:gd name="T72" fmla="*/ 33 w 63"/>
                  <a:gd name="T73" fmla="*/ 17 h 72"/>
                  <a:gd name="T74" fmla="*/ 30 w 63"/>
                  <a:gd name="T75" fmla="*/ 17 h 72"/>
                  <a:gd name="T76" fmla="*/ 27 w 63"/>
                  <a:gd name="T77" fmla="*/ 18 h 72"/>
                  <a:gd name="T78" fmla="*/ 25 w 63"/>
                  <a:gd name="T79" fmla="*/ 20 h 72"/>
                  <a:gd name="T80" fmla="*/ 23 w 63"/>
                  <a:gd name="T81" fmla="*/ 23 h 72"/>
                  <a:gd name="T82" fmla="*/ 21 w 63"/>
                  <a:gd name="T83" fmla="*/ 28 h 72"/>
                  <a:gd name="T84" fmla="*/ 20 w 63"/>
                  <a:gd name="T85" fmla="*/ 36 h 72"/>
                  <a:gd name="T86" fmla="*/ 20 w 63"/>
                  <a:gd name="T87" fmla="*/ 41 h 72"/>
                  <a:gd name="T88" fmla="*/ 21 w 63"/>
                  <a:gd name="T89" fmla="*/ 46 h 72"/>
                  <a:gd name="T90" fmla="*/ 22 w 63"/>
                  <a:gd name="T91" fmla="*/ 50 h 72"/>
                  <a:gd name="T92" fmla="*/ 23 w 63"/>
                  <a:gd name="T93" fmla="*/ 52 h 72"/>
                  <a:gd name="T94" fmla="*/ 27 w 63"/>
                  <a:gd name="T95" fmla="*/ 55 h 72"/>
                  <a:gd name="T96" fmla="*/ 32 w 63"/>
                  <a:gd name="T97" fmla="*/ 56 h 72"/>
                  <a:gd name="T98" fmla="*/ 37 w 63"/>
                  <a:gd name="T99" fmla="*/ 55 h 72"/>
                  <a:gd name="T100" fmla="*/ 41 w 63"/>
                  <a:gd name="T101" fmla="*/ 53 h 72"/>
                  <a:gd name="T102" fmla="*/ 44 w 63"/>
                  <a:gd name="T103" fmla="*/ 48 h 72"/>
                  <a:gd name="T104" fmla="*/ 45 w 63"/>
                  <a:gd name="T105" fmla="*/ 43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72">
                    <a:moveTo>
                      <a:pt x="45" y="43"/>
                    </a:moveTo>
                    <a:lnTo>
                      <a:pt x="54" y="46"/>
                    </a:lnTo>
                    <a:lnTo>
                      <a:pt x="63" y="48"/>
                    </a:lnTo>
                    <a:lnTo>
                      <a:pt x="61" y="52"/>
                    </a:lnTo>
                    <a:lnTo>
                      <a:pt x="60" y="56"/>
                    </a:lnTo>
                    <a:lnTo>
                      <a:pt x="59" y="59"/>
                    </a:lnTo>
                    <a:lnTo>
                      <a:pt x="57" y="61"/>
                    </a:lnTo>
                    <a:lnTo>
                      <a:pt x="55" y="64"/>
                    </a:lnTo>
                    <a:lnTo>
                      <a:pt x="53" y="66"/>
                    </a:lnTo>
                    <a:lnTo>
                      <a:pt x="50" y="68"/>
                    </a:lnTo>
                    <a:lnTo>
                      <a:pt x="48" y="69"/>
                    </a:lnTo>
                    <a:lnTo>
                      <a:pt x="45" y="71"/>
                    </a:lnTo>
                    <a:lnTo>
                      <a:pt x="42" y="71"/>
                    </a:lnTo>
                    <a:lnTo>
                      <a:pt x="38" y="72"/>
                    </a:lnTo>
                    <a:lnTo>
                      <a:pt x="34" y="72"/>
                    </a:lnTo>
                    <a:lnTo>
                      <a:pt x="29" y="72"/>
                    </a:lnTo>
                    <a:lnTo>
                      <a:pt x="24" y="71"/>
                    </a:lnTo>
                    <a:lnTo>
                      <a:pt x="20" y="70"/>
                    </a:lnTo>
                    <a:lnTo>
                      <a:pt x="18" y="70"/>
                    </a:lnTo>
                    <a:lnTo>
                      <a:pt x="17" y="69"/>
                    </a:lnTo>
                    <a:lnTo>
                      <a:pt x="13" y="67"/>
                    </a:lnTo>
                    <a:lnTo>
                      <a:pt x="10" y="64"/>
                    </a:lnTo>
                    <a:lnTo>
                      <a:pt x="8" y="61"/>
                    </a:lnTo>
                    <a:lnTo>
                      <a:pt x="5" y="58"/>
                    </a:lnTo>
                    <a:lnTo>
                      <a:pt x="4" y="55"/>
                    </a:lnTo>
                    <a:lnTo>
                      <a:pt x="3" y="53"/>
                    </a:lnTo>
                    <a:lnTo>
                      <a:pt x="2" y="50"/>
                    </a:lnTo>
                    <a:lnTo>
                      <a:pt x="2" y="48"/>
                    </a:lnTo>
                    <a:lnTo>
                      <a:pt x="1" y="45"/>
                    </a:lnTo>
                    <a:lnTo>
                      <a:pt x="0" y="42"/>
                    </a:lnTo>
                    <a:lnTo>
                      <a:pt x="0" y="40"/>
                    </a:lnTo>
                    <a:lnTo>
                      <a:pt x="0" y="36"/>
                    </a:lnTo>
                    <a:lnTo>
                      <a:pt x="0" y="32"/>
                    </a:lnTo>
                    <a:lnTo>
                      <a:pt x="1" y="28"/>
                    </a:lnTo>
                    <a:lnTo>
                      <a:pt x="2" y="25"/>
                    </a:lnTo>
                    <a:lnTo>
                      <a:pt x="3" y="21"/>
                    </a:lnTo>
                    <a:lnTo>
                      <a:pt x="4" y="18"/>
                    </a:lnTo>
                    <a:lnTo>
                      <a:pt x="5" y="15"/>
                    </a:lnTo>
                    <a:lnTo>
                      <a:pt x="7" y="12"/>
                    </a:lnTo>
                    <a:lnTo>
                      <a:pt x="9" y="10"/>
                    </a:lnTo>
                    <a:lnTo>
                      <a:pt x="11" y="8"/>
                    </a:lnTo>
                    <a:lnTo>
                      <a:pt x="13" y="6"/>
                    </a:lnTo>
                    <a:lnTo>
                      <a:pt x="16" y="4"/>
                    </a:lnTo>
                    <a:lnTo>
                      <a:pt x="19" y="3"/>
                    </a:lnTo>
                    <a:lnTo>
                      <a:pt x="22" y="2"/>
                    </a:lnTo>
                    <a:lnTo>
                      <a:pt x="25" y="1"/>
                    </a:lnTo>
                    <a:lnTo>
                      <a:pt x="29" y="1"/>
                    </a:lnTo>
                    <a:lnTo>
                      <a:pt x="33" y="0"/>
                    </a:lnTo>
                    <a:lnTo>
                      <a:pt x="38" y="1"/>
                    </a:lnTo>
                    <a:lnTo>
                      <a:pt x="41" y="1"/>
                    </a:lnTo>
                    <a:lnTo>
                      <a:pt x="43" y="2"/>
                    </a:lnTo>
                    <a:lnTo>
                      <a:pt x="46" y="3"/>
                    </a:lnTo>
                    <a:lnTo>
                      <a:pt x="48" y="3"/>
                    </a:lnTo>
                    <a:lnTo>
                      <a:pt x="50" y="5"/>
                    </a:lnTo>
                    <a:lnTo>
                      <a:pt x="51" y="6"/>
                    </a:lnTo>
                    <a:lnTo>
                      <a:pt x="53" y="7"/>
                    </a:lnTo>
                    <a:lnTo>
                      <a:pt x="55" y="9"/>
                    </a:lnTo>
                    <a:lnTo>
                      <a:pt x="56" y="11"/>
                    </a:lnTo>
                    <a:lnTo>
                      <a:pt x="58" y="13"/>
                    </a:lnTo>
                    <a:lnTo>
                      <a:pt x="59" y="15"/>
                    </a:lnTo>
                    <a:lnTo>
                      <a:pt x="60" y="17"/>
                    </a:lnTo>
                    <a:lnTo>
                      <a:pt x="61" y="20"/>
                    </a:lnTo>
                    <a:lnTo>
                      <a:pt x="62" y="22"/>
                    </a:lnTo>
                    <a:lnTo>
                      <a:pt x="53" y="24"/>
                    </a:lnTo>
                    <a:lnTo>
                      <a:pt x="44" y="26"/>
                    </a:lnTo>
                    <a:lnTo>
                      <a:pt x="44" y="25"/>
                    </a:lnTo>
                    <a:lnTo>
                      <a:pt x="44" y="23"/>
                    </a:lnTo>
                    <a:lnTo>
                      <a:pt x="43" y="23"/>
                    </a:lnTo>
                    <a:lnTo>
                      <a:pt x="43" y="22"/>
                    </a:lnTo>
                    <a:lnTo>
                      <a:pt x="40" y="20"/>
                    </a:lnTo>
                    <a:lnTo>
                      <a:pt x="40" y="18"/>
                    </a:lnTo>
                    <a:lnTo>
                      <a:pt x="39" y="18"/>
                    </a:lnTo>
                    <a:lnTo>
                      <a:pt x="36" y="17"/>
                    </a:lnTo>
                    <a:lnTo>
                      <a:pt x="33" y="17"/>
                    </a:lnTo>
                    <a:lnTo>
                      <a:pt x="32" y="17"/>
                    </a:lnTo>
                    <a:lnTo>
                      <a:pt x="30" y="17"/>
                    </a:lnTo>
                    <a:lnTo>
                      <a:pt x="28" y="17"/>
                    </a:lnTo>
                    <a:lnTo>
                      <a:pt x="27" y="18"/>
                    </a:lnTo>
                    <a:lnTo>
                      <a:pt x="26" y="19"/>
                    </a:lnTo>
                    <a:lnTo>
                      <a:pt x="25" y="20"/>
                    </a:lnTo>
                    <a:lnTo>
                      <a:pt x="24" y="21"/>
                    </a:lnTo>
                    <a:lnTo>
                      <a:pt x="23" y="23"/>
                    </a:lnTo>
                    <a:lnTo>
                      <a:pt x="22" y="25"/>
                    </a:lnTo>
                    <a:lnTo>
                      <a:pt x="21" y="28"/>
                    </a:lnTo>
                    <a:lnTo>
                      <a:pt x="20" y="31"/>
                    </a:lnTo>
                    <a:lnTo>
                      <a:pt x="20" y="36"/>
                    </a:lnTo>
                    <a:lnTo>
                      <a:pt x="20" y="39"/>
                    </a:lnTo>
                    <a:lnTo>
                      <a:pt x="20" y="41"/>
                    </a:lnTo>
                    <a:lnTo>
                      <a:pt x="20" y="44"/>
                    </a:lnTo>
                    <a:lnTo>
                      <a:pt x="21" y="46"/>
                    </a:lnTo>
                    <a:lnTo>
                      <a:pt x="22" y="48"/>
                    </a:lnTo>
                    <a:lnTo>
                      <a:pt x="22" y="50"/>
                    </a:lnTo>
                    <a:lnTo>
                      <a:pt x="23" y="51"/>
                    </a:lnTo>
                    <a:lnTo>
                      <a:pt x="23" y="52"/>
                    </a:lnTo>
                    <a:lnTo>
                      <a:pt x="25" y="54"/>
                    </a:lnTo>
                    <a:lnTo>
                      <a:pt x="27" y="55"/>
                    </a:lnTo>
                    <a:lnTo>
                      <a:pt x="30" y="56"/>
                    </a:lnTo>
                    <a:lnTo>
                      <a:pt x="32" y="56"/>
                    </a:lnTo>
                    <a:lnTo>
                      <a:pt x="35" y="56"/>
                    </a:lnTo>
                    <a:lnTo>
                      <a:pt x="37" y="55"/>
                    </a:lnTo>
                    <a:lnTo>
                      <a:pt x="39" y="54"/>
                    </a:lnTo>
                    <a:lnTo>
                      <a:pt x="41" y="53"/>
                    </a:lnTo>
                    <a:lnTo>
                      <a:pt x="42" y="51"/>
                    </a:lnTo>
                    <a:lnTo>
                      <a:pt x="44" y="48"/>
                    </a:lnTo>
                    <a:lnTo>
                      <a:pt x="44" y="46"/>
                    </a:lnTo>
                    <a:lnTo>
                      <a:pt x="45" y="43"/>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499" name="Rectangle 243"/>
              <p:cNvSpPr>
                <a:spLocks noChangeArrowheads="1"/>
              </p:cNvSpPr>
              <p:nvPr/>
            </p:nvSpPr>
            <p:spPr bwMode="auto">
              <a:xfrm>
                <a:off x="4964" y="5790"/>
                <a:ext cx="20" cy="69"/>
              </a:xfrm>
              <a:prstGeom prst="rect">
                <a:avLst/>
              </a:prstGeom>
              <a:noFill/>
              <a:ln w="2540"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00" name="Freeform 244"/>
              <p:cNvSpPr>
                <a:spLocks/>
              </p:cNvSpPr>
              <p:nvPr/>
            </p:nvSpPr>
            <p:spPr bwMode="auto">
              <a:xfrm>
                <a:off x="4902" y="5790"/>
                <a:ext cx="63" cy="69"/>
              </a:xfrm>
              <a:custGeom>
                <a:avLst/>
                <a:gdLst>
                  <a:gd name="T0" fmla="*/ 0 w 63"/>
                  <a:gd name="T1" fmla="*/ 69 h 69"/>
                  <a:gd name="T2" fmla="*/ 0 w 63"/>
                  <a:gd name="T3" fmla="*/ 0 h 69"/>
                  <a:gd name="T4" fmla="*/ 35 w 63"/>
                  <a:gd name="T5" fmla="*/ 0 h 69"/>
                  <a:gd name="T6" fmla="*/ 37 w 63"/>
                  <a:gd name="T7" fmla="*/ 0 h 69"/>
                  <a:gd name="T8" fmla="*/ 39 w 63"/>
                  <a:gd name="T9" fmla="*/ 0 h 69"/>
                  <a:gd name="T10" fmla="*/ 41 w 63"/>
                  <a:gd name="T11" fmla="*/ 0 h 69"/>
                  <a:gd name="T12" fmla="*/ 42 w 63"/>
                  <a:gd name="T13" fmla="*/ 0 h 69"/>
                  <a:gd name="T14" fmla="*/ 46 w 63"/>
                  <a:gd name="T15" fmla="*/ 1 h 69"/>
                  <a:gd name="T16" fmla="*/ 47 w 63"/>
                  <a:gd name="T17" fmla="*/ 2 h 69"/>
                  <a:gd name="T18" fmla="*/ 49 w 63"/>
                  <a:gd name="T19" fmla="*/ 2 h 69"/>
                  <a:gd name="T20" fmla="*/ 51 w 63"/>
                  <a:gd name="T21" fmla="*/ 4 h 69"/>
                  <a:gd name="T22" fmla="*/ 53 w 63"/>
                  <a:gd name="T23" fmla="*/ 6 h 69"/>
                  <a:gd name="T24" fmla="*/ 55 w 63"/>
                  <a:gd name="T25" fmla="*/ 8 h 69"/>
                  <a:gd name="T26" fmla="*/ 56 w 63"/>
                  <a:gd name="T27" fmla="*/ 10 h 69"/>
                  <a:gd name="T28" fmla="*/ 57 w 63"/>
                  <a:gd name="T29" fmla="*/ 13 h 69"/>
                  <a:gd name="T30" fmla="*/ 57 w 63"/>
                  <a:gd name="T31" fmla="*/ 16 h 69"/>
                  <a:gd name="T32" fmla="*/ 57 w 63"/>
                  <a:gd name="T33" fmla="*/ 19 h 69"/>
                  <a:gd name="T34" fmla="*/ 57 w 63"/>
                  <a:gd name="T35" fmla="*/ 22 h 69"/>
                  <a:gd name="T36" fmla="*/ 57 w 63"/>
                  <a:gd name="T37" fmla="*/ 25 h 69"/>
                  <a:gd name="T38" fmla="*/ 56 w 63"/>
                  <a:gd name="T39" fmla="*/ 27 h 69"/>
                  <a:gd name="T40" fmla="*/ 55 w 63"/>
                  <a:gd name="T41" fmla="*/ 29 h 69"/>
                  <a:gd name="T42" fmla="*/ 54 w 63"/>
                  <a:gd name="T43" fmla="*/ 31 h 69"/>
                  <a:gd name="T44" fmla="*/ 52 w 63"/>
                  <a:gd name="T45" fmla="*/ 33 h 69"/>
                  <a:gd name="T46" fmla="*/ 51 w 63"/>
                  <a:gd name="T47" fmla="*/ 35 h 69"/>
                  <a:gd name="T48" fmla="*/ 49 w 63"/>
                  <a:gd name="T49" fmla="*/ 36 h 69"/>
                  <a:gd name="T50" fmla="*/ 48 w 63"/>
                  <a:gd name="T51" fmla="*/ 37 h 69"/>
                  <a:gd name="T52" fmla="*/ 46 w 63"/>
                  <a:gd name="T53" fmla="*/ 37 h 69"/>
                  <a:gd name="T54" fmla="*/ 44 w 63"/>
                  <a:gd name="T55" fmla="*/ 38 h 69"/>
                  <a:gd name="T56" fmla="*/ 42 w 63"/>
                  <a:gd name="T57" fmla="*/ 38 h 69"/>
                  <a:gd name="T58" fmla="*/ 44 w 63"/>
                  <a:gd name="T59" fmla="*/ 39 h 69"/>
                  <a:gd name="T60" fmla="*/ 45 w 63"/>
                  <a:gd name="T61" fmla="*/ 40 h 69"/>
                  <a:gd name="T62" fmla="*/ 46 w 63"/>
                  <a:gd name="T63" fmla="*/ 40 h 69"/>
                  <a:gd name="T64" fmla="*/ 47 w 63"/>
                  <a:gd name="T65" fmla="*/ 41 h 69"/>
                  <a:gd name="T66" fmla="*/ 48 w 63"/>
                  <a:gd name="T67" fmla="*/ 42 h 69"/>
                  <a:gd name="T68" fmla="*/ 49 w 63"/>
                  <a:gd name="T69" fmla="*/ 43 h 69"/>
                  <a:gd name="T70" fmla="*/ 50 w 63"/>
                  <a:gd name="T71" fmla="*/ 44 h 69"/>
                  <a:gd name="T72" fmla="*/ 51 w 63"/>
                  <a:gd name="T73" fmla="*/ 45 h 69"/>
                  <a:gd name="T74" fmla="*/ 52 w 63"/>
                  <a:gd name="T75" fmla="*/ 47 h 69"/>
                  <a:gd name="T76" fmla="*/ 53 w 63"/>
                  <a:gd name="T77" fmla="*/ 48 h 69"/>
                  <a:gd name="T78" fmla="*/ 53 w 63"/>
                  <a:gd name="T79" fmla="*/ 49 h 69"/>
                  <a:gd name="T80" fmla="*/ 58 w 63"/>
                  <a:gd name="T81" fmla="*/ 59 h 69"/>
                  <a:gd name="T82" fmla="*/ 63 w 63"/>
                  <a:gd name="T83" fmla="*/ 69 h 69"/>
                  <a:gd name="T84" fmla="*/ 41 w 63"/>
                  <a:gd name="T85" fmla="*/ 69 h 69"/>
                  <a:gd name="T86" fmla="*/ 30 w 63"/>
                  <a:gd name="T87" fmla="*/ 48 h 69"/>
                  <a:gd name="T88" fmla="*/ 29 w 63"/>
                  <a:gd name="T89" fmla="*/ 46 h 69"/>
                  <a:gd name="T90" fmla="*/ 28 w 63"/>
                  <a:gd name="T91" fmla="*/ 45 h 69"/>
                  <a:gd name="T92" fmla="*/ 27 w 63"/>
                  <a:gd name="T93" fmla="*/ 43 h 69"/>
                  <a:gd name="T94" fmla="*/ 26 w 63"/>
                  <a:gd name="T95" fmla="*/ 43 h 69"/>
                  <a:gd name="T96" fmla="*/ 24 w 63"/>
                  <a:gd name="T97" fmla="*/ 42 h 69"/>
                  <a:gd name="T98" fmla="*/ 21 w 63"/>
                  <a:gd name="T99" fmla="*/ 41 h 69"/>
                  <a:gd name="T100" fmla="*/ 20 w 63"/>
                  <a:gd name="T101" fmla="*/ 41 h 69"/>
                  <a:gd name="T102" fmla="*/ 20 w 63"/>
                  <a:gd name="T103" fmla="*/ 69 h 69"/>
                  <a:gd name="T104" fmla="*/ 0 w 63"/>
                  <a:gd name="T105"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3" h="69">
                    <a:moveTo>
                      <a:pt x="0" y="69"/>
                    </a:moveTo>
                    <a:lnTo>
                      <a:pt x="0" y="0"/>
                    </a:lnTo>
                    <a:lnTo>
                      <a:pt x="35" y="0"/>
                    </a:lnTo>
                    <a:lnTo>
                      <a:pt x="37" y="0"/>
                    </a:lnTo>
                    <a:lnTo>
                      <a:pt x="39" y="0"/>
                    </a:lnTo>
                    <a:lnTo>
                      <a:pt x="41" y="0"/>
                    </a:lnTo>
                    <a:lnTo>
                      <a:pt x="42" y="0"/>
                    </a:lnTo>
                    <a:lnTo>
                      <a:pt x="46" y="1"/>
                    </a:lnTo>
                    <a:lnTo>
                      <a:pt x="47" y="2"/>
                    </a:lnTo>
                    <a:lnTo>
                      <a:pt x="49" y="2"/>
                    </a:lnTo>
                    <a:lnTo>
                      <a:pt x="51" y="4"/>
                    </a:lnTo>
                    <a:lnTo>
                      <a:pt x="53" y="6"/>
                    </a:lnTo>
                    <a:lnTo>
                      <a:pt x="55" y="8"/>
                    </a:lnTo>
                    <a:lnTo>
                      <a:pt x="56" y="10"/>
                    </a:lnTo>
                    <a:lnTo>
                      <a:pt x="57" y="13"/>
                    </a:lnTo>
                    <a:lnTo>
                      <a:pt x="57" y="16"/>
                    </a:lnTo>
                    <a:lnTo>
                      <a:pt x="57" y="19"/>
                    </a:lnTo>
                    <a:lnTo>
                      <a:pt x="57" y="22"/>
                    </a:lnTo>
                    <a:lnTo>
                      <a:pt x="57" y="25"/>
                    </a:lnTo>
                    <a:lnTo>
                      <a:pt x="56" y="27"/>
                    </a:lnTo>
                    <a:lnTo>
                      <a:pt x="55" y="29"/>
                    </a:lnTo>
                    <a:lnTo>
                      <a:pt x="54" y="31"/>
                    </a:lnTo>
                    <a:lnTo>
                      <a:pt x="52" y="33"/>
                    </a:lnTo>
                    <a:lnTo>
                      <a:pt x="51" y="35"/>
                    </a:lnTo>
                    <a:lnTo>
                      <a:pt x="49" y="36"/>
                    </a:lnTo>
                    <a:lnTo>
                      <a:pt x="48" y="37"/>
                    </a:lnTo>
                    <a:lnTo>
                      <a:pt x="46" y="37"/>
                    </a:lnTo>
                    <a:lnTo>
                      <a:pt x="44" y="38"/>
                    </a:lnTo>
                    <a:lnTo>
                      <a:pt x="42" y="38"/>
                    </a:lnTo>
                    <a:lnTo>
                      <a:pt x="44" y="39"/>
                    </a:lnTo>
                    <a:lnTo>
                      <a:pt x="45" y="40"/>
                    </a:lnTo>
                    <a:lnTo>
                      <a:pt x="46" y="40"/>
                    </a:lnTo>
                    <a:lnTo>
                      <a:pt x="47" y="41"/>
                    </a:lnTo>
                    <a:lnTo>
                      <a:pt x="48" y="42"/>
                    </a:lnTo>
                    <a:lnTo>
                      <a:pt x="49" y="43"/>
                    </a:lnTo>
                    <a:lnTo>
                      <a:pt x="50" y="44"/>
                    </a:lnTo>
                    <a:lnTo>
                      <a:pt x="51" y="45"/>
                    </a:lnTo>
                    <a:lnTo>
                      <a:pt x="52" y="47"/>
                    </a:lnTo>
                    <a:lnTo>
                      <a:pt x="53" y="48"/>
                    </a:lnTo>
                    <a:lnTo>
                      <a:pt x="53" y="49"/>
                    </a:lnTo>
                    <a:lnTo>
                      <a:pt x="58" y="59"/>
                    </a:lnTo>
                    <a:lnTo>
                      <a:pt x="63" y="69"/>
                    </a:lnTo>
                    <a:lnTo>
                      <a:pt x="41" y="69"/>
                    </a:lnTo>
                    <a:lnTo>
                      <a:pt x="30" y="48"/>
                    </a:lnTo>
                    <a:lnTo>
                      <a:pt x="29" y="46"/>
                    </a:lnTo>
                    <a:lnTo>
                      <a:pt x="28" y="45"/>
                    </a:lnTo>
                    <a:lnTo>
                      <a:pt x="27" y="43"/>
                    </a:lnTo>
                    <a:lnTo>
                      <a:pt x="26" y="43"/>
                    </a:lnTo>
                    <a:lnTo>
                      <a:pt x="24" y="42"/>
                    </a:lnTo>
                    <a:lnTo>
                      <a:pt x="21" y="41"/>
                    </a:lnTo>
                    <a:lnTo>
                      <a:pt x="20" y="41"/>
                    </a:lnTo>
                    <a:lnTo>
                      <a:pt x="20" y="69"/>
                    </a:lnTo>
                    <a:lnTo>
                      <a:pt x="0" y="69"/>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01" name="Freeform 245"/>
              <p:cNvSpPr>
                <a:spLocks/>
              </p:cNvSpPr>
              <p:nvPr/>
            </p:nvSpPr>
            <p:spPr bwMode="auto">
              <a:xfrm>
                <a:off x="4922" y="5804"/>
                <a:ext cx="18" cy="14"/>
              </a:xfrm>
              <a:custGeom>
                <a:avLst/>
                <a:gdLst>
                  <a:gd name="T0" fmla="*/ 0 w 18"/>
                  <a:gd name="T1" fmla="*/ 14 h 14"/>
                  <a:gd name="T2" fmla="*/ 9 w 18"/>
                  <a:gd name="T3" fmla="*/ 14 h 14"/>
                  <a:gd name="T4" fmla="*/ 10 w 18"/>
                  <a:gd name="T5" fmla="*/ 14 h 14"/>
                  <a:gd name="T6" fmla="*/ 12 w 18"/>
                  <a:gd name="T7" fmla="*/ 14 h 14"/>
                  <a:gd name="T8" fmla="*/ 14 w 18"/>
                  <a:gd name="T9" fmla="*/ 13 h 14"/>
                  <a:gd name="T10" fmla="*/ 14 w 18"/>
                  <a:gd name="T11" fmla="*/ 13 h 14"/>
                  <a:gd name="T12" fmla="*/ 15 w 18"/>
                  <a:gd name="T13" fmla="*/ 12 h 14"/>
                  <a:gd name="T14" fmla="*/ 16 w 18"/>
                  <a:gd name="T15" fmla="*/ 12 h 14"/>
                  <a:gd name="T16" fmla="*/ 17 w 18"/>
                  <a:gd name="T17" fmla="*/ 10 h 14"/>
                  <a:gd name="T18" fmla="*/ 17 w 18"/>
                  <a:gd name="T19" fmla="*/ 9 h 14"/>
                  <a:gd name="T20" fmla="*/ 18 w 18"/>
                  <a:gd name="T21" fmla="*/ 8 h 14"/>
                  <a:gd name="T22" fmla="*/ 18 w 18"/>
                  <a:gd name="T23" fmla="*/ 7 h 14"/>
                  <a:gd name="T24" fmla="*/ 18 w 18"/>
                  <a:gd name="T25" fmla="*/ 5 h 14"/>
                  <a:gd name="T26" fmla="*/ 17 w 18"/>
                  <a:gd name="T27" fmla="*/ 4 h 14"/>
                  <a:gd name="T28" fmla="*/ 17 w 18"/>
                  <a:gd name="T29" fmla="*/ 3 h 14"/>
                  <a:gd name="T30" fmla="*/ 16 w 18"/>
                  <a:gd name="T31" fmla="*/ 2 h 14"/>
                  <a:gd name="T32" fmla="*/ 15 w 18"/>
                  <a:gd name="T33" fmla="*/ 1 h 14"/>
                  <a:gd name="T34" fmla="*/ 13 w 18"/>
                  <a:gd name="T35" fmla="*/ 0 h 14"/>
                  <a:gd name="T36" fmla="*/ 11 w 18"/>
                  <a:gd name="T37" fmla="*/ 0 h 14"/>
                  <a:gd name="T38" fmla="*/ 9 w 18"/>
                  <a:gd name="T39" fmla="*/ 0 h 14"/>
                  <a:gd name="T40" fmla="*/ 0 w 18"/>
                  <a:gd name="T41" fmla="*/ 0 h 14"/>
                  <a:gd name="T42" fmla="*/ 0 w 18"/>
                  <a:gd name="T4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14">
                    <a:moveTo>
                      <a:pt x="0" y="14"/>
                    </a:moveTo>
                    <a:lnTo>
                      <a:pt x="9" y="14"/>
                    </a:lnTo>
                    <a:lnTo>
                      <a:pt x="10" y="14"/>
                    </a:lnTo>
                    <a:lnTo>
                      <a:pt x="12" y="14"/>
                    </a:lnTo>
                    <a:lnTo>
                      <a:pt x="14" y="13"/>
                    </a:lnTo>
                    <a:lnTo>
                      <a:pt x="14" y="13"/>
                    </a:lnTo>
                    <a:lnTo>
                      <a:pt x="15" y="12"/>
                    </a:lnTo>
                    <a:lnTo>
                      <a:pt x="16" y="12"/>
                    </a:lnTo>
                    <a:lnTo>
                      <a:pt x="17" y="10"/>
                    </a:lnTo>
                    <a:lnTo>
                      <a:pt x="17" y="9"/>
                    </a:lnTo>
                    <a:lnTo>
                      <a:pt x="18" y="8"/>
                    </a:lnTo>
                    <a:lnTo>
                      <a:pt x="18" y="7"/>
                    </a:lnTo>
                    <a:lnTo>
                      <a:pt x="18" y="5"/>
                    </a:lnTo>
                    <a:lnTo>
                      <a:pt x="17" y="4"/>
                    </a:lnTo>
                    <a:lnTo>
                      <a:pt x="17" y="3"/>
                    </a:lnTo>
                    <a:lnTo>
                      <a:pt x="16" y="2"/>
                    </a:lnTo>
                    <a:lnTo>
                      <a:pt x="15" y="1"/>
                    </a:lnTo>
                    <a:lnTo>
                      <a:pt x="13" y="0"/>
                    </a:lnTo>
                    <a:lnTo>
                      <a:pt x="11" y="0"/>
                    </a:lnTo>
                    <a:lnTo>
                      <a:pt x="9" y="0"/>
                    </a:lnTo>
                    <a:lnTo>
                      <a:pt x="0" y="0"/>
                    </a:lnTo>
                    <a:lnTo>
                      <a:pt x="0" y="14"/>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02" name="Freeform 246"/>
              <p:cNvSpPr>
                <a:spLocks/>
              </p:cNvSpPr>
              <p:nvPr/>
            </p:nvSpPr>
            <p:spPr bwMode="auto">
              <a:xfrm>
                <a:off x="4850" y="5790"/>
                <a:ext cx="54" cy="69"/>
              </a:xfrm>
              <a:custGeom>
                <a:avLst/>
                <a:gdLst>
                  <a:gd name="T0" fmla="*/ 0 w 54"/>
                  <a:gd name="T1" fmla="*/ 0 h 69"/>
                  <a:gd name="T2" fmla="*/ 53 w 54"/>
                  <a:gd name="T3" fmla="*/ 0 h 69"/>
                  <a:gd name="T4" fmla="*/ 53 w 54"/>
                  <a:gd name="T5" fmla="*/ 15 h 69"/>
                  <a:gd name="T6" fmla="*/ 20 w 54"/>
                  <a:gd name="T7" fmla="*/ 15 h 69"/>
                  <a:gd name="T8" fmla="*/ 20 w 54"/>
                  <a:gd name="T9" fmla="*/ 26 h 69"/>
                  <a:gd name="T10" fmla="*/ 51 w 54"/>
                  <a:gd name="T11" fmla="*/ 26 h 69"/>
                  <a:gd name="T12" fmla="*/ 51 w 54"/>
                  <a:gd name="T13" fmla="*/ 40 h 69"/>
                  <a:gd name="T14" fmla="*/ 20 w 54"/>
                  <a:gd name="T15" fmla="*/ 40 h 69"/>
                  <a:gd name="T16" fmla="*/ 20 w 54"/>
                  <a:gd name="T17" fmla="*/ 53 h 69"/>
                  <a:gd name="T18" fmla="*/ 54 w 54"/>
                  <a:gd name="T19" fmla="*/ 53 h 69"/>
                  <a:gd name="T20" fmla="*/ 54 w 54"/>
                  <a:gd name="T21" fmla="*/ 69 h 69"/>
                  <a:gd name="T22" fmla="*/ 0 w 54"/>
                  <a:gd name="T23" fmla="*/ 69 h 69"/>
                  <a:gd name="T24" fmla="*/ 0 w 54"/>
                  <a:gd name="T2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 h="69">
                    <a:moveTo>
                      <a:pt x="0" y="0"/>
                    </a:moveTo>
                    <a:lnTo>
                      <a:pt x="53" y="0"/>
                    </a:lnTo>
                    <a:lnTo>
                      <a:pt x="53" y="15"/>
                    </a:lnTo>
                    <a:lnTo>
                      <a:pt x="20" y="15"/>
                    </a:lnTo>
                    <a:lnTo>
                      <a:pt x="20" y="26"/>
                    </a:lnTo>
                    <a:lnTo>
                      <a:pt x="51" y="26"/>
                    </a:lnTo>
                    <a:lnTo>
                      <a:pt x="51" y="40"/>
                    </a:lnTo>
                    <a:lnTo>
                      <a:pt x="20" y="40"/>
                    </a:lnTo>
                    <a:lnTo>
                      <a:pt x="20" y="53"/>
                    </a:lnTo>
                    <a:lnTo>
                      <a:pt x="54" y="53"/>
                    </a:lnTo>
                    <a:lnTo>
                      <a:pt x="54" y="69"/>
                    </a:lnTo>
                    <a:lnTo>
                      <a:pt x="0" y="69"/>
                    </a:lnTo>
                    <a:lnTo>
                      <a:pt x="0" y="0"/>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03" name="Freeform 247"/>
              <p:cNvSpPr>
                <a:spLocks/>
              </p:cNvSpPr>
              <p:nvPr/>
            </p:nvSpPr>
            <p:spPr bwMode="auto">
              <a:xfrm>
                <a:off x="4713" y="5790"/>
                <a:ext cx="67" cy="69"/>
              </a:xfrm>
              <a:custGeom>
                <a:avLst/>
                <a:gdLst>
                  <a:gd name="T0" fmla="*/ 46 w 67"/>
                  <a:gd name="T1" fmla="*/ 58 h 69"/>
                  <a:gd name="T2" fmla="*/ 24 w 67"/>
                  <a:gd name="T3" fmla="*/ 58 h 69"/>
                  <a:gd name="T4" fmla="*/ 20 w 67"/>
                  <a:gd name="T5" fmla="*/ 69 h 69"/>
                  <a:gd name="T6" fmla="*/ 0 w 67"/>
                  <a:gd name="T7" fmla="*/ 69 h 69"/>
                  <a:gd name="T8" fmla="*/ 6 w 67"/>
                  <a:gd name="T9" fmla="*/ 52 h 69"/>
                  <a:gd name="T10" fmla="*/ 12 w 67"/>
                  <a:gd name="T11" fmla="*/ 35 h 69"/>
                  <a:gd name="T12" fmla="*/ 24 w 67"/>
                  <a:gd name="T13" fmla="*/ 0 h 69"/>
                  <a:gd name="T14" fmla="*/ 46 w 67"/>
                  <a:gd name="T15" fmla="*/ 0 h 69"/>
                  <a:gd name="T16" fmla="*/ 52 w 67"/>
                  <a:gd name="T17" fmla="*/ 17 h 69"/>
                  <a:gd name="T18" fmla="*/ 64 w 67"/>
                  <a:gd name="T19" fmla="*/ 52 h 69"/>
                  <a:gd name="T20" fmla="*/ 67 w 67"/>
                  <a:gd name="T21" fmla="*/ 69 h 69"/>
                  <a:gd name="T22" fmla="*/ 49 w 67"/>
                  <a:gd name="T23" fmla="*/ 69 h 69"/>
                  <a:gd name="T24" fmla="*/ 47 w 67"/>
                  <a:gd name="T25" fmla="*/ 63 h 69"/>
                  <a:gd name="T26" fmla="*/ 46 w 67"/>
                  <a:gd name="T27" fmla="*/ 58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9">
                    <a:moveTo>
                      <a:pt x="46" y="58"/>
                    </a:moveTo>
                    <a:lnTo>
                      <a:pt x="24" y="58"/>
                    </a:lnTo>
                    <a:lnTo>
                      <a:pt x="20" y="69"/>
                    </a:lnTo>
                    <a:lnTo>
                      <a:pt x="0" y="69"/>
                    </a:lnTo>
                    <a:lnTo>
                      <a:pt x="6" y="52"/>
                    </a:lnTo>
                    <a:lnTo>
                      <a:pt x="12" y="35"/>
                    </a:lnTo>
                    <a:lnTo>
                      <a:pt x="24" y="0"/>
                    </a:lnTo>
                    <a:lnTo>
                      <a:pt x="46" y="0"/>
                    </a:lnTo>
                    <a:lnTo>
                      <a:pt x="52" y="17"/>
                    </a:lnTo>
                    <a:lnTo>
                      <a:pt x="64" y="52"/>
                    </a:lnTo>
                    <a:lnTo>
                      <a:pt x="67" y="69"/>
                    </a:lnTo>
                    <a:lnTo>
                      <a:pt x="49" y="69"/>
                    </a:lnTo>
                    <a:lnTo>
                      <a:pt x="47" y="63"/>
                    </a:lnTo>
                    <a:lnTo>
                      <a:pt x="46" y="58"/>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04" name="Freeform 248"/>
              <p:cNvSpPr>
                <a:spLocks/>
              </p:cNvSpPr>
              <p:nvPr/>
            </p:nvSpPr>
            <p:spPr bwMode="auto">
              <a:xfrm>
                <a:off x="4741" y="5808"/>
                <a:ext cx="14" cy="25"/>
              </a:xfrm>
              <a:custGeom>
                <a:avLst/>
                <a:gdLst>
                  <a:gd name="T0" fmla="*/ 14 w 14"/>
                  <a:gd name="T1" fmla="*/ 25 h 25"/>
                  <a:gd name="T2" fmla="*/ 10 w 14"/>
                  <a:gd name="T3" fmla="*/ 12 h 25"/>
                  <a:gd name="T4" fmla="*/ 7 w 14"/>
                  <a:gd name="T5" fmla="*/ 0 h 25"/>
                  <a:gd name="T6" fmla="*/ 3 w 14"/>
                  <a:gd name="T7" fmla="*/ 12 h 25"/>
                  <a:gd name="T8" fmla="*/ 0 w 14"/>
                  <a:gd name="T9" fmla="*/ 25 h 25"/>
                  <a:gd name="T10" fmla="*/ 14 w 14"/>
                  <a:gd name="T11" fmla="*/ 25 h 25"/>
                </a:gdLst>
                <a:ahLst/>
                <a:cxnLst>
                  <a:cxn ang="0">
                    <a:pos x="T0" y="T1"/>
                  </a:cxn>
                  <a:cxn ang="0">
                    <a:pos x="T2" y="T3"/>
                  </a:cxn>
                  <a:cxn ang="0">
                    <a:pos x="T4" y="T5"/>
                  </a:cxn>
                  <a:cxn ang="0">
                    <a:pos x="T6" y="T7"/>
                  </a:cxn>
                  <a:cxn ang="0">
                    <a:pos x="T8" y="T9"/>
                  </a:cxn>
                  <a:cxn ang="0">
                    <a:pos x="T10" y="T11"/>
                  </a:cxn>
                </a:cxnLst>
                <a:rect l="0" t="0" r="r" b="b"/>
                <a:pathLst>
                  <a:path w="14" h="25">
                    <a:moveTo>
                      <a:pt x="14" y="25"/>
                    </a:moveTo>
                    <a:lnTo>
                      <a:pt x="10" y="12"/>
                    </a:lnTo>
                    <a:lnTo>
                      <a:pt x="7" y="0"/>
                    </a:lnTo>
                    <a:lnTo>
                      <a:pt x="3" y="12"/>
                    </a:lnTo>
                    <a:lnTo>
                      <a:pt x="0" y="25"/>
                    </a:lnTo>
                    <a:lnTo>
                      <a:pt x="14" y="25"/>
                    </a:lnTo>
                  </a:path>
                </a:pathLst>
              </a:custGeom>
              <a:noFill/>
              <a:ln w="254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05" name="Rectangle 249"/>
              <p:cNvSpPr>
                <a:spLocks noChangeArrowheads="1"/>
              </p:cNvSpPr>
              <p:nvPr/>
            </p:nvSpPr>
            <p:spPr bwMode="auto">
              <a:xfrm>
                <a:off x="4713" y="5582"/>
                <a:ext cx="521" cy="585"/>
              </a:xfrm>
              <a:prstGeom prst="rect">
                <a:avLst/>
              </a:prstGeom>
              <a:noFill/>
              <a:ln w="1905" cap="rnd">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1120514" name="Group 258"/>
            <p:cNvGrpSpPr>
              <a:grpSpLocks/>
            </p:cNvGrpSpPr>
            <p:nvPr/>
          </p:nvGrpSpPr>
          <p:grpSpPr bwMode="auto">
            <a:xfrm>
              <a:off x="2088" y="1346"/>
              <a:ext cx="277" cy="196"/>
              <a:chOff x="5320" y="6412"/>
              <a:chExt cx="559" cy="419"/>
            </a:xfrm>
          </p:grpSpPr>
          <p:sp>
            <p:nvSpPr>
              <p:cNvPr id="1120515" name="Rectangle 259"/>
              <p:cNvSpPr>
                <a:spLocks noChangeArrowheads="1"/>
              </p:cNvSpPr>
              <p:nvPr/>
            </p:nvSpPr>
            <p:spPr bwMode="auto">
              <a:xfrm>
                <a:off x="5320" y="6412"/>
                <a:ext cx="559" cy="4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16" name="Rectangle 260"/>
              <p:cNvSpPr>
                <a:spLocks noChangeArrowheads="1"/>
              </p:cNvSpPr>
              <p:nvPr/>
            </p:nvSpPr>
            <p:spPr bwMode="auto">
              <a:xfrm>
                <a:off x="5320" y="6412"/>
                <a:ext cx="559" cy="419"/>
              </a:xfrm>
              <a:prstGeom prst="rect">
                <a:avLst/>
              </a:prstGeom>
              <a:noFill/>
              <a:ln w="190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17" name="Rectangle 261"/>
              <p:cNvSpPr>
                <a:spLocks noChangeArrowheads="1"/>
              </p:cNvSpPr>
              <p:nvPr/>
            </p:nvSpPr>
            <p:spPr bwMode="auto">
              <a:xfrm>
                <a:off x="5330" y="6425"/>
                <a:ext cx="538" cy="393"/>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18" name="Rectangle 262"/>
              <p:cNvSpPr>
                <a:spLocks noChangeArrowheads="1"/>
              </p:cNvSpPr>
              <p:nvPr/>
            </p:nvSpPr>
            <p:spPr bwMode="auto">
              <a:xfrm>
                <a:off x="5330" y="6425"/>
                <a:ext cx="538" cy="393"/>
              </a:xfrm>
              <a:prstGeom prst="rect">
                <a:avLst/>
              </a:prstGeom>
              <a:noFill/>
              <a:ln w="190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19" name="Rectangle 263"/>
              <p:cNvSpPr>
                <a:spLocks noChangeArrowheads="1"/>
              </p:cNvSpPr>
              <p:nvPr/>
            </p:nvSpPr>
            <p:spPr bwMode="auto">
              <a:xfrm>
                <a:off x="5478" y="6441"/>
                <a:ext cx="25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altLang="zh-CN" sz="200">
                    <a:solidFill>
                      <a:srgbClr val="FFFFFF"/>
                    </a:solidFill>
                    <a:ea typeface="SimSun" panose="02010600030101010101" pitchFamily="2" charset="-122"/>
                  </a:rPr>
                  <a:t>Access</a:t>
                </a:r>
                <a:endParaRPr lang="ru-RU" altLang="ru-RU"/>
              </a:p>
            </p:txBody>
          </p:sp>
          <p:sp>
            <p:nvSpPr>
              <p:cNvPr id="1120520" name="Freeform 264"/>
              <p:cNvSpPr>
                <a:spLocks noEditPoints="1"/>
              </p:cNvSpPr>
              <p:nvPr/>
            </p:nvSpPr>
            <p:spPr bwMode="auto">
              <a:xfrm>
                <a:off x="5414" y="6529"/>
                <a:ext cx="374" cy="255"/>
              </a:xfrm>
              <a:custGeom>
                <a:avLst/>
                <a:gdLst>
                  <a:gd name="T0" fmla="*/ 199 w 374"/>
                  <a:gd name="T1" fmla="*/ 255 h 255"/>
                  <a:gd name="T2" fmla="*/ 119 w 374"/>
                  <a:gd name="T3" fmla="*/ 117 h 255"/>
                  <a:gd name="T4" fmla="*/ 62 w 374"/>
                  <a:gd name="T5" fmla="*/ 117 h 255"/>
                  <a:gd name="T6" fmla="*/ 0 w 374"/>
                  <a:gd name="T7" fmla="*/ 255 h 255"/>
                  <a:gd name="T8" fmla="*/ 199 w 374"/>
                  <a:gd name="T9" fmla="*/ 255 h 255"/>
                  <a:gd name="T10" fmla="*/ 87 w 374"/>
                  <a:gd name="T11" fmla="*/ 62 h 255"/>
                  <a:gd name="T12" fmla="*/ 119 w 374"/>
                  <a:gd name="T13" fmla="*/ 117 h 255"/>
                  <a:gd name="T14" fmla="*/ 171 w 374"/>
                  <a:gd name="T15" fmla="*/ 117 h 255"/>
                  <a:gd name="T16" fmla="*/ 251 w 374"/>
                  <a:gd name="T17" fmla="*/ 255 h 255"/>
                  <a:gd name="T18" fmla="*/ 374 w 374"/>
                  <a:gd name="T19" fmla="*/ 255 h 255"/>
                  <a:gd name="T20" fmla="*/ 248 w 374"/>
                  <a:gd name="T21" fmla="*/ 0 h 255"/>
                  <a:gd name="T22" fmla="*/ 115 w 374"/>
                  <a:gd name="T23" fmla="*/ 0 h 255"/>
                  <a:gd name="T24" fmla="*/ 87 w 374"/>
                  <a:gd name="T25" fmla="*/ 62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4" h="255">
                    <a:moveTo>
                      <a:pt x="199" y="255"/>
                    </a:moveTo>
                    <a:lnTo>
                      <a:pt x="119" y="117"/>
                    </a:lnTo>
                    <a:lnTo>
                      <a:pt x="62" y="117"/>
                    </a:lnTo>
                    <a:lnTo>
                      <a:pt x="0" y="255"/>
                    </a:lnTo>
                    <a:lnTo>
                      <a:pt x="199" y="255"/>
                    </a:lnTo>
                    <a:close/>
                    <a:moveTo>
                      <a:pt x="87" y="62"/>
                    </a:moveTo>
                    <a:lnTo>
                      <a:pt x="119" y="117"/>
                    </a:lnTo>
                    <a:lnTo>
                      <a:pt x="171" y="117"/>
                    </a:lnTo>
                    <a:lnTo>
                      <a:pt x="251" y="255"/>
                    </a:lnTo>
                    <a:lnTo>
                      <a:pt x="374" y="255"/>
                    </a:lnTo>
                    <a:lnTo>
                      <a:pt x="248" y="0"/>
                    </a:lnTo>
                    <a:lnTo>
                      <a:pt x="115" y="0"/>
                    </a:lnTo>
                    <a:lnTo>
                      <a:pt x="87" y="6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grpSp>
          <p:nvGrpSpPr>
            <p:cNvPr id="1120521" name="Group 265"/>
            <p:cNvGrpSpPr>
              <a:grpSpLocks/>
            </p:cNvGrpSpPr>
            <p:nvPr/>
          </p:nvGrpSpPr>
          <p:grpSpPr bwMode="auto">
            <a:xfrm>
              <a:off x="1694" y="1788"/>
              <a:ext cx="246" cy="167"/>
              <a:chOff x="4761" y="6512"/>
              <a:chExt cx="426" cy="319"/>
            </a:xfrm>
          </p:grpSpPr>
          <p:sp>
            <p:nvSpPr>
              <p:cNvPr id="1120522" name="Rectangle 266"/>
              <p:cNvSpPr>
                <a:spLocks noChangeArrowheads="1"/>
              </p:cNvSpPr>
              <p:nvPr/>
            </p:nvSpPr>
            <p:spPr bwMode="auto">
              <a:xfrm>
                <a:off x="4761" y="6512"/>
                <a:ext cx="426" cy="3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23" name="Rectangle 267"/>
              <p:cNvSpPr>
                <a:spLocks noChangeArrowheads="1"/>
              </p:cNvSpPr>
              <p:nvPr/>
            </p:nvSpPr>
            <p:spPr bwMode="auto">
              <a:xfrm>
                <a:off x="4761" y="6512"/>
                <a:ext cx="426" cy="319"/>
              </a:xfrm>
              <a:prstGeom prst="rect">
                <a:avLst/>
              </a:prstGeom>
              <a:noFill/>
              <a:ln w="190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24" name="Freeform 268"/>
              <p:cNvSpPr>
                <a:spLocks/>
              </p:cNvSpPr>
              <p:nvPr/>
            </p:nvSpPr>
            <p:spPr bwMode="auto">
              <a:xfrm>
                <a:off x="4766" y="6518"/>
                <a:ext cx="415" cy="306"/>
              </a:xfrm>
              <a:custGeom>
                <a:avLst/>
                <a:gdLst>
                  <a:gd name="T0" fmla="*/ 0 w 415"/>
                  <a:gd name="T1" fmla="*/ 0 h 306"/>
                  <a:gd name="T2" fmla="*/ 415 w 415"/>
                  <a:gd name="T3" fmla="*/ 306 h 306"/>
                  <a:gd name="T4" fmla="*/ 415 w 415"/>
                  <a:gd name="T5" fmla="*/ 0 h 306"/>
                  <a:gd name="T6" fmla="*/ 0 w 415"/>
                  <a:gd name="T7" fmla="*/ 0 h 306"/>
                </a:gdLst>
                <a:ahLst/>
                <a:cxnLst>
                  <a:cxn ang="0">
                    <a:pos x="T0" y="T1"/>
                  </a:cxn>
                  <a:cxn ang="0">
                    <a:pos x="T2" y="T3"/>
                  </a:cxn>
                  <a:cxn ang="0">
                    <a:pos x="T4" y="T5"/>
                  </a:cxn>
                  <a:cxn ang="0">
                    <a:pos x="T6" y="T7"/>
                  </a:cxn>
                </a:cxnLst>
                <a:rect l="0" t="0" r="r" b="b"/>
                <a:pathLst>
                  <a:path w="415" h="306">
                    <a:moveTo>
                      <a:pt x="0" y="0"/>
                    </a:moveTo>
                    <a:lnTo>
                      <a:pt x="415" y="306"/>
                    </a:lnTo>
                    <a:lnTo>
                      <a:pt x="415" y="0"/>
                    </a:lnTo>
                    <a:lnTo>
                      <a:pt x="0" y="0"/>
                    </a:lnTo>
                    <a:close/>
                  </a:path>
                </a:pathLst>
              </a:cu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525" name="Freeform 269"/>
              <p:cNvSpPr>
                <a:spLocks/>
              </p:cNvSpPr>
              <p:nvPr/>
            </p:nvSpPr>
            <p:spPr bwMode="auto">
              <a:xfrm>
                <a:off x="4766" y="6518"/>
                <a:ext cx="415" cy="306"/>
              </a:xfrm>
              <a:custGeom>
                <a:avLst/>
                <a:gdLst>
                  <a:gd name="T0" fmla="*/ 0 w 415"/>
                  <a:gd name="T1" fmla="*/ 0 h 306"/>
                  <a:gd name="T2" fmla="*/ 415 w 415"/>
                  <a:gd name="T3" fmla="*/ 306 h 306"/>
                  <a:gd name="T4" fmla="*/ 415 w 415"/>
                  <a:gd name="T5" fmla="*/ 0 h 306"/>
                  <a:gd name="T6" fmla="*/ 0 w 415"/>
                  <a:gd name="T7" fmla="*/ 0 h 306"/>
                </a:gdLst>
                <a:ahLst/>
                <a:cxnLst>
                  <a:cxn ang="0">
                    <a:pos x="T0" y="T1"/>
                  </a:cxn>
                  <a:cxn ang="0">
                    <a:pos x="T2" y="T3"/>
                  </a:cxn>
                  <a:cxn ang="0">
                    <a:pos x="T4" y="T5"/>
                  </a:cxn>
                  <a:cxn ang="0">
                    <a:pos x="T6" y="T7"/>
                  </a:cxn>
                </a:cxnLst>
                <a:rect l="0" t="0" r="r" b="b"/>
                <a:pathLst>
                  <a:path w="415" h="306">
                    <a:moveTo>
                      <a:pt x="0" y="0"/>
                    </a:moveTo>
                    <a:lnTo>
                      <a:pt x="415" y="306"/>
                    </a:lnTo>
                    <a:lnTo>
                      <a:pt x="415" y="0"/>
                    </a:lnTo>
                    <a:lnTo>
                      <a:pt x="0" y="0"/>
                    </a:lnTo>
                    <a:close/>
                  </a:path>
                </a:pathLst>
              </a:custGeom>
              <a:noFill/>
              <a:ln w="190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26" name="Rectangle 270"/>
              <p:cNvSpPr>
                <a:spLocks noChangeArrowheads="1"/>
              </p:cNvSpPr>
              <p:nvPr/>
            </p:nvSpPr>
            <p:spPr bwMode="auto">
              <a:xfrm>
                <a:off x="4928" y="6550"/>
                <a:ext cx="258" cy="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altLang="zh-CN" sz="300">
                    <a:solidFill>
                      <a:srgbClr val="FFFFFF"/>
                    </a:solidFill>
                    <a:ea typeface="SimSun" panose="02010600030101010101" pitchFamily="2" charset="-122"/>
                  </a:rPr>
                  <a:t>DELTA</a:t>
                </a:r>
                <a:endParaRPr lang="ru-RU" altLang="ru-RU"/>
              </a:p>
            </p:txBody>
          </p:sp>
          <p:sp>
            <p:nvSpPr>
              <p:cNvPr id="1120527" name="Freeform 271"/>
              <p:cNvSpPr>
                <a:spLocks/>
              </p:cNvSpPr>
              <p:nvPr/>
            </p:nvSpPr>
            <p:spPr bwMode="auto">
              <a:xfrm>
                <a:off x="4766" y="6671"/>
                <a:ext cx="208" cy="153"/>
              </a:xfrm>
              <a:custGeom>
                <a:avLst/>
                <a:gdLst>
                  <a:gd name="T0" fmla="*/ 0 w 208"/>
                  <a:gd name="T1" fmla="*/ 0 h 153"/>
                  <a:gd name="T2" fmla="*/ 208 w 208"/>
                  <a:gd name="T3" fmla="*/ 153 h 153"/>
                  <a:gd name="T4" fmla="*/ 208 w 208"/>
                  <a:gd name="T5" fmla="*/ 0 h 153"/>
                  <a:gd name="T6" fmla="*/ 0 w 208"/>
                  <a:gd name="T7" fmla="*/ 0 h 153"/>
                </a:gdLst>
                <a:ahLst/>
                <a:cxnLst>
                  <a:cxn ang="0">
                    <a:pos x="T0" y="T1"/>
                  </a:cxn>
                  <a:cxn ang="0">
                    <a:pos x="T2" y="T3"/>
                  </a:cxn>
                  <a:cxn ang="0">
                    <a:pos x="T4" y="T5"/>
                  </a:cxn>
                  <a:cxn ang="0">
                    <a:pos x="T6" y="T7"/>
                  </a:cxn>
                </a:cxnLst>
                <a:rect l="0" t="0" r="r" b="b"/>
                <a:pathLst>
                  <a:path w="208" h="153">
                    <a:moveTo>
                      <a:pt x="0" y="0"/>
                    </a:moveTo>
                    <a:lnTo>
                      <a:pt x="208" y="153"/>
                    </a:lnTo>
                    <a:lnTo>
                      <a:pt x="208" y="0"/>
                    </a:lnTo>
                    <a:lnTo>
                      <a:pt x="0" y="0"/>
                    </a:lnTo>
                    <a:close/>
                  </a:path>
                </a:pathLst>
              </a:custGeom>
              <a:solidFill>
                <a:srgbClr val="8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528" name="Freeform 272"/>
              <p:cNvSpPr>
                <a:spLocks/>
              </p:cNvSpPr>
              <p:nvPr/>
            </p:nvSpPr>
            <p:spPr bwMode="auto">
              <a:xfrm>
                <a:off x="4766" y="6671"/>
                <a:ext cx="208" cy="153"/>
              </a:xfrm>
              <a:custGeom>
                <a:avLst/>
                <a:gdLst>
                  <a:gd name="T0" fmla="*/ 0 w 208"/>
                  <a:gd name="T1" fmla="*/ 0 h 153"/>
                  <a:gd name="T2" fmla="*/ 208 w 208"/>
                  <a:gd name="T3" fmla="*/ 153 h 153"/>
                  <a:gd name="T4" fmla="*/ 208 w 208"/>
                  <a:gd name="T5" fmla="*/ 0 h 153"/>
                  <a:gd name="T6" fmla="*/ 0 w 208"/>
                  <a:gd name="T7" fmla="*/ 0 h 153"/>
                </a:gdLst>
                <a:ahLst/>
                <a:cxnLst>
                  <a:cxn ang="0">
                    <a:pos x="T0" y="T1"/>
                  </a:cxn>
                  <a:cxn ang="0">
                    <a:pos x="T2" y="T3"/>
                  </a:cxn>
                  <a:cxn ang="0">
                    <a:pos x="T4" y="T5"/>
                  </a:cxn>
                  <a:cxn ang="0">
                    <a:pos x="T6" y="T7"/>
                  </a:cxn>
                </a:cxnLst>
                <a:rect l="0" t="0" r="r" b="b"/>
                <a:pathLst>
                  <a:path w="208" h="153">
                    <a:moveTo>
                      <a:pt x="0" y="0"/>
                    </a:moveTo>
                    <a:lnTo>
                      <a:pt x="208" y="153"/>
                    </a:lnTo>
                    <a:lnTo>
                      <a:pt x="208" y="0"/>
                    </a:lnTo>
                    <a:lnTo>
                      <a:pt x="0" y="0"/>
                    </a:lnTo>
                    <a:close/>
                  </a:path>
                </a:pathLst>
              </a:custGeom>
              <a:noFill/>
              <a:ln w="190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29" name="Freeform 273"/>
              <p:cNvSpPr>
                <a:spLocks/>
              </p:cNvSpPr>
              <p:nvPr/>
            </p:nvSpPr>
            <p:spPr bwMode="auto">
              <a:xfrm>
                <a:off x="4766" y="6754"/>
                <a:ext cx="112" cy="70"/>
              </a:xfrm>
              <a:custGeom>
                <a:avLst/>
                <a:gdLst>
                  <a:gd name="T0" fmla="*/ 0 w 112"/>
                  <a:gd name="T1" fmla="*/ 0 h 70"/>
                  <a:gd name="T2" fmla="*/ 112 w 112"/>
                  <a:gd name="T3" fmla="*/ 70 h 70"/>
                  <a:gd name="T4" fmla="*/ 112 w 112"/>
                  <a:gd name="T5" fmla="*/ 0 h 70"/>
                  <a:gd name="T6" fmla="*/ 0 w 112"/>
                  <a:gd name="T7" fmla="*/ 0 h 70"/>
                </a:gdLst>
                <a:ahLst/>
                <a:cxnLst>
                  <a:cxn ang="0">
                    <a:pos x="T0" y="T1"/>
                  </a:cxn>
                  <a:cxn ang="0">
                    <a:pos x="T2" y="T3"/>
                  </a:cxn>
                  <a:cxn ang="0">
                    <a:pos x="T4" y="T5"/>
                  </a:cxn>
                  <a:cxn ang="0">
                    <a:pos x="T6" y="T7"/>
                  </a:cxn>
                </a:cxnLst>
                <a:rect l="0" t="0" r="r" b="b"/>
                <a:pathLst>
                  <a:path w="112" h="70">
                    <a:moveTo>
                      <a:pt x="0" y="0"/>
                    </a:moveTo>
                    <a:lnTo>
                      <a:pt x="112" y="70"/>
                    </a:lnTo>
                    <a:lnTo>
                      <a:pt x="112" y="0"/>
                    </a:lnTo>
                    <a:lnTo>
                      <a:pt x="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530" name="Freeform 274"/>
              <p:cNvSpPr>
                <a:spLocks/>
              </p:cNvSpPr>
              <p:nvPr/>
            </p:nvSpPr>
            <p:spPr bwMode="auto">
              <a:xfrm>
                <a:off x="4766" y="6754"/>
                <a:ext cx="112" cy="70"/>
              </a:xfrm>
              <a:custGeom>
                <a:avLst/>
                <a:gdLst>
                  <a:gd name="T0" fmla="*/ 0 w 112"/>
                  <a:gd name="T1" fmla="*/ 0 h 70"/>
                  <a:gd name="T2" fmla="*/ 112 w 112"/>
                  <a:gd name="T3" fmla="*/ 70 h 70"/>
                  <a:gd name="T4" fmla="*/ 112 w 112"/>
                  <a:gd name="T5" fmla="*/ 0 h 70"/>
                  <a:gd name="T6" fmla="*/ 0 w 112"/>
                  <a:gd name="T7" fmla="*/ 0 h 70"/>
                </a:gdLst>
                <a:ahLst/>
                <a:cxnLst>
                  <a:cxn ang="0">
                    <a:pos x="T0" y="T1"/>
                  </a:cxn>
                  <a:cxn ang="0">
                    <a:pos x="T2" y="T3"/>
                  </a:cxn>
                  <a:cxn ang="0">
                    <a:pos x="T4" y="T5"/>
                  </a:cxn>
                  <a:cxn ang="0">
                    <a:pos x="T6" y="T7"/>
                  </a:cxn>
                </a:cxnLst>
                <a:rect l="0" t="0" r="r" b="b"/>
                <a:pathLst>
                  <a:path w="112" h="70">
                    <a:moveTo>
                      <a:pt x="0" y="0"/>
                    </a:moveTo>
                    <a:lnTo>
                      <a:pt x="112" y="70"/>
                    </a:lnTo>
                    <a:lnTo>
                      <a:pt x="112" y="0"/>
                    </a:lnTo>
                    <a:lnTo>
                      <a:pt x="0" y="0"/>
                    </a:lnTo>
                    <a:close/>
                  </a:path>
                </a:pathLst>
              </a:custGeom>
              <a:noFill/>
              <a:ln w="190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31" name="Freeform 275"/>
              <p:cNvSpPr>
                <a:spLocks/>
              </p:cNvSpPr>
              <p:nvPr/>
            </p:nvSpPr>
            <p:spPr bwMode="auto">
              <a:xfrm>
                <a:off x="4766" y="6518"/>
                <a:ext cx="415" cy="306"/>
              </a:xfrm>
              <a:custGeom>
                <a:avLst/>
                <a:gdLst>
                  <a:gd name="T0" fmla="*/ 0 w 415"/>
                  <a:gd name="T1" fmla="*/ 0 h 306"/>
                  <a:gd name="T2" fmla="*/ 0 w 415"/>
                  <a:gd name="T3" fmla="*/ 306 h 306"/>
                  <a:gd name="T4" fmla="*/ 415 w 415"/>
                  <a:gd name="T5" fmla="*/ 306 h 306"/>
                </a:gdLst>
                <a:ahLst/>
                <a:cxnLst>
                  <a:cxn ang="0">
                    <a:pos x="T0" y="T1"/>
                  </a:cxn>
                  <a:cxn ang="0">
                    <a:pos x="T2" y="T3"/>
                  </a:cxn>
                  <a:cxn ang="0">
                    <a:pos x="T4" y="T5"/>
                  </a:cxn>
                </a:cxnLst>
                <a:rect l="0" t="0" r="r" b="b"/>
                <a:pathLst>
                  <a:path w="415" h="306">
                    <a:moveTo>
                      <a:pt x="0" y="0"/>
                    </a:moveTo>
                    <a:lnTo>
                      <a:pt x="0" y="306"/>
                    </a:lnTo>
                    <a:lnTo>
                      <a:pt x="415" y="306"/>
                    </a:lnTo>
                  </a:path>
                </a:pathLst>
              </a:custGeom>
              <a:noFill/>
              <a:ln w="190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1120532" name="Group 276"/>
            <p:cNvGrpSpPr>
              <a:grpSpLocks/>
            </p:cNvGrpSpPr>
            <p:nvPr/>
          </p:nvGrpSpPr>
          <p:grpSpPr bwMode="auto">
            <a:xfrm>
              <a:off x="1616" y="1279"/>
              <a:ext cx="293" cy="188"/>
              <a:chOff x="4947" y="7428"/>
              <a:chExt cx="639" cy="478"/>
            </a:xfrm>
          </p:grpSpPr>
          <p:sp>
            <p:nvSpPr>
              <p:cNvPr id="1120533" name="Rectangle 277"/>
              <p:cNvSpPr>
                <a:spLocks noChangeArrowheads="1"/>
              </p:cNvSpPr>
              <p:nvPr/>
            </p:nvSpPr>
            <p:spPr bwMode="auto">
              <a:xfrm>
                <a:off x="4947" y="7428"/>
                <a:ext cx="639" cy="478"/>
              </a:xfrm>
              <a:prstGeom prst="rect">
                <a:avLst/>
              </a:prstGeom>
              <a:solidFill>
                <a:srgbClr val="00FF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34" name="Rectangle 278"/>
              <p:cNvSpPr>
                <a:spLocks noChangeArrowheads="1"/>
              </p:cNvSpPr>
              <p:nvPr/>
            </p:nvSpPr>
            <p:spPr bwMode="auto">
              <a:xfrm>
                <a:off x="4947" y="7428"/>
                <a:ext cx="639" cy="478"/>
              </a:xfrm>
              <a:prstGeom prst="rect">
                <a:avLst/>
              </a:prstGeom>
              <a:noFill/>
              <a:ln w="190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35" name="Freeform 279"/>
              <p:cNvSpPr>
                <a:spLocks/>
              </p:cNvSpPr>
              <p:nvPr/>
            </p:nvSpPr>
            <p:spPr bwMode="auto">
              <a:xfrm>
                <a:off x="5196" y="7432"/>
                <a:ext cx="198" cy="192"/>
              </a:xfrm>
              <a:custGeom>
                <a:avLst/>
                <a:gdLst>
                  <a:gd name="T0" fmla="*/ 311 w 358"/>
                  <a:gd name="T1" fmla="*/ 165 h 309"/>
                  <a:gd name="T2" fmla="*/ 358 w 358"/>
                  <a:gd name="T3" fmla="*/ 141 h 309"/>
                  <a:gd name="T4" fmla="*/ 112 w 358"/>
                  <a:gd name="T5" fmla="*/ 46 h 309"/>
                  <a:gd name="T6" fmla="*/ 17 w 358"/>
                  <a:gd name="T7" fmla="*/ 158 h 309"/>
                  <a:gd name="T8" fmla="*/ 23 w 358"/>
                  <a:gd name="T9" fmla="*/ 309 h 309"/>
                  <a:gd name="T10" fmla="*/ 23 w 358"/>
                  <a:gd name="T11" fmla="*/ 309 h 309"/>
                  <a:gd name="T12" fmla="*/ 71 w 358"/>
                  <a:gd name="T13" fmla="*/ 285 h 309"/>
                  <a:gd name="T14" fmla="*/ 67 w 358"/>
                  <a:gd name="T15" fmla="*/ 177 h 309"/>
                  <a:gd name="T16" fmla="*/ 236 w 358"/>
                  <a:gd name="T17" fmla="*/ 92 h 309"/>
                  <a:gd name="T18" fmla="*/ 311 w 358"/>
                  <a:gd name="T19" fmla="*/ 16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 h="309">
                    <a:moveTo>
                      <a:pt x="311" y="165"/>
                    </a:moveTo>
                    <a:lnTo>
                      <a:pt x="358" y="141"/>
                    </a:lnTo>
                    <a:cubicBezTo>
                      <a:pt x="315" y="43"/>
                      <a:pt x="205" y="0"/>
                      <a:pt x="112" y="46"/>
                    </a:cubicBezTo>
                    <a:cubicBezTo>
                      <a:pt x="68" y="68"/>
                      <a:pt x="34" y="109"/>
                      <a:pt x="17" y="158"/>
                    </a:cubicBezTo>
                    <a:cubicBezTo>
                      <a:pt x="0" y="207"/>
                      <a:pt x="3" y="261"/>
                      <a:pt x="23" y="309"/>
                    </a:cubicBezTo>
                    <a:lnTo>
                      <a:pt x="23" y="309"/>
                    </a:lnTo>
                    <a:lnTo>
                      <a:pt x="71" y="285"/>
                    </a:lnTo>
                    <a:cubicBezTo>
                      <a:pt x="56" y="251"/>
                      <a:pt x="55" y="212"/>
                      <a:pt x="67" y="177"/>
                    </a:cubicBezTo>
                    <a:cubicBezTo>
                      <a:pt x="91" y="104"/>
                      <a:pt x="167" y="66"/>
                      <a:pt x="236" y="92"/>
                    </a:cubicBezTo>
                    <a:cubicBezTo>
                      <a:pt x="269" y="105"/>
                      <a:pt x="296" y="131"/>
                      <a:pt x="311" y="165"/>
                    </a:cubicBezTo>
                    <a:close/>
                  </a:path>
                </a:pathLst>
              </a:custGeom>
              <a:solidFill>
                <a:srgbClr val="000000"/>
              </a:solidFill>
              <a:ln w="0">
                <a:solidFill>
                  <a:srgbClr val="000000"/>
                </a:solidFill>
                <a:prstDash val="solid"/>
                <a:round/>
                <a:headEnd/>
                <a:tailEnd/>
              </a:ln>
            </p:spPr>
            <p:txBody>
              <a:bodyPr/>
              <a:lstStyle/>
              <a:p>
                <a:endParaRPr lang="ru-RU"/>
              </a:p>
            </p:txBody>
          </p:sp>
          <p:sp>
            <p:nvSpPr>
              <p:cNvPr id="1120536" name="Freeform 280"/>
              <p:cNvSpPr>
                <a:spLocks/>
              </p:cNvSpPr>
              <p:nvPr/>
            </p:nvSpPr>
            <p:spPr bwMode="auto">
              <a:xfrm>
                <a:off x="5196" y="7432"/>
                <a:ext cx="198" cy="192"/>
              </a:xfrm>
              <a:custGeom>
                <a:avLst/>
                <a:gdLst>
                  <a:gd name="T0" fmla="*/ 311 w 358"/>
                  <a:gd name="T1" fmla="*/ 165 h 309"/>
                  <a:gd name="T2" fmla="*/ 358 w 358"/>
                  <a:gd name="T3" fmla="*/ 141 h 309"/>
                  <a:gd name="T4" fmla="*/ 112 w 358"/>
                  <a:gd name="T5" fmla="*/ 46 h 309"/>
                  <a:gd name="T6" fmla="*/ 17 w 358"/>
                  <a:gd name="T7" fmla="*/ 158 h 309"/>
                  <a:gd name="T8" fmla="*/ 23 w 358"/>
                  <a:gd name="T9" fmla="*/ 309 h 309"/>
                  <a:gd name="T10" fmla="*/ 23 w 358"/>
                  <a:gd name="T11" fmla="*/ 309 h 309"/>
                  <a:gd name="T12" fmla="*/ 71 w 358"/>
                  <a:gd name="T13" fmla="*/ 285 h 309"/>
                  <a:gd name="T14" fmla="*/ 67 w 358"/>
                  <a:gd name="T15" fmla="*/ 177 h 309"/>
                  <a:gd name="T16" fmla="*/ 236 w 358"/>
                  <a:gd name="T17" fmla="*/ 92 h 309"/>
                  <a:gd name="T18" fmla="*/ 311 w 358"/>
                  <a:gd name="T19" fmla="*/ 165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 h="309">
                    <a:moveTo>
                      <a:pt x="311" y="165"/>
                    </a:moveTo>
                    <a:lnTo>
                      <a:pt x="358" y="141"/>
                    </a:lnTo>
                    <a:cubicBezTo>
                      <a:pt x="315" y="43"/>
                      <a:pt x="205" y="0"/>
                      <a:pt x="112" y="46"/>
                    </a:cubicBezTo>
                    <a:cubicBezTo>
                      <a:pt x="68" y="68"/>
                      <a:pt x="34" y="109"/>
                      <a:pt x="17" y="158"/>
                    </a:cubicBezTo>
                    <a:cubicBezTo>
                      <a:pt x="0" y="207"/>
                      <a:pt x="3" y="261"/>
                      <a:pt x="23" y="309"/>
                    </a:cubicBezTo>
                    <a:lnTo>
                      <a:pt x="23" y="309"/>
                    </a:lnTo>
                    <a:lnTo>
                      <a:pt x="71" y="285"/>
                    </a:lnTo>
                    <a:cubicBezTo>
                      <a:pt x="56" y="251"/>
                      <a:pt x="55" y="212"/>
                      <a:pt x="67" y="177"/>
                    </a:cubicBezTo>
                    <a:cubicBezTo>
                      <a:pt x="91" y="104"/>
                      <a:pt x="167" y="66"/>
                      <a:pt x="236" y="92"/>
                    </a:cubicBezTo>
                    <a:cubicBezTo>
                      <a:pt x="269" y="105"/>
                      <a:pt x="296" y="131"/>
                      <a:pt x="311" y="165"/>
                    </a:cubicBezTo>
                    <a:close/>
                  </a:path>
                </a:pathLst>
              </a:custGeom>
              <a:noFill/>
              <a:ln w="190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37" name="Freeform 281"/>
              <p:cNvSpPr>
                <a:spLocks/>
              </p:cNvSpPr>
              <p:nvPr/>
            </p:nvSpPr>
            <p:spPr bwMode="auto">
              <a:xfrm>
                <a:off x="5134" y="7578"/>
                <a:ext cx="199" cy="192"/>
              </a:xfrm>
              <a:custGeom>
                <a:avLst/>
                <a:gdLst>
                  <a:gd name="T0" fmla="*/ 335 w 359"/>
                  <a:gd name="T1" fmla="*/ 0 h 309"/>
                  <a:gd name="T2" fmla="*/ 288 w 359"/>
                  <a:gd name="T3" fmla="*/ 24 h 309"/>
                  <a:gd name="T4" fmla="*/ 292 w 359"/>
                  <a:gd name="T5" fmla="*/ 132 h 309"/>
                  <a:gd name="T6" fmla="*/ 123 w 359"/>
                  <a:gd name="T7" fmla="*/ 217 h 309"/>
                  <a:gd name="T8" fmla="*/ 48 w 359"/>
                  <a:gd name="T9" fmla="*/ 144 h 309"/>
                  <a:gd name="T10" fmla="*/ 48 w 359"/>
                  <a:gd name="T11" fmla="*/ 144 h 309"/>
                  <a:gd name="T12" fmla="*/ 0 w 359"/>
                  <a:gd name="T13" fmla="*/ 168 h 309"/>
                  <a:gd name="T14" fmla="*/ 246 w 359"/>
                  <a:gd name="T15" fmla="*/ 263 h 309"/>
                  <a:gd name="T16" fmla="*/ 342 w 359"/>
                  <a:gd name="T17" fmla="*/ 151 h 309"/>
                  <a:gd name="T18" fmla="*/ 335 w 359"/>
                  <a:gd name="T19"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09">
                    <a:moveTo>
                      <a:pt x="335" y="0"/>
                    </a:moveTo>
                    <a:lnTo>
                      <a:pt x="288" y="24"/>
                    </a:lnTo>
                    <a:cubicBezTo>
                      <a:pt x="302" y="58"/>
                      <a:pt x="304" y="97"/>
                      <a:pt x="292" y="132"/>
                    </a:cubicBezTo>
                    <a:cubicBezTo>
                      <a:pt x="267" y="205"/>
                      <a:pt x="192" y="243"/>
                      <a:pt x="123" y="217"/>
                    </a:cubicBezTo>
                    <a:cubicBezTo>
                      <a:pt x="90" y="204"/>
                      <a:pt x="63" y="178"/>
                      <a:pt x="48" y="144"/>
                    </a:cubicBezTo>
                    <a:lnTo>
                      <a:pt x="48" y="144"/>
                    </a:lnTo>
                    <a:lnTo>
                      <a:pt x="0" y="168"/>
                    </a:lnTo>
                    <a:cubicBezTo>
                      <a:pt x="44" y="266"/>
                      <a:pt x="154" y="309"/>
                      <a:pt x="246" y="263"/>
                    </a:cubicBezTo>
                    <a:cubicBezTo>
                      <a:pt x="291" y="240"/>
                      <a:pt x="325" y="200"/>
                      <a:pt x="342" y="151"/>
                    </a:cubicBezTo>
                    <a:cubicBezTo>
                      <a:pt x="359" y="102"/>
                      <a:pt x="356" y="48"/>
                      <a:pt x="335" y="0"/>
                    </a:cubicBezTo>
                    <a:close/>
                  </a:path>
                </a:pathLst>
              </a:custGeom>
              <a:solidFill>
                <a:srgbClr val="FFFFFF"/>
              </a:solidFill>
              <a:ln w="0">
                <a:solidFill>
                  <a:srgbClr val="000000"/>
                </a:solidFill>
                <a:prstDash val="solid"/>
                <a:round/>
                <a:headEnd/>
                <a:tailEnd/>
              </a:ln>
            </p:spPr>
            <p:txBody>
              <a:bodyPr/>
              <a:lstStyle/>
              <a:p>
                <a:endParaRPr lang="ru-RU"/>
              </a:p>
            </p:txBody>
          </p:sp>
          <p:sp>
            <p:nvSpPr>
              <p:cNvPr id="1120538" name="Freeform 282"/>
              <p:cNvSpPr>
                <a:spLocks/>
              </p:cNvSpPr>
              <p:nvPr/>
            </p:nvSpPr>
            <p:spPr bwMode="auto">
              <a:xfrm>
                <a:off x="5134" y="7578"/>
                <a:ext cx="199" cy="192"/>
              </a:xfrm>
              <a:custGeom>
                <a:avLst/>
                <a:gdLst>
                  <a:gd name="T0" fmla="*/ 335 w 359"/>
                  <a:gd name="T1" fmla="*/ 0 h 309"/>
                  <a:gd name="T2" fmla="*/ 288 w 359"/>
                  <a:gd name="T3" fmla="*/ 24 h 309"/>
                  <a:gd name="T4" fmla="*/ 292 w 359"/>
                  <a:gd name="T5" fmla="*/ 132 h 309"/>
                  <a:gd name="T6" fmla="*/ 123 w 359"/>
                  <a:gd name="T7" fmla="*/ 217 h 309"/>
                  <a:gd name="T8" fmla="*/ 48 w 359"/>
                  <a:gd name="T9" fmla="*/ 144 h 309"/>
                  <a:gd name="T10" fmla="*/ 48 w 359"/>
                  <a:gd name="T11" fmla="*/ 144 h 309"/>
                  <a:gd name="T12" fmla="*/ 0 w 359"/>
                  <a:gd name="T13" fmla="*/ 168 h 309"/>
                  <a:gd name="T14" fmla="*/ 246 w 359"/>
                  <a:gd name="T15" fmla="*/ 263 h 309"/>
                  <a:gd name="T16" fmla="*/ 342 w 359"/>
                  <a:gd name="T17" fmla="*/ 151 h 309"/>
                  <a:gd name="T18" fmla="*/ 335 w 359"/>
                  <a:gd name="T19" fmla="*/ 0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9" h="309">
                    <a:moveTo>
                      <a:pt x="335" y="0"/>
                    </a:moveTo>
                    <a:lnTo>
                      <a:pt x="288" y="24"/>
                    </a:lnTo>
                    <a:cubicBezTo>
                      <a:pt x="302" y="58"/>
                      <a:pt x="304" y="97"/>
                      <a:pt x="292" y="132"/>
                    </a:cubicBezTo>
                    <a:cubicBezTo>
                      <a:pt x="267" y="205"/>
                      <a:pt x="192" y="243"/>
                      <a:pt x="123" y="217"/>
                    </a:cubicBezTo>
                    <a:cubicBezTo>
                      <a:pt x="90" y="204"/>
                      <a:pt x="63" y="178"/>
                      <a:pt x="48" y="144"/>
                    </a:cubicBezTo>
                    <a:lnTo>
                      <a:pt x="48" y="144"/>
                    </a:lnTo>
                    <a:lnTo>
                      <a:pt x="0" y="168"/>
                    </a:lnTo>
                    <a:cubicBezTo>
                      <a:pt x="44" y="266"/>
                      <a:pt x="154" y="309"/>
                      <a:pt x="246" y="263"/>
                    </a:cubicBezTo>
                    <a:cubicBezTo>
                      <a:pt x="291" y="240"/>
                      <a:pt x="325" y="200"/>
                      <a:pt x="342" y="151"/>
                    </a:cubicBezTo>
                    <a:cubicBezTo>
                      <a:pt x="359" y="102"/>
                      <a:pt x="356" y="48"/>
                      <a:pt x="335" y="0"/>
                    </a:cubicBezTo>
                    <a:close/>
                  </a:path>
                </a:pathLst>
              </a:custGeom>
              <a:noFill/>
              <a:ln w="1905"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39" name="Rectangle 283"/>
              <p:cNvSpPr>
                <a:spLocks noChangeArrowheads="1"/>
              </p:cNvSpPr>
              <p:nvPr/>
            </p:nvSpPr>
            <p:spPr bwMode="auto">
              <a:xfrm>
                <a:off x="4947" y="7772"/>
                <a:ext cx="639" cy="13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1120540" name="Rectangle 284"/>
              <p:cNvSpPr>
                <a:spLocks noChangeArrowheads="1"/>
              </p:cNvSpPr>
              <p:nvPr/>
            </p:nvSpPr>
            <p:spPr bwMode="auto">
              <a:xfrm>
                <a:off x="5097" y="7775"/>
                <a:ext cx="41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r>
                  <a:rPr lang="en-US" altLang="zh-CN" sz="200" i="1">
                    <a:solidFill>
                      <a:srgbClr val="FFFFFF"/>
                    </a:solidFill>
                    <a:ea typeface="SimSun" panose="02010600030101010101" pitchFamily="2" charset="-122"/>
                  </a:rPr>
                  <a:t>SWITCH</a:t>
                </a:r>
                <a:endParaRPr lang="ru-RU" altLang="ru-RU"/>
              </a:p>
            </p:txBody>
          </p:sp>
        </p:grpSp>
        <p:grpSp>
          <p:nvGrpSpPr>
            <p:cNvPr id="1120596" name="Group 340"/>
            <p:cNvGrpSpPr>
              <a:grpSpLocks/>
            </p:cNvGrpSpPr>
            <p:nvPr/>
          </p:nvGrpSpPr>
          <p:grpSpPr bwMode="auto">
            <a:xfrm>
              <a:off x="3759" y="1564"/>
              <a:ext cx="259" cy="243"/>
              <a:chOff x="7422" y="7249"/>
              <a:chExt cx="533" cy="597"/>
            </a:xfrm>
          </p:grpSpPr>
          <p:sp>
            <p:nvSpPr>
              <p:cNvPr id="1120597" name="Freeform 341"/>
              <p:cNvSpPr>
                <a:spLocks/>
              </p:cNvSpPr>
              <p:nvPr/>
            </p:nvSpPr>
            <p:spPr bwMode="auto">
              <a:xfrm>
                <a:off x="7422" y="7249"/>
                <a:ext cx="533" cy="597"/>
              </a:xfrm>
              <a:custGeom>
                <a:avLst/>
                <a:gdLst>
                  <a:gd name="T0" fmla="*/ 0 w 960"/>
                  <a:gd name="T1" fmla="*/ 480 h 960"/>
                  <a:gd name="T2" fmla="*/ 480 w 960"/>
                  <a:gd name="T3" fmla="*/ 0 h 960"/>
                  <a:gd name="T4" fmla="*/ 960 w 960"/>
                  <a:gd name="T5" fmla="*/ 480 h 960"/>
                  <a:gd name="T6" fmla="*/ 960 w 960"/>
                  <a:gd name="T7" fmla="*/ 480 h 960"/>
                  <a:gd name="T8" fmla="*/ 480 w 960"/>
                  <a:gd name="T9" fmla="*/ 960 h 960"/>
                  <a:gd name="T10" fmla="*/ 0 w 960"/>
                  <a:gd name="T11" fmla="*/ 480 h 960"/>
                </a:gdLst>
                <a:ahLst/>
                <a:cxnLst>
                  <a:cxn ang="0">
                    <a:pos x="T0" y="T1"/>
                  </a:cxn>
                  <a:cxn ang="0">
                    <a:pos x="T2" y="T3"/>
                  </a:cxn>
                  <a:cxn ang="0">
                    <a:pos x="T4" y="T5"/>
                  </a:cxn>
                  <a:cxn ang="0">
                    <a:pos x="T6" y="T7"/>
                  </a:cxn>
                  <a:cxn ang="0">
                    <a:pos x="T8" y="T9"/>
                  </a:cxn>
                  <a:cxn ang="0">
                    <a:pos x="T10" y="T11"/>
                  </a:cxn>
                </a:cxnLst>
                <a:rect l="0" t="0" r="r" b="b"/>
                <a:pathLst>
                  <a:path w="960" h="960">
                    <a:moveTo>
                      <a:pt x="0" y="480"/>
                    </a:moveTo>
                    <a:cubicBezTo>
                      <a:pt x="0" y="215"/>
                      <a:pt x="215" y="0"/>
                      <a:pt x="480" y="0"/>
                    </a:cubicBezTo>
                    <a:cubicBezTo>
                      <a:pt x="745" y="0"/>
                      <a:pt x="960" y="215"/>
                      <a:pt x="960" y="480"/>
                    </a:cubicBezTo>
                    <a:cubicBezTo>
                      <a:pt x="960" y="480"/>
                      <a:pt x="960" y="480"/>
                      <a:pt x="960" y="480"/>
                    </a:cubicBezTo>
                    <a:cubicBezTo>
                      <a:pt x="960" y="745"/>
                      <a:pt x="745" y="960"/>
                      <a:pt x="480" y="960"/>
                    </a:cubicBezTo>
                    <a:cubicBezTo>
                      <a:pt x="215" y="960"/>
                      <a:pt x="0" y="745"/>
                      <a:pt x="0" y="480"/>
                    </a:cubicBezTo>
                  </a:path>
                </a:pathLst>
              </a:custGeom>
              <a:solidFill>
                <a:srgbClr val="CCCCFF"/>
              </a:solidFill>
              <a:ln w="0">
                <a:solidFill>
                  <a:srgbClr val="000000"/>
                </a:solidFill>
                <a:prstDash val="solid"/>
                <a:round/>
                <a:headEnd/>
                <a:tailEnd/>
              </a:ln>
            </p:spPr>
            <p:txBody>
              <a:bodyPr/>
              <a:lstStyle/>
              <a:p>
                <a:endParaRPr lang="ru-RU"/>
              </a:p>
            </p:txBody>
          </p:sp>
          <p:sp>
            <p:nvSpPr>
              <p:cNvPr id="1120598" name="Freeform 342"/>
              <p:cNvSpPr>
                <a:spLocks/>
              </p:cNvSpPr>
              <p:nvPr/>
            </p:nvSpPr>
            <p:spPr bwMode="auto">
              <a:xfrm>
                <a:off x="7422" y="7249"/>
                <a:ext cx="533" cy="597"/>
              </a:xfrm>
              <a:custGeom>
                <a:avLst/>
                <a:gdLst>
                  <a:gd name="T0" fmla="*/ 0 w 533"/>
                  <a:gd name="T1" fmla="*/ 299 h 597"/>
                  <a:gd name="T2" fmla="*/ 267 w 533"/>
                  <a:gd name="T3" fmla="*/ 0 h 597"/>
                  <a:gd name="T4" fmla="*/ 533 w 533"/>
                  <a:gd name="T5" fmla="*/ 299 h 597"/>
                  <a:gd name="T6" fmla="*/ 533 w 533"/>
                  <a:gd name="T7" fmla="*/ 299 h 597"/>
                  <a:gd name="T8" fmla="*/ 267 w 533"/>
                  <a:gd name="T9" fmla="*/ 597 h 597"/>
                  <a:gd name="T10" fmla="*/ 0 w 533"/>
                  <a:gd name="T11" fmla="*/ 299 h 597"/>
                </a:gdLst>
                <a:ahLst/>
                <a:cxnLst>
                  <a:cxn ang="0">
                    <a:pos x="T0" y="T1"/>
                  </a:cxn>
                  <a:cxn ang="0">
                    <a:pos x="T2" y="T3"/>
                  </a:cxn>
                  <a:cxn ang="0">
                    <a:pos x="T4" y="T5"/>
                  </a:cxn>
                  <a:cxn ang="0">
                    <a:pos x="T6" y="T7"/>
                  </a:cxn>
                  <a:cxn ang="0">
                    <a:pos x="T8" y="T9"/>
                  </a:cxn>
                  <a:cxn ang="0">
                    <a:pos x="T10" y="T11"/>
                  </a:cxn>
                </a:cxnLst>
                <a:rect l="0" t="0" r="r" b="b"/>
                <a:pathLst>
                  <a:path w="533" h="597">
                    <a:moveTo>
                      <a:pt x="0" y="299"/>
                    </a:moveTo>
                    <a:cubicBezTo>
                      <a:pt x="0" y="134"/>
                      <a:pt x="120" y="0"/>
                      <a:pt x="267" y="0"/>
                    </a:cubicBezTo>
                    <a:cubicBezTo>
                      <a:pt x="414" y="0"/>
                      <a:pt x="533" y="134"/>
                      <a:pt x="533" y="299"/>
                    </a:cubicBezTo>
                    <a:cubicBezTo>
                      <a:pt x="533" y="299"/>
                      <a:pt x="533" y="299"/>
                      <a:pt x="533" y="299"/>
                    </a:cubicBezTo>
                    <a:cubicBezTo>
                      <a:pt x="533" y="464"/>
                      <a:pt x="414" y="597"/>
                      <a:pt x="267" y="597"/>
                    </a:cubicBezTo>
                    <a:cubicBezTo>
                      <a:pt x="120" y="597"/>
                      <a:pt x="0" y="464"/>
                      <a:pt x="0" y="299"/>
                    </a:cubicBezTo>
                  </a:path>
                </a:pathLst>
              </a:custGeom>
              <a:noFill/>
              <a:ln w="19050" cap="rnd" cmpd="sng">
                <a:solidFill>
                  <a:srgbClr val="FF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120599" name="Freeform 343"/>
              <p:cNvSpPr>
                <a:spLocks/>
              </p:cNvSpPr>
              <p:nvPr/>
            </p:nvSpPr>
            <p:spPr bwMode="auto">
              <a:xfrm>
                <a:off x="7452" y="7325"/>
                <a:ext cx="478" cy="468"/>
              </a:xfrm>
              <a:custGeom>
                <a:avLst/>
                <a:gdLst>
                  <a:gd name="T0" fmla="*/ 33 w 478"/>
                  <a:gd name="T1" fmla="*/ 69 h 468"/>
                  <a:gd name="T2" fmla="*/ 50 w 478"/>
                  <a:gd name="T3" fmla="*/ 73 h 468"/>
                  <a:gd name="T4" fmla="*/ 71 w 478"/>
                  <a:gd name="T5" fmla="*/ 84 h 468"/>
                  <a:gd name="T6" fmla="*/ 101 w 478"/>
                  <a:gd name="T7" fmla="*/ 81 h 468"/>
                  <a:gd name="T8" fmla="*/ 137 w 478"/>
                  <a:gd name="T9" fmla="*/ 74 h 468"/>
                  <a:gd name="T10" fmla="*/ 112 w 478"/>
                  <a:gd name="T11" fmla="*/ 74 h 468"/>
                  <a:gd name="T12" fmla="*/ 100 w 478"/>
                  <a:gd name="T13" fmla="*/ 60 h 468"/>
                  <a:gd name="T14" fmla="*/ 128 w 478"/>
                  <a:gd name="T15" fmla="*/ 46 h 468"/>
                  <a:gd name="T16" fmla="*/ 146 w 478"/>
                  <a:gd name="T17" fmla="*/ 58 h 468"/>
                  <a:gd name="T18" fmla="*/ 168 w 478"/>
                  <a:gd name="T19" fmla="*/ 81 h 468"/>
                  <a:gd name="T20" fmla="*/ 167 w 478"/>
                  <a:gd name="T21" fmla="*/ 106 h 468"/>
                  <a:gd name="T22" fmla="*/ 203 w 478"/>
                  <a:gd name="T23" fmla="*/ 116 h 468"/>
                  <a:gd name="T24" fmla="*/ 183 w 478"/>
                  <a:gd name="T25" fmla="*/ 82 h 468"/>
                  <a:gd name="T26" fmla="*/ 194 w 478"/>
                  <a:gd name="T27" fmla="*/ 58 h 468"/>
                  <a:gd name="T28" fmla="*/ 173 w 478"/>
                  <a:gd name="T29" fmla="*/ 41 h 468"/>
                  <a:gd name="T30" fmla="*/ 160 w 478"/>
                  <a:gd name="T31" fmla="*/ 29 h 468"/>
                  <a:gd name="T32" fmla="*/ 188 w 478"/>
                  <a:gd name="T33" fmla="*/ 37 h 468"/>
                  <a:gd name="T34" fmla="*/ 205 w 478"/>
                  <a:gd name="T35" fmla="*/ 62 h 468"/>
                  <a:gd name="T36" fmla="*/ 229 w 478"/>
                  <a:gd name="T37" fmla="*/ 59 h 468"/>
                  <a:gd name="T38" fmla="*/ 256 w 478"/>
                  <a:gd name="T39" fmla="*/ 67 h 468"/>
                  <a:gd name="T40" fmla="*/ 253 w 478"/>
                  <a:gd name="T41" fmla="*/ 83 h 468"/>
                  <a:gd name="T42" fmla="*/ 268 w 478"/>
                  <a:gd name="T43" fmla="*/ 103 h 468"/>
                  <a:gd name="T44" fmla="*/ 253 w 478"/>
                  <a:gd name="T45" fmla="*/ 126 h 468"/>
                  <a:gd name="T46" fmla="*/ 264 w 478"/>
                  <a:gd name="T47" fmla="*/ 165 h 468"/>
                  <a:gd name="T48" fmla="*/ 265 w 478"/>
                  <a:gd name="T49" fmla="*/ 217 h 468"/>
                  <a:gd name="T50" fmla="*/ 245 w 478"/>
                  <a:gd name="T51" fmla="*/ 219 h 468"/>
                  <a:gd name="T52" fmla="*/ 216 w 478"/>
                  <a:gd name="T53" fmla="*/ 235 h 468"/>
                  <a:gd name="T54" fmla="*/ 237 w 478"/>
                  <a:gd name="T55" fmla="*/ 276 h 468"/>
                  <a:gd name="T56" fmla="*/ 255 w 478"/>
                  <a:gd name="T57" fmla="*/ 278 h 468"/>
                  <a:gd name="T58" fmla="*/ 282 w 478"/>
                  <a:gd name="T59" fmla="*/ 276 h 468"/>
                  <a:gd name="T60" fmla="*/ 300 w 478"/>
                  <a:gd name="T61" fmla="*/ 285 h 468"/>
                  <a:gd name="T62" fmla="*/ 325 w 478"/>
                  <a:gd name="T63" fmla="*/ 265 h 468"/>
                  <a:gd name="T64" fmla="*/ 360 w 478"/>
                  <a:gd name="T65" fmla="*/ 246 h 468"/>
                  <a:gd name="T66" fmla="*/ 384 w 478"/>
                  <a:gd name="T67" fmla="*/ 233 h 468"/>
                  <a:gd name="T68" fmla="*/ 414 w 478"/>
                  <a:gd name="T69" fmla="*/ 224 h 468"/>
                  <a:gd name="T70" fmla="*/ 451 w 478"/>
                  <a:gd name="T71" fmla="*/ 214 h 468"/>
                  <a:gd name="T72" fmla="*/ 476 w 478"/>
                  <a:gd name="T73" fmla="*/ 256 h 468"/>
                  <a:gd name="T74" fmla="*/ 470 w 478"/>
                  <a:gd name="T75" fmla="*/ 322 h 468"/>
                  <a:gd name="T76" fmla="*/ 429 w 478"/>
                  <a:gd name="T77" fmla="*/ 402 h 468"/>
                  <a:gd name="T78" fmla="*/ 402 w 478"/>
                  <a:gd name="T79" fmla="*/ 449 h 468"/>
                  <a:gd name="T80" fmla="*/ 385 w 478"/>
                  <a:gd name="T81" fmla="*/ 439 h 468"/>
                  <a:gd name="T82" fmla="*/ 379 w 478"/>
                  <a:gd name="T83" fmla="*/ 378 h 468"/>
                  <a:gd name="T84" fmla="*/ 328 w 478"/>
                  <a:gd name="T85" fmla="*/ 367 h 468"/>
                  <a:gd name="T86" fmla="*/ 325 w 478"/>
                  <a:gd name="T87" fmla="*/ 313 h 468"/>
                  <a:gd name="T88" fmla="*/ 289 w 478"/>
                  <a:gd name="T89" fmla="*/ 308 h 468"/>
                  <a:gd name="T90" fmla="*/ 246 w 478"/>
                  <a:gd name="T91" fmla="*/ 298 h 468"/>
                  <a:gd name="T92" fmla="*/ 217 w 478"/>
                  <a:gd name="T93" fmla="*/ 320 h 468"/>
                  <a:gd name="T94" fmla="*/ 178 w 478"/>
                  <a:gd name="T95" fmla="*/ 308 h 468"/>
                  <a:gd name="T96" fmla="*/ 150 w 478"/>
                  <a:gd name="T97" fmla="*/ 274 h 468"/>
                  <a:gd name="T98" fmla="*/ 124 w 478"/>
                  <a:gd name="T99" fmla="*/ 272 h 468"/>
                  <a:gd name="T100" fmla="*/ 151 w 478"/>
                  <a:gd name="T101" fmla="*/ 297 h 468"/>
                  <a:gd name="T102" fmla="*/ 120 w 478"/>
                  <a:gd name="T103" fmla="*/ 290 h 468"/>
                  <a:gd name="T104" fmla="*/ 96 w 478"/>
                  <a:gd name="T105" fmla="*/ 242 h 468"/>
                  <a:gd name="T106" fmla="*/ 85 w 478"/>
                  <a:gd name="T107" fmla="*/ 209 h 468"/>
                  <a:gd name="T108" fmla="*/ 65 w 478"/>
                  <a:gd name="T109" fmla="*/ 165 h 468"/>
                  <a:gd name="T110" fmla="*/ 72 w 478"/>
                  <a:gd name="T111" fmla="*/ 161 h 468"/>
                  <a:gd name="T112" fmla="*/ 61 w 478"/>
                  <a:gd name="T113" fmla="*/ 139 h 468"/>
                  <a:gd name="T114" fmla="*/ 29 w 478"/>
                  <a:gd name="T115" fmla="*/ 130 h 468"/>
                  <a:gd name="T116" fmla="*/ 26 w 478"/>
                  <a:gd name="T117" fmla="*/ 109 h 468"/>
                  <a:gd name="T118" fmla="*/ 16 w 478"/>
                  <a:gd name="T119" fmla="*/ 88 h 468"/>
                  <a:gd name="T120" fmla="*/ 9 w 478"/>
                  <a:gd name="T121" fmla="*/ 69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78" h="468">
                    <a:moveTo>
                      <a:pt x="61" y="0"/>
                    </a:moveTo>
                    <a:lnTo>
                      <a:pt x="58" y="6"/>
                    </a:lnTo>
                    <a:lnTo>
                      <a:pt x="54" y="12"/>
                    </a:lnTo>
                    <a:lnTo>
                      <a:pt x="49" y="18"/>
                    </a:lnTo>
                    <a:lnTo>
                      <a:pt x="44" y="25"/>
                    </a:lnTo>
                    <a:lnTo>
                      <a:pt x="39" y="33"/>
                    </a:lnTo>
                    <a:lnTo>
                      <a:pt x="35" y="40"/>
                    </a:lnTo>
                    <a:lnTo>
                      <a:pt x="33" y="48"/>
                    </a:lnTo>
                    <a:lnTo>
                      <a:pt x="33" y="58"/>
                    </a:lnTo>
                    <a:lnTo>
                      <a:pt x="33" y="69"/>
                    </a:lnTo>
                    <a:lnTo>
                      <a:pt x="30" y="77"/>
                    </a:lnTo>
                    <a:lnTo>
                      <a:pt x="29" y="81"/>
                    </a:lnTo>
                    <a:lnTo>
                      <a:pt x="33" y="81"/>
                    </a:lnTo>
                    <a:lnTo>
                      <a:pt x="35" y="81"/>
                    </a:lnTo>
                    <a:lnTo>
                      <a:pt x="38" y="80"/>
                    </a:lnTo>
                    <a:lnTo>
                      <a:pt x="39" y="79"/>
                    </a:lnTo>
                    <a:lnTo>
                      <a:pt x="40" y="79"/>
                    </a:lnTo>
                    <a:lnTo>
                      <a:pt x="42" y="78"/>
                    </a:lnTo>
                    <a:lnTo>
                      <a:pt x="46" y="75"/>
                    </a:lnTo>
                    <a:lnTo>
                      <a:pt x="50" y="73"/>
                    </a:lnTo>
                    <a:lnTo>
                      <a:pt x="54" y="72"/>
                    </a:lnTo>
                    <a:lnTo>
                      <a:pt x="56" y="71"/>
                    </a:lnTo>
                    <a:lnTo>
                      <a:pt x="58" y="71"/>
                    </a:lnTo>
                    <a:lnTo>
                      <a:pt x="59" y="73"/>
                    </a:lnTo>
                    <a:lnTo>
                      <a:pt x="60" y="74"/>
                    </a:lnTo>
                    <a:lnTo>
                      <a:pt x="61" y="75"/>
                    </a:lnTo>
                    <a:lnTo>
                      <a:pt x="63" y="78"/>
                    </a:lnTo>
                    <a:lnTo>
                      <a:pt x="65" y="79"/>
                    </a:lnTo>
                    <a:lnTo>
                      <a:pt x="69" y="81"/>
                    </a:lnTo>
                    <a:lnTo>
                      <a:pt x="71" y="84"/>
                    </a:lnTo>
                    <a:lnTo>
                      <a:pt x="74" y="84"/>
                    </a:lnTo>
                    <a:lnTo>
                      <a:pt x="76" y="85"/>
                    </a:lnTo>
                    <a:lnTo>
                      <a:pt x="79" y="85"/>
                    </a:lnTo>
                    <a:lnTo>
                      <a:pt x="82" y="84"/>
                    </a:lnTo>
                    <a:lnTo>
                      <a:pt x="86" y="84"/>
                    </a:lnTo>
                    <a:lnTo>
                      <a:pt x="90" y="83"/>
                    </a:lnTo>
                    <a:lnTo>
                      <a:pt x="95" y="81"/>
                    </a:lnTo>
                    <a:lnTo>
                      <a:pt x="97" y="81"/>
                    </a:lnTo>
                    <a:lnTo>
                      <a:pt x="100" y="81"/>
                    </a:lnTo>
                    <a:lnTo>
                      <a:pt x="101" y="81"/>
                    </a:lnTo>
                    <a:lnTo>
                      <a:pt x="103" y="81"/>
                    </a:lnTo>
                    <a:lnTo>
                      <a:pt x="109" y="81"/>
                    </a:lnTo>
                    <a:lnTo>
                      <a:pt x="113" y="81"/>
                    </a:lnTo>
                    <a:lnTo>
                      <a:pt x="119" y="80"/>
                    </a:lnTo>
                    <a:lnTo>
                      <a:pt x="124" y="79"/>
                    </a:lnTo>
                    <a:lnTo>
                      <a:pt x="128" y="79"/>
                    </a:lnTo>
                    <a:lnTo>
                      <a:pt x="131" y="79"/>
                    </a:lnTo>
                    <a:lnTo>
                      <a:pt x="134" y="78"/>
                    </a:lnTo>
                    <a:lnTo>
                      <a:pt x="136" y="76"/>
                    </a:lnTo>
                    <a:lnTo>
                      <a:pt x="137" y="74"/>
                    </a:lnTo>
                    <a:lnTo>
                      <a:pt x="136" y="71"/>
                    </a:lnTo>
                    <a:lnTo>
                      <a:pt x="135" y="67"/>
                    </a:lnTo>
                    <a:lnTo>
                      <a:pt x="134" y="66"/>
                    </a:lnTo>
                    <a:lnTo>
                      <a:pt x="132" y="67"/>
                    </a:lnTo>
                    <a:lnTo>
                      <a:pt x="126" y="69"/>
                    </a:lnTo>
                    <a:lnTo>
                      <a:pt x="122" y="69"/>
                    </a:lnTo>
                    <a:lnTo>
                      <a:pt x="119" y="71"/>
                    </a:lnTo>
                    <a:lnTo>
                      <a:pt x="116" y="73"/>
                    </a:lnTo>
                    <a:lnTo>
                      <a:pt x="114" y="73"/>
                    </a:lnTo>
                    <a:lnTo>
                      <a:pt x="112" y="74"/>
                    </a:lnTo>
                    <a:lnTo>
                      <a:pt x="110" y="74"/>
                    </a:lnTo>
                    <a:lnTo>
                      <a:pt x="107" y="73"/>
                    </a:lnTo>
                    <a:lnTo>
                      <a:pt x="105" y="70"/>
                    </a:lnTo>
                    <a:lnTo>
                      <a:pt x="101" y="67"/>
                    </a:lnTo>
                    <a:lnTo>
                      <a:pt x="99" y="65"/>
                    </a:lnTo>
                    <a:lnTo>
                      <a:pt x="97" y="63"/>
                    </a:lnTo>
                    <a:lnTo>
                      <a:pt x="96" y="62"/>
                    </a:lnTo>
                    <a:lnTo>
                      <a:pt x="96" y="61"/>
                    </a:lnTo>
                    <a:lnTo>
                      <a:pt x="97" y="60"/>
                    </a:lnTo>
                    <a:lnTo>
                      <a:pt x="100" y="60"/>
                    </a:lnTo>
                    <a:lnTo>
                      <a:pt x="105" y="59"/>
                    </a:lnTo>
                    <a:lnTo>
                      <a:pt x="110" y="58"/>
                    </a:lnTo>
                    <a:lnTo>
                      <a:pt x="115" y="58"/>
                    </a:lnTo>
                    <a:lnTo>
                      <a:pt x="119" y="58"/>
                    </a:lnTo>
                    <a:lnTo>
                      <a:pt x="122" y="57"/>
                    </a:lnTo>
                    <a:lnTo>
                      <a:pt x="124" y="56"/>
                    </a:lnTo>
                    <a:lnTo>
                      <a:pt x="126" y="55"/>
                    </a:lnTo>
                    <a:lnTo>
                      <a:pt x="127" y="53"/>
                    </a:lnTo>
                    <a:lnTo>
                      <a:pt x="128" y="50"/>
                    </a:lnTo>
                    <a:lnTo>
                      <a:pt x="128" y="46"/>
                    </a:lnTo>
                    <a:lnTo>
                      <a:pt x="128" y="43"/>
                    </a:lnTo>
                    <a:lnTo>
                      <a:pt x="129" y="42"/>
                    </a:lnTo>
                    <a:lnTo>
                      <a:pt x="130" y="42"/>
                    </a:lnTo>
                    <a:lnTo>
                      <a:pt x="134" y="45"/>
                    </a:lnTo>
                    <a:lnTo>
                      <a:pt x="138" y="46"/>
                    </a:lnTo>
                    <a:lnTo>
                      <a:pt x="142" y="49"/>
                    </a:lnTo>
                    <a:lnTo>
                      <a:pt x="145" y="51"/>
                    </a:lnTo>
                    <a:lnTo>
                      <a:pt x="145" y="54"/>
                    </a:lnTo>
                    <a:lnTo>
                      <a:pt x="146" y="56"/>
                    </a:lnTo>
                    <a:lnTo>
                      <a:pt x="146" y="58"/>
                    </a:lnTo>
                    <a:lnTo>
                      <a:pt x="147" y="60"/>
                    </a:lnTo>
                    <a:lnTo>
                      <a:pt x="149" y="63"/>
                    </a:lnTo>
                    <a:lnTo>
                      <a:pt x="153" y="64"/>
                    </a:lnTo>
                    <a:lnTo>
                      <a:pt x="161" y="67"/>
                    </a:lnTo>
                    <a:lnTo>
                      <a:pt x="165" y="69"/>
                    </a:lnTo>
                    <a:lnTo>
                      <a:pt x="168" y="70"/>
                    </a:lnTo>
                    <a:lnTo>
                      <a:pt x="170" y="72"/>
                    </a:lnTo>
                    <a:lnTo>
                      <a:pt x="171" y="74"/>
                    </a:lnTo>
                    <a:lnTo>
                      <a:pt x="170" y="78"/>
                    </a:lnTo>
                    <a:lnTo>
                      <a:pt x="168" y="81"/>
                    </a:lnTo>
                    <a:lnTo>
                      <a:pt x="166" y="84"/>
                    </a:lnTo>
                    <a:lnTo>
                      <a:pt x="163" y="86"/>
                    </a:lnTo>
                    <a:lnTo>
                      <a:pt x="162" y="88"/>
                    </a:lnTo>
                    <a:lnTo>
                      <a:pt x="160" y="89"/>
                    </a:lnTo>
                    <a:lnTo>
                      <a:pt x="159" y="90"/>
                    </a:lnTo>
                    <a:lnTo>
                      <a:pt x="159" y="92"/>
                    </a:lnTo>
                    <a:lnTo>
                      <a:pt x="160" y="94"/>
                    </a:lnTo>
                    <a:lnTo>
                      <a:pt x="161" y="99"/>
                    </a:lnTo>
                    <a:lnTo>
                      <a:pt x="164" y="103"/>
                    </a:lnTo>
                    <a:lnTo>
                      <a:pt x="167" y="106"/>
                    </a:lnTo>
                    <a:lnTo>
                      <a:pt x="171" y="107"/>
                    </a:lnTo>
                    <a:lnTo>
                      <a:pt x="174" y="108"/>
                    </a:lnTo>
                    <a:lnTo>
                      <a:pt x="178" y="109"/>
                    </a:lnTo>
                    <a:lnTo>
                      <a:pt x="182" y="109"/>
                    </a:lnTo>
                    <a:lnTo>
                      <a:pt x="186" y="111"/>
                    </a:lnTo>
                    <a:lnTo>
                      <a:pt x="189" y="113"/>
                    </a:lnTo>
                    <a:lnTo>
                      <a:pt x="193" y="116"/>
                    </a:lnTo>
                    <a:lnTo>
                      <a:pt x="197" y="117"/>
                    </a:lnTo>
                    <a:lnTo>
                      <a:pt x="201" y="117"/>
                    </a:lnTo>
                    <a:lnTo>
                      <a:pt x="203" y="116"/>
                    </a:lnTo>
                    <a:lnTo>
                      <a:pt x="204" y="114"/>
                    </a:lnTo>
                    <a:lnTo>
                      <a:pt x="206" y="111"/>
                    </a:lnTo>
                    <a:lnTo>
                      <a:pt x="204" y="107"/>
                    </a:lnTo>
                    <a:lnTo>
                      <a:pt x="202" y="101"/>
                    </a:lnTo>
                    <a:lnTo>
                      <a:pt x="198" y="96"/>
                    </a:lnTo>
                    <a:lnTo>
                      <a:pt x="195" y="92"/>
                    </a:lnTo>
                    <a:lnTo>
                      <a:pt x="191" y="90"/>
                    </a:lnTo>
                    <a:lnTo>
                      <a:pt x="186" y="86"/>
                    </a:lnTo>
                    <a:lnTo>
                      <a:pt x="185" y="84"/>
                    </a:lnTo>
                    <a:lnTo>
                      <a:pt x="183" y="82"/>
                    </a:lnTo>
                    <a:lnTo>
                      <a:pt x="183" y="79"/>
                    </a:lnTo>
                    <a:lnTo>
                      <a:pt x="185" y="74"/>
                    </a:lnTo>
                    <a:lnTo>
                      <a:pt x="186" y="73"/>
                    </a:lnTo>
                    <a:lnTo>
                      <a:pt x="188" y="71"/>
                    </a:lnTo>
                    <a:lnTo>
                      <a:pt x="191" y="66"/>
                    </a:lnTo>
                    <a:lnTo>
                      <a:pt x="193" y="63"/>
                    </a:lnTo>
                    <a:lnTo>
                      <a:pt x="194" y="61"/>
                    </a:lnTo>
                    <a:lnTo>
                      <a:pt x="195" y="60"/>
                    </a:lnTo>
                    <a:lnTo>
                      <a:pt x="196" y="59"/>
                    </a:lnTo>
                    <a:lnTo>
                      <a:pt x="194" y="58"/>
                    </a:lnTo>
                    <a:lnTo>
                      <a:pt x="193" y="59"/>
                    </a:lnTo>
                    <a:lnTo>
                      <a:pt x="180" y="59"/>
                    </a:lnTo>
                    <a:lnTo>
                      <a:pt x="177" y="58"/>
                    </a:lnTo>
                    <a:lnTo>
                      <a:pt x="176" y="58"/>
                    </a:lnTo>
                    <a:lnTo>
                      <a:pt x="176" y="57"/>
                    </a:lnTo>
                    <a:lnTo>
                      <a:pt x="176" y="53"/>
                    </a:lnTo>
                    <a:lnTo>
                      <a:pt x="177" y="50"/>
                    </a:lnTo>
                    <a:lnTo>
                      <a:pt x="176" y="46"/>
                    </a:lnTo>
                    <a:lnTo>
                      <a:pt x="175" y="43"/>
                    </a:lnTo>
                    <a:lnTo>
                      <a:pt x="173" y="41"/>
                    </a:lnTo>
                    <a:lnTo>
                      <a:pt x="171" y="39"/>
                    </a:lnTo>
                    <a:lnTo>
                      <a:pt x="170" y="39"/>
                    </a:lnTo>
                    <a:lnTo>
                      <a:pt x="168" y="39"/>
                    </a:lnTo>
                    <a:lnTo>
                      <a:pt x="166" y="39"/>
                    </a:lnTo>
                    <a:lnTo>
                      <a:pt x="163" y="40"/>
                    </a:lnTo>
                    <a:lnTo>
                      <a:pt x="161" y="40"/>
                    </a:lnTo>
                    <a:lnTo>
                      <a:pt x="157" y="38"/>
                    </a:lnTo>
                    <a:lnTo>
                      <a:pt x="155" y="36"/>
                    </a:lnTo>
                    <a:lnTo>
                      <a:pt x="155" y="33"/>
                    </a:lnTo>
                    <a:lnTo>
                      <a:pt x="160" y="29"/>
                    </a:lnTo>
                    <a:lnTo>
                      <a:pt x="163" y="28"/>
                    </a:lnTo>
                    <a:lnTo>
                      <a:pt x="165" y="27"/>
                    </a:lnTo>
                    <a:lnTo>
                      <a:pt x="167" y="26"/>
                    </a:lnTo>
                    <a:lnTo>
                      <a:pt x="168" y="27"/>
                    </a:lnTo>
                    <a:lnTo>
                      <a:pt x="170" y="27"/>
                    </a:lnTo>
                    <a:lnTo>
                      <a:pt x="172" y="28"/>
                    </a:lnTo>
                    <a:lnTo>
                      <a:pt x="176" y="31"/>
                    </a:lnTo>
                    <a:lnTo>
                      <a:pt x="180" y="33"/>
                    </a:lnTo>
                    <a:lnTo>
                      <a:pt x="185" y="35"/>
                    </a:lnTo>
                    <a:lnTo>
                      <a:pt x="188" y="37"/>
                    </a:lnTo>
                    <a:lnTo>
                      <a:pt x="191" y="39"/>
                    </a:lnTo>
                    <a:lnTo>
                      <a:pt x="194" y="41"/>
                    </a:lnTo>
                    <a:lnTo>
                      <a:pt x="197" y="42"/>
                    </a:lnTo>
                    <a:lnTo>
                      <a:pt x="199" y="43"/>
                    </a:lnTo>
                    <a:lnTo>
                      <a:pt x="202" y="45"/>
                    </a:lnTo>
                    <a:lnTo>
                      <a:pt x="204" y="48"/>
                    </a:lnTo>
                    <a:lnTo>
                      <a:pt x="207" y="51"/>
                    </a:lnTo>
                    <a:lnTo>
                      <a:pt x="207" y="55"/>
                    </a:lnTo>
                    <a:lnTo>
                      <a:pt x="205" y="58"/>
                    </a:lnTo>
                    <a:lnTo>
                      <a:pt x="205" y="62"/>
                    </a:lnTo>
                    <a:lnTo>
                      <a:pt x="207" y="67"/>
                    </a:lnTo>
                    <a:lnTo>
                      <a:pt x="208" y="71"/>
                    </a:lnTo>
                    <a:lnTo>
                      <a:pt x="211" y="73"/>
                    </a:lnTo>
                    <a:lnTo>
                      <a:pt x="211" y="74"/>
                    </a:lnTo>
                    <a:lnTo>
                      <a:pt x="215" y="69"/>
                    </a:lnTo>
                    <a:lnTo>
                      <a:pt x="219" y="65"/>
                    </a:lnTo>
                    <a:lnTo>
                      <a:pt x="222" y="63"/>
                    </a:lnTo>
                    <a:lnTo>
                      <a:pt x="225" y="61"/>
                    </a:lnTo>
                    <a:lnTo>
                      <a:pt x="228" y="60"/>
                    </a:lnTo>
                    <a:lnTo>
                      <a:pt x="229" y="59"/>
                    </a:lnTo>
                    <a:lnTo>
                      <a:pt x="232" y="58"/>
                    </a:lnTo>
                    <a:lnTo>
                      <a:pt x="233" y="58"/>
                    </a:lnTo>
                    <a:lnTo>
                      <a:pt x="236" y="58"/>
                    </a:lnTo>
                    <a:lnTo>
                      <a:pt x="237" y="59"/>
                    </a:lnTo>
                    <a:lnTo>
                      <a:pt x="240" y="60"/>
                    </a:lnTo>
                    <a:lnTo>
                      <a:pt x="243" y="62"/>
                    </a:lnTo>
                    <a:lnTo>
                      <a:pt x="247" y="64"/>
                    </a:lnTo>
                    <a:lnTo>
                      <a:pt x="249" y="65"/>
                    </a:lnTo>
                    <a:lnTo>
                      <a:pt x="253" y="66"/>
                    </a:lnTo>
                    <a:lnTo>
                      <a:pt x="256" y="67"/>
                    </a:lnTo>
                    <a:lnTo>
                      <a:pt x="259" y="68"/>
                    </a:lnTo>
                    <a:lnTo>
                      <a:pt x="262" y="68"/>
                    </a:lnTo>
                    <a:lnTo>
                      <a:pt x="264" y="69"/>
                    </a:lnTo>
                    <a:lnTo>
                      <a:pt x="267" y="70"/>
                    </a:lnTo>
                    <a:lnTo>
                      <a:pt x="269" y="73"/>
                    </a:lnTo>
                    <a:lnTo>
                      <a:pt x="268" y="78"/>
                    </a:lnTo>
                    <a:lnTo>
                      <a:pt x="266" y="81"/>
                    </a:lnTo>
                    <a:lnTo>
                      <a:pt x="255" y="84"/>
                    </a:lnTo>
                    <a:lnTo>
                      <a:pt x="254" y="84"/>
                    </a:lnTo>
                    <a:lnTo>
                      <a:pt x="253" y="83"/>
                    </a:lnTo>
                    <a:lnTo>
                      <a:pt x="249" y="83"/>
                    </a:lnTo>
                    <a:lnTo>
                      <a:pt x="247" y="84"/>
                    </a:lnTo>
                    <a:lnTo>
                      <a:pt x="245" y="85"/>
                    </a:lnTo>
                    <a:lnTo>
                      <a:pt x="245" y="88"/>
                    </a:lnTo>
                    <a:lnTo>
                      <a:pt x="247" y="91"/>
                    </a:lnTo>
                    <a:lnTo>
                      <a:pt x="249" y="97"/>
                    </a:lnTo>
                    <a:lnTo>
                      <a:pt x="249" y="101"/>
                    </a:lnTo>
                    <a:lnTo>
                      <a:pt x="250" y="102"/>
                    </a:lnTo>
                    <a:lnTo>
                      <a:pt x="266" y="102"/>
                    </a:lnTo>
                    <a:lnTo>
                      <a:pt x="268" y="103"/>
                    </a:lnTo>
                    <a:lnTo>
                      <a:pt x="269" y="104"/>
                    </a:lnTo>
                    <a:lnTo>
                      <a:pt x="269" y="106"/>
                    </a:lnTo>
                    <a:lnTo>
                      <a:pt x="269" y="108"/>
                    </a:lnTo>
                    <a:lnTo>
                      <a:pt x="268" y="111"/>
                    </a:lnTo>
                    <a:lnTo>
                      <a:pt x="267" y="115"/>
                    </a:lnTo>
                    <a:lnTo>
                      <a:pt x="264" y="117"/>
                    </a:lnTo>
                    <a:lnTo>
                      <a:pt x="262" y="119"/>
                    </a:lnTo>
                    <a:lnTo>
                      <a:pt x="257" y="122"/>
                    </a:lnTo>
                    <a:lnTo>
                      <a:pt x="255" y="124"/>
                    </a:lnTo>
                    <a:lnTo>
                      <a:pt x="253" y="126"/>
                    </a:lnTo>
                    <a:lnTo>
                      <a:pt x="253" y="129"/>
                    </a:lnTo>
                    <a:lnTo>
                      <a:pt x="252" y="134"/>
                    </a:lnTo>
                    <a:lnTo>
                      <a:pt x="251" y="137"/>
                    </a:lnTo>
                    <a:lnTo>
                      <a:pt x="252" y="139"/>
                    </a:lnTo>
                    <a:lnTo>
                      <a:pt x="254" y="141"/>
                    </a:lnTo>
                    <a:lnTo>
                      <a:pt x="257" y="144"/>
                    </a:lnTo>
                    <a:lnTo>
                      <a:pt x="255" y="145"/>
                    </a:lnTo>
                    <a:lnTo>
                      <a:pt x="255" y="149"/>
                    </a:lnTo>
                    <a:lnTo>
                      <a:pt x="259" y="156"/>
                    </a:lnTo>
                    <a:lnTo>
                      <a:pt x="264" y="165"/>
                    </a:lnTo>
                    <a:lnTo>
                      <a:pt x="265" y="170"/>
                    </a:lnTo>
                    <a:lnTo>
                      <a:pt x="264" y="175"/>
                    </a:lnTo>
                    <a:lnTo>
                      <a:pt x="263" y="181"/>
                    </a:lnTo>
                    <a:lnTo>
                      <a:pt x="262" y="188"/>
                    </a:lnTo>
                    <a:lnTo>
                      <a:pt x="260" y="194"/>
                    </a:lnTo>
                    <a:lnTo>
                      <a:pt x="260" y="200"/>
                    </a:lnTo>
                    <a:lnTo>
                      <a:pt x="263" y="205"/>
                    </a:lnTo>
                    <a:lnTo>
                      <a:pt x="265" y="210"/>
                    </a:lnTo>
                    <a:lnTo>
                      <a:pt x="265" y="213"/>
                    </a:lnTo>
                    <a:lnTo>
                      <a:pt x="265" y="217"/>
                    </a:lnTo>
                    <a:lnTo>
                      <a:pt x="266" y="221"/>
                    </a:lnTo>
                    <a:lnTo>
                      <a:pt x="267" y="224"/>
                    </a:lnTo>
                    <a:lnTo>
                      <a:pt x="266" y="228"/>
                    </a:lnTo>
                    <a:lnTo>
                      <a:pt x="265" y="229"/>
                    </a:lnTo>
                    <a:lnTo>
                      <a:pt x="264" y="231"/>
                    </a:lnTo>
                    <a:lnTo>
                      <a:pt x="263" y="229"/>
                    </a:lnTo>
                    <a:lnTo>
                      <a:pt x="259" y="226"/>
                    </a:lnTo>
                    <a:lnTo>
                      <a:pt x="253" y="222"/>
                    </a:lnTo>
                    <a:lnTo>
                      <a:pt x="249" y="220"/>
                    </a:lnTo>
                    <a:lnTo>
                      <a:pt x="245" y="219"/>
                    </a:lnTo>
                    <a:lnTo>
                      <a:pt x="241" y="219"/>
                    </a:lnTo>
                    <a:lnTo>
                      <a:pt x="237" y="219"/>
                    </a:lnTo>
                    <a:lnTo>
                      <a:pt x="233" y="220"/>
                    </a:lnTo>
                    <a:lnTo>
                      <a:pt x="231" y="221"/>
                    </a:lnTo>
                    <a:lnTo>
                      <a:pt x="228" y="223"/>
                    </a:lnTo>
                    <a:lnTo>
                      <a:pt x="226" y="224"/>
                    </a:lnTo>
                    <a:lnTo>
                      <a:pt x="224" y="226"/>
                    </a:lnTo>
                    <a:lnTo>
                      <a:pt x="222" y="226"/>
                    </a:lnTo>
                    <a:lnTo>
                      <a:pt x="219" y="228"/>
                    </a:lnTo>
                    <a:lnTo>
                      <a:pt x="216" y="235"/>
                    </a:lnTo>
                    <a:lnTo>
                      <a:pt x="213" y="241"/>
                    </a:lnTo>
                    <a:lnTo>
                      <a:pt x="211" y="247"/>
                    </a:lnTo>
                    <a:lnTo>
                      <a:pt x="209" y="254"/>
                    </a:lnTo>
                    <a:lnTo>
                      <a:pt x="209" y="261"/>
                    </a:lnTo>
                    <a:lnTo>
                      <a:pt x="211" y="267"/>
                    </a:lnTo>
                    <a:lnTo>
                      <a:pt x="214" y="273"/>
                    </a:lnTo>
                    <a:lnTo>
                      <a:pt x="221" y="279"/>
                    </a:lnTo>
                    <a:lnTo>
                      <a:pt x="232" y="283"/>
                    </a:lnTo>
                    <a:lnTo>
                      <a:pt x="234" y="280"/>
                    </a:lnTo>
                    <a:lnTo>
                      <a:pt x="237" y="276"/>
                    </a:lnTo>
                    <a:lnTo>
                      <a:pt x="239" y="274"/>
                    </a:lnTo>
                    <a:lnTo>
                      <a:pt x="242" y="271"/>
                    </a:lnTo>
                    <a:lnTo>
                      <a:pt x="244" y="269"/>
                    </a:lnTo>
                    <a:lnTo>
                      <a:pt x="247" y="267"/>
                    </a:lnTo>
                    <a:lnTo>
                      <a:pt x="249" y="266"/>
                    </a:lnTo>
                    <a:lnTo>
                      <a:pt x="252" y="267"/>
                    </a:lnTo>
                    <a:lnTo>
                      <a:pt x="255" y="270"/>
                    </a:lnTo>
                    <a:lnTo>
                      <a:pt x="257" y="273"/>
                    </a:lnTo>
                    <a:lnTo>
                      <a:pt x="256" y="276"/>
                    </a:lnTo>
                    <a:lnTo>
                      <a:pt x="255" y="278"/>
                    </a:lnTo>
                    <a:lnTo>
                      <a:pt x="256" y="278"/>
                    </a:lnTo>
                    <a:lnTo>
                      <a:pt x="257" y="278"/>
                    </a:lnTo>
                    <a:lnTo>
                      <a:pt x="263" y="278"/>
                    </a:lnTo>
                    <a:lnTo>
                      <a:pt x="266" y="277"/>
                    </a:lnTo>
                    <a:lnTo>
                      <a:pt x="269" y="276"/>
                    </a:lnTo>
                    <a:lnTo>
                      <a:pt x="273" y="274"/>
                    </a:lnTo>
                    <a:lnTo>
                      <a:pt x="277" y="272"/>
                    </a:lnTo>
                    <a:lnTo>
                      <a:pt x="279" y="272"/>
                    </a:lnTo>
                    <a:lnTo>
                      <a:pt x="281" y="274"/>
                    </a:lnTo>
                    <a:lnTo>
                      <a:pt x="282" y="276"/>
                    </a:lnTo>
                    <a:lnTo>
                      <a:pt x="283" y="278"/>
                    </a:lnTo>
                    <a:lnTo>
                      <a:pt x="284" y="280"/>
                    </a:lnTo>
                    <a:lnTo>
                      <a:pt x="286" y="283"/>
                    </a:lnTo>
                    <a:lnTo>
                      <a:pt x="288" y="285"/>
                    </a:lnTo>
                    <a:lnTo>
                      <a:pt x="290" y="287"/>
                    </a:lnTo>
                    <a:lnTo>
                      <a:pt x="292" y="287"/>
                    </a:lnTo>
                    <a:lnTo>
                      <a:pt x="295" y="287"/>
                    </a:lnTo>
                    <a:lnTo>
                      <a:pt x="297" y="287"/>
                    </a:lnTo>
                    <a:lnTo>
                      <a:pt x="298" y="286"/>
                    </a:lnTo>
                    <a:lnTo>
                      <a:pt x="300" y="285"/>
                    </a:lnTo>
                    <a:lnTo>
                      <a:pt x="306" y="284"/>
                    </a:lnTo>
                    <a:lnTo>
                      <a:pt x="309" y="285"/>
                    </a:lnTo>
                    <a:lnTo>
                      <a:pt x="312" y="285"/>
                    </a:lnTo>
                    <a:lnTo>
                      <a:pt x="314" y="284"/>
                    </a:lnTo>
                    <a:lnTo>
                      <a:pt x="315" y="283"/>
                    </a:lnTo>
                    <a:lnTo>
                      <a:pt x="318" y="280"/>
                    </a:lnTo>
                    <a:lnTo>
                      <a:pt x="320" y="277"/>
                    </a:lnTo>
                    <a:lnTo>
                      <a:pt x="323" y="273"/>
                    </a:lnTo>
                    <a:lnTo>
                      <a:pt x="324" y="269"/>
                    </a:lnTo>
                    <a:lnTo>
                      <a:pt x="325" y="265"/>
                    </a:lnTo>
                    <a:lnTo>
                      <a:pt x="325" y="261"/>
                    </a:lnTo>
                    <a:lnTo>
                      <a:pt x="326" y="259"/>
                    </a:lnTo>
                    <a:lnTo>
                      <a:pt x="327" y="256"/>
                    </a:lnTo>
                    <a:lnTo>
                      <a:pt x="330" y="254"/>
                    </a:lnTo>
                    <a:lnTo>
                      <a:pt x="334" y="253"/>
                    </a:lnTo>
                    <a:lnTo>
                      <a:pt x="339" y="252"/>
                    </a:lnTo>
                    <a:lnTo>
                      <a:pt x="344" y="252"/>
                    </a:lnTo>
                    <a:lnTo>
                      <a:pt x="348" y="252"/>
                    </a:lnTo>
                    <a:lnTo>
                      <a:pt x="357" y="249"/>
                    </a:lnTo>
                    <a:lnTo>
                      <a:pt x="360" y="246"/>
                    </a:lnTo>
                    <a:lnTo>
                      <a:pt x="364" y="243"/>
                    </a:lnTo>
                    <a:lnTo>
                      <a:pt x="367" y="239"/>
                    </a:lnTo>
                    <a:lnTo>
                      <a:pt x="369" y="234"/>
                    </a:lnTo>
                    <a:lnTo>
                      <a:pt x="371" y="232"/>
                    </a:lnTo>
                    <a:lnTo>
                      <a:pt x="374" y="231"/>
                    </a:lnTo>
                    <a:lnTo>
                      <a:pt x="375" y="231"/>
                    </a:lnTo>
                    <a:lnTo>
                      <a:pt x="377" y="231"/>
                    </a:lnTo>
                    <a:lnTo>
                      <a:pt x="379" y="232"/>
                    </a:lnTo>
                    <a:lnTo>
                      <a:pt x="381" y="233"/>
                    </a:lnTo>
                    <a:lnTo>
                      <a:pt x="384" y="233"/>
                    </a:lnTo>
                    <a:lnTo>
                      <a:pt x="387" y="233"/>
                    </a:lnTo>
                    <a:lnTo>
                      <a:pt x="392" y="231"/>
                    </a:lnTo>
                    <a:lnTo>
                      <a:pt x="396" y="230"/>
                    </a:lnTo>
                    <a:lnTo>
                      <a:pt x="401" y="228"/>
                    </a:lnTo>
                    <a:lnTo>
                      <a:pt x="409" y="225"/>
                    </a:lnTo>
                    <a:lnTo>
                      <a:pt x="411" y="224"/>
                    </a:lnTo>
                    <a:lnTo>
                      <a:pt x="411" y="224"/>
                    </a:lnTo>
                    <a:lnTo>
                      <a:pt x="412" y="224"/>
                    </a:lnTo>
                    <a:lnTo>
                      <a:pt x="412" y="224"/>
                    </a:lnTo>
                    <a:lnTo>
                      <a:pt x="414" y="224"/>
                    </a:lnTo>
                    <a:lnTo>
                      <a:pt x="415" y="225"/>
                    </a:lnTo>
                    <a:lnTo>
                      <a:pt x="417" y="225"/>
                    </a:lnTo>
                    <a:lnTo>
                      <a:pt x="420" y="226"/>
                    </a:lnTo>
                    <a:lnTo>
                      <a:pt x="423" y="227"/>
                    </a:lnTo>
                    <a:lnTo>
                      <a:pt x="427" y="228"/>
                    </a:lnTo>
                    <a:lnTo>
                      <a:pt x="431" y="228"/>
                    </a:lnTo>
                    <a:lnTo>
                      <a:pt x="436" y="225"/>
                    </a:lnTo>
                    <a:lnTo>
                      <a:pt x="441" y="222"/>
                    </a:lnTo>
                    <a:lnTo>
                      <a:pt x="446" y="218"/>
                    </a:lnTo>
                    <a:lnTo>
                      <a:pt x="451" y="214"/>
                    </a:lnTo>
                    <a:lnTo>
                      <a:pt x="456" y="210"/>
                    </a:lnTo>
                    <a:lnTo>
                      <a:pt x="461" y="208"/>
                    </a:lnTo>
                    <a:lnTo>
                      <a:pt x="465" y="208"/>
                    </a:lnTo>
                    <a:lnTo>
                      <a:pt x="472" y="211"/>
                    </a:lnTo>
                    <a:lnTo>
                      <a:pt x="476" y="217"/>
                    </a:lnTo>
                    <a:lnTo>
                      <a:pt x="477" y="224"/>
                    </a:lnTo>
                    <a:lnTo>
                      <a:pt x="477" y="232"/>
                    </a:lnTo>
                    <a:lnTo>
                      <a:pt x="476" y="239"/>
                    </a:lnTo>
                    <a:lnTo>
                      <a:pt x="476" y="248"/>
                    </a:lnTo>
                    <a:lnTo>
                      <a:pt x="476" y="256"/>
                    </a:lnTo>
                    <a:lnTo>
                      <a:pt x="477" y="262"/>
                    </a:lnTo>
                    <a:lnTo>
                      <a:pt x="478" y="267"/>
                    </a:lnTo>
                    <a:lnTo>
                      <a:pt x="478" y="272"/>
                    </a:lnTo>
                    <a:lnTo>
                      <a:pt x="477" y="278"/>
                    </a:lnTo>
                    <a:lnTo>
                      <a:pt x="475" y="288"/>
                    </a:lnTo>
                    <a:lnTo>
                      <a:pt x="475" y="294"/>
                    </a:lnTo>
                    <a:lnTo>
                      <a:pt x="474" y="301"/>
                    </a:lnTo>
                    <a:lnTo>
                      <a:pt x="473" y="308"/>
                    </a:lnTo>
                    <a:lnTo>
                      <a:pt x="472" y="315"/>
                    </a:lnTo>
                    <a:lnTo>
                      <a:pt x="470" y="322"/>
                    </a:lnTo>
                    <a:lnTo>
                      <a:pt x="468" y="329"/>
                    </a:lnTo>
                    <a:lnTo>
                      <a:pt x="465" y="336"/>
                    </a:lnTo>
                    <a:lnTo>
                      <a:pt x="461" y="343"/>
                    </a:lnTo>
                    <a:lnTo>
                      <a:pt x="457" y="349"/>
                    </a:lnTo>
                    <a:lnTo>
                      <a:pt x="454" y="355"/>
                    </a:lnTo>
                    <a:lnTo>
                      <a:pt x="449" y="366"/>
                    </a:lnTo>
                    <a:lnTo>
                      <a:pt x="446" y="372"/>
                    </a:lnTo>
                    <a:lnTo>
                      <a:pt x="443" y="378"/>
                    </a:lnTo>
                    <a:lnTo>
                      <a:pt x="438" y="386"/>
                    </a:lnTo>
                    <a:lnTo>
                      <a:pt x="429" y="402"/>
                    </a:lnTo>
                    <a:lnTo>
                      <a:pt x="426" y="409"/>
                    </a:lnTo>
                    <a:lnTo>
                      <a:pt x="423" y="414"/>
                    </a:lnTo>
                    <a:lnTo>
                      <a:pt x="421" y="417"/>
                    </a:lnTo>
                    <a:lnTo>
                      <a:pt x="418" y="424"/>
                    </a:lnTo>
                    <a:lnTo>
                      <a:pt x="409" y="434"/>
                    </a:lnTo>
                    <a:lnTo>
                      <a:pt x="407" y="438"/>
                    </a:lnTo>
                    <a:lnTo>
                      <a:pt x="405" y="441"/>
                    </a:lnTo>
                    <a:lnTo>
                      <a:pt x="404" y="444"/>
                    </a:lnTo>
                    <a:lnTo>
                      <a:pt x="403" y="446"/>
                    </a:lnTo>
                    <a:lnTo>
                      <a:pt x="402" y="449"/>
                    </a:lnTo>
                    <a:lnTo>
                      <a:pt x="400" y="451"/>
                    </a:lnTo>
                    <a:lnTo>
                      <a:pt x="397" y="454"/>
                    </a:lnTo>
                    <a:lnTo>
                      <a:pt x="394" y="455"/>
                    </a:lnTo>
                    <a:lnTo>
                      <a:pt x="391" y="459"/>
                    </a:lnTo>
                    <a:lnTo>
                      <a:pt x="389" y="461"/>
                    </a:lnTo>
                    <a:lnTo>
                      <a:pt x="384" y="466"/>
                    </a:lnTo>
                    <a:lnTo>
                      <a:pt x="382" y="467"/>
                    </a:lnTo>
                    <a:lnTo>
                      <a:pt x="381" y="468"/>
                    </a:lnTo>
                    <a:lnTo>
                      <a:pt x="382" y="452"/>
                    </a:lnTo>
                    <a:lnTo>
                      <a:pt x="385" y="439"/>
                    </a:lnTo>
                    <a:lnTo>
                      <a:pt x="386" y="426"/>
                    </a:lnTo>
                    <a:lnTo>
                      <a:pt x="387" y="412"/>
                    </a:lnTo>
                    <a:lnTo>
                      <a:pt x="388" y="405"/>
                    </a:lnTo>
                    <a:lnTo>
                      <a:pt x="389" y="399"/>
                    </a:lnTo>
                    <a:lnTo>
                      <a:pt x="390" y="394"/>
                    </a:lnTo>
                    <a:lnTo>
                      <a:pt x="390" y="389"/>
                    </a:lnTo>
                    <a:lnTo>
                      <a:pt x="389" y="385"/>
                    </a:lnTo>
                    <a:lnTo>
                      <a:pt x="387" y="382"/>
                    </a:lnTo>
                    <a:lnTo>
                      <a:pt x="384" y="379"/>
                    </a:lnTo>
                    <a:lnTo>
                      <a:pt x="379" y="378"/>
                    </a:lnTo>
                    <a:lnTo>
                      <a:pt x="373" y="377"/>
                    </a:lnTo>
                    <a:lnTo>
                      <a:pt x="367" y="376"/>
                    </a:lnTo>
                    <a:lnTo>
                      <a:pt x="358" y="376"/>
                    </a:lnTo>
                    <a:lnTo>
                      <a:pt x="354" y="376"/>
                    </a:lnTo>
                    <a:lnTo>
                      <a:pt x="349" y="375"/>
                    </a:lnTo>
                    <a:lnTo>
                      <a:pt x="344" y="373"/>
                    </a:lnTo>
                    <a:lnTo>
                      <a:pt x="338" y="371"/>
                    </a:lnTo>
                    <a:lnTo>
                      <a:pt x="333" y="368"/>
                    </a:lnTo>
                    <a:lnTo>
                      <a:pt x="330" y="367"/>
                    </a:lnTo>
                    <a:lnTo>
                      <a:pt x="328" y="367"/>
                    </a:lnTo>
                    <a:lnTo>
                      <a:pt x="326" y="366"/>
                    </a:lnTo>
                    <a:lnTo>
                      <a:pt x="326" y="365"/>
                    </a:lnTo>
                    <a:lnTo>
                      <a:pt x="326" y="361"/>
                    </a:lnTo>
                    <a:lnTo>
                      <a:pt x="325" y="356"/>
                    </a:lnTo>
                    <a:lnTo>
                      <a:pt x="325" y="348"/>
                    </a:lnTo>
                    <a:lnTo>
                      <a:pt x="325" y="338"/>
                    </a:lnTo>
                    <a:lnTo>
                      <a:pt x="325" y="330"/>
                    </a:lnTo>
                    <a:lnTo>
                      <a:pt x="325" y="323"/>
                    </a:lnTo>
                    <a:lnTo>
                      <a:pt x="325" y="318"/>
                    </a:lnTo>
                    <a:lnTo>
                      <a:pt x="325" y="313"/>
                    </a:lnTo>
                    <a:lnTo>
                      <a:pt x="325" y="310"/>
                    </a:lnTo>
                    <a:lnTo>
                      <a:pt x="323" y="307"/>
                    </a:lnTo>
                    <a:lnTo>
                      <a:pt x="319" y="305"/>
                    </a:lnTo>
                    <a:lnTo>
                      <a:pt x="315" y="304"/>
                    </a:lnTo>
                    <a:lnTo>
                      <a:pt x="312" y="303"/>
                    </a:lnTo>
                    <a:lnTo>
                      <a:pt x="310" y="304"/>
                    </a:lnTo>
                    <a:lnTo>
                      <a:pt x="308" y="305"/>
                    </a:lnTo>
                    <a:lnTo>
                      <a:pt x="304" y="307"/>
                    </a:lnTo>
                    <a:lnTo>
                      <a:pt x="300" y="308"/>
                    </a:lnTo>
                    <a:lnTo>
                      <a:pt x="289" y="308"/>
                    </a:lnTo>
                    <a:lnTo>
                      <a:pt x="285" y="308"/>
                    </a:lnTo>
                    <a:lnTo>
                      <a:pt x="281" y="309"/>
                    </a:lnTo>
                    <a:lnTo>
                      <a:pt x="274" y="310"/>
                    </a:lnTo>
                    <a:lnTo>
                      <a:pt x="270" y="310"/>
                    </a:lnTo>
                    <a:lnTo>
                      <a:pt x="266" y="308"/>
                    </a:lnTo>
                    <a:lnTo>
                      <a:pt x="260" y="306"/>
                    </a:lnTo>
                    <a:lnTo>
                      <a:pt x="255" y="304"/>
                    </a:lnTo>
                    <a:lnTo>
                      <a:pt x="252" y="301"/>
                    </a:lnTo>
                    <a:lnTo>
                      <a:pt x="249" y="299"/>
                    </a:lnTo>
                    <a:lnTo>
                      <a:pt x="246" y="298"/>
                    </a:lnTo>
                    <a:lnTo>
                      <a:pt x="244" y="298"/>
                    </a:lnTo>
                    <a:lnTo>
                      <a:pt x="241" y="299"/>
                    </a:lnTo>
                    <a:lnTo>
                      <a:pt x="238" y="301"/>
                    </a:lnTo>
                    <a:lnTo>
                      <a:pt x="234" y="304"/>
                    </a:lnTo>
                    <a:lnTo>
                      <a:pt x="229" y="308"/>
                    </a:lnTo>
                    <a:lnTo>
                      <a:pt x="227" y="311"/>
                    </a:lnTo>
                    <a:lnTo>
                      <a:pt x="224" y="314"/>
                    </a:lnTo>
                    <a:lnTo>
                      <a:pt x="222" y="317"/>
                    </a:lnTo>
                    <a:lnTo>
                      <a:pt x="220" y="318"/>
                    </a:lnTo>
                    <a:lnTo>
                      <a:pt x="217" y="320"/>
                    </a:lnTo>
                    <a:lnTo>
                      <a:pt x="214" y="320"/>
                    </a:lnTo>
                    <a:lnTo>
                      <a:pt x="209" y="318"/>
                    </a:lnTo>
                    <a:lnTo>
                      <a:pt x="204" y="317"/>
                    </a:lnTo>
                    <a:lnTo>
                      <a:pt x="199" y="317"/>
                    </a:lnTo>
                    <a:lnTo>
                      <a:pt x="195" y="318"/>
                    </a:lnTo>
                    <a:lnTo>
                      <a:pt x="192" y="318"/>
                    </a:lnTo>
                    <a:lnTo>
                      <a:pt x="188" y="318"/>
                    </a:lnTo>
                    <a:lnTo>
                      <a:pt x="185" y="317"/>
                    </a:lnTo>
                    <a:lnTo>
                      <a:pt x="182" y="313"/>
                    </a:lnTo>
                    <a:lnTo>
                      <a:pt x="178" y="308"/>
                    </a:lnTo>
                    <a:lnTo>
                      <a:pt x="175" y="302"/>
                    </a:lnTo>
                    <a:lnTo>
                      <a:pt x="173" y="297"/>
                    </a:lnTo>
                    <a:lnTo>
                      <a:pt x="171" y="293"/>
                    </a:lnTo>
                    <a:lnTo>
                      <a:pt x="168" y="289"/>
                    </a:lnTo>
                    <a:lnTo>
                      <a:pt x="166" y="287"/>
                    </a:lnTo>
                    <a:lnTo>
                      <a:pt x="163" y="284"/>
                    </a:lnTo>
                    <a:lnTo>
                      <a:pt x="156" y="278"/>
                    </a:lnTo>
                    <a:lnTo>
                      <a:pt x="153" y="276"/>
                    </a:lnTo>
                    <a:lnTo>
                      <a:pt x="151" y="274"/>
                    </a:lnTo>
                    <a:lnTo>
                      <a:pt x="150" y="274"/>
                    </a:lnTo>
                    <a:lnTo>
                      <a:pt x="148" y="273"/>
                    </a:lnTo>
                    <a:lnTo>
                      <a:pt x="146" y="272"/>
                    </a:lnTo>
                    <a:lnTo>
                      <a:pt x="143" y="272"/>
                    </a:lnTo>
                    <a:lnTo>
                      <a:pt x="140" y="271"/>
                    </a:lnTo>
                    <a:lnTo>
                      <a:pt x="136" y="270"/>
                    </a:lnTo>
                    <a:lnTo>
                      <a:pt x="132" y="270"/>
                    </a:lnTo>
                    <a:lnTo>
                      <a:pt x="129" y="270"/>
                    </a:lnTo>
                    <a:lnTo>
                      <a:pt x="126" y="270"/>
                    </a:lnTo>
                    <a:lnTo>
                      <a:pt x="125" y="271"/>
                    </a:lnTo>
                    <a:lnTo>
                      <a:pt x="124" y="272"/>
                    </a:lnTo>
                    <a:lnTo>
                      <a:pt x="124" y="273"/>
                    </a:lnTo>
                    <a:lnTo>
                      <a:pt x="125" y="275"/>
                    </a:lnTo>
                    <a:lnTo>
                      <a:pt x="129" y="280"/>
                    </a:lnTo>
                    <a:lnTo>
                      <a:pt x="133" y="284"/>
                    </a:lnTo>
                    <a:lnTo>
                      <a:pt x="137" y="288"/>
                    </a:lnTo>
                    <a:lnTo>
                      <a:pt x="140" y="291"/>
                    </a:lnTo>
                    <a:lnTo>
                      <a:pt x="143" y="293"/>
                    </a:lnTo>
                    <a:lnTo>
                      <a:pt x="146" y="295"/>
                    </a:lnTo>
                    <a:lnTo>
                      <a:pt x="149" y="296"/>
                    </a:lnTo>
                    <a:lnTo>
                      <a:pt x="151" y="297"/>
                    </a:lnTo>
                    <a:lnTo>
                      <a:pt x="154" y="299"/>
                    </a:lnTo>
                    <a:lnTo>
                      <a:pt x="153" y="302"/>
                    </a:lnTo>
                    <a:lnTo>
                      <a:pt x="149" y="305"/>
                    </a:lnTo>
                    <a:lnTo>
                      <a:pt x="143" y="302"/>
                    </a:lnTo>
                    <a:lnTo>
                      <a:pt x="137" y="300"/>
                    </a:lnTo>
                    <a:lnTo>
                      <a:pt x="133" y="299"/>
                    </a:lnTo>
                    <a:lnTo>
                      <a:pt x="129" y="297"/>
                    </a:lnTo>
                    <a:lnTo>
                      <a:pt x="126" y="295"/>
                    </a:lnTo>
                    <a:lnTo>
                      <a:pt x="123" y="293"/>
                    </a:lnTo>
                    <a:lnTo>
                      <a:pt x="120" y="290"/>
                    </a:lnTo>
                    <a:lnTo>
                      <a:pt x="117" y="288"/>
                    </a:lnTo>
                    <a:lnTo>
                      <a:pt x="114" y="283"/>
                    </a:lnTo>
                    <a:lnTo>
                      <a:pt x="111" y="278"/>
                    </a:lnTo>
                    <a:lnTo>
                      <a:pt x="110" y="272"/>
                    </a:lnTo>
                    <a:lnTo>
                      <a:pt x="110" y="264"/>
                    </a:lnTo>
                    <a:lnTo>
                      <a:pt x="110" y="257"/>
                    </a:lnTo>
                    <a:lnTo>
                      <a:pt x="109" y="253"/>
                    </a:lnTo>
                    <a:lnTo>
                      <a:pt x="105" y="251"/>
                    </a:lnTo>
                    <a:lnTo>
                      <a:pt x="100" y="246"/>
                    </a:lnTo>
                    <a:lnTo>
                      <a:pt x="96" y="242"/>
                    </a:lnTo>
                    <a:lnTo>
                      <a:pt x="92" y="240"/>
                    </a:lnTo>
                    <a:lnTo>
                      <a:pt x="90" y="238"/>
                    </a:lnTo>
                    <a:lnTo>
                      <a:pt x="88" y="236"/>
                    </a:lnTo>
                    <a:lnTo>
                      <a:pt x="86" y="234"/>
                    </a:lnTo>
                    <a:lnTo>
                      <a:pt x="85" y="232"/>
                    </a:lnTo>
                    <a:lnTo>
                      <a:pt x="84" y="230"/>
                    </a:lnTo>
                    <a:lnTo>
                      <a:pt x="84" y="228"/>
                    </a:lnTo>
                    <a:lnTo>
                      <a:pt x="84" y="223"/>
                    </a:lnTo>
                    <a:lnTo>
                      <a:pt x="84" y="217"/>
                    </a:lnTo>
                    <a:lnTo>
                      <a:pt x="85" y="209"/>
                    </a:lnTo>
                    <a:lnTo>
                      <a:pt x="84" y="200"/>
                    </a:lnTo>
                    <a:lnTo>
                      <a:pt x="82" y="195"/>
                    </a:lnTo>
                    <a:lnTo>
                      <a:pt x="81" y="191"/>
                    </a:lnTo>
                    <a:lnTo>
                      <a:pt x="79" y="188"/>
                    </a:lnTo>
                    <a:lnTo>
                      <a:pt x="77" y="185"/>
                    </a:lnTo>
                    <a:lnTo>
                      <a:pt x="75" y="183"/>
                    </a:lnTo>
                    <a:lnTo>
                      <a:pt x="72" y="180"/>
                    </a:lnTo>
                    <a:lnTo>
                      <a:pt x="71" y="177"/>
                    </a:lnTo>
                    <a:lnTo>
                      <a:pt x="68" y="168"/>
                    </a:lnTo>
                    <a:lnTo>
                      <a:pt x="65" y="165"/>
                    </a:lnTo>
                    <a:lnTo>
                      <a:pt x="63" y="163"/>
                    </a:lnTo>
                    <a:lnTo>
                      <a:pt x="61" y="160"/>
                    </a:lnTo>
                    <a:lnTo>
                      <a:pt x="60" y="159"/>
                    </a:lnTo>
                    <a:lnTo>
                      <a:pt x="59" y="158"/>
                    </a:lnTo>
                    <a:lnTo>
                      <a:pt x="60" y="157"/>
                    </a:lnTo>
                    <a:lnTo>
                      <a:pt x="65" y="157"/>
                    </a:lnTo>
                    <a:lnTo>
                      <a:pt x="67" y="158"/>
                    </a:lnTo>
                    <a:lnTo>
                      <a:pt x="69" y="160"/>
                    </a:lnTo>
                    <a:lnTo>
                      <a:pt x="71" y="160"/>
                    </a:lnTo>
                    <a:lnTo>
                      <a:pt x="72" y="161"/>
                    </a:lnTo>
                    <a:lnTo>
                      <a:pt x="74" y="161"/>
                    </a:lnTo>
                    <a:lnTo>
                      <a:pt x="75" y="160"/>
                    </a:lnTo>
                    <a:lnTo>
                      <a:pt x="76" y="158"/>
                    </a:lnTo>
                    <a:lnTo>
                      <a:pt x="79" y="151"/>
                    </a:lnTo>
                    <a:lnTo>
                      <a:pt x="80" y="145"/>
                    </a:lnTo>
                    <a:lnTo>
                      <a:pt x="79" y="140"/>
                    </a:lnTo>
                    <a:lnTo>
                      <a:pt x="75" y="139"/>
                    </a:lnTo>
                    <a:lnTo>
                      <a:pt x="70" y="139"/>
                    </a:lnTo>
                    <a:lnTo>
                      <a:pt x="67" y="139"/>
                    </a:lnTo>
                    <a:lnTo>
                      <a:pt x="61" y="139"/>
                    </a:lnTo>
                    <a:lnTo>
                      <a:pt x="59" y="140"/>
                    </a:lnTo>
                    <a:lnTo>
                      <a:pt x="58" y="140"/>
                    </a:lnTo>
                    <a:lnTo>
                      <a:pt x="55" y="139"/>
                    </a:lnTo>
                    <a:lnTo>
                      <a:pt x="51" y="134"/>
                    </a:lnTo>
                    <a:lnTo>
                      <a:pt x="48" y="132"/>
                    </a:lnTo>
                    <a:lnTo>
                      <a:pt x="44" y="130"/>
                    </a:lnTo>
                    <a:lnTo>
                      <a:pt x="41" y="130"/>
                    </a:lnTo>
                    <a:lnTo>
                      <a:pt x="37" y="130"/>
                    </a:lnTo>
                    <a:lnTo>
                      <a:pt x="33" y="130"/>
                    </a:lnTo>
                    <a:lnTo>
                      <a:pt x="29" y="130"/>
                    </a:lnTo>
                    <a:lnTo>
                      <a:pt x="25" y="132"/>
                    </a:lnTo>
                    <a:lnTo>
                      <a:pt x="23" y="132"/>
                    </a:lnTo>
                    <a:lnTo>
                      <a:pt x="17" y="132"/>
                    </a:lnTo>
                    <a:lnTo>
                      <a:pt x="14" y="132"/>
                    </a:lnTo>
                    <a:lnTo>
                      <a:pt x="13" y="129"/>
                    </a:lnTo>
                    <a:lnTo>
                      <a:pt x="16" y="122"/>
                    </a:lnTo>
                    <a:lnTo>
                      <a:pt x="18" y="118"/>
                    </a:lnTo>
                    <a:lnTo>
                      <a:pt x="23" y="113"/>
                    </a:lnTo>
                    <a:lnTo>
                      <a:pt x="25" y="111"/>
                    </a:lnTo>
                    <a:lnTo>
                      <a:pt x="26" y="109"/>
                    </a:lnTo>
                    <a:lnTo>
                      <a:pt x="29" y="107"/>
                    </a:lnTo>
                    <a:lnTo>
                      <a:pt x="29" y="105"/>
                    </a:lnTo>
                    <a:lnTo>
                      <a:pt x="30" y="101"/>
                    </a:lnTo>
                    <a:lnTo>
                      <a:pt x="30" y="94"/>
                    </a:lnTo>
                    <a:lnTo>
                      <a:pt x="31" y="89"/>
                    </a:lnTo>
                    <a:lnTo>
                      <a:pt x="30" y="87"/>
                    </a:lnTo>
                    <a:lnTo>
                      <a:pt x="25" y="86"/>
                    </a:lnTo>
                    <a:lnTo>
                      <a:pt x="21" y="86"/>
                    </a:lnTo>
                    <a:lnTo>
                      <a:pt x="19" y="87"/>
                    </a:lnTo>
                    <a:lnTo>
                      <a:pt x="16" y="88"/>
                    </a:lnTo>
                    <a:lnTo>
                      <a:pt x="14" y="89"/>
                    </a:lnTo>
                    <a:lnTo>
                      <a:pt x="13" y="91"/>
                    </a:lnTo>
                    <a:lnTo>
                      <a:pt x="10" y="91"/>
                    </a:lnTo>
                    <a:lnTo>
                      <a:pt x="8" y="92"/>
                    </a:lnTo>
                    <a:lnTo>
                      <a:pt x="5" y="91"/>
                    </a:lnTo>
                    <a:lnTo>
                      <a:pt x="2" y="90"/>
                    </a:lnTo>
                    <a:lnTo>
                      <a:pt x="0" y="90"/>
                    </a:lnTo>
                    <a:lnTo>
                      <a:pt x="0" y="90"/>
                    </a:lnTo>
                    <a:lnTo>
                      <a:pt x="4" y="81"/>
                    </a:lnTo>
                    <a:lnTo>
                      <a:pt x="9" y="69"/>
                    </a:lnTo>
                    <a:lnTo>
                      <a:pt x="17" y="56"/>
                    </a:lnTo>
                    <a:lnTo>
                      <a:pt x="26" y="41"/>
                    </a:lnTo>
                    <a:lnTo>
                      <a:pt x="36" y="28"/>
                    </a:lnTo>
                    <a:lnTo>
                      <a:pt x="45" y="16"/>
                    </a:lnTo>
                    <a:lnTo>
                      <a:pt x="54" y="6"/>
                    </a:lnTo>
                    <a:lnTo>
                      <a:pt x="61" y="0"/>
                    </a:lnTo>
                    <a:close/>
                  </a:path>
                </a:pathLst>
              </a:custGeom>
              <a:solidFill>
                <a:srgbClr val="FF0000"/>
              </a:solidFill>
              <a:ln w="9525">
                <a:solidFill>
                  <a:srgbClr val="FF0000"/>
                </a:solidFill>
                <a:round/>
                <a:headEnd/>
                <a:tailEnd/>
              </a:ln>
            </p:spPr>
            <p:txBody>
              <a:bodyPr/>
              <a:lstStyle/>
              <a:p>
                <a:endParaRPr lang="ru-RU"/>
              </a:p>
            </p:txBody>
          </p:sp>
          <p:sp>
            <p:nvSpPr>
              <p:cNvPr id="1120600" name="Freeform 344"/>
              <p:cNvSpPr>
                <a:spLocks/>
              </p:cNvSpPr>
              <p:nvPr/>
            </p:nvSpPr>
            <p:spPr bwMode="auto">
              <a:xfrm>
                <a:off x="7594" y="7301"/>
                <a:ext cx="99" cy="58"/>
              </a:xfrm>
              <a:custGeom>
                <a:avLst/>
                <a:gdLst>
                  <a:gd name="T0" fmla="*/ 1 w 99"/>
                  <a:gd name="T1" fmla="*/ 43 h 58"/>
                  <a:gd name="T2" fmla="*/ 7 w 99"/>
                  <a:gd name="T3" fmla="*/ 39 h 58"/>
                  <a:gd name="T4" fmla="*/ 13 w 99"/>
                  <a:gd name="T5" fmla="*/ 37 h 58"/>
                  <a:gd name="T6" fmla="*/ 19 w 99"/>
                  <a:gd name="T7" fmla="*/ 36 h 58"/>
                  <a:gd name="T8" fmla="*/ 24 w 99"/>
                  <a:gd name="T9" fmla="*/ 36 h 58"/>
                  <a:gd name="T10" fmla="*/ 31 w 99"/>
                  <a:gd name="T11" fmla="*/ 36 h 58"/>
                  <a:gd name="T12" fmla="*/ 37 w 99"/>
                  <a:gd name="T13" fmla="*/ 38 h 58"/>
                  <a:gd name="T14" fmla="*/ 43 w 99"/>
                  <a:gd name="T15" fmla="*/ 41 h 58"/>
                  <a:gd name="T16" fmla="*/ 49 w 99"/>
                  <a:gd name="T17" fmla="*/ 44 h 58"/>
                  <a:gd name="T18" fmla="*/ 56 w 99"/>
                  <a:gd name="T19" fmla="*/ 47 h 58"/>
                  <a:gd name="T20" fmla="*/ 65 w 99"/>
                  <a:gd name="T21" fmla="*/ 51 h 58"/>
                  <a:gd name="T22" fmla="*/ 73 w 99"/>
                  <a:gd name="T23" fmla="*/ 54 h 58"/>
                  <a:gd name="T24" fmla="*/ 82 w 99"/>
                  <a:gd name="T25" fmla="*/ 57 h 58"/>
                  <a:gd name="T26" fmla="*/ 90 w 99"/>
                  <a:gd name="T27" fmla="*/ 58 h 58"/>
                  <a:gd name="T28" fmla="*/ 95 w 99"/>
                  <a:gd name="T29" fmla="*/ 58 h 58"/>
                  <a:gd name="T30" fmla="*/ 99 w 99"/>
                  <a:gd name="T31" fmla="*/ 55 h 58"/>
                  <a:gd name="T32" fmla="*/ 98 w 99"/>
                  <a:gd name="T33" fmla="*/ 51 h 58"/>
                  <a:gd name="T34" fmla="*/ 95 w 99"/>
                  <a:gd name="T35" fmla="*/ 43 h 58"/>
                  <a:gd name="T36" fmla="*/ 91 w 99"/>
                  <a:gd name="T37" fmla="*/ 37 h 58"/>
                  <a:gd name="T38" fmla="*/ 88 w 99"/>
                  <a:gd name="T39" fmla="*/ 32 h 58"/>
                  <a:gd name="T40" fmla="*/ 85 w 99"/>
                  <a:gd name="T41" fmla="*/ 28 h 58"/>
                  <a:gd name="T42" fmla="*/ 81 w 99"/>
                  <a:gd name="T43" fmla="*/ 25 h 58"/>
                  <a:gd name="T44" fmla="*/ 78 w 99"/>
                  <a:gd name="T45" fmla="*/ 21 h 58"/>
                  <a:gd name="T46" fmla="*/ 76 w 99"/>
                  <a:gd name="T47" fmla="*/ 17 h 58"/>
                  <a:gd name="T48" fmla="*/ 74 w 99"/>
                  <a:gd name="T49" fmla="*/ 12 h 58"/>
                  <a:gd name="T50" fmla="*/ 72 w 99"/>
                  <a:gd name="T51" fmla="*/ 8 h 58"/>
                  <a:gd name="T52" fmla="*/ 71 w 99"/>
                  <a:gd name="T53" fmla="*/ 5 h 58"/>
                  <a:gd name="T54" fmla="*/ 70 w 99"/>
                  <a:gd name="T55" fmla="*/ 4 h 58"/>
                  <a:gd name="T56" fmla="*/ 69 w 99"/>
                  <a:gd name="T57" fmla="*/ 4 h 58"/>
                  <a:gd name="T58" fmla="*/ 67 w 99"/>
                  <a:gd name="T59" fmla="*/ 4 h 58"/>
                  <a:gd name="T60" fmla="*/ 65 w 99"/>
                  <a:gd name="T61" fmla="*/ 5 h 58"/>
                  <a:gd name="T62" fmla="*/ 61 w 99"/>
                  <a:gd name="T63" fmla="*/ 6 h 58"/>
                  <a:gd name="T64" fmla="*/ 55 w 99"/>
                  <a:gd name="T65" fmla="*/ 5 h 58"/>
                  <a:gd name="T66" fmla="*/ 49 w 99"/>
                  <a:gd name="T67" fmla="*/ 4 h 58"/>
                  <a:gd name="T68" fmla="*/ 44 w 99"/>
                  <a:gd name="T69" fmla="*/ 3 h 58"/>
                  <a:gd name="T70" fmla="*/ 39 w 99"/>
                  <a:gd name="T71" fmla="*/ 2 h 58"/>
                  <a:gd name="T72" fmla="*/ 34 w 99"/>
                  <a:gd name="T73" fmla="*/ 1 h 58"/>
                  <a:gd name="T74" fmla="*/ 30 w 99"/>
                  <a:gd name="T75" fmla="*/ 1 h 58"/>
                  <a:gd name="T76" fmla="*/ 27 w 99"/>
                  <a:gd name="T77" fmla="*/ 1 h 58"/>
                  <a:gd name="T78" fmla="*/ 24 w 99"/>
                  <a:gd name="T79" fmla="*/ 0 h 58"/>
                  <a:gd name="T80" fmla="*/ 19 w 99"/>
                  <a:gd name="T81" fmla="*/ 0 h 58"/>
                  <a:gd name="T82" fmla="*/ 16 w 99"/>
                  <a:gd name="T83" fmla="*/ 0 h 58"/>
                  <a:gd name="T84" fmla="*/ 13 w 99"/>
                  <a:gd name="T85" fmla="*/ 0 h 58"/>
                  <a:gd name="T86" fmla="*/ 11 w 99"/>
                  <a:gd name="T87" fmla="*/ 1 h 58"/>
                  <a:gd name="T88" fmla="*/ 9 w 99"/>
                  <a:gd name="T89" fmla="*/ 3 h 58"/>
                  <a:gd name="T90" fmla="*/ 8 w 99"/>
                  <a:gd name="T91" fmla="*/ 6 h 58"/>
                  <a:gd name="T92" fmla="*/ 6 w 99"/>
                  <a:gd name="T93" fmla="*/ 11 h 58"/>
                  <a:gd name="T94" fmla="*/ 3 w 99"/>
                  <a:gd name="T95" fmla="*/ 19 h 58"/>
                  <a:gd name="T96" fmla="*/ 1 w 99"/>
                  <a:gd name="T97" fmla="*/ 23 h 58"/>
                  <a:gd name="T98" fmla="*/ 0 w 99"/>
                  <a:gd name="T99" fmla="*/ 26 h 58"/>
                  <a:gd name="T100" fmla="*/ 0 w 99"/>
                  <a:gd name="T101" fmla="*/ 32 h 58"/>
                  <a:gd name="T102" fmla="*/ 1 w 99"/>
                  <a:gd name="T103" fmla="*/ 40 h 58"/>
                  <a:gd name="T104" fmla="*/ 1 w 99"/>
                  <a:gd name="T105" fmla="*/ 44 h 58"/>
                  <a:gd name="T106" fmla="*/ 1 w 99"/>
                  <a:gd name="T107" fmla="*/ 4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9" h="58">
                    <a:moveTo>
                      <a:pt x="1" y="43"/>
                    </a:moveTo>
                    <a:lnTo>
                      <a:pt x="7" y="39"/>
                    </a:lnTo>
                    <a:lnTo>
                      <a:pt x="13" y="37"/>
                    </a:lnTo>
                    <a:lnTo>
                      <a:pt x="19" y="36"/>
                    </a:lnTo>
                    <a:lnTo>
                      <a:pt x="24" y="36"/>
                    </a:lnTo>
                    <a:lnTo>
                      <a:pt x="31" y="36"/>
                    </a:lnTo>
                    <a:lnTo>
                      <a:pt x="37" y="38"/>
                    </a:lnTo>
                    <a:lnTo>
                      <a:pt x="43" y="41"/>
                    </a:lnTo>
                    <a:lnTo>
                      <a:pt x="49" y="44"/>
                    </a:lnTo>
                    <a:lnTo>
                      <a:pt x="56" y="47"/>
                    </a:lnTo>
                    <a:lnTo>
                      <a:pt x="65" y="51"/>
                    </a:lnTo>
                    <a:lnTo>
                      <a:pt x="73" y="54"/>
                    </a:lnTo>
                    <a:lnTo>
                      <a:pt x="82" y="57"/>
                    </a:lnTo>
                    <a:lnTo>
                      <a:pt x="90" y="58"/>
                    </a:lnTo>
                    <a:lnTo>
                      <a:pt x="95" y="58"/>
                    </a:lnTo>
                    <a:lnTo>
                      <a:pt x="99" y="55"/>
                    </a:lnTo>
                    <a:lnTo>
                      <a:pt x="98" y="51"/>
                    </a:lnTo>
                    <a:lnTo>
                      <a:pt x="95" y="43"/>
                    </a:lnTo>
                    <a:lnTo>
                      <a:pt x="91" y="37"/>
                    </a:lnTo>
                    <a:lnTo>
                      <a:pt x="88" y="32"/>
                    </a:lnTo>
                    <a:lnTo>
                      <a:pt x="85" y="28"/>
                    </a:lnTo>
                    <a:lnTo>
                      <a:pt x="81" y="25"/>
                    </a:lnTo>
                    <a:lnTo>
                      <a:pt x="78" y="21"/>
                    </a:lnTo>
                    <a:lnTo>
                      <a:pt x="76" y="17"/>
                    </a:lnTo>
                    <a:lnTo>
                      <a:pt x="74" y="12"/>
                    </a:lnTo>
                    <a:lnTo>
                      <a:pt x="72" y="8"/>
                    </a:lnTo>
                    <a:lnTo>
                      <a:pt x="71" y="5"/>
                    </a:lnTo>
                    <a:lnTo>
                      <a:pt x="70" y="4"/>
                    </a:lnTo>
                    <a:lnTo>
                      <a:pt x="69" y="4"/>
                    </a:lnTo>
                    <a:lnTo>
                      <a:pt x="67" y="4"/>
                    </a:lnTo>
                    <a:lnTo>
                      <a:pt x="65" y="5"/>
                    </a:lnTo>
                    <a:lnTo>
                      <a:pt x="61" y="6"/>
                    </a:lnTo>
                    <a:lnTo>
                      <a:pt x="55" y="5"/>
                    </a:lnTo>
                    <a:lnTo>
                      <a:pt x="49" y="4"/>
                    </a:lnTo>
                    <a:lnTo>
                      <a:pt x="44" y="3"/>
                    </a:lnTo>
                    <a:lnTo>
                      <a:pt x="39" y="2"/>
                    </a:lnTo>
                    <a:lnTo>
                      <a:pt x="34" y="1"/>
                    </a:lnTo>
                    <a:lnTo>
                      <a:pt x="30" y="1"/>
                    </a:lnTo>
                    <a:lnTo>
                      <a:pt x="27" y="1"/>
                    </a:lnTo>
                    <a:lnTo>
                      <a:pt x="24" y="0"/>
                    </a:lnTo>
                    <a:lnTo>
                      <a:pt x="19" y="0"/>
                    </a:lnTo>
                    <a:lnTo>
                      <a:pt x="16" y="0"/>
                    </a:lnTo>
                    <a:lnTo>
                      <a:pt x="13" y="0"/>
                    </a:lnTo>
                    <a:lnTo>
                      <a:pt x="11" y="1"/>
                    </a:lnTo>
                    <a:lnTo>
                      <a:pt x="9" y="3"/>
                    </a:lnTo>
                    <a:lnTo>
                      <a:pt x="8" y="6"/>
                    </a:lnTo>
                    <a:lnTo>
                      <a:pt x="6" y="11"/>
                    </a:lnTo>
                    <a:lnTo>
                      <a:pt x="3" y="19"/>
                    </a:lnTo>
                    <a:lnTo>
                      <a:pt x="1" y="23"/>
                    </a:lnTo>
                    <a:lnTo>
                      <a:pt x="0" y="26"/>
                    </a:lnTo>
                    <a:lnTo>
                      <a:pt x="0" y="32"/>
                    </a:lnTo>
                    <a:lnTo>
                      <a:pt x="1" y="40"/>
                    </a:lnTo>
                    <a:lnTo>
                      <a:pt x="1" y="44"/>
                    </a:lnTo>
                    <a:lnTo>
                      <a:pt x="1" y="43"/>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601" name="Freeform 345"/>
              <p:cNvSpPr>
                <a:spLocks/>
              </p:cNvSpPr>
              <p:nvPr/>
            </p:nvSpPr>
            <p:spPr bwMode="auto">
              <a:xfrm>
                <a:off x="7680" y="7297"/>
                <a:ext cx="21" cy="27"/>
              </a:xfrm>
              <a:custGeom>
                <a:avLst/>
                <a:gdLst>
                  <a:gd name="T0" fmla="*/ 2 w 21"/>
                  <a:gd name="T1" fmla="*/ 0 h 27"/>
                  <a:gd name="T2" fmla="*/ 5 w 21"/>
                  <a:gd name="T3" fmla="*/ 0 h 27"/>
                  <a:gd name="T4" fmla="*/ 7 w 21"/>
                  <a:gd name="T5" fmla="*/ 0 h 27"/>
                  <a:gd name="T6" fmla="*/ 9 w 21"/>
                  <a:gd name="T7" fmla="*/ 1 h 27"/>
                  <a:gd name="T8" fmla="*/ 10 w 21"/>
                  <a:gd name="T9" fmla="*/ 2 h 27"/>
                  <a:gd name="T10" fmla="*/ 14 w 21"/>
                  <a:gd name="T11" fmla="*/ 3 h 27"/>
                  <a:gd name="T12" fmla="*/ 18 w 21"/>
                  <a:gd name="T13" fmla="*/ 4 h 27"/>
                  <a:gd name="T14" fmla="*/ 21 w 21"/>
                  <a:gd name="T15" fmla="*/ 7 h 27"/>
                  <a:gd name="T16" fmla="*/ 21 w 21"/>
                  <a:gd name="T17" fmla="*/ 12 h 27"/>
                  <a:gd name="T18" fmla="*/ 19 w 21"/>
                  <a:gd name="T19" fmla="*/ 16 h 27"/>
                  <a:gd name="T20" fmla="*/ 19 w 21"/>
                  <a:gd name="T21" fmla="*/ 18 h 27"/>
                  <a:gd name="T22" fmla="*/ 9 w 21"/>
                  <a:gd name="T23" fmla="*/ 27 h 27"/>
                  <a:gd name="T24" fmla="*/ 8 w 21"/>
                  <a:gd name="T25" fmla="*/ 27 h 27"/>
                  <a:gd name="T26" fmla="*/ 5 w 21"/>
                  <a:gd name="T27" fmla="*/ 25 h 27"/>
                  <a:gd name="T28" fmla="*/ 3 w 21"/>
                  <a:gd name="T29" fmla="*/ 22 h 27"/>
                  <a:gd name="T30" fmla="*/ 0 w 21"/>
                  <a:gd name="T31" fmla="*/ 17 h 27"/>
                  <a:gd name="T32" fmla="*/ 0 w 21"/>
                  <a:gd name="T33" fmla="*/ 11 h 27"/>
                  <a:gd name="T34" fmla="*/ 1 w 21"/>
                  <a:gd name="T35" fmla="*/ 6 h 27"/>
                  <a:gd name="T36" fmla="*/ 1 w 21"/>
                  <a:gd name="T37" fmla="*/ 2 h 27"/>
                  <a:gd name="T38" fmla="*/ 2 w 21"/>
                  <a:gd name="T39"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 h="27">
                    <a:moveTo>
                      <a:pt x="2" y="0"/>
                    </a:moveTo>
                    <a:lnTo>
                      <a:pt x="5" y="0"/>
                    </a:lnTo>
                    <a:lnTo>
                      <a:pt x="7" y="0"/>
                    </a:lnTo>
                    <a:lnTo>
                      <a:pt x="9" y="1"/>
                    </a:lnTo>
                    <a:lnTo>
                      <a:pt x="10" y="2"/>
                    </a:lnTo>
                    <a:lnTo>
                      <a:pt x="14" y="3"/>
                    </a:lnTo>
                    <a:lnTo>
                      <a:pt x="18" y="4"/>
                    </a:lnTo>
                    <a:lnTo>
                      <a:pt x="21" y="7"/>
                    </a:lnTo>
                    <a:lnTo>
                      <a:pt x="21" y="12"/>
                    </a:lnTo>
                    <a:lnTo>
                      <a:pt x="19" y="16"/>
                    </a:lnTo>
                    <a:lnTo>
                      <a:pt x="19" y="18"/>
                    </a:lnTo>
                    <a:lnTo>
                      <a:pt x="9" y="27"/>
                    </a:lnTo>
                    <a:lnTo>
                      <a:pt x="8" y="27"/>
                    </a:lnTo>
                    <a:lnTo>
                      <a:pt x="5" y="25"/>
                    </a:lnTo>
                    <a:lnTo>
                      <a:pt x="3" y="22"/>
                    </a:lnTo>
                    <a:lnTo>
                      <a:pt x="0" y="17"/>
                    </a:lnTo>
                    <a:lnTo>
                      <a:pt x="0" y="11"/>
                    </a:lnTo>
                    <a:lnTo>
                      <a:pt x="1" y="6"/>
                    </a:lnTo>
                    <a:lnTo>
                      <a:pt x="1" y="2"/>
                    </a:lnTo>
                    <a:lnTo>
                      <a:pt x="2" y="0"/>
                    </a:lnTo>
                    <a:close/>
                  </a:path>
                </a:pathLst>
              </a:custGeom>
              <a:solidFill>
                <a:srgbClr val="FF0000"/>
              </a:solidFill>
              <a:ln w="9525">
                <a:solidFill>
                  <a:srgbClr val="FF0000"/>
                </a:solidFill>
                <a:round/>
                <a:headEnd/>
                <a:tailEnd/>
              </a:ln>
            </p:spPr>
            <p:txBody>
              <a:bodyPr/>
              <a:lstStyle/>
              <a:p>
                <a:endParaRPr lang="ru-RU"/>
              </a:p>
            </p:txBody>
          </p:sp>
          <p:sp>
            <p:nvSpPr>
              <p:cNvPr id="1120602" name="Freeform 346"/>
              <p:cNvSpPr>
                <a:spLocks/>
              </p:cNvSpPr>
              <p:nvPr/>
            </p:nvSpPr>
            <p:spPr bwMode="auto">
              <a:xfrm>
                <a:off x="7624" y="7249"/>
                <a:ext cx="295" cy="166"/>
              </a:xfrm>
              <a:custGeom>
                <a:avLst/>
                <a:gdLst>
                  <a:gd name="T0" fmla="*/ 293 w 295"/>
                  <a:gd name="T1" fmla="*/ 166 h 166"/>
                  <a:gd name="T2" fmla="*/ 284 w 295"/>
                  <a:gd name="T3" fmla="*/ 165 h 166"/>
                  <a:gd name="T4" fmla="*/ 274 w 295"/>
                  <a:gd name="T5" fmla="*/ 160 h 166"/>
                  <a:gd name="T6" fmla="*/ 266 w 295"/>
                  <a:gd name="T7" fmla="*/ 149 h 166"/>
                  <a:gd name="T8" fmla="*/ 259 w 295"/>
                  <a:gd name="T9" fmla="*/ 135 h 166"/>
                  <a:gd name="T10" fmla="*/ 254 w 295"/>
                  <a:gd name="T11" fmla="*/ 129 h 166"/>
                  <a:gd name="T12" fmla="*/ 246 w 295"/>
                  <a:gd name="T13" fmla="*/ 130 h 166"/>
                  <a:gd name="T14" fmla="*/ 240 w 295"/>
                  <a:gd name="T15" fmla="*/ 128 h 166"/>
                  <a:gd name="T16" fmla="*/ 235 w 295"/>
                  <a:gd name="T17" fmla="*/ 122 h 166"/>
                  <a:gd name="T18" fmla="*/ 232 w 295"/>
                  <a:gd name="T19" fmla="*/ 112 h 166"/>
                  <a:gd name="T20" fmla="*/ 227 w 295"/>
                  <a:gd name="T21" fmla="*/ 100 h 166"/>
                  <a:gd name="T22" fmla="*/ 220 w 295"/>
                  <a:gd name="T23" fmla="*/ 86 h 166"/>
                  <a:gd name="T24" fmla="*/ 212 w 295"/>
                  <a:gd name="T25" fmla="*/ 76 h 166"/>
                  <a:gd name="T26" fmla="*/ 201 w 295"/>
                  <a:gd name="T27" fmla="*/ 71 h 166"/>
                  <a:gd name="T28" fmla="*/ 188 w 295"/>
                  <a:gd name="T29" fmla="*/ 68 h 166"/>
                  <a:gd name="T30" fmla="*/ 171 w 295"/>
                  <a:gd name="T31" fmla="*/ 65 h 166"/>
                  <a:gd name="T32" fmla="*/ 159 w 295"/>
                  <a:gd name="T33" fmla="*/ 61 h 166"/>
                  <a:gd name="T34" fmla="*/ 156 w 295"/>
                  <a:gd name="T35" fmla="*/ 58 h 166"/>
                  <a:gd name="T36" fmla="*/ 157 w 295"/>
                  <a:gd name="T37" fmla="*/ 52 h 166"/>
                  <a:gd name="T38" fmla="*/ 157 w 295"/>
                  <a:gd name="T39" fmla="*/ 42 h 166"/>
                  <a:gd name="T40" fmla="*/ 154 w 295"/>
                  <a:gd name="T41" fmla="*/ 34 h 166"/>
                  <a:gd name="T42" fmla="*/ 152 w 295"/>
                  <a:gd name="T43" fmla="*/ 29 h 166"/>
                  <a:gd name="T44" fmla="*/ 149 w 295"/>
                  <a:gd name="T45" fmla="*/ 27 h 166"/>
                  <a:gd name="T46" fmla="*/ 144 w 295"/>
                  <a:gd name="T47" fmla="*/ 37 h 166"/>
                  <a:gd name="T48" fmla="*/ 140 w 295"/>
                  <a:gd name="T49" fmla="*/ 43 h 166"/>
                  <a:gd name="T50" fmla="*/ 132 w 295"/>
                  <a:gd name="T51" fmla="*/ 54 h 166"/>
                  <a:gd name="T52" fmla="*/ 126 w 295"/>
                  <a:gd name="T53" fmla="*/ 60 h 166"/>
                  <a:gd name="T54" fmla="*/ 121 w 295"/>
                  <a:gd name="T55" fmla="*/ 61 h 166"/>
                  <a:gd name="T56" fmla="*/ 117 w 295"/>
                  <a:gd name="T57" fmla="*/ 59 h 166"/>
                  <a:gd name="T58" fmla="*/ 110 w 295"/>
                  <a:gd name="T59" fmla="*/ 52 h 166"/>
                  <a:gd name="T60" fmla="*/ 105 w 295"/>
                  <a:gd name="T61" fmla="*/ 47 h 166"/>
                  <a:gd name="T62" fmla="*/ 96 w 295"/>
                  <a:gd name="T63" fmla="*/ 37 h 166"/>
                  <a:gd name="T64" fmla="*/ 89 w 295"/>
                  <a:gd name="T65" fmla="*/ 29 h 166"/>
                  <a:gd name="T66" fmla="*/ 82 w 295"/>
                  <a:gd name="T67" fmla="*/ 23 h 166"/>
                  <a:gd name="T68" fmla="*/ 75 w 295"/>
                  <a:gd name="T69" fmla="*/ 22 h 166"/>
                  <a:gd name="T70" fmla="*/ 61 w 295"/>
                  <a:gd name="T71" fmla="*/ 21 h 166"/>
                  <a:gd name="T72" fmla="*/ 50 w 295"/>
                  <a:gd name="T73" fmla="*/ 19 h 166"/>
                  <a:gd name="T74" fmla="*/ 44 w 295"/>
                  <a:gd name="T75" fmla="*/ 18 h 166"/>
                  <a:gd name="T76" fmla="*/ 36 w 295"/>
                  <a:gd name="T77" fmla="*/ 17 h 166"/>
                  <a:gd name="T78" fmla="*/ 29 w 295"/>
                  <a:gd name="T79" fmla="*/ 18 h 166"/>
                  <a:gd name="T80" fmla="*/ 11 w 295"/>
                  <a:gd name="T81" fmla="*/ 18 h 166"/>
                  <a:gd name="T82" fmla="*/ 2 w 295"/>
                  <a:gd name="T83" fmla="*/ 15 h 166"/>
                  <a:gd name="T84" fmla="*/ 1 w 295"/>
                  <a:gd name="T85" fmla="*/ 12 h 166"/>
                  <a:gd name="T86" fmla="*/ 14 w 295"/>
                  <a:gd name="T87" fmla="*/ 7 h 166"/>
                  <a:gd name="T88" fmla="*/ 35 w 295"/>
                  <a:gd name="T89" fmla="*/ 2 h 166"/>
                  <a:gd name="T90" fmla="*/ 57 w 295"/>
                  <a:gd name="T91" fmla="*/ 0 h 166"/>
                  <a:gd name="T92" fmla="*/ 81 w 295"/>
                  <a:gd name="T93" fmla="*/ 0 h 166"/>
                  <a:gd name="T94" fmla="*/ 103 w 295"/>
                  <a:gd name="T95" fmla="*/ 3 h 166"/>
                  <a:gd name="T96" fmla="*/ 126 w 295"/>
                  <a:gd name="T97" fmla="*/ 7 h 166"/>
                  <a:gd name="T98" fmla="*/ 147 w 295"/>
                  <a:gd name="T99" fmla="*/ 14 h 166"/>
                  <a:gd name="T100" fmla="*/ 167 w 295"/>
                  <a:gd name="T101" fmla="*/ 22 h 166"/>
                  <a:gd name="T102" fmla="*/ 184 w 295"/>
                  <a:gd name="T103" fmla="*/ 31 h 166"/>
                  <a:gd name="T104" fmla="*/ 210 w 295"/>
                  <a:gd name="T105" fmla="*/ 50 h 166"/>
                  <a:gd name="T106" fmla="*/ 229 w 295"/>
                  <a:gd name="T107" fmla="*/ 66 h 166"/>
                  <a:gd name="T108" fmla="*/ 255 w 295"/>
                  <a:gd name="T109" fmla="*/ 94 h 166"/>
                  <a:gd name="T110" fmla="*/ 271 w 295"/>
                  <a:gd name="T111" fmla="*/ 113 h 166"/>
                  <a:gd name="T112" fmla="*/ 284 w 295"/>
                  <a:gd name="T113" fmla="*/ 134 h 166"/>
                  <a:gd name="T114" fmla="*/ 293 w 295"/>
                  <a:gd name="T115" fmla="*/ 154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95" h="166">
                    <a:moveTo>
                      <a:pt x="295" y="164"/>
                    </a:moveTo>
                    <a:lnTo>
                      <a:pt x="293" y="166"/>
                    </a:lnTo>
                    <a:lnTo>
                      <a:pt x="289" y="166"/>
                    </a:lnTo>
                    <a:lnTo>
                      <a:pt x="284" y="165"/>
                    </a:lnTo>
                    <a:lnTo>
                      <a:pt x="280" y="163"/>
                    </a:lnTo>
                    <a:lnTo>
                      <a:pt x="274" y="160"/>
                    </a:lnTo>
                    <a:lnTo>
                      <a:pt x="270" y="155"/>
                    </a:lnTo>
                    <a:lnTo>
                      <a:pt x="266" y="149"/>
                    </a:lnTo>
                    <a:lnTo>
                      <a:pt x="263" y="141"/>
                    </a:lnTo>
                    <a:lnTo>
                      <a:pt x="259" y="135"/>
                    </a:lnTo>
                    <a:lnTo>
                      <a:pt x="256" y="131"/>
                    </a:lnTo>
                    <a:lnTo>
                      <a:pt x="254" y="129"/>
                    </a:lnTo>
                    <a:lnTo>
                      <a:pt x="251" y="129"/>
                    </a:lnTo>
                    <a:lnTo>
                      <a:pt x="246" y="130"/>
                    </a:lnTo>
                    <a:lnTo>
                      <a:pt x="243" y="130"/>
                    </a:lnTo>
                    <a:lnTo>
                      <a:pt x="240" y="128"/>
                    </a:lnTo>
                    <a:lnTo>
                      <a:pt x="238" y="126"/>
                    </a:lnTo>
                    <a:lnTo>
                      <a:pt x="235" y="122"/>
                    </a:lnTo>
                    <a:lnTo>
                      <a:pt x="233" y="117"/>
                    </a:lnTo>
                    <a:lnTo>
                      <a:pt x="232" y="112"/>
                    </a:lnTo>
                    <a:lnTo>
                      <a:pt x="229" y="106"/>
                    </a:lnTo>
                    <a:lnTo>
                      <a:pt x="227" y="100"/>
                    </a:lnTo>
                    <a:lnTo>
                      <a:pt x="224" y="93"/>
                    </a:lnTo>
                    <a:lnTo>
                      <a:pt x="220" y="86"/>
                    </a:lnTo>
                    <a:lnTo>
                      <a:pt x="217" y="81"/>
                    </a:lnTo>
                    <a:lnTo>
                      <a:pt x="212" y="76"/>
                    </a:lnTo>
                    <a:lnTo>
                      <a:pt x="207" y="73"/>
                    </a:lnTo>
                    <a:lnTo>
                      <a:pt x="201" y="71"/>
                    </a:lnTo>
                    <a:lnTo>
                      <a:pt x="194" y="69"/>
                    </a:lnTo>
                    <a:lnTo>
                      <a:pt x="188" y="68"/>
                    </a:lnTo>
                    <a:lnTo>
                      <a:pt x="179" y="66"/>
                    </a:lnTo>
                    <a:lnTo>
                      <a:pt x="171" y="65"/>
                    </a:lnTo>
                    <a:lnTo>
                      <a:pt x="163" y="63"/>
                    </a:lnTo>
                    <a:lnTo>
                      <a:pt x="159" y="61"/>
                    </a:lnTo>
                    <a:lnTo>
                      <a:pt x="157" y="60"/>
                    </a:lnTo>
                    <a:lnTo>
                      <a:pt x="156" y="58"/>
                    </a:lnTo>
                    <a:lnTo>
                      <a:pt x="156" y="55"/>
                    </a:lnTo>
                    <a:lnTo>
                      <a:pt x="157" y="52"/>
                    </a:lnTo>
                    <a:lnTo>
                      <a:pt x="157" y="48"/>
                    </a:lnTo>
                    <a:lnTo>
                      <a:pt x="157" y="42"/>
                    </a:lnTo>
                    <a:lnTo>
                      <a:pt x="155" y="35"/>
                    </a:lnTo>
                    <a:lnTo>
                      <a:pt x="154" y="34"/>
                    </a:lnTo>
                    <a:lnTo>
                      <a:pt x="154" y="34"/>
                    </a:lnTo>
                    <a:lnTo>
                      <a:pt x="152" y="29"/>
                    </a:lnTo>
                    <a:lnTo>
                      <a:pt x="151" y="25"/>
                    </a:lnTo>
                    <a:lnTo>
                      <a:pt x="149" y="27"/>
                    </a:lnTo>
                    <a:lnTo>
                      <a:pt x="147" y="32"/>
                    </a:lnTo>
                    <a:lnTo>
                      <a:pt x="144" y="37"/>
                    </a:lnTo>
                    <a:lnTo>
                      <a:pt x="141" y="39"/>
                    </a:lnTo>
                    <a:lnTo>
                      <a:pt x="140" y="43"/>
                    </a:lnTo>
                    <a:lnTo>
                      <a:pt x="138" y="48"/>
                    </a:lnTo>
                    <a:lnTo>
                      <a:pt x="132" y="54"/>
                    </a:lnTo>
                    <a:lnTo>
                      <a:pt x="129" y="58"/>
                    </a:lnTo>
                    <a:lnTo>
                      <a:pt x="126" y="60"/>
                    </a:lnTo>
                    <a:lnTo>
                      <a:pt x="123" y="61"/>
                    </a:lnTo>
                    <a:lnTo>
                      <a:pt x="121" y="61"/>
                    </a:lnTo>
                    <a:lnTo>
                      <a:pt x="119" y="60"/>
                    </a:lnTo>
                    <a:lnTo>
                      <a:pt x="117" y="59"/>
                    </a:lnTo>
                    <a:lnTo>
                      <a:pt x="115" y="57"/>
                    </a:lnTo>
                    <a:lnTo>
                      <a:pt x="110" y="52"/>
                    </a:lnTo>
                    <a:lnTo>
                      <a:pt x="107" y="50"/>
                    </a:lnTo>
                    <a:lnTo>
                      <a:pt x="105" y="47"/>
                    </a:lnTo>
                    <a:lnTo>
                      <a:pt x="100" y="41"/>
                    </a:lnTo>
                    <a:lnTo>
                      <a:pt x="96" y="37"/>
                    </a:lnTo>
                    <a:lnTo>
                      <a:pt x="92" y="33"/>
                    </a:lnTo>
                    <a:lnTo>
                      <a:pt x="89" y="29"/>
                    </a:lnTo>
                    <a:lnTo>
                      <a:pt x="86" y="25"/>
                    </a:lnTo>
                    <a:lnTo>
                      <a:pt x="82" y="23"/>
                    </a:lnTo>
                    <a:lnTo>
                      <a:pt x="78" y="22"/>
                    </a:lnTo>
                    <a:lnTo>
                      <a:pt x="75" y="22"/>
                    </a:lnTo>
                    <a:lnTo>
                      <a:pt x="71" y="21"/>
                    </a:lnTo>
                    <a:lnTo>
                      <a:pt x="61" y="21"/>
                    </a:lnTo>
                    <a:lnTo>
                      <a:pt x="56" y="20"/>
                    </a:lnTo>
                    <a:lnTo>
                      <a:pt x="50" y="19"/>
                    </a:lnTo>
                    <a:lnTo>
                      <a:pt x="46" y="18"/>
                    </a:lnTo>
                    <a:lnTo>
                      <a:pt x="44" y="18"/>
                    </a:lnTo>
                    <a:lnTo>
                      <a:pt x="41" y="17"/>
                    </a:lnTo>
                    <a:lnTo>
                      <a:pt x="36" y="17"/>
                    </a:lnTo>
                    <a:lnTo>
                      <a:pt x="34" y="18"/>
                    </a:lnTo>
                    <a:lnTo>
                      <a:pt x="29" y="18"/>
                    </a:lnTo>
                    <a:lnTo>
                      <a:pt x="23" y="19"/>
                    </a:lnTo>
                    <a:lnTo>
                      <a:pt x="11" y="18"/>
                    </a:lnTo>
                    <a:lnTo>
                      <a:pt x="6" y="17"/>
                    </a:lnTo>
                    <a:lnTo>
                      <a:pt x="2" y="15"/>
                    </a:lnTo>
                    <a:lnTo>
                      <a:pt x="0" y="14"/>
                    </a:lnTo>
                    <a:lnTo>
                      <a:pt x="1" y="12"/>
                    </a:lnTo>
                    <a:lnTo>
                      <a:pt x="4" y="11"/>
                    </a:lnTo>
                    <a:lnTo>
                      <a:pt x="14" y="7"/>
                    </a:lnTo>
                    <a:lnTo>
                      <a:pt x="25" y="5"/>
                    </a:lnTo>
                    <a:lnTo>
                      <a:pt x="35" y="2"/>
                    </a:lnTo>
                    <a:lnTo>
                      <a:pt x="46" y="1"/>
                    </a:lnTo>
                    <a:lnTo>
                      <a:pt x="57" y="0"/>
                    </a:lnTo>
                    <a:lnTo>
                      <a:pt x="69" y="0"/>
                    </a:lnTo>
                    <a:lnTo>
                      <a:pt x="81" y="0"/>
                    </a:lnTo>
                    <a:lnTo>
                      <a:pt x="92" y="1"/>
                    </a:lnTo>
                    <a:lnTo>
                      <a:pt x="103" y="3"/>
                    </a:lnTo>
                    <a:lnTo>
                      <a:pt x="115" y="5"/>
                    </a:lnTo>
                    <a:lnTo>
                      <a:pt x="126" y="7"/>
                    </a:lnTo>
                    <a:lnTo>
                      <a:pt x="137" y="10"/>
                    </a:lnTo>
                    <a:lnTo>
                      <a:pt x="147" y="14"/>
                    </a:lnTo>
                    <a:lnTo>
                      <a:pt x="157" y="17"/>
                    </a:lnTo>
                    <a:lnTo>
                      <a:pt x="167" y="22"/>
                    </a:lnTo>
                    <a:lnTo>
                      <a:pt x="175" y="26"/>
                    </a:lnTo>
                    <a:lnTo>
                      <a:pt x="184" y="31"/>
                    </a:lnTo>
                    <a:lnTo>
                      <a:pt x="202" y="43"/>
                    </a:lnTo>
                    <a:lnTo>
                      <a:pt x="210" y="50"/>
                    </a:lnTo>
                    <a:lnTo>
                      <a:pt x="220" y="58"/>
                    </a:lnTo>
                    <a:lnTo>
                      <a:pt x="229" y="66"/>
                    </a:lnTo>
                    <a:lnTo>
                      <a:pt x="247" y="84"/>
                    </a:lnTo>
                    <a:lnTo>
                      <a:pt x="255" y="94"/>
                    </a:lnTo>
                    <a:lnTo>
                      <a:pt x="264" y="104"/>
                    </a:lnTo>
                    <a:lnTo>
                      <a:pt x="271" y="113"/>
                    </a:lnTo>
                    <a:lnTo>
                      <a:pt x="278" y="124"/>
                    </a:lnTo>
                    <a:lnTo>
                      <a:pt x="284" y="134"/>
                    </a:lnTo>
                    <a:lnTo>
                      <a:pt x="289" y="144"/>
                    </a:lnTo>
                    <a:lnTo>
                      <a:pt x="293" y="154"/>
                    </a:lnTo>
                    <a:lnTo>
                      <a:pt x="295" y="164"/>
                    </a:lnTo>
                    <a:close/>
                  </a:path>
                </a:pathLst>
              </a:custGeom>
              <a:solidFill>
                <a:srgbClr val="FF0000"/>
              </a:solidFill>
              <a:ln w="9525">
                <a:solidFill>
                  <a:srgbClr val="FF0000"/>
                </a:solidFill>
                <a:round/>
                <a:headEnd/>
                <a:tailEnd/>
              </a:ln>
            </p:spPr>
            <p:txBody>
              <a:bodyPr/>
              <a:lstStyle/>
              <a:p>
                <a:endParaRPr lang="ru-RU"/>
              </a:p>
            </p:txBody>
          </p:sp>
          <p:sp>
            <p:nvSpPr>
              <p:cNvPr id="1120603" name="Freeform 347"/>
              <p:cNvSpPr>
                <a:spLocks/>
              </p:cNvSpPr>
              <p:nvPr/>
            </p:nvSpPr>
            <p:spPr bwMode="auto">
              <a:xfrm>
                <a:off x="7706" y="7525"/>
                <a:ext cx="105" cy="52"/>
              </a:xfrm>
              <a:custGeom>
                <a:avLst/>
                <a:gdLst>
                  <a:gd name="T0" fmla="*/ 1 w 105"/>
                  <a:gd name="T1" fmla="*/ 51 h 52"/>
                  <a:gd name="T2" fmla="*/ 1 w 105"/>
                  <a:gd name="T3" fmla="*/ 46 h 52"/>
                  <a:gd name="T4" fmla="*/ 8 w 105"/>
                  <a:gd name="T5" fmla="*/ 38 h 52"/>
                  <a:gd name="T6" fmla="*/ 16 w 105"/>
                  <a:gd name="T7" fmla="*/ 32 h 52"/>
                  <a:gd name="T8" fmla="*/ 25 w 105"/>
                  <a:gd name="T9" fmla="*/ 31 h 52"/>
                  <a:gd name="T10" fmla="*/ 31 w 105"/>
                  <a:gd name="T11" fmla="*/ 34 h 52"/>
                  <a:gd name="T12" fmla="*/ 35 w 105"/>
                  <a:gd name="T13" fmla="*/ 35 h 52"/>
                  <a:gd name="T14" fmla="*/ 43 w 105"/>
                  <a:gd name="T15" fmla="*/ 36 h 52"/>
                  <a:gd name="T16" fmla="*/ 50 w 105"/>
                  <a:gd name="T17" fmla="*/ 35 h 52"/>
                  <a:gd name="T18" fmla="*/ 54 w 105"/>
                  <a:gd name="T19" fmla="*/ 33 h 52"/>
                  <a:gd name="T20" fmla="*/ 58 w 105"/>
                  <a:gd name="T21" fmla="*/ 31 h 52"/>
                  <a:gd name="T22" fmla="*/ 63 w 105"/>
                  <a:gd name="T23" fmla="*/ 25 h 52"/>
                  <a:gd name="T24" fmla="*/ 65 w 105"/>
                  <a:gd name="T25" fmla="*/ 28 h 52"/>
                  <a:gd name="T26" fmla="*/ 67 w 105"/>
                  <a:gd name="T27" fmla="*/ 34 h 52"/>
                  <a:gd name="T28" fmla="*/ 75 w 105"/>
                  <a:gd name="T29" fmla="*/ 27 h 52"/>
                  <a:gd name="T30" fmla="*/ 81 w 105"/>
                  <a:gd name="T31" fmla="*/ 12 h 52"/>
                  <a:gd name="T32" fmla="*/ 84 w 105"/>
                  <a:gd name="T33" fmla="*/ 6 h 52"/>
                  <a:gd name="T34" fmla="*/ 88 w 105"/>
                  <a:gd name="T35" fmla="*/ 3 h 52"/>
                  <a:gd name="T36" fmla="*/ 95 w 105"/>
                  <a:gd name="T37" fmla="*/ 0 h 52"/>
                  <a:gd name="T38" fmla="*/ 105 w 105"/>
                  <a:gd name="T39" fmla="*/ 2 h 52"/>
                  <a:gd name="T40" fmla="*/ 102 w 105"/>
                  <a:gd name="T41" fmla="*/ 10 h 52"/>
                  <a:gd name="T42" fmla="*/ 94 w 105"/>
                  <a:gd name="T43" fmla="*/ 19 h 52"/>
                  <a:gd name="T44" fmla="*/ 85 w 105"/>
                  <a:gd name="T45" fmla="*/ 24 h 52"/>
                  <a:gd name="T46" fmla="*/ 82 w 105"/>
                  <a:gd name="T47" fmla="*/ 25 h 52"/>
                  <a:gd name="T48" fmla="*/ 79 w 105"/>
                  <a:gd name="T49" fmla="*/ 26 h 52"/>
                  <a:gd name="T50" fmla="*/ 75 w 105"/>
                  <a:gd name="T51" fmla="*/ 29 h 52"/>
                  <a:gd name="T52" fmla="*/ 70 w 105"/>
                  <a:gd name="T53" fmla="*/ 34 h 52"/>
                  <a:gd name="T54" fmla="*/ 64 w 105"/>
                  <a:gd name="T55" fmla="*/ 39 h 52"/>
                  <a:gd name="T56" fmla="*/ 54 w 105"/>
                  <a:gd name="T57" fmla="*/ 46 h 52"/>
                  <a:gd name="T58" fmla="*/ 49 w 105"/>
                  <a:gd name="T59" fmla="*/ 49 h 52"/>
                  <a:gd name="T60" fmla="*/ 44 w 105"/>
                  <a:gd name="T61" fmla="*/ 52 h 52"/>
                  <a:gd name="T62" fmla="*/ 38 w 105"/>
                  <a:gd name="T63" fmla="*/ 52 h 52"/>
                  <a:gd name="T64" fmla="*/ 31 w 105"/>
                  <a:gd name="T65" fmla="*/ 47 h 52"/>
                  <a:gd name="T66" fmla="*/ 35 w 105"/>
                  <a:gd name="T67" fmla="*/ 40 h 52"/>
                  <a:gd name="T68" fmla="*/ 37 w 105"/>
                  <a:gd name="T69" fmla="*/ 38 h 52"/>
                  <a:gd name="T70" fmla="*/ 33 w 105"/>
                  <a:gd name="T71" fmla="*/ 38 h 52"/>
                  <a:gd name="T72" fmla="*/ 28 w 105"/>
                  <a:gd name="T73" fmla="*/ 41 h 52"/>
                  <a:gd name="T74" fmla="*/ 21 w 105"/>
                  <a:gd name="T75" fmla="*/ 44 h 52"/>
                  <a:gd name="T76" fmla="*/ 16 w 105"/>
                  <a:gd name="T77" fmla="*/ 46 h 52"/>
                  <a:gd name="T78" fmla="*/ 12 w 105"/>
                  <a:gd name="T79" fmla="*/ 48 h 52"/>
                  <a:gd name="T80" fmla="*/ 7 w 105"/>
                  <a:gd name="T81"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5" h="52">
                    <a:moveTo>
                      <a:pt x="4" y="50"/>
                    </a:moveTo>
                    <a:lnTo>
                      <a:pt x="1" y="51"/>
                    </a:lnTo>
                    <a:lnTo>
                      <a:pt x="0" y="49"/>
                    </a:lnTo>
                    <a:lnTo>
                      <a:pt x="1" y="46"/>
                    </a:lnTo>
                    <a:lnTo>
                      <a:pt x="4" y="42"/>
                    </a:lnTo>
                    <a:lnTo>
                      <a:pt x="8" y="38"/>
                    </a:lnTo>
                    <a:lnTo>
                      <a:pt x="12" y="35"/>
                    </a:lnTo>
                    <a:lnTo>
                      <a:pt x="16" y="32"/>
                    </a:lnTo>
                    <a:lnTo>
                      <a:pt x="21" y="31"/>
                    </a:lnTo>
                    <a:lnTo>
                      <a:pt x="25" y="31"/>
                    </a:lnTo>
                    <a:lnTo>
                      <a:pt x="28" y="31"/>
                    </a:lnTo>
                    <a:lnTo>
                      <a:pt x="31" y="34"/>
                    </a:lnTo>
                    <a:lnTo>
                      <a:pt x="33" y="34"/>
                    </a:lnTo>
                    <a:lnTo>
                      <a:pt x="35" y="35"/>
                    </a:lnTo>
                    <a:lnTo>
                      <a:pt x="39" y="36"/>
                    </a:lnTo>
                    <a:lnTo>
                      <a:pt x="43" y="36"/>
                    </a:lnTo>
                    <a:lnTo>
                      <a:pt x="46" y="36"/>
                    </a:lnTo>
                    <a:lnTo>
                      <a:pt x="50" y="35"/>
                    </a:lnTo>
                    <a:lnTo>
                      <a:pt x="52" y="34"/>
                    </a:lnTo>
                    <a:lnTo>
                      <a:pt x="54" y="33"/>
                    </a:lnTo>
                    <a:lnTo>
                      <a:pt x="56" y="32"/>
                    </a:lnTo>
                    <a:lnTo>
                      <a:pt x="58" y="31"/>
                    </a:lnTo>
                    <a:lnTo>
                      <a:pt x="60" y="28"/>
                    </a:lnTo>
                    <a:lnTo>
                      <a:pt x="63" y="25"/>
                    </a:lnTo>
                    <a:lnTo>
                      <a:pt x="64" y="25"/>
                    </a:lnTo>
                    <a:lnTo>
                      <a:pt x="65" y="28"/>
                    </a:lnTo>
                    <a:lnTo>
                      <a:pt x="66" y="31"/>
                    </a:lnTo>
                    <a:lnTo>
                      <a:pt x="67" y="34"/>
                    </a:lnTo>
                    <a:lnTo>
                      <a:pt x="71" y="31"/>
                    </a:lnTo>
                    <a:lnTo>
                      <a:pt x="75" y="27"/>
                    </a:lnTo>
                    <a:lnTo>
                      <a:pt x="80" y="15"/>
                    </a:lnTo>
                    <a:lnTo>
                      <a:pt x="81" y="12"/>
                    </a:lnTo>
                    <a:lnTo>
                      <a:pt x="82" y="9"/>
                    </a:lnTo>
                    <a:lnTo>
                      <a:pt x="84" y="6"/>
                    </a:lnTo>
                    <a:lnTo>
                      <a:pt x="86" y="5"/>
                    </a:lnTo>
                    <a:lnTo>
                      <a:pt x="88" y="3"/>
                    </a:lnTo>
                    <a:lnTo>
                      <a:pt x="91" y="2"/>
                    </a:lnTo>
                    <a:lnTo>
                      <a:pt x="95" y="0"/>
                    </a:lnTo>
                    <a:lnTo>
                      <a:pt x="102" y="0"/>
                    </a:lnTo>
                    <a:lnTo>
                      <a:pt x="105" y="2"/>
                    </a:lnTo>
                    <a:lnTo>
                      <a:pt x="105" y="6"/>
                    </a:lnTo>
                    <a:lnTo>
                      <a:pt x="102" y="10"/>
                    </a:lnTo>
                    <a:lnTo>
                      <a:pt x="96" y="16"/>
                    </a:lnTo>
                    <a:lnTo>
                      <a:pt x="94" y="19"/>
                    </a:lnTo>
                    <a:lnTo>
                      <a:pt x="89" y="21"/>
                    </a:lnTo>
                    <a:lnTo>
                      <a:pt x="85" y="24"/>
                    </a:lnTo>
                    <a:lnTo>
                      <a:pt x="83" y="24"/>
                    </a:lnTo>
                    <a:lnTo>
                      <a:pt x="82" y="25"/>
                    </a:lnTo>
                    <a:lnTo>
                      <a:pt x="81" y="26"/>
                    </a:lnTo>
                    <a:lnTo>
                      <a:pt x="79" y="26"/>
                    </a:lnTo>
                    <a:lnTo>
                      <a:pt x="77" y="28"/>
                    </a:lnTo>
                    <a:lnTo>
                      <a:pt x="75" y="29"/>
                    </a:lnTo>
                    <a:lnTo>
                      <a:pt x="73" y="32"/>
                    </a:lnTo>
                    <a:lnTo>
                      <a:pt x="70" y="34"/>
                    </a:lnTo>
                    <a:lnTo>
                      <a:pt x="68" y="36"/>
                    </a:lnTo>
                    <a:lnTo>
                      <a:pt x="64" y="39"/>
                    </a:lnTo>
                    <a:lnTo>
                      <a:pt x="59" y="42"/>
                    </a:lnTo>
                    <a:lnTo>
                      <a:pt x="54" y="46"/>
                    </a:lnTo>
                    <a:lnTo>
                      <a:pt x="51" y="47"/>
                    </a:lnTo>
                    <a:lnTo>
                      <a:pt x="49" y="49"/>
                    </a:lnTo>
                    <a:lnTo>
                      <a:pt x="46" y="52"/>
                    </a:lnTo>
                    <a:lnTo>
                      <a:pt x="44" y="52"/>
                    </a:lnTo>
                    <a:lnTo>
                      <a:pt x="41" y="52"/>
                    </a:lnTo>
                    <a:lnTo>
                      <a:pt x="38" y="52"/>
                    </a:lnTo>
                    <a:lnTo>
                      <a:pt x="33" y="49"/>
                    </a:lnTo>
                    <a:lnTo>
                      <a:pt x="31" y="47"/>
                    </a:lnTo>
                    <a:lnTo>
                      <a:pt x="31" y="44"/>
                    </a:lnTo>
                    <a:lnTo>
                      <a:pt x="35" y="40"/>
                    </a:lnTo>
                    <a:lnTo>
                      <a:pt x="36" y="39"/>
                    </a:lnTo>
                    <a:lnTo>
                      <a:pt x="37" y="38"/>
                    </a:lnTo>
                    <a:lnTo>
                      <a:pt x="35" y="38"/>
                    </a:lnTo>
                    <a:lnTo>
                      <a:pt x="33" y="38"/>
                    </a:lnTo>
                    <a:lnTo>
                      <a:pt x="30" y="39"/>
                    </a:lnTo>
                    <a:lnTo>
                      <a:pt x="28" y="41"/>
                    </a:lnTo>
                    <a:lnTo>
                      <a:pt x="24" y="43"/>
                    </a:lnTo>
                    <a:lnTo>
                      <a:pt x="21" y="44"/>
                    </a:lnTo>
                    <a:lnTo>
                      <a:pt x="18" y="46"/>
                    </a:lnTo>
                    <a:lnTo>
                      <a:pt x="16" y="46"/>
                    </a:lnTo>
                    <a:lnTo>
                      <a:pt x="14" y="47"/>
                    </a:lnTo>
                    <a:lnTo>
                      <a:pt x="12" y="48"/>
                    </a:lnTo>
                    <a:lnTo>
                      <a:pt x="10" y="49"/>
                    </a:lnTo>
                    <a:lnTo>
                      <a:pt x="7" y="49"/>
                    </a:lnTo>
                    <a:lnTo>
                      <a:pt x="4" y="50"/>
                    </a:lnTo>
                    <a:close/>
                  </a:path>
                </a:pathLst>
              </a:custGeom>
              <a:solidFill>
                <a:srgbClr val="FF0000"/>
              </a:solidFill>
              <a:ln w="9525">
                <a:solidFill>
                  <a:srgbClr val="FF0000"/>
                </a:solidFill>
                <a:round/>
                <a:headEnd/>
                <a:tailEnd/>
              </a:ln>
            </p:spPr>
            <p:txBody>
              <a:bodyPr/>
              <a:lstStyle/>
              <a:p>
                <a:endParaRPr lang="ru-RU"/>
              </a:p>
            </p:txBody>
          </p:sp>
          <p:sp>
            <p:nvSpPr>
              <p:cNvPr id="1120604" name="Freeform 348"/>
              <p:cNvSpPr>
                <a:spLocks/>
              </p:cNvSpPr>
              <p:nvPr/>
            </p:nvSpPr>
            <p:spPr bwMode="auto">
              <a:xfrm>
                <a:off x="7524" y="7753"/>
                <a:ext cx="102" cy="70"/>
              </a:xfrm>
              <a:custGeom>
                <a:avLst/>
                <a:gdLst>
                  <a:gd name="T0" fmla="*/ 19 w 102"/>
                  <a:gd name="T1" fmla="*/ 7 h 70"/>
                  <a:gd name="T2" fmla="*/ 24 w 102"/>
                  <a:gd name="T3" fmla="*/ 5 h 70"/>
                  <a:gd name="T4" fmla="*/ 27 w 102"/>
                  <a:gd name="T5" fmla="*/ 3 h 70"/>
                  <a:gd name="T6" fmla="*/ 29 w 102"/>
                  <a:gd name="T7" fmla="*/ 2 h 70"/>
                  <a:gd name="T8" fmla="*/ 31 w 102"/>
                  <a:gd name="T9" fmla="*/ 1 h 70"/>
                  <a:gd name="T10" fmla="*/ 33 w 102"/>
                  <a:gd name="T11" fmla="*/ 0 h 70"/>
                  <a:gd name="T12" fmla="*/ 36 w 102"/>
                  <a:gd name="T13" fmla="*/ 1 h 70"/>
                  <a:gd name="T14" fmla="*/ 39 w 102"/>
                  <a:gd name="T15" fmla="*/ 2 h 70"/>
                  <a:gd name="T16" fmla="*/ 43 w 102"/>
                  <a:gd name="T17" fmla="*/ 4 h 70"/>
                  <a:gd name="T18" fmla="*/ 48 w 102"/>
                  <a:gd name="T19" fmla="*/ 7 h 70"/>
                  <a:gd name="T20" fmla="*/ 52 w 102"/>
                  <a:gd name="T21" fmla="*/ 9 h 70"/>
                  <a:gd name="T22" fmla="*/ 55 w 102"/>
                  <a:gd name="T23" fmla="*/ 11 h 70"/>
                  <a:gd name="T24" fmla="*/ 57 w 102"/>
                  <a:gd name="T25" fmla="*/ 14 h 70"/>
                  <a:gd name="T26" fmla="*/ 59 w 102"/>
                  <a:gd name="T27" fmla="*/ 16 h 70"/>
                  <a:gd name="T28" fmla="*/ 60 w 102"/>
                  <a:gd name="T29" fmla="*/ 19 h 70"/>
                  <a:gd name="T30" fmla="*/ 61 w 102"/>
                  <a:gd name="T31" fmla="*/ 22 h 70"/>
                  <a:gd name="T32" fmla="*/ 62 w 102"/>
                  <a:gd name="T33" fmla="*/ 26 h 70"/>
                  <a:gd name="T34" fmla="*/ 62 w 102"/>
                  <a:gd name="T35" fmla="*/ 34 h 70"/>
                  <a:gd name="T36" fmla="*/ 61 w 102"/>
                  <a:gd name="T37" fmla="*/ 38 h 70"/>
                  <a:gd name="T38" fmla="*/ 61 w 102"/>
                  <a:gd name="T39" fmla="*/ 42 h 70"/>
                  <a:gd name="T40" fmla="*/ 62 w 102"/>
                  <a:gd name="T41" fmla="*/ 45 h 70"/>
                  <a:gd name="T42" fmla="*/ 65 w 102"/>
                  <a:gd name="T43" fmla="*/ 47 h 70"/>
                  <a:gd name="T44" fmla="*/ 70 w 102"/>
                  <a:gd name="T45" fmla="*/ 48 h 70"/>
                  <a:gd name="T46" fmla="*/ 76 w 102"/>
                  <a:gd name="T47" fmla="*/ 49 h 70"/>
                  <a:gd name="T48" fmla="*/ 87 w 102"/>
                  <a:gd name="T49" fmla="*/ 53 h 70"/>
                  <a:gd name="T50" fmla="*/ 92 w 102"/>
                  <a:gd name="T51" fmla="*/ 55 h 70"/>
                  <a:gd name="T52" fmla="*/ 96 w 102"/>
                  <a:gd name="T53" fmla="*/ 56 h 70"/>
                  <a:gd name="T54" fmla="*/ 99 w 102"/>
                  <a:gd name="T55" fmla="*/ 57 h 70"/>
                  <a:gd name="T56" fmla="*/ 101 w 102"/>
                  <a:gd name="T57" fmla="*/ 57 h 70"/>
                  <a:gd name="T58" fmla="*/ 102 w 102"/>
                  <a:gd name="T59" fmla="*/ 58 h 70"/>
                  <a:gd name="T60" fmla="*/ 100 w 102"/>
                  <a:gd name="T61" fmla="*/ 58 h 70"/>
                  <a:gd name="T62" fmla="*/ 97 w 102"/>
                  <a:gd name="T63" fmla="*/ 59 h 70"/>
                  <a:gd name="T64" fmla="*/ 93 w 102"/>
                  <a:gd name="T65" fmla="*/ 63 h 70"/>
                  <a:gd name="T66" fmla="*/ 90 w 102"/>
                  <a:gd name="T67" fmla="*/ 66 h 70"/>
                  <a:gd name="T68" fmla="*/ 88 w 102"/>
                  <a:gd name="T69" fmla="*/ 68 h 70"/>
                  <a:gd name="T70" fmla="*/ 85 w 102"/>
                  <a:gd name="T71" fmla="*/ 70 h 70"/>
                  <a:gd name="T72" fmla="*/ 83 w 102"/>
                  <a:gd name="T73" fmla="*/ 70 h 70"/>
                  <a:gd name="T74" fmla="*/ 79 w 102"/>
                  <a:gd name="T75" fmla="*/ 70 h 70"/>
                  <a:gd name="T76" fmla="*/ 76 w 102"/>
                  <a:gd name="T77" fmla="*/ 70 h 70"/>
                  <a:gd name="T78" fmla="*/ 72 w 102"/>
                  <a:gd name="T79" fmla="*/ 68 h 70"/>
                  <a:gd name="T80" fmla="*/ 68 w 102"/>
                  <a:gd name="T81" fmla="*/ 66 h 70"/>
                  <a:gd name="T82" fmla="*/ 60 w 102"/>
                  <a:gd name="T83" fmla="*/ 63 h 70"/>
                  <a:gd name="T84" fmla="*/ 49 w 102"/>
                  <a:gd name="T85" fmla="*/ 57 h 70"/>
                  <a:gd name="T86" fmla="*/ 38 w 102"/>
                  <a:gd name="T87" fmla="*/ 52 h 70"/>
                  <a:gd name="T88" fmla="*/ 34 w 102"/>
                  <a:gd name="T89" fmla="*/ 49 h 70"/>
                  <a:gd name="T90" fmla="*/ 26 w 102"/>
                  <a:gd name="T91" fmla="*/ 43 h 70"/>
                  <a:gd name="T92" fmla="*/ 23 w 102"/>
                  <a:gd name="T93" fmla="*/ 40 h 70"/>
                  <a:gd name="T94" fmla="*/ 19 w 102"/>
                  <a:gd name="T95" fmla="*/ 38 h 70"/>
                  <a:gd name="T96" fmla="*/ 16 w 102"/>
                  <a:gd name="T97" fmla="*/ 36 h 70"/>
                  <a:gd name="T98" fmla="*/ 12 w 102"/>
                  <a:gd name="T99" fmla="*/ 34 h 70"/>
                  <a:gd name="T100" fmla="*/ 7 w 102"/>
                  <a:gd name="T101" fmla="*/ 30 h 70"/>
                  <a:gd name="T102" fmla="*/ 4 w 102"/>
                  <a:gd name="T103" fmla="*/ 27 h 70"/>
                  <a:gd name="T104" fmla="*/ 2 w 102"/>
                  <a:gd name="T105" fmla="*/ 24 h 70"/>
                  <a:gd name="T106" fmla="*/ 0 w 102"/>
                  <a:gd name="T107" fmla="*/ 21 h 70"/>
                  <a:gd name="T108" fmla="*/ 2 w 102"/>
                  <a:gd name="T109" fmla="*/ 19 h 70"/>
                  <a:gd name="T110" fmla="*/ 4 w 102"/>
                  <a:gd name="T111" fmla="*/ 16 h 70"/>
                  <a:gd name="T112" fmla="*/ 8 w 102"/>
                  <a:gd name="T113" fmla="*/ 13 h 70"/>
                  <a:gd name="T114" fmla="*/ 12 w 102"/>
                  <a:gd name="T115" fmla="*/ 11 h 70"/>
                  <a:gd name="T116" fmla="*/ 16 w 102"/>
                  <a:gd name="T117" fmla="*/ 9 h 70"/>
                  <a:gd name="T118" fmla="*/ 18 w 102"/>
                  <a:gd name="T119" fmla="*/ 7 h 70"/>
                  <a:gd name="T120" fmla="*/ 19 w 102"/>
                  <a:gd name="T121" fmla="*/ 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2" h="70">
                    <a:moveTo>
                      <a:pt x="19" y="7"/>
                    </a:moveTo>
                    <a:lnTo>
                      <a:pt x="24" y="5"/>
                    </a:lnTo>
                    <a:lnTo>
                      <a:pt x="27" y="3"/>
                    </a:lnTo>
                    <a:lnTo>
                      <a:pt x="29" y="2"/>
                    </a:lnTo>
                    <a:lnTo>
                      <a:pt x="31" y="1"/>
                    </a:lnTo>
                    <a:lnTo>
                      <a:pt x="33" y="0"/>
                    </a:lnTo>
                    <a:lnTo>
                      <a:pt x="36" y="1"/>
                    </a:lnTo>
                    <a:lnTo>
                      <a:pt x="39" y="2"/>
                    </a:lnTo>
                    <a:lnTo>
                      <a:pt x="43" y="4"/>
                    </a:lnTo>
                    <a:lnTo>
                      <a:pt x="48" y="7"/>
                    </a:lnTo>
                    <a:lnTo>
                      <a:pt x="52" y="9"/>
                    </a:lnTo>
                    <a:lnTo>
                      <a:pt x="55" y="11"/>
                    </a:lnTo>
                    <a:lnTo>
                      <a:pt x="57" y="14"/>
                    </a:lnTo>
                    <a:lnTo>
                      <a:pt x="59" y="16"/>
                    </a:lnTo>
                    <a:lnTo>
                      <a:pt x="60" y="19"/>
                    </a:lnTo>
                    <a:lnTo>
                      <a:pt x="61" y="22"/>
                    </a:lnTo>
                    <a:lnTo>
                      <a:pt x="62" y="26"/>
                    </a:lnTo>
                    <a:lnTo>
                      <a:pt x="62" y="34"/>
                    </a:lnTo>
                    <a:lnTo>
                      <a:pt x="61" y="38"/>
                    </a:lnTo>
                    <a:lnTo>
                      <a:pt x="61" y="42"/>
                    </a:lnTo>
                    <a:lnTo>
                      <a:pt x="62" y="45"/>
                    </a:lnTo>
                    <a:lnTo>
                      <a:pt x="65" y="47"/>
                    </a:lnTo>
                    <a:lnTo>
                      <a:pt x="70" y="48"/>
                    </a:lnTo>
                    <a:lnTo>
                      <a:pt x="76" y="49"/>
                    </a:lnTo>
                    <a:lnTo>
                      <a:pt x="87" y="53"/>
                    </a:lnTo>
                    <a:lnTo>
                      <a:pt x="92" y="55"/>
                    </a:lnTo>
                    <a:lnTo>
                      <a:pt x="96" y="56"/>
                    </a:lnTo>
                    <a:lnTo>
                      <a:pt x="99" y="57"/>
                    </a:lnTo>
                    <a:lnTo>
                      <a:pt x="101" y="57"/>
                    </a:lnTo>
                    <a:lnTo>
                      <a:pt x="102" y="58"/>
                    </a:lnTo>
                    <a:lnTo>
                      <a:pt x="100" y="58"/>
                    </a:lnTo>
                    <a:lnTo>
                      <a:pt x="97" y="59"/>
                    </a:lnTo>
                    <a:lnTo>
                      <a:pt x="93" y="63"/>
                    </a:lnTo>
                    <a:lnTo>
                      <a:pt x="90" y="66"/>
                    </a:lnTo>
                    <a:lnTo>
                      <a:pt x="88" y="68"/>
                    </a:lnTo>
                    <a:lnTo>
                      <a:pt x="85" y="70"/>
                    </a:lnTo>
                    <a:lnTo>
                      <a:pt x="83" y="70"/>
                    </a:lnTo>
                    <a:lnTo>
                      <a:pt x="79" y="70"/>
                    </a:lnTo>
                    <a:lnTo>
                      <a:pt x="76" y="70"/>
                    </a:lnTo>
                    <a:lnTo>
                      <a:pt x="72" y="68"/>
                    </a:lnTo>
                    <a:lnTo>
                      <a:pt x="68" y="66"/>
                    </a:lnTo>
                    <a:lnTo>
                      <a:pt x="60" y="63"/>
                    </a:lnTo>
                    <a:lnTo>
                      <a:pt x="49" y="57"/>
                    </a:lnTo>
                    <a:lnTo>
                      <a:pt x="38" y="52"/>
                    </a:lnTo>
                    <a:lnTo>
                      <a:pt x="34" y="49"/>
                    </a:lnTo>
                    <a:lnTo>
                      <a:pt x="26" y="43"/>
                    </a:lnTo>
                    <a:lnTo>
                      <a:pt x="23" y="40"/>
                    </a:lnTo>
                    <a:lnTo>
                      <a:pt x="19" y="38"/>
                    </a:lnTo>
                    <a:lnTo>
                      <a:pt x="16" y="36"/>
                    </a:lnTo>
                    <a:lnTo>
                      <a:pt x="12" y="34"/>
                    </a:lnTo>
                    <a:lnTo>
                      <a:pt x="7" y="30"/>
                    </a:lnTo>
                    <a:lnTo>
                      <a:pt x="4" y="27"/>
                    </a:lnTo>
                    <a:lnTo>
                      <a:pt x="2" y="24"/>
                    </a:lnTo>
                    <a:lnTo>
                      <a:pt x="0" y="21"/>
                    </a:lnTo>
                    <a:lnTo>
                      <a:pt x="2" y="19"/>
                    </a:lnTo>
                    <a:lnTo>
                      <a:pt x="4" y="16"/>
                    </a:lnTo>
                    <a:lnTo>
                      <a:pt x="8" y="13"/>
                    </a:lnTo>
                    <a:lnTo>
                      <a:pt x="12" y="11"/>
                    </a:lnTo>
                    <a:lnTo>
                      <a:pt x="16" y="9"/>
                    </a:lnTo>
                    <a:lnTo>
                      <a:pt x="18" y="7"/>
                    </a:lnTo>
                    <a:lnTo>
                      <a:pt x="19" y="7"/>
                    </a:lnTo>
                    <a:close/>
                  </a:path>
                </a:pathLst>
              </a:custGeom>
              <a:solidFill>
                <a:srgbClr val="FF0000"/>
              </a:solidFill>
              <a:ln w="9525">
                <a:solidFill>
                  <a:srgbClr val="FF0000"/>
                </a:solidFill>
                <a:round/>
                <a:headEnd/>
                <a:tailEnd/>
              </a:ln>
            </p:spPr>
            <p:txBody>
              <a:bodyPr/>
              <a:lstStyle/>
              <a:p>
                <a:endParaRPr lang="ru-RU"/>
              </a:p>
            </p:txBody>
          </p:sp>
          <p:sp>
            <p:nvSpPr>
              <p:cNvPr id="1120605" name="Freeform 349"/>
              <p:cNvSpPr>
                <a:spLocks/>
              </p:cNvSpPr>
              <p:nvPr/>
            </p:nvSpPr>
            <p:spPr bwMode="auto">
              <a:xfrm>
                <a:off x="7517" y="7345"/>
                <a:ext cx="62" cy="69"/>
              </a:xfrm>
              <a:custGeom>
                <a:avLst/>
                <a:gdLst>
                  <a:gd name="T0" fmla="*/ 0 w 112"/>
                  <a:gd name="T1" fmla="*/ 55 h 111"/>
                  <a:gd name="T2" fmla="*/ 56 w 112"/>
                  <a:gd name="T3" fmla="*/ 0 h 111"/>
                  <a:gd name="T4" fmla="*/ 112 w 112"/>
                  <a:gd name="T5" fmla="*/ 55 h 111"/>
                  <a:gd name="T6" fmla="*/ 112 w 112"/>
                  <a:gd name="T7" fmla="*/ 55 h 111"/>
                  <a:gd name="T8" fmla="*/ 56 w 112"/>
                  <a:gd name="T9" fmla="*/ 111 h 111"/>
                  <a:gd name="T10" fmla="*/ 0 w 112"/>
                  <a:gd name="T11" fmla="*/ 55 h 111"/>
                </a:gdLst>
                <a:ahLst/>
                <a:cxnLst>
                  <a:cxn ang="0">
                    <a:pos x="T0" y="T1"/>
                  </a:cxn>
                  <a:cxn ang="0">
                    <a:pos x="T2" y="T3"/>
                  </a:cxn>
                  <a:cxn ang="0">
                    <a:pos x="T4" y="T5"/>
                  </a:cxn>
                  <a:cxn ang="0">
                    <a:pos x="T6" y="T7"/>
                  </a:cxn>
                  <a:cxn ang="0">
                    <a:pos x="T8" y="T9"/>
                  </a:cxn>
                  <a:cxn ang="0">
                    <a:pos x="T10" y="T11"/>
                  </a:cxn>
                </a:cxnLst>
                <a:rect l="0" t="0" r="r" b="b"/>
                <a:pathLst>
                  <a:path w="112" h="111">
                    <a:moveTo>
                      <a:pt x="0" y="55"/>
                    </a:moveTo>
                    <a:cubicBezTo>
                      <a:pt x="0" y="25"/>
                      <a:pt x="25" y="0"/>
                      <a:pt x="56" y="0"/>
                    </a:cubicBezTo>
                    <a:cubicBezTo>
                      <a:pt x="87" y="0"/>
                      <a:pt x="112" y="25"/>
                      <a:pt x="112" y="55"/>
                    </a:cubicBezTo>
                    <a:cubicBezTo>
                      <a:pt x="112" y="55"/>
                      <a:pt x="112" y="55"/>
                      <a:pt x="112" y="55"/>
                    </a:cubicBezTo>
                    <a:cubicBezTo>
                      <a:pt x="112" y="86"/>
                      <a:pt x="87" y="111"/>
                      <a:pt x="56" y="111"/>
                    </a:cubicBezTo>
                    <a:cubicBezTo>
                      <a:pt x="25" y="111"/>
                      <a:pt x="0" y="86"/>
                      <a:pt x="0" y="55"/>
                    </a:cubicBezTo>
                  </a:path>
                </a:pathLst>
              </a:custGeom>
              <a:solidFill>
                <a:srgbClr val="FFFFFF"/>
              </a:solidFill>
              <a:ln w="0">
                <a:solidFill>
                  <a:srgbClr val="000000"/>
                </a:solidFill>
                <a:prstDash val="solid"/>
                <a:round/>
                <a:headEnd/>
                <a:tailEnd/>
              </a:ln>
            </p:spPr>
            <p:txBody>
              <a:bodyPr/>
              <a:lstStyle/>
              <a:p>
                <a:endParaRPr lang="ru-RU"/>
              </a:p>
            </p:txBody>
          </p:sp>
          <p:sp>
            <p:nvSpPr>
              <p:cNvPr id="1120606" name="Freeform 350"/>
              <p:cNvSpPr>
                <a:spLocks/>
              </p:cNvSpPr>
              <p:nvPr/>
            </p:nvSpPr>
            <p:spPr bwMode="auto">
              <a:xfrm>
                <a:off x="7517" y="7345"/>
                <a:ext cx="62" cy="69"/>
              </a:xfrm>
              <a:custGeom>
                <a:avLst/>
                <a:gdLst>
                  <a:gd name="T0" fmla="*/ 0 w 62"/>
                  <a:gd name="T1" fmla="*/ 35 h 69"/>
                  <a:gd name="T2" fmla="*/ 31 w 62"/>
                  <a:gd name="T3" fmla="*/ 0 h 69"/>
                  <a:gd name="T4" fmla="*/ 62 w 62"/>
                  <a:gd name="T5" fmla="*/ 35 h 69"/>
                  <a:gd name="T6" fmla="*/ 62 w 62"/>
                  <a:gd name="T7" fmla="*/ 35 h 69"/>
                  <a:gd name="T8" fmla="*/ 31 w 62"/>
                  <a:gd name="T9" fmla="*/ 69 h 69"/>
                  <a:gd name="T10" fmla="*/ 0 w 62"/>
                  <a:gd name="T11" fmla="*/ 35 h 69"/>
                </a:gdLst>
                <a:ahLst/>
                <a:cxnLst>
                  <a:cxn ang="0">
                    <a:pos x="T0" y="T1"/>
                  </a:cxn>
                  <a:cxn ang="0">
                    <a:pos x="T2" y="T3"/>
                  </a:cxn>
                  <a:cxn ang="0">
                    <a:pos x="T4" y="T5"/>
                  </a:cxn>
                  <a:cxn ang="0">
                    <a:pos x="T6" y="T7"/>
                  </a:cxn>
                  <a:cxn ang="0">
                    <a:pos x="T8" y="T9"/>
                  </a:cxn>
                  <a:cxn ang="0">
                    <a:pos x="T10" y="T11"/>
                  </a:cxn>
                </a:cxnLst>
                <a:rect l="0" t="0" r="r" b="b"/>
                <a:pathLst>
                  <a:path w="62" h="69">
                    <a:moveTo>
                      <a:pt x="0" y="35"/>
                    </a:moveTo>
                    <a:cubicBezTo>
                      <a:pt x="0" y="16"/>
                      <a:pt x="14" y="0"/>
                      <a:pt x="31" y="0"/>
                    </a:cubicBezTo>
                    <a:cubicBezTo>
                      <a:pt x="49" y="0"/>
                      <a:pt x="62" y="16"/>
                      <a:pt x="62" y="35"/>
                    </a:cubicBezTo>
                    <a:cubicBezTo>
                      <a:pt x="62" y="35"/>
                      <a:pt x="62" y="35"/>
                      <a:pt x="62" y="35"/>
                    </a:cubicBezTo>
                    <a:cubicBezTo>
                      <a:pt x="62" y="54"/>
                      <a:pt x="49" y="69"/>
                      <a:pt x="31" y="69"/>
                    </a:cubicBezTo>
                    <a:cubicBezTo>
                      <a:pt x="14" y="69"/>
                      <a:pt x="0" y="54"/>
                      <a:pt x="0" y="35"/>
                    </a:cubicBezTo>
                  </a:path>
                </a:pathLst>
              </a:custGeom>
              <a:solidFill>
                <a:srgbClr val="FFCC00"/>
              </a:solidFill>
              <a:ln w="12700" cap="rnd" cmpd="sng">
                <a:solidFill>
                  <a:srgbClr val="660066"/>
                </a:solidFill>
                <a:prstDash val="solid"/>
                <a:round/>
                <a:headEnd/>
                <a:tailEnd/>
              </a:ln>
            </p:spPr>
            <p:txBody>
              <a:bodyPr/>
              <a:lstStyle/>
              <a:p>
                <a:endParaRPr lang="ru-RU"/>
              </a:p>
            </p:txBody>
          </p:sp>
          <p:sp>
            <p:nvSpPr>
              <p:cNvPr id="1120607" name="Freeform 351"/>
              <p:cNvSpPr>
                <a:spLocks/>
              </p:cNvSpPr>
              <p:nvPr/>
            </p:nvSpPr>
            <p:spPr bwMode="auto">
              <a:xfrm>
                <a:off x="7477" y="7536"/>
                <a:ext cx="72" cy="173"/>
              </a:xfrm>
              <a:custGeom>
                <a:avLst/>
                <a:gdLst>
                  <a:gd name="T0" fmla="*/ 72 w 72"/>
                  <a:gd name="T1" fmla="*/ 36 h 173"/>
                  <a:gd name="T2" fmla="*/ 24 w 72"/>
                  <a:gd name="T3" fmla="*/ 173 h 173"/>
                  <a:gd name="T4" fmla="*/ 0 w 72"/>
                  <a:gd name="T5" fmla="*/ 136 h 173"/>
                  <a:gd name="T6" fmla="*/ 48 w 72"/>
                  <a:gd name="T7" fmla="*/ 0 h 173"/>
                  <a:gd name="T8" fmla="*/ 72 w 72"/>
                  <a:gd name="T9" fmla="*/ 36 h 173"/>
                </a:gdLst>
                <a:ahLst/>
                <a:cxnLst>
                  <a:cxn ang="0">
                    <a:pos x="T0" y="T1"/>
                  </a:cxn>
                  <a:cxn ang="0">
                    <a:pos x="T2" y="T3"/>
                  </a:cxn>
                  <a:cxn ang="0">
                    <a:pos x="T4" y="T5"/>
                  </a:cxn>
                  <a:cxn ang="0">
                    <a:pos x="T6" y="T7"/>
                  </a:cxn>
                  <a:cxn ang="0">
                    <a:pos x="T8" y="T9"/>
                  </a:cxn>
                </a:cxnLst>
                <a:rect l="0" t="0" r="r" b="b"/>
                <a:pathLst>
                  <a:path w="72" h="173">
                    <a:moveTo>
                      <a:pt x="72" y="36"/>
                    </a:moveTo>
                    <a:lnTo>
                      <a:pt x="24" y="173"/>
                    </a:lnTo>
                    <a:lnTo>
                      <a:pt x="0" y="136"/>
                    </a:lnTo>
                    <a:lnTo>
                      <a:pt x="48" y="0"/>
                    </a:lnTo>
                    <a:lnTo>
                      <a:pt x="72"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608" name="Freeform 352"/>
              <p:cNvSpPr>
                <a:spLocks/>
              </p:cNvSpPr>
              <p:nvPr/>
            </p:nvSpPr>
            <p:spPr bwMode="auto">
              <a:xfrm>
                <a:off x="7477" y="7536"/>
                <a:ext cx="72" cy="173"/>
              </a:xfrm>
              <a:custGeom>
                <a:avLst/>
                <a:gdLst>
                  <a:gd name="T0" fmla="*/ 72 w 72"/>
                  <a:gd name="T1" fmla="*/ 36 h 173"/>
                  <a:gd name="T2" fmla="*/ 24 w 72"/>
                  <a:gd name="T3" fmla="*/ 173 h 173"/>
                  <a:gd name="T4" fmla="*/ 0 w 72"/>
                  <a:gd name="T5" fmla="*/ 136 h 173"/>
                  <a:gd name="T6" fmla="*/ 48 w 72"/>
                  <a:gd name="T7" fmla="*/ 0 h 173"/>
                  <a:gd name="T8" fmla="*/ 72 w 72"/>
                  <a:gd name="T9" fmla="*/ 36 h 173"/>
                </a:gdLst>
                <a:ahLst/>
                <a:cxnLst>
                  <a:cxn ang="0">
                    <a:pos x="T0" y="T1"/>
                  </a:cxn>
                  <a:cxn ang="0">
                    <a:pos x="T2" y="T3"/>
                  </a:cxn>
                  <a:cxn ang="0">
                    <a:pos x="T4" y="T5"/>
                  </a:cxn>
                  <a:cxn ang="0">
                    <a:pos x="T6" y="T7"/>
                  </a:cxn>
                  <a:cxn ang="0">
                    <a:pos x="T8" y="T9"/>
                  </a:cxn>
                </a:cxnLst>
                <a:rect l="0" t="0" r="r" b="b"/>
                <a:pathLst>
                  <a:path w="72" h="173">
                    <a:moveTo>
                      <a:pt x="72" y="36"/>
                    </a:moveTo>
                    <a:lnTo>
                      <a:pt x="24" y="173"/>
                    </a:lnTo>
                    <a:lnTo>
                      <a:pt x="0" y="136"/>
                    </a:lnTo>
                    <a:lnTo>
                      <a:pt x="48" y="0"/>
                    </a:lnTo>
                    <a:lnTo>
                      <a:pt x="72" y="36"/>
                    </a:lnTo>
                    <a:close/>
                  </a:path>
                </a:pathLst>
              </a:custGeom>
              <a:solidFill>
                <a:srgbClr val="FFCC00"/>
              </a:solidFill>
              <a:ln w="12700" cap="rnd" cmpd="sng">
                <a:solidFill>
                  <a:srgbClr val="660066"/>
                </a:solidFill>
                <a:prstDash val="solid"/>
                <a:round/>
                <a:headEnd/>
                <a:tailEnd/>
              </a:ln>
            </p:spPr>
            <p:txBody>
              <a:bodyPr/>
              <a:lstStyle/>
              <a:p>
                <a:endParaRPr lang="ru-RU"/>
              </a:p>
            </p:txBody>
          </p:sp>
          <p:sp>
            <p:nvSpPr>
              <p:cNvPr id="1120609" name="Freeform 353"/>
              <p:cNvSpPr>
                <a:spLocks/>
              </p:cNvSpPr>
              <p:nvPr/>
            </p:nvSpPr>
            <p:spPr bwMode="auto">
              <a:xfrm>
                <a:off x="7525" y="7418"/>
                <a:ext cx="154" cy="291"/>
              </a:xfrm>
              <a:custGeom>
                <a:avLst/>
                <a:gdLst>
                  <a:gd name="T0" fmla="*/ 0 w 154"/>
                  <a:gd name="T1" fmla="*/ 0 h 291"/>
                  <a:gd name="T2" fmla="*/ 0 w 154"/>
                  <a:gd name="T3" fmla="*/ 118 h 291"/>
                  <a:gd name="T4" fmla="*/ 24 w 154"/>
                  <a:gd name="T5" fmla="*/ 154 h 291"/>
                  <a:gd name="T6" fmla="*/ 64 w 154"/>
                  <a:gd name="T7" fmla="*/ 291 h 291"/>
                  <a:gd name="T8" fmla="*/ 103 w 154"/>
                  <a:gd name="T9" fmla="*/ 291 h 291"/>
                  <a:gd name="T10" fmla="*/ 49 w 154"/>
                  <a:gd name="T11" fmla="*/ 109 h 291"/>
                  <a:gd name="T12" fmla="*/ 49 w 154"/>
                  <a:gd name="T13" fmla="*/ 45 h 291"/>
                  <a:gd name="T14" fmla="*/ 154 w 154"/>
                  <a:gd name="T15" fmla="*/ 90 h 291"/>
                  <a:gd name="T16" fmla="*/ 154 w 154"/>
                  <a:gd name="T17" fmla="*/ 59 h 291"/>
                  <a:gd name="T18" fmla="*/ 33 w 154"/>
                  <a:gd name="T19" fmla="*/ 2 h 291"/>
                  <a:gd name="T20" fmla="*/ 0 w 154"/>
                  <a:gd name="T2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91">
                    <a:moveTo>
                      <a:pt x="0" y="0"/>
                    </a:moveTo>
                    <a:lnTo>
                      <a:pt x="0" y="118"/>
                    </a:lnTo>
                    <a:lnTo>
                      <a:pt x="24" y="154"/>
                    </a:lnTo>
                    <a:lnTo>
                      <a:pt x="64" y="291"/>
                    </a:lnTo>
                    <a:lnTo>
                      <a:pt x="103" y="291"/>
                    </a:lnTo>
                    <a:lnTo>
                      <a:pt x="49" y="109"/>
                    </a:lnTo>
                    <a:lnTo>
                      <a:pt x="49" y="45"/>
                    </a:lnTo>
                    <a:lnTo>
                      <a:pt x="154" y="90"/>
                    </a:lnTo>
                    <a:lnTo>
                      <a:pt x="154" y="59"/>
                    </a:lnTo>
                    <a:lnTo>
                      <a:pt x="33"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610" name="Freeform 354"/>
              <p:cNvSpPr>
                <a:spLocks/>
              </p:cNvSpPr>
              <p:nvPr/>
            </p:nvSpPr>
            <p:spPr bwMode="auto">
              <a:xfrm>
                <a:off x="7525" y="7418"/>
                <a:ext cx="154" cy="291"/>
              </a:xfrm>
              <a:custGeom>
                <a:avLst/>
                <a:gdLst>
                  <a:gd name="T0" fmla="*/ 0 w 154"/>
                  <a:gd name="T1" fmla="*/ 0 h 291"/>
                  <a:gd name="T2" fmla="*/ 0 w 154"/>
                  <a:gd name="T3" fmla="*/ 118 h 291"/>
                  <a:gd name="T4" fmla="*/ 24 w 154"/>
                  <a:gd name="T5" fmla="*/ 154 h 291"/>
                  <a:gd name="T6" fmla="*/ 64 w 154"/>
                  <a:gd name="T7" fmla="*/ 291 h 291"/>
                  <a:gd name="T8" fmla="*/ 103 w 154"/>
                  <a:gd name="T9" fmla="*/ 291 h 291"/>
                  <a:gd name="T10" fmla="*/ 49 w 154"/>
                  <a:gd name="T11" fmla="*/ 109 h 291"/>
                  <a:gd name="T12" fmla="*/ 49 w 154"/>
                  <a:gd name="T13" fmla="*/ 45 h 291"/>
                  <a:gd name="T14" fmla="*/ 154 w 154"/>
                  <a:gd name="T15" fmla="*/ 90 h 291"/>
                  <a:gd name="T16" fmla="*/ 154 w 154"/>
                  <a:gd name="T17" fmla="*/ 59 h 291"/>
                  <a:gd name="T18" fmla="*/ 33 w 154"/>
                  <a:gd name="T19" fmla="*/ 2 h 291"/>
                  <a:gd name="T20" fmla="*/ 0 w 154"/>
                  <a:gd name="T2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91">
                    <a:moveTo>
                      <a:pt x="0" y="0"/>
                    </a:moveTo>
                    <a:lnTo>
                      <a:pt x="0" y="118"/>
                    </a:lnTo>
                    <a:lnTo>
                      <a:pt x="24" y="154"/>
                    </a:lnTo>
                    <a:lnTo>
                      <a:pt x="64" y="291"/>
                    </a:lnTo>
                    <a:lnTo>
                      <a:pt x="103" y="291"/>
                    </a:lnTo>
                    <a:lnTo>
                      <a:pt x="49" y="109"/>
                    </a:lnTo>
                    <a:lnTo>
                      <a:pt x="49" y="45"/>
                    </a:lnTo>
                    <a:lnTo>
                      <a:pt x="154" y="90"/>
                    </a:lnTo>
                    <a:lnTo>
                      <a:pt x="154" y="59"/>
                    </a:lnTo>
                    <a:lnTo>
                      <a:pt x="33" y="2"/>
                    </a:lnTo>
                    <a:lnTo>
                      <a:pt x="0" y="0"/>
                    </a:lnTo>
                    <a:close/>
                  </a:path>
                </a:pathLst>
              </a:custGeom>
              <a:solidFill>
                <a:srgbClr val="FFCC00"/>
              </a:solidFill>
              <a:ln w="12700" cap="rnd" cmpd="sng">
                <a:solidFill>
                  <a:srgbClr val="660066"/>
                </a:solidFill>
                <a:prstDash val="solid"/>
                <a:round/>
                <a:headEnd/>
                <a:tailEnd/>
              </a:ln>
            </p:spPr>
            <p:txBody>
              <a:bodyPr/>
              <a:lstStyle/>
              <a:p>
                <a:endParaRPr lang="ru-RU"/>
              </a:p>
            </p:txBody>
          </p:sp>
          <p:sp>
            <p:nvSpPr>
              <p:cNvPr id="1120611" name="Freeform 355"/>
              <p:cNvSpPr>
                <a:spLocks/>
              </p:cNvSpPr>
              <p:nvPr/>
            </p:nvSpPr>
            <p:spPr bwMode="auto">
              <a:xfrm>
                <a:off x="7791" y="7345"/>
                <a:ext cx="62" cy="69"/>
              </a:xfrm>
              <a:custGeom>
                <a:avLst/>
                <a:gdLst>
                  <a:gd name="T0" fmla="*/ 112 w 112"/>
                  <a:gd name="T1" fmla="*/ 55 h 111"/>
                  <a:gd name="T2" fmla="*/ 56 w 112"/>
                  <a:gd name="T3" fmla="*/ 0 h 111"/>
                  <a:gd name="T4" fmla="*/ 0 w 112"/>
                  <a:gd name="T5" fmla="*/ 55 h 111"/>
                  <a:gd name="T6" fmla="*/ 0 w 112"/>
                  <a:gd name="T7" fmla="*/ 55 h 111"/>
                  <a:gd name="T8" fmla="*/ 56 w 112"/>
                  <a:gd name="T9" fmla="*/ 111 h 111"/>
                  <a:gd name="T10" fmla="*/ 112 w 112"/>
                  <a:gd name="T11" fmla="*/ 55 h 111"/>
                </a:gdLst>
                <a:ahLst/>
                <a:cxnLst>
                  <a:cxn ang="0">
                    <a:pos x="T0" y="T1"/>
                  </a:cxn>
                  <a:cxn ang="0">
                    <a:pos x="T2" y="T3"/>
                  </a:cxn>
                  <a:cxn ang="0">
                    <a:pos x="T4" y="T5"/>
                  </a:cxn>
                  <a:cxn ang="0">
                    <a:pos x="T6" y="T7"/>
                  </a:cxn>
                  <a:cxn ang="0">
                    <a:pos x="T8" y="T9"/>
                  </a:cxn>
                  <a:cxn ang="0">
                    <a:pos x="T10" y="T11"/>
                  </a:cxn>
                </a:cxnLst>
                <a:rect l="0" t="0" r="r" b="b"/>
                <a:pathLst>
                  <a:path w="112" h="111">
                    <a:moveTo>
                      <a:pt x="112" y="55"/>
                    </a:moveTo>
                    <a:cubicBezTo>
                      <a:pt x="112" y="25"/>
                      <a:pt x="87" y="0"/>
                      <a:pt x="56" y="0"/>
                    </a:cubicBezTo>
                    <a:cubicBezTo>
                      <a:pt x="25" y="0"/>
                      <a:pt x="0" y="25"/>
                      <a:pt x="0" y="55"/>
                    </a:cubicBezTo>
                    <a:cubicBezTo>
                      <a:pt x="0" y="55"/>
                      <a:pt x="0" y="55"/>
                      <a:pt x="0" y="55"/>
                    </a:cubicBezTo>
                    <a:cubicBezTo>
                      <a:pt x="0" y="86"/>
                      <a:pt x="25" y="111"/>
                      <a:pt x="56" y="111"/>
                    </a:cubicBezTo>
                    <a:cubicBezTo>
                      <a:pt x="87" y="111"/>
                      <a:pt x="112" y="86"/>
                      <a:pt x="112" y="55"/>
                    </a:cubicBezTo>
                  </a:path>
                </a:pathLst>
              </a:custGeom>
              <a:solidFill>
                <a:srgbClr val="FFFFFF"/>
              </a:solidFill>
              <a:ln w="0">
                <a:solidFill>
                  <a:srgbClr val="000000"/>
                </a:solidFill>
                <a:prstDash val="solid"/>
                <a:round/>
                <a:headEnd/>
                <a:tailEnd/>
              </a:ln>
            </p:spPr>
            <p:txBody>
              <a:bodyPr/>
              <a:lstStyle/>
              <a:p>
                <a:endParaRPr lang="ru-RU"/>
              </a:p>
            </p:txBody>
          </p:sp>
          <p:sp>
            <p:nvSpPr>
              <p:cNvPr id="1120612" name="Freeform 356"/>
              <p:cNvSpPr>
                <a:spLocks/>
              </p:cNvSpPr>
              <p:nvPr/>
            </p:nvSpPr>
            <p:spPr bwMode="auto">
              <a:xfrm>
                <a:off x="7791" y="7345"/>
                <a:ext cx="62" cy="69"/>
              </a:xfrm>
              <a:custGeom>
                <a:avLst/>
                <a:gdLst>
                  <a:gd name="T0" fmla="*/ 62 w 62"/>
                  <a:gd name="T1" fmla="*/ 35 h 69"/>
                  <a:gd name="T2" fmla="*/ 31 w 62"/>
                  <a:gd name="T3" fmla="*/ 0 h 69"/>
                  <a:gd name="T4" fmla="*/ 0 w 62"/>
                  <a:gd name="T5" fmla="*/ 35 h 69"/>
                  <a:gd name="T6" fmla="*/ 0 w 62"/>
                  <a:gd name="T7" fmla="*/ 35 h 69"/>
                  <a:gd name="T8" fmla="*/ 31 w 62"/>
                  <a:gd name="T9" fmla="*/ 69 h 69"/>
                  <a:gd name="T10" fmla="*/ 62 w 62"/>
                  <a:gd name="T11" fmla="*/ 35 h 69"/>
                </a:gdLst>
                <a:ahLst/>
                <a:cxnLst>
                  <a:cxn ang="0">
                    <a:pos x="T0" y="T1"/>
                  </a:cxn>
                  <a:cxn ang="0">
                    <a:pos x="T2" y="T3"/>
                  </a:cxn>
                  <a:cxn ang="0">
                    <a:pos x="T4" y="T5"/>
                  </a:cxn>
                  <a:cxn ang="0">
                    <a:pos x="T6" y="T7"/>
                  </a:cxn>
                  <a:cxn ang="0">
                    <a:pos x="T8" y="T9"/>
                  </a:cxn>
                  <a:cxn ang="0">
                    <a:pos x="T10" y="T11"/>
                  </a:cxn>
                </a:cxnLst>
                <a:rect l="0" t="0" r="r" b="b"/>
                <a:pathLst>
                  <a:path w="62" h="69">
                    <a:moveTo>
                      <a:pt x="62" y="35"/>
                    </a:moveTo>
                    <a:cubicBezTo>
                      <a:pt x="62" y="16"/>
                      <a:pt x="48" y="0"/>
                      <a:pt x="31" y="0"/>
                    </a:cubicBezTo>
                    <a:cubicBezTo>
                      <a:pt x="14" y="0"/>
                      <a:pt x="0" y="16"/>
                      <a:pt x="0" y="35"/>
                    </a:cubicBezTo>
                    <a:cubicBezTo>
                      <a:pt x="0" y="35"/>
                      <a:pt x="0" y="35"/>
                      <a:pt x="0" y="35"/>
                    </a:cubicBezTo>
                    <a:cubicBezTo>
                      <a:pt x="0" y="54"/>
                      <a:pt x="14" y="69"/>
                      <a:pt x="31" y="69"/>
                    </a:cubicBezTo>
                    <a:cubicBezTo>
                      <a:pt x="48" y="69"/>
                      <a:pt x="62" y="54"/>
                      <a:pt x="62" y="35"/>
                    </a:cubicBezTo>
                  </a:path>
                </a:pathLst>
              </a:custGeom>
              <a:solidFill>
                <a:srgbClr val="FFCC00"/>
              </a:solidFill>
              <a:ln w="12700" cap="rnd" cmpd="sng">
                <a:solidFill>
                  <a:srgbClr val="660066"/>
                </a:solidFill>
                <a:prstDash val="solid"/>
                <a:round/>
                <a:headEnd/>
                <a:tailEnd/>
              </a:ln>
            </p:spPr>
            <p:txBody>
              <a:bodyPr/>
              <a:lstStyle/>
              <a:p>
                <a:endParaRPr lang="ru-RU"/>
              </a:p>
            </p:txBody>
          </p:sp>
          <p:sp>
            <p:nvSpPr>
              <p:cNvPr id="1120613" name="Freeform 357"/>
              <p:cNvSpPr>
                <a:spLocks/>
              </p:cNvSpPr>
              <p:nvPr/>
            </p:nvSpPr>
            <p:spPr bwMode="auto">
              <a:xfrm>
                <a:off x="7821" y="7536"/>
                <a:ext cx="72" cy="173"/>
              </a:xfrm>
              <a:custGeom>
                <a:avLst/>
                <a:gdLst>
                  <a:gd name="T0" fmla="*/ 0 w 72"/>
                  <a:gd name="T1" fmla="*/ 36 h 173"/>
                  <a:gd name="T2" fmla="*/ 48 w 72"/>
                  <a:gd name="T3" fmla="*/ 173 h 173"/>
                  <a:gd name="T4" fmla="*/ 72 w 72"/>
                  <a:gd name="T5" fmla="*/ 136 h 173"/>
                  <a:gd name="T6" fmla="*/ 24 w 72"/>
                  <a:gd name="T7" fmla="*/ 0 h 173"/>
                  <a:gd name="T8" fmla="*/ 0 w 72"/>
                  <a:gd name="T9" fmla="*/ 36 h 173"/>
                </a:gdLst>
                <a:ahLst/>
                <a:cxnLst>
                  <a:cxn ang="0">
                    <a:pos x="T0" y="T1"/>
                  </a:cxn>
                  <a:cxn ang="0">
                    <a:pos x="T2" y="T3"/>
                  </a:cxn>
                  <a:cxn ang="0">
                    <a:pos x="T4" y="T5"/>
                  </a:cxn>
                  <a:cxn ang="0">
                    <a:pos x="T6" y="T7"/>
                  </a:cxn>
                  <a:cxn ang="0">
                    <a:pos x="T8" y="T9"/>
                  </a:cxn>
                </a:cxnLst>
                <a:rect l="0" t="0" r="r" b="b"/>
                <a:pathLst>
                  <a:path w="72" h="173">
                    <a:moveTo>
                      <a:pt x="0" y="36"/>
                    </a:moveTo>
                    <a:lnTo>
                      <a:pt x="48" y="173"/>
                    </a:lnTo>
                    <a:lnTo>
                      <a:pt x="72" y="136"/>
                    </a:lnTo>
                    <a:lnTo>
                      <a:pt x="24" y="0"/>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614" name="Freeform 358"/>
              <p:cNvSpPr>
                <a:spLocks/>
              </p:cNvSpPr>
              <p:nvPr/>
            </p:nvSpPr>
            <p:spPr bwMode="auto">
              <a:xfrm>
                <a:off x="7821" y="7536"/>
                <a:ext cx="72" cy="173"/>
              </a:xfrm>
              <a:custGeom>
                <a:avLst/>
                <a:gdLst>
                  <a:gd name="T0" fmla="*/ 0 w 72"/>
                  <a:gd name="T1" fmla="*/ 36 h 173"/>
                  <a:gd name="T2" fmla="*/ 48 w 72"/>
                  <a:gd name="T3" fmla="*/ 173 h 173"/>
                  <a:gd name="T4" fmla="*/ 72 w 72"/>
                  <a:gd name="T5" fmla="*/ 136 h 173"/>
                  <a:gd name="T6" fmla="*/ 24 w 72"/>
                  <a:gd name="T7" fmla="*/ 0 h 173"/>
                  <a:gd name="T8" fmla="*/ 0 w 72"/>
                  <a:gd name="T9" fmla="*/ 36 h 173"/>
                </a:gdLst>
                <a:ahLst/>
                <a:cxnLst>
                  <a:cxn ang="0">
                    <a:pos x="T0" y="T1"/>
                  </a:cxn>
                  <a:cxn ang="0">
                    <a:pos x="T2" y="T3"/>
                  </a:cxn>
                  <a:cxn ang="0">
                    <a:pos x="T4" y="T5"/>
                  </a:cxn>
                  <a:cxn ang="0">
                    <a:pos x="T6" y="T7"/>
                  </a:cxn>
                  <a:cxn ang="0">
                    <a:pos x="T8" y="T9"/>
                  </a:cxn>
                </a:cxnLst>
                <a:rect l="0" t="0" r="r" b="b"/>
                <a:pathLst>
                  <a:path w="72" h="173">
                    <a:moveTo>
                      <a:pt x="0" y="36"/>
                    </a:moveTo>
                    <a:lnTo>
                      <a:pt x="48" y="173"/>
                    </a:lnTo>
                    <a:lnTo>
                      <a:pt x="72" y="136"/>
                    </a:lnTo>
                    <a:lnTo>
                      <a:pt x="24" y="0"/>
                    </a:lnTo>
                    <a:lnTo>
                      <a:pt x="0" y="36"/>
                    </a:lnTo>
                    <a:close/>
                  </a:path>
                </a:pathLst>
              </a:custGeom>
              <a:solidFill>
                <a:srgbClr val="FFCC00"/>
              </a:solidFill>
              <a:ln w="12700" cap="rnd" cmpd="sng">
                <a:solidFill>
                  <a:srgbClr val="660066"/>
                </a:solidFill>
                <a:prstDash val="solid"/>
                <a:round/>
                <a:headEnd/>
                <a:tailEnd/>
              </a:ln>
            </p:spPr>
            <p:txBody>
              <a:bodyPr/>
              <a:lstStyle/>
              <a:p>
                <a:endParaRPr lang="ru-RU"/>
              </a:p>
            </p:txBody>
          </p:sp>
          <p:sp>
            <p:nvSpPr>
              <p:cNvPr id="1120615" name="Freeform 359"/>
              <p:cNvSpPr>
                <a:spLocks/>
              </p:cNvSpPr>
              <p:nvPr/>
            </p:nvSpPr>
            <p:spPr bwMode="auto">
              <a:xfrm>
                <a:off x="7691" y="7418"/>
                <a:ext cx="154" cy="291"/>
              </a:xfrm>
              <a:custGeom>
                <a:avLst/>
                <a:gdLst>
                  <a:gd name="T0" fmla="*/ 154 w 154"/>
                  <a:gd name="T1" fmla="*/ 0 h 291"/>
                  <a:gd name="T2" fmla="*/ 154 w 154"/>
                  <a:gd name="T3" fmla="*/ 118 h 291"/>
                  <a:gd name="T4" fmla="*/ 130 w 154"/>
                  <a:gd name="T5" fmla="*/ 154 h 291"/>
                  <a:gd name="T6" fmla="*/ 90 w 154"/>
                  <a:gd name="T7" fmla="*/ 291 h 291"/>
                  <a:gd name="T8" fmla="*/ 51 w 154"/>
                  <a:gd name="T9" fmla="*/ 291 h 291"/>
                  <a:gd name="T10" fmla="*/ 105 w 154"/>
                  <a:gd name="T11" fmla="*/ 109 h 291"/>
                  <a:gd name="T12" fmla="*/ 105 w 154"/>
                  <a:gd name="T13" fmla="*/ 45 h 291"/>
                  <a:gd name="T14" fmla="*/ 0 w 154"/>
                  <a:gd name="T15" fmla="*/ 90 h 291"/>
                  <a:gd name="T16" fmla="*/ 0 w 154"/>
                  <a:gd name="T17" fmla="*/ 59 h 291"/>
                  <a:gd name="T18" fmla="*/ 121 w 154"/>
                  <a:gd name="T19" fmla="*/ 2 h 291"/>
                  <a:gd name="T20" fmla="*/ 154 w 154"/>
                  <a:gd name="T2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91">
                    <a:moveTo>
                      <a:pt x="154" y="0"/>
                    </a:moveTo>
                    <a:lnTo>
                      <a:pt x="154" y="118"/>
                    </a:lnTo>
                    <a:lnTo>
                      <a:pt x="130" y="154"/>
                    </a:lnTo>
                    <a:lnTo>
                      <a:pt x="90" y="291"/>
                    </a:lnTo>
                    <a:lnTo>
                      <a:pt x="51" y="291"/>
                    </a:lnTo>
                    <a:lnTo>
                      <a:pt x="105" y="109"/>
                    </a:lnTo>
                    <a:lnTo>
                      <a:pt x="105" y="45"/>
                    </a:lnTo>
                    <a:lnTo>
                      <a:pt x="0" y="90"/>
                    </a:lnTo>
                    <a:lnTo>
                      <a:pt x="0" y="59"/>
                    </a:lnTo>
                    <a:lnTo>
                      <a:pt x="121" y="2"/>
                    </a:lnTo>
                    <a:lnTo>
                      <a:pt x="1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1120616" name="Freeform 360"/>
              <p:cNvSpPr>
                <a:spLocks/>
              </p:cNvSpPr>
              <p:nvPr/>
            </p:nvSpPr>
            <p:spPr bwMode="auto">
              <a:xfrm>
                <a:off x="7691" y="7418"/>
                <a:ext cx="154" cy="291"/>
              </a:xfrm>
              <a:custGeom>
                <a:avLst/>
                <a:gdLst>
                  <a:gd name="T0" fmla="*/ 154 w 154"/>
                  <a:gd name="T1" fmla="*/ 0 h 291"/>
                  <a:gd name="T2" fmla="*/ 154 w 154"/>
                  <a:gd name="T3" fmla="*/ 118 h 291"/>
                  <a:gd name="T4" fmla="*/ 130 w 154"/>
                  <a:gd name="T5" fmla="*/ 154 h 291"/>
                  <a:gd name="T6" fmla="*/ 90 w 154"/>
                  <a:gd name="T7" fmla="*/ 291 h 291"/>
                  <a:gd name="T8" fmla="*/ 51 w 154"/>
                  <a:gd name="T9" fmla="*/ 291 h 291"/>
                  <a:gd name="T10" fmla="*/ 105 w 154"/>
                  <a:gd name="T11" fmla="*/ 109 h 291"/>
                  <a:gd name="T12" fmla="*/ 105 w 154"/>
                  <a:gd name="T13" fmla="*/ 45 h 291"/>
                  <a:gd name="T14" fmla="*/ 0 w 154"/>
                  <a:gd name="T15" fmla="*/ 90 h 291"/>
                  <a:gd name="T16" fmla="*/ 0 w 154"/>
                  <a:gd name="T17" fmla="*/ 59 h 291"/>
                  <a:gd name="T18" fmla="*/ 121 w 154"/>
                  <a:gd name="T19" fmla="*/ 2 h 291"/>
                  <a:gd name="T20" fmla="*/ 154 w 154"/>
                  <a:gd name="T21"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4" h="291">
                    <a:moveTo>
                      <a:pt x="154" y="0"/>
                    </a:moveTo>
                    <a:lnTo>
                      <a:pt x="154" y="118"/>
                    </a:lnTo>
                    <a:lnTo>
                      <a:pt x="130" y="154"/>
                    </a:lnTo>
                    <a:lnTo>
                      <a:pt x="90" y="291"/>
                    </a:lnTo>
                    <a:lnTo>
                      <a:pt x="51" y="291"/>
                    </a:lnTo>
                    <a:lnTo>
                      <a:pt x="105" y="109"/>
                    </a:lnTo>
                    <a:lnTo>
                      <a:pt x="105" y="45"/>
                    </a:lnTo>
                    <a:lnTo>
                      <a:pt x="0" y="90"/>
                    </a:lnTo>
                    <a:lnTo>
                      <a:pt x="0" y="59"/>
                    </a:lnTo>
                    <a:lnTo>
                      <a:pt x="121" y="2"/>
                    </a:lnTo>
                    <a:lnTo>
                      <a:pt x="154" y="0"/>
                    </a:lnTo>
                    <a:close/>
                  </a:path>
                </a:pathLst>
              </a:custGeom>
              <a:solidFill>
                <a:srgbClr val="FFCC00"/>
              </a:solidFill>
              <a:ln w="12700" cap="rnd" cmpd="sng">
                <a:solidFill>
                  <a:srgbClr val="660066"/>
                </a:solidFill>
                <a:prstDash val="solid"/>
                <a:round/>
                <a:headEnd/>
                <a:tailEnd/>
              </a:ln>
            </p:spPr>
            <p:txBody>
              <a:bodyPr/>
              <a:lstStyle/>
              <a:p>
                <a:endParaRPr lang="ru-RU"/>
              </a:p>
            </p:txBody>
          </p:sp>
        </p:grpSp>
        <p:sp>
          <p:nvSpPr>
            <p:cNvPr id="1120878" name="Freeform 622"/>
            <p:cNvSpPr>
              <a:spLocks noEditPoints="1"/>
            </p:cNvSpPr>
            <p:nvPr/>
          </p:nvSpPr>
          <p:spPr bwMode="auto">
            <a:xfrm>
              <a:off x="3073" y="1671"/>
              <a:ext cx="231" cy="202"/>
            </a:xfrm>
            <a:custGeom>
              <a:avLst/>
              <a:gdLst>
                <a:gd name="T0" fmla="*/ 744 w 768"/>
                <a:gd name="T1" fmla="*/ 431 h 768"/>
                <a:gd name="T2" fmla="*/ 194 w 768"/>
                <a:gd name="T3" fmla="*/ 512 h 768"/>
                <a:gd name="T4" fmla="*/ 168 w 768"/>
                <a:gd name="T5" fmla="*/ 534 h 768"/>
                <a:gd name="T6" fmla="*/ 190 w 768"/>
                <a:gd name="T7" fmla="*/ 559 h 768"/>
                <a:gd name="T8" fmla="*/ 192 w 768"/>
                <a:gd name="T9" fmla="*/ 559 h 768"/>
                <a:gd name="T10" fmla="*/ 768 w 768"/>
                <a:gd name="T11" fmla="*/ 559 h 768"/>
                <a:gd name="T12" fmla="*/ 768 w 768"/>
                <a:gd name="T13" fmla="*/ 605 h 768"/>
                <a:gd name="T14" fmla="*/ 192 w 768"/>
                <a:gd name="T15" fmla="*/ 605 h 768"/>
                <a:gd name="T16" fmla="*/ 111 w 768"/>
                <a:gd name="T17" fmla="*/ 533 h 768"/>
                <a:gd name="T18" fmla="*/ 164 w 768"/>
                <a:gd name="T19" fmla="*/ 458 h 768"/>
                <a:gd name="T20" fmla="*/ 72 w 768"/>
                <a:gd name="T21" fmla="*/ 47 h 768"/>
                <a:gd name="T22" fmla="*/ 12 w 768"/>
                <a:gd name="T23" fmla="*/ 47 h 768"/>
                <a:gd name="T24" fmla="*/ 0 w 768"/>
                <a:gd name="T25" fmla="*/ 0 h 768"/>
                <a:gd name="T26" fmla="*/ 144 w 768"/>
                <a:gd name="T27" fmla="*/ 0 h 768"/>
                <a:gd name="T28" fmla="*/ 168 w 768"/>
                <a:gd name="T29" fmla="*/ 93 h 768"/>
                <a:gd name="T30" fmla="*/ 768 w 768"/>
                <a:gd name="T31" fmla="*/ 93 h 768"/>
                <a:gd name="T32" fmla="*/ 744 w 768"/>
                <a:gd name="T33" fmla="*/ 431 h 768"/>
                <a:gd name="T34" fmla="*/ 186 w 768"/>
                <a:gd name="T35" fmla="*/ 698 h 768"/>
                <a:gd name="T36" fmla="*/ 256 w 768"/>
                <a:gd name="T37" fmla="*/ 628 h 768"/>
                <a:gd name="T38" fmla="*/ 326 w 768"/>
                <a:gd name="T39" fmla="*/ 698 h 768"/>
                <a:gd name="T40" fmla="*/ 256 w 768"/>
                <a:gd name="T41" fmla="*/ 768 h 768"/>
                <a:gd name="T42" fmla="*/ 186 w 768"/>
                <a:gd name="T43" fmla="*/ 698 h 768"/>
                <a:gd name="T44" fmla="*/ 186 w 768"/>
                <a:gd name="T45" fmla="*/ 698 h 768"/>
                <a:gd name="T46" fmla="*/ 582 w 768"/>
                <a:gd name="T47" fmla="*/ 698 h 768"/>
                <a:gd name="T48" fmla="*/ 652 w 768"/>
                <a:gd name="T49" fmla="*/ 628 h 768"/>
                <a:gd name="T50" fmla="*/ 722 w 768"/>
                <a:gd name="T51" fmla="*/ 698 h 768"/>
                <a:gd name="T52" fmla="*/ 652 w 768"/>
                <a:gd name="T53" fmla="*/ 768 h 768"/>
                <a:gd name="T54" fmla="*/ 582 w 768"/>
                <a:gd name="T55" fmla="*/ 698 h 768"/>
                <a:gd name="T56" fmla="*/ 120 w 768"/>
                <a:gd name="T57" fmla="*/ 120 h 768"/>
                <a:gd name="T58" fmla="*/ 192 w 768"/>
                <a:gd name="T59" fmla="*/ 431 h 768"/>
                <a:gd name="T60" fmla="*/ 207 w 768"/>
                <a:gd name="T61" fmla="*/ 480 h 768"/>
                <a:gd name="T62" fmla="*/ 219 w 768"/>
                <a:gd name="T63" fmla="*/ 478 h 768"/>
                <a:gd name="T64" fmla="*/ 219 w 768"/>
                <a:gd name="T65" fmla="*/ 478 h 768"/>
                <a:gd name="T66" fmla="*/ 711 w 768"/>
                <a:gd name="T67" fmla="*/ 408 h 768"/>
                <a:gd name="T68" fmla="*/ 732 w 768"/>
                <a:gd name="T69" fmla="*/ 120 h 768"/>
                <a:gd name="T70" fmla="*/ 120 w 768"/>
                <a:gd name="T71" fmla="*/ 120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8" h="768">
                  <a:moveTo>
                    <a:pt x="744" y="431"/>
                  </a:moveTo>
                  <a:lnTo>
                    <a:pt x="194" y="512"/>
                  </a:lnTo>
                  <a:cubicBezTo>
                    <a:pt x="180" y="511"/>
                    <a:pt x="169" y="521"/>
                    <a:pt x="168" y="534"/>
                  </a:cubicBezTo>
                  <a:cubicBezTo>
                    <a:pt x="167" y="547"/>
                    <a:pt x="177" y="558"/>
                    <a:pt x="190" y="559"/>
                  </a:cubicBezTo>
                  <a:cubicBezTo>
                    <a:pt x="191" y="559"/>
                    <a:pt x="191" y="559"/>
                    <a:pt x="192" y="559"/>
                  </a:cubicBezTo>
                  <a:lnTo>
                    <a:pt x="768" y="559"/>
                  </a:lnTo>
                  <a:lnTo>
                    <a:pt x="768" y="605"/>
                  </a:lnTo>
                  <a:lnTo>
                    <a:pt x="192" y="605"/>
                  </a:lnTo>
                  <a:cubicBezTo>
                    <a:pt x="149" y="607"/>
                    <a:pt x="113" y="575"/>
                    <a:pt x="111" y="533"/>
                  </a:cubicBezTo>
                  <a:cubicBezTo>
                    <a:pt x="109" y="499"/>
                    <a:pt x="131" y="469"/>
                    <a:pt x="164" y="458"/>
                  </a:cubicBezTo>
                  <a:lnTo>
                    <a:pt x="72" y="47"/>
                  </a:lnTo>
                  <a:lnTo>
                    <a:pt x="12" y="47"/>
                  </a:lnTo>
                  <a:lnTo>
                    <a:pt x="0" y="0"/>
                  </a:lnTo>
                  <a:lnTo>
                    <a:pt x="144" y="0"/>
                  </a:lnTo>
                  <a:lnTo>
                    <a:pt x="168" y="93"/>
                  </a:lnTo>
                  <a:lnTo>
                    <a:pt x="768" y="93"/>
                  </a:lnTo>
                  <a:lnTo>
                    <a:pt x="744" y="431"/>
                  </a:lnTo>
                  <a:close/>
                  <a:moveTo>
                    <a:pt x="186" y="698"/>
                  </a:moveTo>
                  <a:cubicBezTo>
                    <a:pt x="186" y="660"/>
                    <a:pt x="218" y="628"/>
                    <a:pt x="256" y="628"/>
                  </a:cubicBezTo>
                  <a:cubicBezTo>
                    <a:pt x="295" y="628"/>
                    <a:pt x="326" y="660"/>
                    <a:pt x="326" y="698"/>
                  </a:cubicBezTo>
                  <a:cubicBezTo>
                    <a:pt x="326" y="737"/>
                    <a:pt x="295" y="768"/>
                    <a:pt x="256" y="768"/>
                  </a:cubicBezTo>
                  <a:cubicBezTo>
                    <a:pt x="218" y="768"/>
                    <a:pt x="186" y="737"/>
                    <a:pt x="186" y="698"/>
                  </a:cubicBezTo>
                  <a:cubicBezTo>
                    <a:pt x="186" y="698"/>
                    <a:pt x="186" y="698"/>
                    <a:pt x="186" y="698"/>
                  </a:cubicBezTo>
                  <a:close/>
                  <a:moveTo>
                    <a:pt x="582" y="698"/>
                  </a:moveTo>
                  <a:cubicBezTo>
                    <a:pt x="582" y="660"/>
                    <a:pt x="613" y="628"/>
                    <a:pt x="652" y="628"/>
                  </a:cubicBezTo>
                  <a:cubicBezTo>
                    <a:pt x="690" y="628"/>
                    <a:pt x="722" y="660"/>
                    <a:pt x="722" y="698"/>
                  </a:cubicBezTo>
                  <a:cubicBezTo>
                    <a:pt x="722" y="737"/>
                    <a:pt x="690" y="768"/>
                    <a:pt x="652" y="768"/>
                  </a:cubicBezTo>
                  <a:cubicBezTo>
                    <a:pt x="613" y="768"/>
                    <a:pt x="582" y="737"/>
                    <a:pt x="582" y="698"/>
                  </a:cubicBezTo>
                  <a:close/>
                  <a:moveTo>
                    <a:pt x="120" y="120"/>
                  </a:moveTo>
                  <a:lnTo>
                    <a:pt x="192" y="431"/>
                  </a:lnTo>
                  <a:lnTo>
                    <a:pt x="207" y="480"/>
                  </a:lnTo>
                  <a:cubicBezTo>
                    <a:pt x="211" y="479"/>
                    <a:pt x="215" y="479"/>
                    <a:pt x="219" y="478"/>
                  </a:cubicBezTo>
                  <a:lnTo>
                    <a:pt x="219" y="478"/>
                  </a:lnTo>
                  <a:lnTo>
                    <a:pt x="711" y="408"/>
                  </a:lnTo>
                  <a:lnTo>
                    <a:pt x="732" y="120"/>
                  </a:lnTo>
                  <a:lnTo>
                    <a:pt x="120" y="120"/>
                  </a:lnTo>
                  <a:close/>
                </a:path>
              </a:pathLst>
            </a:custGeom>
            <a:solidFill>
              <a:srgbClr val="660066"/>
            </a:solidFill>
            <a:ln w="0">
              <a:solidFill>
                <a:srgbClr val="660066"/>
              </a:solidFill>
              <a:prstDash val="solid"/>
              <a:round/>
              <a:headEnd/>
              <a:tailEnd/>
            </a:ln>
          </p:spPr>
          <p:txBody>
            <a:bodyPr/>
            <a:lstStyle/>
            <a:p>
              <a:endParaRPr lang="ru-RU"/>
            </a:p>
          </p:txBody>
        </p:sp>
        <p:grpSp>
          <p:nvGrpSpPr>
            <p:cNvPr id="1120881" name="Group 625"/>
            <p:cNvGrpSpPr>
              <a:grpSpLocks/>
            </p:cNvGrpSpPr>
            <p:nvPr/>
          </p:nvGrpSpPr>
          <p:grpSpPr bwMode="auto">
            <a:xfrm>
              <a:off x="4713" y="1859"/>
              <a:ext cx="346" cy="367"/>
              <a:chOff x="4727" y="1800"/>
              <a:chExt cx="346" cy="367"/>
            </a:xfrm>
          </p:grpSpPr>
          <p:grpSp>
            <p:nvGrpSpPr>
              <p:cNvPr id="1120359" name="Group 103"/>
              <p:cNvGrpSpPr>
                <a:grpSpLocks/>
              </p:cNvGrpSpPr>
              <p:nvPr/>
            </p:nvGrpSpPr>
            <p:grpSpPr bwMode="auto">
              <a:xfrm>
                <a:off x="4830" y="1800"/>
                <a:ext cx="243" cy="284"/>
                <a:chOff x="4497" y="5857"/>
                <a:chExt cx="555" cy="734"/>
              </a:xfrm>
            </p:grpSpPr>
            <p:sp>
              <p:nvSpPr>
                <p:cNvPr id="1120360" name="Freeform 104"/>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CCFF"/>
                </a:solidFill>
                <a:ln w="12700" cmpd="sng">
                  <a:solidFill>
                    <a:schemeClr val="accent2"/>
                  </a:solidFill>
                  <a:prstDash val="solid"/>
                  <a:round/>
                  <a:headEnd/>
                  <a:tailEnd/>
                </a:ln>
              </p:spPr>
              <p:txBody>
                <a:bodyPr/>
                <a:lstStyle/>
                <a:p>
                  <a:endParaRPr lang="ru-RU"/>
                </a:p>
              </p:txBody>
            </p:sp>
            <p:sp>
              <p:nvSpPr>
                <p:cNvPr id="1120361" name="Freeform 105"/>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9525" cmpd="sng">
                  <a:solidFill>
                    <a:schemeClr val="accent2"/>
                  </a:solidFill>
                  <a:prstDash val="solid"/>
                  <a:round/>
                  <a:headEnd/>
                  <a:tailEnd/>
                </a:ln>
              </p:spPr>
              <p:txBody>
                <a:bodyPr/>
                <a:lstStyle/>
                <a:p>
                  <a:endParaRPr lang="ru-RU"/>
                </a:p>
              </p:txBody>
            </p:sp>
            <p:sp>
              <p:nvSpPr>
                <p:cNvPr id="1120362" name="Freeform 106"/>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2700"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1120880" name="Group 624"/>
              <p:cNvGrpSpPr>
                <a:grpSpLocks/>
              </p:cNvGrpSpPr>
              <p:nvPr/>
            </p:nvGrpSpPr>
            <p:grpSpPr bwMode="auto">
              <a:xfrm>
                <a:off x="4727" y="2040"/>
                <a:ext cx="244" cy="127"/>
                <a:chOff x="4727" y="2040"/>
                <a:chExt cx="244" cy="127"/>
              </a:xfrm>
            </p:grpSpPr>
            <p:sp>
              <p:nvSpPr>
                <p:cNvPr id="1120358" name="Freeform 102"/>
                <p:cNvSpPr>
                  <a:spLocks/>
                </p:cNvSpPr>
                <p:nvPr/>
              </p:nvSpPr>
              <p:spPr bwMode="auto">
                <a:xfrm>
                  <a:off x="4727" y="2040"/>
                  <a:ext cx="244" cy="127"/>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CCFF"/>
                </a:solidFill>
                <a:ln w="9525" cmpd="sng">
                  <a:solidFill>
                    <a:schemeClr val="accent2"/>
                  </a:solidFill>
                  <a:prstDash val="solid"/>
                  <a:round/>
                  <a:headEnd/>
                  <a:tailEnd/>
                </a:ln>
              </p:spPr>
              <p:txBody>
                <a:bodyPr/>
                <a:lstStyle/>
                <a:p>
                  <a:endParaRPr lang="ru-RU"/>
                </a:p>
              </p:txBody>
            </p:sp>
            <p:sp>
              <p:nvSpPr>
                <p:cNvPr id="1120356" name="Freeform 100"/>
                <p:cNvSpPr>
                  <a:spLocks noEditPoints="1"/>
                </p:cNvSpPr>
                <p:nvPr/>
              </p:nvSpPr>
              <p:spPr bwMode="auto">
                <a:xfrm>
                  <a:off x="4748" y="2055"/>
                  <a:ext cx="199" cy="92"/>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FF"/>
                </a:solidFill>
                <a:ln w="3175" cmpd="sng">
                  <a:solidFill>
                    <a:schemeClr val="accent2"/>
                  </a:solidFill>
                  <a:round/>
                  <a:headEnd/>
                  <a:tailEnd/>
                </a:ln>
              </p:spPr>
              <p:txBody>
                <a:bodyPr/>
                <a:lstStyle/>
                <a:p>
                  <a:endParaRPr lang="ru-RU"/>
                </a:p>
              </p:txBody>
            </p:sp>
            <p:sp>
              <p:nvSpPr>
                <p:cNvPr id="1120357" name="Freeform 101"/>
                <p:cNvSpPr>
                  <a:spLocks/>
                </p:cNvSpPr>
                <p:nvPr/>
              </p:nvSpPr>
              <p:spPr bwMode="auto">
                <a:xfrm>
                  <a:off x="4727" y="2081"/>
                  <a:ext cx="170" cy="86"/>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1120349" name="Group 93"/>
            <p:cNvGrpSpPr>
              <a:grpSpLocks/>
            </p:cNvGrpSpPr>
            <p:nvPr/>
          </p:nvGrpSpPr>
          <p:grpSpPr bwMode="auto">
            <a:xfrm>
              <a:off x="4523" y="2018"/>
              <a:ext cx="228" cy="298"/>
              <a:chOff x="1982" y="4470"/>
              <a:chExt cx="509" cy="747"/>
            </a:xfrm>
          </p:grpSpPr>
          <p:sp>
            <p:nvSpPr>
              <p:cNvPr id="1120350" name="Freeform 94"/>
              <p:cNvSpPr>
                <a:spLocks/>
              </p:cNvSpPr>
              <p:nvPr/>
            </p:nvSpPr>
            <p:spPr bwMode="auto">
              <a:xfrm>
                <a:off x="1982" y="4470"/>
                <a:ext cx="509" cy="747"/>
              </a:xfrm>
              <a:custGeom>
                <a:avLst/>
                <a:gdLst>
                  <a:gd name="T0" fmla="*/ 221 w 1017"/>
                  <a:gd name="T1" fmla="*/ 277 h 747"/>
                  <a:gd name="T2" fmla="*/ 122 w 1017"/>
                  <a:gd name="T3" fmla="*/ 321 h 747"/>
                  <a:gd name="T4" fmla="*/ 83 w 1017"/>
                  <a:gd name="T5" fmla="*/ 348 h 747"/>
                  <a:gd name="T6" fmla="*/ 49 w 1017"/>
                  <a:gd name="T7" fmla="*/ 377 h 747"/>
                  <a:gd name="T8" fmla="*/ 26 w 1017"/>
                  <a:gd name="T9" fmla="*/ 408 h 747"/>
                  <a:gd name="T10" fmla="*/ 7 w 1017"/>
                  <a:gd name="T11" fmla="*/ 441 h 747"/>
                  <a:gd name="T12" fmla="*/ 0 w 1017"/>
                  <a:gd name="T13" fmla="*/ 476 h 747"/>
                  <a:gd name="T14" fmla="*/ 0 w 1017"/>
                  <a:gd name="T15" fmla="*/ 576 h 747"/>
                  <a:gd name="T16" fmla="*/ 5 w 1017"/>
                  <a:gd name="T17" fmla="*/ 595 h 747"/>
                  <a:gd name="T18" fmla="*/ 15 w 1017"/>
                  <a:gd name="T19" fmla="*/ 613 h 747"/>
                  <a:gd name="T20" fmla="*/ 34 w 1017"/>
                  <a:gd name="T21" fmla="*/ 630 h 747"/>
                  <a:gd name="T22" fmla="*/ 73 w 1017"/>
                  <a:gd name="T23" fmla="*/ 649 h 747"/>
                  <a:gd name="T24" fmla="*/ 109 w 1017"/>
                  <a:gd name="T25" fmla="*/ 651 h 747"/>
                  <a:gd name="T26" fmla="*/ 129 w 1017"/>
                  <a:gd name="T27" fmla="*/ 659 h 747"/>
                  <a:gd name="T28" fmla="*/ 150 w 1017"/>
                  <a:gd name="T29" fmla="*/ 676 h 747"/>
                  <a:gd name="T30" fmla="*/ 224 w 1017"/>
                  <a:gd name="T31" fmla="*/ 697 h 747"/>
                  <a:gd name="T32" fmla="*/ 348 w 1017"/>
                  <a:gd name="T33" fmla="*/ 722 h 747"/>
                  <a:gd name="T34" fmla="*/ 477 w 1017"/>
                  <a:gd name="T35" fmla="*/ 739 h 747"/>
                  <a:gd name="T36" fmla="*/ 610 w 1017"/>
                  <a:gd name="T37" fmla="*/ 747 h 747"/>
                  <a:gd name="T38" fmla="*/ 676 w 1017"/>
                  <a:gd name="T39" fmla="*/ 747 h 747"/>
                  <a:gd name="T40" fmla="*/ 761 w 1017"/>
                  <a:gd name="T41" fmla="*/ 741 h 747"/>
                  <a:gd name="T42" fmla="*/ 841 w 1017"/>
                  <a:gd name="T43" fmla="*/ 723 h 747"/>
                  <a:gd name="T44" fmla="*/ 873 w 1017"/>
                  <a:gd name="T45" fmla="*/ 732 h 747"/>
                  <a:gd name="T46" fmla="*/ 907 w 1017"/>
                  <a:gd name="T47" fmla="*/ 730 h 747"/>
                  <a:gd name="T48" fmla="*/ 973 w 1017"/>
                  <a:gd name="T49" fmla="*/ 703 h 747"/>
                  <a:gd name="T50" fmla="*/ 1017 w 1017"/>
                  <a:gd name="T51" fmla="*/ 667 h 747"/>
                  <a:gd name="T52" fmla="*/ 1017 w 1017"/>
                  <a:gd name="T53" fmla="*/ 506 h 747"/>
                  <a:gd name="T54" fmla="*/ 1014 w 1017"/>
                  <a:gd name="T55" fmla="*/ 469 h 747"/>
                  <a:gd name="T56" fmla="*/ 1000 w 1017"/>
                  <a:gd name="T57" fmla="*/ 433 h 747"/>
                  <a:gd name="T58" fmla="*/ 977 w 1017"/>
                  <a:gd name="T59" fmla="*/ 399 h 747"/>
                  <a:gd name="T60" fmla="*/ 944 w 1017"/>
                  <a:gd name="T61" fmla="*/ 369 h 747"/>
                  <a:gd name="T62" fmla="*/ 904 w 1017"/>
                  <a:gd name="T63" fmla="*/ 340 h 747"/>
                  <a:gd name="T64" fmla="*/ 856 w 1017"/>
                  <a:gd name="T65" fmla="*/ 315 h 747"/>
                  <a:gd name="T66" fmla="*/ 800 w 1017"/>
                  <a:gd name="T67" fmla="*/ 295 h 747"/>
                  <a:gd name="T68" fmla="*/ 739 w 1017"/>
                  <a:gd name="T69" fmla="*/ 278 h 747"/>
                  <a:gd name="T70" fmla="*/ 735 w 1017"/>
                  <a:gd name="T71" fmla="*/ 278 h 747"/>
                  <a:gd name="T72" fmla="*/ 774 w 1017"/>
                  <a:gd name="T73" fmla="*/ 253 h 747"/>
                  <a:gd name="T74" fmla="*/ 803 w 1017"/>
                  <a:gd name="T75" fmla="*/ 225 h 747"/>
                  <a:gd name="T76" fmla="*/ 819 w 1017"/>
                  <a:gd name="T77" fmla="*/ 194 h 747"/>
                  <a:gd name="T78" fmla="*/ 825 w 1017"/>
                  <a:gd name="T79" fmla="*/ 163 h 747"/>
                  <a:gd name="T80" fmla="*/ 819 w 1017"/>
                  <a:gd name="T81" fmla="*/ 132 h 747"/>
                  <a:gd name="T82" fmla="*/ 802 w 1017"/>
                  <a:gd name="T83" fmla="*/ 101 h 747"/>
                  <a:gd name="T84" fmla="*/ 774 w 1017"/>
                  <a:gd name="T85" fmla="*/ 73 h 747"/>
                  <a:gd name="T86" fmla="*/ 735 w 1017"/>
                  <a:gd name="T87" fmla="*/ 48 h 747"/>
                  <a:gd name="T88" fmla="*/ 688 w 1017"/>
                  <a:gd name="T89" fmla="*/ 27 h 747"/>
                  <a:gd name="T90" fmla="*/ 635 w 1017"/>
                  <a:gd name="T91" fmla="*/ 12 h 747"/>
                  <a:gd name="T92" fmla="*/ 579 w 1017"/>
                  <a:gd name="T93" fmla="*/ 3 h 747"/>
                  <a:gd name="T94" fmla="*/ 521 w 1017"/>
                  <a:gd name="T95" fmla="*/ 0 h 747"/>
                  <a:gd name="T96" fmla="*/ 464 w 1017"/>
                  <a:gd name="T97" fmla="*/ 4 h 747"/>
                  <a:gd name="T98" fmla="*/ 408 w 1017"/>
                  <a:gd name="T99" fmla="*/ 13 h 747"/>
                  <a:gd name="T100" fmla="*/ 355 w 1017"/>
                  <a:gd name="T101" fmla="*/ 27 h 747"/>
                  <a:gd name="T102" fmla="*/ 308 w 1017"/>
                  <a:gd name="T103" fmla="*/ 49 h 747"/>
                  <a:gd name="T104" fmla="*/ 272 w 1017"/>
                  <a:gd name="T105" fmla="*/ 71 h 747"/>
                  <a:gd name="T106" fmla="*/ 245 w 1017"/>
                  <a:gd name="T107" fmla="*/ 97 h 747"/>
                  <a:gd name="T108" fmla="*/ 228 w 1017"/>
                  <a:gd name="T109" fmla="*/ 124 h 747"/>
                  <a:gd name="T110" fmla="*/ 219 w 1017"/>
                  <a:gd name="T111" fmla="*/ 152 h 747"/>
                  <a:gd name="T112" fmla="*/ 221 w 1017"/>
                  <a:gd name="T113" fmla="*/ 180 h 747"/>
                  <a:gd name="T114" fmla="*/ 231 w 1017"/>
                  <a:gd name="T115" fmla="*/ 209 h 747"/>
                  <a:gd name="T116" fmla="*/ 250 w 1017"/>
                  <a:gd name="T117" fmla="*/ 236 h 747"/>
                  <a:gd name="T118" fmla="*/ 279 w 1017"/>
                  <a:gd name="T119" fmla="*/ 260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7" h="747">
                    <a:moveTo>
                      <a:pt x="279" y="260"/>
                    </a:moveTo>
                    <a:lnTo>
                      <a:pt x="221" y="277"/>
                    </a:lnTo>
                    <a:lnTo>
                      <a:pt x="168" y="297"/>
                    </a:lnTo>
                    <a:lnTo>
                      <a:pt x="122" y="321"/>
                    </a:lnTo>
                    <a:lnTo>
                      <a:pt x="102" y="333"/>
                    </a:lnTo>
                    <a:lnTo>
                      <a:pt x="83" y="348"/>
                    </a:lnTo>
                    <a:lnTo>
                      <a:pt x="65" y="361"/>
                    </a:lnTo>
                    <a:lnTo>
                      <a:pt x="49" y="377"/>
                    </a:lnTo>
                    <a:lnTo>
                      <a:pt x="36" y="391"/>
                    </a:lnTo>
                    <a:lnTo>
                      <a:pt x="26" y="408"/>
                    </a:lnTo>
                    <a:lnTo>
                      <a:pt x="15" y="424"/>
                    </a:lnTo>
                    <a:lnTo>
                      <a:pt x="7" y="441"/>
                    </a:lnTo>
                    <a:lnTo>
                      <a:pt x="2" y="459"/>
                    </a:lnTo>
                    <a:lnTo>
                      <a:pt x="0" y="476"/>
                    </a:lnTo>
                    <a:lnTo>
                      <a:pt x="0" y="476"/>
                    </a:lnTo>
                    <a:lnTo>
                      <a:pt x="0" y="576"/>
                    </a:lnTo>
                    <a:lnTo>
                      <a:pt x="2" y="586"/>
                    </a:lnTo>
                    <a:lnTo>
                      <a:pt x="5" y="595"/>
                    </a:lnTo>
                    <a:lnTo>
                      <a:pt x="9" y="604"/>
                    </a:lnTo>
                    <a:lnTo>
                      <a:pt x="15" y="613"/>
                    </a:lnTo>
                    <a:lnTo>
                      <a:pt x="24" y="622"/>
                    </a:lnTo>
                    <a:lnTo>
                      <a:pt x="34" y="630"/>
                    </a:lnTo>
                    <a:lnTo>
                      <a:pt x="60" y="644"/>
                    </a:lnTo>
                    <a:lnTo>
                      <a:pt x="73" y="649"/>
                    </a:lnTo>
                    <a:lnTo>
                      <a:pt x="90" y="651"/>
                    </a:lnTo>
                    <a:lnTo>
                      <a:pt x="109" y="651"/>
                    </a:lnTo>
                    <a:lnTo>
                      <a:pt x="126" y="649"/>
                    </a:lnTo>
                    <a:lnTo>
                      <a:pt x="129" y="659"/>
                    </a:lnTo>
                    <a:lnTo>
                      <a:pt x="138" y="668"/>
                    </a:lnTo>
                    <a:lnTo>
                      <a:pt x="150" y="676"/>
                    </a:lnTo>
                    <a:lnTo>
                      <a:pt x="163" y="682"/>
                    </a:lnTo>
                    <a:lnTo>
                      <a:pt x="224" y="697"/>
                    </a:lnTo>
                    <a:lnTo>
                      <a:pt x="285" y="711"/>
                    </a:lnTo>
                    <a:lnTo>
                      <a:pt x="348" y="722"/>
                    </a:lnTo>
                    <a:lnTo>
                      <a:pt x="413" y="731"/>
                    </a:lnTo>
                    <a:lnTo>
                      <a:pt x="477" y="739"/>
                    </a:lnTo>
                    <a:lnTo>
                      <a:pt x="544" y="743"/>
                    </a:lnTo>
                    <a:lnTo>
                      <a:pt x="610" y="747"/>
                    </a:lnTo>
                    <a:lnTo>
                      <a:pt x="676" y="747"/>
                    </a:lnTo>
                    <a:lnTo>
                      <a:pt x="676" y="747"/>
                    </a:lnTo>
                    <a:lnTo>
                      <a:pt x="718" y="746"/>
                    </a:lnTo>
                    <a:lnTo>
                      <a:pt x="761" y="741"/>
                    </a:lnTo>
                    <a:lnTo>
                      <a:pt x="802" y="733"/>
                    </a:lnTo>
                    <a:lnTo>
                      <a:pt x="841" y="723"/>
                    </a:lnTo>
                    <a:lnTo>
                      <a:pt x="856" y="729"/>
                    </a:lnTo>
                    <a:lnTo>
                      <a:pt x="873" y="732"/>
                    </a:lnTo>
                    <a:lnTo>
                      <a:pt x="890" y="732"/>
                    </a:lnTo>
                    <a:lnTo>
                      <a:pt x="907" y="730"/>
                    </a:lnTo>
                    <a:lnTo>
                      <a:pt x="943" y="718"/>
                    </a:lnTo>
                    <a:lnTo>
                      <a:pt x="973" y="703"/>
                    </a:lnTo>
                    <a:lnTo>
                      <a:pt x="999" y="686"/>
                    </a:lnTo>
                    <a:lnTo>
                      <a:pt x="1017" y="667"/>
                    </a:lnTo>
                    <a:lnTo>
                      <a:pt x="1017" y="667"/>
                    </a:lnTo>
                    <a:lnTo>
                      <a:pt x="1017" y="506"/>
                    </a:lnTo>
                    <a:lnTo>
                      <a:pt x="1017" y="487"/>
                    </a:lnTo>
                    <a:lnTo>
                      <a:pt x="1014" y="469"/>
                    </a:lnTo>
                    <a:lnTo>
                      <a:pt x="1009" y="451"/>
                    </a:lnTo>
                    <a:lnTo>
                      <a:pt x="1000" y="433"/>
                    </a:lnTo>
                    <a:lnTo>
                      <a:pt x="990" y="416"/>
                    </a:lnTo>
                    <a:lnTo>
                      <a:pt x="977" y="399"/>
                    </a:lnTo>
                    <a:lnTo>
                      <a:pt x="961" y="384"/>
                    </a:lnTo>
                    <a:lnTo>
                      <a:pt x="944" y="369"/>
                    </a:lnTo>
                    <a:lnTo>
                      <a:pt x="926" y="355"/>
                    </a:lnTo>
                    <a:lnTo>
                      <a:pt x="904" y="340"/>
                    </a:lnTo>
                    <a:lnTo>
                      <a:pt x="880" y="328"/>
                    </a:lnTo>
                    <a:lnTo>
                      <a:pt x="856" y="315"/>
                    </a:lnTo>
                    <a:lnTo>
                      <a:pt x="829" y="305"/>
                    </a:lnTo>
                    <a:lnTo>
                      <a:pt x="800" y="295"/>
                    </a:lnTo>
                    <a:lnTo>
                      <a:pt x="771" y="286"/>
                    </a:lnTo>
                    <a:lnTo>
                      <a:pt x="739" y="278"/>
                    </a:lnTo>
                    <a:lnTo>
                      <a:pt x="739" y="278"/>
                    </a:lnTo>
                    <a:lnTo>
                      <a:pt x="735" y="278"/>
                    </a:lnTo>
                    <a:lnTo>
                      <a:pt x="758" y="266"/>
                    </a:lnTo>
                    <a:lnTo>
                      <a:pt x="774" y="253"/>
                    </a:lnTo>
                    <a:lnTo>
                      <a:pt x="790" y="239"/>
                    </a:lnTo>
                    <a:lnTo>
                      <a:pt x="803" y="225"/>
                    </a:lnTo>
                    <a:lnTo>
                      <a:pt x="812" y="210"/>
                    </a:lnTo>
                    <a:lnTo>
                      <a:pt x="819" y="194"/>
                    </a:lnTo>
                    <a:lnTo>
                      <a:pt x="824" y="179"/>
                    </a:lnTo>
                    <a:lnTo>
                      <a:pt x="825" y="163"/>
                    </a:lnTo>
                    <a:lnTo>
                      <a:pt x="824" y="147"/>
                    </a:lnTo>
                    <a:lnTo>
                      <a:pt x="819" y="132"/>
                    </a:lnTo>
                    <a:lnTo>
                      <a:pt x="812" y="117"/>
                    </a:lnTo>
                    <a:lnTo>
                      <a:pt x="802" y="101"/>
                    </a:lnTo>
                    <a:lnTo>
                      <a:pt x="790" y="87"/>
                    </a:lnTo>
                    <a:lnTo>
                      <a:pt x="774" y="73"/>
                    </a:lnTo>
                    <a:lnTo>
                      <a:pt x="756" y="60"/>
                    </a:lnTo>
                    <a:lnTo>
                      <a:pt x="735" y="48"/>
                    </a:lnTo>
                    <a:lnTo>
                      <a:pt x="712" y="36"/>
                    </a:lnTo>
                    <a:lnTo>
                      <a:pt x="688" y="27"/>
                    </a:lnTo>
                    <a:lnTo>
                      <a:pt x="662" y="18"/>
                    </a:lnTo>
                    <a:lnTo>
                      <a:pt x="635" y="12"/>
                    </a:lnTo>
                    <a:lnTo>
                      <a:pt x="608" y="7"/>
                    </a:lnTo>
                    <a:lnTo>
                      <a:pt x="579" y="3"/>
                    </a:lnTo>
                    <a:lnTo>
                      <a:pt x="550" y="0"/>
                    </a:lnTo>
                    <a:lnTo>
                      <a:pt x="521" y="0"/>
                    </a:lnTo>
                    <a:lnTo>
                      <a:pt x="493" y="0"/>
                    </a:lnTo>
                    <a:lnTo>
                      <a:pt x="464" y="4"/>
                    </a:lnTo>
                    <a:lnTo>
                      <a:pt x="435" y="7"/>
                    </a:lnTo>
                    <a:lnTo>
                      <a:pt x="408" y="13"/>
                    </a:lnTo>
                    <a:lnTo>
                      <a:pt x="381" y="20"/>
                    </a:lnTo>
                    <a:lnTo>
                      <a:pt x="355" y="27"/>
                    </a:lnTo>
                    <a:lnTo>
                      <a:pt x="330" y="37"/>
                    </a:lnTo>
                    <a:lnTo>
                      <a:pt x="308" y="49"/>
                    </a:lnTo>
                    <a:lnTo>
                      <a:pt x="289" y="60"/>
                    </a:lnTo>
                    <a:lnTo>
                      <a:pt x="272" y="71"/>
                    </a:lnTo>
                    <a:lnTo>
                      <a:pt x="257" y="83"/>
                    </a:lnTo>
                    <a:lnTo>
                      <a:pt x="245" y="97"/>
                    </a:lnTo>
                    <a:lnTo>
                      <a:pt x="235" y="110"/>
                    </a:lnTo>
                    <a:lnTo>
                      <a:pt x="228" y="124"/>
                    </a:lnTo>
                    <a:lnTo>
                      <a:pt x="223" y="137"/>
                    </a:lnTo>
                    <a:lnTo>
                      <a:pt x="219" y="152"/>
                    </a:lnTo>
                    <a:lnTo>
                      <a:pt x="219" y="166"/>
                    </a:lnTo>
                    <a:lnTo>
                      <a:pt x="221" y="180"/>
                    </a:lnTo>
                    <a:lnTo>
                      <a:pt x="224" y="194"/>
                    </a:lnTo>
                    <a:lnTo>
                      <a:pt x="231" y="209"/>
                    </a:lnTo>
                    <a:lnTo>
                      <a:pt x="240" y="222"/>
                    </a:lnTo>
                    <a:lnTo>
                      <a:pt x="250" y="236"/>
                    </a:lnTo>
                    <a:lnTo>
                      <a:pt x="263" y="248"/>
                    </a:lnTo>
                    <a:lnTo>
                      <a:pt x="279" y="260"/>
                    </a:lnTo>
                    <a:lnTo>
                      <a:pt x="279" y="260"/>
                    </a:lnTo>
                  </a:path>
                </a:pathLst>
              </a:custGeom>
              <a:solidFill>
                <a:srgbClr val="99FF33"/>
              </a:solidFill>
              <a:ln w="19050" cmpd="sng">
                <a:solidFill>
                  <a:schemeClr val="accent2"/>
                </a:solidFill>
                <a:prstDash val="solid"/>
                <a:round/>
                <a:headEnd/>
                <a:tailEnd/>
              </a:ln>
            </p:spPr>
            <p:txBody>
              <a:bodyPr/>
              <a:lstStyle/>
              <a:p>
                <a:endParaRPr lang="ru-RU"/>
              </a:p>
            </p:txBody>
          </p:sp>
          <p:sp>
            <p:nvSpPr>
              <p:cNvPr id="1120351" name="Freeform 95"/>
              <p:cNvSpPr>
                <a:spLocks/>
              </p:cNvSpPr>
              <p:nvPr/>
            </p:nvSpPr>
            <p:spPr bwMode="auto">
              <a:xfrm>
                <a:off x="2039" y="4812"/>
                <a:ext cx="54" cy="308"/>
              </a:xfrm>
              <a:custGeom>
                <a:avLst/>
                <a:gdLst>
                  <a:gd name="T0" fmla="*/ 14 w 107"/>
                  <a:gd name="T1" fmla="*/ 308 h 308"/>
                  <a:gd name="T2" fmla="*/ 4 w 107"/>
                  <a:gd name="T3" fmla="*/ 268 h 308"/>
                  <a:gd name="T4" fmla="*/ 0 w 107"/>
                  <a:gd name="T5" fmla="*/ 229 h 308"/>
                  <a:gd name="T6" fmla="*/ 4 w 107"/>
                  <a:gd name="T7" fmla="*/ 188 h 308"/>
                  <a:gd name="T8" fmla="*/ 12 w 107"/>
                  <a:gd name="T9" fmla="*/ 150 h 308"/>
                  <a:gd name="T10" fmla="*/ 26 w 107"/>
                  <a:gd name="T11" fmla="*/ 111 h 308"/>
                  <a:gd name="T12" fmla="*/ 48 w 107"/>
                  <a:gd name="T13" fmla="*/ 73 h 308"/>
                  <a:gd name="T14" fmla="*/ 75 w 107"/>
                  <a:gd name="T15" fmla="*/ 36 h 308"/>
                  <a:gd name="T16" fmla="*/ 107 w 107"/>
                  <a:gd name="T17"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308">
                    <a:moveTo>
                      <a:pt x="14" y="308"/>
                    </a:moveTo>
                    <a:lnTo>
                      <a:pt x="4" y="268"/>
                    </a:lnTo>
                    <a:lnTo>
                      <a:pt x="0" y="229"/>
                    </a:lnTo>
                    <a:lnTo>
                      <a:pt x="4" y="188"/>
                    </a:lnTo>
                    <a:lnTo>
                      <a:pt x="12" y="150"/>
                    </a:lnTo>
                    <a:lnTo>
                      <a:pt x="26" y="111"/>
                    </a:lnTo>
                    <a:lnTo>
                      <a:pt x="48" y="73"/>
                    </a:lnTo>
                    <a:lnTo>
                      <a:pt x="75" y="36"/>
                    </a:lnTo>
                    <a:lnTo>
                      <a:pt x="107" y="0"/>
                    </a:lnTo>
                  </a:path>
                </a:pathLst>
              </a:custGeom>
              <a:solidFill>
                <a:srgbClr val="99FF33"/>
              </a:solidFill>
              <a:ln w="19050" cmpd="sng">
                <a:solidFill>
                  <a:schemeClr val="accent2"/>
                </a:solidFill>
                <a:prstDash val="solid"/>
                <a:round/>
                <a:headEnd/>
                <a:tailEnd/>
              </a:ln>
            </p:spPr>
            <p:txBody>
              <a:bodyPr/>
              <a:lstStyle/>
              <a:p>
                <a:endParaRPr lang="ru-RU"/>
              </a:p>
            </p:txBody>
          </p:sp>
          <p:sp>
            <p:nvSpPr>
              <p:cNvPr id="1120352" name="Freeform 96"/>
              <p:cNvSpPr>
                <a:spLocks/>
              </p:cNvSpPr>
              <p:nvPr/>
            </p:nvSpPr>
            <p:spPr bwMode="auto">
              <a:xfrm>
                <a:off x="2381" y="4869"/>
                <a:ext cx="27" cy="326"/>
              </a:xfrm>
              <a:custGeom>
                <a:avLst/>
                <a:gdLst>
                  <a:gd name="T0" fmla="*/ 44 w 54"/>
                  <a:gd name="T1" fmla="*/ 326 h 326"/>
                  <a:gd name="T2" fmla="*/ 50 w 54"/>
                  <a:gd name="T3" fmla="*/ 286 h 326"/>
                  <a:gd name="T4" fmla="*/ 54 w 54"/>
                  <a:gd name="T5" fmla="*/ 244 h 326"/>
                  <a:gd name="T6" fmla="*/ 54 w 54"/>
                  <a:gd name="T7" fmla="*/ 203 h 326"/>
                  <a:gd name="T8" fmla="*/ 49 w 54"/>
                  <a:gd name="T9" fmla="*/ 163 h 326"/>
                  <a:gd name="T10" fmla="*/ 42 w 54"/>
                  <a:gd name="T11" fmla="*/ 121 h 326"/>
                  <a:gd name="T12" fmla="*/ 32 w 54"/>
                  <a:gd name="T13" fmla="*/ 81 h 326"/>
                  <a:gd name="T14" fmla="*/ 17 w 54"/>
                  <a:gd name="T15" fmla="*/ 40 h 326"/>
                  <a:gd name="T16" fmla="*/ 0 w 54"/>
                  <a:gd name="T17" fmla="*/ 0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326">
                    <a:moveTo>
                      <a:pt x="44" y="326"/>
                    </a:moveTo>
                    <a:lnTo>
                      <a:pt x="50" y="286"/>
                    </a:lnTo>
                    <a:lnTo>
                      <a:pt x="54" y="244"/>
                    </a:lnTo>
                    <a:lnTo>
                      <a:pt x="54" y="203"/>
                    </a:lnTo>
                    <a:lnTo>
                      <a:pt x="49" y="163"/>
                    </a:lnTo>
                    <a:lnTo>
                      <a:pt x="42" y="121"/>
                    </a:lnTo>
                    <a:lnTo>
                      <a:pt x="32" y="81"/>
                    </a:lnTo>
                    <a:lnTo>
                      <a:pt x="17" y="40"/>
                    </a:lnTo>
                    <a:lnTo>
                      <a:pt x="0" y="0"/>
                    </a:lnTo>
                  </a:path>
                </a:pathLst>
              </a:custGeom>
              <a:solidFill>
                <a:srgbClr val="99FF33"/>
              </a:solidFill>
              <a:ln w="19050" cmpd="sng">
                <a:solidFill>
                  <a:schemeClr val="accent2"/>
                </a:solidFill>
                <a:prstDash val="solid"/>
                <a:round/>
                <a:headEnd/>
                <a:tailEnd/>
              </a:ln>
            </p:spPr>
            <p:txBody>
              <a:bodyPr/>
              <a:lstStyle/>
              <a:p>
                <a:endParaRPr lang="ru-RU"/>
              </a:p>
            </p:txBody>
          </p:sp>
          <p:sp>
            <p:nvSpPr>
              <p:cNvPr id="1120353" name="Freeform 97"/>
              <p:cNvSpPr>
                <a:spLocks/>
              </p:cNvSpPr>
              <p:nvPr/>
            </p:nvSpPr>
            <p:spPr bwMode="auto">
              <a:xfrm>
                <a:off x="2105" y="4701"/>
                <a:ext cx="264" cy="87"/>
              </a:xfrm>
              <a:custGeom>
                <a:avLst/>
                <a:gdLst>
                  <a:gd name="T0" fmla="*/ 0 w 457"/>
                  <a:gd name="T1" fmla="*/ 0 h 65"/>
                  <a:gd name="T2" fmla="*/ 19 w 457"/>
                  <a:gd name="T3" fmla="*/ 12 h 65"/>
                  <a:gd name="T4" fmla="*/ 41 w 457"/>
                  <a:gd name="T5" fmla="*/ 25 h 65"/>
                  <a:gd name="T6" fmla="*/ 65 w 457"/>
                  <a:gd name="T7" fmla="*/ 35 h 65"/>
                  <a:gd name="T8" fmla="*/ 90 w 457"/>
                  <a:gd name="T9" fmla="*/ 44 h 65"/>
                  <a:gd name="T10" fmla="*/ 116 w 457"/>
                  <a:gd name="T11" fmla="*/ 51 h 65"/>
                  <a:gd name="T12" fmla="*/ 143 w 457"/>
                  <a:gd name="T13" fmla="*/ 56 h 65"/>
                  <a:gd name="T14" fmla="*/ 170 w 457"/>
                  <a:gd name="T15" fmla="*/ 61 h 65"/>
                  <a:gd name="T16" fmla="*/ 199 w 457"/>
                  <a:gd name="T17" fmla="*/ 64 h 65"/>
                  <a:gd name="T18" fmla="*/ 228 w 457"/>
                  <a:gd name="T19" fmla="*/ 65 h 65"/>
                  <a:gd name="T20" fmla="*/ 257 w 457"/>
                  <a:gd name="T21" fmla="*/ 65 h 65"/>
                  <a:gd name="T22" fmla="*/ 287 w 457"/>
                  <a:gd name="T23" fmla="*/ 64 h 65"/>
                  <a:gd name="T24" fmla="*/ 316 w 457"/>
                  <a:gd name="T25" fmla="*/ 61 h 65"/>
                  <a:gd name="T26" fmla="*/ 343 w 457"/>
                  <a:gd name="T27" fmla="*/ 56 h 65"/>
                  <a:gd name="T28" fmla="*/ 372 w 457"/>
                  <a:gd name="T29" fmla="*/ 49 h 65"/>
                  <a:gd name="T30" fmla="*/ 399 w 457"/>
                  <a:gd name="T31" fmla="*/ 43 h 65"/>
                  <a:gd name="T32" fmla="*/ 425 w 457"/>
                  <a:gd name="T33" fmla="*/ 33 h 65"/>
                  <a:gd name="T34" fmla="*/ 457 w 457"/>
                  <a:gd name="T35" fmla="*/ 18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57" h="65">
                    <a:moveTo>
                      <a:pt x="0" y="0"/>
                    </a:moveTo>
                    <a:lnTo>
                      <a:pt x="19" y="12"/>
                    </a:lnTo>
                    <a:lnTo>
                      <a:pt x="41" y="25"/>
                    </a:lnTo>
                    <a:lnTo>
                      <a:pt x="65" y="35"/>
                    </a:lnTo>
                    <a:lnTo>
                      <a:pt x="90" y="44"/>
                    </a:lnTo>
                    <a:lnTo>
                      <a:pt x="116" y="51"/>
                    </a:lnTo>
                    <a:lnTo>
                      <a:pt x="143" y="56"/>
                    </a:lnTo>
                    <a:lnTo>
                      <a:pt x="170" y="61"/>
                    </a:lnTo>
                    <a:lnTo>
                      <a:pt x="199" y="64"/>
                    </a:lnTo>
                    <a:lnTo>
                      <a:pt x="228" y="65"/>
                    </a:lnTo>
                    <a:lnTo>
                      <a:pt x="257" y="65"/>
                    </a:lnTo>
                    <a:lnTo>
                      <a:pt x="287" y="64"/>
                    </a:lnTo>
                    <a:lnTo>
                      <a:pt x="316" y="61"/>
                    </a:lnTo>
                    <a:lnTo>
                      <a:pt x="343" y="56"/>
                    </a:lnTo>
                    <a:lnTo>
                      <a:pt x="372" y="49"/>
                    </a:lnTo>
                    <a:lnTo>
                      <a:pt x="399" y="43"/>
                    </a:lnTo>
                    <a:lnTo>
                      <a:pt x="425" y="33"/>
                    </a:lnTo>
                    <a:lnTo>
                      <a:pt x="457" y="18"/>
                    </a:lnTo>
                  </a:path>
                </a:pathLst>
              </a:custGeom>
              <a:solidFill>
                <a:srgbClr val="99FF33"/>
              </a:solidFill>
              <a:ln w="19050" cmpd="sng">
                <a:solidFill>
                  <a:schemeClr val="accent2"/>
                </a:solidFill>
                <a:prstDash val="solid"/>
                <a:round/>
                <a:headEnd/>
                <a:tailEnd/>
              </a:ln>
            </p:spPr>
            <p:txBody>
              <a:bodyPr/>
              <a:lstStyle/>
              <a:p>
                <a:endParaRPr lang="ru-RU"/>
              </a:p>
            </p:txBody>
          </p:sp>
        </p:gr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0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6403" name="Text Box 3"/>
          <p:cNvSpPr txBox="1">
            <a:spLocks noChangeArrowheads="1"/>
          </p:cNvSpPr>
          <p:nvPr/>
        </p:nvSpPr>
        <p:spPr bwMode="auto">
          <a:xfrm>
            <a:off x="238125" y="1136650"/>
            <a:ext cx="8604250" cy="53609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ru-RU" sz="3200">
                <a:solidFill>
                  <a:srgbClr val="800080"/>
                </a:solidFill>
              </a:rPr>
              <a:t>IOTP</a:t>
            </a:r>
            <a:r>
              <a:rPr lang="ru-RU" altLang="ru-RU" sz="3200">
                <a:solidFill>
                  <a:srgbClr val="800080"/>
                </a:solidFill>
              </a:rPr>
              <a:t>/</a:t>
            </a:r>
            <a:r>
              <a:rPr lang="en-US" altLang="ru-RU" sz="3200">
                <a:solidFill>
                  <a:srgbClr val="800080"/>
                </a:solidFill>
              </a:rPr>
              <a:t>PAPI </a:t>
            </a:r>
            <a:r>
              <a:rPr lang="ru-RU" altLang="ru-RU" sz="3200">
                <a:solidFill>
                  <a:srgbClr val="800080"/>
                </a:solidFill>
              </a:rPr>
              <a:t>обеспечивают возможность регулирования электронных торговых операций, в которых участвуют, с одной стороны, продавец (который подразумевает определенный состав участников торговой сделки: виртуальный магазин, СЭЛП, поставщик товаров и услуг) и, с другой стороны, представитель покупателя (являющийся также участником торговой сделки), путём одной или нескольких торговых сессий.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42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7427" name="Text Box 3"/>
          <p:cNvSpPr txBox="1">
            <a:spLocks noChangeArrowheads="1"/>
          </p:cNvSpPr>
          <p:nvPr/>
        </p:nvSpPr>
        <p:spPr bwMode="auto">
          <a:xfrm>
            <a:off x="250825" y="1236663"/>
            <a:ext cx="8642350"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a:solidFill>
                  <a:srgbClr val="800080"/>
                </a:solidFill>
              </a:rPr>
              <a:t>Конструкция </a:t>
            </a:r>
            <a:r>
              <a:rPr lang="en-US" altLang="ru-RU">
                <a:solidFill>
                  <a:srgbClr val="800080"/>
                </a:solidFill>
              </a:rPr>
              <a:t>IOTP</a:t>
            </a:r>
            <a:r>
              <a:rPr lang="ru-RU" altLang="ru-RU">
                <a:solidFill>
                  <a:srgbClr val="800080"/>
                </a:solidFill>
              </a:rPr>
              <a:t>/</a:t>
            </a:r>
            <a:r>
              <a:rPr lang="en-US" altLang="ru-RU">
                <a:solidFill>
                  <a:srgbClr val="800080"/>
                </a:solidFill>
              </a:rPr>
              <a:t>PAPI</a:t>
            </a:r>
            <a:r>
              <a:rPr lang="ru-RU" altLang="ru-RU">
                <a:solidFill>
                  <a:srgbClr val="800080"/>
                </a:solidFill>
              </a:rPr>
              <a:t> предоставляет виртуальные возможности, которые в точности отражают обычные реальные условия коммерции, основанные на бумажных деньгах, традиционных, понятных и общедоступных методах торговли, покупки, продажи и платежного обмена, которые существуют уже много сотен лет. При обсуждении условий торговой сделки (на каких условиях она будет осуществляться) её участники будут оговаривать демонстрацию предлагаемых товаров и услуг, способ оплаты, условия приёма платежа, доставку приобретенных товаров и их получение.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45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8451" name="Text Box 3"/>
          <p:cNvSpPr txBox="1">
            <a:spLocks noChangeArrowheads="1"/>
          </p:cNvSpPr>
          <p:nvPr/>
        </p:nvSpPr>
        <p:spPr bwMode="auto">
          <a:xfrm>
            <a:off x="238125" y="952500"/>
            <a:ext cx="8629650"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600">
                <a:solidFill>
                  <a:srgbClr val="800080"/>
                </a:solidFill>
              </a:rPr>
              <a:t>В реальных условиях торговой операции существуют события, которые принимаются как доказательства положительного результата сделки. </a:t>
            </a:r>
            <a:r>
              <a:rPr lang="en-US" altLang="ru-RU" sz="2600">
                <a:solidFill>
                  <a:srgbClr val="800080"/>
                </a:solidFill>
              </a:rPr>
              <a:t>IOTP</a:t>
            </a:r>
            <a:r>
              <a:rPr lang="ru-RU" altLang="ru-RU" sz="2600">
                <a:solidFill>
                  <a:srgbClr val="800080"/>
                </a:solidFill>
              </a:rPr>
              <a:t>/</a:t>
            </a:r>
            <a:r>
              <a:rPr lang="en-US" altLang="ru-RU" sz="2600">
                <a:solidFill>
                  <a:srgbClr val="800080"/>
                </a:solidFill>
              </a:rPr>
              <a:t>PAPI</a:t>
            </a:r>
            <a:r>
              <a:rPr lang="ru-RU" altLang="ru-RU" sz="2600">
                <a:solidFill>
                  <a:srgbClr val="800080"/>
                </a:solidFill>
              </a:rPr>
              <a:t> разработаны с этой же целью, но только для условий виртуального мира, а также для реализации новых моделей торговли, способных расширить виртуальное сообщество. Другой фундаментальной целью создания </a:t>
            </a:r>
            <a:r>
              <a:rPr lang="en-US" altLang="ru-RU" sz="2600">
                <a:solidFill>
                  <a:srgbClr val="800080"/>
                </a:solidFill>
              </a:rPr>
              <a:t>IOTP</a:t>
            </a:r>
            <a:r>
              <a:rPr lang="ru-RU" altLang="ru-RU" sz="2600">
                <a:solidFill>
                  <a:srgbClr val="800080"/>
                </a:solidFill>
              </a:rPr>
              <a:t>/</a:t>
            </a:r>
            <a:r>
              <a:rPr lang="en-US" altLang="ru-RU" sz="2600">
                <a:solidFill>
                  <a:srgbClr val="800080"/>
                </a:solidFill>
              </a:rPr>
              <a:t>PAPI</a:t>
            </a:r>
            <a:r>
              <a:rPr lang="ru-RU" altLang="ru-RU" sz="2600">
                <a:solidFill>
                  <a:srgbClr val="800080"/>
                </a:solidFill>
              </a:rPr>
              <a:t> является то, что итерации (процедуры) торговой сессии не зависят от способа торговой сделки между участниками. Два незнакомых друг с другом субъекта, используя возможности ЭК для продажи и покупки товаров и услуг, которая подчиняется правилам </a:t>
            </a:r>
            <a:r>
              <a:rPr lang="en-US" altLang="ru-RU" sz="2600">
                <a:solidFill>
                  <a:srgbClr val="800080"/>
                </a:solidFill>
              </a:rPr>
              <a:t>IOTP</a:t>
            </a:r>
            <a:r>
              <a:rPr lang="ru-RU" altLang="ru-RU" sz="2600">
                <a:solidFill>
                  <a:srgbClr val="800080"/>
                </a:solidFill>
              </a:rPr>
              <a:t>/</a:t>
            </a:r>
            <a:r>
              <a:rPr lang="en-US" altLang="ru-RU" sz="2600">
                <a:solidFill>
                  <a:srgbClr val="800080"/>
                </a:solidFill>
              </a:rPr>
              <a:t>PAPI</a:t>
            </a:r>
            <a:r>
              <a:rPr lang="ru-RU" altLang="ru-RU" sz="2600">
                <a:solidFill>
                  <a:srgbClr val="800080"/>
                </a:solidFill>
              </a:rPr>
              <a:t>, смогут безопасно и успешно провести торговую операцию.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47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29475" name="Text Box 3"/>
          <p:cNvSpPr txBox="1">
            <a:spLocks noChangeArrowheads="1"/>
          </p:cNvSpPr>
          <p:nvPr/>
        </p:nvSpPr>
        <p:spPr bwMode="auto">
          <a:xfrm>
            <a:off x="263525" y="1189038"/>
            <a:ext cx="8604250" cy="5191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В целом </a:t>
            </a:r>
            <a:r>
              <a:rPr lang="en-US" altLang="ru-RU">
                <a:solidFill>
                  <a:srgbClr val="800080"/>
                </a:solidFill>
              </a:rPr>
              <a:t>IOTP</a:t>
            </a:r>
            <a:r>
              <a:rPr lang="ru-RU" altLang="ru-RU">
                <a:solidFill>
                  <a:srgbClr val="800080"/>
                </a:solidFill>
              </a:rPr>
              <a:t>/</a:t>
            </a:r>
            <a:r>
              <a:rPr lang="en-US" altLang="ru-RU">
                <a:solidFill>
                  <a:srgbClr val="800080"/>
                </a:solidFill>
              </a:rPr>
              <a:t>PAPI</a:t>
            </a:r>
            <a:r>
              <a:rPr lang="ru-RU" altLang="ru-RU">
                <a:solidFill>
                  <a:srgbClr val="800080"/>
                </a:solidFill>
              </a:rPr>
              <a:t> обеспечивают:</a:t>
            </a:r>
          </a:p>
        </p:txBody>
      </p:sp>
      <p:sp>
        <p:nvSpPr>
          <p:cNvPr id="1129476" name="Text Box 4"/>
          <p:cNvSpPr txBox="1">
            <a:spLocks noChangeArrowheads="1"/>
          </p:cNvSpPr>
          <p:nvPr/>
        </p:nvSpPr>
        <p:spPr bwMode="auto">
          <a:xfrm>
            <a:off x="263525" y="1874838"/>
            <a:ext cx="8640763" cy="1825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Font typeface="Webdings" panose="05030102010509060703" pitchFamily="18" charset="2"/>
              <a:buChar char=""/>
            </a:pPr>
            <a:r>
              <a:rPr lang="ru-RU" altLang="ru-RU" sz="2600">
                <a:solidFill>
                  <a:srgbClr val="800080"/>
                </a:solidFill>
              </a:rPr>
              <a:t>хорошо известные модели традиционной  торговли;</a:t>
            </a:r>
          </a:p>
          <a:p>
            <a:pPr>
              <a:spcBef>
                <a:spcPct val="30000"/>
              </a:spcBef>
              <a:buFont typeface="Webdings" panose="05030102010509060703" pitchFamily="18" charset="2"/>
              <a:buChar char=""/>
            </a:pPr>
            <a:r>
              <a:rPr lang="ru-RU" altLang="ru-RU" sz="2600">
                <a:solidFill>
                  <a:srgbClr val="800080"/>
                </a:solidFill>
              </a:rPr>
              <a:t>новые модели электронной торговли;</a:t>
            </a:r>
          </a:p>
          <a:p>
            <a:pPr>
              <a:spcBef>
                <a:spcPct val="30000"/>
              </a:spcBef>
              <a:buFont typeface="Webdings" panose="05030102010509060703" pitchFamily="18" charset="2"/>
              <a:buChar char=""/>
            </a:pPr>
            <a:r>
              <a:rPr lang="ru-RU" altLang="ru-RU" sz="2600">
                <a:solidFill>
                  <a:srgbClr val="800080"/>
                </a:solidFill>
              </a:rPr>
              <a:t>глобальное взаимодействие различных и разнородных платежных систем.</a:t>
            </a:r>
          </a:p>
        </p:txBody>
      </p:sp>
      <p:sp>
        <p:nvSpPr>
          <p:cNvPr id="1129477" name="Text Box 5"/>
          <p:cNvSpPr txBox="1">
            <a:spLocks noChangeArrowheads="1"/>
          </p:cNvSpPr>
          <p:nvPr/>
        </p:nvSpPr>
        <p:spPr bwMode="auto">
          <a:xfrm>
            <a:off x="250825" y="3852863"/>
            <a:ext cx="8616950" cy="2654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Развитие </a:t>
            </a:r>
            <a:r>
              <a:rPr lang="en-US" altLang="ru-RU">
                <a:solidFill>
                  <a:srgbClr val="800080"/>
                </a:solidFill>
              </a:rPr>
              <a:t>Internet</a:t>
            </a:r>
            <a:r>
              <a:rPr lang="ru-RU" altLang="ru-RU">
                <a:solidFill>
                  <a:srgbClr val="800080"/>
                </a:solidFill>
              </a:rPr>
              <a:t>-сети и появление ЭК вызывают разительные перемены в окружающем мире (в обществе, политике и управлении, а также в бизнесе). Расстояния между связывающимися торговыми партнерами, для совершения сделки, исчезают навсегда.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049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0499" name="Text Box 3"/>
          <p:cNvSpPr txBox="1">
            <a:spLocks noChangeArrowheads="1"/>
          </p:cNvSpPr>
          <p:nvPr/>
        </p:nvSpPr>
        <p:spPr bwMode="auto">
          <a:xfrm>
            <a:off x="225425" y="1298575"/>
            <a:ext cx="8642350" cy="4943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3600">
                <a:solidFill>
                  <a:srgbClr val="800080"/>
                </a:solidFill>
              </a:rPr>
              <a:t>Одним из наиболее существенных изменений, связанных с появлением </a:t>
            </a:r>
            <a:r>
              <a:rPr lang="en-US" altLang="ru-RU" sz="3600">
                <a:solidFill>
                  <a:srgbClr val="800080"/>
                </a:solidFill>
              </a:rPr>
              <a:t>IOTP</a:t>
            </a:r>
            <a:r>
              <a:rPr lang="ru-RU" altLang="ru-RU" sz="3600">
                <a:solidFill>
                  <a:srgbClr val="800080"/>
                </a:solidFill>
              </a:rPr>
              <a:t>/</a:t>
            </a:r>
            <a:r>
              <a:rPr lang="en-US" altLang="ru-RU" sz="3600">
                <a:solidFill>
                  <a:srgbClr val="800080"/>
                </a:solidFill>
              </a:rPr>
              <a:t>PAPI</a:t>
            </a:r>
            <a:r>
              <a:rPr lang="ru-RU" altLang="ru-RU" sz="3600">
                <a:solidFill>
                  <a:srgbClr val="800080"/>
                </a:solidFill>
              </a:rPr>
              <a:t>, является способ проведения торговой операции между покупателем и продавцом. Характеристики торговых сделок, которые подверглись явным качественным и количественным изменениям, следующие:</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52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1523" name="Text Box 3"/>
          <p:cNvSpPr txBox="1">
            <a:spLocks noChangeArrowheads="1"/>
          </p:cNvSpPr>
          <p:nvPr/>
        </p:nvSpPr>
        <p:spPr bwMode="auto">
          <a:xfrm>
            <a:off x="265113" y="1711325"/>
            <a:ext cx="8616950" cy="4413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µ"/>
            </a:pPr>
            <a:r>
              <a:rPr lang="ru-RU" altLang="ru-RU" sz="2900" i="1">
                <a:solidFill>
                  <a:srgbClr val="800080"/>
                </a:solidFill>
                <a:latin typeface="Tahoma" panose="020B0604030504040204" pitchFamily="34" charset="0"/>
                <a:cs typeface="Tahoma" panose="020B0604030504040204" pitchFamily="34" charset="0"/>
              </a:rPr>
              <a:t>личное присутствие сторон сделки</a:t>
            </a:r>
            <a:r>
              <a:rPr lang="ru-RU" altLang="ru-RU" sz="2900">
                <a:solidFill>
                  <a:srgbClr val="800080"/>
                </a:solidFill>
              </a:rPr>
              <a:t> (</a:t>
            </a:r>
            <a:r>
              <a:rPr lang="en-US" altLang="ru-RU" sz="2900">
                <a:solidFill>
                  <a:srgbClr val="800080"/>
                </a:solidFill>
              </a:rPr>
              <a:t>presence</a:t>
            </a:r>
            <a:r>
              <a:rPr lang="ru-RU" altLang="ru-RU" sz="2900">
                <a:solidFill>
                  <a:srgbClr val="800080"/>
                </a:solidFill>
              </a:rPr>
              <a:t>) — не требуется. Уже с появлением почтовых и телефонных заказов были очевидны качественные изменения в торговле. ЭК через </a:t>
            </a:r>
            <a:r>
              <a:rPr lang="en-US" altLang="ru-RU" sz="2900">
                <a:solidFill>
                  <a:srgbClr val="800080"/>
                </a:solidFill>
              </a:rPr>
              <a:t>Internet</a:t>
            </a:r>
            <a:r>
              <a:rPr lang="ru-RU" altLang="ru-RU" sz="2900">
                <a:solidFill>
                  <a:srgbClr val="800080"/>
                </a:solidFill>
              </a:rPr>
              <a:t> будет в дальнейшем расширять границы и количество торговых сделок, проводимых без какого-либо присутствия людей. Она становится частью общей предпринимательской деятельности, позволяющей делать свой бизнес “в одиночку”;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08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i="1">
                <a:solidFill>
                  <a:srgbClr val="800080"/>
                </a:solidFill>
                <a:effectLst>
                  <a:outerShdw blurRad="38100" dist="38100" dir="2700000" algn="tl">
                    <a:srgbClr val="C0C0C0"/>
                  </a:outerShdw>
                </a:effectLst>
              </a:rPr>
              <a:t> </a:t>
            </a:r>
          </a:p>
        </p:txBody>
      </p:sp>
      <p:sp>
        <p:nvSpPr>
          <p:cNvPr id="1060867" name="Text Box 3"/>
          <p:cNvSpPr txBox="1">
            <a:spLocks noChangeArrowheads="1"/>
          </p:cNvSpPr>
          <p:nvPr/>
        </p:nvSpPr>
        <p:spPr bwMode="auto">
          <a:xfrm>
            <a:off x="250825" y="1190625"/>
            <a:ext cx="8655050" cy="5253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pPr>
            <a:r>
              <a:rPr lang="ru-RU" altLang="ru-RU">
                <a:solidFill>
                  <a:srgbClr val="800080"/>
                </a:solidFill>
              </a:rPr>
              <a:t>   </a:t>
            </a:r>
            <a:r>
              <a:rPr lang="ru-RU" altLang="ru-RU" sz="2000">
                <a:solidFill>
                  <a:srgbClr val="800080"/>
                </a:solidFill>
              </a:rPr>
              <a:t> </a:t>
            </a:r>
            <a:r>
              <a:rPr lang="ru-RU" altLang="ru-RU">
                <a:solidFill>
                  <a:srgbClr val="800080"/>
                </a:solidFill>
              </a:rPr>
              <a:t>А в виртуальном магазине это вполне возможно с помощью специального программного обеспечения. Более того, именно виртуальная реклама способна более “тщательно” и “изощрённо” продемонстрировать преимущества того или иного товара;</a:t>
            </a:r>
          </a:p>
          <a:p>
            <a:pPr>
              <a:spcBef>
                <a:spcPct val="30000"/>
              </a:spcBef>
              <a:buSzPct val="80000"/>
              <a:buFont typeface="Wingdings" panose="05000000000000000000" pitchFamily="2" charset="2"/>
              <a:buChar char="q"/>
            </a:pPr>
            <a:r>
              <a:rPr lang="ru-RU" altLang="ru-RU" i="1">
                <a:solidFill>
                  <a:srgbClr val="800080"/>
                </a:solidFill>
              </a:rPr>
              <a:t>виртуальные магазины</a:t>
            </a:r>
            <a:r>
              <a:rPr lang="ru-RU" altLang="ru-RU">
                <a:solidFill>
                  <a:srgbClr val="800080"/>
                </a:solidFill>
              </a:rPr>
              <a:t>. Виртуальный магазин — это, по крайней мере, всего лишь специализированный компьютер со своим программным обеспечением, который имеет доступ в </a:t>
            </a:r>
            <a:r>
              <a:rPr lang="en-US" altLang="ru-RU">
                <a:solidFill>
                  <a:srgbClr val="800080"/>
                </a:solidFill>
              </a:rPr>
              <a:t>Internet</a:t>
            </a:r>
            <a:r>
              <a:rPr lang="ru-RU" altLang="ru-RU">
                <a:solidFill>
                  <a:srgbClr val="800080"/>
                </a:solidFill>
              </a:rPr>
              <a:t> и реализует большинство функций реального магазина: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254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2547" name="Text Box 3"/>
          <p:cNvSpPr txBox="1">
            <a:spLocks noChangeArrowheads="1"/>
          </p:cNvSpPr>
          <p:nvPr/>
        </p:nvSpPr>
        <p:spPr bwMode="auto">
          <a:xfrm>
            <a:off x="250825" y="1516063"/>
            <a:ext cx="86423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µ"/>
            </a:pPr>
            <a:r>
              <a:rPr lang="ru-RU" altLang="ru-RU" sz="2600" i="1">
                <a:solidFill>
                  <a:srgbClr val="800080"/>
                </a:solidFill>
                <a:latin typeface="Tahoma" panose="020B0604030504040204" pitchFamily="34" charset="0"/>
                <a:cs typeface="Tahoma" panose="020B0604030504040204" pitchFamily="34" charset="0"/>
              </a:rPr>
              <a:t>аутентификация</a:t>
            </a:r>
            <a:r>
              <a:rPr lang="ru-RU" altLang="ru-RU" sz="2600">
                <a:solidFill>
                  <a:srgbClr val="800080"/>
                </a:solidFill>
              </a:rPr>
              <a:t> (</a:t>
            </a:r>
            <a:r>
              <a:rPr lang="en-US" altLang="ru-RU" sz="2600">
                <a:solidFill>
                  <a:srgbClr val="800080"/>
                </a:solidFill>
              </a:rPr>
              <a:t>authentication</a:t>
            </a:r>
            <a:r>
              <a:rPr lang="ru-RU" altLang="ru-RU" sz="2600">
                <a:solidFill>
                  <a:srgbClr val="800080"/>
                </a:solidFill>
              </a:rPr>
              <a:t>) — персонификация одной из сторон сделки другой (и наоборот). </a:t>
            </a:r>
            <a:r>
              <a:rPr lang="en-US" altLang="ru-RU" sz="2600">
                <a:solidFill>
                  <a:srgbClr val="800080"/>
                </a:solidFill>
              </a:rPr>
              <a:t>IOTP</a:t>
            </a:r>
            <a:r>
              <a:rPr lang="ru-RU" altLang="ru-RU" sz="2600">
                <a:solidFill>
                  <a:srgbClr val="800080"/>
                </a:solidFill>
              </a:rPr>
              <a:t>/</a:t>
            </a:r>
            <a:r>
              <a:rPr lang="en-US" altLang="ru-RU" sz="2600">
                <a:solidFill>
                  <a:srgbClr val="800080"/>
                </a:solidFill>
              </a:rPr>
              <a:t>PAPI</a:t>
            </a:r>
            <a:r>
              <a:rPr lang="ru-RU" altLang="ru-RU" sz="2600">
                <a:solidFill>
                  <a:srgbClr val="800080"/>
                </a:solidFill>
              </a:rPr>
              <a:t> предоставляют субъектам сделки возможность использования привычных вещей и диалога для проверки подлинности друг друга при соответствующих обоюдных (или односторонних) требованиях. Продавец отображает на своем экране логотипы нескольких финансовых институтов, которые предоставляют ему возможность доступа к широко используемым средствам для проведения кредитно-дебетовых операций в платежной фазе торговой сделки.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357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3571" name="Text Box 3"/>
          <p:cNvSpPr txBox="1">
            <a:spLocks noChangeArrowheads="1"/>
          </p:cNvSpPr>
          <p:nvPr/>
        </p:nvSpPr>
        <p:spPr bwMode="auto">
          <a:xfrm>
            <a:off x="260350" y="1363663"/>
            <a:ext cx="8655050" cy="445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1746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2600">
                <a:solidFill>
                  <a:srgbClr val="800080"/>
                </a:solidFill>
              </a:rPr>
              <a:t>Покупатель же проходит идентификацию в правительственном или финансовом учреждении, которая дает гарантию продавцу, что покупатель платёжеспособен и будет платить. В естественных условиях люди используют не ощущаемые средства аутентификации, такие как персональный внешний вид и поведение продавца, месторасположение магазина, несомненное качество и хорошая осведомленность покупателя в торговых марках товаров и, в заключении, добрый “неподдельный” взгляд и “нелукавые” глаза продавца; </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59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4595" name="Text Box 3"/>
          <p:cNvSpPr txBox="1">
            <a:spLocks noChangeArrowheads="1"/>
          </p:cNvSpPr>
          <p:nvPr/>
        </p:nvSpPr>
        <p:spPr bwMode="auto">
          <a:xfrm>
            <a:off x="250825" y="1285875"/>
            <a:ext cx="8604250"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µ"/>
            </a:pPr>
            <a:r>
              <a:rPr lang="ru-RU" altLang="ru-RU" sz="2600" i="1">
                <a:solidFill>
                  <a:srgbClr val="800080"/>
                </a:solidFill>
                <a:latin typeface="Tahoma" panose="020B0604030504040204" pitchFamily="34" charset="0"/>
                <a:cs typeface="Tahoma" panose="020B0604030504040204" pitchFamily="34" charset="0"/>
              </a:rPr>
              <a:t>платежные средства</a:t>
            </a:r>
            <a:r>
              <a:rPr lang="ru-RU" altLang="ru-RU" sz="2600">
                <a:solidFill>
                  <a:srgbClr val="800080"/>
                </a:solidFill>
              </a:rPr>
              <a:t> (</a:t>
            </a:r>
            <a:r>
              <a:rPr lang="en-US" altLang="ru-RU" sz="2600">
                <a:solidFill>
                  <a:srgbClr val="800080"/>
                </a:solidFill>
              </a:rPr>
              <a:t>payment instruments</a:t>
            </a:r>
            <a:r>
              <a:rPr lang="ru-RU" altLang="ru-RU" sz="2600">
                <a:solidFill>
                  <a:srgbClr val="800080"/>
                </a:solidFill>
              </a:rPr>
              <a:t>) — несмотря на громадное количество финансовых платежных объединений (ассоциаций), использующих банковские кредитные карт (КК), и их членов, наибольшее применение в мировой торговле, тем не менее, получили денежное обращение или товарообмен (</a:t>
            </a:r>
            <a:r>
              <a:rPr lang="en-US" altLang="ru-RU" sz="2600">
                <a:solidFill>
                  <a:srgbClr val="800080"/>
                </a:solidFill>
              </a:rPr>
              <a:t>barter</a:t>
            </a:r>
            <a:r>
              <a:rPr lang="ru-RU" altLang="ru-RU" sz="2600">
                <a:solidFill>
                  <a:srgbClr val="800080"/>
                </a:solidFill>
              </a:rPr>
              <a:t>). Однако, такая инфраструктура платежного обеспечения бизнеса, с экономической точки зрения, не может поддерживать небольшие торговые сделки и может не выдержать большого количества крупных торговых сделок, если даже не принимать к обслуживанию небольшие торговые сделки;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561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5619" name="Text Box 3"/>
          <p:cNvSpPr txBox="1">
            <a:spLocks noChangeArrowheads="1"/>
          </p:cNvSpPr>
          <p:nvPr/>
        </p:nvSpPr>
        <p:spPr bwMode="auto">
          <a:xfrm>
            <a:off x="238125" y="1327150"/>
            <a:ext cx="8629650" cy="50530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µ"/>
            </a:pPr>
            <a:r>
              <a:rPr lang="ru-RU" altLang="ru-RU" sz="2600" i="1">
                <a:solidFill>
                  <a:srgbClr val="800080"/>
                </a:solidFill>
                <a:latin typeface="Tahoma" panose="020B0604030504040204" pitchFamily="34" charset="0"/>
                <a:cs typeface="Tahoma" panose="020B0604030504040204" pitchFamily="34" charset="0"/>
              </a:rPr>
              <a:t>объемы торговых сделок</a:t>
            </a:r>
            <a:r>
              <a:rPr lang="ru-RU" altLang="ru-RU" sz="2600">
                <a:solidFill>
                  <a:srgbClr val="800080"/>
                </a:solidFill>
              </a:rPr>
              <a:t> (</a:t>
            </a:r>
            <a:r>
              <a:rPr lang="en-US" altLang="ru-RU" sz="2600">
                <a:solidFill>
                  <a:srgbClr val="800080"/>
                </a:solidFill>
              </a:rPr>
              <a:t>transaction values</a:t>
            </a:r>
            <a:r>
              <a:rPr lang="ru-RU" altLang="ru-RU" sz="2600">
                <a:solidFill>
                  <a:srgbClr val="800080"/>
                </a:solidFill>
              </a:rPr>
              <a:t>) — в </a:t>
            </a:r>
            <a:r>
              <a:rPr lang="en-US" altLang="ru-RU" sz="2600">
                <a:solidFill>
                  <a:srgbClr val="800080"/>
                </a:solidFill>
              </a:rPr>
              <a:t>Internet</a:t>
            </a:r>
            <a:r>
              <a:rPr lang="ru-RU" altLang="ru-RU" sz="2600">
                <a:solidFill>
                  <a:srgbClr val="800080"/>
                </a:solidFill>
              </a:rPr>
              <a:t> появились новые возможности для мелких торговых сделок, с помощью которых продавцы могут предложить, например, несколько страниц информации за небольшую сумму, которая вообще не появится в реальных условиях (не выйдет за пределы </a:t>
            </a:r>
            <a:r>
              <a:rPr lang="en-US" altLang="ru-RU" sz="2600">
                <a:solidFill>
                  <a:srgbClr val="800080"/>
                </a:solidFill>
              </a:rPr>
              <a:t>Internet</a:t>
            </a:r>
            <a:r>
              <a:rPr lang="ru-RU" altLang="ru-RU" sz="2600">
                <a:solidFill>
                  <a:srgbClr val="800080"/>
                </a:solidFill>
              </a:rPr>
              <a:t>);</a:t>
            </a:r>
          </a:p>
          <a:p>
            <a:pPr>
              <a:spcBef>
                <a:spcPct val="50000"/>
              </a:spcBef>
              <a:buSzPct val="90000"/>
              <a:buFont typeface="Wingdings" panose="05000000000000000000" pitchFamily="2" charset="2"/>
              <a:buChar char="µ"/>
            </a:pPr>
            <a:r>
              <a:rPr lang="ru-RU" altLang="ru-RU" sz="2600" i="1">
                <a:solidFill>
                  <a:srgbClr val="800080"/>
                </a:solidFill>
                <a:latin typeface="Tahoma" panose="020B0604030504040204" pitchFamily="34" charset="0"/>
                <a:cs typeface="Tahoma" panose="020B0604030504040204" pitchFamily="34" charset="0"/>
              </a:rPr>
              <a:t>доставка</a:t>
            </a:r>
            <a:r>
              <a:rPr lang="ru-RU" altLang="ru-RU" sz="2600" i="1">
                <a:solidFill>
                  <a:srgbClr val="800080"/>
                </a:solidFill>
              </a:rPr>
              <a:t> </a:t>
            </a:r>
            <a:r>
              <a:rPr lang="ru-RU" altLang="ru-RU" sz="2600">
                <a:solidFill>
                  <a:srgbClr val="800080"/>
                </a:solidFill>
              </a:rPr>
              <a:t>(</a:t>
            </a:r>
            <a:r>
              <a:rPr lang="en-US" altLang="ru-RU" sz="2600">
                <a:solidFill>
                  <a:srgbClr val="800080"/>
                </a:solidFill>
              </a:rPr>
              <a:t>delivery</a:t>
            </a:r>
            <a:r>
              <a:rPr lang="ru-RU" altLang="ru-RU" sz="2600">
                <a:solidFill>
                  <a:srgbClr val="800080"/>
                </a:solidFill>
              </a:rPr>
              <a:t>) — новые режимы доставки должны быть согласованы с прямой электронной доставкой. Средства, с помощью которых обеспечивается доставка, и осуществляются платежи, разительно изменились.</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4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6643" name="Text Box 3"/>
          <p:cNvSpPr txBox="1">
            <a:spLocks noChangeArrowheads="1"/>
          </p:cNvSpPr>
          <p:nvPr/>
        </p:nvSpPr>
        <p:spPr bwMode="auto">
          <a:xfrm>
            <a:off x="263525" y="1166813"/>
            <a:ext cx="8593138"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87313"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2600">
                <a:solidFill>
                  <a:srgbClr val="800080"/>
                </a:solidFill>
              </a:rPr>
              <a:t>Теперь за предоставленные товары и услуги, которые при этом могут иметь очень высокие цены, потребители чрезвычайно быстро расплачиваются. С другой стороны, даже если цена не высокая, но однажды она будет оплачена и может стать невозвратимой, так как реально платеж должен быть окончательным и назад не возвращаться. Однако доставка, тем не менее, должна подтверждаться еще до начала платежа. Доставка становится прибыльным бизнесом, так как время просмотра или обзора товара или время исполнения заказа в других моделях торговли значительно отличаются от тех, которые происходят в виртуальном мире.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66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7667" name="Text Box 3"/>
          <p:cNvSpPr txBox="1">
            <a:spLocks noChangeArrowheads="1"/>
          </p:cNvSpPr>
          <p:nvPr/>
        </p:nvSpPr>
        <p:spPr bwMode="auto">
          <a:xfrm>
            <a:off x="249238" y="1150938"/>
            <a:ext cx="86296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latin typeface="Tahoma" panose="020B0604030504040204" pitchFamily="34" charset="0"/>
                <a:cs typeface="Tahoma" panose="020B0604030504040204" pitchFamily="34" charset="0"/>
              </a:rPr>
              <a:t>Разработчики </a:t>
            </a:r>
            <a:r>
              <a:rPr lang="en-US" altLang="ru-RU" sz="2600">
                <a:solidFill>
                  <a:srgbClr val="800080"/>
                </a:solidFill>
                <a:latin typeface="Tahoma" panose="020B0604030504040204" pitchFamily="34" charset="0"/>
                <a:cs typeface="Tahoma" panose="020B0604030504040204" pitchFamily="34" charset="0"/>
              </a:rPr>
              <a:t>IOTP</a:t>
            </a:r>
            <a:r>
              <a:rPr lang="ru-RU" altLang="ru-RU" sz="2600">
                <a:solidFill>
                  <a:srgbClr val="800080"/>
                </a:solidFill>
                <a:latin typeface="Tahoma" panose="020B0604030504040204" pitchFamily="34" charset="0"/>
                <a:cs typeface="Tahoma" panose="020B0604030504040204" pitchFamily="34" charset="0"/>
              </a:rPr>
              <a:t>/</a:t>
            </a:r>
            <a:r>
              <a:rPr lang="en-US" altLang="ru-RU" sz="2600">
                <a:solidFill>
                  <a:srgbClr val="800080"/>
                </a:solidFill>
                <a:latin typeface="Tahoma" panose="020B0604030504040204" pitchFamily="34" charset="0"/>
                <a:cs typeface="Tahoma" panose="020B0604030504040204" pitchFamily="34" charset="0"/>
              </a:rPr>
              <a:t>PAPI</a:t>
            </a:r>
            <a:r>
              <a:rPr lang="ru-RU" altLang="ru-RU" sz="2600">
                <a:solidFill>
                  <a:srgbClr val="800080"/>
                </a:solidFill>
                <a:latin typeface="Tahoma" panose="020B0604030504040204" pitchFamily="34" charset="0"/>
                <a:cs typeface="Tahoma" panose="020B0604030504040204" pitchFamily="34" charset="0"/>
              </a:rPr>
              <a:t> определили следующие преимущества протокола и интерфейса. </a:t>
            </a:r>
            <a:r>
              <a:rPr lang="ru-RU" altLang="ru-RU" sz="2600" i="1">
                <a:solidFill>
                  <a:srgbClr val="800080"/>
                </a:solidFill>
                <a:latin typeface="Tahoma" panose="020B0604030504040204" pitchFamily="34" charset="0"/>
                <a:cs typeface="Tahoma" panose="020B0604030504040204" pitchFamily="34" charset="0"/>
              </a:rPr>
              <a:t>Фирмы-производители программного обеспечения для ЭК</a:t>
            </a:r>
            <a:r>
              <a:rPr lang="ru-RU" altLang="ru-RU" sz="2600">
                <a:solidFill>
                  <a:srgbClr val="800080"/>
                </a:solidFill>
                <a:latin typeface="Tahoma" panose="020B0604030504040204" pitchFamily="34" charset="0"/>
                <a:cs typeface="Tahoma" panose="020B0604030504040204" pitchFamily="34" charset="0"/>
              </a:rPr>
              <a:t>.</a:t>
            </a:r>
            <a:r>
              <a:rPr lang="ru-RU" altLang="ru-RU" sz="2600">
                <a:solidFill>
                  <a:srgbClr val="800080"/>
                </a:solidFill>
              </a:rPr>
              <a:t> Эти фирмы и компании получают возможность совершенствования своих уникальных программных продуктов для ЭК, которые становятся все более привлекательными, так как они будут взаимодействовать с программным обеспечением других фирм и компаний. Однако пока </a:t>
            </a:r>
            <a:r>
              <a:rPr lang="en-US" altLang="ru-RU" sz="2600">
                <a:solidFill>
                  <a:srgbClr val="800080"/>
                </a:solidFill>
              </a:rPr>
              <a:t>IOTP</a:t>
            </a:r>
            <a:r>
              <a:rPr lang="ru-RU" altLang="ru-RU" sz="2600">
                <a:solidFill>
                  <a:srgbClr val="800080"/>
                </a:solidFill>
              </a:rPr>
              <a:t>/</a:t>
            </a:r>
            <a:r>
              <a:rPr lang="en-US" altLang="ru-RU" sz="2600">
                <a:solidFill>
                  <a:srgbClr val="800080"/>
                </a:solidFill>
              </a:rPr>
              <a:t>PAPI</a:t>
            </a:r>
            <a:r>
              <a:rPr lang="ru-RU" altLang="ru-RU" sz="2600">
                <a:solidFill>
                  <a:srgbClr val="800080"/>
                </a:solidFill>
              </a:rPr>
              <a:t> не концентрируется на том, как эти продукты должны взаимодействовать между собой, уже сейчас имеется большая возможность для дифференциации программного обеспечения (ПО). </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86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8691" name="Text Box 3"/>
          <p:cNvSpPr txBox="1">
            <a:spLocks noChangeArrowheads="1"/>
          </p:cNvSpPr>
          <p:nvPr/>
        </p:nvSpPr>
        <p:spPr bwMode="auto">
          <a:xfrm>
            <a:off x="250825" y="1276350"/>
            <a:ext cx="8629650" cy="50752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10000"/>
              </a:spcBef>
            </a:pPr>
            <a:r>
              <a:rPr lang="ru-RU" altLang="ru-RU" sz="3000" i="1">
                <a:solidFill>
                  <a:srgbClr val="800080"/>
                </a:solidFill>
                <a:latin typeface="Tahoma" panose="020B0604030504040204" pitchFamily="34" charset="0"/>
                <a:cs typeface="Tahoma" panose="020B0604030504040204" pitchFamily="34" charset="0"/>
              </a:rPr>
              <a:t>Платежные системы</a:t>
            </a:r>
            <a:r>
              <a:rPr lang="ru-RU" altLang="ru-RU" sz="3000">
                <a:solidFill>
                  <a:srgbClr val="800080"/>
                </a:solidFill>
              </a:rPr>
              <a:t>. </a:t>
            </a:r>
            <a:r>
              <a:rPr lang="en-US" altLang="ru-RU" sz="3000">
                <a:solidFill>
                  <a:srgbClr val="800080"/>
                </a:solidFill>
              </a:rPr>
              <a:t>IOTP</a:t>
            </a:r>
            <a:r>
              <a:rPr lang="ru-RU" altLang="ru-RU" sz="3000">
                <a:solidFill>
                  <a:srgbClr val="800080"/>
                </a:solidFill>
              </a:rPr>
              <a:t>/</a:t>
            </a:r>
            <a:r>
              <a:rPr lang="en-US" altLang="ru-RU" sz="3000">
                <a:solidFill>
                  <a:srgbClr val="800080"/>
                </a:solidFill>
              </a:rPr>
              <a:t>PAPI</a:t>
            </a:r>
            <a:r>
              <a:rPr lang="ru-RU" altLang="ru-RU" sz="3000">
                <a:solidFill>
                  <a:srgbClr val="800080"/>
                </a:solidFill>
              </a:rPr>
              <a:t> предоставляет единые правила для интеграции различных платежных протоколов. ПО </a:t>
            </a:r>
            <a:r>
              <a:rPr lang="en-US" altLang="ru-RU" sz="3000">
                <a:solidFill>
                  <a:srgbClr val="800080"/>
                </a:solidFill>
              </a:rPr>
              <a:t>IOTP</a:t>
            </a:r>
            <a:r>
              <a:rPr lang="ru-RU" altLang="ru-RU" sz="3000">
                <a:solidFill>
                  <a:srgbClr val="800080"/>
                </a:solidFill>
              </a:rPr>
              <a:t>/</a:t>
            </a:r>
            <a:r>
              <a:rPr lang="en-US" altLang="ru-RU" sz="3000">
                <a:solidFill>
                  <a:srgbClr val="800080"/>
                </a:solidFill>
              </a:rPr>
              <a:t>PAPI</a:t>
            </a:r>
            <a:r>
              <a:rPr lang="ru-RU" altLang="ru-RU" sz="3000">
                <a:solidFill>
                  <a:srgbClr val="800080"/>
                </a:solidFill>
              </a:rPr>
              <a:t> объединяет все те средства, которые доступны для ПО других платежных систем. В результате </a:t>
            </a:r>
            <a:r>
              <a:rPr lang="en-US" altLang="ru-RU" sz="3000">
                <a:solidFill>
                  <a:srgbClr val="800080"/>
                </a:solidFill>
              </a:rPr>
              <a:t>IOTP</a:t>
            </a:r>
            <a:r>
              <a:rPr lang="ru-RU" altLang="ru-RU" sz="3000">
                <a:solidFill>
                  <a:srgbClr val="800080"/>
                </a:solidFill>
              </a:rPr>
              <a:t>/</a:t>
            </a:r>
            <a:r>
              <a:rPr lang="en-US" altLang="ru-RU" sz="3000">
                <a:solidFill>
                  <a:srgbClr val="800080"/>
                </a:solidFill>
              </a:rPr>
              <a:t>PAPI</a:t>
            </a:r>
            <a:r>
              <a:rPr lang="ru-RU" altLang="ru-RU" sz="3000">
                <a:solidFill>
                  <a:srgbClr val="800080"/>
                </a:solidFill>
              </a:rPr>
              <a:t> будет представлять многие платежные системы и будет доступен для большого числа платформ электронных платежей.</a:t>
            </a:r>
          </a:p>
          <a:p>
            <a:pPr>
              <a:spcBef>
                <a:spcPct val="10000"/>
              </a:spcBef>
            </a:pPr>
            <a:r>
              <a:rPr lang="ru-RU" altLang="ru-RU" sz="3000" i="1">
                <a:solidFill>
                  <a:srgbClr val="800080"/>
                </a:solidFill>
                <a:latin typeface="Tahoma" panose="020B0604030504040204" pitchFamily="34" charset="0"/>
                <a:cs typeface="Tahoma" panose="020B0604030504040204" pitchFamily="34" charset="0"/>
              </a:rPr>
              <a:t>Продавцы</a:t>
            </a:r>
            <a:r>
              <a:rPr lang="ru-RU" altLang="ru-RU" sz="3000">
                <a:solidFill>
                  <a:srgbClr val="800080"/>
                </a:solidFill>
              </a:rPr>
              <a:t>. Для продавцов будет обеспечиваться несколько преимуществ:</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7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39715" name="Text Box 3"/>
          <p:cNvSpPr txBox="1">
            <a:spLocks noChangeArrowheads="1"/>
          </p:cNvSpPr>
          <p:nvPr/>
        </p:nvSpPr>
        <p:spPr bwMode="auto">
          <a:xfrm>
            <a:off x="250825" y="1127125"/>
            <a:ext cx="8616950" cy="547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ebdings" panose="05030102010509060703" pitchFamily="18" charset="2"/>
              <a:buChar char=""/>
            </a:pPr>
            <a:r>
              <a:rPr lang="ru-RU" altLang="ru-RU" sz="2400">
                <a:solidFill>
                  <a:srgbClr val="800080"/>
                </a:solidFill>
              </a:rPr>
              <a:t>они будут способны предлагать покупателям на выбор большое число платежных систем;</a:t>
            </a:r>
          </a:p>
          <a:p>
            <a:pPr>
              <a:buFont typeface="Webdings" panose="05030102010509060703" pitchFamily="18" charset="2"/>
              <a:buChar char=""/>
            </a:pPr>
            <a:r>
              <a:rPr lang="ru-RU" altLang="ru-RU" sz="2400">
                <a:solidFill>
                  <a:srgbClr val="800080"/>
                </a:solidFill>
              </a:rPr>
              <a:t>у них появляется больше возможности удостовериться в том, что покупатель имеет необходимое ПО для завершения торговой сессии;</a:t>
            </a:r>
          </a:p>
          <a:p>
            <a:pPr>
              <a:buFont typeface="Webdings" panose="05030102010509060703" pitchFamily="18" charset="2"/>
              <a:buChar char=""/>
            </a:pPr>
            <a:r>
              <a:rPr lang="ru-RU" altLang="ru-RU" sz="2400">
                <a:solidFill>
                  <a:srgbClr val="800080"/>
                </a:solidFill>
              </a:rPr>
              <a:t>беспрепятственное получение платежей и доставка квитанции об оплате от их покупателей. Они смогут удовлетворять желания покупателей и при этом обладать информацией о том, что они имеют дело либо с физическим, либо юридическим лицом, с которыми торговали в реальных условиях;</a:t>
            </a:r>
          </a:p>
          <a:p>
            <a:pPr>
              <a:buFont typeface="Webdings" panose="05030102010509060703" pitchFamily="18" charset="2"/>
              <a:buChar char=""/>
            </a:pPr>
            <a:r>
              <a:rPr lang="ru-RU" altLang="ru-RU" sz="2400">
                <a:solidFill>
                  <a:srgbClr val="800080"/>
                </a:solidFill>
              </a:rPr>
              <a:t>новые продавцы имеют возможность занять свою нишу в </a:t>
            </a:r>
            <a:r>
              <a:rPr lang="en-US" altLang="ru-RU" sz="2400">
                <a:solidFill>
                  <a:srgbClr val="800080"/>
                </a:solidFill>
              </a:rPr>
              <a:t>Internet</a:t>
            </a:r>
            <a:r>
              <a:rPr lang="ru-RU" altLang="ru-RU" sz="2400">
                <a:solidFill>
                  <a:srgbClr val="800080"/>
                </a:solidFill>
              </a:rPr>
              <a:t>-торговле со своими новыми товарами и услугами, используя для этого новые благоприятные торговые возможности, предоставляемые </a:t>
            </a:r>
            <a:r>
              <a:rPr lang="en-US" altLang="ru-RU" sz="2400">
                <a:solidFill>
                  <a:srgbClr val="800080"/>
                </a:solidFill>
              </a:rPr>
              <a:t>IOTP</a:t>
            </a:r>
            <a:r>
              <a:rPr lang="ru-RU" altLang="ru-RU" sz="2400">
                <a:solidFill>
                  <a:srgbClr val="800080"/>
                </a:solidFill>
              </a:rPr>
              <a:t>/</a:t>
            </a:r>
            <a:r>
              <a:rPr lang="en-US" altLang="ru-RU" sz="2400">
                <a:solidFill>
                  <a:srgbClr val="800080"/>
                </a:solidFill>
              </a:rPr>
              <a:t>PAPI</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738"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40739" name="Text Box 3"/>
          <p:cNvSpPr txBox="1">
            <a:spLocks noChangeArrowheads="1"/>
          </p:cNvSpPr>
          <p:nvPr/>
        </p:nvSpPr>
        <p:spPr bwMode="auto">
          <a:xfrm>
            <a:off x="250825" y="1055688"/>
            <a:ext cx="8616950" cy="1190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i="1">
                <a:solidFill>
                  <a:srgbClr val="800080"/>
                </a:solidFill>
                <a:latin typeface="Tahoma" panose="020B0604030504040204" pitchFamily="34" charset="0"/>
                <a:cs typeface="Tahoma" panose="020B0604030504040204" pitchFamily="34" charset="0"/>
              </a:rPr>
              <a:t>Банки и финансовые институты</a:t>
            </a:r>
            <a:r>
              <a:rPr lang="ru-RU" altLang="ru-RU" sz="2600">
                <a:solidFill>
                  <a:srgbClr val="800080"/>
                </a:solidFill>
              </a:rPr>
              <a:t>. Для банков и финансовых институтов также появляется несколько преимуществ:</a:t>
            </a:r>
          </a:p>
        </p:txBody>
      </p:sp>
      <p:sp>
        <p:nvSpPr>
          <p:cNvPr id="1140740" name="Text Box 4"/>
          <p:cNvSpPr txBox="1">
            <a:spLocks noChangeArrowheads="1"/>
          </p:cNvSpPr>
          <p:nvPr/>
        </p:nvSpPr>
        <p:spPr bwMode="auto">
          <a:xfrm>
            <a:off x="238125" y="2290763"/>
            <a:ext cx="8642350"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ebdings" panose="05030102010509060703" pitchFamily="18" charset="2"/>
              <a:buChar char=""/>
            </a:pPr>
            <a:r>
              <a:rPr lang="ru-RU" altLang="ru-RU" sz="2400">
                <a:solidFill>
                  <a:srgbClr val="800080"/>
                </a:solidFill>
              </a:rPr>
              <a:t>они смогут поддерживать </a:t>
            </a:r>
            <a:r>
              <a:rPr lang="en-US" altLang="ru-RU" sz="2400">
                <a:solidFill>
                  <a:srgbClr val="800080"/>
                </a:solidFill>
              </a:rPr>
              <a:t>IOTP</a:t>
            </a:r>
            <a:r>
              <a:rPr lang="ru-RU" altLang="ru-RU" sz="2400">
                <a:solidFill>
                  <a:srgbClr val="800080"/>
                </a:solidFill>
              </a:rPr>
              <a:t>/</a:t>
            </a:r>
            <a:r>
              <a:rPr lang="en-US" altLang="ru-RU" sz="2400">
                <a:solidFill>
                  <a:srgbClr val="800080"/>
                </a:solidFill>
              </a:rPr>
              <a:t>PAPI</a:t>
            </a:r>
            <a:r>
              <a:rPr lang="ru-RU" altLang="ru-RU" sz="2400">
                <a:solidFill>
                  <a:srgbClr val="800080"/>
                </a:solidFill>
              </a:rPr>
              <a:t> в интересах продавцов;</a:t>
            </a:r>
          </a:p>
          <a:p>
            <a:pPr>
              <a:buFont typeface="Webdings" panose="05030102010509060703" pitchFamily="18" charset="2"/>
              <a:buChar char=""/>
            </a:pPr>
            <a:r>
              <a:rPr lang="ru-RU" altLang="ru-RU" sz="2400">
                <a:solidFill>
                  <a:srgbClr val="800080"/>
                </a:solidFill>
              </a:rPr>
              <a:t>они смогут получить новые благоприятные возможности для реализации </a:t>
            </a:r>
            <a:r>
              <a:rPr lang="en-US" altLang="ru-RU" sz="2400">
                <a:solidFill>
                  <a:srgbClr val="800080"/>
                </a:solidFill>
              </a:rPr>
              <a:t>IOTP</a:t>
            </a:r>
            <a:r>
              <a:rPr lang="ru-RU" altLang="ru-RU" sz="2400">
                <a:solidFill>
                  <a:srgbClr val="800080"/>
                </a:solidFill>
              </a:rPr>
              <a:t>/</a:t>
            </a:r>
            <a:r>
              <a:rPr lang="en-US" altLang="ru-RU" sz="2400">
                <a:solidFill>
                  <a:srgbClr val="800080"/>
                </a:solidFill>
              </a:rPr>
              <a:t>PAPI</a:t>
            </a:r>
            <a:r>
              <a:rPr lang="ru-RU" altLang="ru-RU" sz="2400">
                <a:solidFill>
                  <a:srgbClr val="800080"/>
                </a:solidFill>
              </a:rPr>
              <a:t>-служб:</a:t>
            </a:r>
          </a:p>
        </p:txBody>
      </p:sp>
      <p:sp>
        <p:nvSpPr>
          <p:cNvPr id="1140741" name="Text Box 5"/>
          <p:cNvSpPr txBox="1">
            <a:spLocks noChangeArrowheads="1"/>
          </p:cNvSpPr>
          <p:nvPr/>
        </p:nvSpPr>
        <p:spPr bwMode="auto">
          <a:xfrm>
            <a:off x="812800" y="3808413"/>
            <a:ext cx="8064500" cy="1766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3" panose="05040102010807070707" pitchFamily="18" charset="2"/>
              <a:buChar char=""/>
            </a:pPr>
            <a:r>
              <a:rPr lang="ru-RU" altLang="ru-RU" sz="2200">
                <a:solidFill>
                  <a:srgbClr val="800080"/>
                </a:solidFill>
              </a:rPr>
              <a:t>представительство продавца для разрешения конфликтов и проблем между продавцом и покупателем (функции третейского суда);</a:t>
            </a:r>
          </a:p>
          <a:p>
            <a:pPr>
              <a:buFont typeface="Wingdings 3" panose="05040102010807070707" pitchFamily="18" charset="2"/>
              <a:buChar char=""/>
            </a:pPr>
            <a:r>
              <a:rPr lang="ru-RU" altLang="ru-RU" sz="2200">
                <a:solidFill>
                  <a:srgbClr val="800080"/>
                </a:solidFill>
              </a:rPr>
              <a:t>дополнительная прибыль от обработки новых платежей и банковских вкладов;</a:t>
            </a:r>
          </a:p>
        </p:txBody>
      </p:sp>
      <p:sp>
        <p:nvSpPr>
          <p:cNvPr id="1140742" name="Text Box 6"/>
          <p:cNvSpPr txBox="1">
            <a:spLocks noChangeArrowheads="1"/>
          </p:cNvSpPr>
          <p:nvPr/>
        </p:nvSpPr>
        <p:spPr bwMode="auto">
          <a:xfrm>
            <a:off x="238125" y="5575300"/>
            <a:ext cx="864235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ebdings" panose="05030102010509060703" pitchFamily="18" charset="2"/>
              <a:buChar char=""/>
            </a:pPr>
            <a:r>
              <a:rPr lang="ru-RU" altLang="ru-RU" sz="2400">
                <a:solidFill>
                  <a:srgbClr val="800080"/>
                </a:solidFill>
              </a:rPr>
              <a:t>они смогут получить благоприятные возможности для налаживания связей с новыми типами продавцов. </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41763" name="Text Box 3"/>
          <p:cNvSpPr txBox="1">
            <a:spLocks noChangeArrowheads="1"/>
          </p:cNvSpPr>
          <p:nvPr/>
        </p:nvSpPr>
        <p:spPr bwMode="auto">
          <a:xfrm>
            <a:off x="263525" y="1111250"/>
            <a:ext cx="8604250" cy="85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i="1">
                <a:solidFill>
                  <a:srgbClr val="800080"/>
                </a:solidFill>
                <a:latin typeface="Tahoma" panose="020B0604030504040204" pitchFamily="34" charset="0"/>
                <a:cs typeface="Tahoma" panose="020B0604030504040204" pitchFamily="34" charset="0"/>
              </a:rPr>
              <a:t>Покупатели</a:t>
            </a:r>
            <a:r>
              <a:rPr lang="ru-RU" altLang="ru-RU">
                <a:solidFill>
                  <a:srgbClr val="800080"/>
                </a:solidFill>
              </a:rPr>
              <a:t>.</a:t>
            </a:r>
            <a:r>
              <a:rPr lang="ru-RU" altLang="ru-RU" i="1">
                <a:solidFill>
                  <a:srgbClr val="800080"/>
                </a:solidFill>
              </a:rPr>
              <a:t> </a:t>
            </a:r>
            <a:r>
              <a:rPr lang="ru-RU" altLang="ru-RU">
                <a:solidFill>
                  <a:srgbClr val="800080"/>
                </a:solidFill>
              </a:rPr>
              <a:t>Для покупателей также предоставляется несколько преимуществ:</a:t>
            </a:r>
          </a:p>
        </p:txBody>
      </p:sp>
      <p:sp>
        <p:nvSpPr>
          <p:cNvPr id="1141764" name="Text Box 4"/>
          <p:cNvSpPr txBox="1">
            <a:spLocks noChangeArrowheads="1"/>
          </p:cNvSpPr>
          <p:nvPr/>
        </p:nvSpPr>
        <p:spPr bwMode="auto">
          <a:xfrm>
            <a:off x="225425" y="2063750"/>
            <a:ext cx="8642350" cy="4491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Font typeface="Wingdings" panose="05000000000000000000" pitchFamily="2" charset="2"/>
              <a:buChar char="µ"/>
            </a:pPr>
            <a:r>
              <a:rPr lang="ru-RU" altLang="ru-RU" sz="2400">
                <a:solidFill>
                  <a:srgbClr val="800080"/>
                </a:solidFill>
              </a:rPr>
              <a:t>они будут иметь большой выбор продавцов, с которыми они смогут проводить торговые сделки;</a:t>
            </a:r>
          </a:p>
          <a:p>
            <a:pPr>
              <a:spcBef>
                <a:spcPct val="10000"/>
              </a:spcBef>
              <a:buFont typeface="Wingdings" panose="05000000000000000000" pitchFamily="2" charset="2"/>
              <a:buChar char="µ"/>
            </a:pPr>
            <a:r>
              <a:rPr lang="ru-RU" altLang="ru-RU" sz="2400">
                <a:solidFill>
                  <a:srgbClr val="800080"/>
                </a:solidFill>
              </a:rPr>
              <a:t>существует универсальный интерфейс для проведения платежной фазы торговой сделки;</a:t>
            </a:r>
          </a:p>
          <a:p>
            <a:pPr>
              <a:spcBef>
                <a:spcPct val="10000"/>
              </a:spcBef>
              <a:buFont typeface="Wingdings" panose="05000000000000000000" pitchFamily="2" charset="2"/>
              <a:buChar char="µ"/>
            </a:pPr>
            <a:r>
              <a:rPr lang="ru-RU" altLang="ru-RU" sz="2400">
                <a:solidFill>
                  <a:srgbClr val="800080"/>
                </a:solidFill>
              </a:rPr>
              <a:t>существует несколько способов разрешения собственных проблем, полностью зафиксированных продавцом (причем последний сделает это охотнее чем банк);</a:t>
            </a:r>
          </a:p>
          <a:p>
            <a:pPr>
              <a:spcBef>
                <a:spcPct val="10000"/>
              </a:spcBef>
              <a:buFont typeface="Wingdings" panose="05000000000000000000" pitchFamily="2" charset="2"/>
              <a:buChar char="µ"/>
            </a:pPr>
            <a:r>
              <a:rPr lang="ru-RU" altLang="ru-RU" sz="2400">
                <a:solidFill>
                  <a:srgbClr val="800080"/>
                </a:solidFill>
              </a:rPr>
              <a:t>существует запись его действий в период торговой сессии, которая может быть использована, например, с целью передачи её в системы учёта или, что не исключается, в налоговые органы.</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189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i="1">
              <a:solidFill>
                <a:srgbClr val="800080"/>
              </a:solidFill>
              <a:effectLst>
                <a:outerShdw blurRad="38100" dist="38100" dir="2700000" algn="tl">
                  <a:srgbClr val="C0C0C0"/>
                </a:outerShdw>
              </a:effectLst>
            </a:endParaRPr>
          </a:p>
        </p:txBody>
      </p:sp>
      <p:sp>
        <p:nvSpPr>
          <p:cNvPr id="1061891" name="Text Box 3"/>
          <p:cNvSpPr txBox="1">
            <a:spLocks noChangeArrowheads="1"/>
          </p:cNvSpPr>
          <p:nvPr/>
        </p:nvSpPr>
        <p:spPr bwMode="auto">
          <a:xfrm>
            <a:off x="238125" y="1322388"/>
            <a:ext cx="8629650" cy="310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538163" indent="-363538" algn="l">
              <a:defRPr>
                <a:solidFill>
                  <a:schemeClr val="tx1"/>
                </a:solidFill>
                <a:latin typeface="Arial" panose="020B0604020202020204" pitchFamily="34" charset="0"/>
                <a:cs typeface="Arial" panose="020B0604020202020204" pitchFamily="34" charset="0"/>
              </a:defRPr>
            </a:lvl1pPr>
            <a:lvl2pPr marL="717550"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Clr>
                <a:srgbClr val="336600"/>
              </a:buClr>
              <a:buSzPct val="90000"/>
              <a:buFont typeface="Wingdings" panose="05000000000000000000" pitchFamily="2" charset="2"/>
              <a:buChar char="ü"/>
            </a:pPr>
            <a:r>
              <a:rPr lang="ru-RU" altLang="ru-RU" sz="2400">
                <a:solidFill>
                  <a:srgbClr val="800080"/>
                </a:solidFill>
              </a:rPr>
              <a:t>демонстрирует товары (виртуальные);</a:t>
            </a:r>
          </a:p>
          <a:p>
            <a:pPr>
              <a:spcBef>
                <a:spcPct val="10000"/>
              </a:spcBef>
              <a:buClr>
                <a:srgbClr val="336600"/>
              </a:buClr>
              <a:buSzPct val="90000"/>
              <a:buFont typeface="Wingdings" panose="05000000000000000000" pitchFamily="2" charset="2"/>
              <a:buChar char="ü"/>
            </a:pPr>
            <a:r>
              <a:rPr lang="ru-RU" altLang="ru-RU" sz="2400">
                <a:solidFill>
                  <a:srgbClr val="800080"/>
                </a:solidFill>
              </a:rPr>
              <a:t>делает коммерческие предложения;</a:t>
            </a:r>
          </a:p>
          <a:p>
            <a:pPr>
              <a:spcBef>
                <a:spcPct val="10000"/>
              </a:spcBef>
              <a:buClr>
                <a:srgbClr val="336600"/>
              </a:buClr>
              <a:buSzPct val="90000"/>
              <a:buFont typeface="Wingdings" panose="05000000000000000000" pitchFamily="2" charset="2"/>
              <a:buChar char="ü"/>
            </a:pPr>
            <a:r>
              <a:rPr lang="ru-RU" altLang="ru-RU" sz="2400">
                <a:solidFill>
                  <a:srgbClr val="800080"/>
                </a:solidFill>
              </a:rPr>
              <a:t>“выписывает” покупателю электронную квитанцию (бланк-заказ) на оплату;</a:t>
            </a:r>
          </a:p>
          <a:p>
            <a:pPr>
              <a:spcBef>
                <a:spcPct val="10000"/>
              </a:spcBef>
              <a:buClr>
                <a:srgbClr val="336600"/>
              </a:buClr>
              <a:buSzPct val="90000"/>
              <a:buFont typeface="Wingdings" panose="05000000000000000000" pitchFamily="2" charset="2"/>
              <a:buChar char="ü"/>
            </a:pPr>
            <a:r>
              <a:rPr lang="ru-RU" altLang="ru-RU" sz="2400">
                <a:solidFill>
                  <a:srgbClr val="800080"/>
                </a:solidFill>
              </a:rPr>
              <a:t>принимает платежи (электронные деньги);</a:t>
            </a:r>
          </a:p>
          <a:p>
            <a:pPr>
              <a:spcBef>
                <a:spcPct val="10000"/>
              </a:spcBef>
              <a:buClr>
                <a:srgbClr val="336600"/>
              </a:buClr>
              <a:buSzPct val="90000"/>
              <a:buFont typeface="Wingdings" panose="05000000000000000000" pitchFamily="2" charset="2"/>
              <a:buChar char="ü"/>
            </a:pPr>
            <a:r>
              <a:rPr lang="ru-RU" altLang="ru-RU" sz="2400">
                <a:solidFill>
                  <a:srgbClr val="800080"/>
                </a:solidFill>
              </a:rPr>
              <a:t>выдает электронную платежную квитанцию (если таковая затребована покупателем);</a:t>
            </a:r>
          </a:p>
          <a:p>
            <a:pPr>
              <a:spcBef>
                <a:spcPct val="10000"/>
              </a:spcBef>
              <a:buClr>
                <a:srgbClr val="336600"/>
              </a:buClr>
              <a:buSzPct val="90000"/>
              <a:buFont typeface="Wingdings" panose="05000000000000000000" pitchFamily="2" charset="2"/>
              <a:buChar char="ü"/>
            </a:pPr>
            <a:r>
              <a:rPr lang="ru-RU" altLang="ru-RU" sz="2400">
                <a:solidFill>
                  <a:srgbClr val="800080"/>
                </a:solidFill>
              </a:rPr>
              <a:t>решает вопросы с доставкой товаров покупателю. </a:t>
            </a:r>
          </a:p>
        </p:txBody>
      </p:sp>
      <p:sp>
        <p:nvSpPr>
          <p:cNvPr id="1061892" name="Text Box 4"/>
          <p:cNvSpPr txBox="1">
            <a:spLocks noChangeArrowheads="1"/>
          </p:cNvSpPr>
          <p:nvPr/>
        </p:nvSpPr>
        <p:spPr bwMode="auto">
          <a:xfrm>
            <a:off x="238125" y="4584700"/>
            <a:ext cx="8655050" cy="1984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1746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sz="2600">
                <a:solidFill>
                  <a:srgbClr val="800080"/>
                </a:solidFill>
              </a:rPr>
              <a:t>Вместе с тем, виртуальный магазин может обслуживаться всего лишь одним человеком. </a:t>
            </a:r>
            <a:r>
              <a:rPr lang="en-US" altLang="ru-RU" sz="2600">
                <a:solidFill>
                  <a:srgbClr val="800080"/>
                </a:solidFill>
              </a:rPr>
              <a:t>Internet</a:t>
            </a:r>
            <a:r>
              <a:rPr lang="ru-RU" altLang="ru-RU" sz="2600">
                <a:solidFill>
                  <a:srgbClr val="800080"/>
                </a:solidFill>
              </a:rPr>
              <a:t> позволяет создавать и сети виртуальных магазинов, которым для обслуживания нужно минимальное количество персонала (единицы человек);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2786"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42787" name="Text Box 3"/>
          <p:cNvSpPr txBox="1">
            <a:spLocks noChangeArrowheads="1"/>
          </p:cNvSpPr>
          <p:nvPr/>
        </p:nvSpPr>
        <p:spPr bwMode="auto">
          <a:xfrm>
            <a:off x="250825" y="1277938"/>
            <a:ext cx="8616950" cy="549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b="1">
                <a:solidFill>
                  <a:srgbClr val="800080"/>
                </a:solidFill>
                <a:latin typeface="Tahoma" panose="020B0604030504040204" pitchFamily="34" charset="0"/>
                <a:cs typeface="Tahoma" panose="020B0604030504040204" pitchFamily="34" charset="0"/>
              </a:rPr>
              <a:t>Целями </a:t>
            </a:r>
            <a:r>
              <a:rPr lang="en-US" altLang="ru-RU" sz="3000" b="1">
                <a:solidFill>
                  <a:srgbClr val="800080"/>
                </a:solidFill>
                <a:latin typeface="Tahoma" panose="020B0604030504040204" pitchFamily="34" charset="0"/>
                <a:cs typeface="Tahoma" panose="020B0604030504040204" pitchFamily="34" charset="0"/>
              </a:rPr>
              <a:t>IOTP</a:t>
            </a:r>
            <a:r>
              <a:rPr lang="ru-RU" altLang="ru-RU" sz="3000" b="1">
                <a:solidFill>
                  <a:srgbClr val="800080"/>
                </a:solidFill>
                <a:latin typeface="Tahoma" panose="020B0604030504040204" pitchFamily="34" charset="0"/>
                <a:cs typeface="Tahoma" panose="020B0604030504040204" pitchFamily="34" charset="0"/>
              </a:rPr>
              <a:t>/</a:t>
            </a:r>
            <a:r>
              <a:rPr lang="en-US" altLang="ru-RU" sz="3000" b="1">
                <a:solidFill>
                  <a:srgbClr val="800080"/>
                </a:solidFill>
                <a:latin typeface="Tahoma" panose="020B0604030504040204" pitchFamily="34" charset="0"/>
                <a:cs typeface="Tahoma" panose="020B0604030504040204" pitchFamily="34" charset="0"/>
              </a:rPr>
              <a:t>PAPI</a:t>
            </a:r>
            <a:r>
              <a:rPr lang="ru-RU" altLang="ru-RU" sz="3000">
                <a:solidFill>
                  <a:srgbClr val="800080"/>
                </a:solidFill>
              </a:rPr>
              <a:t> являются:</a:t>
            </a:r>
          </a:p>
        </p:txBody>
      </p:sp>
      <p:sp>
        <p:nvSpPr>
          <p:cNvPr id="1142788" name="Text Box 4"/>
          <p:cNvSpPr txBox="1">
            <a:spLocks noChangeArrowheads="1"/>
          </p:cNvSpPr>
          <p:nvPr/>
        </p:nvSpPr>
        <p:spPr bwMode="auto">
          <a:xfrm>
            <a:off x="250825" y="2016125"/>
            <a:ext cx="8629650" cy="44481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panose="05000000000000000000" pitchFamily="2" charset="2"/>
              <a:buChar char=""/>
            </a:pPr>
            <a:r>
              <a:rPr lang="ru-RU" altLang="ru-RU">
                <a:solidFill>
                  <a:srgbClr val="800080"/>
                </a:solidFill>
              </a:rPr>
              <a:t>предоставить потенциальным разработчикам возможность создания однородных программно-аппаратных комплексов, которые будут использовать </a:t>
            </a:r>
            <a:r>
              <a:rPr lang="en-US" altLang="ru-RU">
                <a:solidFill>
                  <a:srgbClr val="800080"/>
                </a:solidFill>
              </a:rPr>
              <a:t>IOTP</a:t>
            </a:r>
            <a:r>
              <a:rPr lang="ru-RU" altLang="ru-RU">
                <a:solidFill>
                  <a:srgbClr val="800080"/>
                </a:solidFill>
              </a:rPr>
              <a:t>/</a:t>
            </a:r>
            <a:r>
              <a:rPr lang="en-US" altLang="ru-RU">
                <a:solidFill>
                  <a:srgbClr val="800080"/>
                </a:solidFill>
              </a:rPr>
              <a:t>PAPI</a:t>
            </a:r>
            <a:r>
              <a:rPr lang="ru-RU" altLang="ru-RU">
                <a:solidFill>
                  <a:srgbClr val="800080"/>
                </a:solidFill>
              </a:rPr>
              <a:t>;</a:t>
            </a:r>
          </a:p>
          <a:p>
            <a:pPr>
              <a:spcBef>
                <a:spcPct val="20000"/>
              </a:spcBef>
              <a:buSzPct val="90000"/>
              <a:buFont typeface="Wingdings" panose="05000000000000000000" pitchFamily="2" charset="2"/>
              <a:buChar char=""/>
            </a:pPr>
            <a:r>
              <a:rPr lang="ru-RU" altLang="ru-RU">
                <a:solidFill>
                  <a:srgbClr val="800080"/>
                </a:solidFill>
              </a:rPr>
              <a:t>предоставить индустрии финансовых услуг основы и принципы развития ЭК и протокола и интерфейса электронной торговли, которые интегрируют (без каких-либо изменений) любые существующие и перспективные платежные схемы (системы).</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10"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endParaRPr lang="ru-RU" altLang="ru-RU" sz="2000">
              <a:solidFill>
                <a:srgbClr val="800080"/>
              </a:solidFill>
              <a:effectLst>
                <a:outerShdw blurRad="38100" dist="38100" dir="2700000" algn="tl">
                  <a:srgbClr val="C0C0C0"/>
                </a:outerShdw>
              </a:effectLst>
            </a:endParaRPr>
          </a:p>
        </p:txBody>
      </p:sp>
      <p:sp>
        <p:nvSpPr>
          <p:cNvPr id="1143811" name="Text Box 3"/>
          <p:cNvSpPr txBox="1">
            <a:spLocks noChangeArrowheads="1"/>
          </p:cNvSpPr>
          <p:nvPr/>
        </p:nvSpPr>
        <p:spPr bwMode="auto">
          <a:xfrm>
            <a:off x="250825" y="1060450"/>
            <a:ext cx="8616950" cy="5551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en-US" altLang="ru-RU">
                <a:solidFill>
                  <a:srgbClr val="800080"/>
                </a:solidFill>
              </a:rPr>
              <a:t>IOTP</a:t>
            </a:r>
            <a:r>
              <a:rPr lang="ru-RU" altLang="ru-RU">
                <a:solidFill>
                  <a:srgbClr val="800080"/>
                </a:solidFill>
              </a:rPr>
              <a:t>/</a:t>
            </a:r>
            <a:r>
              <a:rPr lang="en-US" altLang="ru-RU">
                <a:solidFill>
                  <a:srgbClr val="800080"/>
                </a:solidFill>
              </a:rPr>
              <a:t>PAPI</a:t>
            </a:r>
            <a:r>
              <a:rPr lang="ru-RU" altLang="ru-RU">
                <a:solidFill>
                  <a:srgbClr val="800080"/>
                </a:solidFill>
              </a:rPr>
              <a:t> определяют содержание, формат и последовательности сообщений, которыми обмениваются между собой участники электронной торговли (покупатели, продавцы и банки или другие финансовые учреждения) и “третейские судьи”.</a:t>
            </a:r>
          </a:p>
          <a:p>
            <a:r>
              <a:rPr lang="ru-RU" altLang="ru-RU">
                <a:solidFill>
                  <a:srgbClr val="800080"/>
                </a:solidFill>
              </a:rPr>
              <a:t>Протокол и интерфейс представляют собой конструкцию, способную удовлетворить любую СЭЛП. Каждая такая схема включает некоторые последовательности сообщений, которые являются специфическими для данной системы. </a:t>
            </a:r>
            <a:r>
              <a:rPr lang="en-US" altLang="ru-RU">
                <a:solidFill>
                  <a:srgbClr val="800080"/>
                </a:solidFill>
              </a:rPr>
              <a:t>IOTP</a:t>
            </a:r>
            <a:r>
              <a:rPr lang="ru-RU" altLang="ru-RU">
                <a:solidFill>
                  <a:srgbClr val="800080"/>
                </a:solidFill>
              </a:rPr>
              <a:t>/</a:t>
            </a:r>
            <a:r>
              <a:rPr lang="en-US" altLang="ru-RU">
                <a:solidFill>
                  <a:srgbClr val="800080"/>
                </a:solidFill>
              </a:rPr>
              <a:t>PAPI</a:t>
            </a:r>
            <a:r>
              <a:rPr lang="ru-RU" altLang="ru-RU">
                <a:solidFill>
                  <a:srgbClr val="800080"/>
                </a:solidFill>
              </a:rPr>
              <a:t> включает весь набор таких систем, для которых в нем определены специальные разделы.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914" name="Text Box 2"/>
          <p:cNvSpPr txBox="1">
            <a:spLocks noChangeArrowheads="1"/>
          </p:cNvSpPr>
          <p:nvPr/>
        </p:nvSpPr>
        <p:spPr bwMode="auto">
          <a:xfrm>
            <a:off x="0" y="0"/>
            <a:ext cx="914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№31: </a:t>
            </a:r>
            <a:r>
              <a:rPr lang="ru-RU" altLang="ru-RU" sz="2000" b="1" i="1">
                <a:solidFill>
                  <a:srgbClr val="800080"/>
                </a:solidFill>
                <a:effectLst>
                  <a:outerShdw blurRad="38100" dist="38100" dir="2700000" algn="tl">
                    <a:srgbClr val="C0C0C0"/>
                  </a:outerShdw>
                </a:effectLst>
              </a:rPr>
              <a:t>Электронный бизнес и коммерческие риски.</a:t>
            </a:r>
          </a:p>
          <a:p>
            <a:pPr algn="l"/>
            <a:r>
              <a:rPr lang="ru-RU" altLang="ru-RU" sz="2000" b="1" i="1">
                <a:solidFill>
                  <a:srgbClr val="800080"/>
                </a:solidFill>
                <a:effectLst>
                  <a:outerShdw blurRad="38100" dist="38100" dir="2700000" algn="tl">
                    <a:srgbClr val="C0C0C0"/>
                  </a:outerShdw>
                </a:effectLst>
              </a:rPr>
              <a:t>                        Обзор </a:t>
            </a:r>
            <a:r>
              <a:rPr lang="en-US" altLang="ru-RU" sz="2000" b="1" i="1">
                <a:solidFill>
                  <a:srgbClr val="800080"/>
                </a:solidFill>
                <a:effectLst>
                  <a:outerShdw blurRad="38100" dist="38100" dir="2700000" algn="tl">
                    <a:srgbClr val="C0C0C0"/>
                  </a:outerShdw>
                </a:effectLst>
              </a:rPr>
              <a:t>IOTP</a:t>
            </a:r>
            <a:r>
              <a:rPr lang="ru-RU" altLang="ru-RU" sz="2000" b="1" i="1">
                <a:solidFill>
                  <a:srgbClr val="800080"/>
                </a:solidFill>
                <a:effectLst>
                  <a:outerShdw blurRad="38100" dist="38100" dir="2700000" algn="tl">
                    <a:srgbClr val="C0C0C0"/>
                  </a:outerShdw>
                </a:effectLst>
              </a:rPr>
              <a:t>/</a:t>
            </a:r>
            <a:r>
              <a:rPr lang="en-US" altLang="ru-RU" sz="2000" b="1" i="1">
                <a:solidFill>
                  <a:srgbClr val="800080"/>
                </a:solidFill>
                <a:effectLst>
                  <a:outerShdw blurRad="38100" dist="38100" dir="2700000" algn="tl">
                    <a:srgbClr val="C0C0C0"/>
                  </a:outerShdw>
                </a:effectLst>
              </a:rPr>
              <a:t>PAPI</a:t>
            </a:r>
            <a:r>
              <a:rPr lang="ru-RU" altLang="ru-RU" sz="2000">
                <a:solidFill>
                  <a:srgbClr val="800080"/>
                </a:solidFill>
                <a:effectLst>
                  <a:outerShdw blurRad="38100" dist="38100" dir="2700000" algn="tl">
                    <a:srgbClr val="C0C0C0"/>
                  </a:outerShdw>
                </a:effectLst>
              </a:rPr>
              <a:t> </a:t>
            </a:r>
          </a:p>
        </p:txBody>
      </p:sp>
      <p:sp>
        <p:nvSpPr>
          <p:cNvPr id="1062915" name="Text Box 3"/>
          <p:cNvSpPr txBox="1">
            <a:spLocks noChangeArrowheads="1"/>
          </p:cNvSpPr>
          <p:nvPr/>
        </p:nvSpPr>
        <p:spPr bwMode="auto">
          <a:xfrm>
            <a:off x="250825" y="977900"/>
            <a:ext cx="8629650" cy="5521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50000"/>
              </a:spcBef>
              <a:buSzPct val="80000"/>
              <a:buFont typeface="Wingdings" panose="05000000000000000000" pitchFamily="2" charset="2"/>
              <a:buChar char="q"/>
            </a:pPr>
            <a:r>
              <a:rPr lang="ru-RU" altLang="ru-RU" sz="2500" i="1">
                <a:solidFill>
                  <a:srgbClr val="800080"/>
                </a:solidFill>
              </a:rPr>
              <a:t>“киберуязвимость”</a:t>
            </a:r>
            <a:r>
              <a:rPr lang="ru-RU" altLang="ru-RU" sz="2500">
                <a:solidFill>
                  <a:srgbClr val="800080"/>
                </a:solidFill>
              </a:rPr>
              <a:t> электронного бизнеса. Электронный экономический шпионаж, борьба за владение наиболее выгодными экономическими зонами киберпространства, кража электронных денег, прямой ущерб электронной коммерческой деятельности организаций (фирм, компаний), кибервредительство, киберкриминал и тому подобное — все это новые виды преступной деятельности, способные нанести непоправимый урон бизнесу (вплоть до его полного “разрушения”). Новейшая история коммерческой деятельности со всей очевидность показывает, что надёжная защита электронного бизнеса — важнейшее и необходимое условие его конкурентоспособности и экономической эффективности.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21915</TotalTime>
  <Words>7313</Words>
  <Application>Microsoft Office PowerPoint</Application>
  <PresentationFormat>Экран (4:3)</PresentationFormat>
  <Paragraphs>343</Paragraphs>
  <Slides>81</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81</vt:i4>
      </vt:variant>
    </vt:vector>
  </HeadingPairs>
  <TitlesOfParts>
    <vt:vector size="88" baseType="lpstr">
      <vt:lpstr>SimSun</vt:lpstr>
      <vt:lpstr>Arial</vt:lpstr>
      <vt:lpstr>Tahoma</vt:lpstr>
      <vt:lpstr>Webdings</vt:lpstr>
      <vt:lpstr>Wingdings</vt:lpstr>
      <vt:lpstr>Wingdings 3</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459</cp:revision>
  <dcterms:created xsi:type="dcterms:W3CDTF">2008-08-28T16:29:17Z</dcterms:created>
  <dcterms:modified xsi:type="dcterms:W3CDTF">2022-09-18T11:02:40Z</dcterms:modified>
</cp:coreProperties>
</file>