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679" r:id="rId3"/>
    <p:sldId id="738" r:id="rId4"/>
    <p:sldId id="589" r:id="rId5"/>
    <p:sldId id="668" r:id="rId6"/>
    <p:sldId id="669" r:id="rId7"/>
    <p:sldId id="670" r:id="rId8"/>
    <p:sldId id="671" r:id="rId9"/>
    <p:sldId id="672" r:id="rId10"/>
    <p:sldId id="673" r:id="rId11"/>
    <p:sldId id="674" r:id="rId12"/>
    <p:sldId id="675" r:id="rId13"/>
    <p:sldId id="676" r:id="rId14"/>
    <p:sldId id="677" r:id="rId15"/>
    <p:sldId id="678" r:id="rId16"/>
    <p:sldId id="681" r:id="rId17"/>
    <p:sldId id="690" r:id="rId18"/>
    <p:sldId id="682" r:id="rId19"/>
    <p:sldId id="684" r:id="rId20"/>
    <p:sldId id="685" r:id="rId21"/>
    <p:sldId id="686" r:id="rId22"/>
    <p:sldId id="683" r:id="rId23"/>
    <p:sldId id="687" r:id="rId24"/>
    <p:sldId id="688" r:id="rId25"/>
    <p:sldId id="689" r:id="rId26"/>
    <p:sldId id="691" r:id="rId27"/>
    <p:sldId id="692" r:id="rId28"/>
    <p:sldId id="696" r:id="rId29"/>
    <p:sldId id="693" r:id="rId30"/>
    <p:sldId id="694" r:id="rId31"/>
    <p:sldId id="695" r:id="rId32"/>
    <p:sldId id="697" r:id="rId33"/>
    <p:sldId id="698" r:id="rId34"/>
    <p:sldId id="699" r:id="rId35"/>
    <p:sldId id="700" r:id="rId36"/>
    <p:sldId id="701" r:id="rId37"/>
    <p:sldId id="702" r:id="rId38"/>
    <p:sldId id="703" r:id="rId39"/>
    <p:sldId id="731" r:id="rId40"/>
    <p:sldId id="732" r:id="rId41"/>
    <p:sldId id="705" r:id="rId42"/>
    <p:sldId id="706" r:id="rId43"/>
    <p:sldId id="707" r:id="rId44"/>
    <p:sldId id="708" r:id="rId45"/>
    <p:sldId id="709" r:id="rId46"/>
    <p:sldId id="710" r:id="rId47"/>
    <p:sldId id="711" r:id="rId48"/>
    <p:sldId id="712" r:id="rId49"/>
    <p:sldId id="713" r:id="rId50"/>
    <p:sldId id="714" r:id="rId51"/>
    <p:sldId id="715" r:id="rId52"/>
    <p:sldId id="733" r:id="rId53"/>
    <p:sldId id="734" r:id="rId54"/>
    <p:sldId id="716" r:id="rId55"/>
    <p:sldId id="717" r:id="rId56"/>
    <p:sldId id="718" r:id="rId57"/>
    <p:sldId id="719" r:id="rId58"/>
    <p:sldId id="720" r:id="rId59"/>
    <p:sldId id="721" r:id="rId60"/>
    <p:sldId id="722" r:id="rId61"/>
    <p:sldId id="736" r:id="rId62"/>
    <p:sldId id="737" r:id="rId63"/>
    <p:sldId id="723" r:id="rId64"/>
    <p:sldId id="724" r:id="rId65"/>
  </p:sldIdLst>
  <p:sldSz cx="9144000" cy="6858000" type="screen4x3"/>
  <p:notesSz cx="6858000" cy="9144000"/>
  <p:defaultTextStyle>
    <a:defPPr>
      <a:defRPr lang="ru-RU"/>
    </a:defPPr>
    <a:lvl1pPr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b="1"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800080"/>
    <a:srgbClr val="FFCCCC"/>
    <a:srgbClr val="FFFFCC"/>
    <a:srgbClr val="009999"/>
    <a:srgbClr val="FF9999"/>
    <a:srgbClr val="CCFFFF"/>
    <a:srgbClr val="AFFFA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713" autoAdjust="0"/>
    <p:restoredTop sz="97020" autoAdjust="0"/>
  </p:normalViewPr>
  <p:slideViewPr>
    <p:cSldViewPr snapToGrid="0" showGuides="1">
      <p:cViewPr varScale="1">
        <p:scale>
          <a:sx n="80" d="100"/>
          <a:sy n="80" d="100"/>
        </p:scale>
        <p:origin x="1766" y="6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48D8A946-A2C2-4E0C-890C-D44FDB98BB35}" type="slidenum">
              <a:rPr lang="ru-RU" altLang="ru-RU"/>
              <a:pPr/>
              <a:t>‹#›</a:t>
            </a:fld>
            <a:endParaRPr lang="ru-RU" altLang="ru-RU"/>
          </a:p>
        </p:txBody>
      </p:sp>
    </p:spTree>
    <p:extLst>
      <p:ext uri="{BB962C8B-B14F-4D97-AF65-F5344CB8AC3E}">
        <p14:creationId xmlns:p14="http://schemas.microsoft.com/office/powerpoint/2010/main" val="392054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AF05FEC-D6B8-4000-BCEE-260F1ABAA9E0}" type="slidenum">
              <a:rPr lang="ru-RU" altLang="ru-RU"/>
              <a:pPr/>
              <a:t>‹#›</a:t>
            </a:fld>
            <a:endParaRPr lang="ru-RU" altLang="ru-RU"/>
          </a:p>
        </p:txBody>
      </p:sp>
    </p:spTree>
    <p:extLst>
      <p:ext uri="{BB962C8B-B14F-4D97-AF65-F5344CB8AC3E}">
        <p14:creationId xmlns:p14="http://schemas.microsoft.com/office/powerpoint/2010/main" val="262976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5FB7491-C005-491C-971C-223F5ACD43FF}" type="slidenum">
              <a:rPr lang="ru-RU" altLang="ru-RU"/>
              <a:pPr/>
              <a:t>‹#›</a:t>
            </a:fld>
            <a:endParaRPr lang="ru-RU" altLang="ru-RU"/>
          </a:p>
        </p:txBody>
      </p:sp>
    </p:spTree>
    <p:extLst>
      <p:ext uri="{BB962C8B-B14F-4D97-AF65-F5344CB8AC3E}">
        <p14:creationId xmlns:p14="http://schemas.microsoft.com/office/powerpoint/2010/main" val="850241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4CECC8E2-4DE1-4299-989B-B1763E24D0C8}" type="slidenum">
              <a:rPr lang="ru-RU" altLang="ru-RU"/>
              <a:pPr/>
              <a:t>‹#›</a:t>
            </a:fld>
            <a:endParaRPr lang="ru-RU" altLang="ru-RU"/>
          </a:p>
        </p:txBody>
      </p:sp>
    </p:spTree>
    <p:extLst>
      <p:ext uri="{BB962C8B-B14F-4D97-AF65-F5344CB8AC3E}">
        <p14:creationId xmlns:p14="http://schemas.microsoft.com/office/powerpoint/2010/main" val="42169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75D0319-FD0C-4E63-86D3-400650CAECAD}" type="slidenum">
              <a:rPr lang="ru-RU" altLang="ru-RU"/>
              <a:pPr/>
              <a:t>‹#›</a:t>
            </a:fld>
            <a:endParaRPr lang="ru-RU" altLang="ru-RU"/>
          </a:p>
        </p:txBody>
      </p:sp>
    </p:spTree>
    <p:extLst>
      <p:ext uri="{BB962C8B-B14F-4D97-AF65-F5344CB8AC3E}">
        <p14:creationId xmlns:p14="http://schemas.microsoft.com/office/powerpoint/2010/main" val="429034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E226AF2A-2541-4112-8EB6-EEA15E3E45C5}" type="slidenum">
              <a:rPr lang="ru-RU" altLang="ru-RU"/>
              <a:pPr/>
              <a:t>‹#›</a:t>
            </a:fld>
            <a:endParaRPr lang="ru-RU" altLang="ru-RU"/>
          </a:p>
        </p:txBody>
      </p:sp>
    </p:spTree>
    <p:extLst>
      <p:ext uri="{BB962C8B-B14F-4D97-AF65-F5344CB8AC3E}">
        <p14:creationId xmlns:p14="http://schemas.microsoft.com/office/powerpoint/2010/main" val="3833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EA887493-47D7-4B6B-8B2D-545C5CFCAAA7}" type="slidenum">
              <a:rPr lang="ru-RU" altLang="ru-RU"/>
              <a:pPr/>
              <a:t>‹#›</a:t>
            </a:fld>
            <a:endParaRPr lang="ru-RU" altLang="ru-RU"/>
          </a:p>
        </p:txBody>
      </p:sp>
    </p:spTree>
    <p:extLst>
      <p:ext uri="{BB962C8B-B14F-4D97-AF65-F5344CB8AC3E}">
        <p14:creationId xmlns:p14="http://schemas.microsoft.com/office/powerpoint/2010/main" val="362463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0B410C27-0DAC-4475-8A7D-67EABD532569}" type="slidenum">
              <a:rPr lang="ru-RU" altLang="ru-RU"/>
              <a:pPr/>
              <a:t>‹#›</a:t>
            </a:fld>
            <a:endParaRPr lang="ru-RU" altLang="ru-RU"/>
          </a:p>
        </p:txBody>
      </p:sp>
    </p:spTree>
    <p:extLst>
      <p:ext uri="{BB962C8B-B14F-4D97-AF65-F5344CB8AC3E}">
        <p14:creationId xmlns:p14="http://schemas.microsoft.com/office/powerpoint/2010/main" val="223272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52C7E7C6-142A-40BE-92A1-954648E8FA7D}" type="slidenum">
              <a:rPr lang="ru-RU" altLang="ru-RU"/>
              <a:pPr/>
              <a:t>‹#›</a:t>
            </a:fld>
            <a:endParaRPr lang="ru-RU" altLang="ru-RU"/>
          </a:p>
        </p:txBody>
      </p:sp>
    </p:spTree>
    <p:extLst>
      <p:ext uri="{BB962C8B-B14F-4D97-AF65-F5344CB8AC3E}">
        <p14:creationId xmlns:p14="http://schemas.microsoft.com/office/powerpoint/2010/main" val="841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DA416034-9097-4697-B34E-D03E61F1166F}" type="slidenum">
              <a:rPr lang="ru-RU" altLang="ru-RU"/>
              <a:pPr/>
              <a:t>‹#›</a:t>
            </a:fld>
            <a:endParaRPr lang="ru-RU" altLang="ru-RU"/>
          </a:p>
        </p:txBody>
      </p:sp>
    </p:spTree>
    <p:extLst>
      <p:ext uri="{BB962C8B-B14F-4D97-AF65-F5344CB8AC3E}">
        <p14:creationId xmlns:p14="http://schemas.microsoft.com/office/powerpoint/2010/main" val="3529025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E72AD136-8A24-4336-A05E-58CAADC0C333}" type="slidenum">
              <a:rPr lang="ru-RU" altLang="ru-RU"/>
              <a:pPr/>
              <a:t>‹#›</a:t>
            </a:fld>
            <a:endParaRPr lang="ru-RU" altLang="ru-RU"/>
          </a:p>
        </p:txBody>
      </p:sp>
    </p:spTree>
    <p:extLst>
      <p:ext uri="{BB962C8B-B14F-4D97-AF65-F5344CB8AC3E}">
        <p14:creationId xmlns:p14="http://schemas.microsoft.com/office/powerpoint/2010/main" val="1317061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b="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1405B59F-E09D-4813-A6F1-62B29482D8D1}"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a:spcBef>
                <a:spcPct val="0"/>
              </a:spcBef>
            </a:pPr>
            <a:r>
              <a:rPr lang="ru-RU" altLang="ru-RU" sz="2000" dirty="0">
                <a:solidFill>
                  <a:schemeClr val="accent2"/>
                </a:solidFill>
                <a:effectLst>
                  <a:outerShdw blurRad="38100" dist="38100" dir="2700000" algn="tl">
                    <a:srgbClr val="C0C0C0"/>
                  </a:outerShdw>
                </a:effectLst>
              </a:rPr>
              <a:t>МЕЛЬНИКОВ Дмитрий Анатольевич</a:t>
            </a:r>
          </a:p>
          <a:p>
            <a:pPr>
              <a:spcBef>
                <a:spcPct val="0"/>
              </a:spcBef>
            </a:pPr>
            <a:r>
              <a:rPr lang="ru-RU" altLang="ru-RU" sz="200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61645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b="0"/>
          </a:p>
        </p:txBody>
      </p:sp>
      <p:sp>
        <p:nvSpPr>
          <p:cNvPr id="2058" name="Text Box 10"/>
          <p:cNvSpPr txBox="1">
            <a:spLocks noChangeArrowheads="1"/>
          </p:cNvSpPr>
          <p:nvPr/>
        </p:nvSpPr>
        <p:spPr bwMode="auto">
          <a:xfrm>
            <a:off x="792163" y="3549650"/>
            <a:ext cx="7515225" cy="731838"/>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a:solidFill>
                  <a:srgbClr val="336600"/>
                </a:solidFill>
              </a:rPr>
              <a:t>Раздел </a:t>
            </a:r>
            <a:r>
              <a:rPr lang="en-US" altLang="ru-RU" sz="2000">
                <a:solidFill>
                  <a:srgbClr val="336600"/>
                </a:solidFill>
              </a:rPr>
              <a:t>VI: </a:t>
            </a:r>
            <a:r>
              <a:rPr lang="ru-RU" altLang="ru-RU" sz="2000">
                <a:solidFill>
                  <a:srgbClr val="336600"/>
                </a:solidFill>
              </a:rPr>
              <a:t>ОРГАНИЗАЦИЯ ОТКРЫТОЙ ЭЛЕКТРОННОЙ</a:t>
            </a:r>
          </a:p>
          <a:p>
            <a:r>
              <a:rPr lang="ru-RU" altLang="ru-RU" sz="2000">
                <a:solidFill>
                  <a:srgbClr val="336600"/>
                </a:solidFill>
              </a:rPr>
              <a:t> КОММЕРЦИИ В </a:t>
            </a:r>
            <a:r>
              <a:rPr lang="en-US" altLang="ru-RU" sz="2200">
                <a:solidFill>
                  <a:srgbClr val="336600"/>
                </a:solidFill>
              </a:rPr>
              <a:t>INTERNET</a:t>
            </a:r>
            <a:r>
              <a:rPr lang="ru-RU" altLang="ru-RU" sz="2000" b="0">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i="1">
                <a:solidFill>
                  <a:srgbClr val="CC0000"/>
                </a:solidFill>
              </a:rPr>
              <a:t>КУРС ЛЕКЦИЙ</a:t>
            </a:r>
          </a:p>
          <a:p>
            <a:endParaRPr lang="ru-RU" altLang="ru-RU" sz="2400">
              <a:solidFill>
                <a:srgbClr val="CC0000"/>
              </a:solidFill>
            </a:endParaRPr>
          </a:p>
          <a:p>
            <a:r>
              <a:rPr lang="ru-RU" altLang="ru-RU">
                <a:solidFill>
                  <a:srgbClr val="FF0000"/>
                </a:solidFill>
              </a:rPr>
              <a:t>ОРГАНИЗАЦИЯ И</a:t>
            </a:r>
          </a:p>
          <a:p>
            <a:r>
              <a:rPr lang="ru-RU" altLang="ru-RU">
                <a:solidFill>
                  <a:srgbClr val="FF0000"/>
                </a:solidFill>
              </a:rPr>
              <a:t>ОБЕСПЕЧЕНИЕ БЕЗОПАСНОСТИ</a:t>
            </a:r>
          </a:p>
          <a:p>
            <a:r>
              <a:rPr lang="ru-RU" altLang="ru-RU">
                <a:solidFill>
                  <a:srgbClr val="FF0000"/>
                </a:solidFill>
              </a:rPr>
              <a:t>ИНФОРМАЦИОННО-ТЕХНОЛОГИЧЕСКИХ</a:t>
            </a:r>
          </a:p>
          <a:p>
            <a:r>
              <a:rPr lang="ru-RU" altLang="ru-RU">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0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5264" name="Text Box 192"/>
          <p:cNvSpPr txBox="1">
            <a:spLocks noChangeArrowheads="1"/>
          </p:cNvSpPr>
          <p:nvPr/>
        </p:nvSpPr>
        <p:spPr bwMode="auto">
          <a:xfrm>
            <a:off x="0" y="6043613"/>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32.2</a:t>
            </a:r>
            <a:r>
              <a:rPr lang="ru-RU" altLang="ru-RU" sz="2400">
                <a:solidFill>
                  <a:srgbClr val="800080"/>
                </a:solidFill>
              </a:rPr>
              <a:t>. Структура торговой операции (сделки)</a:t>
            </a:r>
          </a:p>
          <a:p>
            <a:pPr>
              <a:lnSpc>
                <a:spcPct val="85000"/>
              </a:lnSpc>
            </a:pPr>
            <a:r>
              <a:rPr lang="en-US" altLang="ru-RU" sz="2400">
                <a:solidFill>
                  <a:srgbClr val="800080"/>
                </a:solidFill>
              </a:rPr>
              <a:t>IOTP</a:t>
            </a:r>
            <a:r>
              <a:rPr lang="ru-RU" altLang="ru-RU" sz="2400">
                <a:solidFill>
                  <a:srgbClr val="800080"/>
                </a:solidFill>
              </a:rPr>
              <a:t>-протокола</a:t>
            </a:r>
            <a:r>
              <a:rPr lang="ru-RU" altLang="ru-RU" sz="2400" b="0">
                <a:solidFill>
                  <a:srgbClr val="800080"/>
                </a:solidFill>
              </a:rPr>
              <a:t> </a:t>
            </a:r>
          </a:p>
        </p:txBody>
      </p:sp>
      <p:grpSp>
        <p:nvGrpSpPr>
          <p:cNvPr id="1155277" name="Group 205"/>
          <p:cNvGrpSpPr>
            <a:grpSpLocks/>
          </p:cNvGrpSpPr>
          <p:nvPr/>
        </p:nvGrpSpPr>
        <p:grpSpPr bwMode="auto">
          <a:xfrm>
            <a:off x="252413" y="706438"/>
            <a:ext cx="8632825" cy="5129212"/>
            <a:chOff x="159" y="445"/>
            <a:chExt cx="5438" cy="3231"/>
          </a:xfrm>
        </p:grpSpPr>
        <p:sp>
          <p:nvSpPr>
            <p:cNvPr id="1155080" name="Cloud"/>
            <p:cNvSpPr>
              <a:spLocks noChangeAspect="1" noEditPoints="1" noChangeArrowheads="1"/>
            </p:cNvSpPr>
            <p:nvPr/>
          </p:nvSpPr>
          <p:spPr bwMode="auto">
            <a:xfrm rot="-5375545">
              <a:off x="1588" y="1809"/>
              <a:ext cx="2632" cy="110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CCFF">
                    <a:gamma/>
                    <a:tint val="0"/>
                    <a:invGamma/>
                  </a:srgbClr>
                </a:gs>
                <a:gs pos="100000">
                  <a:srgbClr val="FFCCFF"/>
                </a:gs>
              </a:gsLst>
              <a:path path="rect">
                <a:fillToRect l="50000" t="50000" r="50000" b="50000"/>
              </a:path>
            </a:gradFill>
            <a:ln w="38100">
              <a:solidFill>
                <a:srgbClr val="800080"/>
              </a:solidFill>
              <a:miter lim="800000"/>
              <a:headEnd/>
              <a:tailEnd/>
            </a:ln>
            <a:effectLst>
              <a:outerShdw dist="45791" dir="2021404" algn="ctr" rotWithShape="0">
                <a:srgbClr val="FF9933"/>
              </a:outerShdw>
            </a:effectLst>
          </p:spPr>
          <p:txBody>
            <a:bodyPr/>
            <a:lstStyle/>
            <a:p>
              <a:endParaRPr lang="ru-RU"/>
            </a:p>
          </p:txBody>
        </p:sp>
        <p:sp>
          <p:nvSpPr>
            <p:cNvPr id="1155097" name="Text Box 25"/>
            <p:cNvSpPr txBox="1">
              <a:spLocks noChangeArrowheads="1"/>
            </p:cNvSpPr>
            <p:nvPr/>
          </p:nvSpPr>
          <p:spPr bwMode="auto">
            <a:xfrm>
              <a:off x="159" y="1097"/>
              <a:ext cx="1808" cy="451"/>
            </a:xfrm>
            <a:prstGeom prst="rect">
              <a:avLst/>
            </a:prstGeom>
            <a:gradFill rotWithShape="1">
              <a:gsLst>
                <a:gs pos="0">
                  <a:srgbClr val="FFFF8B">
                    <a:gamma/>
                    <a:tint val="0"/>
                    <a:invGamma/>
                  </a:srgbClr>
                </a:gs>
                <a:gs pos="100000">
                  <a:srgbClr val="FFFF8B"/>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lstStyle/>
            <a:p>
              <a:r>
                <a:rPr lang="ru-RU" altLang="zh-CN" sz="1400">
                  <a:solidFill>
                    <a:srgbClr val="FF0000"/>
                  </a:solidFill>
                  <a:effectLst>
                    <a:outerShdw blurRad="38100" dist="38100" dir="2700000" algn="tl">
                      <a:srgbClr val="000000"/>
                    </a:outerShdw>
                  </a:effectLst>
                </a:rPr>
                <a:t>Обработка потупившего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 и формирование следующего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a:t>
              </a:r>
              <a:endParaRPr lang="ru-RU" altLang="ru-RU" sz="1400">
                <a:solidFill>
                  <a:srgbClr val="FF0000"/>
                </a:solidFill>
                <a:effectLst>
                  <a:outerShdw blurRad="38100" dist="38100" dir="2700000" algn="tl">
                    <a:srgbClr val="000000"/>
                  </a:outerShdw>
                </a:effectLst>
              </a:endParaRPr>
            </a:p>
          </p:txBody>
        </p:sp>
        <p:sp>
          <p:nvSpPr>
            <p:cNvPr id="1155103" name="AutoShape 31"/>
            <p:cNvSpPr>
              <a:spLocks noChangeArrowheads="1"/>
            </p:cNvSpPr>
            <p:nvPr/>
          </p:nvSpPr>
          <p:spPr bwMode="auto">
            <a:xfrm flipH="1">
              <a:off x="2059" y="1325"/>
              <a:ext cx="1997" cy="222"/>
            </a:xfrm>
            <a:prstGeom prst="rightArrow">
              <a:avLst>
                <a:gd name="adj1" fmla="val 42722"/>
                <a:gd name="adj2" fmla="val 98659"/>
              </a:avLst>
            </a:prstGeom>
            <a:solidFill>
              <a:srgbClr val="FFFFCC"/>
            </a:solidFill>
            <a:ln w="28575">
              <a:solidFill>
                <a:srgbClr val="339966"/>
              </a:solidFill>
              <a:miter lim="800000"/>
              <a:headEnd/>
              <a:tailEnd/>
            </a:ln>
            <a:effectLst>
              <a:outerShdw dist="35921" dir="2700000" algn="ctr" rotWithShape="0">
                <a:srgbClr val="FF9933"/>
              </a:outerShdw>
            </a:effectLst>
          </p:spPr>
          <p:txBody>
            <a:bodyPr/>
            <a:lstStyle/>
            <a:p>
              <a:endParaRPr lang="ru-RU"/>
            </a:p>
          </p:txBody>
        </p:sp>
        <p:grpSp>
          <p:nvGrpSpPr>
            <p:cNvPr id="1155104" name="Group 32"/>
            <p:cNvGrpSpPr>
              <a:grpSpLocks/>
            </p:cNvGrpSpPr>
            <p:nvPr/>
          </p:nvGrpSpPr>
          <p:grpSpPr bwMode="auto">
            <a:xfrm>
              <a:off x="2716" y="1383"/>
              <a:ext cx="329" cy="124"/>
              <a:chOff x="5882" y="4524"/>
              <a:chExt cx="565" cy="6441"/>
            </a:xfrm>
          </p:grpSpPr>
          <p:sp>
            <p:nvSpPr>
              <p:cNvPr id="1155105" name="Rectangle 33"/>
              <p:cNvSpPr>
                <a:spLocks noChangeArrowheads="1"/>
              </p:cNvSpPr>
              <p:nvPr/>
            </p:nvSpPr>
            <p:spPr bwMode="auto">
              <a:xfrm>
                <a:off x="5882"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106" name="Rectangle 34"/>
              <p:cNvSpPr>
                <a:spLocks noChangeArrowheads="1"/>
              </p:cNvSpPr>
              <p:nvPr/>
            </p:nvSpPr>
            <p:spPr bwMode="auto">
              <a:xfrm>
                <a:off x="6108"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107" name="Rectangle 35"/>
              <p:cNvSpPr>
                <a:spLocks noChangeArrowheads="1"/>
              </p:cNvSpPr>
              <p:nvPr/>
            </p:nvSpPr>
            <p:spPr bwMode="auto">
              <a:xfrm>
                <a:off x="6334" y="4524"/>
                <a:ext cx="113" cy="6441"/>
              </a:xfrm>
              <a:prstGeom prst="rect">
                <a:avLst/>
              </a:prstGeom>
              <a:solidFill>
                <a:srgbClr val="FFFFCC"/>
              </a:solidFill>
              <a:ln w="19050">
                <a:solidFill>
                  <a:srgbClr val="FFFFCC"/>
                </a:solidFill>
                <a:miter lim="800000"/>
                <a:headEnd/>
                <a:tailEnd/>
              </a:ln>
            </p:spPr>
            <p:txBody>
              <a:bodyPr/>
              <a:lstStyle/>
              <a:p>
                <a:endParaRPr lang="ru-RU"/>
              </a:p>
            </p:txBody>
          </p:sp>
        </p:grpSp>
        <p:sp>
          <p:nvSpPr>
            <p:cNvPr id="1155108" name="WordArt 36"/>
            <p:cNvSpPr>
              <a:spLocks noChangeArrowheads="1" noChangeShapeType="1" noTextEdit="1"/>
            </p:cNvSpPr>
            <p:nvPr/>
          </p:nvSpPr>
          <p:spPr bwMode="auto">
            <a:xfrm>
              <a:off x="160" y="509"/>
              <a:ext cx="1791" cy="292"/>
            </a:xfrm>
            <a:prstGeom prst="rect">
              <a:avLst/>
            </a:prstGeom>
          </p:spPr>
          <p:txBody>
            <a:bodyPr wrap="none" fromWordArt="1">
              <a:prstTxWarp prst="textCanDown">
                <a:avLst>
                  <a:gd name="adj" fmla="val 25375"/>
                </a:avLst>
              </a:prstTxWarp>
            </a:bodyPr>
            <a:lstStyle/>
            <a:p>
              <a:r>
                <a:rPr lang="ru-RU" sz="2000" kern="10">
                  <a:ln w="9525">
                    <a:solidFill>
                      <a:srgbClr val="800000"/>
                    </a:solidFill>
                    <a:round/>
                    <a:headEnd/>
                    <a:tailEnd/>
                  </a:ln>
                  <a:solidFill>
                    <a:srgbClr val="80000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П о к у п а т е л ь </a:t>
              </a:r>
            </a:p>
          </p:txBody>
        </p:sp>
        <p:sp>
          <p:nvSpPr>
            <p:cNvPr id="1155109" name="WordArt 37"/>
            <p:cNvSpPr>
              <a:spLocks noChangeArrowheads="1" noChangeShapeType="1" noTextEdit="1"/>
            </p:cNvSpPr>
            <p:nvPr/>
          </p:nvSpPr>
          <p:spPr bwMode="auto">
            <a:xfrm>
              <a:off x="3787" y="445"/>
              <a:ext cx="1808" cy="285"/>
            </a:xfrm>
            <a:prstGeom prst="rect">
              <a:avLst/>
            </a:prstGeom>
          </p:spPr>
          <p:txBody>
            <a:bodyPr wrap="none" fromWordArt="1">
              <a:prstTxWarp prst="textCanDown">
                <a:avLst>
                  <a:gd name="adj" fmla="val 24912"/>
                </a:avLst>
              </a:prstTxWarp>
            </a:bodyPr>
            <a:lstStyle/>
            <a:p>
              <a:r>
                <a:rPr lang="ru-RU" sz="2000" kern="10">
                  <a:ln w="9525">
                    <a:solidFill>
                      <a:srgbClr val="0000FF"/>
                    </a:solidFill>
                    <a:round/>
                    <a:headEnd/>
                    <a:tailEnd/>
                  </a:ln>
                  <a:solidFill>
                    <a:srgbClr val="0000FF"/>
                  </a:solidFill>
                  <a:effectLst>
                    <a:outerShdw dist="17961" dir="2700000" algn="ctr" rotWithShape="0">
                      <a:srgbClr val="FF0000"/>
                    </a:outerShdw>
                  </a:effectLst>
                  <a:latin typeface="Tahoma" panose="020B0604030504040204" pitchFamily="34" charset="0"/>
                  <a:ea typeface="Tahoma" panose="020B0604030504040204" pitchFamily="34" charset="0"/>
                  <a:cs typeface="Tahoma" panose="020B0604030504040204" pitchFamily="34" charset="0"/>
                </a:rPr>
                <a:t> П р о д а в е ц </a:t>
              </a:r>
            </a:p>
          </p:txBody>
        </p:sp>
        <p:sp>
          <p:nvSpPr>
            <p:cNvPr id="1155110" name="AutoShape 38"/>
            <p:cNvSpPr>
              <a:spLocks noChangeArrowheads="1"/>
            </p:cNvSpPr>
            <p:nvPr/>
          </p:nvSpPr>
          <p:spPr bwMode="auto">
            <a:xfrm>
              <a:off x="4495" y="1138"/>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116" name="WordArt 44"/>
            <p:cNvSpPr>
              <a:spLocks noChangeArrowheads="1" noChangeShapeType="1" noTextEdit="1"/>
            </p:cNvSpPr>
            <p:nvPr/>
          </p:nvSpPr>
          <p:spPr bwMode="auto">
            <a:xfrm>
              <a:off x="2484" y="2187"/>
              <a:ext cx="923" cy="132"/>
            </a:xfrm>
            <a:prstGeom prst="rect">
              <a:avLst/>
            </a:prstGeom>
          </p:spPr>
          <p:txBody>
            <a:bodyPr wrap="none" fromWordArt="1">
              <a:prstTxWarp prst="textCanDown">
                <a:avLst>
                  <a:gd name="adj" fmla="val 17319"/>
                </a:avLst>
              </a:prstTxWarp>
            </a:bodyPr>
            <a:lstStyle/>
            <a:p>
              <a:r>
                <a:rPr lang="pt-BR" sz="2000" kern="10">
                  <a:ln w="9525">
                    <a:solidFill>
                      <a:srgbClr val="6666FF"/>
                    </a:solidFill>
                    <a:round/>
                    <a:headEnd/>
                    <a:tailEnd/>
                  </a:ln>
                  <a:solidFill>
                    <a:srgbClr val="6666FF"/>
                  </a:solidFill>
                  <a:effectLst>
                    <a:outerShdw dist="17961" dir="2700000" algn="ctr" rotWithShape="0">
                      <a:srgbClr val="FF9933"/>
                    </a:outerShdw>
                  </a:effectLst>
                </a:rPr>
                <a:t> I N T E R N E T </a:t>
              </a:r>
              <a:endParaRPr lang="ru-RU" sz="2000" kern="10">
                <a:ln w="9525">
                  <a:solidFill>
                    <a:srgbClr val="6666FF"/>
                  </a:solidFill>
                  <a:round/>
                  <a:headEnd/>
                  <a:tailEnd/>
                </a:ln>
                <a:solidFill>
                  <a:srgbClr val="6666FF"/>
                </a:solidFill>
                <a:effectLst>
                  <a:outerShdw dist="17961" dir="2700000" algn="ctr" rotWithShape="0">
                    <a:srgbClr val="FF9933"/>
                  </a:outerShdw>
                </a:effectLst>
              </a:endParaRPr>
            </a:p>
          </p:txBody>
        </p:sp>
        <p:grpSp>
          <p:nvGrpSpPr>
            <p:cNvPr id="1155219" name="Group 147"/>
            <p:cNvGrpSpPr>
              <a:grpSpLocks/>
            </p:cNvGrpSpPr>
            <p:nvPr/>
          </p:nvGrpSpPr>
          <p:grpSpPr bwMode="auto">
            <a:xfrm>
              <a:off x="3633" y="1274"/>
              <a:ext cx="172" cy="280"/>
              <a:chOff x="3307" y="567"/>
              <a:chExt cx="172" cy="280"/>
            </a:xfrm>
          </p:grpSpPr>
          <p:grpSp>
            <p:nvGrpSpPr>
              <p:cNvPr id="1155211" name="Group 139"/>
              <p:cNvGrpSpPr>
                <a:grpSpLocks/>
              </p:cNvGrpSpPr>
              <p:nvPr/>
            </p:nvGrpSpPr>
            <p:grpSpPr bwMode="auto">
              <a:xfrm>
                <a:off x="3307" y="567"/>
                <a:ext cx="172" cy="280"/>
                <a:chOff x="1644" y="10311"/>
                <a:chExt cx="798" cy="1083"/>
              </a:xfrm>
            </p:grpSpPr>
            <p:sp>
              <p:nvSpPr>
                <p:cNvPr id="1155212" name="Freeform 140"/>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sp>
              <p:nvSpPr>
                <p:cNvPr id="1155213" name="Freeform 141"/>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grpSp>
          <p:sp>
            <p:nvSpPr>
              <p:cNvPr id="1155215" name="Lock"/>
              <p:cNvSpPr>
                <a:spLocks noEditPoints="1" noChangeArrowheads="1"/>
              </p:cNvSpPr>
              <p:nvPr/>
            </p:nvSpPr>
            <p:spPr bwMode="auto">
              <a:xfrm>
                <a:off x="3378" y="679"/>
                <a:ext cx="83"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chemeClr val="accent1"/>
              </a:solidFill>
              <a:ln w="9525">
                <a:solidFill>
                  <a:schemeClr val="accent2"/>
                </a:solidFill>
                <a:miter lim="800000"/>
                <a:headEnd/>
                <a:tailEnd/>
              </a:ln>
            </p:spPr>
            <p:txBody>
              <a:bodyPr/>
              <a:lstStyle/>
              <a:p>
                <a:endParaRPr lang="ru-RU"/>
              </a:p>
            </p:txBody>
          </p:sp>
        </p:grpSp>
        <p:sp>
          <p:nvSpPr>
            <p:cNvPr id="1155223" name="Text Box 151"/>
            <p:cNvSpPr txBox="1">
              <a:spLocks noChangeArrowheads="1"/>
            </p:cNvSpPr>
            <p:nvPr/>
          </p:nvSpPr>
          <p:spPr bwMode="auto">
            <a:xfrm>
              <a:off x="3781" y="768"/>
              <a:ext cx="1808" cy="318"/>
            </a:xfrm>
            <a:prstGeom prst="rect">
              <a:avLst/>
            </a:prstGeom>
            <a:gradFill rotWithShape="1">
              <a:gsLst>
                <a:gs pos="0">
                  <a:srgbClr val="CCFFFF">
                    <a:gamma/>
                    <a:tint val="0"/>
                    <a:invGamma/>
                  </a:srgbClr>
                </a:gs>
                <a:gs pos="100000">
                  <a:srgbClr val="CCFFFF"/>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0" tIns="0" rIns="0" bIns="0" anchor="ctr" anchorCtr="1"/>
            <a:lstStyle/>
            <a:p>
              <a:r>
                <a:rPr lang="ru-RU" altLang="zh-CN" sz="1400">
                  <a:solidFill>
                    <a:srgbClr val="FF0000"/>
                  </a:solidFill>
                  <a:effectLst>
                    <a:outerShdw blurRad="38100" dist="38100" dir="2700000" algn="tl">
                      <a:srgbClr val="000000"/>
                    </a:outerShdw>
                  </a:effectLst>
                </a:rPr>
                <a:t>Формирование первого</a:t>
              </a:r>
            </a:p>
            <a:p>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a:t>
              </a:r>
              <a:endParaRPr lang="ru-RU" altLang="ru-RU" sz="1400">
                <a:solidFill>
                  <a:srgbClr val="FF0000"/>
                </a:solidFill>
                <a:effectLst>
                  <a:outerShdw blurRad="38100" dist="38100" dir="2700000" algn="tl">
                    <a:srgbClr val="000000"/>
                  </a:outerShdw>
                </a:effectLst>
              </a:endParaRPr>
            </a:p>
          </p:txBody>
        </p:sp>
        <p:sp>
          <p:nvSpPr>
            <p:cNvPr id="1155224" name="Text Box 152"/>
            <p:cNvSpPr txBox="1">
              <a:spLocks noChangeArrowheads="1"/>
            </p:cNvSpPr>
            <p:nvPr/>
          </p:nvSpPr>
          <p:spPr bwMode="auto">
            <a:xfrm>
              <a:off x="3784" y="1682"/>
              <a:ext cx="1808" cy="451"/>
            </a:xfrm>
            <a:prstGeom prst="rect">
              <a:avLst/>
            </a:prstGeom>
            <a:gradFill rotWithShape="1">
              <a:gsLst>
                <a:gs pos="0">
                  <a:srgbClr val="CCFFFF">
                    <a:gamma/>
                    <a:tint val="0"/>
                    <a:invGamma/>
                  </a:srgbClr>
                </a:gs>
                <a:gs pos="100000">
                  <a:srgbClr val="CCFFFF"/>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lstStyle/>
            <a:p>
              <a:r>
                <a:rPr lang="ru-RU" altLang="zh-CN" sz="1400">
                  <a:solidFill>
                    <a:srgbClr val="FF0000"/>
                  </a:solidFill>
                  <a:effectLst>
                    <a:outerShdw blurRad="38100" dist="38100" dir="2700000" algn="tl">
                      <a:srgbClr val="000000"/>
                    </a:outerShdw>
                  </a:effectLst>
                </a:rPr>
                <a:t>Обработка потупившего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 и формирование следующего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a:t>
              </a:r>
              <a:endParaRPr lang="ru-RU" altLang="ru-RU" sz="1400">
                <a:solidFill>
                  <a:srgbClr val="FF0000"/>
                </a:solidFill>
                <a:effectLst>
                  <a:outerShdw blurRad="38100" dist="38100" dir="2700000" algn="tl">
                    <a:srgbClr val="000000"/>
                  </a:outerShdw>
                </a:effectLst>
              </a:endParaRPr>
            </a:p>
          </p:txBody>
        </p:sp>
        <p:sp>
          <p:nvSpPr>
            <p:cNvPr id="1155225" name="Text Box 153"/>
            <p:cNvSpPr txBox="1">
              <a:spLocks noChangeArrowheads="1"/>
            </p:cNvSpPr>
            <p:nvPr/>
          </p:nvSpPr>
          <p:spPr bwMode="auto">
            <a:xfrm>
              <a:off x="161" y="2196"/>
              <a:ext cx="1808" cy="451"/>
            </a:xfrm>
            <a:prstGeom prst="rect">
              <a:avLst/>
            </a:prstGeom>
            <a:gradFill rotWithShape="1">
              <a:gsLst>
                <a:gs pos="0">
                  <a:srgbClr val="FFFF8B">
                    <a:gamma/>
                    <a:tint val="0"/>
                    <a:invGamma/>
                  </a:srgbClr>
                </a:gs>
                <a:gs pos="100000">
                  <a:srgbClr val="FFFF8B"/>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lstStyle/>
            <a:p>
              <a:r>
                <a:rPr lang="ru-RU" altLang="zh-CN" sz="1400">
                  <a:solidFill>
                    <a:srgbClr val="FF0000"/>
                  </a:solidFill>
                  <a:effectLst>
                    <a:outerShdw blurRad="38100" dist="38100" dir="2700000" algn="tl">
                      <a:srgbClr val="000000"/>
                    </a:outerShdw>
                  </a:effectLst>
                </a:rPr>
                <a:t>Обработка потупившего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 и завершение торговой операции</a:t>
              </a:r>
              <a:endParaRPr lang="ru-RU" altLang="ru-RU" sz="1400">
                <a:solidFill>
                  <a:srgbClr val="FF0000"/>
                </a:solidFill>
                <a:effectLst>
                  <a:outerShdw blurRad="38100" dist="38100" dir="2700000" algn="tl">
                    <a:srgbClr val="000000"/>
                  </a:outerShdw>
                </a:effectLst>
              </a:endParaRPr>
            </a:p>
          </p:txBody>
        </p:sp>
        <p:sp>
          <p:nvSpPr>
            <p:cNvPr id="1155226" name="Text Box 154"/>
            <p:cNvSpPr txBox="1">
              <a:spLocks noChangeArrowheads="1"/>
            </p:cNvSpPr>
            <p:nvPr/>
          </p:nvSpPr>
          <p:spPr bwMode="auto">
            <a:xfrm>
              <a:off x="3789" y="2758"/>
              <a:ext cx="1808" cy="451"/>
            </a:xfrm>
            <a:prstGeom prst="rect">
              <a:avLst/>
            </a:prstGeom>
            <a:gradFill rotWithShape="1">
              <a:gsLst>
                <a:gs pos="0">
                  <a:srgbClr val="CCFFFF">
                    <a:gamma/>
                    <a:tint val="0"/>
                    <a:invGamma/>
                  </a:srgbClr>
                </a:gs>
                <a:gs pos="100000">
                  <a:srgbClr val="CCFFFF"/>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lstStyle/>
            <a:p>
              <a:r>
                <a:rPr lang="ru-RU" altLang="zh-CN" sz="1400">
                  <a:solidFill>
                    <a:srgbClr val="FF0000"/>
                  </a:solidFill>
                  <a:effectLst>
                    <a:outerShdw blurRad="38100" dist="38100" dir="2700000" algn="tl">
                      <a:srgbClr val="000000"/>
                    </a:outerShdw>
                  </a:effectLst>
                </a:rPr>
                <a:t>Обработка потупившего </a:t>
              </a:r>
              <a:r>
                <a:rPr lang="en-US" altLang="zh-CN" sz="1400">
                  <a:solidFill>
                    <a:srgbClr val="FF0000"/>
                  </a:solidFill>
                  <a:effectLst>
                    <a:outerShdw blurRad="38100" dist="38100" dir="2700000" algn="tl">
                      <a:srgbClr val="000000"/>
                    </a:outerShdw>
                  </a:effectLst>
                  <a:ea typeface="SimSun" panose="02010600030101010101" pitchFamily="2" charset="-122"/>
                </a:rPr>
                <a:t>IOTP</a:t>
              </a:r>
              <a:r>
                <a:rPr lang="ru-RU" altLang="zh-CN" sz="1400">
                  <a:solidFill>
                    <a:srgbClr val="FF0000"/>
                  </a:solidFill>
                  <a:effectLst>
                    <a:outerShdw blurRad="38100" dist="38100" dir="2700000" algn="tl">
                      <a:srgbClr val="000000"/>
                    </a:outerShdw>
                  </a:effectLst>
                </a:rPr>
                <a:t>-сообщения и завершение торговой операции</a:t>
              </a:r>
              <a:endParaRPr lang="ru-RU" altLang="ru-RU" sz="1400">
                <a:solidFill>
                  <a:srgbClr val="FF0000"/>
                </a:solidFill>
                <a:effectLst>
                  <a:outerShdw blurRad="38100" dist="38100" dir="2700000" algn="tl">
                    <a:srgbClr val="000000"/>
                  </a:outerShdw>
                </a:effectLst>
              </a:endParaRPr>
            </a:p>
          </p:txBody>
        </p:sp>
        <p:sp>
          <p:nvSpPr>
            <p:cNvPr id="1155231" name="AutoShape 159"/>
            <p:cNvSpPr>
              <a:spLocks noChangeArrowheads="1"/>
            </p:cNvSpPr>
            <p:nvPr/>
          </p:nvSpPr>
          <p:spPr bwMode="auto">
            <a:xfrm>
              <a:off x="4488" y="2179"/>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232" name="AutoShape 160"/>
            <p:cNvSpPr>
              <a:spLocks noChangeArrowheads="1"/>
            </p:cNvSpPr>
            <p:nvPr/>
          </p:nvSpPr>
          <p:spPr bwMode="auto">
            <a:xfrm>
              <a:off x="4493" y="3264"/>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233" name="Text Box 161"/>
            <p:cNvSpPr txBox="1">
              <a:spLocks noChangeArrowheads="1"/>
            </p:cNvSpPr>
            <p:nvPr/>
          </p:nvSpPr>
          <p:spPr bwMode="auto">
            <a:xfrm>
              <a:off x="4234" y="3436"/>
              <a:ext cx="908" cy="192"/>
            </a:xfrm>
            <a:prstGeom prst="rect">
              <a:avLst/>
            </a:prstGeom>
            <a:gradFill rotWithShape="1">
              <a:gsLst>
                <a:gs pos="0">
                  <a:srgbClr val="CCFFFF">
                    <a:gamma/>
                    <a:tint val="0"/>
                    <a:invGamma/>
                  </a:srgbClr>
                </a:gs>
                <a:gs pos="100000">
                  <a:srgbClr val="CCFFFF"/>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spAutoFit/>
            </a:bodyPr>
            <a:lstStyle/>
            <a:p>
              <a:r>
                <a:rPr lang="ru-RU" altLang="zh-CN" sz="1600">
                  <a:solidFill>
                    <a:srgbClr val="FF0000"/>
                  </a:solidFill>
                  <a:effectLst>
                    <a:outerShdw blurRad="38100" dist="38100" dir="2700000" algn="tl">
                      <a:srgbClr val="000000"/>
                    </a:outerShdw>
                  </a:effectLst>
                </a:rPr>
                <a:t>Остановка</a:t>
              </a:r>
              <a:endParaRPr lang="ru-RU" altLang="ru-RU" sz="1600">
                <a:solidFill>
                  <a:srgbClr val="FF0000"/>
                </a:solidFill>
                <a:effectLst>
                  <a:outerShdw blurRad="38100" dist="38100" dir="2700000" algn="tl">
                    <a:srgbClr val="000000"/>
                  </a:outerShdw>
                </a:effectLst>
              </a:endParaRPr>
            </a:p>
          </p:txBody>
        </p:sp>
        <p:sp>
          <p:nvSpPr>
            <p:cNvPr id="1155240" name="AutoShape 168"/>
            <p:cNvSpPr>
              <a:spLocks noChangeArrowheads="1"/>
            </p:cNvSpPr>
            <p:nvPr/>
          </p:nvSpPr>
          <p:spPr bwMode="auto">
            <a:xfrm>
              <a:off x="864" y="1599"/>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244" name="AutoShape 172"/>
            <p:cNvSpPr>
              <a:spLocks noChangeArrowheads="1"/>
            </p:cNvSpPr>
            <p:nvPr/>
          </p:nvSpPr>
          <p:spPr bwMode="auto">
            <a:xfrm>
              <a:off x="864" y="2697"/>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245" name="AutoShape 173"/>
            <p:cNvSpPr>
              <a:spLocks noChangeArrowheads="1"/>
            </p:cNvSpPr>
            <p:nvPr/>
          </p:nvSpPr>
          <p:spPr bwMode="auto">
            <a:xfrm>
              <a:off x="856" y="3215"/>
              <a:ext cx="396" cy="124"/>
            </a:xfrm>
            <a:prstGeom prst="downArrow">
              <a:avLst>
                <a:gd name="adj1" fmla="val 46972"/>
                <a:gd name="adj2" fmla="val 58065"/>
              </a:avLst>
            </a:prstGeom>
            <a:solidFill>
              <a:srgbClr val="FF8BFF"/>
            </a:solidFill>
            <a:ln w="28575">
              <a:solidFill>
                <a:srgbClr val="CC0000"/>
              </a:solidFill>
              <a:miter lim="800000"/>
              <a:headEnd/>
              <a:tailEnd/>
            </a:ln>
            <a:effectLst>
              <a:outerShdw dist="28398" dir="1593903" algn="ctr" rotWithShape="0">
                <a:srgbClr val="FF9933"/>
              </a:outerShdw>
            </a:effectLst>
          </p:spPr>
          <p:txBody>
            <a:bodyPr/>
            <a:lstStyle/>
            <a:p>
              <a:endParaRPr lang="ru-RU"/>
            </a:p>
          </p:txBody>
        </p:sp>
        <p:sp>
          <p:nvSpPr>
            <p:cNvPr id="1155246" name="Text Box 174"/>
            <p:cNvSpPr txBox="1">
              <a:spLocks noChangeArrowheads="1"/>
            </p:cNvSpPr>
            <p:nvPr/>
          </p:nvSpPr>
          <p:spPr bwMode="auto">
            <a:xfrm>
              <a:off x="597" y="3393"/>
              <a:ext cx="908" cy="192"/>
            </a:xfrm>
            <a:prstGeom prst="rect">
              <a:avLst/>
            </a:prstGeom>
            <a:gradFill rotWithShape="1">
              <a:gsLst>
                <a:gs pos="0">
                  <a:srgbClr val="FFFF8B">
                    <a:gamma/>
                    <a:tint val="0"/>
                    <a:invGamma/>
                  </a:srgbClr>
                </a:gs>
                <a:gs pos="100000">
                  <a:srgbClr val="FFFF8B"/>
                </a:gs>
              </a:gsLst>
              <a:path path="shape">
                <a:fillToRect l="50000" t="50000" r="50000" b="50000"/>
              </a:path>
            </a:gradFill>
            <a:ln w="38100" cmpd="dbl">
              <a:solidFill>
                <a:srgbClr val="CC0000"/>
              </a:solidFill>
              <a:miter lim="800000"/>
              <a:headEnd/>
              <a:tailEnd/>
            </a:ln>
            <a:effectLst>
              <a:outerShdw dist="17961" dir="2700000" algn="ctr" rotWithShape="0">
                <a:srgbClr val="FF9933"/>
              </a:outerShdw>
            </a:effectLst>
          </p:spPr>
          <p:txBody>
            <a:bodyPr lIns="18000" tIns="10800" rIns="18000" bIns="10800" anchor="ctr" anchorCtr="1">
              <a:spAutoFit/>
            </a:bodyPr>
            <a:lstStyle/>
            <a:p>
              <a:r>
                <a:rPr lang="ru-RU" altLang="zh-CN" sz="1600">
                  <a:solidFill>
                    <a:srgbClr val="FF0000"/>
                  </a:solidFill>
                  <a:effectLst>
                    <a:outerShdw blurRad="38100" dist="38100" dir="2700000" algn="tl">
                      <a:srgbClr val="000000"/>
                    </a:outerShdw>
                  </a:effectLst>
                </a:rPr>
                <a:t>Остановка</a:t>
              </a:r>
              <a:endParaRPr lang="ru-RU" altLang="ru-RU" sz="1600">
                <a:solidFill>
                  <a:srgbClr val="FF0000"/>
                </a:solidFill>
                <a:effectLst>
                  <a:outerShdw blurRad="38100" dist="38100" dir="2700000" algn="tl">
                    <a:srgbClr val="000000"/>
                  </a:outerShdw>
                </a:effectLst>
              </a:endParaRPr>
            </a:p>
          </p:txBody>
        </p:sp>
        <p:sp>
          <p:nvSpPr>
            <p:cNvPr id="1155247" name="AutoShape 175"/>
            <p:cNvSpPr>
              <a:spLocks noChangeArrowheads="1"/>
            </p:cNvSpPr>
            <p:nvPr/>
          </p:nvSpPr>
          <p:spPr bwMode="auto">
            <a:xfrm flipH="1">
              <a:off x="2052" y="2362"/>
              <a:ext cx="1997" cy="222"/>
            </a:xfrm>
            <a:prstGeom prst="rightArrow">
              <a:avLst>
                <a:gd name="adj1" fmla="val 42722"/>
                <a:gd name="adj2" fmla="val 98659"/>
              </a:avLst>
            </a:prstGeom>
            <a:solidFill>
              <a:srgbClr val="FFFFCC"/>
            </a:solidFill>
            <a:ln w="28575">
              <a:solidFill>
                <a:srgbClr val="339966"/>
              </a:solidFill>
              <a:miter lim="800000"/>
              <a:headEnd/>
              <a:tailEnd/>
            </a:ln>
            <a:effectLst>
              <a:outerShdw dist="35921" dir="2700000" algn="ctr" rotWithShape="0">
                <a:srgbClr val="FF9933"/>
              </a:outerShdw>
            </a:effectLst>
          </p:spPr>
          <p:txBody>
            <a:bodyPr/>
            <a:lstStyle/>
            <a:p>
              <a:endParaRPr lang="ru-RU"/>
            </a:p>
          </p:txBody>
        </p:sp>
        <p:sp>
          <p:nvSpPr>
            <p:cNvPr id="1155248" name="AutoShape 176"/>
            <p:cNvSpPr>
              <a:spLocks noChangeArrowheads="1"/>
            </p:cNvSpPr>
            <p:nvPr/>
          </p:nvSpPr>
          <p:spPr bwMode="auto">
            <a:xfrm>
              <a:off x="1704" y="1786"/>
              <a:ext cx="1997" cy="222"/>
            </a:xfrm>
            <a:prstGeom prst="rightArrow">
              <a:avLst>
                <a:gd name="adj1" fmla="val 42722"/>
                <a:gd name="adj2" fmla="val 98659"/>
              </a:avLst>
            </a:prstGeom>
            <a:solidFill>
              <a:srgbClr val="FFFFCC"/>
            </a:solidFill>
            <a:ln w="28575">
              <a:solidFill>
                <a:srgbClr val="339966"/>
              </a:solidFill>
              <a:miter lim="800000"/>
              <a:headEnd/>
              <a:tailEnd/>
            </a:ln>
            <a:effectLst>
              <a:outerShdw dist="35921" dir="2700000" algn="ctr" rotWithShape="0">
                <a:srgbClr val="FF9933"/>
              </a:outerShdw>
            </a:effectLst>
          </p:spPr>
          <p:txBody>
            <a:bodyPr/>
            <a:lstStyle/>
            <a:p>
              <a:endParaRPr lang="ru-RU"/>
            </a:p>
          </p:txBody>
        </p:sp>
        <p:sp>
          <p:nvSpPr>
            <p:cNvPr id="1155249" name="AutoShape 177"/>
            <p:cNvSpPr>
              <a:spLocks noChangeArrowheads="1"/>
            </p:cNvSpPr>
            <p:nvPr/>
          </p:nvSpPr>
          <p:spPr bwMode="auto">
            <a:xfrm>
              <a:off x="1685" y="2883"/>
              <a:ext cx="1997" cy="222"/>
            </a:xfrm>
            <a:prstGeom prst="rightArrow">
              <a:avLst>
                <a:gd name="adj1" fmla="val 42722"/>
                <a:gd name="adj2" fmla="val 98659"/>
              </a:avLst>
            </a:prstGeom>
            <a:solidFill>
              <a:srgbClr val="FFFFCC"/>
            </a:solidFill>
            <a:ln w="28575">
              <a:solidFill>
                <a:srgbClr val="339966"/>
              </a:solidFill>
              <a:miter lim="800000"/>
              <a:headEnd/>
              <a:tailEnd/>
            </a:ln>
            <a:effectLst>
              <a:outerShdw dist="35921" dir="2700000" algn="ctr" rotWithShape="0">
                <a:srgbClr val="FF9933"/>
              </a:outerShdw>
            </a:effectLst>
          </p:spPr>
          <p:txBody>
            <a:bodyPr/>
            <a:lstStyle/>
            <a:p>
              <a:endParaRPr lang="ru-RU"/>
            </a:p>
          </p:txBody>
        </p:sp>
        <p:grpSp>
          <p:nvGrpSpPr>
            <p:cNvPr id="1155222" name="Group 150"/>
            <p:cNvGrpSpPr>
              <a:grpSpLocks/>
            </p:cNvGrpSpPr>
            <p:nvPr/>
          </p:nvGrpSpPr>
          <p:grpSpPr bwMode="auto">
            <a:xfrm>
              <a:off x="3523" y="2222"/>
              <a:ext cx="434" cy="464"/>
              <a:chOff x="3549" y="2162"/>
              <a:chExt cx="434" cy="464"/>
            </a:xfrm>
          </p:grpSpPr>
          <p:grpSp>
            <p:nvGrpSpPr>
              <p:cNvPr id="1155169" name="Group 97"/>
              <p:cNvGrpSpPr>
                <a:grpSpLocks/>
              </p:cNvGrpSpPr>
              <p:nvPr/>
            </p:nvGrpSpPr>
            <p:grpSpPr bwMode="auto">
              <a:xfrm>
                <a:off x="3549" y="2162"/>
                <a:ext cx="395" cy="464"/>
                <a:chOff x="1644" y="10311"/>
                <a:chExt cx="798" cy="1083"/>
              </a:xfrm>
            </p:grpSpPr>
            <p:sp>
              <p:nvSpPr>
                <p:cNvPr id="1155170" name="Freeform 98"/>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8BFF"/>
                </a:solidFill>
                <a:ln w="19050" cmpd="sng">
                  <a:solidFill>
                    <a:srgbClr val="800080"/>
                  </a:solidFill>
                  <a:round/>
                  <a:headEnd/>
                  <a:tailEnd/>
                </a:ln>
              </p:spPr>
              <p:txBody>
                <a:bodyPr/>
                <a:lstStyle/>
                <a:p>
                  <a:endParaRPr lang="ru-RU"/>
                </a:p>
              </p:txBody>
            </p:sp>
            <p:sp>
              <p:nvSpPr>
                <p:cNvPr id="1155171" name="Freeform 99"/>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8BFF"/>
                </a:solidFill>
                <a:ln w="19050" cmpd="sng">
                  <a:solidFill>
                    <a:srgbClr val="800080"/>
                  </a:solidFill>
                  <a:round/>
                  <a:headEnd/>
                  <a:tailEnd/>
                </a:ln>
              </p:spPr>
              <p:txBody>
                <a:bodyPr/>
                <a:lstStyle/>
                <a:p>
                  <a:endParaRPr lang="ru-RU"/>
                </a:p>
              </p:txBody>
            </p:sp>
          </p:grpSp>
          <p:grpSp>
            <p:nvGrpSpPr>
              <p:cNvPr id="1155172" name="Group 100"/>
              <p:cNvGrpSpPr>
                <a:grpSpLocks/>
              </p:cNvGrpSpPr>
              <p:nvPr/>
            </p:nvGrpSpPr>
            <p:grpSpPr bwMode="auto">
              <a:xfrm>
                <a:off x="3607" y="2208"/>
                <a:ext cx="287" cy="372"/>
                <a:chOff x="1644" y="10311"/>
                <a:chExt cx="798" cy="1083"/>
              </a:xfrm>
            </p:grpSpPr>
            <p:sp>
              <p:nvSpPr>
                <p:cNvPr id="1155173" name="Freeform 101"/>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sp>
              <p:nvSpPr>
                <p:cNvPr id="1155174" name="Freeform 102"/>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grpSp>
          <p:grpSp>
            <p:nvGrpSpPr>
              <p:cNvPr id="1155175" name="Group 103"/>
              <p:cNvGrpSpPr>
                <a:grpSpLocks/>
              </p:cNvGrpSpPr>
              <p:nvPr/>
            </p:nvGrpSpPr>
            <p:grpSpPr bwMode="auto">
              <a:xfrm>
                <a:off x="3664" y="2254"/>
                <a:ext cx="172" cy="280"/>
                <a:chOff x="1644" y="10311"/>
                <a:chExt cx="798" cy="1083"/>
              </a:xfrm>
            </p:grpSpPr>
            <p:sp>
              <p:nvSpPr>
                <p:cNvPr id="1155176" name="Freeform 104"/>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sp>
              <p:nvSpPr>
                <p:cNvPr id="1155177" name="Freeform 105"/>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grpSp>
          <p:sp>
            <p:nvSpPr>
              <p:cNvPr id="1155179" name="Lock"/>
              <p:cNvSpPr>
                <a:spLocks noEditPoints="1" noChangeArrowheads="1"/>
              </p:cNvSpPr>
              <p:nvPr/>
            </p:nvSpPr>
            <p:spPr bwMode="auto">
              <a:xfrm>
                <a:off x="3735" y="2366"/>
                <a:ext cx="83"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chemeClr val="accent1"/>
              </a:solidFill>
              <a:ln w="9525">
                <a:solidFill>
                  <a:schemeClr val="accent2"/>
                </a:solidFill>
                <a:miter lim="800000"/>
                <a:headEnd/>
                <a:tailEnd/>
              </a:ln>
            </p:spPr>
            <p:txBody>
              <a:bodyPr/>
              <a:lstStyle/>
              <a:p>
                <a:endParaRPr lang="ru-RU"/>
              </a:p>
            </p:txBody>
          </p:sp>
          <p:sp>
            <p:nvSpPr>
              <p:cNvPr id="1155180" name="Lock"/>
              <p:cNvSpPr>
                <a:spLocks noEditPoints="1" noChangeArrowheads="1"/>
              </p:cNvSpPr>
              <p:nvPr/>
            </p:nvSpPr>
            <p:spPr bwMode="auto">
              <a:xfrm>
                <a:off x="3818" y="2366"/>
                <a:ext cx="82"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E0FFC1"/>
              </a:solidFill>
              <a:ln w="9525">
                <a:solidFill>
                  <a:schemeClr val="accent2"/>
                </a:solidFill>
                <a:miter lim="800000"/>
                <a:headEnd/>
                <a:tailEnd/>
              </a:ln>
            </p:spPr>
            <p:txBody>
              <a:bodyPr/>
              <a:lstStyle/>
              <a:p>
                <a:endParaRPr lang="ru-RU"/>
              </a:p>
            </p:txBody>
          </p:sp>
          <p:sp>
            <p:nvSpPr>
              <p:cNvPr id="1155181" name="Lock"/>
              <p:cNvSpPr>
                <a:spLocks noEditPoints="1" noChangeArrowheads="1"/>
              </p:cNvSpPr>
              <p:nvPr/>
            </p:nvSpPr>
            <p:spPr bwMode="auto">
              <a:xfrm>
                <a:off x="3900" y="2366"/>
                <a:ext cx="83"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FFC1FF"/>
              </a:solidFill>
              <a:ln w="9525">
                <a:solidFill>
                  <a:schemeClr val="accent2"/>
                </a:solidFill>
                <a:miter lim="800000"/>
                <a:headEnd/>
                <a:tailEnd/>
              </a:ln>
            </p:spPr>
            <p:txBody>
              <a:bodyPr/>
              <a:lstStyle/>
              <a:p>
                <a:endParaRPr lang="ru-RU"/>
              </a:p>
            </p:txBody>
          </p:sp>
        </p:grpSp>
        <p:grpSp>
          <p:nvGrpSpPr>
            <p:cNvPr id="1155221" name="Group 149"/>
            <p:cNvGrpSpPr>
              <a:grpSpLocks/>
            </p:cNvGrpSpPr>
            <p:nvPr/>
          </p:nvGrpSpPr>
          <p:grpSpPr bwMode="auto">
            <a:xfrm>
              <a:off x="1890" y="1685"/>
              <a:ext cx="293" cy="372"/>
              <a:chOff x="1884" y="533"/>
              <a:chExt cx="293" cy="372"/>
            </a:xfrm>
          </p:grpSpPr>
          <p:grpSp>
            <p:nvGrpSpPr>
              <p:cNvPr id="1155190" name="Group 118"/>
              <p:cNvGrpSpPr>
                <a:grpSpLocks/>
              </p:cNvGrpSpPr>
              <p:nvPr/>
            </p:nvGrpSpPr>
            <p:grpSpPr bwMode="auto">
              <a:xfrm>
                <a:off x="1884" y="533"/>
                <a:ext cx="287" cy="372"/>
                <a:chOff x="1644" y="10311"/>
                <a:chExt cx="798" cy="1083"/>
              </a:xfrm>
            </p:grpSpPr>
            <p:sp>
              <p:nvSpPr>
                <p:cNvPr id="1155191" name="Freeform 119"/>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sp>
              <p:nvSpPr>
                <p:cNvPr id="1155192" name="Freeform 120"/>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grpSp>
          <p:grpSp>
            <p:nvGrpSpPr>
              <p:cNvPr id="1155193" name="Group 121"/>
              <p:cNvGrpSpPr>
                <a:grpSpLocks/>
              </p:cNvGrpSpPr>
              <p:nvPr/>
            </p:nvGrpSpPr>
            <p:grpSpPr bwMode="auto">
              <a:xfrm>
                <a:off x="1941" y="579"/>
                <a:ext cx="172" cy="280"/>
                <a:chOff x="1644" y="10311"/>
                <a:chExt cx="798" cy="1083"/>
              </a:xfrm>
            </p:grpSpPr>
            <p:sp>
              <p:nvSpPr>
                <p:cNvPr id="1155194" name="Freeform 122"/>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sp>
              <p:nvSpPr>
                <p:cNvPr id="1155195" name="Freeform 123"/>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grpSp>
          <p:sp>
            <p:nvSpPr>
              <p:cNvPr id="1155197" name="Lock"/>
              <p:cNvSpPr>
                <a:spLocks noEditPoints="1" noChangeArrowheads="1"/>
              </p:cNvSpPr>
              <p:nvPr/>
            </p:nvSpPr>
            <p:spPr bwMode="auto">
              <a:xfrm>
                <a:off x="2012" y="691"/>
                <a:ext cx="83"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chemeClr val="accent1"/>
              </a:solidFill>
              <a:ln w="9525">
                <a:solidFill>
                  <a:schemeClr val="accent2"/>
                </a:solidFill>
                <a:miter lim="800000"/>
                <a:headEnd/>
                <a:tailEnd/>
              </a:ln>
            </p:spPr>
            <p:txBody>
              <a:bodyPr/>
              <a:lstStyle/>
              <a:p>
                <a:endParaRPr lang="ru-RU"/>
              </a:p>
            </p:txBody>
          </p:sp>
          <p:sp>
            <p:nvSpPr>
              <p:cNvPr id="1155198" name="Lock"/>
              <p:cNvSpPr>
                <a:spLocks noEditPoints="1" noChangeArrowheads="1"/>
              </p:cNvSpPr>
              <p:nvPr/>
            </p:nvSpPr>
            <p:spPr bwMode="auto">
              <a:xfrm>
                <a:off x="2095" y="691"/>
                <a:ext cx="82" cy="131"/>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E0FFC1"/>
              </a:solidFill>
              <a:ln w="9525">
                <a:solidFill>
                  <a:schemeClr val="accent2"/>
                </a:solidFill>
                <a:miter lim="800000"/>
                <a:headEnd/>
                <a:tailEnd/>
              </a:ln>
            </p:spPr>
            <p:txBody>
              <a:bodyPr/>
              <a:lstStyle/>
              <a:p>
                <a:endParaRPr lang="ru-RU"/>
              </a:p>
            </p:txBody>
          </p:sp>
        </p:grpSp>
        <p:grpSp>
          <p:nvGrpSpPr>
            <p:cNvPr id="1155251" name="Group 179"/>
            <p:cNvGrpSpPr>
              <a:grpSpLocks/>
            </p:cNvGrpSpPr>
            <p:nvPr/>
          </p:nvGrpSpPr>
          <p:grpSpPr bwMode="auto">
            <a:xfrm>
              <a:off x="1760" y="2690"/>
              <a:ext cx="582" cy="568"/>
              <a:chOff x="1730" y="2948"/>
              <a:chExt cx="582" cy="568"/>
            </a:xfrm>
          </p:grpSpPr>
          <p:grpSp>
            <p:nvGrpSpPr>
              <p:cNvPr id="1155250" name="Group 178"/>
              <p:cNvGrpSpPr>
                <a:grpSpLocks/>
              </p:cNvGrpSpPr>
              <p:nvPr/>
            </p:nvGrpSpPr>
            <p:grpSpPr bwMode="auto">
              <a:xfrm>
                <a:off x="1730" y="2948"/>
                <a:ext cx="527" cy="568"/>
                <a:chOff x="1730" y="2948"/>
                <a:chExt cx="527" cy="568"/>
              </a:xfrm>
            </p:grpSpPr>
            <p:sp>
              <p:nvSpPr>
                <p:cNvPr id="1155139" name="Freeform 67"/>
                <p:cNvSpPr>
                  <a:spLocks/>
                </p:cNvSpPr>
                <p:nvPr/>
              </p:nvSpPr>
              <p:spPr bwMode="auto">
                <a:xfrm>
                  <a:off x="1730" y="2948"/>
                  <a:ext cx="263" cy="568"/>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chemeClr val="folHlink"/>
                </a:solidFill>
                <a:ln w="19050" cmpd="sng">
                  <a:solidFill>
                    <a:srgbClr val="800080"/>
                  </a:solidFill>
                  <a:round/>
                  <a:headEnd/>
                  <a:tailEnd/>
                </a:ln>
              </p:spPr>
              <p:txBody>
                <a:bodyPr/>
                <a:lstStyle/>
                <a:p>
                  <a:endParaRPr lang="ru-RU"/>
                </a:p>
              </p:txBody>
            </p:sp>
            <p:sp>
              <p:nvSpPr>
                <p:cNvPr id="1155140" name="Freeform 68"/>
                <p:cNvSpPr>
                  <a:spLocks/>
                </p:cNvSpPr>
                <p:nvPr/>
              </p:nvSpPr>
              <p:spPr bwMode="auto">
                <a:xfrm flipH="1">
                  <a:off x="1994" y="2948"/>
                  <a:ext cx="263" cy="568"/>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chemeClr val="folHlink"/>
                </a:solidFill>
                <a:ln w="19050" cmpd="sng">
                  <a:solidFill>
                    <a:srgbClr val="800080"/>
                  </a:solidFill>
                  <a:round/>
                  <a:headEnd/>
                  <a:tailEnd/>
                </a:ln>
              </p:spPr>
              <p:txBody>
                <a:bodyPr/>
                <a:lstStyle/>
                <a:p>
                  <a:endParaRPr lang="ru-RU"/>
                </a:p>
              </p:txBody>
            </p:sp>
            <p:grpSp>
              <p:nvGrpSpPr>
                <p:cNvPr id="1155141" name="Group 69"/>
                <p:cNvGrpSpPr>
                  <a:grpSpLocks/>
                </p:cNvGrpSpPr>
                <p:nvPr/>
              </p:nvGrpSpPr>
              <p:grpSpPr bwMode="auto">
                <a:xfrm>
                  <a:off x="1796" y="3000"/>
                  <a:ext cx="395" cy="464"/>
                  <a:chOff x="1644" y="10311"/>
                  <a:chExt cx="798" cy="1083"/>
                </a:xfrm>
              </p:grpSpPr>
              <p:sp>
                <p:nvSpPr>
                  <p:cNvPr id="1155142" name="Freeform 70"/>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8BFF"/>
                  </a:solidFill>
                  <a:ln w="19050" cmpd="sng">
                    <a:solidFill>
                      <a:srgbClr val="800080"/>
                    </a:solidFill>
                    <a:round/>
                    <a:headEnd/>
                    <a:tailEnd/>
                  </a:ln>
                </p:spPr>
                <p:txBody>
                  <a:bodyPr/>
                  <a:lstStyle/>
                  <a:p>
                    <a:endParaRPr lang="ru-RU"/>
                  </a:p>
                </p:txBody>
              </p:sp>
              <p:sp>
                <p:nvSpPr>
                  <p:cNvPr id="1155143" name="Freeform 71"/>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8BFF"/>
                  </a:solidFill>
                  <a:ln w="19050" cmpd="sng">
                    <a:solidFill>
                      <a:srgbClr val="800080"/>
                    </a:solidFill>
                    <a:round/>
                    <a:headEnd/>
                    <a:tailEnd/>
                  </a:ln>
                </p:spPr>
                <p:txBody>
                  <a:bodyPr/>
                  <a:lstStyle/>
                  <a:p>
                    <a:endParaRPr lang="ru-RU"/>
                  </a:p>
                </p:txBody>
              </p:sp>
            </p:grpSp>
            <p:grpSp>
              <p:nvGrpSpPr>
                <p:cNvPr id="1155144" name="Group 72"/>
                <p:cNvGrpSpPr>
                  <a:grpSpLocks/>
                </p:cNvGrpSpPr>
                <p:nvPr/>
              </p:nvGrpSpPr>
              <p:grpSpPr bwMode="auto">
                <a:xfrm>
                  <a:off x="1854" y="3046"/>
                  <a:ext cx="287" cy="372"/>
                  <a:chOff x="1644" y="10311"/>
                  <a:chExt cx="798" cy="1083"/>
                </a:xfrm>
              </p:grpSpPr>
              <p:sp>
                <p:nvSpPr>
                  <p:cNvPr id="1155145" name="Freeform 73"/>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sp>
                <p:nvSpPr>
                  <p:cNvPr id="1155146" name="Freeform 74"/>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9933"/>
                  </a:solidFill>
                  <a:ln w="19050" cmpd="sng">
                    <a:solidFill>
                      <a:srgbClr val="800080"/>
                    </a:solidFill>
                    <a:round/>
                    <a:headEnd/>
                    <a:tailEnd/>
                  </a:ln>
                </p:spPr>
                <p:txBody>
                  <a:bodyPr/>
                  <a:lstStyle/>
                  <a:p>
                    <a:endParaRPr lang="ru-RU"/>
                  </a:p>
                </p:txBody>
              </p:sp>
            </p:grpSp>
            <p:grpSp>
              <p:nvGrpSpPr>
                <p:cNvPr id="1155147" name="Group 75"/>
                <p:cNvGrpSpPr>
                  <a:grpSpLocks/>
                </p:cNvGrpSpPr>
                <p:nvPr/>
              </p:nvGrpSpPr>
              <p:grpSpPr bwMode="auto">
                <a:xfrm>
                  <a:off x="1911" y="3092"/>
                  <a:ext cx="172" cy="280"/>
                  <a:chOff x="1644" y="10311"/>
                  <a:chExt cx="798" cy="1083"/>
                </a:xfrm>
              </p:grpSpPr>
              <p:sp>
                <p:nvSpPr>
                  <p:cNvPr id="1155148" name="Freeform 76"/>
                  <p:cNvSpPr>
                    <a:spLocks/>
                  </p:cNvSpPr>
                  <p:nvPr/>
                </p:nvSpPr>
                <p:spPr bwMode="auto">
                  <a:xfrm>
                    <a:off x="1644" y="10311"/>
                    <a:ext cx="398"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sp>
                <p:nvSpPr>
                  <p:cNvPr id="1155149" name="Freeform 77"/>
                  <p:cNvSpPr>
                    <a:spLocks/>
                  </p:cNvSpPr>
                  <p:nvPr/>
                </p:nvSpPr>
                <p:spPr bwMode="auto">
                  <a:xfrm flipH="1">
                    <a:off x="2043" y="10311"/>
                    <a:ext cx="399" cy="1083"/>
                  </a:xfrm>
                  <a:custGeom>
                    <a:avLst/>
                    <a:gdLst>
                      <a:gd name="T0" fmla="*/ 391 w 391"/>
                      <a:gd name="T1" fmla="*/ 4 h 1099"/>
                      <a:gd name="T2" fmla="*/ 247 w 391"/>
                      <a:gd name="T3" fmla="*/ 28 h 1099"/>
                      <a:gd name="T4" fmla="*/ 149 w 391"/>
                      <a:gd name="T5" fmla="*/ 173 h 1099"/>
                      <a:gd name="T6" fmla="*/ 192 w 391"/>
                      <a:gd name="T7" fmla="*/ 396 h 1099"/>
                      <a:gd name="T8" fmla="*/ 156 w 391"/>
                      <a:gd name="T9" fmla="*/ 511 h 1099"/>
                      <a:gd name="T10" fmla="*/ 19 w 391"/>
                      <a:gd name="T11" fmla="*/ 664 h 1099"/>
                      <a:gd name="T12" fmla="*/ 39 w 391"/>
                      <a:gd name="T13" fmla="*/ 907 h 1099"/>
                      <a:gd name="T14" fmla="*/ 161 w 391"/>
                      <a:gd name="T15" fmla="*/ 1068 h 1099"/>
                      <a:gd name="T16" fmla="*/ 391 w 391"/>
                      <a:gd name="T17" fmla="*/ 1092 h 10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1" h="1099">
                        <a:moveTo>
                          <a:pt x="391" y="4"/>
                        </a:moveTo>
                        <a:cubicBezTo>
                          <a:pt x="367" y="8"/>
                          <a:pt x="287" y="0"/>
                          <a:pt x="247" y="28"/>
                        </a:cubicBezTo>
                        <a:cubicBezTo>
                          <a:pt x="207" y="56"/>
                          <a:pt x="158" y="112"/>
                          <a:pt x="149" y="173"/>
                        </a:cubicBezTo>
                        <a:cubicBezTo>
                          <a:pt x="140" y="234"/>
                          <a:pt x="191" y="340"/>
                          <a:pt x="192" y="396"/>
                        </a:cubicBezTo>
                        <a:cubicBezTo>
                          <a:pt x="193" y="452"/>
                          <a:pt x="185" y="466"/>
                          <a:pt x="156" y="511"/>
                        </a:cubicBezTo>
                        <a:cubicBezTo>
                          <a:pt x="127" y="556"/>
                          <a:pt x="38" y="598"/>
                          <a:pt x="19" y="664"/>
                        </a:cubicBezTo>
                        <a:cubicBezTo>
                          <a:pt x="0" y="730"/>
                          <a:pt x="15" y="840"/>
                          <a:pt x="39" y="907"/>
                        </a:cubicBezTo>
                        <a:cubicBezTo>
                          <a:pt x="63" y="974"/>
                          <a:pt x="102" y="1037"/>
                          <a:pt x="161" y="1068"/>
                        </a:cubicBezTo>
                        <a:cubicBezTo>
                          <a:pt x="220" y="1099"/>
                          <a:pt x="343" y="1087"/>
                          <a:pt x="391" y="1092"/>
                        </a:cubicBezTo>
                      </a:path>
                    </a:pathLst>
                  </a:custGeom>
                  <a:solidFill>
                    <a:srgbClr val="FFFFB7"/>
                  </a:solidFill>
                  <a:ln w="19050" cmpd="sng">
                    <a:solidFill>
                      <a:srgbClr val="800080"/>
                    </a:solidFill>
                    <a:round/>
                    <a:headEnd/>
                    <a:tailEnd/>
                  </a:ln>
                </p:spPr>
                <p:txBody>
                  <a:bodyPr/>
                  <a:lstStyle/>
                  <a:p>
                    <a:endParaRPr lang="ru-RU"/>
                  </a:p>
                </p:txBody>
              </p:sp>
            </p:grpSp>
          </p:grpSp>
          <p:grpSp>
            <p:nvGrpSpPr>
              <p:cNvPr id="1155158" name="Group 86"/>
              <p:cNvGrpSpPr>
                <a:grpSpLocks/>
              </p:cNvGrpSpPr>
              <p:nvPr/>
            </p:nvGrpSpPr>
            <p:grpSpPr bwMode="auto">
              <a:xfrm>
                <a:off x="1982" y="3204"/>
                <a:ext cx="330" cy="131"/>
                <a:chOff x="4950" y="10767"/>
                <a:chExt cx="456" cy="114"/>
              </a:xfrm>
            </p:grpSpPr>
            <p:sp>
              <p:nvSpPr>
                <p:cNvPr id="1155159" name="Lock"/>
                <p:cNvSpPr>
                  <a:spLocks noEditPoints="1" noChangeArrowheads="1"/>
                </p:cNvSpPr>
                <p:nvPr/>
              </p:nvSpPr>
              <p:spPr bwMode="auto">
                <a:xfrm>
                  <a:off x="4950" y="10767"/>
                  <a:ext cx="114" cy="114"/>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chemeClr val="accent1"/>
                </a:solidFill>
                <a:ln w="9525">
                  <a:solidFill>
                    <a:schemeClr val="accent2"/>
                  </a:solidFill>
                  <a:miter lim="800000"/>
                  <a:headEnd/>
                  <a:tailEnd/>
                </a:ln>
              </p:spPr>
              <p:txBody>
                <a:bodyPr/>
                <a:lstStyle/>
                <a:p>
                  <a:endParaRPr lang="ru-RU"/>
                </a:p>
              </p:txBody>
            </p:sp>
            <p:sp>
              <p:nvSpPr>
                <p:cNvPr id="1155160" name="Lock"/>
                <p:cNvSpPr>
                  <a:spLocks noEditPoints="1" noChangeArrowheads="1"/>
                </p:cNvSpPr>
                <p:nvPr/>
              </p:nvSpPr>
              <p:spPr bwMode="auto">
                <a:xfrm>
                  <a:off x="5064" y="10767"/>
                  <a:ext cx="114" cy="114"/>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E0FFC1"/>
                </a:solidFill>
                <a:ln w="9525">
                  <a:solidFill>
                    <a:schemeClr val="accent2"/>
                  </a:solidFill>
                  <a:miter lim="800000"/>
                  <a:headEnd/>
                  <a:tailEnd/>
                </a:ln>
              </p:spPr>
              <p:txBody>
                <a:bodyPr/>
                <a:lstStyle/>
                <a:p>
                  <a:endParaRPr lang="ru-RU"/>
                </a:p>
              </p:txBody>
            </p:sp>
            <p:sp>
              <p:nvSpPr>
                <p:cNvPr id="1155161" name="Lock"/>
                <p:cNvSpPr>
                  <a:spLocks noEditPoints="1" noChangeArrowheads="1"/>
                </p:cNvSpPr>
                <p:nvPr/>
              </p:nvSpPr>
              <p:spPr bwMode="auto">
                <a:xfrm>
                  <a:off x="5178" y="10767"/>
                  <a:ext cx="114" cy="114"/>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FFC1FF"/>
                </a:solidFill>
                <a:ln w="9525">
                  <a:solidFill>
                    <a:schemeClr val="accent2"/>
                  </a:solidFill>
                  <a:miter lim="800000"/>
                  <a:headEnd/>
                  <a:tailEnd/>
                </a:ln>
              </p:spPr>
              <p:txBody>
                <a:bodyPr/>
                <a:lstStyle/>
                <a:p>
                  <a:endParaRPr lang="ru-RU"/>
                </a:p>
              </p:txBody>
            </p:sp>
            <p:sp>
              <p:nvSpPr>
                <p:cNvPr id="1155162" name="Lock"/>
                <p:cNvSpPr>
                  <a:spLocks noEditPoints="1" noChangeArrowheads="1"/>
                </p:cNvSpPr>
                <p:nvPr/>
              </p:nvSpPr>
              <p:spPr bwMode="auto">
                <a:xfrm>
                  <a:off x="5292" y="10767"/>
                  <a:ext cx="114" cy="114"/>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FFFF8B"/>
                </a:solidFill>
                <a:ln w="9525">
                  <a:solidFill>
                    <a:schemeClr val="accent2"/>
                  </a:solidFill>
                  <a:miter lim="800000"/>
                  <a:headEnd/>
                  <a:tailEnd/>
                </a:ln>
              </p:spPr>
              <p:txBody>
                <a:bodyPr/>
                <a:lstStyle/>
                <a:p>
                  <a:endParaRPr lang="ru-RU"/>
                </a:p>
              </p:txBody>
            </p:sp>
          </p:grpSp>
        </p:grpSp>
        <p:grpSp>
          <p:nvGrpSpPr>
            <p:cNvPr id="1155252" name="Group 180"/>
            <p:cNvGrpSpPr>
              <a:grpSpLocks/>
            </p:cNvGrpSpPr>
            <p:nvPr/>
          </p:nvGrpSpPr>
          <p:grpSpPr bwMode="auto">
            <a:xfrm>
              <a:off x="2714" y="1841"/>
              <a:ext cx="329" cy="126"/>
              <a:chOff x="5882" y="4524"/>
              <a:chExt cx="565" cy="6441"/>
            </a:xfrm>
          </p:grpSpPr>
          <p:sp>
            <p:nvSpPr>
              <p:cNvPr id="1155253" name="Rectangle 181"/>
              <p:cNvSpPr>
                <a:spLocks noChangeArrowheads="1"/>
              </p:cNvSpPr>
              <p:nvPr/>
            </p:nvSpPr>
            <p:spPr bwMode="auto">
              <a:xfrm>
                <a:off x="5882"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54" name="Rectangle 182"/>
              <p:cNvSpPr>
                <a:spLocks noChangeArrowheads="1"/>
              </p:cNvSpPr>
              <p:nvPr/>
            </p:nvSpPr>
            <p:spPr bwMode="auto">
              <a:xfrm>
                <a:off x="6108"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55" name="Rectangle 183"/>
              <p:cNvSpPr>
                <a:spLocks noChangeArrowheads="1"/>
              </p:cNvSpPr>
              <p:nvPr/>
            </p:nvSpPr>
            <p:spPr bwMode="auto">
              <a:xfrm>
                <a:off x="6334" y="4524"/>
                <a:ext cx="113" cy="6441"/>
              </a:xfrm>
              <a:prstGeom prst="rect">
                <a:avLst/>
              </a:prstGeom>
              <a:solidFill>
                <a:srgbClr val="FFFFCC"/>
              </a:solidFill>
              <a:ln w="19050">
                <a:solidFill>
                  <a:srgbClr val="FFFFCC"/>
                </a:solidFill>
                <a:miter lim="800000"/>
                <a:headEnd/>
                <a:tailEnd/>
              </a:ln>
            </p:spPr>
            <p:txBody>
              <a:bodyPr/>
              <a:lstStyle/>
              <a:p>
                <a:endParaRPr lang="ru-RU"/>
              </a:p>
            </p:txBody>
          </p:sp>
        </p:grpSp>
        <p:grpSp>
          <p:nvGrpSpPr>
            <p:cNvPr id="1155256" name="Group 184"/>
            <p:cNvGrpSpPr>
              <a:grpSpLocks/>
            </p:cNvGrpSpPr>
            <p:nvPr/>
          </p:nvGrpSpPr>
          <p:grpSpPr bwMode="auto">
            <a:xfrm>
              <a:off x="2715" y="2939"/>
              <a:ext cx="329" cy="126"/>
              <a:chOff x="5882" y="4524"/>
              <a:chExt cx="565" cy="6441"/>
            </a:xfrm>
          </p:grpSpPr>
          <p:sp>
            <p:nvSpPr>
              <p:cNvPr id="1155257" name="Rectangle 185"/>
              <p:cNvSpPr>
                <a:spLocks noChangeArrowheads="1"/>
              </p:cNvSpPr>
              <p:nvPr/>
            </p:nvSpPr>
            <p:spPr bwMode="auto">
              <a:xfrm>
                <a:off x="5882"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58" name="Rectangle 186"/>
              <p:cNvSpPr>
                <a:spLocks noChangeArrowheads="1"/>
              </p:cNvSpPr>
              <p:nvPr/>
            </p:nvSpPr>
            <p:spPr bwMode="auto">
              <a:xfrm>
                <a:off x="6108"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59" name="Rectangle 187"/>
              <p:cNvSpPr>
                <a:spLocks noChangeArrowheads="1"/>
              </p:cNvSpPr>
              <p:nvPr/>
            </p:nvSpPr>
            <p:spPr bwMode="auto">
              <a:xfrm>
                <a:off x="6334" y="4524"/>
                <a:ext cx="113" cy="6441"/>
              </a:xfrm>
              <a:prstGeom prst="rect">
                <a:avLst/>
              </a:prstGeom>
              <a:solidFill>
                <a:srgbClr val="FFFFCC"/>
              </a:solidFill>
              <a:ln w="19050">
                <a:solidFill>
                  <a:srgbClr val="FFFFCC"/>
                </a:solidFill>
                <a:miter lim="800000"/>
                <a:headEnd/>
                <a:tailEnd/>
              </a:ln>
            </p:spPr>
            <p:txBody>
              <a:bodyPr/>
              <a:lstStyle/>
              <a:p>
                <a:endParaRPr lang="ru-RU"/>
              </a:p>
            </p:txBody>
          </p:sp>
        </p:grpSp>
        <p:grpSp>
          <p:nvGrpSpPr>
            <p:cNvPr id="1155260" name="Group 188"/>
            <p:cNvGrpSpPr>
              <a:grpSpLocks/>
            </p:cNvGrpSpPr>
            <p:nvPr/>
          </p:nvGrpSpPr>
          <p:grpSpPr bwMode="auto">
            <a:xfrm>
              <a:off x="2714" y="2419"/>
              <a:ext cx="329" cy="124"/>
              <a:chOff x="5882" y="4524"/>
              <a:chExt cx="565" cy="6441"/>
            </a:xfrm>
          </p:grpSpPr>
          <p:sp>
            <p:nvSpPr>
              <p:cNvPr id="1155261" name="Rectangle 189"/>
              <p:cNvSpPr>
                <a:spLocks noChangeArrowheads="1"/>
              </p:cNvSpPr>
              <p:nvPr/>
            </p:nvSpPr>
            <p:spPr bwMode="auto">
              <a:xfrm>
                <a:off x="5882"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62" name="Rectangle 190"/>
              <p:cNvSpPr>
                <a:spLocks noChangeArrowheads="1"/>
              </p:cNvSpPr>
              <p:nvPr/>
            </p:nvSpPr>
            <p:spPr bwMode="auto">
              <a:xfrm>
                <a:off x="6108" y="4524"/>
                <a:ext cx="113" cy="6441"/>
              </a:xfrm>
              <a:prstGeom prst="rect">
                <a:avLst/>
              </a:prstGeom>
              <a:solidFill>
                <a:srgbClr val="FFFFCC"/>
              </a:solidFill>
              <a:ln w="19050">
                <a:solidFill>
                  <a:srgbClr val="FFFFCC"/>
                </a:solidFill>
                <a:miter lim="800000"/>
                <a:headEnd/>
                <a:tailEnd/>
              </a:ln>
            </p:spPr>
            <p:txBody>
              <a:bodyPr/>
              <a:lstStyle/>
              <a:p>
                <a:endParaRPr lang="ru-RU"/>
              </a:p>
            </p:txBody>
          </p:sp>
          <p:sp>
            <p:nvSpPr>
              <p:cNvPr id="1155263" name="Rectangle 191"/>
              <p:cNvSpPr>
                <a:spLocks noChangeArrowheads="1"/>
              </p:cNvSpPr>
              <p:nvPr/>
            </p:nvSpPr>
            <p:spPr bwMode="auto">
              <a:xfrm>
                <a:off x="6334" y="4524"/>
                <a:ext cx="113" cy="6441"/>
              </a:xfrm>
              <a:prstGeom prst="rect">
                <a:avLst/>
              </a:prstGeom>
              <a:solidFill>
                <a:srgbClr val="FFFFCC"/>
              </a:solidFill>
              <a:ln w="19050">
                <a:solidFill>
                  <a:srgbClr val="FFFFCC"/>
                </a:solidFill>
                <a:miter lim="800000"/>
                <a:headEnd/>
                <a:tailEnd/>
              </a:ln>
            </p:spPr>
            <p:txBody>
              <a:bodyPr/>
              <a:lstStyle/>
              <a:p>
                <a:endParaRPr lang="ru-RU"/>
              </a:p>
            </p:txBody>
          </p:sp>
        </p:grpSp>
        <p:grpSp>
          <p:nvGrpSpPr>
            <p:cNvPr id="1155267" name="Group 195"/>
            <p:cNvGrpSpPr>
              <a:grpSpLocks/>
            </p:cNvGrpSpPr>
            <p:nvPr/>
          </p:nvGrpSpPr>
          <p:grpSpPr bwMode="auto">
            <a:xfrm>
              <a:off x="515" y="1776"/>
              <a:ext cx="1106" cy="243"/>
              <a:chOff x="515" y="1776"/>
              <a:chExt cx="1106" cy="243"/>
            </a:xfrm>
          </p:grpSpPr>
          <p:sp>
            <p:nvSpPr>
              <p:cNvPr id="1155238" name="Letter"/>
              <p:cNvSpPr>
                <a:spLocks noEditPoints="1" noChangeArrowheads="1"/>
              </p:cNvSpPr>
              <p:nvPr/>
            </p:nvSpPr>
            <p:spPr bwMode="auto">
              <a:xfrm>
                <a:off x="515" y="1776"/>
                <a:ext cx="1106" cy="24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gradFill rotWithShape="1">
                <a:gsLst>
                  <a:gs pos="0">
                    <a:srgbClr val="FFFF8B"/>
                  </a:gs>
                  <a:gs pos="100000">
                    <a:schemeClr val="accent1"/>
                  </a:gs>
                </a:gsLst>
                <a:path path="rect">
                  <a:fillToRect l="50000" t="50000" r="50000" b="50000"/>
                </a:path>
              </a:gradFill>
              <a:ln w="28575">
                <a:solidFill>
                  <a:srgbClr val="CC0000"/>
                </a:solidFill>
                <a:miter lim="800000"/>
                <a:headEnd/>
                <a:tailEnd/>
              </a:ln>
              <a:effectLst>
                <a:outerShdw dist="17961" dir="2700000" algn="ctr" rotWithShape="0">
                  <a:srgbClr val="FF9933"/>
                </a:outerShdw>
              </a:effectLst>
            </p:spPr>
            <p:txBody>
              <a:bodyPr/>
              <a:lstStyle/>
              <a:p>
                <a:endParaRPr lang="ru-RU"/>
              </a:p>
            </p:txBody>
          </p:sp>
          <p:sp>
            <p:nvSpPr>
              <p:cNvPr id="1155266" name="Text Box 194"/>
              <p:cNvSpPr txBox="1">
                <a:spLocks noChangeArrowheads="1"/>
              </p:cNvSpPr>
              <p:nvPr/>
            </p:nvSpPr>
            <p:spPr bwMode="auto">
              <a:xfrm>
                <a:off x="573" y="1846"/>
                <a:ext cx="987"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ru-RU" sz="1400">
                    <a:solidFill>
                      <a:schemeClr val="accent2"/>
                    </a:solidFill>
                  </a:rPr>
                  <a:t>IOTP</a:t>
                </a:r>
                <a:r>
                  <a:rPr lang="ru-RU" altLang="ru-RU" sz="1400">
                    <a:solidFill>
                      <a:schemeClr val="accent2"/>
                    </a:solidFill>
                  </a:rPr>
                  <a:t>-сообщение</a:t>
                </a:r>
              </a:p>
            </p:txBody>
          </p:sp>
        </p:grpSp>
        <p:grpSp>
          <p:nvGrpSpPr>
            <p:cNvPr id="1155268" name="Group 196"/>
            <p:cNvGrpSpPr>
              <a:grpSpLocks/>
            </p:cNvGrpSpPr>
            <p:nvPr/>
          </p:nvGrpSpPr>
          <p:grpSpPr bwMode="auto">
            <a:xfrm>
              <a:off x="508" y="2867"/>
              <a:ext cx="1106" cy="243"/>
              <a:chOff x="515" y="1776"/>
              <a:chExt cx="1106" cy="243"/>
            </a:xfrm>
          </p:grpSpPr>
          <p:sp>
            <p:nvSpPr>
              <p:cNvPr id="1155269" name="Letter"/>
              <p:cNvSpPr>
                <a:spLocks noEditPoints="1" noChangeArrowheads="1"/>
              </p:cNvSpPr>
              <p:nvPr/>
            </p:nvSpPr>
            <p:spPr bwMode="auto">
              <a:xfrm>
                <a:off x="515" y="1776"/>
                <a:ext cx="1106" cy="24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gradFill rotWithShape="1">
                <a:gsLst>
                  <a:gs pos="0">
                    <a:srgbClr val="FFFF8B"/>
                  </a:gs>
                  <a:gs pos="100000">
                    <a:schemeClr val="accent1"/>
                  </a:gs>
                </a:gsLst>
                <a:path path="rect">
                  <a:fillToRect l="50000" t="50000" r="50000" b="50000"/>
                </a:path>
              </a:gradFill>
              <a:ln w="28575">
                <a:solidFill>
                  <a:srgbClr val="CC0000"/>
                </a:solidFill>
                <a:miter lim="800000"/>
                <a:headEnd/>
                <a:tailEnd/>
              </a:ln>
              <a:effectLst>
                <a:outerShdw dist="17961" dir="2700000" algn="ctr" rotWithShape="0">
                  <a:srgbClr val="FF9933"/>
                </a:outerShdw>
              </a:effectLst>
            </p:spPr>
            <p:txBody>
              <a:bodyPr/>
              <a:lstStyle/>
              <a:p>
                <a:endParaRPr lang="ru-RU"/>
              </a:p>
            </p:txBody>
          </p:sp>
          <p:sp>
            <p:nvSpPr>
              <p:cNvPr id="1155270" name="Text Box 198"/>
              <p:cNvSpPr txBox="1">
                <a:spLocks noChangeArrowheads="1"/>
              </p:cNvSpPr>
              <p:nvPr/>
            </p:nvSpPr>
            <p:spPr bwMode="auto">
              <a:xfrm>
                <a:off x="573" y="1846"/>
                <a:ext cx="987"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ru-RU" sz="1400">
                    <a:solidFill>
                      <a:schemeClr val="accent2"/>
                    </a:solidFill>
                  </a:rPr>
                  <a:t>IOTP</a:t>
                </a:r>
                <a:r>
                  <a:rPr lang="ru-RU" altLang="ru-RU" sz="1400">
                    <a:solidFill>
                      <a:schemeClr val="accent2"/>
                    </a:solidFill>
                  </a:rPr>
                  <a:t>-сообщение</a:t>
                </a:r>
              </a:p>
            </p:txBody>
          </p:sp>
        </p:grpSp>
        <p:grpSp>
          <p:nvGrpSpPr>
            <p:cNvPr id="1155271" name="Group 199"/>
            <p:cNvGrpSpPr>
              <a:grpSpLocks/>
            </p:cNvGrpSpPr>
            <p:nvPr/>
          </p:nvGrpSpPr>
          <p:grpSpPr bwMode="auto">
            <a:xfrm>
              <a:off x="4138" y="1319"/>
              <a:ext cx="1106" cy="243"/>
              <a:chOff x="515" y="1776"/>
              <a:chExt cx="1106" cy="243"/>
            </a:xfrm>
          </p:grpSpPr>
          <p:sp>
            <p:nvSpPr>
              <p:cNvPr id="1155272" name="Letter"/>
              <p:cNvSpPr>
                <a:spLocks noEditPoints="1" noChangeArrowheads="1"/>
              </p:cNvSpPr>
              <p:nvPr/>
            </p:nvSpPr>
            <p:spPr bwMode="auto">
              <a:xfrm>
                <a:off x="515" y="1776"/>
                <a:ext cx="1106" cy="24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gradFill rotWithShape="1">
                <a:gsLst>
                  <a:gs pos="0">
                    <a:srgbClr val="FFFF8B"/>
                  </a:gs>
                  <a:gs pos="100000">
                    <a:schemeClr val="accent1"/>
                  </a:gs>
                </a:gsLst>
                <a:path path="rect">
                  <a:fillToRect l="50000" t="50000" r="50000" b="50000"/>
                </a:path>
              </a:gradFill>
              <a:ln w="28575">
                <a:solidFill>
                  <a:srgbClr val="CC0000"/>
                </a:solidFill>
                <a:miter lim="800000"/>
                <a:headEnd/>
                <a:tailEnd/>
              </a:ln>
              <a:effectLst>
                <a:outerShdw dist="17961" dir="2700000" algn="ctr" rotWithShape="0">
                  <a:srgbClr val="FF9933"/>
                </a:outerShdw>
              </a:effectLst>
            </p:spPr>
            <p:txBody>
              <a:bodyPr/>
              <a:lstStyle/>
              <a:p>
                <a:endParaRPr lang="ru-RU"/>
              </a:p>
            </p:txBody>
          </p:sp>
          <p:sp>
            <p:nvSpPr>
              <p:cNvPr id="1155273" name="Text Box 201"/>
              <p:cNvSpPr txBox="1">
                <a:spLocks noChangeArrowheads="1"/>
              </p:cNvSpPr>
              <p:nvPr/>
            </p:nvSpPr>
            <p:spPr bwMode="auto">
              <a:xfrm>
                <a:off x="573" y="1846"/>
                <a:ext cx="987"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ru-RU" sz="1400">
                    <a:solidFill>
                      <a:schemeClr val="accent2"/>
                    </a:solidFill>
                  </a:rPr>
                  <a:t>IOTP</a:t>
                </a:r>
                <a:r>
                  <a:rPr lang="ru-RU" altLang="ru-RU" sz="1400">
                    <a:solidFill>
                      <a:schemeClr val="accent2"/>
                    </a:solidFill>
                  </a:rPr>
                  <a:t>-сообщение</a:t>
                </a:r>
              </a:p>
            </p:txBody>
          </p:sp>
        </p:grpSp>
        <p:grpSp>
          <p:nvGrpSpPr>
            <p:cNvPr id="1155274" name="Group 202"/>
            <p:cNvGrpSpPr>
              <a:grpSpLocks/>
            </p:cNvGrpSpPr>
            <p:nvPr/>
          </p:nvGrpSpPr>
          <p:grpSpPr bwMode="auto">
            <a:xfrm>
              <a:off x="4144" y="2351"/>
              <a:ext cx="1106" cy="243"/>
              <a:chOff x="515" y="1776"/>
              <a:chExt cx="1106" cy="243"/>
            </a:xfrm>
          </p:grpSpPr>
          <p:sp>
            <p:nvSpPr>
              <p:cNvPr id="1155275" name="Letter"/>
              <p:cNvSpPr>
                <a:spLocks noEditPoints="1" noChangeArrowheads="1"/>
              </p:cNvSpPr>
              <p:nvPr/>
            </p:nvSpPr>
            <p:spPr bwMode="auto">
              <a:xfrm>
                <a:off x="515" y="1776"/>
                <a:ext cx="1106" cy="243"/>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5304 w 21600"/>
                  <a:gd name="T17" fmla="*/ 9216 h 21600"/>
                  <a:gd name="T18" fmla="*/ 17504 w 21600"/>
                  <a:gd name="T19" fmla="*/ 1837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4" y="0"/>
                    </a:moveTo>
                    <a:lnTo>
                      <a:pt x="21600" y="0"/>
                    </a:lnTo>
                    <a:lnTo>
                      <a:pt x="21600" y="21628"/>
                    </a:lnTo>
                    <a:lnTo>
                      <a:pt x="14" y="21628"/>
                    </a:lnTo>
                    <a:lnTo>
                      <a:pt x="14" y="0"/>
                    </a:lnTo>
                    <a:close/>
                  </a:path>
                  <a:path w="21600" h="21600" extrusionOk="0">
                    <a:moveTo>
                      <a:pt x="18476" y="2035"/>
                    </a:moveTo>
                    <a:lnTo>
                      <a:pt x="20539" y="2035"/>
                    </a:lnTo>
                    <a:lnTo>
                      <a:pt x="20539" y="6559"/>
                    </a:lnTo>
                    <a:lnTo>
                      <a:pt x="18476" y="6559"/>
                    </a:lnTo>
                    <a:lnTo>
                      <a:pt x="18476" y="2035"/>
                    </a:lnTo>
                    <a:close/>
                  </a:path>
                  <a:path w="21600" h="21600" extrusionOk="0">
                    <a:moveTo>
                      <a:pt x="884" y="2092"/>
                    </a:moveTo>
                    <a:lnTo>
                      <a:pt x="7425" y="2092"/>
                    </a:lnTo>
                    <a:lnTo>
                      <a:pt x="7425" y="2770"/>
                    </a:lnTo>
                    <a:lnTo>
                      <a:pt x="884" y="2770"/>
                    </a:lnTo>
                    <a:lnTo>
                      <a:pt x="884" y="2092"/>
                    </a:lnTo>
                    <a:close/>
                  </a:path>
                  <a:path w="21600" h="21600" extrusionOk="0">
                    <a:moveTo>
                      <a:pt x="884" y="3109"/>
                    </a:moveTo>
                    <a:lnTo>
                      <a:pt x="7425" y="3109"/>
                    </a:lnTo>
                    <a:lnTo>
                      <a:pt x="7425" y="3788"/>
                    </a:lnTo>
                    <a:lnTo>
                      <a:pt x="884" y="3788"/>
                    </a:lnTo>
                    <a:lnTo>
                      <a:pt x="884" y="3109"/>
                    </a:lnTo>
                    <a:close/>
                  </a:path>
                  <a:path w="21600" h="21600" extrusionOk="0">
                    <a:moveTo>
                      <a:pt x="884" y="4127"/>
                    </a:moveTo>
                    <a:lnTo>
                      <a:pt x="7425" y="4127"/>
                    </a:lnTo>
                    <a:lnTo>
                      <a:pt x="7425" y="4806"/>
                    </a:lnTo>
                    <a:lnTo>
                      <a:pt x="884" y="4806"/>
                    </a:lnTo>
                    <a:lnTo>
                      <a:pt x="884" y="4127"/>
                    </a:lnTo>
                    <a:close/>
                  </a:path>
                  <a:path w="21600" h="21600" extrusionOk="0">
                    <a:moveTo>
                      <a:pt x="5127" y="5145"/>
                    </a:moveTo>
                    <a:lnTo>
                      <a:pt x="7425" y="5145"/>
                    </a:lnTo>
                    <a:lnTo>
                      <a:pt x="7425" y="5824"/>
                    </a:lnTo>
                    <a:lnTo>
                      <a:pt x="5127" y="5824"/>
                    </a:lnTo>
                    <a:lnTo>
                      <a:pt x="5127" y="5145"/>
                    </a:lnTo>
                    <a:close/>
                  </a:path>
                </a:pathLst>
              </a:custGeom>
              <a:gradFill rotWithShape="1">
                <a:gsLst>
                  <a:gs pos="0">
                    <a:srgbClr val="FFFF8B"/>
                  </a:gs>
                  <a:gs pos="100000">
                    <a:schemeClr val="accent1"/>
                  </a:gs>
                </a:gsLst>
                <a:path path="rect">
                  <a:fillToRect l="50000" t="50000" r="50000" b="50000"/>
                </a:path>
              </a:gradFill>
              <a:ln w="28575">
                <a:solidFill>
                  <a:srgbClr val="CC0000"/>
                </a:solidFill>
                <a:miter lim="800000"/>
                <a:headEnd/>
                <a:tailEnd/>
              </a:ln>
              <a:effectLst>
                <a:outerShdw dist="17961" dir="2700000" algn="ctr" rotWithShape="0">
                  <a:srgbClr val="FF9933"/>
                </a:outerShdw>
              </a:effectLst>
            </p:spPr>
            <p:txBody>
              <a:bodyPr/>
              <a:lstStyle/>
              <a:p>
                <a:endParaRPr lang="ru-RU"/>
              </a:p>
            </p:txBody>
          </p:sp>
          <p:sp>
            <p:nvSpPr>
              <p:cNvPr id="1155276" name="Text Box 204"/>
              <p:cNvSpPr txBox="1">
                <a:spLocks noChangeArrowheads="1"/>
              </p:cNvSpPr>
              <p:nvPr/>
            </p:nvSpPr>
            <p:spPr bwMode="auto">
              <a:xfrm>
                <a:off x="573" y="1846"/>
                <a:ext cx="987"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en-US" altLang="ru-RU" sz="1400">
                    <a:solidFill>
                      <a:schemeClr val="accent2"/>
                    </a:solidFill>
                  </a:rPr>
                  <a:t>IOTP</a:t>
                </a:r>
                <a:r>
                  <a:rPr lang="ru-RU" altLang="ru-RU" sz="1400">
                    <a:solidFill>
                      <a:schemeClr val="accent2"/>
                    </a:solidFill>
                  </a:rPr>
                  <a:t>-сообщение</a:t>
                </a:r>
              </a:p>
            </p:txBody>
          </p:sp>
        </p:gr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60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6099" name="Text Box 3"/>
          <p:cNvSpPr txBox="1">
            <a:spLocks noChangeArrowheads="1"/>
          </p:cNvSpPr>
          <p:nvPr/>
        </p:nvSpPr>
        <p:spPr bwMode="auto">
          <a:xfrm>
            <a:off x="0" y="8493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CC3300"/>
                </a:solidFill>
                <a:latin typeface="Tahoma" panose="020B0604030504040204" pitchFamily="34" charset="0"/>
              </a:rPr>
              <a:t>32.1. </a:t>
            </a:r>
            <a:r>
              <a:rPr lang="ru-RU" altLang="ru-RU" sz="2400">
                <a:solidFill>
                  <a:srgbClr val="CC3300"/>
                </a:solidFill>
              </a:rPr>
              <a:t>Общая структура (формат) IOTP-сообщения</a:t>
            </a:r>
            <a:r>
              <a:rPr lang="ru-RU" altLang="ru-RU" sz="2400" b="0">
                <a:solidFill>
                  <a:srgbClr val="CC3300"/>
                </a:solidFill>
              </a:rPr>
              <a:t> </a:t>
            </a:r>
          </a:p>
        </p:txBody>
      </p:sp>
      <p:sp>
        <p:nvSpPr>
          <p:cNvPr id="1156100" name="Text Box 4"/>
          <p:cNvSpPr txBox="1">
            <a:spLocks noChangeArrowheads="1"/>
          </p:cNvSpPr>
          <p:nvPr/>
        </p:nvSpPr>
        <p:spPr bwMode="auto">
          <a:xfrm>
            <a:off x="249238" y="1436688"/>
            <a:ext cx="86296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b="0">
                <a:solidFill>
                  <a:srgbClr val="800080"/>
                </a:solidFill>
              </a:rPr>
              <a:t>На рис.32.3 представлена общая структура (формат) </a:t>
            </a:r>
            <a:r>
              <a:rPr lang="en-US" altLang="ru-RU" b="0">
                <a:solidFill>
                  <a:srgbClr val="800080"/>
                </a:solidFill>
              </a:rPr>
              <a:t>IOTP</a:t>
            </a:r>
            <a:r>
              <a:rPr lang="ru-RU" altLang="ru-RU" b="0">
                <a:solidFill>
                  <a:srgbClr val="800080"/>
                </a:solidFill>
              </a:rPr>
              <a:t>-сообщения.</a:t>
            </a:r>
            <a:endParaRPr lang="ru-RU" altLang="ru-RU" u="sng">
              <a:solidFill>
                <a:srgbClr val="800080"/>
              </a:solidFill>
            </a:endParaRPr>
          </a:p>
          <a:p>
            <a:r>
              <a:rPr lang="en-US" altLang="ru-RU" b="0">
                <a:solidFill>
                  <a:srgbClr val="800080"/>
                </a:solidFill>
              </a:rPr>
              <a:t>IOTP</a:t>
            </a:r>
            <a:r>
              <a:rPr lang="ru-RU" altLang="ru-RU" b="0">
                <a:solidFill>
                  <a:srgbClr val="800080"/>
                </a:solidFill>
              </a:rPr>
              <a:t>-сообщение представляет собой документ в </a:t>
            </a:r>
            <a:r>
              <a:rPr lang="en-US" altLang="ru-RU" b="0">
                <a:solidFill>
                  <a:srgbClr val="800080"/>
                </a:solidFill>
              </a:rPr>
              <a:t>XML</a:t>
            </a:r>
            <a:r>
              <a:rPr lang="ru-RU" altLang="ru-RU" b="0">
                <a:solidFill>
                  <a:srgbClr val="800080"/>
                </a:solidFill>
              </a:rPr>
              <a:t>-формате (</a:t>
            </a:r>
            <a:r>
              <a:rPr lang="en-US" altLang="ru-RU" b="0">
                <a:solidFill>
                  <a:srgbClr val="800080"/>
                </a:solidFill>
              </a:rPr>
              <a:t>Extensible Markup Language</a:t>
            </a:r>
            <a:r>
              <a:rPr lang="ru-RU" altLang="ru-RU" b="0">
                <a:solidFill>
                  <a:srgbClr val="800080"/>
                </a:solidFill>
              </a:rPr>
              <a:t> — расширяемый язык гипертекстовой разметки документов), который передается между участниками торговой сделки. Размер сообщения (в информационных символах) является переменным параметром и зависит от конкретного предназначения самого сообщения. Оно имеет блочную структуру и содержит следующие информационные блоки: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grpSp>
        <p:nvGrpSpPr>
          <p:cNvPr id="1157249" name="Group 129"/>
          <p:cNvGrpSpPr>
            <a:grpSpLocks/>
          </p:cNvGrpSpPr>
          <p:nvPr/>
        </p:nvGrpSpPr>
        <p:grpSpPr bwMode="auto">
          <a:xfrm>
            <a:off x="233363" y="1190625"/>
            <a:ext cx="8631237" cy="4251325"/>
            <a:chOff x="147" y="750"/>
            <a:chExt cx="5437" cy="2678"/>
          </a:xfrm>
        </p:grpSpPr>
        <p:sp>
          <p:nvSpPr>
            <p:cNvPr id="1157150" name="Line 30"/>
            <p:cNvSpPr>
              <a:spLocks noChangeShapeType="1"/>
            </p:cNvSpPr>
            <p:nvPr/>
          </p:nvSpPr>
          <p:spPr bwMode="auto">
            <a:xfrm flipH="1">
              <a:off x="612" y="1287"/>
              <a:ext cx="0" cy="16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4" name="Line 34"/>
            <p:cNvSpPr>
              <a:spLocks noChangeShapeType="1"/>
            </p:cNvSpPr>
            <p:nvPr/>
          </p:nvSpPr>
          <p:spPr bwMode="auto">
            <a:xfrm flipH="1">
              <a:off x="1633" y="2014"/>
              <a:ext cx="563" cy="380"/>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33" name="Rectangle 13"/>
            <p:cNvSpPr>
              <a:spLocks noChangeArrowheads="1"/>
            </p:cNvSpPr>
            <p:nvPr/>
          </p:nvSpPr>
          <p:spPr bwMode="auto">
            <a:xfrm>
              <a:off x="613" y="759"/>
              <a:ext cx="4533" cy="543"/>
            </a:xfrm>
            <a:prstGeom prst="rect">
              <a:avLst/>
            </a:prstGeom>
            <a:gradFill rotWithShape="1">
              <a:gsLst>
                <a:gs pos="0">
                  <a:srgbClr val="FFFFCC">
                    <a:gamma/>
                    <a:tint val="0"/>
                    <a:invGamma/>
                  </a:srgbClr>
                </a:gs>
                <a:gs pos="100000">
                  <a:srgbClr val="FFFFCC"/>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grpSp>
          <p:nvGrpSpPr>
            <p:cNvPr id="1157191" name="Group 71"/>
            <p:cNvGrpSpPr>
              <a:grpSpLocks/>
            </p:cNvGrpSpPr>
            <p:nvPr/>
          </p:nvGrpSpPr>
          <p:grpSpPr bwMode="auto">
            <a:xfrm>
              <a:off x="4607" y="750"/>
              <a:ext cx="386" cy="589"/>
              <a:chOff x="3977" y="650"/>
              <a:chExt cx="469" cy="761"/>
            </a:xfrm>
          </p:grpSpPr>
          <p:sp>
            <p:nvSpPr>
              <p:cNvPr id="1157134" name="Rectangle 14"/>
              <p:cNvSpPr>
                <a:spLocks noChangeArrowheads="1"/>
              </p:cNvSpPr>
              <p:nvPr/>
            </p:nvSpPr>
            <p:spPr bwMode="auto">
              <a:xfrm>
                <a:off x="3977" y="650"/>
                <a:ext cx="67" cy="761"/>
              </a:xfrm>
              <a:prstGeom prst="rect">
                <a:avLst/>
              </a:prstGeom>
              <a:solidFill>
                <a:srgbClr val="FFFFCC"/>
              </a:solidFill>
              <a:ln w="12700">
                <a:solidFill>
                  <a:srgbClr val="FFFFCC"/>
                </a:solidFill>
                <a:miter lim="800000"/>
                <a:headEnd/>
                <a:tailEnd/>
              </a:ln>
              <a:effectLst/>
              <a:extLst>
                <a:ext uri="{AF507438-7753-43E0-B8FC-AC1667EBCBE1}">
                  <a14:hiddenEffects xmlns:a14="http://schemas.microsoft.com/office/drawing/2010/main">
                    <a:effectLst>
                      <a:outerShdw dist="45791" dir="3378596" algn="ctr" rotWithShape="0">
                        <a:srgbClr val="808080"/>
                      </a:outerShdw>
                    </a:effectLst>
                  </a14:hiddenEffects>
                </a:ext>
              </a:extLst>
            </p:spPr>
            <p:txBody>
              <a:bodyPr/>
              <a:lstStyle/>
              <a:p>
                <a:endParaRPr lang="ru-RU"/>
              </a:p>
            </p:txBody>
          </p:sp>
          <p:sp>
            <p:nvSpPr>
              <p:cNvPr id="1157135" name="Rectangle 15"/>
              <p:cNvSpPr>
                <a:spLocks noChangeArrowheads="1"/>
              </p:cNvSpPr>
              <p:nvPr/>
            </p:nvSpPr>
            <p:spPr bwMode="auto">
              <a:xfrm>
                <a:off x="4178" y="650"/>
                <a:ext cx="67" cy="761"/>
              </a:xfrm>
              <a:prstGeom prst="rect">
                <a:avLst/>
              </a:prstGeom>
              <a:solidFill>
                <a:srgbClr val="FFFFCC"/>
              </a:solidFill>
              <a:ln w="19050">
                <a:solidFill>
                  <a:srgbClr val="FFFFCC"/>
                </a:solidFill>
                <a:miter lim="800000"/>
                <a:headEnd/>
                <a:tailEnd/>
              </a:ln>
              <a:effectLst/>
              <a:extLst>
                <a:ext uri="{AF507438-7753-43E0-B8FC-AC1667EBCBE1}">
                  <a14:hiddenEffects xmlns:a14="http://schemas.microsoft.com/office/drawing/2010/main">
                    <a:effectLst>
                      <a:outerShdw dist="45791" dir="3378596" algn="ctr" rotWithShape="0">
                        <a:srgbClr val="808080"/>
                      </a:outerShdw>
                    </a:effectLst>
                  </a14:hiddenEffects>
                </a:ext>
              </a:extLst>
            </p:spPr>
            <p:txBody>
              <a:bodyPr/>
              <a:lstStyle/>
              <a:p>
                <a:endParaRPr lang="ru-RU"/>
              </a:p>
            </p:txBody>
          </p:sp>
          <p:sp>
            <p:nvSpPr>
              <p:cNvPr id="1157136" name="Rectangle 16"/>
              <p:cNvSpPr>
                <a:spLocks noChangeArrowheads="1"/>
              </p:cNvSpPr>
              <p:nvPr/>
            </p:nvSpPr>
            <p:spPr bwMode="auto">
              <a:xfrm>
                <a:off x="4379" y="650"/>
                <a:ext cx="67" cy="761"/>
              </a:xfrm>
              <a:prstGeom prst="rect">
                <a:avLst/>
              </a:prstGeom>
              <a:solidFill>
                <a:srgbClr val="FFFFCC"/>
              </a:solidFill>
              <a:ln w="12700">
                <a:solidFill>
                  <a:srgbClr val="FFFFCC"/>
                </a:solidFill>
                <a:miter lim="800000"/>
                <a:headEnd/>
                <a:tailEnd/>
              </a:ln>
              <a:effectLst/>
              <a:extLst>
                <a:ext uri="{AF507438-7753-43E0-B8FC-AC1667EBCBE1}">
                  <a14:hiddenEffects xmlns:a14="http://schemas.microsoft.com/office/drawing/2010/main">
                    <a:effectLst>
                      <a:outerShdw dist="45791" dir="3378596" algn="ctr" rotWithShape="0">
                        <a:srgbClr val="808080"/>
                      </a:outerShdw>
                    </a:effectLst>
                  </a14:hiddenEffects>
                </a:ext>
              </a:extLst>
            </p:spPr>
            <p:txBody>
              <a:bodyPr/>
              <a:lstStyle/>
              <a:p>
                <a:endParaRPr lang="ru-RU"/>
              </a:p>
            </p:txBody>
          </p:sp>
        </p:grpSp>
        <p:grpSp>
          <p:nvGrpSpPr>
            <p:cNvPr id="1157201" name="Group 81"/>
            <p:cNvGrpSpPr>
              <a:grpSpLocks/>
            </p:cNvGrpSpPr>
            <p:nvPr/>
          </p:nvGrpSpPr>
          <p:grpSpPr bwMode="auto">
            <a:xfrm>
              <a:off x="612" y="1431"/>
              <a:ext cx="4533" cy="621"/>
              <a:chOff x="612" y="1431"/>
              <a:chExt cx="4533" cy="621"/>
            </a:xfrm>
          </p:grpSpPr>
          <p:sp>
            <p:nvSpPr>
              <p:cNvPr id="1157138" name="Rectangle 18"/>
              <p:cNvSpPr>
                <a:spLocks noChangeArrowheads="1"/>
              </p:cNvSpPr>
              <p:nvPr/>
            </p:nvSpPr>
            <p:spPr bwMode="auto">
              <a:xfrm>
                <a:off x="612" y="1447"/>
                <a:ext cx="4533" cy="564"/>
              </a:xfrm>
              <a:prstGeom prst="rect">
                <a:avLst/>
              </a:prstGeom>
              <a:gradFill rotWithShape="1">
                <a:gsLst>
                  <a:gs pos="0">
                    <a:srgbClr val="FFFFCC">
                      <a:gamma/>
                      <a:tint val="0"/>
                      <a:invGamma/>
                    </a:srgbClr>
                  </a:gs>
                  <a:gs pos="100000">
                    <a:srgbClr val="FFFFCC"/>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sp>
            <p:nvSpPr>
              <p:cNvPr id="1157147" name="Line 27"/>
              <p:cNvSpPr>
                <a:spLocks noChangeShapeType="1"/>
              </p:cNvSpPr>
              <p:nvPr/>
            </p:nvSpPr>
            <p:spPr bwMode="auto">
              <a:xfrm>
                <a:off x="4083" y="1447"/>
                <a:ext cx="0" cy="574"/>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48" name="Line 28"/>
              <p:cNvSpPr>
                <a:spLocks noChangeShapeType="1"/>
              </p:cNvSpPr>
              <p:nvPr/>
            </p:nvSpPr>
            <p:spPr bwMode="auto">
              <a:xfrm>
                <a:off x="2996" y="1447"/>
                <a:ext cx="0" cy="557"/>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49" name="Line 29"/>
              <p:cNvSpPr>
                <a:spLocks noChangeShapeType="1"/>
              </p:cNvSpPr>
              <p:nvPr/>
            </p:nvSpPr>
            <p:spPr bwMode="auto">
              <a:xfrm>
                <a:off x="2202" y="1455"/>
                <a:ext cx="0" cy="557"/>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1157167" name="Group 47"/>
              <p:cNvGrpSpPr>
                <a:grpSpLocks/>
              </p:cNvGrpSpPr>
              <p:nvPr/>
            </p:nvGrpSpPr>
            <p:grpSpPr bwMode="auto">
              <a:xfrm>
                <a:off x="3876" y="1432"/>
                <a:ext cx="170" cy="620"/>
                <a:chOff x="9517" y="10225"/>
                <a:chExt cx="285" cy="741"/>
              </a:xfrm>
            </p:grpSpPr>
            <p:sp>
              <p:nvSpPr>
                <p:cNvPr id="1157168" name="Rectangle 48"/>
                <p:cNvSpPr>
                  <a:spLocks noChangeArrowheads="1"/>
                </p:cNvSpPr>
                <p:nvPr/>
              </p:nvSpPr>
              <p:spPr bwMode="auto">
                <a:xfrm>
                  <a:off x="9745" y="10225"/>
                  <a:ext cx="57" cy="741"/>
                </a:xfrm>
                <a:prstGeom prst="rect">
                  <a:avLst/>
                </a:prstGeom>
                <a:gradFill rotWithShape="1">
                  <a:gsLst>
                    <a:gs pos="0">
                      <a:srgbClr val="FFFFCC"/>
                    </a:gs>
                    <a:gs pos="50000">
                      <a:srgbClr val="FFFFCC">
                        <a:gamma/>
                        <a:tint val="0"/>
                        <a:invGamma/>
                      </a:srgbClr>
                    </a:gs>
                    <a:gs pos="100000">
                      <a:srgbClr val="FFFFCC"/>
                    </a:gs>
                  </a:gsLst>
                  <a:lin ang="5400000" scaled="1"/>
                </a:gra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69" name="Rectangle 49"/>
                <p:cNvSpPr>
                  <a:spLocks noChangeArrowheads="1"/>
                </p:cNvSpPr>
                <p:nvPr/>
              </p:nvSpPr>
              <p:spPr bwMode="auto">
                <a:xfrm>
                  <a:off x="9517" y="10225"/>
                  <a:ext cx="57" cy="741"/>
                </a:xfrm>
                <a:prstGeom prst="rect">
                  <a:avLst/>
                </a:prstGeom>
                <a:gradFill rotWithShape="1">
                  <a:gsLst>
                    <a:gs pos="0">
                      <a:srgbClr val="FFFFCC"/>
                    </a:gs>
                    <a:gs pos="50000">
                      <a:srgbClr val="FFFFCC">
                        <a:gamma/>
                        <a:tint val="0"/>
                        <a:invGamma/>
                      </a:srgbClr>
                    </a:gs>
                    <a:gs pos="100000">
                      <a:srgbClr val="FFFFCC"/>
                    </a:gs>
                  </a:gsLst>
                  <a:lin ang="5400000" scaled="1"/>
                </a:gra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70" name="Rectangle 50"/>
                <p:cNvSpPr>
                  <a:spLocks noChangeArrowheads="1"/>
                </p:cNvSpPr>
                <p:nvPr/>
              </p:nvSpPr>
              <p:spPr bwMode="auto">
                <a:xfrm>
                  <a:off x="9631" y="10225"/>
                  <a:ext cx="57" cy="741"/>
                </a:xfrm>
                <a:prstGeom prst="rect">
                  <a:avLst/>
                </a:prstGeom>
                <a:gradFill rotWithShape="1">
                  <a:gsLst>
                    <a:gs pos="0">
                      <a:srgbClr val="FFFFCC"/>
                    </a:gs>
                    <a:gs pos="50000">
                      <a:srgbClr val="FFFFCC">
                        <a:gamma/>
                        <a:tint val="0"/>
                        <a:invGamma/>
                      </a:srgbClr>
                    </a:gs>
                    <a:gs pos="100000">
                      <a:srgbClr val="FFFFCC"/>
                    </a:gs>
                  </a:gsLst>
                  <a:lin ang="5400000" scaled="1"/>
                </a:gra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157184" name="Text Box 64"/>
              <p:cNvSpPr txBox="1">
                <a:spLocks noChangeArrowheads="1"/>
              </p:cNvSpPr>
              <p:nvPr/>
            </p:nvSpPr>
            <p:spPr bwMode="auto">
              <a:xfrm>
                <a:off x="2232" y="1533"/>
                <a:ext cx="732" cy="41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2400">
                    <a:solidFill>
                      <a:srgbClr val="800080"/>
                    </a:solidFill>
                    <a:latin typeface="Tahoma" panose="020B0604030504040204" pitchFamily="34" charset="0"/>
                    <a:cs typeface="Tahoma" panose="020B0604030504040204" pitchFamily="34" charset="0"/>
                  </a:rPr>
                  <a:t>Блок «ЭЦП»</a:t>
                </a:r>
                <a:endParaRPr lang="ru-RU" altLang="ru-RU" sz="2400">
                  <a:solidFill>
                    <a:srgbClr val="800080"/>
                  </a:solidFill>
                  <a:latin typeface="Tahoma" panose="020B0604030504040204" pitchFamily="34" charset="0"/>
                  <a:cs typeface="Tahoma" panose="020B0604030504040204" pitchFamily="34" charset="0"/>
                </a:endParaRPr>
              </a:p>
            </p:txBody>
          </p:sp>
          <p:sp>
            <p:nvSpPr>
              <p:cNvPr id="1157192" name="Text Box 72"/>
              <p:cNvSpPr txBox="1">
                <a:spLocks noChangeArrowheads="1"/>
              </p:cNvSpPr>
              <p:nvPr/>
            </p:nvSpPr>
            <p:spPr bwMode="auto">
              <a:xfrm>
                <a:off x="648" y="1546"/>
                <a:ext cx="1506" cy="38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2400">
                    <a:solidFill>
                      <a:srgbClr val="6666FF"/>
                    </a:solidFill>
                    <a:latin typeface="Tahoma" panose="020B0604030504040204" pitchFamily="34" charset="0"/>
                    <a:cs typeface="Tahoma" panose="020B0604030504040204" pitchFamily="34" charset="0"/>
                  </a:rPr>
                  <a:t>Блок</a:t>
                </a:r>
                <a:r>
                  <a:rPr lang="ru-RU" altLang="zh-CN" sz="2000">
                    <a:solidFill>
                      <a:srgbClr val="6666FF"/>
                    </a:solidFill>
                    <a:latin typeface="Tahoma" panose="020B0604030504040204" pitchFamily="34" charset="0"/>
                    <a:cs typeface="Tahoma" panose="020B0604030504040204" pitchFamily="34" charset="0"/>
                  </a:rPr>
                  <a:t> «Определитель»</a:t>
                </a:r>
                <a:endParaRPr lang="ru-RU" altLang="ru-RU" sz="2000">
                  <a:solidFill>
                    <a:srgbClr val="6666FF"/>
                  </a:solidFill>
                  <a:latin typeface="Tahoma" panose="020B0604030504040204" pitchFamily="34" charset="0"/>
                  <a:cs typeface="Tahoma" panose="020B0604030504040204" pitchFamily="34" charset="0"/>
                </a:endParaRPr>
              </a:p>
            </p:txBody>
          </p:sp>
          <p:grpSp>
            <p:nvGrpSpPr>
              <p:cNvPr id="1157195" name="Group 75"/>
              <p:cNvGrpSpPr>
                <a:grpSpLocks/>
              </p:cNvGrpSpPr>
              <p:nvPr/>
            </p:nvGrpSpPr>
            <p:grpSpPr bwMode="auto">
              <a:xfrm>
                <a:off x="4923" y="1431"/>
                <a:ext cx="170" cy="620"/>
                <a:chOff x="9517" y="10225"/>
                <a:chExt cx="285" cy="741"/>
              </a:xfrm>
            </p:grpSpPr>
            <p:sp>
              <p:nvSpPr>
                <p:cNvPr id="1157196" name="Rectangle 76"/>
                <p:cNvSpPr>
                  <a:spLocks noChangeArrowheads="1"/>
                </p:cNvSpPr>
                <p:nvPr/>
              </p:nvSpPr>
              <p:spPr bwMode="auto">
                <a:xfrm>
                  <a:off x="9745" y="10225"/>
                  <a:ext cx="57" cy="741"/>
                </a:xfrm>
                <a:prstGeom prst="rect">
                  <a:avLst/>
                </a:prstGeom>
                <a:solidFill>
                  <a:srgbClr val="FFFFCC"/>
                </a:soli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97" name="Rectangle 77"/>
                <p:cNvSpPr>
                  <a:spLocks noChangeArrowheads="1"/>
                </p:cNvSpPr>
                <p:nvPr/>
              </p:nvSpPr>
              <p:spPr bwMode="auto">
                <a:xfrm>
                  <a:off x="9517" y="10225"/>
                  <a:ext cx="57" cy="741"/>
                </a:xfrm>
                <a:prstGeom prst="rect">
                  <a:avLst/>
                </a:prstGeom>
                <a:solidFill>
                  <a:srgbClr val="FFFFCC"/>
                </a:soli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98" name="Rectangle 78"/>
                <p:cNvSpPr>
                  <a:spLocks noChangeArrowheads="1"/>
                </p:cNvSpPr>
                <p:nvPr/>
              </p:nvSpPr>
              <p:spPr bwMode="auto">
                <a:xfrm>
                  <a:off x="9631" y="10225"/>
                  <a:ext cx="57" cy="741"/>
                </a:xfrm>
                <a:prstGeom prst="rect">
                  <a:avLst/>
                </a:prstGeom>
                <a:solidFill>
                  <a:srgbClr val="FFFFCC"/>
                </a:solidFill>
                <a:ln>
                  <a:noFill/>
                </a:ln>
                <a:effectLst/>
                <a:extLst>
                  <a:ext uri="{91240B29-F687-4F45-9708-019B960494DF}">
                    <a14:hiddenLine xmlns:a14="http://schemas.microsoft.com/office/drawing/2010/main" w="12700">
                      <a:solidFill>
                        <a:srgbClr val="FFFF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157199" name="Text Box 79"/>
              <p:cNvSpPr txBox="1">
                <a:spLocks noChangeArrowheads="1"/>
              </p:cNvSpPr>
              <p:nvPr/>
            </p:nvSpPr>
            <p:spPr bwMode="auto">
              <a:xfrm>
                <a:off x="4158" y="1596"/>
                <a:ext cx="937" cy="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200">
                    <a:solidFill>
                      <a:schemeClr val="hlink"/>
                    </a:solidFill>
                    <a:latin typeface="Tahoma" panose="020B0604030504040204" pitchFamily="34" charset="0"/>
                    <a:cs typeface="Tahoma" panose="020B0604030504040204" pitchFamily="34" charset="0"/>
                  </a:rPr>
                  <a:t>Информационный</a:t>
                </a:r>
              </a:p>
              <a:p>
                <a:pPr>
                  <a:lnSpc>
                    <a:spcPct val="90000"/>
                  </a:lnSpc>
                </a:pPr>
                <a:r>
                  <a:rPr lang="ru-RU" altLang="zh-CN" sz="1200">
                    <a:solidFill>
                      <a:schemeClr val="hlink"/>
                    </a:solidFill>
                    <a:latin typeface="Tahoma" panose="020B0604030504040204" pitchFamily="34" charset="0"/>
                    <a:cs typeface="Tahoma" panose="020B0604030504040204" pitchFamily="34" charset="0"/>
                  </a:rPr>
                  <a:t>торговый</a:t>
                </a:r>
              </a:p>
              <a:p>
                <a:pPr>
                  <a:lnSpc>
                    <a:spcPct val="90000"/>
                  </a:lnSpc>
                </a:pPr>
                <a:r>
                  <a:rPr lang="ru-RU" altLang="zh-CN" sz="1200">
                    <a:solidFill>
                      <a:schemeClr val="hlink"/>
                    </a:solidFill>
                    <a:latin typeface="Tahoma" panose="020B0604030504040204" pitchFamily="34" charset="0"/>
                    <a:cs typeface="Tahoma" panose="020B0604030504040204" pitchFamily="34" charset="0"/>
                  </a:rPr>
                  <a:t> блок</a:t>
                </a:r>
                <a:endParaRPr lang="ru-RU" altLang="ru-RU" sz="1200">
                  <a:solidFill>
                    <a:schemeClr val="hlink"/>
                  </a:solidFill>
                  <a:latin typeface="Tahoma" panose="020B0604030504040204" pitchFamily="34" charset="0"/>
                  <a:cs typeface="Tahoma" panose="020B0604030504040204" pitchFamily="34" charset="0"/>
                </a:endParaRPr>
              </a:p>
            </p:txBody>
          </p:sp>
          <p:sp>
            <p:nvSpPr>
              <p:cNvPr id="1157200" name="Text Box 80"/>
              <p:cNvSpPr txBox="1">
                <a:spLocks noChangeArrowheads="1"/>
              </p:cNvSpPr>
              <p:nvPr/>
            </p:nvSpPr>
            <p:spPr bwMode="auto">
              <a:xfrm>
                <a:off x="3073" y="1593"/>
                <a:ext cx="937" cy="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200">
                    <a:solidFill>
                      <a:schemeClr val="hlink"/>
                    </a:solidFill>
                    <a:latin typeface="Tahoma" panose="020B0604030504040204" pitchFamily="34" charset="0"/>
                    <a:cs typeface="Tahoma" panose="020B0604030504040204" pitchFamily="34" charset="0"/>
                  </a:rPr>
                  <a:t>Информационный</a:t>
                </a:r>
              </a:p>
              <a:p>
                <a:pPr>
                  <a:lnSpc>
                    <a:spcPct val="90000"/>
                  </a:lnSpc>
                </a:pPr>
                <a:r>
                  <a:rPr lang="ru-RU" altLang="zh-CN" sz="1200">
                    <a:solidFill>
                      <a:schemeClr val="hlink"/>
                    </a:solidFill>
                    <a:latin typeface="Tahoma" panose="020B0604030504040204" pitchFamily="34" charset="0"/>
                    <a:cs typeface="Tahoma" panose="020B0604030504040204" pitchFamily="34" charset="0"/>
                  </a:rPr>
                  <a:t>торговый</a:t>
                </a:r>
              </a:p>
              <a:p>
                <a:pPr>
                  <a:lnSpc>
                    <a:spcPct val="90000"/>
                  </a:lnSpc>
                </a:pPr>
                <a:r>
                  <a:rPr lang="ru-RU" altLang="zh-CN" sz="1200">
                    <a:solidFill>
                      <a:schemeClr val="hlink"/>
                    </a:solidFill>
                    <a:latin typeface="Tahoma" panose="020B0604030504040204" pitchFamily="34" charset="0"/>
                    <a:cs typeface="Tahoma" panose="020B0604030504040204" pitchFamily="34" charset="0"/>
                  </a:rPr>
                  <a:t> блок</a:t>
                </a:r>
                <a:endParaRPr lang="ru-RU" altLang="ru-RU" sz="1200">
                  <a:solidFill>
                    <a:schemeClr val="hlink"/>
                  </a:solidFill>
                  <a:latin typeface="Tahoma" panose="020B0604030504040204" pitchFamily="34" charset="0"/>
                  <a:cs typeface="Tahoma" panose="020B0604030504040204" pitchFamily="34" charset="0"/>
                </a:endParaRPr>
              </a:p>
            </p:txBody>
          </p:sp>
        </p:grpSp>
        <p:grpSp>
          <p:nvGrpSpPr>
            <p:cNvPr id="1157217" name="Group 97"/>
            <p:cNvGrpSpPr>
              <a:grpSpLocks/>
            </p:cNvGrpSpPr>
            <p:nvPr/>
          </p:nvGrpSpPr>
          <p:grpSpPr bwMode="auto">
            <a:xfrm>
              <a:off x="153" y="2402"/>
              <a:ext cx="1423" cy="399"/>
              <a:chOff x="153" y="2402"/>
              <a:chExt cx="1423" cy="399"/>
            </a:xfrm>
          </p:grpSpPr>
          <p:grpSp>
            <p:nvGrpSpPr>
              <p:cNvPr id="1157179" name="Group 59"/>
              <p:cNvGrpSpPr>
                <a:grpSpLocks/>
              </p:cNvGrpSpPr>
              <p:nvPr/>
            </p:nvGrpSpPr>
            <p:grpSpPr bwMode="auto">
              <a:xfrm>
                <a:off x="153" y="2402"/>
                <a:ext cx="1423" cy="399"/>
                <a:chOff x="4413" y="10400"/>
                <a:chExt cx="2260" cy="565"/>
              </a:xfrm>
            </p:grpSpPr>
            <p:sp>
              <p:nvSpPr>
                <p:cNvPr id="1157180" name="Rectangle 60"/>
                <p:cNvSpPr>
                  <a:spLocks noChangeArrowheads="1"/>
                </p:cNvSpPr>
                <p:nvPr/>
              </p:nvSpPr>
              <p:spPr bwMode="auto">
                <a:xfrm>
                  <a:off x="4413" y="10400"/>
                  <a:ext cx="2260" cy="565"/>
                </a:xfrm>
                <a:prstGeom prst="rect">
                  <a:avLst/>
                </a:prstGeom>
                <a:gradFill rotWithShape="1">
                  <a:gsLst>
                    <a:gs pos="0">
                      <a:srgbClr val="CCFFFF">
                        <a:gamma/>
                        <a:tint val="0"/>
                        <a:invGamma/>
                      </a:srgbClr>
                    </a:gs>
                    <a:gs pos="100000">
                      <a:srgbClr val="CCFFFF"/>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sp>
              <p:nvSpPr>
                <p:cNvPr id="1157181" name="Line 61"/>
                <p:cNvSpPr>
                  <a:spLocks noChangeShapeType="1"/>
                </p:cNvSpPr>
                <p:nvPr/>
              </p:nvSpPr>
              <p:spPr bwMode="auto">
                <a:xfrm>
                  <a:off x="5543" y="10400"/>
                  <a:ext cx="1" cy="565"/>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grpSp>
          <p:sp>
            <p:nvSpPr>
              <p:cNvPr id="1157187" name="Text Box 67"/>
              <p:cNvSpPr txBox="1">
                <a:spLocks noChangeArrowheads="1"/>
              </p:cNvSpPr>
              <p:nvPr/>
            </p:nvSpPr>
            <p:spPr bwMode="auto">
              <a:xfrm>
                <a:off x="168" y="2486"/>
                <a:ext cx="684" cy="24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nSpc>
                    <a:spcPct val="85000"/>
                  </a:lnSpc>
                </a:pPr>
                <a:r>
                  <a:rPr lang="ru-RU" altLang="ru-RU" sz="1000">
                    <a:solidFill>
                      <a:srgbClr val="FF0000"/>
                    </a:solidFill>
                  </a:rPr>
                  <a:t>Идентификатор</a:t>
                </a:r>
              </a:p>
              <a:p>
                <a:pPr>
                  <a:lnSpc>
                    <a:spcPct val="85000"/>
                  </a:lnSpc>
                </a:pPr>
                <a:r>
                  <a:rPr lang="ru-RU" altLang="ru-RU" sz="1000">
                    <a:solidFill>
                      <a:srgbClr val="FF0000"/>
                    </a:solidFill>
                  </a:rPr>
                  <a:t>торговой операции</a:t>
                </a:r>
              </a:p>
            </p:txBody>
          </p:sp>
          <p:sp>
            <p:nvSpPr>
              <p:cNvPr id="1157204" name="Text Box 84"/>
              <p:cNvSpPr txBox="1">
                <a:spLocks noChangeArrowheads="1"/>
              </p:cNvSpPr>
              <p:nvPr/>
            </p:nvSpPr>
            <p:spPr bwMode="auto">
              <a:xfrm>
                <a:off x="875" y="2529"/>
                <a:ext cx="684" cy="164"/>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nSpc>
                    <a:spcPct val="85000"/>
                  </a:lnSpc>
                </a:pPr>
                <a:r>
                  <a:rPr lang="ru-RU" altLang="ru-RU" sz="1000">
                    <a:solidFill>
                      <a:srgbClr val="FF0000"/>
                    </a:solidFill>
                  </a:rPr>
                  <a:t>Идентификатор</a:t>
                </a:r>
              </a:p>
              <a:p>
                <a:pPr>
                  <a:lnSpc>
                    <a:spcPct val="85000"/>
                  </a:lnSpc>
                </a:pPr>
                <a:r>
                  <a:rPr lang="en-US" altLang="ru-RU" sz="1000">
                    <a:solidFill>
                      <a:srgbClr val="FF0000"/>
                    </a:solidFill>
                  </a:rPr>
                  <a:t>IOTP-</a:t>
                </a:r>
                <a:r>
                  <a:rPr lang="ru-RU" altLang="ru-RU" sz="1000">
                    <a:solidFill>
                      <a:srgbClr val="FF0000"/>
                    </a:solidFill>
                  </a:rPr>
                  <a:t>сообщения</a:t>
                </a:r>
              </a:p>
            </p:txBody>
          </p:sp>
        </p:grpSp>
        <p:sp>
          <p:nvSpPr>
            <p:cNvPr id="1157153" name="Line 33"/>
            <p:cNvSpPr>
              <a:spLocks noChangeShapeType="1"/>
            </p:cNvSpPr>
            <p:nvPr/>
          </p:nvSpPr>
          <p:spPr bwMode="auto">
            <a:xfrm flipH="1">
              <a:off x="1579" y="2013"/>
              <a:ext cx="616" cy="378"/>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2" name="Line 32"/>
            <p:cNvSpPr>
              <a:spLocks noChangeShapeType="1"/>
            </p:cNvSpPr>
            <p:nvPr/>
          </p:nvSpPr>
          <p:spPr bwMode="auto">
            <a:xfrm flipH="1">
              <a:off x="147" y="2012"/>
              <a:ext cx="459" cy="384"/>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1157216" name="Group 96"/>
            <p:cNvGrpSpPr>
              <a:grpSpLocks/>
            </p:cNvGrpSpPr>
            <p:nvPr/>
          </p:nvGrpSpPr>
          <p:grpSpPr bwMode="auto">
            <a:xfrm>
              <a:off x="1637" y="2401"/>
              <a:ext cx="1423" cy="399"/>
              <a:chOff x="290" y="2905"/>
              <a:chExt cx="1423" cy="399"/>
            </a:xfrm>
          </p:grpSpPr>
          <p:grpSp>
            <p:nvGrpSpPr>
              <p:cNvPr id="1157211" name="Group 91"/>
              <p:cNvGrpSpPr>
                <a:grpSpLocks/>
              </p:cNvGrpSpPr>
              <p:nvPr/>
            </p:nvGrpSpPr>
            <p:grpSpPr bwMode="auto">
              <a:xfrm>
                <a:off x="290" y="2905"/>
                <a:ext cx="1423" cy="399"/>
                <a:chOff x="4413" y="10400"/>
                <a:chExt cx="2260" cy="565"/>
              </a:xfrm>
            </p:grpSpPr>
            <p:sp>
              <p:nvSpPr>
                <p:cNvPr id="1157212" name="Rectangle 92"/>
                <p:cNvSpPr>
                  <a:spLocks noChangeArrowheads="1"/>
                </p:cNvSpPr>
                <p:nvPr/>
              </p:nvSpPr>
              <p:spPr bwMode="auto">
                <a:xfrm>
                  <a:off x="4413" y="10400"/>
                  <a:ext cx="2260" cy="565"/>
                </a:xfrm>
                <a:prstGeom prst="rect">
                  <a:avLst/>
                </a:prstGeom>
                <a:gradFill rotWithShape="1">
                  <a:gsLst>
                    <a:gs pos="0">
                      <a:srgbClr val="CCECFF">
                        <a:gamma/>
                        <a:tint val="0"/>
                        <a:invGamma/>
                      </a:srgbClr>
                    </a:gs>
                    <a:gs pos="100000">
                      <a:srgbClr val="CCECFF"/>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sp>
              <p:nvSpPr>
                <p:cNvPr id="1157213" name="Line 93"/>
                <p:cNvSpPr>
                  <a:spLocks noChangeShapeType="1"/>
                </p:cNvSpPr>
                <p:nvPr/>
              </p:nvSpPr>
              <p:spPr bwMode="auto">
                <a:xfrm>
                  <a:off x="5543" y="10400"/>
                  <a:ext cx="1" cy="565"/>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grpSp>
          <p:sp>
            <p:nvSpPr>
              <p:cNvPr id="1157214" name="Text Box 94"/>
              <p:cNvSpPr txBox="1">
                <a:spLocks noChangeArrowheads="1"/>
              </p:cNvSpPr>
              <p:nvPr/>
            </p:nvSpPr>
            <p:spPr bwMode="auto">
              <a:xfrm>
                <a:off x="308" y="3014"/>
                <a:ext cx="672" cy="19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gn="r">
                  <a:lnSpc>
                    <a:spcPct val="85000"/>
                  </a:lnSpc>
                </a:pPr>
                <a:r>
                  <a:rPr lang="ru-RU" altLang="ru-RU" sz="1200">
                    <a:solidFill>
                      <a:srgbClr val="FF0000"/>
                    </a:solidFill>
                  </a:rPr>
                  <a:t>Компонент(ы)</a:t>
                </a:r>
              </a:p>
              <a:p>
                <a:pPr>
                  <a:lnSpc>
                    <a:spcPct val="85000"/>
                  </a:lnSpc>
                </a:pPr>
                <a:r>
                  <a:rPr lang="ru-RU" altLang="ru-RU" sz="1200">
                    <a:solidFill>
                      <a:srgbClr val="FF0000"/>
                    </a:solidFill>
                  </a:rPr>
                  <a:t>«ЭЦП»</a:t>
                </a:r>
              </a:p>
            </p:txBody>
          </p:sp>
          <p:sp>
            <p:nvSpPr>
              <p:cNvPr id="1157215" name="Text Box 95"/>
              <p:cNvSpPr txBox="1">
                <a:spLocks noChangeArrowheads="1"/>
              </p:cNvSpPr>
              <p:nvPr/>
            </p:nvSpPr>
            <p:spPr bwMode="auto">
              <a:xfrm>
                <a:off x="1012" y="2975"/>
                <a:ext cx="684" cy="278"/>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nchor="ctr" anchorCtr="1">
                <a:spAutoFit/>
              </a:bodyPr>
              <a:lstStyle/>
              <a:p>
                <a:pPr>
                  <a:lnSpc>
                    <a:spcPct val="85000"/>
                  </a:lnSpc>
                </a:pPr>
                <a:r>
                  <a:rPr lang="ru-RU" altLang="ru-RU" sz="1200">
                    <a:solidFill>
                      <a:srgbClr val="FF0000"/>
                    </a:solidFill>
                  </a:rPr>
                  <a:t>Компонент</a:t>
                </a:r>
              </a:p>
              <a:p>
                <a:pPr>
                  <a:lnSpc>
                    <a:spcPct val="85000"/>
                  </a:lnSpc>
                </a:pPr>
                <a:r>
                  <a:rPr lang="ru-RU" altLang="ru-RU" sz="1100">
                    <a:solidFill>
                      <a:srgbClr val="FF0000"/>
                    </a:solidFill>
                  </a:rPr>
                  <a:t>«Электронный</a:t>
                </a:r>
              </a:p>
              <a:p>
                <a:pPr>
                  <a:lnSpc>
                    <a:spcPct val="85000"/>
                  </a:lnSpc>
                </a:pPr>
                <a:r>
                  <a:rPr lang="ru-RU" altLang="ru-RU" sz="1100">
                    <a:solidFill>
                      <a:srgbClr val="FF0000"/>
                    </a:solidFill>
                  </a:rPr>
                  <a:t>сертификат»</a:t>
                </a:r>
              </a:p>
            </p:txBody>
          </p:sp>
        </p:grpSp>
        <p:grpSp>
          <p:nvGrpSpPr>
            <p:cNvPr id="1157235" name="Group 115"/>
            <p:cNvGrpSpPr>
              <a:grpSpLocks/>
            </p:cNvGrpSpPr>
            <p:nvPr/>
          </p:nvGrpSpPr>
          <p:grpSpPr bwMode="auto">
            <a:xfrm>
              <a:off x="3125" y="2389"/>
              <a:ext cx="1195" cy="452"/>
              <a:chOff x="3135" y="2392"/>
              <a:chExt cx="1195" cy="452"/>
            </a:xfrm>
          </p:grpSpPr>
          <p:sp>
            <p:nvSpPr>
              <p:cNvPr id="1157232" name="Rectangle 112"/>
              <p:cNvSpPr>
                <a:spLocks noChangeArrowheads="1"/>
              </p:cNvSpPr>
              <p:nvPr/>
            </p:nvSpPr>
            <p:spPr bwMode="auto">
              <a:xfrm>
                <a:off x="3135" y="2405"/>
                <a:ext cx="1195" cy="399"/>
              </a:xfrm>
              <a:prstGeom prst="rect">
                <a:avLst/>
              </a:prstGeom>
              <a:gradFill rotWithShape="1">
                <a:gsLst>
                  <a:gs pos="0">
                    <a:srgbClr val="FFE7FF">
                      <a:gamma/>
                      <a:tint val="0"/>
                      <a:invGamma/>
                    </a:srgbClr>
                  </a:gs>
                  <a:gs pos="100000">
                    <a:srgbClr val="FFE7FF"/>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sp>
            <p:nvSpPr>
              <p:cNvPr id="1157233" name="Line 113"/>
              <p:cNvSpPr>
                <a:spLocks noChangeShapeType="1"/>
              </p:cNvSpPr>
              <p:nvPr/>
            </p:nvSpPr>
            <p:spPr bwMode="auto">
              <a:xfrm>
                <a:off x="3550" y="2399"/>
                <a:ext cx="0" cy="399"/>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sp>
            <p:nvSpPr>
              <p:cNvPr id="1157234" name="Line 114"/>
              <p:cNvSpPr>
                <a:spLocks noChangeShapeType="1"/>
              </p:cNvSpPr>
              <p:nvPr/>
            </p:nvSpPr>
            <p:spPr bwMode="auto">
              <a:xfrm>
                <a:off x="3942" y="2404"/>
                <a:ext cx="0" cy="399"/>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grpSp>
            <p:nvGrpSpPr>
              <p:cNvPr id="1157175" name="Group 55"/>
              <p:cNvGrpSpPr>
                <a:grpSpLocks/>
              </p:cNvGrpSpPr>
              <p:nvPr/>
            </p:nvGrpSpPr>
            <p:grpSpPr bwMode="auto">
              <a:xfrm>
                <a:off x="3661" y="2392"/>
                <a:ext cx="170" cy="452"/>
                <a:chOff x="9517" y="10225"/>
                <a:chExt cx="285" cy="741"/>
              </a:xfrm>
            </p:grpSpPr>
            <p:sp>
              <p:nvSpPr>
                <p:cNvPr id="1157176" name="Rectangle 56"/>
                <p:cNvSpPr>
                  <a:spLocks noChangeArrowheads="1"/>
                </p:cNvSpPr>
                <p:nvPr/>
              </p:nvSpPr>
              <p:spPr bwMode="auto">
                <a:xfrm>
                  <a:off x="9745"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77" name="Rectangle 57"/>
                <p:cNvSpPr>
                  <a:spLocks noChangeArrowheads="1"/>
                </p:cNvSpPr>
                <p:nvPr/>
              </p:nvSpPr>
              <p:spPr bwMode="auto">
                <a:xfrm>
                  <a:off x="9517"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78" name="Rectangle 58"/>
                <p:cNvSpPr>
                  <a:spLocks noChangeArrowheads="1"/>
                </p:cNvSpPr>
                <p:nvPr/>
              </p:nvSpPr>
              <p:spPr bwMode="auto">
                <a:xfrm>
                  <a:off x="9631"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nvGrpSpPr>
            <p:cNvPr id="1157236" name="Group 116"/>
            <p:cNvGrpSpPr>
              <a:grpSpLocks/>
            </p:cNvGrpSpPr>
            <p:nvPr/>
          </p:nvGrpSpPr>
          <p:grpSpPr bwMode="auto">
            <a:xfrm>
              <a:off x="4387" y="2386"/>
              <a:ext cx="1195" cy="452"/>
              <a:chOff x="3135" y="2392"/>
              <a:chExt cx="1195" cy="452"/>
            </a:xfrm>
          </p:grpSpPr>
          <p:sp>
            <p:nvSpPr>
              <p:cNvPr id="1157237" name="Rectangle 117"/>
              <p:cNvSpPr>
                <a:spLocks noChangeArrowheads="1"/>
              </p:cNvSpPr>
              <p:nvPr/>
            </p:nvSpPr>
            <p:spPr bwMode="auto">
              <a:xfrm>
                <a:off x="3135" y="2405"/>
                <a:ext cx="1195" cy="399"/>
              </a:xfrm>
              <a:prstGeom prst="rect">
                <a:avLst/>
              </a:prstGeom>
              <a:gradFill rotWithShape="1">
                <a:gsLst>
                  <a:gs pos="0">
                    <a:srgbClr val="FFE7FF">
                      <a:gamma/>
                      <a:tint val="0"/>
                      <a:invGamma/>
                    </a:srgbClr>
                  </a:gs>
                  <a:gs pos="100000">
                    <a:srgbClr val="FFE7FF"/>
                  </a:gs>
                </a:gsLst>
                <a:path path="shape">
                  <a:fillToRect l="50000" t="50000" r="50000" b="50000"/>
                </a:path>
              </a:gradFill>
              <a:ln w="38100">
                <a:solidFill>
                  <a:srgbClr val="CC3300"/>
                </a:solidFill>
                <a:miter lim="800000"/>
                <a:headEnd/>
                <a:tailEnd/>
              </a:ln>
              <a:effectLst>
                <a:outerShdw dist="53882" dir="2700000" algn="ctr" rotWithShape="0">
                  <a:srgbClr val="FF9933"/>
                </a:outerShdw>
              </a:effectLst>
            </p:spPr>
            <p:txBody>
              <a:bodyPr/>
              <a:lstStyle/>
              <a:p>
                <a:endParaRPr lang="ru-RU"/>
              </a:p>
            </p:txBody>
          </p:sp>
          <p:sp>
            <p:nvSpPr>
              <p:cNvPr id="1157238" name="Line 118"/>
              <p:cNvSpPr>
                <a:spLocks noChangeShapeType="1"/>
              </p:cNvSpPr>
              <p:nvPr/>
            </p:nvSpPr>
            <p:spPr bwMode="auto">
              <a:xfrm>
                <a:off x="3550" y="2399"/>
                <a:ext cx="0" cy="399"/>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sp>
            <p:nvSpPr>
              <p:cNvPr id="1157239" name="Line 119"/>
              <p:cNvSpPr>
                <a:spLocks noChangeShapeType="1"/>
              </p:cNvSpPr>
              <p:nvPr/>
            </p:nvSpPr>
            <p:spPr bwMode="auto">
              <a:xfrm>
                <a:off x="3942" y="2404"/>
                <a:ext cx="0" cy="399"/>
              </a:xfrm>
              <a:prstGeom prst="line">
                <a:avLst/>
              </a:prstGeom>
              <a:noFill/>
              <a:ln w="28575">
                <a:solidFill>
                  <a:srgbClr val="CC3300"/>
                </a:solidFill>
                <a:round/>
                <a:headEnd/>
                <a:tailEnd/>
              </a:ln>
              <a:effectLst/>
              <a:extLst>
                <a:ext uri="{AF507438-7753-43E0-B8FC-AC1667EBCBE1}">
                  <a14:hiddenEffects xmlns:a14="http://schemas.microsoft.com/office/drawing/2010/main">
                    <a:effectLst>
                      <a:outerShdw dist="104727" dir="4557825" algn="ctr" rotWithShape="0">
                        <a:srgbClr val="FF9933"/>
                      </a:outerShdw>
                    </a:effectLst>
                  </a14:hiddenEffects>
                </a:ext>
              </a:extLst>
            </p:spPr>
            <p:txBody>
              <a:bodyPr/>
              <a:lstStyle/>
              <a:p>
                <a:endParaRPr lang="ru-RU"/>
              </a:p>
            </p:txBody>
          </p:sp>
          <p:grpSp>
            <p:nvGrpSpPr>
              <p:cNvPr id="1157240" name="Group 120"/>
              <p:cNvGrpSpPr>
                <a:grpSpLocks/>
              </p:cNvGrpSpPr>
              <p:nvPr/>
            </p:nvGrpSpPr>
            <p:grpSpPr bwMode="auto">
              <a:xfrm>
                <a:off x="3661" y="2392"/>
                <a:ext cx="170" cy="452"/>
                <a:chOff x="9517" y="10225"/>
                <a:chExt cx="285" cy="741"/>
              </a:xfrm>
            </p:grpSpPr>
            <p:sp>
              <p:nvSpPr>
                <p:cNvPr id="1157241" name="Rectangle 121"/>
                <p:cNvSpPr>
                  <a:spLocks noChangeArrowheads="1"/>
                </p:cNvSpPr>
                <p:nvPr/>
              </p:nvSpPr>
              <p:spPr bwMode="auto">
                <a:xfrm>
                  <a:off x="9745"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242" name="Rectangle 122"/>
                <p:cNvSpPr>
                  <a:spLocks noChangeArrowheads="1"/>
                </p:cNvSpPr>
                <p:nvPr/>
              </p:nvSpPr>
              <p:spPr bwMode="auto">
                <a:xfrm>
                  <a:off x="9517"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243" name="Rectangle 123"/>
                <p:cNvSpPr>
                  <a:spLocks noChangeArrowheads="1"/>
                </p:cNvSpPr>
                <p:nvPr/>
              </p:nvSpPr>
              <p:spPr bwMode="auto">
                <a:xfrm>
                  <a:off x="9631" y="10225"/>
                  <a:ext cx="57" cy="741"/>
                </a:xfrm>
                <a:prstGeom prst="rect">
                  <a:avLst/>
                </a:prstGeom>
                <a:gradFill rotWithShape="1">
                  <a:gsLst>
                    <a:gs pos="0">
                      <a:srgbClr val="FFE7FF"/>
                    </a:gs>
                    <a:gs pos="50000">
                      <a:srgbClr val="FFE7FF">
                        <a:gamma/>
                        <a:tint val="0"/>
                        <a:invGamma/>
                      </a:srgbClr>
                    </a:gs>
                    <a:gs pos="100000">
                      <a:srgbClr val="FFE7FF"/>
                    </a:gs>
                  </a:gsLst>
                  <a:lin ang="5400000" scaled="1"/>
                </a:gra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sp>
          <p:nvSpPr>
            <p:cNvPr id="1157159" name="Line 39"/>
            <p:cNvSpPr>
              <a:spLocks noChangeShapeType="1"/>
            </p:cNvSpPr>
            <p:nvPr/>
          </p:nvSpPr>
          <p:spPr bwMode="auto">
            <a:xfrm>
              <a:off x="5144" y="2014"/>
              <a:ext cx="440" cy="377"/>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7" name="Line 37"/>
            <p:cNvSpPr>
              <a:spLocks noChangeShapeType="1"/>
            </p:cNvSpPr>
            <p:nvPr/>
          </p:nvSpPr>
          <p:spPr bwMode="auto">
            <a:xfrm>
              <a:off x="4083" y="2009"/>
              <a:ext cx="238" cy="384"/>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8" name="Line 38"/>
            <p:cNvSpPr>
              <a:spLocks noChangeShapeType="1"/>
            </p:cNvSpPr>
            <p:nvPr/>
          </p:nvSpPr>
          <p:spPr bwMode="auto">
            <a:xfrm>
              <a:off x="4084" y="2010"/>
              <a:ext cx="295" cy="383"/>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5" name="Line 35"/>
            <p:cNvSpPr>
              <a:spLocks noChangeShapeType="1"/>
            </p:cNvSpPr>
            <p:nvPr/>
          </p:nvSpPr>
          <p:spPr bwMode="auto">
            <a:xfrm>
              <a:off x="2995" y="2019"/>
              <a:ext cx="68" cy="371"/>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156" name="Line 36"/>
            <p:cNvSpPr>
              <a:spLocks noChangeShapeType="1"/>
            </p:cNvSpPr>
            <p:nvPr/>
          </p:nvSpPr>
          <p:spPr bwMode="auto">
            <a:xfrm>
              <a:off x="2993" y="2011"/>
              <a:ext cx="130" cy="383"/>
            </a:xfrm>
            <a:prstGeom prst="line">
              <a:avLst/>
            </a:prstGeom>
            <a:noFill/>
            <a:ln w="19050">
              <a:solidFill>
                <a:srgbClr val="339966"/>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203" name="Line 83"/>
            <p:cNvSpPr>
              <a:spLocks noChangeShapeType="1"/>
            </p:cNvSpPr>
            <p:nvPr/>
          </p:nvSpPr>
          <p:spPr bwMode="auto">
            <a:xfrm flipH="1">
              <a:off x="5145" y="1304"/>
              <a:ext cx="0" cy="13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157244" name="AutoShape 124"/>
            <p:cNvSpPr>
              <a:spLocks/>
            </p:cNvSpPr>
            <p:nvPr/>
          </p:nvSpPr>
          <p:spPr bwMode="auto">
            <a:xfrm rot="5400000">
              <a:off x="4259" y="1749"/>
              <a:ext cx="206" cy="2444"/>
            </a:xfrm>
            <a:prstGeom prst="rightBrace">
              <a:avLst>
                <a:gd name="adj1" fmla="val 43172"/>
                <a:gd name="adj2" fmla="val 50000"/>
              </a:avLst>
            </a:prstGeom>
            <a:noFill/>
            <a:ln w="28575">
              <a:solidFill>
                <a:schemeClr val="hlink"/>
              </a:solidFill>
              <a:round/>
              <a:headEnd/>
              <a:tailEnd/>
            </a:ln>
            <a:effectLst>
              <a:outerShdw dist="28398" dir="1593903" algn="ctr" rotWithShape="0">
                <a:srgbClr val="FF9933"/>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ru-RU"/>
            </a:p>
          </p:txBody>
        </p:sp>
        <p:sp>
          <p:nvSpPr>
            <p:cNvPr id="1157245" name="Text Box 125"/>
            <p:cNvSpPr txBox="1">
              <a:spLocks noChangeArrowheads="1"/>
            </p:cNvSpPr>
            <p:nvPr/>
          </p:nvSpPr>
          <p:spPr bwMode="auto">
            <a:xfrm>
              <a:off x="3200" y="3134"/>
              <a:ext cx="2329"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lnSpc>
                  <a:spcPct val="85000"/>
                </a:lnSpc>
                <a:spcBef>
                  <a:spcPct val="50000"/>
                </a:spcBef>
              </a:pPr>
              <a:r>
                <a:rPr lang="ru-RU" altLang="ru-RU" sz="1800">
                  <a:solidFill>
                    <a:srgbClr val="CC3300"/>
                  </a:solidFill>
                  <a:effectLst>
                    <a:outerShdw blurRad="38100" dist="38100" dir="2700000" algn="tl">
                      <a:srgbClr val="C0C0C0"/>
                    </a:outerShdw>
                  </a:effectLst>
                </a:rPr>
                <a:t>Информационные торговые компоненты</a:t>
              </a:r>
            </a:p>
          </p:txBody>
        </p:sp>
        <p:sp>
          <p:nvSpPr>
            <p:cNvPr id="1157246" name="Text Box 126"/>
            <p:cNvSpPr txBox="1">
              <a:spLocks noChangeArrowheads="1"/>
            </p:cNvSpPr>
            <p:nvPr/>
          </p:nvSpPr>
          <p:spPr bwMode="auto">
            <a:xfrm>
              <a:off x="1818" y="893"/>
              <a:ext cx="2098"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spAutoFit/>
            </a:bodyPr>
            <a:lstStyle/>
            <a:p>
              <a:pPr>
                <a:spcBef>
                  <a:spcPct val="50000"/>
                </a:spcBef>
              </a:pPr>
              <a:r>
                <a:rPr lang="en-US" altLang="ru-RU">
                  <a:solidFill>
                    <a:srgbClr val="CC3300"/>
                  </a:solidFill>
                  <a:latin typeface="Tahoma" panose="020B0604030504040204" pitchFamily="34" charset="0"/>
                  <a:cs typeface="Tahoma" panose="020B0604030504040204" pitchFamily="34" charset="0"/>
                </a:rPr>
                <a:t>IOTP-</a:t>
              </a:r>
              <a:r>
                <a:rPr lang="ru-RU" altLang="ru-RU">
                  <a:solidFill>
                    <a:srgbClr val="CC3300"/>
                  </a:solidFill>
                  <a:latin typeface="Tahoma" panose="020B0604030504040204" pitchFamily="34" charset="0"/>
                  <a:cs typeface="Tahoma" panose="020B0604030504040204" pitchFamily="34" charset="0"/>
                </a:rPr>
                <a:t>сообщение</a:t>
              </a:r>
            </a:p>
          </p:txBody>
        </p:sp>
      </p:grpSp>
      <p:sp>
        <p:nvSpPr>
          <p:cNvPr id="1157247" name="Text Box 127"/>
          <p:cNvSpPr txBox="1">
            <a:spLocks noChangeArrowheads="1"/>
          </p:cNvSpPr>
          <p:nvPr/>
        </p:nvSpPr>
        <p:spPr bwMode="auto">
          <a:xfrm>
            <a:off x="0" y="5989638"/>
            <a:ext cx="9144000" cy="311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32.3</a:t>
            </a:r>
            <a:r>
              <a:rPr lang="ru-RU" altLang="ru-RU" sz="2400">
                <a:solidFill>
                  <a:srgbClr val="800080"/>
                </a:solidFill>
              </a:rPr>
              <a:t>. Общий формат </a:t>
            </a:r>
            <a:r>
              <a:rPr lang="en-US" altLang="ru-RU" sz="2400">
                <a:solidFill>
                  <a:srgbClr val="800080"/>
                </a:solidFill>
              </a:rPr>
              <a:t>IOTP</a:t>
            </a:r>
            <a:r>
              <a:rPr lang="ru-RU" altLang="ru-RU" sz="2400">
                <a:solidFill>
                  <a:srgbClr val="800080"/>
                </a:solidFill>
              </a:rPr>
              <a:t>-сообщения</a:t>
            </a:r>
            <a:r>
              <a:rPr lang="ru-RU" altLang="ru-RU" sz="2400" b="0">
                <a:solidFill>
                  <a:srgbClr val="800080"/>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1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8147" name="Text Box 3"/>
          <p:cNvSpPr txBox="1">
            <a:spLocks noChangeArrowheads="1"/>
          </p:cNvSpPr>
          <p:nvPr/>
        </p:nvSpPr>
        <p:spPr bwMode="auto">
          <a:xfrm>
            <a:off x="247650" y="1136650"/>
            <a:ext cx="8634413" cy="22272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
            </a:pPr>
            <a:r>
              <a:rPr lang="ru-RU" altLang="ru-RU" b="0">
                <a:solidFill>
                  <a:srgbClr val="800080"/>
                </a:solidFill>
                <a:latin typeface="Tahoma" panose="020B0604030504040204" pitchFamily="34" charset="0"/>
                <a:cs typeface="Tahoma" panose="020B0604030504040204" pitchFamily="34" charset="0"/>
              </a:rPr>
              <a:t>“</a:t>
            </a:r>
            <a:r>
              <a:rPr lang="en-US" altLang="ru-RU" b="0">
                <a:solidFill>
                  <a:srgbClr val="800080"/>
                </a:solidFill>
                <a:latin typeface="Tahoma" panose="020B0604030504040204" pitchFamily="34" charset="0"/>
                <a:cs typeface="Tahoma" panose="020B0604030504040204" pitchFamily="34" charset="0"/>
              </a:rPr>
              <a:t>Transaction Reference Block</a:t>
            </a:r>
            <a:r>
              <a:rPr lang="ru-RU" altLang="ru-RU" b="0">
                <a:solidFill>
                  <a:srgbClr val="800080"/>
                </a:solidFill>
                <a:latin typeface="Tahoma" panose="020B0604030504040204" pitchFamily="34" charset="0"/>
                <a:cs typeface="Tahoma" panose="020B0604030504040204" pitchFamily="34" charset="0"/>
              </a:rPr>
              <a:t>”</a:t>
            </a:r>
            <a:r>
              <a:rPr lang="ru-RU" altLang="ru-RU" b="0">
                <a:solidFill>
                  <a:srgbClr val="800080"/>
                </a:solidFill>
              </a:rPr>
              <a:t> (“Определитель”) — это фактически заголовок сообщения, который содержит информацию о типе торговой операции и типе </a:t>
            </a:r>
            <a:r>
              <a:rPr lang="en-US" altLang="ru-RU" b="0">
                <a:solidFill>
                  <a:srgbClr val="800080"/>
                </a:solidFill>
              </a:rPr>
              <a:t>IOTP</a:t>
            </a:r>
            <a:r>
              <a:rPr lang="ru-RU" altLang="ru-RU" b="0">
                <a:solidFill>
                  <a:srgbClr val="800080"/>
                </a:solidFill>
              </a:rPr>
              <a:t>-сообщения. Он включает следующие компоненты: </a:t>
            </a:r>
          </a:p>
        </p:txBody>
      </p:sp>
      <p:sp>
        <p:nvSpPr>
          <p:cNvPr id="1158148" name="Text Box 4"/>
          <p:cNvSpPr txBox="1">
            <a:spLocks noChangeArrowheads="1"/>
          </p:cNvSpPr>
          <p:nvPr/>
        </p:nvSpPr>
        <p:spPr bwMode="auto">
          <a:xfrm>
            <a:off x="574675" y="3397250"/>
            <a:ext cx="8307388" cy="2757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52425" indent="-352425" algn="l">
              <a:defRPr>
                <a:solidFill>
                  <a:schemeClr val="tx1"/>
                </a:solidFill>
                <a:latin typeface="Arial" panose="020B0604020202020204" pitchFamily="34" charset="0"/>
                <a:cs typeface="Arial" panose="020B0604020202020204" pitchFamily="34" charset="0"/>
              </a:defRPr>
            </a:lvl1pPr>
            <a:lvl2pPr marL="531813"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Clr>
                <a:srgbClr val="FF0000"/>
              </a:buClr>
              <a:buFont typeface="Webdings" panose="05030102010509060703" pitchFamily="18" charset="2"/>
              <a:buChar char=""/>
            </a:pPr>
            <a:r>
              <a:rPr lang="ru-RU" altLang="ru-RU" sz="2400" b="0">
                <a:solidFill>
                  <a:srgbClr val="800080"/>
                </a:solidFill>
                <a:latin typeface="Tahoma" panose="020B0604030504040204" pitchFamily="34" charset="0"/>
                <a:cs typeface="Tahoma" panose="020B0604030504040204" pitchFamily="34" charset="0"/>
              </a:rPr>
              <a:t>“</a:t>
            </a:r>
            <a:r>
              <a:rPr lang="en-US" altLang="ru-RU" sz="2400" b="0">
                <a:solidFill>
                  <a:srgbClr val="800080"/>
                </a:solidFill>
                <a:latin typeface="Tahoma" panose="020B0604030504040204" pitchFamily="34" charset="0"/>
                <a:cs typeface="Tahoma" panose="020B0604030504040204" pitchFamily="34" charset="0"/>
              </a:rPr>
              <a:t>Transaction Id</a:t>
            </a:r>
            <a:r>
              <a:rPr lang="ru-RU" altLang="ru-RU" sz="2400" b="0">
                <a:solidFill>
                  <a:srgbClr val="800080"/>
                </a:solidFill>
                <a:latin typeface="Tahoma" panose="020B0604030504040204" pitchFamily="34" charset="0"/>
                <a:cs typeface="Tahoma" panose="020B0604030504040204" pitchFamily="34" charset="0"/>
              </a:rPr>
              <a:t>”</a:t>
            </a:r>
            <a:r>
              <a:rPr lang="ru-RU" altLang="ru-RU" sz="2400" b="0">
                <a:solidFill>
                  <a:srgbClr val="800080"/>
                </a:solidFill>
              </a:rPr>
              <a:t> (“Идентификатор торговой операции”) — определяет тип торговой операции. Этот компонент встречается во всех </a:t>
            </a:r>
            <a:r>
              <a:rPr lang="en-US" altLang="ru-RU" sz="2400" b="0">
                <a:solidFill>
                  <a:srgbClr val="800080"/>
                </a:solidFill>
              </a:rPr>
              <a:t>IOTP</a:t>
            </a:r>
            <a:r>
              <a:rPr lang="ru-RU" altLang="ru-RU" sz="2400" b="0">
                <a:solidFill>
                  <a:srgbClr val="800080"/>
                </a:solidFill>
              </a:rPr>
              <a:t>-сообщениях, которые участвуют в конкретной торговой операции;</a:t>
            </a:r>
          </a:p>
          <a:p>
            <a:pPr>
              <a:spcBef>
                <a:spcPct val="30000"/>
              </a:spcBef>
              <a:buClr>
                <a:srgbClr val="FF0000"/>
              </a:buClr>
              <a:buFont typeface="Webdings" panose="05030102010509060703" pitchFamily="18" charset="2"/>
              <a:buChar char=""/>
            </a:pPr>
            <a:r>
              <a:rPr lang="ru-RU" altLang="ru-RU" sz="2400" b="0">
                <a:solidFill>
                  <a:srgbClr val="800080"/>
                </a:solidFill>
                <a:latin typeface="Tahoma" panose="020B0604030504040204" pitchFamily="34" charset="0"/>
                <a:cs typeface="Tahoma" panose="020B0604030504040204" pitchFamily="34" charset="0"/>
              </a:rPr>
              <a:t>“</a:t>
            </a:r>
            <a:r>
              <a:rPr lang="en-US" altLang="ru-RU" sz="2400" b="0">
                <a:solidFill>
                  <a:srgbClr val="800080"/>
                </a:solidFill>
                <a:latin typeface="Tahoma" panose="020B0604030504040204" pitchFamily="34" charset="0"/>
                <a:cs typeface="Tahoma" panose="020B0604030504040204" pitchFamily="34" charset="0"/>
              </a:rPr>
              <a:t>Message Id</a:t>
            </a:r>
            <a:r>
              <a:rPr lang="ru-RU" altLang="ru-RU" sz="2400" b="0">
                <a:solidFill>
                  <a:srgbClr val="800080"/>
                </a:solidFill>
                <a:latin typeface="Tahoma" panose="020B0604030504040204" pitchFamily="34" charset="0"/>
                <a:cs typeface="Tahoma" panose="020B0604030504040204" pitchFamily="34" charset="0"/>
              </a:rPr>
              <a:t>”</a:t>
            </a:r>
            <a:r>
              <a:rPr lang="ru-RU" altLang="ru-RU" sz="2400" b="0">
                <a:solidFill>
                  <a:srgbClr val="800080"/>
                </a:solidFill>
              </a:rPr>
              <a:t> (“Идентификатор сообщения”) — определяет тип </a:t>
            </a:r>
            <a:r>
              <a:rPr lang="en-US" altLang="ru-RU" sz="2400" b="0">
                <a:solidFill>
                  <a:srgbClr val="800080"/>
                </a:solidFill>
              </a:rPr>
              <a:t>IOTP</a:t>
            </a:r>
            <a:r>
              <a:rPr lang="ru-RU" altLang="ru-RU" sz="2400" b="0">
                <a:solidFill>
                  <a:srgbClr val="800080"/>
                </a:solidFill>
              </a:rPr>
              <a:t>-сообщения, участвующего в конкретной торговой операции;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91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9171" name="Text Box 3"/>
          <p:cNvSpPr txBox="1">
            <a:spLocks noChangeArrowheads="1"/>
          </p:cNvSpPr>
          <p:nvPr/>
        </p:nvSpPr>
        <p:spPr bwMode="auto">
          <a:xfrm>
            <a:off x="234950" y="1371600"/>
            <a:ext cx="8634413"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
            </a:pPr>
            <a:r>
              <a:rPr lang="ru-RU" altLang="ru-RU" b="0">
                <a:solidFill>
                  <a:srgbClr val="800080"/>
                </a:solidFill>
                <a:latin typeface="Tahoma" panose="020B0604030504040204" pitchFamily="34" charset="0"/>
                <a:cs typeface="Tahoma" panose="020B0604030504040204" pitchFamily="34" charset="0"/>
              </a:rPr>
              <a:t>“</a:t>
            </a:r>
            <a:r>
              <a:rPr lang="en-US" altLang="ru-RU" b="0">
                <a:solidFill>
                  <a:srgbClr val="800080"/>
                </a:solidFill>
                <a:latin typeface="Tahoma" panose="020B0604030504040204" pitchFamily="34" charset="0"/>
                <a:cs typeface="Tahoma" panose="020B0604030504040204" pitchFamily="34" charset="0"/>
              </a:rPr>
              <a:t>Signature</a:t>
            </a:r>
            <a:r>
              <a:rPr lang="ru-RU" altLang="ru-RU" b="0">
                <a:solidFill>
                  <a:srgbClr val="800080"/>
                </a:solidFill>
                <a:latin typeface="Tahoma" panose="020B0604030504040204" pitchFamily="34" charset="0"/>
                <a:cs typeface="Tahoma" panose="020B0604030504040204" pitchFamily="34" charset="0"/>
              </a:rPr>
              <a:t>”</a:t>
            </a:r>
            <a:r>
              <a:rPr lang="ru-RU" altLang="ru-RU" b="0">
                <a:solidFill>
                  <a:srgbClr val="800080"/>
                </a:solidFill>
              </a:rPr>
              <a:t> (“Электронная цифровая подпись — ЭЦП”) — (не обязателен) содержит один или несколько компонентов “</a:t>
            </a:r>
            <a:r>
              <a:rPr lang="en-US" altLang="ru-RU" b="0">
                <a:solidFill>
                  <a:srgbClr val="800080"/>
                </a:solidFill>
              </a:rPr>
              <a:t>Signature</a:t>
            </a:r>
            <a:r>
              <a:rPr lang="ru-RU" altLang="ru-RU" b="0">
                <a:solidFill>
                  <a:srgbClr val="800080"/>
                </a:solidFill>
              </a:rPr>
              <a:t>” и соответствующие им компоненты “</a:t>
            </a:r>
            <a:r>
              <a:rPr lang="en-US" altLang="ru-RU" b="0">
                <a:solidFill>
                  <a:srgbClr val="800080"/>
                </a:solidFill>
              </a:rPr>
              <a:t>Certificate</a:t>
            </a:r>
            <a:r>
              <a:rPr lang="ru-RU" altLang="ru-RU" b="0">
                <a:solidFill>
                  <a:srgbClr val="800080"/>
                </a:solidFill>
              </a:rPr>
              <a:t>”:</a:t>
            </a:r>
          </a:p>
        </p:txBody>
      </p:sp>
      <p:sp>
        <p:nvSpPr>
          <p:cNvPr id="1159172" name="Text Box 4"/>
          <p:cNvSpPr txBox="1">
            <a:spLocks noChangeArrowheads="1"/>
          </p:cNvSpPr>
          <p:nvPr/>
        </p:nvSpPr>
        <p:spPr bwMode="auto">
          <a:xfrm>
            <a:off x="628650" y="3344863"/>
            <a:ext cx="8267700" cy="23923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52425" indent="-352425" algn="l">
              <a:defRPr>
                <a:solidFill>
                  <a:schemeClr val="tx1"/>
                </a:solidFill>
                <a:latin typeface="Arial" panose="020B0604020202020204" pitchFamily="34" charset="0"/>
                <a:cs typeface="Arial" panose="020B0604020202020204" pitchFamily="34" charset="0"/>
              </a:defRPr>
            </a:lvl1pPr>
            <a:lvl2pPr marL="531813"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Clr>
                <a:srgbClr val="FF0000"/>
              </a:buClr>
              <a:buFont typeface="Webdings" panose="05030102010509060703" pitchFamily="18" charset="2"/>
              <a:buChar char=""/>
            </a:pPr>
            <a:r>
              <a:rPr lang="ru-RU" altLang="ru-RU" sz="2400" b="0">
                <a:solidFill>
                  <a:srgbClr val="800080"/>
                </a:solidFill>
                <a:latin typeface="Tahoma" panose="020B0604030504040204" pitchFamily="34" charset="0"/>
                <a:cs typeface="Tahoma" panose="020B0604030504040204" pitchFamily="34" charset="0"/>
              </a:rPr>
              <a:t>“</a:t>
            </a:r>
            <a:r>
              <a:rPr lang="en-US" altLang="ru-RU" sz="2400" b="0">
                <a:solidFill>
                  <a:srgbClr val="800080"/>
                </a:solidFill>
                <a:latin typeface="Tahoma" panose="020B0604030504040204" pitchFamily="34" charset="0"/>
                <a:cs typeface="Tahoma" panose="020B0604030504040204" pitchFamily="34" charset="0"/>
              </a:rPr>
              <a:t>Signature</a:t>
            </a:r>
            <a:r>
              <a:rPr lang="ru-RU" altLang="ru-RU" sz="2400" b="0">
                <a:solidFill>
                  <a:srgbClr val="800080"/>
                </a:solidFill>
                <a:latin typeface="Tahoma" panose="020B0604030504040204" pitchFamily="34" charset="0"/>
                <a:cs typeface="Tahoma" panose="020B0604030504040204" pitchFamily="34" charset="0"/>
              </a:rPr>
              <a:t>”</a:t>
            </a:r>
            <a:r>
              <a:rPr lang="ru-RU" altLang="ru-RU" sz="2400" b="0">
                <a:solidFill>
                  <a:srgbClr val="800080"/>
                </a:solidFill>
              </a:rPr>
              <a:t> (“ЭЦП”) — содержит электронную(ые) цифровую(ые) подпись(и). Она может вычисляться по “Определителю” и любому торговому компоненту в любом </a:t>
            </a:r>
            <a:r>
              <a:rPr lang="en-US" altLang="ru-RU" sz="2400" b="0">
                <a:solidFill>
                  <a:srgbClr val="800080"/>
                </a:solidFill>
              </a:rPr>
              <a:t>IOTP</a:t>
            </a:r>
            <a:r>
              <a:rPr lang="ru-RU" altLang="ru-RU" sz="2400" b="0">
                <a:solidFill>
                  <a:srgbClr val="800080"/>
                </a:solidFill>
              </a:rPr>
              <a:t>-сообщении торговой операции;</a:t>
            </a:r>
          </a:p>
          <a:p>
            <a:pPr>
              <a:spcBef>
                <a:spcPct val="30000"/>
              </a:spcBef>
              <a:buClr>
                <a:srgbClr val="FF0000"/>
              </a:buClr>
              <a:buFont typeface="Webdings" panose="05030102010509060703" pitchFamily="18" charset="2"/>
              <a:buChar char=""/>
            </a:pPr>
            <a:r>
              <a:rPr lang="ru-RU" altLang="ru-RU" sz="2400" b="0">
                <a:solidFill>
                  <a:srgbClr val="800080"/>
                </a:solidFill>
                <a:latin typeface="Tahoma" panose="020B0604030504040204" pitchFamily="34" charset="0"/>
                <a:cs typeface="Tahoma" panose="020B0604030504040204" pitchFamily="34" charset="0"/>
              </a:rPr>
              <a:t>“</a:t>
            </a:r>
            <a:r>
              <a:rPr lang="en-US" altLang="ru-RU" sz="2400" b="0">
                <a:solidFill>
                  <a:srgbClr val="800080"/>
                </a:solidFill>
                <a:latin typeface="Tahoma" panose="020B0604030504040204" pitchFamily="34" charset="0"/>
                <a:cs typeface="Tahoma" panose="020B0604030504040204" pitchFamily="34" charset="0"/>
              </a:rPr>
              <a:t>Certificate</a:t>
            </a:r>
            <a:r>
              <a:rPr lang="ru-RU" altLang="ru-RU" sz="2400" b="0">
                <a:solidFill>
                  <a:srgbClr val="800080"/>
                </a:solidFill>
                <a:latin typeface="Tahoma" panose="020B0604030504040204" pitchFamily="34" charset="0"/>
                <a:cs typeface="Tahoma" panose="020B0604030504040204" pitchFamily="34" charset="0"/>
              </a:rPr>
              <a:t>”</a:t>
            </a:r>
            <a:r>
              <a:rPr lang="ru-RU" altLang="ru-RU" sz="2400" b="0">
                <a:solidFill>
                  <a:srgbClr val="800080"/>
                </a:solidFill>
              </a:rPr>
              <a:t> (“Электронный сертификат”) — (не обязателен) используется для проверки подписи;</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1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0195" name="Text Box 3"/>
          <p:cNvSpPr txBox="1">
            <a:spLocks noChangeArrowheads="1"/>
          </p:cNvSpPr>
          <p:nvPr/>
        </p:nvSpPr>
        <p:spPr bwMode="auto">
          <a:xfrm>
            <a:off x="247650" y="1149350"/>
            <a:ext cx="8621713"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
            </a:pPr>
            <a:r>
              <a:rPr lang="ru-RU" altLang="ru-RU" b="0">
                <a:solidFill>
                  <a:srgbClr val="800080"/>
                </a:solidFill>
                <a:latin typeface="Tahoma" panose="020B0604030504040204" pitchFamily="34" charset="0"/>
                <a:cs typeface="Tahoma" panose="020B0604030504040204" pitchFamily="34" charset="0"/>
              </a:rPr>
              <a:t>“</a:t>
            </a:r>
            <a:r>
              <a:rPr lang="en-US" altLang="ru-RU" b="0">
                <a:solidFill>
                  <a:srgbClr val="800080"/>
                </a:solidFill>
                <a:latin typeface="Tahoma" panose="020B0604030504040204" pitchFamily="34" charset="0"/>
                <a:cs typeface="Tahoma" panose="020B0604030504040204" pitchFamily="34" charset="0"/>
              </a:rPr>
              <a:t>Trading Block</a:t>
            </a:r>
            <a:r>
              <a:rPr lang="ru-RU" altLang="ru-RU" b="0">
                <a:solidFill>
                  <a:srgbClr val="800080"/>
                </a:solidFill>
                <a:latin typeface="Tahoma" panose="020B0604030504040204" pitchFamily="34" charset="0"/>
                <a:cs typeface="Tahoma" panose="020B0604030504040204" pitchFamily="34" charset="0"/>
              </a:rPr>
              <a:t>”</a:t>
            </a:r>
            <a:r>
              <a:rPr lang="ru-RU" altLang="ru-RU" b="0">
                <a:solidFill>
                  <a:srgbClr val="800080"/>
                </a:solidFill>
              </a:rPr>
              <a:t> (“Информационный торговый блок”) — элемент </a:t>
            </a:r>
            <a:r>
              <a:rPr lang="en-US" altLang="ru-RU" b="0">
                <a:solidFill>
                  <a:srgbClr val="800080"/>
                </a:solidFill>
              </a:rPr>
              <a:t>IOTP</a:t>
            </a:r>
            <a:r>
              <a:rPr lang="ru-RU" altLang="ru-RU" b="0">
                <a:solidFill>
                  <a:srgbClr val="800080"/>
                </a:solidFill>
              </a:rPr>
              <a:t>-сообщения в </a:t>
            </a:r>
            <a:r>
              <a:rPr lang="en-US" altLang="ru-RU" b="0">
                <a:solidFill>
                  <a:srgbClr val="800080"/>
                </a:solidFill>
              </a:rPr>
              <a:t>XML</a:t>
            </a:r>
            <a:r>
              <a:rPr lang="ru-RU" altLang="ru-RU" b="0">
                <a:solidFill>
                  <a:srgbClr val="800080"/>
                </a:solidFill>
              </a:rPr>
              <a:t>-формате, который включает предварительно определенную совокупность торговых компонентов (кроме них он включает “атрибуты”, содержащие необходимую информацию для корректного проведения торговой процедуры):</a:t>
            </a:r>
          </a:p>
        </p:txBody>
      </p:sp>
      <p:sp>
        <p:nvSpPr>
          <p:cNvPr id="1160196" name="Text Box 4"/>
          <p:cNvSpPr txBox="1">
            <a:spLocks noChangeArrowheads="1"/>
          </p:cNvSpPr>
          <p:nvPr/>
        </p:nvSpPr>
        <p:spPr bwMode="auto">
          <a:xfrm>
            <a:off x="614363" y="4768850"/>
            <a:ext cx="8215312"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52425" indent="-352425" algn="l">
              <a:defRPr>
                <a:solidFill>
                  <a:schemeClr val="tx1"/>
                </a:solidFill>
                <a:latin typeface="Arial" panose="020B0604020202020204" pitchFamily="34" charset="0"/>
                <a:cs typeface="Arial" panose="020B0604020202020204" pitchFamily="34" charset="0"/>
              </a:defRPr>
            </a:lvl1pPr>
            <a:lvl2pPr marL="531813"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F0000"/>
              </a:buClr>
              <a:buFont typeface="Webdings" panose="05030102010509060703" pitchFamily="18" charset="2"/>
              <a:buChar char=""/>
            </a:pPr>
            <a:r>
              <a:rPr lang="ru-RU" altLang="ru-RU" sz="2400" b="0">
                <a:solidFill>
                  <a:srgbClr val="800080"/>
                </a:solidFill>
                <a:latin typeface="Tahoma" panose="020B0604030504040204" pitchFamily="34" charset="0"/>
                <a:cs typeface="Tahoma" panose="020B0604030504040204" pitchFamily="34" charset="0"/>
              </a:rPr>
              <a:t>“</a:t>
            </a:r>
            <a:r>
              <a:rPr lang="en-US" altLang="ru-RU" sz="2400" b="0">
                <a:solidFill>
                  <a:srgbClr val="800080"/>
                </a:solidFill>
                <a:latin typeface="Tahoma" panose="020B0604030504040204" pitchFamily="34" charset="0"/>
                <a:cs typeface="Tahoma" panose="020B0604030504040204" pitchFamily="34" charset="0"/>
              </a:rPr>
              <a:t>Trading Component</a:t>
            </a:r>
            <a:r>
              <a:rPr lang="ru-RU" altLang="ru-RU" sz="2400" b="0">
                <a:solidFill>
                  <a:srgbClr val="800080"/>
                </a:solidFill>
                <a:latin typeface="Tahoma" panose="020B0604030504040204" pitchFamily="34" charset="0"/>
                <a:cs typeface="Tahoma" panose="020B0604030504040204" pitchFamily="34" charset="0"/>
              </a:rPr>
              <a:t>”</a:t>
            </a:r>
            <a:r>
              <a:rPr lang="ru-RU" altLang="ru-RU" sz="2400" b="0">
                <a:solidFill>
                  <a:srgbClr val="800080"/>
                </a:solidFill>
              </a:rPr>
              <a:t> (“Информационный торговый компонент”) — компоненты в </a:t>
            </a:r>
            <a:r>
              <a:rPr lang="en-US" altLang="ru-RU" sz="2400" b="0">
                <a:solidFill>
                  <a:srgbClr val="800080"/>
                </a:solidFill>
              </a:rPr>
              <a:t>XML</a:t>
            </a:r>
            <a:r>
              <a:rPr lang="ru-RU" altLang="ru-RU" sz="2400" b="0">
                <a:solidFill>
                  <a:srgbClr val="800080"/>
                </a:solidFill>
              </a:rPr>
              <a:t>-формате, совокупность которых предопределена заранее в зависимости от итерации торговой процедуры.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2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3267" name="Text Box 3"/>
          <p:cNvSpPr txBox="1">
            <a:spLocks noChangeArrowheads="1"/>
          </p:cNvSpPr>
          <p:nvPr/>
        </p:nvSpPr>
        <p:spPr bwMode="auto">
          <a:xfrm>
            <a:off x="234950" y="1084263"/>
            <a:ext cx="8647113"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0">
                <a:solidFill>
                  <a:srgbClr val="800080"/>
                </a:solidFill>
              </a:rPr>
              <a:t>“Определитель” (“</a:t>
            </a:r>
            <a:r>
              <a:rPr lang="en-US" altLang="ru-RU" b="0">
                <a:solidFill>
                  <a:srgbClr val="800080"/>
                </a:solidFill>
              </a:rPr>
              <a:t>Transaction Reference Block</a:t>
            </a:r>
            <a:r>
              <a:rPr lang="ru-RU" altLang="ru-RU" b="0">
                <a:solidFill>
                  <a:srgbClr val="800080"/>
                </a:solidFill>
              </a:rPr>
              <a:t>”) содержит (кроме всего прочего) единый уникальный определитель торговой операции </a:t>
            </a:r>
            <a:r>
              <a:rPr lang="en-US" altLang="ru-RU" b="0">
                <a:solidFill>
                  <a:srgbClr val="800080"/>
                </a:solidFill>
              </a:rPr>
              <a:t>IOTP</a:t>
            </a:r>
            <a:r>
              <a:rPr lang="ru-RU" altLang="ru-RU" b="0">
                <a:solidFill>
                  <a:srgbClr val="800080"/>
                </a:solidFill>
              </a:rPr>
              <a:t>-протокола. Также, в каждом блоке и компоненте содержится атрибут “</a:t>
            </a:r>
            <a:r>
              <a:rPr lang="en-US" altLang="ru-RU" b="0">
                <a:solidFill>
                  <a:srgbClr val="800080"/>
                </a:solidFill>
              </a:rPr>
              <a:t>ID</a:t>
            </a:r>
            <a:r>
              <a:rPr lang="ru-RU" altLang="ru-RU" b="0">
                <a:solidFill>
                  <a:srgbClr val="800080"/>
                </a:solidFill>
              </a:rPr>
              <a:t>” (“идентификатор”), который является уникальным в рамках торговой операции </a:t>
            </a:r>
            <a:r>
              <a:rPr lang="en-US" altLang="ru-RU" b="0">
                <a:solidFill>
                  <a:srgbClr val="800080"/>
                </a:solidFill>
              </a:rPr>
              <a:t>IOTP</a:t>
            </a:r>
            <a:r>
              <a:rPr lang="ru-RU" altLang="ru-RU" b="0">
                <a:solidFill>
                  <a:srgbClr val="800080"/>
                </a:solidFill>
              </a:rPr>
              <a:t>-протокола. Комбинация атрибута “</a:t>
            </a:r>
            <a:r>
              <a:rPr lang="en-US" altLang="ru-RU" b="0">
                <a:solidFill>
                  <a:srgbClr val="800080"/>
                </a:solidFill>
              </a:rPr>
              <a:t>ID</a:t>
            </a:r>
            <a:r>
              <a:rPr lang="ru-RU" altLang="ru-RU" b="0">
                <a:solidFill>
                  <a:srgbClr val="800080"/>
                </a:solidFill>
              </a:rPr>
              <a:t>” и единого уникального определителя в блоке “</a:t>
            </a:r>
            <a:r>
              <a:rPr lang="en-US" altLang="ru-RU" b="0">
                <a:solidFill>
                  <a:srgbClr val="800080"/>
                </a:solidFill>
              </a:rPr>
              <a:t>Transaction Reference Block</a:t>
            </a:r>
            <a:r>
              <a:rPr lang="ru-RU" altLang="ru-RU" b="0">
                <a:solidFill>
                  <a:srgbClr val="800080"/>
                </a:solidFill>
              </a:rPr>
              <a:t>” является идентификатором любого “Информационного торгового блока” или “Информационного торгового компонента”.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2483" name="Text Box 3"/>
          <p:cNvSpPr txBox="1">
            <a:spLocks noChangeArrowheads="1"/>
          </p:cNvSpPr>
          <p:nvPr/>
        </p:nvSpPr>
        <p:spPr bwMode="auto">
          <a:xfrm>
            <a:off x="0" y="8493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CC3300"/>
                </a:solidFill>
                <a:latin typeface="Tahoma" panose="020B0604030504040204" pitchFamily="34" charset="0"/>
              </a:rPr>
              <a:t>32.2. </a:t>
            </a:r>
            <a:r>
              <a:rPr lang="ru-RU" altLang="ru-RU" sz="2400">
                <a:solidFill>
                  <a:srgbClr val="CC3300"/>
                </a:solidFill>
              </a:rPr>
              <a:t>Состав участников торговой сделки</a:t>
            </a:r>
            <a:r>
              <a:rPr lang="ru-RU" altLang="ru-RU" sz="2400" b="0">
                <a:solidFill>
                  <a:srgbClr val="CC3300"/>
                </a:solidFill>
              </a:rPr>
              <a:t> </a:t>
            </a:r>
          </a:p>
        </p:txBody>
      </p:sp>
      <p:sp>
        <p:nvSpPr>
          <p:cNvPr id="1172484" name="Text Box 4"/>
          <p:cNvSpPr txBox="1">
            <a:spLocks noChangeArrowheads="1"/>
          </p:cNvSpPr>
          <p:nvPr/>
        </p:nvSpPr>
        <p:spPr bwMode="auto">
          <a:xfrm>
            <a:off x="247650" y="1457325"/>
            <a:ext cx="8621713" cy="1828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b="0">
                <a:solidFill>
                  <a:srgbClr val="800080"/>
                </a:solidFill>
              </a:rPr>
              <a:t>Участвовать в электронной торговой операции могут различные организации, причем в разном качестве. </a:t>
            </a:r>
            <a:r>
              <a:rPr lang="en-US" altLang="ru-RU" sz="3000" b="0">
                <a:solidFill>
                  <a:srgbClr val="800080"/>
                </a:solidFill>
              </a:rPr>
              <a:t>IOTP</a:t>
            </a:r>
            <a:r>
              <a:rPr lang="ru-RU" altLang="ru-RU" sz="3000" b="0">
                <a:solidFill>
                  <a:srgbClr val="800080"/>
                </a:solidFill>
              </a:rPr>
              <a:t>-протокол определяет пять таких участников (рис.32.4): </a:t>
            </a:r>
          </a:p>
        </p:txBody>
      </p:sp>
      <p:sp>
        <p:nvSpPr>
          <p:cNvPr id="1172485" name="Text Box 5"/>
          <p:cNvSpPr txBox="1">
            <a:spLocks noChangeArrowheads="1"/>
          </p:cNvSpPr>
          <p:nvPr/>
        </p:nvSpPr>
        <p:spPr bwMode="auto">
          <a:xfrm>
            <a:off x="249238" y="3344863"/>
            <a:ext cx="8607425" cy="33067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90000"/>
              <a:buFont typeface="Wingdings" panose="05000000000000000000" pitchFamily="2" charset="2"/>
              <a:buChar char=""/>
            </a:pPr>
            <a:r>
              <a:rPr lang="ru-RU" altLang="ru-RU" sz="2600" b="0" u="sng">
                <a:solidFill>
                  <a:srgbClr val="800080"/>
                </a:solidFill>
                <a:latin typeface="Tahoma" panose="020B0604030504040204" pitchFamily="34" charset="0"/>
                <a:cs typeface="Tahoma" panose="020B0604030504040204" pitchFamily="34" charset="0"/>
              </a:rPr>
              <a:t>покупатель</a:t>
            </a:r>
            <a:r>
              <a:rPr lang="ru-RU" altLang="ru-RU" sz="2600" b="0">
                <a:solidFill>
                  <a:srgbClr val="800080"/>
                </a:solidFill>
              </a:rPr>
              <a:t> (</a:t>
            </a:r>
            <a:r>
              <a:rPr lang="en-US" altLang="ru-RU" sz="2600" b="0">
                <a:solidFill>
                  <a:srgbClr val="800080"/>
                </a:solidFill>
              </a:rPr>
              <a:t>consumer</a:t>
            </a:r>
            <a:r>
              <a:rPr lang="ru-RU" altLang="ru-RU" sz="2600" b="0">
                <a:solidFill>
                  <a:srgbClr val="800080"/>
                </a:solidFill>
              </a:rPr>
              <a:t>) — физическое или юридическое лицо, которое покупает и оплачивает товары или услуги;</a:t>
            </a:r>
          </a:p>
          <a:p>
            <a:pPr>
              <a:spcBef>
                <a:spcPct val="10000"/>
              </a:spcBef>
              <a:buSzPct val="90000"/>
              <a:buFont typeface="Wingdings" panose="05000000000000000000" pitchFamily="2" charset="2"/>
              <a:buChar char=""/>
            </a:pPr>
            <a:r>
              <a:rPr lang="ru-RU" altLang="ru-RU" sz="2600" b="0" u="sng">
                <a:solidFill>
                  <a:srgbClr val="800080"/>
                </a:solidFill>
                <a:latin typeface="Tahoma" panose="020B0604030504040204" pitchFamily="34" charset="0"/>
                <a:cs typeface="Tahoma" panose="020B0604030504040204" pitchFamily="34" charset="0"/>
              </a:rPr>
              <a:t>продавец</a:t>
            </a:r>
            <a:r>
              <a:rPr lang="ru-RU" altLang="ru-RU" sz="2600" b="0">
                <a:solidFill>
                  <a:srgbClr val="800080"/>
                </a:solidFill>
              </a:rPr>
              <a:t> (</a:t>
            </a:r>
            <a:r>
              <a:rPr lang="en-US" altLang="ru-RU" sz="2600" b="0">
                <a:solidFill>
                  <a:srgbClr val="800080"/>
                </a:solidFill>
              </a:rPr>
              <a:t>merchant</a:t>
            </a:r>
            <a:r>
              <a:rPr lang="ru-RU" altLang="ru-RU" sz="2600" b="0">
                <a:solidFill>
                  <a:srgbClr val="800080"/>
                </a:solidFill>
              </a:rPr>
              <a:t>) — физическое или юридическое лицо, у которого приобретаются товары или услуги, имеющее на это законное право, а также получающее прибыль от торговой сделки;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2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grpSp>
        <p:nvGrpSpPr>
          <p:cNvPr id="1164325" name="Group 37"/>
          <p:cNvGrpSpPr>
            <a:grpSpLocks/>
          </p:cNvGrpSpPr>
          <p:nvPr/>
        </p:nvGrpSpPr>
        <p:grpSpPr bwMode="auto">
          <a:xfrm>
            <a:off x="247650" y="850900"/>
            <a:ext cx="8624888" cy="5173663"/>
            <a:chOff x="164" y="387"/>
            <a:chExt cx="5433" cy="3259"/>
          </a:xfrm>
        </p:grpSpPr>
        <p:sp>
          <p:nvSpPr>
            <p:cNvPr id="1164292" name="AutoShape 4"/>
            <p:cNvSpPr>
              <a:spLocks noChangeArrowheads="1"/>
            </p:cNvSpPr>
            <p:nvPr/>
          </p:nvSpPr>
          <p:spPr bwMode="auto">
            <a:xfrm>
              <a:off x="1980" y="387"/>
              <a:ext cx="2274" cy="759"/>
            </a:xfrm>
            <a:prstGeom prst="cloudCallout">
              <a:avLst>
                <a:gd name="adj1" fmla="val -8046"/>
                <a:gd name="adj2" fmla="val 102833"/>
              </a:avLst>
            </a:prstGeom>
            <a:gradFill rotWithShape="1">
              <a:gsLst>
                <a:gs pos="0">
                  <a:srgbClr val="FFE7FF">
                    <a:gamma/>
                    <a:tint val="0"/>
                    <a:invGamma/>
                  </a:srgbClr>
                </a:gs>
                <a:gs pos="100000">
                  <a:srgbClr val="FFE7FF"/>
                </a:gs>
              </a:gsLst>
              <a:path path="rect">
                <a:fillToRect l="50000" t="50000" r="50000" b="50000"/>
              </a:path>
            </a:gradFill>
            <a:ln w="28575">
              <a:solidFill>
                <a:srgbClr val="800080"/>
              </a:solidFill>
              <a:round/>
              <a:headEnd/>
              <a:tailEnd/>
            </a:ln>
            <a:effectLst>
              <a:outerShdw dist="17961" dir="2700000" algn="ctr" rotWithShape="0">
                <a:srgbClr val="FF9933"/>
              </a:outerShdw>
            </a:effectLst>
          </p:spPr>
          <p:txBody>
            <a:bodyPr lIns="0" tIns="0" rIns="0" bIns="0" anchor="ctr" anchorCtr="1"/>
            <a:lstStyle/>
            <a:p>
              <a:pPr>
                <a:lnSpc>
                  <a:spcPct val="80000"/>
                </a:lnSpc>
              </a:pPr>
              <a:r>
                <a:rPr lang="ru-RU" altLang="ru-RU" sz="1400">
                  <a:solidFill>
                    <a:srgbClr val="CC3300"/>
                  </a:solidFill>
                  <a:effectLst>
                    <a:outerShdw blurRad="38100" dist="38100" dir="2700000" algn="tl">
                      <a:srgbClr val="000000"/>
                    </a:outerShdw>
                  </a:effectLst>
                </a:rPr>
                <a:t>Разрешение конфликтов и проблем между продавцом и покупателем (третейский суд)</a:t>
              </a:r>
            </a:p>
          </p:txBody>
        </p:sp>
        <p:sp>
          <p:nvSpPr>
            <p:cNvPr id="1164297" name="Line 9"/>
            <p:cNvSpPr>
              <a:spLocks noChangeShapeType="1"/>
            </p:cNvSpPr>
            <p:nvPr/>
          </p:nvSpPr>
          <p:spPr bwMode="auto">
            <a:xfrm flipH="1" flipV="1">
              <a:off x="2344" y="2173"/>
              <a:ext cx="2315" cy="934"/>
            </a:xfrm>
            <a:prstGeom prst="line">
              <a:avLst/>
            </a:prstGeom>
            <a:noFill/>
            <a:ln w="57150">
              <a:solidFill>
                <a:schemeClr val="hlink"/>
              </a:solidFill>
              <a:round/>
              <a:headEnd type="triangle" w="med" len="med"/>
              <a:tailEnd type="triangle" w="med"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lIns="18000" tIns="10800" rIns="18000" bIns="10800"/>
            <a:lstStyle/>
            <a:p>
              <a:endParaRPr lang="ru-RU"/>
            </a:p>
          </p:txBody>
        </p:sp>
        <p:grpSp>
          <p:nvGrpSpPr>
            <p:cNvPr id="1164307" name="Group 19"/>
            <p:cNvGrpSpPr>
              <a:grpSpLocks/>
            </p:cNvGrpSpPr>
            <p:nvPr/>
          </p:nvGrpSpPr>
          <p:grpSpPr bwMode="auto">
            <a:xfrm>
              <a:off x="607" y="1877"/>
              <a:ext cx="1770" cy="288"/>
              <a:chOff x="2944" y="5315"/>
              <a:chExt cx="2486" cy="565"/>
            </a:xfrm>
          </p:grpSpPr>
          <p:sp>
            <p:nvSpPr>
              <p:cNvPr id="1164308" name="AutoShape 20"/>
              <p:cNvSpPr>
                <a:spLocks noChangeArrowheads="1"/>
              </p:cNvSpPr>
              <p:nvPr/>
            </p:nvSpPr>
            <p:spPr bwMode="auto">
              <a:xfrm>
                <a:off x="2944" y="5315"/>
                <a:ext cx="2486" cy="565"/>
              </a:xfrm>
              <a:prstGeom prst="roundRect">
                <a:avLst>
                  <a:gd name="adj" fmla="val 31856"/>
                </a:avLst>
              </a:prstGeom>
              <a:gradFill rotWithShape="1">
                <a:gsLst>
                  <a:gs pos="0">
                    <a:srgbClr val="D3FDA1">
                      <a:gamma/>
                      <a:tint val="0"/>
                      <a:invGamma/>
                    </a:srgbClr>
                  </a:gs>
                  <a:gs pos="100000">
                    <a:srgbClr val="D3FDA1"/>
                  </a:gs>
                </a:gsLst>
                <a:path path="shape">
                  <a:fillToRect l="50000" t="50000" r="50000" b="50000"/>
                </a:path>
              </a:gradFill>
              <a:ln w="28575">
                <a:solidFill>
                  <a:srgbClr val="800080"/>
                </a:solidFill>
                <a:round/>
                <a:headEnd/>
                <a:tailEnd/>
              </a:ln>
              <a:effectLst>
                <a:outerShdw dist="35921" dir="2700000" algn="ctr" rotWithShape="0">
                  <a:srgbClr val="FF9933"/>
                </a:outerShdw>
              </a:effectLst>
            </p:spPr>
            <p:txBody>
              <a:bodyPr lIns="18000" tIns="10800" rIns="18000" bIns="10800"/>
              <a:lstStyle/>
              <a:p>
                <a:endParaRPr lang="ru-RU"/>
              </a:p>
            </p:txBody>
          </p:sp>
          <p:sp>
            <p:nvSpPr>
              <p:cNvPr id="1164309" name="Text Box 21"/>
              <p:cNvSpPr txBox="1">
                <a:spLocks noChangeArrowheads="1"/>
              </p:cNvSpPr>
              <p:nvPr/>
            </p:nvSpPr>
            <p:spPr bwMode="auto">
              <a:xfrm>
                <a:off x="3396" y="5428"/>
                <a:ext cx="1582" cy="33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gradFill rotWithShape="1">
                      <a:gsLst>
                        <a:gs pos="0">
                          <a:srgbClr val="D3FDA1">
                            <a:gamma/>
                            <a:tint val="0"/>
                            <a:invGamma/>
                          </a:srgbClr>
                        </a:gs>
                        <a:gs pos="100000">
                          <a:srgbClr val="D3FDA1"/>
                        </a:gs>
                      </a:gsLst>
                      <a:path path="shape">
                        <a:fillToRect l="50000" t="50000" r="50000" b="50000"/>
                      </a:path>
                    </a:gra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r>
                  <a:rPr lang="ru-RU" altLang="zh-CN" sz="1800">
                    <a:solidFill>
                      <a:schemeClr val="hlink"/>
                    </a:solidFill>
                    <a:latin typeface="Tahoma" panose="020B0604030504040204" pitchFamily="34" charset="0"/>
                    <a:cs typeface="Tahoma" panose="020B0604030504040204" pitchFamily="34" charset="0"/>
                  </a:rPr>
                  <a:t>Покупатель</a:t>
                </a:r>
                <a:endParaRPr lang="ru-RU" altLang="ru-RU" sz="1800">
                  <a:solidFill>
                    <a:schemeClr val="hlink"/>
                  </a:solidFill>
                  <a:latin typeface="Tahoma" panose="020B0604030504040204" pitchFamily="34" charset="0"/>
                  <a:cs typeface="Tahoma" panose="020B0604030504040204" pitchFamily="34" charset="0"/>
                </a:endParaRPr>
              </a:p>
            </p:txBody>
          </p:sp>
        </p:grpSp>
        <p:grpSp>
          <p:nvGrpSpPr>
            <p:cNvPr id="1164321" name="Group 33"/>
            <p:cNvGrpSpPr>
              <a:grpSpLocks/>
            </p:cNvGrpSpPr>
            <p:nvPr/>
          </p:nvGrpSpPr>
          <p:grpSpPr bwMode="auto">
            <a:xfrm>
              <a:off x="4669" y="2085"/>
              <a:ext cx="927" cy="620"/>
              <a:chOff x="4666" y="2076"/>
              <a:chExt cx="927" cy="575"/>
            </a:xfrm>
          </p:grpSpPr>
          <p:sp>
            <p:nvSpPr>
              <p:cNvPr id="1164304" name="Rectangle 16"/>
              <p:cNvSpPr>
                <a:spLocks noChangeArrowheads="1"/>
              </p:cNvSpPr>
              <p:nvPr/>
            </p:nvSpPr>
            <p:spPr bwMode="auto">
              <a:xfrm>
                <a:off x="4666" y="2076"/>
                <a:ext cx="927" cy="575"/>
              </a:xfrm>
              <a:prstGeom prst="rect">
                <a:avLst/>
              </a:prstGeom>
              <a:gradFill rotWithShape="1">
                <a:gsLst>
                  <a:gs pos="0">
                    <a:srgbClr val="FFFFCC">
                      <a:gamma/>
                      <a:tint val="0"/>
                      <a:invGamma/>
                    </a:srgbClr>
                  </a:gs>
                  <a:gs pos="100000">
                    <a:srgbClr val="FFFFCC"/>
                  </a:gs>
                </a:gsLst>
                <a:path path="shape">
                  <a:fillToRect l="50000" t="50000" r="50000" b="50000"/>
                </a:path>
              </a:gradFill>
              <a:ln w="38100">
                <a:solidFill>
                  <a:srgbClr val="800080"/>
                </a:solidFill>
                <a:miter lim="800000"/>
                <a:headEnd/>
                <a:tailEnd/>
              </a:ln>
              <a:effectLst>
                <a:outerShdw dist="35921" dir="2700000" algn="ctr" rotWithShape="0">
                  <a:srgbClr val="FF9933"/>
                </a:outerShdw>
              </a:effectLst>
            </p:spPr>
            <p:txBody>
              <a:bodyPr lIns="18000" tIns="10800" rIns="18000" bIns="10800"/>
              <a:lstStyle/>
              <a:p>
                <a:endParaRPr lang="ru-RU"/>
              </a:p>
            </p:txBody>
          </p:sp>
          <p:sp>
            <p:nvSpPr>
              <p:cNvPr id="1164310" name="Text Box 22"/>
              <p:cNvSpPr txBox="1">
                <a:spLocks noChangeArrowheads="1"/>
              </p:cNvSpPr>
              <p:nvPr/>
            </p:nvSpPr>
            <p:spPr bwMode="auto">
              <a:xfrm>
                <a:off x="4735" y="2252"/>
                <a:ext cx="795" cy="16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r>
                  <a:rPr lang="ru-RU" altLang="zh-CN" sz="1800">
                    <a:solidFill>
                      <a:srgbClr val="CC3300"/>
                    </a:solidFill>
                  </a:rPr>
                  <a:t>Продавец</a:t>
                </a:r>
                <a:endParaRPr lang="ru-RU" altLang="ru-RU" sz="1800">
                  <a:solidFill>
                    <a:srgbClr val="CC3300"/>
                  </a:solidFill>
                </a:endParaRPr>
              </a:p>
            </p:txBody>
          </p:sp>
        </p:grpSp>
        <p:grpSp>
          <p:nvGrpSpPr>
            <p:cNvPr id="1164322" name="Group 34"/>
            <p:cNvGrpSpPr>
              <a:grpSpLocks/>
            </p:cNvGrpSpPr>
            <p:nvPr/>
          </p:nvGrpSpPr>
          <p:grpSpPr bwMode="auto">
            <a:xfrm>
              <a:off x="4668" y="1380"/>
              <a:ext cx="927" cy="620"/>
              <a:chOff x="4671" y="1425"/>
              <a:chExt cx="927" cy="575"/>
            </a:xfrm>
          </p:grpSpPr>
          <p:sp>
            <p:nvSpPr>
              <p:cNvPr id="1164305" name="Rectangle 17"/>
              <p:cNvSpPr>
                <a:spLocks noChangeArrowheads="1"/>
              </p:cNvSpPr>
              <p:nvPr/>
            </p:nvSpPr>
            <p:spPr bwMode="auto">
              <a:xfrm>
                <a:off x="4671" y="1425"/>
                <a:ext cx="927" cy="575"/>
              </a:xfrm>
              <a:prstGeom prst="rect">
                <a:avLst/>
              </a:prstGeom>
              <a:gradFill rotWithShape="1">
                <a:gsLst>
                  <a:gs pos="0">
                    <a:srgbClr val="CCFFCC">
                      <a:gamma/>
                      <a:tint val="0"/>
                      <a:invGamma/>
                    </a:srgbClr>
                  </a:gs>
                  <a:gs pos="100000">
                    <a:srgbClr val="CCFFCC"/>
                  </a:gs>
                </a:gsLst>
                <a:path path="shape">
                  <a:fillToRect l="50000" t="50000" r="50000" b="50000"/>
                </a:path>
              </a:gradFill>
              <a:ln w="38100">
                <a:solidFill>
                  <a:srgbClr val="800080"/>
                </a:solidFill>
                <a:miter lim="800000"/>
                <a:headEnd/>
                <a:tailEnd/>
              </a:ln>
              <a:effectLst>
                <a:outerShdw dist="35921" dir="2700000" algn="ctr" rotWithShape="0">
                  <a:srgbClr val="FF9933"/>
                </a:outerShdw>
              </a:effectLst>
            </p:spPr>
            <p:txBody>
              <a:bodyPr lIns="18000" tIns="10800" rIns="18000" bIns="10800"/>
              <a:lstStyle/>
              <a:p>
                <a:endParaRPr lang="ru-RU"/>
              </a:p>
            </p:txBody>
          </p:sp>
          <p:sp>
            <p:nvSpPr>
              <p:cNvPr id="1164311" name="Text Box 23"/>
              <p:cNvSpPr txBox="1">
                <a:spLocks noChangeArrowheads="1"/>
              </p:cNvSpPr>
              <p:nvPr/>
            </p:nvSpPr>
            <p:spPr bwMode="auto">
              <a:xfrm>
                <a:off x="4696" y="1570"/>
                <a:ext cx="879" cy="28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800">
                    <a:solidFill>
                      <a:srgbClr val="CC3300"/>
                    </a:solidFill>
                  </a:rPr>
                  <a:t>Платёжная</a:t>
                </a:r>
              </a:p>
              <a:p>
                <a:pPr>
                  <a:lnSpc>
                    <a:spcPct val="90000"/>
                  </a:lnSpc>
                </a:pPr>
                <a:r>
                  <a:rPr lang="ru-RU" altLang="zh-CN" sz="1800">
                    <a:solidFill>
                      <a:srgbClr val="CC3300"/>
                    </a:solidFill>
                  </a:rPr>
                  <a:t>система</a:t>
                </a:r>
                <a:endParaRPr lang="ru-RU" altLang="ru-RU" sz="1800">
                  <a:solidFill>
                    <a:srgbClr val="CC3300"/>
                  </a:solidFill>
                </a:endParaRPr>
              </a:p>
            </p:txBody>
          </p:sp>
        </p:grpSp>
        <p:grpSp>
          <p:nvGrpSpPr>
            <p:cNvPr id="1164323" name="Group 35"/>
            <p:cNvGrpSpPr>
              <a:grpSpLocks/>
            </p:cNvGrpSpPr>
            <p:nvPr/>
          </p:nvGrpSpPr>
          <p:grpSpPr bwMode="auto">
            <a:xfrm>
              <a:off x="4669" y="677"/>
              <a:ext cx="928" cy="617"/>
              <a:chOff x="4681" y="710"/>
              <a:chExt cx="928" cy="617"/>
            </a:xfrm>
          </p:grpSpPr>
          <p:sp>
            <p:nvSpPr>
              <p:cNvPr id="1164303" name="Rectangle 15"/>
              <p:cNvSpPr>
                <a:spLocks noChangeArrowheads="1"/>
              </p:cNvSpPr>
              <p:nvPr/>
            </p:nvSpPr>
            <p:spPr bwMode="auto">
              <a:xfrm>
                <a:off x="4681" y="710"/>
                <a:ext cx="928" cy="617"/>
              </a:xfrm>
              <a:prstGeom prst="rect">
                <a:avLst/>
              </a:prstGeom>
              <a:gradFill rotWithShape="1">
                <a:gsLst>
                  <a:gs pos="0">
                    <a:srgbClr val="FFE7FF">
                      <a:gamma/>
                      <a:tint val="0"/>
                      <a:invGamma/>
                    </a:srgbClr>
                  </a:gs>
                  <a:gs pos="100000">
                    <a:srgbClr val="FFE7FF"/>
                  </a:gs>
                </a:gsLst>
                <a:path path="shape">
                  <a:fillToRect l="50000" t="50000" r="50000" b="50000"/>
                </a:path>
              </a:gradFill>
              <a:ln w="38100">
                <a:solidFill>
                  <a:srgbClr val="800080"/>
                </a:solidFill>
                <a:miter lim="800000"/>
                <a:headEnd/>
                <a:tailEnd/>
              </a:ln>
              <a:effectLst>
                <a:outerShdw dist="35921" dir="2700000" algn="ctr" rotWithShape="0">
                  <a:srgbClr val="FF9933"/>
                </a:outerShdw>
              </a:effectLst>
            </p:spPr>
            <p:txBody>
              <a:bodyPr lIns="18000" tIns="10800" rIns="18000" bIns="10800"/>
              <a:lstStyle/>
              <a:p>
                <a:endParaRPr lang="ru-RU"/>
              </a:p>
            </p:txBody>
          </p:sp>
          <p:sp>
            <p:nvSpPr>
              <p:cNvPr id="1164312" name="Text Box 24"/>
              <p:cNvSpPr txBox="1">
                <a:spLocks noChangeArrowheads="1"/>
              </p:cNvSpPr>
              <p:nvPr/>
            </p:nvSpPr>
            <p:spPr bwMode="auto">
              <a:xfrm>
                <a:off x="4704" y="755"/>
                <a:ext cx="880" cy="53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ru-RU" sz="1400">
                    <a:solidFill>
                      <a:srgbClr val="CC3300"/>
                    </a:solidFill>
                  </a:rPr>
                  <a:t>Представитель продавца для разрешения конфликтов с покупателем</a:t>
                </a:r>
              </a:p>
            </p:txBody>
          </p:sp>
        </p:grpSp>
        <p:grpSp>
          <p:nvGrpSpPr>
            <p:cNvPr id="1164320" name="Group 32"/>
            <p:cNvGrpSpPr>
              <a:grpSpLocks/>
            </p:cNvGrpSpPr>
            <p:nvPr/>
          </p:nvGrpSpPr>
          <p:grpSpPr bwMode="auto">
            <a:xfrm>
              <a:off x="4669" y="2786"/>
              <a:ext cx="928" cy="620"/>
              <a:chOff x="4657" y="2765"/>
              <a:chExt cx="928" cy="575"/>
            </a:xfrm>
          </p:grpSpPr>
          <p:sp>
            <p:nvSpPr>
              <p:cNvPr id="1164306" name="Rectangle 18"/>
              <p:cNvSpPr>
                <a:spLocks noChangeArrowheads="1"/>
              </p:cNvSpPr>
              <p:nvPr/>
            </p:nvSpPr>
            <p:spPr bwMode="auto">
              <a:xfrm>
                <a:off x="4657" y="2765"/>
                <a:ext cx="928" cy="575"/>
              </a:xfrm>
              <a:prstGeom prst="rect">
                <a:avLst/>
              </a:prstGeom>
              <a:gradFill rotWithShape="1">
                <a:gsLst>
                  <a:gs pos="0">
                    <a:srgbClr val="CCECFF">
                      <a:gamma/>
                      <a:tint val="0"/>
                      <a:invGamma/>
                    </a:srgbClr>
                  </a:gs>
                  <a:gs pos="100000">
                    <a:srgbClr val="CCECFF"/>
                  </a:gs>
                </a:gsLst>
                <a:path path="shape">
                  <a:fillToRect l="50000" t="50000" r="50000" b="50000"/>
                </a:path>
              </a:gradFill>
              <a:ln w="38100">
                <a:solidFill>
                  <a:srgbClr val="800080"/>
                </a:solidFill>
                <a:miter lim="800000"/>
                <a:headEnd/>
                <a:tailEnd/>
              </a:ln>
              <a:effectLst>
                <a:outerShdw dist="35921" dir="2700000" algn="ctr" rotWithShape="0">
                  <a:srgbClr val="FF9933"/>
                </a:outerShdw>
              </a:effectLst>
            </p:spPr>
            <p:txBody>
              <a:bodyPr lIns="18000" tIns="10800" rIns="18000" bIns="10800"/>
              <a:lstStyle/>
              <a:p>
                <a:endParaRPr lang="ru-RU"/>
              </a:p>
            </p:txBody>
          </p:sp>
          <p:sp>
            <p:nvSpPr>
              <p:cNvPr id="1164313" name="Text Box 25"/>
              <p:cNvSpPr txBox="1">
                <a:spLocks noChangeArrowheads="1"/>
              </p:cNvSpPr>
              <p:nvPr/>
            </p:nvSpPr>
            <p:spPr bwMode="auto">
              <a:xfrm>
                <a:off x="4696" y="2845"/>
                <a:ext cx="847" cy="4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800">
                    <a:solidFill>
                      <a:srgbClr val="CC3300"/>
                    </a:solidFill>
                  </a:rPr>
                  <a:t>Система доставки</a:t>
                </a:r>
                <a:endParaRPr lang="ru-RU" altLang="ru-RU" sz="1800">
                  <a:solidFill>
                    <a:srgbClr val="CC3300"/>
                  </a:solidFill>
                </a:endParaRPr>
              </a:p>
            </p:txBody>
          </p:sp>
        </p:grpSp>
        <p:sp>
          <p:nvSpPr>
            <p:cNvPr id="1164314" name="Line 26"/>
            <p:cNvSpPr>
              <a:spLocks noChangeShapeType="1"/>
            </p:cNvSpPr>
            <p:nvPr/>
          </p:nvSpPr>
          <p:spPr bwMode="auto">
            <a:xfrm flipH="1">
              <a:off x="2398" y="1695"/>
              <a:ext cx="2250" cy="278"/>
            </a:xfrm>
            <a:prstGeom prst="line">
              <a:avLst/>
            </a:prstGeom>
            <a:noFill/>
            <a:ln w="57150">
              <a:solidFill>
                <a:schemeClr val="hlink"/>
              </a:solidFill>
              <a:round/>
              <a:headEnd type="triangle" w="med" len="med"/>
              <a:tailEnd type="triangle" w="med"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lIns="18000" tIns="10800" rIns="18000" bIns="10800"/>
            <a:lstStyle/>
            <a:p>
              <a:endParaRPr lang="ru-RU"/>
            </a:p>
          </p:txBody>
        </p:sp>
        <p:sp>
          <p:nvSpPr>
            <p:cNvPr id="1164315" name="Line 27"/>
            <p:cNvSpPr>
              <a:spLocks noChangeShapeType="1"/>
            </p:cNvSpPr>
            <p:nvPr/>
          </p:nvSpPr>
          <p:spPr bwMode="auto">
            <a:xfrm flipH="1" flipV="1">
              <a:off x="2398" y="2085"/>
              <a:ext cx="2259" cy="326"/>
            </a:xfrm>
            <a:prstGeom prst="line">
              <a:avLst/>
            </a:prstGeom>
            <a:noFill/>
            <a:ln w="57150">
              <a:solidFill>
                <a:schemeClr val="hlink"/>
              </a:solidFill>
              <a:round/>
              <a:headEnd type="triangle" w="med" len="med"/>
              <a:tailEnd type="triangle" w="med"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lIns="18000" tIns="10800" rIns="18000" bIns="10800"/>
            <a:lstStyle/>
            <a:p>
              <a:endParaRPr lang="ru-RU"/>
            </a:p>
          </p:txBody>
        </p:sp>
        <p:sp>
          <p:nvSpPr>
            <p:cNvPr id="1164316" name="Line 28"/>
            <p:cNvSpPr>
              <a:spLocks noChangeShapeType="1"/>
            </p:cNvSpPr>
            <p:nvPr/>
          </p:nvSpPr>
          <p:spPr bwMode="auto">
            <a:xfrm flipH="1">
              <a:off x="2344" y="987"/>
              <a:ext cx="2306" cy="898"/>
            </a:xfrm>
            <a:prstGeom prst="line">
              <a:avLst/>
            </a:prstGeom>
            <a:noFill/>
            <a:ln w="57150">
              <a:solidFill>
                <a:schemeClr val="hlink"/>
              </a:solidFill>
              <a:round/>
              <a:headEnd type="triangle" w="med" len="med"/>
              <a:tailEnd type="triangle" w="med"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lIns="18000" tIns="10800" rIns="18000" bIns="10800"/>
            <a:lstStyle/>
            <a:p>
              <a:endParaRPr lang="ru-RU"/>
            </a:p>
          </p:txBody>
        </p:sp>
        <p:sp>
          <p:nvSpPr>
            <p:cNvPr id="1164317" name="AutoShape 29"/>
            <p:cNvSpPr>
              <a:spLocks noChangeArrowheads="1"/>
            </p:cNvSpPr>
            <p:nvPr/>
          </p:nvSpPr>
          <p:spPr bwMode="auto">
            <a:xfrm>
              <a:off x="164" y="1013"/>
              <a:ext cx="2274" cy="759"/>
            </a:xfrm>
            <a:prstGeom prst="cloudCallout">
              <a:avLst>
                <a:gd name="adj1" fmla="val 71898"/>
                <a:gd name="adj2" fmla="val 54611"/>
              </a:avLst>
            </a:prstGeom>
            <a:gradFill rotWithShape="1">
              <a:gsLst>
                <a:gs pos="0">
                  <a:srgbClr val="CCFFCC">
                    <a:gamma/>
                    <a:tint val="0"/>
                    <a:invGamma/>
                  </a:srgbClr>
                </a:gs>
                <a:gs pos="100000">
                  <a:srgbClr val="CCFFCC"/>
                </a:gs>
              </a:gsLst>
              <a:path path="rect">
                <a:fillToRect l="50000" t="50000" r="50000" b="50000"/>
              </a:path>
            </a:gradFill>
            <a:ln w="28575">
              <a:solidFill>
                <a:srgbClr val="800080"/>
              </a:solidFill>
              <a:round/>
              <a:headEnd/>
              <a:tailEnd/>
            </a:ln>
            <a:effectLst>
              <a:outerShdw dist="17961" dir="2700000" algn="ctr" rotWithShape="0">
                <a:srgbClr val="FF9933"/>
              </a:outerShdw>
            </a:effectLst>
          </p:spPr>
          <p:txBody>
            <a:bodyPr lIns="0" tIns="0" rIns="0" bIns="0" anchor="ctr" anchorCtr="1"/>
            <a:lstStyle/>
            <a:p>
              <a:pPr>
                <a:lnSpc>
                  <a:spcPct val="80000"/>
                </a:lnSpc>
              </a:pPr>
              <a:r>
                <a:rPr lang="ru-RU" altLang="ru-RU" sz="1400">
                  <a:solidFill>
                    <a:srgbClr val="CC3300"/>
                  </a:solidFill>
                  <a:effectLst>
                    <a:outerShdw blurRad="38100" dist="38100" dir="2700000" algn="tl">
                      <a:srgbClr val="000000"/>
                    </a:outerShdw>
                  </a:effectLst>
                </a:rPr>
                <a:t>Платёжная система принимает и производит платежи в интересах продавца</a:t>
              </a:r>
            </a:p>
          </p:txBody>
        </p:sp>
        <p:sp>
          <p:nvSpPr>
            <p:cNvPr id="1164318" name="AutoShape 30"/>
            <p:cNvSpPr>
              <a:spLocks noChangeArrowheads="1"/>
            </p:cNvSpPr>
            <p:nvPr/>
          </p:nvSpPr>
          <p:spPr bwMode="auto">
            <a:xfrm>
              <a:off x="170" y="2278"/>
              <a:ext cx="2274" cy="759"/>
            </a:xfrm>
            <a:prstGeom prst="cloudCallout">
              <a:avLst>
                <a:gd name="adj1" fmla="val 72602"/>
                <a:gd name="adj2" fmla="val -51843"/>
              </a:avLst>
            </a:prstGeom>
            <a:gradFill rotWithShape="1">
              <a:gsLst>
                <a:gs pos="0">
                  <a:srgbClr val="FFFFCC">
                    <a:gamma/>
                    <a:tint val="0"/>
                    <a:invGamma/>
                  </a:srgbClr>
                </a:gs>
                <a:gs pos="100000">
                  <a:srgbClr val="FFFFCC"/>
                </a:gs>
              </a:gsLst>
              <a:path path="rect">
                <a:fillToRect l="50000" t="50000" r="50000" b="50000"/>
              </a:path>
            </a:gradFill>
            <a:ln w="28575">
              <a:solidFill>
                <a:srgbClr val="800080"/>
              </a:solidFill>
              <a:round/>
              <a:headEnd/>
              <a:tailEnd/>
            </a:ln>
            <a:effectLst>
              <a:outerShdw dist="17961" dir="2700000" algn="ctr" rotWithShape="0">
                <a:srgbClr val="FF9933"/>
              </a:outerShdw>
            </a:effectLst>
          </p:spPr>
          <p:txBody>
            <a:bodyPr lIns="0" tIns="0" rIns="0" bIns="0" anchor="ctr" anchorCtr="1"/>
            <a:lstStyle/>
            <a:p>
              <a:pPr>
                <a:lnSpc>
                  <a:spcPct val="80000"/>
                </a:lnSpc>
              </a:pPr>
              <a:r>
                <a:rPr lang="ru-RU" altLang="ru-RU" sz="1400">
                  <a:solidFill>
                    <a:srgbClr val="CC3300"/>
                  </a:solidFill>
                  <a:effectLst>
                    <a:outerShdw blurRad="38100" dist="38100" dir="2700000" algn="tl">
                      <a:srgbClr val="000000"/>
                    </a:outerShdw>
                  </a:effectLst>
                </a:rPr>
                <a:t>Покупатель оплачивает товары и услуги или получает возврат стоимости от продавца</a:t>
              </a:r>
            </a:p>
          </p:txBody>
        </p:sp>
        <p:sp>
          <p:nvSpPr>
            <p:cNvPr id="1164319" name="AutoShape 31"/>
            <p:cNvSpPr>
              <a:spLocks noChangeArrowheads="1"/>
            </p:cNvSpPr>
            <p:nvPr/>
          </p:nvSpPr>
          <p:spPr bwMode="auto">
            <a:xfrm>
              <a:off x="1955" y="2887"/>
              <a:ext cx="2274" cy="759"/>
            </a:xfrm>
            <a:prstGeom prst="cloudCallout">
              <a:avLst>
                <a:gd name="adj1" fmla="val -6727"/>
                <a:gd name="adj2" fmla="val -98486"/>
              </a:avLst>
            </a:prstGeom>
            <a:gradFill rotWithShape="1">
              <a:gsLst>
                <a:gs pos="0">
                  <a:srgbClr val="CCECFF">
                    <a:gamma/>
                    <a:tint val="0"/>
                    <a:invGamma/>
                  </a:srgbClr>
                </a:gs>
                <a:gs pos="100000">
                  <a:srgbClr val="CCECFF"/>
                </a:gs>
              </a:gsLst>
              <a:path path="rect">
                <a:fillToRect l="50000" t="50000" r="50000" b="50000"/>
              </a:path>
            </a:gradFill>
            <a:ln w="28575">
              <a:solidFill>
                <a:srgbClr val="800080"/>
              </a:solidFill>
              <a:round/>
              <a:headEnd/>
              <a:tailEnd/>
            </a:ln>
            <a:effectLst>
              <a:outerShdw dist="17961" dir="2700000" algn="ctr" rotWithShape="0">
                <a:srgbClr val="FF9933"/>
              </a:outerShdw>
            </a:effectLst>
          </p:spPr>
          <p:txBody>
            <a:bodyPr lIns="0" tIns="0" rIns="0" bIns="0" anchor="ctr" anchorCtr="1"/>
            <a:lstStyle/>
            <a:p>
              <a:pPr>
                <a:lnSpc>
                  <a:spcPct val="80000"/>
                </a:lnSpc>
              </a:pPr>
              <a:r>
                <a:rPr lang="ru-RU" altLang="ru-RU" sz="1400">
                  <a:solidFill>
                    <a:srgbClr val="CC3300"/>
                  </a:solidFill>
                  <a:effectLst>
                    <a:outerShdw blurRad="38100" dist="38100" dir="2700000" algn="tl">
                      <a:srgbClr val="000000"/>
                    </a:outerShdw>
                  </a:effectLst>
                </a:rPr>
                <a:t>Система доставки обеспечивает поставку товаров и услуг в интересах продавца</a:t>
              </a:r>
            </a:p>
          </p:txBody>
        </p:sp>
      </p:grpSp>
      <p:sp>
        <p:nvSpPr>
          <p:cNvPr id="1164324" name="Text Box 36"/>
          <p:cNvSpPr txBox="1">
            <a:spLocks noChangeArrowheads="1"/>
          </p:cNvSpPr>
          <p:nvPr/>
        </p:nvSpPr>
        <p:spPr bwMode="auto">
          <a:xfrm>
            <a:off x="0" y="6264275"/>
            <a:ext cx="9144000" cy="311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32.4</a:t>
            </a:r>
            <a:r>
              <a:rPr lang="ru-RU" altLang="ru-RU" sz="2400">
                <a:solidFill>
                  <a:srgbClr val="800080"/>
                </a:solidFill>
              </a:rPr>
              <a:t>. Состав участников торговой сделки</a:t>
            </a:r>
            <a:r>
              <a:rPr lang="ru-RU" altLang="ru-RU" sz="2400" b="0">
                <a:solidFill>
                  <a:srgbClr val="800080"/>
                </a:solidFill>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6339" name="Text Box 3"/>
          <p:cNvSpPr txBox="1">
            <a:spLocks noChangeArrowheads="1"/>
          </p:cNvSpPr>
          <p:nvPr/>
        </p:nvSpPr>
        <p:spPr bwMode="auto">
          <a:xfrm>
            <a:off x="273050" y="1109663"/>
            <a:ext cx="8621713" cy="5387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panose="05000000000000000000" pitchFamily="2" charset="2"/>
              <a:buChar char=""/>
            </a:pPr>
            <a:r>
              <a:rPr lang="ru-RU" altLang="ru-RU" b="0" u="sng">
                <a:solidFill>
                  <a:srgbClr val="800080"/>
                </a:solidFill>
                <a:latin typeface="Tahoma" panose="020B0604030504040204" pitchFamily="34" charset="0"/>
                <a:cs typeface="Tahoma" panose="020B0604030504040204" pitchFamily="34" charset="0"/>
              </a:rPr>
              <a:t>платежная система</a:t>
            </a:r>
            <a:r>
              <a:rPr lang="ru-RU" altLang="ru-RU" b="0">
                <a:solidFill>
                  <a:srgbClr val="800080"/>
                </a:solidFill>
              </a:rPr>
              <a:t> (</a:t>
            </a:r>
            <a:r>
              <a:rPr lang="en-US" altLang="ru-RU" b="0">
                <a:solidFill>
                  <a:srgbClr val="800080"/>
                </a:solidFill>
              </a:rPr>
              <a:t>payment handler</a:t>
            </a:r>
            <a:r>
              <a:rPr lang="ru-RU" altLang="ru-RU" b="0">
                <a:solidFill>
                  <a:srgbClr val="800080"/>
                </a:solidFill>
              </a:rPr>
              <a:t>) — субъект, который в интересах продавца физически принимает платежи от покупателей;</a:t>
            </a:r>
          </a:p>
          <a:p>
            <a:pPr>
              <a:spcBef>
                <a:spcPct val="20000"/>
              </a:spcBef>
              <a:buSzPct val="90000"/>
              <a:buFont typeface="Wingdings" panose="05000000000000000000" pitchFamily="2" charset="2"/>
              <a:buChar char=""/>
            </a:pPr>
            <a:r>
              <a:rPr lang="ru-RU" altLang="ru-RU" b="0" u="sng">
                <a:solidFill>
                  <a:srgbClr val="800080"/>
                </a:solidFill>
                <a:latin typeface="Tahoma" panose="020B0604030504040204" pitchFamily="34" charset="0"/>
                <a:cs typeface="Tahoma" panose="020B0604030504040204" pitchFamily="34" charset="0"/>
              </a:rPr>
              <a:t>система доставки</a:t>
            </a:r>
            <a:r>
              <a:rPr lang="ru-RU" altLang="ru-RU" b="0">
                <a:solidFill>
                  <a:srgbClr val="800080"/>
                </a:solidFill>
              </a:rPr>
              <a:t> (</a:t>
            </a:r>
            <a:r>
              <a:rPr lang="en-US" altLang="ru-RU" b="0">
                <a:solidFill>
                  <a:srgbClr val="800080"/>
                </a:solidFill>
              </a:rPr>
              <a:t>delivery handler</a:t>
            </a:r>
            <a:r>
              <a:rPr lang="ru-RU" altLang="ru-RU" b="0">
                <a:solidFill>
                  <a:srgbClr val="800080"/>
                </a:solidFill>
              </a:rPr>
              <a:t>) — субъект, который в интересах продавца физически поставляет товары или услуги покупателям;</a:t>
            </a:r>
          </a:p>
          <a:p>
            <a:pPr>
              <a:spcBef>
                <a:spcPct val="20000"/>
              </a:spcBef>
              <a:buSzPct val="90000"/>
              <a:buFont typeface="Wingdings" panose="05000000000000000000" pitchFamily="2" charset="2"/>
              <a:buChar char=""/>
            </a:pPr>
            <a:r>
              <a:rPr lang="ru-RU" altLang="ru-RU" b="0" u="sng">
                <a:solidFill>
                  <a:srgbClr val="800080"/>
                </a:solidFill>
                <a:latin typeface="Tahoma" panose="020B0604030504040204" pitchFamily="34" charset="0"/>
                <a:cs typeface="Tahoma" panose="020B0604030504040204" pitchFamily="34" charset="0"/>
              </a:rPr>
              <a:t>представитель продавца для разрешения конфликтов</a:t>
            </a:r>
            <a:r>
              <a:rPr lang="ru-RU" altLang="ru-RU" b="0">
                <a:solidFill>
                  <a:srgbClr val="800080"/>
                </a:solidFill>
              </a:rPr>
              <a:t> (</a:t>
            </a:r>
            <a:r>
              <a:rPr lang="en-US" altLang="ru-RU" b="0">
                <a:solidFill>
                  <a:srgbClr val="800080"/>
                </a:solidFill>
              </a:rPr>
              <a:t>merchant customer care provider</a:t>
            </a:r>
            <a:r>
              <a:rPr lang="ru-RU" altLang="ru-RU" b="0">
                <a:solidFill>
                  <a:srgbClr val="800080"/>
                </a:solidFill>
              </a:rPr>
              <a:t>) — субъект, который в интересах продавца разбирает конфликтные ситуации с покупателем и принимает по ним решения (“третейский судья”).</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21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1219" name="Text Box 3"/>
          <p:cNvSpPr txBox="1">
            <a:spLocks noChangeArrowheads="1"/>
          </p:cNvSpPr>
          <p:nvPr/>
        </p:nvSpPr>
        <p:spPr bwMode="auto">
          <a:xfrm>
            <a:off x="263525" y="1231900"/>
            <a:ext cx="8616950" cy="4781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spcBef>
                <a:spcPct val="50000"/>
              </a:spcBef>
            </a:pPr>
            <a:r>
              <a:rPr lang="ru-RU" altLang="ru-RU" sz="4000" b="0">
                <a:solidFill>
                  <a:srgbClr val="800080"/>
                </a:solidFill>
              </a:rPr>
              <a:t>Архитектура СЭЛП на базе </a:t>
            </a:r>
            <a:r>
              <a:rPr lang="en-US" altLang="ru-RU" sz="4000" b="0">
                <a:solidFill>
                  <a:srgbClr val="800080"/>
                </a:solidFill>
              </a:rPr>
              <a:t>IOTP</a:t>
            </a:r>
            <a:r>
              <a:rPr lang="ru-RU" altLang="ru-RU" sz="4000" b="0">
                <a:solidFill>
                  <a:srgbClr val="800080"/>
                </a:solidFill>
              </a:rPr>
              <a:t>/</a:t>
            </a:r>
            <a:r>
              <a:rPr lang="en-US" altLang="ru-RU" sz="4000" b="0">
                <a:solidFill>
                  <a:srgbClr val="800080"/>
                </a:solidFill>
              </a:rPr>
              <a:t>PAPI</a:t>
            </a:r>
            <a:r>
              <a:rPr lang="ru-RU" altLang="ru-RU" sz="4000" b="0">
                <a:solidFill>
                  <a:srgbClr val="800080"/>
                </a:solidFill>
              </a:rPr>
              <a:t> представлена на рис.32.1. Главной особенностью функционирования </a:t>
            </a:r>
            <a:r>
              <a:rPr lang="en-US" altLang="ru-RU" sz="4000" b="0">
                <a:solidFill>
                  <a:srgbClr val="800080"/>
                </a:solidFill>
              </a:rPr>
              <a:t>IOTP </a:t>
            </a:r>
            <a:r>
              <a:rPr lang="ru-RU" altLang="ru-RU" sz="4000" b="0">
                <a:solidFill>
                  <a:srgbClr val="800080"/>
                </a:solidFill>
              </a:rPr>
              <a:t>является то, что в качестве транспортного протокола используется </a:t>
            </a:r>
            <a:r>
              <a:rPr lang="en-US" altLang="ru-RU" sz="4000" b="0">
                <a:solidFill>
                  <a:srgbClr val="800080"/>
                </a:solidFill>
              </a:rPr>
              <a:t>HTTP</a:t>
            </a:r>
            <a:r>
              <a:rPr lang="ru-RU" altLang="ru-RU" sz="4000" b="0">
                <a:solidFill>
                  <a:srgbClr val="800080"/>
                </a:solidFill>
              </a:rPr>
              <a:t>-протокол.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7363" name="Text Box 3"/>
          <p:cNvSpPr txBox="1">
            <a:spLocks noChangeArrowheads="1"/>
          </p:cNvSpPr>
          <p:nvPr/>
        </p:nvSpPr>
        <p:spPr bwMode="auto">
          <a:xfrm>
            <a:off x="222250" y="790575"/>
            <a:ext cx="8647113" cy="1281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b="0">
                <a:solidFill>
                  <a:srgbClr val="800080"/>
                </a:solidFill>
              </a:rPr>
              <a:t>В состав участников торговых сделок могут входить одни и те же или различные организации. Например:</a:t>
            </a:r>
          </a:p>
        </p:txBody>
      </p:sp>
      <p:sp>
        <p:nvSpPr>
          <p:cNvPr id="1167364" name="Text Box 4"/>
          <p:cNvSpPr txBox="1">
            <a:spLocks noChangeArrowheads="1"/>
          </p:cNvSpPr>
          <p:nvPr/>
        </p:nvSpPr>
        <p:spPr bwMode="auto">
          <a:xfrm>
            <a:off x="260350" y="2138363"/>
            <a:ext cx="8621713" cy="44180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352425" indent="-352425" algn="l">
              <a:defRPr>
                <a:solidFill>
                  <a:schemeClr val="tx1"/>
                </a:solidFill>
                <a:latin typeface="Arial" panose="020B0604020202020204" pitchFamily="34" charset="0"/>
                <a:cs typeface="Arial" panose="020B0604020202020204" pitchFamily="34" charset="0"/>
              </a:defRPr>
            </a:lvl1pPr>
            <a:lvl2pPr marL="531813"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CC3300"/>
              </a:buClr>
              <a:buSzPct val="80000"/>
              <a:buFont typeface="Wingdings" panose="05000000000000000000" pitchFamily="2" charset="2"/>
              <a:buChar char="q"/>
            </a:pPr>
            <a:r>
              <a:rPr lang="ru-RU" altLang="ru-RU" sz="2400" b="0">
                <a:solidFill>
                  <a:srgbClr val="800080"/>
                </a:solidFill>
              </a:rPr>
              <a:t>в простейшем случае, одна организация (продавец) выступает в роли и продавца товаров или услуг, и получателя платежей от покупателей, и поставщика товаров, и третейского судьи;</a:t>
            </a:r>
          </a:p>
          <a:p>
            <a:pPr>
              <a:spcBef>
                <a:spcPct val="10000"/>
              </a:spcBef>
              <a:buClr>
                <a:srgbClr val="CC3300"/>
              </a:buClr>
              <a:buSzPct val="80000"/>
              <a:buFont typeface="Wingdings" panose="05000000000000000000" pitchFamily="2" charset="2"/>
              <a:buChar char="q"/>
            </a:pPr>
            <a:r>
              <a:rPr lang="ru-RU" altLang="ru-RU" sz="2400" b="0">
                <a:solidFill>
                  <a:srgbClr val="800080"/>
                </a:solidFill>
              </a:rPr>
              <a:t>по другой схеме, продавец продает товар, указывает покупателю доверенный банк (или финансовую организацию) для оплаты товара или услуг, делает запрос поставщику товаров на скорейшую доставку товара или услуг покупателю (по указанному адресу), а также взаимодействует с организацией, которая будет разрешать конфликтные ситуации (в случае их возникновения) с покупателем.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8387" name="Text Box 3"/>
          <p:cNvSpPr txBox="1">
            <a:spLocks noChangeArrowheads="1"/>
          </p:cNvSpPr>
          <p:nvPr/>
        </p:nvSpPr>
        <p:spPr bwMode="auto">
          <a:xfrm>
            <a:off x="247650" y="1227138"/>
            <a:ext cx="8634413"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0">
                <a:solidFill>
                  <a:srgbClr val="800080"/>
                </a:solidFill>
              </a:rPr>
              <a:t>Частная организация может сразу выступать в нескольких ролях. Например, компания, которая продает товары и услуги через </a:t>
            </a:r>
            <a:r>
              <a:rPr lang="en-US" altLang="ru-RU" b="0">
                <a:solidFill>
                  <a:srgbClr val="800080"/>
                </a:solidFill>
              </a:rPr>
              <a:t>Internet</a:t>
            </a:r>
            <a:r>
              <a:rPr lang="ru-RU" altLang="ru-RU" b="0">
                <a:solidFill>
                  <a:srgbClr val="800080"/>
                </a:solidFill>
              </a:rPr>
              <a:t>-сеть, может выступать в роли продавца и в роли покупателя (покупать товары у самой себя).</a:t>
            </a:r>
          </a:p>
          <a:p>
            <a:r>
              <a:rPr lang="ru-RU" altLang="ru-RU" b="0">
                <a:solidFill>
                  <a:srgbClr val="800080"/>
                </a:solidFill>
              </a:rPr>
              <a:t>Так как участники торговой операции могут находиться в различных местах (имеют разное местоположение в </a:t>
            </a:r>
            <a:r>
              <a:rPr lang="en-US" altLang="ru-RU" b="0">
                <a:solidFill>
                  <a:srgbClr val="800080"/>
                </a:solidFill>
              </a:rPr>
              <a:t>Internet</a:t>
            </a:r>
            <a:r>
              <a:rPr lang="ru-RU" altLang="ru-RU" b="0">
                <a:solidFill>
                  <a:srgbClr val="800080"/>
                </a:solidFill>
              </a:rPr>
              <a:t>-сети), то для их коммерческого взаимодействия необходим обмен данными, то есть необходимо выполнять торговые процедуры, корректное завершение которых обеспечит успешный результат сделки.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53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5315" name="Text Box 3"/>
          <p:cNvSpPr txBox="1">
            <a:spLocks noChangeArrowheads="1"/>
          </p:cNvSpPr>
          <p:nvPr/>
        </p:nvSpPr>
        <p:spPr bwMode="auto">
          <a:xfrm>
            <a:off x="0" y="84931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CC3300"/>
                </a:solidFill>
                <a:latin typeface="Tahoma" panose="020B0604030504040204" pitchFamily="34" charset="0"/>
              </a:rPr>
              <a:t>32.3. </a:t>
            </a:r>
            <a:r>
              <a:rPr lang="ru-RU" altLang="ru-RU" sz="2400">
                <a:solidFill>
                  <a:srgbClr val="CC3300"/>
                </a:solidFill>
              </a:rPr>
              <a:t>Торговые процедуры (“</a:t>
            </a:r>
            <a:r>
              <a:rPr lang="en-US" altLang="ru-RU" sz="2400" i="1">
                <a:solidFill>
                  <a:srgbClr val="CC3300"/>
                </a:solidFill>
              </a:rPr>
              <a:t>trading exchanges</a:t>
            </a:r>
            <a:r>
              <a:rPr lang="ru-RU" altLang="ru-RU" sz="2400">
                <a:solidFill>
                  <a:srgbClr val="CC3300"/>
                </a:solidFill>
              </a:rPr>
              <a:t>”)</a:t>
            </a:r>
            <a:r>
              <a:rPr lang="ru-RU" altLang="ru-RU" sz="2400" b="0">
                <a:solidFill>
                  <a:srgbClr val="CC3300"/>
                </a:solidFill>
              </a:rPr>
              <a:t> </a:t>
            </a:r>
          </a:p>
        </p:txBody>
      </p:sp>
      <p:sp>
        <p:nvSpPr>
          <p:cNvPr id="1165316" name="Text Box 4"/>
          <p:cNvSpPr txBox="1">
            <a:spLocks noChangeArrowheads="1"/>
          </p:cNvSpPr>
          <p:nvPr/>
        </p:nvSpPr>
        <p:spPr bwMode="auto">
          <a:xfrm>
            <a:off x="234950" y="1835150"/>
            <a:ext cx="8634413" cy="45227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700" b="0" i="1">
                <a:solidFill>
                  <a:srgbClr val="800080"/>
                </a:solidFill>
                <a:latin typeface="Tahoma" panose="020B0604030504040204" pitchFamily="34" charset="0"/>
                <a:cs typeface="Tahoma" panose="020B0604030504040204" pitchFamily="34" charset="0"/>
              </a:rPr>
              <a:t>Торговая процедура</a:t>
            </a:r>
            <a:r>
              <a:rPr lang="ru-RU" altLang="ru-RU" sz="2700" b="0">
                <a:solidFill>
                  <a:srgbClr val="800080"/>
                </a:solidFill>
              </a:rPr>
              <a:t> представляет собой процесс информационного обмена по вполне определенному алгоритму, при котором его участники (а их может быть двое и более) взаимодействуют между собой путем отправки, приёма и обработки соответствующих </a:t>
            </a:r>
            <a:r>
              <a:rPr lang="en-US" altLang="ru-RU" sz="2700" b="0">
                <a:solidFill>
                  <a:srgbClr val="800080"/>
                </a:solidFill>
              </a:rPr>
              <a:t>IOTP</a:t>
            </a:r>
            <a:r>
              <a:rPr lang="ru-RU" altLang="ru-RU" sz="2700" b="0">
                <a:solidFill>
                  <a:srgbClr val="800080"/>
                </a:solidFill>
              </a:rPr>
              <a:t>-сообщений с использованием </a:t>
            </a:r>
            <a:r>
              <a:rPr lang="en-US" altLang="ru-RU" sz="2700" b="0">
                <a:solidFill>
                  <a:srgbClr val="800080"/>
                </a:solidFill>
              </a:rPr>
              <a:t>Internet</a:t>
            </a:r>
            <a:r>
              <a:rPr lang="ru-RU" altLang="ru-RU" sz="2700" b="0">
                <a:solidFill>
                  <a:srgbClr val="800080"/>
                </a:solidFill>
              </a:rPr>
              <a:t>-сети. </a:t>
            </a:r>
            <a:r>
              <a:rPr lang="en-US" altLang="ru-RU" sz="2700" b="0">
                <a:solidFill>
                  <a:srgbClr val="800080"/>
                </a:solidFill>
              </a:rPr>
              <a:t>IOTP</a:t>
            </a:r>
            <a:r>
              <a:rPr lang="ru-RU" altLang="ru-RU" sz="2700" b="0">
                <a:solidFill>
                  <a:srgbClr val="800080"/>
                </a:solidFill>
              </a:rPr>
              <a:t>-протокол рассматривает следующие четыре торговые процедуры, в рамках которых предполагается обмен только определенными </a:t>
            </a:r>
            <a:r>
              <a:rPr lang="en-US" altLang="ru-RU" sz="2700" b="0">
                <a:solidFill>
                  <a:srgbClr val="800080"/>
                </a:solidFill>
              </a:rPr>
              <a:t>IOTP</a:t>
            </a:r>
            <a:r>
              <a:rPr lang="ru-RU" altLang="ru-RU" sz="2700" b="0">
                <a:solidFill>
                  <a:srgbClr val="800080"/>
                </a:solidFill>
              </a:rPr>
              <a:t>-сообщениями между участниками торговой сессии: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69411" name="Text Box 3"/>
          <p:cNvSpPr txBox="1">
            <a:spLocks noChangeArrowheads="1"/>
          </p:cNvSpPr>
          <p:nvPr/>
        </p:nvSpPr>
        <p:spPr bwMode="auto">
          <a:xfrm>
            <a:off x="223838" y="1203325"/>
            <a:ext cx="86455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µ"/>
            </a:pPr>
            <a:r>
              <a:rPr lang="ru-RU" altLang="ru-RU" b="0" u="sng">
                <a:solidFill>
                  <a:srgbClr val="800080"/>
                </a:solidFill>
                <a:latin typeface="Tahoma" panose="020B0604030504040204" pitchFamily="34" charset="0"/>
                <a:cs typeface="Tahoma" panose="020B0604030504040204" pitchFamily="34" charset="0"/>
              </a:rPr>
              <a:t>предложение</a:t>
            </a:r>
            <a:r>
              <a:rPr lang="ru-RU" altLang="ru-RU" b="0">
                <a:solidFill>
                  <a:srgbClr val="800080"/>
                </a:solidFill>
              </a:rPr>
              <a:t> (“</a:t>
            </a:r>
            <a:r>
              <a:rPr lang="en-US" altLang="ru-RU" b="0" i="1">
                <a:solidFill>
                  <a:srgbClr val="800080"/>
                </a:solidFill>
              </a:rPr>
              <a:t>offer exchange</a:t>
            </a:r>
            <a:r>
              <a:rPr lang="ru-RU" altLang="ru-RU" b="0">
                <a:solidFill>
                  <a:srgbClr val="800080"/>
                </a:solidFill>
              </a:rPr>
              <a:t>”) — продавец предлагает для продажи товары или услуги по определенной цене. В результате этой процедуры, если покупатель изъявил желание сделать покупку, он заказывает товар у продавца, а последний в ответ предъявляет покупателю счет (список товаров или услуг и их стоимость) для оплаты. (</a:t>
            </a:r>
            <a:r>
              <a:rPr lang="ru-RU" altLang="ru-RU" b="0" i="1" u="sng">
                <a:solidFill>
                  <a:srgbClr val="800080"/>
                </a:solidFill>
                <a:latin typeface="Tahoma" panose="020B0604030504040204" pitchFamily="34" charset="0"/>
                <a:cs typeface="Tahoma" panose="020B0604030504040204" pitchFamily="34" charset="0"/>
              </a:rPr>
              <a:t>Замечание</a:t>
            </a:r>
            <a:r>
              <a:rPr lang="ru-RU" altLang="ru-RU" b="0" i="1">
                <a:solidFill>
                  <a:srgbClr val="800080"/>
                </a:solidFill>
                <a:latin typeface="Tahoma" panose="020B0604030504040204" pitchFamily="34" charset="0"/>
                <a:cs typeface="Tahoma" panose="020B0604030504040204" pitchFamily="34" charset="0"/>
              </a:rPr>
              <a:t>. </a:t>
            </a:r>
            <a:r>
              <a:rPr lang="en-US" altLang="ru-RU" b="0" i="1">
                <a:solidFill>
                  <a:srgbClr val="800080"/>
                </a:solidFill>
                <a:latin typeface="Tahoma" panose="020B0604030504040204" pitchFamily="34" charset="0"/>
                <a:cs typeface="Tahoma" panose="020B0604030504040204" pitchFamily="34" charset="0"/>
              </a:rPr>
              <a:t>IOTP</a:t>
            </a:r>
            <a:r>
              <a:rPr lang="ru-RU" altLang="ru-RU" b="0" i="1">
                <a:solidFill>
                  <a:srgbClr val="800080"/>
                </a:solidFill>
                <a:latin typeface="Tahoma" panose="020B0604030504040204" pitchFamily="34" charset="0"/>
                <a:cs typeface="Tahoma" panose="020B0604030504040204" pitchFamily="34" charset="0"/>
              </a:rPr>
              <a:t>-протокол не рассматривает процедуру (и формат сообщений) запроса на приобретение тех или иных товаров или услуг со стороны покупателя</a:t>
            </a:r>
            <a:r>
              <a:rPr lang="ru-RU" altLang="ru-RU" b="0">
                <a:solidFill>
                  <a:srgbClr val="800080"/>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0435" name="Text Box 3"/>
          <p:cNvSpPr txBox="1">
            <a:spLocks noChangeArrowheads="1"/>
          </p:cNvSpPr>
          <p:nvPr/>
        </p:nvSpPr>
        <p:spPr bwMode="auto">
          <a:xfrm>
            <a:off x="234950" y="1333500"/>
            <a:ext cx="8634413" cy="4486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µ"/>
            </a:pPr>
            <a:r>
              <a:rPr lang="ru-RU" altLang="ru-RU" sz="3600" b="0" u="sng">
                <a:solidFill>
                  <a:srgbClr val="800080"/>
                </a:solidFill>
                <a:latin typeface="Tahoma" panose="020B0604030504040204" pitchFamily="34" charset="0"/>
                <a:cs typeface="Tahoma" panose="020B0604030504040204" pitchFamily="34" charset="0"/>
              </a:rPr>
              <a:t>оплата товаров или услуг</a:t>
            </a:r>
            <a:r>
              <a:rPr lang="ru-RU" altLang="ru-RU" sz="3600" b="0">
                <a:solidFill>
                  <a:srgbClr val="800080"/>
                </a:solidFill>
              </a:rPr>
              <a:t> (“</a:t>
            </a:r>
            <a:r>
              <a:rPr lang="en-US" altLang="ru-RU" sz="3600" b="0" i="1">
                <a:solidFill>
                  <a:srgbClr val="800080"/>
                </a:solidFill>
              </a:rPr>
              <a:t>payment exchange</a:t>
            </a:r>
            <a:r>
              <a:rPr lang="ru-RU" altLang="ru-RU" sz="3600" b="0">
                <a:solidFill>
                  <a:srgbClr val="800080"/>
                </a:solidFill>
              </a:rPr>
              <a:t>”) — в результате этой процедуры покупатель оплачивает приобретаемые товары или услуги с помощью платежной системы (то есть он взаимодействует с ней). Такое взаимодействие может быть в обоих направлениях;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4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1459" name="Text Box 3"/>
          <p:cNvSpPr txBox="1">
            <a:spLocks noChangeArrowheads="1"/>
          </p:cNvSpPr>
          <p:nvPr/>
        </p:nvSpPr>
        <p:spPr bwMode="auto">
          <a:xfrm>
            <a:off x="234950" y="1346200"/>
            <a:ext cx="8634413" cy="4486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µ"/>
            </a:pPr>
            <a:r>
              <a:rPr lang="ru-RU" altLang="ru-RU" sz="3600" b="0" u="sng">
                <a:solidFill>
                  <a:srgbClr val="800080"/>
                </a:solidFill>
                <a:latin typeface="Tahoma" panose="020B0604030504040204" pitchFamily="34" charset="0"/>
                <a:cs typeface="Tahoma" panose="020B0604030504040204" pitchFamily="34" charset="0"/>
              </a:rPr>
              <a:t>доставка товаров или услуг</a:t>
            </a:r>
            <a:r>
              <a:rPr lang="ru-RU" altLang="ru-RU" sz="3600" b="0">
                <a:solidFill>
                  <a:srgbClr val="800080"/>
                </a:solidFill>
              </a:rPr>
              <a:t> (“</a:t>
            </a:r>
            <a:r>
              <a:rPr lang="en-US" altLang="ru-RU" sz="3600" b="0" i="1">
                <a:solidFill>
                  <a:srgbClr val="800080"/>
                </a:solidFill>
              </a:rPr>
              <a:t>delivery exchange</a:t>
            </a:r>
            <a:r>
              <a:rPr lang="ru-RU" altLang="ru-RU" sz="3600" b="0">
                <a:solidFill>
                  <a:srgbClr val="800080"/>
                </a:solidFill>
              </a:rPr>
              <a:t>”) — в результате этой процедуры покупателю поставляется товар в режиме “</a:t>
            </a:r>
            <a:r>
              <a:rPr lang="en-US" altLang="ru-RU" sz="3600" b="0">
                <a:solidFill>
                  <a:srgbClr val="800080"/>
                </a:solidFill>
              </a:rPr>
              <a:t>on</a:t>
            </a:r>
            <a:r>
              <a:rPr lang="ru-RU" altLang="ru-RU" sz="3600" b="0">
                <a:solidFill>
                  <a:srgbClr val="800080"/>
                </a:solidFill>
              </a:rPr>
              <a:t>-</a:t>
            </a:r>
            <a:r>
              <a:rPr lang="en-US" altLang="ru-RU" sz="3600" b="0">
                <a:solidFill>
                  <a:srgbClr val="800080"/>
                </a:solidFill>
              </a:rPr>
              <a:t>line</a:t>
            </a:r>
            <a:r>
              <a:rPr lang="ru-RU" altLang="ru-RU" sz="3600" b="0">
                <a:solidFill>
                  <a:srgbClr val="800080"/>
                </a:solidFill>
              </a:rPr>
              <a:t>”, либо система доставки товаров и услуг направляет покупателю информацию о порядке доставки соответствующих товаров;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3507" name="Text Box 3"/>
          <p:cNvSpPr txBox="1">
            <a:spLocks noChangeArrowheads="1"/>
          </p:cNvSpPr>
          <p:nvPr/>
        </p:nvSpPr>
        <p:spPr bwMode="auto">
          <a:xfrm>
            <a:off x="247650" y="1279525"/>
            <a:ext cx="8647113" cy="4486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µ"/>
            </a:pPr>
            <a:r>
              <a:rPr lang="ru-RU" altLang="ru-RU" sz="3600" b="0" u="sng">
                <a:solidFill>
                  <a:srgbClr val="800080"/>
                </a:solidFill>
                <a:latin typeface="Tahoma" panose="020B0604030504040204" pitchFamily="34" charset="0"/>
                <a:cs typeface="Tahoma" panose="020B0604030504040204" pitchFamily="34" charset="0"/>
              </a:rPr>
              <a:t>аутентификация</a:t>
            </a:r>
            <a:r>
              <a:rPr lang="ru-RU" altLang="ru-RU" sz="3600" b="0">
                <a:solidFill>
                  <a:srgbClr val="800080"/>
                </a:solidFill>
              </a:rPr>
              <a:t> (“</a:t>
            </a:r>
            <a:r>
              <a:rPr lang="en-US" altLang="ru-RU" sz="3600" b="0" i="1">
                <a:solidFill>
                  <a:srgbClr val="800080"/>
                </a:solidFill>
              </a:rPr>
              <a:t>authentication exchange</a:t>
            </a:r>
            <a:r>
              <a:rPr lang="ru-RU" altLang="ru-RU" sz="3600" b="0">
                <a:solidFill>
                  <a:srgbClr val="800080"/>
                </a:solidFill>
              </a:rPr>
              <a:t>”) — дает возможность одному физическому или юридическому лицу, участвующему в торговой сессии проверить, “что из себя представляет” другое физическое или юридическое лицо, также участвующее в сессии.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4531" name="Text Box 3"/>
          <p:cNvSpPr txBox="1">
            <a:spLocks noChangeArrowheads="1"/>
          </p:cNvSpPr>
          <p:nvPr/>
        </p:nvSpPr>
        <p:spPr bwMode="auto">
          <a:xfrm>
            <a:off x="234950" y="1106488"/>
            <a:ext cx="8594725"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400" b="0">
                <a:solidFill>
                  <a:srgbClr val="800080"/>
                </a:solidFill>
              </a:rPr>
              <a:t>Торговые операции представляют собой процессы, которые происходят в реальном бизнесе и финансовых институтах. Такие торговые операции при переносе их в виртуальный мир (электронный вид) отображаются совокупностью торговых процедур, то есть каждая электронная торговая операция отождествляется с конкретным набором специализированных процедур информационного обмена. Например, торговая операция по приобретению товаров и услуг (</a:t>
            </a:r>
            <a:r>
              <a:rPr lang="en-US" altLang="ru-RU" sz="2400" b="0" i="1">
                <a:solidFill>
                  <a:srgbClr val="800080"/>
                </a:solidFill>
              </a:rPr>
              <a:t>PURCHASE</a:t>
            </a:r>
            <a:r>
              <a:rPr lang="ru-RU" altLang="ru-RU" sz="2400" b="0">
                <a:solidFill>
                  <a:srgbClr val="800080"/>
                </a:solidFill>
              </a:rPr>
              <a:t>) может включать следующие процедуры: предложение, оплата товаров или услуг и их доставка. В другом случае, торговая операция обмена стоимости (</a:t>
            </a:r>
            <a:r>
              <a:rPr lang="en-US" altLang="ru-RU" sz="2400" b="0" i="1">
                <a:solidFill>
                  <a:srgbClr val="800080"/>
                </a:solidFill>
              </a:rPr>
              <a:t>VALUE EXCHANGE</a:t>
            </a:r>
            <a:r>
              <a:rPr lang="ru-RU" altLang="ru-RU" sz="2400" b="0">
                <a:solidFill>
                  <a:srgbClr val="800080"/>
                </a:solidFill>
              </a:rPr>
              <a:t>) состоит из следующих процедур: предложение и две процедуры оплаты товаров и услуг.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8627" name="Text Box 3"/>
          <p:cNvSpPr txBox="1">
            <a:spLocks noChangeArrowheads="1"/>
          </p:cNvSpPr>
          <p:nvPr/>
        </p:nvSpPr>
        <p:spPr bwMode="auto">
          <a:xfrm>
            <a:off x="234950" y="1058863"/>
            <a:ext cx="8634413" cy="5334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500" b="0">
                <a:solidFill>
                  <a:srgbClr val="800080"/>
                </a:solidFill>
              </a:rPr>
              <a:t>Торговые процедуры включают транспортирование информационных торговых блоков/компонентов/элементов (в составе </a:t>
            </a:r>
            <a:r>
              <a:rPr lang="en-US" altLang="ru-RU" sz="2500" b="0">
                <a:solidFill>
                  <a:srgbClr val="800080"/>
                </a:solidFill>
              </a:rPr>
              <a:t>IOTP</a:t>
            </a:r>
            <a:r>
              <a:rPr lang="ru-RU" altLang="ru-RU" sz="2500" b="0">
                <a:solidFill>
                  <a:srgbClr val="800080"/>
                </a:solidFill>
              </a:rPr>
              <a:t>-сообщений), которыми обмениваются между собой различные участники торговой сделки. Там, где это возможно, величина временных задержек, возникающих при ведении информационного обмена, минимизируется путем размещения компонентов (элементов) из нескольких торговых процедур в одном комбинированном </a:t>
            </a:r>
            <a:r>
              <a:rPr lang="en-US" altLang="ru-RU" sz="2500" b="0">
                <a:solidFill>
                  <a:srgbClr val="800080"/>
                </a:solidFill>
              </a:rPr>
              <a:t>IOTP</a:t>
            </a:r>
            <a:r>
              <a:rPr lang="ru-RU" altLang="ru-RU" sz="2500" b="0">
                <a:solidFill>
                  <a:srgbClr val="800080"/>
                </a:solidFill>
              </a:rPr>
              <a:t>-сообщении. Например, торговая операция по приобретению товаров и услуг (</a:t>
            </a:r>
            <a:r>
              <a:rPr lang="en-US" altLang="ru-RU" sz="2500" b="0" i="1">
                <a:solidFill>
                  <a:srgbClr val="800080"/>
                </a:solidFill>
              </a:rPr>
              <a:t>PURCHASE</a:t>
            </a:r>
            <a:r>
              <a:rPr lang="ru-RU" altLang="ru-RU" sz="2500" b="0">
                <a:solidFill>
                  <a:srgbClr val="800080"/>
                </a:solidFill>
              </a:rPr>
              <a:t>) совмещает компонент “</a:t>
            </a:r>
            <a:r>
              <a:rPr lang="en-US" altLang="ru-RU" sz="2500" b="0">
                <a:solidFill>
                  <a:srgbClr val="800080"/>
                </a:solidFill>
              </a:rPr>
              <a:t>Delivery Organization</a:t>
            </a:r>
            <a:r>
              <a:rPr lang="ru-RU" altLang="ru-RU" sz="2500" b="0">
                <a:solidFill>
                  <a:srgbClr val="800080"/>
                </a:solidFill>
              </a:rPr>
              <a:t>” с компонентом “</a:t>
            </a:r>
            <a:r>
              <a:rPr lang="en-US" altLang="ru-RU" sz="2500" b="0">
                <a:solidFill>
                  <a:srgbClr val="800080"/>
                </a:solidFill>
              </a:rPr>
              <a:t>Offer Response</a:t>
            </a:r>
            <a:r>
              <a:rPr lang="ru-RU" altLang="ru-RU" sz="2500" b="0">
                <a:solidFill>
                  <a:srgbClr val="800080"/>
                </a:solidFill>
              </a:rPr>
              <a:t>” для того, чтобы избежать дополнительных запросов покупателя и ответов на них.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5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5555" name="Text Box 3"/>
          <p:cNvSpPr txBox="1">
            <a:spLocks noChangeArrowheads="1"/>
          </p:cNvSpPr>
          <p:nvPr/>
        </p:nvSpPr>
        <p:spPr bwMode="auto">
          <a:xfrm>
            <a:off x="249238" y="1187450"/>
            <a:ext cx="86741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latin typeface="Tahoma" panose="020B0604030504040204" pitchFamily="34" charset="0"/>
                <a:cs typeface="Tahoma" panose="020B0604030504040204" pitchFamily="34" charset="0"/>
              </a:rPr>
              <a:t>Торговая процедура “предложение”</a:t>
            </a:r>
            <a:r>
              <a:rPr lang="ru-RU" altLang="ru-RU">
                <a:solidFill>
                  <a:srgbClr val="800080"/>
                </a:solidFill>
              </a:rPr>
              <a:t> (“</a:t>
            </a:r>
            <a:r>
              <a:rPr lang="en-US" altLang="ru-RU" i="1">
                <a:solidFill>
                  <a:srgbClr val="800080"/>
                </a:solidFill>
              </a:rPr>
              <a:t>offer exchange</a:t>
            </a:r>
            <a:r>
              <a:rPr lang="ru-RU" altLang="ru-RU">
                <a:solidFill>
                  <a:srgbClr val="800080"/>
                </a:solidFill>
              </a:rPr>
              <a:t>”).</a:t>
            </a:r>
            <a:r>
              <a:rPr lang="ru-RU" altLang="ru-RU" b="0">
                <a:solidFill>
                  <a:srgbClr val="800080"/>
                </a:solidFill>
              </a:rPr>
              <a:t> Данная торговая процедура обеспечивает передачу необходимой информации о товарах и услугах от продавца покупателю, на основании которой последний делает свой выбор и информирует продавца о готовности платить. На рис.32.5 представлена торговая процедура “предложение”.</a:t>
            </a:r>
          </a:p>
          <a:p>
            <a:r>
              <a:rPr lang="ru-RU" altLang="ru-RU" b="0">
                <a:solidFill>
                  <a:srgbClr val="800080"/>
                </a:solidFill>
              </a:rPr>
              <a:t>В этой процедуре покупатель и продавец обмениваются между собой </a:t>
            </a:r>
            <a:r>
              <a:rPr lang="en-US" altLang="ru-RU" b="0">
                <a:solidFill>
                  <a:srgbClr val="800080"/>
                </a:solidFill>
              </a:rPr>
              <a:t>IOTP</a:t>
            </a:r>
            <a:r>
              <a:rPr lang="ru-RU" altLang="ru-RU" b="0">
                <a:solidFill>
                  <a:srgbClr val="800080"/>
                </a:solidFill>
              </a:rPr>
              <a:t>-сообщениями, в которых содержатся следующие информационные компоненты:</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36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grpSp>
        <p:nvGrpSpPr>
          <p:cNvPr id="1223683" name="Group 3"/>
          <p:cNvGrpSpPr>
            <a:grpSpLocks/>
          </p:cNvGrpSpPr>
          <p:nvPr/>
        </p:nvGrpSpPr>
        <p:grpSpPr bwMode="auto">
          <a:xfrm>
            <a:off x="227013" y="415925"/>
            <a:ext cx="8670925" cy="5576888"/>
            <a:chOff x="143" y="262"/>
            <a:chExt cx="5462" cy="3513"/>
          </a:xfrm>
        </p:grpSpPr>
        <p:sp>
          <p:nvSpPr>
            <p:cNvPr id="1223684" name="WordArt 4"/>
            <p:cNvSpPr>
              <a:spLocks noChangeArrowheads="1" noChangeShapeType="1" noTextEdit="1"/>
            </p:cNvSpPr>
            <p:nvPr/>
          </p:nvSpPr>
          <p:spPr bwMode="auto">
            <a:xfrm>
              <a:off x="4583" y="262"/>
              <a:ext cx="1006" cy="364"/>
            </a:xfrm>
            <a:prstGeom prst="rect">
              <a:avLst/>
            </a:prstGeom>
          </p:spPr>
          <p:txBody>
            <a:bodyPr wrap="none" fromWordArt="1">
              <a:prstTxWarp prst="textCanDown">
                <a:avLst>
                  <a:gd name="adj" fmla="val 10620"/>
                </a:avLst>
              </a:prstTxWarp>
            </a:bodyPr>
            <a:lstStyle/>
            <a:p>
              <a:r>
                <a:rPr lang="ru-RU" sz="1800" kern="10">
                  <a:ln w="9525">
                    <a:solidFill>
                      <a:srgbClr val="000080"/>
                    </a:solidFill>
                    <a:round/>
                    <a:headEnd/>
                    <a:tailEnd/>
                  </a:ln>
                  <a:solidFill>
                    <a:srgbClr val="00008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 Финансовые </a:t>
              </a:r>
            </a:p>
            <a:p>
              <a:r>
                <a:rPr lang="ru-RU" sz="1800" kern="10">
                  <a:ln w="9525">
                    <a:solidFill>
                      <a:srgbClr val="000080"/>
                    </a:solidFill>
                    <a:round/>
                    <a:headEnd/>
                    <a:tailEnd/>
                  </a:ln>
                  <a:solidFill>
                    <a:srgbClr val="00008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институты</a:t>
              </a:r>
            </a:p>
            <a:p>
              <a:r>
                <a:rPr lang="ru-RU" sz="1800" kern="10">
                  <a:ln w="9525">
                    <a:solidFill>
                      <a:srgbClr val="000080"/>
                    </a:solidFill>
                    <a:round/>
                    <a:headEnd/>
                    <a:tailEnd/>
                  </a:ln>
                  <a:solidFill>
                    <a:srgbClr val="00008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(банки)</a:t>
              </a:r>
            </a:p>
          </p:txBody>
        </p:sp>
        <p:sp>
          <p:nvSpPr>
            <p:cNvPr id="1223685" name="Cloud"/>
            <p:cNvSpPr>
              <a:spLocks noChangeAspect="1" noEditPoints="1" noChangeArrowheads="1"/>
            </p:cNvSpPr>
            <p:nvPr/>
          </p:nvSpPr>
          <p:spPr bwMode="auto">
            <a:xfrm rot="16200000">
              <a:off x="2626" y="1679"/>
              <a:ext cx="380" cy="381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0" y="11192"/>
                    <a:pt x="409" y="12169"/>
                    <a:pt x="1074" y="12702"/>
                  </a:cubicBezTo>
                  <a:lnTo>
                    <a:pt x="1063" y="12668"/>
                  </a:lnTo>
                  <a:cubicBezTo>
                    <a:pt x="685" y="13217"/>
                    <a:pt x="475" y="13940"/>
                    <a:pt x="475" y="14690"/>
                  </a:cubicBezTo>
                  <a:cubicBezTo>
                    <a:pt x="475" y="16325"/>
                    <a:pt x="1451" y="17650"/>
                    <a:pt x="2655" y="17650"/>
                  </a:cubicBezTo>
                  <a:cubicBezTo>
                    <a:pt x="2739" y="17649"/>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0"/>
                    <a:pt x="15367" y="426"/>
                    <a:pt x="14905" y="1165"/>
                  </a:cubicBezTo>
                  <a:lnTo>
                    <a:pt x="14909" y="1170"/>
                  </a:lnTo>
                  <a:cubicBezTo>
                    <a:pt x="14497" y="432"/>
                    <a:pt x="13855" y="0"/>
                    <a:pt x="13174" y="0"/>
                  </a:cubicBezTo>
                  <a:cubicBezTo>
                    <a:pt x="12347" y="0"/>
                    <a:pt x="11590" y="637"/>
                    <a:pt x="11221" y="1645"/>
                  </a:cubicBezTo>
                  <a:lnTo>
                    <a:pt x="11229" y="1694"/>
                  </a:lnTo>
                  <a:cubicBezTo>
                    <a:pt x="10730" y="1024"/>
                    <a:pt x="10058" y="650"/>
                    <a:pt x="9358" y="650"/>
                  </a:cubicBezTo>
                  <a:cubicBezTo>
                    <a:pt x="8372" y="650"/>
                    <a:pt x="7466" y="1391"/>
                    <a:pt x="7003" y="2578"/>
                  </a:cubicBezTo>
                  <a:lnTo>
                    <a:pt x="6995" y="2602"/>
                  </a:lnTo>
                  <a:cubicBezTo>
                    <a:pt x="6477" y="2189"/>
                    <a:pt x="5888" y="1972"/>
                    <a:pt x="5288" y="1972"/>
                  </a:cubicBezTo>
                  <a:cubicBezTo>
                    <a:pt x="3423" y="1972"/>
                    <a:pt x="1912" y="4029"/>
                    <a:pt x="1912" y="6567"/>
                  </a:cubicBezTo>
                  <a:cubicBezTo>
                    <a:pt x="1912"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rotWithShape="1">
              <a:gsLst>
                <a:gs pos="0">
                  <a:srgbClr val="FF9999">
                    <a:gamma/>
                    <a:tint val="0"/>
                    <a:invGamma/>
                  </a:srgbClr>
                </a:gs>
                <a:gs pos="100000">
                  <a:srgbClr val="FF9999"/>
                </a:gs>
              </a:gsLst>
              <a:path path="rect">
                <a:fillToRect l="50000" t="50000" r="50000" b="50000"/>
              </a:path>
            </a:gradFill>
            <a:ln w="38100">
              <a:solidFill>
                <a:srgbClr val="660066"/>
              </a:solidFill>
              <a:miter lim="800000"/>
              <a:headEnd/>
              <a:tailEnd/>
            </a:ln>
            <a:effectLst>
              <a:outerShdw dist="35921" dir="2700000" algn="ctr" rotWithShape="0">
                <a:srgbClr val="FF9933"/>
              </a:outerShdw>
            </a:effectLst>
          </p:spPr>
          <p:txBody>
            <a:bodyPr/>
            <a:lstStyle/>
            <a:p>
              <a:endParaRPr lang="ru-RU"/>
            </a:p>
          </p:txBody>
        </p:sp>
        <p:grpSp>
          <p:nvGrpSpPr>
            <p:cNvPr id="1223686" name="Group 6"/>
            <p:cNvGrpSpPr>
              <a:grpSpLocks/>
            </p:cNvGrpSpPr>
            <p:nvPr/>
          </p:nvGrpSpPr>
          <p:grpSpPr bwMode="auto">
            <a:xfrm>
              <a:off x="1606" y="1433"/>
              <a:ext cx="1022" cy="1736"/>
              <a:chOff x="2266" y="2603"/>
              <a:chExt cx="1356" cy="2938"/>
            </a:xfrm>
          </p:grpSpPr>
          <p:sp>
            <p:nvSpPr>
              <p:cNvPr id="1223687" name="Rectangle 7"/>
              <p:cNvSpPr>
                <a:spLocks noChangeArrowheads="1"/>
              </p:cNvSpPr>
              <p:nvPr/>
            </p:nvSpPr>
            <p:spPr bwMode="auto">
              <a:xfrm>
                <a:off x="2266" y="2603"/>
                <a:ext cx="1356" cy="2938"/>
              </a:xfrm>
              <a:prstGeom prst="rect">
                <a:avLst/>
              </a:prstGeom>
              <a:solidFill>
                <a:srgbClr val="FFFFB7"/>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3688" name="Line 8"/>
              <p:cNvSpPr>
                <a:spLocks noChangeShapeType="1"/>
              </p:cNvSpPr>
              <p:nvPr/>
            </p:nvSpPr>
            <p:spPr bwMode="auto">
              <a:xfrm>
                <a:off x="2266" y="5089"/>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689" name="Line 9"/>
              <p:cNvSpPr>
                <a:spLocks noChangeShapeType="1"/>
              </p:cNvSpPr>
              <p:nvPr/>
            </p:nvSpPr>
            <p:spPr bwMode="auto">
              <a:xfrm>
                <a:off x="2266" y="4185"/>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690" name="Line 10"/>
              <p:cNvSpPr>
                <a:spLocks noChangeShapeType="1"/>
              </p:cNvSpPr>
              <p:nvPr/>
            </p:nvSpPr>
            <p:spPr bwMode="auto">
              <a:xfrm>
                <a:off x="2266" y="4637"/>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691" name="Line 11"/>
              <p:cNvSpPr>
                <a:spLocks noChangeShapeType="1"/>
              </p:cNvSpPr>
              <p:nvPr/>
            </p:nvSpPr>
            <p:spPr bwMode="auto">
              <a:xfrm>
                <a:off x="2266" y="3733"/>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692" name="Line 12"/>
              <p:cNvSpPr>
                <a:spLocks noChangeShapeType="1"/>
              </p:cNvSpPr>
              <p:nvPr/>
            </p:nvSpPr>
            <p:spPr bwMode="auto">
              <a:xfrm>
                <a:off x="2718" y="2603"/>
                <a:ext cx="0" cy="113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693" name="Line 13"/>
              <p:cNvSpPr>
                <a:spLocks noChangeShapeType="1"/>
              </p:cNvSpPr>
              <p:nvPr/>
            </p:nvSpPr>
            <p:spPr bwMode="auto">
              <a:xfrm>
                <a:off x="2718" y="3168"/>
                <a:ext cx="904"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223694" name="Text Box 14"/>
            <p:cNvSpPr txBox="1">
              <a:spLocks noChangeArrowheads="1"/>
            </p:cNvSpPr>
            <p:nvPr/>
          </p:nvSpPr>
          <p:spPr bwMode="auto">
            <a:xfrm>
              <a:off x="1633" y="2914"/>
              <a:ext cx="976" cy="24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800080"/>
                  </a:solidFill>
                  <a:latin typeface="Arial Narrow" panose="020B0606020202030204" pitchFamily="34" charset="0"/>
                </a:rPr>
                <a:t>Физический</a:t>
              </a:r>
            </a:p>
            <a:p>
              <a:pPr>
                <a:lnSpc>
                  <a:spcPct val="80000"/>
                </a:lnSpc>
              </a:pPr>
              <a:r>
                <a:rPr lang="ru-RU" altLang="zh-CN" sz="1200">
                  <a:solidFill>
                    <a:srgbClr val="800080"/>
                  </a:solidFill>
                  <a:latin typeface="Arial Narrow" panose="020B0606020202030204" pitchFamily="34" charset="0"/>
                </a:rPr>
                <a:t>уровень</a:t>
              </a:r>
              <a:endParaRPr lang="ru-RU" altLang="ru-RU" sz="1200">
                <a:solidFill>
                  <a:srgbClr val="800080"/>
                </a:solidFill>
                <a:latin typeface="Arial Narrow" panose="020B0606020202030204" pitchFamily="34" charset="0"/>
              </a:endParaRPr>
            </a:p>
          </p:txBody>
        </p:sp>
        <p:sp>
          <p:nvSpPr>
            <p:cNvPr id="1223695" name="Rectangle 15"/>
            <p:cNvSpPr>
              <a:spLocks noChangeArrowheads="1"/>
            </p:cNvSpPr>
            <p:nvPr/>
          </p:nvSpPr>
          <p:spPr bwMode="auto">
            <a:xfrm>
              <a:off x="1606" y="1065"/>
              <a:ext cx="1022" cy="320"/>
            </a:xfrm>
            <a:prstGeom prst="rect">
              <a:avLst/>
            </a:prstGeom>
            <a:solidFill>
              <a:srgbClr val="FFFFB7"/>
            </a:solidFill>
            <a:ln w="38100">
              <a:solidFill>
                <a:srgbClr val="FF3300"/>
              </a:solidFill>
              <a:prstDash val="dash"/>
              <a:miter lim="800000"/>
              <a:headEnd/>
              <a:tailEnd/>
            </a:ln>
          </p:spPr>
          <p:txBody>
            <a:bodyPr/>
            <a:lstStyle/>
            <a:p>
              <a:endParaRPr lang="ru-RU"/>
            </a:p>
          </p:txBody>
        </p:sp>
        <p:sp>
          <p:nvSpPr>
            <p:cNvPr id="1223696" name="Rectangle 16"/>
            <p:cNvSpPr>
              <a:spLocks noChangeArrowheads="1"/>
            </p:cNvSpPr>
            <p:nvPr/>
          </p:nvSpPr>
          <p:spPr bwMode="auto">
            <a:xfrm>
              <a:off x="1602" y="708"/>
              <a:ext cx="1018" cy="303"/>
            </a:xfrm>
            <a:prstGeom prst="rect">
              <a:avLst/>
            </a:prstGeom>
            <a:solidFill>
              <a:srgbClr val="FFFFB7"/>
            </a:solidFill>
            <a:ln w="38100">
              <a:solidFill>
                <a:srgbClr val="FF3300"/>
              </a:solidFill>
              <a:miter lim="800000"/>
              <a:headEnd/>
              <a:tailEnd/>
            </a:ln>
          </p:spPr>
          <p:txBody>
            <a:bodyPr/>
            <a:lstStyle/>
            <a:p>
              <a:endParaRPr lang="ru-RU"/>
            </a:p>
          </p:txBody>
        </p:sp>
        <p:sp>
          <p:nvSpPr>
            <p:cNvPr id="1223697" name="Text Box 17"/>
            <p:cNvSpPr txBox="1">
              <a:spLocks noChangeArrowheads="1"/>
            </p:cNvSpPr>
            <p:nvPr/>
          </p:nvSpPr>
          <p:spPr bwMode="auto">
            <a:xfrm>
              <a:off x="1624" y="2645"/>
              <a:ext cx="97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333399"/>
                  </a:solidFill>
                  <a:latin typeface="Arial Narrow" panose="020B0606020202030204" pitchFamily="34" charset="0"/>
                </a:rPr>
                <a:t>Канальный</a:t>
              </a:r>
            </a:p>
            <a:p>
              <a:pPr>
                <a:lnSpc>
                  <a:spcPct val="80000"/>
                </a:lnSpc>
              </a:pPr>
              <a:r>
                <a:rPr lang="ru-RU" altLang="zh-CN" sz="1200">
                  <a:solidFill>
                    <a:srgbClr val="333399"/>
                  </a:solidFill>
                  <a:latin typeface="Arial Narrow" panose="020B0606020202030204" pitchFamily="34" charset="0"/>
                </a:rPr>
                <a:t>уровень</a:t>
              </a:r>
              <a:endParaRPr lang="ru-RU" altLang="ru-RU" sz="1200">
                <a:solidFill>
                  <a:srgbClr val="333399"/>
                </a:solidFill>
                <a:latin typeface="Arial Narrow" panose="020B0606020202030204" pitchFamily="34" charset="0"/>
              </a:endParaRPr>
            </a:p>
          </p:txBody>
        </p:sp>
        <p:sp>
          <p:nvSpPr>
            <p:cNvPr id="1223698" name="Text Box 18"/>
            <p:cNvSpPr txBox="1">
              <a:spLocks noChangeArrowheads="1"/>
            </p:cNvSpPr>
            <p:nvPr/>
          </p:nvSpPr>
          <p:spPr bwMode="auto">
            <a:xfrm>
              <a:off x="1628" y="2366"/>
              <a:ext cx="976" cy="25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666633"/>
                  </a:solidFill>
                </a:rPr>
                <a:t>Сетевой</a:t>
              </a:r>
            </a:p>
            <a:p>
              <a:pPr>
                <a:lnSpc>
                  <a:spcPct val="80000"/>
                </a:lnSpc>
              </a:pPr>
              <a:r>
                <a:rPr lang="ru-RU" altLang="zh-CN" sz="1200">
                  <a:solidFill>
                    <a:srgbClr val="666633"/>
                  </a:solidFill>
                </a:rPr>
                <a:t>уровень (</a:t>
              </a:r>
              <a:r>
                <a:rPr lang="en-US" altLang="zh-CN" sz="1200">
                  <a:solidFill>
                    <a:srgbClr val="666633"/>
                  </a:solidFill>
                  <a:ea typeface="SimSun" panose="02010600030101010101" pitchFamily="2" charset="-122"/>
                </a:rPr>
                <a:t>IP</a:t>
              </a:r>
              <a:r>
                <a:rPr lang="ru-RU" altLang="zh-CN" sz="1200">
                  <a:solidFill>
                    <a:srgbClr val="666633"/>
                  </a:solidFill>
                </a:rPr>
                <a:t>)</a:t>
              </a:r>
              <a:endParaRPr lang="ru-RU" altLang="ru-RU" sz="1200">
                <a:solidFill>
                  <a:srgbClr val="666633"/>
                </a:solidFill>
              </a:endParaRPr>
            </a:p>
          </p:txBody>
        </p:sp>
        <p:sp>
          <p:nvSpPr>
            <p:cNvPr id="1223699" name="Text Box 19"/>
            <p:cNvSpPr txBox="1">
              <a:spLocks noChangeArrowheads="1"/>
            </p:cNvSpPr>
            <p:nvPr/>
          </p:nvSpPr>
          <p:spPr bwMode="auto">
            <a:xfrm>
              <a:off x="1629" y="2110"/>
              <a:ext cx="97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009999"/>
                  </a:solidFill>
                </a:rPr>
                <a:t>Транспортный</a:t>
              </a:r>
            </a:p>
            <a:p>
              <a:pPr>
                <a:lnSpc>
                  <a:spcPct val="80000"/>
                </a:lnSpc>
              </a:pPr>
              <a:r>
                <a:rPr lang="ru-RU" altLang="zh-CN" sz="1200">
                  <a:solidFill>
                    <a:srgbClr val="009999"/>
                  </a:solidFill>
                </a:rPr>
                <a:t>уровень (</a:t>
              </a:r>
              <a:r>
                <a:rPr lang="en-US" altLang="zh-CN" sz="1200">
                  <a:solidFill>
                    <a:srgbClr val="009999"/>
                  </a:solidFill>
                  <a:ea typeface="SimSun" panose="02010600030101010101" pitchFamily="2" charset="-122"/>
                </a:rPr>
                <a:t>TCP</a:t>
              </a:r>
              <a:r>
                <a:rPr lang="ru-RU" altLang="zh-CN" sz="1200">
                  <a:solidFill>
                    <a:srgbClr val="009999"/>
                  </a:solidFill>
                </a:rPr>
                <a:t>)</a:t>
              </a:r>
              <a:endParaRPr lang="ru-RU" altLang="ru-RU" sz="1200">
                <a:solidFill>
                  <a:srgbClr val="009999"/>
                </a:solidFill>
              </a:endParaRPr>
            </a:p>
          </p:txBody>
        </p:sp>
        <p:sp>
          <p:nvSpPr>
            <p:cNvPr id="1223700" name="Text Box 20"/>
            <p:cNvSpPr txBox="1">
              <a:spLocks noChangeArrowheads="1"/>
            </p:cNvSpPr>
            <p:nvPr/>
          </p:nvSpPr>
          <p:spPr bwMode="auto">
            <a:xfrm rot="16200000">
              <a:off x="1454" y="1682"/>
              <a:ext cx="644"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zh-CN" sz="1100">
                  <a:solidFill>
                    <a:srgbClr val="CC9900"/>
                  </a:solidFill>
                </a:rPr>
                <a:t>Прикладной</a:t>
              </a:r>
            </a:p>
            <a:p>
              <a:pPr>
                <a:lnSpc>
                  <a:spcPct val="80000"/>
                </a:lnSpc>
              </a:pPr>
              <a:r>
                <a:rPr lang="ru-RU" altLang="zh-CN" sz="1100">
                  <a:solidFill>
                    <a:srgbClr val="CC9900"/>
                  </a:solidFill>
                </a:rPr>
                <a:t>уровень</a:t>
              </a:r>
              <a:endParaRPr lang="ru-RU" altLang="ru-RU" sz="1100">
                <a:solidFill>
                  <a:srgbClr val="CC9900"/>
                </a:solidFill>
              </a:endParaRPr>
            </a:p>
          </p:txBody>
        </p:sp>
        <p:sp>
          <p:nvSpPr>
            <p:cNvPr id="1223701" name="Text Box 21"/>
            <p:cNvSpPr txBox="1">
              <a:spLocks noChangeArrowheads="1"/>
            </p:cNvSpPr>
            <p:nvPr/>
          </p:nvSpPr>
          <p:spPr bwMode="auto">
            <a:xfrm>
              <a:off x="1968" y="1465"/>
              <a:ext cx="636" cy="2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CC3399"/>
                  </a:solidFill>
                </a:rPr>
                <a:t>Подуровень</a:t>
              </a:r>
            </a:p>
            <a:p>
              <a:pPr>
                <a:lnSpc>
                  <a:spcPct val="90000"/>
                </a:lnSpc>
              </a:pPr>
              <a:r>
                <a:rPr lang="ru-RU" altLang="zh-CN" sz="1200">
                  <a:solidFill>
                    <a:srgbClr val="CC3399"/>
                  </a:solidFill>
                </a:rPr>
                <a:t> </a:t>
              </a:r>
              <a:r>
                <a:rPr lang="en-US" altLang="zh-CN" sz="1200">
                  <a:solidFill>
                    <a:srgbClr val="CC3399"/>
                  </a:solidFill>
                  <a:ea typeface="SimSun" panose="02010600030101010101" pitchFamily="2" charset="-122"/>
                </a:rPr>
                <a:t>IOTP</a:t>
              </a:r>
              <a:endParaRPr lang="ru-RU" altLang="ru-RU" sz="1200">
                <a:solidFill>
                  <a:srgbClr val="CC3399"/>
                </a:solidFill>
              </a:endParaRPr>
            </a:p>
          </p:txBody>
        </p:sp>
        <p:sp>
          <p:nvSpPr>
            <p:cNvPr id="1223702" name="Text Box 22"/>
            <p:cNvSpPr txBox="1">
              <a:spLocks noChangeArrowheads="1"/>
            </p:cNvSpPr>
            <p:nvPr/>
          </p:nvSpPr>
          <p:spPr bwMode="auto">
            <a:xfrm>
              <a:off x="1971" y="1798"/>
              <a:ext cx="636" cy="2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3399FF"/>
                  </a:solidFill>
                </a:rPr>
                <a:t>Подуровень</a:t>
              </a:r>
            </a:p>
            <a:p>
              <a:pPr>
                <a:lnSpc>
                  <a:spcPct val="90000"/>
                </a:lnSpc>
              </a:pPr>
              <a:r>
                <a:rPr lang="ru-RU" altLang="zh-CN" sz="1200">
                  <a:solidFill>
                    <a:srgbClr val="3399FF"/>
                  </a:solidFill>
                </a:rPr>
                <a:t> </a:t>
              </a:r>
              <a:r>
                <a:rPr lang="en-US" altLang="zh-CN" sz="1200">
                  <a:solidFill>
                    <a:srgbClr val="3399FF"/>
                  </a:solidFill>
                  <a:ea typeface="SimSun" panose="02010600030101010101" pitchFamily="2" charset="-122"/>
                </a:rPr>
                <a:t>HTTP</a:t>
              </a:r>
              <a:endParaRPr lang="ru-RU" altLang="ru-RU" sz="1200">
                <a:solidFill>
                  <a:srgbClr val="3399FF"/>
                </a:solidFill>
              </a:endParaRPr>
            </a:p>
          </p:txBody>
        </p:sp>
        <p:sp>
          <p:nvSpPr>
            <p:cNvPr id="1223703" name="AutoShape 23"/>
            <p:cNvSpPr>
              <a:spLocks noChangeArrowheads="1"/>
            </p:cNvSpPr>
            <p:nvPr/>
          </p:nvSpPr>
          <p:spPr bwMode="auto">
            <a:xfrm>
              <a:off x="2064" y="1026"/>
              <a:ext cx="150" cy="400"/>
            </a:xfrm>
            <a:prstGeom prst="upDownArrow">
              <a:avLst>
                <a:gd name="adj1" fmla="val 50000"/>
                <a:gd name="adj2" fmla="val 53333"/>
              </a:avLst>
            </a:prstGeom>
            <a:solidFill>
              <a:schemeClr val="accent1"/>
            </a:solidFill>
            <a:ln w="19050">
              <a:solidFill>
                <a:srgbClr val="333399"/>
              </a:solidFill>
              <a:prstDash val="dash"/>
              <a:miter lim="800000"/>
              <a:headEnd/>
              <a:tailEnd/>
            </a:ln>
            <a:effectLst/>
            <a:extLst>
              <a:ext uri="{AF507438-7753-43E0-B8FC-AC1667EBCBE1}">
                <a14:hiddenEffects xmlns:a14="http://schemas.microsoft.com/office/drawing/2010/main">
                  <a:effectLst>
                    <a:outerShdw dist="35921" dir="2700000" algn="ctr" rotWithShape="0">
                      <a:srgbClr val="3399FF"/>
                    </a:outerShdw>
                  </a:effectLst>
                </a14:hiddenEffects>
              </a:ext>
            </a:extLst>
          </p:spPr>
          <p:txBody>
            <a:bodyPr/>
            <a:lstStyle/>
            <a:p>
              <a:endParaRPr lang="ru-RU"/>
            </a:p>
          </p:txBody>
        </p:sp>
        <p:sp>
          <p:nvSpPr>
            <p:cNvPr id="1223704" name="Text Box 24"/>
            <p:cNvSpPr txBox="1">
              <a:spLocks noChangeArrowheads="1"/>
            </p:cNvSpPr>
            <p:nvPr/>
          </p:nvSpPr>
          <p:spPr bwMode="auto">
            <a:xfrm>
              <a:off x="1641" y="1115"/>
              <a:ext cx="970" cy="22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990000"/>
                  </a:solidFill>
                </a:rPr>
                <a:t>Платёжный интерфейс (</a:t>
              </a:r>
              <a:r>
                <a:rPr lang="en-US" altLang="zh-CN" sz="1200">
                  <a:solidFill>
                    <a:srgbClr val="990000"/>
                  </a:solidFill>
                  <a:ea typeface="SimSun" panose="02010600030101010101" pitchFamily="2" charset="-122"/>
                </a:rPr>
                <a:t>PAPI</a:t>
              </a:r>
              <a:r>
                <a:rPr lang="ru-RU" altLang="zh-CN" sz="1200">
                  <a:solidFill>
                    <a:srgbClr val="990000"/>
                  </a:solidFill>
                </a:rPr>
                <a:t>)</a:t>
              </a:r>
              <a:endParaRPr lang="ru-RU" altLang="ru-RU" sz="1200">
                <a:solidFill>
                  <a:srgbClr val="990000"/>
                </a:solidFill>
              </a:endParaRPr>
            </a:p>
          </p:txBody>
        </p:sp>
        <p:sp>
          <p:nvSpPr>
            <p:cNvPr id="1223705" name="Text Box 25"/>
            <p:cNvSpPr txBox="1">
              <a:spLocks noChangeArrowheads="1"/>
            </p:cNvSpPr>
            <p:nvPr/>
          </p:nvSpPr>
          <p:spPr bwMode="auto">
            <a:xfrm>
              <a:off x="1623" y="748"/>
              <a:ext cx="978" cy="22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FF9900"/>
                  </a:solidFill>
                </a:rPr>
                <a:t>ПО платёжных систем</a:t>
              </a:r>
              <a:endParaRPr lang="ru-RU" altLang="ru-RU" sz="1200">
                <a:solidFill>
                  <a:srgbClr val="FF9900"/>
                </a:solidFill>
              </a:endParaRPr>
            </a:p>
          </p:txBody>
        </p:sp>
        <p:sp>
          <p:nvSpPr>
            <p:cNvPr id="1223706" name="WordArt 26"/>
            <p:cNvSpPr>
              <a:spLocks noChangeArrowheads="1" noChangeShapeType="1" noTextEdit="1"/>
            </p:cNvSpPr>
            <p:nvPr/>
          </p:nvSpPr>
          <p:spPr bwMode="auto">
            <a:xfrm>
              <a:off x="143" y="383"/>
              <a:ext cx="1023" cy="229"/>
            </a:xfrm>
            <a:prstGeom prst="rect">
              <a:avLst/>
            </a:prstGeom>
          </p:spPr>
          <p:txBody>
            <a:bodyPr wrap="none" fromWordArt="1">
              <a:prstTxWarp prst="textCanDown">
                <a:avLst>
                  <a:gd name="adj" fmla="val 18583"/>
                </a:avLst>
              </a:prstTxWarp>
            </a:bodyPr>
            <a:lstStyle/>
            <a:p>
              <a:r>
                <a:rPr lang="ru-RU" sz="1800" kern="10">
                  <a:ln w="9525">
                    <a:solidFill>
                      <a:srgbClr val="800000"/>
                    </a:solidFill>
                    <a:round/>
                    <a:headEnd/>
                    <a:tailEnd/>
                  </a:ln>
                  <a:solidFill>
                    <a:srgbClr val="80000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 Покупатели </a:t>
              </a:r>
            </a:p>
          </p:txBody>
        </p:sp>
        <p:sp>
          <p:nvSpPr>
            <p:cNvPr id="1223707" name="WordArt 27"/>
            <p:cNvSpPr>
              <a:spLocks noChangeArrowheads="1" noChangeShapeType="1" noTextEdit="1"/>
            </p:cNvSpPr>
            <p:nvPr/>
          </p:nvSpPr>
          <p:spPr bwMode="auto">
            <a:xfrm>
              <a:off x="1610" y="383"/>
              <a:ext cx="999" cy="237"/>
            </a:xfrm>
            <a:prstGeom prst="rect">
              <a:avLst/>
            </a:prstGeom>
          </p:spPr>
          <p:txBody>
            <a:bodyPr wrap="none" fromWordArt="1">
              <a:prstTxWarp prst="textCanDown">
                <a:avLst>
                  <a:gd name="adj" fmla="val 18583"/>
                </a:avLst>
              </a:prstTxWarp>
            </a:bodyPr>
            <a:lstStyle/>
            <a:p>
              <a:r>
                <a:rPr lang="ru-RU" sz="1800" kern="10">
                  <a:ln w="9525">
                    <a:solidFill>
                      <a:srgbClr val="993366"/>
                    </a:solidFill>
                    <a:round/>
                    <a:headEnd/>
                    <a:tailEnd/>
                  </a:ln>
                  <a:solidFill>
                    <a:srgbClr val="993366"/>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 Продавцы </a:t>
              </a:r>
            </a:p>
          </p:txBody>
        </p:sp>
        <p:sp>
          <p:nvSpPr>
            <p:cNvPr id="1223708" name="WordArt 28"/>
            <p:cNvSpPr>
              <a:spLocks noChangeArrowheads="1" noChangeShapeType="1" noTextEdit="1"/>
            </p:cNvSpPr>
            <p:nvPr/>
          </p:nvSpPr>
          <p:spPr bwMode="auto">
            <a:xfrm>
              <a:off x="3124" y="323"/>
              <a:ext cx="1008" cy="303"/>
            </a:xfrm>
            <a:prstGeom prst="rect">
              <a:avLst/>
            </a:prstGeom>
          </p:spPr>
          <p:txBody>
            <a:bodyPr wrap="none" fromWordArt="1">
              <a:prstTxWarp prst="textCanDown">
                <a:avLst>
                  <a:gd name="adj" fmla="val 15046"/>
                </a:avLst>
              </a:prstTxWarp>
            </a:bodyPr>
            <a:lstStyle/>
            <a:p>
              <a:r>
                <a:rPr lang="ru-RU" sz="1800" kern="10">
                  <a:ln w="9525">
                    <a:solidFill>
                      <a:srgbClr val="008000"/>
                    </a:solidFill>
                    <a:round/>
                    <a:headEnd/>
                    <a:tailEnd/>
                  </a:ln>
                  <a:solidFill>
                    <a:srgbClr val="00800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Платежные</a:t>
              </a:r>
            </a:p>
            <a:p>
              <a:r>
                <a:rPr lang="ru-RU" sz="1800" kern="10">
                  <a:ln w="9525">
                    <a:solidFill>
                      <a:srgbClr val="008000"/>
                    </a:solidFill>
                    <a:round/>
                    <a:headEnd/>
                    <a:tailEnd/>
                  </a:ln>
                  <a:solidFill>
                    <a:srgbClr val="008000"/>
                  </a:solidFill>
                  <a:effectLst>
                    <a:outerShdw dist="17961" dir="2700000" algn="ctr" rotWithShape="0">
                      <a:srgbClr val="FF9933"/>
                    </a:outerShdw>
                  </a:effectLst>
                  <a:latin typeface="Times New Roman" panose="02020603050405020304" pitchFamily="18" charset="0"/>
                  <a:cs typeface="Times New Roman" panose="02020603050405020304" pitchFamily="18" charset="0"/>
                </a:rPr>
                <a:t> организации </a:t>
              </a:r>
            </a:p>
          </p:txBody>
        </p:sp>
        <p:sp>
          <p:nvSpPr>
            <p:cNvPr id="1223709" name="Freeform 29"/>
            <p:cNvSpPr>
              <a:spLocks/>
            </p:cNvSpPr>
            <p:nvPr/>
          </p:nvSpPr>
          <p:spPr bwMode="auto">
            <a:xfrm>
              <a:off x="4718" y="3199"/>
              <a:ext cx="400" cy="377"/>
            </a:xfrm>
            <a:custGeom>
              <a:avLst/>
              <a:gdLst>
                <a:gd name="T0" fmla="*/ 1130 w 1134"/>
                <a:gd name="T1" fmla="*/ 0 h 791"/>
                <a:gd name="T2" fmla="*/ 1134 w 1134"/>
                <a:gd name="T3" fmla="*/ 790 h 791"/>
                <a:gd name="T4" fmla="*/ 0 w 1134"/>
                <a:gd name="T5" fmla="*/ 791 h 791"/>
              </a:gdLst>
              <a:ahLst/>
              <a:cxnLst>
                <a:cxn ang="0">
                  <a:pos x="T0" y="T1"/>
                </a:cxn>
                <a:cxn ang="0">
                  <a:pos x="T2" y="T3"/>
                </a:cxn>
                <a:cxn ang="0">
                  <a:pos x="T4" y="T5"/>
                </a:cxn>
              </a:cxnLst>
              <a:rect l="0" t="0" r="r" b="b"/>
              <a:pathLst>
                <a:path w="1134" h="791">
                  <a:moveTo>
                    <a:pt x="1130" y="0"/>
                  </a:moveTo>
                  <a:lnTo>
                    <a:pt x="1134" y="790"/>
                  </a:lnTo>
                  <a:lnTo>
                    <a:pt x="0" y="791"/>
                  </a:lnTo>
                </a:path>
              </a:pathLst>
            </a:custGeom>
            <a:noFill/>
            <a:ln w="57150" cmpd="sng">
              <a:solidFill>
                <a:schemeClr val="hlink"/>
              </a:solidFill>
              <a:round/>
              <a:headEnd type="triangle" w="med" len="med"/>
              <a:tailEnd type="triangle" w="med" len="med"/>
            </a:ln>
            <a:effectLst>
              <a:outerShdw dist="3592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3710" name="Freeform 30"/>
            <p:cNvSpPr>
              <a:spLocks/>
            </p:cNvSpPr>
            <p:nvPr/>
          </p:nvSpPr>
          <p:spPr bwMode="auto">
            <a:xfrm flipH="1">
              <a:off x="653" y="3183"/>
              <a:ext cx="246" cy="306"/>
            </a:xfrm>
            <a:custGeom>
              <a:avLst/>
              <a:gdLst>
                <a:gd name="T0" fmla="*/ 1130 w 1134"/>
                <a:gd name="T1" fmla="*/ 0 h 791"/>
                <a:gd name="T2" fmla="*/ 1134 w 1134"/>
                <a:gd name="T3" fmla="*/ 790 h 791"/>
                <a:gd name="T4" fmla="*/ 0 w 1134"/>
                <a:gd name="T5" fmla="*/ 791 h 791"/>
              </a:gdLst>
              <a:ahLst/>
              <a:cxnLst>
                <a:cxn ang="0">
                  <a:pos x="T0" y="T1"/>
                </a:cxn>
                <a:cxn ang="0">
                  <a:pos x="T2" y="T3"/>
                </a:cxn>
                <a:cxn ang="0">
                  <a:pos x="T4" y="T5"/>
                </a:cxn>
              </a:cxnLst>
              <a:rect l="0" t="0" r="r" b="b"/>
              <a:pathLst>
                <a:path w="1134" h="791">
                  <a:moveTo>
                    <a:pt x="1130" y="0"/>
                  </a:moveTo>
                  <a:lnTo>
                    <a:pt x="1134" y="790"/>
                  </a:lnTo>
                  <a:lnTo>
                    <a:pt x="0" y="791"/>
                  </a:lnTo>
                </a:path>
              </a:pathLst>
            </a:custGeom>
            <a:noFill/>
            <a:ln w="57150" cmpd="sng">
              <a:solidFill>
                <a:schemeClr val="hlink"/>
              </a:solidFill>
              <a:round/>
              <a:headEnd type="triangle" w="med" len="med"/>
              <a:tailEnd type="triangle" w="med" len="med"/>
            </a:ln>
            <a:effectLst>
              <a:outerShdw dist="3592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a:lstStyle/>
            <a:p>
              <a:endParaRPr lang="ru-RU"/>
            </a:p>
          </p:txBody>
        </p:sp>
        <p:sp>
          <p:nvSpPr>
            <p:cNvPr id="1223711" name="Line 31"/>
            <p:cNvSpPr>
              <a:spLocks noChangeShapeType="1"/>
            </p:cNvSpPr>
            <p:nvPr/>
          </p:nvSpPr>
          <p:spPr bwMode="auto">
            <a:xfrm>
              <a:off x="3639" y="3186"/>
              <a:ext cx="0" cy="244"/>
            </a:xfrm>
            <a:prstGeom prst="line">
              <a:avLst/>
            </a:prstGeom>
            <a:noFill/>
            <a:ln w="57150">
              <a:solidFill>
                <a:schemeClr val="hlink"/>
              </a:solidFill>
              <a:round/>
              <a:headEnd type="triangle" w="med" len="sm"/>
              <a:tailEnd type="triangle" w="med" len="sm"/>
            </a:ln>
            <a:effectLst>
              <a:outerShdw dist="3592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1223712" name="Line 32"/>
            <p:cNvSpPr>
              <a:spLocks noChangeShapeType="1"/>
            </p:cNvSpPr>
            <p:nvPr/>
          </p:nvSpPr>
          <p:spPr bwMode="auto">
            <a:xfrm flipH="1">
              <a:off x="2113" y="3176"/>
              <a:ext cx="4" cy="229"/>
            </a:xfrm>
            <a:prstGeom prst="line">
              <a:avLst/>
            </a:prstGeom>
            <a:noFill/>
            <a:ln w="57150">
              <a:solidFill>
                <a:schemeClr val="hlink"/>
              </a:solidFill>
              <a:round/>
              <a:headEnd type="triangle" w="med" len="sm"/>
              <a:tailEnd type="triangle" w="med" len="sm"/>
            </a:ln>
            <a:effectLst>
              <a:outerShdw dist="3592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1223713" name="WordArt 33"/>
            <p:cNvSpPr>
              <a:spLocks noChangeArrowheads="1" noChangeShapeType="1" noTextEdit="1"/>
            </p:cNvSpPr>
            <p:nvPr/>
          </p:nvSpPr>
          <p:spPr bwMode="auto">
            <a:xfrm>
              <a:off x="2193" y="3517"/>
              <a:ext cx="1364" cy="161"/>
            </a:xfrm>
            <a:prstGeom prst="rect">
              <a:avLst/>
            </a:prstGeom>
          </p:spPr>
          <p:txBody>
            <a:bodyPr wrap="none" fromWordArt="1">
              <a:prstTxWarp prst="textCanDown">
                <a:avLst>
                  <a:gd name="adj" fmla="val 20111"/>
                </a:avLst>
              </a:prstTxWarp>
            </a:bodyPr>
            <a:lstStyle/>
            <a:p>
              <a:r>
                <a:rPr lang="pt-BR" sz="2000" kern="10">
                  <a:ln w="12700">
                    <a:solidFill>
                      <a:srgbClr val="000080"/>
                    </a:solidFill>
                    <a:round/>
                    <a:headEnd/>
                    <a:tailEnd/>
                  </a:ln>
                  <a:solidFill>
                    <a:srgbClr val="000080"/>
                  </a:solidFill>
                  <a:effectLst>
                    <a:outerShdw dist="35921" dir="2700000" algn="ctr" rotWithShape="0">
                      <a:srgbClr val="FF9933"/>
                    </a:outerShdw>
                  </a:effectLst>
                </a:rPr>
                <a:t> I N T E R N E T </a:t>
              </a:r>
              <a:endParaRPr lang="ru-RU" sz="2000" kern="10">
                <a:ln w="12700">
                  <a:solidFill>
                    <a:srgbClr val="000080"/>
                  </a:solidFill>
                  <a:round/>
                  <a:headEnd/>
                  <a:tailEnd/>
                </a:ln>
                <a:solidFill>
                  <a:srgbClr val="000080"/>
                </a:solidFill>
                <a:effectLst>
                  <a:outerShdw dist="35921" dir="2700000" algn="ctr" rotWithShape="0">
                    <a:srgbClr val="FF9933"/>
                  </a:outerShdw>
                </a:effectLst>
              </a:endParaRPr>
            </a:p>
          </p:txBody>
        </p:sp>
        <p:grpSp>
          <p:nvGrpSpPr>
            <p:cNvPr id="1223714" name="Group 34"/>
            <p:cNvGrpSpPr>
              <a:grpSpLocks/>
            </p:cNvGrpSpPr>
            <p:nvPr/>
          </p:nvGrpSpPr>
          <p:grpSpPr bwMode="auto">
            <a:xfrm>
              <a:off x="155" y="709"/>
              <a:ext cx="1026" cy="2461"/>
              <a:chOff x="155" y="628"/>
              <a:chExt cx="1026" cy="2240"/>
            </a:xfrm>
          </p:grpSpPr>
          <p:grpSp>
            <p:nvGrpSpPr>
              <p:cNvPr id="1223715" name="Group 35"/>
              <p:cNvGrpSpPr>
                <a:grpSpLocks/>
              </p:cNvGrpSpPr>
              <p:nvPr/>
            </p:nvGrpSpPr>
            <p:grpSpPr bwMode="auto">
              <a:xfrm>
                <a:off x="159" y="1288"/>
                <a:ext cx="1022" cy="1580"/>
                <a:chOff x="2266" y="2603"/>
                <a:chExt cx="1356" cy="2938"/>
              </a:xfrm>
            </p:grpSpPr>
            <p:sp>
              <p:nvSpPr>
                <p:cNvPr id="1223716" name="Rectangle 36"/>
                <p:cNvSpPr>
                  <a:spLocks noChangeArrowheads="1"/>
                </p:cNvSpPr>
                <p:nvPr/>
              </p:nvSpPr>
              <p:spPr bwMode="auto">
                <a:xfrm>
                  <a:off x="2266" y="2603"/>
                  <a:ext cx="1356" cy="2938"/>
                </a:xfrm>
                <a:prstGeom prst="rect">
                  <a:avLst/>
                </a:prstGeom>
                <a:solidFill>
                  <a:srgbClr val="FFFFCC"/>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3717" name="Line 37"/>
                <p:cNvSpPr>
                  <a:spLocks noChangeShapeType="1"/>
                </p:cNvSpPr>
                <p:nvPr/>
              </p:nvSpPr>
              <p:spPr bwMode="auto">
                <a:xfrm>
                  <a:off x="2266" y="5089"/>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18" name="Line 38"/>
                <p:cNvSpPr>
                  <a:spLocks noChangeShapeType="1"/>
                </p:cNvSpPr>
                <p:nvPr/>
              </p:nvSpPr>
              <p:spPr bwMode="auto">
                <a:xfrm>
                  <a:off x="2266" y="4185"/>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19" name="Line 39"/>
                <p:cNvSpPr>
                  <a:spLocks noChangeShapeType="1"/>
                </p:cNvSpPr>
                <p:nvPr/>
              </p:nvSpPr>
              <p:spPr bwMode="auto">
                <a:xfrm>
                  <a:off x="2266" y="4637"/>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20" name="Line 40"/>
                <p:cNvSpPr>
                  <a:spLocks noChangeShapeType="1"/>
                </p:cNvSpPr>
                <p:nvPr/>
              </p:nvSpPr>
              <p:spPr bwMode="auto">
                <a:xfrm>
                  <a:off x="2266" y="3733"/>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21" name="Line 41"/>
                <p:cNvSpPr>
                  <a:spLocks noChangeShapeType="1"/>
                </p:cNvSpPr>
                <p:nvPr/>
              </p:nvSpPr>
              <p:spPr bwMode="auto">
                <a:xfrm>
                  <a:off x="2718" y="2603"/>
                  <a:ext cx="0" cy="113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22" name="Line 42"/>
                <p:cNvSpPr>
                  <a:spLocks noChangeShapeType="1"/>
                </p:cNvSpPr>
                <p:nvPr/>
              </p:nvSpPr>
              <p:spPr bwMode="auto">
                <a:xfrm>
                  <a:off x="2718" y="3168"/>
                  <a:ext cx="904"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223723" name="Text Box 43"/>
              <p:cNvSpPr txBox="1">
                <a:spLocks noChangeArrowheads="1"/>
              </p:cNvSpPr>
              <p:nvPr/>
            </p:nvSpPr>
            <p:spPr bwMode="auto">
              <a:xfrm>
                <a:off x="186" y="2636"/>
                <a:ext cx="976" cy="22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800080"/>
                    </a:solidFill>
                    <a:latin typeface="Arial Narrow" panose="020B0606020202030204" pitchFamily="34" charset="0"/>
                  </a:rPr>
                  <a:t>Физический</a:t>
                </a:r>
              </a:p>
              <a:p>
                <a:pPr>
                  <a:lnSpc>
                    <a:spcPct val="80000"/>
                  </a:lnSpc>
                </a:pPr>
                <a:r>
                  <a:rPr lang="ru-RU" altLang="zh-CN" sz="1200">
                    <a:solidFill>
                      <a:srgbClr val="800080"/>
                    </a:solidFill>
                    <a:latin typeface="Arial Narrow" panose="020B0606020202030204" pitchFamily="34" charset="0"/>
                  </a:rPr>
                  <a:t>уровень</a:t>
                </a:r>
                <a:endParaRPr lang="ru-RU" altLang="ru-RU" sz="1200">
                  <a:solidFill>
                    <a:srgbClr val="800080"/>
                  </a:solidFill>
                  <a:latin typeface="Arial Narrow" panose="020B0606020202030204" pitchFamily="34" charset="0"/>
                </a:endParaRPr>
              </a:p>
            </p:txBody>
          </p:sp>
          <p:sp>
            <p:nvSpPr>
              <p:cNvPr id="1223724" name="Rectangle 44"/>
              <p:cNvSpPr>
                <a:spLocks noChangeArrowheads="1"/>
              </p:cNvSpPr>
              <p:nvPr/>
            </p:nvSpPr>
            <p:spPr bwMode="auto">
              <a:xfrm>
                <a:off x="159" y="953"/>
                <a:ext cx="1022" cy="291"/>
              </a:xfrm>
              <a:prstGeom prst="rect">
                <a:avLst/>
              </a:prstGeom>
              <a:solidFill>
                <a:srgbClr val="FFFFCC"/>
              </a:solidFill>
              <a:ln w="38100">
                <a:solidFill>
                  <a:srgbClr val="FF3300"/>
                </a:solidFill>
                <a:prstDash val="dash"/>
                <a:miter lim="800000"/>
                <a:headEnd/>
                <a:tailEnd/>
              </a:ln>
            </p:spPr>
            <p:txBody>
              <a:bodyPr/>
              <a:lstStyle/>
              <a:p>
                <a:endParaRPr lang="ru-RU"/>
              </a:p>
            </p:txBody>
          </p:sp>
          <p:sp>
            <p:nvSpPr>
              <p:cNvPr id="1223725" name="Rectangle 45"/>
              <p:cNvSpPr>
                <a:spLocks noChangeArrowheads="1"/>
              </p:cNvSpPr>
              <p:nvPr/>
            </p:nvSpPr>
            <p:spPr bwMode="auto">
              <a:xfrm>
                <a:off x="155" y="628"/>
                <a:ext cx="1018" cy="276"/>
              </a:xfrm>
              <a:prstGeom prst="rect">
                <a:avLst/>
              </a:prstGeom>
              <a:solidFill>
                <a:srgbClr val="FFFFCC"/>
              </a:solidFill>
              <a:ln w="38100">
                <a:solidFill>
                  <a:srgbClr val="FF3300"/>
                </a:solidFill>
                <a:miter lim="800000"/>
                <a:headEnd/>
                <a:tailEnd/>
              </a:ln>
            </p:spPr>
            <p:txBody>
              <a:bodyPr/>
              <a:lstStyle/>
              <a:p>
                <a:endParaRPr lang="ru-RU"/>
              </a:p>
            </p:txBody>
          </p:sp>
          <p:sp>
            <p:nvSpPr>
              <p:cNvPr id="1223726" name="Text Box 46"/>
              <p:cNvSpPr txBox="1">
                <a:spLocks noChangeArrowheads="1"/>
              </p:cNvSpPr>
              <p:nvPr/>
            </p:nvSpPr>
            <p:spPr bwMode="auto">
              <a:xfrm>
                <a:off x="177" y="2391"/>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333399"/>
                    </a:solidFill>
                    <a:latin typeface="Arial Narrow" panose="020B0606020202030204" pitchFamily="34" charset="0"/>
                  </a:rPr>
                  <a:t>Канальный</a:t>
                </a:r>
              </a:p>
              <a:p>
                <a:pPr>
                  <a:lnSpc>
                    <a:spcPct val="80000"/>
                  </a:lnSpc>
                </a:pPr>
                <a:r>
                  <a:rPr lang="ru-RU" altLang="zh-CN" sz="1200">
                    <a:solidFill>
                      <a:srgbClr val="333399"/>
                    </a:solidFill>
                    <a:latin typeface="Arial Narrow" panose="020B0606020202030204" pitchFamily="34" charset="0"/>
                  </a:rPr>
                  <a:t>уровень</a:t>
                </a:r>
                <a:endParaRPr lang="ru-RU" altLang="ru-RU" sz="1200">
                  <a:solidFill>
                    <a:srgbClr val="333399"/>
                  </a:solidFill>
                  <a:latin typeface="Arial Narrow" panose="020B0606020202030204" pitchFamily="34" charset="0"/>
                </a:endParaRPr>
              </a:p>
            </p:txBody>
          </p:sp>
          <p:sp>
            <p:nvSpPr>
              <p:cNvPr id="1223727" name="Text Box 47"/>
              <p:cNvSpPr txBox="1">
                <a:spLocks noChangeArrowheads="1"/>
              </p:cNvSpPr>
              <p:nvPr/>
            </p:nvSpPr>
            <p:spPr bwMode="auto">
              <a:xfrm>
                <a:off x="181" y="2137"/>
                <a:ext cx="976"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666633"/>
                    </a:solidFill>
                  </a:rPr>
                  <a:t>Сетевой</a:t>
                </a:r>
              </a:p>
              <a:p>
                <a:pPr>
                  <a:lnSpc>
                    <a:spcPct val="80000"/>
                  </a:lnSpc>
                </a:pPr>
                <a:r>
                  <a:rPr lang="ru-RU" altLang="zh-CN" sz="1200">
                    <a:solidFill>
                      <a:srgbClr val="666633"/>
                    </a:solidFill>
                  </a:rPr>
                  <a:t>уровень (</a:t>
                </a:r>
                <a:r>
                  <a:rPr lang="en-US" altLang="zh-CN" sz="1200">
                    <a:solidFill>
                      <a:srgbClr val="666633"/>
                    </a:solidFill>
                    <a:ea typeface="SimSun" panose="02010600030101010101" pitchFamily="2" charset="-122"/>
                  </a:rPr>
                  <a:t>IP</a:t>
                </a:r>
                <a:r>
                  <a:rPr lang="ru-RU" altLang="zh-CN" sz="1200">
                    <a:solidFill>
                      <a:srgbClr val="666633"/>
                    </a:solidFill>
                  </a:rPr>
                  <a:t>)</a:t>
                </a:r>
                <a:endParaRPr lang="ru-RU" altLang="ru-RU" sz="1200">
                  <a:solidFill>
                    <a:srgbClr val="666633"/>
                  </a:solidFill>
                </a:endParaRPr>
              </a:p>
            </p:txBody>
          </p:sp>
          <p:sp>
            <p:nvSpPr>
              <p:cNvPr id="1223728" name="Text Box 48"/>
              <p:cNvSpPr txBox="1">
                <a:spLocks noChangeArrowheads="1"/>
              </p:cNvSpPr>
              <p:nvPr/>
            </p:nvSpPr>
            <p:spPr bwMode="auto">
              <a:xfrm>
                <a:off x="182" y="1904"/>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009999"/>
                    </a:solidFill>
                  </a:rPr>
                  <a:t>Транспортный</a:t>
                </a:r>
              </a:p>
              <a:p>
                <a:pPr>
                  <a:lnSpc>
                    <a:spcPct val="80000"/>
                  </a:lnSpc>
                </a:pPr>
                <a:r>
                  <a:rPr lang="ru-RU" altLang="zh-CN" sz="1200">
                    <a:solidFill>
                      <a:srgbClr val="009999"/>
                    </a:solidFill>
                  </a:rPr>
                  <a:t>уровень (</a:t>
                </a:r>
                <a:r>
                  <a:rPr lang="en-US" altLang="zh-CN" sz="1200">
                    <a:solidFill>
                      <a:srgbClr val="009999"/>
                    </a:solidFill>
                    <a:ea typeface="SimSun" panose="02010600030101010101" pitchFamily="2" charset="-122"/>
                  </a:rPr>
                  <a:t>TCP</a:t>
                </a:r>
                <a:r>
                  <a:rPr lang="ru-RU" altLang="zh-CN" sz="1200">
                    <a:solidFill>
                      <a:srgbClr val="009999"/>
                    </a:solidFill>
                  </a:rPr>
                  <a:t>)</a:t>
                </a:r>
                <a:endParaRPr lang="ru-RU" altLang="ru-RU" sz="1200">
                  <a:solidFill>
                    <a:srgbClr val="009999"/>
                  </a:solidFill>
                </a:endParaRPr>
              </a:p>
            </p:txBody>
          </p:sp>
          <p:sp>
            <p:nvSpPr>
              <p:cNvPr id="1223729" name="Text Box 49"/>
              <p:cNvSpPr txBox="1">
                <a:spLocks noChangeArrowheads="1"/>
              </p:cNvSpPr>
              <p:nvPr/>
            </p:nvSpPr>
            <p:spPr bwMode="auto">
              <a:xfrm rot="16200000">
                <a:off x="36" y="1507"/>
                <a:ext cx="586"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zh-CN" sz="1100">
                    <a:solidFill>
                      <a:srgbClr val="CC9900"/>
                    </a:solidFill>
                  </a:rPr>
                  <a:t>Прикладной</a:t>
                </a:r>
              </a:p>
              <a:p>
                <a:pPr>
                  <a:lnSpc>
                    <a:spcPct val="80000"/>
                  </a:lnSpc>
                </a:pPr>
                <a:r>
                  <a:rPr lang="ru-RU" altLang="zh-CN" sz="1100">
                    <a:solidFill>
                      <a:srgbClr val="CC9900"/>
                    </a:solidFill>
                  </a:rPr>
                  <a:t>уровень</a:t>
                </a:r>
                <a:endParaRPr lang="ru-RU" altLang="ru-RU" sz="1100">
                  <a:solidFill>
                    <a:srgbClr val="CC9900"/>
                  </a:solidFill>
                </a:endParaRPr>
              </a:p>
            </p:txBody>
          </p:sp>
          <p:sp>
            <p:nvSpPr>
              <p:cNvPr id="1223730" name="Text Box 50"/>
              <p:cNvSpPr txBox="1">
                <a:spLocks noChangeArrowheads="1"/>
              </p:cNvSpPr>
              <p:nvPr/>
            </p:nvSpPr>
            <p:spPr bwMode="auto">
              <a:xfrm>
                <a:off x="521" y="1317"/>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CC3399"/>
                    </a:solidFill>
                  </a:rPr>
                  <a:t>Подуровень</a:t>
                </a:r>
              </a:p>
              <a:p>
                <a:pPr>
                  <a:lnSpc>
                    <a:spcPct val="90000"/>
                  </a:lnSpc>
                </a:pPr>
                <a:r>
                  <a:rPr lang="ru-RU" altLang="zh-CN" sz="1200">
                    <a:solidFill>
                      <a:srgbClr val="CC3399"/>
                    </a:solidFill>
                  </a:rPr>
                  <a:t> </a:t>
                </a:r>
                <a:r>
                  <a:rPr lang="en-US" altLang="zh-CN" sz="1200">
                    <a:solidFill>
                      <a:srgbClr val="CC3399"/>
                    </a:solidFill>
                    <a:ea typeface="SimSun" panose="02010600030101010101" pitchFamily="2" charset="-122"/>
                  </a:rPr>
                  <a:t>IOTP</a:t>
                </a:r>
                <a:endParaRPr lang="ru-RU" altLang="ru-RU" sz="1200">
                  <a:solidFill>
                    <a:srgbClr val="CC3399"/>
                  </a:solidFill>
                </a:endParaRPr>
              </a:p>
            </p:txBody>
          </p:sp>
          <p:sp>
            <p:nvSpPr>
              <p:cNvPr id="1223731" name="Text Box 51"/>
              <p:cNvSpPr txBox="1">
                <a:spLocks noChangeArrowheads="1"/>
              </p:cNvSpPr>
              <p:nvPr/>
            </p:nvSpPr>
            <p:spPr bwMode="auto">
              <a:xfrm>
                <a:off x="524" y="1620"/>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3399FF"/>
                    </a:solidFill>
                  </a:rPr>
                  <a:t>Подуровень</a:t>
                </a:r>
              </a:p>
              <a:p>
                <a:pPr>
                  <a:lnSpc>
                    <a:spcPct val="90000"/>
                  </a:lnSpc>
                </a:pPr>
                <a:r>
                  <a:rPr lang="ru-RU" altLang="zh-CN" sz="1200">
                    <a:solidFill>
                      <a:srgbClr val="3399FF"/>
                    </a:solidFill>
                  </a:rPr>
                  <a:t> </a:t>
                </a:r>
                <a:r>
                  <a:rPr lang="en-US" altLang="zh-CN" sz="1200">
                    <a:solidFill>
                      <a:srgbClr val="3399FF"/>
                    </a:solidFill>
                    <a:ea typeface="SimSun" panose="02010600030101010101" pitchFamily="2" charset="-122"/>
                  </a:rPr>
                  <a:t>HTTP</a:t>
                </a:r>
                <a:endParaRPr lang="ru-RU" altLang="ru-RU" sz="1200">
                  <a:solidFill>
                    <a:srgbClr val="3399FF"/>
                  </a:solidFill>
                </a:endParaRPr>
              </a:p>
            </p:txBody>
          </p:sp>
          <p:sp>
            <p:nvSpPr>
              <p:cNvPr id="1223732" name="AutoShape 52"/>
              <p:cNvSpPr>
                <a:spLocks noChangeArrowheads="1"/>
              </p:cNvSpPr>
              <p:nvPr/>
            </p:nvSpPr>
            <p:spPr bwMode="auto">
              <a:xfrm>
                <a:off x="606" y="912"/>
                <a:ext cx="150" cy="364"/>
              </a:xfrm>
              <a:prstGeom prst="upDownArrow">
                <a:avLst>
                  <a:gd name="adj1" fmla="val 50000"/>
                  <a:gd name="adj2" fmla="val 48533"/>
                </a:avLst>
              </a:prstGeom>
              <a:solidFill>
                <a:schemeClr val="accent1"/>
              </a:solidFill>
              <a:ln w="19050">
                <a:solidFill>
                  <a:srgbClr val="333399"/>
                </a:solidFill>
                <a:prstDash val="dash"/>
                <a:miter lim="800000"/>
                <a:headEnd/>
                <a:tailEnd/>
              </a:ln>
              <a:effectLst/>
              <a:extLst>
                <a:ext uri="{AF507438-7753-43E0-B8FC-AC1667EBCBE1}">
                  <a14:hiddenEffects xmlns:a14="http://schemas.microsoft.com/office/drawing/2010/main">
                    <a:effectLst>
                      <a:outerShdw dist="35921" dir="2700000" algn="ctr" rotWithShape="0">
                        <a:srgbClr val="3399FF"/>
                      </a:outerShdw>
                    </a:effectLst>
                  </a14:hiddenEffects>
                </a:ext>
              </a:extLst>
            </p:spPr>
            <p:txBody>
              <a:bodyPr/>
              <a:lstStyle/>
              <a:p>
                <a:endParaRPr lang="ru-RU"/>
              </a:p>
            </p:txBody>
          </p:sp>
          <p:sp>
            <p:nvSpPr>
              <p:cNvPr id="1223733" name="Text Box 53"/>
              <p:cNvSpPr txBox="1">
                <a:spLocks noChangeArrowheads="1"/>
              </p:cNvSpPr>
              <p:nvPr/>
            </p:nvSpPr>
            <p:spPr bwMode="auto">
              <a:xfrm>
                <a:off x="194" y="998"/>
                <a:ext cx="970" cy="2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990000"/>
                    </a:solidFill>
                  </a:rPr>
                  <a:t>Платёжный интерфейс (</a:t>
                </a:r>
                <a:r>
                  <a:rPr lang="en-US" altLang="zh-CN" sz="1200">
                    <a:solidFill>
                      <a:srgbClr val="990000"/>
                    </a:solidFill>
                    <a:ea typeface="SimSun" panose="02010600030101010101" pitchFamily="2" charset="-122"/>
                  </a:rPr>
                  <a:t>PAPI</a:t>
                </a:r>
                <a:r>
                  <a:rPr lang="ru-RU" altLang="zh-CN" sz="1200">
                    <a:solidFill>
                      <a:srgbClr val="990000"/>
                    </a:solidFill>
                  </a:rPr>
                  <a:t>)</a:t>
                </a:r>
                <a:endParaRPr lang="ru-RU" altLang="ru-RU" sz="1200">
                  <a:solidFill>
                    <a:srgbClr val="990000"/>
                  </a:solidFill>
                </a:endParaRPr>
              </a:p>
            </p:txBody>
          </p:sp>
          <p:sp>
            <p:nvSpPr>
              <p:cNvPr id="1223734" name="Text Box 54"/>
              <p:cNvSpPr txBox="1">
                <a:spLocks noChangeArrowheads="1"/>
              </p:cNvSpPr>
              <p:nvPr/>
            </p:nvSpPr>
            <p:spPr bwMode="auto">
              <a:xfrm>
                <a:off x="176" y="664"/>
                <a:ext cx="978" cy="20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FF9900"/>
                    </a:solidFill>
                  </a:rPr>
                  <a:t>ПО платёжных систем</a:t>
                </a:r>
                <a:endParaRPr lang="ru-RU" altLang="ru-RU" sz="1200">
                  <a:solidFill>
                    <a:srgbClr val="FF9900"/>
                  </a:solidFill>
                </a:endParaRPr>
              </a:p>
            </p:txBody>
          </p:sp>
        </p:grpSp>
        <p:grpSp>
          <p:nvGrpSpPr>
            <p:cNvPr id="1223735" name="Group 55"/>
            <p:cNvGrpSpPr>
              <a:grpSpLocks/>
            </p:cNvGrpSpPr>
            <p:nvPr/>
          </p:nvGrpSpPr>
          <p:grpSpPr bwMode="auto">
            <a:xfrm>
              <a:off x="3117" y="708"/>
              <a:ext cx="1026" cy="2461"/>
              <a:chOff x="155" y="628"/>
              <a:chExt cx="1026" cy="2240"/>
            </a:xfrm>
          </p:grpSpPr>
          <p:grpSp>
            <p:nvGrpSpPr>
              <p:cNvPr id="1223736" name="Group 56"/>
              <p:cNvGrpSpPr>
                <a:grpSpLocks/>
              </p:cNvGrpSpPr>
              <p:nvPr/>
            </p:nvGrpSpPr>
            <p:grpSpPr bwMode="auto">
              <a:xfrm>
                <a:off x="159" y="1288"/>
                <a:ext cx="1022" cy="1580"/>
                <a:chOff x="2266" y="2603"/>
                <a:chExt cx="1356" cy="2938"/>
              </a:xfrm>
            </p:grpSpPr>
            <p:sp>
              <p:nvSpPr>
                <p:cNvPr id="1223737" name="Rectangle 57"/>
                <p:cNvSpPr>
                  <a:spLocks noChangeArrowheads="1"/>
                </p:cNvSpPr>
                <p:nvPr/>
              </p:nvSpPr>
              <p:spPr bwMode="auto">
                <a:xfrm>
                  <a:off x="2266" y="2603"/>
                  <a:ext cx="1356" cy="2938"/>
                </a:xfrm>
                <a:prstGeom prst="rect">
                  <a:avLst/>
                </a:prstGeom>
                <a:solidFill>
                  <a:srgbClr val="E0FFC1"/>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3738" name="Line 58"/>
                <p:cNvSpPr>
                  <a:spLocks noChangeShapeType="1"/>
                </p:cNvSpPr>
                <p:nvPr/>
              </p:nvSpPr>
              <p:spPr bwMode="auto">
                <a:xfrm>
                  <a:off x="2266" y="5089"/>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39" name="Line 59"/>
                <p:cNvSpPr>
                  <a:spLocks noChangeShapeType="1"/>
                </p:cNvSpPr>
                <p:nvPr/>
              </p:nvSpPr>
              <p:spPr bwMode="auto">
                <a:xfrm>
                  <a:off x="2266" y="4185"/>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40" name="Line 60"/>
                <p:cNvSpPr>
                  <a:spLocks noChangeShapeType="1"/>
                </p:cNvSpPr>
                <p:nvPr/>
              </p:nvSpPr>
              <p:spPr bwMode="auto">
                <a:xfrm>
                  <a:off x="2266" y="4637"/>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41" name="Line 61"/>
                <p:cNvSpPr>
                  <a:spLocks noChangeShapeType="1"/>
                </p:cNvSpPr>
                <p:nvPr/>
              </p:nvSpPr>
              <p:spPr bwMode="auto">
                <a:xfrm>
                  <a:off x="2266" y="3733"/>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42" name="Line 62"/>
                <p:cNvSpPr>
                  <a:spLocks noChangeShapeType="1"/>
                </p:cNvSpPr>
                <p:nvPr/>
              </p:nvSpPr>
              <p:spPr bwMode="auto">
                <a:xfrm>
                  <a:off x="2718" y="2603"/>
                  <a:ext cx="0" cy="113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43" name="Line 63"/>
                <p:cNvSpPr>
                  <a:spLocks noChangeShapeType="1"/>
                </p:cNvSpPr>
                <p:nvPr/>
              </p:nvSpPr>
              <p:spPr bwMode="auto">
                <a:xfrm>
                  <a:off x="2718" y="3168"/>
                  <a:ext cx="904"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223744" name="Text Box 64"/>
              <p:cNvSpPr txBox="1">
                <a:spLocks noChangeArrowheads="1"/>
              </p:cNvSpPr>
              <p:nvPr/>
            </p:nvSpPr>
            <p:spPr bwMode="auto">
              <a:xfrm>
                <a:off x="186" y="2636"/>
                <a:ext cx="976" cy="22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800080"/>
                    </a:solidFill>
                    <a:latin typeface="Arial Narrow" panose="020B0606020202030204" pitchFamily="34" charset="0"/>
                  </a:rPr>
                  <a:t>Физический</a:t>
                </a:r>
              </a:p>
              <a:p>
                <a:pPr>
                  <a:lnSpc>
                    <a:spcPct val="80000"/>
                  </a:lnSpc>
                </a:pPr>
                <a:r>
                  <a:rPr lang="ru-RU" altLang="zh-CN" sz="1200">
                    <a:solidFill>
                      <a:srgbClr val="800080"/>
                    </a:solidFill>
                    <a:latin typeface="Arial Narrow" panose="020B0606020202030204" pitchFamily="34" charset="0"/>
                  </a:rPr>
                  <a:t>уровень</a:t>
                </a:r>
                <a:endParaRPr lang="ru-RU" altLang="ru-RU" sz="1200">
                  <a:solidFill>
                    <a:srgbClr val="800080"/>
                  </a:solidFill>
                  <a:latin typeface="Arial Narrow" panose="020B0606020202030204" pitchFamily="34" charset="0"/>
                </a:endParaRPr>
              </a:p>
            </p:txBody>
          </p:sp>
          <p:sp>
            <p:nvSpPr>
              <p:cNvPr id="1223745" name="Rectangle 65"/>
              <p:cNvSpPr>
                <a:spLocks noChangeArrowheads="1"/>
              </p:cNvSpPr>
              <p:nvPr/>
            </p:nvSpPr>
            <p:spPr bwMode="auto">
              <a:xfrm>
                <a:off x="159" y="953"/>
                <a:ext cx="1022" cy="291"/>
              </a:xfrm>
              <a:prstGeom prst="rect">
                <a:avLst/>
              </a:prstGeom>
              <a:solidFill>
                <a:srgbClr val="E0FFC1"/>
              </a:solidFill>
              <a:ln w="38100">
                <a:solidFill>
                  <a:srgbClr val="FF3300"/>
                </a:solidFill>
                <a:prstDash val="dash"/>
                <a:miter lim="800000"/>
                <a:headEnd/>
                <a:tailEnd/>
              </a:ln>
            </p:spPr>
            <p:txBody>
              <a:bodyPr/>
              <a:lstStyle/>
              <a:p>
                <a:endParaRPr lang="ru-RU"/>
              </a:p>
            </p:txBody>
          </p:sp>
          <p:sp>
            <p:nvSpPr>
              <p:cNvPr id="1223746" name="Rectangle 66"/>
              <p:cNvSpPr>
                <a:spLocks noChangeArrowheads="1"/>
              </p:cNvSpPr>
              <p:nvPr/>
            </p:nvSpPr>
            <p:spPr bwMode="auto">
              <a:xfrm>
                <a:off x="155" y="628"/>
                <a:ext cx="1018" cy="276"/>
              </a:xfrm>
              <a:prstGeom prst="rect">
                <a:avLst/>
              </a:prstGeom>
              <a:solidFill>
                <a:srgbClr val="E0FFC1"/>
              </a:solidFill>
              <a:ln w="38100">
                <a:solidFill>
                  <a:srgbClr val="FF3300"/>
                </a:solidFill>
                <a:miter lim="800000"/>
                <a:headEnd/>
                <a:tailEnd/>
              </a:ln>
            </p:spPr>
            <p:txBody>
              <a:bodyPr/>
              <a:lstStyle/>
              <a:p>
                <a:endParaRPr lang="ru-RU"/>
              </a:p>
            </p:txBody>
          </p:sp>
          <p:sp>
            <p:nvSpPr>
              <p:cNvPr id="1223747" name="Text Box 67"/>
              <p:cNvSpPr txBox="1">
                <a:spLocks noChangeArrowheads="1"/>
              </p:cNvSpPr>
              <p:nvPr/>
            </p:nvSpPr>
            <p:spPr bwMode="auto">
              <a:xfrm>
                <a:off x="177" y="2391"/>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333399"/>
                    </a:solidFill>
                    <a:latin typeface="Arial Narrow" panose="020B0606020202030204" pitchFamily="34" charset="0"/>
                  </a:rPr>
                  <a:t>Канальный</a:t>
                </a:r>
              </a:p>
              <a:p>
                <a:pPr>
                  <a:lnSpc>
                    <a:spcPct val="80000"/>
                  </a:lnSpc>
                </a:pPr>
                <a:r>
                  <a:rPr lang="ru-RU" altLang="zh-CN" sz="1200">
                    <a:solidFill>
                      <a:srgbClr val="333399"/>
                    </a:solidFill>
                    <a:latin typeface="Arial Narrow" panose="020B0606020202030204" pitchFamily="34" charset="0"/>
                  </a:rPr>
                  <a:t>уровень</a:t>
                </a:r>
                <a:endParaRPr lang="ru-RU" altLang="ru-RU" sz="1200">
                  <a:solidFill>
                    <a:srgbClr val="333399"/>
                  </a:solidFill>
                  <a:latin typeface="Arial Narrow" panose="020B0606020202030204" pitchFamily="34" charset="0"/>
                </a:endParaRPr>
              </a:p>
            </p:txBody>
          </p:sp>
          <p:sp>
            <p:nvSpPr>
              <p:cNvPr id="1223748" name="Text Box 68"/>
              <p:cNvSpPr txBox="1">
                <a:spLocks noChangeArrowheads="1"/>
              </p:cNvSpPr>
              <p:nvPr/>
            </p:nvSpPr>
            <p:spPr bwMode="auto">
              <a:xfrm>
                <a:off x="181" y="2137"/>
                <a:ext cx="976"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666633"/>
                    </a:solidFill>
                  </a:rPr>
                  <a:t>Сетевой</a:t>
                </a:r>
              </a:p>
              <a:p>
                <a:pPr>
                  <a:lnSpc>
                    <a:spcPct val="80000"/>
                  </a:lnSpc>
                </a:pPr>
                <a:r>
                  <a:rPr lang="ru-RU" altLang="zh-CN" sz="1200">
                    <a:solidFill>
                      <a:srgbClr val="666633"/>
                    </a:solidFill>
                  </a:rPr>
                  <a:t>уровень (</a:t>
                </a:r>
                <a:r>
                  <a:rPr lang="en-US" altLang="zh-CN" sz="1200">
                    <a:solidFill>
                      <a:srgbClr val="666633"/>
                    </a:solidFill>
                    <a:ea typeface="SimSun" panose="02010600030101010101" pitchFamily="2" charset="-122"/>
                  </a:rPr>
                  <a:t>IP</a:t>
                </a:r>
                <a:r>
                  <a:rPr lang="ru-RU" altLang="zh-CN" sz="1200">
                    <a:solidFill>
                      <a:srgbClr val="666633"/>
                    </a:solidFill>
                  </a:rPr>
                  <a:t>)</a:t>
                </a:r>
                <a:endParaRPr lang="ru-RU" altLang="ru-RU" sz="1200">
                  <a:solidFill>
                    <a:srgbClr val="666633"/>
                  </a:solidFill>
                </a:endParaRPr>
              </a:p>
            </p:txBody>
          </p:sp>
          <p:sp>
            <p:nvSpPr>
              <p:cNvPr id="1223749" name="Text Box 69"/>
              <p:cNvSpPr txBox="1">
                <a:spLocks noChangeArrowheads="1"/>
              </p:cNvSpPr>
              <p:nvPr/>
            </p:nvSpPr>
            <p:spPr bwMode="auto">
              <a:xfrm>
                <a:off x="182" y="1904"/>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009999"/>
                    </a:solidFill>
                  </a:rPr>
                  <a:t>Транспортный</a:t>
                </a:r>
              </a:p>
              <a:p>
                <a:pPr>
                  <a:lnSpc>
                    <a:spcPct val="80000"/>
                  </a:lnSpc>
                </a:pPr>
                <a:r>
                  <a:rPr lang="ru-RU" altLang="zh-CN" sz="1200">
                    <a:solidFill>
                      <a:srgbClr val="009999"/>
                    </a:solidFill>
                  </a:rPr>
                  <a:t>уровень (</a:t>
                </a:r>
                <a:r>
                  <a:rPr lang="en-US" altLang="zh-CN" sz="1200">
                    <a:solidFill>
                      <a:srgbClr val="009999"/>
                    </a:solidFill>
                    <a:ea typeface="SimSun" panose="02010600030101010101" pitchFamily="2" charset="-122"/>
                  </a:rPr>
                  <a:t>TCP</a:t>
                </a:r>
                <a:r>
                  <a:rPr lang="ru-RU" altLang="zh-CN" sz="1200">
                    <a:solidFill>
                      <a:srgbClr val="009999"/>
                    </a:solidFill>
                  </a:rPr>
                  <a:t>)</a:t>
                </a:r>
                <a:endParaRPr lang="ru-RU" altLang="ru-RU" sz="1200">
                  <a:solidFill>
                    <a:srgbClr val="009999"/>
                  </a:solidFill>
                </a:endParaRPr>
              </a:p>
            </p:txBody>
          </p:sp>
          <p:sp>
            <p:nvSpPr>
              <p:cNvPr id="1223750" name="Text Box 70"/>
              <p:cNvSpPr txBox="1">
                <a:spLocks noChangeArrowheads="1"/>
              </p:cNvSpPr>
              <p:nvPr/>
            </p:nvSpPr>
            <p:spPr bwMode="auto">
              <a:xfrm rot="16200000">
                <a:off x="36" y="1507"/>
                <a:ext cx="586"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zh-CN" sz="1100">
                    <a:solidFill>
                      <a:srgbClr val="CC9900"/>
                    </a:solidFill>
                  </a:rPr>
                  <a:t>Прикладной</a:t>
                </a:r>
              </a:p>
              <a:p>
                <a:pPr>
                  <a:lnSpc>
                    <a:spcPct val="80000"/>
                  </a:lnSpc>
                </a:pPr>
                <a:r>
                  <a:rPr lang="ru-RU" altLang="zh-CN" sz="1100">
                    <a:solidFill>
                      <a:srgbClr val="CC9900"/>
                    </a:solidFill>
                  </a:rPr>
                  <a:t>уровень</a:t>
                </a:r>
                <a:endParaRPr lang="ru-RU" altLang="ru-RU" sz="1100">
                  <a:solidFill>
                    <a:srgbClr val="CC9900"/>
                  </a:solidFill>
                </a:endParaRPr>
              </a:p>
            </p:txBody>
          </p:sp>
          <p:sp>
            <p:nvSpPr>
              <p:cNvPr id="1223751" name="Text Box 71"/>
              <p:cNvSpPr txBox="1">
                <a:spLocks noChangeArrowheads="1"/>
              </p:cNvSpPr>
              <p:nvPr/>
            </p:nvSpPr>
            <p:spPr bwMode="auto">
              <a:xfrm>
                <a:off x="521" y="1317"/>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CC3399"/>
                    </a:solidFill>
                  </a:rPr>
                  <a:t>Подуровень</a:t>
                </a:r>
              </a:p>
              <a:p>
                <a:pPr>
                  <a:lnSpc>
                    <a:spcPct val="90000"/>
                  </a:lnSpc>
                </a:pPr>
                <a:r>
                  <a:rPr lang="ru-RU" altLang="zh-CN" sz="1200">
                    <a:solidFill>
                      <a:srgbClr val="CC3399"/>
                    </a:solidFill>
                  </a:rPr>
                  <a:t> </a:t>
                </a:r>
                <a:r>
                  <a:rPr lang="en-US" altLang="zh-CN" sz="1200">
                    <a:solidFill>
                      <a:srgbClr val="CC3399"/>
                    </a:solidFill>
                    <a:ea typeface="SimSun" panose="02010600030101010101" pitchFamily="2" charset="-122"/>
                  </a:rPr>
                  <a:t>IOTP</a:t>
                </a:r>
                <a:endParaRPr lang="ru-RU" altLang="ru-RU" sz="1200">
                  <a:solidFill>
                    <a:srgbClr val="CC3399"/>
                  </a:solidFill>
                </a:endParaRPr>
              </a:p>
            </p:txBody>
          </p:sp>
          <p:sp>
            <p:nvSpPr>
              <p:cNvPr id="1223752" name="Text Box 72"/>
              <p:cNvSpPr txBox="1">
                <a:spLocks noChangeArrowheads="1"/>
              </p:cNvSpPr>
              <p:nvPr/>
            </p:nvSpPr>
            <p:spPr bwMode="auto">
              <a:xfrm>
                <a:off x="524" y="1620"/>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3399FF"/>
                    </a:solidFill>
                  </a:rPr>
                  <a:t>Подуровень</a:t>
                </a:r>
              </a:p>
              <a:p>
                <a:pPr>
                  <a:lnSpc>
                    <a:spcPct val="90000"/>
                  </a:lnSpc>
                </a:pPr>
                <a:r>
                  <a:rPr lang="ru-RU" altLang="zh-CN" sz="1200">
                    <a:solidFill>
                      <a:srgbClr val="3399FF"/>
                    </a:solidFill>
                  </a:rPr>
                  <a:t> </a:t>
                </a:r>
                <a:r>
                  <a:rPr lang="en-US" altLang="zh-CN" sz="1200">
                    <a:solidFill>
                      <a:srgbClr val="3399FF"/>
                    </a:solidFill>
                    <a:ea typeface="SimSun" panose="02010600030101010101" pitchFamily="2" charset="-122"/>
                  </a:rPr>
                  <a:t>HTTP</a:t>
                </a:r>
                <a:endParaRPr lang="ru-RU" altLang="ru-RU" sz="1200">
                  <a:solidFill>
                    <a:srgbClr val="3399FF"/>
                  </a:solidFill>
                </a:endParaRPr>
              </a:p>
            </p:txBody>
          </p:sp>
          <p:sp>
            <p:nvSpPr>
              <p:cNvPr id="1223753" name="AutoShape 73"/>
              <p:cNvSpPr>
                <a:spLocks noChangeArrowheads="1"/>
              </p:cNvSpPr>
              <p:nvPr/>
            </p:nvSpPr>
            <p:spPr bwMode="auto">
              <a:xfrm>
                <a:off x="606" y="912"/>
                <a:ext cx="150" cy="364"/>
              </a:xfrm>
              <a:prstGeom prst="upDownArrow">
                <a:avLst>
                  <a:gd name="adj1" fmla="val 50000"/>
                  <a:gd name="adj2" fmla="val 48533"/>
                </a:avLst>
              </a:prstGeom>
              <a:solidFill>
                <a:schemeClr val="accent1"/>
              </a:solidFill>
              <a:ln w="19050">
                <a:solidFill>
                  <a:srgbClr val="333399"/>
                </a:solidFill>
                <a:prstDash val="dash"/>
                <a:miter lim="800000"/>
                <a:headEnd/>
                <a:tailEnd/>
              </a:ln>
              <a:effectLst/>
              <a:extLst>
                <a:ext uri="{AF507438-7753-43E0-B8FC-AC1667EBCBE1}">
                  <a14:hiddenEffects xmlns:a14="http://schemas.microsoft.com/office/drawing/2010/main">
                    <a:effectLst>
                      <a:outerShdw dist="35921" dir="2700000" algn="ctr" rotWithShape="0">
                        <a:srgbClr val="3399FF"/>
                      </a:outerShdw>
                    </a:effectLst>
                  </a14:hiddenEffects>
                </a:ext>
              </a:extLst>
            </p:spPr>
            <p:txBody>
              <a:bodyPr/>
              <a:lstStyle/>
              <a:p>
                <a:endParaRPr lang="ru-RU"/>
              </a:p>
            </p:txBody>
          </p:sp>
          <p:sp>
            <p:nvSpPr>
              <p:cNvPr id="1223754" name="Text Box 74"/>
              <p:cNvSpPr txBox="1">
                <a:spLocks noChangeArrowheads="1"/>
              </p:cNvSpPr>
              <p:nvPr/>
            </p:nvSpPr>
            <p:spPr bwMode="auto">
              <a:xfrm>
                <a:off x="194" y="998"/>
                <a:ext cx="970" cy="2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990000"/>
                    </a:solidFill>
                  </a:rPr>
                  <a:t>Платёжный интерфейс (</a:t>
                </a:r>
                <a:r>
                  <a:rPr lang="en-US" altLang="zh-CN" sz="1200">
                    <a:solidFill>
                      <a:srgbClr val="990000"/>
                    </a:solidFill>
                    <a:ea typeface="SimSun" panose="02010600030101010101" pitchFamily="2" charset="-122"/>
                  </a:rPr>
                  <a:t>PAPI</a:t>
                </a:r>
                <a:r>
                  <a:rPr lang="ru-RU" altLang="zh-CN" sz="1200">
                    <a:solidFill>
                      <a:srgbClr val="990000"/>
                    </a:solidFill>
                  </a:rPr>
                  <a:t>)</a:t>
                </a:r>
                <a:endParaRPr lang="ru-RU" altLang="ru-RU" sz="1200">
                  <a:solidFill>
                    <a:srgbClr val="990000"/>
                  </a:solidFill>
                </a:endParaRPr>
              </a:p>
            </p:txBody>
          </p:sp>
          <p:sp>
            <p:nvSpPr>
              <p:cNvPr id="1223755" name="Text Box 75"/>
              <p:cNvSpPr txBox="1">
                <a:spLocks noChangeArrowheads="1"/>
              </p:cNvSpPr>
              <p:nvPr/>
            </p:nvSpPr>
            <p:spPr bwMode="auto">
              <a:xfrm>
                <a:off x="176" y="664"/>
                <a:ext cx="978" cy="20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FF9900"/>
                    </a:solidFill>
                  </a:rPr>
                  <a:t>ПО платёжных систем</a:t>
                </a:r>
                <a:endParaRPr lang="ru-RU" altLang="ru-RU" sz="1200">
                  <a:solidFill>
                    <a:srgbClr val="FF9900"/>
                  </a:solidFill>
                </a:endParaRPr>
              </a:p>
            </p:txBody>
          </p:sp>
        </p:grpSp>
        <p:grpSp>
          <p:nvGrpSpPr>
            <p:cNvPr id="1223756" name="Group 76"/>
            <p:cNvGrpSpPr>
              <a:grpSpLocks/>
            </p:cNvGrpSpPr>
            <p:nvPr/>
          </p:nvGrpSpPr>
          <p:grpSpPr bwMode="auto">
            <a:xfrm>
              <a:off x="4579" y="707"/>
              <a:ext cx="1026" cy="2461"/>
              <a:chOff x="155" y="628"/>
              <a:chExt cx="1026" cy="2240"/>
            </a:xfrm>
          </p:grpSpPr>
          <p:grpSp>
            <p:nvGrpSpPr>
              <p:cNvPr id="1223757" name="Group 77"/>
              <p:cNvGrpSpPr>
                <a:grpSpLocks/>
              </p:cNvGrpSpPr>
              <p:nvPr/>
            </p:nvGrpSpPr>
            <p:grpSpPr bwMode="auto">
              <a:xfrm>
                <a:off x="159" y="1288"/>
                <a:ext cx="1022" cy="1580"/>
                <a:chOff x="2266" y="2603"/>
                <a:chExt cx="1356" cy="2938"/>
              </a:xfrm>
            </p:grpSpPr>
            <p:sp>
              <p:nvSpPr>
                <p:cNvPr id="1223758" name="Rectangle 78"/>
                <p:cNvSpPr>
                  <a:spLocks noChangeArrowheads="1"/>
                </p:cNvSpPr>
                <p:nvPr/>
              </p:nvSpPr>
              <p:spPr bwMode="auto">
                <a:xfrm>
                  <a:off x="2266" y="2603"/>
                  <a:ext cx="1356" cy="2938"/>
                </a:xfrm>
                <a:prstGeom prst="rect">
                  <a:avLst/>
                </a:prstGeom>
                <a:solidFill>
                  <a:srgbClr val="FFE1FF"/>
                </a:solidFill>
                <a:ln w="38100">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1223759" name="Line 79"/>
                <p:cNvSpPr>
                  <a:spLocks noChangeShapeType="1"/>
                </p:cNvSpPr>
                <p:nvPr/>
              </p:nvSpPr>
              <p:spPr bwMode="auto">
                <a:xfrm>
                  <a:off x="2266" y="5089"/>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60" name="Line 80"/>
                <p:cNvSpPr>
                  <a:spLocks noChangeShapeType="1"/>
                </p:cNvSpPr>
                <p:nvPr/>
              </p:nvSpPr>
              <p:spPr bwMode="auto">
                <a:xfrm>
                  <a:off x="2266" y="4185"/>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61" name="Line 81"/>
                <p:cNvSpPr>
                  <a:spLocks noChangeShapeType="1"/>
                </p:cNvSpPr>
                <p:nvPr/>
              </p:nvSpPr>
              <p:spPr bwMode="auto">
                <a:xfrm>
                  <a:off x="2266" y="4637"/>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62" name="Line 82"/>
                <p:cNvSpPr>
                  <a:spLocks noChangeShapeType="1"/>
                </p:cNvSpPr>
                <p:nvPr/>
              </p:nvSpPr>
              <p:spPr bwMode="auto">
                <a:xfrm>
                  <a:off x="2266" y="3733"/>
                  <a:ext cx="1356"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63" name="Line 83"/>
                <p:cNvSpPr>
                  <a:spLocks noChangeShapeType="1"/>
                </p:cNvSpPr>
                <p:nvPr/>
              </p:nvSpPr>
              <p:spPr bwMode="auto">
                <a:xfrm>
                  <a:off x="2718" y="2603"/>
                  <a:ext cx="0" cy="113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1223764" name="Line 84"/>
                <p:cNvSpPr>
                  <a:spLocks noChangeShapeType="1"/>
                </p:cNvSpPr>
                <p:nvPr/>
              </p:nvSpPr>
              <p:spPr bwMode="auto">
                <a:xfrm>
                  <a:off x="2718" y="3168"/>
                  <a:ext cx="904" cy="0"/>
                </a:xfrm>
                <a:prstGeom prst="line">
                  <a:avLst/>
                </a:prstGeom>
                <a:noFill/>
                <a:ln w="38100">
                  <a:solidFill>
                    <a:srgbClr val="FF33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
            <p:nvSpPr>
              <p:cNvPr id="1223765" name="Text Box 85"/>
              <p:cNvSpPr txBox="1">
                <a:spLocks noChangeArrowheads="1"/>
              </p:cNvSpPr>
              <p:nvPr/>
            </p:nvSpPr>
            <p:spPr bwMode="auto">
              <a:xfrm>
                <a:off x="186" y="2636"/>
                <a:ext cx="976" cy="22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800080"/>
                    </a:solidFill>
                    <a:latin typeface="Arial Narrow" panose="020B0606020202030204" pitchFamily="34" charset="0"/>
                  </a:rPr>
                  <a:t>Физический</a:t>
                </a:r>
              </a:p>
              <a:p>
                <a:pPr>
                  <a:lnSpc>
                    <a:spcPct val="80000"/>
                  </a:lnSpc>
                </a:pPr>
                <a:r>
                  <a:rPr lang="ru-RU" altLang="zh-CN" sz="1200">
                    <a:solidFill>
                      <a:srgbClr val="800080"/>
                    </a:solidFill>
                    <a:latin typeface="Arial Narrow" panose="020B0606020202030204" pitchFamily="34" charset="0"/>
                  </a:rPr>
                  <a:t>уровень</a:t>
                </a:r>
                <a:endParaRPr lang="ru-RU" altLang="ru-RU" sz="1200">
                  <a:solidFill>
                    <a:srgbClr val="800080"/>
                  </a:solidFill>
                  <a:latin typeface="Arial Narrow" panose="020B0606020202030204" pitchFamily="34" charset="0"/>
                </a:endParaRPr>
              </a:p>
            </p:txBody>
          </p:sp>
          <p:sp>
            <p:nvSpPr>
              <p:cNvPr id="1223766" name="Rectangle 86"/>
              <p:cNvSpPr>
                <a:spLocks noChangeArrowheads="1"/>
              </p:cNvSpPr>
              <p:nvPr/>
            </p:nvSpPr>
            <p:spPr bwMode="auto">
              <a:xfrm>
                <a:off x="159" y="953"/>
                <a:ext cx="1022" cy="291"/>
              </a:xfrm>
              <a:prstGeom prst="rect">
                <a:avLst/>
              </a:prstGeom>
              <a:solidFill>
                <a:srgbClr val="FFE1FF"/>
              </a:solidFill>
              <a:ln w="38100">
                <a:solidFill>
                  <a:srgbClr val="FF3300"/>
                </a:solidFill>
                <a:prstDash val="dash"/>
                <a:miter lim="800000"/>
                <a:headEnd/>
                <a:tailEnd/>
              </a:ln>
            </p:spPr>
            <p:txBody>
              <a:bodyPr/>
              <a:lstStyle/>
              <a:p>
                <a:endParaRPr lang="ru-RU"/>
              </a:p>
            </p:txBody>
          </p:sp>
          <p:sp>
            <p:nvSpPr>
              <p:cNvPr id="1223767" name="Rectangle 87"/>
              <p:cNvSpPr>
                <a:spLocks noChangeArrowheads="1"/>
              </p:cNvSpPr>
              <p:nvPr/>
            </p:nvSpPr>
            <p:spPr bwMode="auto">
              <a:xfrm>
                <a:off x="155" y="628"/>
                <a:ext cx="1018" cy="276"/>
              </a:xfrm>
              <a:prstGeom prst="rect">
                <a:avLst/>
              </a:prstGeom>
              <a:solidFill>
                <a:srgbClr val="FFE1FF"/>
              </a:solidFill>
              <a:ln w="38100">
                <a:solidFill>
                  <a:srgbClr val="FF3300"/>
                </a:solidFill>
                <a:miter lim="800000"/>
                <a:headEnd/>
                <a:tailEnd/>
              </a:ln>
            </p:spPr>
            <p:txBody>
              <a:bodyPr/>
              <a:lstStyle/>
              <a:p>
                <a:endParaRPr lang="ru-RU"/>
              </a:p>
            </p:txBody>
          </p:sp>
          <p:sp>
            <p:nvSpPr>
              <p:cNvPr id="1223768" name="Text Box 88"/>
              <p:cNvSpPr txBox="1">
                <a:spLocks noChangeArrowheads="1"/>
              </p:cNvSpPr>
              <p:nvPr/>
            </p:nvSpPr>
            <p:spPr bwMode="auto">
              <a:xfrm>
                <a:off x="177" y="2391"/>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333399"/>
                    </a:solidFill>
                    <a:latin typeface="Arial Narrow" panose="020B0606020202030204" pitchFamily="34" charset="0"/>
                  </a:rPr>
                  <a:t>Канальный</a:t>
                </a:r>
              </a:p>
              <a:p>
                <a:pPr>
                  <a:lnSpc>
                    <a:spcPct val="80000"/>
                  </a:lnSpc>
                </a:pPr>
                <a:r>
                  <a:rPr lang="ru-RU" altLang="zh-CN" sz="1200">
                    <a:solidFill>
                      <a:srgbClr val="333399"/>
                    </a:solidFill>
                    <a:latin typeface="Arial Narrow" panose="020B0606020202030204" pitchFamily="34" charset="0"/>
                  </a:rPr>
                  <a:t>уровень</a:t>
                </a:r>
                <a:endParaRPr lang="ru-RU" altLang="ru-RU" sz="1200">
                  <a:solidFill>
                    <a:srgbClr val="333399"/>
                  </a:solidFill>
                  <a:latin typeface="Arial Narrow" panose="020B0606020202030204" pitchFamily="34" charset="0"/>
                </a:endParaRPr>
              </a:p>
            </p:txBody>
          </p:sp>
          <p:sp>
            <p:nvSpPr>
              <p:cNvPr id="1223769" name="Text Box 89"/>
              <p:cNvSpPr txBox="1">
                <a:spLocks noChangeArrowheads="1"/>
              </p:cNvSpPr>
              <p:nvPr/>
            </p:nvSpPr>
            <p:spPr bwMode="auto">
              <a:xfrm>
                <a:off x="181" y="2137"/>
                <a:ext cx="976" cy="23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666633"/>
                    </a:solidFill>
                  </a:rPr>
                  <a:t>Сетевой</a:t>
                </a:r>
              </a:p>
              <a:p>
                <a:pPr>
                  <a:lnSpc>
                    <a:spcPct val="80000"/>
                  </a:lnSpc>
                </a:pPr>
                <a:r>
                  <a:rPr lang="ru-RU" altLang="zh-CN" sz="1200">
                    <a:solidFill>
                      <a:srgbClr val="666633"/>
                    </a:solidFill>
                  </a:rPr>
                  <a:t>уровень (</a:t>
                </a:r>
                <a:r>
                  <a:rPr lang="en-US" altLang="zh-CN" sz="1200">
                    <a:solidFill>
                      <a:srgbClr val="666633"/>
                    </a:solidFill>
                    <a:ea typeface="SimSun" panose="02010600030101010101" pitchFamily="2" charset="-122"/>
                  </a:rPr>
                  <a:t>IP</a:t>
                </a:r>
                <a:r>
                  <a:rPr lang="ru-RU" altLang="zh-CN" sz="1200">
                    <a:solidFill>
                      <a:srgbClr val="666633"/>
                    </a:solidFill>
                  </a:rPr>
                  <a:t>)</a:t>
                </a:r>
                <a:endParaRPr lang="ru-RU" altLang="ru-RU" sz="1200">
                  <a:solidFill>
                    <a:srgbClr val="666633"/>
                  </a:solidFill>
                </a:endParaRPr>
              </a:p>
            </p:txBody>
          </p:sp>
          <p:sp>
            <p:nvSpPr>
              <p:cNvPr id="1223770" name="Text Box 90"/>
              <p:cNvSpPr txBox="1">
                <a:spLocks noChangeArrowheads="1"/>
              </p:cNvSpPr>
              <p:nvPr/>
            </p:nvSpPr>
            <p:spPr bwMode="auto">
              <a:xfrm>
                <a:off x="182" y="1904"/>
                <a:ext cx="976" cy="22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80000"/>
                  </a:lnSpc>
                </a:pPr>
                <a:r>
                  <a:rPr lang="ru-RU" altLang="zh-CN" sz="1200">
                    <a:solidFill>
                      <a:srgbClr val="009999"/>
                    </a:solidFill>
                  </a:rPr>
                  <a:t>Транспортный</a:t>
                </a:r>
              </a:p>
              <a:p>
                <a:pPr>
                  <a:lnSpc>
                    <a:spcPct val="80000"/>
                  </a:lnSpc>
                </a:pPr>
                <a:r>
                  <a:rPr lang="ru-RU" altLang="zh-CN" sz="1200">
                    <a:solidFill>
                      <a:srgbClr val="009999"/>
                    </a:solidFill>
                  </a:rPr>
                  <a:t>уровень (</a:t>
                </a:r>
                <a:r>
                  <a:rPr lang="en-US" altLang="zh-CN" sz="1200">
                    <a:solidFill>
                      <a:srgbClr val="009999"/>
                    </a:solidFill>
                    <a:ea typeface="SimSun" panose="02010600030101010101" pitchFamily="2" charset="-122"/>
                  </a:rPr>
                  <a:t>TCP</a:t>
                </a:r>
                <a:r>
                  <a:rPr lang="ru-RU" altLang="zh-CN" sz="1200">
                    <a:solidFill>
                      <a:srgbClr val="009999"/>
                    </a:solidFill>
                  </a:rPr>
                  <a:t>)</a:t>
                </a:r>
                <a:endParaRPr lang="ru-RU" altLang="ru-RU" sz="1200">
                  <a:solidFill>
                    <a:srgbClr val="009999"/>
                  </a:solidFill>
                </a:endParaRPr>
              </a:p>
            </p:txBody>
          </p:sp>
          <p:sp>
            <p:nvSpPr>
              <p:cNvPr id="1223771" name="Text Box 91"/>
              <p:cNvSpPr txBox="1">
                <a:spLocks noChangeArrowheads="1"/>
              </p:cNvSpPr>
              <p:nvPr/>
            </p:nvSpPr>
            <p:spPr bwMode="auto">
              <a:xfrm rot="16200000">
                <a:off x="36" y="1507"/>
                <a:ext cx="586"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80000"/>
                  </a:lnSpc>
                </a:pPr>
                <a:r>
                  <a:rPr lang="ru-RU" altLang="zh-CN" sz="1100">
                    <a:solidFill>
                      <a:srgbClr val="CC9900"/>
                    </a:solidFill>
                  </a:rPr>
                  <a:t>Прикладной</a:t>
                </a:r>
              </a:p>
              <a:p>
                <a:pPr>
                  <a:lnSpc>
                    <a:spcPct val="80000"/>
                  </a:lnSpc>
                </a:pPr>
                <a:r>
                  <a:rPr lang="ru-RU" altLang="zh-CN" sz="1100">
                    <a:solidFill>
                      <a:srgbClr val="CC9900"/>
                    </a:solidFill>
                  </a:rPr>
                  <a:t>уровень</a:t>
                </a:r>
                <a:endParaRPr lang="ru-RU" altLang="ru-RU" sz="1100">
                  <a:solidFill>
                    <a:srgbClr val="CC9900"/>
                  </a:solidFill>
                </a:endParaRPr>
              </a:p>
            </p:txBody>
          </p:sp>
          <p:sp>
            <p:nvSpPr>
              <p:cNvPr id="1223772" name="Text Box 92"/>
              <p:cNvSpPr txBox="1">
                <a:spLocks noChangeArrowheads="1"/>
              </p:cNvSpPr>
              <p:nvPr/>
            </p:nvSpPr>
            <p:spPr bwMode="auto">
              <a:xfrm>
                <a:off x="521" y="1317"/>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CC3399"/>
                    </a:solidFill>
                  </a:rPr>
                  <a:t>Подуровень</a:t>
                </a:r>
              </a:p>
              <a:p>
                <a:pPr>
                  <a:lnSpc>
                    <a:spcPct val="90000"/>
                  </a:lnSpc>
                </a:pPr>
                <a:r>
                  <a:rPr lang="ru-RU" altLang="zh-CN" sz="1200">
                    <a:solidFill>
                      <a:srgbClr val="CC3399"/>
                    </a:solidFill>
                  </a:rPr>
                  <a:t> </a:t>
                </a:r>
                <a:r>
                  <a:rPr lang="en-US" altLang="zh-CN" sz="1200">
                    <a:solidFill>
                      <a:srgbClr val="CC3399"/>
                    </a:solidFill>
                    <a:ea typeface="SimSun" panose="02010600030101010101" pitchFamily="2" charset="-122"/>
                  </a:rPr>
                  <a:t>IOTP</a:t>
                </a:r>
                <a:endParaRPr lang="ru-RU" altLang="ru-RU" sz="1200">
                  <a:solidFill>
                    <a:srgbClr val="CC3399"/>
                  </a:solidFill>
                </a:endParaRPr>
              </a:p>
            </p:txBody>
          </p:sp>
          <p:sp>
            <p:nvSpPr>
              <p:cNvPr id="1223773" name="Text Box 93"/>
              <p:cNvSpPr txBox="1">
                <a:spLocks noChangeArrowheads="1"/>
              </p:cNvSpPr>
              <p:nvPr/>
            </p:nvSpPr>
            <p:spPr bwMode="auto">
              <a:xfrm>
                <a:off x="524" y="1620"/>
                <a:ext cx="636" cy="2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3399FF"/>
                    </a:solidFill>
                  </a:rPr>
                  <a:t>Подуровень</a:t>
                </a:r>
              </a:p>
              <a:p>
                <a:pPr>
                  <a:lnSpc>
                    <a:spcPct val="90000"/>
                  </a:lnSpc>
                </a:pPr>
                <a:r>
                  <a:rPr lang="ru-RU" altLang="zh-CN" sz="1200">
                    <a:solidFill>
                      <a:srgbClr val="3399FF"/>
                    </a:solidFill>
                  </a:rPr>
                  <a:t> </a:t>
                </a:r>
                <a:r>
                  <a:rPr lang="en-US" altLang="zh-CN" sz="1200">
                    <a:solidFill>
                      <a:srgbClr val="3399FF"/>
                    </a:solidFill>
                    <a:ea typeface="SimSun" panose="02010600030101010101" pitchFamily="2" charset="-122"/>
                  </a:rPr>
                  <a:t>HTTP</a:t>
                </a:r>
                <a:endParaRPr lang="ru-RU" altLang="ru-RU" sz="1200">
                  <a:solidFill>
                    <a:srgbClr val="3399FF"/>
                  </a:solidFill>
                </a:endParaRPr>
              </a:p>
            </p:txBody>
          </p:sp>
          <p:sp>
            <p:nvSpPr>
              <p:cNvPr id="1223774" name="AutoShape 94"/>
              <p:cNvSpPr>
                <a:spLocks noChangeArrowheads="1"/>
              </p:cNvSpPr>
              <p:nvPr/>
            </p:nvSpPr>
            <p:spPr bwMode="auto">
              <a:xfrm>
                <a:off x="606" y="912"/>
                <a:ext cx="150" cy="364"/>
              </a:xfrm>
              <a:prstGeom prst="upDownArrow">
                <a:avLst>
                  <a:gd name="adj1" fmla="val 50000"/>
                  <a:gd name="adj2" fmla="val 48533"/>
                </a:avLst>
              </a:prstGeom>
              <a:solidFill>
                <a:schemeClr val="accent1"/>
              </a:solidFill>
              <a:ln w="19050">
                <a:solidFill>
                  <a:srgbClr val="333399"/>
                </a:solidFill>
                <a:prstDash val="dash"/>
                <a:miter lim="800000"/>
                <a:headEnd/>
                <a:tailEnd/>
              </a:ln>
              <a:effectLst/>
              <a:extLst>
                <a:ext uri="{AF507438-7753-43E0-B8FC-AC1667EBCBE1}">
                  <a14:hiddenEffects xmlns:a14="http://schemas.microsoft.com/office/drawing/2010/main">
                    <a:effectLst>
                      <a:outerShdw dist="35921" dir="2700000" algn="ctr" rotWithShape="0">
                        <a:srgbClr val="3399FF"/>
                      </a:outerShdw>
                    </a:effectLst>
                  </a14:hiddenEffects>
                </a:ext>
              </a:extLst>
            </p:spPr>
            <p:txBody>
              <a:bodyPr/>
              <a:lstStyle/>
              <a:p>
                <a:endParaRPr lang="ru-RU"/>
              </a:p>
            </p:txBody>
          </p:sp>
          <p:sp>
            <p:nvSpPr>
              <p:cNvPr id="1223775" name="Text Box 95"/>
              <p:cNvSpPr txBox="1">
                <a:spLocks noChangeArrowheads="1"/>
              </p:cNvSpPr>
              <p:nvPr/>
            </p:nvSpPr>
            <p:spPr bwMode="auto">
              <a:xfrm>
                <a:off x="194" y="998"/>
                <a:ext cx="970" cy="2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990000"/>
                    </a:solidFill>
                  </a:rPr>
                  <a:t>Платёжный интерфейс (</a:t>
                </a:r>
                <a:r>
                  <a:rPr lang="en-US" altLang="zh-CN" sz="1200">
                    <a:solidFill>
                      <a:srgbClr val="990000"/>
                    </a:solidFill>
                    <a:ea typeface="SimSun" panose="02010600030101010101" pitchFamily="2" charset="-122"/>
                  </a:rPr>
                  <a:t>PAPI</a:t>
                </a:r>
                <a:r>
                  <a:rPr lang="ru-RU" altLang="zh-CN" sz="1200">
                    <a:solidFill>
                      <a:srgbClr val="990000"/>
                    </a:solidFill>
                  </a:rPr>
                  <a:t>)</a:t>
                </a:r>
                <a:endParaRPr lang="ru-RU" altLang="ru-RU" sz="1200">
                  <a:solidFill>
                    <a:srgbClr val="990000"/>
                  </a:solidFill>
                </a:endParaRPr>
              </a:p>
            </p:txBody>
          </p:sp>
          <p:sp>
            <p:nvSpPr>
              <p:cNvPr id="1223776" name="Text Box 96"/>
              <p:cNvSpPr txBox="1">
                <a:spLocks noChangeArrowheads="1"/>
              </p:cNvSpPr>
              <p:nvPr/>
            </p:nvSpPr>
            <p:spPr bwMode="auto">
              <a:xfrm>
                <a:off x="176" y="664"/>
                <a:ext cx="978" cy="20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nSpc>
                    <a:spcPct val="90000"/>
                  </a:lnSpc>
                </a:pPr>
                <a:r>
                  <a:rPr lang="ru-RU" altLang="zh-CN" sz="1200">
                    <a:solidFill>
                      <a:srgbClr val="FF9900"/>
                    </a:solidFill>
                  </a:rPr>
                  <a:t>ПО платёжных систем</a:t>
                </a:r>
                <a:endParaRPr lang="ru-RU" altLang="ru-RU" sz="1200">
                  <a:solidFill>
                    <a:srgbClr val="FF9900"/>
                  </a:solidFill>
                </a:endParaRPr>
              </a:p>
            </p:txBody>
          </p:sp>
        </p:grpSp>
      </p:grpSp>
      <p:sp>
        <p:nvSpPr>
          <p:cNvPr id="1223777" name="Text Box 97"/>
          <p:cNvSpPr txBox="1">
            <a:spLocks noChangeArrowheads="1"/>
          </p:cNvSpPr>
          <p:nvPr/>
        </p:nvSpPr>
        <p:spPr bwMode="auto">
          <a:xfrm>
            <a:off x="0" y="6157913"/>
            <a:ext cx="9144000" cy="56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200">
                <a:solidFill>
                  <a:srgbClr val="800080"/>
                </a:solidFill>
              </a:rPr>
              <a:t>Рис.</a:t>
            </a:r>
            <a:r>
              <a:rPr lang="ru-RU" altLang="ru-RU" sz="2200">
                <a:solidFill>
                  <a:srgbClr val="800080"/>
                </a:solidFill>
                <a:latin typeface="Tahoma" panose="020B0604030504040204" pitchFamily="34" charset="0"/>
              </a:rPr>
              <a:t>32.1</a:t>
            </a:r>
            <a:r>
              <a:rPr lang="ru-RU" altLang="ru-RU" sz="2200">
                <a:solidFill>
                  <a:srgbClr val="800080"/>
                </a:solidFill>
              </a:rPr>
              <a:t>. Архитектура электронной платежной</a:t>
            </a:r>
          </a:p>
          <a:p>
            <a:pPr>
              <a:lnSpc>
                <a:spcPct val="85000"/>
              </a:lnSpc>
            </a:pPr>
            <a:r>
              <a:rPr lang="ru-RU" altLang="ru-RU" sz="2200">
                <a:solidFill>
                  <a:srgbClr val="800080"/>
                </a:solidFill>
              </a:rPr>
              <a:t>системы на основе </a:t>
            </a:r>
            <a:r>
              <a:rPr lang="en-GB" altLang="ru-RU" sz="2200">
                <a:solidFill>
                  <a:srgbClr val="800080"/>
                </a:solidFill>
              </a:rPr>
              <a:t>IOTP</a:t>
            </a:r>
            <a:r>
              <a:rPr lang="ru-RU" altLang="ru-RU" sz="2200">
                <a:solidFill>
                  <a:srgbClr val="800080"/>
                </a:solidFill>
              </a:rPr>
              <a:t>/</a:t>
            </a:r>
            <a:r>
              <a:rPr lang="en-GB" altLang="ru-RU" sz="2200">
                <a:solidFill>
                  <a:srgbClr val="800080"/>
                </a:solidFill>
              </a:rPr>
              <a:t>PAPI</a:t>
            </a:r>
            <a:r>
              <a:rPr lang="ru-RU" altLang="ru-RU" sz="2200" b="0">
                <a:solidFill>
                  <a:srgbClr val="800080"/>
                </a:solid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grpSp>
        <p:nvGrpSpPr>
          <p:cNvPr id="1176821" name="Group 245"/>
          <p:cNvGrpSpPr>
            <a:grpSpLocks/>
          </p:cNvGrpSpPr>
          <p:nvPr/>
        </p:nvGrpSpPr>
        <p:grpSpPr bwMode="auto">
          <a:xfrm>
            <a:off x="249238" y="808038"/>
            <a:ext cx="8653462" cy="4965700"/>
            <a:chOff x="165" y="673"/>
            <a:chExt cx="5451" cy="3128"/>
          </a:xfrm>
        </p:grpSpPr>
        <p:sp>
          <p:nvSpPr>
            <p:cNvPr id="1176615" name="Rectangle 39"/>
            <p:cNvSpPr>
              <a:spLocks noChangeArrowheads="1"/>
            </p:cNvSpPr>
            <p:nvPr/>
          </p:nvSpPr>
          <p:spPr bwMode="auto">
            <a:xfrm>
              <a:off x="2460" y="3354"/>
              <a:ext cx="3156" cy="447"/>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Покупатель проверяет полученную от продавца  информацию и принимает решение продолжать или не продолжать торговую операцию.</a:t>
              </a:r>
              <a:endParaRPr lang="ru-RU" altLang="ru-RU" sz="1000" b="0">
                <a:latin typeface="Times New Roman" panose="02020603050405020304" pitchFamily="18" charset="0"/>
                <a:ea typeface="MS Mincho" pitchFamily="49" charset="-128"/>
                <a:cs typeface="Times New Roman" panose="02020603050405020304" pitchFamily="18" charset="0"/>
              </a:endParaRPr>
            </a:p>
          </p:txBody>
        </p:sp>
        <p:sp>
          <p:nvSpPr>
            <p:cNvPr id="1176614" name="Rectangle 38"/>
            <p:cNvSpPr>
              <a:spLocks noChangeArrowheads="1"/>
            </p:cNvSpPr>
            <p:nvPr/>
          </p:nvSpPr>
          <p:spPr bwMode="auto">
            <a:xfrm>
              <a:off x="1761" y="3354"/>
              <a:ext cx="699" cy="447"/>
            </a:xfrm>
            <a:prstGeom prst="rect">
              <a:avLst/>
            </a:prstGeom>
            <a:solidFill>
              <a:srgbClr val="D3FDA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13" name="Rectangle 37"/>
            <p:cNvSpPr>
              <a:spLocks noChangeArrowheads="1"/>
            </p:cNvSpPr>
            <p:nvPr/>
          </p:nvSpPr>
          <p:spPr bwMode="auto">
            <a:xfrm>
              <a:off x="963" y="3354"/>
              <a:ext cx="798" cy="447"/>
            </a:xfrm>
            <a:prstGeom prst="rect">
              <a:avLst/>
            </a:prstGeom>
            <a:solidFill>
              <a:srgbClr val="FFE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12" name="Rectangle 36"/>
            <p:cNvSpPr>
              <a:spLocks noChangeArrowheads="1"/>
            </p:cNvSpPr>
            <p:nvPr/>
          </p:nvSpPr>
          <p:spPr bwMode="auto">
            <a:xfrm>
              <a:off x="165" y="3354"/>
              <a:ext cx="798" cy="447"/>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3.</a:t>
              </a:r>
            </a:p>
          </p:txBody>
        </p:sp>
        <p:sp>
          <p:nvSpPr>
            <p:cNvPr id="1176611" name="Rectangle 35"/>
            <p:cNvSpPr>
              <a:spLocks noChangeArrowheads="1"/>
            </p:cNvSpPr>
            <p:nvPr/>
          </p:nvSpPr>
          <p:spPr bwMode="auto">
            <a:xfrm>
              <a:off x="2460" y="1835"/>
              <a:ext cx="3156" cy="1519"/>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Продавец получает информацию от покупателя, формирует ответ </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предложение</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подписывает его (не обязательно) и направляет покупателю </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ответное предложение</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или просто </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предложение</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a:t>
              </a:r>
              <a:r>
                <a:rPr lang="ru-RU" altLang="ru-RU" sz="1400">
                  <a:solidFill>
                    <a:schemeClr val="folHlink"/>
                  </a:solidFill>
                  <a:effectLst>
                    <a:outerShdw blurRad="38100" dist="38100" dir="2700000" algn="tl">
                      <a:srgbClr val="000000"/>
                    </a:outerShdw>
                  </a:effectLst>
                  <a:ea typeface="MS Mincho" pitchFamily="49" charset="-128"/>
                </a:rPr>
                <a:t>(“</a:t>
              </a:r>
              <a:r>
                <a:rPr lang="en-US" altLang="ru-RU" sz="1400">
                  <a:solidFill>
                    <a:schemeClr val="folHlink"/>
                  </a:solidFill>
                  <a:effectLst>
                    <a:outerShdw blurRad="38100" dist="38100" dir="2700000" algn="tl">
                      <a:srgbClr val="000000"/>
                    </a:outerShdw>
                  </a:effectLst>
                  <a:ea typeface="MS Mincho" pitchFamily="49" charset="-128"/>
                </a:rPr>
                <a:t>OFFER RESPONSE</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a:t>
              </a:r>
            </a:p>
            <a:p>
              <a:pPr>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ea typeface="MS Mincho" pitchFamily="49" charset="-128"/>
                </a:rPr>
                <a:t>“Status”, “Organization(s)” (Consumer, DelivTo, Merchant, Payment Handler, Customer Care), “Order”, “Payment”, “Delivery”, “TradingRoleData”(</a:t>
              </a:r>
              <a:r>
                <a:rPr lang="ru-RU" altLang="ru-RU" sz="1400">
                  <a:solidFill>
                    <a:schemeClr val="folHlink"/>
                  </a:solidFill>
                  <a:effectLst>
                    <a:outerShdw blurRad="38100" dist="38100" dir="2700000" algn="tl">
                      <a:srgbClr val="000000"/>
                    </a:outerShdw>
                  </a:effectLst>
                </a:rPr>
                <a:t>не обязателен</a:t>
              </a:r>
              <a:r>
                <a:rPr lang="en-US" altLang="ru-RU" sz="1400">
                  <a:solidFill>
                    <a:schemeClr val="folHlink"/>
                  </a:solidFill>
                  <a:effectLst>
                    <a:outerShdw blurRad="38100" dist="38100" dir="2700000" algn="tl">
                      <a:srgbClr val="000000"/>
                    </a:outerShdw>
                  </a:effectLst>
                  <a:ea typeface="MS Mincho" pitchFamily="49" charset="-128"/>
                </a:rPr>
                <a:t>), “Offer Response Signature”(</a:t>
              </a:r>
              <a:r>
                <a:rPr lang="ru-RU" altLang="ru-RU" sz="1400">
                  <a:solidFill>
                    <a:schemeClr val="folHlink"/>
                  </a:solidFill>
                  <a:effectLst>
                    <a:outerShdw blurRad="38100" dist="38100" dir="2700000" algn="tl">
                      <a:srgbClr val="000000"/>
                    </a:outerShdw>
                  </a:effectLst>
                </a:rPr>
                <a:t>ЭЦП, не обязательна/вычисляется по предшествующим компонентам</a:t>
              </a:r>
              <a:r>
                <a:rPr lang="en-US" altLang="ru-RU" sz="1400">
                  <a:solidFill>
                    <a:schemeClr val="folHlink"/>
                  </a:solidFill>
                  <a:effectLst>
                    <a:outerShdw blurRad="38100" dist="38100" dir="2700000" algn="tl">
                      <a:srgbClr val="000000"/>
                    </a:outerShdw>
                  </a:effectLst>
                  <a:ea typeface="MS Mincho" pitchFamily="49" charset="-128"/>
                </a:rPr>
                <a:t>).</a:t>
              </a:r>
              <a:endParaRPr lang="en-US" altLang="ru-RU" sz="1400" b="0">
                <a:ea typeface="MS Mincho" pitchFamily="49" charset="-128"/>
              </a:endParaRPr>
            </a:p>
          </p:txBody>
        </p:sp>
        <p:sp>
          <p:nvSpPr>
            <p:cNvPr id="1176610" name="Rectangle 34"/>
            <p:cNvSpPr>
              <a:spLocks noChangeArrowheads="1"/>
            </p:cNvSpPr>
            <p:nvPr/>
          </p:nvSpPr>
          <p:spPr bwMode="auto">
            <a:xfrm>
              <a:off x="1761" y="1835"/>
              <a:ext cx="699" cy="1519"/>
            </a:xfrm>
            <a:prstGeom prst="rect">
              <a:avLst/>
            </a:prstGeom>
            <a:solidFill>
              <a:srgbClr val="D3FDA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09" name="Rectangle 33"/>
            <p:cNvSpPr>
              <a:spLocks noChangeArrowheads="1"/>
            </p:cNvSpPr>
            <p:nvPr/>
          </p:nvSpPr>
          <p:spPr bwMode="auto">
            <a:xfrm>
              <a:off x="963" y="1835"/>
              <a:ext cx="798" cy="1519"/>
            </a:xfrm>
            <a:prstGeom prst="rect">
              <a:avLst/>
            </a:prstGeom>
            <a:solidFill>
              <a:srgbClr val="FFE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08" name="Rectangle 32"/>
            <p:cNvSpPr>
              <a:spLocks noChangeArrowheads="1"/>
            </p:cNvSpPr>
            <p:nvPr/>
          </p:nvSpPr>
          <p:spPr bwMode="auto">
            <a:xfrm>
              <a:off x="165" y="1835"/>
              <a:ext cx="798" cy="151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2.</a:t>
              </a:r>
            </a:p>
          </p:txBody>
        </p:sp>
        <p:sp>
          <p:nvSpPr>
            <p:cNvPr id="1176607" name="Rectangle 31"/>
            <p:cNvSpPr>
              <a:spLocks noChangeArrowheads="1"/>
            </p:cNvSpPr>
            <p:nvPr/>
          </p:nvSpPr>
          <p:spPr bwMode="auto">
            <a:xfrm>
              <a:off x="2460" y="986"/>
              <a:ext cx="3156" cy="849"/>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Покупатель решает приобрести товар или услугу и направляет информацию об этом продавцу (</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запрос предложения</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используя </a:t>
              </a:r>
              <a:r>
                <a:rPr lang="en-US" altLang="ru-RU" sz="1400">
                  <a:solidFill>
                    <a:schemeClr val="folHlink"/>
                  </a:solidFill>
                  <a:effectLst>
                    <a:outerShdw blurRad="38100" dist="38100" dir="2700000" algn="tl">
                      <a:srgbClr val="000000"/>
                    </a:outerShdw>
                  </a:effectLst>
                </a:rPr>
                <a:t>HTML.</a:t>
              </a:r>
            </a:p>
            <a:p>
              <a:pPr>
                <a:spcBef>
                  <a:spcPct val="0"/>
                </a:spcBef>
                <a:buFontTx/>
                <a:buNone/>
              </a:pPr>
              <a:r>
                <a:rPr lang="ru-RU" altLang="ru-RU" sz="1400" u="sng">
                  <a:solidFill>
                    <a:schemeClr val="folHlink"/>
                  </a:solidFill>
                  <a:effectLst>
                    <a:outerShdw blurRad="38100" dist="38100" dir="2700000" algn="tl">
                      <a:srgbClr val="000000"/>
                    </a:outerShdw>
                  </a:effectLst>
                </a:rPr>
                <a:t>Передаваемые данные</a:t>
              </a:r>
              <a:r>
                <a:rPr lang="ru-RU" altLang="ru-RU" sz="1400">
                  <a:solidFill>
                    <a:schemeClr val="folHlink"/>
                  </a:solidFill>
                  <a:effectLst>
                    <a:outerShdw blurRad="38100" dist="38100" dir="2700000" algn="tl">
                      <a:srgbClr val="000000"/>
                    </a:outerShdw>
                  </a:effectLst>
                </a:rPr>
                <a:t>: информация о начале торговой сделки </a:t>
              </a:r>
              <a:r>
                <a:rPr lang="ru-RU" altLang="ru-RU" sz="1400">
                  <a:solidFill>
                    <a:schemeClr val="folHlink"/>
                  </a:solidFill>
                  <a:effectLst>
                    <a:outerShdw blurRad="38100" dist="38100" dir="2700000" algn="tl">
                      <a:srgbClr val="000000"/>
                    </a:outerShdw>
                  </a:effectLst>
                  <a:ea typeface="MS Mincho" pitchFamily="49" charset="-128"/>
                </a:rPr>
                <a:t>(“</a:t>
              </a:r>
              <a:r>
                <a:rPr lang="en-US" altLang="ru-RU" sz="1400">
                  <a:solidFill>
                    <a:schemeClr val="folHlink"/>
                  </a:solidFill>
                  <a:effectLst>
                    <a:outerShdw blurRad="38100" dist="38100" dir="2700000" algn="tl">
                      <a:srgbClr val="000000"/>
                    </a:outerShdw>
                  </a:effectLst>
                  <a:ea typeface="MS Mincho" pitchFamily="49" charset="-128"/>
                </a:rPr>
                <a:t>OFFER REQUEST</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 в </a:t>
              </a:r>
              <a:r>
                <a:rPr lang="en-US" altLang="ru-RU" sz="1400">
                  <a:solidFill>
                    <a:schemeClr val="folHlink"/>
                  </a:solidFill>
                  <a:effectLst>
                    <a:outerShdw blurRad="38100" dist="38100" dir="2700000" algn="tl">
                      <a:srgbClr val="000000"/>
                    </a:outerShdw>
                  </a:effectLst>
                  <a:ea typeface="MS Mincho" pitchFamily="49" charset="-128"/>
                </a:rPr>
                <a:t>IOTP</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протоколе не рассматривается.</a:t>
              </a:r>
              <a:endParaRPr lang="ru-RU" altLang="ru-RU" sz="1400">
                <a:solidFill>
                  <a:schemeClr val="folHlink"/>
                </a:solidFill>
                <a:effectLst>
                  <a:outerShdw blurRad="38100" dist="38100" dir="2700000" algn="tl">
                    <a:srgbClr val="000000"/>
                  </a:outerShdw>
                </a:effectLst>
                <a:ea typeface="MS Mincho" pitchFamily="49" charset="-128"/>
              </a:endParaRPr>
            </a:p>
          </p:txBody>
        </p:sp>
        <p:sp>
          <p:nvSpPr>
            <p:cNvPr id="1176606" name="Rectangle 30"/>
            <p:cNvSpPr>
              <a:spLocks noChangeArrowheads="1"/>
            </p:cNvSpPr>
            <p:nvPr/>
          </p:nvSpPr>
          <p:spPr bwMode="auto">
            <a:xfrm>
              <a:off x="1761" y="986"/>
              <a:ext cx="699" cy="849"/>
            </a:xfrm>
            <a:prstGeom prst="rect">
              <a:avLst/>
            </a:prstGeom>
            <a:solidFill>
              <a:srgbClr val="D3FDA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05" name="Rectangle 29"/>
            <p:cNvSpPr>
              <a:spLocks noChangeArrowheads="1"/>
            </p:cNvSpPr>
            <p:nvPr/>
          </p:nvSpPr>
          <p:spPr bwMode="auto">
            <a:xfrm>
              <a:off x="963" y="986"/>
              <a:ext cx="798" cy="849"/>
            </a:xfrm>
            <a:prstGeom prst="rect">
              <a:avLst/>
            </a:prstGeom>
            <a:solidFill>
              <a:srgbClr val="FFE7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buFontTx/>
                <a:buNone/>
              </a:pPr>
              <a:endParaRPr lang="ru-RU" altLang="ru-RU" b="0"/>
            </a:p>
          </p:txBody>
        </p:sp>
        <p:sp>
          <p:nvSpPr>
            <p:cNvPr id="1176604" name="Rectangle 28"/>
            <p:cNvSpPr>
              <a:spLocks noChangeArrowheads="1"/>
            </p:cNvSpPr>
            <p:nvPr/>
          </p:nvSpPr>
          <p:spPr bwMode="auto">
            <a:xfrm>
              <a:off x="165" y="986"/>
              <a:ext cx="798" cy="84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1.</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176603" name="Rectangle 27"/>
            <p:cNvSpPr>
              <a:spLocks noChangeArrowheads="1"/>
            </p:cNvSpPr>
            <p:nvPr/>
          </p:nvSpPr>
          <p:spPr bwMode="auto">
            <a:xfrm>
              <a:off x="2460" y="673"/>
              <a:ext cx="3156"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176602" name="Rectangle 26"/>
            <p:cNvSpPr>
              <a:spLocks noChangeArrowheads="1"/>
            </p:cNvSpPr>
            <p:nvPr/>
          </p:nvSpPr>
          <p:spPr bwMode="auto">
            <a:xfrm>
              <a:off x="1761" y="673"/>
              <a:ext cx="69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176601" name="Rectangle 25"/>
            <p:cNvSpPr>
              <a:spLocks noChangeArrowheads="1"/>
            </p:cNvSpPr>
            <p:nvPr/>
          </p:nvSpPr>
          <p:spPr bwMode="auto">
            <a:xfrm>
              <a:off x="963" y="673"/>
              <a:ext cx="798"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176600" name="Rectangle 24"/>
            <p:cNvSpPr>
              <a:spLocks noChangeArrowheads="1"/>
            </p:cNvSpPr>
            <p:nvPr/>
          </p:nvSpPr>
          <p:spPr bwMode="auto">
            <a:xfrm>
              <a:off x="165" y="673"/>
              <a:ext cx="798"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Итерации</a:t>
              </a:r>
            </a:p>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процедуры</a:t>
              </a:r>
            </a:p>
          </p:txBody>
        </p:sp>
        <p:sp>
          <p:nvSpPr>
            <p:cNvPr id="1176624" name="Line 48"/>
            <p:cNvSpPr>
              <a:spLocks noChangeShapeType="1"/>
            </p:cNvSpPr>
            <p:nvPr/>
          </p:nvSpPr>
          <p:spPr bwMode="auto">
            <a:xfrm>
              <a:off x="963" y="673"/>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27" name="Line 51"/>
            <p:cNvSpPr>
              <a:spLocks noChangeShapeType="1"/>
            </p:cNvSpPr>
            <p:nvPr/>
          </p:nvSpPr>
          <p:spPr bwMode="auto">
            <a:xfrm>
              <a:off x="1761" y="673"/>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30" name="Line 54"/>
            <p:cNvSpPr>
              <a:spLocks noChangeShapeType="1"/>
            </p:cNvSpPr>
            <p:nvPr/>
          </p:nvSpPr>
          <p:spPr bwMode="auto">
            <a:xfrm>
              <a:off x="2460" y="673"/>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34" name="Line 58"/>
            <p:cNvSpPr>
              <a:spLocks noChangeShapeType="1"/>
            </p:cNvSpPr>
            <p:nvPr/>
          </p:nvSpPr>
          <p:spPr bwMode="auto">
            <a:xfrm>
              <a:off x="165" y="1835"/>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52" name="Line 76"/>
            <p:cNvSpPr>
              <a:spLocks noChangeShapeType="1"/>
            </p:cNvSpPr>
            <p:nvPr/>
          </p:nvSpPr>
          <p:spPr bwMode="auto">
            <a:xfrm>
              <a:off x="165" y="3354"/>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16" name="Line 40"/>
            <p:cNvSpPr>
              <a:spLocks noChangeShapeType="1"/>
            </p:cNvSpPr>
            <p:nvPr/>
          </p:nvSpPr>
          <p:spPr bwMode="auto">
            <a:xfrm>
              <a:off x="165" y="673"/>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18" name="Line 42"/>
            <p:cNvSpPr>
              <a:spLocks noChangeShapeType="1"/>
            </p:cNvSpPr>
            <p:nvPr/>
          </p:nvSpPr>
          <p:spPr bwMode="auto">
            <a:xfrm>
              <a:off x="165" y="673"/>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19" name="Line 43"/>
            <p:cNvSpPr>
              <a:spLocks noChangeShapeType="1"/>
            </p:cNvSpPr>
            <p:nvPr/>
          </p:nvSpPr>
          <p:spPr bwMode="auto">
            <a:xfrm>
              <a:off x="5616" y="673"/>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17" name="Line 41"/>
            <p:cNvSpPr>
              <a:spLocks noChangeShapeType="1"/>
            </p:cNvSpPr>
            <p:nvPr/>
          </p:nvSpPr>
          <p:spPr bwMode="auto">
            <a:xfrm>
              <a:off x="165" y="3801"/>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622" name="Line 46"/>
            <p:cNvSpPr>
              <a:spLocks noChangeShapeType="1"/>
            </p:cNvSpPr>
            <p:nvPr/>
          </p:nvSpPr>
          <p:spPr bwMode="auto">
            <a:xfrm>
              <a:off x="165" y="986"/>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76580" name="AutoShape 4"/>
            <p:cNvSpPr>
              <a:spLocks noChangeArrowheads="1"/>
            </p:cNvSpPr>
            <p:nvPr/>
          </p:nvSpPr>
          <p:spPr bwMode="auto">
            <a:xfrm>
              <a:off x="1422" y="1200"/>
              <a:ext cx="680" cy="411"/>
            </a:xfrm>
            <a:prstGeom prst="rightArrow">
              <a:avLst>
                <a:gd name="adj1" fmla="val 41602"/>
                <a:gd name="adj2" fmla="val 61783"/>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176820" name="AutoShape 244"/>
            <p:cNvSpPr>
              <a:spLocks noChangeArrowheads="1"/>
            </p:cNvSpPr>
            <p:nvPr/>
          </p:nvSpPr>
          <p:spPr bwMode="auto">
            <a:xfrm flipH="1">
              <a:off x="1421" y="2398"/>
              <a:ext cx="680" cy="411"/>
            </a:xfrm>
            <a:prstGeom prst="rightArrow">
              <a:avLst>
                <a:gd name="adj1" fmla="val 41602"/>
                <a:gd name="adj2" fmla="val 61783"/>
              </a:avLst>
            </a:prstGeom>
            <a:solidFill>
              <a:srgbClr val="FFFF99"/>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
        <p:nvSpPr>
          <p:cNvPr id="1176822" name="Text Box 246"/>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32.5</a:t>
            </a:r>
            <a:r>
              <a:rPr lang="ru-RU" altLang="ru-RU" sz="2400">
                <a:solidFill>
                  <a:srgbClr val="800080"/>
                </a:solidFill>
              </a:rPr>
              <a:t>. Характеристика торговой процедуры “предложение”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7603" name="Text Box 3"/>
          <p:cNvSpPr txBox="1">
            <a:spLocks noChangeArrowheads="1"/>
          </p:cNvSpPr>
          <p:nvPr/>
        </p:nvSpPr>
        <p:spPr bwMode="auto">
          <a:xfrm>
            <a:off x="236538" y="884238"/>
            <a:ext cx="8647112" cy="3032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Status</a:t>
            </a:r>
            <a:r>
              <a:rPr lang="ru-RU" altLang="ru-RU" b="0">
                <a:solidFill>
                  <a:srgbClr val="800080"/>
                </a:solidFill>
              </a:rPr>
              <a:t>” (состояние) — используется для указания другой стороне сделки, что сформировано действительное сообщение “</a:t>
            </a:r>
            <a:r>
              <a:rPr lang="en-US" altLang="ru-RU" b="0">
                <a:solidFill>
                  <a:srgbClr val="800080"/>
                </a:solidFill>
              </a:rPr>
              <a:t>Offer Response</a:t>
            </a:r>
            <a:r>
              <a:rPr lang="ru-RU" altLang="ru-RU" b="0">
                <a:solidFill>
                  <a:srgbClr val="800080"/>
                </a:solidFill>
              </a:rPr>
              <a:t>”;</a:t>
            </a:r>
          </a:p>
          <a:p>
            <a:pPr>
              <a:spcBef>
                <a:spcPct val="1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Organization</a:t>
            </a:r>
            <a:r>
              <a:rPr lang="ru-RU" altLang="ru-RU" b="0">
                <a:solidFill>
                  <a:srgbClr val="800080"/>
                </a:solidFill>
              </a:rPr>
              <a:t>” (организация) — содержит информацию об организациях, участвующих в торговой сессии:</a:t>
            </a:r>
            <a:r>
              <a:rPr lang="ru-RU" altLang="ru-RU">
                <a:solidFill>
                  <a:srgbClr val="800080"/>
                </a:solidFill>
              </a:rPr>
              <a:t> </a:t>
            </a:r>
          </a:p>
        </p:txBody>
      </p:sp>
      <p:sp>
        <p:nvSpPr>
          <p:cNvPr id="1177604" name="Text Box 4"/>
          <p:cNvSpPr txBox="1">
            <a:spLocks noChangeArrowheads="1"/>
          </p:cNvSpPr>
          <p:nvPr/>
        </p:nvSpPr>
        <p:spPr bwMode="auto">
          <a:xfrm>
            <a:off x="654050" y="3895725"/>
            <a:ext cx="8228013" cy="2632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0000"/>
              </a:lnSpc>
              <a:spcBef>
                <a:spcPct val="10000"/>
              </a:spcBef>
              <a:buClr>
                <a:srgbClr val="CC3300"/>
              </a:buClr>
              <a:buFont typeface="Webdings" panose="05030102010509060703" pitchFamily="18" charset="2"/>
              <a:buChar char="i"/>
            </a:pPr>
            <a:r>
              <a:rPr lang="ru-RU" altLang="ru-RU" sz="2600" b="0">
                <a:solidFill>
                  <a:srgbClr val="800080"/>
                </a:solidFill>
              </a:rPr>
              <a:t>покупатель предоставляет информацию о том, кто он такой и куда доставлять товары и услуги, если они будут приобретаться;</a:t>
            </a:r>
          </a:p>
          <a:p>
            <a:pPr>
              <a:lnSpc>
                <a:spcPct val="90000"/>
              </a:lnSpc>
              <a:spcBef>
                <a:spcPct val="10000"/>
              </a:spcBef>
              <a:buClr>
                <a:srgbClr val="CC3300"/>
              </a:buClr>
              <a:buFont typeface="Webdings" panose="05030102010509060703" pitchFamily="18" charset="2"/>
              <a:buChar char="i"/>
            </a:pPr>
            <a:r>
              <a:rPr lang="ru-RU" altLang="ru-RU" sz="2600" b="0">
                <a:solidFill>
                  <a:srgbClr val="800080"/>
                </a:solidFill>
              </a:rPr>
              <a:t>продавец предоставляет дополнительную информацию о самом себе, платежной системе, третейском судье и системе доставки товаров и услуг, если они будут поставляться;</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6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79651" name="Text Box 3"/>
          <p:cNvSpPr txBox="1">
            <a:spLocks noChangeArrowheads="1"/>
          </p:cNvSpPr>
          <p:nvPr/>
        </p:nvSpPr>
        <p:spPr bwMode="auto">
          <a:xfrm>
            <a:off x="249238" y="1347788"/>
            <a:ext cx="8620125" cy="5238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CC3300"/>
              </a:buClr>
              <a:buFont typeface="Webdings" panose="05030102010509060703" pitchFamily="18" charset="2"/>
              <a:buChar char=""/>
            </a:pPr>
            <a:r>
              <a:rPr lang="ru-RU" altLang="ru-RU" sz="2600" b="0">
                <a:solidFill>
                  <a:srgbClr val="800080"/>
                </a:solidFill>
              </a:rPr>
              <a:t>“</a:t>
            </a:r>
            <a:r>
              <a:rPr lang="en-US" altLang="ru-RU" sz="2600" b="0">
                <a:solidFill>
                  <a:srgbClr val="800080"/>
                </a:solidFill>
              </a:rPr>
              <a:t>Order</a:t>
            </a:r>
            <a:r>
              <a:rPr lang="ru-RU" altLang="ru-RU" sz="2600" b="0">
                <a:solidFill>
                  <a:srgbClr val="800080"/>
                </a:solidFill>
              </a:rPr>
              <a:t>” (заказ-квитанция) — содержит перечень товаров или услуг, которые про­даются покупателю после того как он согласился с “предложением” продавца (электронная платежная квитанция). Эта информация направляется продавцом покупателю, который будет затем ее подтверждать;</a:t>
            </a:r>
          </a:p>
          <a:p>
            <a:pPr>
              <a:spcBef>
                <a:spcPct val="20000"/>
              </a:spcBef>
              <a:buClr>
                <a:srgbClr val="CC3300"/>
              </a:buClr>
              <a:buFont typeface="Webdings" panose="05030102010509060703" pitchFamily="18" charset="2"/>
              <a:buChar char=""/>
            </a:pPr>
            <a:r>
              <a:rPr lang="ru-RU" altLang="ru-RU" sz="2600" b="0">
                <a:solidFill>
                  <a:srgbClr val="800080"/>
                </a:solidFill>
              </a:rPr>
              <a:t>“</a:t>
            </a:r>
            <a:r>
              <a:rPr lang="en-US" altLang="ru-RU" sz="2600" b="0">
                <a:solidFill>
                  <a:srgbClr val="800080"/>
                </a:solidFill>
              </a:rPr>
              <a:t>Payment</a:t>
            </a:r>
            <a:r>
              <a:rPr lang="ru-RU" altLang="ru-RU" sz="2600" b="0">
                <a:solidFill>
                  <a:srgbClr val="800080"/>
                </a:solidFill>
              </a:rPr>
              <a:t>” (платеж) — формируется продавцом и содержит точную стоимость товаров или услуг, подлежащую оплате, вид валюты и направление платежа (например, покупатель может запросить возврат платежа). Заметим, что данный компонент может использоваться в период торговой сессии не однократно;</a:t>
            </a:r>
            <a:endParaRPr lang="ru-RU" altLang="ru-RU" sz="2600">
              <a:solidFill>
                <a:srgbClr val="80008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6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0675" name="Text Box 3"/>
          <p:cNvSpPr txBox="1">
            <a:spLocks noChangeArrowheads="1"/>
          </p:cNvSpPr>
          <p:nvPr/>
        </p:nvSpPr>
        <p:spPr bwMode="auto">
          <a:xfrm>
            <a:off x="246063" y="962025"/>
            <a:ext cx="8634412" cy="5549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CC3300"/>
              </a:buClr>
              <a:buFont typeface="Webdings" panose="05030102010509060703" pitchFamily="18" charset="2"/>
              <a:buChar char=""/>
            </a:pPr>
            <a:r>
              <a:rPr lang="ru-RU" altLang="ru-RU" sz="2400" b="0">
                <a:solidFill>
                  <a:srgbClr val="800080"/>
                </a:solidFill>
              </a:rPr>
              <a:t>“</a:t>
            </a:r>
            <a:r>
              <a:rPr lang="en-US" altLang="ru-RU" sz="2400" b="0">
                <a:solidFill>
                  <a:srgbClr val="800080"/>
                </a:solidFill>
              </a:rPr>
              <a:t>Delivery</a:t>
            </a:r>
            <a:r>
              <a:rPr lang="ru-RU" altLang="ru-RU" sz="2400" b="0">
                <a:solidFill>
                  <a:srgbClr val="800080"/>
                </a:solidFill>
              </a:rPr>
              <a:t>” (доставка) — также формируется продавцом и используется в том случае, когда требуется доставка товаров или услуг. Он содержит информацию о том, как будет осуществляться доставка, например, по почте или с использованием ЭП;</a:t>
            </a:r>
          </a:p>
          <a:p>
            <a:pPr>
              <a:spcBef>
                <a:spcPct val="10000"/>
              </a:spcBef>
              <a:buClr>
                <a:srgbClr val="CC3300"/>
              </a:buClr>
              <a:buFont typeface="Webdings" panose="05030102010509060703" pitchFamily="18" charset="2"/>
              <a:buChar char=""/>
            </a:pPr>
            <a:r>
              <a:rPr lang="ru-RU" altLang="ru-RU" sz="2400" b="0">
                <a:solidFill>
                  <a:srgbClr val="800080"/>
                </a:solidFill>
              </a:rPr>
              <a:t>“</a:t>
            </a:r>
            <a:r>
              <a:rPr lang="en-US" altLang="ru-RU" sz="2400" b="0">
                <a:solidFill>
                  <a:srgbClr val="800080"/>
                </a:solidFill>
              </a:rPr>
              <a:t>Trading Role Data</a:t>
            </a:r>
            <a:r>
              <a:rPr lang="ru-RU" altLang="ru-RU" sz="2400" b="0">
                <a:solidFill>
                  <a:srgbClr val="800080"/>
                </a:solidFill>
              </a:rPr>
              <a:t>” (дополнительная информация участника торговой операции) — (не обязателен) содержит дополнительную информацию продавца для другого участника торговой сессии (такого как система платежей или система доставки);</a:t>
            </a:r>
          </a:p>
          <a:p>
            <a:pPr>
              <a:spcBef>
                <a:spcPct val="10000"/>
              </a:spcBef>
              <a:buClr>
                <a:srgbClr val="CC3300"/>
              </a:buClr>
              <a:buFont typeface="Webdings" panose="05030102010509060703" pitchFamily="18" charset="2"/>
              <a:buChar char=""/>
            </a:pPr>
            <a:r>
              <a:rPr lang="ru-RU" altLang="ru-RU" sz="2400" b="0">
                <a:solidFill>
                  <a:srgbClr val="800080"/>
                </a:solidFill>
              </a:rPr>
              <a:t>“</a:t>
            </a:r>
            <a:r>
              <a:rPr lang="en-US" altLang="ru-RU" sz="2400" b="0">
                <a:solidFill>
                  <a:srgbClr val="800080"/>
                </a:solidFill>
              </a:rPr>
              <a:t>Offer Response Signature</a:t>
            </a:r>
            <a:r>
              <a:rPr lang="ru-RU" altLang="ru-RU" sz="2400" b="0">
                <a:solidFill>
                  <a:srgbClr val="800080"/>
                </a:solidFill>
              </a:rPr>
              <a:t>” (ЭЦП ответа на предложение) — (не обязателен) если она имеет место, то она представляет собой ЭЦП, вычисленную по всем предшествующим компонентам с целью обеспечения их целостности.</a:t>
            </a:r>
            <a:endParaRPr lang="ru-RU" altLang="ru-RU" sz="2400">
              <a:solidFill>
                <a:srgbClr val="80008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6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1699" name="Text Box 3"/>
          <p:cNvSpPr txBox="1">
            <a:spLocks noChangeArrowheads="1"/>
          </p:cNvSpPr>
          <p:nvPr/>
        </p:nvSpPr>
        <p:spPr bwMode="auto">
          <a:xfrm>
            <a:off x="234950" y="1104900"/>
            <a:ext cx="8647113"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b="0">
                <a:solidFill>
                  <a:srgbClr val="800080"/>
                </a:solidFill>
              </a:rPr>
              <a:t>Необходимость целостности (точности) информации предоставляемой продавцом покупателю часто зависит от типа электронной торговой операции. Например: </a:t>
            </a:r>
          </a:p>
        </p:txBody>
      </p:sp>
      <p:sp>
        <p:nvSpPr>
          <p:cNvPr id="1181700" name="Text Box 4"/>
          <p:cNvSpPr txBox="1">
            <a:spLocks noChangeArrowheads="1"/>
          </p:cNvSpPr>
          <p:nvPr/>
        </p:nvSpPr>
        <p:spPr bwMode="auto">
          <a:xfrm>
            <a:off x="234950" y="2840038"/>
            <a:ext cx="8647113" cy="3743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CC3300"/>
              </a:buClr>
              <a:buSzPct val="90000"/>
              <a:buFont typeface="Wingdings" panose="05000000000000000000" pitchFamily="2" charset="2"/>
              <a:buChar char="µ"/>
            </a:pPr>
            <a:r>
              <a:rPr lang="ru-RU" altLang="ru-RU" sz="2600" b="0">
                <a:solidFill>
                  <a:srgbClr val="800080"/>
                </a:solidFill>
              </a:rPr>
              <a:t>при небольшой торговой сделке ЭЦП может не понадобиться;</a:t>
            </a:r>
          </a:p>
          <a:p>
            <a:pPr>
              <a:spcBef>
                <a:spcPct val="10000"/>
              </a:spcBef>
              <a:buClr>
                <a:srgbClr val="CC3300"/>
              </a:buClr>
              <a:buSzPct val="90000"/>
              <a:buFont typeface="Wingdings" panose="05000000000000000000" pitchFamily="2" charset="2"/>
              <a:buChar char="µ"/>
            </a:pPr>
            <a:r>
              <a:rPr lang="ru-RU" altLang="ru-RU" sz="2600" b="0">
                <a:solidFill>
                  <a:srgbClr val="800080"/>
                </a:solidFill>
              </a:rPr>
              <a:t>итоговая сумма платежа может отличаться в зависимости от системы платежей и используемого платежного протокола (за счёт взимания дополнительных платежей или за вычетом определенных скидок);</a:t>
            </a:r>
          </a:p>
          <a:p>
            <a:pPr>
              <a:spcBef>
                <a:spcPct val="10000"/>
              </a:spcBef>
              <a:buClr>
                <a:srgbClr val="CC3300"/>
              </a:buClr>
              <a:buSzPct val="90000"/>
              <a:buFont typeface="Wingdings" panose="05000000000000000000" pitchFamily="2" charset="2"/>
              <a:buChar char="µ"/>
            </a:pPr>
            <a:r>
              <a:rPr lang="ru-RU" altLang="ru-RU" sz="2600" b="0">
                <a:solidFill>
                  <a:srgbClr val="800080"/>
                </a:solidFill>
              </a:rPr>
              <a:t>некоторые предложения могут не учитывать доставку некоторых товаров;</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2723" name="Text Box 3"/>
          <p:cNvSpPr txBox="1">
            <a:spLocks noChangeArrowheads="1"/>
          </p:cNvSpPr>
          <p:nvPr/>
        </p:nvSpPr>
        <p:spPr bwMode="auto">
          <a:xfrm>
            <a:off x="247650" y="1293813"/>
            <a:ext cx="8621713" cy="2274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SzPct val="90000"/>
              <a:buFont typeface="Wingdings" panose="05000000000000000000" pitchFamily="2" charset="2"/>
              <a:buChar char="µ"/>
            </a:pPr>
            <a:r>
              <a:rPr lang="ru-RU" altLang="ru-RU" sz="2600" b="0">
                <a:solidFill>
                  <a:srgbClr val="800080"/>
                </a:solidFill>
              </a:rPr>
              <a:t>торговая операция обмена стоимости (</a:t>
            </a:r>
            <a:r>
              <a:rPr lang="en-US" altLang="ru-RU" sz="2600" b="0" i="1">
                <a:solidFill>
                  <a:srgbClr val="800080"/>
                </a:solidFill>
              </a:rPr>
              <a:t>VALUE EXCHANGE</a:t>
            </a:r>
            <a:r>
              <a:rPr lang="ru-RU" altLang="ru-RU" sz="2600" b="0">
                <a:solidFill>
                  <a:srgbClr val="800080"/>
                </a:solidFill>
              </a:rPr>
              <a:t>) включает в себя две процедуры оплаты товаров и услуг (“</a:t>
            </a:r>
            <a:r>
              <a:rPr lang="en-US" altLang="ru-RU" sz="2600" b="0" i="1">
                <a:solidFill>
                  <a:srgbClr val="800080"/>
                </a:solidFill>
              </a:rPr>
              <a:t>payments exchange</a:t>
            </a:r>
            <a:r>
              <a:rPr lang="ru-RU" altLang="ru-RU" sz="2600" b="0">
                <a:solidFill>
                  <a:srgbClr val="800080"/>
                </a:solidFill>
              </a:rPr>
              <a:t>”);</a:t>
            </a:r>
          </a:p>
          <a:p>
            <a:pPr>
              <a:spcBef>
                <a:spcPct val="50000"/>
              </a:spcBef>
              <a:buClr>
                <a:srgbClr val="CC3300"/>
              </a:buClr>
              <a:buSzPct val="90000"/>
              <a:buFont typeface="Wingdings" panose="05000000000000000000" pitchFamily="2" charset="2"/>
              <a:buChar char="µ"/>
            </a:pPr>
            <a:r>
              <a:rPr lang="ru-RU" altLang="ru-RU" sz="2600" b="0">
                <a:solidFill>
                  <a:srgbClr val="800080"/>
                </a:solidFill>
              </a:rPr>
              <a:t>продавец может не направлять покупателю предложение.</a:t>
            </a:r>
            <a:endParaRPr lang="ru-RU" altLang="ru-RU" sz="2600">
              <a:solidFill>
                <a:srgbClr val="800080"/>
              </a:solidFill>
            </a:endParaRPr>
          </a:p>
        </p:txBody>
      </p:sp>
      <p:sp>
        <p:nvSpPr>
          <p:cNvPr id="1182724" name="Text Box 4"/>
          <p:cNvSpPr txBox="1">
            <a:spLocks noChangeArrowheads="1"/>
          </p:cNvSpPr>
          <p:nvPr/>
        </p:nvSpPr>
        <p:spPr bwMode="auto">
          <a:xfrm>
            <a:off x="222250" y="3657600"/>
            <a:ext cx="8647113" cy="25288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b="0">
                <a:solidFill>
                  <a:srgbClr val="800080"/>
                </a:solidFill>
              </a:rPr>
              <a:t>Итогом торговой процедуры “</a:t>
            </a:r>
            <a:r>
              <a:rPr lang="en-US" altLang="ru-RU" sz="3200" b="0" i="1">
                <a:solidFill>
                  <a:srgbClr val="800080"/>
                </a:solidFill>
              </a:rPr>
              <a:t>offer exchange</a:t>
            </a:r>
            <a:r>
              <a:rPr lang="ru-RU" altLang="ru-RU" sz="3200" b="0">
                <a:solidFill>
                  <a:srgbClr val="800080"/>
                </a:solidFill>
              </a:rPr>
              <a:t>” (при прочих положительных условиях) является электронная платежная квитанция, сформированная продавцом и подлежащая оплате покупателем.</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3747" name="Text Box 3"/>
          <p:cNvSpPr txBox="1">
            <a:spLocks noChangeArrowheads="1"/>
          </p:cNvSpPr>
          <p:nvPr/>
        </p:nvSpPr>
        <p:spPr bwMode="auto">
          <a:xfrm>
            <a:off x="234950" y="984250"/>
            <a:ext cx="8634413"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latin typeface="Tahoma" panose="020B0604030504040204" pitchFamily="34" charset="0"/>
                <a:cs typeface="Tahoma" panose="020B0604030504040204" pitchFamily="34" charset="0"/>
              </a:rPr>
              <a:t>Торговая процедура “оплата товаров или услуг”</a:t>
            </a:r>
            <a:r>
              <a:rPr lang="ru-RU" altLang="ru-RU" sz="3000" b="0">
                <a:solidFill>
                  <a:srgbClr val="800080"/>
                </a:solidFill>
              </a:rPr>
              <a:t> </a:t>
            </a:r>
            <a:r>
              <a:rPr lang="ru-RU" altLang="ru-RU" sz="3000">
                <a:solidFill>
                  <a:srgbClr val="800080"/>
                </a:solidFill>
              </a:rPr>
              <a:t>(“</a:t>
            </a:r>
            <a:r>
              <a:rPr lang="en-US" altLang="ru-RU" sz="3000" i="1">
                <a:solidFill>
                  <a:srgbClr val="800080"/>
                </a:solidFill>
              </a:rPr>
              <a:t>payments exchange</a:t>
            </a:r>
            <a:r>
              <a:rPr lang="ru-RU" altLang="ru-RU" sz="3000">
                <a:solidFill>
                  <a:srgbClr val="800080"/>
                </a:solidFill>
              </a:rPr>
              <a:t>”).</a:t>
            </a:r>
            <a:r>
              <a:rPr lang="ru-RU" altLang="ru-RU" sz="3000" b="0">
                <a:solidFill>
                  <a:srgbClr val="800080"/>
                </a:solidFill>
              </a:rPr>
              <a:t> </a:t>
            </a:r>
            <a:r>
              <a:rPr lang="ru-RU" altLang="ru-RU" sz="3000" b="0" u="sng">
                <a:solidFill>
                  <a:srgbClr val="800080"/>
                </a:solidFill>
              </a:rPr>
              <a:t>Основное назначение</a:t>
            </a:r>
            <a:r>
              <a:rPr lang="ru-RU" altLang="ru-RU" sz="3000" b="0">
                <a:solidFill>
                  <a:srgbClr val="800080"/>
                </a:solidFill>
              </a:rPr>
              <a:t>: обеспечение платежа покупателя через платежную систему или с использованием выбранных самим покупателем платежной системы и платежного протокола. </a:t>
            </a:r>
            <a:r>
              <a:rPr lang="ru-RU" altLang="ru-RU" sz="3000" b="0" u="sng">
                <a:solidFill>
                  <a:srgbClr val="800080"/>
                </a:solidFill>
              </a:rPr>
              <a:t>Второе назначение</a:t>
            </a:r>
            <a:r>
              <a:rPr lang="ru-RU" altLang="ru-RU" sz="3000" b="0">
                <a:solidFill>
                  <a:srgbClr val="800080"/>
                </a:solidFill>
              </a:rPr>
              <a:t> (не обязательное): ЭЦП принимаемого платежа, которая может быть использована для связи самого платежа с обоснованием этого платежа (как это определено в торговой процедуре “предложение”).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4771" name="Text Box 3"/>
          <p:cNvSpPr txBox="1">
            <a:spLocks noChangeArrowheads="1"/>
          </p:cNvSpPr>
          <p:nvPr/>
        </p:nvSpPr>
        <p:spPr bwMode="auto">
          <a:xfrm>
            <a:off x="234950" y="1046163"/>
            <a:ext cx="8634413"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3000" b="0">
                <a:solidFill>
                  <a:srgbClr val="800080"/>
                </a:solidFill>
              </a:rPr>
              <a:t>Эта торговая процедура может осуществляться различными способами. Наиболее общий случай, когда данная процедура зависит от используемых платежной системы и платежного протокола, представлен на рис.32.6. Также возможна и более простая схема процедуры. В процедуре “оплата товаров или услуг” используются следующие информационные компоненты (в составе </a:t>
            </a:r>
            <a:r>
              <a:rPr lang="en-US" altLang="ru-RU" sz="3000" b="0">
                <a:solidFill>
                  <a:srgbClr val="800080"/>
                </a:solidFill>
              </a:rPr>
              <a:t>IOTP</a:t>
            </a:r>
            <a:r>
              <a:rPr lang="ru-RU" altLang="ru-RU" sz="3000" b="0">
                <a:solidFill>
                  <a:srgbClr val="800080"/>
                </a:solidFill>
              </a:rPr>
              <a:t>-сообщений), которыми обмениваются между собой покупатель, продавец и система платежей: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79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5824" name="Text Box 32"/>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32.6,а</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“оплата товаров или услуг” </a:t>
            </a:r>
          </a:p>
        </p:txBody>
      </p:sp>
      <p:grpSp>
        <p:nvGrpSpPr>
          <p:cNvPr id="1185836" name="Group 44"/>
          <p:cNvGrpSpPr>
            <a:grpSpLocks/>
          </p:cNvGrpSpPr>
          <p:nvPr/>
        </p:nvGrpSpPr>
        <p:grpSpPr bwMode="auto">
          <a:xfrm>
            <a:off x="215900" y="750888"/>
            <a:ext cx="8699500" cy="5029200"/>
            <a:chOff x="136" y="473"/>
            <a:chExt cx="5480" cy="3168"/>
          </a:xfrm>
        </p:grpSpPr>
        <p:sp>
          <p:nvSpPr>
            <p:cNvPr id="1185834" name="Rectangle 42"/>
            <p:cNvSpPr>
              <a:spLocks noChangeArrowheads="1"/>
            </p:cNvSpPr>
            <p:nvPr/>
          </p:nvSpPr>
          <p:spPr bwMode="auto">
            <a:xfrm>
              <a:off x="1765" y="813"/>
              <a:ext cx="612" cy="2828"/>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185833" name="Rectangle 41"/>
            <p:cNvSpPr>
              <a:spLocks noChangeArrowheads="1"/>
            </p:cNvSpPr>
            <p:nvPr/>
          </p:nvSpPr>
          <p:spPr bwMode="auto">
            <a:xfrm>
              <a:off x="1193" y="801"/>
              <a:ext cx="556" cy="2828"/>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185832" name="Rectangle 40"/>
            <p:cNvSpPr>
              <a:spLocks noChangeArrowheads="1"/>
            </p:cNvSpPr>
            <p:nvPr/>
          </p:nvSpPr>
          <p:spPr bwMode="auto">
            <a:xfrm>
              <a:off x="616" y="804"/>
              <a:ext cx="572" cy="282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185830" name="Rectangle 38"/>
            <p:cNvSpPr>
              <a:spLocks noChangeArrowheads="1"/>
            </p:cNvSpPr>
            <p:nvPr/>
          </p:nvSpPr>
          <p:spPr bwMode="auto">
            <a:xfrm>
              <a:off x="2382" y="2629"/>
              <a:ext cx="3208" cy="990"/>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Покупатель выбирает платежную систему, протокол 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используемую валюту/предварительную стоимость</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предложения для дальнейшего применения,</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формирует компонент “</a:t>
              </a:r>
              <a:r>
                <a:rPr lang="en-US" altLang="ru-RU" sz="1400">
                  <a:solidFill>
                    <a:schemeClr val="folHlink"/>
                  </a:solidFill>
                  <a:effectLst>
                    <a:outerShdw blurRad="38100" dist="38100" dir="2700000" algn="tl">
                      <a:srgbClr val="000000"/>
                    </a:outerShdw>
                  </a:effectLst>
                </a:rPr>
                <a:t>Brand List Selection</a:t>
              </a:r>
              <a:r>
                <a:rPr lang="ru-RU" altLang="ru-RU" sz="1400">
                  <a:solidFill>
                    <a:schemeClr val="folHlink"/>
                  </a:solidFill>
                  <a:effectLst>
                    <a:outerShdw blurRad="38100" dist="38100" dir="2700000" algn="tl">
                      <a:srgbClr val="000000"/>
                    </a:outerShdw>
                  </a:effectLst>
                </a:rPr>
                <a:t>” 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направляет его продавцу.</a:t>
              </a:r>
              <a:endParaRPr lang="ru-RU" altLang="ru-RU" sz="1400" u="sng">
                <a:solidFill>
                  <a:schemeClr val="folHlink"/>
                </a:solidFill>
                <a:effectLst>
                  <a:outerShdw blurRad="38100" dist="38100" dir="2700000" algn="tl">
                    <a:srgbClr val="000000"/>
                  </a:outerShdw>
                </a:effectLst>
              </a:endParaRPr>
            </a:p>
            <a:p>
              <a:pPr>
                <a:lnSpc>
                  <a:spcPct val="105000"/>
                </a:lnSpc>
                <a:spcBef>
                  <a:spcPct val="0"/>
                </a:spcBef>
                <a:buFontTx/>
                <a:buNone/>
              </a:pPr>
              <a:r>
                <a:rPr lang="ru-RU" altLang="ru-RU" sz="1400" u="sng">
                  <a:solidFill>
                    <a:schemeClr val="folHlink"/>
                  </a:solidFill>
                  <a:effectLst>
                    <a:outerShdw blurRad="38100" dist="38100" dir="2700000" algn="tl">
                      <a:srgbClr val="000000"/>
                    </a:outerShdw>
                  </a:effectLst>
                </a:rPr>
                <a:t>Компонент</a:t>
              </a:r>
              <a:r>
                <a:rPr lang="en-US" altLang="ru-RU" sz="1400">
                  <a:solidFill>
                    <a:schemeClr val="folHlink"/>
                  </a:solidFill>
                  <a:effectLst>
                    <a:outerShdw blurRad="38100" dist="38100" dir="2700000" algn="tl">
                      <a:srgbClr val="000000"/>
                    </a:outerShdw>
                  </a:effectLst>
                </a:rPr>
                <a:t>: “Brand List Selection ”.</a:t>
              </a:r>
              <a:r>
                <a:rPr lang="ru-RU" altLang="ru-RU" sz="1400" b="0">
                  <a:solidFill>
                    <a:schemeClr val="folHlink"/>
                  </a:solidFill>
                </a:rPr>
                <a:t> </a:t>
              </a:r>
              <a:endParaRPr lang="en-US" altLang="ru-RU" sz="1400" b="0">
                <a:solidFill>
                  <a:schemeClr val="folHlink"/>
                </a:solidFill>
              </a:endParaRPr>
            </a:p>
          </p:txBody>
        </p:sp>
        <p:sp>
          <p:nvSpPr>
            <p:cNvPr id="1185828" name="Rectangle 36"/>
            <p:cNvSpPr>
              <a:spLocks noChangeArrowheads="1"/>
            </p:cNvSpPr>
            <p:nvPr/>
          </p:nvSpPr>
          <p:spPr bwMode="auto">
            <a:xfrm>
              <a:off x="1759" y="490"/>
              <a:ext cx="618" cy="2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Система</a:t>
              </a:r>
            </a:p>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платежей</a:t>
              </a:r>
            </a:p>
          </p:txBody>
        </p:sp>
        <p:sp>
          <p:nvSpPr>
            <p:cNvPr id="1185799" name="Rectangle 7"/>
            <p:cNvSpPr>
              <a:spLocks noChangeArrowheads="1"/>
            </p:cNvSpPr>
            <p:nvPr/>
          </p:nvSpPr>
          <p:spPr bwMode="auto">
            <a:xfrm>
              <a:off x="174" y="2622"/>
              <a:ext cx="419" cy="101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3.</a:t>
              </a:r>
            </a:p>
          </p:txBody>
        </p:sp>
        <p:sp>
          <p:nvSpPr>
            <p:cNvPr id="1185800" name="Rectangle 8"/>
            <p:cNvSpPr>
              <a:spLocks noChangeArrowheads="1"/>
            </p:cNvSpPr>
            <p:nvPr/>
          </p:nvSpPr>
          <p:spPr bwMode="auto">
            <a:xfrm>
              <a:off x="2383" y="1658"/>
              <a:ext cx="3192" cy="944"/>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Продавец принимает решение относительно систем</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платежей, платежных протоколов и используемой</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валюты/предварительной стоимости предложения,</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размещает их в компоненте “</a:t>
              </a:r>
              <a:r>
                <a:rPr lang="en-US" altLang="ru-RU" sz="1400">
                  <a:solidFill>
                    <a:schemeClr val="folHlink"/>
                  </a:solidFill>
                  <a:effectLst>
                    <a:outerShdw blurRad="38100" dist="38100" dir="2700000" algn="tl">
                      <a:srgbClr val="000000"/>
                    </a:outerShdw>
                  </a:effectLst>
                </a:rPr>
                <a:t>Brand List</a:t>
              </a:r>
              <a:r>
                <a:rPr lang="ru-RU" altLang="ru-RU" sz="1400">
                  <a:solidFill>
                    <a:schemeClr val="folHlink"/>
                  </a:solidFill>
                  <a:effectLst>
                    <a:outerShdw blurRad="38100" dist="38100" dir="2700000" algn="tl">
                      <a:srgbClr val="000000"/>
                    </a:outerShdw>
                  </a:effectLst>
                </a:rPr>
                <a:t>” и направляет</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его покупателю.</a:t>
              </a:r>
              <a:endParaRPr lang="ru-RU" altLang="ru-RU" sz="1400" u="sng">
                <a:solidFill>
                  <a:schemeClr val="folHlink"/>
                </a:solidFill>
                <a:effectLst>
                  <a:outerShdw blurRad="38100" dist="38100" dir="2700000" algn="tl">
                    <a:srgbClr val="000000"/>
                  </a:outerShdw>
                </a:effectLst>
              </a:endParaRPr>
            </a:p>
            <a:p>
              <a:pPr>
                <a:lnSpc>
                  <a:spcPct val="105000"/>
                </a:lnSpc>
                <a:spcBef>
                  <a:spcPct val="0"/>
                </a:spcBef>
                <a:buFontTx/>
                <a:buNone/>
              </a:pPr>
              <a:r>
                <a:rPr lang="ru-RU" altLang="ru-RU" sz="1400" u="sng">
                  <a:solidFill>
                    <a:schemeClr val="folHlink"/>
                  </a:solidFill>
                  <a:effectLst>
                    <a:outerShdw blurRad="38100" dist="38100" dir="2700000" algn="tl">
                      <a:srgbClr val="000000"/>
                    </a:outerShdw>
                  </a:effectLst>
                </a:rPr>
                <a:t>Компонент</a:t>
              </a:r>
              <a:r>
                <a:rPr lang="en-US" altLang="ru-RU" sz="1400">
                  <a:solidFill>
                    <a:schemeClr val="folHlink"/>
                  </a:solidFill>
                  <a:effectLst>
                    <a:outerShdw blurRad="38100" dist="38100" dir="2700000" algn="tl">
                      <a:srgbClr val="000000"/>
                    </a:outerShdw>
                  </a:effectLst>
                </a:rPr>
                <a:t>: “Brand List”.</a:t>
              </a:r>
              <a:r>
                <a:rPr lang="ru-RU" altLang="ru-RU" sz="1400" b="0">
                  <a:solidFill>
                    <a:schemeClr val="folHlink"/>
                  </a:solidFill>
                  <a:effectLst>
                    <a:outerShdw blurRad="38100" dist="38100" dir="2700000" algn="tl">
                      <a:srgbClr val="000000"/>
                    </a:outerShdw>
                  </a:effectLst>
                </a:rPr>
                <a:t> </a:t>
              </a:r>
              <a:endParaRPr lang="en-US" altLang="ru-RU" sz="1400" b="0">
                <a:solidFill>
                  <a:schemeClr val="folHlink"/>
                </a:solidFill>
                <a:effectLst>
                  <a:outerShdw blurRad="38100" dist="38100" dir="2700000" algn="tl">
                    <a:srgbClr val="000000"/>
                  </a:outerShdw>
                </a:effectLst>
              </a:endParaRPr>
            </a:p>
          </p:txBody>
        </p:sp>
        <p:sp>
          <p:nvSpPr>
            <p:cNvPr id="1185803" name="Rectangle 11"/>
            <p:cNvSpPr>
              <a:spLocks noChangeArrowheads="1"/>
            </p:cNvSpPr>
            <p:nvPr/>
          </p:nvSpPr>
          <p:spPr bwMode="auto">
            <a:xfrm>
              <a:off x="165" y="1671"/>
              <a:ext cx="441" cy="9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2.</a:t>
              </a:r>
            </a:p>
          </p:txBody>
        </p:sp>
        <p:sp>
          <p:nvSpPr>
            <p:cNvPr id="1185804" name="Rectangle 12"/>
            <p:cNvSpPr>
              <a:spLocks noChangeArrowheads="1"/>
            </p:cNvSpPr>
            <p:nvPr/>
          </p:nvSpPr>
          <p:spPr bwMode="auto">
            <a:xfrm>
              <a:off x="2384" y="798"/>
              <a:ext cx="3224" cy="875"/>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Покупатель решает приобрести товар или услугу и направляет информацию об этом продавцу (</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запрос предложения</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используя </a:t>
              </a:r>
              <a:r>
                <a:rPr lang="en-US" altLang="ru-RU" sz="1400">
                  <a:solidFill>
                    <a:schemeClr val="folHlink"/>
                  </a:solidFill>
                  <a:effectLst>
                    <a:outerShdw blurRad="38100" dist="38100" dir="2700000" algn="tl">
                      <a:srgbClr val="000000"/>
                    </a:outerShdw>
                  </a:effectLst>
                </a:rPr>
                <a:t>HTML.</a:t>
              </a:r>
            </a:p>
            <a:p>
              <a:pPr>
                <a:spcBef>
                  <a:spcPct val="0"/>
                </a:spcBef>
                <a:buFontTx/>
                <a:buNone/>
              </a:pPr>
              <a:r>
                <a:rPr lang="ru-RU" altLang="ru-RU" sz="1400" u="sng">
                  <a:solidFill>
                    <a:schemeClr val="folHlink"/>
                  </a:solidFill>
                  <a:effectLst>
                    <a:outerShdw blurRad="38100" dist="38100" dir="2700000" algn="tl">
                      <a:srgbClr val="000000"/>
                    </a:outerShdw>
                  </a:effectLst>
                </a:rPr>
                <a:t>Передаваемые данные</a:t>
              </a:r>
              <a:r>
                <a:rPr lang="ru-RU" altLang="ru-RU" sz="1400">
                  <a:solidFill>
                    <a:schemeClr val="folHlink"/>
                  </a:solidFill>
                  <a:effectLst>
                    <a:outerShdw blurRad="38100" dist="38100" dir="2700000" algn="tl">
                      <a:srgbClr val="000000"/>
                    </a:outerShdw>
                  </a:effectLst>
                </a:rPr>
                <a:t>: информация о начале торговой сделки </a:t>
              </a:r>
              <a:r>
                <a:rPr lang="ru-RU" altLang="ru-RU" sz="1400">
                  <a:solidFill>
                    <a:schemeClr val="folHlink"/>
                  </a:solidFill>
                  <a:effectLst>
                    <a:outerShdw blurRad="38100" dist="38100" dir="2700000" algn="tl">
                      <a:srgbClr val="000000"/>
                    </a:outerShdw>
                  </a:effectLst>
                  <a:ea typeface="MS Mincho" pitchFamily="49" charset="-128"/>
                </a:rPr>
                <a:t>(“</a:t>
              </a:r>
              <a:r>
                <a:rPr lang="en-US" altLang="ru-RU" sz="1400">
                  <a:solidFill>
                    <a:schemeClr val="folHlink"/>
                  </a:solidFill>
                  <a:effectLst>
                    <a:outerShdw blurRad="38100" dist="38100" dir="2700000" algn="tl">
                      <a:srgbClr val="000000"/>
                    </a:outerShdw>
                  </a:effectLst>
                  <a:ea typeface="MS Mincho" pitchFamily="49" charset="-128"/>
                </a:rPr>
                <a:t>OFFER REQUEST</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 – в </a:t>
              </a:r>
              <a:r>
                <a:rPr lang="en-US" altLang="ru-RU" sz="1400">
                  <a:solidFill>
                    <a:schemeClr val="folHlink"/>
                  </a:solidFill>
                  <a:effectLst>
                    <a:outerShdw blurRad="38100" dist="38100" dir="2700000" algn="tl">
                      <a:srgbClr val="000000"/>
                    </a:outerShdw>
                  </a:effectLst>
                  <a:ea typeface="MS Mincho" pitchFamily="49" charset="-128"/>
                </a:rPr>
                <a:t>IOTP</a:t>
              </a:r>
              <a:r>
                <a:rPr lang="ru-RU" altLang="ru-RU" sz="1400">
                  <a:solidFill>
                    <a:schemeClr val="folHlink"/>
                  </a:solidFill>
                  <a:effectLst>
                    <a:outerShdw blurRad="38100" dist="38100" dir="2700000" algn="tl">
                      <a:srgbClr val="000000"/>
                    </a:outerShdw>
                  </a:effectLst>
                  <a:ea typeface="MS Mincho" pitchFamily="49" charset="-128"/>
                </a:rPr>
                <a:t>-</a:t>
              </a:r>
              <a:r>
                <a:rPr lang="ru-RU" altLang="ru-RU" sz="1400">
                  <a:solidFill>
                    <a:schemeClr val="folHlink"/>
                  </a:solidFill>
                  <a:effectLst>
                    <a:outerShdw blurRad="38100" dist="38100" dir="2700000" algn="tl">
                      <a:srgbClr val="000000"/>
                    </a:outerShdw>
                  </a:effectLst>
                </a:rPr>
                <a:t>протоколе не рассматривается.</a:t>
              </a:r>
              <a:endParaRPr lang="ru-RU" altLang="ru-RU" sz="1400">
                <a:solidFill>
                  <a:schemeClr val="folHlink"/>
                </a:solidFill>
                <a:effectLst>
                  <a:outerShdw blurRad="38100" dist="38100" dir="2700000" algn="tl">
                    <a:srgbClr val="000000"/>
                  </a:outerShdw>
                </a:effectLst>
                <a:ea typeface="MS Mincho" pitchFamily="49" charset="-128"/>
              </a:endParaRPr>
            </a:p>
          </p:txBody>
        </p:sp>
        <p:sp>
          <p:nvSpPr>
            <p:cNvPr id="1185807" name="Rectangle 15"/>
            <p:cNvSpPr>
              <a:spLocks noChangeArrowheads="1"/>
            </p:cNvSpPr>
            <p:nvPr/>
          </p:nvSpPr>
          <p:spPr bwMode="auto">
            <a:xfrm>
              <a:off x="157" y="822"/>
              <a:ext cx="436" cy="84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1.</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185808" name="Rectangle 16"/>
            <p:cNvSpPr>
              <a:spLocks noChangeArrowheads="1"/>
            </p:cNvSpPr>
            <p:nvPr/>
          </p:nvSpPr>
          <p:spPr bwMode="auto">
            <a:xfrm>
              <a:off x="2384" y="483"/>
              <a:ext cx="3218"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185809" name="Rectangle 17"/>
            <p:cNvSpPr>
              <a:spLocks noChangeArrowheads="1"/>
            </p:cNvSpPr>
            <p:nvPr/>
          </p:nvSpPr>
          <p:spPr bwMode="auto">
            <a:xfrm>
              <a:off x="1197" y="473"/>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1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185810" name="Rectangle 18"/>
            <p:cNvSpPr>
              <a:spLocks noChangeArrowheads="1"/>
            </p:cNvSpPr>
            <p:nvPr/>
          </p:nvSpPr>
          <p:spPr bwMode="auto">
            <a:xfrm>
              <a:off x="620" y="477"/>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185811" name="Rectangle 19"/>
            <p:cNvSpPr>
              <a:spLocks noChangeArrowheads="1"/>
            </p:cNvSpPr>
            <p:nvPr/>
          </p:nvSpPr>
          <p:spPr bwMode="auto">
            <a:xfrm>
              <a:off x="167" y="490"/>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185812" name="Line 20"/>
            <p:cNvSpPr>
              <a:spLocks noChangeShapeType="1"/>
            </p:cNvSpPr>
            <p:nvPr/>
          </p:nvSpPr>
          <p:spPr bwMode="auto">
            <a:xfrm>
              <a:off x="609" y="500"/>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3" name="Line 21"/>
            <p:cNvSpPr>
              <a:spLocks noChangeShapeType="1"/>
            </p:cNvSpPr>
            <p:nvPr/>
          </p:nvSpPr>
          <p:spPr bwMode="auto">
            <a:xfrm>
              <a:off x="1194" y="508"/>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4" name="Line 22"/>
            <p:cNvSpPr>
              <a:spLocks noChangeShapeType="1"/>
            </p:cNvSpPr>
            <p:nvPr/>
          </p:nvSpPr>
          <p:spPr bwMode="auto">
            <a:xfrm>
              <a:off x="2384" y="497"/>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5" name="Line 23"/>
            <p:cNvSpPr>
              <a:spLocks noChangeShapeType="1"/>
            </p:cNvSpPr>
            <p:nvPr/>
          </p:nvSpPr>
          <p:spPr bwMode="auto">
            <a:xfrm>
              <a:off x="165" y="1674"/>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7" name="Line 25"/>
            <p:cNvSpPr>
              <a:spLocks noChangeShapeType="1"/>
            </p:cNvSpPr>
            <p:nvPr/>
          </p:nvSpPr>
          <p:spPr bwMode="auto">
            <a:xfrm>
              <a:off x="156" y="49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8" name="Line 26"/>
            <p:cNvSpPr>
              <a:spLocks noChangeShapeType="1"/>
            </p:cNvSpPr>
            <p:nvPr/>
          </p:nvSpPr>
          <p:spPr bwMode="auto">
            <a:xfrm>
              <a:off x="157"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19" name="Line 27"/>
            <p:cNvSpPr>
              <a:spLocks noChangeShapeType="1"/>
            </p:cNvSpPr>
            <p:nvPr/>
          </p:nvSpPr>
          <p:spPr bwMode="auto">
            <a:xfrm>
              <a:off x="5608"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20" name="Line 28"/>
            <p:cNvSpPr>
              <a:spLocks noChangeShapeType="1"/>
            </p:cNvSpPr>
            <p:nvPr/>
          </p:nvSpPr>
          <p:spPr bwMode="auto">
            <a:xfrm>
              <a:off x="157" y="363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21" name="Line 29"/>
            <p:cNvSpPr>
              <a:spLocks noChangeShapeType="1"/>
            </p:cNvSpPr>
            <p:nvPr/>
          </p:nvSpPr>
          <p:spPr bwMode="auto">
            <a:xfrm>
              <a:off x="159" y="79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29" name="Line 37"/>
            <p:cNvSpPr>
              <a:spLocks noChangeShapeType="1"/>
            </p:cNvSpPr>
            <p:nvPr/>
          </p:nvSpPr>
          <p:spPr bwMode="auto">
            <a:xfrm>
              <a:off x="1758" y="499"/>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31" name="Line 39"/>
            <p:cNvSpPr>
              <a:spLocks noChangeShapeType="1"/>
            </p:cNvSpPr>
            <p:nvPr/>
          </p:nvSpPr>
          <p:spPr bwMode="auto">
            <a:xfrm>
              <a:off x="136" y="2615"/>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85823" name="AutoShape 31"/>
            <p:cNvSpPr>
              <a:spLocks noChangeArrowheads="1"/>
            </p:cNvSpPr>
            <p:nvPr/>
          </p:nvSpPr>
          <p:spPr bwMode="auto">
            <a:xfrm flipH="1">
              <a:off x="857" y="1962"/>
              <a:ext cx="680" cy="411"/>
            </a:xfrm>
            <a:prstGeom prst="rightArrow">
              <a:avLst>
                <a:gd name="adj1" fmla="val 41602"/>
                <a:gd name="adj2" fmla="val 61783"/>
              </a:avLst>
            </a:prstGeom>
            <a:solidFill>
              <a:srgbClr val="FF9999"/>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185822" name="AutoShape 30"/>
            <p:cNvSpPr>
              <a:spLocks noChangeArrowheads="1"/>
            </p:cNvSpPr>
            <p:nvPr/>
          </p:nvSpPr>
          <p:spPr bwMode="auto">
            <a:xfrm>
              <a:off x="854" y="1036"/>
              <a:ext cx="680" cy="411"/>
            </a:xfrm>
            <a:prstGeom prst="rightArrow">
              <a:avLst>
                <a:gd name="adj1" fmla="val 41602"/>
                <a:gd name="adj2" fmla="val 61783"/>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185835" name="AutoShape 43"/>
            <p:cNvSpPr>
              <a:spLocks noChangeArrowheads="1"/>
            </p:cNvSpPr>
            <p:nvPr/>
          </p:nvSpPr>
          <p:spPr bwMode="auto">
            <a:xfrm>
              <a:off x="847" y="2957"/>
              <a:ext cx="680" cy="411"/>
            </a:xfrm>
            <a:prstGeom prst="rightArrow">
              <a:avLst>
                <a:gd name="adj1" fmla="val 41602"/>
                <a:gd name="adj2" fmla="val 61783"/>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6519" name="Text Box 7"/>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16538" name="Text Box 26"/>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32.6,б</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“оплата товаров или услуг” </a:t>
            </a:r>
          </a:p>
        </p:txBody>
      </p:sp>
      <p:grpSp>
        <p:nvGrpSpPr>
          <p:cNvPr id="1216544" name="Group 32"/>
          <p:cNvGrpSpPr>
            <a:grpSpLocks/>
          </p:cNvGrpSpPr>
          <p:nvPr/>
        </p:nvGrpSpPr>
        <p:grpSpPr bwMode="auto">
          <a:xfrm>
            <a:off x="247650" y="750888"/>
            <a:ext cx="8667750" cy="5029200"/>
            <a:chOff x="156" y="473"/>
            <a:chExt cx="5460" cy="3168"/>
          </a:xfrm>
        </p:grpSpPr>
        <p:sp>
          <p:nvSpPr>
            <p:cNvPr id="1216514" name="Rectangle 2"/>
            <p:cNvSpPr>
              <a:spLocks noChangeArrowheads="1"/>
            </p:cNvSpPr>
            <p:nvPr/>
          </p:nvSpPr>
          <p:spPr bwMode="auto">
            <a:xfrm>
              <a:off x="1765" y="813"/>
              <a:ext cx="612" cy="2828"/>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6515" name="Rectangle 3"/>
            <p:cNvSpPr>
              <a:spLocks noChangeArrowheads="1"/>
            </p:cNvSpPr>
            <p:nvPr/>
          </p:nvSpPr>
          <p:spPr bwMode="auto">
            <a:xfrm>
              <a:off x="1193" y="801"/>
              <a:ext cx="556" cy="2828"/>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6516" name="Rectangle 4"/>
            <p:cNvSpPr>
              <a:spLocks noChangeArrowheads="1"/>
            </p:cNvSpPr>
            <p:nvPr/>
          </p:nvSpPr>
          <p:spPr bwMode="auto">
            <a:xfrm>
              <a:off x="616" y="804"/>
              <a:ext cx="572" cy="282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6517" name="Rectangle 5"/>
            <p:cNvSpPr>
              <a:spLocks noChangeArrowheads="1"/>
            </p:cNvSpPr>
            <p:nvPr/>
          </p:nvSpPr>
          <p:spPr bwMode="auto">
            <a:xfrm>
              <a:off x="2390" y="2313"/>
              <a:ext cx="3200" cy="1306"/>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Покупатель проверяет общую стоимость товаров или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услуг и если он согласен с ней, то направляет эту</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информацию в платежную систему.</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“Запрос платежа” (“</a:t>
              </a:r>
              <a:r>
                <a:rPr lang="en-US" altLang="ru-RU" sz="1400">
                  <a:solidFill>
                    <a:schemeClr val="folHlink"/>
                  </a:solidFill>
                  <a:effectLst>
                    <a:outerShdw blurRad="38100" dist="38100" dir="2700000" algn="tl">
                      <a:srgbClr val="000000"/>
                    </a:outerShdw>
                  </a:effectLst>
                </a:rPr>
                <a:t>PAYMENT REQUEST</a:t>
              </a:r>
              <a:r>
                <a:rPr lang="ru-RU" altLang="ru-RU" sz="1400">
                  <a:solidFill>
                    <a:schemeClr val="folHlink"/>
                  </a:solidFill>
                  <a:effectLst>
                    <a:outerShdw blurRad="38100" dist="38100" dir="2700000" algn="tl">
                      <a:srgbClr val="000000"/>
                    </a:outerShdw>
                  </a:effectLst>
                </a:rPr>
                <a:t>”).</a:t>
              </a:r>
            </a:p>
            <a:p>
              <a:pPr>
                <a:lnSpc>
                  <a:spcPct val="105000"/>
                </a:lnSpc>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Status</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Payment</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Organizations</a:t>
              </a:r>
              <a:r>
                <a:rPr lang="ru-RU" altLang="ru-RU" sz="1400">
                  <a:solidFill>
                    <a:schemeClr val="folHlink"/>
                  </a:solidFill>
                  <a:effectLst>
                    <a:outerShdw blurRad="38100" dist="38100" dir="2700000" algn="tl">
                      <a:srgbClr val="000000"/>
                    </a:outerShdw>
                  </a:effectLst>
                </a:rPr>
                <a:t>”</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(продавец и система платежей), “</a:t>
              </a:r>
              <a:r>
                <a:rPr lang="en-US" altLang="ru-RU" sz="1400">
                  <a:solidFill>
                    <a:schemeClr val="folHlink"/>
                  </a:solidFill>
                  <a:effectLst>
                    <a:outerShdw blurRad="38100" dist="38100" dir="2700000" algn="tl">
                      <a:srgbClr val="000000"/>
                    </a:outerShdw>
                  </a:effectLst>
                </a:rPr>
                <a:t>Trading Role Data</a:t>
              </a:r>
              <a:r>
                <a:rPr lang="ru-RU" altLang="ru-RU" sz="1400">
                  <a:solidFill>
                    <a:schemeClr val="folHlink"/>
                  </a:solidFill>
                  <a:effectLst>
                    <a:outerShdw blurRad="38100" dist="38100" dir="2700000" algn="tl">
                      <a:srgbClr val="000000"/>
                    </a:outerShdw>
                  </a:effectLst>
                </a:rPr>
                <a:t>” (не</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обязателен), “</a:t>
              </a:r>
              <a:r>
                <a:rPr lang="en-US" altLang="ru-RU" sz="1400">
                  <a:solidFill>
                    <a:schemeClr val="folHlink"/>
                  </a:solidFill>
                  <a:effectLst>
                    <a:outerShdw blurRad="38100" dist="38100" dir="2700000" algn="tl">
                      <a:srgbClr val="000000"/>
                    </a:outerShdw>
                  </a:effectLst>
                </a:rPr>
                <a:t>Offer Response Signature</a:t>
              </a:r>
              <a:r>
                <a:rPr lang="ru-RU" altLang="ru-RU" sz="1400">
                  <a:solidFill>
                    <a:schemeClr val="folHlink"/>
                  </a:solidFill>
                  <a:effectLst>
                    <a:outerShdw blurRad="38100" dist="38100" dir="2700000" algn="tl">
                      <a:srgbClr val="000000"/>
                    </a:outerShdw>
                  </a:effectLst>
                </a:rPr>
                <a:t>” (не обязателен;</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вычисляется по предшествующим компонентам), “</a:t>
              </a:r>
              <a:r>
                <a:rPr lang="en-US" altLang="ru-RU" sz="1400">
                  <a:solidFill>
                    <a:schemeClr val="folHlink"/>
                  </a:solidFill>
                  <a:effectLst>
                    <a:outerShdw blurRad="38100" dist="38100" dir="2700000" algn="tl">
                      <a:srgbClr val="000000"/>
                    </a:outerShdw>
                  </a:effectLst>
                </a:rPr>
                <a:t>Pay</a:t>
              </a:r>
            </a:p>
            <a:p>
              <a:pPr>
                <a:lnSpc>
                  <a:spcPct val="105000"/>
                </a:lnSpc>
                <a:spcBef>
                  <a:spcPct val="0"/>
                </a:spcBef>
                <a:buFontTx/>
                <a:buNone/>
              </a:pPr>
              <a:r>
                <a:rPr lang="en-US" altLang="ru-RU" sz="1400">
                  <a:solidFill>
                    <a:schemeClr val="folHlink"/>
                  </a:solidFill>
                  <a:effectLst>
                    <a:outerShdw blurRad="38100" dist="38100" dir="2700000" algn="tl">
                      <a:srgbClr val="000000"/>
                    </a:outerShdw>
                  </a:effectLst>
                </a:rPr>
                <a:t>Scheme Data</a:t>
              </a:r>
              <a:r>
                <a:rPr lang="ru-RU" altLang="ru-RU" sz="1400">
                  <a:solidFill>
                    <a:schemeClr val="folHlink"/>
                  </a:solidFill>
                  <a:effectLst>
                    <a:outerShdw blurRad="38100" dist="38100" dir="2700000" algn="tl">
                      <a:srgbClr val="000000"/>
                    </a:outerShdw>
                  </a:effectLst>
                </a:rPr>
                <a:t>”.</a:t>
              </a:r>
              <a:r>
                <a:rPr lang="ru-RU" altLang="ru-RU" sz="1400" b="0">
                  <a:solidFill>
                    <a:schemeClr val="folHlink"/>
                  </a:solidFill>
                </a:rPr>
                <a:t> </a:t>
              </a:r>
              <a:endParaRPr lang="en-US" altLang="ru-RU" sz="1400" b="0">
                <a:solidFill>
                  <a:schemeClr val="folHlink"/>
                </a:solidFill>
              </a:endParaRPr>
            </a:p>
          </p:txBody>
        </p:sp>
        <p:sp>
          <p:nvSpPr>
            <p:cNvPr id="1216518" name="Rectangle 6"/>
            <p:cNvSpPr>
              <a:spLocks noChangeArrowheads="1"/>
            </p:cNvSpPr>
            <p:nvPr/>
          </p:nvSpPr>
          <p:spPr bwMode="auto">
            <a:xfrm>
              <a:off x="1759" y="490"/>
              <a:ext cx="618" cy="2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Система</a:t>
              </a:r>
            </a:p>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платежей</a:t>
              </a:r>
            </a:p>
          </p:txBody>
        </p:sp>
        <p:sp>
          <p:nvSpPr>
            <p:cNvPr id="1216522" name="Rectangle 10"/>
            <p:cNvSpPr>
              <a:spLocks noChangeArrowheads="1"/>
            </p:cNvSpPr>
            <p:nvPr/>
          </p:nvSpPr>
          <p:spPr bwMode="auto">
            <a:xfrm>
              <a:off x="157" y="2311"/>
              <a:ext cx="441" cy="131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5</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16523" name="Rectangle 11"/>
            <p:cNvSpPr>
              <a:spLocks noChangeArrowheads="1"/>
            </p:cNvSpPr>
            <p:nvPr/>
          </p:nvSpPr>
          <p:spPr bwMode="auto">
            <a:xfrm>
              <a:off x="2392" y="795"/>
              <a:ext cx="3212" cy="1506"/>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Продавец проверяет выбранные покупателем</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платежную систему, протокол и его согласие на</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используемую валюту/итоговую стоимость, формирует</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сообщение об общей стоимости, подписывает его с </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целью авторизации (не обязательно) и передает </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покупателю.</a:t>
              </a:r>
            </a:p>
            <a:p>
              <a:pPr>
                <a:lnSpc>
                  <a:spcPct val="105000"/>
                </a:lnSpc>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Payment</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Organization</a:t>
              </a: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s</a:t>
              </a:r>
              <a:r>
                <a:rPr lang="ru-RU" altLang="ru-RU" sz="1400">
                  <a:solidFill>
                    <a:schemeClr val="folHlink"/>
                  </a:solidFill>
                  <a:effectLst>
                    <a:outerShdw blurRad="38100" dist="38100" dir="2700000" algn="tl">
                      <a:srgbClr val="000000"/>
                    </a:outerShdw>
                  </a:effectLst>
                </a:rPr>
                <a:t>)” (продавец 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система платежей), “</a:t>
              </a:r>
              <a:r>
                <a:rPr lang="en-US" altLang="ru-RU" sz="1400">
                  <a:solidFill>
                    <a:schemeClr val="folHlink"/>
                  </a:solidFill>
                  <a:effectLst>
                    <a:outerShdw blurRad="38100" dist="38100" dir="2700000" algn="tl">
                      <a:srgbClr val="000000"/>
                    </a:outerShdw>
                  </a:effectLst>
                </a:rPr>
                <a:t>Offer Response Signature</a:t>
              </a:r>
              <a:r>
                <a:rPr lang="ru-RU" altLang="ru-RU" sz="1400">
                  <a:solidFill>
                    <a:schemeClr val="folHlink"/>
                  </a:solidFill>
                  <a:effectLst>
                    <a:outerShdw blurRad="38100" dist="38100" dir="2700000" algn="tl">
                      <a:srgbClr val="000000"/>
                    </a:outerShdw>
                  </a:effectLst>
                </a:rPr>
                <a:t>”</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(вычисляется по предшествующим компонентам; не</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обязателен).</a:t>
              </a:r>
              <a:r>
                <a:rPr lang="ru-RU" altLang="ru-RU" sz="1400" b="0">
                  <a:solidFill>
                    <a:schemeClr val="folHlink"/>
                  </a:solidFill>
                </a:rPr>
                <a:t> </a:t>
              </a:r>
            </a:p>
          </p:txBody>
        </p:sp>
        <p:sp>
          <p:nvSpPr>
            <p:cNvPr id="1216524" name="Rectangle 12"/>
            <p:cNvSpPr>
              <a:spLocks noChangeArrowheads="1"/>
            </p:cNvSpPr>
            <p:nvPr/>
          </p:nvSpPr>
          <p:spPr bwMode="auto">
            <a:xfrm>
              <a:off x="157" y="822"/>
              <a:ext cx="436" cy="14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4</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16525" name="Rectangle 13"/>
            <p:cNvSpPr>
              <a:spLocks noChangeArrowheads="1"/>
            </p:cNvSpPr>
            <p:nvPr/>
          </p:nvSpPr>
          <p:spPr bwMode="auto">
            <a:xfrm>
              <a:off x="2384" y="483"/>
              <a:ext cx="3218"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16526" name="Rectangle 14"/>
            <p:cNvSpPr>
              <a:spLocks noChangeArrowheads="1"/>
            </p:cNvSpPr>
            <p:nvPr/>
          </p:nvSpPr>
          <p:spPr bwMode="auto">
            <a:xfrm>
              <a:off x="1197" y="473"/>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1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216527" name="Rectangle 15"/>
            <p:cNvSpPr>
              <a:spLocks noChangeArrowheads="1"/>
            </p:cNvSpPr>
            <p:nvPr/>
          </p:nvSpPr>
          <p:spPr bwMode="auto">
            <a:xfrm>
              <a:off x="620" y="477"/>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216528" name="Rectangle 16"/>
            <p:cNvSpPr>
              <a:spLocks noChangeArrowheads="1"/>
            </p:cNvSpPr>
            <p:nvPr/>
          </p:nvSpPr>
          <p:spPr bwMode="auto">
            <a:xfrm>
              <a:off x="167" y="490"/>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16529" name="Line 17"/>
            <p:cNvSpPr>
              <a:spLocks noChangeShapeType="1"/>
            </p:cNvSpPr>
            <p:nvPr/>
          </p:nvSpPr>
          <p:spPr bwMode="auto">
            <a:xfrm>
              <a:off x="609" y="500"/>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0" name="Line 18"/>
            <p:cNvSpPr>
              <a:spLocks noChangeShapeType="1"/>
            </p:cNvSpPr>
            <p:nvPr/>
          </p:nvSpPr>
          <p:spPr bwMode="auto">
            <a:xfrm>
              <a:off x="1194" y="508"/>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1" name="Line 19"/>
            <p:cNvSpPr>
              <a:spLocks noChangeShapeType="1"/>
            </p:cNvSpPr>
            <p:nvPr/>
          </p:nvSpPr>
          <p:spPr bwMode="auto">
            <a:xfrm>
              <a:off x="2384" y="497"/>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3" name="Line 21"/>
            <p:cNvSpPr>
              <a:spLocks noChangeShapeType="1"/>
            </p:cNvSpPr>
            <p:nvPr/>
          </p:nvSpPr>
          <p:spPr bwMode="auto">
            <a:xfrm>
              <a:off x="156" y="49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4" name="Line 22"/>
            <p:cNvSpPr>
              <a:spLocks noChangeShapeType="1"/>
            </p:cNvSpPr>
            <p:nvPr/>
          </p:nvSpPr>
          <p:spPr bwMode="auto">
            <a:xfrm>
              <a:off x="157"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5" name="Line 23"/>
            <p:cNvSpPr>
              <a:spLocks noChangeShapeType="1"/>
            </p:cNvSpPr>
            <p:nvPr/>
          </p:nvSpPr>
          <p:spPr bwMode="auto">
            <a:xfrm>
              <a:off x="5608"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6" name="Line 24"/>
            <p:cNvSpPr>
              <a:spLocks noChangeShapeType="1"/>
            </p:cNvSpPr>
            <p:nvPr/>
          </p:nvSpPr>
          <p:spPr bwMode="auto">
            <a:xfrm>
              <a:off x="157" y="363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7" name="Line 25"/>
            <p:cNvSpPr>
              <a:spLocks noChangeShapeType="1"/>
            </p:cNvSpPr>
            <p:nvPr/>
          </p:nvSpPr>
          <p:spPr bwMode="auto">
            <a:xfrm>
              <a:off x="159" y="79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39" name="Line 27"/>
            <p:cNvSpPr>
              <a:spLocks noChangeShapeType="1"/>
            </p:cNvSpPr>
            <p:nvPr/>
          </p:nvSpPr>
          <p:spPr bwMode="auto">
            <a:xfrm>
              <a:off x="1758" y="499"/>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40" name="Line 28"/>
            <p:cNvSpPr>
              <a:spLocks noChangeShapeType="1"/>
            </p:cNvSpPr>
            <p:nvPr/>
          </p:nvSpPr>
          <p:spPr bwMode="auto">
            <a:xfrm>
              <a:off x="165" y="2303"/>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6541" name="AutoShape 29"/>
            <p:cNvSpPr>
              <a:spLocks noChangeArrowheads="1"/>
            </p:cNvSpPr>
            <p:nvPr/>
          </p:nvSpPr>
          <p:spPr bwMode="auto">
            <a:xfrm flipH="1">
              <a:off x="857" y="1386"/>
              <a:ext cx="680" cy="411"/>
            </a:xfrm>
            <a:prstGeom prst="rightArrow">
              <a:avLst>
                <a:gd name="adj1" fmla="val 41602"/>
                <a:gd name="adj2" fmla="val 61783"/>
              </a:avLst>
            </a:prstGeom>
            <a:solidFill>
              <a:srgbClr val="FF9999"/>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216543" name="AutoShape 31"/>
            <p:cNvSpPr>
              <a:spLocks noChangeArrowheads="1"/>
            </p:cNvSpPr>
            <p:nvPr/>
          </p:nvSpPr>
          <p:spPr bwMode="auto">
            <a:xfrm>
              <a:off x="823" y="2781"/>
              <a:ext cx="1340" cy="411"/>
            </a:xfrm>
            <a:prstGeom prst="rightArrow">
              <a:avLst>
                <a:gd name="adj1" fmla="val 38204"/>
                <a:gd name="adj2" fmla="val 60346"/>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3" name="Text Box 5"/>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056774" name="Text Box 6"/>
          <p:cNvSpPr txBox="1">
            <a:spLocks noChangeArrowheads="1"/>
          </p:cNvSpPr>
          <p:nvPr/>
        </p:nvSpPr>
        <p:spPr bwMode="auto">
          <a:xfrm>
            <a:off x="250825" y="1139825"/>
            <a:ext cx="8629650" cy="49307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nSpc>
                <a:spcPct val="110000"/>
              </a:lnSpc>
              <a:spcBef>
                <a:spcPct val="50000"/>
              </a:spcBef>
            </a:pPr>
            <a:r>
              <a:rPr lang="ru-RU" altLang="ru-RU" sz="3600" b="0">
                <a:solidFill>
                  <a:srgbClr val="800080"/>
                </a:solidFill>
              </a:rPr>
              <a:t>В реальном мире коммерческая деятельность включает различные направления. В связи с этим, ЭК также должна максимально точно отображать все аспекты любой деятельности, поэтому </a:t>
            </a:r>
            <a:r>
              <a:rPr lang="en-US" altLang="ru-RU" sz="3600" b="0">
                <a:solidFill>
                  <a:srgbClr val="800080"/>
                </a:solidFill>
              </a:rPr>
              <a:t>IOTP</a:t>
            </a:r>
            <a:r>
              <a:rPr lang="ru-RU" altLang="ru-RU" sz="3600" b="0">
                <a:solidFill>
                  <a:srgbClr val="800080"/>
                </a:solidFill>
              </a:rPr>
              <a:t>-протокол определяет следующие классы и типы электронных торговых операций:</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75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17539" name="Text Box 3"/>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32.6,в</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“оплата товаров или услуг” </a:t>
            </a:r>
          </a:p>
        </p:txBody>
      </p:sp>
      <p:sp>
        <p:nvSpPr>
          <p:cNvPr id="1217541" name="Rectangle 5"/>
          <p:cNvSpPr>
            <a:spLocks noChangeArrowheads="1"/>
          </p:cNvSpPr>
          <p:nvPr/>
        </p:nvSpPr>
        <p:spPr bwMode="auto">
          <a:xfrm>
            <a:off x="2801938" y="1052513"/>
            <a:ext cx="933450" cy="4727575"/>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7542" name="Rectangle 6"/>
          <p:cNvSpPr>
            <a:spLocks noChangeArrowheads="1"/>
          </p:cNvSpPr>
          <p:nvPr/>
        </p:nvSpPr>
        <p:spPr bwMode="auto">
          <a:xfrm>
            <a:off x="1893888" y="1062038"/>
            <a:ext cx="882650" cy="4699000"/>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7543" name="Rectangle 7"/>
          <p:cNvSpPr>
            <a:spLocks noChangeArrowheads="1"/>
          </p:cNvSpPr>
          <p:nvPr/>
        </p:nvSpPr>
        <p:spPr bwMode="auto">
          <a:xfrm>
            <a:off x="977900" y="1057275"/>
            <a:ext cx="908050" cy="4708525"/>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7544" name="Rectangle 8"/>
          <p:cNvSpPr>
            <a:spLocks noChangeArrowheads="1"/>
          </p:cNvSpPr>
          <p:nvPr/>
        </p:nvSpPr>
        <p:spPr bwMode="auto">
          <a:xfrm>
            <a:off x="3808413" y="5257800"/>
            <a:ext cx="5065712" cy="487363"/>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Покупатель проверяет подтверждение о получении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платежа и соглашается с ним.</a:t>
            </a:r>
            <a:r>
              <a:rPr lang="ru-RU" altLang="ru-RU" sz="1400" b="0">
                <a:solidFill>
                  <a:schemeClr val="folHlink"/>
                </a:solidFill>
              </a:rPr>
              <a:t> </a:t>
            </a:r>
            <a:endParaRPr lang="en-US" altLang="ru-RU" sz="1400" b="0">
              <a:solidFill>
                <a:schemeClr val="folHlink"/>
              </a:solidFill>
            </a:endParaRPr>
          </a:p>
        </p:txBody>
      </p:sp>
      <p:sp>
        <p:nvSpPr>
          <p:cNvPr id="1217545" name="Rectangle 9"/>
          <p:cNvSpPr>
            <a:spLocks noChangeArrowheads="1"/>
          </p:cNvSpPr>
          <p:nvPr/>
        </p:nvSpPr>
        <p:spPr bwMode="auto">
          <a:xfrm>
            <a:off x="2801938" y="558800"/>
            <a:ext cx="923925" cy="457200"/>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Система</a:t>
            </a:r>
          </a:p>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платежей</a:t>
            </a:r>
          </a:p>
        </p:txBody>
      </p:sp>
      <p:sp>
        <p:nvSpPr>
          <p:cNvPr id="1217546" name="Rectangle 10"/>
          <p:cNvSpPr>
            <a:spLocks noChangeArrowheads="1"/>
          </p:cNvSpPr>
          <p:nvPr/>
        </p:nvSpPr>
        <p:spPr bwMode="auto">
          <a:xfrm>
            <a:off x="276225" y="5219700"/>
            <a:ext cx="665163" cy="5540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8</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17548" name="Rectangle 12"/>
          <p:cNvSpPr>
            <a:spLocks noChangeArrowheads="1"/>
          </p:cNvSpPr>
          <p:nvPr/>
        </p:nvSpPr>
        <p:spPr bwMode="auto">
          <a:xfrm>
            <a:off x="261938" y="2624138"/>
            <a:ext cx="700087" cy="2593975"/>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7</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17549" name="Rectangle 13"/>
          <p:cNvSpPr>
            <a:spLocks noChangeArrowheads="1"/>
          </p:cNvSpPr>
          <p:nvPr/>
        </p:nvSpPr>
        <p:spPr bwMode="auto">
          <a:xfrm>
            <a:off x="3754438" y="1066800"/>
            <a:ext cx="5137150" cy="1546225"/>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Система платежей проверяет полученную от</a:t>
            </a:r>
          </a:p>
          <a:p>
            <a:pPr>
              <a:spcBef>
                <a:spcPct val="0"/>
              </a:spcBef>
              <a:buFontTx/>
              <a:buNone/>
            </a:pPr>
            <a:r>
              <a:rPr lang="ru-RU" altLang="ru-RU" sz="1400">
                <a:solidFill>
                  <a:schemeClr val="folHlink"/>
                </a:solidFill>
                <a:effectLst>
                  <a:outerShdw blurRad="38100" dist="38100" dir="2700000" algn="tl">
                    <a:srgbClr val="000000"/>
                  </a:outerShdw>
                </a:effectLst>
              </a:rPr>
              <a:t>покупателя информация (может проверить ЭЦП) и если</a:t>
            </a:r>
          </a:p>
          <a:p>
            <a:pPr>
              <a:spcBef>
                <a:spcPct val="0"/>
              </a:spcBef>
              <a:buFontTx/>
              <a:buNone/>
            </a:pPr>
            <a:r>
              <a:rPr lang="ru-RU" altLang="ru-RU" sz="1400">
                <a:solidFill>
                  <a:schemeClr val="folHlink"/>
                </a:solidFill>
                <a:effectLst>
                  <a:outerShdw blurRad="38100" dist="38100" dir="2700000" algn="tl">
                    <a:srgbClr val="000000"/>
                  </a:outerShdw>
                </a:effectLst>
              </a:rPr>
              <a:t>все корректно, то формирует компонент “</a:t>
            </a:r>
            <a:r>
              <a:rPr lang="en-US" altLang="ru-RU" sz="1400">
                <a:solidFill>
                  <a:schemeClr val="folHlink"/>
                </a:solidFill>
                <a:effectLst>
                  <a:outerShdw blurRad="38100" dist="38100" dir="2700000" algn="tl">
                    <a:srgbClr val="000000"/>
                  </a:outerShdw>
                </a:effectLst>
              </a:rPr>
              <a:t>Pay Scheme</a:t>
            </a:r>
          </a:p>
          <a:p>
            <a:pPr>
              <a:spcBef>
                <a:spcPct val="0"/>
              </a:spcBef>
              <a:buFontTx/>
              <a:buNone/>
            </a:pPr>
            <a:r>
              <a:rPr lang="en-US" altLang="ru-RU" sz="1400">
                <a:solidFill>
                  <a:schemeClr val="folHlink"/>
                </a:solidFill>
                <a:effectLst>
                  <a:outerShdw blurRad="38100" dist="38100" dir="2700000" algn="tl">
                    <a:srgbClr val="000000"/>
                  </a:outerShdw>
                </a:effectLst>
              </a:rPr>
              <a:t>Data</a:t>
            </a:r>
            <a:r>
              <a:rPr lang="ru-RU" altLang="ru-RU" sz="1400">
                <a:solidFill>
                  <a:schemeClr val="folHlink"/>
                </a:solidFill>
                <a:effectLst>
                  <a:outerShdw blurRad="38100" dist="38100" dir="2700000" algn="tl">
                    <a:srgbClr val="000000"/>
                  </a:outerShdw>
                </a:effectLst>
              </a:rPr>
              <a:t>” (в котором указывает схему и протокол платежа)</a:t>
            </a:r>
          </a:p>
          <a:p>
            <a:pPr>
              <a:spcBef>
                <a:spcPct val="0"/>
              </a:spcBef>
              <a:buFontTx/>
              <a:buNone/>
            </a:pPr>
            <a:r>
              <a:rPr lang="ru-RU" altLang="ru-RU" sz="1400">
                <a:solidFill>
                  <a:schemeClr val="folHlink"/>
                </a:solidFill>
                <a:effectLst>
                  <a:outerShdw blurRad="38100" dist="38100" dir="2700000" algn="tl">
                    <a:srgbClr val="000000"/>
                  </a:outerShdw>
                </a:effectLst>
              </a:rPr>
              <a:t>и обменивается им с покупателем. </a:t>
            </a:r>
            <a:r>
              <a:rPr lang="en-US" altLang="ru-RU" sz="1400">
                <a:solidFill>
                  <a:schemeClr val="folHlink"/>
                </a:solidFill>
                <a:effectLst>
                  <a:outerShdw blurRad="38100" dist="38100" dir="2700000" algn="tl">
                    <a:srgbClr val="000000"/>
                  </a:outerShdw>
                </a:effectLst>
              </a:rPr>
              <a:t>“</a:t>
            </a:r>
            <a:r>
              <a:rPr lang="ru-RU" altLang="ru-RU" sz="1400">
                <a:solidFill>
                  <a:schemeClr val="folHlink"/>
                </a:solidFill>
                <a:effectLst>
                  <a:outerShdw blurRad="38100" dist="38100" dir="2700000" algn="tl">
                    <a:srgbClr val="000000"/>
                  </a:outerShdw>
                </a:effectLst>
              </a:rPr>
              <a:t>Платежный</a:t>
            </a:r>
            <a:r>
              <a:rPr lang="en-US" altLang="ru-RU" sz="1400">
                <a:solidFill>
                  <a:schemeClr val="folHlink"/>
                </a:solidFill>
                <a:effectLst>
                  <a:outerShdw blurRad="38100" dist="38100" dir="2700000" algn="tl">
                    <a:srgbClr val="000000"/>
                  </a:outerShdw>
                </a:effectLst>
              </a:rPr>
              <a:t> </a:t>
            </a:r>
            <a:r>
              <a:rPr lang="ru-RU" altLang="ru-RU" sz="1400">
                <a:solidFill>
                  <a:schemeClr val="folHlink"/>
                </a:solidFill>
                <a:effectLst>
                  <a:outerShdw blurRad="38100" dist="38100" dir="2700000" algn="tl">
                    <a:srgbClr val="000000"/>
                  </a:outerShdw>
                </a:effectLst>
              </a:rPr>
              <a:t>обмен</a:t>
            </a:r>
            <a:r>
              <a:rPr lang="en-US" altLang="ru-RU" sz="1400">
                <a:solidFill>
                  <a:schemeClr val="folHlink"/>
                </a:solidFill>
                <a:effectLst>
                  <a:outerShdw blurRad="38100" dist="38100" dir="2700000" algn="tl">
                    <a:srgbClr val="000000"/>
                  </a:outerShdw>
                </a:effectLst>
              </a:rPr>
              <a:t>”</a:t>
            </a:r>
          </a:p>
          <a:p>
            <a:pPr>
              <a:spcBef>
                <a:spcPct val="0"/>
              </a:spcBef>
              <a:buFontTx/>
              <a:buNone/>
            </a:pPr>
            <a:r>
              <a:rPr lang="en-US" altLang="ru-RU" sz="1400">
                <a:solidFill>
                  <a:schemeClr val="folHlink"/>
                </a:solidFill>
                <a:effectLst>
                  <a:outerShdw blurRad="38100" dist="38100" dir="2700000" algn="tl">
                    <a:srgbClr val="000000"/>
                  </a:outerShdw>
                </a:effectLst>
              </a:rPr>
              <a:t>(“PAYMENT EXCHANGE”).</a:t>
            </a:r>
          </a:p>
          <a:p>
            <a:pPr>
              <a:spcBef>
                <a:spcPct val="0"/>
              </a:spcBef>
              <a:buFontTx/>
              <a:buNone/>
            </a:pPr>
            <a:r>
              <a:rPr lang="ru-RU" altLang="ru-RU" sz="1400" u="sng">
                <a:solidFill>
                  <a:schemeClr val="folHlink"/>
                </a:solidFill>
                <a:effectLst>
                  <a:outerShdw blurRad="38100" dist="38100" dir="2700000" algn="tl">
                    <a:srgbClr val="000000"/>
                  </a:outerShdw>
                </a:effectLst>
              </a:rPr>
              <a:t>Компонент</a:t>
            </a:r>
            <a:r>
              <a:rPr lang="en-US" altLang="ru-RU" sz="1400">
                <a:solidFill>
                  <a:schemeClr val="folHlink"/>
                </a:solidFill>
                <a:effectLst>
                  <a:outerShdw blurRad="38100" dist="38100" dir="2700000" algn="tl">
                    <a:srgbClr val="000000"/>
                  </a:outerShdw>
                </a:effectLst>
              </a:rPr>
              <a:t>: “Pay Scheme Data”.</a:t>
            </a:r>
            <a:r>
              <a:rPr lang="ru-RU" altLang="ru-RU" sz="1400" b="0">
                <a:solidFill>
                  <a:schemeClr val="folHlink"/>
                </a:solidFill>
              </a:rPr>
              <a:t> </a:t>
            </a:r>
          </a:p>
        </p:txBody>
      </p:sp>
      <p:sp>
        <p:nvSpPr>
          <p:cNvPr id="1217550" name="Rectangle 14"/>
          <p:cNvSpPr>
            <a:spLocks noChangeArrowheads="1"/>
          </p:cNvSpPr>
          <p:nvPr/>
        </p:nvSpPr>
        <p:spPr bwMode="auto">
          <a:xfrm>
            <a:off x="249238" y="1066800"/>
            <a:ext cx="692150" cy="153511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6</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17551" name="Rectangle 15"/>
          <p:cNvSpPr>
            <a:spLocks noChangeArrowheads="1"/>
          </p:cNvSpPr>
          <p:nvPr/>
        </p:nvSpPr>
        <p:spPr bwMode="auto">
          <a:xfrm>
            <a:off x="3736975" y="557213"/>
            <a:ext cx="5165725" cy="49688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17552" name="Rectangle 16"/>
          <p:cNvSpPr>
            <a:spLocks noChangeArrowheads="1"/>
          </p:cNvSpPr>
          <p:nvPr/>
        </p:nvSpPr>
        <p:spPr bwMode="auto">
          <a:xfrm>
            <a:off x="1909763" y="541338"/>
            <a:ext cx="881062" cy="49688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1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217553" name="Rectangle 17"/>
          <p:cNvSpPr>
            <a:spLocks noChangeArrowheads="1"/>
          </p:cNvSpPr>
          <p:nvPr/>
        </p:nvSpPr>
        <p:spPr bwMode="auto">
          <a:xfrm>
            <a:off x="974725" y="547688"/>
            <a:ext cx="903288" cy="49688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217554" name="Rectangle 18"/>
          <p:cNvSpPr>
            <a:spLocks noChangeArrowheads="1"/>
          </p:cNvSpPr>
          <p:nvPr/>
        </p:nvSpPr>
        <p:spPr bwMode="auto">
          <a:xfrm>
            <a:off x="246063" y="568325"/>
            <a:ext cx="696912" cy="468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17559" name="Line 23"/>
          <p:cNvSpPr>
            <a:spLocks noChangeShapeType="1"/>
          </p:cNvSpPr>
          <p:nvPr/>
        </p:nvSpPr>
        <p:spPr bwMode="auto">
          <a:xfrm>
            <a:off x="247650" y="542925"/>
            <a:ext cx="8653463"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2" name="Line 26"/>
          <p:cNvSpPr>
            <a:spLocks noChangeShapeType="1"/>
          </p:cNvSpPr>
          <p:nvPr/>
        </p:nvSpPr>
        <p:spPr bwMode="auto">
          <a:xfrm>
            <a:off x="249238" y="5773738"/>
            <a:ext cx="8653462"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3" name="Line 27"/>
          <p:cNvSpPr>
            <a:spLocks noChangeShapeType="1"/>
          </p:cNvSpPr>
          <p:nvPr/>
        </p:nvSpPr>
        <p:spPr bwMode="auto">
          <a:xfrm>
            <a:off x="261938" y="1046163"/>
            <a:ext cx="8624887"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55" name="Line 19"/>
          <p:cNvSpPr>
            <a:spLocks noChangeShapeType="1"/>
          </p:cNvSpPr>
          <p:nvPr/>
        </p:nvSpPr>
        <p:spPr bwMode="auto">
          <a:xfrm>
            <a:off x="966788" y="546100"/>
            <a:ext cx="0" cy="521335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56" name="Line 20"/>
          <p:cNvSpPr>
            <a:spLocks noChangeShapeType="1"/>
          </p:cNvSpPr>
          <p:nvPr/>
        </p:nvSpPr>
        <p:spPr bwMode="auto">
          <a:xfrm>
            <a:off x="1895475" y="560388"/>
            <a:ext cx="0" cy="52117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57" name="Line 21"/>
          <p:cNvSpPr>
            <a:spLocks noChangeShapeType="1"/>
          </p:cNvSpPr>
          <p:nvPr/>
        </p:nvSpPr>
        <p:spPr bwMode="auto">
          <a:xfrm>
            <a:off x="3736975" y="522288"/>
            <a:ext cx="0" cy="521176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0" name="Line 24"/>
          <p:cNvSpPr>
            <a:spLocks noChangeShapeType="1"/>
          </p:cNvSpPr>
          <p:nvPr/>
        </p:nvSpPr>
        <p:spPr bwMode="auto">
          <a:xfrm>
            <a:off x="249238" y="561975"/>
            <a:ext cx="0" cy="5211763"/>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1" name="Line 25"/>
          <p:cNvSpPr>
            <a:spLocks noChangeShapeType="1"/>
          </p:cNvSpPr>
          <p:nvPr/>
        </p:nvSpPr>
        <p:spPr bwMode="auto">
          <a:xfrm>
            <a:off x="8902700" y="561975"/>
            <a:ext cx="0" cy="5211763"/>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4" name="Line 28"/>
          <p:cNvSpPr>
            <a:spLocks noChangeShapeType="1"/>
          </p:cNvSpPr>
          <p:nvPr/>
        </p:nvSpPr>
        <p:spPr bwMode="auto">
          <a:xfrm>
            <a:off x="2790825" y="544513"/>
            <a:ext cx="0" cy="521335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47" name="Rectangle 11"/>
          <p:cNvSpPr>
            <a:spLocks noChangeArrowheads="1"/>
          </p:cNvSpPr>
          <p:nvPr/>
        </p:nvSpPr>
        <p:spPr bwMode="auto">
          <a:xfrm>
            <a:off x="3770313" y="2616200"/>
            <a:ext cx="5067300" cy="2557463"/>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В конечном счете, обмен сообщениями платежного</a:t>
            </a:r>
          </a:p>
          <a:p>
            <a:pPr>
              <a:spcBef>
                <a:spcPct val="0"/>
              </a:spcBef>
              <a:buFontTx/>
              <a:buNone/>
            </a:pPr>
            <a:r>
              <a:rPr lang="ru-RU" altLang="ru-RU" sz="1400">
                <a:solidFill>
                  <a:schemeClr val="folHlink"/>
                </a:solidFill>
                <a:effectLst>
                  <a:outerShdw blurRad="38100" dist="38100" dir="2700000" algn="tl">
                    <a:srgbClr val="000000"/>
                  </a:outerShdw>
                </a:effectLst>
              </a:rPr>
              <a:t>протокола заканчивается, и система платежей передает</a:t>
            </a:r>
          </a:p>
          <a:p>
            <a:pPr>
              <a:spcBef>
                <a:spcPct val="0"/>
              </a:spcBef>
              <a:buFontTx/>
              <a:buNone/>
            </a:pPr>
            <a:r>
              <a:rPr lang="ru-RU" altLang="ru-RU" sz="1400">
                <a:solidFill>
                  <a:schemeClr val="folHlink"/>
                </a:solidFill>
                <a:effectLst>
                  <a:outerShdw blurRad="38100" dist="38100" dir="2700000" algn="tl">
                    <a:srgbClr val="000000"/>
                  </a:outerShdw>
                </a:effectLst>
              </a:rPr>
              <a:t>покупателю сообщение о получении платежа (об</a:t>
            </a:r>
          </a:p>
          <a:p>
            <a:pPr>
              <a:spcBef>
                <a:spcPct val="0"/>
              </a:spcBef>
              <a:buFontTx/>
              <a:buNone/>
            </a:pPr>
            <a:r>
              <a:rPr lang="ru-RU" altLang="ru-RU" sz="1400">
                <a:solidFill>
                  <a:schemeClr val="folHlink"/>
                </a:solidFill>
                <a:effectLst>
                  <a:outerShdw blurRad="38100" dist="38100" dir="2700000" algn="tl">
                    <a:srgbClr val="000000"/>
                  </a:outerShdw>
                </a:effectLst>
              </a:rPr>
              <a:t>оплате), которое она может предварительно подписать</a:t>
            </a:r>
          </a:p>
          <a:p>
            <a:pPr>
              <a:spcBef>
                <a:spcPct val="0"/>
              </a:spcBef>
              <a:buFontTx/>
              <a:buNone/>
            </a:pPr>
            <a:r>
              <a:rPr lang="ru-RU" altLang="ru-RU" sz="1400">
                <a:solidFill>
                  <a:schemeClr val="folHlink"/>
                </a:solidFill>
                <a:effectLst>
                  <a:outerShdw blurRad="38100" dist="38100" dir="2700000" algn="tl">
                    <a:srgbClr val="000000"/>
                  </a:outerShdw>
                </a:effectLst>
              </a:rPr>
              <a:t>в качестве доказательства успешного проведения</a:t>
            </a:r>
          </a:p>
          <a:p>
            <a:pPr>
              <a:spcBef>
                <a:spcPct val="0"/>
              </a:spcBef>
              <a:buFontTx/>
              <a:buNone/>
            </a:pPr>
            <a:r>
              <a:rPr lang="ru-RU" altLang="ru-RU" sz="1400">
                <a:solidFill>
                  <a:schemeClr val="folHlink"/>
                </a:solidFill>
                <a:effectLst>
                  <a:outerShdw blurRad="38100" dist="38100" dir="2700000" algn="tl">
                    <a:srgbClr val="000000"/>
                  </a:outerShdw>
                </a:effectLst>
              </a:rPr>
              <a:t>платежа. “Подтверждение платежа” (“</a:t>
            </a:r>
            <a:r>
              <a:rPr lang="en-US" altLang="ru-RU" sz="1400">
                <a:solidFill>
                  <a:schemeClr val="folHlink"/>
                </a:solidFill>
                <a:effectLst>
                  <a:outerShdw blurRad="38100" dist="38100" dir="2700000" algn="tl">
                    <a:srgbClr val="000000"/>
                  </a:outerShdw>
                </a:effectLst>
              </a:rPr>
              <a:t>PAYMENT</a:t>
            </a:r>
          </a:p>
          <a:p>
            <a:pPr>
              <a:spcBef>
                <a:spcPct val="0"/>
              </a:spcBef>
              <a:buFontTx/>
              <a:buNone/>
            </a:pPr>
            <a:r>
              <a:rPr lang="en-US" altLang="ru-RU" sz="1400">
                <a:solidFill>
                  <a:schemeClr val="folHlink"/>
                </a:solidFill>
                <a:effectLst>
                  <a:outerShdw blurRad="38100" dist="38100" dir="2700000" algn="tl">
                    <a:srgbClr val="000000"/>
                  </a:outerShdw>
                </a:effectLst>
              </a:rPr>
              <a:t>RESPONSE</a:t>
            </a:r>
            <a:r>
              <a:rPr lang="ru-RU" altLang="ru-RU" sz="1400">
                <a:solidFill>
                  <a:schemeClr val="folHlink"/>
                </a:solidFill>
                <a:effectLst>
                  <a:outerShdw blurRad="38100" dist="38100" dir="2700000" algn="tl">
                    <a:srgbClr val="000000"/>
                  </a:outerShdw>
                </a:effectLst>
              </a:rPr>
              <a:t>”).</a:t>
            </a:r>
          </a:p>
          <a:p>
            <a:pPr>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Status</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Pay Receipt</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Payment Note</a:t>
            </a:r>
            <a:r>
              <a:rPr lang="ru-RU" altLang="ru-RU" sz="1400">
                <a:solidFill>
                  <a:schemeClr val="folHlink"/>
                </a:solidFill>
                <a:effectLst>
                  <a:outerShdw blurRad="38100" dist="38100" dir="2700000" algn="tl">
                    <a:srgbClr val="000000"/>
                  </a:outerShdw>
                </a:effectLst>
              </a:rPr>
              <a:t>”,</a:t>
            </a:r>
          </a:p>
          <a:p>
            <a:pPr>
              <a:spcBef>
                <a:spcPct val="0"/>
              </a:spcBef>
              <a:buFontTx/>
              <a:buNone/>
            </a:pP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Trading Role Data</a:t>
            </a:r>
            <a:r>
              <a:rPr lang="ru-RU" altLang="ru-RU" sz="1400">
                <a:solidFill>
                  <a:schemeClr val="folHlink"/>
                </a:solidFill>
                <a:effectLst>
                  <a:outerShdw blurRad="38100" dist="38100" dir="2700000" algn="tl">
                    <a:srgbClr val="000000"/>
                  </a:outerShdw>
                </a:effectLst>
              </a:rPr>
              <a:t>” (не обязателен), “</a:t>
            </a:r>
            <a:r>
              <a:rPr lang="en-US" altLang="ru-RU" sz="1400">
                <a:solidFill>
                  <a:schemeClr val="folHlink"/>
                </a:solidFill>
                <a:effectLst>
                  <a:outerShdw blurRad="38100" dist="38100" dir="2700000" algn="tl">
                    <a:srgbClr val="000000"/>
                  </a:outerShdw>
                </a:effectLst>
              </a:rPr>
              <a:t>Offer Response</a:t>
            </a:r>
          </a:p>
          <a:p>
            <a:pPr>
              <a:spcBef>
                <a:spcPct val="0"/>
              </a:spcBef>
              <a:buFontTx/>
              <a:buNone/>
            </a:pPr>
            <a:r>
              <a:rPr lang="en-US" altLang="ru-RU" sz="1400">
                <a:solidFill>
                  <a:schemeClr val="folHlink"/>
                </a:solidFill>
                <a:effectLst>
                  <a:outerShdw blurRad="38100" dist="38100" dir="2700000" algn="tl">
                    <a:srgbClr val="000000"/>
                  </a:outerShdw>
                </a:effectLst>
              </a:rPr>
              <a:t>Signature</a:t>
            </a:r>
            <a:r>
              <a:rPr lang="ru-RU" altLang="ru-RU" sz="1400">
                <a:solidFill>
                  <a:schemeClr val="folHlink"/>
                </a:solidFill>
                <a:effectLst>
                  <a:outerShdw blurRad="38100" dist="38100" dir="2700000" algn="tl">
                    <a:srgbClr val="000000"/>
                  </a:outerShdw>
                </a:effectLst>
              </a:rPr>
              <a:t>” (не обязателен), “</a:t>
            </a:r>
            <a:r>
              <a:rPr lang="en-US" altLang="ru-RU" sz="1400">
                <a:solidFill>
                  <a:schemeClr val="folHlink"/>
                </a:solidFill>
                <a:effectLst>
                  <a:outerShdw blurRad="38100" dist="38100" dir="2700000" algn="tl">
                    <a:srgbClr val="000000"/>
                  </a:outerShdw>
                </a:effectLst>
              </a:rPr>
              <a:t>Payment Receipt Signature</a:t>
            </a:r>
            <a:r>
              <a:rPr lang="ru-RU" altLang="ru-RU" sz="1400">
                <a:solidFill>
                  <a:schemeClr val="folHlink"/>
                </a:solidFill>
                <a:effectLst>
                  <a:outerShdw blurRad="38100" dist="38100" dir="2700000" algn="tl">
                    <a:srgbClr val="000000"/>
                  </a:outerShdw>
                </a:effectLst>
              </a:rPr>
              <a:t>”</a:t>
            </a:r>
          </a:p>
          <a:p>
            <a:pPr>
              <a:spcBef>
                <a:spcPct val="0"/>
              </a:spcBef>
              <a:buFontTx/>
              <a:buNone/>
            </a:pPr>
            <a:r>
              <a:rPr lang="ru-RU" altLang="ru-RU" sz="1400">
                <a:solidFill>
                  <a:schemeClr val="folHlink"/>
                </a:solidFill>
                <a:effectLst>
                  <a:outerShdw blurRad="38100" dist="38100" dir="2700000" algn="tl">
                    <a:srgbClr val="000000"/>
                  </a:outerShdw>
                </a:effectLst>
              </a:rPr>
              <a:t>(не обязателен; эта ЭЦП подтверждает платеж,</a:t>
            </a:r>
          </a:p>
          <a:p>
            <a:pPr>
              <a:spcBef>
                <a:spcPct val="0"/>
              </a:spcBef>
              <a:buFontTx/>
              <a:buNone/>
            </a:pPr>
            <a:r>
              <a:rPr lang="ru-RU" altLang="ru-RU" sz="1400">
                <a:solidFill>
                  <a:schemeClr val="folHlink"/>
                </a:solidFill>
                <a:effectLst>
                  <a:outerShdw blurRad="38100" dist="38100" dir="2700000" algn="tl">
                    <a:srgbClr val="000000"/>
                  </a:outerShdw>
                </a:effectLst>
              </a:rPr>
              <a:t>представленный в процедуре “предложение”).</a:t>
            </a:r>
            <a:r>
              <a:rPr lang="ru-RU" altLang="ru-RU" sz="1400" b="0">
                <a:solidFill>
                  <a:schemeClr val="folHlink"/>
                </a:solidFill>
              </a:rPr>
              <a:t> </a:t>
            </a:r>
            <a:endParaRPr lang="en-US" altLang="ru-RU" sz="1400" b="0">
              <a:solidFill>
                <a:schemeClr val="folHlink"/>
              </a:solidFill>
            </a:endParaRPr>
          </a:p>
        </p:txBody>
      </p:sp>
      <p:sp>
        <p:nvSpPr>
          <p:cNvPr id="1217558" name="Line 22"/>
          <p:cNvSpPr>
            <a:spLocks noChangeShapeType="1"/>
          </p:cNvSpPr>
          <p:nvPr/>
        </p:nvSpPr>
        <p:spPr bwMode="auto">
          <a:xfrm>
            <a:off x="236538" y="2614613"/>
            <a:ext cx="8653462"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65" name="Line 29"/>
          <p:cNvSpPr>
            <a:spLocks noChangeShapeType="1"/>
          </p:cNvSpPr>
          <p:nvPr/>
        </p:nvSpPr>
        <p:spPr bwMode="auto">
          <a:xfrm>
            <a:off x="252413" y="5232400"/>
            <a:ext cx="8643937"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7570" name="AutoShape 34"/>
          <p:cNvSpPr>
            <a:spLocks noChangeArrowheads="1"/>
          </p:cNvSpPr>
          <p:nvPr/>
        </p:nvSpPr>
        <p:spPr bwMode="auto">
          <a:xfrm>
            <a:off x="1295400" y="1533525"/>
            <a:ext cx="2047875" cy="657225"/>
          </a:xfrm>
          <a:prstGeom prst="leftRightArrow">
            <a:avLst>
              <a:gd name="adj1" fmla="val 46861"/>
              <a:gd name="adj2" fmla="val 65464"/>
            </a:avLst>
          </a:prstGeom>
          <a:gradFill rotWithShape="1">
            <a:gsLst>
              <a:gs pos="0">
                <a:schemeClr val="accent1"/>
              </a:gs>
              <a:gs pos="100000">
                <a:srgbClr val="FF9999"/>
              </a:gs>
            </a:gsLst>
            <a:lin ang="2700000" scaled="1"/>
          </a:gradFill>
          <a:ln w="38100">
            <a:solidFill>
              <a:srgbClr val="009999"/>
            </a:solidFill>
            <a:miter lim="800000"/>
            <a:headEnd/>
            <a:tailEnd/>
          </a:ln>
          <a:effectLst>
            <a:outerShdw dist="35921" dir="2700000" algn="ctr" rotWithShape="0">
              <a:srgbClr val="FF9933"/>
            </a:outerShdw>
          </a:effectLst>
        </p:spPr>
        <p:txBody>
          <a:bodyPr wrap="none" anchor="ctr"/>
          <a:lstStyle/>
          <a:p>
            <a:endParaRPr lang="ru-RU"/>
          </a:p>
        </p:txBody>
      </p:sp>
      <p:sp>
        <p:nvSpPr>
          <p:cNvPr id="1217571" name="AutoShape 35"/>
          <p:cNvSpPr>
            <a:spLocks noChangeArrowheads="1"/>
          </p:cNvSpPr>
          <p:nvPr/>
        </p:nvSpPr>
        <p:spPr bwMode="auto">
          <a:xfrm>
            <a:off x="1303338" y="3608388"/>
            <a:ext cx="2047875" cy="657225"/>
          </a:xfrm>
          <a:prstGeom prst="leftRightArrow">
            <a:avLst>
              <a:gd name="adj1" fmla="val 46861"/>
              <a:gd name="adj2" fmla="val 65464"/>
            </a:avLst>
          </a:prstGeom>
          <a:gradFill rotWithShape="1">
            <a:gsLst>
              <a:gs pos="0">
                <a:schemeClr val="accent1"/>
              </a:gs>
              <a:gs pos="100000">
                <a:srgbClr val="FF9999"/>
              </a:gs>
            </a:gsLst>
            <a:lin ang="2700000" scaled="1"/>
          </a:gradFill>
          <a:ln w="38100">
            <a:solidFill>
              <a:srgbClr val="009999"/>
            </a:solidFill>
            <a:miter lim="800000"/>
            <a:headEnd/>
            <a:tailEnd/>
          </a:ln>
          <a:effectLst>
            <a:outerShdw dist="35921" dir="2700000" algn="ctr" rotWithShape="0">
              <a:srgbClr val="FF9933"/>
            </a:outerShdw>
          </a:effectLst>
        </p:spPr>
        <p:txBody>
          <a:bodyPr wrap="none" anchor="ctr"/>
          <a:lstStyle/>
          <a:p>
            <a:endParaRPr lang="ru-RU"/>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7843" name="Text Box 3"/>
          <p:cNvSpPr txBox="1">
            <a:spLocks noChangeArrowheads="1"/>
          </p:cNvSpPr>
          <p:nvPr/>
        </p:nvSpPr>
        <p:spPr bwMode="auto">
          <a:xfrm>
            <a:off x="247650" y="1214438"/>
            <a:ext cx="8634413"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sz="3200" b="0">
                <a:solidFill>
                  <a:srgbClr val="800080"/>
                </a:solidFill>
              </a:rPr>
              <a:t>“</a:t>
            </a:r>
            <a:r>
              <a:rPr lang="en-US" altLang="ru-RU" sz="3200" b="0">
                <a:solidFill>
                  <a:srgbClr val="800080"/>
                </a:solidFill>
              </a:rPr>
              <a:t>Brand List</a:t>
            </a:r>
            <a:r>
              <a:rPr lang="ru-RU" altLang="ru-RU" sz="3200" b="0">
                <a:solidFill>
                  <a:srgbClr val="800080"/>
                </a:solidFill>
              </a:rPr>
              <a:t>” (перечень платежных схем: по их названиям) — определяет перечень (список) платежных конструкций (например, “</a:t>
            </a:r>
            <a:r>
              <a:rPr lang="en-US" altLang="ru-RU" sz="3200" b="0">
                <a:solidFill>
                  <a:srgbClr val="800080"/>
                </a:solidFill>
              </a:rPr>
              <a:t>Master</a:t>
            </a:r>
            <a:r>
              <a:rPr lang="ru-RU" altLang="ru-RU" sz="3200" b="0">
                <a:solidFill>
                  <a:srgbClr val="800080"/>
                </a:solidFill>
              </a:rPr>
              <a:t>­</a:t>
            </a:r>
            <a:r>
              <a:rPr lang="en-US" altLang="ru-RU" sz="3200" b="0">
                <a:solidFill>
                  <a:srgbClr val="800080"/>
                </a:solidFill>
              </a:rPr>
              <a:t>Card</a:t>
            </a:r>
            <a:r>
              <a:rPr lang="ru-RU" altLang="ru-RU" sz="3200" b="0">
                <a:solidFill>
                  <a:srgbClr val="800080"/>
                </a:solidFill>
              </a:rPr>
              <a:t>”, “</a:t>
            </a:r>
            <a:r>
              <a:rPr lang="en-US" altLang="ru-RU" sz="3200" b="0">
                <a:solidFill>
                  <a:srgbClr val="800080"/>
                </a:solidFill>
              </a:rPr>
              <a:t>Visa</a:t>
            </a:r>
            <a:r>
              <a:rPr lang="ru-RU" altLang="ru-RU" sz="3200" b="0">
                <a:solidFill>
                  <a:srgbClr val="800080"/>
                </a:solidFill>
              </a:rPr>
              <a:t>”, “</a:t>
            </a:r>
            <a:r>
              <a:rPr lang="en-US" altLang="ru-RU" sz="3200" b="0">
                <a:solidFill>
                  <a:srgbClr val="800080"/>
                </a:solidFill>
              </a:rPr>
              <a:t>Mondex</a:t>
            </a:r>
            <a:r>
              <a:rPr lang="ru-RU" altLang="ru-RU" sz="3200" b="0">
                <a:solidFill>
                  <a:srgbClr val="800080"/>
                </a:solidFill>
              </a:rPr>
              <a:t>”, “</a:t>
            </a:r>
            <a:r>
              <a:rPr lang="en-US" altLang="ru-RU" sz="3200" b="0">
                <a:solidFill>
                  <a:srgbClr val="800080"/>
                </a:solidFill>
              </a:rPr>
              <a:t>GeldKarte</a:t>
            </a:r>
            <a:r>
              <a:rPr lang="ru-RU" altLang="ru-RU" sz="3200" b="0">
                <a:solidFill>
                  <a:srgbClr val="800080"/>
                </a:solidFill>
              </a:rPr>
              <a:t>” и другие), платежных протоколов (например, “</a:t>
            </a:r>
            <a:r>
              <a:rPr lang="en-US" altLang="ru-RU" sz="3200" b="0">
                <a:solidFill>
                  <a:srgbClr val="800080"/>
                </a:solidFill>
              </a:rPr>
              <a:t>SET</a:t>
            </a:r>
            <a:r>
              <a:rPr lang="ru-RU" altLang="ru-RU" sz="3200" b="0">
                <a:solidFill>
                  <a:srgbClr val="800080"/>
                </a:solidFill>
              </a:rPr>
              <a:t>” </a:t>
            </a:r>
            <a:r>
              <a:rPr lang="en-US" altLang="ru-RU" sz="3200" b="0">
                <a:solidFill>
                  <a:srgbClr val="800080"/>
                </a:solidFill>
              </a:rPr>
              <a:t>Version</a:t>
            </a:r>
            <a:r>
              <a:rPr lang="ru-RU" altLang="ru-RU" sz="3200" b="0">
                <a:solidFill>
                  <a:srgbClr val="800080"/>
                </a:solidFill>
              </a:rPr>
              <a:t> 1.0, “</a:t>
            </a:r>
            <a:r>
              <a:rPr lang="en-US" altLang="ru-RU" sz="3200" b="0">
                <a:solidFill>
                  <a:srgbClr val="800080"/>
                </a:solidFill>
              </a:rPr>
              <a:t>Secure Channel Credit</a:t>
            </a:r>
            <a:r>
              <a:rPr lang="ru-RU" altLang="ru-RU" sz="3200" b="0">
                <a:solidFill>
                  <a:srgbClr val="800080"/>
                </a:solidFill>
              </a:rPr>
              <a:t>/</a:t>
            </a:r>
            <a:r>
              <a:rPr lang="en-US" altLang="ru-RU" sz="3200" b="0">
                <a:solidFill>
                  <a:srgbClr val="800080"/>
                </a:solidFill>
              </a:rPr>
              <a:t>Debit</a:t>
            </a:r>
            <a:r>
              <a:rPr lang="ru-RU" altLang="ru-RU" sz="3200" b="0">
                <a:solidFill>
                  <a:srgbClr val="800080"/>
                </a:solidFill>
              </a:rPr>
              <a:t>” (</a:t>
            </a:r>
            <a:r>
              <a:rPr lang="en-US" altLang="ru-RU" sz="3200" b="0">
                <a:solidFill>
                  <a:srgbClr val="800080"/>
                </a:solidFill>
              </a:rPr>
              <a:t>SCCD</a:t>
            </a:r>
            <a:r>
              <a:rPr lang="ru-RU" altLang="ru-RU" sz="3200" b="0">
                <a:solidFill>
                  <a:srgbClr val="800080"/>
                </a:solidFill>
              </a:rPr>
              <a:t>), а также используемую валюту/предварительную стоимость предложения.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86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8867" name="Text Box 3"/>
          <p:cNvSpPr txBox="1">
            <a:spLocks noChangeArrowheads="1"/>
          </p:cNvSpPr>
          <p:nvPr/>
        </p:nvSpPr>
        <p:spPr bwMode="auto">
          <a:xfrm>
            <a:off x="247650" y="863600"/>
            <a:ext cx="8647113"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spcBef>
                <a:spcPct val="50000"/>
              </a:spcBef>
            </a:pPr>
            <a:r>
              <a:rPr lang="ru-RU" altLang="ru-RU" b="0">
                <a:solidFill>
                  <a:srgbClr val="800080"/>
                </a:solidFill>
              </a:rPr>
              <a:t>Эти названия используются в кредитно-дебетовых СЭЛП с применением КК, в которых несанкционированный доступ к информации о торговом балансе (и другой коммерческой информации) предотвращается с помощью специальных механизмов защиты канала доставки данных (например, </a:t>
            </a:r>
            <a:r>
              <a:rPr lang="en-US" altLang="ru-RU" b="0">
                <a:solidFill>
                  <a:srgbClr val="800080"/>
                </a:solidFill>
              </a:rPr>
              <a:t>SSL</a:t>
            </a:r>
            <a:r>
              <a:rPr lang="ru-RU" altLang="ru-RU" b="0">
                <a:solidFill>
                  <a:srgbClr val="800080"/>
                </a:solidFill>
              </a:rPr>
              <a:t>/</a:t>
            </a:r>
            <a:r>
              <a:rPr lang="en-US" altLang="ru-RU" b="0">
                <a:solidFill>
                  <a:srgbClr val="800080"/>
                </a:solidFill>
              </a:rPr>
              <a:t>TLS</a:t>
            </a:r>
            <a:r>
              <a:rPr lang="ru-RU" altLang="ru-RU" b="0">
                <a:solidFill>
                  <a:srgbClr val="800080"/>
                </a:solidFill>
              </a:rPr>
              <a:t>). Продавец направляет этот компонент покупателю. Покупатель сравнивает присланные платежные схемы и протоколы, используемую валюту/предварительную стоимость предложения с теми, которые он поддерживает и предварительно выбрал;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89891" name="Text Box 3"/>
          <p:cNvSpPr txBox="1">
            <a:spLocks noChangeArrowheads="1"/>
          </p:cNvSpPr>
          <p:nvPr/>
        </p:nvSpPr>
        <p:spPr bwMode="auto">
          <a:xfrm>
            <a:off x="222250" y="1009650"/>
            <a:ext cx="8634413" cy="5426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sz="2500" b="0">
                <a:solidFill>
                  <a:srgbClr val="800080"/>
                </a:solidFill>
              </a:rPr>
              <a:t>“</a:t>
            </a:r>
            <a:r>
              <a:rPr lang="en-US" altLang="ru-RU" sz="2500" b="0">
                <a:solidFill>
                  <a:srgbClr val="800080"/>
                </a:solidFill>
              </a:rPr>
              <a:t>Brand Selection</a:t>
            </a:r>
            <a:r>
              <a:rPr lang="ru-RU" altLang="ru-RU" sz="2500" b="0">
                <a:solidFill>
                  <a:srgbClr val="800080"/>
                </a:solidFill>
              </a:rPr>
              <a:t>” (выбор платежной схемы по фирменной торговой марке платежной организации) — содержит ту схему, которую выбрал покупатель. Он обратно направляет продавцу выбранную(ые) платежную(ые) схему(ы), используемую валюту и предварительную стоимость, также информацию о возможных особенностях платежного протокола. Эта информация может быть использована для внесения изменений в сообщения торговой процедуры “предложение”. Например, продавец может изменить в предложении процент скидки (в большую сторону) на товары или услуги с целью поощрения покупателя, приобретшего дисконтную карту в магазине(ах) продавца;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091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0915" name="Text Box 3"/>
          <p:cNvSpPr txBox="1">
            <a:spLocks noChangeArrowheads="1"/>
          </p:cNvSpPr>
          <p:nvPr/>
        </p:nvSpPr>
        <p:spPr bwMode="auto">
          <a:xfrm>
            <a:off x="222250" y="1162050"/>
            <a:ext cx="8659813" cy="5003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Status</a:t>
            </a:r>
            <a:r>
              <a:rPr lang="ru-RU" altLang="ru-RU" b="0">
                <a:solidFill>
                  <a:srgbClr val="800080"/>
                </a:solidFill>
              </a:rPr>
              <a:t>” (состояние) — используется для указания платежной системы, используемой в предшествующей торговой процедуре (например, “</a:t>
            </a:r>
            <a:r>
              <a:rPr lang="en-US" altLang="ru-RU" b="0" i="1">
                <a:solidFill>
                  <a:srgbClr val="800080"/>
                </a:solidFill>
              </a:rPr>
              <a:t>offer exchange</a:t>
            </a:r>
            <a:r>
              <a:rPr lang="ru-RU" altLang="ru-RU" b="0">
                <a:solidFill>
                  <a:srgbClr val="800080"/>
                </a:solidFill>
              </a:rPr>
              <a:t>”), которая успешно завершилась. Если он формируется платежной системой — то для указания финального состояния платежной системы;</a:t>
            </a:r>
          </a:p>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Organization</a:t>
            </a:r>
            <a:r>
              <a:rPr lang="ru-RU" altLang="ru-RU" b="0">
                <a:solidFill>
                  <a:srgbClr val="800080"/>
                </a:solidFill>
              </a:rPr>
              <a:t>” (организация) — формируется продавцом и содержит точные данные об участниках торговой сделки (продавце и системе платежей):</a:t>
            </a:r>
            <a:endParaRPr lang="ru-RU" altLang="ru-RU">
              <a:solidFill>
                <a:srgbClr val="80008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93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1939" name="Text Box 3"/>
          <p:cNvSpPr txBox="1">
            <a:spLocks noChangeArrowheads="1"/>
          </p:cNvSpPr>
          <p:nvPr/>
        </p:nvSpPr>
        <p:spPr bwMode="auto">
          <a:xfrm>
            <a:off x="234950" y="849313"/>
            <a:ext cx="8661400" cy="57292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336600"/>
              </a:buClr>
              <a:buSzPct val="90000"/>
              <a:buFont typeface="Wingdings" panose="05000000000000000000" pitchFamily="2" charset="2"/>
              <a:buChar char="v"/>
            </a:pPr>
            <a:r>
              <a:rPr lang="ru-RU" altLang="ru-RU" b="0">
                <a:solidFill>
                  <a:srgbClr val="800080"/>
                </a:solidFill>
              </a:rPr>
              <a:t>продавец требует, чтобы платежная система могла определить тип платежа, принимаемый продавцом. Обычно, результатом приёма (или обработки) платежа платёжной системой в интересах продавца будет осуществление кредитной или дебетовой операции с целью получения платежной системой торгового баланса продавца. Эти торговые операции в </a:t>
            </a:r>
            <a:r>
              <a:rPr lang="en-US" altLang="ru-RU" b="0">
                <a:solidFill>
                  <a:srgbClr val="800080"/>
                </a:solidFill>
              </a:rPr>
              <a:t>IOTP</a:t>
            </a:r>
            <a:r>
              <a:rPr lang="ru-RU" altLang="ru-RU" b="0">
                <a:solidFill>
                  <a:srgbClr val="800080"/>
                </a:solidFill>
              </a:rPr>
              <a:t>-протоколе не рассматриваются;</a:t>
            </a:r>
          </a:p>
          <a:p>
            <a:pPr>
              <a:spcBef>
                <a:spcPct val="20000"/>
              </a:spcBef>
              <a:buClr>
                <a:srgbClr val="336600"/>
              </a:buClr>
              <a:buSzPct val="90000"/>
              <a:buFont typeface="Wingdings" panose="05000000000000000000" pitchFamily="2" charset="2"/>
              <a:buChar char="v"/>
            </a:pPr>
            <a:r>
              <a:rPr lang="ru-RU" altLang="ru-RU" b="0">
                <a:solidFill>
                  <a:srgbClr val="800080"/>
                </a:solidFill>
              </a:rPr>
              <a:t>платежная система требует, чтобы была возможность проверки корректности используемой платежной системы, принимающей (или обрабатывающей) платежи;</a:t>
            </a:r>
            <a:endParaRPr lang="ru-RU" altLang="ru-RU">
              <a:solidFill>
                <a:srgbClr val="80008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29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2963" name="Text Box 3"/>
          <p:cNvSpPr txBox="1">
            <a:spLocks noChangeArrowheads="1"/>
          </p:cNvSpPr>
          <p:nvPr/>
        </p:nvSpPr>
        <p:spPr bwMode="auto">
          <a:xfrm>
            <a:off x="234950" y="1058863"/>
            <a:ext cx="8634413" cy="54308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Payment</a:t>
            </a:r>
            <a:r>
              <a:rPr lang="ru-RU" altLang="ru-RU" b="0">
                <a:solidFill>
                  <a:srgbClr val="800080"/>
                </a:solidFill>
              </a:rPr>
              <a:t>” (оплата товаров или услуг) — содержит детали о сумме платежа, используемой валюте и направлении платежа (кто и кому платит);</a:t>
            </a:r>
          </a:p>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Offer Response Signature</a:t>
            </a:r>
            <a:r>
              <a:rPr lang="ru-RU" altLang="ru-RU" b="0">
                <a:solidFill>
                  <a:srgbClr val="800080"/>
                </a:solidFill>
              </a:rPr>
              <a:t>” (ЭЦП ответа на запрос предложения) — (не обязателен) если ЭЦП представлена, то она рассчитывается по все пре­дыдущим компонентам с цель обеспечения их целостности (</a:t>
            </a:r>
            <a:r>
              <a:rPr lang="ru-RU" altLang="ru-RU" b="0" i="1" u="sng">
                <a:solidFill>
                  <a:srgbClr val="800080"/>
                </a:solidFill>
                <a:latin typeface="Tahoma" panose="020B0604030504040204" pitchFamily="34" charset="0"/>
                <a:cs typeface="Tahoma" panose="020B0604030504040204" pitchFamily="34" charset="0"/>
              </a:rPr>
              <a:t>Замечание</a:t>
            </a:r>
            <a:r>
              <a:rPr lang="ru-RU" altLang="ru-RU" b="0" i="1">
                <a:solidFill>
                  <a:srgbClr val="800080"/>
                </a:solidFill>
                <a:latin typeface="Tahoma" panose="020B0604030504040204" pitchFamily="34" charset="0"/>
                <a:cs typeface="Tahoma" panose="020B0604030504040204" pitchFamily="34" charset="0"/>
              </a:rPr>
              <a:t>. Компоненты “</a:t>
            </a:r>
            <a:r>
              <a:rPr lang="en-US" altLang="ru-RU" b="0" i="1">
                <a:solidFill>
                  <a:srgbClr val="800080"/>
                </a:solidFill>
                <a:latin typeface="Tahoma" panose="020B0604030504040204" pitchFamily="34" charset="0"/>
                <a:cs typeface="Tahoma" panose="020B0604030504040204" pitchFamily="34" charset="0"/>
              </a:rPr>
              <a:t>Brand List</a:t>
            </a:r>
            <a:r>
              <a:rPr lang="ru-RU" altLang="ru-RU" b="0" i="1">
                <a:solidFill>
                  <a:srgbClr val="800080"/>
                </a:solidFill>
                <a:latin typeface="Tahoma" panose="020B0604030504040204" pitchFamily="34" charset="0"/>
                <a:cs typeface="Tahoma" panose="020B0604030504040204" pitchFamily="34" charset="0"/>
              </a:rPr>
              <a:t>” и “</a:t>
            </a:r>
            <a:r>
              <a:rPr lang="en-US" altLang="ru-RU" b="0" i="1">
                <a:solidFill>
                  <a:srgbClr val="800080"/>
                </a:solidFill>
                <a:latin typeface="Tahoma" panose="020B0604030504040204" pitchFamily="34" charset="0"/>
                <a:cs typeface="Tahoma" panose="020B0604030504040204" pitchFamily="34" charset="0"/>
              </a:rPr>
              <a:t>Brand Selection</a:t>
            </a:r>
            <a:r>
              <a:rPr lang="ru-RU" altLang="ru-RU" b="0" i="1">
                <a:solidFill>
                  <a:srgbClr val="800080"/>
                </a:solidFill>
                <a:latin typeface="Tahoma" panose="020B0604030504040204" pitchFamily="34" charset="0"/>
                <a:cs typeface="Tahoma" panose="020B0604030504040204" pitchFamily="34" charset="0"/>
              </a:rPr>
              <a:t>” не подписываются до тех пор, пока не будет сформированы данные о платеже</a:t>
            </a:r>
            <a:r>
              <a:rPr lang="ru-RU" altLang="ru-RU" b="0">
                <a:solidFill>
                  <a:srgbClr val="800080"/>
                </a:solidFill>
              </a:rPr>
              <a:t>.);</a:t>
            </a:r>
            <a:endParaRPr lang="ru-RU" altLang="ru-RU">
              <a:solidFill>
                <a:srgbClr val="80008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3987" name="Text Box 3"/>
          <p:cNvSpPr txBox="1">
            <a:spLocks noChangeArrowheads="1"/>
          </p:cNvSpPr>
          <p:nvPr/>
        </p:nvSpPr>
        <p:spPr bwMode="auto">
          <a:xfrm>
            <a:off x="234950" y="939800"/>
            <a:ext cx="8634413" cy="57292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Trading Role Data</a:t>
            </a:r>
            <a:r>
              <a:rPr lang="ru-RU" altLang="ru-RU" b="0">
                <a:solidFill>
                  <a:srgbClr val="800080"/>
                </a:solidFill>
              </a:rPr>
              <a:t>” (дополнительная информация участника торговой операции) — (не обязателен) содержит дополнительную информацию продавца для другого участника торговой сессии (такого как система платежей или система доставки);</a:t>
            </a:r>
          </a:p>
          <a:p>
            <a:pPr>
              <a:spcBef>
                <a:spcPct val="2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Payment Scheme</a:t>
            </a:r>
            <a:r>
              <a:rPr lang="ru-RU" altLang="ru-RU" b="0">
                <a:solidFill>
                  <a:srgbClr val="800080"/>
                </a:solidFill>
              </a:rPr>
              <a:t>” (схема платежа) — включает сообщения платежного протокола, используемого в торговой операции. Например, это могут быть “</a:t>
            </a:r>
            <a:r>
              <a:rPr lang="en-US" altLang="ru-RU" b="0">
                <a:solidFill>
                  <a:srgbClr val="800080"/>
                </a:solidFill>
              </a:rPr>
              <a:t>SET</a:t>
            </a:r>
            <a:r>
              <a:rPr lang="ru-RU" altLang="ru-RU" b="0">
                <a:solidFill>
                  <a:srgbClr val="800080"/>
                </a:solidFill>
              </a:rPr>
              <a:t>”-сообщения, “</a:t>
            </a:r>
            <a:r>
              <a:rPr lang="en-US" altLang="ru-RU" b="0">
                <a:solidFill>
                  <a:srgbClr val="800080"/>
                </a:solidFill>
              </a:rPr>
              <a:t>Mondex</a:t>
            </a:r>
            <a:r>
              <a:rPr lang="ru-RU" altLang="ru-RU" b="0">
                <a:solidFill>
                  <a:srgbClr val="800080"/>
                </a:solidFill>
              </a:rPr>
              <a:t>”-сообщения, “</a:t>
            </a:r>
            <a:r>
              <a:rPr lang="en-US" altLang="ru-RU" b="0">
                <a:solidFill>
                  <a:srgbClr val="800080"/>
                </a:solidFill>
              </a:rPr>
              <a:t>GeldKarte</a:t>
            </a:r>
            <a:r>
              <a:rPr lang="ru-RU" altLang="ru-RU" b="0">
                <a:solidFill>
                  <a:srgbClr val="800080"/>
                </a:solidFill>
              </a:rPr>
              <a:t>”-сообщения или другие методы платежей, которые поддерживает </a:t>
            </a:r>
            <a:r>
              <a:rPr lang="en-US" altLang="ru-RU" b="0">
                <a:solidFill>
                  <a:srgbClr val="800080"/>
                </a:solidFill>
              </a:rPr>
              <a:t>IOTP</a:t>
            </a:r>
            <a:r>
              <a:rPr lang="ru-RU" altLang="ru-RU" b="0">
                <a:solidFill>
                  <a:srgbClr val="800080"/>
                </a:solidFill>
              </a:rPr>
              <a:t>-протокол;</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01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5011" name="Text Box 3"/>
          <p:cNvSpPr txBox="1">
            <a:spLocks noChangeArrowheads="1"/>
          </p:cNvSpPr>
          <p:nvPr/>
        </p:nvSpPr>
        <p:spPr bwMode="auto">
          <a:xfrm>
            <a:off x="234950" y="822325"/>
            <a:ext cx="8634413" cy="5889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Payment Receipt</a:t>
            </a:r>
            <a:r>
              <a:rPr lang="ru-RU" altLang="ru-RU" sz="2700" b="0">
                <a:solidFill>
                  <a:srgbClr val="800080"/>
                </a:solidFill>
              </a:rPr>
              <a:t>” (приём платежа — “электронная квитанция об оплате”) — содержит информацию о платеже. Содержание информации зависит от используемого платежного протокола;</a:t>
            </a:r>
          </a:p>
          <a:p>
            <a:pPr>
              <a:spcBef>
                <a:spcPct val="10000"/>
              </a:spcBef>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Payment Receipt Signature</a:t>
            </a:r>
            <a:r>
              <a:rPr lang="ru-RU" altLang="ru-RU" sz="2700" b="0">
                <a:solidFill>
                  <a:srgbClr val="800080"/>
                </a:solidFill>
              </a:rPr>
              <a:t>” (ЭЦП приёма платежа) — (не обязателен) обеспечивает защиту платежа от подделки путем вычисления ЭЦП по компонентам “</a:t>
            </a:r>
            <a:r>
              <a:rPr lang="en-US" altLang="ru-RU" sz="2700" b="0">
                <a:solidFill>
                  <a:srgbClr val="800080"/>
                </a:solidFill>
              </a:rPr>
              <a:t>Payment Receipt</a:t>
            </a:r>
            <a:r>
              <a:rPr lang="ru-RU" altLang="ru-RU" sz="2700" b="0">
                <a:solidFill>
                  <a:srgbClr val="800080"/>
                </a:solidFill>
              </a:rPr>
              <a:t>” и “</a:t>
            </a:r>
            <a:r>
              <a:rPr lang="en-US" altLang="ru-RU" sz="2700" b="0">
                <a:solidFill>
                  <a:srgbClr val="800080"/>
                </a:solidFill>
              </a:rPr>
              <a:t>Offer Response Signature</a:t>
            </a:r>
            <a:r>
              <a:rPr lang="ru-RU" altLang="ru-RU" sz="2700" b="0">
                <a:solidFill>
                  <a:srgbClr val="800080"/>
                </a:solidFill>
              </a:rPr>
              <a:t>”. В торговой процедуре “предложение” (“</a:t>
            </a:r>
            <a:r>
              <a:rPr lang="en-US" altLang="ru-RU" sz="2700" i="1">
                <a:solidFill>
                  <a:srgbClr val="800080"/>
                </a:solidFill>
              </a:rPr>
              <a:t>offer exchange</a:t>
            </a:r>
            <a:r>
              <a:rPr lang="ru-RU" altLang="ru-RU" sz="2700" b="0">
                <a:solidFill>
                  <a:srgbClr val="800080"/>
                </a:solidFill>
              </a:rPr>
              <a:t>”) ЭЦП вычисляется по компонентам “</a:t>
            </a:r>
            <a:r>
              <a:rPr lang="en-US" altLang="ru-RU" sz="2700" b="0">
                <a:solidFill>
                  <a:srgbClr val="800080"/>
                </a:solidFill>
              </a:rPr>
              <a:t>Order</a:t>
            </a:r>
            <a:r>
              <a:rPr lang="ru-RU" altLang="ru-RU" sz="2700" b="0">
                <a:solidFill>
                  <a:srgbClr val="800080"/>
                </a:solidFill>
              </a:rPr>
              <a:t>”, “</a:t>
            </a:r>
            <a:r>
              <a:rPr lang="en-US" altLang="ru-RU" sz="2700" b="0">
                <a:solidFill>
                  <a:srgbClr val="800080"/>
                </a:solidFill>
              </a:rPr>
              <a:t>Organization</a:t>
            </a:r>
            <a:r>
              <a:rPr lang="ru-RU" altLang="ru-RU" sz="2700" b="0">
                <a:solidFill>
                  <a:srgbClr val="800080"/>
                </a:solidFill>
              </a:rPr>
              <a:t>” и “</a:t>
            </a:r>
            <a:r>
              <a:rPr lang="en-US" altLang="ru-RU" sz="2700" b="0">
                <a:solidFill>
                  <a:srgbClr val="800080"/>
                </a:solidFill>
              </a:rPr>
              <a:t>Delivery</a:t>
            </a:r>
            <a:r>
              <a:rPr lang="ru-RU" altLang="ru-RU" sz="2700" b="0">
                <a:solidFill>
                  <a:srgbClr val="800080"/>
                </a:solidFill>
              </a:rPr>
              <a:t>”, эффективно защищая платеж.</a:t>
            </a:r>
            <a:endParaRPr lang="ru-RU" altLang="ru-RU" sz="2700">
              <a:solidFill>
                <a:srgbClr val="800080"/>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60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6035" name="Text Box 3"/>
          <p:cNvSpPr txBox="1">
            <a:spLocks noChangeArrowheads="1"/>
          </p:cNvSpPr>
          <p:nvPr/>
        </p:nvSpPr>
        <p:spPr bwMode="auto">
          <a:xfrm>
            <a:off x="247650" y="1214438"/>
            <a:ext cx="8634413"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b="0">
                <a:solidFill>
                  <a:srgbClr val="800080"/>
                </a:solidFill>
              </a:rPr>
              <a:t>Пример реализации торговой процедуры “оплата товаров или услуг”, представленный на рис.32.6, является наиболее общим случаем. Возможны и более простые варианты реализации этой процедуры. Например, если сумма платежа не зависит от выбранных платежных схемы и протокола, то платежная информация, формируемая на третьей итерации процедуры, может направляться покупателю в одно время с компонентом “</a:t>
            </a:r>
            <a:r>
              <a:rPr lang="en-US" altLang="ru-RU" sz="3000" b="0">
                <a:solidFill>
                  <a:srgbClr val="800080"/>
                </a:solidFill>
              </a:rPr>
              <a:t>Brand List</a:t>
            </a:r>
            <a:r>
              <a:rPr lang="ru-RU" altLang="ru-RU" sz="3000" b="0">
                <a:solidFill>
                  <a:srgbClr val="800080"/>
                </a:solidFill>
              </a:rPr>
              <a:t>”, формируемом на первом этапе.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9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49955" name="Text Box 3"/>
          <p:cNvSpPr txBox="1">
            <a:spLocks noChangeArrowheads="1"/>
          </p:cNvSpPr>
          <p:nvPr/>
        </p:nvSpPr>
        <p:spPr bwMode="auto">
          <a:xfrm>
            <a:off x="238125" y="928688"/>
            <a:ext cx="8642350" cy="579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0000"/>
              </a:buClr>
              <a:buFont typeface="Wingdings" panose="05000000000000000000" pitchFamily="2" charset="2"/>
              <a:buChar char=""/>
            </a:pPr>
            <a:r>
              <a:rPr lang="ru-RU" altLang="ru-RU" sz="3200" i="1">
                <a:solidFill>
                  <a:srgbClr val="800080"/>
                </a:solidFill>
              </a:rPr>
              <a:t>Класс платежных операций</a:t>
            </a:r>
            <a:endParaRPr lang="ru-RU" altLang="ru-RU" sz="3200">
              <a:solidFill>
                <a:srgbClr val="800080"/>
              </a:solidFill>
            </a:endParaRPr>
          </a:p>
        </p:txBody>
      </p:sp>
      <p:sp>
        <p:nvSpPr>
          <p:cNvPr id="1149956" name="Text Box 4"/>
          <p:cNvSpPr txBox="1">
            <a:spLocks noChangeArrowheads="1"/>
          </p:cNvSpPr>
          <p:nvPr/>
        </p:nvSpPr>
        <p:spPr bwMode="auto">
          <a:xfrm>
            <a:off x="701675" y="1641475"/>
            <a:ext cx="8205788" cy="4921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FF0000"/>
              </a:buClr>
              <a:buFont typeface="Webdings" panose="05030102010509060703" pitchFamily="18" charset="2"/>
              <a:buChar char=""/>
            </a:pPr>
            <a:r>
              <a:rPr lang="ru-RU" altLang="ru-RU" sz="2600" b="0" u="sng">
                <a:solidFill>
                  <a:srgbClr val="800080"/>
                </a:solidFill>
                <a:latin typeface="Tahoma" panose="020B0604030504040204" pitchFamily="34" charset="0"/>
                <a:cs typeface="Tahoma" panose="020B0604030504040204" pitchFamily="34" charset="0"/>
              </a:rPr>
              <a:t>приобретение товаров и услуг</a:t>
            </a:r>
            <a:r>
              <a:rPr lang="ru-RU" altLang="ru-RU" sz="2600" b="0">
                <a:solidFill>
                  <a:srgbClr val="800080"/>
                </a:solidFill>
              </a:rPr>
              <a:t> (</a:t>
            </a:r>
            <a:r>
              <a:rPr lang="en-US" altLang="ru-RU" sz="2600" i="1">
                <a:solidFill>
                  <a:srgbClr val="800080"/>
                </a:solidFill>
              </a:rPr>
              <a:t>PURCHASE</a:t>
            </a:r>
            <a:r>
              <a:rPr lang="ru-RU" altLang="ru-RU" sz="2600" b="0">
                <a:solidFill>
                  <a:srgbClr val="800080"/>
                </a:solidFill>
              </a:rPr>
              <a:t>) — включает предложение, оплату и доставку (последняя не обязательна) товаров и услуг;</a:t>
            </a:r>
          </a:p>
          <a:p>
            <a:pPr>
              <a:spcBef>
                <a:spcPct val="20000"/>
              </a:spcBef>
              <a:buClr>
                <a:srgbClr val="FF0000"/>
              </a:buClr>
              <a:buFont typeface="Webdings" panose="05030102010509060703" pitchFamily="18" charset="2"/>
              <a:buChar char=""/>
            </a:pPr>
            <a:r>
              <a:rPr lang="ru-RU" altLang="ru-RU" sz="2600" b="0" u="sng">
                <a:solidFill>
                  <a:srgbClr val="800080"/>
                </a:solidFill>
                <a:latin typeface="Tahoma" panose="020B0604030504040204" pitchFamily="34" charset="0"/>
                <a:cs typeface="Tahoma" panose="020B0604030504040204" pitchFamily="34" charset="0"/>
              </a:rPr>
              <a:t>возврат стоимости</a:t>
            </a:r>
            <a:r>
              <a:rPr lang="ru-RU" altLang="ru-RU" sz="2600" b="0">
                <a:solidFill>
                  <a:srgbClr val="800080"/>
                </a:solidFill>
              </a:rPr>
              <a:t> (</a:t>
            </a:r>
            <a:r>
              <a:rPr lang="en-US" altLang="ru-RU" sz="2600" i="1">
                <a:solidFill>
                  <a:srgbClr val="800080"/>
                </a:solidFill>
              </a:rPr>
              <a:t>REFUND</a:t>
            </a:r>
            <a:r>
              <a:rPr lang="ru-RU" altLang="ru-RU" sz="2600" b="0">
                <a:solidFill>
                  <a:srgbClr val="800080"/>
                </a:solidFill>
              </a:rPr>
              <a:t>) — предназначена для возврата платежей, которые являются результатом, как правило, преждевременной покупки товаров;</a:t>
            </a:r>
          </a:p>
          <a:p>
            <a:pPr>
              <a:spcBef>
                <a:spcPct val="20000"/>
              </a:spcBef>
              <a:buClr>
                <a:srgbClr val="FF0000"/>
              </a:buClr>
              <a:buFont typeface="Webdings" panose="05030102010509060703" pitchFamily="18" charset="2"/>
              <a:buChar char=""/>
            </a:pPr>
            <a:r>
              <a:rPr lang="ru-RU" altLang="ru-RU" sz="2600" b="0" u="sng">
                <a:solidFill>
                  <a:srgbClr val="800080"/>
                </a:solidFill>
                <a:latin typeface="Tahoma" panose="020B0604030504040204" pitchFamily="34" charset="0"/>
                <a:cs typeface="Tahoma" panose="020B0604030504040204" pitchFamily="34" charset="0"/>
              </a:rPr>
              <a:t>обмен стоимости</a:t>
            </a:r>
            <a:r>
              <a:rPr lang="ru-RU" altLang="ru-RU" sz="2600" b="0">
                <a:solidFill>
                  <a:srgbClr val="800080"/>
                </a:solidFill>
              </a:rPr>
              <a:t> (</a:t>
            </a:r>
            <a:r>
              <a:rPr lang="en-US" altLang="ru-RU" sz="2600" i="1">
                <a:solidFill>
                  <a:srgbClr val="800080"/>
                </a:solidFill>
              </a:rPr>
              <a:t>VALUE EXCHANGE</a:t>
            </a:r>
            <a:r>
              <a:rPr lang="ru-RU" altLang="ru-RU" sz="2600" b="0">
                <a:solidFill>
                  <a:srgbClr val="800080"/>
                </a:solidFill>
              </a:rPr>
              <a:t>) — предполагает преобразование стоимости с одними денежным выражением и методом платежа в стоимость с другими денежным выражением и методом платежа;</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0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7059" name="Text Box 3"/>
          <p:cNvSpPr txBox="1">
            <a:spLocks noChangeArrowheads="1"/>
          </p:cNvSpPr>
          <p:nvPr/>
        </p:nvSpPr>
        <p:spPr bwMode="auto">
          <a:xfrm>
            <a:off x="234950" y="1123950"/>
            <a:ext cx="8647113" cy="5345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30000"/>
              </a:spcBef>
            </a:pPr>
            <a:r>
              <a:rPr lang="ru-RU" altLang="ru-RU" b="0">
                <a:solidFill>
                  <a:srgbClr val="800080"/>
                </a:solidFill>
              </a:rPr>
              <a:t>Итогом торговой процедуры “</a:t>
            </a:r>
            <a:r>
              <a:rPr lang="en-US" altLang="ru-RU" b="0" i="1">
                <a:solidFill>
                  <a:srgbClr val="800080"/>
                </a:solidFill>
              </a:rPr>
              <a:t>payment exchange</a:t>
            </a:r>
            <a:r>
              <a:rPr lang="ru-RU" altLang="ru-RU" b="0">
                <a:solidFill>
                  <a:srgbClr val="800080"/>
                </a:solidFill>
              </a:rPr>
              <a:t>” (при прочих положительных условиях) является электронная платёжная квитанция, сформированная и подписанная платёжной системой и указывающая на успешную оплату покупателем приобретаемых товаров или услуг.</a:t>
            </a:r>
          </a:p>
          <a:p>
            <a:pPr>
              <a:spcBef>
                <a:spcPct val="30000"/>
              </a:spcBef>
            </a:pPr>
            <a:r>
              <a:rPr lang="ru-RU" altLang="ru-RU">
                <a:solidFill>
                  <a:srgbClr val="800080"/>
                </a:solidFill>
                <a:latin typeface="Tahoma" panose="020B0604030504040204" pitchFamily="34" charset="0"/>
                <a:cs typeface="Tahoma" panose="020B0604030504040204" pitchFamily="34" charset="0"/>
              </a:rPr>
              <a:t>Торговая процедура “доставка товаров или услуг”</a:t>
            </a:r>
            <a:r>
              <a:rPr lang="ru-RU" altLang="ru-RU">
                <a:solidFill>
                  <a:srgbClr val="800080"/>
                </a:solidFill>
              </a:rPr>
              <a:t> (“</a:t>
            </a:r>
            <a:r>
              <a:rPr lang="en-US" altLang="ru-RU" i="1">
                <a:solidFill>
                  <a:srgbClr val="800080"/>
                </a:solidFill>
              </a:rPr>
              <a:t>delivery exchange</a:t>
            </a:r>
            <a:r>
              <a:rPr lang="ru-RU" altLang="ru-RU">
                <a:solidFill>
                  <a:srgbClr val="800080"/>
                </a:solidFill>
              </a:rPr>
              <a:t>”).</a:t>
            </a:r>
            <a:r>
              <a:rPr lang="ru-RU" altLang="ru-RU" b="0">
                <a:solidFill>
                  <a:srgbClr val="800080"/>
                </a:solidFill>
              </a:rPr>
              <a:t> </a:t>
            </a:r>
            <a:r>
              <a:rPr lang="ru-RU" altLang="ru-RU" b="0" u="sng">
                <a:solidFill>
                  <a:srgbClr val="800080"/>
                </a:solidFill>
              </a:rPr>
              <a:t>Основное назначение</a:t>
            </a:r>
            <a:r>
              <a:rPr lang="ru-RU" altLang="ru-RU" b="0">
                <a:solidFill>
                  <a:srgbClr val="800080"/>
                </a:solidFill>
              </a:rPr>
              <a:t>: обеспечить доставку приобретенных товаров или услуг покупателю, либо в режиме “</a:t>
            </a:r>
            <a:r>
              <a:rPr lang="en-US" altLang="ru-RU" b="0">
                <a:solidFill>
                  <a:srgbClr val="800080"/>
                </a:solidFill>
              </a:rPr>
              <a:t>on</a:t>
            </a:r>
            <a:r>
              <a:rPr lang="ru-RU" altLang="ru-RU" b="0">
                <a:solidFill>
                  <a:srgbClr val="800080"/>
                </a:solidFill>
              </a:rPr>
              <a:t>-</a:t>
            </a:r>
            <a:r>
              <a:rPr lang="en-US" altLang="ru-RU" b="0">
                <a:solidFill>
                  <a:srgbClr val="800080"/>
                </a:solidFill>
              </a:rPr>
              <a:t>line</a:t>
            </a:r>
            <a:r>
              <a:rPr lang="ru-RU" altLang="ru-RU" b="0">
                <a:solidFill>
                  <a:srgbClr val="800080"/>
                </a:solidFill>
              </a:rPr>
              <a:t>”, либо с использованием физических средств доставки.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8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8083" name="Text Box 3"/>
          <p:cNvSpPr txBox="1">
            <a:spLocks noChangeArrowheads="1"/>
          </p:cNvSpPr>
          <p:nvPr/>
        </p:nvSpPr>
        <p:spPr bwMode="auto">
          <a:xfrm>
            <a:off x="234950" y="1063625"/>
            <a:ext cx="8648700" cy="5486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b="0" u="sng">
                <a:solidFill>
                  <a:srgbClr val="800080"/>
                </a:solidFill>
              </a:rPr>
              <a:t>Второе предназначение</a:t>
            </a:r>
            <a:r>
              <a:rPr lang="ru-RU" altLang="ru-RU" sz="3000" b="0">
                <a:solidFill>
                  <a:srgbClr val="800080"/>
                </a:solidFill>
              </a:rPr>
              <a:t>: обеспечить покупателя дополнительной информацией о предстоящей доставке приобретенных товаров, отражающей детали их транспортировки (например, номер авиарейса или маршрут и порт прибытия морского судна и другое). Компоненты, входящие в данную процедуру могут также подписываться с целью оказания помощи покупателю при возникновении проблем и конфликтов при физической доставке товаров. Данная процедура представлена на рис.32.7.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6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18563" name="Text Box 3"/>
          <p:cNvSpPr txBox="1">
            <a:spLocks noChangeArrowheads="1"/>
          </p:cNvSpPr>
          <p:nvPr/>
        </p:nvSpPr>
        <p:spPr bwMode="auto">
          <a:xfrm>
            <a:off x="0" y="6064250"/>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32.7,а</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“доставка товаров или услуг” </a:t>
            </a:r>
          </a:p>
        </p:txBody>
      </p:sp>
      <p:grpSp>
        <p:nvGrpSpPr>
          <p:cNvPr id="1218594" name="Group 34"/>
          <p:cNvGrpSpPr>
            <a:grpSpLocks/>
          </p:cNvGrpSpPr>
          <p:nvPr/>
        </p:nvGrpSpPr>
        <p:grpSpPr bwMode="auto">
          <a:xfrm>
            <a:off x="215900" y="593725"/>
            <a:ext cx="8713788" cy="5310188"/>
            <a:chOff x="136" y="374"/>
            <a:chExt cx="5489" cy="3345"/>
          </a:xfrm>
        </p:grpSpPr>
        <p:sp>
          <p:nvSpPr>
            <p:cNvPr id="1218572" name="Rectangle 12"/>
            <p:cNvSpPr>
              <a:spLocks noChangeArrowheads="1"/>
            </p:cNvSpPr>
            <p:nvPr/>
          </p:nvSpPr>
          <p:spPr bwMode="auto">
            <a:xfrm>
              <a:off x="147" y="1545"/>
              <a:ext cx="441" cy="10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2.</a:t>
              </a:r>
            </a:p>
          </p:txBody>
        </p:sp>
        <p:sp>
          <p:nvSpPr>
            <p:cNvPr id="1218574" name="Rectangle 14"/>
            <p:cNvSpPr>
              <a:spLocks noChangeArrowheads="1"/>
            </p:cNvSpPr>
            <p:nvPr/>
          </p:nvSpPr>
          <p:spPr bwMode="auto">
            <a:xfrm>
              <a:off x="151" y="684"/>
              <a:ext cx="436" cy="85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1.</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18570" name="Rectangle 10"/>
            <p:cNvSpPr>
              <a:spLocks noChangeArrowheads="1"/>
            </p:cNvSpPr>
            <p:nvPr/>
          </p:nvSpPr>
          <p:spPr bwMode="auto">
            <a:xfrm>
              <a:off x="150" y="2616"/>
              <a:ext cx="437" cy="1083"/>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3.</a:t>
              </a:r>
            </a:p>
          </p:txBody>
        </p:sp>
        <p:sp>
          <p:nvSpPr>
            <p:cNvPr id="1218573" name="Rectangle 13"/>
            <p:cNvSpPr>
              <a:spLocks noChangeArrowheads="1"/>
            </p:cNvSpPr>
            <p:nvPr/>
          </p:nvSpPr>
          <p:spPr bwMode="auto">
            <a:xfrm>
              <a:off x="2401" y="683"/>
              <a:ext cx="3224" cy="850"/>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Покупатель решает приобрести товар или услугу и</a:t>
              </a:r>
            </a:p>
            <a:p>
              <a:pPr>
                <a:spcBef>
                  <a:spcPct val="0"/>
                </a:spcBef>
                <a:buFontTx/>
                <a:buNone/>
              </a:pPr>
              <a:r>
                <a:rPr lang="ru-RU" altLang="ru-RU" sz="1400">
                  <a:solidFill>
                    <a:schemeClr val="folHlink"/>
                  </a:solidFill>
                  <a:effectLst>
                    <a:outerShdw blurRad="38100" dist="38100" dir="2700000" algn="tl">
                      <a:srgbClr val="000000"/>
                    </a:outerShdw>
                  </a:effectLst>
                </a:rPr>
                <a:t>направляет информацию о том, что доставлять и кто</a:t>
              </a:r>
            </a:p>
            <a:p>
              <a:pPr>
                <a:spcBef>
                  <a:spcPct val="0"/>
                </a:spcBef>
                <a:buFontTx/>
                <a:buNone/>
              </a:pPr>
              <a:r>
                <a:rPr lang="ru-RU" altLang="ru-RU" sz="1400">
                  <a:solidFill>
                    <a:schemeClr val="folHlink"/>
                  </a:solidFill>
                  <a:effectLst>
                    <a:outerShdw blurRad="38100" dist="38100" dir="2700000" algn="tl">
                      <a:srgbClr val="000000"/>
                    </a:outerShdw>
                  </a:effectLst>
                </a:rPr>
                <a:t>будет принимать доставленные товары, продавцу,</a:t>
              </a:r>
            </a:p>
            <a:p>
              <a:pPr>
                <a:spcBef>
                  <a:spcPct val="0"/>
                </a:spcBef>
                <a:buFontTx/>
                <a:buNone/>
              </a:pPr>
              <a:r>
                <a:rPr lang="ru-RU" altLang="ru-RU" sz="1400">
                  <a:solidFill>
                    <a:schemeClr val="folHlink"/>
                  </a:solidFill>
                  <a:effectLst>
                    <a:outerShdw blurRad="38100" dist="38100" dir="2700000" algn="tl">
                      <a:srgbClr val="000000"/>
                    </a:outerShdw>
                  </a:effectLst>
                </a:rPr>
                <a:t>например, используя </a:t>
              </a:r>
              <a:r>
                <a:rPr lang="en-US" altLang="ru-RU" sz="1400">
                  <a:solidFill>
                    <a:schemeClr val="folHlink"/>
                  </a:solidFill>
                  <a:effectLst>
                    <a:outerShdw blurRad="38100" dist="38100" dir="2700000" algn="tl">
                      <a:srgbClr val="000000"/>
                    </a:outerShdw>
                  </a:effectLst>
                </a:rPr>
                <a:t>HTML</a:t>
              </a:r>
              <a:r>
                <a:rPr lang="ru-RU" altLang="ru-RU" sz="1400">
                  <a:solidFill>
                    <a:schemeClr val="folHlink"/>
                  </a:solidFill>
                  <a:effectLst>
                    <a:outerShdw blurRad="38100" dist="38100" dir="2700000" algn="tl">
                      <a:srgbClr val="000000"/>
                    </a:outerShdw>
                  </a:effectLst>
                </a:rPr>
                <a:t>.</a:t>
              </a:r>
              <a:endParaRPr lang="ru-RU" altLang="ru-RU" sz="1400" u="sng">
                <a:solidFill>
                  <a:schemeClr val="folHlink"/>
                </a:solidFill>
                <a:effectLst>
                  <a:outerShdw blurRad="38100" dist="38100" dir="2700000" algn="tl">
                    <a:srgbClr val="000000"/>
                  </a:outerShdw>
                </a:effectLst>
              </a:endParaRPr>
            </a:p>
            <a:p>
              <a:pPr>
                <a:spcBef>
                  <a:spcPct val="0"/>
                </a:spcBef>
                <a:buFontTx/>
                <a:buNone/>
              </a:pPr>
              <a:r>
                <a:rPr lang="ru-RU" altLang="ru-RU" sz="1400" u="sng">
                  <a:solidFill>
                    <a:schemeClr val="folHlink"/>
                  </a:solidFill>
                  <a:effectLst>
                    <a:outerShdw blurRad="38100" dist="38100" dir="2700000" algn="tl">
                      <a:srgbClr val="000000"/>
                    </a:outerShdw>
                  </a:effectLst>
                </a:rPr>
                <a:t>Передаваемые данные</a:t>
              </a:r>
              <a:r>
                <a:rPr lang="ru-RU" altLang="ru-RU" sz="1400">
                  <a:solidFill>
                    <a:schemeClr val="folHlink"/>
                  </a:solidFill>
                  <a:effectLst>
                    <a:outerShdw blurRad="38100" dist="38100" dir="2700000" algn="tl">
                      <a:srgbClr val="000000"/>
                    </a:outerShdw>
                  </a:effectLst>
                </a:rPr>
                <a:t>: информация о том, что будет</a:t>
              </a:r>
            </a:p>
            <a:p>
              <a:pPr>
                <a:spcBef>
                  <a:spcPct val="0"/>
                </a:spcBef>
                <a:buFontTx/>
                <a:buNone/>
              </a:pPr>
              <a:r>
                <a:rPr lang="ru-RU" altLang="ru-RU" sz="1400">
                  <a:solidFill>
                    <a:schemeClr val="folHlink"/>
                  </a:solidFill>
                  <a:effectLst>
                    <a:outerShdw blurRad="38100" dist="38100" dir="2700000" algn="tl">
                      <a:srgbClr val="000000"/>
                    </a:outerShdw>
                  </a:effectLst>
                </a:rPr>
                <a:t>доставляться — в </a:t>
              </a:r>
              <a:r>
                <a:rPr lang="en-US" altLang="ru-RU" sz="1400">
                  <a:solidFill>
                    <a:schemeClr val="folHlink"/>
                  </a:solidFill>
                  <a:effectLst>
                    <a:outerShdw blurRad="38100" dist="38100" dir="2700000" algn="tl">
                      <a:srgbClr val="000000"/>
                    </a:outerShdw>
                  </a:effectLst>
                </a:rPr>
                <a:t>IOTP</a:t>
              </a:r>
              <a:r>
                <a:rPr lang="ru-RU" altLang="ru-RU" sz="1400">
                  <a:solidFill>
                    <a:schemeClr val="folHlink"/>
                  </a:solidFill>
                  <a:effectLst>
                    <a:outerShdw blurRad="38100" dist="38100" dir="2700000" algn="tl">
                      <a:srgbClr val="000000"/>
                    </a:outerShdw>
                  </a:effectLst>
                </a:rPr>
                <a:t>протоколе не рассматривается.</a:t>
              </a:r>
              <a:r>
                <a:rPr lang="ru-RU" altLang="ru-RU" sz="1400" b="0">
                  <a:solidFill>
                    <a:schemeClr val="folHlink"/>
                  </a:solidFill>
                </a:rPr>
                <a:t> </a:t>
              </a:r>
            </a:p>
          </p:txBody>
        </p:sp>
        <p:sp>
          <p:nvSpPr>
            <p:cNvPr id="1218571" name="Rectangle 11"/>
            <p:cNvSpPr>
              <a:spLocks noChangeArrowheads="1"/>
            </p:cNvSpPr>
            <p:nvPr/>
          </p:nvSpPr>
          <p:spPr bwMode="auto">
            <a:xfrm>
              <a:off x="2390" y="1540"/>
              <a:ext cx="3203" cy="1064"/>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Продавец проверяет информацию, присланную</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покупателем, добавляет данные о том, как будет</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осуществляться доставка, об организациях,</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участвующих в доставке, подписывает ее (не</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обязательно) и направляет покупателю.</a:t>
              </a:r>
              <a:endParaRPr lang="ru-RU" altLang="ru-RU" sz="1400" u="sng">
                <a:solidFill>
                  <a:schemeClr val="folHlink"/>
                </a:solidFill>
                <a:effectLst>
                  <a:outerShdw blurRad="38100" dist="38100" dir="2700000" algn="tl">
                    <a:srgbClr val="000000"/>
                  </a:outerShdw>
                </a:effectLst>
              </a:endParaRPr>
            </a:p>
            <a:p>
              <a:pPr>
                <a:lnSpc>
                  <a:spcPct val="95000"/>
                </a:lnSpc>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Delivery</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Organizations</a:t>
              </a:r>
              <a:r>
                <a:rPr lang="ru-RU" altLang="ru-RU" sz="1400">
                  <a:solidFill>
                    <a:schemeClr val="folHlink"/>
                  </a:solidFill>
                  <a:effectLst>
                    <a:outerShdw blurRad="38100" dist="38100" dir="2700000" algn="tl">
                      <a:srgbClr val="000000"/>
                    </a:outerShdw>
                  </a:effectLst>
                </a:rPr>
                <a:t>” (система</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доставки, схема доставки), “</a:t>
              </a:r>
              <a:r>
                <a:rPr lang="en-US" altLang="ru-RU" sz="1400">
                  <a:solidFill>
                    <a:schemeClr val="folHlink"/>
                  </a:solidFill>
                  <a:effectLst>
                    <a:outerShdw blurRad="38100" dist="38100" dir="2700000" algn="tl">
                      <a:srgbClr val="000000"/>
                    </a:outerShdw>
                  </a:effectLst>
                </a:rPr>
                <a:t>Order</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Offer Response</a:t>
              </a:r>
            </a:p>
            <a:p>
              <a:pPr>
                <a:lnSpc>
                  <a:spcPct val="95000"/>
                </a:lnSpc>
                <a:spcBef>
                  <a:spcPct val="0"/>
                </a:spcBef>
                <a:buFontTx/>
                <a:buNone/>
              </a:pPr>
              <a:r>
                <a:rPr lang="en-US" altLang="ru-RU" sz="1400">
                  <a:solidFill>
                    <a:schemeClr val="folHlink"/>
                  </a:solidFill>
                  <a:effectLst>
                    <a:outerShdw blurRad="38100" dist="38100" dir="2700000" algn="tl">
                      <a:srgbClr val="000000"/>
                    </a:outerShdw>
                  </a:effectLst>
                </a:rPr>
                <a:t>Signature</a:t>
              </a:r>
              <a:r>
                <a:rPr lang="ru-RU" altLang="ru-RU" sz="1400">
                  <a:solidFill>
                    <a:schemeClr val="folHlink"/>
                  </a:solidFill>
                  <a:effectLst>
                    <a:outerShdw blurRad="38100" dist="38100" dir="2700000" algn="tl">
                      <a:srgbClr val="000000"/>
                    </a:outerShdw>
                  </a:effectLst>
                </a:rPr>
                <a:t>” (не обязателен).</a:t>
              </a:r>
              <a:r>
                <a:rPr lang="ru-RU" altLang="ru-RU" sz="1400" b="0">
                  <a:solidFill>
                    <a:schemeClr val="folHlink"/>
                  </a:solidFill>
                </a:rPr>
                <a:t> </a:t>
              </a:r>
              <a:endParaRPr lang="en-US" altLang="ru-RU" sz="1400" b="0">
                <a:solidFill>
                  <a:schemeClr val="folHlink"/>
                </a:solidFill>
              </a:endParaRPr>
            </a:p>
          </p:txBody>
        </p:sp>
        <p:sp>
          <p:nvSpPr>
            <p:cNvPr id="1218565" name="Rectangle 5"/>
            <p:cNvSpPr>
              <a:spLocks noChangeArrowheads="1"/>
            </p:cNvSpPr>
            <p:nvPr/>
          </p:nvSpPr>
          <p:spPr bwMode="auto">
            <a:xfrm>
              <a:off x="1765" y="693"/>
              <a:ext cx="612" cy="3008"/>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8566" name="Rectangle 6"/>
            <p:cNvSpPr>
              <a:spLocks noChangeArrowheads="1"/>
            </p:cNvSpPr>
            <p:nvPr/>
          </p:nvSpPr>
          <p:spPr bwMode="auto">
            <a:xfrm>
              <a:off x="1193" y="681"/>
              <a:ext cx="556" cy="3026"/>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8567" name="Rectangle 7"/>
            <p:cNvSpPr>
              <a:spLocks noChangeArrowheads="1"/>
            </p:cNvSpPr>
            <p:nvPr/>
          </p:nvSpPr>
          <p:spPr bwMode="auto">
            <a:xfrm>
              <a:off x="616" y="690"/>
              <a:ext cx="572" cy="3026"/>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8568" name="Rectangle 8"/>
            <p:cNvSpPr>
              <a:spLocks noChangeArrowheads="1"/>
            </p:cNvSpPr>
            <p:nvPr/>
          </p:nvSpPr>
          <p:spPr bwMode="auto">
            <a:xfrm>
              <a:off x="2382" y="2622"/>
              <a:ext cx="3208" cy="1068"/>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200">
                  <a:solidFill>
                    <a:schemeClr val="folHlink"/>
                  </a:solidFill>
                  <a:effectLst>
                    <a:outerShdw blurRad="38100" dist="38100" dir="2700000" algn="tl">
                      <a:srgbClr val="000000"/>
                    </a:outerShdw>
                  </a:effectLst>
                </a:rPr>
                <a:t>Покупатель проверяет полученную информацию о доставке</a:t>
              </a:r>
            </a:p>
            <a:p>
              <a:pPr>
                <a:spcBef>
                  <a:spcPct val="0"/>
                </a:spcBef>
                <a:buFontTx/>
                <a:buNone/>
              </a:pPr>
              <a:r>
                <a:rPr lang="ru-RU" altLang="ru-RU" sz="1200">
                  <a:solidFill>
                    <a:schemeClr val="folHlink"/>
                  </a:solidFill>
                  <a:effectLst>
                    <a:outerShdw blurRad="38100" dist="38100" dir="2700000" algn="tl">
                      <a:srgbClr val="000000"/>
                    </a:outerShdw>
                  </a:effectLst>
                </a:rPr>
                <a:t>(соглашается с ней), включает данные авторизации для</a:t>
              </a:r>
            </a:p>
            <a:p>
              <a:pPr>
                <a:spcBef>
                  <a:spcPct val="0"/>
                </a:spcBef>
                <a:buFontTx/>
                <a:buNone/>
              </a:pPr>
              <a:r>
                <a:rPr lang="ru-RU" altLang="ru-RU" sz="1200">
                  <a:solidFill>
                    <a:schemeClr val="folHlink"/>
                  </a:solidFill>
                  <a:effectLst>
                    <a:outerShdw blurRad="38100" dist="38100" dir="2700000" algn="tl">
                      <a:srgbClr val="000000"/>
                    </a:outerShdw>
                  </a:effectLst>
                </a:rPr>
                <a:t>системы доставки, и передает эту информацию системе</a:t>
              </a:r>
            </a:p>
            <a:p>
              <a:pPr>
                <a:spcBef>
                  <a:spcPct val="0"/>
                </a:spcBef>
                <a:buFontTx/>
                <a:buNone/>
              </a:pPr>
              <a:r>
                <a:rPr lang="ru-RU" altLang="ru-RU" sz="1200">
                  <a:solidFill>
                    <a:schemeClr val="folHlink"/>
                  </a:solidFill>
                  <a:effectLst>
                    <a:outerShdw blurRad="38100" dist="38100" dir="2700000" algn="tl">
                      <a:srgbClr val="000000"/>
                    </a:outerShdw>
                  </a:effectLst>
                </a:rPr>
                <a:t>доставки. “Запрос доставки” (“</a:t>
              </a:r>
              <a:r>
                <a:rPr lang="en-US" altLang="ru-RU" sz="1200">
                  <a:solidFill>
                    <a:schemeClr val="folHlink"/>
                  </a:solidFill>
                  <a:effectLst>
                    <a:outerShdw blurRad="38100" dist="38100" dir="2700000" algn="tl">
                      <a:srgbClr val="000000"/>
                    </a:outerShdw>
                  </a:effectLst>
                </a:rPr>
                <a:t>DELIVERY REQUEST</a:t>
              </a:r>
              <a:r>
                <a:rPr lang="ru-RU" altLang="ru-RU" sz="1200">
                  <a:solidFill>
                    <a:schemeClr val="folHlink"/>
                  </a:solidFill>
                  <a:effectLst>
                    <a:outerShdw blurRad="38100" dist="38100" dir="2700000" algn="tl">
                      <a:srgbClr val="000000"/>
                    </a:outerShdw>
                  </a:effectLst>
                </a:rPr>
                <a:t>”).</a:t>
              </a:r>
              <a:endParaRPr lang="ru-RU" altLang="ru-RU" sz="1200" u="sng">
                <a:solidFill>
                  <a:schemeClr val="folHlink"/>
                </a:solidFill>
                <a:effectLst>
                  <a:outerShdw blurRad="38100" dist="38100" dir="2700000" algn="tl">
                    <a:srgbClr val="000000"/>
                  </a:outerShdw>
                </a:effectLst>
              </a:endParaRPr>
            </a:p>
            <a:p>
              <a:pPr>
                <a:spcBef>
                  <a:spcPct val="0"/>
                </a:spcBef>
                <a:buFontTx/>
                <a:buNone/>
              </a:pPr>
              <a:r>
                <a:rPr lang="ru-RU" altLang="ru-RU" sz="1200" u="sng">
                  <a:solidFill>
                    <a:schemeClr val="folHlink"/>
                  </a:solidFill>
                  <a:effectLst>
                    <a:outerShdw blurRad="38100" dist="38100" dir="2700000" algn="tl">
                      <a:srgbClr val="000000"/>
                    </a:outerShdw>
                  </a:effectLst>
                </a:rPr>
                <a:t>Компоненты</a:t>
              </a:r>
              <a:r>
                <a:rPr lang="ru-RU" altLang="ru-RU" sz="1200">
                  <a:solidFill>
                    <a:schemeClr val="folHlink"/>
                  </a:solidFill>
                  <a:effectLst>
                    <a:outerShdw blurRad="38100" dist="38100" dir="2700000" algn="tl">
                      <a:srgbClr val="000000"/>
                    </a:outerShdw>
                  </a:effectLst>
                </a:rPr>
                <a:t>: “</a:t>
              </a:r>
              <a:r>
                <a:rPr lang="en-US" altLang="ru-RU" sz="1200">
                  <a:solidFill>
                    <a:schemeClr val="folHlink"/>
                  </a:solidFill>
                  <a:effectLst>
                    <a:outerShdw blurRad="38100" dist="38100" dir="2700000" algn="tl">
                      <a:srgbClr val="000000"/>
                    </a:outerShdw>
                  </a:effectLst>
                </a:rPr>
                <a:t>Status</a:t>
              </a:r>
              <a:r>
                <a:rPr lang="ru-RU" altLang="ru-RU" sz="1200">
                  <a:solidFill>
                    <a:schemeClr val="folHlink"/>
                  </a:solidFill>
                  <a:effectLst>
                    <a:outerShdw blurRad="38100" dist="38100" dir="2700000" algn="tl">
                      <a:srgbClr val="000000"/>
                    </a:outerShdw>
                  </a:effectLst>
                </a:rPr>
                <a:t>”, “</a:t>
              </a:r>
              <a:r>
                <a:rPr lang="en-US" altLang="ru-RU" sz="1200">
                  <a:solidFill>
                    <a:schemeClr val="folHlink"/>
                  </a:solidFill>
                  <a:effectLst>
                    <a:outerShdw blurRad="38100" dist="38100" dir="2700000" algn="tl">
                      <a:srgbClr val="000000"/>
                    </a:outerShdw>
                  </a:effectLst>
                </a:rPr>
                <a:t>Delivery</a:t>
              </a:r>
              <a:r>
                <a:rPr lang="ru-RU" altLang="ru-RU" sz="1200">
                  <a:solidFill>
                    <a:schemeClr val="folHlink"/>
                  </a:solidFill>
                  <a:effectLst>
                    <a:outerShdw blurRad="38100" dist="38100" dir="2700000" algn="tl">
                      <a:srgbClr val="000000"/>
                    </a:outerShdw>
                  </a:effectLst>
                </a:rPr>
                <a:t>”, “</a:t>
              </a:r>
              <a:r>
                <a:rPr lang="en-US" altLang="ru-RU" sz="1200">
                  <a:solidFill>
                    <a:schemeClr val="folHlink"/>
                  </a:solidFill>
                  <a:effectLst>
                    <a:outerShdw blurRad="38100" dist="38100" dir="2700000" algn="tl">
                      <a:srgbClr val="000000"/>
                    </a:outerShdw>
                  </a:effectLst>
                </a:rPr>
                <a:t>Organizations</a:t>
              </a:r>
              <a:r>
                <a:rPr lang="ru-RU" altLang="ru-RU" sz="1200">
                  <a:solidFill>
                    <a:schemeClr val="folHlink"/>
                  </a:solidFill>
                  <a:effectLst>
                    <a:outerShdw blurRad="38100" dist="38100" dir="2700000" algn="tl">
                      <a:srgbClr val="000000"/>
                    </a:outerShdw>
                  </a:effectLst>
                </a:rPr>
                <a:t>” (покупатель,</a:t>
              </a:r>
            </a:p>
            <a:p>
              <a:pPr>
                <a:spcBef>
                  <a:spcPct val="0"/>
                </a:spcBef>
                <a:buFontTx/>
                <a:buNone/>
              </a:pPr>
              <a:r>
                <a:rPr lang="ru-RU" altLang="ru-RU" sz="1200">
                  <a:solidFill>
                    <a:schemeClr val="folHlink"/>
                  </a:solidFill>
                  <a:effectLst>
                    <a:outerShdw blurRad="38100" dist="38100" dir="2700000" algn="tl">
                      <a:srgbClr val="000000"/>
                    </a:outerShdw>
                  </a:effectLst>
                </a:rPr>
                <a:t>система доставки, схема доставки), “</a:t>
              </a:r>
              <a:r>
                <a:rPr lang="en-US" altLang="ru-RU" sz="1200">
                  <a:solidFill>
                    <a:schemeClr val="folHlink"/>
                  </a:solidFill>
                  <a:effectLst>
                    <a:outerShdw blurRad="38100" dist="38100" dir="2700000" algn="tl">
                      <a:srgbClr val="000000"/>
                    </a:outerShdw>
                  </a:effectLst>
                </a:rPr>
                <a:t>Order</a:t>
              </a:r>
              <a:r>
                <a:rPr lang="ru-RU" altLang="ru-RU" sz="1200">
                  <a:solidFill>
                    <a:schemeClr val="folHlink"/>
                  </a:solidFill>
                  <a:effectLst>
                    <a:outerShdw blurRad="38100" dist="38100" dir="2700000" algn="tl">
                      <a:srgbClr val="000000"/>
                    </a:outerShdw>
                  </a:effectLst>
                </a:rPr>
                <a:t>”, “</a:t>
              </a:r>
              <a:r>
                <a:rPr lang="en-US" altLang="ru-RU" sz="1200">
                  <a:solidFill>
                    <a:schemeClr val="folHlink"/>
                  </a:solidFill>
                  <a:effectLst>
                    <a:outerShdw blurRad="38100" dist="38100" dir="2700000" algn="tl">
                      <a:srgbClr val="000000"/>
                    </a:outerShdw>
                  </a:effectLst>
                </a:rPr>
                <a:t>Trading Role Data</a:t>
              </a:r>
              <a:r>
                <a:rPr lang="ru-RU" altLang="ru-RU" sz="1200">
                  <a:solidFill>
                    <a:schemeClr val="folHlink"/>
                  </a:solidFill>
                  <a:effectLst>
                    <a:outerShdw blurRad="38100" dist="38100" dir="2700000" algn="tl">
                      <a:srgbClr val="000000"/>
                    </a:outerShdw>
                  </a:effectLst>
                </a:rPr>
                <a:t>”</a:t>
              </a:r>
            </a:p>
            <a:p>
              <a:pPr>
                <a:spcBef>
                  <a:spcPct val="0"/>
                </a:spcBef>
                <a:buFontTx/>
                <a:buNone/>
              </a:pPr>
              <a:r>
                <a:rPr lang="ru-RU" altLang="ru-RU" sz="1200">
                  <a:solidFill>
                    <a:schemeClr val="folHlink"/>
                  </a:solidFill>
                  <a:effectLst>
                    <a:outerShdw blurRad="38100" dist="38100" dir="2700000" algn="tl">
                      <a:srgbClr val="000000"/>
                    </a:outerShdw>
                  </a:effectLst>
                </a:rPr>
                <a:t>(не обязателен); “</a:t>
              </a:r>
              <a:r>
                <a:rPr lang="en-US" altLang="ru-RU" sz="1200">
                  <a:solidFill>
                    <a:schemeClr val="folHlink"/>
                  </a:solidFill>
                  <a:effectLst>
                    <a:outerShdw blurRad="38100" dist="38100" dir="2700000" algn="tl">
                      <a:srgbClr val="000000"/>
                    </a:outerShdw>
                  </a:effectLst>
                </a:rPr>
                <a:t>Offer Response Signature</a:t>
              </a:r>
              <a:r>
                <a:rPr lang="ru-RU" altLang="ru-RU" sz="1200">
                  <a:solidFill>
                    <a:schemeClr val="folHlink"/>
                  </a:solidFill>
                  <a:effectLst>
                    <a:outerShdw blurRad="38100" dist="38100" dir="2700000" algn="tl">
                      <a:srgbClr val="000000"/>
                    </a:outerShdw>
                  </a:effectLst>
                </a:rPr>
                <a:t>” (не обязателен),</a:t>
              </a:r>
            </a:p>
            <a:p>
              <a:pPr>
                <a:spcBef>
                  <a:spcPct val="0"/>
                </a:spcBef>
                <a:buFontTx/>
                <a:buNone/>
              </a:pPr>
              <a:r>
                <a:rPr lang="ru-RU" altLang="ru-RU" sz="1200">
                  <a:solidFill>
                    <a:schemeClr val="folHlink"/>
                  </a:solidFill>
                  <a:effectLst>
                    <a:outerShdw blurRad="38100" dist="38100" dir="2700000" algn="tl">
                      <a:srgbClr val="000000"/>
                    </a:outerShdw>
                  </a:effectLst>
                </a:rPr>
                <a:t>“</a:t>
              </a:r>
              <a:r>
                <a:rPr lang="en-US" altLang="ru-RU" sz="1200">
                  <a:solidFill>
                    <a:schemeClr val="folHlink"/>
                  </a:solidFill>
                  <a:effectLst>
                    <a:outerShdw blurRad="38100" dist="38100" dir="2700000" algn="tl">
                      <a:srgbClr val="000000"/>
                    </a:outerShdw>
                  </a:effectLst>
                </a:rPr>
                <a:t>Payment Receipt Signature</a:t>
              </a:r>
              <a:r>
                <a:rPr lang="ru-RU" altLang="ru-RU" sz="1200">
                  <a:solidFill>
                    <a:schemeClr val="folHlink"/>
                  </a:solidFill>
                  <a:effectLst>
                    <a:outerShdw blurRad="38100" dist="38100" dir="2700000" algn="tl">
                      <a:srgbClr val="000000"/>
                    </a:outerShdw>
                  </a:effectLst>
                </a:rPr>
                <a:t>” (не обязателен; из торговой</a:t>
              </a:r>
            </a:p>
            <a:p>
              <a:pPr>
                <a:spcBef>
                  <a:spcPct val="0"/>
                </a:spcBef>
                <a:buFontTx/>
                <a:buNone/>
              </a:pPr>
              <a:r>
                <a:rPr lang="ru-RU" altLang="ru-RU" sz="1200">
                  <a:solidFill>
                    <a:schemeClr val="folHlink"/>
                  </a:solidFill>
                  <a:effectLst>
                    <a:outerShdw blurRad="38100" dist="38100" dir="2700000" algn="tl">
                      <a:srgbClr val="000000"/>
                    </a:outerShdw>
                  </a:effectLst>
                </a:rPr>
                <a:t>Процедуры “</a:t>
              </a:r>
              <a:r>
                <a:rPr lang="en-US" altLang="ru-RU" sz="1200" i="1">
                  <a:solidFill>
                    <a:schemeClr val="folHlink"/>
                  </a:solidFill>
                  <a:effectLst>
                    <a:outerShdw blurRad="38100" dist="38100" dir="2700000" algn="tl">
                      <a:srgbClr val="000000"/>
                    </a:outerShdw>
                  </a:effectLst>
                </a:rPr>
                <a:t>payment exchange</a:t>
              </a:r>
              <a:r>
                <a:rPr lang="ru-RU" altLang="ru-RU" sz="1200">
                  <a:solidFill>
                    <a:schemeClr val="folHlink"/>
                  </a:solidFill>
                  <a:effectLst>
                    <a:outerShdw blurRad="38100" dist="38100" dir="2700000" algn="tl">
                      <a:srgbClr val="000000"/>
                    </a:outerShdw>
                  </a:effectLst>
                </a:rPr>
                <a:t>”).</a:t>
              </a:r>
              <a:r>
                <a:rPr lang="ru-RU" altLang="ru-RU" sz="1400" b="0">
                  <a:solidFill>
                    <a:schemeClr val="folHlink"/>
                  </a:solidFill>
                </a:rPr>
                <a:t> </a:t>
              </a:r>
              <a:endParaRPr lang="en-US" altLang="ru-RU" sz="1400" b="0">
                <a:solidFill>
                  <a:schemeClr val="folHlink"/>
                </a:solidFill>
              </a:endParaRPr>
            </a:p>
          </p:txBody>
        </p:sp>
        <p:sp>
          <p:nvSpPr>
            <p:cNvPr id="1218569" name="Rectangle 9"/>
            <p:cNvSpPr>
              <a:spLocks noChangeArrowheads="1"/>
            </p:cNvSpPr>
            <p:nvPr/>
          </p:nvSpPr>
          <p:spPr bwMode="auto">
            <a:xfrm>
              <a:off x="1751" y="399"/>
              <a:ext cx="618" cy="264"/>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Система</a:t>
              </a:r>
            </a:p>
            <a:p>
              <a:pPr algn="ctr">
                <a:lnSpc>
                  <a:spcPct val="90000"/>
                </a:lnSpc>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доставки</a:t>
              </a:r>
            </a:p>
          </p:txBody>
        </p:sp>
        <p:sp>
          <p:nvSpPr>
            <p:cNvPr id="1218575" name="Rectangle 15"/>
            <p:cNvSpPr>
              <a:spLocks noChangeArrowheads="1"/>
            </p:cNvSpPr>
            <p:nvPr/>
          </p:nvSpPr>
          <p:spPr bwMode="auto">
            <a:xfrm>
              <a:off x="2376" y="384"/>
              <a:ext cx="3218" cy="296"/>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18576" name="Rectangle 16"/>
            <p:cNvSpPr>
              <a:spLocks noChangeArrowheads="1"/>
            </p:cNvSpPr>
            <p:nvPr/>
          </p:nvSpPr>
          <p:spPr bwMode="auto">
            <a:xfrm>
              <a:off x="1189" y="374"/>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1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218577" name="Rectangle 17"/>
            <p:cNvSpPr>
              <a:spLocks noChangeArrowheads="1"/>
            </p:cNvSpPr>
            <p:nvPr/>
          </p:nvSpPr>
          <p:spPr bwMode="auto">
            <a:xfrm>
              <a:off x="612" y="378"/>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218578" name="Rectangle 18"/>
            <p:cNvSpPr>
              <a:spLocks noChangeArrowheads="1"/>
            </p:cNvSpPr>
            <p:nvPr/>
          </p:nvSpPr>
          <p:spPr bwMode="auto">
            <a:xfrm>
              <a:off x="159" y="391"/>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18582" name="Line 22"/>
            <p:cNvSpPr>
              <a:spLocks noChangeShapeType="1"/>
            </p:cNvSpPr>
            <p:nvPr/>
          </p:nvSpPr>
          <p:spPr bwMode="auto">
            <a:xfrm>
              <a:off x="156" y="1543"/>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3" name="Line 23"/>
            <p:cNvSpPr>
              <a:spLocks noChangeShapeType="1"/>
            </p:cNvSpPr>
            <p:nvPr/>
          </p:nvSpPr>
          <p:spPr bwMode="auto">
            <a:xfrm>
              <a:off x="156" y="37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6" name="Line 26"/>
            <p:cNvSpPr>
              <a:spLocks noChangeShapeType="1"/>
            </p:cNvSpPr>
            <p:nvPr/>
          </p:nvSpPr>
          <p:spPr bwMode="auto">
            <a:xfrm>
              <a:off x="155" y="3719"/>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7" name="Line 27"/>
            <p:cNvSpPr>
              <a:spLocks noChangeShapeType="1"/>
            </p:cNvSpPr>
            <p:nvPr/>
          </p:nvSpPr>
          <p:spPr bwMode="auto">
            <a:xfrm>
              <a:off x="159" y="68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nvGrpSpPr>
            <p:cNvPr id="1218593" name="Group 33"/>
            <p:cNvGrpSpPr>
              <a:grpSpLocks/>
            </p:cNvGrpSpPr>
            <p:nvPr/>
          </p:nvGrpSpPr>
          <p:grpSpPr bwMode="auto">
            <a:xfrm>
              <a:off x="145" y="381"/>
              <a:ext cx="5463" cy="3338"/>
              <a:chOff x="157" y="497"/>
              <a:chExt cx="5451" cy="3140"/>
            </a:xfrm>
          </p:grpSpPr>
          <p:sp>
            <p:nvSpPr>
              <p:cNvPr id="1218579" name="Line 19"/>
              <p:cNvSpPr>
                <a:spLocks noChangeShapeType="1"/>
              </p:cNvSpPr>
              <p:nvPr/>
            </p:nvSpPr>
            <p:spPr bwMode="auto">
              <a:xfrm>
                <a:off x="609" y="500"/>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0" name="Line 20"/>
              <p:cNvSpPr>
                <a:spLocks noChangeShapeType="1"/>
              </p:cNvSpPr>
              <p:nvPr/>
            </p:nvSpPr>
            <p:spPr bwMode="auto">
              <a:xfrm>
                <a:off x="1194" y="508"/>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1" name="Line 21"/>
              <p:cNvSpPr>
                <a:spLocks noChangeShapeType="1"/>
              </p:cNvSpPr>
              <p:nvPr/>
            </p:nvSpPr>
            <p:spPr bwMode="auto">
              <a:xfrm>
                <a:off x="2384" y="497"/>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4" name="Line 24"/>
              <p:cNvSpPr>
                <a:spLocks noChangeShapeType="1"/>
              </p:cNvSpPr>
              <p:nvPr/>
            </p:nvSpPr>
            <p:spPr bwMode="auto">
              <a:xfrm>
                <a:off x="157"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5" name="Line 25"/>
              <p:cNvSpPr>
                <a:spLocks noChangeShapeType="1"/>
              </p:cNvSpPr>
              <p:nvPr/>
            </p:nvSpPr>
            <p:spPr bwMode="auto">
              <a:xfrm>
                <a:off x="5608"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88" name="Line 28"/>
              <p:cNvSpPr>
                <a:spLocks noChangeShapeType="1"/>
              </p:cNvSpPr>
              <p:nvPr/>
            </p:nvSpPr>
            <p:spPr bwMode="auto">
              <a:xfrm>
                <a:off x="1758" y="499"/>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1218589" name="Line 29"/>
            <p:cNvSpPr>
              <a:spLocks noChangeShapeType="1"/>
            </p:cNvSpPr>
            <p:nvPr/>
          </p:nvSpPr>
          <p:spPr bwMode="auto">
            <a:xfrm>
              <a:off x="136" y="2615"/>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8590" name="AutoShape 30"/>
            <p:cNvSpPr>
              <a:spLocks noChangeArrowheads="1"/>
            </p:cNvSpPr>
            <p:nvPr/>
          </p:nvSpPr>
          <p:spPr bwMode="auto">
            <a:xfrm flipH="1">
              <a:off x="845" y="1860"/>
              <a:ext cx="680" cy="411"/>
            </a:xfrm>
            <a:prstGeom prst="rightArrow">
              <a:avLst>
                <a:gd name="adj1" fmla="val 41602"/>
                <a:gd name="adj2" fmla="val 61783"/>
              </a:avLst>
            </a:prstGeom>
            <a:solidFill>
              <a:srgbClr val="FF9999"/>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218591" name="AutoShape 31"/>
            <p:cNvSpPr>
              <a:spLocks noChangeArrowheads="1"/>
            </p:cNvSpPr>
            <p:nvPr/>
          </p:nvSpPr>
          <p:spPr bwMode="auto">
            <a:xfrm>
              <a:off x="842" y="880"/>
              <a:ext cx="680" cy="411"/>
            </a:xfrm>
            <a:prstGeom prst="rightArrow">
              <a:avLst>
                <a:gd name="adj1" fmla="val 41602"/>
                <a:gd name="adj2" fmla="val 61783"/>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218592" name="AutoShape 32"/>
            <p:cNvSpPr>
              <a:spLocks noChangeArrowheads="1"/>
            </p:cNvSpPr>
            <p:nvPr/>
          </p:nvSpPr>
          <p:spPr bwMode="auto">
            <a:xfrm>
              <a:off x="877" y="2945"/>
              <a:ext cx="1244" cy="411"/>
            </a:xfrm>
            <a:prstGeom prst="rightArrow">
              <a:avLst>
                <a:gd name="adj1" fmla="val 38685"/>
                <a:gd name="adj2" fmla="val 67878"/>
              </a:avLst>
            </a:prstGeom>
            <a:solidFill>
              <a:schemeClr val="accent1"/>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958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19587" name="Text Box 3"/>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32.7,б</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“доставка товаров или услуг” </a:t>
            </a:r>
          </a:p>
        </p:txBody>
      </p:sp>
      <p:grpSp>
        <p:nvGrpSpPr>
          <p:cNvPr id="1219613" name="Group 29"/>
          <p:cNvGrpSpPr>
            <a:grpSpLocks/>
          </p:cNvGrpSpPr>
          <p:nvPr/>
        </p:nvGrpSpPr>
        <p:grpSpPr bwMode="auto">
          <a:xfrm>
            <a:off x="242888" y="750888"/>
            <a:ext cx="8662987" cy="5029200"/>
            <a:chOff x="153" y="473"/>
            <a:chExt cx="5457" cy="3168"/>
          </a:xfrm>
        </p:grpSpPr>
        <p:sp>
          <p:nvSpPr>
            <p:cNvPr id="1219589" name="Rectangle 5"/>
            <p:cNvSpPr>
              <a:spLocks noChangeArrowheads="1"/>
            </p:cNvSpPr>
            <p:nvPr/>
          </p:nvSpPr>
          <p:spPr bwMode="auto">
            <a:xfrm>
              <a:off x="1765" y="813"/>
              <a:ext cx="612" cy="2828"/>
            </a:xfrm>
            <a:prstGeom prst="rect">
              <a:avLst/>
            </a:prstGeom>
            <a:solidFill>
              <a:srgbClr val="CCFFFF"/>
            </a:solidFill>
            <a:ln w="9525">
              <a:solidFill>
                <a:srgbClr val="CC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9590" name="Rectangle 6"/>
            <p:cNvSpPr>
              <a:spLocks noChangeArrowheads="1"/>
            </p:cNvSpPr>
            <p:nvPr/>
          </p:nvSpPr>
          <p:spPr bwMode="auto">
            <a:xfrm>
              <a:off x="1193" y="801"/>
              <a:ext cx="556" cy="2828"/>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9591" name="Rectangle 7"/>
            <p:cNvSpPr>
              <a:spLocks noChangeArrowheads="1"/>
            </p:cNvSpPr>
            <p:nvPr/>
          </p:nvSpPr>
          <p:spPr bwMode="auto">
            <a:xfrm>
              <a:off x="616" y="804"/>
              <a:ext cx="572" cy="2828"/>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19592" name="Rectangle 8"/>
            <p:cNvSpPr>
              <a:spLocks noChangeArrowheads="1"/>
            </p:cNvSpPr>
            <p:nvPr/>
          </p:nvSpPr>
          <p:spPr bwMode="auto">
            <a:xfrm>
              <a:off x="2382" y="2737"/>
              <a:ext cx="3200" cy="894"/>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Покупатель проверяет дополнительную информацию</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о предстоящей доставке приобретенных товаров и</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если он согласен с ней, то принимает товар (для</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режима “</a:t>
              </a:r>
              <a:r>
                <a:rPr lang="en-US" altLang="ru-RU" sz="1400">
                  <a:solidFill>
                    <a:schemeClr val="folHlink"/>
                  </a:solidFill>
                  <a:effectLst>
                    <a:outerShdw blurRad="38100" dist="38100" dir="2700000" algn="tl">
                      <a:srgbClr val="000000"/>
                    </a:outerShdw>
                  </a:effectLst>
                </a:rPr>
                <a:t>on</a:t>
              </a: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line</a:t>
              </a:r>
              <a:r>
                <a:rPr lang="ru-RU" altLang="ru-RU" sz="1400">
                  <a:solidFill>
                    <a:schemeClr val="folHlink"/>
                  </a:solidFill>
                  <a:effectLst>
                    <a:outerShdw blurRad="38100" dist="38100" dir="2700000" algn="tl">
                      <a:srgbClr val="000000"/>
                    </a:outerShdw>
                  </a:effectLst>
                </a:rPr>
                <a:t>”) или ожидает поставку товаров, как</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это определено в компоненте “</a:t>
              </a:r>
              <a:r>
                <a:rPr lang="en-US" altLang="ru-RU" sz="1400">
                  <a:solidFill>
                    <a:schemeClr val="folHlink"/>
                  </a:solidFill>
                  <a:effectLst>
                    <a:outerShdw blurRad="38100" dist="38100" dir="2700000" algn="tl">
                      <a:srgbClr val="000000"/>
                    </a:outerShdw>
                  </a:effectLst>
                </a:rPr>
                <a:t>Delivery Note</a:t>
              </a:r>
              <a:r>
                <a:rPr lang="ru-RU" altLang="ru-RU" sz="1400">
                  <a:solidFill>
                    <a:schemeClr val="folHlink"/>
                  </a:solidFill>
                  <a:effectLst>
                    <a:outerShdw blurRad="38100" dist="38100" dir="2700000" algn="tl">
                      <a:srgbClr val="000000"/>
                    </a:outerShdw>
                  </a:effectLst>
                </a:rPr>
                <a:t>”.</a:t>
              </a:r>
              <a:r>
                <a:rPr lang="ru-RU" altLang="ru-RU" sz="1400" b="0">
                  <a:solidFill>
                    <a:schemeClr val="folHlink"/>
                  </a:solidFill>
                </a:rPr>
                <a:t> </a:t>
              </a:r>
              <a:endParaRPr lang="en-US" altLang="ru-RU" sz="1400" b="0">
                <a:solidFill>
                  <a:schemeClr val="folHlink"/>
                </a:solidFill>
              </a:endParaRPr>
            </a:p>
          </p:txBody>
        </p:sp>
        <p:sp>
          <p:nvSpPr>
            <p:cNvPr id="1219593" name="Rectangle 9"/>
            <p:cNvSpPr>
              <a:spLocks noChangeArrowheads="1"/>
            </p:cNvSpPr>
            <p:nvPr/>
          </p:nvSpPr>
          <p:spPr bwMode="auto">
            <a:xfrm>
              <a:off x="1759" y="490"/>
              <a:ext cx="618" cy="2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Система</a:t>
              </a:r>
            </a:p>
            <a:p>
              <a:pPr algn="ctr">
                <a:spcBef>
                  <a:spcPct val="0"/>
                </a:spcBef>
                <a:buFontTx/>
                <a:buNone/>
              </a:pPr>
              <a:r>
                <a:rPr lang="ru-RU" altLang="ru-RU" sz="1200">
                  <a:solidFill>
                    <a:srgbClr val="CC3300"/>
                  </a:solidFill>
                  <a:effectLst>
                    <a:outerShdw blurRad="38100" dist="38100" dir="2700000" algn="tl">
                      <a:srgbClr val="000000"/>
                    </a:outerShdw>
                  </a:effectLst>
                  <a:cs typeface="Tahoma" panose="020B0604030504040204" pitchFamily="34" charset="0"/>
                </a:rPr>
                <a:t>доставки</a:t>
              </a:r>
            </a:p>
          </p:txBody>
        </p:sp>
        <p:sp>
          <p:nvSpPr>
            <p:cNvPr id="1219594" name="Rectangle 10"/>
            <p:cNvSpPr>
              <a:spLocks noChangeArrowheads="1"/>
            </p:cNvSpPr>
            <p:nvPr/>
          </p:nvSpPr>
          <p:spPr bwMode="auto">
            <a:xfrm>
              <a:off x="157" y="2719"/>
              <a:ext cx="441" cy="90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5</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19595" name="Rectangle 11"/>
            <p:cNvSpPr>
              <a:spLocks noChangeArrowheads="1"/>
            </p:cNvSpPr>
            <p:nvPr/>
          </p:nvSpPr>
          <p:spPr bwMode="auto">
            <a:xfrm>
              <a:off x="2388" y="819"/>
              <a:ext cx="3204" cy="1894"/>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Система доставки проверяет полученные информацию</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и данные для авторизации. Если все правильно, то</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система доставки начинает функционировать (для</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режима “</a:t>
              </a:r>
              <a:r>
                <a:rPr lang="en-US" altLang="ru-RU" sz="1400">
                  <a:solidFill>
                    <a:schemeClr val="folHlink"/>
                  </a:solidFill>
                  <a:effectLst>
                    <a:outerShdw blurRad="38100" dist="38100" dir="2700000" algn="tl">
                      <a:srgbClr val="000000"/>
                    </a:outerShdw>
                  </a:effectLst>
                </a:rPr>
                <a:t>on</a:t>
              </a: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line</a:t>
              </a:r>
              <a:r>
                <a:rPr lang="ru-RU" altLang="ru-RU" sz="1400">
                  <a:solidFill>
                    <a:schemeClr val="folHlink"/>
                  </a:solidFill>
                  <a:effectLst>
                    <a:outerShdw blurRad="38100" dist="38100" dir="2700000" algn="tl">
                      <a:srgbClr val="000000"/>
                    </a:outerShdw>
                  </a:effectLst>
                </a:rPr>
                <a:t>”) или назначается график (или план)</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грузопоставки и система доставки начинает его</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реализовывать, и одновременно с этим направляет</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покупателю дополнительную информацию о</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предстоящей доставке приобретенных товаров,</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которая подписывается (не обязательно).</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“Ответ на запрос доставки” (“</a:t>
              </a:r>
              <a:r>
                <a:rPr lang="en-US" altLang="ru-RU" sz="1400">
                  <a:solidFill>
                    <a:schemeClr val="folHlink"/>
                  </a:solidFill>
                  <a:effectLst>
                    <a:outerShdw blurRad="38100" dist="38100" dir="2700000" algn="tl">
                      <a:srgbClr val="000000"/>
                    </a:outerShdw>
                  </a:effectLst>
                </a:rPr>
                <a:t>DELIVERY RESPONSE</a:t>
              </a:r>
              <a:r>
                <a:rPr lang="ru-RU" altLang="ru-RU" sz="1400">
                  <a:solidFill>
                    <a:schemeClr val="folHlink"/>
                  </a:solidFill>
                  <a:effectLst>
                    <a:outerShdw blurRad="38100" dist="38100" dir="2700000" algn="tl">
                      <a:srgbClr val="000000"/>
                    </a:outerShdw>
                  </a:effectLst>
                </a:rPr>
                <a:t>”).</a:t>
              </a:r>
              <a:endParaRPr lang="ru-RU" altLang="ru-RU" sz="1400" u="sng">
                <a:solidFill>
                  <a:schemeClr val="folHlink"/>
                </a:solidFill>
                <a:effectLst>
                  <a:outerShdw blurRad="38100" dist="38100" dir="2700000" algn="tl">
                    <a:srgbClr val="000000"/>
                  </a:outerShdw>
                </a:effectLst>
              </a:endParaRPr>
            </a:p>
            <a:p>
              <a:pPr>
                <a:lnSpc>
                  <a:spcPct val="105000"/>
                </a:lnSpc>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en-US" altLang="ru-RU" sz="1400">
                  <a:solidFill>
                    <a:schemeClr val="folHlink"/>
                  </a:solidFill>
                  <a:effectLst>
                    <a:outerShdw blurRad="38100" dist="38100" dir="2700000" algn="tl">
                      <a:srgbClr val="000000"/>
                    </a:outerShdw>
                  </a:effectLst>
                </a:rPr>
                <a:t>: “Status”, “Delivery Note”, “Trading Role</a:t>
              </a:r>
            </a:p>
            <a:p>
              <a:pPr>
                <a:lnSpc>
                  <a:spcPct val="105000"/>
                </a:lnSpc>
                <a:spcBef>
                  <a:spcPct val="0"/>
                </a:spcBef>
                <a:buFontTx/>
                <a:buNone/>
              </a:pPr>
              <a:r>
                <a:rPr lang="en-US" altLang="ru-RU" sz="1400">
                  <a:solidFill>
                    <a:schemeClr val="folHlink"/>
                  </a:solidFill>
                  <a:effectLst>
                    <a:outerShdw blurRad="38100" dist="38100" dir="2700000" algn="tl">
                      <a:srgbClr val="000000"/>
                    </a:outerShdw>
                  </a:effectLst>
                </a:rPr>
                <a:t>Data” (</a:t>
              </a:r>
              <a:r>
                <a:rPr lang="ru-RU" altLang="ru-RU" sz="1400">
                  <a:solidFill>
                    <a:schemeClr val="folHlink"/>
                  </a:solidFill>
                  <a:effectLst>
                    <a:outerShdw blurRad="38100" dist="38100" dir="2700000" algn="tl">
                      <a:srgbClr val="000000"/>
                    </a:outerShdw>
                  </a:effectLst>
                </a:rPr>
                <a:t>не</a:t>
              </a:r>
              <a:r>
                <a:rPr lang="en-US" altLang="ru-RU" sz="1400">
                  <a:solidFill>
                    <a:schemeClr val="folHlink"/>
                  </a:solidFill>
                  <a:effectLst>
                    <a:outerShdw blurRad="38100" dist="38100" dir="2700000" algn="tl">
                      <a:srgbClr val="000000"/>
                    </a:outerShdw>
                  </a:effectLst>
                </a:rPr>
                <a:t> </a:t>
              </a:r>
              <a:r>
                <a:rPr lang="ru-RU" altLang="ru-RU" sz="1400">
                  <a:solidFill>
                    <a:schemeClr val="folHlink"/>
                  </a:solidFill>
                  <a:effectLst>
                    <a:outerShdw blurRad="38100" dist="38100" dir="2700000" algn="tl">
                      <a:srgbClr val="000000"/>
                    </a:outerShdw>
                  </a:effectLst>
                </a:rPr>
                <a:t>обязателен</a:t>
              </a:r>
              <a:r>
                <a:rPr lang="en-US" altLang="ru-RU" sz="1400">
                  <a:solidFill>
                    <a:schemeClr val="folHlink"/>
                  </a:solidFill>
                  <a:effectLst>
                    <a:outerShdw blurRad="38100" dist="38100" dir="2700000" algn="tl">
                      <a:srgbClr val="000000"/>
                    </a:outerShdw>
                  </a:effectLst>
                </a:rPr>
                <a:t>), “Delivery Response Signature” (</a:t>
              </a:r>
              <a:r>
                <a:rPr lang="ru-RU" altLang="ru-RU" sz="1400">
                  <a:solidFill>
                    <a:schemeClr val="folHlink"/>
                  </a:solidFill>
                  <a:effectLst>
                    <a:outerShdw blurRad="38100" dist="38100" dir="2700000" algn="tl">
                      <a:srgbClr val="000000"/>
                    </a:outerShdw>
                  </a:effectLst>
                </a:rPr>
                <a:t>не</a:t>
              </a:r>
            </a:p>
            <a:p>
              <a:pPr>
                <a:lnSpc>
                  <a:spcPct val="105000"/>
                </a:lnSpc>
                <a:spcBef>
                  <a:spcPct val="0"/>
                </a:spcBef>
                <a:buFontTx/>
                <a:buNone/>
              </a:pPr>
              <a:r>
                <a:rPr lang="ru-RU" altLang="ru-RU" sz="1400">
                  <a:solidFill>
                    <a:schemeClr val="folHlink"/>
                  </a:solidFill>
                  <a:effectLst>
                    <a:outerShdw blurRad="38100" dist="38100" dir="2700000" algn="tl">
                      <a:srgbClr val="000000"/>
                    </a:outerShdw>
                  </a:effectLst>
                </a:rPr>
                <a:t>обязателен</a:t>
              </a:r>
              <a:r>
                <a:rPr lang="en-US" altLang="ru-RU" sz="1400">
                  <a:solidFill>
                    <a:schemeClr val="folHlink"/>
                  </a:solidFill>
                  <a:effectLst>
                    <a:outerShdw blurRad="38100" dist="38100" dir="2700000" algn="tl">
                      <a:srgbClr val="000000"/>
                    </a:outerShdw>
                  </a:effectLst>
                </a:rPr>
                <a:t>).</a:t>
              </a:r>
              <a:r>
                <a:rPr lang="ru-RU" altLang="ru-RU" sz="1400" b="0">
                  <a:solidFill>
                    <a:schemeClr val="folHlink"/>
                  </a:solidFill>
                </a:rPr>
                <a:t> </a:t>
              </a:r>
            </a:p>
          </p:txBody>
        </p:sp>
        <p:sp>
          <p:nvSpPr>
            <p:cNvPr id="1219596" name="Rectangle 12"/>
            <p:cNvSpPr>
              <a:spLocks noChangeArrowheads="1"/>
            </p:cNvSpPr>
            <p:nvPr/>
          </p:nvSpPr>
          <p:spPr bwMode="auto">
            <a:xfrm>
              <a:off x="157" y="822"/>
              <a:ext cx="436" cy="190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4</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19597" name="Rectangle 13"/>
            <p:cNvSpPr>
              <a:spLocks noChangeArrowheads="1"/>
            </p:cNvSpPr>
            <p:nvPr/>
          </p:nvSpPr>
          <p:spPr bwMode="auto">
            <a:xfrm>
              <a:off x="2384" y="483"/>
              <a:ext cx="3218"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19598" name="Rectangle 14"/>
            <p:cNvSpPr>
              <a:spLocks noChangeArrowheads="1"/>
            </p:cNvSpPr>
            <p:nvPr/>
          </p:nvSpPr>
          <p:spPr bwMode="auto">
            <a:xfrm>
              <a:off x="1197" y="473"/>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1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Продавец</a:t>
              </a:r>
            </a:p>
          </p:txBody>
        </p:sp>
        <p:sp>
          <p:nvSpPr>
            <p:cNvPr id="1219599" name="Rectangle 15"/>
            <p:cNvSpPr>
              <a:spLocks noChangeArrowheads="1"/>
            </p:cNvSpPr>
            <p:nvPr/>
          </p:nvSpPr>
          <p:spPr bwMode="auto">
            <a:xfrm>
              <a:off x="620" y="477"/>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Покупатель</a:t>
              </a:r>
            </a:p>
          </p:txBody>
        </p:sp>
        <p:sp>
          <p:nvSpPr>
            <p:cNvPr id="1219600" name="Rectangle 16"/>
            <p:cNvSpPr>
              <a:spLocks noChangeArrowheads="1"/>
            </p:cNvSpPr>
            <p:nvPr/>
          </p:nvSpPr>
          <p:spPr bwMode="auto">
            <a:xfrm>
              <a:off x="167" y="490"/>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19601" name="Line 17"/>
            <p:cNvSpPr>
              <a:spLocks noChangeShapeType="1"/>
            </p:cNvSpPr>
            <p:nvPr/>
          </p:nvSpPr>
          <p:spPr bwMode="auto">
            <a:xfrm>
              <a:off x="609" y="500"/>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2" name="Line 18"/>
            <p:cNvSpPr>
              <a:spLocks noChangeShapeType="1"/>
            </p:cNvSpPr>
            <p:nvPr/>
          </p:nvSpPr>
          <p:spPr bwMode="auto">
            <a:xfrm>
              <a:off x="1194" y="508"/>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3" name="Line 19"/>
            <p:cNvSpPr>
              <a:spLocks noChangeShapeType="1"/>
            </p:cNvSpPr>
            <p:nvPr/>
          </p:nvSpPr>
          <p:spPr bwMode="auto">
            <a:xfrm>
              <a:off x="2384" y="497"/>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4" name="Line 20"/>
            <p:cNvSpPr>
              <a:spLocks noChangeShapeType="1"/>
            </p:cNvSpPr>
            <p:nvPr/>
          </p:nvSpPr>
          <p:spPr bwMode="auto">
            <a:xfrm>
              <a:off x="156" y="49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5" name="Line 21"/>
            <p:cNvSpPr>
              <a:spLocks noChangeShapeType="1"/>
            </p:cNvSpPr>
            <p:nvPr/>
          </p:nvSpPr>
          <p:spPr bwMode="auto">
            <a:xfrm>
              <a:off x="157"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6" name="Line 22"/>
            <p:cNvSpPr>
              <a:spLocks noChangeShapeType="1"/>
            </p:cNvSpPr>
            <p:nvPr/>
          </p:nvSpPr>
          <p:spPr bwMode="auto">
            <a:xfrm>
              <a:off x="5608" y="509"/>
              <a:ext cx="0" cy="3128"/>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7" name="Line 23"/>
            <p:cNvSpPr>
              <a:spLocks noChangeShapeType="1"/>
            </p:cNvSpPr>
            <p:nvPr/>
          </p:nvSpPr>
          <p:spPr bwMode="auto">
            <a:xfrm>
              <a:off x="157" y="363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8" name="Line 24"/>
            <p:cNvSpPr>
              <a:spLocks noChangeShapeType="1"/>
            </p:cNvSpPr>
            <p:nvPr/>
          </p:nvSpPr>
          <p:spPr bwMode="auto">
            <a:xfrm>
              <a:off x="159" y="79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09" name="Line 25"/>
            <p:cNvSpPr>
              <a:spLocks noChangeShapeType="1"/>
            </p:cNvSpPr>
            <p:nvPr/>
          </p:nvSpPr>
          <p:spPr bwMode="auto">
            <a:xfrm>
              <a:off x="1758" y="499"/>
              <a:ext cx="0" cy="312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10" name="Line 26"/>
            <p:cNvSpPr>
              <a:spLocks noChangeShapeType="1"/>
            </p:cNvSpPr>
            <p:nvPr/>
          </p:nvSpPr>
          <p:spPr bwMode="auto">
            <a:xfrm>
              <a:off x="153" y="2727"/>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19612" name="AutoShape 28"/>
            <p:cNvSpPr>
              <a:spLocks noChangeArrowheads="1"/>
            </p:cNvSpPr>
            <p:nvPr/>
          </p:nvSpPr>
          <p:spPr bwMode="auto">
            <a:xfrm flipH="1">
              <a:off x="751" y="1557"/>
              <a:ext cx="1328" cy="423"/>
            </a:xfrm>
            <a:prstGeom prst="rightArrow">
              <a:avLst>
                <a:gd name="adj1" fmla="val 38537"/>
                <a:gd name="adj2" fmla="val 62179"/>
              </a:avLst>
            </a:prstGeom>
            <a:solidFill>
              <a:srgbClr val="CCFFFF"/>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910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99107" name="Text Box 3"/>
          <p:cNvSpPr txBox="1">
            <a:spLocks noChangeArrowheads="1"/>
          </p:cNvSpPr>
          <p:nvPr/>
        </p:nvSpPr>
        <p:spPr bwMode="auto">
          <a:xfrm>
            <a:off x="260350" y="1055688"/>
            <a:ext cx="8634413" cy="22860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b="0">
                <a:solidFill>
                  <a:srgbClr val="800080"/>
                </a:solidFill>
              </a:rPr>
              <a:t>Торговая процедура “доставка товаров или услуг” использует следующие информационные компоненты (в составе </a:t>
            </a:r>
            <a:r>
              <a:rPr lang="en-US" altLang="ru-RU" sz="3000" b="0">
                <a:solidFill>
                  <a:srgbClr val="800080"/>
                </a:solidFill>
              </a:rPr>
              <a:t>IOTP</a:t>
            </a:r>
            <a:r>
              <a:rPr lang="ru-RU" altLang="ru-RU" sz="3000" b="0">
                <a:solidFill>
                  <a:srgbClr val="800080"/>
                </a:solidFill>
              </a:rPr>
              <a:t>-сообщений), которыми обмениваются между собой покупатель, продавец и система доставки:</a:t>
            </a:r>
          </a:p>
        </p:txBody>
      </p:sp>
      <p:sp>
        <p:nvSpPr>
          <p:cNvPr id="1199108" name="Text Box 4"/>
          <p:cNvSpPr txBox="1">
            <a:spLocks noChangeArrowheads="1"/>
          </p:cNvSpPr>
          <p:nvPr/>
        </p:nvSpPr>
        <p:spPr bwMode="auto">
          <a:xfrm>
            <a:off x="234950" y="3552825"/>
            <a:ext cx="8634413" cy="28781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Status</a:t>
            </a:r>
            <a:r>
              <a:rPr lang="ru-RU" altLang="ru-RU" sz="2700" b="0">
                <a:solidFill>
                  <a:srgbClr val="800080"/>
                </a:solidFill>
              </a:rPr>
              <a:t>” (состояние) — используется для указания системе доставки, что предшествующая торговая процедура (например, “</a:t>
            </a:r>
            <a:r>
              <a:rPr lang="en-US" altLang="ru-RU" sz="2700" i="1">
                <a:solidFill>
                  <a:srgbClr val="800080"/>
                </a:solidFill>
              </a:rPr>
              <a:t>offer exchange</a:t>
            </a:r>
            <a:r>
              <a:rPr lang="ru-RU" altLang="ru-RU" sz="2700" b="0">
                <a:solidFill>
                  <a:srgbClr val="800080"/>
                </a:solidFill>
              </a:rPr>
              <a:t>” или “</a:t>
            </a:r>
            <a:r>
              <a:rPr lang="en-US" altLang="ru-RU" sz="2700" i="1">
                <a:solidFill>
                  <a:srgbClr val="800080"/>
                </a:solidFill>
              </a:rPr>
              <a:t>payment exchange</a:t>
            </a:r>
            <a:r>
              <a:rPr lang="ru-RU" altLang="ru-RU" sz="2700" b="0">
                <a:solidFill>
                  <a:srgbClr val="800080"/>
                </a:solidFill>
              </a:rPr>
              <a:t>”) успешно завершена. Если этот компонент направляет система доставки, то он указывает на завершение торговой процедуры “</a:t>
            </a:r>
            <a:r>
              <a:rPr lang="en-US" altLang="ru-RU" sz="2700" i="1">
                <a:solidFill>
                  <a:srgbClr val="800080"/>
                </a:solidFill>
              </a:rPr>
              <a:t>delivery exchange</a:t>
            </a:r>
            <a:r>
              <a:rPr lang="ru-RU" altLang="ru-RU" sz="2700" b="0">
                <a:solidFill>
                  <a:srgbClr val="800080"/>
                </a:solidFill>
              </a:rPr>
              <a:t>”;</a:t>
            </a:r>
            <a:endParaRPr lang="ru-RU" altLang="ru-RU" sz="2700">
              <a:solidFill>
                <a:srgbClr val="80008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0131" name="Text Box 3"/>
          <p:cNvSpPr txBox="1">
            <a:spLocks noChangeArrowheads="1"/>
          </p:cNvSpPr>
          <p:nvPr/>
        </p:nvSpPr>
        <p:spPr bwMode="auto">
          <a:xfrm>
            <a:off x="222250" y="895350"/>
            <a:ext cx="8648700" cy="1984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sz="2600" b="0">
                <a:solidFill>
                  <a:srgbClr val="800080"/>
                </a:solidFill>
              </a:rPr>
              <a:t>“</a:t>
            </a:r>
            <a:r>
              <a:rPr lang="en-US" altLang="ru-RU" sz="2600" b="0">
                <a:solidFill>
                  <a:srgbClr val="800080"/>
                </a:solidFill>
              </a:rPr>
              <a:t>Organization</a:t>
            </a:r>
            <a:r>
              <a:rPr lang="ru-RU" altLang="ru-RU" sz="2600" b="0">
                <a:solidFill>
                  <a:srgbClr val="800080"/>
                </a:solidFill>
              </a:rPr>
              <a:t>” (организация) — содержит точные данные об участниках торговой сделки (продавец, система доставки и компания по доставке товаров, которая будет непосредственно получать приобретенные товары или услуги):</a:t>
            </a:r>
            <a:endParaRPr lang="ru-RU" altLang="ru-RU" sz="2600">
              <a:solidFill>
                <a:srgbClr val="800080"/>
              </a:solidFill>
            </a:endParaRPr>
          </a:p>
        </p:txBody>
      </p:sp>
      <p:sp>
        <p:nvSpPr>
          <p:cNvPr id="1200132" name="Text Box 4"/>
          <p:cNvSpPr txBox="1">
            <a:spLocks noChangeArrowheads="1"/>
          </p:cNvSpPr>
          <p:nvPr/>
        </p:nvSpPr>
        <p:spPr bwMode="auto">
          <a:xfrm>
            <a:off x="701675" y="2970213"/>
            <a:ext cx="8166100" cy="35496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Clr>
                <a:srgbClr val="336600"/>
              </a:buClr>
              <a:buSzPct val="90000"/>
              <a:buFont typeface="Wingdings" panose="05000000000000000000" pitchFamily="2" charset="2"/>
              <a:buChar char="v"/>
            </a:pPr>
            <a:r>
              <a:rPr lang="ru-RU" altLang="ru-RU" sz="2400" b="0">
                <a:solidFill>
                  <a:srgbClr val="800080"/>
                </a:solidFill>
              </a:rPr>
              <a:t>компания по доставке товаров указывает, где она будет принимать приобретенные товары или услуги;</a:t>
            </a:r>
            <a:endParaRPr lang="en-US" altLang="ru-RU" sz="2400" b="0">
              <a:solidFill>
                <a:srgbClr val="800080"/>
              </a:solidFill>
            </a:endParaRPr>
          </a:p>
          <a:p>
            <a:pPr>
              <a:lnSpc>
                <a:spcPct val="95000"/>
              </a:lnSpc>
              <a:spcBef>
                <a:spcPct val="10000"/>
              </a:spcBef>
              <a:buClr>
                <a:srgbClr val="336600"/>
              </a:buClr>
              <a:buSzPct val="90000"/>
              <a:buFont typeface="Wingdings" panose="05000000000000000000" pitchFamily="2" charset="2"/>
              <a:buChar char="v"/>
            </a:pPr>
            <a:r>
              <a:rPr lang="ru-RU" altLang="ru-RU" sz="2400" b="0">
                <a:solidFill>
                  <a:srgbClr val="800080"/>
                </a:solidFill>
              </a:rPr>
              <a:t>система доставки требует того, чтобы она как участник торговой сделки могла проверять корректность выбора системы платежей с целью правильного осуществления последующей доставки товаров или услуг;</a:t>
            </a:r>
          </a:p>
          <a:p>
            <a:pPr>
              <a:lnSpc>
                <a:spcPct val="95000"/>
              </a:lnSpc>
              <a:spcBef>
                <a:spcPct val="10000"/>
              </a:spcBef>
              <a:buClr>
                <a:srgbClr val="336600"/>
              </a:buClr>
              <a:buSzPct val="90000"/>
              <a:buFont typeface="Wingdings" panose="05000000000000000000" pitchFamily="2" charset="2"/>
              <a:buChar char="v"/>
            </a:pPr>
            <a:r>
              <a:rPr lang="ru-RU" altLang="ru-RU" sz="2400" b="0">
                <a:solidFill>
                  <a:srgbClr val="800080"/>
                </a:solidFill>
              </a:rPr>
              <a:t>продавец, как участник торговой сделки, требует того, чтобы система доставки указала тип доставки, который определил продавец; </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115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1155" name="Text Box 3"/>
          <p:cNvSpPr txBox="1">
            <a:spLocks noChangeArrowheads="1"/>
          </p:cNvSpPr>
          <p:nvPr/>
        </p:nvSpPr>
        <p:spPr bwMode="auto">
          <a:xfrm>
            <a:off x="247650" y="1271588"/>
            <a:ext cx="8634413" cy="52959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Order</a:t>
            </a:r>
            <a:r>
              <a:rPr lang="ru-RU" altLang="ru-RU" b="0">
                <a:solidFill>
                  <a:srgbClr val="800080"/>
                </a:solidFill>
              </a:rPr>
              <a:t>” (заказ) — содержит перечень товаров или услуг, которые проданы покупателю и будут ему доставляться;</a:t>
            </a:r>
          </a:p>
          <a:p>
            <a:pPr>
              <a:spcBef>
                <a:spcPct val="2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Delivery</a:t>
            </a:r>
            <a:r>
              <a:rPr lang="ru-RU" altLang="ru-RU" b="0">
                <a:solidFill>
                  <a:srgbClr val="800080"/>
                </a:solidFill>
              </a:rPr>
              <a:t>” (доставка) — содержит информацию о том, как будет осуществляться доставка, например, по почте или с использованием ЭП;</a:t>
            </a:r>
            <a:endParaRPr lang="ru-RU" altLang="ru-RU">
              <a:solidFill>
                <a:srgbClr val="800080"/>
              </a:solidFill>
            </a:endParaRPr>
          </a:p>
          <a:p>
            <a:pPr>
              <a:spcBef>
                <a:spcPct val="2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Offer Response Signature</a:t>
            </a:r>
            <a:r>
              <a:rPr lang="ru-RU" altLang="ru-RU" b="0">
                <a:solidFill>
                  <a:srgbClr val="800080"/>
                </a:solidFill>
              </a:rPr>
              <a:t>” (ЭЦП ответа на предложение) — (не обязателен) если он имеет место, то он представляет собой ЭЦП, вычисленную по всем предшествующим компонентам с целью обеспечения их целостности;</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21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2179" name="Text Box 3"/>
          <p:cNvSpPr txBox="1">
            <a:spLocks noChangeArrowheads="1"/>
          </p:cNvSpPr>
          <p:nvPr/>
        </p:nvSpPr>
        <p:spPr bwMode="auto">
          <a:xfrm>
            <a:off x="273050" y="884238"/>
            <a:ext cx="8621713" cy="570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Clr>
                <a:srgbClr val="CC3300"/>
              </a:buClr>
              <a:buFont typeface="Webdings" panose="05030102010509060703" pitchFamily="18" charset="2"/>
              <a:buChar char=""/>
            </a:pPr>
            <a:r>
              <a:rPr lang="ru-RU" altLang="ru-RU" sz="2300" b="0">
                <a:solidFill>
                  <a:srgbClr val="800080"/>
                </a:solidFill>
              </a:rPr>
              <a:t>“</a:t>
            </a:r>
            <a:r>
              <a:rPr lang="en-US" altLang="ru-RU" sz="2300" b="0">
                <a:solidFill>
                  <a:srgbClr val="800080"/>
                </a:solidFill>
              </a:rPr>
              <a:t>Payment Receipt Signature</a:t>
            </a:r>
            <a:r>
              <a:rPr lang="ru-RU" altLang="ru-RU" sz="2300" b="0">
                <a:solidFill>
                  <a:srgbClr val="800080"/>
                </a:solidFill>
              </a:rPr>
              <a:t>” (ЭЦП приёма платежа) — (не обязателен) обеспечивает защиту платежа от подделки путем вычисления ЭЦП по компонентам “</a:t>
            </a:r>
            <a:r>
              <a:rPr lang="en-US" altLang="ru-RU" sz="2300" b="0">
                <a:solidFill>
                  <a:srgbClr val="800080"/>
                </a:solidFill>
              </a:rPr>
              <a:t>Payment Receipt</a:t>
            </a:r>
            <a:r>
              <a:rPr lang="ru-RU" altLang="ru-RU" sz="2300" b="0">
                <a:solidFill>
                  <a:srgbClr val="800080"/>
                </a:solidFill>
              </a:rPr>
              <a:t>” и “</a:t>
            </a:r>
            <a:r>
              <a:rPr lang="en-US" altLang="ru-RU" sz="2300" b="0">
                <a:solidFill>
                  <a:srgbClr val="800080"/>
                </a:solidFill>
              </a:rPr>
              <a:t>Offer Response Signature</a:t>
            </a:r>
            <a:r>
              <a:rPr lang="ru-RU" altLang="ru-RU" sz="2300" b="0">
                <a:solidFill>
                  <a:srgbClr val="800080"/>
                </a:solidFill>
              </a:rPr>
              <a:t>”. Этот компонент используется системой доставки с целью проверки данных авторизации от покупателя;</a:t>
            </a:r>
          </a:p>
          <a:p>
            <a:pPr>
              <a:lnSpc>
                <a:spcPct val="95000"/>
              </a:lnSpc>
              <a:spcBef>
                <a:spcPct val="10000"/>
              </a:spcBef>
              <a:buClr>
                <a:srgbClr val="CC3300"/>
              </a:buClr>
              <a:buFont typeface="Webdings" panose="05030102010509060703" pitchFamily="18" charset="2"/>
              <a:buChar char=""/>
            </a:pPr>
            <a:r>
              <a:rPr lang="ru-RU" altLang="ru-RU" sz="2300" b="0">
                <a:solidFill>
                  <a:srgbClr val="800080"/>
                </a:solidFill>
              </a:rPr>
              <a:t>“</a:t>
            </a:r>
            <a:r>
              <a:rPr lang="en-US" altLang="ru-RU" sz="2300" b="0">
                <a:solidFill>
                  <a:srgbClr val="800080"/>
                </a:solidFill>
              </a:rPr>
              <a:t>Delivery Note</a:t>
            </a:r>
            <a:r>
              <a:rPr lang="ru-RU" altLang="ru-RU" sz="2300" b="0">
                <a:solidFill>
                  <a:srgbClr val="800080"/>
                </a:solidFill>
              </a:rPr>
              <a:t>” (дополнительная информация о предстоящей доставке приобретенных товаров) — содержит информацию для покупателя о механизме реализации физической доставки или, в противном случае, об имеющихся в наличии “электронных товаров”. ПО покупателя не воспринимает информацию о физической доставке товаров или услуг, но оно должно иметь возможность выводить эту информацию на дисплей (и в период доставки, и позже, если покупатель выбрал торговую операцию, для которой данная система доставки входит в перечень торговых сделок);</a:t>
            </a:r>
            <a:r>
              <a:rPr lang="ru-RU" altLang="ru-RU" sz="2300">
                <a:solidFill>
                  <a:srgbClr val="800080"/>
                </a:solidFill>
              </a:rPr>
              <a:t>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2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3203" name="Text Box 3"/>
          <p:cNvSpPr txBox="1">
            <a:spLocks noChangeArrowheads="1"/>
          </p:cNvSpPr>
          <p:nvPr/>
        </p:nvSpPr>
        <p:spPr bwMode="auto">
          <a:xfrm>
            <a:off x="222250" y="931863"/>
            <a:ext cx="8674100" cy="3022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buClr>
                <a:srgbClr val="CC3300"/>
              </a:buClr>
              <a:buFont typeface="Webdings" panose="05030102010509060703" pitchFamily="18" charset="2"/>
              <a:buChar char=""/>
            </a:pPr>
            <a:r>
              <a:rPr lang="ru-RU" altLang="ru-RU" sz="2600" b="0">
                <a:solidFill>
                  <a:srgbClr val="800080"/>
                </a:solidFill>
              </a:rPr>
              <a:t>“</a:t>
            </a:r>
            <a:r>
              <a:rPr lang="en-US" altLang="ru-RU" sz="2600" b="0">
                <a:solidFill>
                  <a:srgbClr val="800080"/>
                </a:solidFill>
              </a:rPr>
              <a:t>Delivery Response Signature</a:t>
            </a:r>
            <a:r>
              <a:rPr lang="ru-RU" altLang="ru-RU" sz="2600" b="0">
                <a:solidFill>
                  <a:srgbClr val="800080"/>
                </a:solidFill>
              </a:rPr>
              <a:t>” (ЭЦП ответа на запрос доставки) — (не обязателен) если он представлен, то обеспечивает защиту от подделки результатов торговой процедуры “</a:t>
            </a:r>
            <a:r>
              <a:rPr lang="en-US" altLang="ru-RU" sz="2600" i="1">
                <a:solidFill>
                  <a:srgbClr val="800080"/>
                </a:solidFill>
              </a:rPr>
              <a:t>delivery exchange</a:t>
            </a:r>
            <a:r>
              <a:rPr lang="ru-RU" altLang="ru-RU" sz="2600" b="0">
                <a:solidFill>
                  <a:srgbClr val="800080"/>
                </a:solidFill>
              </a:rPr>
              <a:t>” путём вычисления ЭЦП по следующим компонентам: “</a:t>
            </a:r>
            <a:r>
              <a:rPr lang="en-US" altLang="ru-RU" sz="2600" b="0">
                <a:solidFill>
                  <a:srgbClr val="800080"/>
                </a:solidFill>
              </a:rPr>
              <a:t>Delivery Note</a:t>
            </a:r>
            <a:r>
              <a:rPr lang="ru-RU" altLang="ru-RU" sz="2600" b="0">
                <a:solidFill>
                  <a:srgbClr val="800080"/>
                </a:solidFill>
              </a:rPr>
              <a:t>” и один из двух или “</a:t>
            </a:r>
            <a:r>
              <a:rPr lang="en-US" altLang="ru-RU" sz="2600" b="0">
                <a:solidFill>
                  <a:srgbClr val="800080"/>
                </a:solidFill>
              </a:rPr>
              <a:t>Offer Response Signature</a:t>
            </a:r>
            <a:r>
              <a:rPr lang="ru-RU" altLang="ru-RU" sz="2600" b="0">
                <a:solidFill>
                  <a:srgbClr val="800080"/>
                </a:solidFill>
              </a:rPr>
              <a:t>”, или “</a:t>
            </a:r>
            <a:r>
              <a:rPr lang="en-US" altLang="ru-RU" sz="2600" b="0">
                <a:solidFill>
                  <a:srgbClr val="800080"/>
                </a:solidFill>
              </a:rPr>
              <a:t>Payment Response Signature</a:t>
            </a:r>
            <a:r>
              <a:rPr lang="ru-RU" altLang="ru-RU" sz="2600" b="0">
                <a:solidFill>
                  <a:srgbClr val="800080"/>
                </a:solidFill>
              </a:rPr>
              <a:t>” (какой был получен системой доставки).</a:t>
            </a:r>
            <a:endParaRPr lang="ru-RU" altLang="ru-RU" sz="2600">
              <a:solidFill>
                <a:srgbClr val="800080"/>
              </a:solidFill>
            </a:endParaRPr>
          </a:p>
        </p:txBody>
      </p:sp>
      <p:sp>
        <p:nvSpPr>
          <p:cNvPr id="1203204" name="Text Box 4"/>
          <p:cNvSpPr txBox="1">
            <a:spLocks noChangeArrowheads="1"/>
          </p:cNvSpPr>
          <p:nvPr/>
        </p:nvSpPr>
        <p:spPr bwMode="auto">
          <a:xfrm>
            <a:off x="222250" y="4094163"/>
            <a:ext cx="8661400" cy="2466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p>
            <a:pPr>
              <a:spcBef>
                <a:spcPct val="50000"/>
              </a:spcBef>
            </a:pPr>
            <a:r>
              <a:rPr lang="ru-RU" altLang="ru-RU" sz="2700" b="0">
                <a:solidFill>
                  <a:srgbClr val="800080"/>
                </a:solidFill>
              </a:rPr>
              <a:t>Итогом торговой процедуры “</a:t>
            </a:r>
            <a:r>
              <a:rPr lang="en-US" altLang="ru-RU" sz="2700" i="1">
                <a:solidFill>
                  <a:srgbClr val="800080"/>
                </a:solidFill>
              </a:rPr>
              <a:t>delivery exchange</a:t>
            </a:r>
            <a:r>
              <a:rPr lang="ru-RU" altLang="ru-RU" sz="2700" b="0">
                <a:solidFill>
                  <a:srgbClr val="800080"/>
                </a:solidFill>
              </a:rPr>
              <a:t>” (при прочих положительных условиях) является электронная квитанция о доставке, сформированная и подписанная системой доставки и определяющая порядок и условия доставки покупателю приобретенных товаров или услуг.</a:t>
            </a:r>
            <a:r>
              <a:rPr lang="ru-RU" altLang="ru-RU" sz="2700">
                <a:solidFill>
                  <a:srgbClr val="800080"/>
                </a:solidFill>
              </a:rPr>
              <a:t>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2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4227" name="Text Box 3"/>
          <p:cNvSpPr txBox="1">
            <a:spLocks noChangeArrowheads="1"/>
          </p:cNvSpPr>
          <p:nvPr/>
        </p:nvSpPr>
        <p:spPr bwMode="auto">
          <a:xfrm>
            <a:off x="247650" y="982663"/>
            <a:ext cx="8634413" cy="30749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20000"/>
              </a:spcBef>
            </a:pPr>
            <a:r>
              <a:rPr lang="ru-RU" altLang="ru-RU">
                <a:solidFill>
                  <a:srgbClr val="800080"/>
                </a:solidFill>
                <a:latin typeface="Tahoma" panose="020B0604030504040204" pitchFamily="34" charset="0"/>
                <a:cs typeface="Tahoma" panose="020B0604030504040204" pitchFamily="34" charset="0"/>
              </a:rPr>
              <a:t>Процедура аутентификации</a:t>
            </a:r>
            <a:r>
              <a:rPr lang="ru-RU" altLang="ru-RU">
                <a:solidFill>
                  <a:srgbClr val="800080"/>
                </a:solidFill>
              </a:rPr>
              <a:t> (“</a:t>
            </a:r>
            <a:r>
              <a:rPr lang="en-US" altLang="ru-RU" i="1">
                <a:solidFill>
                  <a:srgbClr val="800080"/>
                </a:solidFill>
              </a:rPr>
              <a:t>authentication exchange</a:t>
            </a:r>
            <a:r>
              <a:rPr lang="ru-RU" altLang="ru-RU">
                <a:solidFill>
                  <a:srgbClr val="800080"/>
                </a:solidFill>
              </a:rPr>
              <a:t>”). </a:t>
            </a:r>
            <a:r>
              <a:rPr lang="ru-RU" altLang="ru-RU" b="0" u="sng">
                <a:solidFill>
                  <a:srgbClr val="800080"/>
                </a:solidFill>
              </a:rPr>
              <a:t>Назначение</a:t>
            </a:r>
            <a:r>
              <a:rPr lang="ru-RU" altLang="ru-RU" b="0">
                <a:solidFill>
                  <a:srgbClr val="800080"/>
                </a:solidFill>
              </a:rPr>
              <a:t>: возможность одной организации (например, финансового института) проверить подлинность другой организации (например, покупателя) перед началом (или в период) электронной торговой операции.</a:t>
            </a:r>
            <a:endParaRPr lang="ru-RU" altLang="ru-RU">
              <a:solidFill>
                <a:srgbClr val="800080"/>
              </a:solidFill>
            </a:endParaRPr>
          </a:p>
          <a:p>
            <a:pPr>
              <a:spcBef>
                <a:spcPct val="20000"/>
              </a:spcBef>
            </a:pPr>
            <a:r>
              <a:rPr lang="ru-RU" altLang="ru-RU" b="0">
                <a:solidFill>
                  <a:srgbClr val="800080"/>
                </a:solidFill>
              </a:rPr>
              <a:t>В этой процедуре участвуют:</a:t>
            </a:r>
            <a:r>
              <a:rPr lang="ru-RU" altLang="ru-RU">
                <a:solidFill>
                  <a:srgbClr val="800080"/>
                </a:solidFill>
              </a:rPr>
              <a:t> </a:t>
            </a:r>
          </a:p>
        </p:txBody>
      </p:sp>
      <p:sp>
        <p:nvSpPr>
          <p:cNvPr id="1204228" name="Text Box 4"/>
          <p:cNvSpPr txBox="1">
            <a:spLocks noChangeArrowheads="1"/>
          </p:cNvSpPr>
          <p:nvPr/>
        </p:nvSpPr>
        <p:spPr bwMode="auto">
          <a:xfrm>
            <a:off x="234950" y="4179888"/>
            <a:ext cx="8648700" cy="2230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336600"/>
              </a:buClr>
              <a:buSzPct val="90000"/>
              <a:buFont typeface="Wingdings" panose="05000000000000000000" pitchFamily="2" charset="2"/>
              <a:buChar char="v"/>
            </a:pPr>
            <a:r>
              <a:rPr lang="ru-RU" altLang="ru-RU" sz="2700" b="0">
                <a:solidFill>
                  <a:srgbClr val="800080"/>
                </a:solidFill>
              </a:rPr>
              <a:t>субъект аутентификации (аутентифицирующий) — тот, кто запрашивает процедуру аутентификации;</a:t>
            </a:r>
          </a:p>
          <a:p>
            <a:pPr>
              <a:spcBef>
                <a:spcPct val="20000"/>
              </a:spcBef>
              <a:buClr>
                <a:srgbClr val="336600"/>
              </a:buClr>
              <a:buSzPct val="90000"/>
              <a:buFont typeface="Wingdings" panose="05000000000000000000" pitchFamily="2" charset="2"/>
              <a:buChar char="v"/>
            </a:pPr>
            <a:r>
              <a:rPr lang="ru-RU" altLang="ru-RU" sz="2700" b="0">
                <a:solidFill>
                  <a:srgbClr val="800080"/>
                </a:solidFill>
              </a:rPr>
              <a:t>объект аутентификации (аутентифицируемый) — тот, кто проходит процедуру аутентификации.</a:t>
            </a:r>
            <a:endParaRPr lang="ru-RU" altLang="ru-RU" sz="2700">
              <a:solidFill>
                <a:srgbClr val="80008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097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0979" name="Text Box 3"/>
          <p:cNvSpPr txBox="1">
            <a:spLocks noChangeArrowheads="1"/>
          </p:cNvSpPr>
          <p:nvPr/>
        </p:nvSpPr>
        <p:spPr bwMode="auto">
          <a:xfrm>
            <a:off x="614363" y="1127125"/>
            <a:ext cx="8253412" cy="23558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Clr>
                <a:srgbClr val="FF0000"/>
              </a:buClr>
              <a:buFont typeface="Webdings" panose="05030102010509060703" pitchFamily="18" charset="2"/>
              <a:buChar char=""/>
            </a:pPr>
            <a:r>
              <a:rPr lang="ru-RU" altLang="ru-RU" sz="2400" b="0" u="sng">
                <a:solidFill>
                  <a:srgbClr val="800080"/>
                </a:solidFill>
                <a:latin typeface="Tahoma" panose="020B0604030504040204" pitchFamily="34" charset="0"/>
                <a:cs typeface="Tahoma" panose="020B0604030504040204" pitchFamily="34" charset="0"/>
              </a:rPr>
              <a:t>изъятие электронных денег</a:t>
            </a:r>
            <a:r>
              <a:rPr lang="ru-RU" altLang="ru-RU" sz="2400" b="0">
                <a:solidFill>
                  <a:srgbClr val="800080"/>
                </a:solidFill>
              </a:rPr>
              <a:t> (</a:t>
            </a:r>
            <a:r>
              <a:rPr lang="en-US" altLang="ru-RU" sz="2400" i="1">
                <a:solidFill>
                  <a:srgbClr val="800080"/>
                </a:solidFill>
              </a:rPr>
              <a:t>WITHDRAWAL</a:t>
            </a:r>
            <a:r>
              <a:rPr lang="ru-RU" altLang="ru-RU" sz="2400" b="0">
                <a:solidFill>
                  <a:srgbClr val="800080"/>
                </a:solidFill>
              </a:rPr>
              <a:t>) — обеспечивает изъятие электронных денег из финансового учреждения (банка);</a:t>
            </a:r>
          </a:p>
          <a:p>
            <a:pPr>
              <a:spcBef>
                <a:spcPct val="20000"/>
              </a:spcBef>
              <a:buClr>
                <a:srgbClr val="FF0000"/>
              </a:buClr>
              <a:buFont typeface="Webdings" panose="05030102010509060703" pitchFamily="18" charset="2"/>
              <a:buChar char=""/>
            </a:pPr>
            <a:r>
              <a:rPr lang="ru-RU" altLang="ru-RU" sz="2400" b="0" u="sng">
                <a:solidFill>
                  <a:srgbClr val="800080"/>
                </a:solidFill>
                <a:latin typeface="Tahoma" panose="020B0604030504040204" pitchFamily="34" charset="0"/>
                <a:cs typeface="Tahoma" panose="020B0604030504040204" pitchFamily="34" charset="0"/>
              </a:rPr>
              <a:t>внесение электронных денег на счет в банке</a:t>
            </a:r>
            <a:r>
              <a:rPr lang="ru-RU" altLang="ru-RU" sz="2400" b="0">
                <a:solidFill>
                  <a:srgbClr val="800080"/>
                </a:solidFill>
              </a:rPr>
              <a:t> (</a:t>
            </a:r>
            <a:r>
              <a:rPr lang="en-US" altLang="ru-RU" sz="2400" i="1">
                <a:solidFill>
                  <a:srgbClr val="800080"/>
                </a:solidFill>
              </a:rPr>
              <a:t>DEPOSIT</a:t>
            </a:r>
            <a:r>
              <a:rPr lang="ru-RU" altLang="ru-RU" sz="2400" b="0">
                <a:solidFill>
                  <a:srgbClr val="800080"/>
                </a:solidFill>
              </a:rPr>
              <a:t>) — обеспечивает внесение электронных денег на счет в финансовое учреждение (банк);</a:t>
            </a:r>
          </a:p>
        </p:txBody>
      </p:sp>
      <p:sp>
        <p:nvSpPr>
          <p:cNvPr id="1150980" name="Text Box 4"/>
          <p:cNvSpPr txBox="1">
            <a:spLocks noChangeArrowheads="1"/>
          </p:cNvSpPr>
          <p:nvPr/>
        </p:nvSpPr>
        <p:spPr bwMode="auto">
          <a:xfrm>
            <a:off x="238125" y="3595688"/>
            <a:ext cx="8642350" cy="579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0000"/>
              </a:buClr>
              <a:buFont typeface="Wingdings" panose="05000000000000000000" pitchFamily="2" charset="2"/>
              <a:buChar char=""/>
            </a:pPr>
            <a:r>
              <a:rPr lang="ru-RU" altLang="ru-RU" sz="3200" i="1">
                <a:solidFill>
                  <a:srgbClr val="800080"/>
                </a:solidFill>
              </a:rPr>
              <a:t>Класс </a:t>
            </a:r>
            <a:r>
              <a:rPr lang="ru-RU" altLang="ru-RU" sz="3000" i="1">
                <a:solidFill>
                  <a:srgbClr val="800080"/>
                </a:solidFill>
              </a:rPr>
              <a:t>аутентификационных</a:t>
            </a:r>
            <a:r>
              <a:rPr lang="ru-RU" altLang="ru-RU" sz="3200" i="1">
                <a:solidFill>
                  <a:srgbClr val="800080"/>
                </a:solidFill>
              </a:rPr>
              <a:t> операций</a:t>
            </a:r>
            <a:endParaRPr lang="ru-RU" altLang="ru-RU" sz="3200">
              <a:solidFill>
                <a:srgbClr val="800080"/>
              </a:solidFill>
            </a:endParaRPr>
          </a:p>
        </p:txBody>
      </p:sp>
      <p:sp>
        <p:nvSpPr>
          <p:cNvPr id="1150981" name="Text Box 5"/>
          <p:cNvSpPr txBox="1">
            <a:spLocks noChangeArrowheads="1"/>
          </p:cNvSpPr>
          <p:nvPr/>
        </p:nvSpPr>
        <p:spPr bwMode="auto">
          <a:xfrm>
            <a:off x="614363" y="4292600"/>
            <a:ext cx="8256587"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FF0000"/>
              </a:buClr>
              <a:buFont typeface="Webdings" panose="05030102010509060703" pitchFamily="18" charset="2"/>
              <a:buChar char="#"/>
            </a:pPr>
            <a:r>
              <a:rPr lang="ru-RU" altLang="ru-RU" sz="2400" b="0" u="sng">
                <a:solidFill>
                  <a:srgbClr val="800080"/>
                </a:solidFill>
              </a:rPr>
              <a:t>аутентификация</a:t>
            </a:r>
            <a:r>
              <a:rPr lang="ru-RU" altLang="ru-RU" sz="2400" b="0">
                <a:solidFill>
                  <a:srgbClr val="800080"/>
                </a:solidFill>
              </a:rPr>
              <a:t> (</a:t>
            </a:r>
            <a:r>
              <a:rPr lang="en-US" altLang="ru-RU" sz="2400" i="1">
                <a:solidFill>
                  <a:srgbClr val="800080"/>
                </a:solidFill>
              </a:rPr>
              <a:t>AUTHENTICATION</a:t>
            </a:r>
            <a:r>
              <a:rPr lang="ru-RU" altLang="ru-RU" sz="2400" b="0">
                <a:solidFill>
                  <a:srgbClr val="800080"/>
                </a:solidFill>
              </a:rPr>
              <a:t>) — предоставляет возможность одному физическому или юридическому лицу проверить подлинность другого физического или юридического лица (и наоборот);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52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5251" name="Text Box 3"/>
          <p:cNvSpPr txBox="1">
            <a:spLocks noChangeArrowheads="1"/>
          </p:cNvSpPr>
          <p:nvPr/>
        </p:nvSpPr>
        <p:spPr bwMode="auto">
          <a:xfrm>
            <a:off x="247650" y="992188"/>
            <a:ext cx="8634413" cy="29241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spcBef>
                <a:spcPct val="50000"/>
              </a:spcBef>
            </a:pPr>
            <a:r>
              <a:rPr lang="ru-RU" altLang="ru-RU" sz="3200" b="0">
                <a:solidFill>
                  <a:srgbClr val="800080"/>
                </a:solidFill>
              </a:rPr>
              <a:t>На рис.32.8 представлена процедура аутентификации. В процедуре аутентификации используются следующие торговые компоненты (в составе </a:t>
            </a:r>
            <a:r>
              <a:rPr lang="en-US" altLang="ru-RU" sz="3200" b="0">
                <a:solidFill>
                  <a:srgbClr val="800080"/>
                </a:solidFill>
              </a:rPr>
              <a:t>IOTP</a:t>
            </a:r>
            <a:r>
              <a:rPr lang="ru-RU" altLang="ru-RU" sz="3200" b="0">
                <a:solidFill>
                  <a:srgbClr val="800080"/>
                </a:solidFill>
              </a:rPr>
              <a:t>-сообщений), которыми обмениваются между собой объект и субъект аутентификации:</a:t>
            </a:r>
          </a:p>
        </p:txBody>
      </p:sp>
      <p:sp>
        <p:nvSpPr>
          <p:cNvPr id="1205252" name="Text Box 4"/>
          <p:cNvSpPr txBox="1">
            <a:spLocks noChangeArrowheads="1"/>
          </p:cNvSpPr>
          <p:nvPr/>
        </p:nvSpPr>
        <p:spPr bwMode="auto">
          <a:xfrm>
            <a:off x="233363" y="4198938"/>
            <a:ext cx="8661400" cy="2135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Authentication Request</a:t>
            </a:r>
            <a:r>
              <a:rPr lang="ru-RU" altLang="ru-RU" b="0">
                <a:solidFill>
                  <a:srgbClr val="800080"/>
                </a:solidFill>
              </a:rPr>
              <a:t>” (запрос аутентификации) — запрашивает процедуру аутентификации, с указанием алгоритма аутентификации, и дополнительные данные, которые могут быть использованы;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63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21635" name="Text Box 3"/>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32.8,а</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“аутентификация” </a:t>
            </a:r>
          </a:p>
        </p:txBody>
      </p:sp>
      <p:grpSp>
        <p:nvGrpSpPr>
          <p:cNvPr id="1221662" name="Group 30"/>
          <p:cNvGrpSpPr>
            <a:grpSpLocks/>
          </p:cNvGrpSpPr>
          <p:nvPr/>
        </p:nvGrpSpPr>
        <p:grpSpPr bwMode="auto">
          <a:xfrm>
            <a:off x="233363" y="750888"/>
            <a:ext cx="8678862" cy="5108575"/>
            <a:chOff x="147" y="473"/>
            <a:chExt cx="5467" cy="3218"/>
          </a:xfrm>
        </p:grpSpPr>
        <p:sp>
          <p:nvSpPr>
            <p:cNvPr id="1221638" name="Rectangle 6"/>
            <p:cNvSpPr>
              <a:spLocks noChangeArrowheads="1"/>
            </p:cNvSpPr>
            <p:nvPr/>
          </p:nvSpPr>
          <p:spPr bwMode="auto">
            <a:xfrm>
              <a:off x="1193" y="801"/>
              <a:ext cx="556" cy="2888"/>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21639" name="Rectangle 7"/>
            <p:cNvSpPr>
              <a:spLocks noChangeArrowheads="1"/>
            </p:cNvSpPr>
            <p:nvPr/>
          </p:nvSpPr>
          <p:spPr bwMode="auto">
            <a:xfrm>
              <a:off x="616" y="804"/>
              <a:ext cx="572" cy="287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21640" name="Rectangle 8"/>
            <p:cNvSpPr>
              <a:spLocks noChangeArrowheads="1"/>
            </p:cNvSpPr>
            <p:nvPr/>
          </p:nvSpPr>
          <p:spPr bwMode="auto">
            <a:xfrm>
              <a:off x="1770" y="2185"/>
              <a:ext cx="3818" cy="1506"/>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Субъект аутентификации формирует “Запрос</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аутентификации”, который включает перечень</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запрашиваемых данных и перечень допустимых</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алгоритмов аутентификации, и/или запрос на</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информацию об участнике торговой сделки — объекте</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аутентификации, а затем направляет объекту</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аутентификации. </a:t>
              </a:r>
              <a:r>
                <a:rPr lang="en-US" altLang="ru-RU" sz="1600">
                  <a:solidFill>
                    <a:schemeClr val="folHlink"/>
                  </a:solidFill>
                  <a:effectLst>
                    <a:outerShdw blurRad="38100" dist="38100" dir="2700000" algn="tl">
                      <a:srgbClr val="000000"/>
                    </a:outerShdw>
                  </a:effectLst>
                </a:rPr>
                <a:t>“</a:t>
              </a:r>
              <a:r>
                <a:rPr lang="ru-RU" altLang="ru-RU" sz="1600">
                  <a:solidFill>
                    <a:schemeClr val="folHlink"/>
                  </a:solidFill>
                  <a:effectLst>
                    <a:outerShdw blurRad="38100" dist="38100" dir="2700000" algn="tl">
                      <a:srgbClr val="000000"/>
                    </a:outerShdw>
                  </a:effectLst>
                </a:rPr>
                <a:t>Запрос</a:t>
              </a:r>
              <a:r>
                <a:rPr lang="en-US" altLang="ru-RU" sz="1600">
                  <a:solidFill>
                    <a:schemeClr val="folHlink"/>
                  </a:solidFill>
                  <a:effectLst>
                    <a:outerShdw blurRad="38100" dist="38100" dir="2700000" algn="tl">
                      <a:srgbClr val="000000"/>
                    </a:outerShdw>
                  </a:effectLst>
                </a:rPr>
                <a:t> </a:t>
              </a:r>
              <a:r>
                <a:rPr lang="ru-RU" altLang="ru-RU" sz="1600">
                  <a:solidFill>
                    <a:schemeClr val="folHlink"/>
                  </a:solidFill>
                  <a:effectLst>
                    <a:outerShdw blurRad="38100" dist="38100" dir="2700000" algn="tl">
                      <a:srgbClr val="000000"/>
                    </a:outerShdw>
                  </a:effectLst>
                </a:rPr>
                <a:t>аутентификации</a:t>
              </a:r>
              <a:r>
                <a:rPr lang="en-US" altLang="ru-RU" sz="1600">
                  <a:solidFill>
                    <a:schemeClr val="folHlink"/>
                  </a:solidFill>
                  <a:effectLst>
                    <a:outerShdw blurRad="38100" dist="38100" dir="2700000" algn="tl">
                      <a:srgbClr val="000000"/>
                    </a:outerShdw>
                  </a:effectLst>
                </a:rPr>
                <a:t>”</a:t>
              </a:r>
            </a:p>
            <a:p>
              <a:pPr>
                <a:lnSpc>
                  <a:spcPct val="95000"/>
                </a:lnSpc>
                <a:spcBef>
                  <a:spcPct val="0"/>
                </a:spcBef>
                <a:buFontTx/>
                <a:buNone/>
              </a:pPr>
              <a:r>
                <a:rPr lang="en-US" altLang="ru-RU" sz="1600">
                  <a:solidFill>
                    <a:schemeClr val="folHlink"/>
                  </a:solidFill>
                  <a:effectLst>
                    <a:outerShdw blurRad="38100" dist="38100" dir="2700000" algn="tl">
                      <a:srgbClr val="000000"/>
                    </a:outerShdw>
                  </a:effectLst>
                </a:rPr>
                <a:t>(“AUTHENTICATION REQUEST”).</a:t>
              </a:r>
              <a:endParaRPr lang="ru-RU" altLang="ru-RU" sz="1600" u="sng">
                <a:solidFill>
                  <a:schemeClr val="folHlink"/>
                </a:solidFill>
                <a:effectLst>
                  <a:outerShdw blurRad="38100" dist="38100" dir="2700000" algn="tl">
                    <a:srgbClr val="000000"/>
                  </a:outerShdw>
                </a:effectLst>
              </a:endParaRPr>
            </a:p>
            <a:p>
              <a:pPr>
                <a:lnSpc>
                  <a:spcPct val="95000"/>
                </a:lnSpc>
                <a:spcBef>
                  <a:spcPct val="0"/>
                </a:spcBef>
                <a:buFontTx/>
                <a:buNone/>
              </a:pPr>
              <a:r>
                <a:rPr lang="ru-RU" altLang="ru-RU" sz="1600" u="sng">
                  <a:solidFill>
                    <a:schemeClr val="folHlink"/>
                  </a:solidFill>
                  <a:effectLst>
                    <a:outerShdw blurRad="38100" dist="38100" dir="2700000" algn="tl">
                      <a:srgbClr val="000000"/>
                    </a:outerShdw>
                  </a:effectLst>
                </a:rPr>
                <a:t>Компоненты</a:t>
              </a:r>
              <a:r>
                <a:rPr lang="en-US" altLang="ru-RU" sz="1600">
                  <a:solidFill>
                    <a:schemeClr val="folHlink"/>
                  </a:solidFill>
                  <a:effectLst>
                    <a:outerShdw blurRad="38100" dist="38100" dir="2700000" algn="tl">
                      <a:srgbClr val="000000"/>
                    </a:outerShdw>
                  </a:effectLst>
                </a:rPr>
                <a:t>: “Authentication Request”, “Trading Role</a:t>
              </a:r>
            </a:p>
            <a:p>
              <a:pPr>
                <a:lnSpc>
                  <a:spcPct val="95000"/>
                </a:lnSpc>
                <a:spcBef>
                  <a:spcPct val="0"/>
                </a:spcBef>
                <a:buFontTx/>
                <a:buNone/>
              </a:pPr>
              <a:r>
                <a:rPr lang="en-US" altLang="ru-RU" sz="1600">
                  <a:solidFill>
                    <a:schemeClr val="folHlink"/>
                  </a:solidFill>
                  <a:effectLst>
                    <a:outerShdw blurRad="38100" dist="38100" dir="2700000" algn="tl">
                      <a:srgbClr val="000000"/>
                    </a:outerShdw>
                  </a:effectLst>
                </a:rPr>
                <a:t>Information Request”.</a:t>
              </a:r>
              <a:endParaRPr lang="en-US" altLang="ru-RU" sz="1600" b="0">
                <a:solidFill>
                  <a:schemeClr val="folHlink"/>
                </a:solidFill>
              </a:endParaRPr>
            </a:p>
          </p:txBody>
        </p:sp>
        <p:sp>
          <p:nvSpPr>
            <p:cNvPr id="1221642" name="Rectangle 10"/>
            <p:cNvSpPr>
              <a:spLocks noChangeArrowheads="1"/>
            </p:cNvSpPr>
            <p:nvPr/>
          </p:nvSpPr>
          <p:spPr bwMode="auto">
            <a:xfrm>
              <a:off x="157" y="2179"/>
              <a:ext cx="441" cy="150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2</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21643" name="Rectangle 11"/>
            <p:cNvSpPr>
              <a:spLocks noChangeArrowheads="1"/>
            </p:cNvSpPr>
            <p:nvPr/>
          </p:nvSpPr>
          <p:spPr bwMode="auto">
            <a:xfrm>
              <a:off x="1765" y="819"/>
              <a:ext cx="3827" cy="1354"/>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Объект аутентификации (например, покупатель)</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выполняет действие (например, путем нажатия</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кнопки на </a:t>
              </a:r>
              <a:r>
                <a:rPr lang="en-US" altLang="ru-RU" sz="1600">
                  <a:solidFill>
                    <a:schemeClr val="folHlink"/>
                  </a:solidFill>
                  <a:effectLst>
                    <a:outerShdw blurRad="38100" dist="38100" dir="2700000" algn="tl">
                      <a:srgbClr val="000000"/>
                    </a:outerShdw>
                  </a:effectLst>
                </a:rPr>
                <a:t>HTML</a:t>
              </a:r>
              <a:r>
                <a:rPr lang="ru-RU" altLang="ru-RU" sz="1600">
                  <a:solidFill>
                    <a:schemeClr val="folHlink"/>
                  </a:solidFill>
                  <a:effectLst>
                    <a:outerShdw blurRad="38100" dist="38100" dir="2700000" algn="tl">
                      <a:srgbClr val="000000"/>
                    </a:outerShdw>
                  </a:effectLst>
                </a:rPr>
                <a:t>-странице), которое запрашивает</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необходимость прохождения процедуры</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аутентификации объектом.</a:t>
              </a:r>
            </a:p>
            <a:p>
              <a:pPr>
                <a:lnSpc>
                  <a:spcPct val="95000"/>
                </a:lnSpc>
                <a:spcBef>
                  <a:spcPct val="0"/>
                </a:spcBef>
                <a:buFontTx/>
                <a:buNone/>
              </a:pPr>
              <a:r>
                <a:rPr lang="ru-RU" altLang="ru-RU" sz="1600" u="sng">
                  <a:solidFill>
                    <a:schemeClr val="folHlink"/>
                  </a:solidFill>
                  <a:effectLst>
                    <a:outerShdw blurRad="38100" dist="38100" dir="2700000" algn="tl">
                      <a:srgbClr val="000000"/>
                    </a:outerShdw>
                  </a:effectLst>
                </a:rPr>
                <a:t>Передаваемые данные</a:t>
              </a:r>
              <a:r>
                <a:rPr lang="ru-RU" altLang="ru-RU" sz="1600">
                  <a:solidFill>
                    <a:schemeClr val="folHlink"/>
                  </a:solidFill>
                  <a:effectLst>
                    <a:outerShdw blurRad="38100" dist="38100" dir="2700000" algn="tl">
                      <a:srgbClr val="000000"/>
                    </a:outerShdw>
                  </a:effectLst>
                </a:rPr>
                <a:t>: информация</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о необходимости прохождения процедуры</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аутентификации объектом — в </a:t>
              </a:r>
              <a:r>
                <a:rPr lang="en-US" altLang="ru-RU" sz="1600">
                  <a:solidFill>
                    <a:schemeClr val="folHlink"/>
                  </a:solidFill>
                  <a:effectLst>
                    <a:outerShdw blurRad="38100" dist="38100" dir="2700000" algn="tl">
                      <a:srgbClr val="000000"/>
                    </a:outerShdw>
                  </a:effectLst>
                </a:rPr>
                <a:t>IOTP</a:t>
              </a:r>
              <a:r>
                <a:rPr lang="ru-RU" altLang="ru-RU" sz="1600">
                  <a:solidFill>
                    <a:schemeClr val="folHlink"/>
                  </a:solidFill>
                  <a:effectLst>
                    <a:outerShdw blurRad="38100" dist="38100" dir="2700000" algn="tl">
                      <a:srgbClr val="000000"/>
                    </a:outerShdw>
                  </a:effectLst>
                </a:rPr>
                <a:t>-протоколе не</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рассматривается.</a:t>
              </a:r>
              <a:endParaRPr lang="ru-RU" altLang="ru-RU" sz="1600" b="0">
                <a:solidFill>
                  <a:schemeClr val="folHlink"/>
                </a:solidFill>
              </a:endParaRPr>
            </a:p>
          </p:txBody>
        </p:sp>
        <p:sp>
          <p:nvSpPr>
            <p:cNvPr id="1221644" name="Rectangle 12"/>
            <p:cNvSpPr>
              <a:spLocks noChangeArrowheads="1"/>
            </p:cNvSpPr>
            <p:nvPr/>
          </p:nvSpPr>
          <p:spPr bwMode="auto">
            <a:xfrm>
              <a:off x="157" y="822"/>
              <a:ext cx="436" cy="13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1</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21645" name="Rectangle 13"/>
            <p:cNvSpPr>
              <a:spLocks noChangeArrowheads="1"/>
            </p:cNvSpPr>
            <p:nvPr/>
          </p:nvSpPr>
          <p:spPr bwMode="auto">
            <a:xfrm>
              <a:off x="1759" y="499"/>
              <a:ext cx="3843" cy="289"/>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21646" name="Rectangle 14"/>
            <p:cNvSpPr>
              <a:spLocks noChangeArrowheads="1"/>
            </p:cNvSpPr>
            <p:nvPr/>
          </p:nvSpPr>
          <p:spPr bwMode="auto">
            <a:xfrm>
              <a:off x="1197" y="473"/>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Субъект</a:t>
              </a:r>
            </a:p>
          </p:txBody>
        </p:sp>
        <p:sp>
          <p:nvSpPr>
            <p:cNvPr id="1221647" name="Rectangle 15"/>
            <p:cNvSpPr>
              <a:spLocks noChangeArrowheads="1"/>
            </p:cNvSpPr>
            <p:nvPr/>
          </p:nvSpPr>
          <p:spPr bwMode="auto">
            <a:xfrm>
              <a:off x="620" y="477"/>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Объект</a:t>
              </a:r>
            </a:p>
          </p:txBody>
        </p:sp>
        <p:sp>
          <p:nvSpPr>
            <p:cNvPr id="1221648" name="Rectangle 16"/>
            <p:cNvSpPr>
              <a:spLocks noChangeArrowheads="1"/>
            </p:cNvSpPr>
            <p:nvPr/>
          </p:nvSpPr>
          <p:spPr bwMode="auto">
            <a:xfrm>
              <a:off x="167" y="490"/>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21649" name="Line 17"/>
            <p:cNvSpPr>
              <a:spLocks noChangeShapeType="1"/>
            </p:cNvSpPr>
            <p:nvPr/>
          </p:nvSpPr>
          <p:spPr bwMode="auto">
            <a:xfrm>
              <a:off x="609" y="500"/>
              <a:ext cx="0" cy="31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0" name="Line 18"/>
            <p:cNvSpPr>
              <a:spLocks noChangeShapeType="1"/>
            </p:cNvSpPr>
            <p:nvPr/>
          </p:nvSpPr>
          <p:spPr bwMode="auto">
            <a:xfrm>
              <a:off x="1194" y="508"/>
              <a:ext cx="0" cy="317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2" name="Line 20"/>
            <p:cNvSpPr>
              <a:spLocks noChangeShapeType="1"/>
            </p:cNvSpPr>
            <p:nvPr/>
          </p:nvSpPr>
          <p:spPr bwMode="auto">
            <a:xfrm>
              <a:off x="156" y="49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3" name="Line 21"/>
            <p:cNvSpPr>
              <a:spLocks noChangeShapeType="1"/>
            </p:cNvSpPr>
            <p:nvPr/>
          </p:nvSpPr>
          <p:spPr bwMode="auto">
            <a:xfrm flipH="1">
              <a:off x="151" y="509"/>
              <a:ext cx="6" cy="3182"/>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4" name="Line 22"/>
            <p:cNvSpPr>
              <a:spLocks noChangeShapeType="1"/>
            </p:cNvSpPr>
            <p:nvPr/>
          </p:nvSpPr>
          <p:spPr bwMode="auto">
            <a:xfrm>
              <a:off x="5608" y="509"/>
              <a:ext cx="6" cy="317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5" name="Line 23"/>
            <p:cNvSpPr>
              <a:spLocks noChangeShapeType="1"/>
            </p:cNvSpPr>
            <p:nvPr/>
          </p:nvSpPr>
          <p:spPr bwMode="auto">
            <a:xfrm>
              <a:off x="157" y="3691"/>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6" name="Line 24"/>
            <p:cNvSpPr>
              <a:spLocks noChangeShapeType="1"/>
            </p:cNvSpPr>
            <p:nvPr/>
          </p:nvSpPr>
          <p:spPr bwMode="auto">
            <a:xfrm>
              <a:off x="159" y="79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7" name="Line 25"/>
            <p:cNvSpPr>
              <a:spLocks noChangeShapeType="1"/>
            </p:cNvSpPr>
            <p:nvPr/>
          </p:nvSpPr>
          <p:spPr bwMode="auto">
            <a:xfrm flipH="1">
              <a:off x="1752" y="499"/>
              <a:ext cx="6" cy="318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58" name="Line 26"/>
            <p:cNvSpPr>
              <a:spLocks noChangeShapeType="1"/>
            </p:cNvSpPr>
            <p:nvPr/>
          </p:nvSpPr>
          <p:spPr bwMode="auto">
            <a:xfrm>
              <a:off x="147" y="2175"/>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1660" name="AutoShape 28"/>
            <p:cNvSpPr>
              <a:spLocks noChangeArrowheads="1"/>
            </p:cNvSpPr>
            <p:nvPr/>
          </p:nvSpPr>
          <p:spPr bwMode="auto">
            <a:xfrm flipH="1">
              <a:off x="763" y="2724"/>
              <a:ext cx="758" cy="423"/>
            </a:xfrm>
            <a:prstGeom prst="rightArrow">
              <a:avLst>
                <a:gd name="adj1" fmla="val 39009"/>
                <a:gd name="adj2" fmla="val 62412"/>
              </a:avLst>
            </a:prstGeom>
            <a:solidFill>
              <a:srgbClr val="FFCCCC"/>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221661" name="AutoShape 29"/>
            <p:cNvSpPr>
              <a:spLocks noChangeArrowheads="1"/>
            </p:cNvSpPr>
            <p:nvPr/>
          </p:nvSpPr>
          <p:spPr bwMode="auto">
            <a:xfrm>
              <a:off x="816" y="1283"/>
              <a:ext cx="758" cy="423"/>
            </a:xfrm>
            <a:prstGeom prst="rightArrow">
              <a:avLst>
                <a:gd name="adj1" fmla="val 39009"/>
                <a:gd name="adj2" fmla="val 62412"/>
              </a:avLst>
            </a:prstGeom>
            <a:solidFill>
              <a:srgbClr val="FFFFCC"/>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22659" name="Text Box 3"/>
          <p:cNvSpPr txBox="1">
            <a:spLocks noChangeArrowheads="1"/>
          </p:cNvSpPr>
          <p:nvPr/>
        </p:nvSpPr>
        <p:spPr bwMode="auto">
          <a:xfrm>
            <a:off x="0" y="6016625"/>
            <a:ext cx="9144000" cy="6223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5000"/>
              </a:lnSpc>
            </a:pPr>
            <a:r>
              <a:rPr lang="ru-RU" altLang="ru-RU" sz="2400">
                <a:solidFill>
                  <a:srgbClr val="800080"/>
                </a:solidFill>
              </a:rPr>
              <a:t>Рис.</a:t>
            </a:r>
            <a:r>
              <a:rPr lang="ru-RU" altLang="ru-RU" sz="2400">
                <a:solidFill>
                  <a:srgbClr val="800080"/>
                </a:solidFill>
                <a:latin typeface="Tahoma" panose="020B0604030504040204" pitchFamily="34" charset="0"/>
              </a:rPr>
              <a:t>32.8,б</a:t>
            </a:r>
            <a:r>
              <a:rPr lang="ru-RU" altLang="ru-RU" sz="2400">
                <a:solidFill>
                  <a:srgbClr val="800080"/>
                </a:solidFill>
              </a:rPr>
              <a:t>. Характеристика торговой процедуры</a:t>
            </a:r>
          </a:p>
          <a:p>
            <a:pPr>
              <a:lnSpc>
                <a:spcPct val="85000"/>
              </a:lnSpc>
            </a:pPr>
            <a:r>
              <a:rPr lang="ru-RU" altLang="ru-RU" sz="2400">
                <a:solidFill>
                  <a:srgbClr val="800080"/>
                </a:solidFill>
              </a:rPr>
              <a:t>“аутентификация” </a:t>
            </a:r>
          </a:p>
        </p:txBody>
      </p:sp>
      <p:grpSp>
        <p:nvGrpSpPr>
          <p:cNvPr id="1222685" name="Group 29"/>
          <p:cNvGrpSpPr>
            <a:grpSpLocks/>
          </p:cNvGrpSpPr>
          <p:nvPr/>
        </p:nvGrpSpPr>
        <p:grpSpPr bwMode="auto">
          <a:xfrm>
            <a:off x="233363" y="750888"/>
            <a:ext cx="8678862" cy="5108575"/>
            <a:chOff x="147" y="473"/>
            <a:chExt cx="5467" cy="3218"/>
          </a:xfrm>
        </p:grpSpPr>
        <p:sp>
          <p:nvSpPr>
            <p:cNvPr id="1222684" name="Rectangle 28"/>
            <p:cNvSpPr>
              <a:spLocks noChangeArrowheads="1"/>
            </p:cNvSpPr>
            <p:nvPr/>
          </p:nvSpPr>
          <p:spPr bwMode="auto">
            <a:xfrm>
              <a:off x="162" y="2886"/>
              <a:ext cx="429" cy="781"/>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5</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22683" name="Rectangle 27"/>
            <p:cNvSpPr>
              <a:spLocks noChangeArrowheads="1"/>
            </p:cNvSpPr>
            <p:nvPr/>
          </p:nvSpPr>
          <p:spPr bwMode="auto">
            <a:xfrm>
              <a:off x="1751" y="2880"/>
              <a:ext cx="3836" cy="798"/>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Объект аутентификации проверяет (не обязательно)</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результаты его аутентификации, указанные в компоненте</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a:t>
              </a:r>
              <a:r>
                <a:rPr lang="en-US" altLang="ru-RU" sz="1600">
                  <a:solidFill>
                    <a:schemeClr val="folHlink"/>
                  </a:solidFill>
                  <a:effectLst>
                    <a:outerShdw blurRad="38100" dist="38100" dir="2700000" algn="tl">
                      <a:srgbClr val="000000"/>
                    </a:outerShdw>
                  </a:effectLst>
                </a:rPr>
                <a:t>Status</a:t>
              </a:r>
              <a:r>
                <a:rPr lang="ru-RU" altLang="ru-RU" sz="1600">
                  <a:solidFill>
                    <a:schemeClr val="folHlink"/>
                  </a:solidFill>
                  <a:effectLst>
                    <a:outerShdw blurRad="38100" dist="38100" dir="2700000" algn="tl">
                      <a:srgbClr val="000000"/>
                    </a:outerShdw>
                  </a:effectLst>
                </a:rPr>
                <a:t>”, и ЭЦП, связанную с ним, и выполняет</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соответствующие действия или прекращает торговую</a:t>
              </a:r>
            </a:p>
            <a:p>
              <a:pPr>
                <a:lnSpc>
                  <a:spcPct val="95000"/>
                </a:lnSpc>
                <a:spcBef>
                  <a:spcPct val="0"/>
                </a:spcBef>
                <a:buFontTx/>
                <a:buNone/>
              </a:pPr>
              <a:r>
                <a:rPr lang="ru-RU" altLang="ru-RU" sz="1600">
                  <a:solidFill>
                    <a:schemeClr val="folHlink"/>
                  </a:solidFill>
                  <a:effectLst>
                    <a:outerShdw blurRad="38100" dist="38100" dir="2700000" algn="tl">
                      <a:srgbClr val="000000"/>
                    </a:outerShdw>
                  </a:effectLst>
                </a:rPr>
                <a:t>операцию.</a:t>
              </a:r>
              <a:r>
                <a:rPr lang="ru-RU" altLang="ru-RU" sz="1600" b="0">
                  <a:solidFill>
                    <a:schemeClr val="folHlink"/>
                  </a:solidFill>
                </a:rPr>
                <a:t> </a:t>
              </a:r>
              <a:endParaRPr lang="en-US" altLang="ru-RU" sz="1600" b="0">
                <a:solidFill>
                  <a:schemeClr val="folHlink"/>
                </a:solidFill>
              </a:endParaRPr>
            </a:p>
          </p:txBody>
        </p:sp>
        <p:sp>
          <p:nvSpPr>
            <p:cNvPr id="1222661" name="Rectangle 5"/>
            <p:cNvSpPr>
              <a:spLocks noChangeArrowheads="1"/>
            </p:cNvSpPr>
            <p:nvPr/>
          </p:nvSpPr>
          <p:spPr bwMode="auto">
            <a:xfrm>
              <a:off x="1193" y="801"/>
              <a:ext cx="556" cy="2888"/>
            </a:xfrm>
            <a:prstGeom prst="rect">
              <a:avLst/>
            </a:prstGeom>
            <a:solidFill>
              <a:srgbClr val="FFE7FF"/>
            </a:solidFill>
            <a:ln w="9525">
              <a:solidFill>
                <a:srgbClr val="FFE7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22662" name="Rectangle 6"/>
            <p:cNvSpPr>
              <a:spLocks noChangeArrowheads="1"/>
            </p:cNvSpPr>
            <p:nvPr/>
          </p:nvSpPr>
          <p:spPr bwMode="auto">
            <a:xfrm>
              <a:off x="616" y="804"/>
              <a:ext cx="572" cy="2870"/>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222663" name="Rectangle 7"/>
            <p:cNvSpPr>
              <a:spLocks noChangeArrowheads="1"/>
            </p:cNvSpPr>
            <p:nvPr/>
          </p:nvSpPr>
          <p:spPr bwMode="auto">
            <a:xfrm>
              <a:off x="1764" y="2011"/>
              <a:ext cx="3842" cy="846"/>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ru-RU" altLang="ru-RU" sz="1400">
                  <a:solidFill>
                    <a:schemeClr val="folHlink"/>
                  </a:solidFill>
                  <a:effectLst>
                    <a:outerShdw blurRad="38100" dist="38100" dir="2700000" algn="tl">
                      <a:srgbClr val="000000"/>
                    </a:outerShdw>
                  </a:effectLst>
                </a:rPr>
                <a:t>Субъект проверяет полученный “Ответ на запрос</a:t>
              </a:r>
            </a:p>
            <a:p>
              <a:pPr>
                <a:spcBef>
                  <a:spcPct val="0"/>
                </a:spcBef>
                <a:buFontTx/>
                <a:buNone/>
              </a:pPr>
              <a:r>
                <a:rPr lang="ru-RU" altLang="ru-RU" sz="1400">
                  <a:solidFill>
                    <a:schemeClr val="folHlink"/>
                  </a:solidFill>
                  <a:effectLst>
                    <a:outerShdw blurRad="38100" dist="38100" dir="2700000" algn="tl">
                      <a:srgbClr val="000000"/>
                    </a:outerShdw>
                  </a:effectLst>
                </a:rPr>
                <a:t>аутентификации” на корректность всех представленных данных,</a:t>
              </a:r>
            </a:p>
            <a:p>
              <a:pPr>
                <a:spcBef>
                  <a:spcPct val="0"/>
                </a:spcBef>
                <a:buFontTx/>
                <a:buNone/>
              </a:pPr>
              <a:r>
                <a:rPr lang="ru-RU" altLang="ru-RU" sz="1400">
                  <a:solidFill>
                    <a:schemeClr val="folHlink"/>
                  </a:solidFill>
                  <a:effectLst>
                    <a:outerShdw blurRad="38100" dist="38100" dir="2700000" algn="tl">
                      <a:srgbClr val="000000"/>
                    </a:outerShdw>
                  </a:effectLst>
                </a:rPr>
                <a:t>убеждается в под­линности объекта аутентификации, и затем</a:t>
              </a:r>
            </a:p>
            <a:p>
              <a:pPr>
                <a:spcBef>
                  <a:spcPct val="0"/>
                </a:spcBef>
                <a:buFontTx/>
                <a:buNone/>
              </a:pPr>
              <a:r>
                <a:rPr lang="ru-RU" altLang="ru-RU" sz="1400">
                  <a:solidFill>
                    <a:schemeClr val="folHlink"/>
                  </a:solidFill>
                  <a:effectLst>
                    <a:outerShdw blurRad="38100" dist="38100" dir="2700000" algn="tl">
                      <a:srgbClr val="000000"/>
                    </a:outerShdw>
                  </a:effectLst>
                </a:rPr>
                <a:t>формирует компонент “</a:t>
              </a:r>
              <a:r>
                <a:rPr lang="en-US" altLang="ru-RU" sz="1400">
                  <a:solidFill>
                    <a:schemeClr val="folHlink"/>
                  </a:solidFill>
                  <a:effectLst>
                    <a:outerShdw blurRad="38100" dist="38100" dir="2700000" algn="tl">
                      <a:srgbClr val="000000"/>
                    </a:outerShdw>
                  </a:effectLst>
                </a:rPr>
                <a:t>Status</a:t>
              </a:r>
              <a:r>
                <a:rPr lang="ru-RU" altLang="ru-RU" sz="1400">
                  <a:solidFill>
                    <a:schemeClr val="folHlink"/>
                  </a:solidFill>
                  <a:effectLst>
                    <a:outerShdw blurRad="38100" dist="38100" dir="2700000" algn="tl">
                      <a:srgbClr val="000000"/>
                    </a:outerShdw>
                  </a:effectLst>
                </a:rPr>
                <a:t>” и направляет его объекту. </a:t>
              </a:r>
            </a:p>
            <a:p>
              <a:pPr>
                <a:spcBef>
                  <a:spcPct val="0"/>
                </a:spcBef>
                <a:buFontTx/>
                <a:buNone/>
              </a:pPr>
              <a:r>
                <a:rPr lang="ru-RU" altLang="ru-RU" sz="1400">
                  <a:solidFill>
                    <a:schemeClr val="folHlink"/>
                  </a:solidFill>
                  <a:effectLst>
                    <a:outerShdw blurRad="38100" dist="38100" dir="2700000" algn="tl">
                      <a:srgbClr val="000000"/>
                    </a:outerShdw>
                  </a:effectLst>
                </a:rPr>
                <a:t>“Результат аутентификации” (“</a:t>
              </a:r>
              <a:r>
                <a:rPr lang="en-US" altLang="ru-RU" sz="1400">
                  <a:solidFill>
                    <a:schemeClr val="folHlink"/>
                  </a:solidFill>
                  <a:effectLst>
                    <a:outerShdw blurRad="38100" dist="38100" dir="2700000" algn="tl">
                      <a:srgbClr val="000000"/>
                    </a:outerShdw>
                  </a:effectLst>
                </a:rPr>
                <a:t>AUTHENTICATION STATUS</a:t>
              </a:r>
              <a:r>
                <a:rPr lang="ru-RU" altLang="ru-RU" sz="1400">
                  <a:solidFill>
                    <a:schemeClr val="folHlink"/>
                  </a:solidFill>
                  <a:effectLst>
                    <a:outerShdw blurRad="38100" dist="38100" dir="2700000" algn="tl">
                      <a:srgbClr val="000000"/>
                    </a:outerShdw>
                  </a:effectLst>
                </a:rPr>
                <a:t>”).</a:t>
              </a:r>
            </a:p>
            <a:p>
              <a:pPr>
                <a:spcBef>
                  <a:spcPct val="0"/>
                </a:spcBef>
                <a:buFontTx/>
                <a:buNone/>
              </a:pPr>
              <a:r>
                <a:rPr lang="ru-RU" altLang="ru-RU" sz="1400" u="sng">
                  <a:solidFill>
                    <a:schemeClr val="folHlink"/>
                  </a:solidFill>
                  <a:effectLst>
                    <a:outerShdw blurRad="38100" dist="38100" dir="2700000" algn="tl">
                      <a:srgbClr val="000000"/>
                    </a:outerShdw>
                  </a:effectLst>
                </a:rPr>
                <a:t>Компонент</a:t>
              </a:r>
              <a:r>
                <a:rPr lang="ru-RU" altLang="ru-RU" sz="1400">
                  <a:solidFill>
                    <a:schemeClr val="folHlink"/>
                  </a:solidFill>
                  <a:effectLst>
                    <a:outerShdw blurRad="38100" dist="38100" dir="2700000" algn="tl">
                      <a:srgbClr val="000000"/>
                    </a:outerShdw>
                  </a:effectLst>
                </a:rPr>
                <a:t>: “</a:t>
              </a:r>
              <a:r>
                <a:rPr lang="en-US" altLang="ru-RU" sz="1400">
                  <a:solidFill>
                    <a:schemeClr val="folHlink"/>
                  </a:solidFill>
                  <a:effectLst>
                    <a:outerShdw blurRad="38100" dist="38100" dir="2700000" algn="tl">
                      <a:srgbClr val="000000"/>
                    </a:outerShdw>
                  </a:effectLst>
                </a:rPr>
                <a:t>Status</a:t>
              </a:r>
              <a:r>
                <a:rPr lang="ru-RU" altLang="ru-RU" sz="1400">
                  <a:solidFill>
                    <a:schemeClr val="folHlink"/>
                  </a:solidFill>
                  <a:effectLst>
                    <a:outerShdw blurRad="38100" dist="38100" dir="2700000" algn="tl">
                      <a:srgbClr val="000000"/>
                    </a:outerShdw>
                  </a:effectLst>
                </a:rPr>
                <a:t>”.</a:t>
              </a:r>
              <a:r>
                <a:rPr lang="ru-RU" altLang="ru-RU" sz="1400" b="0">
                  <a:solidFill>
                    <a:schemeClr val="folHlink"/>
                  </a:solidFill>
                </a:rPr>
                <a:t> </a:t>
              </a:r>
              <a:endParaRPr lang="en-US" altLang="ru-RU" sz="1400" b="0">
                <a:solidFill>
                  <a:schemeClr val="folHlink"/>
                </a:solidFill>
              </a:endParaRPr>
            </a:p>
          </p:txBody>
        </p:sp>
        <p:sp>
          <p:nvSpPr>
            <p:cNvPr id="1222664" name="Rectangle 8"/>
            <p:cNvSpPr>
              <a:spLocks noChangeArrowheads="1"/>
            </p:cNvSpPr>
            <p:nvPr/>
          </p:nvSpPr>
          <p:spPr bwMode="auto">
            <a:xfrm>
              <a:off x="151" y="2017"/>
              <a:ext cx="441" cy="84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4</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p>
          </p:txBody>
        </p:sp>
        <p:sp>
          <p:nvSpPr>
            <p:cNvPr id="1222666" name="Rectangle 10"/>
            <p:cNvSpPr>
              <a:spLocks noChangeArrowheads="1"/>
            </p:cNvSpPr>
            <p:nvPr/>
          </p:nvSpPr>
          <p:spPr bwMode="auto">
            <a:xfrm>
              <a:off x="157" y="822"/>
              <a:ext cx="436" cy="117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 </a:t>
              </a:r>
              <a:r>
                <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rPr>
                <a:t>3</a:t>
              </a:r>
              <a:r>
                <a:rPr lang="ru-RU" altLang="ru-RU" sz="2400">
                  <a:solidFill>
                    <a:srgbClr val="336600"/>
                  </a:solidFill>
                  <a:effectLst>
                    <a:outerShdw blurRad="38100" dist="38100" dir="2700000" algn="tl">
                      <a:srgbClr val="000000"/>
                    </a:outerShdw>
                  </a:effectLst>
                  <a:latin typeface="Tahoma" panose="020B0604030504040204" pitchFamily="34" charset="0"/>
                  <a:ea typeface="MS Mincho" pitchFamily="49" charset="-128"/>
                  <a:cs typeface="Tahoma" panose="020B0604030504040204" pitchFamily="34" charset="0"/>
                </a:rPr>
                <a:t>.</a:t>
              </a:r>
              <a:endParaRPr lang="ru-RU" altLang="ru-RU" sz="2400">
                <a:solidFill>
                  <a:srgbClr val="336600"/>
                </a:solidFill>
                <a:effectLst>
                  <a:outerShdw blurRad="38100" dist="38100" dir="2700000" algn="tl">
                    <a:srgbClr val="000000"/>
                  </a:outerShdw>
                </a:effectLst>
                <a:latin typeface="Tahoma" panose="020B0604030504040204" pitchFamily="34" charset="0"/>
                <a:cs typeface="Tahoma" panose="020B0604030504040204" pitchFamily="34" charset="0"/>
              </a:endParaRPr>
            </a:p>
          </p:txBody>
        </p:sp>
        <p:sp>
          <p:nvSpPr>
            <p:cNvPr id="1222667" name="Rectangle 11"/>
            <p:cNvSpPr>
              <a:spLocks noChangeArrowheads="1"/>
            </p:cNvSpPr>
            <p:nvPr/>
          </p:nvSpPr>
          <p:spPr bwMode="auto">
            <a:xfrm>
              <a:off x="1759" y="499"/>
              <a:ext cx="3843" cy="289"/>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20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Х а р а к т е р и с т и к а</a:t>
              </a:r>
              <a:r>
                <a:rPr lang="ru-RU" altLang="ru-RU" sz="2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 </a:t>
              </a:r>
            </a:p>
          </p:txBody>
        </p:sp>
        <p:sp>
          <p:nvSpPr>
            <p:cNvPr id="1222668" name="Rectangle 12"/>
            <p:cNvSpPr>
              <a:spLocks noChangeArrowheads="1"/>
            </p:cNvSpPr>
            <p:nvPr/>
          </p:nvSpPr>
          <p:spPr bwMode="auto">
            <a:xfrm>
              <a:off x="1197" y="473"/>
              <a:ext cx="555"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Субъект</a:t>
              </a:r>
            </a:p>
          </p:txBody>
        </p:sp>
        <p:sp>
          <p:nvSpPr>
            <p:cNvPr id="1222669" name="Rectangle 13"/>
            <p:cNvSpPr>
              <a:spLocks noChangeArrowheads="1"/>
            </p:cNvSpPr>
            <p:nvPr/>
          </p:nvSpPr>
          <p:spPr bwMode="auto">
            <a:xfrm>
              <a:off x="620" y="477"/>
              <a:ext cx="569" cy="313"/>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1400">
                  <a:solidFill>
                    <a:srgbClr val="CC3300"/>
                  </a:solidFill>
                  <a:effectLst>
                    <a:outerShdw blurRad="38100" dist="38100" dir="2700000" algn="tl">
                      <a:srgbClr val="000000"/>
                    </a:outerShdw>
                  </a:effectLst>
                  <a:latin typeface="Tahoma" panose="020B0604030504040204" pitchFamily="34" charset="0"/>
                  <a:cs typeface="Tahoma" panose="020B0604030504040204" pitchFamily="34" charset="0"/>
                </a:rPr>
                <a:t>Объект</a:t>
              </a:r>
            </a:p>
          </p:txBody>
        </p:sp>
        <p:sp>
          <p:nvSpPr>
            <p:cNvPr id="1222670" name="Rectangle 14"/>
            <p:cNvSpPr>
              <a:spLocks noChangeArrowheads="1"/>
            </p:cNvSpPr>
            <p:nvPr/>
          </p:nvSpPr>
          <p:spPr bwMode="auto">
            <a:xfrm>
              <a:off x="167" y="490"/>
              <a:ext cx="439" cy="29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nchorCtr="1"/>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gn="ctr">
                <a:spcBef>
                  <a:spcPct val="0"/>
                </a:spcBef>
                <a:buFontTx/>
                <a:buNone/>
              </a:pPr>
              <a:r>
                <a:rPr lang="ru-RU" altLang="ru-RU" sz="900">
                  <a:solidFill>
                    <a:srgbClr val="CC3300"/>
                  </a:solidFill>
                  <a:effectLst>
                    <a:outerShdw blurRad="38100" dist="38100" dir="2700000" algn="tl">
                      <a:srgbClr val="000000"/>
                    </a:outerShdw>
                  </a:effectLst>
                  <a:latin typeface="Arial Narrow" panose="020B0606020202030204" pitchFamily="34" charset="0"/>
                  <a:cs typeface="Tahoma" panose="020B0604030504040204" pitchFamily="34" charset="0"/>
                </a:rPr>
                <a:t>Итерации</a:t>
              </a:r>
            </a:p>
          </p:txBody>
        </p:sp>
        <p:sp>
          <p:nvSpPr>
            <p:cNvPr id="1222671" name="Line 15"/>
            <p:cNvSpPr>
              <a:spLocks noChangeShapeType="1"/>
            </p:cNvSpPr>
            <p:nvPr/>
          </p:nvSpPr>
          <p:spPr bwMode="auto">
            <a:xfrm>
              <a:off x="609" y="500"/>
              <a:ext cx="0" cy="3188"/>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2" name="Line 16"/>
            <p:cNvSpPr>
              <a:spLocks noChangeShapeType="1"/>
            </p:cNvSpPr>
            <p:nvPr/>
          </p:nvSpPr>
          <p:spPr bwMode="auto">
            <a:xfrm>
              <a:off x="1194" y="508"/>
              <a:ext cx="0" cy="3176"/>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3" name="Line 17"/>
            <p:cNvSpPr>
              <a:spLocks noChangeShapeType="1"/>
            </p:cNvSpPr>
            <p:nvPr/>
          </p:nvSpPr>
          <p:spPr bwMode="auto">
            <a:xfrm>
              <a:off x="156" y="492"/>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4" name="Line 18"/>
            <p:cNvSpPr>
              <a:spLocks noChangeShapeType="1"/>
            </p:cNvSpPr>
            <p:nvPr/>
          </p:nvSpPr>
          <p:spPr bwMode="auto">
            <a:xfrm flipH="1">
              <a:off x="151" y="509"/>
              <a:ext cx="6" cy="3182"/>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6" name="Line 20"/>
            <p:cNvSpPr>
              <a:spLocks noChangeShapeType="1"/>
            </p:cNvSpPr>
            <p:nvPr/>
          </p:nvSpPr>
          <p:spPr bwMode="auto">
            <a:xfrm>
              <a:off x="157" y="3691"/>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7" name="Line 21"/>
            <p:cNvSpPr>
              <a:spLocks noChangeShapeType="1"/>
            </p:cNvSpPr>
            <p:nvPr/>
          </p:nvSpPr>
          <p:spPr bwMode="auto">
            <a:xfrm>
              <a:off x="159" y="797"/>
              <a:ext cx="5451" cy="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8" name="Line 22"/>
            <p:cNvSpPr>
              <a:spLocks noChangeShapeType="1"/>
            </p:cNvSpPr>
            <p:nvPr/>
          </p:nvSpPr>
          <p:spPr bwMode="auto">
            <a:xfrm flipH="1">
              <a:off x="1752" y="499"/>
              <a:ext cx="6" cy="318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65" name="Rectangle 9"/>
            <p:cNvSpPr>
              <a:spLocks noChangeArrowheads="1"/>
            </p:cNvSpPr>
            <p:nvPr/>
          </p:nvSpPr>
          <p:spPr bwMode="auto">
            <a:xfrm>
              <a:off x="1765" y="819"/>
              <a:ext cx="3827" cy="1180"/>
            </a:xfrm>
            <a:prstGeom prst="rect">
              <a:avLst/>
            </a:prstGeom>
            <a:solidFill>
              <a:srgbClr val="E4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36000" rIns="36000" bIns="36000" anchor="ctr"/>
            <a:lstStyle>
              <a:lvl1pPr algn="l">
                <a:spcBef>
                  <a:spcPct val="20000"/>
                </a:spcBef>
                <a:buChar char="•"/>
                <a:defRPr sz="2800">
                  <a:solidFill>
                    <a:schemeClr val="tx1"/>
                  </a:solidFill>
                  <a:latin typeface="Arial" panose="020B0604020202020204" pitchFamily="34" charset="0"/>
                  <a:cs typeface="Arial" panose="020B0604020202020204" pitchFamily="34" charset="0"/>
                </a:defRPr>
              </a:lvl1pPr>
              <a:lvl2pPr algn="l">
                <a:spcBef>
                  <a:spcPct val="20000"/>
                </a:spcBef>
                <a:buChar char="–"/>
                <a:defRPr sz="2400">
                  <a:solidFill>
                    <a:schemeClr val="tx1"/>
                  </a:solidFill>
                  <a:latin typeface="Arial" panose="020B0604020202020204" pitchFamily="34" charset="0"/>
                  <a:cs typeface="Arial" panose="020B0604020202020204" pitchFamily="34" charset="0"/>
                </a:defRPr>
              </a:lvl2pPr>
              <a:lvl3pPr algn="l">
                <a:spcBef>
                  <a:spcPct val="20000"/>
                </a:spcBef>
                <a:buChar char="•"/>
                <a:defRPr sz="2000">
                  <a:solidFill>
                    <a:schemeClr val="tx1"/>
                  </a:solidFill>
                  <a:latin typeface="Arial" panose="020B0604020202020204" pitchFamily="34" charset="0"/>
                  <a:cs typeface="Arial" panose="020B0604020202020204" pitchFamily="34" charset="0"/>
                </a:defRPr>
              </a:lvl3pPr>
              <a:lvl4pPr algn="l">
                <a:spcBef>
                  <a:spcPct val="20000"/>
                </a:spcBef>
                <a:buChar char="–"/>
                <a:defRPr>
                  <a:solidFill>
                    <a:schemeClr val="tx1"/>
                  </a:solidFill>
                  <a:latin typeface="Arial" panose="020B0604020202020204" pitchFamily="34" charset="0"/>
                  <a:cs typeface="Arial" panose="020B0604020202020204" pitchFamily="34" charset="0"/>
                </a:defRPr>
              </a:lvl4pPr>
              <a:lvl5pPr algn="l">
                <a:spcBef>
                  <a:spcPct val="20000"/>
                </a:spcBef>
                <a:buChar char="»"/>
                <a:defRPr>
                  <a:solidFill>
                    <a:schemeClr val="tx1"/>
                  </a:solidFill>
                  <a:latin typeface="Arial" panose="020B0604020202020204" pitchFamily="34" charset="0"/>
                  <a:cs typeface="Arial" panose="020B0604020202020204" pitchFamily="34" charset="0"/>
                </a:defRPr>
              </a:lvl5pPr>
              <a:lvl6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6pPr>
              <a:lvl7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7pPr>
              <a:lvl8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8pPr>
              <a:lvl9pPr fontAlgn="base">
                <a:spcBef>
                  <a:spcPct val="20000"/>
                </a:spcBef>
                <a:spcAft>
                  <a:spcPct val="0"/>
                </a:spcAft>
                <a:buChar char="»"/>
                <a:defRPr>
                  <a:solidFill>
                    <a:schemeClr val="tx1"/>
                  </a:solidFill>
                  <a:latin typeface="Arial" panose="020B0604020202020204" pitchFamily="34" charset="0"/>
                  <a:cs typeface="Arial" panose="020B0604020202020204" pitchFamily="34" charset="0"/>
                </a:defRPr>
              </a:lvl9pPr>
            </a:lstStyle>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Объект аутентификации проверяет наличие подписи и саму</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подпись (не обязательно), связанную с компонентом </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Authentication Request</a:t>
              </a:r>
              <a:r>
                <a:rPr lang="ru-RU" altLang="ru-RU" sz="1400">
                  <a:solidFill>
                    <a:schemeClr val="folHlink"/>
                  </a:solidFill>
                  <a:effectLst>
                    <a:outerShdw blurRad="38100" dist="38100" dir="2700000" algn="tl">
                      <a:srgbClr val="000000"/>
                    </a:outerShdw>
                  </a:effectLst>
                </a:rPr>
                <a:t>”, затем используя определенный</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алгоритм аутентификации формирует “Ответ на запрос</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аутентификации”, которые направляет обратно субъекту</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аутентификации, а также дополнительную информацию о себе как</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участнике торговой сделки. “Ответ на запрос аутентификации”</a:t>
              </a:r>
            </a:p>
            <a:p>
              <a:pPr>
                <a:lnSpc>
                  <a:spcPct val="95000"/>
                </a:lnSpc>
                <a:spcBef>
                  <a:spcPct val="0"/>
                </a:spcBef>
                <a:buFontTx/>
                <a:buNone/>
              </a:pPr>
              <a:r>
                <a:rPr lang="ru-RU" altLang="ru-RU" sz="1400">
                  <a:solidFill>
                    <a:schemeClr val="folHlink"/>
                  </a:solidFill>
                  <a:effectLst>
                    <a:outerShdw blurRad="38100" dist="38100" dir="2700000" algn="tl">
                      <a:srgbClr val="000000"/>
                    </a:outerShdw>
                  </a:effectLst>
                </a:rPr>
                <a:t>(“</a:t>
              </a:r>
              <a:r>
                <a:rPr lang="en-US" altLang="ru-RU" sz="1400">
                  <a:solidFill>
                    <a:schemeClr val="folHlink"/>
                  </a:solidFill>
                  <a:effectLst>
                    <a:outerShdw blurRad="38100" dist="38100" dir="2700000" algn="tl">
                      <a:srgbClr val="000000"/>
                    </a:outerShdw>
                  </a:effectLst>
                </a:rPr>
                <a:t>AUTHENTICATION RESPONSE</a:t>
              </a:r>
              <a:r>
                <a:rPr lang="ru-RU" altLang="ru-RU" sz="1400">
                  <a:solidFill>
                    <a:schemeClr val="folHlink"/>
                  </a:solidFill>
                  <a:effectLst>
                    <a:outerShdw blurRad="38100" dist="38100" dir="2700000" algn="tl">
                      <a:srgbClr val="000000"/>
                    </a:outerShdw>
                  </a:effectLst>
                </a:rPr>
                <a:t>”).</a:t>
              </a:r>
              <a:endParaRPr lang="ru-RU" altLang="ru-RU" sz="1400" u="sng">
                <a:solidFill>
                  <a:schemeClr val="folHlink"/>
                </a:solidFill>
                <a:effectLst>
                  <a:outerShdw blurRad="38100" dist="38100" dir="2700000" algn="tl">
                    <a:srgbClr val="000000"/>
                  </a:outerShdw>
                </a:effectLst>
              </a:endParaRPr>
            </a:p>
            <a:p>
              <a:pPr>
                <a:lnSpc>
                  <a:spcPct val="95000"/>
                </a:lnSpc>
                <a:spcBef>
                  <a:spcPct val="0"/>
                </a:spcBef>
                <a:buFontTx/>
                <a:buNone/>
              </a:pPr>
              <a:r>
                <a:rPr lang="ru-RU" altLang="ru-RU" sz="1400" u="sng">
                  <a:solidFill>
                    <a:schemeClr val="folHlink"/>
                  </a:solidFill>
                  <a:effectLst>
                    <a:outerShdw blurRad="38100" dist="38100" dir="2700000" algn="tl">
                      <a:srgbClr val="000000"/>
                    </a:outerShdw>
                  </a:effectLst>
                </a:rPr>
                <a:t>Компоненты</a:t>
              </a:r>
              <a:r>
                <a:rPr lang="en-US" altLang="ru-RU" sz="1400">
                  <a:solidFill>
                    <a:schemeClr val="folHlink"/>
                  </a:solidFill>
                  <a:effectLst>
                    <a:outerShdw blurRad="38100" dist="38100" dir="2700000" algn="tl">
                      <a:srgbClr val="000000"/>
                    </a:outerShdw>
                  </a:effectLst>
                </a:rPr>
                <a:t>: “Authentication Response”, “Organization(s)”.</a:t>
              </a:r>
              <a:r>
                <a:rPr lang="ru-RU" altLang="ru-RU" sz="1400" b="0">
                  <a:solidFill>
                    <a:schemeClr val="folHlink"/>
                  </a:solidFill>
                </a:rPr>
                <a:t> </a:t>
              </a:r>
            </a:p>
          </p:txBody>
        </p:sp>
        <p:sp>
          <p:nvSpPr>
            <p:cNvPr id="1222679" name="Line 23"/>
            <p:cNvSpPr>
              <a:spLocks noChangeShapeType="1"/>
            </p:cNvSpPr>
            <p:nvPr/>
          </p:nvSpPr>
          <p:spPr bwMode="auto">
            <a:xfrm>
              <a:off x="147" y="2007"/>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75" name="Line 19"/>
            <p:cNvSpPr>
              <a:spLocks noChangeShapeType="1"/>
            </p:cNvSpPr>
            <p:nvPr/>
          </p:nvSpPr>
          <p:spPr bwMode="auto">
            <a:xfrm>
              <a:off x="5608" y="509"/>
              <a:ext cx="6" cy="3170"/>
            </a:xfrm>
            <a:prstGeom prst="line">
              <a:avLst/>
            </a:prstGeom>
            <a:noFill/>
            <a:ln w="57150" cap="sq">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82" name="Line 26"/>
            <p:cNvSpPr>
              <a:spLocks noChangeShapeType="1"/>
            </p:cNvSpPr>
            <p:nvPr/>
          </p:nvSpPr>
          <p:spPr bwMode="auto">
            <a:xfrm>
              <a:off x="158" y="2870"/>
              <a:ext cx="5451" cy="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222680" name="AutoShape 24"/>
            <p:cNvSpPr>
              <a:spLocks noChangeArrowheads="1"/>
            </p:cNvSpPr>
            <p:nvPr/>
          </p:nvSpPr>
          <p:spPr bwMode="auto">
            <a:xfrm flipH="1">
              <a:off x="793" y="2238"/>
              <a:ext cx="758" cy="423"/>
            </a:xfrm>
            <a:prstGeom prst="rightArrow">
              <a:avLst>
                <a:gd name="adj1" fmla="val 39009"/>
                <a:gd name="adj2" fmla="val 62412"/>
              </a:avLst>
            </a:prstGeom>
            <a:solidFill>
              <a:srgbClr val="FFCCCC"/>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sp>
          <p:nvSpPr>
            <p:cNvPr id="1222681" name="AutoShape 25"/>
            <p:cNvSpPr>
              <a:spLocks noChangeArrowheads="1"/>
            </p:cNvSpPr>
            <p:nvPr/>
          </p:nvSpPr>
          <p:spPr bwMode="auto">
            <a:xfrm>
              <a:off x="798" y="1169"/>
              <a:ext cx="758" cy="423"/>
            </a:xfrm>
            <a:prstGeom prst="rightArrow">
              <a:avLst>
                <a:gd name="adj1" fmla="val 39009"/>
                <a:gd name="adj2" fmla="val 62412"/>
              </a:avLst>
            </a:prstGeom>
            <a:solidFill>
              <a:srgbClr val="FFFFCC"/>
            </a:solidFill>
            <a:ln w="38100">
              <a:solidFill>
                <a:schemeClr val="hlink"/>
              </a:solidFill>
              <a:miter lim="800000"/>
              <a:headEnd/>
              <a:tailEnd/>
            </a:ln>
            <a:effectLst>
              <a:outerShdw dist="35921" dir="2700000" algn="ctr" rotWithShape="0">
                <a:srgbClr val="FF9933"/>
              </a:outerShdw>
            </a:effectLst>
          </p:spPr>
          <p:txBody>
            <a:bodyPr/>
            <a:lstStyle/>
            <a:p>
              <a:endParaRPr lang="ru-RU"/>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274"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6275" name="Text Box 3"/>
          <p:cNvSpPr txBox="1">
            <a:spLocks noChangeArrowheads="1"/>
          </p:cNvSpPr>
          <p:nvPr/>
        </p:nvSpPr>
        <p:spPr bwMode="auto">
          <a:xfrm>
            <a:off x="234950" y="1076325"/>
            <a:ext cx="8634413" cy="5467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62388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Trading Role Information Request</a:t>
            </a:r>
            <a:r>
              <a:rPr lang="ru-RU" altLang="ru-RU" sz="2700" b="0">
                <a:solidFill>
                  <a:srgbClr val="800080"/>
                </a:solidFill>
              </a:rPr>
              <a:t>” (запрос дополнительных данных об участнике торговой сделки) — требует дополнительной уточняющей информации об объекте аутентификации, например, адрес получателя товара;</a:t>
            </a:r>
          </a:p>
          <a:p>
            <a:pPr>
              <a:lnSpc>
                <a:spcPct val="95000"/>
              </a:lnSpc>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Authentication Response</a:t>
            </a:r>
            <a:r>
              <a:rPr lang="ru-RU" altLang="ru-RU" sz="2700" b="0">
                <a:solidFill>
                  <a:srgbClr val="800080"/>
                </a:solidFill>
              </a:rPr>
              <a:t>” (ответ на запрос аутентификации) — содержит ответные данные, сформированные получателем компонента “</a:t>
            </a:r>
            <a:r>
              <a:rPr lang="en-US" altLang="ru-RU" sz="2700" b="0">
                <a:solidFill>
                  <a:srgbClr val="800080"/>
                </a:solidFill>
              </a:rPr>
              <a:t>Authentication Request</a:t>
            </a:r>
            <a:r>
              <a:rPr lang="ru-RU" altLang="ru-RU" sz="2700" b="0">
                <a:solidFill>
                  <a:srgbClr val="800080"/>
                </a:solidFill>
              </a:rPr>
              <a:t>” и необходимые для принятия решения субъектом аутентификации;</a:t>
            </a:r>
          </a:p>
          <a:p>
            <a:pPr>
              <a:lnSpc>
                <a:spcPct val="95000"/>
              </a:lnSpc>
              <a:buClr>
                <a:srgbClr val="CC3300"/>
              </a:buClr>
              <a:buFont typeface="Webdings" panose="05030102010509060703" pitchFamily="18" charset="2"/>
              <a:buChar char="#"/>
            </a:pPr>
            <a:r>
              <a:rPr lang="ru-RU" altLang="ru-RU" sz="2700" b="0">
                <a:solidFill>
                  <a:srgbClr val="800080"/>
                </a:solidFill>
              </a:rPr>
              <a:t>“</a:t>
            </a:r>
            <a:r>
              <a:rPr lang="en-US" altLang="ru-RU" sz="2700" b="0">
                <a:solidFill>
                  <a:srgbClr val="800080"/>
                </a:solidFill>
              </a:rPr>
              <a:t>Organization</a:t>
            </a:r>
            <a:r>
              <a:rPr lang="ru-RU" altLang="ru-RU" sz="2700" b="0">
                <a:solidFill>
                  <a:srgbClr val="800080"/>
                </a:solidFill>
              </a:rPr>
              <a:t>” (организация) — содержит дополнительную уточняющую информацию об объекте аутентификации (в ответ на компонент “</a:t>
            </a:r>
            <a:r>
              <a:rPr lang="en-US" altLang="ru-RU" sz="2700" b="0">
                <a:solidFill>
                  <a:srgbClr val="800080"/>
                </a:solidFill>
              </a:rPr>
              <a:t>Trading Role Information Request</a:t>
            </a:r>
            <a:r>
              <a:rPr lang="ru-RU" altLang="ru-RU" sz="2700" b="0">
                <a:solidFill>
                  <a:srgbClr val="800080"/>
                </a:solidFill>
              </a:rPr>
              <a:t>”);</a:t>
            </a:r>
            <a:endParaRPr lang="ru-RU" altLang="ru-RU" sz="2700">
              <a:solidFill>
                <a:srgbClr val="800080"/>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7298"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207299" name="Text Box 3"/>
          <p:cNvSpPr txBox="1">
            <a:spLocks noChangeArrowheads="1"/>
          </p:cNvSpPr>
          <p:nvPr/>
        </p:nvSpPr>
        <p:spPr bwMode="auto">
          <a:xfrm>
            <a:off x="247650" y="960438"/>
            <a:ext cx="8647113" cy="2135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spAutoFit/>
          </a:bodyPr>
          <a:lstStyle>
            <a:lvl1pPr marL="444500" indent="-444500" algn="l">
              <a:defRPr>
                <a:solidFill>
                  <a:schemeClr val="tx1"/>
                </a:solidFill>
                <a:latin typeface="Arial" panose="020B0604020202020204" pitchFamily="34" charset="0"/>
                <a:cs typeface="Arial" panose="020B0604020202020204" pitchFamily="34" charset="0"/>
              </a:defRPr>
            </a:lvl1pPr>
            <a:lvl2pPr marL="71437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3300"/>
              </a:buClr>
              <a:buFont typeface="Webdings" panose="05030102010509060703" pitchFamily="18" charset="2"/>
              <a:buChar char="#"/>
            </a:pPr>
            <a:r>
              <a:rPr lang="ru-RU" altLang="ru-RU" b="0">
                <a:solidFill>
                  <a:srgbClr val="800080"/>
                </a:solidFill>
              </a:rPr>
              <a:t>“</a:t>
            </a:r>
            <a:r>
              <a:rPr lang="en-US" altLang="ru-RU" b="0">
                <a:solidFill>
                  <a:srgbClr val="800080"/>
                </a:solidFill>
              </a:rPr>
              <a:t>Status</a:t>
            </a:r>
            <a:r>
              <a:rPr lang="ru-RU" altLang="ru-RU" b="0">
                <a:solidFill>
                  <a:srgbClr val="800080"/>
                </a:solidFill>
              </a:rPr>
              <a:t>” (состояние) — содержит результаты процедуры аутентификации, проведенной субъектом аутентификации на основе данных, которые содержаться в компоненте “</a:t>
            </a:r>
            <a:r>
              <a:rPr lang="en-US" altLang="ru-RU" b="0">
                <a:solidFill>
                  <a:srgbClr val="800080"/>
                </a:solidFill>
              </a:rPr>
              <a:t>Authentication Response</a:t>
            </a:r>
            <a:r>
              <a:rPr lang="ru-RU" altLang="ru-RU" b="0">
                <a:solidFill>
                  <a:srgbClr val="800080"/>
                </a:solidFill>
              </a:rPr>
              <a:t>”.</a:t>
            </a:r>
            <a:endParaRPr lang="ru-RU" altLang="ru-RU">
              <a:solidFill>
                <a:srgbClr val="800080"/>
              </a:solidFill>
            </a:endParaRPr>
          </a:p>
        </p:txBody>
      </p:sp>
      <p:sp>
        <p:nvSpPr>
          <p:cNvPr id="1207300" name="Text Box 4"/>
          <p:cNvSpPr txBox="1">
            <a:spLocks noChangeArrowheads="1"/>
          </p:cNvSpPr>
          <p:nvPr/>
        </p:nvSpPr>
        <p:spPr bwMode="auto">
          <a:xfrm>
            <a:off x="222250" y="3311525"/>
            <a:ext cx="8686800" cy="32004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b="0">
                <a:solidFill>
                  <a:srgbClr val="800080"/>
                </a:solidFill>
              </a:rPr>
              <a:t>Итогом процедуры “</a:t>
            </a:r>
            <a:r>
              <a:rPr lang="en-US" altLang="ru-RU" sz="3000" b="0" i="1">
                <a:solidFill>
                  <a:srgbClr val="800080"/>
                </a:solidFill>
              </a:rPr>
              <a:t>authentication exchange</a:t>
            </a:r>
            <a:r>
              <a:rPr lang="ru-RU" altLang="ru-RU" sz="3000" b="0">
                <a:solidFill>
                  <a:srgbClr val="800080"/>
                </a:solidFill>
              </a:rPr>
              <a:t>” (при прочих положительных условиях) является согласие обеих сторон на дальнейшее проведение торговой операции (в противном случае — последует отказ одной из сторон от дальнейшего участия в торговой операции и, следовательно, прекращение последней).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002"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2004" name="Text Box 4"/>
          <p:cNvSpPr txBox="1">
            <a:spLocks noChangeArrowheads="1"/>
          </p:cNvSpPr>
          <p:nvPr/>
        </p:nvSpPr>
        <p:spPr bwMode="auto">
          <a:xfrm>
            <a:off x="239713" y="1128713"/>
            <a:ext cx="8642350" cy="5794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Clr>
                <a:srgbClr val="CC0000"/>
              </a:buClr>
              <a:buFont typeface="Wingdings" panose="05000000000000000000" pitchFamily="2" charset="2"/>
              <a:buChar char=""/>
            </a:pPr>
            <a:r>
              <a:rPr lang="ru-RU" altLang="ru-RU" sz="3200" i="1">
                <a:solidFill>
                  <a:srgbClr val="800080"/>
                </a:solidFill>
              </a:rPr>
              <a:t>Класс </a:t>
            </a:r>
            <a:r>
              <a:rPr lang="ru-RU" altLang="ru-RU" sz="3000" i="1">
                <a:solidFill>
                  <a:srgbClr val="800080"/>
                </a:solidFill>
              </a:rPr>
              <a:t>технологических</a:t>
            </a:r>
            <a:r>
              <a:rPr lang="ru-RU" altLang="ru-RU" sz="3200" i="1">
                <a:solidFill>
                  <a:srgbClr val="800080"/>
                </a:solidFill>
              </a:rPr>
              <a:t> операций</a:t>
            </a:r>
            <a:endParaRPr lang="ru-RU" altLang="ru-RU" sz="3200">
              <a:solidFill>
                <a:srgbClr val="800080"/>
              </a:solidFill>
            </a:endParaRPr>
          </a:p>
        </p:txBody>
      </p:sp>
      <p:sp>
        <p:nvSpPr>
          <p:cNvPr id="1152005" name="Text Box 5"/>
          <p:cNvSpPr txBox="1">
            <a:spLocks noChangeArrowheads="1"/>
          </p:cNvSpPr>
          <p:nvPr/>
        </p:nvSpPr>
        <p:spPr bwMode="auto">
          <a:xfrm>
            <a:off x="250825" y="1931988"/>
            <a:ext cx="8642350" cy="44910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Clr>
                <a:srgbClr val="FF0000"/>
              </a:buClr>
              <a:buFont typeface="Webdings" panose="05030102010509060703" pitchFamily="18" charset="2"/>
              <a:buChar char="@"/>
            </a:pPr>
            <a:r>
              <a:rPr lang="ru-RU" altLang="ru-RU" b="0" u="sng">
                <a:solidFill>
                  <a:srgbClr val="800080"/>
                </a:solidFill>
              </a:rPr>
              <a:t>запрос</a:t>
            </a:r>
            <a:r>
              <a:rPr lang="ru-RU" altLang="ru-RU" b="0">
                <a:solidFill>
                  <a:srgbClr val="800080"/>
                </a:solidFill>
              </a:rPr>
              <a:t> (</a:t>
            </a:r>
            <a:r>
              <a:rPr lang="en-US" altLang="ru-RU" i="1">
                <a:solidFill>
                  <a:srgbClr val="800080"/>
                </a:solidFill>
              </a:rPr>
              <a:t>INQUIRY</a:t>
            </a:r>
            <a:r>
              <a:rPr lang="ru-RU" altLang="ru-RU" b="0">
                <a:solidFill>
                  <a:srgbClr val="800080"/>
                </a:solidFill>
              </a:rPr>
              <a:t>) — обеспечивает осуществление запросов о состоянии тех или иных торговых сессий </a:t>
            </a:r>
            <a:r>
              <a:rPr lang="en-US" altLang="ru-RU" b="0">
                <a:solidFill>
                  <a:srgbClr val="800080"/>
                </a:solidFill>
              </a:rPr>
              <a:t>IOTP</a:t>
            </a:r>
            <a:r>
              <a:rPr lang="ru-RU" altLang="ru-RU" b="0">
                <a:solidFill>
                  <a:srgbClr val="800080"/>
                </a:solidFill>
              </a:rPr>
              <a:t>, которые либо проводятся в настоящее время, либо завершились;</a:t>
            </a:r>
          </a:p>
          <a:p>
            <a:pPr>
              <a:spcBef>
                <a:spcPct val="30000"/>
              </a:spcBef>
              <a:buClr>
                <a:srgbClr val="FF0000"/>
              </a:buClr>
              <a:buFont typeface="Webdings" panose="05030102010509060703" pitchFamily="18" charset="2"/>
              <a:buChar char="@"/>
            </a:pPr>
            <a:r>
              <a:rPr lang="ru-RU" altLang="ru-RU" b="0" u="sng">
                <a:solidFill>
                  <a:srgbClr val="800080"/>
                </a:solidFill>
              </a:rPr>
              <a:t>эхо-контроль</a:t>
            </a:r>
            <a:r>
              <a:rPr lang="ru-RU" altLang="ru-RU" b="0">
                <a:solidFill>
                  <a:srgbClr val="800080"/>
                </a:solidFill>
              </a:rPr>
              <a:t> (</a:t>
            </a:r>
            <a:r>
              <a:rPr lang="en-US" altLang="ru-RU" i="1">
                <a:solidFill>
                  <a:srgbClr val="800080"/>
                </a:solidFill>
              </a:rPr>
              <a:t>PING</a:t>
            </a:r>
            <a:r>
              <a:rPr lang="ru-RU" altLang="ru-RU" b="0">
                <a:solidFill>
                  <a:srgbClr val="800080"/>
                </a:solidFill>
              </a:rPr>
              <a:t>) — обеспечивает простую проверку одним программным </a:t>
            </a:r>
            <a:r>
              <a:rPr lang="en-US" altLang="ru-RU" b="0">
                <a:solidFill>
                  <a:srgbClr val="800080"/>
                </a:solidFill>
              </a:rPr>
              <a:t>IOTP</a:t>
            </a:r>
            <a:r>
              <a:rPr lang="ru-RU" altLang="ru-RU" b="0">
                <a:solidFill>
                  <a:srgbClr val="800080"/>
                </a:solidFill>
              </a:rPr>
              <a:t>-модулем другого программного </a:t>
            </a:r>
            <a:r>
              <a:rPr lang="en-US" altLang="ru-RU" b="0">
                <a:solidFill>
                  <a:srgbClr val="800080"/>
                </a:solidFill>
              </a:rPr>
              <a:t>IOTP</a:t>
            </a:r>
            <a:r>
              <a:rPr lang="ru-RU" altLang="ru-RU" b="0">
                <a:solidFill>
                  <a:srgbClr val="800080"/>
                </a:solidFill>
              </a:rPr>
              <a:t>-модуля (находится ли последний в рабочем и исправном состоянии или нет).</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3026"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3027" name="Text Box 3"/>
          <p:cNvSpPr txBox="1">
            <a:spLocks noChangeArrowheads="1"/>
          </p:cNvSpPr>
          <p:nvPr/>
        </p:nvSpPr>
        <p:spPr bwMode="auto">
          <a:xfrm>
            <a:off x="225425" y="1047750"/>
            <a:ext cx="8629650" cy="1708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b="0">
                <a:solidFill>
                  <a:srgbClr val="800080"/>
                </a:solidFill>
              </a:rPr>
              <a:t>Эти типы торговых операций составляют функциональную основу </a:t>
            </a:r>
            <a:r>
              <a:rPr lang="en-US" altLang="ru-RU" b="0">
                <a:solidFill>
                  <a:srgbClr val="800080"/>
                </a:solidFill>
              </a:rPr>
              <a:t>IOTP</a:t>
            </a:r>
            <a:r>
              <a:rPr lang="ru-RU" altLang="ru-RU" b="0">
                <a:solidFill>
                  <a:srgbClr val="800080"/>
                </a:solidFill>
              </a:rPr>
              <a:t>-протокола. Проведение каждой из этих торговых операций подразумевает:</a:t>
            </a:r>
          </a:p>
        </p:txBody>
      </p:sp>
      <p:sp>
        <p:nvSpPr>
          <p:cNvPr id="1153028" name="Text Box 4"/>
          <p:cNvSpPr txBox="1">
            <a:spLocks noChangeArrowheads="1"/>
          </p:cNvSpPr>
          <p:nvPr/>
        </p:nvSpPr>
        <p:spPr bwMode="auto">
          <a:xfrm>
            <a:off x="212725" y="2857500"/>
            <a:ext cx="8629650" cy="34147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10000"/>
              </a:spcBef>
              <a:buSzPct val="80000"/>
              <a:buFont typeface="Wingdings" panose="05000000000000000000" pitchFamily="2" charset="2"/>
              <a:buChar char="q"/>
            </a:pPr>
            <a:r>
              <a:rPr lang="ru-RU" altLang="ru-RU" sz="2400" b="0">
                <a:solidFill>
                  <a:srgbClr val="800080"/>
                </a:solidFill>
              </a:rPr>
              <a:t>определенное количество организаций входящих в состав участников торговой операции;</a:t>
            </a:r>
          </a:p>
          <a:p>
            <a:pPr>
              <a:spcBef>
                <a:spcPct val="10000"/>
              </a:spcBef>
              <a:buSzPct val="80000"/>
              <a:buFont typeface="Wingdings" panose="05000000000000000000" pitchFamily="2" charset="2"/>
              <a:buChar char="q"/>
            </a:pPr>
            <a:r>
              <a:rPr lang="ru-RU" altLang="ru-RU" sz="2400" b="0">
                <a:solidFill>
                  <a:srgbClr val="800080"/>
                </a:solidFill>
              </a:rPr>
              <a:t>определенную совокупность торговых процедур (то есть торговая операция состоит из определенного количества торговых процедур). Каждая торговая процедура включает обмен данными (</a:t>
            </a:r>
            <a:r>
              <a:rPr lang="en-US" altLang="ru-RU" sz="2400" b="0">
                <a:solidFill>
                  <a:srgbClr val="800080"/>
                </a:solidFill>
              </a:rPr>
              <a:t>IOTP</a:t>
            </a:r>
            <a:r>
              <a:rPr lang="ru-RU" altLang="ru-RU" sz="2400" b="0">
                <a:solidFill>
                  <a:srgbClr val="800080"/>
                </a:solidFill>
              </a:rPr>
              <a:t>-сообщениями между участниками торговой операции), которые представляются в определенной форме (набор торговых информационных блоков и компонентов).</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4050" name="Text Box 2"/>
          <p:cNvSpPr txBox="1">
            <a:spLocks noChangeArrowheads="1"/>
          </p:cNvSpPr>
          <p:nvPr/>
        </p:nvSpPr>
        <p:spPr bwMode="auto">
          <a:xfrm>
            <a:off x="0" y="0"/>
            <a:ext cx="9144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a:solidFill>
                  <a:srgbClr val="800080"/>
                </a:solidFill>
                <a:effectLst>
                  <a:outerShdw blurRad="38100" dist="38100" dir="2700000" algn="tl">
                    <a:srgbClr val="C0C0C0"/>
                  </a:outerShdw>
                </a:effectLst>
              </a:rPr>
              <a:t>Лекция №32: </a:t>
            </a:r>
            <a:r>
              <a:rPr lang="ru-RU" altLang="ru-RU" sz="2000" i="1">
                <a:solidFill>
                  <a:srgbClr val="800080"/>
                </a:solidFill>
                <a:effectLst>
                  <a:outerShdw blurRad="38100" dist="38100" dir="2700000" algn="tl">
                    <a:srgbClr val="C0C0C0"/>
                  </a:outerShdw>
                </a:effectLst>
              </a:rPr>
              <a:t>Общая характеристика </a:t>
            </a:r>
            <a:r>
              <a:rPr lang="en-US" altLang="ru-RU" sz="2000" i="1">
                <a:solidFill>
                  <a:srgbClr val="800080"/>
                </a:solidFill>
                <a:effectLst>
                  <a:outerShdw blurRad="38100" dist="38100" dir="2700000" algn="tl">
                    <a:srgbClr val="C0C0C0"/>
                  </a:outerShdw>
                </a:effectLst>
              </a:rPr>
              <a:t>IOTP-</a:t>
            </a:r>
            <a:r>
              <a:rPr lang="ru-RU" altLang="ru-RU" sz="2000" i="1">
                <a:solidFill>
                  <a:srgbClr val="800080"/>
                </a:solidFill>
                <a:effectLst>
                  <a:outerShdw blurRad="38100" dist="38100" dir="2700000" algn="tl">
                    <a:srgbClr val="C0C0C0"/>
                  </a:outerShdw>
                </a:effectLst>
              </a:rPr>
              <a:t>протокола</a:t>
            </a:r>
            <a:r>
              <a:rPr lang="ru-RU" altLang="ru-RU" sz="2000" b="0">
                <a:solidFill>
                  <a:srgbClr val="800080"/>
                </a:solidFill>
              </a:rPr>
              <a:t> </a:t>
            </a:r>
          </a:p>
        </p:txBody>
      </p:sp>
      <p:sp>
        <p:nvSpPr>
          <p:cNvPr id="1154051" name="Text Box 3"/>
          <p:cNvSpPr txBox="1">
            <a:spLocks noChangeArrowheads="1"/>
          </p:cNvSpPr>
          <p:nvPr/>
        </p:nvSpPr>
        <p:spPr bwMode="auto">
          <a:xfrm>
            <a:off x="225425" y="1135063"/>
            <a:ext cx="8680450" cy="51117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400" b="0">
                <a:solidFill>
                  <a:srgbClr val="800080"/>
                </a:solidFill>
              </a:rPr>
              <a:t>Общая структура торговой операции </a:t>
            </a:r>
            <a:r>
              <a:rPr lang="en-US" altLang="ru-RU" sz="2400" b="0">
                <a:solidFill>
                  <a:srgbClr val="800080"/>
                </a:solidFill>
              </a:rPr>
              <a:t>IOTP</a:t>
            </a:r>
            <a:r>
              <a:rPr lang="ru-RU" altLang="ru-RU" sz="2400" b="0">
                <a:solidFill>
                  <a:srgbClr val="800080"/>
                </a:solidFill>
              </a:rPr>
              <a:t>-протокола представлена на рис.32.2. Важной особенностью информационного обмена в период торговой операции является то, что каждое полученное </a:t>
            </a:r>
            <a:r>
              <a:rPr lang="en-US" altLang="ru-RU" sz="2400" b="0">
                <a:solidFill>
                  <a:srgbClr val="800080"/>
                </a:solidFill>
              </a:rPr>
              <a:t>IOTP</a:t>
            </a:r>
            <a:r>
              <a:rPr lang="ru-RU" altLang="ru-RU" sz="2400" b="0">
                <a:solidFill>
                  <a:srgbClr val="800080"/>
                </a:solidFill>
              </a:rPr>
              <a:t>-сообщение (после его приема и обработки) размещается во вновь формируемом ответном сообщении, в которое добавляются новые информационные элементы (блоки, компоненты, элементы), включая электронную цифровую подпись для обеспечения целостности всего нового сообщения. Фактически, на каждом этапе </a:t>
            </a:r>
            <a:r>
              <a:rPr lang="en-US" altLang="ru-RU" sz="2400" b="0">
                <a:solidFill>
                  <a:srgbClr val="800080"/>
                </a:solidFill>
              </a:rPr>
              <a:t>IOTP</a:t>
            </a:r>
            <a:r>
              <a:rPr lang="ru-RU" altLang="ru-RU" sz="2400" b="0">
                <a:solidFill>
                  <a:srgbClr val="800080"/>
                </a:solidFill>
              </a:rPr>
              <a:t>-сообщение увеличивается (по числу информационных символов), сохраняя при этом всю “историю” информационного обмена (торговой процедуры), вплоть до его окончания. Этот процесс напоминает “эффект матрешки”.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23340</TotalTime>
  <Words>6107</Words>
  <Application>Microsoft Office PowerPoint</Application>
  <PresentationFormat>Экран (4:3)</PresentationFormat>
  <Paragraphs>524</Paragraphs>
  <Slides>64</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64</vt:i4>
      </vt:variant>
    </vt:vector>
  </HeadingPairs>
  <TitlesOfParts>
    <vt:vector size="73" baseType="lpstr">
      <vt:lpstr>SimSun</vt:lpstr>
      <vt:lpstr>Arial</vt:lpstr>
      <vt:lpstr>Arial Narrow</vt:lpstr>
      <vt:lpstr>MS Mincho</vt:lpstr>
      <vt:lpstr>Tahoma</vt:lpstr>
      <vt:lpstr>Times New Roman</vt:lpstr>
      <vt:lpstr>Webdings</vt:lpstr>
      <vt:lpstr>Wingdings</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515</cp:revision>
  <dcterms:created xsi:type="dcterms:W3CDTF">2008-08-28T16:29:17Z</dcterms:created>
  <dcterms:modified xsi:type="dcterms:W3CDTF">2022-09-18T11:04:00Z</dcterms:modified>
</cp:coreProperties>
</file>