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742" r:id="rId3"/>
    <p:sldId id="679" r:id="rId4"/>
    <p:sldId id="739" r:id="rId5"/>
    <p:sldId id="740" r:id="rId6"/>
    <p:sldId id="741" r:id="rId7"/>
    <p:sldId id="743" r:id="rId8"/>
    <p:sldId id="744" r:id="rId9"/>
    <p:sldId id="745" r:id="rId10"/>
    <p:sldId id="746" r:id="rId11"/>
    <p:sldId id="747" r:id="rId12"/>
    <p:sldId id="748" r:id="rId13"/>
    <p:sldId id="749" r:id="rId14"/>
    <p:sldId id="750" r:id="rId15"/>
    <p:sldId id="751" r:id="rId16"/>
    <p:sldId id="752" r:id="rId17"/>
    <p:sldId id="753" r:id="rId18"/>
    <p:sldId id="754" r:id="rId19"/>
    <p:sldId id="755" r:id="rId20"/>
    <p:sldId id="756" r:id="rId21"/>
    <p:sldId id="757" r:id="rId22"/>
    <p:sldId id="758" r:id="rId23"/>
    <p:sldId id="818" r:id="rId24"/>
    <p:sldId id="759" r:id="rId25"/>
    <p:sldId id="760" r:id="rId26"/>
    <p:sldId id="761" r:id="rId27"/>
    <p:sldId id="762" r:id="rId28"/>
    <p:sldId id="763" r:id="rId29"/>
    <p:sldId id="764" r:id="rId30"/>
    <p:sldId id="765" r:id="rId31"/>
    <p:sldId id="766" r:id="rId32"/>
    <p:sldId id="767" r:id="rId33"/>
    <p:sldId id="768" r:id="rId34"/>
    <p:sldId id="769" r:id="rId35"/>
    <p:sldId id="770" r:id="rId36"/>
    <p:sldId id="771" r:id="rId37"/>
    <p:sldId id="772" r:id="rId38"/>
    <p:sldId id="773" r:id="rId39"/>
    <p:sldId id="774" r:id="rId40"/>
    <p:sldId id="775" r:id="rId41"/>
    <p:sldId id="776" r:id="rId42"/>
    <p:sldId id="777" r:id="rId43"/>
    <p:sldId id="778" r:id="rId44"/>
    <p:sldId id="779" r:id="rId45"/>
    <p:sldId id="780" r:id="rId46"/>
    <p:sldId id="781" r:id="rId47"/>
    <p:sldId id="782" r:id="rId48"/>
    <p:sldId id="783" r:id="rId49"/>
    <p:sldId id="784" r:id="rId50"/>
    <p:sldId id="785" r:id="rId51"/>
    <p:sldId id="786" r:id="rId52"/>
    <p:sldId id="787" r:id="rId53"/>
    <p:sldId id="788" r:id="rId54"/>
    <p:sldId id="789" r:id="rId55"/>
    <p:sldId id="790" r:id="rId56"/>
    <p:sldId id="791" r:id="rId57"/>
    <p:sldId id="792" r:id="rId58"/>
    <p:sldId id="793" r:id="rId59"/>
    <p:sldId id="794" r:id="rId60"/>
    <p:sldId id="795" r:id="rId61"/>
    <p:sldId id="796" r:id="rId62"/>
    <p:sldId id="797" r:id="rId63"/>
    <p:sldId id="798" r:id="rId64"/>
    <p:sldId id="799" r:id="rId65"/>
    <p:sldId id="800" r:id="rId66"/>
    <p:sldId id="801" r:id="rId67"/>
    <p:sldId id="802" r:id="rId68"/>
    <p:sldId id="803" r:id="rId69"/>
    <p:sldId id="804" r:id="rId70"/>
    <p:sldId id="805" r:id="rId71"/>
    <p:sldId id="806" r:id="rId72"/>
    <p:sldId id="807" r:id="rId73"/>
    <p:sldId id="819" r:id="rId74"/>
    <p:sldId id="820" r:id="rId75"/>
  </p:sldIdLst>
  <p:sldSz cx="9144000" cy="6858000" type="screen4x3"/>
  <p:notesSz cx="6858000" cy="9144000"/>
  <p:defaultTextStyle>
    <a:defPPr>
      <a:defRPr lang="ru-RU"/>
    </a:defPPr>
    <a:lvl1pPr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CC99"/>
    <a:srgbClr val="0000FF"/>
    <a:srgbClr val="99FFCC"/>
    <a:srgbClr val="CCECFF"/>
    <a:srgbClr val="FFCCCC"/>
    <a:srgbClr val="80008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3" autoAdjust="0"/>
    <p:restoredTop sz="95332" autoAdjust="0"/>
  </p:normalViewPr>
  <p:slideViewPr>
    <p:cSldViewPr snapToGrid="0" showGuides="1">
      <p:cViewPr varScale="1">
        <p:scale>
          <a:sx n="84" d="100"/>
          <a:sy n="84" d="100"/>
        </p:scale>
        <p:origin x="1670"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78"/>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82D93002-1A55-4FA7-8A6F-2F479D640B17}" type="slidenum">
              <a:rPr lang="ru-RU" altLang="ru-RU"/>
              <a:pPr/>
              <a:t>‹#›</a:t>
            </a:fld>
            <a:endParaRPr lang="ru-RU" altLang="ru-RU"/>
          </a:p>
        </p:txBody>
      </p:sp>
    </p:spTree>
    <p:extLst>
      <p:ext uri="{BB962C8B-B14F-4D97-AF65-F5344CB8AC3E}">
        <p14:creationId xmlns:p14="http://schemas.microsoft.com/office/powerpoint/2010/main" val="549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54EAFD8D-3B20-4175-B6C9-76FF38F858F8}" type="slidenum">
              <a:rPr lang="ru-RU" altLang="ru-RU"/>
              <a:pPr/>
              <a:t>‹#›</a:t>
            </a:fld>
            <a:endParaRPr lang="ru-RU" altLang="ru-RU"/>
          </a:p>
        </p:txBody>
      </p:sp>
    </p:spTree>
    <p:extLst>
      <p:ext uri="{BB962C8B-B14F-4D97-AF65-F5344CB8AC3E}">
        <p14:creationId xmlns:p14="http://schemas.microsoft.com/office/powerpoint/2010/main" val="22801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3248D8D4-7F51-421A-A4B2-3495F4ADAACB}" type="slidenum">
              <a:rPr lang="ru-RU" altLang="ru-RU"/>
              <a:pPr/>
              <a:t>‹#›</a:t>
            </a:fld>
            <a:endParaRPr lang="ru-RU" altLang="ru-RU"/>
          </a:p>
        </p:txBody>
      </p:sp>
    </p:spTree>
    <p:extLst>
      <p:ext uri="{BB962C8B-B14F-4D97-AF65-F5344CB8AC3E}">
        <p14:creationId xmlns:p14="http://schemas.microsoft.com/office/powerpoint/2010/main" val="187987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73A89674-0CFA-49D7-AE8A-9032AD4910AF}" type="slidenum">
              <a:rPr lang="ru-RU" altLang="ru-RU"/>
              <a:pPr/>
              <a:t>‹#›</a:t>
            </a:fld>
            <a:endParaRPr lang="ru-RU" altLang="ru-RU"/>
          </a:p>
        </p:txBody>
      </p:sp>
    </p:spTree>
    <p:extLst>
      <p:ext uri="{BB962C8B-B14F-4D97-AF65-F5344CB8AC3E}">
        <p14:creationId xmlns:p14="http://schemas.microsoft.com/office/powerpoint/2010/main" val="130454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8B2B1300-FE34-4BAD-B499-962A9A41959A}" type="slidenum">
              <a:rPr lang="ru-RU" altLang="ru-RU"/>
              <a:pPr/>
              <a:t>‹#›</a:t>
            </a:fld>
            <a:endParaRPr lang="ru-RU" altLang="ru-RU"/>
          </a:p>
        </p:txBody>
      </p:sp>
    </p:spTree>
    <p:extLst>
      <p:ext uri="{BB962C8B-B14F-4D97-AF65-F5344CB8AC3E}">
        <p14:creationId xmlns:p14="http://schemas.microsoft.com/office/powerpoint/2010/main" val="120480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EFBC024D-B61A-42CE-81A5-54291901C35B}" type="slidenum">
              <a:rPr lang="ru-RU" altLang="ru-RU"/>
              <a:pPr/>
              <a:t>‹#›</a:t>
            </a:fld>
            <a:endParaRPr lang="ru-RU" altLang="ru-RU"/>
          </a:p>
        </p:txBody>
      </p:sp>
    </p:spTree>
    <p:extLst>
      <p:ext uri="{BB962C8B-B14F-4D97-AF65-F5344CB8AC3E}">
        <p14:creationId xmlns:p14="http://schemas.microsoft.com/office/powerpoint/2010/main" val="279051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BA71FA7C-EACF-4D9D-A019-81EA820C8D73}" type="slidenum">
              <a:rPr lang="ru-RU" altLang="ru-RU"/>
              <a:pPr/>
              <a:t>‹#›</a:t>
            </a:fld>
            <a:endParaRPr lang="ru-RU" altLang="ru-RU"/>
          </a:p>
        </p:txBody>
      </p:sp>
    </p:spTree>
    <p:extLst>
      <p:ext uri="{BB962C8B-B14F-4D97-AF65-F5344CB8AC3E}">
        <p14:creationId xmlns:p14="http://schemas.microsoft.com/office/powerpoint/2010/main" val="254947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EFDB5002-B43C-4BD7-941A-624577B8CCB3}" type="slidenum">
              <a:rPr lang="ru-RU" altLang="ru-RU"/>
              <a:pPr/>
              <a:t>‹#›</a:t>
            </a:fld>
            <a:endParaRPr lang="ru-RU" altLang="ru-RU"/>
          </a:p>
        </p:txBody>
      </p:sp>
    </p:spTree>
    <p:extLst>
      <p:ext uri="{BB962C8B-B14F-4D97-AF65-F5344CB8AC3E}">
        <p14:creationId xmlns:p14="http://schemas.microsoft.com/office/powerpoint/2010/main" val="61250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7F7B3214-C9D8-4B30-AF7C-8A12A8E554DD}" type="slidenum">
              <a:rPr lang="ru-RU" altLang="ru-RU"/>
              <a:pPr/>
              <a:t>‹#›</a:t>
            </a:fld>
            <a:endParaRPr lang="ru-RU" altLang="ru-RU"/>
          </a:p>
        </p:txBody>
      </p:sp>
    </p:spTree>
    <p:extLst>
      <p:ext uri="{BB962C8B-B14F-4D97-AF65-F5344CB8AC3E}">
        <p14:creationId xmlns:p14="http://schemas.microsoft.com/office/powerpoint/2010/main" val="263383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896D2FBC-BED5-44A3-8A5C-E3CAED2CD852}" type="slidenum">
              <a:rPr lang="ru-RU" altLang="ru-RU"/>
              <a:pPr/>
              <a:t>‹#›</a:t>
            </a:fld>
            <a:endParaRPr lang="ru-RU" altLang="ru-RU"/>
          </a:p>
        </p:txBody>
      </p:sp>
    </p:spTree>
    <p:extLst>
      <p:ext uri="{BB962C8B-B14F-4D97-AF65-F5344CB8AC3E}">
        <p14:creationId xmlns:p14="http://schemas.microsoft.com/office/powerpoint/2010/main" val="370790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778A4E0E-15C5-4BC9-A0B7-C3BA89630068}" type="slidenum">
              <a:rPr lang="ru-RU" altLang="ru-RU"/>
              <a:pPr/>
              <a:t>‹#›</a:t>
            </a:fld>
            <a:endParaRPr lang="ru-RU" altLang="ru-RU"/>
          </a:p>
        </p:txBody>
      </p:sp>
    </p:spTree>
    <p:extLst>
      <p:ext uri="{BB962C8B-B14F-4D97-AF65-F5344CB8AC3E}">
        <p14:creationId xmlns:p14="http://schemas.microsoft.com/office/powerpoint/2010/main" val="325208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smtClean="0">
                <a:latin typeface="Arial" charset="0"/>
                <a:cs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atin typeface="Arial" charset="0"/>
                <a:cs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B82A55F-9DF9-44DE-BDF5-47B76D18813D}"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eaLnBrk="1" hangingPunct="1">
              <a:spcBef>
                <a:spcPct val="0"/>
              </a:spcBef>
              <a:defRPr/>
            </a:pPr>
            <a:r>
              <a:rPr lang="ru-RU" sz="2000" dirty="0" smtClean="0">
                <a:solidFill>
                  <a:schemeClr val="accent2"/>
                </a:solidFill>
                <a:effectLst>
                  <a:outerShdw blurRad="38100" dist="38100" dir="2700000" algn="tl">
                    <a:srgbClr val="C0C0C0"/>
                  </a:outerShdw>
                </a:effectLst>
              </a:rPr>
              <a:t>МЕЛЬНИКОВ Дмитрий Анатольевич</a:t>
            </a:r>
          </a:p>
          <a:p>
            <a:pPr eaLnBrk="1" hangingPunct="1">
              <a:spcBef>
                <a:spcPct val="0"/>
              </a:spcBef>
              <a:defRPr/>
            </a:pPr>
            <a:r>
              <a:rPr lang="ru-RU" altLang="ru-RU" sz="2000">
                <a:solidFill>
                  <a:schemeClr val="accent2"/>
                </a:solidFill>
                <a:effectLst>
                  <a:outerShdw blurRad="38100" dist="38100" dir="2700000" algn="tl">
                    <a:srgbClr val="C0C0C0"/>
                  </a:outerShdw>
                </a:effectLst>
              </a:rPr>
              <a:t>доктор</a:t>
            </a:r>
            <a:r>
              <a:rPr lang="ru-RU" sz="2000" smtClean="0">
                <a:solidFill>
                  <a:schemeClr val="accent2"/>
                </a:solidFill>
                <a:effectLst>
                  <a:outerShdw blurRad="38100" dist="38100" dir="2700000" algn="tl">
                    <a:srgbClr val="C0C0C0"/>
                  </a:outerShdw>
                </a:effectLst>
              </a:rPr>
              <a:t> </a:t>
            </a:r>
            <a:r>
              <a:rPr lang="ru-RU" sz="2000" dirty="0" smtClean="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616450"/>
            <a:ext cx="9144000" cy="396875"/>
          </a:xfrm>
          <a:prstGeom prst="rect">
            <a:avLst/>
          </a:prstGeom>
          <a:noFill/>
          <a:ln w="9525">
            <a:noFill/>
            <a:miter lim="800000"/>
            <a:headEnd/>
            <a:tailEnd/>
          </a:ln>
          <a:effectLst/>
        </p:spPr>
        <p:txBody>
          <a:bodyPr>
            <a:spAutoFit/>
          </a:bodyPr>
          <a:lstStyle/>
          <a:p>
            <a:pPr>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2" name="Text Box 7"/>
          <p:cNvSpPr txBox="1">
            <a:spLocks noChangeArrowheads="1"/>
          </p:cNvSpPr>
          <p:nvPr/>
        </p:nvSpPr>
        <p:spPr bwMode="auto">
          <a:xfrm>
            <a:off x="2843213" y="227647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endParaRPr lang="ru-RU" altLang="ru-RU" sz="1800" b="0"/>
          </a:p>
        </p:txBody>
      </p:sp>
      <p:sp>
        <p:nvSpPr>
          <p:cNvPr id="2058" name="Text Box 10"/>
          <p:cNvSpPr txBox="1">
            <a:spLocks noChangeArrowheads="1"/>
          </p:cNvSpPr>
          <p:nvPr/>
        </p:nvSpPr>
        <p:spPr bwMode="auto">
          <a:xfrm>
            <a:off x="792163" y="3549650"/>
            <a:ext cx="7515225" cy="731838"/>
          </a:xfrm>
          <a:prstGeom prst="rect">
            <a:avLst/>
          </a:prstGeom>
          <a:noFill/>
          <a:ln w="9525">
            <a:noFill/>
            <a:miter lim="800000"/>
            <a:headEnd/>
            <a:tailEnd/>
          </a:ln>
          <a:effectLst>
            <a:outerShdw dist="17961" dir="2700000" algn="ctr" rotWithShape="0">
              <a:srgbClr val="FFCC66"/>
            </a:outerShdw>
          </a:effectLst>
        </p:spPr>
        <p:txBody>
          <a:bodyPr>
            <a:spAutoFit/>
          </a:bodyPr>
          <a:lstStyle/>
          <a:p>
            <a:pPr>
              <a:defRPr/>
            </a:pPr>
            <a:r>
              <a:rPr lang="ru-RU" sz="2000">
                <a:solidFill>
                  <a:srgbClr val="336600"/>
                </a:solidFill>
                <a:latin typeface="Arial" charset="0"/>
                <a:cs typeface="Arial" charset="0"/>
              </a:rPr>
              <a:t>Раздел </a:t>
            </a:r>
            <a:r>
              <a:rPr lang="en-US" sz="2000">
                <a:solidFill>
                  <a:srgbClr val="336600"/>
                </a:solidFill>
                <a:latin typeface="Arial" charset="0"/>
                <a:cs typeface="Arial" charset="0"/>
              </a:rPr>
              <a:t>VI: </a:t>
            </a:r>
            <a:r>
              <a:rPr lang="ru-RU" sz="2000">
                <a:solidFill>
                  <a:srgbClr val="336600"/>
                </a:solidFill>
                <a:latin typeface="Arial" charset="0"/>
                <a:cs typeface="Arial" charset="0"/>
              </a:rPr>
              <a:t>ОРГАНИЗАЦИЯ ОТКРЫТОЙ ЭЛЕКТРОННОЙ</a:t>
            </a:r>
          </a:p>
          <a:p>
            <a:pPr>
              <a:defRPr/>
            </a:pPr>
            <a:r>
              <a:rPr lang="ru-RU" sz="2000">
                <a:solidFill>
                  <a:srgbClr val="336600"/>
                </a:solidFill>
                <a:latin typeface="Arial" charset="0"/>
                <a:cs typeface="Arial" charset="0"/>
              </a:rPr>
              <a:t> КОММЕРЦИИ В </a:t>
            </a:r>
            <a:r>
              <a:rPr lang="en-US" sz="2200">
                <a:solidFill>
                  <a:srgbClr val="336600"/>
                </a:solidFill>
                <a:latin typeface="Arial" charset="0"/>
                <a:cs typeface="Arial" charset="0"/>
              </a:rPr>
              <a:t>INTERNET</a:t>
            </a:r>
            <a:r>
              <a:rPr lang="ru-RU" sz="2000" b="0">
                <a:solidFill>
                  <a:srgbClr val="336600"/>
                </a:solidFill>
                <a:latin typeface="Arial" charset="0"/>
                <a:cs typeface="Arial" charset="0"/>
              </a:rPr>
              <a:t> </a:t>
            </a:r>
          </a:p>
        </p:txBody>
      </p:sp>
      <p:sp>
        <p:nvSpPr>
          <p:cNvPr id="2060" name="Text Box 12"/>
          <p:cNvSpPr txBox="1">
            <a:spLocks noChangeArrowheads="1"/>
          </p:cNvSpPr>
          <p:nvPr/>
        </p:nvSpPr>
        <p:spPr bwMode="auto">
          <a:xfrm>
            <a:off x="0" y="773113"/>
            <a:ext cx="9144000" cy="25304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i="1">
                <a:solidFill>
                  <a:srgbClr val="CC0000"/>
                </a:solidFill>
                <a:latin typeface="Arial" charset="0"/>
                <a:cs typeface="Arial" charset="0"/>
              </a:rPr>
              <a:t>КУРС ЛЕКЦИЙ</a:t>
            </a:r>
          </a:p>
          <a:p>
            <a:pPr>
              <a:defRPr/>
            </a:pPr>
            <a:endParaRPr lang="ru-RU" sz="2400">
              <a:solidFill>
                <a:srgbClr val="CC0000"/>
              </a:solidFill>
              <a:latin typeface="Arial" charset="0"/>
              <a:cs typeface="Arial" charset="0"/>
            </a:endParaRPr>
          </a:p>
          <a:p>
            <a:pPr>
              <a:defRPr/>
            </a:pPr>
            <a:r>
              <a:rPr lang="ru-RU">
                <a:solidFill>
                  <a:srgbClr val="FF0000"/>
                </a:solidFill>
                <a:latin typeface="Arial" charset="0"/>
                <a:cs typeface="Arial" charset="0"/>
              </a:rPr>
              <a:t>ОРГАНИЗАЦИЯ И</a:t>
            </a:r>
          </a:p>
          <a:p>
            <a:pPr>
              <a:defRPr/>
            </a:pPr>
            <a:r>
              <a:rPr lang="ru-RU">
                <a:solidFill>
                  <a:srgbClr val="FF0000"/>
                </a:solidFill>
                <a:latin typeface="Arial" charset="0"/>
                <a:cs typeface="Arial" charset="0"/>
              </a:rPr>
              <a:t>ОБЕСПЕЧЕНИЕ БЕЗОПАСНОСТИ</a:t>
            </a:r>
          </a:p>
          <a:p>
            <a:pPr>
              <a:defRPr/>
            </a:pPr>
            <a:r>
              <a:rPr lang="ru-RU">
                <a:solidFill>
                  <a:srgbClr val="FF0000"/>
                </a:solidFill>
                <a:latin typeface="Arial" charset="0"/>
                <a:cs typeface="Arial" charset="0"/>
              </a:rPr>
              <a:t>ИНФОРМАЦИОННО-ТЕХНОЛОГИЧЕСКИХ</a:t>
            </a:r>
          </a:p>
          <a:p>
            <a:pPr>
              <a:defRPr/>
            </a:pPr>
            <a:r>
              <a:rPr lang="ru-RU">
                <a:solidFill>
                  <a:srgbClr val="FF0000"/>
                </a:solidFill>
                <a:latin typeface="Arial" charset="0"/>
                <a:cs typeface="Arial" charset="0"/>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1875" name="Text Box 3"/>
          <p:cNvSpPr txBox="1">
            <a:spLocks noChangeArrowheads="1"/>
          </p:cNvSpPr>
          <p:nvPr/>
        </p:nvSpPr>
        <p:spPr bwMode="auto">
          <a:xfrm>
            <a:off x="254000" y="977900"/>
            <a:ext cx="8636000" cy="54530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Однако некоторые из этих специальных платежных прикладных интерфейсов могут быть стандартизированы, что в свою очередь позволит обеспечить лучшие условия для интеграции ПО различных платежных систем на базе программного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-модуля, причем без значительных изменений существующей платежной информационно-телекоммуникационной инфраструктуры и больших инвестиций в “эти изменения”.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2899" name="Text Box 3"/>
          <p:cNvSpPr txBox="1">
            <a:spLocks noChangeArrowheads="1"/>
          </p:cNvSpPr>
          <p:nvPr/>
        </p:nvSpPr>
        <p:spPr bwMode="auto">
          <a:xfrm>
            <a:off x="254000" y="949325"/>
            <a:ext cx="8623300" cy="55562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2600" b="0">
                <a:solidFill>
                  <a:srgbClr val="800080"/>
                </a:solidFill>
                <a:latin typeface="Arial" charset="0"/>
                <a:cs typeface="Arial" charset="0"/>
              </a:rPr>
              <a:t>Типичные платежные системы (то есть финансовые институты или небанковские организации), а также и продавцы требуют полностью совместимого ПО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-протокола, которое бы “легко” встраивалось в их действующие финансовые инфраструктуры. Платежные системы могут даже потребовать применение аналогичных специализированных решений (для некоторых частных задач) в программном модуле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-протокола (например, аналогичных криптомодулей, прикладных программных интерфейсов или решений по физической защите информации). Поэтому очевидна необходимость в использовании специальных PAPI-интерфейсов для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-протокола.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3923" name="Text Box 3"/>
          <p:cNvSpPr txBox="1">
            <a:spLocks noChangeArrowheads="1"/>
          </p:cNvSpPr>
          <p:nvPr/>
        </p:nvSpPr>
        <p:spPr bwMode="auto">
          <a:xfrm>
            <a:off x="292100" y="706438"/>
            <a:ext cx="8585200" cy="59531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2600" b="0">
                <a:solidFill>
                  <a:srgbClr val="800080"/>
                </a:solidFill>
                <a:latin typeface="Arial" charset="0"/>
                <a:cs typeface="Arial" charset="0"/>
              </a:rPr>
              <a:t>Более того, покупатели требуют, чтобы их ПО имело внутренние программные модули, реализующие интерфейсы для различных систем. Они предпочитают адаптивность (так называемые самонастраивающиеся системы) при использовании различных платежных средств и способов в рамках одного торгового программного модуля, который реализует режим работы, адекватный пользовательскому интерфейсу. Существование “хорошо известного” интерфейса позволяет разработчикам ПО различных платежных систем создавать такие дополнительные торговые модули для взаимодействия этих программных продуктов между собой через подуровень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-протокола (и </a:t>
            </a:r>
            <a:r>
              <a:rPr lang="en-US" sz="2600" b="0">
                <a:solidFill>
                  <a:srgbClr val="800080"/>
                </a:solidFill>
                <a:latin typeface="Arial" charset="0"/>
                <a:cs typeface="Arial" charset="0"/>
              </a:rPr>
              <a:t>Internet</a:t>
            </a:r>
            <a:r>
              <a:rPr lang="ru-RU" sz="2600" b="0">
                <a:solidFill>
                  <a:srgbClr val="800080"/>
                </a:solidFill>
                <a:latin typeface="Arial" charset="0"/>
                <a:cs typeface="Arial" charset="0"/>
              </a:rPr>
              <a:t>).</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4947" name="Text Box 3"/>
          <p:cNvSpPr txBox="1">
            <a:spLocks noChangeArrowheads="1"/>
          </p:cNvSpPr>
          <p:nvPr/>
        </p:nvSpPr>
        <p:spPr bwMode="auto">
          <a:xfrm>
            <a:off x="241300" y="869950"/>
            <a:ext cx="8610600" cy="274320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3000" b="0">
                <a:solidFill>
                  <a:srgbClr val="800080"/>
                </a:solidFill>
                <a:latin typeface="Arial" charset="0"/>
                <a:cs typeface="Arial" charset="0"/>
              </a:rPr>
              <a:t>Очевидно, что программный модуль любого участника торговый сделки </a:t>
            </a:r>
            <a:r>
              <a:rPr lang="en-US" sz="3000" b="0">
                <a:solidFill>
                  <a:srgbClr val="800080"/>
                </a:solidFill>
                <a:latin typeface="Arial" charset="0"/>
                <a:cs typeface="Arial" charset="0"/>
              </a:rPr>
              <a:t>IOTP</a:t>
            </a:r>
            <a:r>
              <a:rPr lang="ru-RU" sz="3000" b="0">
                <a:solidFill>
                  <a:srgbClr val="800080"/>
                </a:solidFill>
                <a:latin typeface="Arial" charset="0"/>
                <a:cs typeface="Arial" charset="0"/>
              </a:rPr>
              <a:t>-протокола состоит как минимум из двух базовых программных блоков (два подуровня прикладного уровня </a:t>
            </a:r>
            <a:r>
              <a:rPr lang="en-US" sz="3000" b="0">
                <a:solidFill>
                  <a:srgbClr val="800080"/>
                </a:solidFill>
                <a:latin typeface="Arial" charset="0"/>
                <a:cs typeface="Arial" charset="0"/>
              </a:rPr>
              <a:t>Internet</a:t>
            </a:r>
            <a:r>
              <a:rPr lang="ru-RU" sz="3000" b="0">
                <a:solidFill>
                  <a:srgbClr val="800080"/>
                </a:solidFill>
                <a:latin typeface="Arial" charset="0"/>
                <a:cs typeface="Arial" charset="0"/>
              </a:rPr>
              <a:t>-архитектуры), а именно (рис.33.1):</a:t>
            </a:r>
            <a:r>
              <a:rPr lang="ru-RU" sz="3000">
                <a:solidFill>
                  <a:srgbClr val="800080"/>
                </a:solidFill>
                <a:latin typeface="Arial" charset="0"/>
                <a:cs typeface="Arial" charset="0"/>
              </a:rPr>
              <a:t> </a:t>
            </a:r>
          </a:p>
        </p:txBody>
      </p:sp>
      <p:sp>
        <p:nvSpPr>
          <p:cNvPr id="1234948" name="Text Box 4"/>
          <p:cNvSpPr txBox="1">
            <a:spLocks noChangeArrowheads="1"/>
          </p:cNvSpPr>
          <p:nvPr/>
        </p:nvSpPr>
        <p:spPr bwMode="auto">
          <a:xfrm>
            <a:off x="241300" y="3644900"/>
            <a:ext cx="8623300" cy="28702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SzPct val="90000"/>
              <a:buFont typeface="Wingdings" pitchFamily="2" charset="2"/>
              <a:buChar char=""/>
              <a:defRPr/>
            </a:pPr>
            <a:r>
              <a:rPr lang="ru-RU" sz="2600" b="0">
                <a:solidFill>
                  <a:srgbClr val="800080"/>
                </a:solidFill>
                <a:latin typeface="Arial" charset="0"/>
                <a:cs typeface="Arial" charset="0"/>
              </a:rPr>
              <a:t>некоторый общесистемный компонент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-протокола (собственно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 — программный модуль, реализующий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 так называемый подуровень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 который обеспечивает обслуживание электронных торговых сделок и общую структуру (логику и алгоритмы) ведения электронного бизнеса;</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5971" name="Text Box 3"/>
          <p:cNvSpPr txBox="1">
            <a:spLocks noChangeArrowheads="1"/>
          </p:cNvSpPr>
          <p:nvPr/>
        </p:nvSpPr>
        <p:spPr bwMode="auto">
          <a:xfrm>
            <a:off x="266700" y="1257300"/>
            <a:ext cx="8610600"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SzPct val="90000"/>
              <a:buFont typeface="Wingdings" pitchFamily="2" charset="2"/>
              <a:buChar char=""/>
              <a:defRPr/>
            </a:pPr>
            <a:r>
              <a:rPr lang="ru-RU" b="0">
                <a:solidFill>
                  <a:srgbClr val="800080"/>
                </a:solidFill>
                <a:latin typeface="Arial" charset="0"/>
                <a:cs typeface="Arial" charset="0"/>
              </a:rPr>
              <a:t>специальные “оконечные” системы участников электронного бизнеса (подуровень электронных платежных систем), реализующие проведение специфических операций ЭК.</a:t>
            </a:r>
            <a:r>
              <a:rPr lang="ru-RU">
                <a:solidFill>
                  <a:srgbClr val="800080"/>
                </a:solidFill>
                <a:latin typeface="Arial" charset="0"/>
                <a:cs typeface="Arial" charset="0"/>
              </a:rPr>
              <a:t> </a:t>
            </a:r>
          </a:p>
        </p:txBody>
      </p:sp>
      <p:sp>
        <p:nvSpPr>
          <p:cNvPr id="1235972" name="Text Box 4"/>
          <p:cNvSpPr txBox="1">
            <a:spLocks noChangeArrowheads="1"/>
          </p:cNvSpPr>
          <p:nvPr/>
        </p:nvSpPr>
        <p:spPr bwMode="auto">
          <a:xfrm>
            <a:off x="266700" y="3238500"/>
            <a:ext cx="8597900" cy="28352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000" b="0">
                <a:solidFill>
                  <a:srgbClr val="800080"/>
                </a:solidFill>
                <a:latin typeface="Arial" charset="0"/>
                <a:cs typeface="Arial" charset="0"/>
              </a:rPr>
              <a:t>Чтобы не изменять сложившуюся архитектуру электронной платежной инфраструктуры (при использовании </a:t>
            </a:r>
            <a:r>
              <a:rPr lang="en-US" sz="3000" b="0">
                <a:solidFill>
                  <a:srgbClr val="800080"/>
                </a:solidFill>
                <a:latin typeface="Arial" charset="0"/>
                <a:cs typeface="Arial" charset="0"/>
              </a:rPr>
              <a:t>Internet</a:t>
            </a:r>
            <a:r>
              <a:rPr lang="ru-RU" sz="3000" b="0">
                <a:solidFill>
                  <a:srgbClr val="800080"/>
                </a:solidFill>
                <a:latin typeface="Arial" charset="0"/>
                <a:cs typeface="Arial" charset="0"/>
              </a:rPr>
              <a:t>), программный модуль </a:t>
            </a:r>
            <a:r>
              <a:rPr lang="en-US" sz="3000" b="0">
                <a:solidFill>
                  <a:srgbClr val="800080"/>
                </a:solidFill>
                <a:latin typeface="Arial" charset="0"/>
                <a:cs typeface="Arial" charset="0"/>
              </a:rPr>
              <a:t>IOTP</a:t>
            </a:r>
            <a:r>
              <a:rPr lang="ru-RU" sz="3000" b="0">
                <a:solidFill>
                  <a:srgbClr val="800080"/>
                </a:solidFill>
                <a:latin typeface="Arial" charset="0"/>
                <a:cs typeface="Arial" charset="0"/>
              </a:rPr>
              <a:t>-протокола предусматривает дополнительный (третий) подуровень прикладного уровня, а именно:</a:t>
            </a:r>
            <a:endParaRPr lang="ru-RU" sz="30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6995" name="Text Box 3"/>
          <p:cNvSpPr txBox="1">
            <a:spLocks noChangeArrowheads="1"/>
          </p:cNvSpPr>
          <p:nvPr/>
        </p:nvSpPr>
        <p:spPr bwMode="auto">
          <a:xfrm>
            <a:off x="241300" y="1068388"/>
            <a:ext cx="8610600" cy="53689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marL="444500" indent="-444500" algn="l">
              <a:lnSpc>
                <a:spcPct val="95000"/>
              </a:lnSpc>
              <a:spcBef>
                <a:spcPct val="20000"/>
              </a:spcBef>
              <a:buSzPct val="90000"/>
              <a:buFont typeface="Wingdings 2" pitchFamily="18" charset="2"/>
              <a:buChar char="u"/>
              <a:defRPr/>
            </a:pPr>
            <a:r>
              <a:rPr lang="ru-RU" b="0">
                <a:solidFill>
                  <a:srgbClr val="800080"/>
                </a:solidFill>
                <a:latin typeface="Arial" charset="0"/>
                <a:cs typeface="Arial" charset="0"/>
              </a:rPr>
              <a:t>подуровень </a:t>
            </a:r>
            <a:r>
              <a:rPr lang="en-US" b="0">
                <a:solidFill>
                  <a:srgbClr val="800080"/>
                </a:solidFill>
                <a:latin typeface="Arial" charset="0"/>
                <a:cs typeface="Arial" charset="0"/>
              </a:rPr>
              <a:t>IOTP</a:t>
            </a:r>
            <a:r>
              <a:rPr lang="ru-RU" b="0">
                <a:solidFill>
                  <a:srgbClr val="800080"/>
                </a:solidFill>
                <a:latin typeface="Arial" charset="0"/>
                <a:cs typeface="Arial" charset="0"/>
              </a:rPr>
              <a:t>-протокола, на котором обрабатываются основные </a:t>
            </a:r>
            <a:r>
              <a:rPr lang="en-US" b="0">
                <a:solidFill>
                  <a:srgbClr val="800080"/>
                </a:solidFill>
                <a:latin typeface="Arial" charset="0"/>
                <a:cs typeface="Arial" charset="0"/>
              </a:rPr>
              <a:t>IOTP</a:t>
            </a:r>
            <a:r>
              <a:rPr lang="ru-RU" b="0">
                <a:solidFill>
                  <a:srgbClr val="800080"/>
                </a:solidFill>
                <a:latin typeface="Arial" charset="0"/>
                <a:cs typeface="Arial" charset="0"/>
              </a:rPr>
              <a:t>-сообщения и осуществляются процедуры электронных торговых операций и обеспечивается соединение через </a:t>
            </a:r>
            <a:r>
              <a:rPr lang="en-US" b="0">
                <a:solidFill>
                  <a:srgbClr val="800080"/>
                </a:solidFill>
                <a:latin typeface="Arial" charset="0"/>
                <a:cs typeface="Arial" charset="0"/>
              </a:rPr>
              <a:t>Internet</a:t>
            </a:r>
            <a:r>
              <a:rPr lang="ru-RU" b="0">
                <a:solidFill>
                  <a:srgbClr val="800080"/>
                </a:solidFill>
                <a:latin typeface="Arial" charset="0"/>
                <a:cs typeface="Arial" charset="0"/>
              </a:rPr>
              <a:t>-сеть;</a:t>
            </a:r>
          </a:p>
          <a:p>
            <a:pPr marL="444500" indent="-444500" algn="l">
              <a:lnSpc>
                <a:spcPct val="95000"/>
              </a:lnSpc>
              <a:spcBef>
                <a:spcPct val="20000"/>
              </a:spcBef>
              <a:buSzPct val="90000"/>
              <a:buFont typeface="Wingdings 2" pitchFamily="18" charset="2"/>
              <a:buChar char="v"/>
              <a:defRPr/>
            </a:pPr>
            <a:r>
              <a:rPr lang="ru-RU" b="0">
                <a:solidFill>
                  <a:srgbClr val="800080"/>
                </a:solidFill>
                <a:latin typeface="Arial" charset="0"/>
                <a:cs typeface="Arial" charset="0"/>
              </a:rPr>
              <a:t>подуровень протоколов типовых (существующих) платежных систем (то есть программные модули, реализующие эти платежные системы), на котором обрабатываются определенные типы электронных торговых операций и соответствующие им типы электронных платежных операций;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8019" name="Text Box 3"/>
          <p:cNvSpPr txBox="1">
            <a:spLocks noChangeArrowheads="1"/>
          </p:cNvSpPr>
          <p:nvPr/>
        </p:nvSpPr>
        <p:spPr bwMode="auto">
          <a:xfrm>
            <a:off x="254000" y="815975"/>
            <a:ext cx="8623300" cy="5842000"/>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50000"/>
              </a:spcBef>
              <a:buSzPct val="90000"/>
              <a:buFont typeface="Wingdings 2" pitchFamily="18" charset="2"/>
              <a:buChar char="w"/>
              <a:defRPr/>
            </a:pPr>
            <a:r>
              <a:rPr lang="ru-RU" sz="2400" b="0">
                <a:solidFill>
                  <a:srgbClr val="800080"/>
                </a:solidFill>
                <a:latin typeface="Arial" charset="0"/>
                <a:cs typeface="Arial" charset="0"/>
              </a:rPr>
              <a:t>дополнительный (промежуточный)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-подуровень (так называемый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 который соединяет два других (возможно не совместимых) подуровня (программных модуля). (</a:t>
            </a:r>
            <a:r>
              <a:rPr lang="ru-RU" sz="2400" b="0" i="1" u="sng">
                <a:solidFill>
                  <a:srgbClr val="800080"/>
                </a:solidFill>
                <a:latin typeface="Tahoma" pitchFamily="34" charset="0"/>
                <a:cs typeface="Tahoma" pitchFamily="34" charset="0"/>
              </a:rPr>
              <a:t>Замечание</a:t>
            </a:r>
            <a:r>
              <a:rPr lang="ru-RU" sz="2400" b="0" i="1">
                <a:solidFill>
                  <a:srgbClr val="800080"/>
                </a:solidFill>
                <a:latin typeface="Tahoma" pitchFamily="34" charset="0"/>
                <a:cs typeface="Tahoma" pitchFamily="34" charset="0"/>
              </a:rPr>
              <a:t>. Термин “мост” используется для обозначения аппаратно-программного устройства (блока взаимодействия) канального (второго) уровня </a:t>
            </a:r>
            <a:r>
              <a:rPr lang="en-US" sz="2400" b="0" i="1">
                <a:solidFill>
                  <a:srgbClr val="800080"/>
                </a:solidFill>
                <a:latin typeface="Tahoma" pitchFamily="34" charset="0"/>
                <a:cs typeface="Tahoma" pitchFamily="34" charset="0"/>
              </a:rPr>
              <a:t>Internet</a:t>
            </a:r>
            <a:r>
              <a:rPr lang="ru-RU" sz="2400" b="0" i="1">
                <a:solidFill>
                  <a:srgbClr val="800080"/>
                </a:solidFill>
                <a:latin typeface="Tahoma" pitchFamily="34" charset="0"/>
                <a:cs typeface="Tahoma" pitchFamily="34" charset="0"/>
              </a:rPr>
              <a:t>-архитектуры. Это устройство служит для объединения различных сетей (как правило, ЛВС), имеющих различные протоколы, в единую информационно-вычислительную сеть. В дальнейшем по тексту для различия этих двух понятий используется термины: мост для канального уровня и </a:t>
            </a:r>
            <a:r>
              <a:rPr lang="en-US" sz="2400" b="0" i="1">
                <a:solidFill>
                  <a:srgbClr val="800080"/>
                </a:solidFill>
                <a:latin typeface="Tahoma" pitchFamily="34" charset="0"/>
                <a:cs typeface="Tahoma" pitchFamily="34" charset="0"/>
              </a:rPr>
              <a:t>IOTP</a:t>
            </a:r>
            <a:r>
              <a:rPr lang="ru-RU" sz="2400" b="0" i="1">
                <a:solidFill>
                  <a:srgbClr val="800080"/>
                </a:solidFill>
                <a:latin typeface="Tahoma" pitchFamily="34" charset="0"/>
                <a:cs typeface="Tahoma" pitchFamily="34" charset="0"/>
              </a:rPr>
              <a:t>-мост для прикладного уровня</a:t>
            </a:r>
            <a:r>
              <a:rPr lang="ru-RU" sz="2400" b="0">
                <a:solidFill>
                  <a:srgbClr val="800080"/>
                </a:solidFill>
                <a:latin typeface="Arial" charset="0"/>
                <a:cs typeface="Arial" charset="0"/>
              </a:rPr>
              <a:t>.)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 выступает в роли “посредника” между специфическими интерфейсами платежных систем и стандартными интерфейсами программного модуля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 (рис.33.2).</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grpSp>
        <p:nvGrpSpPr>
          <p:cNvPr id="18435" name="Group 54"/>
          <p:cNvGrpSpPr>
            <a:grpSpLocks/>
          </p:cNvGrpSpPr>
          <p:nvPr/>
        </p:nvGrpSpPr>
        <p:grpSpPr bwMode="auto">
          <a:xfrm>
            <a:off x="652463" y="911225"/>
            <a:ext cx="8162925" cy="4413250"/>
            <a:chOff x="483" y="574"/>
            <a:chExt cx="4854" cy="2780"/>
          </a:xfrm>
        </p:grpSpPr>
        <p:grpSp>
          <p:nvGrpSpPr>
            <p:cNvPr id="18437" name="Group 5"/>
            <p:cNvGrpSpPr>
              <a:grpSpLocks/>
            </p:cNvGrpSpPr>
            <p:nvPr/>
          </p:nvGrpSpPr>
          <p:grpSpPr bwMode="auto">
            <a:xfrm>
              <a:off x="3344" y="820"/>
              <a:ext cx="349" cy="62"/>
              <a:chOff x="4608" y="2354"/>
              <a:chExt cx="456" cy="113"/>
            </a:xfrm>
          </p:grpSpPr>
          <p:sp>
            <p:nvSpPr>
              <p:cNvPr id="1239046" name="Oval 6"/>
              <p:cNvSpPr>
                <a:spLocks noChangeArrowheads="1"/>
              </p:cNvSpPr>
              <p:nvPr/>
            </p:nvSpPr>
            <p:spPr bwMode="auto">
              <a:xfrm>
                <a:off x="4608" y="2354"/>
                <a:ext cx="91" cy="113"/>
              </a:xfrm>
              <a:prstGeom prst="ellipse">
                <a:avLst/>
              </a:prstGeom>
              <a:solidFill>
                <a:srgbClr val="CC3300"/>
              </a:solidFill>
              <a:ln w="9525">
                <a:solidFill>
                  <a:srgbClr val="FF6600"/>
                </a:solidFill>
                <a:round/>
                <a:headEnd/>
                <a:tailEnd/>
              </a:ln>
              <a:effectLst>
                <a:outerShdw dist="35921" dir="2700000" algn="ctr" rotWithShape="0">
                  <a:srgbClr val="800080"/>
                </a:outerShdw>
              </a:effectLst>
            </p:spPr>
            <p:txBody>
              <a:bodyPr lIns="18000" tIns="10800" rIns="18000" bIns="10800"/>
              <a:lstStyle/>
              <a:p>
                <a:pPr>
                  <a:defRPr/>
                </a:pPr>
                <a:endParaRPr lang="ru-RU">
                  <a:latin typeface="Arial" charset="0"/>
                  <a:cs typeface="Arial" charset="0"/>
                </a:endParaRPr>
              </a:p>
            </p:txBody>
          </p:sp>
          <p:sp>
            <p:nvSpPr>
              <p:cNvPr id="1239047" name="Oval 7"/>
              <p:cNvSpPr>
                <a:spLocks noChangeArrowheads="1"/>
              </p:cNvSpPr>
              <p:nvPr/>
            </p:nvSpPr>
            <p:spPr bwMode="auto">
              <a:xfrm>
                <a:off x="4790" y="2354"/>
                <a:ext cx="93" cy="113"/>
              </a:xfrm>
              <a:prstGeom prst="ellipse">
                <a:avLst/>
              </a:prstGeom>
              <a:solidFill>
                <a:srgbClr val="CC3300"/>
              </a:solidFill>
              <a:ln w="9525">
                <a:solidFill>
                  <a:srgbClr val="FF6600"/>
                </a:solidFill>
                <a:round/>
                <a:headEnd/>
                <a:tailEnd/>
              </a:ln>
              <a:effectLst>
                <a:outerShdw dist="35921" dir="2700000" algn="ctr" rotWithShape="0">
                  <a:srgbClr val="800080"/>
                </a:outerShdw>
              </a:effectLst>
            </p:spPr>
            <p:txBody>
              <a:bodyPr lIns="18000" tIns="10800" rIns="18000" bIns="10800"/>
              <a:lstStyle/>
              <a:p>
                <a:pPr>
                  <a:defRPr/>
                </a:pPr>
                <a:endParaRPr lang="ru-RU">
                  <a:latin typeface="Arial" charset="0"/>
                  <a:cs typeface="Arial" charset="0"/>
                </a:endParaRPr>
              </a:p>
            </p:txBody>
          </p:sp>
          <p:sp>
            <p:nvSpPr>
              <p:cNvPr id="1239048" name="Oval 8"/>
              <p:cNvSpPr>
                <a:spLocks noChangeArrowheads="1"/>
              </p:cNvSpPr>
              <p:nvPr/>
            </p:nvSpPr>
            <p:spPr bwMode="auto">
              <a:xfrm>
                <a:off x="4972" y="2354"/>
                <a:ext cx="91" cy="113"/>
              </a:xfrm>
              <a:prstGeom prst="ellipse">
                <a:avLst/>
              </a:prstGeom>
              <a:solidFill>
                <a:srgbClr val="CC3300"/>
              </a:solidFill>
              <a:ln w="9525">
                <a:solidFill>
                  <a:srgbClr val="FF6600"/>
                </a:solidFill>
                <a:round/>
                <a:headEnd/>
                <a:tailEnd/>
              </a:ln>
              <a:effectLst>
                <a:outerShdw dist="35921" dir="2700000" algn="ctr" rotWithShape="0">
                  <a:srgbClr val="800080"/>
                </a:outerShdw>
              </a:effectLst>
            </p:spPr>
            <p:txBody>
              <a:bodyPr lIns="18000" tIns="10800" rIns="18000" bIns="10800"/>
              <a:lstStyle/>
              <a:p>
                <a:pPr>
                  <a:defRPr/>
                </a:pPr>
                <a:endParaRPr lang="ru-RU">
                  <a:latin typeface="Arial" charset="0"/>
                  <a:cs typeface="Arial" charset="0"/>
                </a:endParaRPr>
              </a:p>
            </p:txBody>
          </p:sp>
        </p:grpSp>
        <p:sp>
          <p:nvSpPr>
            <p:cNvPr id="1239049" name="Rectangle 9"/>
            <p:cNvSpPr>
              <a:spLocks noChangeArrowheads="1"/>
            </p:cNvSpPr>
            <p:nvPr/>
          </p:nvSpPr>
          <p:spPr bwMode="auto">
            <a:xfrm>
              <a:off x="3777" y="574"/>
              <a:ext cx="874" cy="554"/>
            </a:xfrm>
            <a:prstGeom prst="rect">
              <a:avLst/>
            </a:prstGeom>
            <a:solidFill>
              <a:srgbClr val="E4F3F4"/>
            </a:solidFill>
            <a:ln w="38100">
              <a:solidFill>
                <a:srgbClr val="FF6600"/>
              </a:solidFill>
              <a:miter lim="800000"/>
              <a:headEnd/>
              <a:tailEnd/>
            </a:ln>
            <a:effectLst>
              <a:outerShdw dist="53882" dir="2700000" algn="ctr" rotWithShape="0">
                <a:srgbClr val="800080"/>
              </a:outerShdw>
            </a:effectLst>
          </p:spPr>
          <p:txBody>
            <a:bodyPr lIns="18000" tIns="10800" rIns="18000" bIns="10800"/>
            <a:lstStyle/>
            <a:p>
              <a:pPr>
                <a:defRPr/>
              </a:pPr>
              <a:endParaRPr lang="ru-RU">
                <a:latin typeface="Arial" charset="0"/>
                <a:cs typeface="Arial" charset="0"/>
              </a:endParaRPr>
            </a:p>
          </p:txBody>
        </p:sp>
        <p:sp>
          <p:nvSpPr>
            <p:cNvPr id="1239051" name="Rectangle 11"/>
            <p:cNvSpPr>
              <a:spLocks noChangeArrowheads="1"/>
            </p:cNvSpPr>
            <p:nvPr/>
          </p:nvSpPr>
          <p:spPr bwMode="auto">
            <a:xfrm>
              <a:off x="2390" y="574"/>
              <a:ext cx="874" cy="554"/>
            </a:xfrm>
            <a:prstGeom prst="rect">
              <a:avLst/>
            </a:prstGeom>
            <a:solidFill>
              <a:srgbClr val="E4F3F4"/>
            </a:solidFill>
            <a:ln w="38100">
              <a:solidFill>
                <a:srgbClr val="FF6600"/>
              </a:solidFill>
              <a:miter lim="800000"/>
              <a:headEnd/>
              <a:tailEnd/>
            </a:ln>
            <a:effectLst>
              <a:outerShdw dist="53882" dir="2700000" algn="ctr" rotWithShape="0">
                <a:srgbClr val="800080"/>
              </a:outerShdw>
            </a:effectLst>
          </p:spPr>
          <p:txBody>
            <a:bodyPr lIns="18000" tIns="10800" rIns="18000" bIns="10800"/>
            <a:lstStyle/>
            <a:p>
              <a:pPr>
                <a:defRPr/>
              </a:pPr>
              <a:endParaRPr lang="ru-RU">
                <a:latin typeface="Arial" charset="0"/>
                <a:cs typeface="Arial" charset="0"/>
              </a:endParaRPr>
            </a:p>
          </p:txBody>
        </p:sp>
        <p:sp>
          <p:nvSpPr>
            <p:cNvPr id="18440" name="WordArt 12"/>
            <p:cNvSpPr>
              <a:spLocks noChangeArrowheads="1" noChangeShapeType="1" noTextEdit="1"/>
            </p:cNvSpPr>
            <p:nvPr/>
          </p:nvSpPr>
          <p:spPr bwMode="auto">
            <a:xfrm>
              <a:off x="2451" y="636"/>
              <a:ext cx="750" cy="434"/>
            </a:xfrm>
            <a:prstGeom prst="rect">
              <a:avLst/>
            </a:prstGeom>
          </p:spPr>
          <p:txBody>
            <a:bodyPr wrap="none" fromWordArt="1">
              <a:prstTxWarp prst="textCanDown">
                <a:avLst>
                  <a:gd name="adj" fmla="val 9866"/>
                </a:avLst>
              </a:prstTxWarp>
            </a:bodyPr>
            <a:lstStyle/>
            <a:p>
              <a:r>
                <a:rPr lang="ru-RU" sz="900" kern="10">
                  <a:ln w="9525">
                    <a:solidFill>
                      <a:srgbClr val="008080"/>
                    </a:solidFill>
                    <a:round/>
                    <a:headEnd/>
                    <a:tailEnd/>
                  </a:ln>
                  <a:solidFill>
                    <a:srgbClr val="008080"/>
                  </a:solidFill>
                  <a:effectLst>
                    <a:outerShdw dist="17961" dir="2700000" algn="ctr" rotWithShape="0">
                      <a:srgbClr val="868686"/>
                    </a:outerShdw>
                  </a:effectLst>
                  <a:latin typeface="Tahoma" panose="020B0604030504040204" pitchFamily="34" charset="0"/>
                  <a:ea typeface="Tahoma" panose="020B0604030504040204" pitchFamily="34" charset="0"/>
                  <a:cs typeface="Tahoma" panose="020B0604030504040204" pitchFamily="34" charset="0"/>
                </a:rPr>
                <a:t> Протокол 3-ей </a:t>
              </a:r>
            </a:p>
            <a:p>
              <a:r>
                <a:rPr lang="ru-RU" sz="900" kern="10">
                  <a:ln w="9525">
                    <a:solidFill>
                      <a:srgbClr val="008080"/>
                    </a:solidFill>
                    <a:round/>
                    <a:headEnd/>
                    <a:tailEnd/>
                  </a:ln>
                  <a:solidFill>
                    <a:srgbClr val="008080"/>
                  </a:solidFill>
                  <a:effectLst>
                    <a:outerShdw dist="17961" dir="2700000" algn="ctr" rotWithShape="0">
                      <a:srgbClr val="868686"/>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008080"/>
                    </a:solidFill>
                    <a:round/>
                    <a:headEnd/>
                    <a:tailEnd/>
                  </a:ln>
                  <a:solidFill>
                    <a:srgbClr val="008080"/>
                  </a:solidFill>
                  <a:effectLst>
                    <a:outerShdw dist="17961" dir="2700000" algn="ctr" rotWithShape="0">
                      <a:srgbClr val="868686"/>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1239054" name="Rectangle 14"/>
            <p:cNvSpPr>
              <a:spLocks noChangeArrowheads="1"/>
            </p:cNvSpPr>
            <p:nvPr/>
          </p:nvSpPr>
          <p:spPr bwMode="auto">
            <a:xfrm>
              <a:off x="1437" y="574"/>
              <a:ext cx="873" cy="554"/>
            </a:xfrm>
            <a:prstGeom prst="rect">
              <a:avLst/>
            </a:prstGeom>
            <a:solidFill>
              <a:srgbClr val="E4F3F4"/>
            </a:solidFill>
            <a:ln w="38100">
              <a:solidFill>
                <a:srgbClr val="FF6600"/>
              </a:solidFill>
              <a:miter lim="800000"/>
              <a:headEnd/>
              <a:tailEnd/>
            </a:ln>
            <a:effectLst>
              <a:outerShdw dist="53882" dir="2700000" algn="ctr" rotWithShape="0">
                <a:srgbClr val="800080"/>
              </a:outerShdw>
            </a:effectLst>
          </p:spPr>
          <p:txBody>
            <a:bodyPr lIns="18000" tIns="10800" rIns="18000" bIns="10800"/>
            <a:lstStyle/>
            <a:p>
              <a:pPr>
                <a:defRPr/>
              </a:pPr>
              <a:endParaRPr lang="ru-RU">
                <a:latin typeface="Arial" charset="0"/>
                <a:cs typeface="Arial" charset="0"/>
              </a:endParaRPr>
            </a:p>
          </p:txBody>
        </p:sp>
        <p:sp>
          <p:nvSpPr>
            <p:cNvPr id="18442" name="WordArt 15"/>
            <p:cNvSpPr>
              <a:spLocks noChangeArrowheads="1" noChangeShapeType="1" noTextEdit="1"/>
            </p:cNvSpPr>
            <p:nvPr/>
          </p:nvSpPr>
          <p:spPr bwMode="auto">
            <a:xfrm>
              <a:off x="1490" y="635"/>
              <a:ext cx="793" cy="434"/>
            </a:xfrm>
            <a:prstGeom prst="rect">
              <a:avLst/>
            </a:prstGeom>
          </p:spPr>
          <p:txBody>
            <a:bodyPr wrap="none" fromWordArt="1">
              <a:prstTxWarp prst="textCanDown">
                <a:avLst>
                  <a:gd name="adj" fmla="val 9866"/>
                </a:avLst>
              </a:prstTxWarp>
            </a:bodyPr>
            <a:lstStyle/>
            <a:p>
              <a:r>
                <a:rPr lang="ru-RU" sz="900" kern="10">
                  <a:ln w="9525">
                    <a:solidFill>
                      <a:srgbClr val="993366"/>
                    </a:solidFill>
                    <a:round/>
                    <a:headEnd/>
                    <a:tailEnd/>
                  </a:ln>
                  <a:solidFill>
                    <a:srgbClr val="99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2-ой </a:t>
              </a:r>
            </a:p>
            <a:p>
              <a:r>
                <a:rPr lang="ru-RU" sz="900" kern="10">
                  <a:ln w="9525">
                    <a:solidFill>
                      <a:srgbClr val="993366"/>
                    </a:solidFill>
                    <a:round/>
                    <a:headEnd/>
                    <a:tailEnd/>
                  </a:ln>
                  <a:solidFill>
                    <a:srgbClr val="99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993366"/>
                    </a:solidFill>
                    <a:round/>
                    <a:headEnd/>
                    <a:tailEnd/>
                  </a:ln>
                  <a:solidFill>
                    <a:srgbClr val="99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1239057" name="Rectangle 17"/>
            <p:cNvSpPr>
              <a:spLocks noChangeArrowheads="1"/>
            </p:cNvSpPr>
            <p:nvPr/>
          </p:nvSpPr>
          <p:spPr bwMode="auto">
            <a:xfrm>
              <a:off x="483" y="574"/>
              <a:ext cx="874" cy="554"/>
            </a:xfrm>
            <a:prstGeom prst="rect">
              <a:avLst/>
            </a:prstGeom>
            <a:solidFill>
              <a:srgbClr val="E4F3F4"/>
            </a:solidFill>
            <a:ln w="38100">
              <a:solidFill>
                <a:srgbClr val="FF6600"/>
              </a:solidFill>
              <a:miter lim="800000"/>
              <a:headEnd/>
              <a:tailEnd/>
            </a:ln>
            <a:effectLst>
              <a:outerShdw dist="53882" dir="2700000" algn="ctr" rotWithShape="0">
                <a:srgbClr val="800080"/>
              </a:outerShdw>
            </a:effectLst>
          </p:spPr>
          <p:txBody>
            <a:bodyPr lIns="18000" tIns="10800" rIns="18000" bIns="10800"/>
            <a:lstStyle/>
            <a:p>
              <a:pPr>
                <a:defRPr/>
              </a:pPr>
              <a:endParaRPr lang="ru-RU">
                <a:latin typeface="Arial" charset="0"/>
                <a:cs typeface="Arial" charset="0"/>
              </a:endParaRPr>
            </a:p>
          </p:txBody>
        </p:sp>
        <p:sp>
          <p:nvSpPr>
            <p:cNvPr id="18444" name="WordArt 18"/>
            <p:cNvSpPr>
              <a:spLocks noChangeArrowheads="1" noChangeShapeType="1" noTextEdit="1"/>
            </p:cNvSpPr>
            <p:nvPr/>
          </p:nvSpPr>
          <p:spPr bwMode="auto">
            <a:xfrm>
              <a:off x="527" y="635"/>
              <a:ext cx="793" cy="434"/>
            </a:xfrm>
            <a:prstGeom prst="rect">
              <a:avLst/>
            </a:prstGeom>
          </p:spPr>
          <p:txBody>
            <a:bodyPr wrap="none" fromWordArt="1">
              <a:prstTxWarp prst="textCanDown">
                <a:avLst>
                  <a:gd name="adj" fmla="val 9866"/>
                </a:avLst>
              </a:prstTxWarp>
            </a:bodyPr>
            <a:lstStyle/>
            <a:p>
              <a:r>
                <a:rPr lang="ru-RU" sz="9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1-ой </a:t>
              </a:r>
            </a:p>
            <a:p>
              <a:r>
                <a:rPr lang="ru-RU" sz="9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18445" name="WordArt 19"/>
            <p:cNvSpPr>
              <a:spLocks noChangeArrowheads="1" noChangeShapeType="1" noTextEdit="1"/>
            </p:cNvSpPr>
            <p:nvPr/>
          </p:nvSpPr>
          <p:spPr bwMode="auto">
            <a:xfrm>
              <a:off x="3850" y="643"/>
              <a:ext cx="749" cy="434"/>
            </a:xfrm>
            <a:prstGeom prst="rect">
              <a:avLst/>
            </a:prstGeom>
          </p:spPr>
          <p:txBody>
            <a:bodyPr wrap="none" fromWordArt="1">
              <a:prstTxWarp prst="textCanDown">
                <a:avLst>
                  <a:gd name="adj" fmla="val 9866"/>
                </a:avLst>
              </a:prstTxWarp>
            </a:bodyPr>
            <a:lstStyle/>
            <a:p>
              <a:r>
                <a:rPr lang="ru-RU" sz="900" kern="10">
                  <a:ln w="9525">
                    <a:solidFill>
                      <a:srgbClr val="333399"/>
                    </a:solidFill>
                    <a:round/>
                    <a:headEnd/>
                    <a:tailEnd/>
                  </a:ln>
                  <a:solidFill>
                    <a:srgbClr val="333399"/>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a:t>
              </a:r>
              <a:r>
                <a:rPr lang="en-US" sz="900" kern="10">
                  <a:ln w="9525">
                    <a:solidFill>
                      <a:srgbClr val="333399"/>
                    </a:solidFill>
                    <a:round/>
                    <a:headEnd/>
                    <a:tailEnd/>
                  </a:ln>
                  <a:solidFill>
                    <a:srgbClr val="333399"/>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N-</a:t>
              </a:r>
              <a:r>
                <a:rPr lang="ru-RU" sz="900" kern="10">
                  <a:ln w="9525">
                    <a:solidFill>
                      <a:srgbClr val="333399"/>
                    </a:solidFill>
                    <a:round/>
                    <a:headEnd/>
                    <a:tailEnd/>
                  </a:ln>
                  <a:solidFill>
                    <a:srgbClr val="333399"/>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ой </a:t>
              </a:r>
            </a:p>
            <a:p>
              <a:r>
                <a:rPr lang="ru-RU" sz="900" kern="10">
                  <a:ln w="9525">
                    <a:solidFill>
                      <a:srgbClr val="333399"/>
                    </a:solidFill>
                    <a:round/>
                    <a:headEnd/>
                    <a:tailEnd/>
                  </a:ln>
                  <a:solidFill>
                    <a:srgbClr val="333399"/>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333399"/>
                    </a:solidFill>
                    <a:round/>
                    <a:headEnd/>
                    <a:tailEnd/>
                  </a:ln>
                  <a:solidFill>
                    <a:srgbClr val="333399"/>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1239060" name="AutoShape 20"/>
            <p:cNvSpPr>
              <a:spLocks/>
            </p:cNvSpPr>
            <p:nvPr/>
          </p:nvSpPr>
          <p:spPr bwMode="auto">
            <a:xfrm>
              <a:off x="4817" y="636"/>
              <a:ext cx="261" cy="2708"/>
            </a:xfrm>
            <a:prstGeom prst="rightBrace">
              <a:avLst>
                <a:gd name="adj1" fmla="val 31439"/>
                <a:gd name="adj2" fmla="val 50000"/>
              </a:avLst>
            </a:prstGeom>
            <a:noFill/>
            <a:ln w="38100">
              <a:solidFill>
                <a:srgbClr val="FF6699"/>
              </a:solidFill>
              <a:round/>
              <a:headEnd/>
              <a:tailEnd/>
            </a:ln>
            <a:effectLst>
              <a:outerShdw dist="35921" dir="2700000" algn="ctr" rotWithShape="0">
                <a:schemeClr val="accent2"/>
              </a:outerShdw>
            </a:effectLst>
          </p:spPr>
          <p:txBody>
            <a:bodyPr/>
            <a:lstStyle/>
            <a:p>
              <a:pPr>
                <a:defRPr/>
              </a:pPr>
              <a:endParaRPr lang="ru-RU">
                <a:latin typeface="Arial" charset="0"/>
                <a:cs typeface="Arial" charset="0"/>
              </a:endParaRPr>
            </a:p>
          </p:txBody>
        </p:sp>
        <p:sp>
          <p:nvSpPr>
            <p:cNvPr id="1239061" name="Line 21"/>
            <p:cNvSpPr>
              <a:spLocks noChangeShapeType="1"/>
            </p:cNvSpPr>
            <p:nvPr/>
          </p:nvSpPr>
          <p:spPr bwMode="auto">
            <a:xfrm>
              <a:off x="916" y="1128"/>
              <a:ext cx="0" cy="677"/>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62" name="Line 22"/>
            <p:cNvSpPr>
              <a:spLocks noChangeShapeType="1"/>
            </p:cNvSpPr>
            <p:nvPr/>
          </p:nvSpPr>
          <p:spPr bwMode="auto">
            <a:xfrm flipH="1">
              <a:off x="1870" y="1128"/>
              <a:ext cx="6" cy="689"/>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65" name="Rectangle 25"/>
            <p:cNvSpPr>
              <a:spLocks noChangeArrowheads="1"/>
            </p:cNvSpPr>
            <p:nvPr/>
          </p:nvSpPr>
          <p:spPr bwMode="auto">
            <a:xfrm>
              <a:off x="483" y="2923"/>
              <a:ext cx="4161" cy="431"/>
            </a:xfrm>
            <a:prstGeom prst="rect">
              <a:avLst/>
            </a:prstGeom>
            <a:solidFill>
              <a:srgbClr val="FFFFCC"/>
            </a:solidFill>
            <a:ln w="38100">
              <a:solidFill>
                <a:schemeClr val="accent2"/>
              </a:solidFill>
              <a:miter lim="800000"/>
              <a:headEnd/>
              <a:tailEnd/>
            </a:ln>
            <a:effectLst>
              <a:outerShdw dist="53882"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8450" name="WordArt 26"/>
            <p:cNvSpPr>
              <a:spLocks noChangeArrowheads="1" noChangeShapeType="1" noTextEdit="1"/>
            </p:cNvSpPr>
            <p:nvPr/>
          </p:nvSpPr>
          <p:spPr bwMode="auto">
            <a:xfrm>
              <a:off x="569" y="2985"/>
              <a:ext cx="3987" cy="307"/>
            </a:xfrm>
            <a:prstGeom prst="rect">
              <a:avLst/>
            </a:prstGeom>
          </p:spPr>
          <p:txBody>
            <a:bodyPr wrap="none" fromWordArt="1">
              <a:prstTxWarp prst="textCanDown">
                <a:avLst>
                  <a:gd name="adj" fmla="val 19824"/>
                </a:avLst>
              </a:prstTxWarp>
            </a:bodyPr>
            <a:lstStyle/>
            <a:p>
              <a:r>
                <a:rPr lang="ru-RU" sz="1200" kern="10">
                  <a:ln w="9525">
                    <a:solidFill>
                      <a:srgbClr val="CC3300"/>
                    </a:solidFill>
                    <a:round/>
                    <a:headEnd/>
                    <a:tailEnd/>
                  </a:ln>
                  <a:solidFill>
                    <a:srgbClr val="003366"/>
                  </a:solidFill>
                  <a:effectLst>
                    <a:outerShdw dist="3592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Подуровень IOTP прикладного (5-го) уровня </a:t>
              </a:r>
            </a:p>
            <a:p>
              <a:r>
                <a:rPr lang="ru-RU" sz="1200" kern="10">
                  <a:ln w="9525">
                    <a:solidFill>
                      <a:srgbClr val="CC3300"/>
                    </a:solidFill>
                    <a:round/>
                    <a:headEnd/>
                    <a:tailEnd/>
                  </a:ln>
                  <a:solidFill>
                    <a:srgbClr val="003366"/>
                  </a:solidFill>
                  <a:effectLst>
                    <a:outerShdw dist="3592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архитектуры INTERNET</a:t>
              </a:r>
            </a:p>
          </p:txBody>
        </p:sp>
        <p:sp>
          <p:nvSpPr>
            <p:cNvPr id="1239069" name="Rectangle 29"/>
            <p:cNvSpPr>
              <a:spLocks noChangeArrowheads="1"/>
            </p:cNvSpPr>
            <p:nvPr/>
          </p:nvSpPr>
          <p:spPr bwMode="auto">
            <a:xfrm>
              <a:off x="483" y="1815"/>
              <a:ext cx="4161" cy="431"/>
            </a:xfrm>
            <a:prstGeom prst="rect">
              <a:avLst/>
            </a:prstGeom>
            <a:solidFill>
              <a:srgbClr val="FFFFCC"/>
            </a:solidFill>
            <a:ln w="38100">
              <a:solidFill>
                <a:schemeClr val="accent2"/>
              </a:solidFill>
              <a:miter lim="800000"/>
              <a:headEnd/>
              <a:tailEnd/>
            </a:ln>
            <a:effectLst>
              <a:outerShdw dist="53882"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8452" name="WordArt 30"/>
            <p:cNvSpPr>
              <a:spLocks noChangeArrowheads="1" noChangeShapeType="1" noTextEdit="1"/>
            </p:cNvSpPr>
            <p:nvPr/>
          </p:nvSpPr>
          <p:spPr bwMode="auto">
            <a:xfrm>
              <a:off x="1263" y="1938"/>
              <a:ext cx="2601" cy="212"/>
            </a:xfrm>
            <a:prstGeom prst="rect">
              <a:avLst/>
            </a:prstGeom>
          </p:spPr>
          <p:txBody>
            <a:bodyPr wrap="none" fromWordArt="1">
              <a:prstTxWarp prst="textCanDown">
                <a:avLst>
                  <a:gd name="adj" fmla="val 10028"/>
                </a:avLst>
              </a:prstTxWarp>
            </a:bodyPr>
            <a:lstStyle/>
            <a:p>
              <a:r>
                <a:rPr lang="ru-RU" sz="1400" kern="10">
                  <a:ln w="9525">
                    <a:solidFill>
                      <a:srgbClr val="000080"/>
                    </a:solidFill>
                    <a:round/>
                    <a:headEnd/>
                    <a:tailEnd/>
                  </a:ln>
                  <a:solidFill>
                    <a:srgbClr val="FF0000"/>
                  </a:solidFill>
                  <a:effectLst>
                    <a:outerShdw dist="3592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I O T P  —  м о с т </a:t>
              </a:r>
            </a:p>
          </p:txBody>
        </p:sp>
        <p:sp>
          <p:nvSpPr>
            <p:cNvPr id="1239071" name="Line 31"/>
            <p:cNvSpPr>
              <a:spLocks noChangeShapeType="1"/>
            </p:cNvSpPr>
            <p:nvPr/>
          </p:nvSpPr>
          <p:spPr bwMode="auto">
            <a:xfrm>
              <a:off x="4211" y="2246"/>
              <a:ext cx="0" cy="677"/>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72" name="Line 32"/>
            <p:cNvSpPr>
              <a:spLocks noChangeShapeType="1"/>
            </p:cNvSpPr>
            <p:nvPr/>
          </p:nvSpPr>
          <p:spPr bwMode="auto">
            <a:xfrm>
              <a:off x="916" y="2246"/>
              <a:ext cx="0" cy="677"/>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73" name="Line 33"/>
            <p:cNvSpPr>
              <a:spLocks noChangeShapeType="1"/>
            </p:cNvSpPr>
            <p:nvPr/>
          </p:nvSpPr>
          <p:spPr bwMode="auto">
            <a:xfrm>
              <a:off x="1870" y="2246"/>
              <a:ext cx="0" cy="677"/>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74" name="Line 34"/>
            <p:cNvSpPr>
              <a:spLocks noChangeShapeType="1"/>
            </p:cNvSpPr>
            <p:nvPr/>
          </p:nvSpPr>
          <p:spPr bwMode="auto">
            <a:xfrm>
              <a:off x="2824" y="2246"/>
              <a:ext cx="0" cy="677"/>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8457" name="Rectangle 35"/>
            <p:cNvSpPr>
              <a:spLocks noChangeArrowheads="1"/>
            </p:cNvSpPr>
            <p:nvPr/>
          </p:nvSpPr>
          <p:spPr bwMode="auto">
            <a:xfrm>
              <a:off x="483" y="2431"/>
              <a:ext cx="4161" cy="308"/>
            </a:xfrm>
            <a:prstGeom prst="rect">
              <a:avLst/>
            </a:prstGeom>
            <a:solidFill>
              <a:srgbClr val="CCFFFF"/>
            </a:solidFill>
            <a:ln w="38100">
              <a:solidFill>
                <a:srgbClr val="800080"/>
              </a:solidFill>
              <a:prstDash val="dash"/>
              <a:miter lim="800000"/>
              <a:headEnd/>
              <a:tailEnd/>
            </a:ln>
          </p:spPr>
          <p:txBody>
            <a:bodyPr lIns="18000" tIns="10800" rIns="18000" bIns="10800"/>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8458" name="WordArt 36"/>
            <p:cNvSpPr>
              <a:spLocks noChangeArrowheads="1" noChangeShapeType="1" noTextEdit="1"/>
            </p:cNvSpPr>
            <p:nvPr/>
          </p:nvSpPr>
          <p:spPr bwMode="auto">
            <a:xfrm>
              <a:off x="570" y="2492"/>
              <a:ext cx="4017" cy="185"/>
            </a:xfrm>
            <a:prstGeom prst="rect">
              <a:avLst/>
            </a:prstGeom>
          </p:spPr>
          <p:txBody>
            <a:bodyPr wrap="none" fromWordArt="1">
              <a:prstTxWarp prst="textCanDown">
                <a:avLst>
                  <a:gd name="adj" fmla="val 25958"/>
                </a:avLst>
              </a:prstTxWarp>
            </a:bodyPr>
            <a:lstStyle/>
            <a:p>
              <a:r>
                <a:rPr lang="ru-RU" sz="1000" kern="10">
                  <a:ln w="9525">
                    <a:solidFill>
                      <a:srgbClr val="993366"/>
                    </a:solidFill>
                    <a:round/>
                    <a:headEnd/>
                    <a:tailEnd/>
                  </a:ln>
                  <a:solidFill>
                    <a:schemeClr val="folHlink"/>
                  </a:solidFill>
                  <a:effectLst>
                    <a:outerShdw dist="28398" dir="3806097" algn="ctr" rotWithShape="0">
                      <a:srgbClr val="FF9933"/>
                    </a:outerShdw>
                  </a:effectLst>
                </a:rPr>
                <a:t> ПРИКЛАДНОЙ ИНТЕРФЕЙС ДЛЯ ПЛАТЕЖНЫХ СИСТЕМ </a:t>
              </a:r>
            </a:p>
          </p:txBody>
        </p:sp>
        <p:sp>
          <p:nvSpPr>
            <p:cNvPr id="1239077" name="Line 37"/>
            <p:cNvSpPr>
              <a:spLocks noChangeShapeType="1"/>
            </p:cNvSpPr>
            <p:nvPr/>
          </p:nvSpPr>
          <p:spPr bwMode="auto">
            <a:xfrm flipH="1">
              <a:off x="2823" y="1128"/>
              <a:ext cx="6" cy="689"/>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78" name="Line 38"/>
            <p:cNvSpPr>
              <a:spLocks noChangeShapeType="1"/>
            </p:cNvSpPr>
            <p:nvPr/>
          </p:nvSpPr>
          <p:spPr bwMode="auto">
            <a:xfrm flipH="1">
              <a:off x="4211" y="1128"/>
              <a:ext cx="0" cy="689"/>
            </a:xfrm>
            <a:prstGeom prst="line">
              <a:avLst/>
            </a:prstGeom>
            <a:noFill/>
            <a:ln w="50800">
              <a:solidFill>
                <a:schemeClr val="hlink"/>
              </a:solidFill>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grpSp>
          <p:nvGrpSpPr>
            <p:cNvPr id="18461" name="Group 39"/>
            <p:cNvGrpSpPr>
              <a:grpSpLocks/>
            </p:cNvGrpSpPr>
            <p:nvPr/>
          </p:nvGrpSpPr>
          <p:grpSpPr bwMode="auto">
            <a:xfrm>
              <a:off x="3344" y="2790"/>
              <a:ext cx="349" cy="69"/>
              <a:chOff x="4608" y="2354"/>
              <a:chExt cx="456" cy="113"/>
            </a:xfrm>
          </p:grpSpPr>
          <p:sp>
            <p:nvSpPr>
              <p:cNvPr id="1239080" name="Oval 40"/>
              <p:cNvSpPr>
                <a:spLocks noChangeArrowheads="1"/>
              </p:cNvSpPr>
              <p:nvPr/>
            </p:nvSpPr>
            <p:spPr bwMode="auto">
              <a:xfrm>
                <a:off x="4608" y="2354"/>
                <a:ext cx="91" cy="113"/>
              </a:xfrm>
              <a:prstGeom prst="ellipse">
                <a:avLst/>
              </a:prstGeom>
              <a:solidFill>
                <a:srgbClr val="CC3300"/>
              </a:solidFill>
              <a:ln w="9525">
                <a:solidFill>
                  <a:schemeClr val="hlink"/>
                </a:solidFill>
                <a:round/>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81" name="Oval 41"/>
              <p:cNvSpPr>
                <a:spLocks noChangeArrowheads="1"/>
              </p:cNvSpPr>
              <p:nvPr/>
            </p:nvSpPr>
            <p:spPr bwMode="auto">
              <a:xfrm>
                <a:off x="4790" y="2354"/>
                <a:ext cx="93" cy="113"/>
              </a:xfrm>
              <a:prstGeom prst="ellipse">
                <a:avLst/>
              </a:prstGeom>
              <a:solidFill>
                <a:srgbClr val="CC3300"/>
              </a:solidFill>
              <a:ln w="9525">
                <a:solidFill>
                  <a:schemeClr val="hlink"/>
                </a:solidFill>
                <a:round/>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39082" name="Oval 42"/>
              <p:cNvSpPr>
                <a:spLocks noChangeArrowheads="1"/>
              </p:cNvSpPr>
              <p:nvPr/>
            </p:nvSpPr>
            <p:spPr bwMode="auto">
              <a:xfrm>
                <a:off x="4972" y="2354"/>
                <a:ext cx="91" cy="113"/>
              </a:xfrm>
              <a:prstGeom prst="ellipse">
                <a:avLst/>
              </a:prstGeom>
              <a:solidFill>
                <a:srgbClr val="CC3300"/>
              </a:solidFill>
              <a:ln w="9525">
                <a:solidFill>
                  <a:schemeClr val="hlink"/>
                </a:solidFill>
                <a:round/>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grpSp>
        <p:sp>
          <p:nvSpPr>
            <p:cNvPr id="18462" name="Rectangle 44"/>
            <p:cNvSpPr>
              <a:spLocks noChangeArrowheads="1"/>
            </p:cNvSpPr>
            <p:nvPr/>
          </p:nvSpPr>
          <p:spPr bwMode="auto">
            <a:xfrm>
              <a:off x="483" y="1251"/>
              <a:ext cx="867" cy="431"/>
            </a:xfrm>
            <a:prstGeom prst="rect">
              <a:avLst/>
            </a:prstGeom>
            <a:solidFill>
              <a:srgbClr val="FFCCCC"/>
            </a:solidFill>
            <a:ln w="38100">
              <a:solidFill>
                <a:srgbClr val="CC3300"/>
              </a:solidFill>
              <a:prstDash val="dash"/>
              <a:miter lim="800000"/>
              <a:headEnd/>
              <a:tailEnd/>
            </a:ln>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8463" name="Rectangle 45"/>
            <p:cNvSpPr>
              <a:spLocks noChangeArrowheads="1"/>
            </p:cNvSpPr>
            <p:nvPr/>
          </p:nvSpPr>
          <p:spPr bwMode="auto">
            <a:xfrm>
              <a:off x="1437" y="1251"/>
              <a:ext cx="867" cy="431"/>
            </a:xfrm>
            <a:prstGeom prst="rect">
              <a:avLst/>
            </a:prstGeom>
            <a:solidFill>
              <a:srgbClr val="FFCCCC"/>
            </a:solidFill>
            <a:ln w="38100">
              <a:solidFill>
                <a:srgbClr val="CC3300"/>
              </a:solidFill>
              <a:prstDash val="dash"/>
              <a:miter lim="800000"/>
              <a:headEnd/>
              <a:tailEnd/>
            </a:ln>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8464" name="Rectangle 46"/>
            <p:cNvSpPr>
              <a:spLocks noChangeArrowheads="1"/>
            </p:cNvSpPr>
            <p:nvPr/>
          </p:nvSpPr>
          <p:spPr bwMode="auto">
            <a:xfrm>
              <a:off x="2390" y="1251"/>
              <a:ext cx="867" cy="431"/>
            </a:xfrm>
            <a:prstGeom prst="rect">
              <a:avLst/>
            </a:prstGeom>
            <a:solidFill>
              <a:srgbClr val="FFCCCC"/>
            </a:solidFill>
            <a:ln w="38100">
              <a:solidFill>
                <a:srgbClr val="CC3300"/>
              </a:solidFill>
              <a:prstDash val="dash"/>
              <a:miter lim="800000"/>
              <a:headEnd/>
              <a:tailEnd/>
            </a:ln>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8465" name="Rectangle 47"/>
            <p:cNvSpPr>
              <a:spLocks noChangeArrowheads="1"/>
            </p:cNvSpPr>
            <p:nvPr/>
          </p:nvSpPr>
          <p:spPr bwMode="auto">
            <a:xfrm>
              <a:off x="3777" y="1251"/>
              <a:ext cx="867" cy="431"/>
            </a:xfrm>
            <a:prstGeom prst="rect">
              <a:avLst/>
            </a:prstGeom>
            <a:solidFill>
              <a:srgbClr val="FFCCCC"/>
            </a:solidFill>
            <a:ln w="38100">
              <a:solidFill>
                <a:srgbClr val="CC3300"/>
              </a:solidFill>
              <a:prstDash val="dash"/>
              <a:miter lim="800000"/>
              <a:headEnd/>
              <a:tailEnd/>
            </a:ln>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8466" name="WordArt 48"/>
            <p:cNvSpPr>
              <a:spLocks noChangeArrowheads="1" noChangeShapeType="1" noTextEdit="1"/>
            </p:cNvSpPr>
            <p:nvPr/>
          </p:nvSpPr>
          <p:spPr bwMode="auto">
            <a:xfrm>
              <a:off x="570" y="1313"/>
              <a:ext cx="693" cy="308"/>
            </a:xfrm>
            <a:prstGeom prst="rect">
              <a:avLst/>
            </a:prstGeom>
          </p:spPr>
          <p:txBody>
            <a:bodyPr wrap="none" fromWordArt="1">
              <a:prstTxWarp prst="textCanDown">
                <a:avLst>
                  <a:gd name="adj" fmla="val 5662"/>
                </a:avLst>
              </a:prstTxWarp>
            </a:bodyPr>
            <a:lstStyle/>
            <a:p>
              <a:r>
                <a:rPr lang="ru-RU" sz="900" kern="10">
                  <a:ln w="9525">
                    <a:solidFill>
                      <a:srgbClr val="800000"/>
                    </a:solidFill>
                    <a:round/>
                    <a:headEnd/>
                    <a:tailEnd/>
                  </a:ln>
                  <a:solidFill>
                    <a:srgbClr val="800000"/>
                  </a:solidFill>
                  <a:effectLst>
                    <a:outerShdw dist="17961" dir="2700000" algn="ctr" rotWithShape="0">
                      <a:srgbClr val="FF9933"/>
                    </a:outerShdw>
                  </a:effectLst>
                </a:rPr>
                <a:t> Интерфейс 1-ой </a:t>
              </a:r>
            </a:p>
            <a:p>
              <a:r>
                <a:rPr lang="ru-RU" sz="900" kern="10">
                  <a:ln w="9525">
                    <a:solidFill>
                      <a:srgbClr val="800000"/>
                    </a:solidFill>
                    <a:round/>
                    <a:headEnd/>
                    <a:tailEnd/>
                  </a:ln>
                  <a:solidFill>
                    <a:srgbClr val="800000"/>
                  </a:solidFill>
                  <a:effectLst>
                    <a:outerShdw dist="17961" dir="2700000" algn="ctr" rotWithShape="0">
                      <a:srgbClr val="FF9933"/>
                    </a:outerShdw>
                  </a:effectLst>
                </a:rPr>
                <a:t>платежной</a:t>
              </a:r>
            </a:p>
            <a:p>
              <a:r>
                <a:rPr lang="ru-RU" sz="900" kern="10">
                  <a:ln w="9525">
                    <a:solidFill>
                      <a:srgbClr val="800000"/>
                    </a:solidFill>
                    <a:round/>
                    <a:headEnd/>
                    <a:tailEnd/>
                  </a:ln>
                  <a:solidFill>
                    <a:srgbClr val="800000"/>
                  </a:solidFill>
                  <a:effectLst>
                    <a:outerShdw dist="17961" dir="2700000" algn="ctr" rotWithShape="0">
                      <a:srgbClr val="FF9933"/>
                    </a:outerShdw>
                  </a:effectLst>
                </a:rPr>
                <a:t>системы</a:t>
              </a:r>
            </a:p>
          </p:txBody>
        </p:sp>
        <p:sp>
          <p:nvSpPr>
            <p:cNvPr id="18467" name="WordArt 49"/>
            <p:cNvSpPr>
              <a:spLocks noChangeArrowheads="1" noChangeShapeType="1" noTextEdit="1"/>
            </p:cNvSpPr>
            <p:nvPr/>
          </p:nvSpPr>
          <p:spPr bwMode="auto">
            <a:xfrm>
              <a:off x="1523" y="1313"/>
              <a:ext cx="693" cy="308"/>
            </a:xfrm>
            <a:prstGeom prst="rect">
              <a:avLst/>
            </a:prstGeom>
          </p:spPr>
          <p:txBody>
            <a:bodyPr wrap="none" fromWordArt="1">
              <a:prstTxWarp prst="textCanDown">
                <a:avLst>
                  <a:gd name="adj" fmla="val 5662"/>
                </a:avLst>
              </a:prstTxWarp>
            </a:bodyPr>
            <a:lstStyle/>
            <a:p>
              <a:r>
                <a:rPr lang="ru-RU" sz="900" kern="10">
                  <a:ln w="9525">
                    <a:solidFill>
                      <a:srgbClr val="993366"/>
                    </a:solidFill>
                    <a:round/>
                    <a:headEnd/>
                    <a:tailEnd/>
                  </a:ln>
                  <a:solidFill>
                    <a:srgbClr val="993366"/>
                  </a:solidFill>
                  <a:effectLst>
                    <a:outerShdw dist="17961" dir="2700000" algn="ctr" rotWithShape="0">
                      <a:srgbClr val="FF9933"/>
                    </a:outerShdw>
                  </a:effectLst>
                </a:rPr>
                <a:t> Интерфейс 2-ой </a:t>
              </a:r>
            </a:p>
            <a:p>
              <a:r>
                <a:rPr lang="ru-RU" sz="900" kern="10">
                  <a:ln w="9525">
                    <a:solidFill>
                      <a:srgbClr val="993366"/>
                    </a:solidFill>
                    <a:round/>
                    <a:headEnd/>
                    <a:tailEnd/>
                  </a:ln>
                  <a:solidFill>
                    <a:srgbClr val="993366"/>
                  </a:solidFill>
                  <a:effectLst>
                    <a:outerShdw dist="17961" dir="2700000" algn="ctr" rotWithShape="0">
                      <a:srgbClr val="FF9933"/>
                    </a:outerShdw>
                  </a:effectLst>
                </a:rPr>
                <a:t>платежной</a:t>
              </a:r>
            </a:p>
            <a:p>
              <a:r>
                <a:rPr lang="ru-RU" sz="900" kern="10">
                  <a:ln w="9525">
                    <a:solidFill>
                      <a:srgbClr val="993366"/>
                    </a:solidFill>
                    <a:round/>
                    <a:headEnd/>
                    <a:tailEnd/>
                  </a:ln>
                  <a:solidFill>
                    <a:srgbClr val="993366"/>
                  </a:solidFill>
                  <a:effectLst>
                    <a:outerShdw dist="17961" dir="2700000" algn="ctr" rotWithShape="0">
                      <a:srgbClr val="FF9933"/>
                    </a:outerShdw>
                  </a:effectLst>
                </a:rPr>
                <a:t>системы</a:t>
              </a:r>
            </a:p>
          </p:txBody>
        </p:sp>
        <p:sp>
          <p:nvSpPr>
            <p:cNvPr id="18468" name="WordArt 50"/>
            <p:cNvSpPr>
              <a:spLocks noChangeArrowheads="1" noChangeShapeType="1" noTextEdit="1"/>
            </p:cNvSpPr>
            <p:nvPr/>
          </p:nvSpPr>
          <p:spPr bwMode="auto">
            <a:xfrm>
              <a:off x="2477" y="1313"/>
              <a:ext cx="693" cy="308"/>
            </a:xfrm>
            <a:prstGeom prst="rect">
              <a:avLst/>
            </a:prstGeom>
          </p:spPr>
          <p:txBody>
            <a:bodyPr wrap="none" fromWordArt="1">
              <a:prstTxWarp prst="textCanDown">
                <a:avLst>
                  <a:gd name="adj" fmla="val 5662"/>
                </a:avLst>
              </a:prstTxWarp>
            </a:bodyPr>
            <a:lstStyle/>
            <a:p>
              <a:r>
                <a:rPr lang="ru-RU" sz="900" kern="10">
                  <a:ln w="9525">
                    <a:solidFill>
                      <a:srgbClr val="008080"/>
                    </a:solidFill>
                    <a:round/>
                    <a:headEnd/>
                    <a:tailEnd/>
                  </a:ln>
                  <a:solidFill>
                    <a:srgbClr val="008080"/>
                  </a:solidFill>
                  <a:effectLst>
                    <a:outerShdw dist="17961" dir="2700000" algn="ctr" rotWithShape="0">
                      <a:srgbClr val="FF9933"/>
                    </a:outerShdw>
                  </a:effectLst>
                </a:rPr>
                <a:t> Интерфейс 3-ой </a:t>
              </a:r>
            </a:p>
            <a:p>
              <a:r>
                <a:rPr lang="ru-RU" sz="900" kern="10">
                  <a:ln w="9525">
                    <a:solidFill>
                      <a:srgbClr val="008080"/>
                    </a:solidFill>
                    <a:round/>
                    <a:headEnd/>
                    <a:tailEnd/>
                  </a:ln>
                  <a:solidFill>
                    <a:srgbClr val="008080"/>
                  </a:solidFill>
                  <a:effectLst>
                    <a:outerShdw dist="17961" dir="2700000" algn="ctr" rotWithShape="0">
                      <a:srgbClr val="FF9933"/>
                    </a:outerShdw>
                  </a:effectLst>
                </a:rPr>
                <a:t>платежной</a:t>
              </a:r>
            </a:p>
            <a:p>
              <a:r>
                <a:rPr lang="ru-RU" sz="900" kern="10">
                  <a:ln w="9525">
                    <a:solidFill>
                      <a:srgbClr val="008080"/>
                    </a:solidFill>
                    <a:round/>
                    <a:headEnd/>
                    <a:tailEnd/>
                  </a:ln>
                  <a:solidFill>
                    <a:srgbClr val="008080"/>
                  </a:solidFill>
                  <a:effectLst>
                    <a:outerShdw dist="17961" dir="2700000" algn="ctr" rotWithShape="0">
                      <a:srgbClr val="FF9933"/>
                    </a:outerShdw>
                  </a:effectLst>
                </a:rPr>
                <a:t>системы</a:t>
              </a:r>
            </a:p>
          </p:txBody>
        </p:sp>
        <p:sp>
          <p:nvSpPr>
            <p:cNvPr id="18469" name="WordArt 51"/>
            <p:cNvSpPr>
              <a:spLocks noChangeArrowheads="1" noChangeShapeType="1" noTextEdit="1"/>
            </p:cNvSpPr>
            <p:nvPr/>
          </p:nvSpPr>
          <p:spPr bwMode="auto">
            <a:xfrm>
              <a:off x="3864" y="1313"/>
              <a:ext cx="693" cy="308"/>
            </a:xfrm>
            <a:prstGeom prst="rect">
              <a:avLst/>
            </a:prstGeom>
          </p:spPr>
          <p:txBody>
            <a:bodyPr wrap="none" fromWordArt="1">
              <a:prstTxWarp prst="textCanDown">
                <a:avLst>
                  <a:gd name="adj" fmla="val 5662"/>
                </a:avLst>
              </a:prstTxWarp>
            </a:bodyPr>
            <a:lstStyle/>
            <a:p>
              <a:r>
                <a:rPr lang="ru-RU" sz="900" kern="10">
                  <a:ln w="9525">
                    <a:solidFill>
                      <a:srgbClr val="000080"/>
                    </a:solidFill>
                    <a:round/>
                    <a:headEnd/>
                    <a:tailEnd/>
                  </a:ln>
                  <a:solidFill>
                    <a:srgbClr val="000080"/>
                  </a:solidFill>
                  <a:effectLst>
                    <a:outerShdw dist="17961" dir="2700000" algn="ctr" rotWithShape="0">
                      <a:srgbClr val="FF9933"/>
                    </a:outerShdw>
                  </a:effectLst>
                </a:rPr>
                <a:t> Интерфейс </a:t>
              </a:r>
              <a:r>
                <a:rPr lang="en-US" sz="900" kern="10">
                  <a:ln w="9525">
                    <a:solidFill>
                      <a:srgbClr val="000080"/>
                    </a:solidFill>
                    <a:round/>
                    <a:headEnd/>
                    <a:tailEnd/>
                  </a:ln>
                  <a:solidFill>
                    <a:srgbClr val="000080"/>
                  </a:solidFill>
                  <a:effectLst>
                    <a:outerShdw dist="17961" dir="2700000" algn="ctr" rotWithShape="0">
                      <a:srgbClr val="FF9933"/>
                    </a:outerShdw>
                  </a:effectLst>
                </a:rPr>
                <a:t>N-</a:t>
              </a:r>
              <a:r>
                <a:rPr lang="ru-RU" sz="900" kern="10">
                  <a:ln w="9525">
                    <a:solidFill>
                      <a:srgbClr val="000080"/>
                    </a:solidFill>
                    <a:round/>
                    <a:headEnd/>
                    <a:tailEnd/>
                  </a:ln>
                  <a:solidFill>
                    <a:srgbClr val="000080"/>
                  </a:solidFill>
                  <a:effectLst>
                    <a:outerShdw dist="17961" dir="2700000" algn="ctr" rotWithShape="0">
                      <a:srgbClr val="FF9933"/>
                    </a:outerShdw>
                  </a:effectLst>
                </a:rPr>
                <a:t>ой </a:t>
              </a:r>
            </a:p>
            <a:p>
              <a:r>
                <a:rPr lang="ru-RU" sz="900" kern="10">
                  <a:ln w="9525">
                    <a:solidFill>
                      <a:srgbClr val="000080"/>
                    </a:solidFill>
                    <a:round/>
                    <a:headEnd/>
                    <a:tailEnd/>
                  </a:ln>
                  <a:solidFill>
                    <a:srgbClr val="000080"/>
                  </a:solidFill>
                  <a:effectLst>
                    <a:outerShdw dist="17961" dir="2700000" algn="ctr" rotWithShape="0">
                      <a:srgbClr val="FF9933"/>
                    </a:outerShdw>
                  </a:effectLst>
                </a:rPr>
                <a:t>платежной</a:t>
              </a:r>
            </a:p>
            <a:p>
              <a:r>
                <a:rPr lang="ru-RU" sz="900" kern="10">
                  <a:ln w="9525">
                    <a:solidFill>
                      <a:srgbClr val="000080"/>
                    </a:solidFill>
                    <a:round/>
                    <a:headEnd/>
                    <a:tailEnd/>
                  </a:ln>
                  <a:solidFill>
                    <a:srgbClr val="000080"/>
                  </a:solidFill>
                  <a:effectLst>
                    <a:outerShdw dist="17961" dir="2700000" algn="ctr" rotWithShape="0">
                      <a:srgbClr val="FF9933"/>
                    </a:outerShdw>
                  </a:effectLst>
                </a:rPr>
                <a:t>системы</a:t>
              </a:r>
            </a:p>
          </p:txBody>
        </p:sp>
        <p:sp>
          <p:nvSpPr>
            <p:cNvPr id="18470" name="WordArt 52"/>
            <p:cNvSpPr>
              <a:spLocks noChangeArrowheads="1" noChangeShapeType="1" noTextEdit="1"/>
            </p:cNvSpPr>
            <p:nvPr/>
          </p:nvSpPr>
          <p:spPr bwMode="auto">
            <a:xfrm rot="-5400000">
              <a:off x="3927" y="1872"/>
              <a:ext cx="2646" cy="174"/>
            </a:xfrm>
            <a:prstGeom prst="rect">
              <a:avLst/>
            </a:prstGeom>
          </p:spPr>
          <p:txBody>
            <a:bodyPr wrap="none" fromWordArt="1">
              <a:prstTxWarp prst="textPlain">
                <a:avLst>
                  <a:gd name="adj" fmla="val 50000"/>
                </a:avLst>
              </a:prstTxWarp>
            </a:bodyPr>
            <a:lstStyle/>
            <a:p>
              <a:r>
                <a:rPr lang="ru-RU" sz="900" kern="10">
                  <a:ln w="9525">
                    <a:solidFill>
                      <a:srgbClr val="333399"/>
                    </a:solidFill>
                    <a:round/>
                    <a:headEnd/>
                    <a:tailEnd/>
                  </a:ln>
                  <a:solidFill>
                    <a:srgbClr val="333399"/>
                  </a:solidFill>
                  <a:effectLst>
                    <a:outerShdw dist="35921" dir="2700000" algn="ctr" rotWithShape="0">
                      <a:srgbClr val="FF9933"/>
                    </a:outerShdw>
                  </a:effectLst>
                </a:rPr>
                <a:t>Прикладной уровень </a:t>
              </a:r>
              <a:r>
                <a:rPr lang="en-US" sz="900" kern="10">
                  <a:ln w="9525">
                    <a:solidFill>
                      <a:srgbClr val="333399"/>
                    </a:solidFill>
                    <a:round/>
                    <a:headEnd/>
                    <a:tailEnd/>
                  </a:ln>
                  <a:solidFill>
                    <a:srgbClr val="333399"/>
                  </a:solidFill>
                  <a:effectLst>
                    <a:outerShdw dist="35921" dir="2700000" algn="ctr" rotWithShape="0">
                      <a:srgbClr val="FF9933"/>
                    </a:outerShdw>
                  </a:effectLst>
                </a:rPr>
                <a:t>INTERNET</a:t>
              </a:r>
              <a:endParaRPr lang="ru-RU" sz="900" kern="10">
                <a:ln w="9525">
                  <a:solidFill>
                    <a:srgbClr val="333399"/>
                  </a:solidFill>
                  <a:round/>
                  <a:headEnd/>
                  <a:tailEnd/>
                </a:ln>
                <a:solidFill>
                  <a:srgbClr val="333399"/>
                </a:solidFill>
                <a:effectLst>
                  <a:outerShdw dist="35921" dir="2700000" algn="ctr" rotWithShape="0">
                    <a:srgbClr val="FF9933"/>
                  </a:outerShdw>
                </a:effectLst>
              </a:endParaRPr>
            </a:p>
          </p:txBody>
        </p:sp>
      </p:grpSp>
      <p:sp>
        <p:nvSpPr>
          <p:cNvPr id="1239093" name="Text Box 53"/>
          <p:cNvSpPr txBox="1">
            <a:spLocks noChangeArrowheads="1"/>
          </p:cNvSpPr>
          <p:nvPr/>
        </p:nvSpPr>
        <p:spPr bwMode="auto">
          <a:xfrm>
            <a:off x="0" y="5910263"/>
            <a:ext cx="9144000" cy="3651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33.2</a:t>
            </a:r>
            <a:r>
              <a:rPr lang="ru-RU" sz="2400">
                <a:solidFill>
                  <a:srgbClr val="800080"/>
                </a:solidFill>
                <a:latin typeface="Tahoma" pitchFamily="34" charset="0"/>
                <a:cs typeface="Tahoma" pitchFamily="34" charset="0"/>
              </a:rPr>
              <a:t>.</a:t>
            </a:r>
            <a:r>
              <a:rPr lang="ru-RU" sz="2400">
                <a:solidFill>
                  <a:srgbClr val="800080"/>
                </a:solidFill>
                <a:latin typeface="Arial" charset="0"/>
                <a:cs typeface="Arial" charset="0"/>
              </a:rPr>
              <a:t> </a:t>
            </a:r>
            <a:r>
              <a:rPr lang="en-US" sz="2400">
                <a:solidFill>
                  <a:srgbClr val="800080"/>
                </a:solidFill>
                <a:latin typeface="Arial" charset="0"/>
                <a:cs typeface="Arial" charset="0"/>
              </a:rPr>
              <a:t>IOTP-</a:t>
            </a:r>
            <a:r>
              <a:rPr lang="ru-RU" sz="2400">
                <a:solidFill>
                  <a:srgbClr val="800080"/>
                </a:solidFill>
                <a:latin typeface="Arial" charset="0"/>
                <a:cs typeface="Arial" charset="0"/>
              </a:rPr>
              <a:t>мост</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0067" name="Text Box 3"/>
          <p:cNvSpPr txBox="1">
            <a:spLocks noChangeArrowheads="1"/>
          </p:cNvSpPr>
          <p:nvPr/>
        </p:nvSpPr>
        <p:spPr bwMode="auto">
          <a:xfrm>
            <a:off x="228600" y="1025525"/>
            <a:ext cx="8623300" cy="5360988"/>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3200" b="0">
                <a:solidFill>
                  <a:srgbClr val="800080"/>
                </a:solidFill>
                <a:latin typeface="Arial" charset="0"/>
                <a:cs typeface="Arial" charset="0"/>
              </a:rPr>
              <a:t>Интерфейс между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-мостом и базовым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-подуровнем определяет стандартный метод для электронного обмена сообщениями платежного протокола между участниками соответствующей платежной операции. Но при этом он не определяет какого-либо интерфейса для обработки сообщений при электронных торговых процедурах по доставке товаров или услуг (“</a:t>
            </a:r>
            <a:r>
              <a:rPr lang="en-US" sz="3200" i="1">
                <a:solidFill>
                  <a:srgbClr val="800080"/>
                </a:solidFill>
                <a:latin typeface="Arial" charset="0"/>
                <a:cs typeface="Arial" charset="0"/>
              </a:rPr>
              <a:t>delivery exchange</a:t>
            </a:r>
            <a:r>
              <a:rPr lang="ru-RU" sz="3200" b="0">
                <a:solidFill>
                  <a:srgbClr val="800080"/>
                </a:solidFill>
                <a:latin typeface="Arial" charset="0"/>
                <a:cs typeface="Arial" charset="0"/>
              </a:rPr>
              <a:t>”) и коммерческом предложении (“</a:t>
            </a:r>
            <a:r>
              <a:rPr lang="en-US" sz="3200" i="1">
                <a:solidFill>
                  <a:srgbClr val="800080"/>
                </a:solidFill>
                <a:latin typeface="Arial" charset="0"/>
                <a:cs typeface="Arial" charset="0"/>
              </a:rPr>
              <a:t>offer exchange</a:t>
            </a:r>
            <a:r>
              <a:rPr lang="ru-RU" sz="3200" b="0">
                <a:solidFill>
                  <a:srgbClr val="800080"/>
                </a:solidFill>
                <a:latin typeface="Arial" charset="0"/>
                <a:cs typeface="Arial" charset="0"/>
              </a:rPr>
              <a:t>”).</a:t>
            </a:r>
            <a:r>
              <a:rPr lang="ru-RU" sz="3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1091" name="Text Box 3"/>
          <p:cNvSpPr txBox="1">
            <a:spLocks noChangeArrowheads="1"/>
          </p:cNvSpPr>
          <p:nvPr/>
        </p:nvSpPr>
        <p:spPr bwMode="auto">
          <a:xfrm>
            <a:off x="0" y="904875"/>
            <a:ext cx="9144000" cy="19494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3200" b="0">
                <a:solidFill>
                  <a:srgbClr val="800080"/>
                </a:solidFill>
                <a:latin typeface="Arial" charset="0"/>
                <a:cs typeface="Arial" charset="0"/>
              </a:rPr>
              <a:t>Такой PAPI-интерфейс должен удовлетворять требованиям широкого спектра платежных систем (протоколов и схем), а именно программного обеспечения для:</a:t>
            </a:r>
          </a:p>
        </p:txBody>
      </p:sp>
      <p:sp>
        <p:nvSpPr>
          <p:cNvPr id="1241092" name="Text Box 4"/>
          <p:cNvSpPr txBox="1">
            <a:spLocks noChangeArrowheads="1"/>
          </p:cNvSpPr>
          <p:nvPr/>
        </p:nvSpPr>
        <p:spPr bwMode="auto">
          <a:xfrm>
            <a:off x="220663" y="2927350"/>
            <a:ext cx="8661400" cy="35941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10000"/>
              </a:spcBef>
              <a:buClr>
                <a:srgbClr val="336600"/>
              </a:buClr>
              <a:buSzPct val="90000"/>
              <a:buFont typeface="Wingdings" pitchFamily="2" charset="2"/>
              <a:buChar char="v"/>
              <a:defRPr/>
            </a:pPr>
            <a:r>
              <a:rPr lang="ru-RU" b="0">
                <a:solidFill>
                  <a:srgbClr val="800080"/>
                </a:solidFill>
                <a:latin typeface="Arial" charset="0"/>
                <a:cs typeface="Arial" charset="0"/>
              </a:rPr>
              <a:t>КК протокола “</a:t>
            </a:r>
            <a:r>
              <a:rPr lang="en-US" b="0">
                <a:solidFill>
                  <a:srgbClr val="800080"/>
                </a:solidFill>
                <a:latin typeface="Arial" charset="0"/>
                <a:cs typeface="Arial" charset="0"/>
              </a:rPr>
              <a:t>SET</a:t>
            </a:r>
            <a:r>
              <a:rPr lang="ru-RU" b="0">
                <a:solidFill>
                  <a:srgbClr val="800080"/>
                </a:solidFill>
                <a:latin typeface="Arial" charset="0"/>
                <a:cs typeface="Arial" charset="0"/>
              </a:rPr>
              <a:t>” или “</a:t>
            </a:r>
            <a:r>
              <a:rPr lang="en-US" b="0">
                <a:solidFill>
                  <a:srgbClr val="800080"/>
                </a:solidFill>
                <a:latin typeface="Arial" charset="0"/>
                <a:cs typeface="Arial" charset="0"/>
              </a:rPr>
              <a:t>CyberCoin</a:t>
            </a:r>
            <a:r>
              <a:rPr lang="ru-RU" b="0">
                <a:solidFill>
                  <a:srgbClr val="800080"/>
                </a:solidFill>
                <a:latin typeface="Arial" charset="0"/>
                <a:cs typeface="Arial" charset="0"/>
              </a:rPr>
              <a:t>”;</a:t>
            </a:r>
          </a:p>
          <a:p>
            <a:pPr marL="444500" indent="-444500" algn="l">
              <a:spcBef>
                <a:spcPct val="10000"/>
              </a:spcBef>
              <a:buClr>
                <a:srgbClr val="336600"/>
              </a:buClr>
              <a:buSzPct val="90000"/>
              <a:buFont typeface="Wingdings" pitchFamily="2" charset="2"/>
              <a:buChar char="v"/>
              <a:defRPr/>
            </a:pPr>
            <a:r>
              <a:rPr lang="ru-RU" b="0">
                <a:solidFill>
                  <a:srgbClr val="800080"/>
                </a:solidFill>
                <a:latin typeface="Arial" charset="0"/>
                <a:cs typeface="Arial" charset="0"/>
              </a:rPr>
              <a:t>смарт-карт протокола “</a:t>
            </a:r>
            <a:r>
              <a:rPr lang="en-US" b="0">
                <a:solidFill>
                  <a:srgbClr val="800080"/>
                </a:solidFill>
                <a:latin typeface="Arial" charset="0"/>
                <a:cs typeface="Arial" charset="0"/>
              </a:rPr>
              <a:t>Mondex</a:t>
            </a:r>
            <a:r>
              <a:rPr lang="ru-RU" b="0">
                <a:solidFill>
                  <a:srgbClr val="800080"/>
                </a:solidFill>
                <a:latin typeface="Arial" charset="0"/>
                <a:cs typeface="Arial" charset="0"/>
              </a:rPr>
              <a:t>” или “</a:t>
            </a:r>
            <a:r>
              <a:rPr lang="en-US" b="0">
                <a:solidFill>
                  <a:srgbClr val="800080"/>
                </a:solidFill>
                <a:latin typeface="Arial" charset="0"/>
                <a:cs typeface="Arial" charset="0"/>
              </a:rPr>
              <a:t>GeldKarte</a:t>
            </a:r>
            <a:r>
              <a:rPr lang="ru-RU" b="0">
                <a:solidFill>
                  <a:srgbClr val="800080"/>
                </a:solidFill>
                <a:latin typeface="Arial" charset="0"/>
                <a:cs typeface="Arial" charset="0"/>
              </a:rPr>
              <a:t>”;</a:t>
            </a:r>
          </a:p>
          <a:p>
            <a:pPr marL="444500" indent="-444500" algn="l">
              <a:spcBef>
                <a:spcPct val="10000"/>
              </a:spcBef>
              <a:buClr>
                <a:srgbClr val="336600"/>
              </a:buClr>
              <a:buSzPct val="90000"/>
              <a:buFont typeface="Wingdings" pitchFamily="2" charset="2"/>
              <a:buChar char="v"/>
              <a:defRPr/>
            </a:pPr>
            <a:r>
              <a:rPr lang="ru-RU" b="0">
                <a:solidFill>
                  <a:srgbClr val="800080"/>
                </a:solidFill>
                <a:latin typeface="Arial" charset="0"/>
                <a:cs typeface="Arial" charset="0"/>
              </a:rPr>
              <a:t>известных и традиционных способов электронных платежей (таких как перевод денег, размещение денег и их снятие со счета в финансовом учреждении, кредитно-дебетовые и валютные операции и указание цены товара или услуги).</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27779" name="Text Box 3"/>
          <p:cNvSpPr txBox="1">
            <a:spLocks noChangeArrowheads="1"/>
          </p:cNvSpPr>
          <p:nvPr/>
        </p:nvSpPr>
        <p:spPr bwMode="auto">
          <a:xfrm>
            <a:off x="247650" y="1123950"/>
            <a:ext cx="8647113" cy="49657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sz="3200" b="0">
                <a:solidFill>
                  <a:srgbClr val="800080"/>
                </a:solidFill>
                <a:latin typeface="Arial" charset="0"/>
                <a:cs typeface="Arial" charset="0"/>
              </a:rPr>
              <a:t>IOTP</a:t>
            </a:r>
            <a:r>
              <a:rPr lang="ru-RU" sz="3200" b="0">
                <a:solidFill>
                  <a:srgbClr val="800080"/>
                </a:solidFill>
                <a:latin typeface="Arial" charset="0"/>
                <a:cs typeface="Arial" charset="0"/>
              </a:rPr>
              <a:t>-протокол определяет логическую (формат </a:t>
            </a:r>
            <a:r>
              <a:rPr lang="en-US" sz="3200" b="0">
                <a:solidFill>
                  <a:srgbClr val="800080"/>
                </a:solidFill>
                <a:latin typeface="Arial" charset="0"/>
                <a:cs typeface="Arial" charset="0"/>
              </a:rPr>
              <a:t>XML</a:t>
            </a:r>
            <a:r>
              <a:rPr lang="ru-RU" sz="3200" b="0">
                <a:solidFill>
                  <a:srgbClr val="800080"/>
                </a:solidFill>
                <a:latin typeface="Arial" charset="0"/>
                <a:cs typeface="Arial" charset="0"/>
              </a:rPr>
              <a:t>-сообщений и правила коди­рования) и процедурную характеристики информационного обмена (электронного документооборота) при осуществлении электронных торговых сделок, и на этой основе интегрирует существующие платежные системы (протоколы и механизмы) в единую универсальную систему.</a:t>
            </a:r>
            <a:r>
              <a:rPr lang="ru-RU" sz="3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2115" name="Text Box 3"/>
          <p:cNvSpPr txBox="1">
            <a:spLocks noChangeArrowheads="1"/>
          </p:cNvSpPr>
          <p:nvPr/>
        </p:nvSpPr>
        <p:spPr bwMode="auto">
          <a:xfrm>
            <a:off x="261938" y="1541463"/>
            <a:ext cx="8607425" cy="44862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600" b="0">
                <a:solidFill>
                  <a:srgbClr val="800080"/>
                </a:solidFill>
                <a:latin typeface="Arial" charset="0"/>
                <a:cs typeface="Arial" charset="0"/>
              </a:rPr>
              <a:t>PAPI-интерфейс должен также поддерживать электронные платежные операции и в случае явной персонификации покупателя, и в случае автоматического проведения повторных платежных операций, при которых подлинность покупателя была установлена раньше.</a:t>
            </a:r>
            <a:endParaRPr lang="ru-RU" sz="36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3139" name="Text Box 3"/>
          <p:cNvSpPr txBox="1">
            <a:spLocks noChangeArrowheads="1"/>
          </p:cNvSpPr>
          <p:nvPr/>
        </p:nvSpPr>
        <p:spPr bwMode="auto">
          <a:xfrm>
            <a:off x="0" y="849313"/>
            <a:ext cx="9144000" cy="787400"/>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95000"/>
              </a:lnSpc>
              <a:defRPr/>
            </a:pPr>
            <a:r>
              <a:rPr lang="ru-RU" sz="2400">
                <a:solidFill>
                  <a:srgbClr val="CC3300"/>
                </a:solidFill>
                <a:latin typeface="Tahoma" pitchFamily="34" charset="0"/>
                <a:cs typeface="Arial" charset="0"/>
              </a:rPr>
              <a:t>33.2. </a:t>
            </a:r>
            <a:r>
              <a:rPr lang="ru-RU" sz="2400">
                <a:solidFill>
                  <a:srgbClr val="CC3300"/>
                </a:solidFill>
                <a:latin typeface="Arial" charset="0"/>
                <a:cs typeface="Arial" charset="0"/>
              </a:rPr>
              <a:t>Основные фазы электронной</a:t>
            </a:r>
          </a:p>
          <a:p>
            <a:pPr>
              <a:lnSpc>
                <a:spcPct val="95000"/>
              </a:lnSpc>
              <a:defRPr/>
            </a:pPr>
            <a:r>
              <a:rPr lang="ru-RU" sz="2400">
                <a:solidFill>
                  <a:srgbClr val="CC3300"/>
                </a:solidFill>
                <a:latin typeface="Arial" charset="0"/>
                <a:cs typeface="Arial" charset="0"/>
              </a:rPr>
              <a:t>платежной операции </a:t>
            </a:r>
          </a:p>
        </p:txBody>
      </p:sp>
      <p:sp>
        <p:nvSpPr>
          <p:cNvPr id="1243140" name="Text Box 4"/>
          <p:cNvSpPr txBox="1">
            <a:spLocks noChangeArrowheads="1"/>
          </p:cNvSpPr>
          <p:nvPr/>
        </p:nvSpPr>
        <p:spPr bwMode="auto">
          <a:xfrm>
            <a:off x="247650" y="1931988"/>
            <a:ext cx="8634413" cy="447833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В таблице (рис.33.3) схематично представлены четыре логических итерации, которые присущи большинству электронных платежных схем. (</a:t>
            </a:r>
            <a:r>
              <a:rPr lang="ru-RU" sz="3200" b="0" i="1" u="sng">
                <a:solidFill>
                  <a:srgbClr val="800080"/>
                </a:solidFill>
                <a:latin typeface="Tahoma" pitchFamily="34" charset="0"/>
                <a:cs typeface="Tahoma" pitchFamily="34" charset="0"/>
              </a:rPr>
              <a:t>Замечание</a:t>
            </a:r>
            <a:r>
              <a:rPr lang="ru-RU" sz="3200" b="0" i="1">
                <a:solidFill>
                  <a:srgbClr val="800080"/>
                </a:solidFill>
                <a:latin typeface="Tahoma" pitchFamily="34" charset="0"/>
                <a:cs typeface="Tahoma" pitchFamily="34" charset="0"/>
              </a:rPr>
              <a:t>. В этой таблице не представлены все предшествующие итерации, связанные с рассмотрением приобретаемых товаров или услуг, условиями их доставки, способа платежа и стоимости покупки</a:t>
            </a:r>
            <a:r>
              <a:rPr lang="ru-RU" sz="3200" b="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06"/>
          <p:cNvGrpSpPr>
            <a:grpSpLocks/>
          </p:cNvGrpSpPr>
          <p:nvPr/>
        </p:nvGrpSpPr>
        <p:grpSpPr bwMode="auto">
          <a:xfrm>
            <a:off x="212725" y="696913"/>
            <a:ext cx="8664575" cy="5275262"/>
            <a:chOff x="142" y="315"/>
            <a:chExt cx="5458" cy="2550"/>
          </a:xfrm>
        </p:grpSpPr>
        <p:sp>
          <p:nvSpPr>
            <p:cNvPr id="1244208" name="Rectangle 48"/>
            <p:cNvSpPr>
              <a:spLocks noChangeArrowheads="1"/>
            </p:cNvSpPr>
            <p:nvPr/>
          </p:nvSpPr>
          <p:spPr bwMode="auto">
            <a:xfrm>
              <a:off x="2643" y="2136"/>
              <a:ext cx="2957" cy="729"/>
            </a:xfrm>
            <a:prstGeom prst="rect">
              <a:avLst/>
            </a:prstGeom>
            <a:solidFill>
              <a:srgbClr val="CCFF99"/>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Отказ или согласие на приём платежа (ответ по результатам авторизации покупателя), формирование и отправка запроса авторизации (для организации, выдавшей покупателю платёжное средство) и последующая обработка ответа на этот запрос.</a:t>
              </a:r>
            </a:p>
          </p:txBody>
        </p:sp>
        <p:sp>
          <p:nvSpPr>
            <p:cNvPr id="1244207" name="Rectangle 47"/>
            <p:cNvSpPr>
              <a:spLocks noChangeArrowheads="1"/>
            </p:cNvSpPr>
            <p:nvPr/>
          </p:nvSpPr>
          <p:spPr bwMode="auto">
            <a:xfrm>
              <a:off x="1400" y="2136"/>
              <a:ext cx="1243" cy="729"/>
            </a:xfrm>
            <a:prstGeom prst="rect">
              <a:avLst/>
            </a:prstGeom>
            <a:solidFill>
              <a:srgbClr val="CCFF99"/>
            </a:solidFill>
            <a:ln w="9525">
              <a:solidFill>
                <a:srgbClr val="CC00CC"/>
              </a:solidFill>
              <a:miter lim="800000"/>
              <a:headEnd/>
              <a:tailEnd/>
            </a:ln>
            <a:effectLst/>
          </p:spPr>
          <p:txBody>
            <a:bodyPr anchor="ctr"/>
            <a:lstStyle/>
            <a:p>
              <a:pPr>
                <a:defRPr/>
              </a:pPr>
              <a:r>
                <a:rPr lang="ru-RU" sz="2000">
                  <a:solidFill>
                    <a:schemeClr val="accent2"/>
                  </a:solidFill>
                  <a:effectLst>
                    <a:outerShdw blurRad="38100" dist="38100" dir="2700000" algn="tl">
                      <a:srgbClr val="000000"/>
                    </a:outerShdw>
                  </a:effectLst>
                  <a:latin typeface="Arial" charset="0"/>
                  <a:cs typeface="Arial" charset="0"/>
                </a:rPr>
                <a:t>Платёжная система</a:t>
              </a:r>
            </a:p>
          </p:txBody>
        </p:sp>
        <p:sp>
          <p:nvSpPr>
            <p:cNvPr id="1244205" name="Rectangle 45"/>
            <p:cNvSpPr>
              <a:spLocks noChangeArrowheads="1"/>
            </p:cNvSpPr>
            <p:nvPr/>
          </p:nvSpPr>
          <p:spPr bwMode="auto">
            <a:xfrm>
              <a:off x="2643" y="1695"/>
              <a:ext cx="2957" cy="441"/>
            </a:xfrm>
            <a:prstGeom prst="rect">
              <a:avLst/>
            </a:prstGeom>
            <a:solidFill>
              <a:srgbClr val="CCFF99"/>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Согласование платежа (фактически – резервирование определённой сумы электронных денег покупателя для оплаты).</a:t>
              </a:r>
            </a:p>
          </p:txBody>
        </p:sp>
        <p:sp>
          <p:nvSpPr>
            <p:cNvPr id="1244204" name="Rectangle 44"/>
            <p:cNvSpPr>
              <a:spLocks noChangeArrowheads="1"/>
            </p:cNvSpPr>
            <p:nvPr/>
          </p:nvSpPr>
          <p:spPr bwMode="auto">
            <a:xfrm>
              <a:off x="1400" y="1695"/>
              <a:ext cx="1243" cy="441"/>
            </a:xfrm>
            <a:prstGeom prst="rect">
              <a:avLst/>
            </a:prstGeom>
            <a:solidFill>
              <a:srgbClr val="CCFF99"/>
            </a:solidFill>
            <a:ln w="9525">
              <a:solidFill>
                <a:srgbClr val="CC00CC"/>
              </a:solidFill>
              <a:miter lim="800000"/>
              <a:headEnd/>
              <a:tailEnd/>
            </a:ln>
            <a:effectLst/>
          </p:spPr>
          <p:txBody>
            <a:bodyPr anchor="ctr"/>
            <a:lstStyle/>
            <a:p>
              <a:pPr>
                <a:defRPr/>
              </a:pPr>
              <a:r>
                <a:rPr lang="ru-RU" sz="1800">
                  <a:solidFill>
                    <a:schemeClr val="accent2"/>
                  </a:solidFill>
                  <a:effectLst>
                    <a:outerShdw blurRad="38100" dist="38100" dir="2700000" algn="tl">
                      <a:srgbClr val="000000"/>
                    </a:outerShdw>
                  </a:effectLst>
                  <a:latin typeface="Arial" charset="0"/>
                  <a:cs typeface="Arial" charset="0"/>
                </a:rPr>
                <a:t>Покупатель</a:t>
              </a:r>
            </a:p>
          </p:txBody>
        </p:sp>
        <p:sp>
          <p:nvSpPr>
            <p:cNvPr id="1244202" name="Rectangle 42"/>
            <p:cNvSpPr>
              <a:spLocks noChangeArrowheads="1"/>
            </p:cNvSpPr>
            <p:nvPr/>
          </p:nvSpPr>
          <p:spPr bwMode="auto">
            <a:xfrm>
              <a:off x="2643" y="1446"/>
              <a:ext cx="2957" cy="249"/>
            </a:xfrm>
            <a:prstGeom prst="rect">
              <a:avLst/>
            </a:prstGeom>
            <a:solidFill>
              <a:srgbClr val="CCFF99"/>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Формирование и отправка запроса авторизации (для покупателя).</a:t>
              </a:r>
            </a:p>
          </p:txBody>
        </p:sp>
        <p:sp>
          <p:nvSpPr>
            <p:cNvPr id="1244201" name="Rectangle 41"/>
            <p:cNvSpPr>
              <a:spLocks noChangeArrowheads="1"/>
            </p:cNvSpPr>
            <p:nvPr/>
          </p:nvSpPr>
          <p:spPr bwMode="auto">
            <a:xfrm>
              <a:off x="1400" y="1446"/>
              <a:ext cx="1243" cy="249"/>
            </a:xfrm>
            <a:prstGeom prst="rect">
              <a:avLst/>
            </a:prstGeom>
            <a:solidFill>
              <a:srgbClr val="CCFF99"/>
            </a:solidFill>
            <a:ln w="9525">
              <a:solidFill>
                <a:srgbClr val="CC00CC"/>
              </a:solidFill>
              <a:miter lim="800000"/>
              <a:headEnd/>
              <a:tailEnd/>
            </a:ln>
            <a:effectLst/>
          </p:spPr>
          <p:txBody>
            <a:bodyPr anchor="ctr"/>
            <a:lstStyle/>
            <a:p>
              <a:pPr>
                <a:lnSpc>
                  <a:spcPct val="85000"/>
                </a:lnSpc>
                <a:defRPr/>
              </a:pPr>
              <a:r>
                <a:rPr lang="ru-RU" sz="1800">
                  <a:solidFill>
                    <a:schemeClr val="accent2"/>
                  </a:solidFill>
                  <a:effectLst>
                    <a:outerShdw blurRad="38100" dist="38100" dir="2700000" algn="tl">
                      <a:srgbClr val="000000"/>
                    </a:outerShdw>
                  </a:effectLst>
                  <a:latin typeface="Arial" charset="0"/>
                  <a:cs typeface="Arial" charset="0"/>
                </a:rPr>
                <a:t>Платёжная система</a:t>
              </a:r>
            </a:p>
          </p:txBody>
        </p:sp>
        <p:sp>
          <p:nvSpPr>
            <p:cNvPr id="1244200" name="Rectangle 40"/>
            <p:cNvSpPr>
              <a:spLocks noChangeArrowheads="1"/>
            </p:cNvSpPr>
            <p:nvPr/>
          </p:nvSpPr>
          <p:spPr bwMode="auto">
            <a:xfrm>
              <a:off x="145" y="1446"/>
              <a:ext cx="1255" cy="1419"/>
            </a:xfrm>
            <a:prstGeom prst="rect">
              <a:avLst/>
            </a:prstGeom>
            <a:solidFill>
              <a:srgbClr val="CCFF99"/>
            </a:solidFill>
            <a:ln w="9525">
              <a:solidFill>
                <a:srgbClr val="CC00CC"/>
              </a:solidFill>
              <a:miter lim="800000"/>
              <a:headEnd/>
              <a:tailEnd/>
            </a:ln>
            <a:effectLst/>
          </p:spPr>
          <p:txBody>
            <a:bodyPr anchor="ctr"/>
            <a:lstStyle/>
            <a:p>
              <a:pPr>
                <a:defRPr/>
              </a:pPr>
              <a:r>
                <a:rPr lang="ru-RU" sz="1800">
                  <a:solidFill>
                    <a:srgbClr val="800080"/>
                  </a:solidFill>
                  <a:effectLst>
                    <a:outerShdw blurRad="38100" dist="38100" dir="2700000" algn="tl">
                      <a:srgbClr val="000000"/>
                    </a:outerShdw>
                  </a:effectLst>
                  <a:latin typeface="Tahoma" pitchFamily="34" charset="0"/>
                  <a:cs typeface="Tahoma" pitchFamily="34" charset="0"/>
                </a:rPr>
                <a:t>Авторизация</a:t>
              </a:r>
            </a:p>
          </p:txBody>
        </p:sp>
        <p:sp>
          <p:nvSpPr>
            <p:cNvPr id="1244199" name="Rectangle 39"/>
            <p:cNvSpPr>
              <a:spLocks noChangeArrowheads="1"/>
            </p:cNvSpPr>
            <p:nvPr/>
          </p:nvSpPr>
          <p:spPr bwMode="auto">
            <a:xfrm>
              <a:off x="2643" y="1101"/>
              <a:ext cx="2957" cy="345"/>
            </a:xfrm>
            <a:prstGeom prst="rect">
              <a:avLst/>
            </a:prstGeom>
            <a:solidFill>
              <a:srgbClr val="CCFFFF"/>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Формирование и отправка ответов на поступившие запросы и своего специального сообщения.</a:t>
              </a:r>
            </a:p>
          </p:txBody>
        </p:sp>
        <p:sp>
          <p:nvSpPr>
            <p:cNvPr id="1244198" name="Rectangle 38"/>
            <p:cNvSpPr>
              <a:spLocks noChangeArrowheads="1"/>
            </p:cNvSpPr>
            <p:nvPr/>
          </p:nvSpPr>
          <p:spPr bwMode="auto">
            <a:xfrm>
              <a:off x="1400" y="1101"/>
              <a:ext cx="1243" cy="345"/>
            </a:xfrm>
            <a:prstGeom prst="rect">
              <a:avLst/>
            </a:prstGeom>
            <a:solidFill>
              <a:srgbClr val="CCFFFF"/>
            </a:solidFill>
            <a:ln w="9525">
              <a:solidFill>
                <a:srgbClr val="CC00CC"/>
              </a:solidFill>
              <a:miter lim="800000"/>
              <a:headEnd/>
              <a:tailEnd/>
            </a:ln>
            <a:effectLst/>
          </p:spPr>
          <p:txBody>
            <a:bodyPr anchor="ctr"/>
            <a:lstStyle/>
            <a:p>
              <a:pPr>
                <a:defRPr/>
              </a:pPr>
              <a:r>
                <a:rPr lang="ru-RU" sz="1800">
                  <a:solidFill>
                    <a:schemeClr val="accent2"/>
                  </a:solidFill>
                  <a:effectLst>
                    <a:outerShdw blurRad="38100" dist="38100" dir="2700000" algn="tl">
                      <a:srgbClr val="000000"/>
                    </a:outerShdw>
                  </a:effectLst>
                  <a:latin typeface="Arial" charset="0"/>
                  <a:cs typeface="Arial" charset="0"/>
                </a:rPr>
                <a:t>Покупатель</a:t>
              </a:r>
            </a:p>
          </p:txBody>
        </p:sp>
        <p:sp>
          <p:nvSpPr>
            <p:cNvPr id="1244196" name="Rectangle 36"/>
            <p:cNvSpPr>
              <a:spLocks noChangeArrowheads="1"/>
            </p:cNvSpPr>
            <p:nvPr/>
          </p:nvSpPr>
          <p:spPr bwMode="auto">
            <a:xfrm>
              <a:off x="2643" y="660"/>
              <a:ext cx="2957" cy="440"/>
            </a:xfrm>
            <a:prstGeom prst="rect">
              <a:avLst/>
            </a:prstGeom>
            <a:solidFill>
              <a:srgbClr val="CCFFFF"/>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Формирование и отправка запроса аутентификации, запроса проверки платёжеспособности или другого специального сообщения.</a:t>
              </a:r>
            </a:p>
          </p:txBody>
        </p:sp>
        <p:sp>
          <p:nvSpPr>
            <p:cNvPr id="1244195" name="Rectangle 35"/>
            <p:cNvSpPr>
              <a:spLocks noChangeArrowheads="1"/>
            </p:cNvSpPr>
            <p:nvPr/>
          </p:nvSpPr>
          <p:spPr bwMode="auto">
            <a:xfrm>
              <a:off x="1400" y="660"/>
              <a:ext cx="1243" cy="440"/>
            </a:xfrm>
            <a:prstGeom prst="rect">
              <a:avLst/>
            </a:prstGeom>
            <a:solidFill>
              <a:srgbClr val="CCFFFF"/>
            </a:solidFill>
            <a:ln w="9525">
              <a:solidFill>
                <a:srgbClr val="CC00CC"/>
              </a:solidFill>
              <a:miter lim="800000"/>
              <a:headEnd/>
              <a:tailEnd/>
            </a:ln>
            <a:effectLst/>
          </p:spPr>
          <p:txBody>
            <a:bodyPr anchor="ctr"/>
            <a:lstStyle/>
            <a:p>
              <a:pPr>
                <a:defRPr/>
              </a:pPr>
              <a:r>
                <a:rPr lang="ru-RU" sz="1800">
                  <a:solidFill>
                    <a:schemeClr val="accent2"/>
                  </a:solidFill>
                  <a:effectLst>
                    <a:outerShdw blurRad="38100" dist="38100" dir="2700000" algn="tl">
                      <a:srgbClr val="000000"/>
                    </a:outerShdw>
                  </a:effectLst>
                  <a:latin typeface="Arial" charset="0"/>
                  <a:cs typeface="Arial" charset="0"/>
                </a:rPr>
                <a:t>Платёжная система</a:t>
              </a:r>
            </a:p>
          </p:txBody>
        </p:sp>
        <p:sp>
          <p:nvSpPr>
            <p:cNvPr id="1244194" name="Rectangle 34"/>
            <p:cNvSpPr>
              <a:spLocks noChangeArrowheads="1"/>
            </p:cNvSpPr>
            <p:nvPr/>
          </p:nvSpPr>
          <p:spPr bwMode="auto">
            <a:xfrm>
              <a:off x="145" y="660"/>
              <a:ext cx="1255" cy="786"/>
            </a:xfrm>
            <a:prstGeom prst="rect">
              <a:avLst/>
            </a:prstGeom>
            <a:solidFill>
              <a:srgbClr val="CCFFFF"/>
            </a:solidFill>
            <a:ln w="9525">
              <a:solidFill>
                <a:srgbClr val="CC00CC"/>
              </a:solidFill>
              <a:miter lim="800000"/>
              <a:headEnd/>
              <a:tailEnd/>
            </a:ln>
            <a:effectLst/>
          </p:spPr>
          <p:txBody>
            <a:bodyPr lIns="0" tIns="0" rIns="0" bIns="0" anchor="ctr" anchorCtr="1"/>
            <a:lstStyle/>
            <a:p>
              <a:pPr>
                <a:defRPr/>
              </a:pPr>
              <a:r>
                <a:rPr lang="ru-RU" sz="1800">
                  <a:solidFill>
                    <a:srgbClr val="800080"/>
                  </a:solidFill>
                  <a:effectLst>
                    <a:outerShdw blurRad="38100" dist="38100" dir="2700000" algn="tl">
                      <a:srgbClr val="000000"/>
                    </a:outerShdw>
                  </a:effectLst>
                  <a:latin typeface="Arial" charset="0"/>
                  <a:cs typeface="Arial" charset="0"/>
                </a:rPr>
                <a:t>Обоюдная аутентификация</a:t>
              </a:r>
            </a:p>
            <a:p>
              <a:pPr>
                <a:defRPr/>
              </a:pPr>
              <a:r>
                <a:rPr lang="ru-RU" sz="1800">
                  <a:solidFill>
                    <a:srgbClr val="800080"/>
                  </a:solidFill>
                  <a:effectLst>
                    <a:outerShdw blurRad="38100" dist="38100" dir="2700000" algn="tl">
                      <a:srgbClr val="000000"/>
                    </a:outerShdw>
                  </a:effectLst>
                  <a:latin typeface="Arial" charset="0"/>
                  <a:cs typeface="Arial" charset="0"/>
                </a:rPr>
                <a:t>и</a:t>
              </a:r>
            </a:p>
            <a:p>
              <a:pPr>
                <a:defRPr/>
              </a:pPr>
              <a:r>
                <a:rPr lang="ru-RU" sz="1800">
                  <a:solidFill>
                    <a:srgbClr val="800080"/>
                  </a:solidFill>
                  <a:effectLst>
                    <a:outerShdw blurRad="38100" dist="38100" dir="2700000" algn="tl">
                      <a:srgbClr val="000000"/>
                    </a:outerShdw>
                  </a:effectLst>
                  <a:latin typeface="Arial" charset="0"/>
                  <a:cs typeface="Arial" charset="0"/>
                </a:rPr>
                <a:t>инициализация</a:t>
              </a:r>
            </a:p>
          </p:txBody>
        </p:sp>
        <p:sp>
          <p:nvSpPr>
            <p:cNvPr id="1244193" name="Rectangle 33"/>
            <p:cNvSpPr>
              <a:spLocks noChangeArrowheads="1"/>
            </p:cNvSpPr>
            <p:nvPr/>
          </p:nvSpPr>
          <p:spPr bwMode="auto">
            <a:xfrm>
              <a:off x="2643" y="315"/>
              <a:ext cx="2957" cy="345"/>
            </a:xfrm>
            <a:prstGeom prst="rect">
              <a:avLst/>
            </a:prstGeom>
            <a:solidFill>
              <a:srgbClr val="FFCCFF"/>
            </a:solidFill>
            <a:ln w="9525">
              <a:solidFill>
                <a:srgbClr val="CC00CC"/>
              </a:solidFill>
              <a:miter lim="800000"/>
              <a:headEnd/>
              <a:tailEnd/>
            </a:ln>
            <a:effectLst/>
          </p:spPr>
          <p:txBody>
            <a:bodyPr anchor="ctr"/>
            <a:lstStyle/>
            <a:p>
              <a:pPr>
                <a:defRPr/>
              </a:pPr>
              <a:r>
                <a:rPr lang="ru-RU" sz="1800">
                  <a:solidFill>
                    <a:srgbClr val="800080"/>
                  </a:solidFill>
                  <a:effectLst>
                    <a:outerShdw blurRad="38100" dist="38100" dir="2700000" algn="tl">
                      <a:srgbClr val="000000"/>
                    </a:outerShdw>
                  </a:effectLst>
                  <a:latin typeface="Arial" charset="0"/>
                  <a:cs typeface="Arial" charset="0"/>
                </a:rPr>
                <a:t>Возможные действия</a:t>
              </a:r>
              <a:endParaRPr lang="ru-RU" sz="1800" b="0">
                <a:solidFill>
                  <a:srgbClr val="800080"/>
                </a:solidFill>
                <a:effectLst>
                  <a:outerShdw blurRad="38100" dist="38100" dir="2700000" algn="tl">
                    <a:srgbClr val="000000"/>
                  </a:outerShdw>
                </a:effectLst>
                <a:latin typeface="Arial" charset="0"/>
                <a:cs typeface="Arial" charset="0"/>
              </a:endParaRPr>
            </a:p>
          </p:txBody>
        </p:sp>
        <p:sp>
          <p:nvSpPr>
            <p:cNvPr id="1244192" name="Rectangle 32"/>
            <p:cNvSpPr>
              <a:spLocks noChangeArrowheads="1"/>
            </p:cNvSpPr>
            <p:nvPr/>
          </p:nvSpPr>
          <p:spPr bwMode="auto">
            <a:xfrm>
              <a:off x="1400" y="315"/>
              <a:ext cx="1243" cy="345"/>
            </a:xfrm>
            <a:prstGeom prst="rect">
              <a:avLst/>
            </a:prstGeom>
            <a:solidFill>
              <a:srgbClr val="FFCCFF"/>
            </a:solidFill>
            <a:ln w="9525">
              <a:solidFill>
                <a:srgbClr val="CC00CC"/>
              </a:solidFill>
              <a:miter lim="800000"/>
              <a:headEnd/>
              <a:tailEnd/>
            </a:ln>
            <a:effectLst/>
          </p:spPr>
          <p:txBody>
            <a:bodyPr lIns="0" tIns="0" rIns="0" bIns="0" anchor="ctr" anchorCtr="1"/>
            <a:lstStyle/>
            <a:p>
              <a:pPr>
                <a:lnSpc>
                  <a:spcPct val="85000"/>
                </a:lnSpc>
                <a:defRPr/>
              </a:pPr>
              <a:r>
                <a:rPr lang="ru-RU" sz="1600">
                  <a:solidFill>
                    <a:srgbClr val="800080"/>
                  </a:solidFill>
                  <a:effectLst>
                    <a:outerShdw blurRad="38100" dist="38100" dir="2700000" algn="tl">
                      <a:srgbClr val="000000"/>
                    </a:outerShdw>
                  </a:effectLst>
                  <a:latin typeface="Arial" charset="0"/>
                  <a:cs typeface="Arial" charset="0"/>
                </a:rPr>
                <a:t>Участник платёжной процедуры</a:t>
              </a:r>
              <a:endParaRPr lang="ru-RU" sz="1600" b="0">
                <a:solidFill>
                  <a:srgbClr val="800080"/>
                </a:solidFill>
                <a:effectLst>
                  <a:outerShdw blurRad="38100" dist="38100" dir="2700000" algn="tl">
                    <a:srgbClr val="000000"/>
                  </a:outerShdw>
                </a:effectLst>
                <a:latin typeface="Arial" charset="0"/>
                <a:cs typeface="Arial" charset="0"/>
              </a:endParaRPr>
            </a:p>
          </p:txBody>
        </p:sp>
        <p:sp>
          <p:nvSpPr>
            <p:cNvPr id="1244191" name="Rectangle 31"/>
            <p:cNvSpPr>
              <a:spLocks noChangeArrowheads="1"/>
            </p:cNvSpPr>
            <p:nvPr/>
          </p:nvSpPr>
          <p:spPr bwMode="auto">
            <a:xfrm>
              <a:off x="145" y="315"/>
              <a:ext cx="1255" cy="345"/>
            </a:xfrm>
            <a:prstGeom prst="rect">
              <a:avLst/>
            </a:prstGeom>
            <a:solidFill>
              <a:srgbClr val="FFCCFF"/>
            </a:solidFill>
            <a:ln w="9525">
              <a:solidFill>
                <a:srgbClr val="CC00CC"/>
              </a:solidFill>
              <a:miter lim="800000"/>
              <a:headEnd/>
              <a:tailEnd/>
            </a:ln>
            <a:effectLst/>
          </p:spPr>
          <p:txBody>
            <a:bodyPr lIns="18000" tIns="0" rIns="18000" bIns="0" anchor="ctr" anchorCtr="1"/>
            <a:lstStyle/>
            <a:p>
              <a:pPr>
                <a:lnSpc>
                  <a:spcPct val="85000"/>
                </a:lnSpc>
                <a:defRPr/>
              </a:pPr>
              <a:r>
                <a:rPr lang="ru-RU" sz="1600">
                  <a:solidFill>
                    <a:srgbClr val="800080"/>
                  </a:solidFill>
                  <a:effectLst>
                    <a:outerShdw blurRad="38100" dist="38100" dir="2700000" algn="tl">
                      <a:srgbClr val="000000"/>
                    </a:outerShdw>
                  </a:effectLst>
                  <a:latin typeface="Arial" charset="0"/>
                  <a:cs typeface="Arial" charset="0"/>
                </a:rPr>
                <a:t>Итерация платёжной процедуры</a:t>
              </a:r>
            </a:p>
          </p:txBody>
        </p:sp>
        <p:sp>
          <p:nvSpPr>
            <p:cNvPr id="23572" name="Line 64"/>
            <p:cNvSpPr>
              <a:spLocks noChangeShapeType="1"/>
            </p:cNvSpPr>
            <p:nvPr/>
          </p:nvSpPr>
          <p:spPr bwMode="auto">
            <a:xfrm>
              <a:off x="145" y="315"/>
              <a:ext cx="5455" cy="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3" name="Line 66"/>
            <p:cNvSpPr>
              <a:spLocks noChangeShapeType="1"/>
            </p:cNvSpPr>
            <p:nvPr/>
          </p:nvSpPr>
          <p:spPr bwMode="auto">
            <a:xfrm flipH="1">
              <a:off x="142" y="315"/>
              <a:ext cx="3" cy="255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4" name="Line 67"/>
            <p:cNvSpPr>
              <a:spLocks noChangeShapeType="1"/>
            </p:cNvSpPr>
            <p:nvPr/>
          </p:nvSpPr>
          <p:spPr bwMode="auto">
            <a:xfrm flipH="1">
              <a:off x="5597" y="315"/>
              <a:ext cx="3" cy="2547"/>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5" name="Line 70"/>
            <p:cNvSpPr>
              <a:spLocks noChangeShapeType="1"/>
            </p:cNvSpPr>
            <p:nvPr/>
          </p:nvSpPr>
          <p:spPr bwMode="auto">
            <a:xfrm>
              <a:off x="145" y="660"/>
              <a:ext cx="5455" cy="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6" name="Line 72"/>
            <p:cNvSpPr>
              <a:spLocks noChangeShapeType="1"/>
            </p:cNvSpPr>
            <p:nvPr/>
          </p:nvSpPr>
          <p:spPr bwMode="auto">
            <a:xfrm flipH="1">
              <a:off x="1397" y="315"/>
              <a:ext cx="3" cy="2546"/>
            </a:xfrm>
            <a:prstGeom prst="line">
              <a:avLst/>
            </a:prstGeom>
            <a:noFill/>
            <a:ln w="3810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7" name="Line 75"/>
            <p:cNvSpPr>
              <a:spLocks noChangeShapeType="1"/>
            </p:cNvSpPr>
            <p:nvPr/>
          </p:nvSpPr>
          <p:spPr bwMode="auto">
            <a:xfrm>
              <a:off x="2643" y="315"/>
              <a:ext cx="0" cy="2550"/>
            </a:xfrm>
            <a:prstGeom prst="line">
              <a:avLst/>
            </a:prstGeom>
            <a:noFill/>
            <a:ln w="3810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8" name="Line 79"/>
            <p:cNvSpPr>
              <a:spLocks noChangeShapeType="1"/>
            </p:cNvSpPr>
            <p:nvPr/>
          </p:nvSpPr>
          <p:spPr bwMode="auto">
            <a:xfrm>
              <a:off x="145" y="1446"/>
              <a:ext cx="5455" cy="0"/>
            </a:xfrm>
            <a:prstGeom prst="line">
              <a:avLst/>
            </a:prstGeom>
            <a:noFill/>
            <a:ln w="3810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79" name="Line 86"/>
            <p:cNvSpPr>
              <a:spLocks noChangeShapeType="1"/>
            </p:cNvSpPr>
            <p:nvPr/>
          </p:nvSpPr>
          <p:spPr bwMode="auto">
            <a:xfrm>
              <a:off x="1400" y="1101"/>
              <a:ext cx="4200" cy="0"/>
            </a:xfrm>
            <a:prstGeom prst="line">
              <a:avLst/>
            </a:prstGeom>
            <a:noFill/>
            <a:ln w="28575"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80" name="Line 104"/>
            <p:cNvSpPr>
              <a:spLocks noChangeShapeType="1"/>
            </p:cNvSpPr>
            <p:nvPr/>
          </p:nvSpPr>
          <p:spPr bwMode="auto">
            <a:xfrm>
              <a:off x="145" y="2865"/>
              <a:ext cx="5455" cy="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81" name="Line 114"/>
            <p:cNvSpPr>
              <a:spLocks noChangeShapeType="1"/>
            </p:cNvSpPr>
            <p:nvPr/>
          </p:nvSpPr>
          <p:spPr bwMode="auto">
            <a:xfrm>
              <a:off x="1400" y="1695"/>
              <a:ext cx="4200" cy="0"/>
            </a:xfrm>
            <a:prstGeom prst="line">
              <a:avLst/>
            </a:prstGeom>
            <a:noFill/>
            <a:ln w="28575"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3582" name="Line 124"/>
            <p:cNvSpPr>
              <a:spLocks noChangeShapeType="1"/>
            </p:cNvSpPr>
            <p:nvPr/>
          </p:nvSpPr>
          <p:spPr bwMode="auto">
            <a:xfrm>
              <a:off x="1400" y="2136"/>
              <a:ext cx="4200" cy="0"/>
            </a:xfrm>
            <a:prstGeom prst="line">
              <a:avLst/>
            </a:prstGeom>
            <a:noFill/>
            <a:ln w="28575"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24416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4367" name="Text Box 207"/>
          <p:cNvSpPr txBox="1">
            <a:spLocks noChangeArrowheads="1"/>
          </p:cNvSpPr>
          <p:nvPr/>
        </p:nvSpPr>
        <p:spPr bwMode="auto">
          <a:xfrm>
            <a:off x="0" y="6059488"/>
            <a:ext cx="9144000" cy="6572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90000"/>
              </a:lnSpc>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33.3,а</a:t>
            </a:r>
            <a:r>
              <a:rPr lang="ru-RU" sz="2400">
                <a:solidFill>
                  <a:srgbClr val="800080"/>
                </a:solidFill>
                <a:latin typeface="Tahoma" pitchFamily="34" charset="0"/>
                <a:cs typeface="Tahoma" pitchFamily="34" charset="0"/>
              </a:rPr>
              <a:t>.</a:t>
            </a:r>
            <a:r>
              <a:rPr lang="ru-RU" sz="2400">
                <a:solidFill>
                  <a:srgbClr val="800080"/>
                </a:solidFill>
                <a:latin typeface="Arial" charset="0"/>
                <a:cs typeface="Arial" charset="0"/>
              </a:rPr>
              <a:t> Логические итерации электронных</a:t>
            </a:r>
          </a:p>
          <a:p>
            <a:pPr>
              <a:lnSpc>
                <a:spcPct val="90000"/>
              </a:lnSpc>
              <a:defRPr/>
            </a:pPr>
            <a:r>
              <a:rPr lang="ru-RU" sz="2400">
                <a:solidFill>
                  <a:srgbClr val="800080"/>
                </a:solidFill>
                <a:latin typeface="Arial" charset="0"/>
                <a:cs typeface="Arial" charset="0"/>
              </a:rPr>
              <a:t>платёжных систем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1"/>
          <p:cNvGrpSpPr>
            <a:grpSpLocks/>
          </p:cNvGrpSpPr>
          <p:nvPr/>
        </p:nvGrpSpPr>
        <p:grpSpPr bwMode="auto">
          <a:xfrm>
            <a:off x="242888" y="1311275"/>
            <a:ext cx="8672512" cy="4087813"/>
            <a:chOff x="137" y="439"/>
            <a:chExt cx="5463" cy="2575"/>
          </a:xfrm>
        </p:grpSpPr>
        <p:sp>
          <p:nvSpPr>
            <p:cNvPr id="1305603" name="Rectangle 3"/>
            <p:cNvSpPr>
              <a:spLocks noChangeArrowheads="1"/>
            </p:cNvSpPr>
            <p:nvPr/>
          </p:nvSpPr>
          <p:spPr bwMode="auto">
            <a:xfrm>
              <a:off x="2635" y="2722"/>
              <a:ext cx="2957" cy="278"/>
            </a:xfrm>
            <a:prstGeom prst="rect">
              <a:avLst/>
            </a:prstGeom>
            <a:solidFill>
              <a:srgbClr val="CCFF99"/>
            </a:solidFill>
            <a:ln w="9525">
              <a:no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Прием возвращенных электронных денег.</a:t>
              </a:r>
            </a:p>
          </p:txBody>
        </p:sp>
        <p:sp>
          <p:nvSpPr>
            <p:cNvPr id="1305604" name="Rectangle 4"/>
            <p:cNvSpPr>
              <a:spLocks noChangeArrowheads="1"/>
            </p:cNvSpPr>
            <p:nvPr/>
          </p:nvSpPr>
          <p:spPr bwMode="auto">
            <a:xfrm>
              <a:off x="1392" y="2716"/>
              <a:ext cx="1243" cy="284"/>
            </a:xfrm>
            <a:prstGeom prst="rect">
              <a:avLst/>
            </a:prstGeom>
            <a:solidFill>
              <a:srgbClr val="CCFF99"/>
            </a:solidFill>
            <a:ln w="9525">
              <a:noFill/>
              <a:miter lim="800000"/>
              <a:headEnd/>
              <a:tailEnd/>
            </a:ln>
            <a:effectLst/>
          </p:spPr>
          <p:txBody>
            <a:bodyPr anchor="ctr"/>
            <a:lstStyle/>
            <a:p>
              <a:pPr>
                <a:defRPr/>
              </a:pPr>
              <a:r>
                <a:rPr lang="ru-RU" sz="2000">
                  <a:solidFill>
                    <a:schemeClr val="accent2"/>
                  </a:solidFill>
                  <a:effectLst>
                    <a:outerShdw blurRad="38100" dist="38100" dir="2700000" algn="tl">
                      <a:srgbClr val="000000"/>
                    </a:outerShdw>
                  </a:effectLst>
                  <a:latin typeface="Arial" charset="0"/>
                  <a:cs typeface="Arial" charset="0"/>
                </a:rPr>
                <a:t>Покупатель</a:t>
              </a:r>
            </a:p>
          </p:txBody>
        </p:sp>
        <p:sp>
          <p:nvSpPr>
            <p:cNvPr id="1305605" name="Rectangle 5"/>
            <p:cNvSpPr>
              <a:spLocks noChangeArrowheads="1"/>
            </p:cNvSpPr>
            <p:nvPr/>
          </p:nvSpPr>
          <p:spPr bwMode="auto">
            <a:xfrm>
              <a:off x="2635" y="2237"/>
              <a:ext cx="2957" cy="484"/>
            </a:xfrm>
            <a:prstGeom prst="rect">
              <a:avLst/>
            </a:prstGeom>
            <a:solidFill>
              <a:srgbClr val="CCFF99"/>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Отказ в приеме платежа (в режиме “</a:t>
              </a:r>
              <a:r>
                <a:rPr lang="en-US" sz="1600">
                  <a:solidFill>
                    <a:srgbClr val="CC3300"/>
                  </a:solidFill>
                  <a:effectLst>
                    <a:outerShdw blurRad="38100" dist="38100" dir="2700000" algn="tl">
                      <a:srgbClr val="000000"/>
                    </a:outerShdw>
                  </a:effectLst>
                  <a:latin typeface="Arial" charset="0"/>
                  <a:cs typeface="Arial" charset="0"/>
                </a:rPr>
                <a:t>online</a:t>
              </a:r>
              <a:r>
                <a:rPr lang="ru-RU" sz="1600">
                  <a:solidFill>
                    <a:srgbClr val="CC3300"/>
                  </a:solidFill>
                  <a:effectLst>
                    <a:outerShdw blurRad="38100" dist="38100" dir="2700000" algn="tl">
                      <a:srgbClr val="000000"/>
                    </a:outerShdw>
                  </a:effectLst>
                  <a:latin typeface="Arial" charset="0"/>
                  <a:cs typeface="Arial" charset="0"/>
                </a:rPr>
                <a:t>” или “</a:t>
              </a:r>
              <a:r>
                <a:rPr lang="en-US" sz="1600">
                  <a:solidFill>
                    <a:srgbClr val="CC3300"/>
                  </a:solidFill>
                  <a:effectLst>
                    <a:outerShdw blurRad="38100" dist="38100" dir="2700000" algn="tl">
                      <a:srgbClr val="000000"/>
                    </a:outerShdw>
                  </a:effectLst>
                  <a:latin typeface="Arial" charset="0"/>
                  <a:cs typeface="Arial" charset="0"/>
                </a:rPr>
                <a:t>offline</a:t>
              </a:r>
              <a:r>
                <a:rPr lang="ru-RU" sz="1600">
                  <a:solidFill>
                    <a:srgbClr val="CC3300"/>
                  </a:solidFill>
                  <a:effectLst>
                    <a:outerShdw blurRad="38100" dist="38100" dir="2700000" algn="tl">
                      <a:srgbClr val="000000"/>
                    </a:outerShdw>
                  </a:effectLst>
                  <a:latin typeface="Arial" charset="0"/>
                  <a:cs typeface="Arial" charset="0"/>
                </a:rPr>
                <a:t>”): формирование и отправка сообщения об аннулировании платежа. </a:t>
              </a:r>
            </a:p>
          </p:txBody>
        </p:sp>
        <p:sp>
          <p:nvSpPr>
            <p:cNvPr id="1305606" name="Rectangle 6"/>
            <p:cNvSpPr>
              <a:spLocks noChangeArrowheads="1"/>
            </p:cNvSpPr>
            <p:nvPr/>
          </p:nvSpPr>
          <p:spPr bwMode="auto">
            <a:xfrm>
              <a:off x="1392" y="2237"/>
              <a:ext cx="1243" cy="481"/>
            </a:xfrm>
            <a:prstGeom prst="rect">
              <a:avLst/>
            </a:prstGeom>
            <a:solidFill>
              <a:srgbClr val="CCFF99"/>
            </a:solidFill>
            <a:ln w="9525">
              <a:solidFill>
                <a:srgbClr val="CC00CC"/>
              </a:solidFill>
              <a:miter lim="800000"/>
              <a:headEnd/>
              <a:tailEnd/>
            </a:ln>
            <a:effectLst/>
          </p:spPr>
          <p:txBody>
            <a:bodyPr anchor="ctr"/>
            <a:lstStyle/>
            <a:p>
              <a:pPr>
                <a:defRPr/>
              </a:pPr>
              <a:endParaRPr lang="ru-RU" sz="1800">
                <a:solidFill>
                  <a:schemeClr val="accent2"/>
                </a:solidFill>
                <a:effectLst>
                  <a:outerShdw blurRad="38100" dist="38100" dir="2700000" algn="tl">
                    <a:srgbClr val="000000"/>
                  </a:outerShdw>
                </a:effectLst>
                <a:latin typeface="Arial" charset="0"/>
                <a:cs typeface="Arial" charset="0"/>
              </a:endParaRPr>
            </a:p>
          </p:txBody>
        </p:sp>
        <p:sp>
          <p:nvSpPr>
            <p:cNvPr id="1305607" name="Rectangle 7"/>
            <p:cNvSpPr>
              <a:spLocks noChangeArrowheads="1"/>
            </p:cNvSpPr>
            <p:nvPr/>
          </p:nvSpPr>
          <p:spPr bwMode="auto">
            <a:xfrm>
              <a:off x="2651" y="1773"/>
              <a:ext cx="2916" cy="431"/>
            </a:xfrm>
            <a:prstGeom prst="rect">
              <a:avLst/>
            </a:prstGeom>
            <a:solidFill>
              <a:srgbClr val="CCFFFF"/>
            </a:solidFill>
            <a:ln w="9525">
              <a:no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Прием или отказ в приеме электронных денег и завершение электронной платежной операции. </a:t>
              </a:r>
            </a:p>
          </p:txBody>
        </p:sp>
        <p:sp>
          <p:nvSpPr>
            <p:cNvPr id="1305608" name="Rectangle 8"/>
            <p:cNvSpPr>
              <a:spLocks noChangeArrowheads="1"/>
            </p:cNvSpPr>
            <p:nvPr/>
          </p:nvSpPr>
          <p:spPr bwMode="auto">
            <a:xfrm>
              <a:off x="1392" y="1772"/>
              <a:ext cx="1243" cy="440"/>
            </a:xfrm>
            <a:prstGeom prst="rect">
              <a:avLst/>
            </a:prstGeom>
            <a:solidFill>
              <a:srgbClr val="CCFFFF"/>
            </a:solidFill>
            <a:ln w="9525">
              <a:noFill/>
              <a:miter lim="800000"/>
              <a:headEnd/>
              <a:tailEnd/>
            </a:ln>
            <a:effectLst/>
          </p:spPr>
          <p:txBody>
            <a:bodyPr anchor="ctr"/>
            <a:lstStyle/>
            <a:p>
              <a:pPr>
                <a:lnSpc>
                  <a:spcPct val="85000"/>
                </a:lnSpc>
                <a:defRPr/>
              </a:pPr>
              <a:r>
                <a:rPr lang="ru-RU" sz="2000">
                  <a:solidFill>
                    <a:schemeClr val="accent2"/>
                  </a:solidFill>
                  <a:effectLst>
                    <a:outerShdw blurRad="38100" dist="38100" dir="2700000" algn="tl">
                      <a:srgbClr val="000000"/>
                    </a:outerShdw>
                  </a:effectLst>
                  <a:latin typeface="Arial" charset="0"/>
                  <a:cs typeface="Arial" charset="0"/>
                </a:rPr>
                <a:t>Платёжная система</a:t>
              </a:r>
            </a:p>
          </p:txBody>
        </p:sp>
        <p:sp>
          <p:nvSpPr>
            <p:cNvPr id="1305609" name="Rectangle 9"/>
            <p:cNvSpPr>
              <a:spLocks noChangeArrowheads="1"/>
            </p:cNvSpPr>
            <p:nvPr/>
          </p:nvSpPr>
          <p:spPr bwMode="auto">
            <a:xfrm>
              <a:off x="137" y="2217"/>
              <a:ext cx="1255" cy="771"/>
            </a:xfrm>
            <a:prstGeom prst="rect">
              <a:avLst/>
            </a:prstGeom>
            <a:solidFill>
              <a:srgbClr val="CCFF99"/>
            </a:solidFill>
            <a:ln w="9525">
              <a:noFill/>
              <a:miter lim="800000"/>
              <a:headEnd/>
              <a:tailEnd/>
            </a:ln>
            <a:effectLst/>
          </p:spPr>
          <p:txBody>
            <a:bodyPr lIns="0" tIns="0" rIns="0" bIns="0" anchor="ctr" anchorCtr="1"/>
            <a:lstStyle/>
            <a:p>
              <a:pPr>
                <a:defRPr/>
              </a:pPr>
              <a:r>
                <a:rPr lang="ru-RU" sz="1700">
                  <a:solidFill>
                    <a:srgbClr val="800080"/>
                  </a:solidFill>
                  <a:effectLst>
                    <a:outerShdw blurRad="38100" dist="38100" dir="2700000" algn="tl">
                      <a:srgbClr val="000000"/>
                    </a:outerShdw>
                  </a:effectLst>
                  <a:latin typeface="Tahoma" pitchFamily="34" charset="0"/>
                  <a:cs typeface="Tahoma" pitchFamily="34" charset="0"/>
                </a:rPr>
                <a:t>Аннулирование платежа</a:t>
              </a:r>
            </a:p>
            <a:p>
              <a:pPr>
                <a:defRPr/>
              </a:pPr>
              <a:r>
                <a:rPr lang="ru-RU" sz="1700">
                  <a:solidFill>
                    <a:srgbClr val="800080"/>
                  </a:solidFill>
                  <a:effectLst>
                    <a:outerShdw blurRad="38100" dist="38100" dir="2700000" algn="tl">
                      <a:srgbClr val="000000"/>
                    </a:outerShdw>
                  </a:effectLst>
                  <a:latin typeface="Tahoma" pitchFamily="34" charset="0"/>
                  <a:cs typeface="Tahoma" pitchFamily="34" charset="0"/>
                </a:rPr>
                <a:t>(</a:t>
              </a:r>
              <a:r>
                <a:rPr lang="en-US" sz="1700">
                  <a:solidFill>
                    <a:srgbClr val="800080"/>
                  </a:solidFill>
                  <a:effectLst>
                    <a:outerShdw blurRad="38100" dist="38100" dir="2700000" algn="tl">
                      <a:srgbClr val="000000"/>
                    </a:outerShdw>
                  </a:effectLst>
                  <a:latin typeface="Tahoma" pitchFamily="34" charset="0"/>
                  <a:cs typeface="Tahoma" pitchFamily="34" charset="0"/>
                </a:rPr>
                <a:t>reversal</a:t>
              </a:r>
              <a:r>
                <a:rPr lang="ru-RU" sz="1700">
                  <a:solidFill>
                    <a:srgbClr val="800080"/>
                  </a:solidFill>
                  <a:effectLst>
                    <a:outerShdw blurRad="38100" dist="38100" dir="2700000" algn="tl">
                      <a:srgbClr val="000000"/>
                    </a:outerShdw>
                  </a:effectLst>
                  <a:latin typeface="Tahoma" pitchFamily="34" charset="0"/>
                  <a:cs typeface="Tahoma" pitchFamily="34" charset="0"/>
                </a:rPr>
                <a:t>)</a:t>
              </a:r>
            </a:p>
          </p:txBody>
        </p:sp>
        <p:sp>
          <p:nvSpPr>
            <p:cNvPr id="1305610" name="Rectangle 10"/>
            <p:cNvSpPr>
              <a:spLocks noChangeArrowheads="1"/>
            </p:cNvSpPr>
            <p:nvPr/>
          </p:nvSpPr>
          <p:spPr bwMode="auto">
            <a:xfrm>
              <a:off x="2635" y="1463"/>
              <a:ext cx="2957" cy="302"/>
            </a:xfrm>
            <a:prstGeom prst="rect">
              <a:avLst/>
            </a:prstGeom>
            <a:solidFill>
              <a:srgbClr val="CCFFFF"/>
            </a:solidFill>
            <a:ln w="9525">
              <a:no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Оплата приобретенных товаров или услуг. </a:t>
              </a:r>
            </a:p>
          </p:txBody>
        </p:sp>
        <p:sp>
          <p:nvSpPr>
            <p:cNvPr id="1305611" name="Rectangle 11"/>
            <p:cNvSpPr>
              <a:spLocks noChangeArrowheads="1"/>
            </p:cNvSpPr>
            <p:nvPr/>
          </p:nvSpPr>
          <p:spPr bwMode="auto">
            <a:xfrm>
              <a:off x="1392" y="1463"/>
              <a:ext cx="1243" cy="294"/>
            </a:xfrm>
            <a:prstGeom prst="rect">
              <a:avLst/>
            </a:prstGeom>
            <a:solidFill>
              <a:srgbClr val="CCFFFF"/>
            </a:solidFill>
            <a:ln w="9525">
              <a:noFill/>
              <a:miter lim="800000"/>
              <a:headEnd/>
              <a:tailEnd/>
            </a:ln>
            <a:effectLst/>
          </p:spPr>
          <p:txBody>
            <a:bodyPr anchor="ctr"/>
            <a:lstStyle/>
            <a:p>
              <a:pPr>
                <a:defRPr/>
              </a:pPr>
              <a:r>
                <a:rPr lang="ru-RU" sz="2000">
                  <a:solidFill>
                    <a:schemeClr val="accent2"/>
                  </a:solidFill>
                  <a:effectLst>
                    <a:outerShdw blurRad="38100" dist="38100" dir="2700000" algn="tl">
                      <a:srgbClr val="000000"/>
                    </a:outerShdw>
                  </a:effectLst>
                  <a:latin typeface="Arial" charset="0"/>
                  <a:cs typeface="Arial" charset="0"/>
                </a:rPr>
                <a:t>Покупатель</a:t>
              </a:r>
            </a:p>
          </p:txBody>
        </p:sp>
        <p:sp>
          <p:nvSpPr>
            <p:cNvPr id="1305612" name="Rectangle 12"/>
            <p:cNvSpPr>
              <a:spLocks noChangeArrowheads="1"/>
            </p:cNvSpPr>
            <p:nvPr/>
          </p:nvSpPr>
          <p:spPr bwMode="auto">
            <a:xfrm>
              <a:off x="2635" y="889"/>
              <a:ext cx="2957" cy="574"/>
            </a:xfrm>
            <a:prstGeom prst="rect">
              <a:avLst/>
            </a:prstGeom>
            <a:solidFill>
              <a:srgbClr val="CCFFFF"/>
            </a:solidFill>
            <a:ln w="9525">
              <a:solidFill>
                <a:srgbClr val="CC00CC"/>
              </a:solidFill>
              <a:miter lim="800000"/>
              <a:headEnd/>
              <a:tailEnd/>
            </a:ln>
            <a:effectLst/>
          </p:spPr>
          <p:txBody>
            <a:bodyPr anchor="ctr"/>
            <a:lstStyle/>
            <a:p>
              <a:pPr algn="l">
                <a:lnSpc>
                  <a:spcPct val="85000"/>
                </a:lnSpc>
                <a:defRPr/>
              </a:pPr>
              <a:r>
                <a:rPr lang="ru-RU" sz="1600">
                  <a:solidFill>
                    <a:srgbClr val="CC3300"/>
                  </a:solidFill>
                  <a:effectLst>
                    <a:outerShdw blurRad="38100" dist="38100" dir="2700000" algn="tl">
                      <a:srgbClr val="000000"/>
                    </a:outerShdw>
                  </a:effectLst>
                  <a:latin typeface="Arial" charset="0"/>
                  <a:cs typeface="Arial" charset="0"/>
                </a:rPr>
                <a:t>Формирование и отправка запроса на постановку платежного средства в очередь на оплату (для организации, выдавшей покупателю платежное средство). </a:t>
              </a:r>
            </a:p>
          </p:txBody>
        </p:sp>
        <p:sp>
          <p:nvSpPr>
            <p:cNvPr id="1305613" name="Rectangle 13"/>
            <p:cNvSpPr>
              <a:spLocks noChangeArrowheads="1"/>
            </p:cNvSpPr>
            <p:nvPr/>
          </p:nvSpPr>
          <p:spPr bwMode="auto">
            <a:xfrm>
              <a:off x="1392" y="889"/>
              <a:ext cx="1243" cy="574"/>
            </a:xfrm>
            <a:prstGeom prst="rect">
              <a:avLst/>
            </a:prstGeom>
            <a:solidFill>
              <a:srgbClr val="CCFFFF"/>
            </a:solidFill>
            <a:ln w="9525">
              <a:solidFill>
                <a:srgbClr val="CC00CC"/>
              </a:solidFill>
              <a:miter lim="800000"/>
              <a:headEnd/>
              <a:tailEnd/>
            </a:ln>
            <a:effectLst/>
          </p:spPr>
          <p:txBody>
            <a:bodyPr anchor="ctr"/>
            <a:lstStyle/>
            <a:p>
              <a:pPr>
                <a:defRPr/>
              </a:pPr>
              <a:endParaRPr lang="ru-RU" sz="1800">
                <a:solidFill>
                  <a:schemeClr val="accent2"/>
                </a:solidFill>
                <a:effectLst>
                  <a:outerShdw blurRad="38100" dist="38100" dir="2700000" algn="tl">
                    <a:srgbClr val="000000"/>
                  </a:outerShdw>
                </a:effectLst>
                <a:latin typeface="Arial" charset="0"/>
                <a:cs typeface="Arial" charset="0"/>
              </a:endParaRPr>
            </a:p>
          </p:txBody>
        </p:sp>
        <p:sp>
          <p:nvSpPr>
            <p:cNvPr id="1305614" name="Rectangle 14"/>
            <p:cNvSpPr>
              <a:spLocks noChangeArrowheads="1"/>
            </p:cNvSpPr>
            <p:nvPr/>
          </p:nvSpPr>
          <p:spPr bwMode="auto">
            <a:xfrm>
              <a:off x="137" y="889"/>
              <a:ext cx="1255" cy="1321"/>
            </a:xfrm>
            <a:prstGeom prst="rect">
              <a:avLst/>
            </a:prstGeom>
            <a:solidFill>
              <a:srgbClr val="CCFFFF"/>
            </a:solidFill>
            <a:ln w="9525">
              <a:noFill/>
              <a:miter lim="800000"/>
              <a:headEnd/>
              <a:tailEnd/>
            </a:ln>
            <a:effectLst/>
          </p:spPr>
          <p:txBody>
            <a:bodyPr lIns="0" tIns="0" rIns="0" bIns="0" anchor="ctr" anchorCtr="1"/>
            <a:lstStyle/>
            <a:p>
              <a:pPr>
                <a:defRPr/>
              </a:pPr>
              <a:r>
                <a:rPr lang="ru-RU" sz="1800">
                  <a:solidFill>
                    <a:srgbClr val="800080"/>
                  </a:solidFill>
                  <a:effectLst>
                    <a:outerShdw blurRad="38100" dist="38100" dir="2700000" algn="tl">
                      <a:srgbClr val="000000"/>
                    </a:outerShdw>
                  </a:effectLst>
                  <a:latin typeface="Arial" charset="0"/>
                  <a:cs typeface="Arial" charset="0"/>
                </a:rPr>
                <a:t>Постановка</a:t>
              </a:r>
            </a:p>
            <a:p>
              <a:pPr>
                <a:defRPr/>
              </a:pPr>
              <a:r>
                <a:rPr lang="ru-RU" sz="1800">
                  <a:solidFill>
                    <a:srgbClr val="800080"/>
                  </a:solidFill>
                  <a:effectLst>
                    <a:outerShdw blurRad="38100" dist="38100" dir="2700000" algn="tl">
                      <a:srgbClr val="000000"/>
                    </a:outerShdw>
                  </a:effectLst>
                  <a:latin typeface="Arial" charset="0"/>
                  <a:cs typeface="Arial" charset="0"/>
                </a:rPr>
                <a:t>платежа в очередь</a:t>
              </a:r>
            </a:p>
            <a:p>
              <a:pPr>
                <a:defRPr/>
              </a:pPr>
              <a:r>
                <a:rPr lang="ru-RU" sz="1800">
                  <a:solidFill>
                    <a:srgbClr val="800080"/>
                  </a:solidFill>
                  <a:effectLst>
                    <a:outerShdw blurRad="38100" dist="38100" dir="2700000" algn="tl">
                      <a:srgbClr val="000000"/>
                    </a:outerShdw>
                  </a:effectLst>
                  <a:latin typeface="Arial" charset="0"/>
                  <a:cs typeface="Arial" charset="0"/>
                </a:rPr>
                <a:t>(</a:t>
              </a:r>
              <a:r>
                <a:rPr lang="en-US" sz="1800">
                  <a:solidFill>
                    <a:srgbClr val="800080"/>
                  </a:solidFill>
                  <a:effectLst>
                    <a:outerShdw blurRad="38100" dist="38100" dir="2700000" algn="tl">
                      <a:srgbClr val="000000"/>
                    </a:outerShdw>
                  </a:effectLst>
                  <a:latin typeface="Arial" charset="0"/>
                  <a:cs typeface="Arial" charset="0"/>
                </a:rPr>
                <a:t>capture</a:t>
              </a:r>
              <a:r>
                <a:rPr lang="ru-RU" sz="1800">
                  <a:solidFill>
                    <a:srgbClr val="800080"/>
                  </a:solidFill>
                  <a:effectLst>
                    <a:outerShdw blurRad="38100" dist="38100" dir="2700000" algn="tl">
                      <a:srgbClr val="000000"/>
                    </a:outerShdw>
                  </a:effectLst>
                  <a:latin typeface="Arial" charset="0"/>
                  <a:cs typeface="Arial" charset="0"/>
                </a:rPr>
                <a:t>)</a:t>
              </a:r>
            </a:p>
          </p:txBody>
        </p:sp>
        <p:sp>
          <p:nvSpPr>
            <p:cNvPr id="1305615" name="Rectangle 15"/>
            <p:cNvSpPr>
              <a:spLocks noChangeArrowheads="1"/>
            </p:cNvSpPr>
            <p:nvPr/>
          </p:nvSpPr>
          <p:spPr bwMode="auto">
            <a:xfrm>
              <a:off x="2635" y="439"/>
              <a:ext cx="2957" cy="450"/>
            </a:xfrm>
            <a:prstGeom prst="rect">
              <a:avLst/>
            </a:prstGeom>
            <a:solidFill>
              <a:srgbClr val="FFCCFF"/>
            </a:solidFill>
            <a:ln w="9525">
              <a:solidFill>
                <a:srgbClr val="CC00CC"/>
              </a:solidFill>
              <a:miter lim="800000"/>
              <a:headEnd/>
              <a:tailEnd/>
            </a:ln>
            <a:effectLst/>
          </p:spPr>
          <p:txBody>
            <a:bodyPr anchor="ctr"/>
            <a:lstStyle/>
            <a:p>
              <a:pPr>
                <a:defRPr/>
              </a:pPr>
              <a:r>
                <a:rPr lang="ru-RU" sz="1800">
                  <a:solidFill>
                    <a:srgbClr val="800080"/>
                  </a:solidFill>
                  <a:effectLst>
                    <a:outerShdw blurRad="38100" dist="38100" dir="2700000" algn="tl">
                      <a:srgbClr val="000000"/>
                    </a:outerShdw>
                  </a:effectLst>
                  <a:latin typeface="Arial" charset="0"/>
                  <a:cs typeface="Arial" charset="0"/>
                </a:rPr>
                <a:t>Возможные действия</a:t>
              </a:r>
              <a:endParaRPr lang="ru-RU" sz="1800" b="0">
                <a:solidFill>
                  <a:srgbClr val="800080"/>
                </a:solidFill>
                <a:effectLst>
                  <a:outerShdw blurRad="38100" dist="38100" dir="2700000" algn="tl">
                    <a:srgbClr val="000000"/>
                  </a:outerShdw>
                </a:effectLst>
                <a:latin typeface="Arial" charset="0"/>
                <a:cs typeface="Arial" charset="0"/>
              </a:endParaRPr>
            </a:p>
          </p:txBody>
        </p:sp>
        <p:sp>
          <p:nvSpPr>
            <p:cNvPr id="1305616" name="Rectangle 16"/>
            <p:cNvSpPr>
              <a:spLocks noChangeArrowheads="1"/>
            </p:cNvSpPr>
            <p:nvPr/>
          </p:nvSpPr>
          <p:spPr bwMode="auto">
            <a:xfrm>
              <a:off x="1392" y="439"/>
              <a:ext cx="1243" cy="450"/>
            </a:xfrm>
            <a:prstGeom prst="rect">
              <a:avLst/>
            </a:prstGeom>
            <a:solidFill>
              <a:srgbClr val="FFCCFF"/>
            </a:solidFill>
            <a:ln w="9525">
              <a:solidFill>
                <a:srgbClr val="CC00CC"/>
              </a:solidFill>
              <a:miter lim="800000"/>
              <a:headEnd/>
              <a:tailEnd/>
            </a:ln>
            <a:effectLst/>
          </p:spPr>
          <p:txBody>
            <a:bodyPr lIns="0" tIns="0" rIns="0" bIns="0" anchor="ctr" anchorCtr="1"/>
            <a:lstStyle/>
            <a:p>
              <a:pPr>
                <a:lnSpc>
                  <a:spcPct val="85000"/>
                </a:lnSpc>
                <a:defRPr/>
              </a:pPr>
              <a:r>
                <a:rPr lang="ru-RU" sz="1600">
                  <a:solidFill>
                    <a:srgbClr val="800080"/>
                  </a:solidFill>
                  <a:effectLst>
                    <a:outerShdw blurRad="38100" dist="38100" dir="2700000" algn="tl">
                      <a:srgbClr val="000000"/>
                    </a:outerShdw>
                  </a:effectLst>
                  <a:latin typeface="Arial" charset="0"/>
                  <a:cs typeface="Arial" charset="0"/>
                </a:rPr>
                <a:t>Участник платёжной процедуры</a:t>
              </a:r>
              <a:endParaRPr lang="ru-RU" sz="1600" b="0">
                <a:solidFill>
                  <a:srgbClr val="800080"/>
                </a:solidFill>
                <a:effectLst>
                  <a:outerShdw blurRad="38100" dist="38100" dir="2700000" algn="tl">
                    <a:srgbClr val="000000"/>
                  </a:outerShdw>
                </a:effectLst>
                <a:latin typeface="Arial" charset="0"/>
                <a:cs typeface="Arial" charset="0"/>
              </a:endParaRPr>
            </a:p>
          </p:txBody>
        </p:sp>
        <p:sp>
          <p:nvSpPr>
            <p:cNvPr id="1305617" name="Rectangle 17"/>
            <p:cNvSpPr>
              <a:spLocks noChangeArrowheads="1"/>
            </p:cNvSpPr>
            <p:nvPr/>
          </p:nvSpPr>
          <p:spPr bwMode="auto">
            <a:xfrm>
              <a:off x="137" y="439"/>
              <a:ext cx="1255" cy="450"/>
            </a:xfrm>
            <a:prstGeom prst="rect">
              <a:avLst/>
            </a:prstGeom>
            <a:solidFill>
              <a:srgbClr val="FFCCFF"/>
            </a:solidFill>
            <a:ln w="9525">
              <a:solidFill>
                <a:srgbClr val="CC00CC"/>
              </a:solidFill>
              <a:miter lim="800000"/>
              <a:headEnd/>
              <a:tailEnd/>
            </a:ln>
            <a:effectLst/>
          </p:spPr>
          <p:txBody>
            <a:bodyPr lIns="18000" tIns="0" rIns="18000" bIns="0" anchor="ctr" anchorCtr="1"/>
            <a:lstStyle/>
            <a:p>
              <a:pPr>
                <a:lnSpc>
                  <a:spcPct val="85000"/>
                </a:lnSpc>
                <a:defRPr/>
              </a:pPr>
              <a:r>
                <a:rPr lang="ru-RU" sz="1600">
                  <a:solidFill>
                    <a:srgbClr val="800080"/>
                  </a:solidFill>
                  <a:effectLst>
                    <a:outerShdw blurRad="38100" dist="38100" dir="2700000" algn="tl">
                      <a:srgbClr val="000000"/>
                    </a:outerShdw>
                  </a:effectLst>
                  <a:latin typeface="Arial" charset="0"/>
                  <a:cs typeface="Arial" charset="0"/>
                </a:rPr>
                <a:t>Итерация платёжной процедуры</a:t>
              </a:r>
            </a:p>
          </p:txBody>
        </p:sp>
        <p:sp>
          <p:nvSpPr>
            <p:cNvPr id="24596" name="Line 18"/>
            <p:cNvSpPr>
              <a:spLocks noChangeShapeType="1"/>
            </p:cNvSpPr>
            <p:nvPr/>
          </p:nvSpPr>
          <p:spPr bwMode="auto">
            <a:xfrm>
              <a:off x="137" y="439"/>
              <a:ext cx="5455" cy="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597" name="Line 19"/>
            <p:cNvSpPr>
              <a:spLocks noChangeShapeType="1"/>
            </p:cNvSpPr>
            <p:nvPr/>
          </p:nvSpPr>
          <p:spPr bwMode="auto">
            <a:xfrm>
              <a:off x="137" y="439"/>
              <a:ext cx="3" cy="2573"/>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598" name="Line 20"/>
            <p:cNvSpPr>
              <a:spLocks noChangeShapeType="1"/>
            </p:cNvSpPr>
            <p:nvPr/>
          </p:nvSpPr>
          <p:spPr bwMode="auto">
            <a:xfrm flipH="1">
              <a:off x="5583" y="439"/>
              <a:ext cx="9" cy="2575"/>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599" name="Line 21"/>
            <p:cNvSpPr>
              <a:spLocks noChangeShapeType="1"/>
            </p:cNvSpPr>
            <p:nvPr/>
          </p:nvSpPr>
          <p:spPr bwMode="auto">
            <a:xfrm>
              <a:off x="137" y="889"/>
              <a:ext cx="5455" cy="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0" name="Line 22"/>
            <p:cNvSpPr>
              <a:spLocks noChangeShapeType="1"/>
            </p:cNvSpPr>
            <p:nvPr/>
          </p:nvSpPr>
          <p:spPr bwMode="auto">
            <a:xfrm flipH="1">
              <a:off x="1389" y="439"/>
              <a:ext cx="3" cy="2562"/>
            </a:xfrm>
            <a:prstGeom prst="line">
              <a:avLst/>
            </a:prstGeom>
            <a:noFill/>
            <a:ln w="3810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1" name="Line 23"/>
            <p:cNvSpPr>
              <a:spLocks noChangeShapeType="1"/>
            </p:cNvSpPr>
            <p:nvPr/>
          </p:nvSpPr>
          <p:spPr bwMode="auto">
            <a:xfrm>
              <a:off x="2635" y="439"/>
              <a:ext cx="0" cy="2549"/>
            </a:xfrm>
            <a:prstGeom prst="line">
              <a:avLst/>
            </a:prstGeom>
            <a:noFill/>
            <a:ln w="3810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2" name="Line 24"/>
            <p:cNvSpPr>
              <a:spLocks noChangeShapeType="1"/>
            </p:cNvSpPr>
            <p:nvPr/>
          </p:nvSpPr>
          <p:spPr bwMode="auto">
            <a:xfrm>
              <a:off x="140" y="2218"/>
              <a:ext cx="5455" cy="0"/>
            </a:xfrm>
            <a:prstGeom prst="line">
              <a:avLst/>
            </a:prstGeom>
            <a:noFill/>
            <a:ln w="3810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3" name="Line 25"/>
            <p:cNvSpPr>
              <a:spLocks noChangeShapeType="1"/>
            </p:cNvSpPr>
            <p:nvPr/>
          </p:nvSpPr>
          <p:spPr bwMode="auto">
            <a:xfrm>
              <a:off x="1392" y="1463"/>
              <a:ext cx="4200" cy="0"/>
            </a:xfrm>
            <a:prstGeom prst="line">
              <a:avLst/>
            </a:prstGeom>
            <a:noFill/>
            <a:ln w="28575"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4" name="Line 26"/>
            <p:cNvSpPr>
              <a:spLocks noChangeShapeType="1"/>
            </p:cNvSpPr>
            <p:nvPr/>
          </p:nvSpPr>
          <p:spPr bwMode="auto">
            <a:xfrm>
              <a:off x="137" y="3012"/>
              <a:ext cx="5449" cy="0"/>
            </a:xfrm>
            <a:prstGeom prst="line">
              <a:avLst/>
            </a:prstGeom>
            <a:noFill/>
            <a:ln w="57150"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5" name="Line 27"/>
            <p:cNvSpPr>
              <a:spLocks noChangeShapeType="1"/>
            </p:cNvSpPr>
            <p:nvPr/>
          </p:nvSpPr>
          <p:spPr bwMode="auto">
            <a:xfrm>
              <a:off x="1400" y="1759"/>
              <a:ext cx="4200" cy="0"/>
            </a:xfrm>
            <a:prstGeom prst="line">
              <a:avLst/>
            </a:prstGeom>
            <a:noFill/>
            <a:ln w="28575"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4606" name="Line 28"/>
            <p:cNvSpPr>
              <a:spLocks noChangeShapeType="1"/>
            </p:cNvSpPr>
            <p:nvPr/>
          </p:nvSpPr>
          <p:spPr bwMode="auto">
            <a:xfrm>
              <a:off x="1398" y="2722"/>
              <a:ext cx="4200" cy="0"/>
            </a:xfrm>
            <a:prstGeom prst="line">
              <a:avLst/>
            </a:prstGeom>
            <a:noFill/>
            <a:ln w="28575" cap="rnd">
              <a:solidFill>
                <a:srgbClr val="CC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305629" name="Text Box 29"/>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305630" name="Text Box 30"/>
          <p:cNvSpPr txBox="1">
            <a:spLocks noChangeArrowheads="1"/>
          </p:cNvSpPr>
          <p:nvPr/>
        </p:nvSpPr>
        <p:spPr bwMode="auto">
          <a:xfrm>
            <a:off x="0" y="5811838"/>
            <a:ext cx="9144000" cy="6572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90000"/>
              </a:lnSpc>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33.3,б</a:t>
            </a:r>
            <a:r>
              <a:rPr lang="ru-RU" sz="2400">
                <a:solidFill>
                  <a:srgbClr val="800080"/>
                </a:solidFill>
                <a:latin typeface="Tahoma" pitchFamily="34" charset="0"/>
                <a:cs typeface="Tahoma" pitchFamily="34" charset="0"/>
              </a:rPr>
              <a:t>.</a:t>
            </a:r>
            <a:r>
              <a:rPr lang="ru-RU" sz="2400">
                <a:solidFill>
                  <a:srgbClr val="800080"/>
                </a:solidFill>
                <a:latin typeface="Arial" charset="0"/>
                <a:cs typeface="Arial" charset="0"/>
              </a:rPr>
              <a:t> Логические итерации электронных</a:t>
            </a:r>
          </a:p>
          <a:p>
            <a:pPr>
              <a:lnSpc>
                <a:spcPct val="90000"/>
              </a:lnSpc>
              <a:defRPr/>
            </a:pPr>
            <a:r>
              <a:rPr lang="ru-RU" sz="2400">
                <a:solidFill>
                  <a:srgbClr val="800080"/>
                </a:solidFill>
                <a:latin typeface="Arial" charset="0"/>
                <a:cs typeface="Arial" charset="0"/>
              </a:rPr>
              <a:t>платёжных систем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5187" name="Text Box 3"/>
          <p:cNvSpPr txBox="1">
            <a:spLocks noChangeArrowheads="1"/>
          </p:cNvSpPr>
          <p:nvPr/>
        </p:nvSpPr>
        <p:spPr bwMode="auto">
          <a:xfrm>
            <a:off x="234950" y="768350"/>
            <a:ext cx="8648700" cy="9747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3200" b="0">
                <a:solidFill>
                  <a:srgbClr val="800080"/>
                </a:solidFill>
                <a:latin typeface="Arial" charset="0"/>
                <a:cs typeface="Arial" charset="0"/>
              </a:rPr>
              <a:t>Тем не менее, некоторые платежные схемы (протоколы):</a:t>
            </a:r>
            <a:endParaRPr lang="ru-RU" sz="3200">
              <a:solidFill>
                <a:srgbClr val="800080"/>
              </a:solidFill>
              <a:latin typeface="Arial" charset="0"/>
              <a:cs typeface="Arial" charset="0"/>
            </a:endParaRPr>
          </a:p>
        </p:txBody>
      </p:sp>
      <p:sp>
        <p:nvSpPr>
          <p:cNvPr id="1245188" name="Text Box 4"/>
          <p:cNvSpPr txBox="1">
            <a:spLocks noChangeArrowheads="1"/>
          </p:cNvSpPr>
          <p:nvPr/>
        </p:nvSpPr>
        <p:spPr bwMode="auto">
          <a:xfrm>
            <a:off x="260350" y="1806575"/>
            <a:ext cx="8647113" cy="4697413"/>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10000"/>
              </a:spcBef>
              <a:buClr>
                <a:srgbClr val="336600"/>
              </a:buClr>
              <a:buSzPct val="90000"/>
              <a:buFont typeface="Wingdings" pitchFamily="2" charset="2"/>
              <a:buChar char="v"/>
              <a:defRPr/>
            </a:pPr>
            <a:r>
              <a:rPr lang="ru-RU" sz="2700" b="0">
                <a:solidFill>
                  <a:srgbClr val="800080"/>
                </a:solidFill>
                <a:latin typeface="Arial" charset="0"/>
                <a:cs typeface="Arial" charset="0"/>
              </a:rPr>
              <a:t>ограничиваются односторонней аутентификацией;</a:t>
            </a:r>
          </a:p>
          <a:p>
            <a:pPr marL="444500" indent="-444500" algn="l">
              <a:spcBef>
                <a:spcPct val="10000"/>
              </a:spcBef>
              <a:buClr>
                <a:srgbClr val="336600"/>
              </a:buClr>
              <a:buSzPct val="90000"/>
              <a:buFont typeface="Wingdings" pitchFamily="2" charset="2"/>
              <a:buChar char="v"/>
              <a:defRPr/>
            </a:pPr>
            <a:r>
              <a:rPr lang="ru-RU" sz="2700" b="0">
                <a:solidFill>
                  <a:srgbClr val="800080"/>
                </a:solidFill>
                <a:latin typeface="Arial" charset="0"/>
                <a:cs typeface="Arial" charset="0"/>
              </a:rPr>
              <a:t>проводят процедуру авторизации в режиме “</a:t>
            </a:r>
            <a:r>
              <a:rPr lang="en-US" sz="2700" b="0">
                <a:solidFill>
                  <a:srgbClr val="800080"/>
                </a:solidFill>
                <a:latin typeface="Arial" charset="0"/>
                <a:cs typeface="Arial" charset="0"/>
              </a:rPr>
              <a:t>off</a:t>
            </a:r>
            <a:r>
              <a:rPr lang="ru-RU" sz="2700" b="0">
                <a:solidFill>
                  <a:srgbClr val="800080"/>
                </a:solidFill>
                <a:latin typeface="Arial" charset="0"/>
                <a:cs typeface="Arial" charset="0"/>
              </a:rPr>
              <a:t>-</a:t>
            </a:r>
            <a:r>
              <a:rPr lang="en-US" sz="2700" b="0">
                <a:solidFill>
                  <a:srgbClr val="800080"/>
                </a:solidFill>
                <a:latin typeface="Arial" charset="0"/>
                <a:cs typeface="Arial" charset="0"/>
              </a:rPr>
              <a:t>line</a:t>
            </a:r>
            <a:r>
              <a:rPr lang="ru-RU" sz="2700" b="0">
                <a:solidFill>
                  <a:srgbClr val="800080"/>
                </a:solidFill>
                <a:latin typeface="Arial" charset="0"/>
                <a:cs typeface="Arial" charset="0"/>
              </a:rPr>
              <a:t>” без какого-либо обращения к соответствующей организации, выдавшей покупателю платежное средство (КК, смарт-карту или другое средство);</a:t>
            </a:r>
          </a:p>
          <a:p>
            <a:pPr marL="444500" indent="-444500" algn="l">
              <a:spcBef>
                <a:spcPct val="10000"/>
              </a:spcBef>
              <a:buClr>
                <a:srgbClr val="336600"/>
              </a:buClr>
              <a:buSzPct val="90000"/>
              <a:buFont typeface="Wingdings" pitchFamily="2" charset="2"/>
              <a:buChar char="v"/>
              <a:defRPr/>
            </a:pPr>
            <a:r>
              <a:rPr lang="ru-RU" sz="2700" b="0">
                <a:solidFill>
                  <a:srgbClr val="800080"/>
                </a:solidFill>
                <a:latin typeface="Arial" charset="0"/>
                <a:cs typeface="Arial" charset="0"/>
              </a:rPr>
              <a:t>применяют так называемый групповой режим при обработке платежного средства, поставленного в очередь на оплату приобретенных товаров или услуг;</a:t>
            </a:r>
            <a:endParaRPr lang="ru-RU" sz="27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6211" name="Text Box 3"/>
          <p:cNvSpPr txBox="1">
            <a:spLocks noChangeArrowheads="1"/>
          </p:cNvSpPr>
          <p:nvPr/>
        </p:nvSpPr>
        <p:spPr bwMode="auto">
          <a:xfrm>
            <a:off x="233363" y="900113"/>
            <a:ext cx="8621712" cy="24765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lnSpc>
                <a:spcPct val="95000"/>
              </a:lnSpc>
              <a:spcBef>
                <a:spcPct val="10000"/>
              </a:spcBef>
              <a:buClr>
                <a:srgbClr val="336600"/>
              </a:buClr>
              <a:buSzPct val="90000"/>
              <a:buFont typeface="Wingdings" pitchFamily="2" charset="2"/>
              <a:buChar char="v"/>
              <a:defRPr/>
            </a:pPr>
            <a:r>
              <a:rPr lang="ru-RU" sz="2700" b="0">
                <a:solidFill>
                  <a:srgbClr val="800080"/>
                </a:solidFill>
                <a:latin typeface="Arial" charset="0"/>
                <a:cs typeface="Arial" charset="0"/>
              </a:rPr>
              <a:t>не делают различий между процедурами авторизации и постановки платежного средства в очередь на оплату;</a:t>
            </a:r>
            <a:endParaRPr lang="ru-RU" sz="2700">
              <a:solidFill>
                <a:srgbClr val="800080"/>
              </a:solidFill>
              <a:latin typeface="Arial" charset="0"/>
              <a:cs typeface="Arial" charset="0"/>
            </a:endParaRPr>
          </a:p>
          <a:p>
            <a:pPr marL="444500" indent="-444500" algn="l">
              <a:lnSpc>
                <a:spcPct val="95000"/>
              </a:lnSpc>
              <a:spcBef>
                <a:spcPct val="10000"/>
              </a:spcBef>
              <a:buClr>
                <a:srgbClr val="336600"/>
              </a:buClr>
              <a:buSzPct val="90000"/>
              <a:buFont typeface="Wingdings" pitchFamily="2" charset="2"/>
              <a:buChar char="v"/>
              <a:defRPr/>
            </a:pPr>
            <a:r>
              <a:rPr lang="ru-RU" sz="2700" b="0">
                <a:solidFill>
                  <a:srgbClr val="800080"/>
                </a:solidFill>
                <a:latin typeface="Arial" charset="0"/>
                <a:cs typeface="Arial" charset="0"/>
              </a:rPr>
              <a:t>не имеют внутренних механизмов аннулирования платежей или применяют такие механизмы ограниченно.</a:t>
            </a:r>
            <a:endParaRPr lang="ru-RU" sz="2700">
              <a:solidFill>
                <a:srgbClr val="800080"/>
              </a:solidFill>
              <a:latin typeface="Arial" charset="0"/>
              <a:cs typeface="Arial" charset="0"/>
            </a:endParaRPr>
          </a:p>
        </p:txBody>
      </p:sp>
      <p:sp>
        <p:nvSpPr>
          <p:cNvPr id="1246212" name="Text Box 4"/>
          <p:cNvSpPr txBox="1">
            <a:spLocks noChangeArrowheads="1"/>
          </p:cNvSpPr>
          <p:nvPr/>
        </p:nvSpPr>
        <p:spPr bwMode="auto">
          <a:xfrm>
            <a:off x="247650" y="3489325"/>
            <a:ext cx="8647113" cy="3081338"/>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Рассмотренная модель платежной схемы присуща не только типовым торговым операциям, но и широко используется при оплате электронных банковских чеков, размещении денег и их снятии со счета в финансовом учреждении, кредитно-дебетовых и валютных операциях и переводе денег.</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7235" name="Text Box 3"/>
          <p:cNvSpPr txBox="1">
            <a:spLocks noChangeArrowheads="1"/>
          </p:cNvSpPr>
          <p:nvPr/>
        </p:nvSpPr>
        <p:spPr bwMode="auto">
          <a:xfrm>
            <a:off x="0" y="849313"/>
            <a:ext cx="9144000" cy="787400"/>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95000"/>
              </a:lnSpc>
              <a:defRPr/>
            </a:pPr>
            <a:r>
              <a:rPr lang="ru-RU" sz="2400">
                <a:solidFill>
                  <a:srgbClr val="CC3300"/>
                </a:solidFill>
                <a:latin typeface="Tahoma" pitchFamily="34" charset="0"/>
                <a:cs typeface="Arial" charset="0"/>
              </a:rPr>
              <a:t>33.3. </a:t>
            </a:r>
            <a:r>
              <a:rPr lang="ru-RU" sz="2400">
                <a:solidFill>
                  <a:srgbClr val="CC3300"/>
                </a:solidFill>
                <a:latin typeface="Arial" charset="0"/>
                <a:cs typeface="Arial" charset="0"/>
              </a:rPr>
              <a:t>Общие и специфические функции программного </a:t>
            </a:r>
            <a:r>
              <a:rPr lang="en-US" sz="2400">
                <a:solidFill>
                  <a:srgbClr val="CC3300"/>
                </a:solidFill>
                <a:latin typeface="Arial" charset="0"/>
                <a:cs typeface="Arial" charset="0"/>
              </a:rPr>
              <a:t>IOTP</a:t>
            </a:r>
            <a:r>
              <a:rPr lang="ru-RU" sz="2400">
                <a:solidFill>
                  <a:srgbClr val="CC3300"/>
                </a:solidFill>
                <a:latin typeface="Arial" charset="0"/>
                <a:cs typeface="Arial" charset="0"/>
              </a:rPr>
              <a:t>-модуля и </a:t>
            </a:r>
            <a:r>
              <a:rPr lang="en-US" sz="2400">
                <a:solidFill>
                  <a:srgbClr val="CC3300"/>
                </a:solidFill>
                <a:latin typeface="Arial" charset="0"/>
                <a:cs typeface="Arial" charset="0"/>
              </a:rPr>
              <a:t>IOTP</a:t>
            </a:r>
            <a:r>
              <a:rPr lang="ru-RU" sz="2400">
                <a:solidFill>
                  <a:srgbClr val="CC3300"/>
                </a:solidFill>
                <a:latin typeface="Arial" charset="0"/>
                <a:cs typeface="Arial" charset="0"/>
              </a:rPr>
              <a:t>-моста </a:t>
            </a:r>
          </a:p>
        </p:txBody>
      </p:sp>
      <p:sp>
        <p:nvSpPr>
          <p:cNvPr id="1247236" name="Text Box 4"/>
          <p:cNvSpPr txBox="1">
            <a:spLocks noChangeArrowheads="1"/>
          </p:cNvSpPr>
          <p:nvPr/>
        </p:nvSpPr>
        <p:spPr bwMode="auto">
          <a:xfrm>
            <a:off x="222250" y="1854200"/>
            <a:ext cx="8647113" cy="22272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В широком смысле, </a:t>
            </a:r>
            <a:r>
              <a:rPr lang="en-US" b="0">
                <a:solidFill>
                  <a:srgbClr val="800080"/>
                </a:solidFill>
                <a:latin typeface="Arial" charset="0"/>
                <a:cs typeface="Arial" charset="0"/>
              </a:rPr>
              <a:t>IOTP</a:t>
            </a:r>
            <a:r>
              <a:rPr lang="ru-RU" b="0">
                <a:solidFill>
                  <a:srgbClr val="800080"/>
                </a:solidFill>
                <a:latin typeface="Arial" charset="0"/>
                <a:cs typeface="Arial" charset="0"/>
              </a:rPr>
              <a:t>-мост обрабатывает некоторую входную последовательность сообщений платежного протокола, которая поступает с </a:t>
            </a:r>
            <a:r>
              <a:rPr lang="en-US" b="0">
                <a:solidFill>
                  <a:srgbClr val="800080"/>
                </a:solidFill>
                <a:latin typeface="Arial" charset="0"/>
                <a:cs typeface="Arial" charset="0"/>
              </a:rPr>
              <a:t>IOTP</a:t>
            </a:r>
            <a:r>
              <a:rPr lang="ru-RU" b="0">
                <a:solidFill>
                  <a:srgbClr val="800080"/>
                </a:solidFill>
                <a:latin typeface="Arial" charset="0"/>
                <a:cs typeface="Arial" charset="0"/>
              </a:rPr>
              <a:t>-подуровня. Такая обработка включает:</a:t>
            </a:r>
            <a:endParaRPr lang="ru-RU">
              <a:solidFill>
                <a:srgbClr val="800080"/>
              </a:solidFill>
              <a:latin typeface="Arial" charset="0"/>
              <a:cs typeface="Arial" charset="0"/>
            </a:endParaRPr>
          </a:p>
        </p:txBody>
      </p:sp>
      <p:sp>
        <p:nvSpPr>
          <p:cNvPr id="1247237" name="Text Box 5"/>
          <p:cNvSpPr txBox="1">
            <a:spLocks noChangeArrowheads="1"/>
          </p:cNvSpPr>
          <p:nvPr/>
        </p:nvSpPr>
        <p:spPr bwMode="auto">
          <a:xfrm>
            <a:off x="236538" y="4076700"/>
            <a:ext cx="8634412" cy="24384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lnSpc>
                <a:spcPct val="95000"/>
              </a:lnSpc>
              <a:spcBef>
                <a:spcPct val="10000"/>
              </a:spcBef>
              <a:buClr>
                <a:schemeClr val="accent2"/>
              </a:buClr>
              <a:buSzPct val="90000"/>
              <a:buFont typeface="Wingdings 2" pitchFamily="18" charset="2"/>
              <a:buChar char="u"/>
              <a:defRPr/>
            </a:pPr>
            <a:r>
              <a:rPr lang="ru-RU" sz="2600" b="0">
                <a:solidFill>
                  <a:srgbClr val="800080"/>
                </a:solidFill>
                <a:latin typeface="Arial" charset="0"/>
                <a:cs typeface="Arial" charset="0"/>
              </a:rPr>
              <a:t>“разборку” сообщений;</a:t>
            </a:r>
            <a:endParaRPr lang="ru-RU" sz="2600">
              <a:solidFill>
                <a:srgbClr val="800080"/>
              </a:solidFill>
              <a:latin typeface="Arial" charset="0"/>
              <a:cs typeface="Arial" charset="0"/>
            </a:endParaRPr>
          </a:p>
          <a:p>
            <a:pPr marL="444500" indent="-444500" algn="l">
              <a:lnSpc>
                <a:spcPct val="95000"/>
              </a:lnSpc>
              <a:spcBef>
                <a:spcPct val="10000"/>
              </a:spcBef>
              <a:buClr>
                <a:schemeClr val="accent2"/>
              </a:buClr>
              <a:buSzPct val="90000"/>
              <a:buFont typeface="Wingdings 2" pitchFamily="18" charset="2"/>
              <a:buChar char="v"/>
              <a:defRPr/>
            </a:pPr>
            <a:r>
              <a:rPr lang="ru-RU" sz="2600" b="0">
                <a:solidFill>
                  <a:srgbClr val="800080"/>
                </a:solidFill>
                <a:latin typeface="Arial" charset="0"/>
                <a:cs typeface="Arial" charset="0"/>
              </a:rPr>
              <a:t>отображение этих сообщений в сообщения другого формата, в соответствии с требованиями ПО определенной платежной системы;</a:t>
            </a:r>
            <a:endParaRPr lang="ru-RU" sz="2600">
              <a:solidFill>
                <a:srgbClr val="800080"/>
              </a:solidFill>
              <a:latin typeface="Arial" charset="0"/>
              <a:cs typeface="Arial" charset="0"/>
            </a:endParaRPr>
          </a:p>
          <a:p>
            <a:pPr marL="444500" indent="-444500" algn="l">
              <a:lnSpc>
                <a:spcPct val="95000"/>
              </a:lnSpc>
              <a:spcBef>
                <a:spcPct val="10000"/>
              </a:spcBef>
              <a:buClr>
                <a:schemeClr val="accent2"/>
              </a:buClr>
              <a:buSzPct val="90000"/>
              <a:buFont typeface="Wingdings 2" pitchFamily="18" charset="2"/>
              <a:buChar char="w"/>
              <a:defRPr/>
            </a:pPr>
            <a:r>
              <a:rPr lang="ru-RU" sz="2600" b="0">
                <a:solidFill>
                  <a:srgbClr val="800080"/>
                </a:solidFill>
                <a:latin typeface="Arial" charset="0"/>
                <a:cs typeface="Arial" charset="0"/>
              </a:rPr>
              <a:t>“сборку” ответных сообщений на поступившие сообщения;</a:t>
            </a:r>
            <a:endParaRPr lang="ru-RU" sz="26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8259" name="Text Box 3"/>
          <p:cNvSpPr txBox="1">
            <a:spLocks noChangeArrowheads="1"/>
          </p:cNvSpPr>
          <p:nvPr/>
        </p:nvSpPr>
        <p:spPr bwMode="auto">
          <a:xfrm>
            <a:off x="234950" y="1006475"/>
            <a:ext cx="8634413" cy="28702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chemeClr val="accent2"/>
              </a:buClr>
              <a:buSzPct val="90000"/>
              <a:buFont typeface="Wingdings 2" pitchFamily="18" charset="2"/>
              <a:buChar char="x"/>
              <a:defRPr/>
            </a:pPr>
            <a:r>
              <a:rPr lang="ru-RU" sz="2600" b="0">
                <a:solidFill>
                  <a:srgbClr val="800080"/>
                </a:solidFill>
                <a:latin typeface="Arial" charset="0"/>
                <a:cs typeface="Arial" charset="0"/>
              </a:rPr>
              <a:t>отправку последовательности ответных сообщений платежного протокола, которая, как правило, предназначается для “прозрачной” передачи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-протоколом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-подуровень) другому удаленному программному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-модулю, взаимодействующего участника электронной платежной операции. </a:t>
            </a:r>
          </a:p>
        </p:txBody>
      </p:sp>
      <p:sp>
        <p:nvSpPr>
          <p:cNvPr id="1248260" name="Text Box 4"/>
          <p:cNvSpPr txBox="1">
            <a:spLocks noChangeArrowheads="1"/>
          </p:cNvSpPr>
          <p:nvPr/>
        </p:nvSpPr>
        <p:spPr bwMode="auto">
          <a:xfrm>
            <a:off x="234950" y="3989388"/>
            <a:ext cx="8661400" cy="25622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b="0">
                <a:solidFill>
                  <a:srgbClr val="800080"/>
                </a:solidFill>
                <a:latin typeface="Arial" charset="0"/>
                <a:cs typeface="Arial" charset="0"/>
              </a:rPr>
              <a:t>Обычно, этот процесс между двумя участниками продолжается до тех пор, пока PAPI-интерфейс платежной системы “не подаст сигнал” об окончании платежной операции. При этом каждый без исключения программный компонент (модуль) системы может прервать такую операцию.</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49283" name="Text Box 3"/>
          <p:cNvSpPr txBox="1">
            <a:spLocks noChangeArrowheads="1"/>
          </p:cNvSpPr>
          <p:nvPr/>
        </p:nvSpPr>
        <p:spPr bwMode="auto">
          <a:xfrm>
            <a:off x="249238" y="1449388"/>
            <a:ext cx="8647112" cy="2041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Связи между упомянутыми выше компонентами представлены на рис.33.4. Эти компоненты (программные модули) связаны между собой следующим образом:</a:t>
            </a:r>
            <a:endParaRPr lang="ru-RU" sz="3200">
              <a:solidFill>
                <a:srgbClr val="800080"/>
              </a:solidFill>
              <a:latin typeface="Arial" charset="0"/>
              <a:cs typeface="Arial" charset="0"/>
            </a:endParaRPr>
          </a:p>
        </p:txBody>
      </p:sp>
      <p:sp>
        <p:nvSpPr>
          <p:cNvPr id="1249284" name="Text Box 4"/>
          <p:cNvSpPr txBox="1">
            <a:spLocks noChangeArrowheads="1"/>
          </p:cNvSpPr>
          <p:nvPr/>
        </p:nvSpPr>
        <p:spPr bwMode="auto">
          <a:xfrm>
            <a:off x="247650" y="3540125"/>
            <a:ext cx="8648700" cy="2227263"/>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336600"/>
              </a:buClr>
              <a:buSzPct val="90000"/>
              <a:buFont typeface="Wingdings" pitchFamily="2" charset="2"/>
              <a:buChar char="v"/>
              <a:defRPr/>
            </a:pPr>
            <a:r>
              <a:rPr lang="ru-RU" b="0">
                <a:solidFill>
                  <a:srgbClr val="800080"/>
                </a:solidFill>
                <a:latin typeface="Arial" charset="0"/>
                <a:cs typeface="Arial" charset="0"/>
              </a:rPr>
              <a:t>один программный модуль </a:t>
            </a:r>
            <a:r>
              <a:rPr lang="en-US" b="0">
                <a:solidFill>
                  <a:srgbClr val="800080"/>
                </a:solidFill>
                <a:latin typeface="Arial" charset="0"/>
                <a:cs typeface="Arial" charset="0"/>
              </a:rPr>
              <a:t>IOTP</a:t>
            </a:r>
            <a:r>
              <a:rPr lang="ru-RU" b="0">
                <a:solidFill>
                  <a:srgbClr val="800080"/>
                </a:solidFill>
                <a:latin typeface="Arial" charset="0"/>
                <a:cs typeface="Arial" charset="0"/>
              </a:rPr>
              <a:t> (подуровень </a:t>
            </a:r>
            <a:r>
              <a:rPr lang="en-US" b="0">
                <a:solidFill>
                  <a:srgbClr val="800080"/>
                </a:solidFill>
                <a:latin typeface="Arial" charset="0"/>
                <a:cs typeface="Arial" charset="0"/>
              </a:rPr>
              <a:t>IOTP</a:t>
            </a:r>
            <a:r>
              <a:rPr lang="ru-RU" b="0">
                <a:solidFill>
                  <a:srgbClr val="800080"/>
                </a:solidFill>
                <a:latin typeface="Arial" charset="0"/>
                <a:cs typeface="Arial" charset="0"/>
              </a:rPr>
              <a:t>) может управлять несколькими платежными </a:t>
            </a:r>
            <a:r>
              <a:rPr lang="en-US" b="0">
                <a:solidFill>
                  <a:srgbClr val="800080"/>
                </a:solidFill>
                <a:latin typeface="Arial" charset="0"/>
                <a:cs typeface="Arial" charset="0"/>
              </a:rPr>
              <a:t>IOTP</a:t>
            </a:r>
            <a:r>
              <a:rPr lang="ru-RU" b="0">
                <a:solidFill>
                  <a:srgbClr val="800080"/>
                </a:solidFill>
                <a:latin typeface="Arial" charset="0"/>
                <a:cs typeface="Arial" charset="0"/>
              </a:rPr>
              <a:t>-мостами, а каждый из последних может взаимодействовать с несколькими программными модулями </a:t>
            </a:r>
            <a:r>
              <a:rPr lang="en-US" b="0">
                <a:solidFill>
                  <a:srgbClr val="800080"/>
                </a:solidFill>
                <a:latin typeface="Arial" charset="0"/>
                <a:cs typeface="Arial" charset="0"/>
              </a:rPr>
              <a:t>IOTP</a:t>
            </a:r>
            <a:r>
              <a:rPr lang="ru-RU" b="0">
                <a:solidFill>
                  <a:srgbClr val="800080"/>
                </a:solidFill>
                <a:latin typeface="Arial" charset="0"/>
                <a:cs typeface="Arial" charset="0"/>
              </a:rPr>
              <a:t>;</a:t>
            </a:r>
            <a:endParaRPr lang="ru-RU">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grpSp>
        <p:nvGrpSpPr>
          <p:cNvPr id="30723" name="Group 175"/>
          <p:cNvGrpSpPr>
            <a:grpSpLocks/>
          </p:cNvGrpSpPr>
          <p:nvPr/>
        </p:nvGrpSpPr>
        <p:grpSpPr bwMode="auto">
          <a:xfrm>
            <a:off x="628650" y="519113"/>
            <a:ext cx="7888288" cy="5664200"/>
            <a:chOff x="396" y="327"/>
            <a:chExt cx="4969" cy="3568"/>
          </a:xfrm>
        </p:grpSpPr>
        <p:sp>
          <p:nvSpPr>
            <p:cNvPr id="30725" name="AutoShape 5"/>
            <p:cNvSpPr>
              <a:spLocks noChangeArrowheads="1"/>
            </p:cNvSpPr>
            <p:nvPr/>
          </p:nvSpPr>
          <p:spPr bwMode="auto">
            <a:xfrm>
              <a:off x="2464" y="1458"/>
              <a:ext cx="866" cy="470"/>
            </a:xfrm>
            <a:prstGeom prst="wedgeEllipseCallout">
              <a:avLst>
                <a:gd name="adj1" fmla="val -62898"/>
                <a:gd name="adj2" fmla="val -59750"/>
              </a:avLst>
            </a:prstGeom>
            <a:noFill/>
            <a:ln w="28575">
              <a:solidFill>
                <a:srgbClr val="CCCC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250310" name="AutoShape 6"/>
            <p:cNvSpPr>
              <a:spLocks noChangeArrowheads="1"/>
            </p:cNvSpPr>
            <p:nvPr/>
          </p:nvSpPr>
          <p:spPr bwMode="auto">
            <a:xfrm flipH="1">
              <a:off x="2460" y="1452"/>
              <a:ext cx="876" cy="482"/>
            </a:xfrm>
            <a:prstGeom prst="wedgeEllipseCallout">
              <a:avLst>
                <a:gd name="adj1" fmla="val -62736"/>
                <a:gd name="adj2" fmla="val -58907"/>
              </a:avLst>
            </a:prstGeom>
            <a:noFill/>
            <a:ln w="28575">
              <a:solidFill>
                <a:srgbClr val="CCCC00"/>
              </a:solidFill>
              <a:prstDash val="sysDot"/>
              <a:miter lim="800000"/>
              <a:headEnd/>
              <a:tailEnd/>
            </a:ln>
            <a:effectLst/>
          </p:spPr>
          <p:txBody>
            <a:bodyPr lIns="18000" tIns="10800" rIns="18000" bIns="10800" anchor="ctr" anchorCtr="1"/>
            <a:lstStyle/>
            <a:p>
              <a:pPr>
                <a:lnSpc>
                  <a:spcPct val="80000"/>
                </a:lnSpc>
                <a:defRPr/>
              </a:pPr>
              <a:r>
                <a:rPr lang="en-US" altLang="zh-CN" sz="1500">
                  <a:solidFill>
                    <a:srgbClr val="FF9933"/>
                  </a:solidFill>
                  <a:effectLst>
                    <a:outerShdw blurRad="38100" dist="38100" dir="2700000" algn="tl">
                      <a:srgbClr val="C0C0C0"/>
                    </a:outerShdw>
                  </a:effectLst>
                  <a:latin typeface="Arial" charset="0"/>
                  <a:ea typeface="SimSun" pitchFamily="2" charset="-122"/>
                  <a:cs typeface="Arial" charset="0"/>
                </a:rPr>
                <a:t>“SET”,</a:t>
              </a:r>
            </a:p>
            <a:p>
              <a:pPr>
                <a:lnSpc>
                  <a:spcPct val="80000"/>
                </a:lnSpc>
                <a:defRPr/>
              </a:pPr>
              <a:r>
                <a:rPr lang="en-US" altLang="zh-CN" sz="1500">
                  <a:solidFill>
                    <a:srgbClr val="FF9933"/>
                  </a:solidFill>
                  <a:effectLst>
                    <a:outerShdw blurRad="38100" dist="38100" dir="2700000" algn="tl">
                      <a:srgbClr val="C0C0C0"/>
                    </a:outerShdw>
                  </a:effectLst>
                  <a:latin typeface="Arial" charset="0"/>
                  <a:ea typeface="SimSun" pitchFamily="2" charset="-122"/>
                  <a:cs typeface="Arial" charset="0"/>
                </a:rPr>
                <a:t>“Mondex” </a:t>
              </a:r>
              <a:r>
                <a:rPr lang="ru-RU" altLang="zh-CN" sz="1500">
                  <a:solidFill>
                    <a:srgbClr val="FF9933"/>
                  </a:solidFill>
                  <a:effectLst>
                    <a:outerShdw blurRad="38100" dist="38100" dir="2700000" algn="tl">
                      <a:srgbClr val="C0C0C0"/>
                    </a:outerShdw>
                  </a:effectLst>
                  <a:latin typeface="Arial" charset="0"/>
                  <a:cs typeface="Arial" charset="0"/>
                </a:rPr>
                <a:t>и другие</a:t>
              </a:r>
              <a:endParaRPr lang="ru-RU" sz="1500">
                <a:solidFill>
                  <a:srgbClr val="FF9933"/>
                </a:solidFill>
                <a:effectLst>
                  <a:outerShdw blurRad="38100" dist="38100" dir="2700000" algn="tl">
                    <a:srgbClr val="C0C0C0"/>
                  </a:outerShdw>
                </a:effectLst>
                <a:latin typeface="Arial" charset="0"/>
                <a:cs typeface="Arial" charset="0"/>
              </a:endParaRPr>
            </a:p>
          </p:txBody>
        </p:sp>
        <p:sp>
          <p:nvSpPr>
            <p:cNvPr id="30727" name="Oval 8"/>
            <p:cNvSpPr>
              <a:spLocks noChangeArrowheads="1"/>
            </p:cNvSpPr>
            <p:nvPr/>
          </p:nvSpPr>
          <p:spPr bwMode="auto">
            <a:xfrm>
              <a:off x="1990" y="3237"/>
              <a:ext cx="1814" cy="512"/>
            </a:xfrm>
            <a:prstGeom prst="ellipse">
              <a:avLst/>
            </a:prstGeom>
            <a:solidFill>
              <a:srgbClr val="FFFFCC"/>
            </a:solidFill>
            <a:ln w="28575">
              <a:solidFill>
                <a:schemeClr val="accent2"/>
              </a:solidFill>
              <a:prstDash val="dash"/>
              <a:round/>
              <a:headEnd/>
              <a:tailEnd/>
            </a:ln>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28" name="Freeform 9"/>
            <p:cNvSpPr>
              <a:spLocks/>
            </p:cNvSpPr>
            <p:nvPr/>
          </p:nvSpPr>
          <p:spPr bwMode="auto">
            <a:xfrm>
              <a:off x="1681" y="3227"/>
              <a:ext cx="2400" cy="314"/>
            </a:xfrm>
            <a:custGeom>
              <a:avLst/>
              <a:gdLst>
                <a:gd name="T0" fmla="*/ 1 w 4636"/>
                <a:gd name="T1" fmla="*/ 0 h 900"/>
                <a:gd name="T2" fmla="*/ 0 w 4636"/>
                <a:gd name="T3" fmla="*/ 900 h 900"/>
                <a:gd name="T4" fmla="*/ 2830 w 4636"/>
                <a:gd name="T5" fmla="*/ 900 h 900"/>
                <a:gd name="T6" fmla="*/ 1806 w 4636"/>
                <a:gd name="T7" fmla="*/ 559 h 900"/>
                <a:gd name="T8" fmla="*/ 4636 w 4636"/>
                <a:gd name="T9" fmla="*/ 559 h 900"/>
                <a:gd name="T10" fmla="*/ 4634 w 4636"/>
                <a:gd name="T11" fmla="*/ 1 h 900"/>
                <a:gd name="T12" fmla="*/ 0 60000 65536"/>
                <a:gd name="T13" fmla="*/ 0 60000 65536"/>
                <a:gd name="T14" fmla="*/ 0 60000 65536"/>
                <a:gd name="T15" fmla="*/ 0 60000 65536"/>
                <a:gd name="T16" fmla="*/ 0 60000 65536"/>
                <a:gd name="T17" fmla="*/ 0 60000 65536"/>
                <a:gd name="T18" fmla="*/ 0 w 4636"/>
                <a:gd name="T19" fmla="*/ 0 h 900"/>
                <a:gd name="T20" fmla="*/ 4636 w 4636"/>
                <a:gd name="T21" fmla="*/ 900 h 900"/>
              </a:gdLst>
              <a:ahLst/>
              <a:cxnLst>
                <a:cxn ang="T12">
                  <a:pos x="T0" y="T1"/>
                </a:cxn>
                <a:cxn ang="T13">
                  <a:pos x="T2" y="T3"/>
                </a:cxn>
                <a:cxn ang="T14">
                  <a:pos x="T4" y="T5"/>
                </a:cxn>
                <a:cxn ang="T15">
                  <a:pos x="T6" y="T7"/>
                </a:cxn>
                <a:cxn ang="T16">
                  <a:pos x="T8" y="T9"/>
                </a:cxn>
                <a:cxn ang="T17">
                  <a:pos x="T10" y="T11"/>
                </a:cxn>
              </a:cxnLst>
              <a:rect l="T18" t="T19" r="T20" b="T21"/>
              <a:pathLst>
                <a:path w="4636" h="900">
                  <a:moveTo>
                    <a:pt x="1" y="0"/>
                  </a:moveTo>
                  <a:lnTo>
                    <a:pt x="0" y="900"/>
                  </a:lnTo>
                  <a:lnTo>
                    <a:pt x="2830" y="900"/>
                  </a:lnTo>
                  <a:lnTo>
                    <a:pt x="1806" y="559"/>
                  </a:lnTo>
                  <a:lnTo>
                    <a:pt x="4636" y="559"/>
                  </a:lnTo>
                  <a:lnTo>
                    <a:pt x="4634" y="1"/>
                  </a:lnTo>
                </a:path>
              </a:pathLst>
            </a:custGeom>
            <a:noFill/>
            <a:ln w="57150">
              <a:solidFill>
                <a:srgbClr val="0066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29" name="WordArt 10"/>
            <p:cNvSpPr>
              <a:spLocks noChangeArrowheads="1" noChangeShapeType="1" noTextEdit="1"/>
            </p:cNvSpPr>
            <p:nvPr/>
          </p:nvSpPr>
          <p:spPr bwMode="auto">
            <a:xfrm rot="-5400000">
              <a:off x="-403" y="1466"/>
              <a:ext cx="1774" cy="176"/>
            </a:xfrm>
            <a:prstGeom prst="rect">
              <a:avLst/>
            </a:prstGeom>
          </p:spPr>
          <p:txBody>
            <a:bodyPr wrap="none" fromWordArt="1">
              <a:prstTxWarp prst="textPlain">
                <a:avLst>
                  <a:gd name="adj" fmla="val 50000"/>
                </a:avLst>
              </a:prstTxWarp>
            </a:bodyPr>
            <a:lstStyle/>
            <a:p>
              <a:r>
                <a:rPr lang="ru-RU" sz="2000" kern="10">
                  <a:ln w="9525">
                    <a:solidFill>
                      <a:srgbClr val="336600"/>
                    </a:solidFill>
                    <a:round/>
                    <a:headEnd/>
                    <a:tailEnd/>
                  </a:ln>
                  <a:solidFill>
                    <a:srgbClr val="336600"/>
                  </a:solidFill>
                  <a:effectLst>
                    <a:outerShdw dist="17961" dir="2700000" algn="ctr" rotWithShape="0">
                      <a:srgbClr val="FF9933"/>
                    </a:outerShdw>
                  </a:effectLst>
                </a:rPr>
                <a:t>Прикладной уровень </a:t>
              </a:r>
              <a:r>
                <a:rPr lang="en-US" sz="2000" kern="10">
                  <a:ln w="9525">
                    <a:solidFill>
                      <a:srgbClr val="336600"/>
                    </a:solidFill>
                    <a:round/>
                    <a:headEnd/>
                    <a:tailEnd/>
                  </a:ln>
                  <a:solidFill>
                    <a:srgbClr val="336600"/>
                  </a:solidFill>
                  <a:effectLst>
                    <a:outerShdw dist="17961" dir="2700000" algn="ctr" rotWithShape="0">
                      <a:srgbClr val="FF9933"/>
                    </a:outerShdw>
                  </a:effectLst>
                </a:rPr>
                <a:t>INTERNET</a:t>
              </a:r>
              <a:endParaRPr lang="ru-RU" sz="2000" kern="10">
                <a:ln w="9525">
                  <a:solidFill>
                    <a:srgbClr val="336600"/>
                  </a:solidFill>
                  <a:round/>
                  <a:headEnd/>
                  <a:tailEnd/>
                </a:ln>
                <a:solidFill>
                  <a:srgbClr val="336600"/>
                </a:solidFill>
                <a:effectLst>
                  <a:outerShdw dist="17961" dir="2700000" algn="ctr" rotWithShape="0">
                    <a:srgbClr val="FF9933"/>
                  </a:outerShdw>
                </a:effectLst>
              </a:endParaRPr>
            </a:p>
          </p:txBody>
        </p:sp>
        <p:sp>
          <p:nvSpPr>
            <p:cNvPr id="1250315" name="AutoShape 11"/>
            <p:cNvSpPr>
              <a:spLocks/>
            </p:cNvSpPr>
            <p:nvPr/>
          </p:nvSpPr>
          <p:spPr bwMode="auto">
            <a:xfrm flipH="1">
              <a:off x="572" y="667"/>
              <a:ext cx="175" cy="1774"/>
            </a:xfrm>
            <a:prstGeom prst="rightBrace">
              <a:avLst>
                <a:gd name="adj1" fmla="val 20556"/>
                <a:gd name="adj2" fmla="val 50009"/>
              </a:avLst>
            </a:prstGeom>
            <a:noFill/>
            <a:ln w="3810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nvGrpSpPr>
            <p:cNvPr id="30731" name="Group 129"/>
            <p:cNvGrpSpPr>
              <a:grpSpLocks/>
            </p:cNvGrpSpPr>
            <p:nvPr/>
          </p:nvGrpSpPr>
          <p:grpSpPr bwMode="auto">
            <a:xfrm>
              <a:off x="806" y="667"/>
              <a:ext cx="1755" cy="2562"/>
              <a:chOff x="614" y="701"/>
              <a:chExt cx="1918" cy="2627"/>
            </a:xfrm>
          </p:grpSpPr>
          <p:sp>
            <p:nvSpPr>
              <p:cNvPr id="1250323" name="Rectangle 19"/>
              <p:cNvSpPr>
                <a:spLocks noChangeArrowheads="1"/>
              </p:cNvSpPr>
              <p:nvPr/>
            </p:nvSpPr>
            <p:spPr bwMode="auto">
              <a:xfrm>
                <a:off x="614" y="701"/>
                <a:ext cx="511" cy="323"/>
              </a:xfrm>
              <a:prstGeom prst="rect">
                <a:avLst/>
              </a:prstGeom>
              <a:solidFill>
                <a:srgbClr val="CCFFFF"/>
              </a:solidFill>
              <a:ln w="38100">
                <a:solidFill>
                  <a:srgbClr val="3366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324" name="Rectangle 20"/>
              <p:cNvSpPr>
                <a:spLocks noChangeArrowheads="1"/>
              </p:cNvSpPr>
              <p:nvPr/>
            </p:nvSpPr>
            <p:spPr bwMode="auto">
              <a:xfrm>
                <a:off x="1253" y="701"/>
                <a:ext cx="511" cy="323"/>
              </a:xfrm>
              <a:prstGeom prst="rect">
                <a:avLst/>
              </a:prstGeom>
              <a:solidFill>
                <a:srgbClr val="CCFFFF"/>
              </a:solidFill>
              <a:ln w="38100">
                <a:solidFill>
                  <a:srgbClr val="3366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325" name="Rectangle 21"/>
              <p:cNvSpPr>
                <a:spLocks noChangeArrowheads="1"/>
              </p:cNvSpPr>
              <p:nvPr/>
            </p:nvSpPr>
            <p:spPr bwMode="auto">
              <a:xfrm>
                <a:off x="2021" y="701"/>
                <a:ext cx="511" cy="323"/>
              </a:xfrm>
              <a:prstGeom prst="rect">
                <a:avLst/>
              </a:prstGeom>
              <a:solidFill>
                <a:srgbClr val="CCFFFF"/>
              </a:solidFill>
              <a:ln w="38100">
                <a:solidFill>
                  <a:srgbClr val="3366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grpSp>
            <p:nvGrpSpPr>
              <p:cNvPr id="30792" name="Group 22"/>
              <p:cNvGrpSpPr>
                <a:grpSpLocks/>
              </p:cNvGrpSpPr>
              <p:nvPr/>
            </p:nvGrpSpPr>
            <p:grpSpPr bwMode="auto">
              <a:xfrm>
                <a:off x="1829" y="856"/>
                <a:ext cx="151" cy="27"/>
                <a:chOff x="5183" y="8943"/>
                <a:chExt cx="285" cy="57"/>
              </a:xfrm>
            </p:grpSpPr>
            <p:sp>
              <p:nvSpPr>
                <p:cNvPr id="1250327" name="Oval 23"/>
                <p:cNvSpPr>
                  <a:spLocks noChangeArrowheads="1"/>
                </p:cNvSpPr>
                <p:nvPr/>
              </p:nvSpPr>
              <p:spPr bwMode="auto">
                <a:xfrm>
                  <a:off x="5184" y="8943"/>
                  <a:ext cx="58" cy="56"/>
                </a:xfrm>
                <a:prstGeom prst="ellipse">
                  <a:avLst/>
                </a:prstGeom>
                <a:solidFill>
                  <a:srgbClr val="CCFFFF"/>
                </a:solidFill>
                <a:ln w="1905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328" name="Oval 24"/>
                <p:cNvSpPr>
                  <a:spLocks noChangeArrowheads="1"/>
                </p:cNvSpPr>
                <p:nvPr/>
              </p:nvSpPr>
              <p:spPr bwMode="auto">
                <a:xfrm>
                  <a:off x="5297" y="8943"/>
                  <a:ext cx="58" cy="56"/>
                </a:xfrm>
                <a:prstGeom prst="ellipse">
                  <a:avLst/>
                </a:prstGeom>
                <a:solidFill>
                  <a:srgbClr val="CCFFFF"/>
                </a:solidFill>
                <a:ln w="1905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329" name="Oval 25"/>
                <p:cNvSpPr>
                  <a:spLocks noChangeArrowheads="1"/>
                </p:cNvSpPr>
                <p:nvPr/>
              </p:nvSpPr>
              <p:spPr bwMode="auto">
                <a:xfrm>
                  <a:off x="5410" y="8943"/>
                  <a:ext cx="58" cy="56"/>
                </a:xfrm>
                <a:prstGeom prst="ellipse">
                  <a:avLst/>
                </a:prstGeom>
                <a:solidFill>
                  <a:srgbClr val="CCFFFF"/>
                </a:solidFill>
                <a:ln w="1905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sp>
            <p:nvSpPr>
              <p:cNvPr id="30793" name="WordArt 26"/>
              <p:cNvSpPr>
                <a:spLocks noChangeArrowheads="1" noChangeShapeType="1" noTextEdit="1"/>
              </p:cNvSpPr>
              <p:nvPr/>
            </p:nvSpPr>
            <p:spPr bwMode="auto">
              <a:xfrm>
                <a:off x="2057" y="782"/>
                <a:ext cx="441" cy="20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a:t>
                </a:r>
                <a:r>
                  <a:rPr lang="en-US"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N-</a:t>
                </a:r>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ой </a:t>
                </a:r>
              </a:p>
              <a:p>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30794" name="WordArt 27"/>
              <p:cNvSpPr>
                <a:spLocks noChangeArrowheads="1" noChangeShapeType="1" noTextEdit="1"/>
              </p:cNvSpPr>
              <p:nvPr/>
            </p:nvSpPr>
            <p:spPr bwMode="auto">
              <a:xfrm>
                <a:off x="643" y="773"/>
                <a:ext cx="454" cy="21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00008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1-ой </a:t>
                </a:r>
              </a:p>
              <a:p>
                <a:r>
                  <a:rPr lang="ru-RU" sz="1200" kern="10">
                    <a:solidFill>
                      <a:srgbClr val="00008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1200" kern="10">
                    <a:solidFill>
                      <a:srgbClr val="00008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30795" name="WordArt 28"/>
              <p:cNvSpPr>
                <a:spLocks noChangeArrowheads="1" noChangeShapeType="1" noTextEdit="1"/>
              </p:cNvSpPr>
              <p:nvPr/>
            </p:nvSpPr>
            <p:spPr bwMode="auto">
              <a:xfrm>
                <a:off x="1284" y="782"/>
                <a:ext cx="450" cy="20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00CC"/>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2-ой </a:t>
                </a:r>
              </a:p>
              <a:p>
                <a:r>
                  <a:rPr lang="ru-RU" sz="1200" kern="10">
                    <a:solidFill>
                      <a:srgbClr val="CC00CC"/>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1200" kern="10">
                    <a:solidFill>
                      <a:srgbClr val="CC00CC"/>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1250333" name="Rectangle 29"/>
              <p:cNvSpPr>
                <a:spLocks noChangeArrowheads="1"/>
              </p:cNvSpPr>
              <p:nvPr/>
            </p:nvSpPr>
            <p:spPr bwMode="auto">
              <a:xfrm>
                <a:off x="998" y="1469"/>
                <a:ext cx="1151" cy="202"/>
              </a:xfrm>
              <a:prstGeom prst="rect">
                <a:avLst/>
              </a:prstGeom>
              <a:solidFill>
                <a:srgbClr val="CCFF99"/>
              </a:solidFill>
              <a:ln w="38100">
                <a:solidFill>
                  <a:srgbClr val="006699"/>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0797" name="Freeform 30"/>
              <p:cNvSpPr>
                <a:spLocks/>
              </p:cNvSpPr>
              <p:nvPr/>
            </p:nvSpPr>
            <p:spPr bwMode="auto">
              <a:xfrm>
                <a:off x="1955" y="1024"/>
                <a:ext cx="320" cy="445"/>
              </a:xfrm>
              <a:custGeom>
                <a:avLst/>
                <a:gdLst>
                  <a:gd name="T0" fmla="*/ 565 w 565"/>
                  <a:gd name="T1" fmla="*/ 0 h 1243"/>
                  <a:gd name="T2" fmla="*/ 560 w 565"/>
                  <a:gd name="T3" fmla="*/ 789 h 1243"/>
                  <a:gd name="T4" fmla="*/ 0 w 565"/>
                  <a:gd name="T5" fmla="*/ 1243 h 1243"/>
                  <a:gd name="T6" fmla="*/ 0 60000 65536"/>
                  <a:gd name="T7" fmla="*/ 0 60000 65536"/>
                  <a:gd name="T8" fmla="*/ 0 60000 65536"/>
                  <a:gd name="T9" fmla="*/ 0 w 565"/>
                  <a:gd name="T10" fmla="*/ 0 h 1243"/>
                  <a:gd name="T11" fmla="*/ 565 w 565"/>
                  <a:gd name="T12" fmla="*/ 1243 h 1243"/>
                </a:gdLst>
                <a:ahLst/>
                <a:cxnLst>
                  <a:cxn ang="T6">
                    <a:pos x="T0" y="T1"/>
                  </a:cxn>
                  <a:cxn ang="T7">
                    <a:pos x="T2" y="T3"/>
                  </a:cxn>
                  <a:cxn ang="T8">
                    <a:pos x="T4" y="T5"/>
                  </a:cxn>
                </a:cxnLst>
                <a:rect l="T9" t="T10" r="T11" b="T12"/>
                <a:pathLst>
                  <a:path w="565" h="1243">
                    <a:moveTo>
                      <a:pt x="565" y="0"/>
                    </a:moveTo>
                    <a:lnTo>
                      <a:pt x="560" y="789"/>
                    </a:lnTo>
                    <a:lnTo>
                      <a:pt x="0" y="1243"/>
                    </a:lnTo>
                  </a:path>
                </a:pathLst>
              </a:custGeom>
              <a:noFill/>
              <a:ln w="28575">
                <a:solidFill>
                  <a:srgbClr val="006699"/>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98" name="Freeform 31"/>
              <p:cNvSpPr>
                <a:spLocks/>
              </p:cNvSpPr>
              <p:nvPr/>
            </p:nvSpPr>
            <p:spPr bwMode="auto">
              <a:xfrm flipH="1">
                <a:off x="870" y="1024"/>
                <a:ext cx="319" cy="445"/>
              </a:xfrm>
              <a:custGeom>
                <a:avLst/>
                <a:gdLst>
                  <a:gd name="T0" fmla="*/ 565 w 565"/>
                  <a:gd name="T1" fmla="*/ 0 h 1243"/>
                  <a:gd name="T2" fmla="*/ 560 w 565"/>
                  <a:gd name="T3" fmla="*/ 789 h 1243"/>
                  <a:gd name="T4" fmla="*/ 0 w 565"/>
                  <a:gd name="T5" fmla="*/ 1243 h 1243"/>
                  <a:gd name="T6" fmla="*/ 0 60000 65536"/>
                  <a:gd name="T7" fmla="*/ 0 60000 65536"/>
                  <a:gd name="T8" fmla="*/ 0 60000 65536"/>
                  <a:gd name="T9" fmla="*/ 0 w 565"/>
                  <a:gd name="T10" fmla="*/ 0 h 1243"/>
                  <a:gd name="T11" fmla="*/ 565 w 565"/>
                  <a:gd name="T12" fmla="*/ 1243 h 1243"/>
                </a:gdLst>
                <a:ahLst/>
                <a:cxnLst>
                  <a:cxn ang="T6">
                    <a:pos x="T0" y="T1"/>
                  </a:cxn>
                  <a:cxn ang="T7">
                    <a:pos x="T2" y="T3"/>
                  </a:cxn>
                  <a:cxn ang="T8">
                    <a:pos x="T4" y="T5"/>
                  </a:cxn>
                </a:cxnLst>
                <a:rect l="T9" t="T10" r="T11" b="T12"/>
                <a:pathLst>
                  <a:path w="565" h="1243">
                    <a:moveTo>
                      <a:pt x="565" y="0"/>
                    </a:moveTo>
                    <a:lnTo>
                      <a:pt x="560" y="789"/>
                    </a:lnTo>
                    <a:lnTo>
                      <a:pt x="0" y="1243"/>
                    </a:lnTo>
                  </a:path>
                </a:pathLst>
              </a:custGeom>
              <a:noFill/>
              <a:ln w="28575">
                <a:solidFill>
                  <a:srgbClr val="006699"/>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99" name="Line 32"/>
              <p:cNvSpPr>
                <a:spLocks noChangeShapeType="1"/>
              </p:cNvSpPr>
              <p:nvPr/>
            </p:nvSpPr>
            <p:spPr bwMode="auto">
              <a:xfrm>
                <a:off x="1509" y="1024"/>
                <a:ext cx="0" cy="445"/>
              </a:xfrm>
              <a:prstGeom prst="line">
                <a:avLst/>
              </a:prstGeom>
              <a:noFill/>
              <a:ln w="28575">
                <a:solidFill>
                  <a:srgbClr val="006699"/>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1250339" name="Rectangle 35"/>
              <p:cNvSpPr>
                <a:spLocks noChangeArrowheads="1"/>
              </p:cNvSpPr>
              <p:nvPr/>
            </p:nvSpPr>
            <p:spPr bwMode="auto">
              <a:xfrm>
                <a:off x="614" y="1105"/>
                <a:ext cx="511" cy="283"/>
              </a:xfrm>
              <a:prstGeom prst="rect">
                <a:avLst/>
              </a:prstGeom>
              <a:solidFill>
                <a:srgbClr val="FFCCFF"/>
              </a:solidFill>
              <a:ln w="28575">
                <a:solidFill>
                  <a:srgbClr val="800080"/>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340" name="Rectangle 36"/>
              <p:cNvSpPr>
                <a:spLocks noChangeArrowheads="1"/>
              </p:cNvSpPr>
              <p:nvPr/>
            </p:nvSpPr>
            <p:spPr bwMode="auto">
              <a:xfrm>
                <a:off x="1253" y="1105"/>
                <a:ext cx="511" cy="283"/>
              </a:xfrm>
              <a:prstGeom prst="rect">
                <a:avLst/>
              </a:prstGeom>
              <a:solidFill>
                <a:srgbClr val="FFCCFF"/>
              </a:solidFill>
              <a:ln w="28575">
                <a:solidFill>
                  <a:srgbClr val="800080"/>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341" name="Rectangle 37"/>
              <p:cNvSpPr>
                <a:spLocks noChangeArrowheads="1"/>
              </p:cNvSpPr>
              <p:nvPr/>
            </p:nvSpPr>
            <p:spPr bwMode="auto">
              <a:xfrm>
                <a:off x="2021" y="1105"/>
                <a:ext cx="511" cy="283"/>
              </a:xfrm>
              <a:prstGeom prst="rect">
                <a:avLst/>
              </a:prstGeom>
              <a:solidFill>
                <a:srgbClr val="FFCCFF"/>
              </a:solidFill>
              <a:ln w="28575">
                <a:solidFill>
                  <a:srgbClr val="800080"/>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grpSp>
            <p:nvGrpSpPr>
              <p:cNvPr id="30803" name="Group 38"/>
              <p:cNvGrpSpPr>
                <a:grpSpLocks/>
              </p:cNvGrpSpPr>
              <p:nvPr/>
            </p:nvGrpSpPr>
            <p:grpSpPr bwMode="auto">
              <a:xfrm>
                <a:off x="1829" y="1237"/>
                <a:ext cx="149" cy="27"/>
                <a:chOff x="5183" y="8943"/>
                <a:chExt cx="285" cy="57"/>
              </a:xfrm>
            </p:grpSpPr>
            <p:sp>
              <p:nvSpPr>
                <p:cNvPr id="1250343" name="Oval 39"/>
                <p:cNvSpPr>
                  <a:spLocks noChangeArrowheads="1"/>
                </p:cNvSpPr>
                <p:nvPr/>
              </p:nvSpPr>
              <p:spPr bwMode="auto">
                <a:xfrm>
                  <a:off x="5184" y="8944"/>
                  <a:ext cx="56" cy="56"/>
                </a:xfrm>
                <a:prstGeom prst="ellipse">
                  <a:avLst/>
                </a:prstGeom>
                <a:solidFill>
                  <a:srgbClr val="FFCCFF"/>
                </a:solidFill>
                <a:ln w="19050">
                  <a:solidFill>
                    <a:srgbClr val="80008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344" name="Oval 40"/>
                <p:cNvSpPr>
                  <a:spLocks noChangeArrowheads="1"/>
                </p:cNvSpPr>
                <p:nvPr/>
              </p:nvSpPr>
              <p:spPr bwMode="auto">
                <a:xfrm>
                  <a:off x="5296" y="8944"/>
                  <a:ext cx="59" cy="56"/>
                </a:xfrm>
                <a:prstGeom prst="ellipse">
                  <a:avLst/>
                </a:prstGeom>
                <a:solidFill>
                  <a:srgbClr val="FFCCFF"/>
                </a:solidFill>
                <a:ln w="19050">
                  <a:solidFill>
                    <a:srgbClr val="80008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345" name="Oval 41"/>
                <p:cNvSpPr>
                  <a:spLocks noChangeArrowheads="1"/>
                </p:cNvSpPr>
                <p:nvPr/>
              </p:nvSpPr>
              <p:spPr bwMode="auto">
                <a:xfrm>
                  <a:off x="5411" y="8944"/>
                  <a:ext cx="56" cy="56"/>
                </a:xfrm>
                <a:prstGeom prst="ellipse">
                  <a:avLst/>
                </a:prstGeom>
                <a:solidFill>
                  <a:srgbClr val="FFCCFF"/>
                </a:solidFill>
                <a:ln w="19050">
                  <a:solidFill>
                    <a:srgbClr val="80008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sp>
            <p:nvSpPr>
              <p:cNvPr id="30804" name="WordArt 42"/>
              <p:cNvSpPr>
                <a:spLocks noChangeArrowheads="1" noChangeShapeType="1" noTextEdit="1"/>
              </p:cNvSpPr>
              <p:nvPr/>
            </p:nvSpPr>
            <p:spPr bwMode="auto">
              <a:xfrm>
                <a:off x="642" y="1145"/>
                <a:ext cx="459" cy="2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chemeClr val="accent2"/>
                    </a:solidFill>
                    <a:effectLst>
                      <a:outerShdw dist="12700" algn="ctr" rotWithShape="0">
                        <a:srgbClr val="FF9933"/>
                      </a:outerShdw>
                    </a:effectLst>
                  </a:rPr>
                  <a:t>Интерфейс</a:t>
                </a:r>
              </a:p>
              <a:p>
                <a:r>
                  <a:rPr lang="ru-RU" sz="1200" kern="10">
                    <a:solidFill>
                      <a:schemeClr val="accent2"/>
                    </a:solidFill>
                    <a:effectLst>
                      <a:outerShdw dist="12700" algn="ctr" rotWithShape="0">
                        <a:srgbClr val="FF9933"/>
                      </a:outerShdw>
                    </a:effectLst>
                  </a:rPr>
                  <a:t> 1-ой платежной </a:t>
                </a:r>
              </a:p>
              <a:p>
                <a:r>
                  <a:rPr lang="ru-RU" sz="1200" kern="10">
                    <a:solidFill>
                      <a:schemeClr val="accent2"/>
                    </a:solidFill>
                    <a:effectLst>
                      <a:outerShdw dist="12700" algn="ctr" rotWithShape="0">
                        <a:srgbClr val="FF9933"/>
                      </a:outerShdw>
                    </a:effectLst>
                  </a:rPr>
                  <a:t>системы</a:t>
                </a:r>
              </a:p>
            </p:txBody>
          </p:sp>
          <p:sp>
            <p:nvSpPr>
              <p:cNvPr id="30805" name="WordArt 43"/>
              <p:cNvSpPr>
                <a:spLocks noChangeArrowheads="1" noChangeShapeType="1" noTextEdit="1"/>
              </p:cNvSpPr>
              <p:nvPr/>
            </p:nvSpPr>
            <p:spPr bwMode="auto">
              <a:xfrm>
                <a:off x="1278" y="1145"/>
                <a:ext cx="462" cy="2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00CC"/>
                    </a:solidFill>
                    <a:effectLst>
                      <a:outerShdw dist="12700" algn="ctr" rotWithShape="0">
                        <a:srgbClr val="FF9933"/>
                      </a:outerShdw>
                    </a:effectLst>
                  </a:rPr>
                  <a:t>Интерфейс</a:t>
                </a:r>
              </a:p>
              <a:p>
                <a:r>
                  <a:rPr lang="ru-RU" sz="1200" kern="10">
                    <a:solidFill>
                      <a:srgbClr val="CC00CC"/>
                    </a:solidFill>
                    <a:effectLst>
                      <a:outerShdw dist="12700" algn="ctr" rotWithShape="0">
                        <a:srgbClr val="FF9933"/>
                      </a:outerShdw>
                    </a:effectLst>
                  </a:rPr>
                  <a:t> 2-ой платежной </a:t>
                </a:r>
              </a:p>
              <a:p>
                <a:r>
                  <a:rPr lang="ru-RU" sz="1200" kern="10">
                    <a:solidFill>
                      <a:srgbClr val="CC00CC"/>
                    </a:solidFill>
                    <a:effectLst>
                      <a:outerShdw dist="12700" algn="ctr" rotWithShape="0">
                        <a:srgbClr val="FF9933"/>
                      </a:outerShdw>
                    </a:effectLst>
                  </a:rPr>
                  <a:t>системы</a:t>
                </a:r>
              </a:p>
            </p:txBody>
          </p:sp>
          <p:sp>
            <p:nvSpPr>
              <p:cNvPr id="30806" name="WordArt 44"/>
              <p:cNvSpPr>
                <a:spLocks noChangeArrowheads="1" noChangeShapeType="1" noTextEdit="1"/>
              </p:cNvSpPr>
              <p:nvPr/>
            </p:nvSpPr>
            <p:spPr bwMode="auto">
              <a:xfrm>
                <a:off x="2051" y="1145"/>
                <a:ext cx="452" cy="2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3300"/>
                    </a:solidFill>
                    <a:effectLst>
                      <a:outerShdw dist="12700" algn="ctr" rotWithShape="0">
                        <a:srgbClr val="FF9933"/>
                      </a:outerShdw>
                    </a:effectLst>
                  </a:rPr>
                  <a:t>Интерфейс</a:t>
                </a:r>
              </a:p>
              <a:p>
                <a:r>
                  <a:rPr lang="ru-RU" sz="1200" kern="10">
                    <a:solidFill>
                      <a:srgbClr val="CC3300"/>
                    </a:solidFill>
                    <a:effectLst>
                      <a:outerShdw dist="12700" algn="ctr" rotWithShape="0">
                        <a:srgbClr val="FF9933"/>
                      </a:outerShdw>
                    </a:effectLst>
                  </a:rPr>
                  <a:t> </a:t>
                </a:r>
                <a:r>
                  <a:rPr lang="en-US" sz="1200" kern="10">
                    <a:solidFill>
                      <a:srgbClr val="CC3300"/>
                    </a:solidFill>
                    <a:effectLst>
                      <a:outerShdw dist="12700" algn="ctr" rotWithShape="0">
                        <a:srgbClr val="FF9933"/>
                      </a:outerShdw>
                    </a:effectLst>
                  </a:rPr>
                  <a:t>N-</a:t>
                </a:r>
                <a:r>
                  <a:rPr lang="ru-RU" sz="1200" kern="10">
                    <a:solidFill>
                      <a:srgbClr val="CC3300"/>
                    </a:solidFill>
                    <a:effectLst>
                      <a:outerShdw dist="12700" algn="ctr" rotWithShape="0">
                        <a:srgbClr val="FF9933"/>
                      </a:outerShdw>
                    </a:effectLst>
                  </a:rPr>
                  <a:t>ой платежной </a:t>
                </a:r>
              </a:p>
              <a:p>
                <a:r>
                  <a:rPr lang="ru-RU" sz="1200" kern="10">
                    <a:solidFill>
                      <a:srgbClr val="CC3300"/>
                    </a:solidFill>
                    <a:effectLst>
                      <a:outerShdw dist="12700" algn="ctr" rotWithShape="0">
                        <a:srgbClr val="FF9933"/>
                      </a:outerShdw>
                    </a:effectLst>
                  </a:rPr>
                  <a:t>системы</a:t>
                </a:r>
              </a:p>
            </p:txBody>
          </p:sp>
          <p:sp>
            <p:nvSpPr>
              <p:cNvPr id="1250349" name="Rectangle 45"/>
              <p:cNvSpPr>
                <a:spLocks noChangeArrowheads="1"/>
              </p:cNvSpPr>
              <p:nvPr/>
            </p:nvSpPr>
            <p:spPr bwMode="auto">
              <a:xfrm>
                <a:off x="998" y="2035"/>
                <a:ext cx="1151" cy="202"/>
              </a:xfrm>
              <a:prstGeom prst="rect">
                <a:avLst/>
              </a:prstGeom>
              <a:solidFill>
                <a:srgbClr val="FFCCFF"/>
              </a:solidFill>
              <a:ln w="38100">
                <a:solidFill>
                  <a:srgbClr val="006699"/>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350" name="Rectangle 46"/>
              <p:cNvSpPr>
                <a:spLocks noChangeArrowheads="1"/>
              </p:cNvSpPr>
              <p:nvPr/>
            </p:nvSpPr>
            <p:spPr bwMode="auto">
              <a:xfrm>
                <a:off x="998" y="2277"/>
                <a:ext cx="1151" cy="202"/>
              </a:xfrm>
              <a:prstGeom prst="rect">
                <a:avLst/>
              </a:prstGeom>
              <a:solidFill>
                <a:srgbClr val="FFFFCC"/>
              </a:solidFill>
              <a:ln w="38100">
                <a:solidFill>
                  <a:srgbClr val="006699"/>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grpSp>
            <p:nvGrpSpPr>
              <p:cNvPr id="30809" name="Group 47"/>
              <p:cNvGrpSpPr>
                <a:grpSpLocks/>
              </p:cNvGrpSpPr>
              <p:nvPr/>
            </p:nvGrpSpPr>
            <p:grpSpPr bwMode="auto">
              <a:xfrm>
                <a:off x="998" y="2520"/>
                <a:ext cx="1150" cy="808"/>
                <a:chOff x="4241" y="12208"/>
                <a:chExt cx="2034" cy="2260"/>
              </a:xfrm>
            </p:grpSpPr>
            <p:sp>
              <p:nvSpPr>
                <p:cNvPr id="1250352" name="Rectangle 48"/>
                <p:cNvSpPr>
                  <a:spLocks noChangeArrowheads="1"/>
                </p:cNvSpPr>
                <p:nvPr/>
              </p:nvSpPr>
              <p:spPr bwMode="auto">
                <a:xfrm>
                  <a:off x="4240" y="12208"/>
                  <a:ext cx="2035" cy="2260"/>
                </a:xfrm>
                <a:prstGeom prst="rect">
                  <a:avLst/>
                </a:prstGeom>
                <a:solidFill>
                  <a:srgbClr val="D9FFD9"/>
                </a:solidFill>
                <a:ln w="38100">
                  <a:solidFill>
                    <a:schemeClr val="accent2"/>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0821" name="Line 49"/>
                <p:cNvSpPr>
                  <a:spLocks noChangeShapeType="1"/>
                </p:cNvSpPr>
                <p:nvPr/>
              </p:nvSpPr>
              <p:spPr bwMode="auto">
                <a:xfrm>
                  <a:off x="4241" y="12773"/>
                  <a:ext cx="203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822" name="Line 50"/>
                <p:cNvSpPr>
                  <a:spLocks noChangeShapeType="1"/>
                </p:cNvSpPr>
                <p:nvPr/>
              </p:nvSpPr>
              <p:spPr bwMode="auto">
                <a:xfrm>
                  <a:off x="4241" y="13338"/>
                  <a:ext cx="203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823" name="Line 51"/>
                <p:cNvSpPr>
                  <a:spLocks noChangeShapeType="1"/>
                </p:cNvSpPr>
                <p:nvPr/>
              </p:nvSpPr>
              <p:spPr bwMode="auto">
                <a:xfrm>
                  <a:off x="4241" y="13903"/>
                  <a:ext cx="203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30810" name="Line 52"/>
              <p:cNvSpPr>
                <a:spLocks noChangeShapeType="1"/>
              </p:cNvSpPr>
              <p:nvPr/>
            </p:nvSpPr>
            <p:spPr bwMode="auto">
              <a:xfrm>
                <a:off x="1573" y="1671"/>
                <a:ext cx="0" cy="364"/>
              </a:xfrm>
              <a:prstGeom prst="line">
                <a:avLst/>
              </a:prstGeom>
              <a:noFill/>
              <a:ln w="28575">
                <a:solidFill>
                  <a:srgbClr val="006699"/>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1250357" name="Rectangle 53"/>
              <p:cNvSpPr>
                <a:spLocks noChangeArrowheads="1"/>
              </p:cNvSpPr>
              <p:nvPr/>
            </p:nvSpPr>
            <p:spPr bwMode="auto">
              <a:xfrm>
                <a:off x="998" y="1752"/>
                <a:ext cx="1151" cy="202"/>
              </a:xfrm>
              <a:prstGeom prst="rect">
                <a:avLst/>
              </a:prstGeom>
              <a:solidFill>
                <a:srgbClr val="CCFFFF"/>
              </a:solidFill>
              <a:ln w="38100">
                <a:solidFill>
                  <a:srgbClr val="006699"/>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0812" name="WordArt 54"/>
              <p:cNvSpPr>
                <a:spLocks noChangeArrowheads="1" noChangeShapeType="1" noTextEdit="1"/>
              </p:cNvSpPr>
              <p:nvPr/>
            </p:nvSpPr>
            <p:spPr bwMode="auto">
              <a:xfrm>
                <a:off x="1062" y="1509"/>
                <a:ext cx="1022" cy="122"/>
              </a:xfrm>
              <a:prstGeom prst="rect">
                <a:avLst/>
              </a:prstGeom>
            </p:spPr>
            <p:txBody>
              <a:bodyPr wrap="none" fromWordArt="1">
                <a:prstTxWarp prst="textCanDown">
                  <a:avLst>
                    <a:gd name="adj" fmla="val 12093"/>
                  </a:avLst>
                </a:prstTxWarp>
              </a:bodyPr>
              <a:lstStyle/>
              <a:p>
                <a:r>
                  <a:rPr lang="ru-RU" sz="1800" kern="10">
                    <a:ln w="9525">
                      <a:solidFill>
                        <a:srgbClr val="0000FF"/>
                      </a:solidFill>
                      <a:round/>
                      <a:headEnd/>
                      <a:tailEnd/>
                    </a:ln>
                    <a:solidFill>
                      <a:srgbClr val="0000FF"/>
                    </a:solidFill>
                    <a:effectLst>
                      <a:outerShdw dist="17961" dir="2700000" algn="ctr" rotWithShape="0">
                        <a:srgbClr val="FF9933"/>
                      </a:outerShdw>
                    </a:effectLst>
                  </a:rPr>
                  <a:t> I O T P - м о с т </a:t>
                </a:r>
              </a:p>
            </p:txBody>
          </p:sp>
          <p:sp>
            <p:nvSpPr>
              <p:cNvPr id="30813" name="WordArt 55"/>
              <p:cNvSpPr>
                <a:spLocks noChangeArrowheads="1" noChangeShapeType="1" noTextEdit="1"/>
              </p:cNvSpPr>
              <p:nvPr/>
            </p:nvSpPr>
            <p:spPr bwMode="auto">
              <a:xfrm>
                <a:off x="1125" y="1792"/>
                <a:ext cx="905" cy="12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8259"/>
                  </a:avLst>
                </a:prstTxWarp>
              </a:bodyPr>
              <a:lstStyle/>
              <a:p>
                <a:r>
                  <a:rPr lang="ru-RU" sz="1400" kern="10">
                    <a:solidFill>
                      <a:srgbClr val="0000FF"/>
                    </a:solidFill>
                    <a:effectLst>
                      <a:outerShdw dist="12700" algn="ctr" rotWithShape="0">
                        <a:srgbClr val="FF9933"/>
                      </a:outerShdw>
                    </a:effectLst>
                  </a:rPr>
                  <a:t>Платежный прикладной</a:t>
                </a:r>
              </a:p>
              <a:p>
                <a:r>
                  <a:rPr lang="ru-RU" sz="1400" kern="10">
                    <a:solidFill>
                      <a:srgbClr val="0000FF"/>
                    </a:solidFill>
                    <a:effectLst>
                      <a:outerShdw dist="12700" algn="ctr" rotWithShape="0">
                        <a:srgbClr val="FF9933"/>
                      </a:outerShdw>
                    </a:effectLst>
                  </a:rPr>
                  <a:t> программный интерфейс </a:t>
                </a:r>
              </a:p>
            </p:txBody>
          </p:sp>
          <p:sp>
            <p:nvSpPr>
              <p:cNvPr id="30814" name="WordArt 56"/>
              <p:cNvSpPr>
                <a:spLocks noChangeArrowheads="1" noChangeShapeType="1" noTextEdit="1"/>
              </p:cNvSpPr>
              <p:nvPr/>
            </p:nvSpPr>
            <p:spPr bwMode="auto">
              <a:xfrm>
                <a:off x="1153" y="2049"/>
                <a:ext cx="836"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3097"/>
                  </a:avLst>
                </a:prstTxWarp>
              </a:bodyPr>
              <a:lstStyle/>
              <a:p>
                <a:r>
                  <a:rPr lang="ru-RU" sz="1000" kern="10">
                    <a:solidFill>
                      <a:srgbClr val="993366"/>
                    </a:solidFill>
                    <a:effectLst>
                      <a:outerShdw dist="12700" algn="ctr" rotWithShape="0">
                        <a:srgbClr val="FF9933"/>
                      </a:outerShdw>
                    </a:effectLst>
                  </a:rPr>
                  <a:t> Базовый программный </a:t>
                </a:r>
              </a:p>
              <a:p>
                <a:r>
                  <a:rPr lang="ru-RU" sz="1000" kern="10">
                    <a:solidFill>
                      <a:srgbClr val="993366"/>
                    </a:solidFill>
                    <a:effectLst>
                      <a:outerShdw dist="12700" algn="ctr" rotWithShape="0">
                        <a:srgbClr val="FF9933"/>
                      </a:outerShdw>
                    </a:effectLst>
                  </a:rPr>
                  <a:t>модуль IOTP</a:t>
                </a:r>
              </a:p>
              <a:p>
                <a:r>
                  <a:rPr lang="ru-RU" sz="1000" kern="10">
                    <a:solidFill>
                      <a:srgbClr val="993366"/>
                    </a:solidFill>
                    <a:effectLst>
                      <a:outerShdw dist="12700" algn="ctr" rotWithShape="0">
                        <a:srgbClr val="FF9933"/>
                      </a:outerShdw>
                    </a:effectLst>
                  </a:rPr>
                  <a:t>(подуровень IOTP)</a:t>
                </a:r>
              </a:p>
            </p:txBody>
          </p:sp>
          <p:sp>
            <p:nvSpPr>
              <p:cNvPr id="30815" name="WordArt 57"/>
              <p:cNvSpPr>
                <a:spLocks noChangeArrowheads="1" noChangeShapeType="1" noTextEdit="1"/>
              </p:cNvSpPr>
              <p:nvPr/>
            </p:nvSpPr>
            <p:spPr bwMode="auto">
              <a:xfrm>
                <a:off x="1149" y="2290"/>
                <a:ext cx="846"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3097"/>
                  </a:avLst>
                </a:prstTxWarp>
              </a:bodyPr>
              <a:lstStyle/>
              <a:p>
                <a:r>
                  <a:rPr lang="ru-RU" sz="1000" kern="10">
                    <a:solidFill>
                      <a:srgbClr val="008000"/>
                    </a:solidFill>
                    <a:effectLst>
                      <a:outerShdw dist="12700" algn="ctr" rotWithShape="0">
                        <a:srgbClr val="FF9933"/>
                      </a:outerShdw>
                    </a:effectLst>
                  </a:rPr>
                  <a:t> Базовый программный </a:t>
                </a:r>
              </a:p>
              <a:p>
                <a:r>
                  <a:rPr lang="ru-RU" sz="1000" kern="10">
                    <a:solidFill>
                      <a:srgbClr val="008000"/>
                    </a:solidFill>
                    <a:effectLst>
                      <a:outerShdw dist="12700" algn="ctr" rotWithShape="0">
                        <a:srgbClr val="FF9933"/>
                      </a:outerShdw>
                    </a:effectLst>
                  </a:rPr>
                  <a:t>модуль HTTP</a:t>
                </a:r>
              </a:p>
              <a:p>
                <a:r>
                  <a:rPr lang="ru-RU" sz="1000" kern="10">
                    <a:solidFill>
                      <a:srgbClr val="008000"/>
                    </a:solidFill>
                    <a:effectLst>
                      <a:outerShdw dist="12700" algn="ctr" rotWithShape="0">
                        <a:srgbClr val="FF9933"/>
                      </a:outerShdw>
                    </a:effectLst>
                  </a:rPr>
                  <a:t>(подуровень HTTP)</a:t>
                </a:r>
              </a:p>
            </p:txBody>
          </p:sp>
          <p:sp>
            <p:nvSpPr>
              <p:cNvPr id="30816" name="WordArt 58"/>
              <p:cNvSpPr>
                <a:spLocks noChangeArrowheads="1" noChangeShapeType="1" noTextEdit="1"/>
              </p:cNvSpPr>
              <p:nvPr/>
            </p:nvSpPr>
            <p:spPr bwMode="auto">
              <a:xfrm>
                <a:off x="1145" y="2547"/>
                <a:ext cx="858" cy="14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Транспортный уровень </a:t>
                </a:r>
              </a:p>
              <a:p>
                <a:r>
                  <a:rPr lang="ru-RU" sz="1400" kern="10">
                    <a:solidFill>
                      <a:srgbClr val="FF0000"/>
                    </a:solidFill>
                    <a:effectLst>
                      <a:outerShdw dist="12700" algn="ctr" rotWithShape="0">
                        <a:srgbClr val="006699"/>
                      </a:outerShdw>
                    </a:effectLst>
                  </a:rPr>
                  <a:t>(ТСР)</a:t>
                </a:r>
              </a:p>
            </p:txBody>
          </p:sp>
          <p:sp>
            <p:nvSpPr>
              <p:cNvPr id="30817" name="WordArt 59"/>
              <p:cNvSpPr>
                <a:spLocks noChangeArrowheads="1" noChangeShapeType="1" noTextEdit="1"/>
              </p:cNvSpPr>
              <p:nvPr/>
            </p:nvSpPr>
            <p:spPr bwMode="auto">
              <a:xfrm>
                <a:off x="1145" y="3168"/>
                <a:ext cx="858" cy="12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Физический уровень </a:t>
                </a:r>
              </a:p>
            </p:txBody>
          </p:sp>
          <p:sp>
            <p:nvSpPr>
              <p:cNvPr id="30818" name="WordArt 60"/>
              <p:cNvSpPr>
                <a:spLocks noChangeArrowheads="1" noChangeShapeType="1" noTextEdit="1"/>
              </p:cNvSpPr>
              <p:nvPr/>
            </p:nvSpPr>
            <p:spPr bwMode="auto">
              <a:xfrm>
                <a:off x="1145" y="2954"/>
                <a:ext cx="858" cy="13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Канальный уровень </a:t>
                </a:r>
              </a:p>
              <a:p>
                <a:r>
                  <a:rPr lang="ru-RU" sz="1400" kern="10">
                    <a:solidFill>
                      <a:srgbClr val="FF0000"/>
                    </a:solidFill>
                    <a:effectLst>
                      <a:outerShdw dist="12700" algn="ctr" rotWithShape="0">
                        <a:srgbClr val="006699"/>
                      </a:outerShdw>
                    </a:effectLst>
                  </a:rPr>
                  <a:t>(РРР, </a:t>
                </a:r>
                <a:r>
                  <a:rPr lang="en-US" sz="1400" kern="10">
                    <a:solidFill>
                      <a:srgbClr val="FF0000"/>
                    </a:solidFill>
                    <a:effectLst>
                      <a:outerShdw dist="12700" algn="ctr" rotWithShape="0">
                        <a:srgbClr val="006699"/>
                      </a:outerShdw>
                    </a:effectLst>
                  </a:rPr>
                  <a:t>SLIP)</a:t>
                </a:r>
                <a:endParaRPr lang="ru-RU" sz="1400" kern="10">
                  <a:solidFill>
                    <a:srgbClr val="FF0000"/>
                  </a:solidFill>
                  <a:effectLst>
                    <a:outerShdw dist="12700" algn="ctr" rotWithShape="0">
                      <a:srgbClr val="006699"/>
                    </a:outerShdw>
                  </a:effectLst>
                </a:endParaRPr>
              </a:p>
            </p:txBody>
          </p:sp>
          <p:sp>
            <p:nvSpPr>
              <p:cNvPr id="30819" name="WordArt 61"/>
              <p:cNvSpPr>
                <a:spLocks noChangeArrowheads="1" noChangeShapeType="1" noTextEdit="1"/>
              </p:cNvSpPr>
              <p:nvPr/>
            </p:nvSpPr>
            <p:spPr bwMode="auto">
              <a:xfrm>
                <a:off x="1145" y="2754"/>
                <a:ext cx="858" cy="14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Сетевой уровень </a:t>
                </a:r>
              </a:p>
              <a:p>
                <a:r>
                  <a:rPr lang="ru-RU" sz="1400" kern="10">
                    <a:solidFill>
                      <a:srgbClr val="FF0000"/>
                    </a:solidFill>
                    <a:effectLst>
                      <a:outerShdw dist="12700" algn="ctr" rotWithShape="0">
                        <a:srgbClr val="006699"/>
                      </a:outerShdw>
                    </a:effectLst>
                  </a:rPr>
                  <a:t>(</a:t>
                </a:r>
                <a:r>
                  <a:rPr lang="en-US" sz="1400" kern="10">
                    <a:solidFill>
                      <a:srgbClr val="FF0000"/>
                    </a:solidFill>
                    <a:effectLst>
                      <a:outerShdw dist="12700" algn="ctr" rotWithShape="0">
                        <a:srgbClr val="006699"/>
                      </a:outerShdw>
                    </a:effectLst>
                  </a:rPr>
                  <a:t>IP)</a:t>
                </a:r>
                <a:endParaRPr lang="ru-RU" sz="1400" kern="10">
                  <a:solidFill>
                    <a:srgbClr val="FF0000"/>
                  </a:solidFill>
                  <a:effectLst>
                    <a:outerShdw dist="12700" algn="ctr" rotWithShape="0">
                      <a:srgbClr val="006699"/>
                    </a:outerShdw>
                  </a:effectLst>
                </a:endParaRPr>
              </a:p>
            </p:txBody>
          </p:sp>
        </p:grpSp>
        <p:sp>
          <p:nvSpPr>
            <p:cNvPr id="1250409" name="AutoShape 105"/>
            <p:cNvSpPr>
              <a:spLocks/>
            </p:cNvSpPr>
            <p:nvPr/>
          </p:nvSpPr>
          <p:spPr bwMode="auto">
            <a:xfrm>
              <a:off x="5014" y="672"/>
              <a:ext cx="175" cy="1774"/>
            </a:xfrm>
            <a:prstGeom prst="rightBrace">
              <a:avLst>
                <a:gd name="adj1" fmla="val 20556"/>
                <a:gd name="adj2" fmla="val 50009"/>
              </a:avLst>
            </a:prstGeom>
            <a:noFill/>
            <a:ln w="3810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0733" name="WordArt 106"/>
            <p:cNvSpPr>
              <a:spLocks noChangeArrowheads="1" noChangeShapeType="1" noTextEdit="1"/>
            </p:cNvSpPr>
            <p:nvPr/>
          </p:nvSpPr>
          <p:spPr bwMode="auto">
            <a:xfrm rot="-5400000">
              <a:off x="4390" y="1471"/>
              <a:ext cx="1774" cy="176"/>
            </a:xfrm>
            <a:prstGeom prst="rect">
              <a:avLst/>
            </a:prstGeom>
          </p:spPr>
          <p:txBody>
            <a:bodyPr wrap="none" fromWordArt="1">
              <a:prstTxWarp prst="textPlain">
                <a:avLst>
                  <a:gd name="adj" fmla="val 50000"/>
                </a:avLst>
              </a:prstTxWarp>
            </a:bodyPr>
            <a:lstStyle/>
            <a:p>
              <a:r>
                <a:rPr lang="ru-RU" sz="2000" kern="10">
                  <a:ln w="9525">
                    <a:solidFill>
                      <a:srgbClr val="336600"/>
                    </a:solidFill>
                    <a:round/>
                    <a:headEnd/>
                    <a:tailEnd/>
                  </a:ln>
                  <a:solidFill>
                    <a:srgbClr val="336600"/>
                  </a:solidFill>
                  <a:effectLst>
                    <a:outerShdw dist="17961" dir="2700000" algn="ctr" rotWithShape="0">
                      <a:srgbClr val="FF9933"/>
                    </a:outerShdw>
                  </a:effectLst>
                </a:rPr>
                <a:t>Прикладной уровень </a:t>
              </a:r>
              <a:r>
                <a:rPr lang="en-US" sz="2000" kern="10">
                  <a:ln w="9525">
                    <a:solidFill>
                      <a:srgbClr val="336600"/>
                    </a:solidFill>
                    <a:round/>
                    <a:headEnd/>
                    <a:tailEnd/>
                  </a:ln>
                  <a:solidFill>
                    <a:srgbClr val="336600"/>
                  </a:solidFill>
                  <a:effectLst>
                    <a:outerShdw dist="17961" dir="2700000" algn="ctr" rotWithShape="0">
                      <a:srgbClr val="FF9933"/>
                    </a:outerShdw>
                  </a:effectLst>
                </a:rPr>
                <a:t>INTERNET</a:t>
              </a:r>
              <a:endParaRPr lang="ru-RU" sz="2000" kern="10">
                <a:ln w="9525">
                  <a:solidFill>
                    <a:srgbClr val="336600"/>
                  </a:solidFill>
                  <a:round/>
                  <a:headEnd/>
                  <a:tailEnd/>
                </a:ln>
                <a:solidFill>
                  <a:srgbClr val="336600"/>
                </a:solidFill>
                <a:effectLst>
                  <a:outerShdw dist="17961" dir="2700000" algn="ctr" rotWithShape="0">
                    <a:srgbClr val="FF9933"/>
                  </a:outerShdw>
                </a:effectLst>
              </a:endParaRPr>
            </a:p>
          </p:txBody>
        </p:sp>
        <p:sp>
          <p:nvSpPr>
            <p:cNvPr id="30734" name="WordArt 115"/>
            <p:cNvSpPr>
              <a:spLocks noChangeArrowheads="1" noChangeShapeType="1" noTextEdit="1"/>
            </p:cNvSpPr>
            <p:nvPr/>
          </p:nvSpPr>
          <p:spPr bwMode="auto">
            <a:xfrm>
              <a:off x="1230" y="337"/>
              <a:ext cx="900" cy="276"/>
            </a:xfrm>
            <a:prstGeom prst="rect">
              <a:avLst/>
            </a:prstGeom>
          </p:spPr>
          <p:txBody>
            <a:bodyPr wrap="none" fromWordArt="1">
              <a:prstTxWarp prst="textCanDown">
                <a:avLst>
                  <a:gd name="adj" fmla="val 18634"/>
                </a:avLst>
              </a:prstTxWarp>
            </a:bodyPr>
            <a:lstStyle/>
            <a:p>
              <a:r>
                <a:rPr lang="en-US" sz="2400" kern="10">
                  <a:ln w="9525">
                    <a:solidFill>
                      <a:srgbClr val="FF6699"/>
                    </a:solidFill>
                    <a:round/>
                    <a:headEnd/>
                    <a:tailEnd/>
                  </a:ln>
                  <a:solidFill>
                    <a:srgbClr val="FF6699"/>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IOTP-</a:t>
              </a:r>
              <a:r>
                <a:rPr lang="ru-RU" sz="2400" kern="10">
                  <a:ln w="9525">
                    <a:solidFill>
                      <a:srgbClr val="FF6699"/>
                    </a:solidFill>
                    <a:round/>
                    <a:headEnd/>
                    <a:tailEnd/>
                  </a:ln>
                  <a:solidFill>
                    <a:srgbClr val="FF6699"/>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клиент</a:t>
              </a:r>
            </a:p>
            <a:p>
              <a:r>
                <a:rPr lang="ru-RU" sz="2400" kern="10">
                  <a:ln w="9525">
                    <a:solidFill>
                      <a:srgbClr val="FF6699"/>
                    </a:solidFill>
                    <a:round/>
                    <a:headEnd/>
                    <a:tailEnd/>
                  </a:ln>
                  <a:solidFill>
                    <a:srgbClr val="FF6699"/>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(покупатель) </a:t>
              </a:r>
            </a:p>
          </p:txBody>
        </p:sp>
        <p:sp>
          <p:nvSpPr>
            <p:cNvPr id="30735" name="Line 117"/>
            <p:cNvSpPr>
              <a:spLocks noChangeShapeType="1"/>
            </p:cNvSpPr>
            <p:nvPr/>
          </p:nvSpPr>
          <p:spPr bwMode="auto">
            <a:xfrm>
              <a:off x="2208" y="2439"/>
              <a:ext cx="1346" cy="0"/>
            </a:xfrm>
            <a:prstGeom prst="line">
              <a:avLst/>
            </a:prstGeom>
            <a:noFill/>
            <a:ln w="57150">
              <a:solidFill>
                <a:srgbClr val="FF66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ru-RU"/>
            </a:p>
          </p:txBody>
        </p:sp>
        <p:sp>
          <p:nvSpPr>
            <p:cNvPr id="30736" name="Line 118"/>
            <p:cNvSpPr>
              <a:spLocks noChangeShapeType="1"/>
            </p:cNvSpPr>
            <p:nvPr/>
          </p:nvSpPr>
          <p:spPr bwMode="auto">
            <a:xfrm>
              <a:off x="2208" y="2636"/>
              <a:ext cx="1346" cy="0"/>
            </a:xfrm>
            <a:prstGeom prst="line">
              <a:avLst/>
            </a:prstGeom>
            <a:noFill/>
            <a:ln w="57150">
              <a:solidFill>
                <a:srgbClr val="FF66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ru-RU"/>
            </a:p>
          </p:txBody>
        </p:sp>
        <p:sp>
          <p:nvSpPr>
            <p:cNvPr id="30737" name="Line 119"/>
            <p:cNvSpPr>
              <a:spLocks noChangeShapeType="1"/>
            </p:cNvSpPr>
            <p:nvPr/>
          </p:nvSpPr>
          <p:spPr bwMode="auto">
            <a:xfrm>
              <a:off x="2208" y="2833"/>
              <a:ext cx="1346" cy="0"/>
            </a:xfrm>
            <a:prstGeom prst="line">
              <a:avLst/>
            </a:prstGeom>
            <a:noFill/>
            <a:ln w="57150">
              <a:solidFill>
                <a:srgbClr val="FF66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ru-RU"/>
            </a:p>
          </p:txBody>
        </p:sp>
        <p:sp>
          <p:nvSpPr>
            <p:cNvPr id="30738" name="Line 120"/>
            <p:cNvSpPr>
              <a:spLocks noChangeShapeType="1"/>
            </p:cNvSpPr>
            <p:nvPr/>
          </p:nvSpPr>
          <p:spPr bwMode="auto">
            <a:xfrm>
              <a:off x="2208" y="3030"/>
              <a:ext cx="1346" cy="0"/>
            </a:xfrm>
            <a:prstGeom prst="line">
              <a:avLst/>
            </a:prstGeom>
            <a:noFill/>
            <a:ln w="57150">
              <a:solidFill>
                <a:srgbClr val="FF6600"/>
              </a:solidFill>
              <a:prstDash val="dash"/>
              <a:round/>
              <a:headEnd type="stealth" w="sm" len="med"/>
              <a:tailEnd type="stealth" w="sm" len="med"/>
            </a:ln>
            <a:extLst>
              <a:ext uri="{909E8E84-426E-40DD-AFC4-6F175D3DCCD1}">
                <a14:hiddenFill xmlns:a14="http://schemas.microsoft.com/office/drawing/2010/main">
                  <a:noFill/>
                </a14:hiddenFill>
              </a:ext>
            </a:extLst>
          </p:spPr>
          <p:txBody>
            <a:bodyPr/>
            <a:lstStyle/>
            <a:p>
              <a:endParaRPr lang="ru-RU"/>
            </a:p>
          </p:txBody>
        </p:sp>
        <p:sp>
          <p:nvSpPr>
            <p:cNvPr id="30739" name="WordArt 121"/>
            <p:cNvSpPr>
              <a:spLocks noChangeArrowheads="1" noChangeShapeType="1" noTextEdit="1"/>
            </p:cNvSpPr>
            <p:nvPr/>
          </p:nvSpPr>
          <p:spPr bwMode="auto">
            <a:xfrm>
              <a:off x="2516" y="2267"/>
              <a:ext cx="713" cy="1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4287"/>
                </a:avLst>
              </a:prstTxWarp>
            </a:bodyPr>
            <a:lstStyle/>
            <a:p>
              <a:r>
                <a:rPr lang="ru-RU" sz="1400" kern="10">
                  <a:solidFill>
                    <a:srgbClr val="800000"/>
                  </a:solidFill>
                  <a:effectLst>
                    <a:outerShdw dist="12700" algn="ctr" rotWithShape="0">
                      <a:srgbClr val="FF6600"/>
                    </a:outerShdw>
                  </a:effectLst>
                </a:rPr>
                <a:t> Транспортный </a:t>
              </a:r>
            </a:p>
            <a:p>
              <a:r>
                <a:rPr lang="ru-RU" sz="1400" kern="10">
                  <a:solidFill>
                    <a:srgbClr val="800000"/>
                  </a:solidFill>
                  <a:effectLst>
                    <a:outerShdw dist="12700" algn="ctr" rotWithShape="0">
                      <a:srgbClr val="FF6600"/>
                    </a:outerShdw>
                  </a:effectLst>
                </a:rPr>
                <a:t>интерфейс</a:t>
              </a:r>
            </a:p>
          </p:txBody>
        </p:sp>
        <p:sp>
          <p:nvSpPr>
            <p:cNvPr id="30740" name="WordArt 122"/>
            <p:cNvSpPr>
              <a:spLocks noChangeArrowheads="1" noChangeShapeType="1" noTextEdit="1"/>
            </p:cNvSpPr>
            <p:nvPr/>
          </p:nvSpPr>
          <p:spPr bwMode="auto">
            <a:xfrm>
              <a:off x="2516" y="2464"/>
              <a:ext cx="713" cy="1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4287"/>
                </a:avLst>
              </a:prstTxWarp>
            </a:bodyPr>
            <a:lstStyle/>
            <a:p>
              <a:r>
                <a:rPr lang="ru-RU" sz="1400" kern="10">
                  <a:solidFill>
                    <a:srgbClr val="800000"/>
                  </a:solidFill>
                  <a:effectLst>
                    <a:outerShdw dist="12700" algn="ctr" rotWithShape="0">
                      <a:srgbClr val="FF6600"/>
                    </a:outerShdw>
                  </a:effectLst>
                </a:rPr>
                <a:t>Сетевой</a:t>
              </a:r>
            </a:p>
            <a:p>
              <a:r>
                <a:rPr lang="ru-RU" sz="1400" kern="10">
                  <a:solidFill>
                    <a:srgbClr val="800000"/>
                  </a:solidFill>
                  <a:effectLst>
                    <a:outerShdw dist="12700" algn="ctr" rotWithShape="0">
                      <a:srgbClr val="FF6600"/>
                    </a:outerShdw>
                  </a:effectLst>
                </a:rPr>
                <a:t> интерфейс </a:t>
              </a:r>
            </a:p>
          </p:txBody>
        </p:sp>
        <p:sp>
          <p:nvSpPr>
            <p:cNvPr id="30741" name="WordArt 123"/>
            <p:cNvSpPr>
              <a:spLocks noChangeArrowheads="1" noChangeShapeType="1" noTextEdit="1"/>
            </p:cNvSpPr>
            <p:nvPr/>
          </p:nvSpPr>
          <p:spPr bwMode="auto">
            <a:xfrm>
              <a:off x="2516" y="2660"/>
              <a:ext cx="713" cy="14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4287"/>
                </a:avLst>
              </a:prstTxWarp>
            </a:bodyPr>
            <a:lstStyle/>
            <a:p>
              <a:r>
                <a:rPr lang="ru-RU" sz="1400" kern="10">
                  <a:solidFill>
                    <a:srgbClr val="800000"/>
                  </a:solidFill>
                  <a:effectLst>
                    <a:outerShdw dist="12700" algn="ctr" rotWithShape="0">
                      <a:srgbClr val="FF6600"/>
                    </a:outerShdw>
                  </a:effectLst>
                </a:rPr>
                <a:t> Канальный </a:t>
              </a:r>
            </a:p>
            <a:p>
              <a:r>
                <a:rPr lang="ru-RU" sz="1400" kern="10">
                  <a:solidFill>
                    <a:srgbClr val="800000"/>
                  </a:solidFill>
                  <a:effectLst>
                    <a:outerShdw dist="12700" algn="ctr" rotWithShape="0">
                      <a:srgbClr val="FF6600"/>
                    </a:outerShdw>
                  </a:effectLst>
                </a:rPr>
                <a:t>интерфейс</a:t>
              </a:r>
            </a:p>
          </p:txBody>
        </p:sp>
        <p:sp>
          <p:nvSpPr>
            <p:cNvPr id="30742" name="WordArt 124"/>
            <p:cNvSpPr>
              <a:spLocks noChangeArrowheads="1" noChangeShapeType="1" noTextEdit="1"/>
            </p:cNvSpPr>
            <p:nvPr/>
          </p:nvSpPr>
          <p:spPr bwMode="auto">
            <a:xfrm>
              <a:off x="2516" y="2857"/>
              <a:ext cx="713" cy="14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4287"/>
                </a:avLst>
              </a:prstTxWarp>
            </a:bodyPr>
            <a:lstStyle/>
            <a:p>
              <a:r>
                <a:rPr lang="ru-RU" sz="1400" kern="10">
                  <a:solidFill>
                    <a:srgbClr val="800000"/>
                  </a:solidFill>
                  <a:effectLst>
                    <a:outerShdw dist="12700" algn="ctr" rotWithShape="0">
                      <a:srgbClr val="FF6600"/>
                    </a:outerShdw>
                  </a:effectLst>
                </a:rPr>
                <a:t> Физический </a:t>
              </a:r>
            </a:p>
            <a:p>
              <a:r>
                <a:rPr lang="ru-RU" sz="1400" kern="10">
                  <a:solidFill>
                    <a:srgbClr val="800000"/>
                  </a:solidFill>
                  <a:effectLst>
                    <a:outerShdw dist="12700" algn="ctr" rotWithShape="0">
                      <a:srgbClr val="FF6600"/>
                    </a:outerShdw>
                  </a:effectLst>
                </a:rPr>
                <a:t>интерфейс</a:t>
              </a:r>
            </a:p>
          </p:txBody>
        </p:sp>
        <p:sp>
          <p:nvSpPr>
            <p:cNvPr id="30743" name="WordArt 125"/>
            <p:cNvSpPr>
              <a:spLocks noChangeArrowheads="1" noChangeShapeType="1" noTextEdit="1"/>
            </p:cNvSpPr>
            <p:nvPr/>
          </p:nvSpPr>
          <p:spPr bwMode="auto">
            <a:xfrm>
              <a:off x="2434" y="3275"/>
              <a:ext cx="878" cy="119"/>
            </a:xfrm>
            <a:prstGeom prst="rect">
              <a:avLst/>
            </a:prstGeom>
          </p:spPr>
          <p:txBody>
            <a:bodyPr wrap="none" fromWordArt="1">
              <a:prstTxWarp prst="textCanUp">
                <a:avLst>
                  <a:gd name="adj" fmla="val 82301"/>
                </a:avLst>
              </a:prstTxWarp>
            </a:bodyPr>
            <a:lstStyle/>
            <a:p>
              <a:r>
                <a:rPr lang="ru-RU" sz="1400" kern="10">
                  <a:ln w="9525">
                    <a:solidFill>
                      <a:srgbClr val="808000"/>
                    </a:solidFill>
                    <a:round/>
                    <a:headEnd/>
                    <a:tailEnd/>
                  </a:ln>
                  <a:solidFill>
                    <a:srgbClr val="808000"/>
                  </a:solidFill>
                  <a:effectLst>
                    <a:outerShdw dist="17961" dir="2700000" algn="ctr" rotWithShape="0">
                      <a:srgbClr val="FF6600"/>
                    </a:outerShdw>
                  </a:effectLst>
                </a:rPr>
                <a:t> С р е д а </a:t>
              </a:r>
            </a:p>
          </p:txBody>
        </p:sp>
        <p:sp>
          <p:nvSpPr>
            <p:cNvPr id="30744" name="WordArt 126"/>
            <p:cNvSpPr>
              <a:spLocks noChangeArrowheads="1" noChangeShapeType="1" noTextEdit="1"/>
            </p:cNvSpPr>
            <p:nvPr/>
          </p:nvSpPr>
          <p:spPr bwMode="auto">
            <a:xfrm>
              <a:off x="2397" y="3582"/>
              <a:ext cx="995" cy="118"/>
            </a:xfrm>
            <a:prstGeom prst="rect">
              <a:avLst/>
            </a:prstGeom>
          </p:spPr>
          <p:txBody>
            <a:bodyPr wrap="none" fromWordArt="1">
              <a:prstTxWarp prst="textCanDown">
                <a:avLst>
                  <a:gd name="adj" fmla="val 17995"/>
                </a:avLst>
              </a:prstTxWarp>
            </a:bodyPr>
            <a:lstStyle/>
            <a:p>
              <a:r>
                <a:rPr lang="ru-RU" sz="1400" kern="10">
                  <a:ln w="9525">
                    <a:solidFill>
                      <a:srgbClr val="808000"/>
                    </a:solidFill>
                    <a:round/>
                    <a:headEnd/>
                    <a:tailEnd/>
                  </a:ln>
                  <a:solidFill>
                    <a:srgbClr val="808000"/>
                  </a:solidFill>
                  <a:effectLst>
                    <a:outerShdw dist="17961" dir="2700000" algn="ctr" rotWithShape="0">
                      <a:srgbClr val="FF6600"/>
                    </a:outerShdw>
                  </a:effectLst>
                </a:rPr>
                <a:t> п е р е д а ч и </a:t>
              </a:r>
            </a:p>
          </p:txBody>
        </p:sp>
        <p:sp>
          <p:nvSpPr>
            <p:cNvPr id="30745" name="WordArt 127"/>
            <p:cNvSpPr>
              <a:spLocks noChangeArrowheads="1" noChangeShapeType="1" noTextEdit="1"/>
            </p:cNvSpPr>
            <p:nvPr/>
          </p:nvSpPr>
          <p:spPr bwMode="auto">
            <a:xfrm>
              <a:off x="2309" y="3712"/>
              <a:ext cx="1229" cy="183"/>
            </a:xfrm>
            <a:prstGeom prst="rect">
              <a:avLst/>
            </a:prstGeom>
          </p:spPr>
          <p:txBody>
            <a:bodyPr wrap="none" fromWordArt="1">
              <a:prstTxWarp prst="textCanDown">
                <a:avLst>
                  <a:gd name="adj" fmla="val 33333"/>
                </a:avLst>
              </a:prstTxWarp>
            </a:bodyPr>
            <a:lstStyle/>
            <a:p>
              <a:r>
                <a:rPr lang="en-US" sz="2400" kern="10">
                  <a:ln w="9525">
                    <a:solidFill>
                      <a:srgbClr val="993366"/>
                    </a:solidFill>
                    <a:round/>
                    <a:headEnd/>
                    <a:tailEnd/>
                  </a:ln>
                  <a:solidFill>
                    <a:srgbClr val="993366"/>
                  </a:solidFill>
                  <a:effectLst>
                    <a:outerShdw dist="17961" dir="2700000"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INTERNET </a:t>
              </a:r>
              <a:endParaRPr lang="ru-RU" sz="2400" kern="10">
                <a:ln w="9525">
                  <a:solidFill>
                    <a:srgbClr val="993366"/>
                  </a:solidFill>
                  <a:round/>
                  <a:headEnd/>
                  <a:tailEnd/>
                </a:ln>
                <a:solidFill>
                  <a:srgbClr val="993366"/>
                </a:solidFill>
                <a:effectLst>
                  <a:outerShdw dist="17961" dir="2700000" algn="ctr" rotWithShape="0">
                    <a:srgbClr val="FF6600"/>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0746" name="WordArt 128"/>
            <p:cNvSpPr>
              <a:spLocks noChangeArrowheads="1" noChangeShapeType="1" noTextEdit="1"/>
            </p:cNvSpPr>
            <p:nvPr/>
          </p:nvSpPr>
          <p:spPr bwMode="auto">
            <a:xfrm>
              <a:off x="3667" y="327"/>
              <a:ext cx="901" cy="276"/>
            </a:xfrm>
            <a:prstGeom prst="rect">
              <a:avLst/>
            </a:prstGeom>
          </p:spPr>
          <p:txBody>
            <a:bodyPr wrap="none" fromWordArt="1">
              <a:prstTxWarp prst="textCanDown">
                <a:avLst>
                  <a:gd name="adj" fmla="val 18634"/>
                </a:avLst>
              </a:prstTxWarp>
            </a:bodyPr>
            <a:lstStyle/>
            <a:p>
              <a:r>
                <a:rPr lang="en-US" sz="2400" kern="10">
                  <a:ln w="9525">
                    <a:solidFill>
                      <a:srgbClr val="CC00CC"/>
                    </a:solidFill>
                    <a:round/>
                    <a:headEnd/>
                    <a:tailEnd/>
                  </a:ln>
                  <a:solidFill>
                    <a:srgbClr val="CC00CC"/>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IOTP-</a:t>
              </a:r>
              <a:r>
                <a:rPr lang="ru-RU" sz="2400" kern="10">
                  <a:ln w="9525">
                    <a:solidFill>
                      <a:srgbClr val="CC00CC"/>
                    </a:solidFill>
                    <a:round/>
                    <a:headEnd/>
                    <a:tailEnd/>
                  </a:ln>
                  <a:solidFill>
                    <a:srgbClr val="CC00CC"/>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сервер </a:t>
              </a:r>
            </a:p>
            <a:p>
              <a:r>
                <a:rPr lang="ru-RU" sz="2400" kern="10">
                  <a:ln w="9525">
                    <a:solidFill>
                      <a:srgbClr val="CC00CC"/>
                    </a:solidFill>
                    <a:round/>
                    <a:headEnd/>
                    <a:tailEnd/>
                  </a:ln>
                  <a:solidFill>
                    <a:srgbClr val="CC00CC"/>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(продавец)</a:t>
              </a:r>
            </a:p>
          </p:txBody>
        </p:sp>
        <p:grpSp>
          <p:nvGrpSpPr>
            <p:cNvPr id="30747" name="Group 130"/>
            <p:cNvGrpSpPr>
              <a:grpSpLocks/>
            </p:cNvGrpSpPr>
            <p:nvPr/>
          </p:nvGrpSpPr>
          <p:grpSpPr bwMode="auto">
            <a:xfrm>
              <a:off x="3214" y="682"/>
              <a:ext cx="1755" cy="2562"/>
              <a:chOff x="614" y="701"/>
              <a:chExt cx="1918" cy="2627"/>
            </a:xfrm>
          </p:grpSpPr>
          <p:sp>
            <p:nvSpPr>
              <p:cNvPr id="1250435" name="Rectangle 131"/>
              <p:cNvSpPr>
                <a:spLocks noChangeArrowheads="1"/>
              </p:cNvSpPr>
              <p:nvPr/>
            </p:nvSpPr>
            <p:spPr bwMode="auto">
              <a:xfrm>
                <a:off x="614" y="701"/>
                <a:ext cx="511" cy="323"/>
              </a:xfrm>
              <a:prstGeom prst="rect">
                <a:avLst/>
              </a:prstGeom>
              <a:solidFill>
                <a:srgbClr val="CCFFFF"/>
              </a:solidFill>
              <a:ln w="38100">
                <a:solidFill>
                  <a:srgbClr val="3366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436" name="Rectangle 132"/>
              <p:cNvSpPr>
                <a:spLocks noChangeArrowheads="1"/>
              </p:cNvSpPr>
              <p:nvPr/>
            </p:nvSpPr>
            <p:spPr bwMode="auto">
              <a:xfrm>
                <a:off x="1253" y="701"/>
                <a:ext cx="511" cy="323"/>
              </a:xfrm>
              <a:prstGeom prst="rect">
                <a:avLst/>
              </a:prstGeom>
              <a:solidFill>
                <a:srgbClr val="CCFFFF"/>
              </a:solidFill>
              <a:ln w="38100">
                <a:solidFill>
                  <a:srgbClr val="3366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437" name="Rectangle 133"/>
              <p:cNvSpPr>
                <a:spLocks noChangeArrowheads="1"/>
              </p:cNvSpPr>
              <p:nvPr/>
            </p:nvSpPr>
            <p:spPr bwMode="auto">
              <a:xfrm>
                <a:off x="2021" y="701"/>
                <a:ext cx="511" cy="323"/>
              </a:xfrm>
              <a:prstGeom prst="rect">
                <a:avLst/>
              </a:prstGeom>
              <a:solidFill>
                <a:srgbClr val="CCFFFF"/>
              </a:solidFill>
              <a:ln w="38100">
                <a:solidFill>
                  <a:srgbClr val="3366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grpSp>
            <p:nvGrpSpPr>
              <p:cNvPr id="30751" name="Group 134"/>
              <p:cNvGrpSpPr>
                <a:grpSpLocks/>
              </p:cNvGrpSpPr>
              <p:nvPr/>
            </p:nvGrpSpPr>
            <p:grpSpPr bwMode="auto">
              <a:xfrm>
                <a:off x="1829" y="856"/>
                <a:ext cx="151" cy="27"/>
                <a:chOff x="5183" y="8943"/>
                <a:chExt cx="285" cy="57"/>
              </a:xfrm>
            </p:grpSpPr>
            <p:sp>
              <p:nvSpPr>
                <p:cNvPr id="1250439" name="Oval 135"/>
                <p:cNvSpPr>
                  <a:spLocks noChangeArrowheads="1"/>
                </p:cNvSpPr>
                <p:nvPr/>
              </p:nvSpPr>
              <p:spPr bwMode="auto">
                <a:xfrm>
                  <a:off x="5184" y="8943"/>
                  <a:ext cx="58" cy="56"/>
                </a:xfrm>
                <a:prstGeom prst="ellipse">
                  <a:avLst/>
                </a:prstGeom>
                <a:solidFill>
                  <a:srgbClr val="CCFFFF"/>
                </a:solidFill>
                <a:ln w="1905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440" name="Oval 136"/>
                <p:cNvSpPr>
                  <a:spLocks noChangeArrowheads="1"/>
                </p:cNvSpPr>
                <p:nvPr/>
              </p:nvSpPr>
              <p:spPr bwMode="auto">
                <a:xfrm>
                  <a:off x="5297" y="8943"/>
                  <a:ext cx="58" cy="56"/>
                </a:xfrm>
                <a:prstGeom prst="ellipse">
                  <a:avLst/>
                </a:prstGeom>
                <a:solidFill>
                  <a:srgbClr val="CCFFFF"/>
                </a:solidFill>
                <a:ln w="1905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441" name="Oval 137"/>
                <p:cNvSpPr>
                  <a:spLocks noChangeArrowheads="1"/>
                </p:cNvSpPr>
                <p:nvPr/>
              </p:nvSpPr>
              <p:spPr bwMode="auto">
                <a:xfrm>
                  <a:off x="5410" y="8943"/>
                  <a:ext cx="58" cy="56"/>
                </a:xfrm>
                <a:prstGeom prst="ellipse">
                  <a:avLst/>
                </a:prstGeom>
                <a:solidFill>
                  <a:srgbClr val="CCFFFF"/>
                </a:solidFill>
                <a:ln w="19050">
                  <a:solidFill>
                    <a:srgbClr val="3366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sp>
            <p:nvSpPr>
              <p:cNvPr id="30752" name="WordArt 138"/>
              <p:cNvSpPr>
                <a:spLocks noChangeArrowheads="1" noChangeShapeType="1" noTextEdit="1"/>
              </p:cNvSpPr>
              <p:nvPr/>
            </p:nvSpPr>
            <p:spPr bwMode="auto">
              <a:xfrm>
                <a:off x="2057" y="782"/>
                <a:ext cx="441" cy="20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a:t>
                </a:r>
                <a:r>
                  <a:rPr lang="en-US"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N-</a:t>
                </a:r>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ой </a:t>
                </a:r>
              </a:p>
              <a:p>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1200" kern="10">
                    <a:solidFill>
                      <a:srgbClr val="CC330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30753" name="WordArt 139"/>
              <p:cNvSpPr>
                <a:spLocks noChangeArrowheads="1" noChangeShapeType="1" noTextEdit="1"/>
              </p:cNvSpPr>
              <p:nvPr/>
            </p:nvSpPr>
            <p:spPr bwMode="auto">
              <a:xfrm>
                <a:off x="643" y="773"/>
                <a:ext cx="454" cy="21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00008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1-ой </a:t>
                </a:r>
              </a:p>
              <a:p>
                <a:r>
                  <a:rPr lang="ru-RU" sz="1200" kern="10">
                    <a:solidFill>
                      <a:srgbClr val="00008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1200" kern="10">
                    <a:solidFill>
                      <a:srgbClr val="000080"/>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30754" name="WordArt 140"/>
              <p:cNvSpPr>
                <a:spLocks noChangeArrowheads="1" noChangeShapeType="1" noTextEdit="1"/>
              </p:cNvSpPr>
              <p:nvPr/>
            </p:nvSpPr>
            <p:spPr bwMode="auto">
              <a:xfrm>
                <a:off x="1284" y="782"/>
                <a:ext cx="450" cy="20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00CC"/>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2-ой </a:t>
                </a:r>
              </a:p>
              <a:p>
                <a:r>
                  <a:rPr lang="ru-RU" sz="1200" kern="10">
                    <a:solidFill>
                      <a:srgbClr val="CC00CC"/>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1200" kern="10">
                    <a:solidFill>
                      <a:srgbClr val="CC00CC"/>
                    </a:solidFill>
                    <a:effectLst>
                      <a:outerShdw dist="127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1250445" name="Rectangle 141"/>
              <p:cNvSpPr>
                <a:spLocks noChangeArrowheads="1"/>
              </p:cNvSpPr>
              <p:nvPr/>
            </p:nvSpPr>
            <p:spPr bwMode="auto">
              <a:xfrm>
                <a:off x="998" y="1469"/>
                <a:ext cx="1151" cy="202"/>
              </a:xfrm>
              <a:prstGeom prst="rect">
                <a:avLst/>
              </a:prstGeom>
              <a:solidFill>
                <a:srgbClr val="CCFF99"/>
              </a:solidFill>
              <a:ln w="38100">
                <a:solidFill>
                  <a:srgbClr val="006699"/>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0756" name="Freeform 142"/>
              <p:cNvSpPr>
                <a:spLocks/>
              </p:cNvSpPr>
              <p:nvPr/>
            </p:nvSpPr>
            <p:spPr bwMode="auto">
              <a:xfrm>
                <a:off x="1955" y="1024"/>
                <a:ext cx="320" cy="445"/>
              </a:xfrm>
              <a:custGeom>
                <a:avLst/>
                <a:gdLst>
                  <a:gd name="T0" fmla="*/ 565 w 565"/>
                  <a:gd name="T1" fmla="*/ 0 h 1243"/>
                  <a:gd name="T2" fmla="*/ 560 w 565"/>
                  <a:gd name="T3" fmla="*/ 789 h 1243"/>
                  <a:gd name="T4" fmla="*/ 0 w 565"/>
                  <a:gd name="T5" fmla="*/ 1243 h 1243"/>
                  <a:gd name="T6" fmla="*/ 0 60000 65536"/>
                  <a:gd name="T7" fmla="*/ 0 60000 65536"/>
                  <a:gd name="T8" fmla="*/ 0 60000 65536"/>
                  <a:gd name="T9" fmla="*/ 0 w 565"/>
                  <a:gd name="T10" fmla="*/ 0 h 1243"/>
                  <a:gd name="T11" fmla="*/ 565 w 565"/>
                  <a:gd name="T12" fmla="*/ 1243 h 1243"/>
                </a:gdLst>
                <a:ahLst/>
                <a:cxnLst>
                  <a:cxn ang="T6">
                    <a:pos x="T0" y="T1"/>
                  </a:cxn>
                  <a:cxn ang="T7">
                    <a:pos x="T2" y="T3"/>
                  </a:cxn>
                  <a:cxn ang="T8">
                    <a:pos x="T4" y="T5"/>
                  </a:cxn>
                </a:cxnLst>
                <a:rect l="T9" t="T10" r="T11" b="T12"/>
                <a:pathLst>
                  <a:path w="565" h="1243">
                    <a:moveTo>
                      <a:pt x="565" y="0"/>
                    </a:moveTo>
                    <a:lnTo>
                      <a:pt x="560" y="789"/>
                    </a:lnTo>
                    <a:lnTo>
                      <a:pt x="0" y="1243"/>
                    </a:lnTo>
                  </a:path>
                </a:pathLst>
              </a:custGeom>
              <a:noFill/>
              <a:ln w="28575">
                <a:solidFill>
                  <a:srgbClr val="006699"/>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57" name="Freeform 143"/>
              <p:cNvSpPr>
                <a:spLocks/>
              </p:cNvSpPr>
              <p:nvPr/>
            </p:nvSpPr>
            <p:spPr bwMode="auto">
              <a:xfrm flipH="1">
                <a:off x="870" y="1024"/>
                <a:ext cx="319" cy="445"/>
              </a:xfrm>
              <a:custGeom>
                <a:avLst/>
                <a:gdLst>
                  <a:gd name="T0" fmla="*/ 565 w 565"/>
                  <a:gd name="T1" fmla="*/ 0 h 1243"/>
                  <a:gd name="T2" fmla="*/ 560 w 565"/>
                  <a:gd name="T3" fmla="*/ 789 h 1243"/>
                  <a:gd name="T4" fmla="*/ 0 w 565"/>
                  <a:gd name="T5" fmla="*/ 1243 h 1243"/>
                  <a:gd name="T6" fmla="*/ 0 60000 65536"/>
                  <a:gd name="T7" fmla="*/ 0 60000 65536"/>
                  <a:gd name="T8" fmla="*/ 0 60000 65536"/>
                  <a:gd name="T9" fmla="*/ 0 w 565"/>
                  <a:gd name="T10" fmla="*/ 0 h 1243"/>
                  <a:gd name="T11" fmla="*/ 565 w 565"/>
                  <a:gd name="T12" fmla="*/ 1243 h 1243"/>
                </a:gdLst>
                <a:ahLst/>
                <a:cxnLst>
                  <a:cxn ang="T6">
                    <a:pos x="T0" y="T1"/>
                  </a:cxn>
                  <a:cxn ang="T7">
                    <a:pos x="T2" y="T3"/>
                  </a:cxn>
                  <a:cxn ang="T8">
                    <a:pos x="T4" y="T5"/>
                  </a:cxn>
                </a:cxnLst>
                <a:rect l="T9" t="T10" r="T11" b="T12"/>
                <a:pathLst>
                  <a:path w="565" h="1243">
                    <a:moveTo>
                      <a:pt x="565" y="0"/>
                    </a:moveTo>
                    <a:lnTo>
                      <a:pt x="560" y="789"/>
                    </a:lnTo>
                    <a:lnTo>
                      <a:pt x="0" y="1243"/>
                    </a:lnTo>
                  </a:path>
                </a:pathLst>
              </a:custGeom>
              <a:noFill/>
              <a:ln w="28575">
                <a:solidFill>
                  <a:srgbClr val="006699"/>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58" name="Line 144"/>
              <p:cNvSpPr>
                <a:spLocks noChangeShapeType="1"/>
              </p:cNvSpPr>
              <p:nvPr/>
            </p:nvSpPr>
            <p:spPr bwMode="auto">
              <a:xfrm>
                <a:off x="1509" y="1024"/>
                <a:ext cx="0" cy="445"/>
              </a:xfrm>
              <a:prstGeom prst="line">
                <a:avLst/>
              </a:prstGeom>
              <a:noFill/>
              <a:ln w="28575">
                <a:solidFill>
                  <a:srgbClr val="006699"/>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1250449" name="Rectangle 145"/>
              <p:cNvSpPr>
                <a:spLocks noChangeArrowheads="1"/>
              </p:cNvSpPr>
              <p:nvPr/>
            </p:nvSpPr>
            <p:spPr bwMode="auto">
              <a:xfrm>
                <a:off x="614" y="1105"/>
                <a:ext cx="511" cy="283"/>
              </a:xfrm>
              <a:prstGeom prst="rect">
                <a:avLst/>
              </a:prstGeom>
              <a:solidFill>
                <a:srgbClr val="FFCCFF"/>
              </a:solidFill>
              <a:ln w="28575">
                <a:solidFill>
                  <a:srgbClr val="800080"/>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450" name="Rectangle 146"/>
              <p:cNvSpPr>
                <a:spLocks noChangeArrowheads="1"/>
              </p:cNvSpPr>
              <p:nvPr/>
            </p:nvSpPr>
            <p:spPr bwMode="auto">
              <a:xfrm>
                <a:off x="1253" y="1105"/>
                <a:ext cx="511" cy="283"/>
              </a:xfrm>
              <a:prstGeom prst="rect">
                <a:avLst/>
              </a:prstGeom>
              <a:solidFill>
                <a:srgbClr val="FFCCFF"/>
              </a:solidFill>
              <a:ln w="28575">
                <a:solidFill>
                  <a:srgbClr val="800080"/>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451" name="Rectangle 147"/>
              <p:cNvSpPr>
                <a:spLocks noChangeArrowheads="1"/>
              </p:cNvSpPr>
              <p:nvPr/>
            </p:nvSpPr>
            <p:spPr bwMode="auto">
              <a:xfrm>
                <a:off x="2021" y="1105"/>
                <a:ext cx="511" cy="283"/>
              </a:xfrm>
              <a:prstGeom prst="rect">
                <a:avLst/>
              </a:prstGeom>
              <a:solidFill>
                <a:srgbClr val="FFCCFF"/>
              </a:solidFill>
              <a:ln w="28575">
                <a:solidFill>
                  <a:srgbClr val="800080"/>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grpSp>
            <p:nvGrpSpPr>
              <p:cNvPr id="30762" name="Group 148"/>
              <p:cNvGrpSpPr>
                <a:grpSpLocks/>
              </p:cNvGrpSpPr>
              <p:nvPr/>
            </p:nvGrpSpPr>
            <p:grpSpPr bwMode="auto">
              <a:xfrm>
                <a:off x="1829" y="1237"/>
                <a:ext cx="149" cy="27"/>
                <a:chOff x="5183" y="8943"/>
                <a:chExt cx="285" cy="57"/>
              </a:xfrm>
            </p:grpSpPr>
            <p:sp>
              <p:nvSpPr>
                <p:cNvPr id="1250453" name="Oval 149"/>
                <p:cNvSpPr>
                  <a:spLocks noChangeArrowheads="1"/>
                </p:cNvSpPr>
                <p:nvPr/>
              </p:nvSpPr>
              <p:spPr bwMode="auto">
                <a:xfrm>
                  <a:off x="5184" y="8944"/>
                  <a:ext cx="56" cy="56"/>
                </a:xfrm>
                <a:prstGeom prst="ellipse">
                  <a:avLst/>
                </a:prstGeom>
                <a:solidFill>
                  <a:srgbClr val="FFCCFF"/>
                </a:solidFill>
                <a:ln w="19050">
                  <a:solidFill>
                    <a:srgbClr val="80008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454" name="Oval 150"/>
                <p:cNvSpPr>
                  <a:spLocks noChangeArrowheads="1"/>
                </p:cNvSpPr>
                <p:nvPr/>
              </p:nvSpPr>
              <p:spPr bwMode="auto">
                <a:xfrm>
                  <a:off x="5296" y="8944"/>
                  <a:ext cx="59" cy="56"/>
                </a:xfrm>
                <a:prstGeom prst="ellipse">
                  <a:avLst/>
                </a:prstGeom>
                <a:solidFill>
                  <a:srgbClr val="FFCCFF"/>
                </a:solidFill>
                <a:ln w="19050">
                  <a:solidFill>
                    <a:srgbClr val="80008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455" name="Oval 151"/>
                <p:cNvSpPr>
                  <a:spLocks noChangeArrowheads="1"/>
                </p:cNvSpPr>
                <p:nvPr/>
              </p:nvSpPr>
              <p:spPr bwMode="auto">
                <a:xfrm>
                  <a:off x="5411" y="8944"/>
                  <a:ext cx="56" cy="56"/>
                </a:xfrm>
                <a:prstGeom prst="ellipse">
                  <a:avLst/>
                </a:prstGeom>
                <a:solidFill>
                  <a:srgbClr val="FFCCFF"/>
                </a:solidFill>
                <a:ln w="19050">
                  <a:solidFill>
                    <a:srgbClr val="80008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sp>
            <p:nvSpPr>
              <p:cNvPr id="30763" name="WordArt 152"/>
              <p:cNvSpPr>
                <a:spLocks noChangeArrowheads="1" noChangeShapeType="1" noTextEdit="1"/>
              </p:cNvSpPr>
              <p:nvPr/>
            </p:nvSpPr>
            <p:spPr bwMode="auto">
              <a:xfrm>
                <a:off x="642" y="1145"/>
                <a:ext cx="459" cy="2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chemeClr val="accent2"/>
                    </a:solidFill>
                    <a:effectLst>
                      <a:outerShdw dist="12700" algn="ctr" rotWithShape="0">
                        <a:srgbClr val="FF9933"/>
                      </a:outerShdw>
                    </a:effectLst>
                  </a:rPr>
                  <a:t>Интерфейс</a:t>
                </a:r>
              </a:p>
              <a:p>
                <a:r>
                  <a:rPr lang="ru-RU" sz="1200" kern="10">
                    <a:solidFill>
                      <a:schemeClr val="accent2"/>
                    </a:solidFill>
                    <a:effectLst>
                      <a:outerShdw dist="12700" algn="ctr" rotWithShape="0">
                        <a:srgbClr val="FF9933"/>
                      </a:outerShdw>
                    </a:effectLst>
                  </a:rPr>
                  <a:t> 1-ой платежной </a:t>
                </a:r>
              </a:p>
              <a:p>
                <a:r>
                  <a:rPr lang="ru-RU" sz="1200" kern="10">
                    <a:solidFill>
                      <a:schemeClr val="accent2"/>
                    </a:solidFill>
                    <a:effectLst>
                      <a:outerShdw dist="12700" algn="ctr" rotWithShape="0">
                        <a:srgbClr val="FF9933"/>
                      </a:outerShdw>
                    </a:effectLst>
                  </a:rPr>
                  <a:t>системы</a:t>
                </a:r>
              </a:p>
            </p:txBody>
          </p:sp>
          <p:sp>
            <p:nvSpPr>
              <p:cNvPr id="30764" name="WordArt 153"/>
              <p:cNvSpPr>
                <a:spLocks noChangeArrowheads="1" noChangeShapeType="1" noTextEdit="1"/>
              </p:cNvSpPr>
              <p:nvPr/>
            </p:nvSpPr>
            <p:spPr bwMode="auto">
              <a:xfrm>
                <a:off x="1278" y="1145"/>
                <a:ext cx="462" cy="2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00CC"/>
                    </a:solidFill>
                    <a:effectLst>
                      <a:outerShdw dist="12700" algn="ctr" rotWithShape="0">
                        <a:srgbClr val="FF9933"/>
                      </a:outerShdw>
                    </a:effectLst>
                  </a:rPr>
                  <a:t>Интерфейс</a:t>
                </a:r>
              </a:p>
              <a:p>
                <a:r>
                  <a:rPr lang="ru-RU" sz="1200" kern="10">
                    <a:solidFill>
                      <a:srgbClr val="CC00CC"/>
                    </a:solidFill>
                    <a:effectLst>
                      <a:outerShdw dist="12700" algn="ctr" rotWithShape="0">
                        <a:srgbClr val="FF9933"/>
                      </a:outerShdw>
                    </a:effectLst>
                  </a:rPr>
                  <a:t> 2-ой платежной </a:t>
                </a:r>
              </a:p>
              <a:p>
                <a:r>
                  <a:rPr lang="ru-RU" sz="1200" kern="10">
                    <a:solidFill>
                      <a:srgbClr val="CC00CC"/>
                    </a:solidFill>
                    <a:effectLst>
                      <a:outerShdw dist="12700" algn="ctr" rotWithShape="0">
                        <a:srgbClr val="FF9933"/>
                      </a:outerShdw>
                    </a:effectLst>
                  </a:rPr>
                  <a:t>системы</a:t>
                </a:r>
              </a:p>
            </p:txBody>
          </p:sp>
          <p:sp>
            <p:nvSpPr>
              <p:cNvPr id="30765" name="WordArt 154"/>
              <p:cNvSpPr>
                <a:spLocks noChangeArrowheads="1" noChangeShapeType="1" noTextEdit="1"/>
              </p:cNvSpPr>
              <p:nvPr/>
            </p:nvSpPr>
            <p:spPr bwMode="auto">
              <a:xfrm>
                <a:off x="2051" y="1145"/>
                <a:ext cx="452" cy="2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7079"/>
                  </a:avLst>
                </a:prstTxWarp>
              </a:bodyPr>
              <a:lstStyle/>
              <a:p>
                <a:r>
                  <a:rPr lang="ru-RU" sz="1200" kern="10">
                    <a:solidFill>
                      <a:srgbClr val="CC3300"/>
                    </a:solidFill>
                    <a:effectLst>
                      <a:outerShdw dist="12700" algn="ctr" rotWithShape="0">
                        <a:srgbClr val="FF9933"/>
                      </a:outerShdw>
                    </a:effectLst>
                  </a:rPr>
                  <a:t>Интерфейс</a:t>
                </a:r>
              </a:p>
              <a:p>
                <a:r>
                  <a:rPr lang="ru-RU" sz="1200" kern="10">
                    <a:solidFill>
                      <a:srgbClr val="CC3300"/>
                    </a:solidFill>
                    <a:effectLst>
                      <a:outerShdw dist="12700" algn="ctr" rotWithShape="0">
                        <a:srgbClr val="FF9933"/>
                      </a:outerShdw>
                    </a:effectLst>
                  </a:rPr>
                  <a:t> </a:t>
                </a:r>
                <a:r>
                  <a:rPr lang="en-US" sz="1200" kern="10">
                    <a:solidFill>
                      <a:srgbClr val="CC3300"/>
                    </a:solidFill>
                    <a:effectLst>
                      <a:outerShdw dist="12700" algn="ctr" rotWithShape="0">
                        <a:srgbClr val="FF9933"/>
                      </a:outerShdw>
                    </a:effectLst>
                  </a:rPr>
                  <a:t>N-</a:t>
                </a:r>
                <a:r>
                  <a:rPr lang="ru-RU" sz="1200" kern="10">
                    <a:solidFill>
                      <a:srgbClr val="CC3300"/>
                    </a:solidFill>
                    <a:effectLst>
                      <a:outerShdw dist="12700" algn="ctr" rotWithShape="0">
                        <a:srgbClr val="FF9933"/>
                      </a:outerShdw>
                    </a:effectLst>
                  </a:rPr>
                  <a:t>ой платежной </a:t>
                </a:r>
              </a:p>
              <a:p>
                <a:r>
                  <a:rPr lang="ru-RU" sz="1200" kern="10">
                    <a:solidFill>
                      <a:srgbClr val="CC3300"/>
                    </a:solidFill>
                    <a:effectLst>
                      <a:outerShdw dist="12700" algn="ctr" rotWithShape="0">
                        <a:srgbClr val="FF9933"/>
                      </a:outerShdw>
                    </a:effectLst>
                  </a:rPr>
                  <a:t>системы</a:t>
                </a:r>
              </a:p>
            </p:txBody>
          </p:sp>
          <p:sp>
            <p:nvSpPr>
              <p:cNvPr id="1250459" name="Rectangle 155"/>
              <p:cNvSpPr>
                <a:spLocks noChangeArrowheads="1"/>
              </p:cNvSpPr>
              <p:nvPr/>
            </p:nvSpPr>
            <p:spPr bwMode="auto">
              <a:xfrm>
                <a:off x="998" y="2035"/>
                <a:ext cx="1151" cy="202"/>
              </a:xfrm>
              <a:prstGeom prst="rect">
                <a:avLst/>
              </a:prstGeom>
              <a:solidFill>
                <a:srgbClr val="FFCCFF"/>
              </a:solidFill>
              <a:ln w="38100">
                <a:solidFill>
                  <a:srgbClr val="006699"/>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460" name="Rectangle 156"/>
              <p:cNvSpPr>
                <a:spLocks noChangeArrowheads="1"/>
              </p:cNvSpPr>
              <p:nvPr/>
            </p:nvSpPr>
            <p:spPr bwMode="auto">
              <a:xfrm>
                <a:off x="998" y="2277"/>
                <a:ext cx="1151" cy="202"/>
              </a:xfrm>
              <a:prstGeom prst="rect">
                <a:avLst/>
              </a:prstGeom>
              <a:solidFill>
                <a:srgbClr val="FFFFCC"/>
              </a:solidFill>
              <a:ln w="38100">
                <a:solidFill>
                  <a:srgbClr val="006699"/>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grpSp>
            <p:nvGrpSpPr>
              <p:cNvPr id="30768" name="Group 157"/>
              <p:cNvGrpSpPr>
                <a:grpSpLocks/>
              </p:cNvGrpSpPr>
              <p:nvPr/>
            </p:nvGrpSpPr>
            <p:grpSpPr bwMode="auto">
              <a:xfrm>
                <a:off x="998" y="2520"/>
                <a:ext cx="1150" cy="808"/>
                <a:chOff x="4241" y="12208"/>
                <a:chExt cx="2034" cy="2260"/>
              </a:xfrm>
            </p:grpSpPr>
            <p:sp>
              <p:nvSpPr>
                <p:cNvPr id="1250462" name="Rectangle 158"/>
                <p:cNvSpPr>
                  <a:spLocks noChangeArrowheads="1"/>
                </p:cNvSpPr>
                <p:nvPr/>
              </p:nvSpPr>
              <p:spPr bwMode="auto">
                <a:xfrm>
                  <a:off x="4240" y="12208"/>
                  <a:ext cx="2035" cy="2260"/>
                </a:xfrm>
                <a:prstGeom prst="rect">
                  <a:avLst/>
                </a:prstGeom>
                <a:solidFill>
                  <a:srgbClr val="D9FFD9"/>
                </a:solidFill>
                <a:ln w="38100">
                  <a:solidFill>
                    <a:schemeClr val="accent2"/>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1250463" name="Line 159"/>
                <p:cNvSpPr>
                  <a:spLocks noChangeShapeType="1"/>
                </p:cNvSpPr>
                <p:nvPr/>
              </p:nvSpPr>
              <p:spPr bwMode="auto">
                <a:xfrm>
                  <a:off x="4240" y="12773"/>
                  <a:ext cx="2035" cy="0"/>
                </a:xfrm>
                <a:prstGeom prst="line">
                  <a:avLst/>
                </a:prstGeom>
                <a:noFill/>
                <a:ln w="38100">
                  <a:solidFill>
                    <a:schemeClr val="accent2"/>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464" name="Line 160"/>
                <p:cNvSpPr>
                  <a:spLocks noChangeShapeType="1"/>
                </p:cNvSpPr>
                <p:nvPr/>
              </p:nvSpPr>
              <p:spPr bwMode="auto">
                <a:xfrm>
                  <a:off x="4240" y="13338"/>
                  <a:ext cx="2035" cy="0"/>
                </a:xfrm>
                <a:prstGeom prst="line">
                  <a:avLst/>
                </a:prstGeom>
                <a:noFill/>
                <a:ln w="38100">
                  <a:solidFill>
                    <a:schemeClr val="accent2"/>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1250465" name="Line 161"/>
                <p:cNvSpPr>
                  <a:spLocks noChangeShapeType="1"/>
                </p:cNvSpPr>
                <p:nvPr/>
              </p:nvSpPr>
              <p:spPr bwMode="auto">
                <a:xfrm>
                  <a:off x="4240" y="13903"/>
                  <a:ext cx="2035" cy="0"/>
                </a:xfrm>
                <a:prstGeom prst="line">
                  <a:avLst/>
                </a:prstGeom>
                <a:noFill/>
                <a:ln w="38100">
                  <a:solidFill>
                    <a:schemeClr val="accent2"/>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sp>
            <p:nvSpPr>
              <p:cNvPr id="30769" name="Line 162"/>
              <p:cNvSpPr>
                <a:spLocks noChangeShapeType="1"/>
              </p:cNvSpPr>
              <p:nvPr/>
            </p:nvSpPr>
            <p:spPr bwMode="auto">
              <a:xfrm>
                <a:off x="1573" y="1671"/>
                <a:ext cx="0" cy="364"/>
              </a:xfrm>
              <a:prstGeom prst="line">
                <a:avLst/>
              </a:prstGeom>
              <a:noFill/>
              <a:ln w="28575">
                <a:solidFill>
                  <a:srgbClr val="006699"/>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1250467" name="Rectangle 163"/>
              <p:cNvSpPr>
                <a:spLocks noChangeArrowheads="1"/>
              </p:cNvSpPr>
              <p:nvPr/>
            </p:nvSpPr>
            <p:spPr bwMode="auto">
              <a:xfrm>
                <a:off x="998" y="1752"/>
                <a:ext cx="1151" cy="202"/>
              </a:xfrm>
              <a:prstGeom prst="rect">
                <a:avLst/>
              </a:prstGeom>
              <a:solidFill>
                <a:srgbClr val="CCFFFF"/>
              </a:solidFill>
              <a:ln w="38100">
                <a:solidFill>
                  <a:srgbClr val="006699"/>
                </a:solidFill>
                <a:prstDash val="dash"/>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0771" name="WordArt 164"/>
              <p:cNvSpPr>
                <a:spLocks noChangeArrowheads="1" noChangeShapeType="1" noTextEdit="1"/>
              </p:cNvSpPr>
              <p:nvPr/>
            </p:nvSpPr>
            <p:spPr bwMode="auto">
              <a:xfrm>
                <a:off x="1062" y="1509"/>
                <a:ext cx="1022" cy="122"/>
              </a:xfrm>
              <a:prstGeom prst="rect">
                <a:avLst/>
              </a:prstGeom>
            </p:spPr>
            <p:txBody>
              <a:bodyPr wrap="none" fromWordArt="1">
                <a:prstTxWarp prst="textCanDown">
                  <a:avLst>
                    <a:gd name="adj" fmla="val 12093"/>
                  </a:avLst>
                </a:prstTxWarp>
              </a:bodyPr>
              <a:lstStyle/>
              <a:p>
                <a:r>
                  <a:rPr lang="ru-RU" sz="1800" kern="10">
                    <a:ln w="9525">
                      <a:solidFill>
                        <a:srgbClr val="0000FF"/>
                      </a:solidFill>
                      <a:round/>
                      <a:headEnd/>
                      <a:tailEnd/>
                    </a:ln>
                    <a:solidFill>
                      <a:srgbClr val="0000FF"/>
                    </a:solidFill>
                    <a:effectLst>
                      <a:outerShdw dist="17961" dir="2700000" algn="ctr" rotWithShape="0">
                        <a:srgbClr val="FF9933"/>
                      </a:outerShdw>
                    </a:effectLst>
                  </a:rPr>
                  <a:t> I O T P - м о с т </a:t>
                </a:r>
              </a:p>
            </p:txBody>
          </p:sp>
          <p:sp>
            <p:nvSpPr>
              <p:cNvPr id="30772" name="WordArt 165"/>
              <p:cNvSpPr>
                <a:spLocks noChangeArrowheads="1" noChangeShapeType="1" noTextEdit="1"/>
              </p:cNvSpPr>
              <p:nvPr/>
            </p:nvSpPr>
            <p:spPr bwMode="auto">
              <a:xfrm>
                <a:off x="1125" y="1792"/>
                <a:ext cx="905" cy="12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8259"/>
                  </a:avLst>
                </a:prstTxWarp>
              </a:bodyPr>
              <a:lstStyle/>
              <a:p>
                <a:r>
                  <a:rPr lang="ru-RU" sz="1400" kern="10">
                    <a:solidFill>
                      <a:srgbClr val="0000FF"/>
                    </a:solidFill>
                    <a:effectLst>
                      <a:outerShdw dist="12700" algn="ctr" rotWithShape="0">
                        <a:srgbClr val="FF9933"/>
                      </a:outerShdw>
                    </a:effectLst>
                  </a:rPr>
                  <a:t>Платежный прикладной</a:t>
                </a:r>
              </a:p>
              <a:p>
                <a:r>
                  <a:rPr lang="ru-RU" sz="1400" kern="10">
                    <a:solidFill>
                      <a:srgbClr val="0000FF"/>
                    </a:solidFill>
                    <a:effectLst>
                      <a:outerShdw dist="12700" algn="ctr" rotWithShape="0">
                        <a:srgbClr val="FF9933"/>
                      </a:outerShdw>
                    </a:effectLst>
                  </a:rPr>
                  <a:t> программный интерфейс </a:t>
                </a:r>
              </a:p>
            </p:txBody>
          </p:sp>
          <p:sp>
            <p:nvSpPr>
              <p:cNvPr id="30773" name="WordArt 166"/>
              <p:cNvSpPr>
                <a:spLocks noChangeArrowheads="1" noChangeShapeType="1" noTextEdit="1"/>
              </p:cNvSpPr>
              <p:nvPr/>
            </p:nvSpPr>
            <p:spPr bwMode="auto">
              <a:xfrm>
                <a:off x="1153" y="2049"/>
                <a:ext cx="836"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3097"/>
                  </a:avLst>
                </a:prstTxWarp>
              </a:bodyPr>
              <a:lstStyle/>
              <a:p>
                <a:r>
                  <a:rPr lang="ru-RU" sz="1000" kern="10">
                    <a:solidFill>
                      <a:srgbClr val="993366"/>
                    </a:solidFill>
                    <a:effectLst>
                      <a:outerShdw dist="12700" algn="ctr" rotWithShape="0">
                        <a:srgbClr val="FF9933"/>
                      </a:outerShdw>
                    </a:effectLst>
                  </a:rPr>
                  <a:t> Базовый программный </a:t>
                </a:r>
              </a:p>
              <a:p>
                <a:r>
                  <a:rPr lang="ru-RU" sz="1000" kern="10">
                    <a:solidFill>
                      <a:srgbClr val="993366"/>
                    </a:solidFill>
                    <a:effectLst>
                      <a:outerShdw dist="12700" algn="ctr" rotWithShape="0">
                        <a:srgbClr val="FF9933"/>
                      </a:outerShdw>
                    </a:effectLst>
                  </a:rPr>
                  <a:t>модуль IOTP</a:t>
                </a:r>
              </a:p>
              <a:p>
                <a:r>
                  <a:rPr lang="ru-RU" sz="1000" kern="10">
                    <a:solidFill>
                      <a:srgbClr val="993366"/>
                    </a:solidFill>
                    <a:effectLst>
                      <a:outerShdw dist="12700" algn="ctr" rotWithShape="0">
                        <a:srgbClr val="FF9933"/>
                      </a:outerShdw>
                    </a:effectLst>
                  </a:rPr>
                  <a:t>(подуровень IOTP)</a:t>
                </a:r>
              </a:p>
            </p:txBody>
          </p:sp>
          <p:sp>
            <p:nvSpPr>
              <p:cNvPr id="30774" name="WordArt 167"/>
              <p:cNvSpPr>
                <a:spLocks noChangeArrowheads="1" noChangeShapeType="1" noTextEdit="1"/>
              </p:cNvSpPr>
              <p:nvPr/>
            </p:nvSpPr>
            <p:spPr bwMode="auto">
              <a:xfrm>
                <a:off x="1149" y="2290"/>
                <a:ext cx="846"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3097"/>
                  </a:avLst>
                </a:prstTxWarp>
              </a:bodyPr>
              <a:lstStyle/>
              <a:p>
                <a:r>
                  <a:rPr lang="ru-RU" sz="1000" kern="10">
                    <a:solidFill>
                      <a:srgbClr val="008000"/>
                    </a:solidFill>
                    <a:effectLst>
                      <a:outerShdw dist="12700" algn="ctr" rotWithShape="0">
                        <a:srgbClr val="FF9933"/>
                      </a:outerShdw>
                    </a:effectLst>
                  </a:rPr>
                  <a:t> Базовый программный </a:t>
                </a:r>
              </a:p>
              <a:p>
                <a:r>
                  <a:rPr lang="ru-RU" sz="1000" kern="10">
                    <a:solidFill>
                      <a:srgbClr val="008000"/>
                    </a:solidFill>
                    <a:effectLst>
                      <a:outerShdw dist="12700" algn="ctr" rotWithShape="0">
                        <a:srgbClr val="FF9933"/>
                      </a:outerShdw>
                    </a:effectLst>
                  </a:rPr>
                  <a:t>модуль HTTP</a:t>
                </a:r>
              </a:p>
              <a:p>
                <a:r>
                  <a:rPr lang="ru-RU" sz="1000" kern="10">
                    <a:solidFill>
                      <a:srgbClr val="008000"/>
                    </a:solidFill>
                    <a:effectLst>
                      <a:outerShdw dist="12700" algn="ctr" rotWithShape="0">
                        <a:srgbClr val="FF9933"/>
                      </a:outerShdw>
                    </a:effectLst>
                  </a:rPr>
                  <a:t>(подуровень HTTP)</a:t>
                </a:r>
              </a:p>
            </p:txBody>
          </p:sp>
          <p:sp>
            <p:nvSpPr>
              <p:cNvPr id="30775" name="WordArt 168"/>
              <p:cNvSpPr>
                <a:spLocks noChangeArrowheads="1" noChangeShapeType="1" noTextEdit="1"/>
              </p:cNvSpPr>
              <p:nvPr/>
            </p:nvSpPr>
            <p:spPr bwMode="auto">
              <a:xfrm>
                <a:off x="1145" y="2547"/>
                <a:ext cx="858" cy="14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Транспортный уровень </a:t>
                </a:r>
              </a:p>
              <a:p>
                <a:r>
                  <a:rPr lang="ru-RU" sz="1400" kern="10">
                    <a:solidFill>
                      <a:srgbClr val="FF0000"/>
                    </a:solidFill>
                    <a:effectLst>
                      <a:outerShdw dist="12700" algn="ctr" rotWithShape="0">
                        <a:srgbClr val="006699"/>
                      </a:outerShdw>
                    </a:effectLst>
                  </a:rPr>
                  <a:t>(ТСР)</a:t>
                </a:r>
              </a:p>
            </p:txBody>
          </p:sp>
          <p:sp>
            <p:nvSpPr>
              <p:cNvPr id="30776" name="WordArt 169"/>
              <p:cNvSpPr>
                <a:spLocks noChangeArrowheads="1" noChangeShapeType="1" noTextEdit="1"/>
              </p:cNvSpPr>
              <p:nvPr/>
            </p:nvSpPr>
            <p:spPr bwMode="auto">
              <a:xfrm>
                <a:off x="1145" y="3168"/>
                <a:ext cx="858" cy="12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Физический уровень </a:t>
                </a:r>
              </a:p>
            </p:txBody>
          </p:sp>
          <p:sp>
            <p:nvSpPr>
              <p:cNvPr id="30777" name="WordArt 170"/>
              <p:cNvSpPr>
                <a:spLocks noChangeArrowheads="1" noChangeShapeType="1" noTextEdit="1"/>
              </p:cNvSpPr>
              <p:nvPr/>
            </p:nvSpPr>
            <p:spPr bwMode="auto">
              <a:xfrm>
                <a:off x="1145" y="2954"/>
                <a:ext cx="858" cy="13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Канальный уровень </a:t>
                </a:r>
              </a:p>
              <a:p>
                <a:r>
                  <a:rPr lang="ru-RU" sz="1400" kern="10">
                    <a:solidFill>
                      <a:srgbClr val="FF0000"/>
                    </a:solidFill>
                    <a:effectLst>
                      <a:outerShdw dist="12700" algn="ctr" rotWithShape="0">
                        <a:srgbClr val="006699"/>
                      </a:outerShdw>
                    </a:effectLst>
                  </a:rPr>
                  <a:t>(РРР, </a:t>
                </a:r>
                <a:r>
                  <a:rPr lang="en-US" sz="1400" kern="10">
                    <a:solidFill>
                      <a:srgbClr val="FF0000"/>
                    </a:solidFill>
                    <a:effectLst>
                      <a:outerShdw dist="12700" algn="ctr" rotWithShape="0">
                        <a:srgbClr val="006699"/>
                      </a:outerShdw>
                    </a:effectLst>
                  </a:rPr>
                  <a:t>SLIP)</a:t>
                </a:r>
                <a:endParaRPr lang="ru-RU" sz="1400" kern="10">
                  <a:solidFill>
                    <a:srgbClr val="FF0000"/>
                  </a:solidFill>
                  <a:effectLst>
                    <a:outerShdw dist="12700" algn="ctr" rotWithShape="0">
                      <a:srgbClr val="006699"/>
                    </a:outerShdw>
                  </a:effectLst>
                </a:endParaRPr>
              </a:p>
            </p:txBody>
          </p:sp>
          <p:sp>
            <p:nvSpPr>
              <p:cNvPr id="30778" name="WordArt 171"/>
              <p:cNvSpPr>
                <a:spLocks noChangeArrowheads="1" noChangeShapeType="1" noTextEdit="1"/>
              </p:cNvSpPr>
              <p:nvPr/>
            </p:nvSpPr>
            <p:spPr bwMode="auto">
              <a:xfrm>
                <a:off x="1145" y="2754"/>
                <a:ext cx="858" cy="14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15264"/>
                  </a:avLst>
                </a:prstTxWarp>
              </a:bodyPr>
              <a:lstStyle/>
              <a:p>
                <a:r>
                  <a:rPr lang="ru-RU" sz="1400" kern="10">
                    <a:solidFill>
                      <a:srgbClr val="FF0000"/>
                    </a:solidFill>
                    <a:effectLst>
                      <a:outerShdw dist="12700" algn="ctr" rotWithShape="0">
                        <a:srgbClr val="006699"/>
                      </a:outerShdw>
                    </a:effectLst>
                  </a:rPr>
                  <a:t> Сетевой уровень </a:t>
                </a:r>
              </a:p>
              <a:p>
                <a:r>
                  <a:rPr lang="ru-RU" sz="1400" kern="10">
                    <a:solidFill>
                      <a:srgbClr val="FF0000"/>
                    </a:solidFill>
                    <a:effectLst>
                      <a:outerShdw dist="12700" algn="ctr" rotWithShape="0">
                        <a:srgbClr val="006699"/>
                      </a:outerShdw>
                    </a:effectLst>
                  </a:rPr>
                  <a:t>(</a:t>
                </a:r>
                <a:r>
                  <a:rPr lang="en-US" sz="1400" kern="10">
                    <a:solidFill>
                      <a:srgbClr val="FF0000"/>
                    </a:solidFill>
                    <a:effectLst>
                      <a:outerShdw dist="12700" algn="ctr" rotWithShape="0">
                        <a:srgbClr val="006699"/>
                      </a:outerShdw>
                    </a:effectLst>
                  </a:rPr>
                  <a:t>IP)</a:t>
                </a:r>
                <a:endParaRPr lang="ru-RU" sz="1400" kern="10">
                  <a:solidFill>
                    <a:srgbClr val="FF0000"/>
                  </a:solidFill>
                  <a:effectLst>
                    <a:outerShdw dist="12700" algn="ctr" rotWithShape="0">
                      <a:srgbClr val="006699"/>
                    </a:outerShdw>
                  </a:effectLst>
                </a:endParaRPr>
              </a:p>
            </p:txBody>
          </p:sp>
        </p:grpSp>
      </p:grpSp>
      <p:sp>
        <p:nvSpPr>
          <p:cNvPr id="1250477" name="Text Box 173"/>
          <p:cNvSpPr txBox="1">
            <a:spLocks noChangeArrowheads="1"/>
          </p:cNvSpPr>
          <p:nvPr/>
        </p:nvSpPr>
        <p:spPr bwMode="auto">
          <a:xfrm>
            <a:off x="0" y="6378575"/>
            <a:ext cx="9144000" cy="3016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90000"/>
              </a:lnSpc>
              <a:defRPr/>
            </a:pPr>
            <a:r>
              <a:rPr lang="ru-RU" sz="2200">
                <a:solidFill>
                  <a:srgbClr val="800080"/>
                </a:solidFill>
                <a:latin typeface="Arial" charset="0"/>
                <a:cs typeface="Arial" charset="0"/>
              </a:rPr>
              <a:t>Рис.</a:t>
            </a:r>
            <a:r>
              <a:rPr lang="ru-RU" sz="2200">
                <a:solidFill>
                  <a:srgbClr val="800080"/>
                </a:solidFill>
                <a:latin typeface="Tahoma" pitchFamily="34" charset="0"/>
                <a:cs typeface="Arial" charset="0"/>
              </a:rPr>
              <a:t>33.4</a:t>
            </a:r>
            <a:r>
              <a:rPr lang="ru-RU" sz="2200">
                <a:solidFill>
                  <a:srgbClr val="800080"/>
                </a:solidFill>
                <a:latin typeface="Tahoma" pitchFamily="34" charset="0"/>
                <a:cs typeface="Tahoma" pitchFamily="34" charset="0"/>
              </a:rPr>
              <a:t>.</a:t>
            </a:r>
            <a:r>
              <a:rPr lang="ru-RU" sz="2200">
                <a:solidFill>
                  <a:srgbClr val="800080"/>
                </a:solidFill>
                <a:latin typeface="Arial" charset="0"/>
                <a:cs typeface="Arial" charset="0"/>
              </a:rPr>
              <a:t> Взаимосвязи компонентов (программных модулей)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20" name="Text Box 4"/>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161221" name="Text Box 5"/>
          <p:cNvSpPr txBox="1">
            <a:spLocks noChangeArrowheads="1"/>
          </p:cNvSpPr>
          <p:nvPr/>
        </p:nvSpPr>
        <p:spPr bwMode="auto">
          <a:xfrm>
            <a:off x="220663" y="1071563"/>
            <a:ext cx="8647112" cy="49657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В этой связи возникает проблема корректного взаимодействия базового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-протокола с несколькими вышележащими протоколами специализированных платежных систем (рис.33.1). Эта проблема решается с помощью специализированного прикладного программного интерфейса для платежных систем — </a:t>
            </a:r>
            <a:r>
              <a:rPr lang="en-US" sz="3200" b="0">
                <a:solidFill>
                  <a:srgbClr val="800080"/>
                </a:solidFill>
                <a:latin typeface="Arial" charset="0"/>
                <a:cs typeface="Arial" charset="0"/>
              </a:rPr>
              <a:t>PAPI</a:t>
            </a:r>
            <a:r>
              <a:rPr lang="ru-RU" sz="3200" b="0">
                <a:solidFill>
                  <a:srgbClr val="800080"/>
                </a:solidFill>
                <a:latin typeface="Arial" charset="0"/>
                <a:cs typeface="Arial" charset="0"/>
              </a:rPr>
              <a:t> (</a:t>
            </a:r>
            <a:r>
              <a:rPr lang="en-US" sz="3200" b="0">
                <a:solidFill>
                  <a:srgbClr val="800080"/>
                </a:solidFill>
                <a:latin typeface="Arial" charset="0"/>
                <a:cs typeface="Arial" charset="0"/>
              </a:rPr>
              <a:t>Payment Application Programmers Interface</a:t>
            </a:r>
            <a:r>
              <a:rPr lang="ru-RU" sz="3200" b="0">
                <a:solidFill>
                  <a:srgbClr val="800080"/>
                </a:solidFill>
                <a:latin typeface="Arial" charset="0"/>
                <a:cs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1331" name="Text Box 3"/>
          <p:cNvSpPr txBox="1">
            <a:spLocks noChangeArrowheads="1"/>
          </p:cNvSpPr>
          <p:nvPr/>
        </p:nvSpPr>
        <p:spPr bwMode="auto">
          <a:xfrm>
            <a:off x="249238" y="936625"/>
            <a:ext cx="8634412" cy="5588000"/>
          </a:xfrm>
          <a:prstGeom prst="rect">
            <a:avLst/>
          </a:prstGeom>
          <a:noFill/>
          <a:ln w="9525">
            <a:noFill/>
            <a:miter lim="800000"/>
            <a:headEnd/>
            <a:tailEnd/>
          </a:ln>
          <a:effectLst>
            <a:outerShdw dist="17961" dir="2700000" algn="ctr" rotWithShape="0">
              <a:srgbClr val="FF6600"/>
            </a:outerShdw>
          </a:effectLst>
        </p:spPr>
        <p:txBody>
          <a:bodyPr lIns="0" tIns="0" rIns="0" bIns="0" anchor="ctr">
            <a:spAutoFit/>
          </a:bodyPr>
          <a:lstStyle/>
          <a:p>
            <a:pPr marL="444500" indent="-444500" algn="l">
              <a:spcBef>
                <a:spcPct val="15000"/>
              </a:spcBef>
              <a:buClr>
                <a:srgbClr val="336600"/>
              </a:buClr>
              <a:buSzPct val="90000"/>
              <a:buFont typeface="Wingdings" pitchFamily="2" charset="2"/>
              <a:buChar char="v"/>
              <a:defRPr/>
            </a:pPr>
            <a:r>
              <a:rPr lang="ru-RU" sz="2400" b="0">
                <a:solidFill>
                  <a:srgbClr val="800080"/>
                </a:solidFill>
                <a:latin typeface="Arial" charset="0"/>
                <a:cs typeface="Arial" charset="0"/>
              </a:rPr>
              <a:t>каждый платежный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 может управлять несколькими программными модулями различных платежных систем, а каждый из последних может взаимодействовать с несколькими платежными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-мостами;</a:t>
            </a:r>
          </a:p>
          <a:p>
            <a:pPr marL="444500" indent="-444500" algn="l">
              <a:spcBef>
                <a:spcPct val="15000"/>
              </a:spcBef>
              <a:buClr>
                <a:srgbClr val="336600"/>
              </a:buClr>
              <a:buSzPct val="90000"/>
              <a:buFont typeface="Wingdings" pitchFamily="2" charset="2"/>
              <a:buChar char="v"/>
              <a:defRPr/>
            </a:pPr>
            <a:r>
              <a:rPr lang="ru-RU" sz="2400" b="0">
                <a:solidFill>
                  <a:srgbClr val="800080"/>
                </a:solidFill>
                <a:latin typeface="Arial" charset="0"/>
                <a:cs typeface="Arial" charset="0"/>
              </a:rPr>
              <a:t>каждый программный модуль соответствующей платежной системы может управлять несколькими платежными схемами (например, “</a:t>
            </a:r>
            <a:r>
              <a:rPr lang="en-US" sz="2400" b="0">
                <a:solidFill>
                  <a:srgbClr val="800080"/>
                </a:solidFill>
                <a:latin typeface="Arial" charset="0"/>
                <a:cs typeface="Arial" charset="0"/>
              </a:rPr>
              <a:t>SET</a:t>
            </a:r>
            <a:r>
              <a:rPr lang="ru-RU" sz="2400" b="0">
                <a:solidFill>
                  <a:srgbClr val="800080"/>
                </a:solidFill>
                <a:latin typeface="Arial" charset="0"/>
                <a:cs typeface="Arial" charset="0"/>
              </a:rPr>
              <a:t>”), а каждая из последних может обеспечиваться несколькими программными модулями различных платежных систем;</a:t>
            </a:r>
          </a:p>
          <a:p>
            <a:pPr marL="444500" indent="-444500" algn="l">
              <a:spcBef>
                <a:spcPct val="15000"/>
              </a:spcBef>
              <a:buClr>
                <a:srgbClr val="336600"/>
              </a:buClr>
              <a:buSzPct val="90000"/>
              <a:buFont typeface="Wingdings" pitchFamily="2" charset="2"/>
              <a:buChar char="v"/>
              <a:defRPr/>
            </a:pPr>
            <a:r>
              <a:rPr lang="ru-RU" sz="2400" b="0">
                <a:solidFill>
                  <a:srgbClr val="800080"/>
                </a:solidFill>
                <a:latin typeface="Arial" charset="0"/>
                <a:cs typeface="Arial" charset="0"/>
              </a:rPr>
              <a:t>каждый программный модуль соответствующей платежной системы может управлять несколькими платежными схемами (например, “</a:t>
            </a:r>
            <a:r>
              <a:rPr lang="en-US" sz="2400" b="0">
                <a:solidFill>
                  <a:srgbClr val="800080"/>
                </a:solidFill>
                <a:latin typeface="Arial" charset="0"/>
                <a:cs typeface="Arial" charset="0"/>
              </a:rPr>
              <a:t>SET</a:t>
            </a:r>
            <a:r>
              <a:rPr lang="ru-RU" sz="2400" b="0">
                <a:solidFill>
                  <a:srgbClr val="800080"/>
                </a:solidFill>
                <a:latin typeface="Arial" charset="0"/>
                <a:cs typeface="Arial" charset="0"/>
              </a:rPr>
              <a:t>”), а каждая из последних может обеспечиваться несколькими программными модулями различных платежных систем;</a:t>
            </a:r>
            <a:endParaRPr lang="ru-RU" sz="24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2355" name="Text Box 3"/>
          <p:cNvSpPr txBox="1">
            <a:spLocks noChangeArrowheads="1"/>
          </p:cNvSpPr>
          <p:nvPr/>
        </p:nvSpPr>
        <p:spPr bwMode="auto">
          <a:xfrm>
            <a:off x="234950" y="1136650"/>
            <a:ext cx="8634413" cy="1554163"/>
          </a:xfrm>
          <a:prstGeom prst="rect">
            <a:avLst/>
          </a:prstGeom>
          <a:noFill/>
          <a:ln w="9525">
            <a:noFill/>
            <a:miter lim="800000"/>
            <a:headEnd/>
            <a:tailEnd/>
          </a:ln>
          <a:effectLst>
            <a:outerShdw dist="17961" dir="2700000" algn="ctr" rotWithShape="0">
              <a:srgbClr val="FF6600"/>
            </a:outerShdw>
          </a:effectLst>
        </p:spPr>
        <p:txBody>
          <a:bodyPr>
            <a:spAutoFit/>
          </a:bodyPr>
          <a:lstStyle/>
          <a:p>
            <a:pPr>
              <a:spcBef>
                <a:spcPct val="50000"/>
              </a:spcBef>
              <a:defRPr/>
            </a:pPr>
            <a:r>
              <a:rPr lang="ru-RU" sz="3200" b="0">
                <a:solidFill>
                  <a:srgbClr val="800080"/>
                </a:solidFill>
                <a:latin typeface="Arial" charset="0"/>
                <a:cs typeface="Arial" charset="0"/>
              </a:rPr>
              <a:t>PAPI-интерфейс предусматривает следующие типы электронных операций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-протокола:</a:t>
            </a:r>
            <a:endParaRPr lang="ru-RU" sz="3200">
              <a:solidFill>
                <a:srgbClr val="800080"/>
              </a:solidFill>
              <a:latin typeface="Arial" charset="0"/>
              <a:cs typeface="Arial" charset="0"/>
            </a:endParaRPr>
          </a:p>
        </p:txBody>
      </p:sp>
      <p:sp>
        <p:nvSpPr>
          <p:cNvPr id="1252356" name="Text Box 4"/>
          <p:cNvSpPr txBox="1">
            <a:spLocks noChangeArrowheads="1"/>
          </p:cNvSpPr>
          <p:nvPr/>
        </p:nvSpPr>
        <p:spPr bwMode="auto">
          <a:xfrm>
            <a:off x="2428875" y="2965450"/>
            <a:ext cx="4284663" cy="2655888"/>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lnSpc>
                <a:spcPct val="120000"/>
              </a:lnSpc>
              <a:buClr>
                <a:srgbClr val="CC66FF"/>
              </a:buClr>
              <a:buSzPct val="90000"/>
              <a:buFont typeface="Wingdings" pitchFamily="2" charset="2"/>
              <a:buChar char="q"/>
              <a:defRPr/>
            </a:pPr>
            <a:r>
              <a:rPr lang="en-US" b="0" i="1">
                <a:solidFill>
                  <a:srgbClr val="800080"/>
                </a:solidFill>
                <a:latin typeface="Tahoma" pitchFamily="34" charset="0"/>
                <a:cs typeface="Tahoma" pitchFamily="34" charset="0"/>
              </a:rPr>
              <a:t>PURCHASE </a:t>
            </a:r>
            <a:r>
              <a:rPr lang="en-US" b="0">
                <a:solidFill>
                  <a:srgbClr val="800080"/>
                </a:solidFill>
                <a:latin typeface="Tahoma" pitchFamily="34" charset="0"/>
                <a:cs typeface="Tahoma" pitchFamily="34" charset="0"/>
              </a:rPr>
              <a:t>;</a:t>
            </a:r>
            <a:endParaRPr lang="en-US" b="0" i="1">
              <a:solidFill>
                <a:srgbClr val="800080"/>
              </a:solidFill>
              <a:latin typeface="Tahoma" pitchFamily="34" charset="0"/>
              <a:cs typeface="Tahoma" pitchFamily="34" charset="0"/>
            </a:endParaRPr>
          </a:p>
          <a:p>
            <a:pPr marL="444500" indent="-444500" algn="l">
              <a:lnSpc>
                <a:spcPct val="120000"/>
              </a:lnSpc>
              <a:buClr>
                <a:srgbClr val="CC66FF"/>
              </a:buClr>
              <a:buSzPct val="90000"/>
              <a:buFont typeface="Wingdings" pitchFamily="2" charset="2"/>
              <a:buChar char="q"/>
              <a:defRPr/>
            </a:pPr>
            <a:r>
              <a:rPr lang="en-US" b="0" i="1">
                <a:solidFill>
                  <a:srgbClr val="800080"/>
                </a:solidFill>
                <a:latin typeface="Tahoma" pitchFamily="34" charset="0"/>
                <a:cs typeface="Tahoma" pitchFamily="34" charset="0"/>
              </a:rPr>
              <a:t>REFUND </a:t>
            </a:r>
            <a:r>
              <a:rPr lang="en-US" b="0">
                <a:solidFill>
                  <a:srgbClr val="800080"/>
                </a:solidFill>
                <a:latin typeface="Tahoma" pitchFamily="34" charset="0"/>
                <a:cs typeface="Tahoma" pitchFamily="34" charset="0"/>
              </a:rPr>
              <a:t>;</a:t>
            </a:r>
            <a:endParaRPr lang="en-US" b="0" i="1">
              <a:solidFill>
                <a:srgbClr val="800080"/>
              </a:solidFill>
              <a:latin typeface="Tahoma" pitchFamily="34" charset="0"/>
              <a:cs typeface="Tahoma" pitchFamily="34" charset="0"/>
            </a:endParaRPr>
          </a:p>
          <a:p>
            <a:pPr marL="444500" indent="-444500" algn="l">
              <a:lnSpc>
                <a:spcPct val="120000"/>
              </a:lnSpc>
              <a:buClr>
                <a:srgbClr val="CC66FF"/>
              </a:buClr>
              <a:buSzPct val="90000"/>
              <a:buFont typeface="Wingdings" pitchFamily="2" charset="2"/>
              <a:buChar char="q"/>
              <a:defRPr/>
            </a:pPr>
            <a:r>
              <a:rPr lang="en-US" b="0" i="1">
                <a:solidFill>
                  <a:srgbClr val="800080"/>
                </a:solidFill>
                <a:latin typeface="Tahoma" pitchFamily="34" charset="0"/>
                <a:cs typeface="Tahoma" pitchFamily="34" charset="0"/>
              </a:rPr>
              <a:t>VALUE EXCHANGE </a:t>
            </a:r>
            <a:r>
              <a:rPr lang="en-US" b="0">
                <a:solidFill>
                  <a:srgbClr val="800080"/>
                </a:solidFill>
                <a:latin typeface="Tahoma" pitchFamily="34" charset="0"/>
                <a:cs typeface="Tahoma" pitchFamily="34" charset="0"/>
              </a:rPr>
              <a:t>;</a:t>
            </a:r>
            <a:endParaRPr lang="en-US" b="0" i="1">
              <a:solidFill>
                <a:srgbClr val="800080"/>
              </a:solidFill>
              <a:latin typeface="Tahoma" pitchFamily="34" charset="0"/>
              <a:cs typeface="Tahoma" pitchFamily="34" charset="0"/>
            </a:endParaRPr>
          </a:p>
          <a:p>
            <a:pPr marL="444500" indent="-444500" algn="l">
              <a:lnSpc>
                <a:spcPct val="120000"/>
              </a:lnSpc>
              <a:buClr>
                <a:srgbClr val="CC66FF"/>
              </a:buClr>
              <a:buSzPct val="90000"/>
              <a:buFont typeface="Wingdings" pitchFamily="2" charset="2"/>
              <a:buChar char="q"/>
              <a:defRPr/>
            </a:pPr>
            <a:r>
              <a:rPr lang="en-US" b="0" i="1">
                <a:solidFill>
                  <a:srgbClr val="800080"/>
                </a:solidFill>
                <a:latin typeface="Tahoma" pitchFamily="34" charset="0"/>
                <a:cs typeface="Tahoma" pitchFamily="34" charset="0"/>
              </a:rPr>
              <a:t>WITHDRAWAL </a:t>
            </a:r>
            <a:r>
              <a:rPr lang="en-US" b="0">
                <a:solidFill>
                  <a:srgbClr val="800080"/>
                </a:solidFill>
                <a:latin typeface="Tahoma" pitchFamily="34" charset="0"/>
                <a:cs typeface="Tahoma" pitchFamily="34" charset="0"/>
              </a:rPr>
              <a:t>;</a:t>
            </a:r>
            <a:endParaRPr lang="en-US" b="0" i="1">
              <a:solidFill>
                <a:srgbClr val="800080"/>
              </a:solidFill>
              <a:latin typeface="Tahoma" pitchFamily="34" charset="0"/>
              <a:cs typeface="Tahoma" pitchFamily="34" charset="0"/>
            </a:endParaRPr>
          </a:p>
          <a:p>
            <a:pPr marL="444500" indent="-444500" algn="l">
              <a:lnSpc>
                <a:spcPct val="120000"/>
              </a:lnSpc>
              <a:buClr>
                <a:srgbClr val="CC66FF"/>
              </a:buClr>
              <a:buSzPct val="90000"/>
              <a:buFont typeface="Wingdings" pitchFamily="2" charset="2"/>
              <a:buChar char="q"/>
              <a:defRPr/>
            </a:pPr>
            <a:r>
              <a:rPr lang="en-US" b="0" i="1">
                <a:solidFill>
                  <a:srgbClr val="800080"/>
                </a:solidFill>
                <a:latin typeface="Tahoma" pitchFamily="34" charset="0"/>
                <a:cs typeface="Tahoma" pitchFamily="34" charset="0"/>
              </a:rPr>
              <a:t>INQUIRY</a:t>
            </a:r>
            <a:r>
              <a:rPr lang="en-US" b="0">
                <a:solidFill>
                  <a:srgbClr val="800080"/>
                </a:solidFill>
                <a:latin typeface="Arial" charset="0"/>
                <a:cs typeface="Arial" charset="0"/>
              </a:rPr>
              <a:t> (Payment).</a:t>
            </a:r>
            <a:r>
              <a:rPr lang="ru-RU" b="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3379" name="Text Box 3"/>
          <p:cNvSpPr txBox="1">
            <a:spLocks noChangeArrowheads="1"/>
          </p:cNvSpPr>
          <p:nvPr/>
        </p:nvSpPr>
        <p:spPr bwMode="auto">
          <a:xfrm>
            <a:off x="234950" y="1360488"/>
            <a:ext cx="8621713" cy="57943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Очевидно, что PAPI-интерфейс:</a:t>
            </a:r>
            <a:endParaRPr lang="ru-RU" sz="3200">
              <a:solidFill>
                <a:srgbClr val="800080"/>
              </a:solidFill>
              <a:latin typeface="Arial" charset="0"/>
              <a:cs typeface="Arial" charset="0"/>
            </a:endParaRPr>
          </a:p>
        </p:txBody>
      </p:sp>
      <p:sp>
        <p:nvSpPr>
          <p:cNvPr id="1253380" name="Text Box 4"/>
          <p:cNvSpPr txBox="1">
            <a:spLocks noChangeArrowheads="1"/>
          </p:cNvSpPr>
          <p:nvPr/>
        </p:nvSpPr>
        <p:spPr bwMode="auto">
          <a:xfrm>
            <a:off x="234950" y="2051050"/>
            <a:ext cx="8661400" cy="41497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chemeClr val="accent2"/>
              </a:buClr>
              <a:buSzPct val="90000"/>
              <a:buFont typeface="Wingdings" pitchFamily="2" charset="2"/>
              <a:buChar char="µ"/>
              <a:defRPr/>
            </a:pPr>
            <a:r>
              <a:rPr lang="ru-RU" b="0">
                <a:solidFill>
                  <a:srgbClr val="800080"/>
                </a:solidFill>
                <a:latin typeface="Arial" charset="0"/>
                <a:cs typeface="Arial" charset="0"/>
              </a:rPr>
              <a:t>с одной стороны, должен быть в целом полнофункциональным и адаптивным для одновременного обеспечения большого количества соединений с общими и специфическими программными компонентами;</a:t>
            </a:r>
          </a:p>
          <a:p>
            <a:pPr marL="444500" indent="-444500" algn="l">
              <a:spcBef>
                <a:spcPct val="50000"/>
              </a:spcBef>
              <a:buClr>
                <a:schemeClr val="accent2"/>
              </a:buClr>
              <a:buSzPct val="90000"/>
              <a:buFont typeface="Wingdings" pitchFamily="2" charset="2"/>
              <a:buChar char="µ"/>
              <a:defRPr/>
            </a:pPr>
            <a:r>
              <a:rPr lang="ru-RU" b="0">
                <a:solidFill>
                  <a:srgbClr val="800080"/>
                </a:solidFill>
                <a:latin typeface="Arial" charset="0"/>
                <a:cs typeface="Arial" charset="0"/>
              </a:rPr>
              <a:t>с другой стороны, не должен быть чрезмерно перегружен различного рода “излишествами”, которые не используются в ПО платежных систем.</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4403" name="Text Box 3"/>
          <p:cNvSpPr txBox="1">
            <a:spLocks noChangeArrowheads="1"/>
          </p:cNvSpPr>
          <p:nvPr/>
        </p:nvSpPr>
        <p:spPr bwMode="auto">
          <a:xfrm>
            <a:off x="261938" y="1096963"/>
            <a:ext cx="8569325"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Несмотря на определенные совпадения при обработке успешно закончившихся платежных операций, большинство платежных схем различаются между собой процедурами прерывания и проверки состояния платежной операции. Более того, такие отличия часто встречаются при использовании различных платежных средств, которые, тем не менее, базируются на одних и тех же платежных схемах. В конечном счете, специфические требования покупателей, продавцов и платежных схем “усугубляют” противоречия и “путаницу”.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5427" name="Text Box 3"/>
          <p:cNvSpPr txBox="1">
            <a:spLocks noChangeArrowheads="1"/>
          </p:cNvSpPr>
          <p:nvPr/>
        </p:nvSpPr>
        <p:spPr bwMode="auto">
          <a:xfrm>
            <a:off x="234950" y="1227138"/>
            <a:ext cx="8647113" cy="478948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Следовательно, в таких условиях функционирования программный </a:t>
            </a:r>
            <a:r>
              <a:rPr lang="en-US" b="0">
                <a:solidFill>
                  <a:srgbClr val="800080"/>
                </a:solidFill>
                <a:latin typeface="Arial" charset="0"/>
                <a:cs typeface="Arial" charset="0"/>
              </a:rPr>
              <a:t>IOTP</a:t>
            </a:r>
            <a:r>
              <a:rPr lang="ru-RU" b="0">
                <a:solidFill>
                  <a:srgbClr val="800080"/>
                </a:solidFill>
                <a:latin typeface="Arial" charset="0"/>
                <a:cs typeface="Arial" charset="0"/>
              </a:rPr>
              <a:t>-модуль должен обеспечивать только наиболее часто запрашиваемые способы и средства, несмотря на специфические требования и сложность платежных схем, анализировать отказы и сбои и принимать решения в случае возникновения последних. При этом данные процедуры могут полностью отличаться от тех, которые осуществляются ПО существующих платежных систем (включая интерфейс пользователя).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6451" name="Text Box 3"/>
          <p:cNvSpPr txBox="1">
            <a:spLocks noChangeArrowheads="1"/>
          </p:cNvSpPr>
          <p:nvPr/>
        </p:nvSpPr>
        <p:spPr bwMode="auto">
          <a:xfrm>
            <a:off x="247650" y="1049338"/>
            <a:ext cx="8634413" cy="5345112"/>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2700" b="0">
                <a:solidFill>
                  <a:srgbClr val="800080"/>
                </a:solidFill>
                <a:latin typeface="Arial" charset="0"/>
                <a:cs typeface="Arial" charset="0"/>
              </a:rPr>
              <a:t>Программный </a:t>
            </a:r>
            <a:r>
              <a:rPr lang="en-US" sz="2700" b="0">
                <a:solidFill>
                  <a:srgbClr val="800080"/>
                </a:solidFill>
                <a:latin typeface="Arial" charset="0"/>
                <a:cs typeface="Arial" charset="0"/>
              </a:rPr>
              <a:t>IOTP</a:t>
            </a:r>
            <a:r>
              <a:rPr lang="ru-RU" sz="2700" b="0">
                <a:solidFill>
                  <a:srgbClr val="800080"/>
                </a:solidFill>
                <a:latin typeface="Arial" charset="0"/>
                <a:cs typeface="Arial" charset="0"/>
              </a:rPr>
              <a:t>-модуль обрабатывает процедуры электронных платежей прозрачно. Другими словами, он доставляет вложенные в </a:t>
            </a:r>
            <a:r>
              <a:rPr lang="en-US" sz="2700" b="0">
                <a:solidFill>
                  <a:srgbClr val="800080"/>
                </a:solidFill>
                <a:latin typeface="Arial" charset="0"/>
                <a:cs typeface="Arial" charset="0"/>
              </a:rPr>
              <a:t>IOTP</a:t>
            </a:r>
            <a:r>
              <a:rPr lang="ru-RU" sz="2700" b="0">
                <a:solidFill>
                  <a:srgbClr val="800080"/>
                </a:solidFill>
                <a:latin typeface="Arial" charset="0"/>
                <a:cs typeface="Arial" charset="0"/>
              </a:rPr>
              <a:t>-сообщения специфические данные платежной системы (платежного протокола) на соответствующее ей ПО через </a:t>
            </a:r>
            <a:r>
              <a:rPr lang="en-US" sz="2700" b="0">
                <a:solidFill>
                  <a:srgbClr val="800080"/>
                </a:solidFill>
                <a:latin typeface="Arial" charset="0"/>
                <a:cs typeface="Arial" charset="0"/>
              </a:rPr>
              <a:t>IOTP</a:t>
            </a:r>
            <a:r>
              <a:rPr lang="ru-RU" sz="2700" b="0">
                <a:solidFill>
                  <a:srgbClr val="800080"/>
                </a:solidFill>
                <a:latin typeface="Arial" charset="0"/>
                <a:cs typeface="Arial" charset="0"/>
              </a:rPr>
              <a:t>-мост. Более того, ПО платежной системы может использовать эти сообщения для возврата отрицательного решения. Такие сообщения используются </a:t>
            </a:r>
            <a:r>
              <a:rPr lang="en-US" sz="2700" b="0">
                <a:solidFill>
                  <a:srgbClr val="800080"/>
                </a:solidFill>
                <a:latin typeface="Arial" charset="0"/>
                <a:cs typeface="Arial" charset="0"/>
              </a:rPr>
              <a:t>IOTP</a:t>
            </a:r>
            <a:r>
              <a:rPr lang="ru-RU" sz="2700" b="0">
                <a:solidFill>
                  <a:srgbClr val="800080"/>
                </a:solidFill>
                <a:latin typeface="Arial" charset="0"/>
                <a:cs typeface="Arial" charset="0"/>
              </a:rPr>
              <a:t>-модулем, как правило, только в финальной части платежей в случае корректной электронной сделки, либо в период проведения сделки при возникновении нештатных (ошибочных) ситуаций.</a:t>
            </a:r>
            <a:r>
              <a:rPr lang="ru-RU" sz="27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7475" name="Text Box 3"/>
          <p:cNvSpPr txBox="1">
            <a:spLocks noChangeArrowheads="1"/>
          </p:cNvSpPr>
          <p:nvPr/>
        </p:nvSpPr>
        <p:spPr bwMode="auto">
          <a:xfrm>
            <a:off x="260350" y="966788"/>
            <a:ext cx="8609013" cy="26543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Программный </a:t>
            </a:r>
            <a:r>
              <a:rPr lang="en-US" b="0">
                <a:solidFill>
                  <a:srgbClr val="800080"/>
                </a:solidFill>
                <a:latin typeface="Arial" charset="0"/>
                <a:cs typeface="Arial" charset="0"/>
              </a:rPr>
              <a:t>IOTP</a:t>
            </a:r>
            <a:r>
              <a:rPr lang="ru-RU" b="0">
                <a:solidFill>
                  <a:srgbClr val="800080"/>
                </a:solidFill>
                <a:latin typeface="Arial" charset="0"/>
                <a:cs typeface="Arial" charset="0"/>
              </a:rPr>
              <a:t>-модуль реализует общую часть торговой операции, а также ту, которая не зависит от платежной схемы, и поддерживает соответствующий интерфейс пользователя. Помимо выполнения основных задач, связанных с электронными платежами, </a:t>
            </a:r>
            <a:r>
              <a:rPr lang="en-US" b="0">
                <a:solidFill>
                  <a:srgbClr val="800080"/>
                </a:solidFill>
                <a:latin typeface="Arial" charset="0"/>
                <a:cs typeface="Arial" charset="0"/>
              </a:rPr>
              <a:t>IOTP</a:t>
            </a:r>
            <a:r>
              <a:rPr lang="ru-RU" b="0">
                <a:solidFill>
                  <a:srgbClr val="800080"/>
                </a:solidFill>
                <a:latin typeface="Arial" charset="0"/>
                <a:cs typeface="Arial" charset="0"/>
              </a:rPr>
              <a:t>-модуль:</a:t>
            </a:r>
            <a:endParaRPr lang="ru-RU">
              <a:solidFill>
                <a:srgbClr val="800080"/>
              </a:solidFill>
              <a:latin typeface="Arial" charset="0"/>
              <a:cs typeface="Arial" charset="0"/>
            </a:endParaRPr>
          </a:p>
        </p:txBody>
      </p:sp>
      <p:sp>
        <p:nvSpPr>
          <p:cNvPr id="1257476" name="Text Box 4"/>
          <p:cNvSpPr txBox="1">
            <a:spLocks noChangeArrowheads="1"/>
          </p:cNvSpPr>
          <p:nvPr/>
        </p:nvSpPr>
        <p:spPr bwMode="auto">
          <a:xfrm>
            <a:off x="274638" y="3775075"/>
            <a:ext cx="8647112" cy="26479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buClr>
                <a:schemeClr val="accent2"/>
              </a:buClr>
              <a:buSzPct val="90000"/>
              <a:buFont typeface="Webdings" pitchFamily="18" charset="2"/>
              <a:buChar char="@"/>
              <a:defRPr/>
            </a:pPr>
            <a:r>
              <a:rPr lang="ru-RU" sz="2400" b="0">
                <a:solidFill>
                  <a:srgbClr val="800080"/>
                </a:solidFill>
                <a:latin typeface="Arial" charset="0"/>
                <a:cs typeface="Arial" charset="0"/>
              </a:rPr>
              <a:t>управляет зарегистрированными платежными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-мостами и реализует механизм их регистрации (здесь эта функция не рассматривается);</a:t>
            </a:r>
          </a:p>
          <a:p>
            <a:pPr marL="444500" indent="-444500" algn="l">
              <a:buClr>
                <a:schemeClr val="accent2"/>
              </a:buClr>
              <a:buSzPct val="90000"/>
              <a:buFont typeface="Webdings" pitchFamily="18" charset="2"/>
              <a:buChar char="@"/>
              <a:defRPr/>
            </a:pPr>
            <a:r>
              <a:rPr lang="ru-RU" sz="2400" b="0">
                <a:solidFill>
                  <a:srgbClr val="800080"/>
                </a:solidFill>
                <a:latin typeface="Arial" charset="0"/>
                <a:cs typeface="Arial" charset="0"/>
              </a:rPr>
              <a:t>предполагает, что любой платежный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 является пассивным компонентом, то есть последний функционирует в режиме ожидания входных данных и формирует один ответ на каждый запрос;</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8499" name="Text Box 3"/>
          <p:cNvSpPr txBox="1">
            <a:spLocks noChangeArrowheads="1"/>
          </p:cNvSpPr>
          <p:nvPr/>
        </p:nvSpPr>
        <p:spPr bwMode="auto">
          <a:xfrm>
            <a:off x="247650" y="1071563"/>
            <a:ext cx="8648700" cy="5437187"/>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buClr>
                <a:schemeClr val="accent2"/>
              </a:buClr>
              <a:buSzPct val="90000"/>
              <a:buFont typeface="Webdings" pitchFamily="18" charset="2"/>
              <a:buChar char="@"/>
              <a:defRPr/>
            </a:pPr>
            <a:r>
              <a:rPr lang="ru-RU" sz="2700" b="0">
                <a:solidFill>
                  <a:srgbClr val="800080"/>
                </a:solidFill>
                <a:latin typeface="Arial" charset="0"/>
                <a:cs typeface="Arial" charset="0"/>
              </a:rPr>
              <a:t>поддерживает процесс обсуждения условий электронного платежа (покупатель: выбирает разрешенное платежное средство (или способ); продавец: выбирает способы платежа, которые предлагает покупателю), который предшествует запросу на непосредственное проведение платежной процедуры;</a:t>
            </a:r>
          </a:p>
          <a:p>
            <a:pPr marL="444500" indent="-444500" algn="l">
              <a:buClr>
                <a:schemeClr val="accent2"/>
              </a:buClr>
              <a:buSzPct val="90000"/>
              <a:buFont typeface="Webdings" pitchFamily="18" charset="2"/>
              <a:buChar char="@"/>
              <a:defRPr/>
            </a:pPr>
            <a:r>
              <a:rPr lang="ru-RU" sz="2700" b="0">
                <a:solidFill>
                  <a:srgbClr val="800080"/>
                </a:solidFill>
                <a:latin typeface="Arial" charset="0"/>
                <a:cs typeface="Arial" charset="0"/>
              </a:rPr>
              <a:t>запрашивает дополнительные специфические данные платежного протокола у ПО платежной системы через выбранный и зарегистрированный </a:t>
            </a:r>
            <a:r>
              <a:rPr lang="en-US" sz="2700" b="0">
                <a:solidFill>
                  <a:srgbClr val="800080"/>
                </a:solidFill>
                <a:latin typeface="Arial" charset="0"/>
                <a:cs typeface="Arial" charset="0"/>
              </a:rPr>
              <a:t>IOTP</a:t>
            </a:r>
            <a:r>
              <a:rPr lang="ru-RU" sz="2700" b="0">
                <a:solidFill>
                  <a:srgbClr val="800080"/>
                </a:solidFill>
                <a:latin typeface="Arial" charset="0"/>
                <a:cs typeface="Arial" charset="0"/>
              </a:rPr>
              <a:t>-мост;</a:t>
            </a:r>
          </a:p>
          <a:p>
            <a:pPr marL="444500" indent="-444500" algn="l">
              <a:buClr>
                <a:schemeClr val="accent2"/>
              </a:buClr>
              <a:buSzPct val="90000"/>
              <a:buFont typeface="Webdings" pitchFamily="18" charset="2"/>
              <a:buChar char="@"/>
              <a:defRPr/>
            </a:pPr>
            <a:r>
              <a:rPr lang="ru-RU" sz="2700" b="0">
                <a:solidFill>
                  <a:srgbClr val="800080"/>
                </a:solidFill>
                <a:latin typeface="Arial" charset="0"/>
                <a:cs typeface="Arial" charset="0"/>
              </a:rPr>
              <a:t>инициализирует и завершает работу ПО платежной системы через </a:t>
            </a:r>
            <a:r>
              <a:rPr lang="en-US" sz="2700" b="0">
                <a:solidFill>
                  <a:srgbClr val="800080"/>
                </a:solidFill>
                <a:latin typeface="Arial" charset="0"/>
                <a:cs typeface="Arial" charset="0"/>
              </a:rPr>
              <a:t>IOTP</a:t>
            </a:r>
            <a:r>
              <a:rPr lang="ru-RU" sz="2700" b="0">
                <a:solidFill>
                  <a:srgbClr val="800080"/>
                </a:solidFill>
                <a:latin typeface="Arial" charset="0"/>
                <a:cs typeface="Arial" charset="0"/>
              </a:rPr>
              <a:t>-мост;</a:t>
            </a:r>
            <a:r>
              <a:rPr lang="ru-RU" sz="27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59523" name="Text Box 3"/>
          <p:cNvSpPr txBox="1">
            <a:spLocks noChangeArrowheads="1"/>
          </p:cNvSpPr>
          <p:nvPr/>
        </p:nvSpPr>
        <p:spPr bwMode="auto">
          <a:xfrm>
            <a:off x="249238" y="1073150"/>
            <a:ext cx="8647112"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buClr>
                <a:schemeClr val="accent2"/>
              </a:buClr>
              <a:buSzPct val="90000"/>
              <a:buFont typeface="Webdings" pitchFamily="18" charset="2"/>
              <a:buChar char="@"/>
              <a:defRPr/>
            </a:pPr>
            <a:r>
              <a:rPr lang="ru-RU" sz="2600" b="0">
                <a:solidFill>
                  <a:srgbClr val="800080"/>
                </a:solidFill>
                <a:latin typeface="Arial" charset="0"/>
                <a:cs typeface="Arial" charset="0"/>
              </a:rPr>
              <a:t>запрашивает данные для аутентификации (для отправки последующего запроса или ответа) у ПО платежной системы, специфического компонента аутентификации или покупателя (путем обращения к соответствующему интерфейсу пользователя);</a:t>
            </a:r>
          </a:p>
          <a:p>
            <a:pPr marL="444500" indent="-444500" algn="l">
              <a:buClr>
                <a:schemeClr val="accent2"/>
              </a:buClr>
              <a:buSzPct val="90000"/>
              <a:buFont typeface="Webdings" pitchFamily="18" charset="2"/>
              <a:buChar char="@"/>
              <a:defRPr/>
            </a:pPr>
            <a:r>
              <a:rPr lang="ru-RU" sz="2600" b="0">
                <a:solidFill>
                  <a:srgbClr val="800080"/>
                </a:solidFill>
                <a:latin typeface="Arial" charset="0"/>
                <a:cs typeface="Arial" charset="0"/>
              </a:rPr>
              <a:t>контролирует процесс обработки электронных торговых процедур в режиме реального времени (“</a:t>
            </a:r>
            <a:r>
              <a:rPr lang="en-US" sz="2600" b="0">
                <a:solidFill>
                  <a:srgbClr val="800080"/>
                </a:solidFill>
                <a:latin typeface="Arial" charset="0"/>
                <a:cs typeface="Arial" charset="0"/>
              </a:rPr>
              <a:t>on</a:t>
            </a:r>
            <a:r>
              <a:rPr lang="ru-RU" sz="2600" b="0">
                <a:solidFill>
                  <a:srgbClr val="800080"/>
                </a:solidFill>
                <a:latin typeface="Arial" charset="0"/>
                <a:cs typeface="Arial" charset="0"/>
              </a:rPr>
              <a:t>-</a:t>
            </a:r>
            <a:r>
              <a:rPr lang="en-US" sz="2600" b="0">
                <a:solidFill>
                  <a:srgbClr val="800080"/>
                </a:solidFill>
                <a:latin typeface="Arial" charset="0"/>
                <a:cs typeface="Arial" charset="0"/>
              </a:rPr>
              <a:t>line</a:t>
            </a:r>
            <a:r>
              <a:rPr lang="ru-RU" sz="2600" b="0">
                <a:solidFill>
                  <a:srgbClr val="800080"/>
                </a:solidFill>
                <a:latin typeface="Arial" charset="0"/>
                <a:cs typeface="Arial" charset="0"/>
              </a:rPr>
              <a:t>”) и следит за их развитием;</a:t>
            </a:r>
          </a:p>
          <a:p>
            <a:pPr marL="444500" indent="-444500" algn="l">
              <a:buClr>
                <a:schemeClr val="accent2"/>
              </a:buClr>
              <a:buSzPct val="90000"/>
              <a:buFont typeface="Webdings" pitchFamily="18" charset="2"/>
              <a:buChar char="@"/>
              <a:defRPr/>
            </a:pPr>
            <a:r>
              <a:rPr lang="ru-RU" sz="2600" b="0">
                <a:solidFill>
                  <a:srgbClr val="800080"/>
                </a:solidFill>
                <a:latin typeface="Arial" charset="0"/>
                <a:cs typeface="Arial" charset="0"/>
              </a:rPr>
              <a:t>сохраняет данные электронных торговых процедур, которые циркулируют по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-соединению” (то есть те специфические данные платежного протокола, которые “прозрачно” транспортируют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-сообщения);</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0547" name="Text Box 3"/>
          <p:cNvSpPr txBox="1">
            <a:spLocks noChangeArrowheads="1"/>
          </p:cNvSpPr>
          <p:nvPr/>
        </p:nvSpPr>
        <p:spPr bwMode="auto">
          <a:xfrm>
            <a:off x="247650" y="933450"/>
            <a:ext cx="8674100" cy="5476875"/>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50000"/>
              </a:spcBef>
              <a:buClr>
                <a:schemeClr val="accent2"/>
              </a:buClr>
              <a:buSzPct val="90000"/>
              <a:buFont typeface="Webdings" pitchFamily="18" charset="2"/>
              <a:buChar char="@"/>
              <a:defRPr/>
            </a:pPr>
            <a:r>
              <a:rPr lang="ru-RU" sz="2400" b="0">
                <a:solidFill>
                  <a:srgbClr val="800080"/>
                </a:solidFill>
                <a:latin typeface="Arial" charset="0"/>
                <a:cs typeface="Arial" charset="0"/>
              </a:rPr>
              <a:t>“маркирует” каждую электронную платежную операцию с помощью нескольких платежных параметров (идентификатор электронной торговой операции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-протокола, дополнительные функции торгового протокола, платежное средство/способ, коммерческое предложение продавца, платежный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 идентификатор ПО платежной системы, взаимодействующие между собой удаленные участники электронной коммерческой сделки). Такая “маркировка” может быть более простой, то есть использовать только идентификатор платежной системы, участвующей в операции, платежный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 идентификатор ПО платежной системы и наименования удаленных участников сделки, но только тогда, когда платежная операция “стартовала” успешно;</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grpSp>
        <p:nvGrpSpPr>
          <p:cNvPr id="5123" name="Group 34"/>
          <p:cNvGrpSpPr>
            <a:grpSpLocks/>
          </p:cNvGrpSpPr>
          <p:nvPr/>
        </p:nvGrpSpPr>
        <p:grpSpPr bwMode="auto">
          <a:xfrm>
            <a:off x="958850" y="1676400"/>
            <a:ext cx="7208838" cy="3360738"/>
            <a:chOff x="592" y="1056"/>
            <a:chExt cx="4541" cy="2117"/>
          </a:xfrm>
        </p:grpSpPr>
        <p:sp>
          <p:nvSpPr>
            <p:cNvPr id="1224718" name="Rectangle 14"/>
            <p:cNvSpPr>
              <a:spLocks noChangeArrowheads="1"/>
            </p:cNvSpPr>
            <p:nvPr/>
          </p:nvSpPr>
          <p:spPr bwMode="auto">
            <a:xfrm>
              <a:off x="2671" y="1056"/>
              <a:ext cx="944" cy="759"/>
            </a:xfrm>
            <a:prstGeom prst="rect">
              <a:avLst/>
            </a:prstGeom>
            <a:solidFill>
              <a:srgbClr val="FFFFCC"/>
            </a:solidFill>
            <a:ln w="38100">
              <a:solidFill>
                <a:srgbClr val="CC3300"/>
              </a:solidFill>
              <a:miter lim="800000"/>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16" name="Rectangle 12"/>
            <p:cNvSpPr>
              <a:spLocks noChangeArrowheads="1"/>
            </p:cNvSpPr>
            <p:nvPr/>
          </p:nvSpPr>
          <p:spPr bwMode="auto">
            <a:xfrm>
              <a:off x="592" y="1056"/>
              <a:ext cx="945" cy="759"/>
            </a:xfrm>
            <a:prstGeom prst="rect">
              <a:avLst/>
            </a:prstGeom>
            <a:solidFill>
              <a:srgbClr val="FFFFCC"/>
            </a:solidFill>
            <a:ln w="38100">
              <a:solidFill>
                <a:srgbClr val="CC3300"/>
              </a:solidFill>
              <a:miter lim="800000"/>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19" name="Rectangle 15"/>
            <p:cNvSpPr>
              <a:spLocks noChangeArrowheads="1"/>
            </p:cNvSpPr>
            <p:nvPr/>
          </p:nvSpPr>
          <p:spPr bwMode="auto">
            <a:xfrm>
              <a:off x="1631" y="1056"/>
              <a:ext cx="945" cy="759"/>
            </a:xfrm>
            <a:prstGeom prst="rect">
              <a:avLst/>
            </a:prstGeom>
            <a:solidFill>
              <a:srgbClr val="FFFFCC"/>
            </a:solidFill>
            <a:ln w="38100">
              <a:solidFill>
                <a:srgbClr val="CC3300"/>
              </a:solidFill>
              <a:miter lim="800000"/>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20" name="Rectangle 16"/>
            <p:cNvSpPr>
              <a:spLocks noChangeArrowheads="1"/>
            </p:cNvSpPr>
            <p:nvPr/>
          </p:nvSpPr>
          <p:spPr bwMode="auto">
            <a:xfrm>
              <a:off x="4182" y="1056"/>
              <a:ext cx="945" cy="759"/>
            </a:xfrm>
            <a:prstGeom prst="rect">
              <a:avLst/>
            </a:prstGeom>
            <a:solidFill>
              <a:srgbClr val="FFFFCC"/>
            </a:solidFill>
            <a:ln w="38100">
              <a:solidFill>
                <a:srgbClr val="CC3300"/>
              </a:solidFill>
              <a:miter lim="800000"/>
              <a:headEnd/>
              <a:tailEnd/>
            </a:ln>
            <a:effectLst>
              <a:outerShdw dist="3592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21" name="Line 17"/>
            <p:cNvSpPr>
              <a:spLocks noChangeShapeType="1"/>
            </p:cNvSpPr>
            <p:nvPr/>
          </p:nvSpPr>
          <p:spPr bwMode="auto">
            <a:xfrm>
              <a:off x="1064" y="1815"/>
              <a:ext cx="0" cy="760"/>
            </a:xfrm>
            <a:prstGeom prst="line">
              <a:avLst/>
            </a:prstGeom>
            <a:noFill/>
            <a:ln w="38100">
              <a:solidFill>
                <a:schemeClr val="accent2"/>
              </a:solidFill>
              <a:prstDash val="sysDot"/>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22" name="Line 18"/>
            <p:cNvSpPr>
              <a:spLocks noChangeShapeType="1"/>
            </p:cNvSpPr>
            <p:nvPr/>
          </p:nvSpPr>
          <p:spPr bwMode="auto">
            <a:xfrm>
              <a:off x="2104" y="1815"/>
              <a:ext cx="0" cy="760"/>
            </a:xfrm>
            <a:prstGeom prst="line">
              <a:avLst/>
            </a:prstGeom>
            <a:noFill/>
            <a:ln w="38100">
              <a:solidFill>
                <a:schemeClr val="accent2"/>
              </a:solidFill>
              <a:prstDash val="sysDot"/>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23" name="Line 19"/>
            <p:cNvSpPr>
              <a:spLocks noChangeShapeType="1"/>
            </p:cNvSpPr>
            <p:nvPr/>
          </p:nvSpPr>
          <p:spPr bwMode="auto">
            <a:xfrm>
              <a:off x="3143" y="1815"/>
              <a:ext cx="0" cy="760"/>
            </a:xfrm>
            <a:prstGeom prst="line">
              <a:avLst/>
            </a:prstGeom>
            <a:noFill/>
            <a:ln w="38100">
              <a:solidFill>
                <a:schemeClr val="accent2"/>
              </a:solidFill>
              <a:prstDash val="sysDot"/>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24" name="Line 20"/>
            <p:cNvSpPr>
              <a:spLocks noChangeShapeType="1"/>
            </p:cNvSpPr>
            <p:nvPr/>
          </p:nvSpPr>
          <p:spPr bwMode="auto">
            <a:xfrm>
              <a:off x="4655" y="1815"/>
              <a:ext cx="0" cy="760"/>
            </a:xfrm>
            <a:prstGeom prst="line">
              <a:avLst/>
            </a:prstGeom>
            <a:noFill/>
            <a:ln w="38100">
              <a:solidFill>
                <a:schemeClr val="accent2"/>
              </a:solidFill>
              <a:prstDash val="sysDot"/>
              <a:round/>
              <a:headEnd type="stealth" w="lg" len="med"/>
              <a:tailEnd type="stealth" w="lg" len="me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5133" name="Rectangle 21"/>
            <p:cNvSpPr>
              <a:spLocks noChangeArrowheads="1"/>
            </p:cNvSpPr>
            <p:nvPr/>
          </p:nvSpPr>
          <p:spPr bwMode="auto">
            <a:xfrm>
              <a:off x="592" y="1984"/>
              <a:ext cx="4535" cy="422"/>
            </a:xfrm>
            <a:prstGeom prst="rect">
              <a:avLst/>
            </a:prstGeom>
            <a:solidFill>
              <a:srgbClr val="FFCCCC"/>
            </a:solidFill>
            <a:ln w="28575">
              <a:solidFill>
                <a:srgbClr val="009999"/>
              </a:solidFill>
              <a:prstDash val="dash"/>
              <a:miter lim="800000"/>
              <a:headEnd/>
              <a:tailEnd/>
            </a:ln>
          </p:spPr>
          <p:txBody>
            <a:bodyPr lIns="18000" tIns="10800" rIns="18000" bIns="10800"/>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224717" name="Rectangle 13"/>
            <p:cNvSpPr>
              <a:spLocks noChangeArrowheads="1"/>
            </p:cNvSpPr>
            <p:nvPr/>
          </p:nvSpPr>
          <p:spPr bwMode="auto">
            <a:xfrm>
              <a:off x="598" y="2582"/>
              <a:ext cx="4535" cy="591"/>
            </a:xfrm>
            <a:prstGeom prst="rect">
              <a:avLst/>
            </a:prstGeom>
            <a:solidFill>
              <a:srgbClr val="D0EAEC"/>
            </a:solidFill>
            <a:ln w="38100">
              <a:solidFill>
                <a:srgbClr val="FF6600"/>
              </a:solidFill>
              <a:miter lim="800000"/>
              <a:headEnd/>
              <a:tailEnd/>
            </a:ln>
            <a:effectLst>
              <a:outerShdw dist="53882" dir="2700000" algn="ctr" rotWithShape="0">
                <a:srgbClr val="CC3300"/>
              </a:outerShdw>
            </a:effectLst>
          </p:spPr>
          <p:txBody>
            <a:bodyPr lIns="18000" tIns="10800" rIns="18000" bIns="10800"/>
            <a:lstStyle/>
            <a:p>
              <a:pPr>
                <a:defRPr/>
              </a:pPr>
              <a:endParaRPr lang="ru-RU">
                <a:latin typeface="Arial" charset="0"/>
                <a:cs typeface="Arial" charset="0"/>
              </a:endParaRPr>
            </a:p>
          </p:txBody>
        </p:sp>
        <p:sp>
          <p:nvSpPr>
            <p:cNvPr id="5135" name="WordArt 22"/>
            <p:cNvSpPr>
              <a:spLocks noChangeArrowheads="1" noChangeShapeType="1" noTextEdit="1"/>
            </p:cNvSpPr>
            <p:nvPr/>
          </p:nvSpPr>
          <p:spPr bwMode="auto">
            <a:xfrm>
              <a:off x="686" y="2069"/>
              <a:ext cx="4347" cy="253"/>
            </a:xfrm>
            <a:prstGeom prst="rect">
              <a:avLst/>
            </a:prstGeom>
          </p:spPr>
          <p:txBody>
            <a:bodyPr wrap="none" fromWordArt="1">
              <a:prstTxWarp prst="textCanDown">
                <a:avLst>
                  <a:gd name="adj" fmla="val 25958"/>
                </a:avLst>
              </a:prstTxWarp>
            </a:bodyPr>
            <a:lstStyle/>
            <a:p>
              <a:r>
                <a:rPr lang="ru-RU" sz="1000" kern="10">
                  <a:ln w="9525">
                    <a:solidFill>
                      <a:srgbClr val="CC3300"/>
                    </a:solidFill>
                    <a:round/>
                    <a:headEnd/>
                    <a:tailEnd/>
                  </a:ln>
                  <a:solidFill>
                    <a:srgbClr val="CC3300"/>
                  </a:solidFill>
                  <a:effectLst>
                    <a:outerShdw dist="28398" dir="3806097" algn="ctr" rotWithShape="0">
                      <a:schemeClr val="accent2"/>
                    </a:outerShdw>
                  </a:effectLst>
                  <a:latin typeface="Arial Narrow" panose="020B0606020202030204" pitchFamily="34" charset="0"/>
                </a:rPr>
                <a:t> ПРИКЛАДНОЙ ИНТЕРФЕЙС ДЛЯ ПЛАТЁЖНЫХ СИСТЕМ </a:t>
              </a:r>
            </a:p>
          </p:txBody>
        </p:sp>
        <p:grpSp>
          <p:nvGrpSpPr>
            <p:cNvPr id="5136" name="Group 23"/>
            <p:cNvGrpSpPr>
              <a:grpSpLocks/>
            </p:cNvGrpSpPr>
            <p:nvPr/>
          </p:nvGrpSpPr>
          <p:grpSpPr bwMode="auto">
            <a:xfrm>
              <a:off x="3734" y="1398"/>
              <a:ext cx="346" cy="60"/>
              <a:chOff x="7718" y="8358"/>
              <a:chExt cx="420" cy="84"/>
            </a:xfrm>
          </p:grpSpPr>
          <p:sp>
            <p:nvSpPr>
              <p:cNvPr id="1224728" name="Oval 24"/>
              <p:cNvSpPr>
                <a:spLocks noChangeArrowheads="1"/>
              </p:cNvSpPr>
              <p:nvPr/>
            </p:nvSpPr>
            <p:spPr bwMode="auto">
              <a:xfrm>
                <a:off x="7718" y="8358"/>
                <a:ext cx="84" cy="84"/>
              </a:xfrm>
              <a:prstGeom prst="ellipse">
                <a:avLst/>
              </a:prstGeom>
              <a:solidFill>
                <a:srgbClr val="800080"/>
              </a:solidFill>
              <a:ln w="9525">
                <a:solidFill>
                  <a:srgbClr val="800080"/>
                </a:solidFill>
                <a:round/>
                <a:headEnd/>
                <a:tailEn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29" name="Oval 25"/>
              <p:cNvSpPr>
                <a:spLocks noChangeArrowheads="1"/>
              </p:cNvSpPr>
              <p:nvPr/>
            </p:nvSpPr>
            <p:spPr bwMode="auto">
              <a:xfrm>
                <a:off x="7886" y="8358"/>
                <a:ext cx="85" cy="84"/>
              </a:xfrm>
              <a:prstGeom prst="ellipse">
                <a:avLst/>
              </a:prstGeom>
              <a:solidFill>
                <a:srgbClr val="800080"/>
              </a:solidFill>
              <a:ln w="9525">
                <a:solidFill>
                  <a:srgbClr val="800080"/>
                </a:solidFill>
                <a:round/>
                <a:headEnd/>
                <a:tailEn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sp>
            <p:nvSpPr>
              <p:cNvPr id="1224730" name="Oval 26"/>
              <p:cNvSpPr>
                <a:spLocks noChangeArrowheads="1"/>
              </p:cNvSpPr>
              <p:nvPr/>
            </p:nvSpPr>
            <p:spPr bwMode="auto">
              <a:xfrm>
                <a:off x="8054" y="8358"/>
                <a:ext cx="84" cy="84"/>
              </a:xfrm>
              <a:prstGeom prst="ellipse">
                <a:avLst/>
              </a:prstGeom>
              <a:solidFill>
                <a:srgbClr val="800080"/>
              </a:solidFill>
              <a:ln w="9525">
                <a:solidFill>
                  <a:srgbClr val="800080"/>
                </a:solidFill>
                <a:round/>
                <a:headEnd/>
                <a:tailEnd/>
              </a:ln>
              <a:effectLst>
                <a:outerShdw dist="17961" dir="2700000" algn="ctr" rotWithShape="0">
                  <a:srgbClr val="FF9933"/>
                </a:outerShdw>
              </a:effectLst>
            </p:spPr>
            <p:txBody>
              <a:bodyPr lIns="18000" tIns="10800" rIns="18000" bIns="10800"/>
              <a:lstStyle/>
              <a:p>
                <a:pPr>
                  <a:defRPr/>
                </a:pPr>
                <a:endParaRPr lang="ru-RU">
                  <a:latin typeface="Arial" charset="0"/>
                  <a:cs typeface="Arial" charset="0"/>
                </a:endParaRPr>
              </a:p>
            </p:txBody>
          </p:sp>
        </p:grpSp>
        <p:sp>
          <p:nvSpPr>
            <p:cNvPr id="5137" name="WordArt 27"/>
            <p:cNvSpPr>
              <a:spLocks noChangeArrowheads="1" noChangeShapeType="1" noTextEdit="1"/>
            </p:cNvSpPr>
            <p:nvPr/>
          </p:nvSpPr>
          <p:spPr bwMode="auto">
            <a:xfrm>
              <a:off x="686" y="2659"/>
              <a:ext cx="4347" cy="422"/>
            </a:xfrm>
            <a:prstGeom prst="rect">
              <a:avLst/>
            </a:prstGeom>
          </p:spPr>
          <p:txBody>
            <a:bodyPr wrap="none" fromWordArt="1">
              <a:prstTxWarp prst="textCanDown">
                <a:avLst>
                  <a:gd name="adj" fmla="val 19824"/>
                </a:avLst>
              </a:prstTxWarp>
            </a:bodyPr>
            <a:lstStyle/>
            <a:p>
              <a:r>
                <a:rPr lang="ru-RU" sz="1200" kern="10">
                  <a:ln w="9525">
                    <a:solidFill>
                      <a:srgbClr val="FF0000"/>
                    </a:solidFill>
                    <a:round/>
                    <a:headEnd/>
                    <a:tailEnd/>
                  </a:ln>
                  <a:solidFill>
                    <a:srgbClr val="993366"/>
                  </a:solidFill>
                  <a:effectLst>
                    <a:outerShdw dist="17961" dir="2700000" algn="ctr" rotWithShape="0">
                      <a:schemeClr val="accent2"/>
                    </a:outerShdw>
                  </a:effectLst>
                  <a:latin typeface="Tahoma" panose="020B0604030504040204" pitchFamily="34" charset="0"/>
                  <a:ea typeface="Tahoma" panose="020B0604030504040204" pitchFamily="34" charset="0"/>
                  <a:cs typeface="Tahoma" panose="020B0604030504040204" pitchFamily="34" charset="0"/>
                </a:rPr>
                <a:t> Подуровень IOTP прикладного (5-го) уровня </a:t>
              </a:r>
            </a:p>
            <a:p>
              <a:r>
                <a:rPr lang="ru-RU" sz="1200" kern="10">
                  <a:ln w="9525">
                    <a:solidFill>
                      <a:srgbClr val="FF0000"/>
                    </a:solidFill>
                    <a:round/>
                    <a:headEnd/>
                    <a:tailEnd/>
                  </a:ln>
                  <a:solidFill>
                    <a:srgbClr val="993366"/>
                  </a:solidFill>
                  <a:effectLst>
                    <a:outerShdw dist="17961" dir="2700000" algn="ctr" rotWithShape="0">
                      <a:schemeClr val="accent2"/>
                    </a:outerShdw>
                  </a:effectLst>
                  <a:latin typeface="Tahoma" panose="020B0604030504040204" pitchFamily="34" charset="0"/>
                  <a:ea typeface="Tahoma" panose="020B0604030504040204" pitchFamily="34" charset="0"/>
                  <a:cs typeface="Tahoma" panose="020B0604030504040204" pitchFamily="34" charset="0"/>
                </a:rPr>
                <a:t>архитектуры INTERNET</a:t>
              </a:r>
            </a:p>
          </p:txBody>
        </p:sp>
        <p:sp>
          <p:nvSpPr>
            <p:cNvPr id="5138" name="WordArt 28"/>
            <p:cNvSpPr>
              <a:spLocks noChangeArrowheads="1" noChangeShapeType="1" noTextEdit="1"/>
            </p:cNvSpPr>
            <p:nvPr/>
          </p:nvSpPr>
          <p:spPr bwMode="auto">
            <a:xfrm>
              <a:off x="640" y="1140"/>
              <a:ext cx="858" cy="595"/>
            </a:xfrm>
            <a:prstGeom prst="rect">
              <a:avLst/>
            </a:prstGeom>
          </p:spPr>
          <p:txBody>
            <a:bodyPr wrap="none" fromWordArt="1">
              <a:prstTxWarp prst="textCanDown">
                <a:avLst>
                  <a:gd name="adj" fmla="val 9866"/>
                </a:avLst>
              </a:prstTxWarp>
            </a:bodyPr>
            <a:lstStyle/>
            <a:p>
              <a:r>
                <a:rPr lang="ru-RU" sz="900" kern="10">
                  <a:ln w="9525">
                    <a:solidFill>
                      <a:srgbClr val="0000FF"/>
                    </a:solidFill>
                    <a:round/>
                    <a:headEnd/>
                    <a:tailEnd/>
                  </a:ln>
                  <a:solidFill>
                    <a:srgbClr val="0000FF"/>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1-ой </a:t>
              </a:r>
            </a:p>
            <a:p>
              <a:r>
                <a:rPr lang="ru-RU" sz="900" kern="10">
                  <a:ln w="9525">
                    <a:solidFill>
                      <a:srgbClr val="0000FF"/>
                    </a:solidFill>
                    <a:round/>
                    <a:headEnd/>
                    <a:tailEnd/>
                  </a:ln>
                  <a:solidFill>
                    <a:srgbClr val="0000FF"/>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0000FF"/>
                    </a:solidFill>
                    <a:round/>
                    <a:headEnd/>
                    <a:tailEnd/>
                  </a:ln>
                  <a:solidFill>
                    <a:srgbClr val="0000FF"/>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5139" name="WordArt 29"/>
            <p:cNvSpPr>
              <a:spLocks noChangeArrowheads="1" noChangeShapeType="1" noTextEdit="1"/>
            </p:cNvSpPr>
            <p:nvPr/>
          </p:nvSpPr>
          <p:spPr bwMode="auto">
            <a:xfrm>
              <a:off x="1688" y="1140"/>
              <a:ext cx="858" cy="595"/>
            </a:xfrm>
            <a:prstGeom prst="rect">
              <a:avLst/>
            </a:prstGeom>
          </p:spPr>
          <p:txBody>
            <a:bodyPr wrap="none" fromWordArt="1">
              <a:prstTxWarp prst="textCanDown">
                <a:avLst>
                  <a:gd name="adj" fmla="val 9866"/>
                </a:avLst>
              </a:prstTxWarp>
            </a:bodyPr>
            <a:lstStyle/>
            <a:p>
              <a:r>
                <a:rPr lang="ru-RU" sz="9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2-ой </a:t>
              </a:r>
            </a:p>
            <a:p>
              <a:r>
                <a:rPr lang="ru-RU" sz="9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5140" name="WordArt 30"/>
            <p:cNvSpPr>
              <a:spLocks noChangeArrowheads="1" noChangeShapeType="1" noTextEdit="1"/>
            </p:cNvSpPr>
            <p:nvPr/>
          </p:nvSpPr>
          <p:spPr bwMode="auto">
            <a:xfrm>
              <a:off x="4262" y="1141"/>
              <a:ext cx="810" cy="595"/>
            </a:xfrm>
            <a:prstGeom prst="rect">
              <a:avLst/>
            </a:prstGeom>
          </p:spPr>
          <p:txBody>
            <a:bodyPr wrap="none" fromWordArt="1">
              <a:prstTxWarp prst="textCanDown">
                <a:avLst>
                  <a:gd name="adj" fmla="val 9866"/>
                </a:avLst>
              </a:prstTxWarp>
            </a:bodyPr>
            <a:lstStyle/>
            <a:p>
              <a:r>
                <a:rPr lang="ru-RU" sz="900" kern="10">
                  <a:ln w="9525">
                    <a:solidFill>
                      <a:srgbClr val="003366"/>
                    </a:solidFill>
                    <a:round/>
                    <a:headEnd/>
                    <a:tailEnd/>
                  </a:ln>
                  <a:solidFill>
                    <a:srgbClr val="00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a:t>
              </a:r>
              <a:r>
                <a:rPr lang="en-US" sz="900" kern="10">
                  <a:ln w="9525">
                    <a:solidFill>
                      <a:srgbClr val="003366"/>
                    </a:solidFill>
                    <a:round/>
                    <a:headEnd/>
                    <a:tailEnd/>
                  </a:ln>
                  <a:solidFill>
                    <a:srgbClr val="00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N-</a:t>
              </a:r>
              <a:r>
                <a:rPr lang="ru-RU" sz="900" kern="10">
                  <a:ln w="9525">
                    <a:solidFill>
                      <a:srgbClr val="003366"/>
                    </a:solidFill>
                    <a:round/>
                    <a:headEnd/>
                    <a:tailEnd/>
                  </a:ln>
                  <a:solidFill>
                    <a:srgbClr val="00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ой </a:t>
              </a:r>
            </a:p>
            <a:p>
              <a:r>
                <a:rPr lang="ru-RU" sz="900" kern="10">
                  <a:ln w="9525">
                    <a:solidFill>
                      <a:srgbClr val="003366"/>
                    </a:solidFill>
                    <a:round/>
                    <a:headEnd/>
                    <a:tailEnd/>
                  </a:ln>
                  <a:solidFill>
                    <a:srgbClr val="00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003366"/>
                    </a:solidFill>
                    <a:round/>
                    <a:headEnd/>
                    <a:tailEnd/>
                  </a:ln>
                  <a:solidFill>
                    <a:srgbClr val="003366"/>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sp>
          <p:nvSpPr>
            <p:cNvPr id="5141" name="WordArt 31"/>
            <p:cNvSpPr>
              <a:spLocks noChangeArrowheads="1" noChangeShapeType="1" noTextEdit="1"/>
            </p:cNvSpPr>
            <p:nvPr/>
          </p:nvSpPr>
          <p:spPr bwMode="auto">
            <a:xfrm>
              <a:off x="2737" y="1141"/>
              <a:ext cx="810" cy="595"/>
            </a:xfrm>
            <a:prstGeom prst="rect">
              <a:avLst/>
            </a:prstGeom>
          </p:spPr>
          <p:txBody>
            <a:bodyPr wrap="none" fromWordArt="1">
              <a:prstTxWarp prst="textCanDown">
                <a:avLst>
                  <a:gd name="adj" fmla="val 9866"/>
                </a:avLst>
              </a:prstTxWarp>
            </a:bodyPr>
            <a:lstStyle/>
            <a:p>
              <a:r>
                <a:rPr lang="ru-RU" sz="900" kern="10">
                  <a:ln w="9525">
                    <a:solidFill>
                      <a:srgbClr val="808000"/>
                    </a:solidFill>
                    <a:round/>
                    <a:headEnd/>
                    <a:tailEnd/>
                  </a:ln>
                  <a:solidFill>
                    <a:srgbClr val="808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Протокол 3-ей </a:t>
              </a:r>
            </a:p>
            <a:p>
              <a:r>
                <a:rPr lang="ru-RU" sz="900" kern="10">
                  <a:ln w="9525">
                    <a:solidFill>
                      <a:srgbClr val="808000"/>
                    </a:solidFill>
                    <a:round/>
                    <a:headEnd/>
                    <a:tailEnd/>
                  </a:ln>
                  <a:solidFill>
                    <a:srgbClr val="808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платежной</a:t>
              </a:r>
            </a:p>
            <a:p>
              <a:r>
                <a:rPr lang="ru-RU" sz="900" kern="10">
                  <a:ln w="9525">
                    <a:solidFill>
                      <a:srgbClr val="808000"/>
                    </a:solidFill>
                    <a:round/>
                    <a:headEnd/>
                    <a:tailEnd/>
                  </a:ln>
                  <a:solidFill>
                    <a:srgbClr val="808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системы</a:t>
              </a:r>
            </a:p>
          </p:txBody>
        </p:sp>
      </p:grpSp>
      <p:sp>
        <p:nvSpPr>
          <p:cNvPr id="1224737" name="Text Box 33"/>
          <p:cNvSpPr txBox="1">
            <a:spLocks noChangeArrowheads="1"/>
          </p:cNvSpPr>
          <p:nvPr/>
        </p:nvSpPr>
        <p:spPr bwMode="auto">
          <a:xfrm>
            <a:off x="0" y="5757863"/>
            <a:ext cx="9144000" cy="3651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33.1</a:t>
            </a:r>
            <a:r>
              <a:rPr lang="ru-RU" sz="2400">
                <a:solidFill>
                  <a:srgbClr val="800080"/>
                </a:solidFill>
                <a:latin typeface="Arial" charset="0"/>
                <a:cs typeface="Arial" charset="0"/>
              </a:rPr>
              <a:t>. Прикладной интерфейс для платежных систем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1571" name="Text Box 3"/>
          <p:cNvSpPr txBox="1">
            <a:spLocks noChangeArrowheads="1"/>
          </p:cNvSpPr>
          <p:nvPr/>
        </p:nvSpPr>
        <p:spPr bwMode="auto">
          <a:xfrm>
            <a:off x="247650" y="1149350"/>
            <a:ext cx="8634413" cy="53308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10000"/>
              </a:spcBef>
              <a:buClr>
                <a:schemeClr val="accent2"/>
              </a:buClr>
              <a:buSzPct val="90000"/>
              <a:buFont typeface="Webdings" pitchFamily="18" charset="2"/>
              <a:buChar char="@"/>
              <a:defRPr/>
            </a:pPr>
            <a:r>
              <a:rPr lang="ru-RU" sz="2600" b="0">
                <a:solidFill>
                  <a:srgbClr val="800080"/>
                </a:solidFill>
                <a:latin typeface="Arial" charset="0"/>
                <a:cs typeface="Arial" charset="0"/>
              </a:rPr>
              <a:t>осуществляет контроль за развитием электронных платежных операций;</a:t>
            </a:r>
          </a:p>
          <a:p>
            <a:pPr marL="444500" indent="-444500" algn="l">
              <a:spcBef>
                <a:spcPct val="10000"/>
              </a:spcBef>
              <a:buClr>
                <a:schemeClr val="accent2"/>
              </a:buClr>
              <a:buSzPct val="90000"/>
              <a:buFont typeface="Webdings" pitchFamily="18" charset="2"/>
              <a:buChar char="@"/>
              <a:defRPr/>
            </a:pPr>
            <a:r>
              <a:rPr lang="ru-RU" sz="2600" b="0">
                <a:solidFill>
                  <a:srgbClr val="800080"/>
                </a:solidFill>
                <a:latin typeface="Arial" charset="0"/>
                <a:cs typeface="Arial" charset="0"/>
              </a:rPr>
              <a:t>предоставляет возможность для запроса на начало и завершение электронных платежных операций;</a:t>
            </a:r>
          </a:p>
          <a:p>
            <a:pPr marL="444500" indent="-444500" algn="l">
              <a:spcBef>
                <a:spcPct val="10000"/>
              </a:spcBef>
              <a:buClr>
                <a:schemeClr val="accent2"/>
              </a:buClr>
              <a:buSzPct val="90000"/>
              <a:buFont typeface="Webdings" pitchFamily="18" charset="2"/>
              <a:buChar char="@"/>
              <a:defRPr/>
            </a:pPr>
            <a:r>
              <a:rPr lang="ru-RU" sz="2600" b="0">
                <a:solidFill>
                  <a:srgbClr val="800080"/>
                </a:solidFill>
                <a:latin typeface="Arial" charset="0"/>
                <a:cs typeface="Arial" charset="0"/>
              </a:rPr>
              <a:t>реализует общие диалоговые процедуры (то есть, выбор торговой марки платежной организации, подтверждение платежа, прекращение (аннулирование) платежа; визуализация электронной платежной квитанции; запрос базовой электронной операции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-протокола; запрос платежного баланса; подтверждение электронной платежной квитанции);</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2595" name="Text Box 3"/>
          <p:cNvSpPr txBox="1">
            <a:spLocks noChangeArrowheads="1"/>
          </p:cNvSpPr>
          <p:nvPr/>
        </p:nvSpPr>
        <p:spPr bwMode="auto">
          <a:xfrm>
            <a:off x="260350" y="1044575"/>
            <a:ext cx="8634413" cy="5437188"/>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chemeClr val="accent2"/>
              </a:buClr>
              <a:buSzPct val="90000"/>
              <a:buFont typeface="Webdings" pitchFamily="18" charset="2"/>
              <a:buChar char="@"/>
              <a:defRPr/>
            </a:pPr>
            <a:r>
              <a:rPr lang="ru-RU" sz="2700" b="0">
                <a:solidFill>
                  <a:srgbClr val="800080"/>
                </a:solidFill>
                <a:latin typeface="Arial" charset="0"/>
                <a:cs typeface="Arial" charset="0"/>
              </a:rPr>
              <a:t>учитывает специфику конкретного ПО платежной системы при обработке, контроле, проверке сообщений (на предмет выявления в них ошибки) в период платежных операций. Это предполагает, что первым пытается решить проблемы, связанные с появлением большого числа ошибок, путем применения расширенной процедуры электронного документооборота (обмена протокольными сообщениями). Наиболее важные и очевидные сбои и ошибки являются результатом внезапной нештатной ситуации, возникшей в локальном или удаленном программном платежном компоненте;</a:t>
            </a:r>
            <a:r>
              <a:rPr lang="ru-RU" sz="27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3619" name="Text Box 3"/>
          <p:cNvSpPr txBox="1">
            <a:spLocks noChangeArrowheads="1"/>
          </p:cNvSpPr>
          <p:nvPr/>
        </p:nvSpPr>
        <p:spPr bwMode="auto">
          <a:xfrm>
            <a:off x="234950" y="1019175"/>
            <a:ext cx="8661400"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chemeClr val="accent2"/>
              </a:buClr>
              <a:buSzPct val="90000"/>
              <a:buFont typeface="Webdings" pitchFamily="18" charset="2"/>
              <a:buChar char="@"/>
              <a:defRPr/>
            </a:pPr>
            <a:r>
              <a:rPr lang="ru-RU" b="0">
                <a:solidFill>
                  <a:srgbClr val="800080"/>
                </a:solidFill>
                <a:latin typeface="Arial" charset="0"/>
                <a:cs typeface="Arial" charset="0"/>
              </a:rPr>
              <a:t>обеспечивает обращение к программному модулю любой платежной системы в интерактивном режиме. Такое обращение может использоваться для:</a:t>
            </a:r>
            <a:endParaRPr lang="ru-RU">
              <a:solidFill>
                <a:srgbClr val="800080"/>
              </a:solidFill>
              <a:latin typeface="Arial" charset="0"/>
              <a:cs typeface="Arial" charset="0"/>
            </a:endParaRPr>
          </a:p>
        </p:txBody>
      </p:sp>
      <p:sp>
        <p:nvSpPr>
          <p:cNvPr id="1263620" name="Text Box 4"/>
          <p:cNvSpPr txBox="1">
            <a:spLocks noChangeArrowheads="1"/>
          </p:cNvSpPr>
          <p:nvPr/>
        </p:nvSpPr>
        <p:spPr bwMode="auto">
          <a:xfrm>
            <a:off x="742950" y="2900363"/>
            <a:ext cx="8164513" cy="3386137"/>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10000"/>
              </a:spcBef>
              <a:buClr>
                <a:srgbClr val="336600"/>
              </a:buClr>
              <a:buSzPct val="90000"/>
              <a:buFont typeface="Wingdings" pitchFamily="2" charset="2"/>
              <a:buChar char="v"/>
              <a:defRPr/>
            </a:pPr>
            <a:r>
              <a:rPr lang="ru-RU" sz="2600" b="0">
                <a:solidFill>
                  <a:srgbClr val="800080"/>
                </a:solidFill>
                <a:latin typeface="Arial" charset="0"/>
                <a:cs typeface="Arial" charset="0"/>
              </a:rPr>
              <a:t>определения специфики платежного протокола с целью последующей корректной обработки платежных операций (или выбора необходимой платежной операции;</a:t>
            </a:r>
          </a:p>
          <a:p>
            <a:pPr marL="444500" indent="-444500" algn="l">
              <a:spcBef>
                <a:spcPct val="10000"/>
              </a:spcBef>
              <a:buClr>
                <a:srgbClr val="336600"/>
              </a:buClr>
              <a:buSzPct val="90000"/>
              <a:buFont typeface="Wingdings" pitchFamily="2" charset="2"/>
              <a:buChar char="v"/>
              <a:defRPr/>
            </a:pPr>
            <a:r>
              <a:rPr lang="ru-RU" sz="2600" b="0">
                <a:solidFill>
                  <a:srgbClr val="800080"/>
                </a:solidFill>
                <a:latin typeface="Arial" charset="0"/>
                <a:cs typeface="Arial" charset="0"/>
              </a:rPr>
              <a:t>анализа платежного средства;</a:t>
            </a:r>
          </a:p>
          <a:p>
            <a:pPr marL="444500" indent="-444500" algn="l">
              <a:spcBef>
                <a:spcPct val="10000"/>
              </a:spcBef>
              <a:buClr>
                <a:srgbClr val="336600"/>
              </a:buClr>
              <a:buSzPct val="90000"/>
              <a:buFont typeface="Wingdings" pitchFamily="2" charset="2"/>
              <a:buChar char="v"/>
              <a:defRPr/>
            </a:pPr>
            <a:r>
              <a:rPr lang="ru-RU" sz="2600" b="0">
                <a:solidFill>
                  <a:srgbClr val="800080"/>
                </a:solidFill>
                <a:latin typeface="Arial" charset="0"/>
                <a:cs typeface="Arial" charset="0"/>
              </a:rPr>
              <a:t>регистрации нового платежного средства/способа;</a:t>
            </a:r>
          </a:p>
          <a:p>
            <a:pPr marL="444500" indent="-444500" algn="l">
              <a:spcBef>
                <a:spcPct val="10000"/>
              </a:spcBef>
              <a:buClr>
                <a:srgbClr val="336600"/>
              </a:buClr>
              <a:buSzPct val="90000"/>
              <a:buFont typeface="Wingdings" pitchFamily="2" charset="2"/>
              <a:buChar char="v"/>
              <a:defRPr/>
            </a:pPr>
            <a:r>
              <a:rPr lang="ru-RU" sz="2600" b="0">
                <a:solidFill>
                  <a:srgbClr val="800080"/>
                </a:solidFill>
                <a:latin typeface="Arial" charset="0"/>
                <a:cs typeface="Arial" charset="0"/>
              </a:rPr>
              <a:t>перенастройки платежного средства/способа;</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4643" name="Text Box 3"/>
          <p:cNvSpPr txBox="1">
            <a:spLocks noChangeArrowheads="1"/>
          </p:cNvSpPr>
          <p:nvPr/>
        </p:nvSpPr>
        <p:spPr bwMode="auto">
          <a:xfrm>
            <a:off x="247650" y="1778000"/>
            <a:ext cx="8621713" cy="2227263"/>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336600"/>
              </a:buClr>
              <a:buSzPct val="90000"/>
              <a:buFont typeface="Wingdings" pitchFamily="2" charset="2"/>
              <a:buChar char="v"/>
              <a:defRPr/>
            </a:pPr>
            <a:r>
              <a:rPr lang="ru-RU" b="0">
                <a:solidFill>
                  <a:srgbClr val="800080"/>
                </a:solidFill>
                <a:latin typeface="Arial" charset="0"/>
                <a:cs typeface="Arial" charset="0"/>
              </a:rPr>
              <a:t>передает функции обратного вызова (“</a:t>
            </a:r>
            <a:r>
              <a:rPr lang="en-US" b="0">
                <a:solidFill>
                  <a:srgbClr val="800080"/>
                </a:solidFill>
                <a:latin typeface="Arial" charset="0"/>
                <a:cs typeface="Arial" charset="0"/>
              </a:rPr>
              <a:t>call back</a:t>
            </a:r>
            <a:r>
              <a:rPr lang="ru-RU" b="0">
                <a:solidFill>
                  <a:srgbClr val="800080"/>
                </a:solidFill>
                <a:latin typeface="Arial" charset="0"/>
                <a:cs typeface="Arial" charset="0"/>
              </a:rPr>
              <a:t>”) для использования платежным </a:t>
            </a:r>
            <a:r>
              <a:rPr lang="en-US" b="0">
                <a:solidFill>
                  <a:srgbClr val="800080"/>
                </a:solidFill>
                <a:latin typeface="Arial" charset="0"/>
                <a:cs typeface="Arial" charset="0"/>
              </a:rPr>
              <a:t>IOTP</a:t>
            </a:r>
            <a:r>
              <a:rPr lang="ru-RU" b="0">
                <a:solidFill>
                  <a:srgbClr val="800080"/>
                </a:solidFill>
                <a:latin typeface="Arial" charset="0"/>
                <a:cs typeface="Arial" charset="0"/>
              </a:rPr>
              <a:t>-мостом или ПО (программным модулем) платежной системы в целях указания необходимости применения этих компонентов.</a:t>
            </a:r>
            <a:endParaRPr lang="ru-RU">
              <a:solidFill>
                <a:srgbClr val="800080"/>
              </a:solidFill>
              <a:latin typeface="Arial" charset="0"/>
              <a:cs typeface="Arial" charset="0"/>
            </a:endParaRPr>
          </a:p>
        </p:txBody>
      </p:sp>
      <p:sp>
        <p:nvSpPr>
          <p:cNvPr id="1264644" name="Text Box 4"/>
          <p:cNvSpPr txBox="1">
            <a:spLocks noChangeArrowheads="1"/>
          </p:cNvSpPr>
          <p:nvPr/>
        </p:nvSpPr>
        <p:spPr bwMode="auto">
          <a:xfrm>
            <a:off x="247650" y="4362450"/>
            <a:ext cx="8648700" cy="11906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600" b="0">
                <a:solidFill>
                  <a:srgbClr val="800080"/>
                </a:solidFill>
                <a:latin typeface="Arial" charset="0"/>
                <a:cs typeface="Arial" charset="0"/>
              </a:rPr>
              <a:t>Кроме указанных функций, программный </a:t>
            </a:r>
            <a:r>
              <a:rPr lang="en-US" sz="3600" b="0">
                <a:solidFill>
                  <a:srgbClr val="800080"/>
                </a:solidFill>
                <a:latin typeface="Arial" charset="0"/>
                <a:cs typeface="Arial" charset="0"/>
              </a:rPr>
              <a:t>IOTP</a:t>
            </a:r>
            <a:r>
              <a:rPr lang="ru-RU" sz="3600" b="0">
                <a:solidFill>
                  <a:srgbClr val="800080"/>
                </a:solidFill>
                <a:latin typeface="Arial" charset="0"/>
                <a:cs typeface="Arial" charset="0"/>
              </a:rPr>
              <a:t>-модуль:</a:t>
            </a:r>
            <a:endParaRPr lang="ru-RU" sz="36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5667" name="Text Box 3"/>
          <p:cNvSpPr txBox="1">
            <a:spLocks noChangeArrowheads="1"/>
          </p:cNvSpPr>
          <p:nvPr/>
        </p:nvSpPr>
        <p:spPr bwMode="auto">
          <a:xfrm>
            <a:off x="249238" y="1319213"/>
            <a:ext cx="8621712" cy="485457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sz="2600" b="0">
                <a:solidFill>
                  <a:srgbClr val="800080"/>
                </a:solidFill>
                <a:latin typeface="Arial" charset="0"/>
                <a:cs typeface="Arial" charset="0"/>
              </a:rPr>
              <a:t>управляет информационным обменом (отправкой, приемом и обработкой блоков и компонентов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-сообщений) в течение электронной торговой операции, так как блоки и компоненты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-сообщений могут содержать ссылки и могут понадобиться в период обработки последующих сообщений (например, для проверки и вычисления электронной цифровой подписи — ЭЦП). В частности,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-модуль хранит транспортируемые в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-сообщениях данные (элементы “</a:t>
            </a:r>
            <a:r>
              <a:rPr lang="en-US" sz="2600" b="0">
                <a:solidFill>
                  <a:srgbClr val="800080"/>
                </a:solidFill>
                <a:latin typeface="Arial" charset="0"/>
                <a:cs typeface="Arial" charset="0"/>
              </a:rPr>
              <a:t>Packaged Content</a:t>
            </a:r>
            <a:r>
              <a:rPr lang="ru-RU" sz="2600" b="0">
                <a:solidFill>
                  <a:srgbClr val="800080"/>
                </a:solidFill>
                <a:latin typeface="Arial" charset="0"/>
                <a:cs typeface="Arial" charset="0"/>
              </a:rPr>
              <a:t>”), которыми обмениваются между собой участники электронной торговой сделки;</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6691" name="Text Box 3"/>
          <p:cNvSpPr txBox="1">
            <a:spLocks noChangeArrowheads="1"/>
          </p:cNvSpPr>
          <p:nvPr/>
        </p:nvSpPr>
        <p:spPr bwMode="auto">
          <a:xfrm>
            <a:off x="234950" y="1279525"/>
            <a:ext cx="8661400" cy="50133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20000"/>
              </a:spcBef>
              <a:buClr>
                <a:srgbClr val="009999"/>
              </a:buClr>
              <a:buSzPct val="90000"/>
              <a:buFont typeface="Wingdings" pitchFamily="2" charset="2"/>
              <a:buChar char="q"/>
              <a:defRPr/>
            </a:pPr>
            <a:r>
              <a:rPr lang="ru-RU" sz="2600" b="0">
                <a:solidFill>
                  <a:srgbClr val="800080"/>
                </a:solidFill>
                <a:latin typeface="Arial" charset="0"/>
                <a:cs typeface="Arial" charset="0"/>
              </a:rPr>
              <a:t>управляет несколькими типами идентификаторами (то есть идентификаторами торговых операций,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-сообщений, блоков и компонентов);</a:t>
            </a:r>
          </a:p>
          <a:p>
            <a:pPr marL="444500" indent="-444500" algn="l">
              <a:spcBef>
                <a:spcPct val="20000"/>
              </a:spcBef>
              <a:buClr>
                <a:srgbClr val="009999"/>
              </a:buClr>
              <a:buSzPct val="90000"/>
              <a:buFont typeface="Wingdings" pitchFamily="2" charset="2"/>
              <a:buChar char="q"/>
              <a:defRPr/>
            </a:pPr>
            <a:r>
              <a:rPr lang="ru-RU" sz="2600" b="0">
                <a:solidFill>
                  <a:srgbClr val="800080"/>
                </a:solidFill>
                <a:latin typeface="Arial" charset="0"/>
                <a:cs typeface="Arial" charset="0"/>
              </a:rPr>
              <a:t>реализует механизм выделения оперативной памяти для хранения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-сообщений;</a:t>
            </a:r>
          </a:p>
          <a:p>
            <a:pPr marL="444500" indent="-444500" algn="l">
              <a:spcBef>
                <a:spcPct val="20000"/>
              </a:spcBef>
              <a:buClr>
                <a:srgbClr val="009999"/>
              </a:buClr>
              <a:buSzPct val="90000"/>
              <a:buFont typeface="Wingdings" pitchFamily="2" charset="2"/>
              <a:buChar char="q"/>
              <a:defRPr/>
            </a:pPr>
            <a:r>
              <a:rPr lang="ru-RU" sz="2600" b="0">
                <a:solidFill>
                  <a:srgbClr val="800080"/>
                </a:solidFill>
                <a:latin typeface="Arial" charset="0"/>
                <a:cs typeface="Arial" charset="0"/>
              </a:rPr>
              <a:t>выявляет режим “тайм-аута” (“</a:t>
            </a:r>
            <a:r>
              <a:rPr lang="en-US" sz="2600" b="0">
                <a:solidFill>
                  <a:srgbClr val="800080"/>
                </a:solidFill>
                <a:latin typeface="Arial" charset="0"/>
                <a:cs typeface="Arial" charset="0"/>
              </a:rPr>
              <a:t>time</a:t>
            </a:r>
            <a:r>
              <a:rPr lang="ru-RU" sz="2600" b="0">
                <a:solidFill>
                  <a:srgbClr val="800080"/>
                </a:solidFill>
                <a:latin typeface="Arial" charset="0"/>
                <a:cs typeface="Arial" charset="0"/>
              </a:rPr>
              <a:t>-</a:t>
            </a:r>
            <a:r>
              <a:rPr lang="en-US" sz="2600" b="0">
                <a:solidFill>
                  <a:srgbClr val="800080"/>
                </a:solidFill>
                <a:latin typeface="Arial" charset="0"/>
                <a:cs typeface="Arial" charset="0"/>
              </a:rPr>
              <a:t>out</a:t>
            </a:r>
            <a:r>
              <a:rPr lang="ru-RU" sz="2600" b="0">
                <a:solidFill>
                  <a:srgbClr val="800080"/>
                </a:solidFill>
                <a:latin typeface="Arial" charset="0"/>
                <a:cs typeface="Arial" charset="0"/>
              </a:rPr>
              <a:t>”) при функционировании протокола и PAPI-интерфейса, отображая наличие связи с удаленным программным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-модулем и локальным оконечным программным модулем платежной системы (например, смарт-карта (“считыватель”) может запросить режим “тайм-аута”).</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7715" name="Text Box 3"/>
          <p:cNvSpPr txBox="1">
            <a:spLocks noChangeArrowheads="1"/>
          </p:cNvSpPr>
          <p:nvPr/>
        </p:nvSpPr>
        <p:spPr bwMode="auto">
          <a:xfrm>
            <a:off x="247650" y="1071563"/>
            <a:ext cx="8634413"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Однако, программные модули </a:t>
            </a:r>
            <a:r>
              <a:rPr lang="en-US" b="0">
                <a:solidFill>
                  <a:srgbClr val="800080"/>
                </a:solidFill>
                <a:latin typeface="Arial" charset="0"/>
                <a:cs typeface="Arial" charset="0"/>
              </a:rPr>
              <a:t>IOTP</a:t>
            </a:r>
            <a:r>
              <a:rPr lang="ru-RU" b="0">
                <a:solidFill>
                  <a:srgbClr val="800080"/>
                </a:solidFill>
                <a:latin typeface="Arial" charset="0"/>
                <a:cs typeface="Arial" charset="0"/>
              </a:rPr>
              <a:t>-моста и платежной системы не способны “полагаться” на все эти свойства (функции) программного </a:t>
            </a:r>
            <a:r>
              <a:rPr lang="en-US" b="0">
                <a:solidFill>
                  <a:srgbClr val="800080"/>
                </a:solidFill>
                <a:latin typeface="Arial" charset="0"/>
                <a:cs typeface="Arial" charset="0"/>
              </a:rPr>
              <a:t>IOTP</a:t>
            </a:r>
            <a:r>
              <a:rPr lang="ru-RU" b="0">
                <a:solidFill>
                  <a:srgbClr val="800080"/>
                </a:solidFill>
                <a:latin typeface="Arial" charset="0"/>
                <a:cs typeface="Arial" charset="0"/>
              </a:rPr>
              <a:t>-модуля. Например, ПО платежной системы у некоторого покупателя (клиентский модуль) может “отвергнуть” скомпрометированное специфическое платежное средство на этапе выбора торговой марки платежной организации и может прервать этот этап выбора, используя для этого запрос “</a:t>
            </a:r>
            <a:r>
              <a:rPr lang="en-US" b="0" i="1">
                <a:solidFill>
                  <a:srgbClr val="800080"/>
                </a:solidFill>
                <a:latin typeface="Arial" charset="0"/>
                <a:cs typeface="Arial" charset="0"/>
              </a:rPr>
              <a:t>Check Payment Possibility</a:t>
            </a:r>
            <a:r>
              <a:rPr lang="ru-RU" b="0">
                <a:solidFill>
                  <a:srgbClr val="800080"/>
                </a:solidFill>
                <a:latin typeface="Arial" charset="0"/>
                <a:cs typeface="Arial" charset="0"/>
              </a:rPr>
              <a:t>” (“</a:t>
            </a:r>
            <a:r>
              <a:rPr lang="ru-RU" b="0" i="1">
                <a:solidFill>
                  <a:srgbClr val="800080"/>
                </a:solidFill>
                <a:latin typeface="Arial" charset="0"/>
                <a:cs typeface="Arial" charset="0"/>
              </a:rPr>
              <a:t>проверка платежеспособности</a:t>
            </a:r>
            <a:r>
              <a:rPr lang="ru-RU" b="0">
                <a:solidFill>
                  <a:srgbClr val="800080"/>
                </a:solidFill>
                <a:latin typeface="Arial" charset="0"/>
                <a:cs typeface="Arial" charset="0"/>
              </a:rPr>
              <a:t>”) и свой “собственный” интерфейс пользователя.</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8739" name="Text Box 3"/>
          <p:cNvSpPr txBox="1">
            <a:spLocks noChangeArrowheads="1"/>
          </p:cNvSpPr>
          <p:nvPr/>
        </p:nvSpPr>
        <p:spPr bwMode="auto">
          <a:xfrm>
            <a:off x="234950" y="1290638"/>
            <a:ext cx="8634413" cy="17081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b="0">
                <a:solidFill>
                  <a:srgbClr val="800080"/>
                </a:solidFill>
                <a:latin typeface="Arial" charset="0"/>
                <a:cs typeface="Arial" charset="0"/>
              </a:rPr>
              <a:t>Функциональные возможности программного модуля </a:t>
            </a:r>
            <a:r>
              <a:rPr lang="en-US" b="0">
                <a:solidFill>
                  <a:srgbClr val="800080"/>
                </a:solidFill>
                <a:latin typeface="Arial" charset="0"/>
                <a:cs typeface="Arial" charset="0"/>
              </a:rPr>
              <a:t>IOTP</a:t>
            </a:r>
            <a:r>
              <a:rPr lang="ru-RU" b="0">
                <a:solidFill>
                  <a:srgbClr val="800080"/>
                </a:solidFill>
                <a:latin typeface="Arial" charset="0"/>
                <a:cs typeface="Arial" charset="0"/>
              </a:rPr>
              <a:t>-моста, помимо распределения текущих платежных процессов между покупателем и платежной системой, также включают: </a:t>
            </a:r>
          </a:p>
        </p:txBody>
      </p:sp>
      <p:sp>
        <p:nvSpPr>
          <p:cNvPr id="1268740" name="Text Box 4"/>
          <p:cNvSpPr txBox="1">
            <a:spLocks noChangeArrowheads="1"/>
          </p:cNvSpPr>
          <p:nvPr/>
        </p:nvSpPr>
        <p:spPr bwMode="auto">
          <a:xfrm>
            <a:off x="222250" y="2992438"/>
            <a:ext cx="8674100" cy="326707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chemeClr val="accent2"/>
              </a:buClr>
              <a:buSzPct val="90000"/>
              <a:buFont typeface="Wingdings" pitchFamily="2" charset="2"/>
              <a:buChar char="µ"/>
              <a:defRPr/>
            </a:pPr>
            <a:r>
              <a:rPr lang="ru-RU" sz="2600" b="0">
                <a:solidFill>
                  <a:srgbClr val="800080"/>
                </a:solidFill>
                <a:latin typeface="Arial" charset="0"/>
                <a:cs typeface="Arial" charset="0"/>
              </a:rPr>
              <a:t>трансляцию и сборку/разборку сообщений из одного формата в другой и наоборот при информационном обмене между PAPI-интерфейсом и соответствующим программным модулем платежной системы. Запросы PAPI-интерфейса и ответы на них имеют строгую “парную” структуру, то есть на один запрос должен поступить только один ответ (“1-</a:t>
            </a:r>
            <a:r>
              <a:rPr lang="en-US" sz="2600" b="0">
                <a:solidFill>
                  <a:srgbClr val="800080"/>
                </a:solidFill>
                <a:latin typeface="Arial" charset="0"/>
                <a:cs typeface="Arial" charset="0"/>
              </a:rPr>
              <a:t>to</a:t>
            </a:r>
            <a:r>
              <a:rPr lang="ru-RU" sz="2600" b="0">
                <a:solidFill>
                  <a:srgbClr val="800080"/>
                </a:solidFill>
                <a:latin typeface="Arial" charset="0"/>
                <a:cs typeface="Arial" charset="0"/>
              </a:rPr>
              <a:t>-1 </a:t>
            </a:r>
            <a:r>
              <a:rPr lang="en-US" sz="2600" b="0">
                <a:solidFill>
                  <a:srgbClr val="800080"/>
                </a:solidFill>
                <a:latin typeface="Arial" charset="0"/>
                <a:cs typeface="Arial" charset="0"/>
              </a:rPr>
              <a:t>related</a:t>
            </a:r>
            <a:r>
              <a:rPr lang="ru-RU" sz="2600" b="0">
                <a:solidFill>
                  <a:srgbClr val="800080"/>
                </a:solidFill>
                <a:latin typeface="Arial" charset="0"/>
                <a:cs typeface="Arial" charset="0"/>
              </a:rPr>
              <a:t>”);</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69763" name="Text Box 3"/>
          <p:cNvSpPr txBox="1">
            <a:spLocks noChangeArrowheads="1"/>
          </p:cNvSpPr>
          <p:nvPr/>
        </p:nvSpPr>
        <p:spPr bwMode="auto">
          <a:xfrm>
            <a:off x="260350" y="1084263"/>
            <a:ext cx="8621713"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chemeClr val="accent2"/>
              </a:buClr>
              <a:buSzPct val="90000"/>
              <a:buFont typeface="Wingdings" pitchFamily="2" charset="2"/>
              <a:buChar char="µ"/>
              <a:defRPr/>
            </a:pPr>
            <a:r>
              <a:rPr lang="ru-RU" sz="2600" b="0">
                <a:solidFill>
                  <a:srgbClr val="800080"/>
                </a:solidFill>
                <a:latin typeface="Arial" charset="0"/>
                <a:cs typeface="Arial" charset="0"/>
              </a:rPr>
              <a:t>выбор платежного средства покупателя, используя для этого отправку открытого (не засекреченного) сообщения, содержащего связь между торговыми марками платежных организаций, платежных протоколов и платежными средствами (их идентификаторами). Как правило, выбор включает не просто торговую марку платежной организации (“</a:t>
            </a:r>
            <a:r>
              <a:rPr lang="en-US" sz="2600" b="0">
                <a:solidFill>
                  <a:srgbClr val="800080"/>
                </a:solidFill>
                <a:latin typeface="Arial" charset="0"/>
                <a:cs typeface="Arial" charset="0"/>
              </a:rPr>
              <a:t>Mondex</a:t>
            </a:r>
            <a:r>
              <a:rPr lang="ru-RU" sz="2600" b="0">
                <a:solidFill>
                  <a:srgbClr val="800080"/>
                </a:solidFill>
                <a:latin typeface="Arial" charset="0"/>
                <a:cs typeface="Arial" charset="0"/>
              </a:rPr>
              <a:t>”, “</a:t>
            </a:r>
            <a:r>
              <a:rPr lang="de-DE" sz="2600" b="0">
                <a:solidFill>
                  <a:srgbClr val="800080"/>
                </a:solidFill>
                <a:latin typeface="Arial" charset="0"/>
                <a:cs typeface="Arial" charset="0"/>
              </a:rPr>
              <a:t>GeldKarte</a:t>
            </a:r>
            <a:r>
              <a:rPr lang="ru-RU" sz="2600" b="0">
                <a:solidFill>
                  <a:srgbClr val="800080"/>
                </a:solidFill>
                <a:latin typeface="Arial" charset="0"/>
                <a:cs typeface="Arial" charset="0"/>
              </a:rPr>
              <a:t>” и другие), а — специфическое требование к платежному средству и вид валюты, которая будет использоваться (например, специфическая электронная карта “</a:t>
            </a:r>
            <a:r>
              <a:rPr lang="en-US" sz="2600" b="0">
                <a:solidFill>
                  <a:srgbClr val="800080"/>
                </a:solidFill>
                <a:latin typeface="Arial" charset="0"/>
                <a:cs typeface="Arial" charset="0"/>
              </a:rPr>
              <a:t>Mondex</a:t>
            </a:r>
            <a:r>
              <a:rPr lang="ru-RU" sz="2600" b="0">
                <a:solidFill>
                  <a:srgbClr val="800080"/>
                </a:solidFill>
                <a:latin typeface="Arial" charset="0"/>
                <a:cs typeface="Arial" charset="0"/>
              </a:rPr>
              <a:t>” и любой вид валюты из всех допустимых);</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0787" name="Text Box 3"/>
          <p:cNvSpPr txBox="1">
            <a:spLocks noChangeArrowheads="1"/>
          </p:cNvSpPr>
          <p:nvPr/>
        </p:nvSpPr>
        <p:spPr bwMode="auto">
          <a:xfrm>
            <a:off x="233363" y="862013"/>
            <a:ext cx="8648700" cy="5648325"/>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sz="2600" b="0" i="1">
                <a:solidFill>
                  <a:srgbClr val="800080"/>
                </a:solidFill>
                <a:latin typeface="Tahoma" pitchFamily="34" charset="0"/>
                <a:cs typeface="Tahoma" pitchFamily="34" charset="0"/>
              </a:rPr>
              <a:t>(</a:t>
            </a:r>
            <a:r>
              <a:rPr lang="ru-RU" sz="2600" b="0" i="1" u="sng">
                <a:solidFill>
                  <a:srgbClr val="800080"/>
                </a:solidFill>
                <a:latin typeface="Tahoma" pitchFamily="34" charset="0"/>
                <a:cs typeface="Tahoma" pitchFamily="34" charset="0"/>
              </a:rPr>
              <a:t>Замечание</a:t>
            </a:r>
            <a:r>
              <a:rPr lang="ru-RU" sz="2600" b="0" i="1">
                <a:solidFill>
                  <a:srgbClr val="800080"/>
                </a:solidFill>
                <a:latin typeface="Tahoma" pitchFamily="34" charset="0"/>
                <a:cs typeface="Tahoma" pitchFamily="34" charset="0"/>
              </a:rPr>
              <a:t>. Однако, программный модуль некоторой платежной системы может отклонить выбор платежного средства для осуществления текущего платежа или вообще может не обладать способностью управлять платежными средствами. Например, владелец смарт-карты, предполагающей использование нескольких платежных способов, может предложить (в магазине) безальтернативный выбор платежного средства путем простого размещения своей смарт-карты в специализированном считывателе (“</a:t>
            </a:r>
            <a:r>
              <a:rPr lang="en-US" sz="2600" b="0" i="1">
                <a:solidFill>
                  <a:srgbClr val="800080"/>
                </a:solidFill>
                <a:latin typeface="Tahoma" pitchFamily="34" charset="0"/>
                <a:cs typeface="Tahoma" pitchFamily="34" charset="0"/>
              </a:rPr>
              <a:t>chip card reader</a:t>
            </a:r>
            <a:r>
              <a:rPr lang="ru-RU" sz="2600" b="0" i="1">
                <a:solidFill>
                  <a:srgbClr val="800080"/>
                </a:solidFill>
                <a:latin typeface="Tahoma" pitchFamily="34" charset="0"/>
                <a:cs typeface="Tahoma" pitchFamily="34" charset="0"/>
              </a:rPr>
              <a:t>”) или он может попросить разместить карту в считывателе и запросить ответ (или выбрать сам) на предмет выбора платежного средства.)</a:t>
            </a:r>
            <a:endParaRPr lang="ru-RU" sz="2600" i="1">
              <a:solidFill>
                <a:srgbClr val="800080"/>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25731" name="Text Box 3"/>
          <p:cNvSpPr txBox="1">
            <a:spLocks noChangeArrowheads="1"/>
          </p:cNvSpPr>
          <p:nvPr/>
        </p:nvSpPr>
        <p:spPr bwMode="auto">
          <a:xfrm>
            <a:off x="238125" y="1127125"/>
            <a:ext cx="8648700" cy="5360988"/>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3200" b="0">
                <a:solidFill>
                  <a:srgbClr val="800080"/>
                </a:solidFill>
                <a:latin typeface="Arial" charset="0"/>
                <a:cs typeface="Arial" charset="0"/>
              </a:rPr>
              <a:t>В </a:t>
            </a:r>
            <a:r>
              <a:rPr lang="en-US" sz="3200" b="0">
                <a:solidFill>
                  <a:srgbClr val="800080"/>
                </a:solidFill>
                <a:latin typeface="Arial" charset="0"/>
                <a:cs typeface="Arial" charset="0"/>
              </a:rPr>
              <a:t>Internet</a:t>
            </a:r>
            <a:r>
              <a:rPr lang="ru-RU" sz="3200" b="0">
                <a:solidFill>
                  <a:srgbClr val="800080"/>
                </a:solidFill>
                <a:latin typeface="Arial" charset="0"/>
                <a:cs typeface="Arial" charset="0"/>
              </a:rPr>
              <a:t>-архитектуре платёжный </a:t>
            </a:r>
            <a:r>
              <a:rPr lang="en-US" sz="3200" b="0">
                <a:solidFill>
                  <a:srgbClr val="800080"/>
                </a:solidFill>
                <a:latin typeface="Arial" charset="0"/>
                <a:cs typeface="Arial" charset="0"/>
              </a:rPr>
              <a:t>PAPI</a:t>
            </a:r>
            <a:r>
              <a:rPr lang="ru-RU" sz="3200" b="0">
                <a:solidFill>
                  <a:srgbClr val="800080"/>
                </a:solidFill>
                <a:latin typeface="Arial" charset="0"/>
                <a:cs typeface="Arial" charset="0"/>
              </a:rPr>
              <a:t>-интерфейс располагается между подуровнем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-протокола прикладного</a:t>
            </a:r>
          </a:p>
          <a:p>
            <a:pPr>
              <a:defRPr/>
            </a:pPr>
            <a:r>
              <a:rPr lang="ru-RU" sz="3200" b="0">
                <a:solidFill>
                  <a:srgbClr val="800080"/>
                </a:solidFill>
                <a:latin typeface="Arial" charset="0"/>
                <a:cs typeface="Arial" charset="0"/>
              </a:rPr>
              <a:t>(5-го) уровня архитектуры </a:t>
            </a:r>
            <a:r>
              <a:rPr lang="en-US" sz="3200" b="0">
                <a:solidFill>
                  <a:srgbClr val="800080"/>
                </a:solidFill>
                <a:latin typeface="Arial" charset="0"/>
                <a:cs typeface="Arial" charset="0"/>
              </a:rPr>
              <a:t>Internet</a:t>
            </a:r>
            <a:r>
              <a:rPr lang="ru-RU" sz="3200" b="0">
                <a:solidFill>
                  <a:srgbClr val="800080"/>
                </a:solidFill>
                <a:latin typeface="Arial" charset="0"/>
                <a:cs typeface="Arial" charset="0"/>
              </a:rPr>
              <a:t> (или просто подуровень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-протокола) и прикладными программными модулями, образующими свой вышележащий подуровень прикладного уровня </a:t>
            </a:r>
            <a:r>
              <a:rPr lang="en-US" sz="3200" b="0">
                <a:solidFill>
                  <a:srgbClr val="800080"/>
                </a:solidFill>
                <a:latin typeface="Arial" charset="0"/>
                <a:cs typeface="Arial" charset="0"/>
              </a:rPr>
              <a:t>Internet</a:t>
            </a:r>
            <a:r>
              <a:rPr lang="ru-RU" sz="3200" b="0">
                <a:solidFill>
                  <a:srgbClr val="800080"/>
                </a:solidFill>
                <a:latin typeface="Arial" charset="0"/>
                <a:cs typeface="Arial" charset="0"/>
              </a:rPr>
              <a:t>-архитектуры и реализующими определенные протоколы в интересах различных платежных организаций или ассоциаций.</a:t>
            </a:r>
            <a:r>
              <a:rPr lang="ru-RU" sz="3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1811" name="Text Box 3"/>
          <p:cNvSpPr txBox="1">
            <a:spLocks noChangeArrowheads="1"/>
          </p:cNvSpPr>
          <p:nvPr/>
        </p:nvSpPr>
        <p:spPr bwMode="auto">
          <a:xfrm>
            <a:off x="260350" y="1239838"/>
            <a:ext cx="8596313" cy="4875212"/>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20000"/>
              </a:spcBef>
              <a:buClr>
                <a:schemeClr val="accent2"/>
              </a:buClr>
              <a:buSzPct val="90000"/>
              <a:buFont typeface="Wingdings" pitchFamily="2" charset="2"/>
              <a:buChar char="µ"/>
              <a:defRPr/>
            </a:pPr>
            <a:r>
              <a:rPr lang="ru-RU" b="0">
                <a:solidFill>
                  <a:srgbClr val="800080"/>
                </a:solidFill>
                <a:latin typeface="Arial" charset="0"/>
                <a:cs typeface="Arial" charset="0"/>
              </a:rPr>
              <a:t>проверки прохождения платежных процедур (например, достаточно ли свободных денежных средств у покупателя для оплаты приобретаемых товаров или услуг, или наоборот достаточно ли свободных денежных средств у продавца для возврата стоимости за не купленные товары или услуги);</a:t>
            </a:r>
          </a:p>
          <a:p>
            <a:pPr marL="444500" indent="-444500" algn="l">
              <a:spcBef>
                <a:spcPct val="20000"/>
              </a:spcBef>
              <a:buClr>
                <a:schemeClr val="accent2"/>
              </a:buClr>
              <a:buSzPct val="90000"/>
              <a:buFont typeface="Wingdings" pitchFamily="2" charset="2"/>
              <a:buChar char="µ"/>
              <a:defRPr/>
            </a:pPr>
            <a:r>
              <a:rPr lang="ru-RU" b="0">
                <a:solidFill>
                  <a:srgbClr val="800080"/>
                </a:solidFill>
                <a:latin typeface="Arial" charset="0"/>
                <a:cs typeface="Arial" charset="0"/>
              </a:rPr>
              <a:t>проверки электронных платежных квитанций </a:t>
            </a:r>
            <a:r>
              <a:rPr lang="en-US" b="0">
                <a:solidFill>
                  <a:srgbClr val="800080"/>
                </a:solidFill>
                <a:latin typeface="Arial" charset="0"/>
                <a:cs typeface="Arial" charset="0"/>
              </a:rPr>
              <a:t>IOTP</a:t>
            </a:r>
            <a:r>
              <a:rPr lang="ru-RU" b="0">
                <a:solidFill>
                  <a:srgbClr val="800080"/>
                </a:solidFill>
                <a:latin typeface="Arial" charset="0"/>
                <a:cs typeface="Arial" charset="0"/>
              </a:rPr>
              <a:t>-протокола, подразумевающие анализ элемента “</a:t>
            </a:r>
            <a:r>
              <a:rPr lang="en-US" b="0">
                <a:solidFill>
                  <a:srgbClr val="800080"/>
                </a:solidFill>
                <a:latin typeface="Arial" charset="0"/>
                <a:cs typeface="Arial" charset="0"/>
              </a:rPr>
              <a:t>Packaged Content</a:t>
            </a:r>
            <a:r>
              <a:rPr lang="ru-RU" b="0">
                <a:solidFill>
                  <a:srgbClr val="800080"/>
                </a:solidFill>
                <a:latin typeface="Arial" charset="0"/>
                <a:cs typeface="Arial" charset="0"/>
              </a:rPr>
              <a:t>” в </a:t>
            </a:r>
            <a:r>
              <a:rPr lang="en-US" b="0">
                <a:solidFill>
                  <a:srgbClr val="800080"/>
                </a:solidFill>
                <a:latin typeface="Arial" charset="0"/>
                <a:cs typeface="Arial" charset="0"/>
              </a:rPr>
              <a:t>IOTP</a:t>
            </a:r>
            <a:r>
              <a:rPr lang="ru-RU" b="0">
                <a:solidFill>
                  <a:srgbClr val="800080"/>
                </a:solidFill>
                <a:latin typeface="Arial" charset="0"/>
                <a:cs typeface="Arial" charset="0"/>
              </a:rPr>
              <a:t>-сообщениях, либо другие способы;</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2835" name="Text Box 3"/>
          <p:cNvSpPr txBox="1">
            <a:spLocks noChangeArrowheads="1"/>
          </p:cNvSpPr>
          <p:nvPr/>
        </p:nvSpPr>
        <p:spPr bwMode="auto">
          <a:xfrm>
            <a:off x="247650" y="1027113"/>
            <a:ext cx="8648700" cy="5295900"/>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20000"/>
              </a:spcBef>
              <a:buClr>
                <a:schemeClr val="accent2"/>
              </a:buClr>
              <a:buSzPct val="90000"/>
              <a:buFont typeface="Wingdings" pitchFamily="2" charset="2"/>
              <a:buChar char="µ"/>
              <a:defRPr/>
            </a:pPr>
            <a:r>
              <a:rPr lang="ru-RU" b="0">
                <a:solidFill>
                  <a:srgbClr val="800080"/>
                </a:solidFill>
                <a:latin typeface="Arial" charset="0"/>
                <a:cs typeface="Arial" charset="0"/>
              </a:rPr>
              <a:t>перекодировку специфических электронных квитанций платежного протокола (платежной схемы) в соответствующий формат, позволяющий их отображать на дисплее пользователя или выводить на печатающее устройство;</a:t>
            </a:r>
          </a:p>
          <a:p>
            <a:pPr marL="444500" indent="-444500" algn="l">
              <a:spcBef>
                <a:spcPct val="20000"/>
              </a:spcBef>
              <a:buClr>
                <a:schemeClr val="accent2"/>
              </a:buClr>
              <a:buSzPct val="90000"/>
              <a:buFont typeface="Wingdings" pitchFamily="2" charset="2"/>
              <a:buChar char="µ"/>
              <a:defRPr/>
            </a:pPr>
            <a:r>
              <a:rPr lang="ru-RU" b="0">
                <a:solidFill>
                  <a:srgbClr val="800080"/>
                </a:solidFill>
                <a:latin typeface="Arial" charset="0"/>
                <a:cs typeface="Arial" charset="0"/>
              </a:rPr>
              <a:t>аннулирование платежа, даже если платежная процедура не завершена;</a:t>
            </a:r>
          </a:p>
          <a:p>
            <a:pPr marL="444500" indent="-444500" algn="l">
              <a:spcBef>
                <a:spcPct val="20000"/>
              </a:spcBef>
              <a:buClr>
                <a:schemeClr val="accent2"/>
              </a:buClr>
              <a:buSzPct val="90000"/>
              <a:buFont typeface="Wingdings" pitchFamily="2" charset="2"/>
              <a:buChar char="µ"/>
              <a:defRPr/>
            </a:pPr>
            <a:r>
              <a:rPr lang="ru-RU" b="0">
                <a:solidFill>
                  <a:srgbClr val="800080"/>
                </a:solidFill>
                <a:latin typeface="Arial" charset="0"/>
                <a:cs typeface="Arial" charset="0"/>
              </a:rPr>
              <a:t>временную приостановку и возобновление платежных операций. Возможны два вида остановки функционирования ПО платежных систем:</a:t>
            </a:r>
            <a:endParaRPr lang="ru-RU">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3859" name="Text Box 3"/>
          <p:cNvSpPr txBox="1">
            <a:spLocks noChangeArrowheads="1"/>
          </p:cNvSpPr>
          <p:nvPr/>
        </p:nvSpPr>
        <p:spPr bwMode="auto">
          <a:xfrm>
            <a:off x="809625" y="914400"/>
            <a:ext cx="8086725" cy="11874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buClr>
                <a:srgbClr val="336600"/>
              </a:buClr>
              <a:buSzPct val="90000"/>
              <a:buFont typeface="Wingdings" pitchFamily="2" charset="2"/>
              <a:buChar char="v"/>
              <a:defRPr/>
            </a:pPr>
            <a:r>
              <a:rPr lang="ru-RU" sz="2400" b="0">
                <a:solidFill>
                  <a:srgbClr val="800080"/>
                </a:solidFill>
                <a:latin typeface="Arial" charset="0"/>
                <a:cs typeface="Arial" charset="0"/>
              </a:rPr>
              <a:t>вследствие перехода сетевого соединения в режим “тайм-аута”;</a:t>
            </a:r>
          </a:p>
          <a:p>
            <a:pPr marL="444500" indent="-444500" algn="l">
              <a:buClr>
                <a:srgbClr val="336600"/>
              </a:buClr>
              <a:buSzPct val="90000"/>
              <a:buFont typeface="Wingdings" pitchFamily="2" charset="2"/>
              <a:buChar char="v"/>
              <a:defRPr/>
            </a:pPr>
            <a:r>
              <a:rPr lang="ru-RU" sz="2400" b="0">
                <a:solidFill>
                  <a:srgbClr val="800080"/>
                </a:solidFill>
                <a:latin typeface="Arial" charset="0"/>
                <a:cs typeface="Arial" charset="0"/>
              </a:rPr>
              <a:t>вследствие отсутствия денежных средств.</a:t>
            </a:r>
            <a:endParaRPr lang="ru-RU" sz="2400">
              <a:solidFill>
                <a:srgbClr val="800080"/>
              </a:solidFill>
              <a:latin typeface="Arial" charset="0"/>
              <a:cs typeface="Arial" charset="0"/>
            </a:endParaRPr>
          </a:p>
        </p:txBody>
      </p:sp>
      <p:sp>
        <p:nvSpPr>
          <p:cNvPr id="1273860" name="Text Box 4"/>
          <p:cNvSpPr txBox="1">
            <a:spLocks noChangeArrowheads="1"/>
          </p:cNvSpPr>
          <p:nvPr/>
        </p:nvSpPr>
        <p:spPr bwMode="auto">
          <a:xfrm>
            <a:off x="247650" y="2066925"/>
            <a:ext cx="8620125" cy="440531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10000"/>
              </a:spcBef>
              <a:buClr>
                <a:schemeClr val="accent2"/>
              </a:buClr>
              <a:buSzPct val="90000"/>
              <a:buFont typeface="Wingdings" pitchFamily="2" charset="2"/>
              <a:buNone/>
              <a:defRPr/>
            </a:pPr>
            <a:r>
              <a:rPr lang="ru-RU" sz="2600" b="0">
                <a:solidFill>
                  <a:srgbClr val="800080"/>
                </a:solidFill>
                <a:latin typeface="Arial" charset="0"/>
                <a:cs typeface="Arial" charset="0"/>
              </a:rPr>
              <a:t>     Для принятия соответствующего решения программный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-модуль может временно приостановить платежную операцию с целью ее возможного дальнейшего корректного продолжения;</a:t>
            </a:r>
          </a:p>
          <a:p>
            <a:pPr marL="444500" indent="-444500" algn="l">
              <a:spcBef>
                <a:spcPct val="10000"/>
              </a:spcBef>
              <a:buClr>
                <a:schemeClr val="accent2"/>
              </a:buClr>
              <a:buSzPct val="90000"/>
              <a:buFont typeface="Wingdings" pitchFamily="2" charset="2"/>
              <a:buChar char="µ"/>
              <a:defRPr/>
            </a:pPr>
            <a:r>
              <a:rPr lang="ru-RU" sz="2600" b="0">
                <a:solidFill>
                  <a:srgbClr val="800080"/>
                </a:solidFill>
                <a:latin typeface="Arial" charset="0"/>
                <a:cs typeface="Arial" charset="0"/>
              </a:rPr>
              <a:t>перекодировку информации о развитии и состоянии платежной процедуры для хранения в базе данных. Например, информация о не законченной платежной процедуре может быть использована для ее дальнейшего продолжения, когда будет принято следующее сообщение платежного протокола;</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4883" name="Text Box 3"/>
          <p:cNvSpPr txBox="1">
            <a:spLocks noChangeArrowheads="1"/>
          </p:cNvSpPr>
          <p:nvPr/>
        </p:nvSpPr>
        <p:spPr bwMode="auto">
          <a:xfrm>
            <a:off x="261938" y="1201738"/>
            <a:ext cx="8634412" cy="491807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30000"/>
              </a:spcBef>
              <a:buClr>
                <a:schemeClr val="accent2"/>
              </a:buClr>
              <a:buSzPct val="90000"/>
              <a:buFont typeface="Wingdings" pitchFamily="2" charset="2"/>
              <a:buChar char="µ"/>
              <a:defRPr/>
            </a:pPr>
            <a:r>
              <a:rPr lang="ru-RU" b="0">
                <a:solidFill>
                  <a:srgbClr val="800080"/>
                </a:solidFill>
                <a:latin typeface="Arial" charset="0"/>
                <a:cs typeface="Arial" charset="0"/>
              </a:rPr>
              <a:t>запрос состояния платежной операции, причем такой, что запрашивающая сторона (программный </a:t>
            </a:r>
            <a:r>
              <a:rPr lang="en-US" b="0">
                <a:solidFill>
                  <a:srgbClr val="800080"/>
                </a:solidFill>
                <a:latin typeface="Arial" charset="0"/>
                <a:cs typeface="Arial" charset="0"/>
              </a:rPr>
              <a:t>IOTP</a:t>
            </a:r>
            <a:r>
              <a:rPr lang="ru-RU" b="0">
                <a:solidFill>
                  <a:srgbClr val="800080"/>
                </a:solidFill>
                <a:latin typeface="Arial" charset="0"/>
                <a:cs typeface="Arial" charset="0"/>
              </a:rPr>
              <a:t>-модуль или ПО пользователя) может определить следующую необходимую итерацию;</a:t>
            </a:r>
          </a:p>
          <a:p>
            <a:pPr marL="444500" indent="-444500" algn="l">
              <a:spcBef>
                <a:spcPct val="30000"/>
              </a:spcBef>
              <a:buClr>
                <a:schemeClr val="accent2"/>
              </a:buClr>
              <a:buSzPct val="90000"/>
              <a:buFont typeface="Wingdings" pitchFamily="2" charset="2"/>
              <a:buChar char="µ"/>
              <a:defRPr/>
            </a:pPr>
            <a:r>
              <a:rPr lang="ru-RU" b="0">
                <a:solidFill>
                  <a:srgbClr val="800080"/>
                </a:solidFill>
                <a:latin typeface="Arial" charset="0"/>
                <a:cs typeface="Arial" charset="0"/>
              </a:rPr>
              <a:t>запрос платежного баланса или “истории” платежной процедуры. Например, покупатели могут с помощью собственной смарт-карты (которая является определенным платежным средством) запросить справку-счет еще до успешного завершения платежной процедуры;</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5907" name="Text Box 3"/>
          <p:cNvSpPr txBox="1">
            <a:spLocks noChangeArrowheads="1"/>
          </p:cNvSpPr>
          <p:nvPr/>
        </p:nvSpPr>
        <p:spPr bwMode="auto">
          <a:xfrm>
            <a:off x="234950" y="1150938"/>
            <a:ext cx="8648700" cy="4921250"/>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20000"/>
              </a:spcBef>
              <a:buClr>
                <a:schemeClr val="accent2"/>
              </a:buClr>
              <a:buSzPct val="90000"/>
              <a:buFont typeface="Wingdings" pitchFamily="2" charset="2"/>
              <a:buChar char="µ"/>
              <a:defRPr/>
            </a:pPr>
            <a:r>
              <a:rPr lang="ru-RU" sz="2600" b="0">
                <a:solidFill>
                  <a:srgbClr val="800080"/>
                </a:solidFill>
                <a:latin typeface="Arial" charset="0"/>
                <a:cs typeface="Arial" charset="0"/>
              </a:rPr>
              <a:t>запрос информации о состоянии платежных процедур, которые интерпретируются как не корректные. Эта информация может использоваться программным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-модулем для принятия решения о запуске приостановленных процедур (после возможного сбоя);</a:t>
            </a:r>
          </a:p>
          <a:p>
            <a:pPr marL="444500" indent="-444500" algn="l">
              <a:spcBef>
                <a:spcPct val="20000"/>
              </a:spcBef>
              <a:buClr>
                <a:schemeClr val="accent2"/>
              </a:buClr>
              <a:buSzPct val="90000"/>
              <a:buFont typeface="Wingdings" pitchFamily="2" charset="2"/>
              <a:buChar char="µ"/>
              <a:defRPr/>
            </a:pPr>
            <a:r>
              <a:rPr lang="ru-RU" sz="2600" b="0">
                <a:solidFill>
                  <a:srgbClr val="800080"/>
                </a:solidFill>
                <a:latin typeface="Arial" charset="0"/>
                <a:cs typeface="Arial" charset="0"/>
              </a:rPr>
              <a:t>индикацию “прохождения” платежной процедуры. Эта функция может быть использована клиентом для определения деталей “прохождения” платежной процедуры;</a:t>
            </a:r>
          </a:p>
          <a:p>
            <a:pPr marL="444500" indent="-444500" algn="l">
              <a:spcBef>
                <a:spcPct val="20000"/>
              </a:spcBef>
              <a:buClr>
                <a:schemeClr val="accent2"/>
              </a:buClr>
              <a:buSzPct val="90000"/>
              <a:buFont typeface="Wingdings" pitchFamily="2" charset="2"/>
              <a:buChar char="µ"/>
              <a:defRPr/>
            </a:pPr>
            <a:r>
              <a:rPr lang="ru-RU" sz="2600" b="0">
                <a:solidFill>
                  <a:srgbClr val="800080"/>
                </a:solidFill>
                <a:latin typeface="Arial" charset="0"/>
                <a:cs typeface="Arial" charset="0"/>
              </a:rPr>
              <a:t>специфические способы аутентификации в рамках соответствующих платежных протоколов.</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6931" name="Text Box 3"/>
          <p:cNvSpPr txBox="1">
            <a:spLocks noChangeArrowheads="1"/>
          </p:cNvSpPr>
          <p:nvPr/>
        </p:nvSpPr>
        <p:spPr bwMode="auto">
          <a:xfrm>
            <a:off x="234950" y="1200150"/>
            <a:ext cx="8647113" cy="51244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b="0">
                <a:solidFill>
                  <a:srgbClr val="800080"/>
                </a:solidFill>
                <a:latin typeface="Arial" charset="0"/>
                <a:cs typeface="Arial" charset="0"/>
              </a:rPr>
              <a:t>ПО существующих  платежных систем может не обеспечивать некоторые из перечисленных выше функций. Например, некоторые платежные системы могут не поддерживать или даже предотвращают режим прерывания определенных электронных процедур в любых фазах платежной операции. В этом случае программный модуль </a:t>
            </a:r>
            <a:r>
              <a:rPr lang="en-US" b="0">
                <a:solidFill>
                  <a:srgbClr val="800080"/>
                </a:solidFill>
                <a:latin typeface="Arial" charset="0"/>
                <a:cs typeface="Arial" charset="0"/>
              </a:rPr>
              <a:t>IOTP</a:t>
            </a:r>
            <a:r>
              <a:rPr lang="ru-RU" b="0">
                <a:solidFill>
                  <a:srgbClr val="800080"/>
                </a:solidFill>
                <a:latin typeface="Arial" charset="0"/>
                <a:cs typeface="Arial" charset="0"/>
              </a:rPr>
              <a:t>-моста реализует, по крайней мере, основные функции, которые указывают на отсутствие такой поддержки (со стороны платежной системы), используя для этого специальные коды, указывающие на ошибки.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7955" name="Text Box 3"/>
          <p:cNvSpPr txBox="1">
            <a:spLocks noChangeArrowheads="1"/>
          </p:cNvSpPr>
          <p:nvPr/>
        </p:nvSpPr>
        <p:spPr bwMode="auto">
          <a:xfrm>
            <a:off x="234950" y="993775"/>
            <a:ext cx="8647113" cy="22272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0">
                <a:solidFill>
                  <a:srgbClr val="800080"/>
                </a:solidFill>
                <a:latin typeface="Arial" charset="0"/>
                <a:cs typeface="Arial" charset="0"/>
              </a:rPr>
              <a:t>Наборы функций, которые реализуют ПО различных платежных систем, зачастую разняться между собой весьма значительно. К таким функциям (по которым могут существенно отличаться ПО платежных систем) относятся:</a:t>
            </a:r>
            <a:endParaRPr lang="ru-RU">
              <a:solidFill>
                <a:srgbClr val="800080"/>
              </a:solidFill>
              <a:latin typeface="Arial" charset="0"/>
              <a:cs typeface="Arial" charset="0"/>
            </a:endParaRPr>
          </a:p>
        </p:txBody>
      </p:sp>
      <p:sp>
        <p:nvSpPr>
          <p:cNvPr id="1277956" name="Text Box 4"/>
          <p:cNvSpPr txBox="1">
            <a:spLocks noChangeArrowheads="1"/>
          </p:cNvSpPr>
          <p:nvPr/>
        </p:nvSpPr>
        <p:spPr bwMode="auto">
          <a:xfrm>
            <a:off x="261938" y="3241675"/>
            <a:ext cx="8661400" cy="2970213"/>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336600"/>
              </a:buClr>
              <a:buSzPct val="90000"/>
              <a:buFont typeface="Wingdings" pitchFamily="2" charset="2"/>
              <a:buChar char="v"/>
              <a:defRPr/>
            </a:pPr>
            <a:r>
              <a:rPr lang="ru-RU" sz="2700" b="0">
                <a:solidFill>
                  <a:srgbClr val="800080"/>
                </a:solidFill>
                <a:latin typeface="Arial" charset="0"/>
                <a:cs typeface="Arial" charset="0"/>
              </a:rPr>
              <a:t>обработка протокольных сообщений и выявление в них ошибок, контроль выполнения процедур и подтверждение их успешного завершения. Это предполагает, что большинство ошибок будут устраняться, в первую очередь, путем применения дополнительных процедур обмена платежными сообщениями;</a:t>
            </a:r>
            <a:r>
              <a:rPr lang="ru-RU" sz="27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78979" name="Text Box 3"/>
          <p:cNvSpPr txBox="1">
            <a:spLocks noChangeArrowheads="1"/>
          </p:cNvSpPr>
          <p:nvPr/>
        </p:nvSpPr>
        <p:spPr bwMode="auto">
          <a:xfrm>
            <a:off x="220663" y="1336675"/>
            <a:ext cx="8634412" cy="4600575"/>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30000"/>
              </a:spcBef>
              <a:buClr>
                <a:srgbClr val="336600"/>
              </a:buClr>
              <a:buSzPct val="90000"/>
              <a:buFont typeface="Wingdings" pitchFamily="2" charset="2"/>
              <a:buChar char="v"/>
              <a:defRPr/>
            </a:pPr>
            <a:r>
              <a:rPr lang="ru-RU" sz="2400" b="0">
                <a:solidFill>
                  <a:srgbClr val="800080"/>
                </a:solidFill>
                <a:latin typeface="Arial" charset="0"/>
                <a:cs typeface="Arial" charset="0"/>
              </a:rPr>
              <a:t>дополнительное информирование программного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-модуля об обнаруженной ошибке, так как штатные средства выявления ошибок (и информировании о них) ПО различных платежных систем для него не доступны;</a:t>
            </a:r>
          </a:p>
          <a:p>
            <a:pPr marL="444500" indent="-444500" algn="l">
              <a:spcBef>
                <a:spcPct val="30000"/>
              </a:spcBef>
              <a:buClr>
                <a:srgbClr val="336600"/>
              </a:buClr>
              <a:buSzPct val="90000"/>
              <a:buFont typeface="Wingdings" pitchFamily="2" charset="2"/>
              <a:buChar char="v"/>
              <a:defRPr/>
            </a:pPr>
            <a:r>
              <a:rPr lang="ru-RU" sz="2400" b="0">
                <a:solidFill>
                  <a:srgbClr val="800080"/>
                </a:solidFill>
                <a:latin typeface="Arial" charset="0"/>
                <a:cs typeface="Arial" charset="0"/>
              </a:rPr>
              <a:t>возможность использования механизмов управления передачей данных и запроса состояния при проведении определенных процедур, за исключением механизмов регистрации платежных процедур и функциональных особенностей последних;</a:t>
            </a:r>
          </a:p>
          <a:p>
            <a:pPr marL="444500" indent="-444500" algn="l">
              <a:spcBef>
                <a:spcPct val="30000"/>
              </a:spcBef>
              <a:buClr>
                <a:srgbClr val="336600"/>
              </a:buClr>
              <a:buSzPct val="90000"/>
              <a:buFont typeface="Wingdings" pitchFamily="2" charset="2"/>
              <a:buChar char="v"/>
              <a:defRPr/>
            </a:pPr>
            <a:r>
              <a:rPr lang="ru-RU" sz="2400" b="0">
                <a:solidFill>
                  <a:srgbClr val="800080"/>
                </a:solidFill>
                <a:latin typeface="Arial" charset="0"/>
                <a:cs typeface="Arial" charset="0"/>
              </a:rPr>
              <a:t>применение платежным протоколом специфического программного интерфейса для проведения диалогового режима информационного обмена.</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0003" name="Text Box 3"/>
          <p:cNvSpPr txBox="1">
            <a:spLocks noChangeArrowheads="1"/>
          </p:cNvSpPr>
          <p:nvPr/>
        </p:nvSpPr>
        <p:spPr bwMode="auto">
          <a:xfrm>
            <a:off x="0" y="849313"/>
            <a:ext cx="9144000" cy="439737"/>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95000"/>
              </a:lnSpc>
              <a:defRPr/>
            </a:pPr>
            <a:r>
              <a:rPr lang="ru-RU" sz="2400">
                <a:solidFill>
                  <a:srgbClr val="CC3300"/>
                </a:solidFill>
                <a:latin typeface="Tahoma" pitchFamily="34" charset="0"/>
                <a:cs typeface="Arial" charset="0"/>
              </a:rPr>
              <a:t>33.4. </a:t>
            </a:r>
            <a:r>
              <a:rPr lang="ru-RU" sz="2400">
                <a:solidFill>
                  <a:srgbClr val="CC3300"/>
                </a:solidFill>
                <a:latin typeface="Arial" charset="0"/>
                <a:cs typeface="Arial" charset="0"/>
              </a:rPr>
              <a:t>Функции </a:t>
            </a:r>
            <a:r>
              <a:rPr lang="en-US" sz="2400">
                <a:solidFill>
                  <a:srgbClr val="CC3300"/>
                </a:solidFill>
                <a:latin typeface="Arial" charset="0"/>
                <a:cs typeface="Arial" charset="0"/>
              </a:rPr>
              <a:t>PAPI</a:t>
            </a:r>
            <a:r>
              <a:rPr lang="ru-RU" sz="2400">
                <a:solidFill>
                  <a:srgbClr val="CC3300"/>
                </a:solidFill>
                <a:latin typeface="Arial" charset="0"/>
                <a:cs typeface="Arial" charset="0"/>
              </a:rPr>
              <a:t>-интерфейса </a:t>
            </a:r>
          </a:p>
        </p:txBody>
      </p:sp>
      <p:sp>
        <p:nvSpPr>
          <p:cNvPr id="1280004" name="Text Box 4"/>
          <p:cNvSpPr txBox="1">
            <a:spLocks noChangeArrowheads="1"/>
          </p:cNvSpPr>
          <p:nvPr/>
        </p:nvSpPr>
        <p:spPr bwMode="auto">
          <a:xfrm>
            <a:off x="234950" y="1736725"/>
            <a:ext cx="8661400" cy="10668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PAPI-интерфейс в рамках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-протокола реализует следующие наборы функций: </a:t>
            </a:r>
          </a:p>
        </p:txBody>
      </p:sp>
      <p:sp>
        <p:nvSpPr>
          <p:cNvPr id="1280005" name="Text Box 5"/>
          <p:cNvSpPr txBox="1">
            <a:spLocks noChangeArrowheads="1"/>
          </p:cNvSpPr>
          <p:nvPr/>
        </p:nvSpPr>
        <p:spPr bwMode="auto">
          <a:xfrm>
            <a:off x="234950" y="3122613"/>
            <a:ext cx="8647113" cy="519112"/>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b="0" i="1" u="sng">
                <a:solidFill>
                  <a:srgbClr val="800080"/>
                </a:solidFill>
                <a:latin typeface="Tahoma" pitchFamily="34" charset="0"/>
                <a:cs typeface="Tahoma" pitchFamily="34" charset="0"/>
              </a:rPr>
              <a:t>Компиляция торговых марок платежных систем</a:t>
            </a:r>
          </a:p>
        </p:txBody>
      </p:sp>
      <p:sp>
        <p:nvSpPr>
          <p:cNvPr id="1280006" name="Text Box 6"/>
          <p:cNvSpPr txBox="1">
            <a:spLocks noChangeArrowheads="1"/>
          </p:cNvSpPr>
          <p:nvPr/>
        </p:nvSpPr>
        <p:spPr bwMode="auto">
          <a:xfrm>
            <a:off x="247650" y="3879850"/>
            <a:ext cx="8621713" cy="2227263"/>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b="0">
                <a:solidFill>
                  <a:srgbClr val="800080"/>
                </a:solidFill>
                <a:latin typeface="Arial" charset="0"/>
                <a:cs typeface="Arial" charset="0"/>
              </a:rPr>
              <a:t>“</a:t>
            </a:r>
            <a:r>
              <a:rPr lang="ru-RU" b="0" i="1">
                <a:solidFill>
                  <a:srgbClr val="800080"/>
                </a:solidFill>
                <a:latin typeface="Arial" charset="0"/>
                <a:cs typeface="Arial" charset="0"/>
              </a:rPr>
              <a:t>поиск общедоступной торговой марки платежной системы</a:t>
            </a:r>
            <a:r>
              <a:rPr lang="ru-RU" b="0">
                <a:solidFill>
                  <a:srgbClr val="800080"/>
                </a:solidFill>
                <a:latin typeface="Arial" charset="0"/>
                <a:cs typeface="Arial" charset="0"/>
              </a:rPr>
              <a:t>” (</a:t>
            </a:r>
            <a:r>
              <a:rPr lang="en-US" b="0">
                <a:solidFill>
                  <a:srgbClr val="800080"/>
                </a:solidFill>
                <a:latin typeface="Arial" charset="0"/>
                <a:cs typeface="Arial" charset="0"/>
              </a:rPr>
              <a:t>Find Accepted Payment Brand</a:t>
            </a:r>
            <a:r>
              <a:rPr lang="ru-RU" b="0">
                <a:solidFill>
                  <a:srgbClr val="800080"/>
                </a:solidFill>
                <a:latin typeface="Arial" charset="0"/>
                <a:cs typeface="Arial" charset="0"/>
              </a:rPr>
              <a:t>) — используется для определения известных торговых марок платежных систем для обслуживания любой указанной валюты;</a:t>
            </a:r>
            <a:endParaRPr lang="ru-RU">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1027" name="Text Box 3"/>
          <p:cNvSpPr txBox="1">
            <a:spLocks noChangeArrowheads="1"/>
          </p:cNvSpPr>
          <p:nvPr/>
        </p:nvSpPr>
        <p:spPr bwMode="auto">
          <a:xfrm>
            <a:off x="249238" y="1052513"/>
            <a:ext cx="8582025" cy="5551487"/>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50000"/>
              </a:spcBef>
              <a:buClr>
                <a:srgbClr val="009999"/>
              </a:buClr>
              <a:buSzPct val="90000"/>
              <a:buFont typeface="Wingdings" pitchFamily="2" charset="2"/>
              <a:buChar char="q"/>
              <a:defRPr/>
            </a:pPr>
            <a:r>
              <a:rPr lang="ru-RU" b="0">
                <a:solidFill>
                  <a:srgbClr val="800080"/>
                </a:solidFill>
                <a:latin typeface="Arial" charset="0"/>
                <a:cs typeface="Arial" charset="0"/>
              </a:rPr>
              <a:t>“</a:t>
            </a:r>
            <a:r>
              <a:rPr lang="ru-RU" b="0" i="1">
                <a:solidFill>
                  <a:srgbClr val="800080"/>
                </a:solidFill>
                <a:latin typeface="Arial" charset="0"/>
                <a:cs typeface="Arial" charset="0"/>
              </a:rPr>
              <a:t>поиск общедоступного платежного протокола</a:t>
            </a:r>
            <a:r>
              <a:rPr lang="ru-RU" b="0">
                <a:solidFill>
                  <a:srgbClr val="800080"/>
                </a:solidFill>
                <a:latin typeface="Arial" charset="0"/>
                <a:cs typeface="Arial" charset="0"/>
              </a:rPr>
              <a:t>” (</a:t>
            </a:r>
            <a:r>
              <a:rPr lang="en-US" b="0">
                <a:solidFill>
                  <a:srgbClr val="800080"/>
                </a:solidFill>
                <a:latin typeface="Arial" charset="0"/>
                <a:cs typeface="Arial" charset="0"/>
              </a:rPr>
              <a:t>Find Accepted Payment Protocol</a:t>
            </a:r>
            <a:r>
              <a:rPr lang="ru-RU" b="0">
                <a:solidFill>
                  <a:srgbClr val="800080"/>
                </a:solidFill>
                <a:latin typeface="Arial" charset="0"/>
                <a:cs typeface="Arial" charset="0"/>
              </a:rPr>
              <a:t>) — используется для определения известных платежных протоколов для обслуживания любой указанной валюты (и торговой марки платежной системы) и доставки ответной специфической информации о платежных протоколах с целью выбора наиболее приемлемого (</a:t>
            </a:r>
            <a:r>
              <a:rPr lang="ru-RU" b="0" i="1" u="sng">
                <a:solidFill>
                  <a:srgbClr val="800080"/>
                </a:solidFill>
                <a:latin typeface="Tahoma" pitchFamily="34" charset="0"/>
                <a:cs typeface="Tahoma" pitchFamily="34" charset="0"/>
              </a:rPr>
              <a:t>Примечание</a:t>
            </a:r>
            <a:r>
              <a:rPr lang="ru-RU" b="0" i="1">
                <a:solidFill>
                  <a:srgbClr val="800080"/>
                </a:solidFill>
                <a:latin typeface="Tahoma" pitchFamily="34" charset="0"/>
                <a:cs typeface="Tahoma" pitchFamily="34" charset="0"/>
              </a:rPr>
              <a:t>. Эта функция может быть использована совместно с предыдущей функцией или вызвана без указания какого-либо идентификатора торговой марки платежной системы</a:t>
            </a:r>
            <a:r>
              <a:rPr lang="ru-RU" b="0">
                <a:solidFill>
                  <a:srgbClr val="800080"/>
                </a:solidFill>
                <a:latin typeface="Arial" charset="0"/>
                <a:cs typeface="Arial" charset="0"/>
              </a:rPr>
              <a:t>.);</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26755" name="Text Box 3"/>
          <p:cNvSpPr txBox="1">
            <a:spLocks noChangeArrowheads="1"/>
          </p:cNvSpPr>
          <p:nvPr/>
        </p:nvSpPr>
        <p:spPr bwMode="auto">
          <a:xfrm>
            <a:off x="254000" y="1103313"/>
            <a:ext cx="8623300" cy="529590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2900" b="0">
                <a:solidFill>
                  <a:srgbClr val="800080"/>
                </a:solidFill>
                <a:latin typeface="Arial" charset="0"/>
                <a:cs typeface="Arial" charset="0"/>
              </a:rPr>
              <a:t>При этом PAPI-интерфейс позволяет корректно взаимодействовать не только двум субъектам в рамках одной платежной системы (ассоциации), но и субъекту одной платежной системы с субъектом другой системы электронных платежей, то есть различным программным модулям. Более того, PAPI-интерфейс предоставляет возможность “безболезненного” проведения необходимой модернизации программного обеспечения (ПО) и встраивания нового прикладного ПО в программный модуль, реализующий </a:t>
            </a:r>
            <a:r>
              <a:rPr lang="en-US" sz="2900" b="0">
                <a:solidFill>
                  <a:srgbClr val="800080"/>
                </a:solidFill>
                <a:latin typeface="Arial" charset="0"/>
                <a:cs typeface="Arial" charset="0"/>
              </a:rPr>
              <a:t>IOTP</a:t>
            </a:r>
            <a:r>
              <a:rPr lang="ru-RU" sz="2900" b="0">
                <a:solidFill>
                  <a:srgbClr val="800080"/>
                </a:solidFill>
                <a:latin typeface="Arial" charset="0"/>
                <a:cs typeface="Arial" charset="0"/>
              </a:rPr>
              <a:t>-протокол.</a:t>
            </a:r>
            <a:r>
              <a:rPr lang="ru-RU" sz="29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2051" name="Text Box 3"/>
          <p:cNvSpPr txBox="1">
            <a:spLocks noChangeArrowheads="1"/>
          </p:cNvSpPr>
          <p:nvPr/>
        </p:nvSpPr>
        <p:spPr bwMode="auto">
          <a:xfrm>
            <a:off x="247650" y="1293813"/>
            <a:ext cx="8634413" cy="4875212"/>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20000"/>
              </a:spcBef>
              <a:buClr>
                <a:srgbClr val="009999"/>
              </a:buClr>
              <a:buSzPct val="90000"/>
              <a:buFont typeface="Wingdings" pitchFamily="2" charset="2"/>
              <a:buChar char="q"/>
              <a:defRPr/>
            </a:pPr>
            <a:r>
              <a:rPr lang="ru-RU" b="0">
                <a:solidFill>
                  <a:srgbClr val="800080"/>
                </a:solidFill>
                <a:latin typeface="Arial" charset="0"/>
                <a:cs typeface="Arial" charset="0"/>
              </a:rPr>
              <a:t>“</a:t>
            </a:r>
            <a:r>
              <a:rPr lang="ru-RU" b="0" i="1">
                <a:solidFill>
                  <a:srgbClr val="800080"/>
                </a:solidFill>
                <a:latin typeface="Arial" charset="0"/>
                <a:cs typeface="Arial" charset="0"/>
              </a:rPr>
              <a:t>получение данных о начале платежной процедуры</a:t>
            </a:r>
            <a:r>
              <a:rPr lang="ru-RU" b="0">
                <a:solidFill>
                  <a:srgbClr val="800080"/>
                </a:solidFill>
                <a:latin typeface="Arial" charset="0"/>
                <a:cs typeface="Arial" charset="0"/>
              </a:rPr>
              <a:t>” (</a:t>
            </a:r>
            <a:r>
              <a:rPr lang="en-US" b="0">
                <a:solidFill>
                  <a:srgbClr val="800080"/>
                </a:solidFill>
                <a:latin typeface="Arial" charset="0"/>
                <a:cs typeface="Arial" charset="0"/>
              </a:rPr>
              <a:t>Get Payment Initialization Data</a:t>
            </a:r>
            <a:r>
              <a:rPr lang="ru-RU" b="0">
                <a:solidFill>
                  <a:srgbClr val="800080"/>
                </a:solidFill>
                <a:latin typeface="Arial" charset="0"/>
                <a:cs typeface="Arial" charset="0"/>
              </a:rPr>
              <a:t>) — используется для доставки ответной специфической информации о платежных протоколах с целью корректной обработки протокольных сообщений системой платежей;</a:t>
            </a:r>
          </a:p>
          <a:p>
            <a:pPr marL="444500" indent="-444500" algn="l">
              <a:spcBef>
                <a:spcPct val="20000"/>
              </a:spcBef>
              <a:buClr>
                <a:srgbClr val="009999"/>
              </a:buClr>
              <a:buSzPct val="90000"/>
              <a:buFont typeface="Wingdings" pitchFamily="2" charset="2"/>
              <a:buChar char="q"/>
              <a:defRPr/>
            </a:pPr>
            <a:r>
              <a:rPr lang="ru-RU" b="0">
                <a:solidFill>
                  <a:srgbClr val="800080"/>
                </a:solidFill>
                <a:latin typeface="Arial" charset="0"/>
                <a:cs typeface="Arial" charset="0"/>
              </a:rPr>
              <a:t>“</a:t>
            </a:r>
            <a:r>
              <a:rPr lang="ru-RU" b="0" i="1">
                <a:solidFill>
                  <a:srgbClr val="800080"/>
                </a:solidFill>
                <a:latin typeface="Arial" charset="0"/>
                <a:cs typeface="Arial" charset="0"/>
              </a:rPr>
              <a:t>запрос процедуры аутентификации</a:t>
            </a:r>
            <a:r>
              <a:rPr lang="ru-RU" b="0">
                <a:solidFill>
                  <a:srgbClr val="800080"/>
                </a:solidFill>
                <a:latin typeface="Arial" charset="0"/>
                <a:cs typeface="Arial" charset="0"/>
              </a:rPr>
              <a:t>” (</a:t>
            </a:r>
            <a:r>
              <a:rPr lang="en-US" b="0">
                <a:solidFill>
                  <a:srgbClr val="800080"/>
                </a:solidFill>
                <a:latin typeface="Arial" charset="0"/>
                <a:cs typeface="Arial" charset="0"/>
              </a:rPr>
              <a:t>Inquire Authentication Challenge</a:t>
            </a:r>
            <a:r>
              <a:rPr lang="ru-RU" b="0">
                <a:solidFill>
                  <a:srgbClr val="800080"/>
                </a:solidFill>
                <a:latin typeface="Arial" charset="0"/>
                <a:cs typeface="Arial" charset="0"/>
              </a:rPr>
              <a:t>) — используется для доставки специфической информации, необходимой для осуществления процедуры аутентификации;</a:t>
            </a:r>
            <a:r>
              <a:rPr lang="ru-RU">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3075" name="Text Box 3"/>
          <p:cNvSpPr txBox="1">
            <a:spLocks noChangeArrowheads="1"/>
          </p:cNvSpPr>
          <p:nvPr/>
        </p:nvSpPr>
        <p:spPr bwMode="auto">
          <a:xfrm>
            <a:off x="236538" y="1306513"/>
            <a:ext cx="8632825" cy="47561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20000"/>
              </a:spcBef>
              <a:buClr>
                <a:srgbClr val="009999"/>
              </a:buClr>
              <a:buSzPct val="90000"/>
              <a:buFont typeface="Wingdings" pitchFamily="2" charset="2"/>
              <a:buChar char="q"/>
              <a:defRPr/>
            </a:pPr>
            <a:r>
              <a:rPr lang="ru-RU" sz="3000" b="0">
                <a:solidFill>
                  <a:srgbClr val="800080"/>
                </a:solidFill>
                <a:latin typeface="Arial" charset="0"/>
                <a:cs typeface="Arial" charset="0"/>
              </a:rPr>
              <a:t>“</a:t>
            </a:r>
            <a:r>
              <a:rPr lang="ru-RU" sz="3000" b="0" i="1">
                <a:solidFill>
                  <a:srgbClr val="800080"/>
                </a:solidFill>
                <a:latin typeface="Arial" charset="0"/>
                <a:cs typeface="Arial" charset="0"/>
              </a:rPr>
              <a:t>проверка ответа с аутентификационными данными</a:t>
            </a:r>
            <a:r>
              <a:rPr lang="ru-RU" sz="3000" b="0">
                <a:solidFill>
                  <a:srgbClr val="800080"/>
                </a:solidFill>
                <a:latin typeface="Arial" charset="0"/>
                <a:cs typeface="Arial" charset="0"/>
              </a:rPr>
              <a:t>” (</a:t>
            </a:r>
            <a:r>
              <a:rPr lang="en-US" sz="3000" b="0">
                <a:solidFill>
                  <a:srgbClr val="800080"/>
                </a:solidFill>
                <a:latin typeface="Arial" charset="0"/>
                <a:cs typeface="Arial" charset="0"/>
              </a:rPr>
              <a:t>Check Authentication Response</a:t>
            </a:r>
            <a:r>
              <a:rPr lang="ru-RU" sz="3000" b="0">
                <a:solidFill>
                  <a:srgbClr val="800080"/>
                </a:solidFill>
                <a:latin typeface="Arial" charset="0"/>
                <a:cs typeface="Arial" charset="0"/>
              </a:rPr>
              <a:t>) — используется для проверки специфических данных аутентификации, полученных платежной схемой в ответ на их запрос;</a:t>
            </a:r>
          </a:p>
          <a:p>
            <a:pPr marL="444500" indent="-444500" algn="l">
              <a:spcBef>
                <a:spcPct val="20000"/>
              </a:spcBef>
              <a:buClr>
                <a:srgbClr val="009999"/>
              </a:buClr>
              <a:buSzPct val="90000"/>
              <a:buFont typeface="Wingdings" pitchFamily="2" charset="2"/>
              <a:buChar char="q"/>
              <a:defRPr/>
            </a:pPr>
            <a:r>
              <a:rPr lang="ru-RU" sz="3000" b="0">
                <a:solidFill>
                  <a:srgbClr val="800080"/>
                </a:solidFill>
                <a:latin typeface="Arial" charset="0"/>
                <a:cs typeface="Arial" charset="0"/>
              </a:rPr>
              <a:t>“</a:t>
            </a:r>
            <a:r>
              <a:rPr lang="ru-RU" sz="3000" b="0" i="1">
                <a:solidFill>
                  <a:srgbClr val="800080"/>
                </a:solidFill>
                <a:latin typeface="Arial" charset="0"/>
                <a:cs typeface="Arial" charset="0"/>
              </a:rPr>
              <a:t>изменение текущего состояния процесса</a:t>
            </a:r>
            <a:r>
              <a:rPr lang="ru-RU" sz="3000" b="0">
                <a:solidFill>
                  <a:srgbClr val="800080"/>
                </a:solidFill>
                <a:latin typeface="Arial" charset="0"/>
                <a:cs typeface="Arial" charset="0"/>
              </a:rPr>
              <a:t>” (</a:t>
            </a:r>
            <a:r>
              <a:rPr lang="en-US" sz="3000" b="0">
                <a:solidFill>
                  <a:srgbClr val="800080"/>
                </a:solidFill>
                <a:latin typeface="Arial" charset="0"/>
                <a:cs typeface="Arial" charset="0"/>
              </a:rPr>
              <a:t>Change Process State</a:t>
            </a:r>
            <a:r>
              <a:rPr lang="ru-RU" sz="3000" b="0">
                <a:solidFill>
                  <a:srgbClr val="800080"/>
                </a:solidFill>
                <a:latin typeface="Arial" charset="0"/>
                <a:cs typeface="Arial" charset="0"/>
              </a:rPr>
              <a:t>) — используется (и только в этом наборе функций) для не штатного завершения процедуры;</a:t>
            </a:r>
            <a:r>
              <a:rPr lang="ru-RU" sz="3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4099" name="Text Box 3"/>
          <p:cNvSpPr txBox="1">
            <a:spLocks noChangeArrowheads="1"/>
          </p:cNvSpPr>
          <p:nvPr/>
        </p:nvSpPr>
        <p:spPr bwMode="auto">
          <a:xfrm>
            <a:off x="234950" y="744538"/>
            <a:ext cx="8647113" cy="519112"/>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b="0" i="1" u="sng">
                <a:solidFill>
                  <a:srgbClr val="800080"/>
                </a:solidFill>
                <a:latin typeface="Tahoma" pitchFamily="34" charset="0"/>
                <a:cs typeface="Tahoma" pitchFamily="34" charset="0"/>
              </a:rPr>
              <a:t>Выбор торговых марок платежных систем</a:t>
            </a:r>
          </a:p>
        </p:txBody>
      </p:sp>
      <p:sp>
        <p:nvSpPr>
          <p:cNvPr id="1284100" name="Text Box 4"/>
          <p:cNvSpPr txBox="1">
            <a:spLocks noChangeArrowheads="1"/>
          </p:cNvSpPr>
          <p:nvPr/>
        </p:nvSpPr>
        <p:spPr bwMode="auto">
          <a:xfrm>
            <a:off x="234950" y="1393825"/>
            <a:ext cx="8648700" cy="50673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10000"/>
              </a:spcBef>
              <a:buClr>
                <a:srgbClr val="009999"/>
              </a:buClr>
              <a:buSzPct val="90000"/>
              <a:buFont typeface="Wingdings" pitchFamily="2" charset="2"/>
              <a:buChar char="q"/>
              <a:defRPr/>
            </a:pPr>
            <a:r>
              <a:rPr lang="ru-RU" sz="2700" b="0">
                <a:solidFill>
                  <a:srgbClr val="800080"/>
                </a:solidFill>
                <a:latin typeface="Arial" charset="0"/>
                <a:cs typeface="Arial" charset="0"/>
              </a:rPr>
              <a:t>“</a:t>
            </a:r>
            <a:r>
              <a:rPr lang="ru-RU" sz="2700" b="0" i="1">
                <a:solidFill>
                  <a:srgbClr val="800080"/>
                </a:solidFill>
                <a:latin typeface="Arial" charset="0"/>
                <a:cs typeface="Arial" charset="0"/>
              </a:rPr>
              <a:t>поиск платежного средства</a:t>
            </a:r>
            <a:r>
              <a:rPr lang="ru-RU" sz="2700" b="0">
                <a:solidFill>
                  <a:srgbClr val="800080"/>
                </a:solidFill>
                <a:latin typeface="Arial" charset="0"/>
                <a:cs typeface="Arial" charset="0"/>
              </a:rPr>
              <a:t>” (</a:t>
            </a:r>
            <a:r>
              <a:rPr lang="en-US" sz="2700" b="0">
                <a:solidFill>
                  <a:srgbClr val="800080"/>
                </a:solidFill>
                <a:latin typeface="Arial" charset="0"/>
                <a:cs typeface="Arial" charset="0"/>
              </a:rPr>
              <a:t>Find Payment Instrument</a:t>
            </a:r>
            <a:r>
              <a:rPr lang="ru-RU" sz="2700" b="0">
                <a:solidFill>
                  <a:srgbClr val="800080"/>
                </a:solidFill>
                <a:latin typeface="Arial" charset="0"/>
                <a:cs typeface="Arial" charset="0"/>
              </a:rPr>
              <a:t>) — используется для определения некоторого варианта платежного средства специфической платежной системы с данной торговой маркой, которое является разрешенным для использования в конкретной платежной процедуре; </a:t>
            </a:r>
          </a:p>
          <a:p>
            <a:pPr marL="444500" indent="-444500" algn="l">
              <a:spcBef>
                <a:spcPct val="10000"/>
              </a:spcBef>
              <a:buClr>
                <a:srgbClr val="009999"/>
              </a:buClr>
              <a:buSzPct val="90000"/>
              <a:buFont typeface="Wingdings" pitchFamily="2" charset="2"/>
              <a:buChar char="q"/>
              <a:defRPr/>
            </a:pPr>
            <a:r>
              <a:rPr lang="ru-RU" sz="2700" b="0">
                <a:solidFill>
                  <a:srgbClr val="800080"/>
                </a:solidFill>
                <a:latin typeface="Arial" charset="0"/>
                <a:cs typeface="Arial" charset="0"/>
              </a:rPr>
              <a:t>“</a:t>
            </a:r>
            <a:r>
              <a:rPr lang="ru-RU" sz="2700" b="0" i="1">
                <a:solidFill>
                  <a:srgbClr val="800080"/>
                </a:solidFill>
                <a:latin typeface="Arial" charset="0"/>
                <a:cs typeface="Arial" charset="0"/>
              </a:rPr>
              <a:t>проверка платежеспособности</a:t>
            </a:r>
            <a:r>
              <a:rPr lang="ru-RU" sz="2700" b="0">
                <a:solidFill>
                  <a:srgbClr val="800080"/>
                </a:solidFill>
                <a:latin typeface="Arial" charset="0"/>
                <a:cs typeface="Arial" charset="0"/>
              </a:rPr>
              <a:t>” (</a:t>
            </a:r>
            <a:r>
              <a:rPr lang="en-US" sz="2700" b="0">
                <a:solidFill>
                  <a:srgbClr val="800080"/>
                </a:solidFill>
                <a:latin typeface="Arial" charset="0"/>
                <a:cs typeface="Arial" charset="0"/>
              </a:rPr>
              <a:t>Check Payment Possibility</a:t>
            </a:r>
            <a:r>
              <a:rPr lang="ru-RU" sz="2700" b="0">
                <a:solidFill>
                  <a:srgbClr val="800080"/>
                </a:solidFill>
                <a:latin typeface="Arial" charset="0"/>
                <a:cs typeface="Arial" charset="0"/>
              </a:rPr>
              <a:t>) — используется для проверки специфического платежного средства на предмет его способности осуществить платежную процедуру;</a:t>
            </a:r>
            <a:r>
              <a:rPr lang="ru-RU" sz="27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5124" name="Text Box 4"/>
          <p:cNvSpPr txBox="1">
            <a:spLocks noChangeArrowheads="1"/>
          </p:cNvSpPr>
          <p:nvPr/>
        </p:nvSpPr>
        <p:spPr bwMode="auto">
          <a:xfrm>
            <a:off x="234950" y="900113"/>
            <a:ext cx="8609013" cy="554990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20000"/>
              </a:spcBef>
              <a:buClr>
                <a:srgbClr val="009999"/>
              </a:buClr>
              <a:buSzPct val="90000"/>
              <a:buFont typeface="Wingdings" pitchFamily="2" charset="2"/>
              <a:buChar char="q"/>
              <a:defRPr/>
            </a:pPr>
            <a:r>
              <a:rPr lang="ru-RU" sz="3200" b="0">
                <a:solidFill>
                  <a:srgbClr val="800080"/>
                </a:solidFill>
                <a:latin typeface="Arial" charset="0"/>
                <a:cs typeface="Arial" charset="0"/>
              </a:rPr>
              <a:t>“</a:t>
            </a:r>
            <a:r>
              <a:rPr lang="ru-RU" sz="3200" b="0" i="1">
                <a:solidFill>
                  <a:srgbClr val="800080"/>
                </a:solidFill>
                <a:latin typeface="Arial" charset="0"/>
                <a:cs typeface="Arial" charset="0"/>
              </a:rPr>
              <a:t>аутентификация</a:t>
            </a:r>
            <a:r>
              <a:rPr lang="ru-RU" sz="3200" b="0">
                <a:solidFill>
                  <a:srgbClr val="800080"/>
                </a:solidFill>
                <a:latin typeface="Arial" charset="0"/>
                <a:cs typeface="Arial" charset="0"/>
              </a:rPr>
              <a:t>” (</a:t>
            </a:r>
            <a:r>
              <a:rPr lang="en-US" sz="3200" b="0">
                <a:solidFill>
                  <a:srgbClr val="800080"/>
                </a:solidFill>
                <a:latin typeface="Arial" charset="0"/>
                <a:cs typeface="Arial" charset="0"/>
              </a:rPr>
              <a:t>Authenticate</a:t>
            </a:r>
            <a:r>
              <a:rPr lang="ru-RU" sz="3200" b="0">
                <a:solidFill>
                  <a:srgbClr val="800080"/>
                </a:solidFill>
                <a:latin typeface="Arial" charset="0"/>
                <a:cs typeface="Arial" charset="0"/>
              </a:rPr>
              <a:t>) — используется для доставки программному модулю </a:t>
            </a:r>
            <a:r>
              <a:rPr lang="en-US" sz="3200" b="0">
                <a:solidFill>
                  <a:srgbClr val="800080"/>
                </a:solidFill>
                <a:latin typeface="Arial" charset="0"/>
                <a:cs typeface="Arial" charset="0"/>
              </a:rPr>
              <a:t>IOTP</a:t>
            </a:r>
            <a:r>
              <a:rPr lang="ru-RU" sz="3200" b="0">
                <a:solidFill>
                  <a:srgbClr val="800080"/>
                </a:solidFill>
                <a:latin typeface="Arial" charset="0"/>
                <a:cs typeface="Arial" charset="0"/>
              </a:rPr>
              <a:t>-моста на обработку специфических аутентификационных данных от какой-либо платежной схемы;</a:t>
            </a:r>
          </a:p>
          <a:p>
            <a:pPr marL="444500" indent="-444500" algn="l">
              <a:spcBef>
                <a:spcPct val="20000"/>
              </a:spcBef>
              <a:buClr>
                <a:srgbClr val="009999"/>
              </a:buClr>
              <a:buSzPct val="90000"/>
              <a:buFont typeface="Wingdings" pitchFamily="2" charset="2"/>
              <a:buChar char="q"/>
              <a:defRPr/>
            </a:pPr>
            <a:r>
              <a:rPr lang="ru-RU" sz="3200" b="0">
                <a:solidFill>
                  <a:srgbClr val="800080"/>
                </a:solidFill>
                <a:latin typeface="Arial" charset="0"/>
                <a:cs typeface="Arial" charset="0"/>
              </a:rPr>
              <a:t>“</a:t>
            </a:r>
            <a:r>
              <a:rPr lang="ru-RU" sz="3200" b="0" i="1">
                <a:solidFill>
                  <a:srgbClr val="800080"/>
                </a:solidFill>
                <a:latin typeface="Arial" charset="0"/>
                <a:cs typeface="Arial" charset="0"/>
              </a:rPr>
              <a:t>изменение текущего состояния процесса</a:t>
            </a:r>
            <a:r>
              <a:rPr lang="ru-RU" sz="3200" b="0">
                <a:solidFill>
                  <a:srgbClr val="800080"/>
                </a:solidFill>
                <a:latin typeface="Arial" charset="0"/>
                <a:cs typeface="Arial" charset="0"/>
              </a:rPr>
              <a:t>” (</a:t>
            </a:r>
            <a:r>
              <a:rPr lang="en-US" sz="3200" b="0">
                <a:solidFill>
                  <a:srgbClr val="800080"/>
                </a:solidFill>
                <a:latin typeface="Arial" charset="0"/>
                <a:cs typeface="Arial" charset="0"/>
              </a:rPr>
              <a:t>Change Process State</a:t>
            </a:r>
            <a:r>
              <a:rPr lang="ru-RU" sz="3200" b="0">
                <a:solidFill>
                  <a:srgbClr val="800080"/>
                </a:solidFill>
                <a:latin typeface="Arial" charset="0"/>
                <a:cs typeface="Arial" charset="0"/>
              </a:rPr>
              <a:t>) — используется (и только в этом наборе функций) для не штатного завершения процедуры;</a:t>
            </a:r>
            <a:endParaRPr lang="ru-RU" sz="32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6147" name="Text Box 3"/>
          <p:cNvSpPr txBox="1">
            <a:spLocks noChangeArrowheads="1"/>
          </p:cNvSpPr>
          <p:nvPr/>
        </p:nvSpPr>
        <p:spPr bwMode="auto">
          <a:xfrm>
            <a:off x="247650" y="1201738"/>
            <a:ext cx="8634413" cy="519112"/>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b="0" i="1" u="sng">
                <a:solidFill>
                  <a:srgbClr val="800080"/>
                </a:solidFill>
                <a:latin typeface="Tahoma" pitchFamily="34" charset="0"/>
                <a:cs typeface="Tahoma" pitchFamily="34" charset="0"/>
              </a:rPr>
              <a:t>Обработка данных платежной процедуры</a:t>
            </a:r>
          </a:p>
        </p:txBody>
      </p:sp>
      <p:sp>
        <p:nvSpPr>
          <p:cNvPr id="1286148" name="Text Box 4"/>
          <p:cNvSpPr txBox="1">
            <a:spLocks noChangeArrowheads="1"/>
          </p:cNvSpPr>
          <p:nvPr/>
        </p:nvSpPr>
        <p:spPr bwMode="auto">
          <a:xfrm>
            <a:off x="261938" y="2298700"/>
            <a:ext cx="8620125" cy="374967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sz="3000" b="0">
                <a:solidFill>
                  <a:srgbClr val="800080"/>
                </a:solidFill>
                <a:latin typeface="Arial" charset="0"/>
                <a:cs typeface="Arial" charset="0"/>
              </a:rPr>
              <a:t>“</a:t>
            </a:r>
            <a:r>
              <a:rPr lang="ru-RU" sz="3000" b="0" i="1">
                <a:solidFill>
                  <a:srgbClr val="800080"/>
                </a:solidFill>
                <a:latin typeface="Arial" charset="0"/>
                <a:cs typeface="Arial" charset="0"/>
              </a:rPr>
              <a:t>инициализация или завершение работы ПО покупателя/платежной системы</a:t>
            </a:r>
            <a:r>
              <a:rPr lang="ru-RU" sz="3000" b="0">
                <a:solidFill>
                  <a:srgbClr val="800080"/>
                </a:solidFill>
                <a:latin typeface="Arial" charset="0"/>
                <a:cs typeface="Arial" charset="0"/>
              </a:rPr>
              <a:t>” (</a:t>
            </a:r>
            <a:r>
              <a:rPr lang="en-US" sz="3000" b="0">
                <a:solidFill>
                  <a:srgbClr val="800080"/>
                </a:solidFill>
                <a:latin typeface="Arial" charset="0"/>
                <a:cs typeface="Arial" charset="0"/>
              </a:rPr>
              <a:t>Start or Resume Payment Consumer</a:t>
            </a:r>
            <a:r>
              <a:rPr lang="ru-RU" sz="3000" b="0">
                <a:solidFill>
                  <a:srgbClr val="800080"/>
                </a:solidFill>
                <a:latin typeface="Arial" charset="0"/>
                <a:cs typeface="Arial" charset="0"/>
              </a:rPr>
              <a:t>/</a:t>
            </a:r>
            <a:r>
              <a:rPr lang="en-US" sz="3000" b="0">
                <a:solidFill>
                  <a:srgbClr val="800080"/>
                </a:solidFill>
                <a:latin typeface="Arial" charset="0"/>
                <a:cs typeface="Arial" charset="0"/>
              </a:rPr>
              <a:t>Payment Handler</a:t>
            </a:r>
            <a:r>
              <a:rPr lang="ru-RU" sz="3000" b="0">
                <a:solidFill>
                  <a:srgbClr val="800080"/>
                </a:solidFill>
                <a:latin typeface="Arial" charset="0"/>
                <a:cs typeface="Arial" charset="0"/>
              </a:rPr>
              <a:t>) — используется для запуска или завершения платежной процедуры. Данные функции предназначены только лишь для двух участников торговой электронной сделки — покупателя и платежной системы;</a:t>
            </a:r>
            <a:endParaRPr lang="ru-RU" sz="30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7171" name="Text Box 3"/>
          <p:cNvSpPr txBox="1">
            <a:spLocks noChangeArrowheads="1"/>
          </p:cNvSpPr>
          <p:nvPr/>
        </p:nvSpPr>
        <p:spPr bwMode="auto">
          <a:xfrm>
            <a:off x="247650" y="796925"/>
            <a:ext cx="8634413" cy="5688013"/>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10000"/>
              </a:spcBef>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обеспечение текущего процесса обработки данных платежной процедуры</a:t>
            </a:r>
            <a:r>
              <a:rPr lang="ru-RU" sz="2600" b="0">
                <a:solidFill>
                  <a:srgbClr val="800080"/>
                </a:solidFill>
                <a:latin typeface="Arial" charset="0"/>
                <a:cs typeface="Arial" charset="0"/>
              </a:rPr>
              <a:t>” (</a:t>
            </a:r>
            <a:r>
              <a:rPr lang="en-US" sz="2600" b="0">
                <a:solidFill>
                  <a:srgbClr val="800080"/>
                </a:solidFill>
                <a:latin typeface="Arial" charset="0"/>
                <a:cs typeface="Arial" charset="0"/>
              </a:rPr>
              <a:t>Continue Process</a:t>
            </a:r>
            <a:r>
              <a:rPr lang="ru-RU" sz="2600" b="0">
                <a:solidFill>
                  <a:srgbClr val="800080"/>
                </a:solidFill>
                <a:latin typeface="Arial" charset="0"/>
                <a:cs typeface="Arial" charset="0"/>
              </a:rPr>
              <a:t>) — используется для доставки ПО соответствующей платежной системы на обработку специфических данных и приема от него для передачи противоположной стороне (участнику торговой электронной сделки) ответных специфических данных платежной схемы;</a:t>
            </a:r>
          </a:p>
          <a:p>
            <a:pPr marL="444500" indent="-444500" algn="l">
              <a:spcBef>
                <a:spcPct val="10000"/>
              </a:spcBef>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изменение текущего состояния процесса</a:t>
            </a:r>
            <a:r>
              <a:rPr lang="ru-RU" sz="2600" b="0">
                <a:solidFill>
                  <a:srgbClr val="800080"/>
                </a:solidFill>
                <a:latin typeface="Arial" charset="0"/>
                <a:cs typeface="Arial" charset="0"/>
              </a:rPr>
              <a:t>” (</a:t>
            </a:r>
            <a:r>
              <a:rPr lang="en-US" sz="2600" b="0">
                <a:solidFill>
                  <a:srgbClr val="800080"/>
                </a:solidFill>
                <a:latin typeface="Arial" charset="0"/>
                <a:cs typeface="Arial" charset="0"/>
              </a:rPr>
              <a:t>Change Process State</a:t>
            </a:r>
            <a:r>
              <a:rPr lang="ru-RU" sz="2600" b="0">
                <a:solidFill>
                  <a:srgbClr val="800080"/>
                </a:solidFill>
                <a:latin typeface="Arial" charset="0"/>
                <a:cs typeface="Arial" charset="0"/>
              </a:rPr>
              <a:t>) — используется для изменения текущего состояния платежной процедуры. Обычно эта функция используется для успешного/безуспешного завершения или приостановки платежной процедуры;</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8195" name="Text Box 3"/>
          <p:cNvSpPr txBox="1">
            <a:spLocks noChangeArrowheads="1"/>
          </p:cNvSpPr>
          <p:nvPr/>
        </p:nvSpPr>
        <p:spPr bwMode="auto">
          <a:xfrm>
            <a:off x="234950" y="679450"/>
            <a:ext cx="8647113" cy="519113"/>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b="0" i="1" u="sng">
                <a:solidFill>
                  <a:srgbClr val="800080"/>
                </a:solidFill>
                <a:latin typeface="Tahoma" pitchFamily="34" charset="0"/>
                <a:cs typeface="Tahoma" pitchFamily="34" charset="0"/>
              </a:rPr>
              <a:t>Запросы общего характера</a:t>
            </a:r>
          </a:p>
        </p:txBody>
      </p:sp>
      <p:sp>
        <p:nvSpPr>
          <p:cNvPr id="1288196" name="Text Box 4"/>
          <p:cNvSpPr txBox="1">
            <a:spLocks noChangeArrowheads="1"/>
          </p:cNvSpPr>
          <p:nvPr/>
        </p:nvSpPr>
        <p:spPr bwMode="auto">
          <a:xfrm>
            <a:off x="234950" y="1223963"/>
            <a:ext cx="8647113" cy="5184775"/>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spcBef>
                <a:spcPct val="10000"/>
              </a:spcBef>
              <a:buClr>
                <a:srgbClr val="009999"/>
              </a:buClr>
              <a:buSzPct val="90000"/>
              <a:buFont typeface="Wingdings" pitchFamily="2" charset="2"/>
              <a:buChar char="q"/>
              <a:defRPr/>
            </a:pPr>
            <a:r>
              <a:rPr lang="ru-RU" sz="2400" b="0">
                <a:solidFill>
                  <a:srgbClr val="800080"/>
                </a:solidFill>
                <a:latin typeface="Arial" charset="0"/>
                <a:cs typeface="Arial" charset="0"/>
              </a:rPr>
              <a:t>“</a:t>
            </a:r>
            <a:r>
              <a:rPr lang="ru-RU" sz="2400" b="0" i="1">
                <a:solidFill>
                  <a:srgbClr val="800080"/>
                </a:solidFill>
                <a:latin typeface="Arial" charset="0"/>
                <a:cs typeface="Arial" charset="0"/>
              </a:rPr>
              <a:t>удаленная регистрация платежной процедуры</a:t>
            </a:r>
            <a:r>
              <a:rPr lang="ru-RU" sz="2400" b="0">
                <a:solidFill>
                  <a:srgbClr val="800080"/>
                </a:solidFill>
                <a:latin typeface="Arial" charset="0"/>
                <a:cs typeface="Arial" charset="0"/>
              </a:rPr>
              <a:t>” (</a:t>
            </a:r>
            <a:r>
              <a:rPr lang="en-US" sz="2400" b="0">
                <a:solidFill>
                  <a:srgbClr val="800080"/>
                </a:solidFill>
                <a:latin typeface="Arial" charset="0"/>
                <a:cs typeface="Arial" charset="0"/>
              </a:rPr>
              <a:t>Remove Payment Log</a:t>
            </a:r>
            <a:r>
              <a:rPr lang="ru-RU" sz="2400" b="0">
                <a:solidFill>
                  <a:srgbClr val="800080"/>
                </a:solidFill>
                <a:latin typeface="Arial" charset="0"/>
                <a:cs typeface="Arial" charset="0"/>
              </a:rPr>
              <a:t>) — используется для уведомления программного модуля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-моста о том, что имеет место соответствующий зарегистрированный удаленный доступ к программному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-модулю для проведения платежной процедуры; </a:t>
            </a:r>
          </a:p>
          <a:p>
            <a:pPr marL="444500" indent="-444500" algn="l">
              <a:spcBef>
                <a:spcPct val="10000"/>
              </a:spcBef>
              <a:buClr>
                <a:srgbClr val="009999"/>
              </a:buClr>
              <a:buSzPct val="90000"/>
              <a:buFont typeface="Wingdings" pitchFamily="2" charset="2"/>
              <a:buChar char="q"/>
              <a:defRPr/>
            </a:pPr>
            <a:r>
              <a:rPr lang="ru-RU" sz="2400" b="0">
                <a:solidFill>
                  <a:srgbClr val="800080"/>
                </a:solidFill>
                <a:latin typeface="Arial" charset="0"/>
                <a:cs typeface="Arial" charset="0"/>
              </a:rPr>
              <a:t>“</a:t>
            </a:r>
            <a:r>
              <a:rPr lang="ru-RU" sz="2400" b="0" i="1">
                <a:solidFill>
                  <a:srgbClr val="800080"/>
                </a:solidFill>
                <a:latin typeface="Arial" charset="0"/>
                <a:cs typeface="Arial" charset="0"/>
              </a:rPr>
              <a:t>запрос свойств платежного средства</a:t>
            </a:r>
            <a:r>
              <a:rPr lang="ru-RU" sz="2400" b="0">
                <a:solidFill>
                  <a:srgbClr val="800080"/>
                </a:solidFill>
                <a:latin typeface="Arial" charset="0"/>
                <a:cs typeface="Arial" charset="0"/>
              </a:rPr>
              <a:t>” (</a:t>
            </a:r>
            <a:r>
              <a:rPr lang="en-US" sz="2400" b="0">
                <a:solidFill>
                  <a:srgbClr val="800080"/>
                </a:solidFill>
                <a:latin typeface="Arial" charset="0"/>
                <a:cs typeface="Arial" charset="0"/>
              </a:rPr>
              <a:t>Payment Instrument Inquiry</a:t>
            </a:r>
            <a:r>
              <a:rPr lang="ru-RU" sz="2400" b="0">
                <a:solidFill>
                  <a:srgbClr val="800080"/>
                </a:solidFill>
                <a:latin typeface="Arial" charset="0"/>
                <a:cs typeface="Arial" charset="0"/>
              </a:rPr>
              <a:t>) — используется для ответных данных о свойствах платежного средства;</a:t>
            </a:r>
          </a:p>
          <a:p>
            <a:pPr marL="444500" indent="-444500" algn="l">
              <a:spcBef>
                <a:spcPct val="10000"/>
              </a:spcBef>
              <a:buClr>
                <a:srgbClr val="009999"/>
              </a:buClr>
              <a:buSzPct val="90000"/>
              <a:buFont typeface="Wingdings" pitchFamily="2" charset="2"/>
              <a:buChar char="q"/>
              <a:defRPr/>
            </a:pPr>
            <a:r>
              <a:rPr lang="ru-RU" sz="2400" b="0">
                <a:solidFill>
                  <a:srgbClr val="800080"/>
                </a:solidFill>
                <a:latin typeface="Arial" charset="0"/>
                <a:cs typeface="Arial" charset="0"/>
              </a:rPr>
              <a:t>“</a:t>
            </a:r>
            <a:r>
              <a:rPr lang="ru-RU" sz="2400" b="0" i="1">
                <a:solidFill>
                  <a:srgbClr val="800080"/>
                </a:solidFill>
                <a:latin typeface="Arial" charset="0"/>
                <a:cs typeface="Arial" charset="0"/>
              </a:rPr>
              <a:t>запрос данных о незавершенной платежной процедуре</a:t>
            </a:r>
            <a:r>
              <a:rPr lang="ru-RU" sz="2400" b="0">
                <a:solidFill>
                  <a:srgbClr val="800080"/>
                </a:solidFill>
                <a:latin typeface="Arial" charset="0"/>
                <a:cs typeface="Arial" charset="0"/>
              </a:rPr>
              <a:t>” (</a:t>
            </a:r>
            <a:r>
              <a:rPr lang="en-US" sz="2400" b="0">
                <a:solidFill>
                  <a:srgbClr val="800080"/>
                </a:solidFill>
                <a:latin typeface="Arial" charset="0"/>
                <a:cs typeface="Arial" charset="0"/>
              </a:rPr>
              <a:t>Inquire Pending Payment</a:t>
            </a:r>
            <a:r>
              <a:rPr lang="ru-RU" sz="2400" b="0">
                <a:solidFill>
                  <a:srgbClr val="800080"/>
                </a:solidFill>
                <a:latin typeface="Arial" charset="0"/>
                <a:cs typeface="Arial" charset="0"/>
              </a:rPr>
              <a:t>) — используется для информирования о нештатном прерывании любой платежной процедуры, которое известно программному модулю </a:t>
            </a:r>
            <a:r>
              <a:rPr lang="en-US" sz="2400" b="0">
                <a:solidFill>
                  <a:srgbClr val="800080"/>
                </a:solidFill>
                <a:latin typeface="Arial" charset="0"/>
                <a:cs typeface="Arial" charset="0"/>
              </a:rPr>
              <a:t>IOTP</a:t>
            </a:r>
            <a:r>
              <a:rPr lang="ru-RU" sz="2400" b="0">
                <a:solidFill>
                  <a:srgbClr val="800080"/>
                </a:solidFill>
                <a:latin typeface="Arial" charset="0"/>
                <a:cs typeface="Arial" charset="0"/>
              </a:rPr>
              <a:t>-моста;</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89219" name="Text Box 3"/>
          <p:cNvSpPr txBox="1">
            <a:spLocks noChangeArrowheads="1"/>
          </p:cNvSpPr>
          <p:nvPr/>
        </p:nvSpPr>
        <p:spPr bwMode="auto">
          <a:xfrm>
            <a:off x="234950" y="731838"/>
            <a:ext cx="8647113" cy="946150"/>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b="0" i="1" u="sng">
                <a:solidFill>
                  <a:srgbClr val="800080"/>
                </a:solidFill>
                <a:latin typeface="Tahoma" pitchFamily="34" charset="0"/>
                <a:cs typeface="Tahoma" pitchFamily="34" charset="0"/>
              </a:rPr>
              <a:t>Запросы состояния процесса обработки данных платежной процедуры</a:t>
            </a:r>
          </a:p>
        </p:txBody>
      </p:sp>
      <p:sp>
        <p:nvSpPr>
          <p:cNvPr id="1289220" name="Text Box 4"/>
          <p:cNvSpPr txBox="1">
            <a:spLocks noChangeArrowheads="1"/>
          </p:cNvSpPr>
          <p:nvPr/>
        </p:nvSpPr>
        <p:spPr bwMode="auto">
          <a:xfrm>
            <a:off x="260350" y="1611313"/>
            <a:ext cx="8648700" cy="485457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проверка электронной платежной квитанции</a:t>
            </a:r>
            <a:r>
              <a:rPr lang="ru-RU" sz="2600" b="0">
                <a:solidFill>
                  <a:srgbClr val="800080"/>
                </a:solidFill>
                <a:latin typeface="Arial" charset="0"/>
                <a:cs typeface="Arial" charset="0"/>
              </a:rPr>
              <a:t>” (</a:t>
            </a:r>
            <a:r>
              <a:rPr lang="en-US" sz="2600" b="0">
                <a:solidFill>
                  <a:srgbClr val="800080"/>
                </a:solidFill>
                <a:latin typeface="Arial" charset="0"/>
                <a:cs typeface="Arial" charset="0"/>
              </a:rPr>
              <a:t>Check Payment Receipt</a:t>
            </a:r>
            <a:r>
              <a:rPr lang="ru-RU" sz="2600" b="0">
                <a:solidFill>
                  <a:srgbClr val="800080"/>
                </a:solidFill>
                <a:latin typeface="Arial" charset="0"/>
                <a:cs typeface="Arial" charset="0"/>
              </a:rPr>
              <a:t>) — используется для проверки логики и правильности содержания электронной платежной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-квитанции, полученной от платежной системы или возвращаемой PAPI-интерфейсом при запросе функции “</a:t>
            </a:r>
            <a:r>
              <a:rPr lang="ru-RU" sz="2600" b="0" i="1">
                <a:solidFill>
                  <a:srgbClr val="800080"/>
                </a:solidFill>
                <a:latin typeface="Arial" charset="0"/>
                <a:cs typeface="Arial" charset="0"/>
              </a:rPr>
              <a:t>запрос текущего состояния процесса</a:t>
            </a:r>
            <a:r>
              <a:rPr lang="ru-RU" sz="2600" b="0">
                <a:solidFill>
                  <a:srgbClr val="800080"/>
                </a:solidFill>
                <a:latin typeface="Arial" charset="0"/>
                <a:cs typeface="Arial" charset="0"/>
              </a:rPr>
              <a:t>”. Обычно, эта функция запрашивается покупателем на этапе завершения платежной процедуры. Тем не менее, данная проверка может быть полезна и покупателям и платежным системам при возникновении нештатных ситуациях и сбоях;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90243" name="Text Box 3"/>
          <p:cNvSpPr txBox="1">
            <a:spLocks noChangeArrowheads="1"/>
          </p:cNvSpPr>
          <p:nvPr/>
        </p:nvSpPr>
        <p:spPr bwMode="auto">
          <a:xfrm>
            <a:off x="222250" y="962025"/>
            <a:ext cx="8661400" cy="5556250"/>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444500" indent="-444500" algn="l">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перекодирование электронной платежной квитанции</a:t>
            </a:r>
            <a:r>
              <a:rPr lang="ru-RU" sz="2600" b="0">
                <a:solidFill>
                  <a:srgbClr val="800080"/>
                </a:solidFill>
                <a:latin typeface="Arial" charset="0"/>
                <a:cs typeface="Arial" charset="0"/>
              </a:rPr>
              <a:t>” (</a:t>
            </a:r>
            <a:r>
              <a:rPr lang="en-US" sz="2600" b="0">
                <a:solidFill>
                  <a:srgbClr val="800080"/>
                </a:solidFill>
                <a:latin typeface="Arial" charset="0"/>
                <a:cs typeface="Arial" charset="0"/>
              </a:rPr>
              <a:t>Expand Payment Receipt</a:t>
            </a:r>
            <a:r>
              <a:rPr lang="ru-RU" sz="2600" b="0">
                <a:solidFill>
                  <a:srgbClr val="800080"/>
                </a:solidFill>
                <a:latin typeface="Arial" charset="0"/>
                <a:cs typeface="Arial" charset="0"/>
              </a:rPr>
              <a:t>) — используется для преобразования данных электронных платежных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-квитанций (“</a:t>
            </a:r>
            <a:r>
              <a:rPr lang="en-US" sz="2600" b="0">
                <a:solidFill>
                  <a:srgbClr val="800080"/>
                </a:solidFill>
                <a:latin typeface="Arial" charset="0"/>
                <a:cs typeface="Arial" charset="0"/>
              </a:rPr>
              <a:t>Packaged Content</a:t>
            </a:r>
            <a:r>
              <a:rPr lang="ru-RU" sz="2600" b="0">
                <a:solidFill>
                  <a:srgbClr val="800080"/>
                </a:solidFill>
                <a:latin typeface="Arial" charset="0"/>
                <a:cs typeface="Arial" charset="0"/>
              </a:rPr>
              <a:t>”), а также специфических электронных квитанций платежных схем в форму, которая может быть использована для вывода на дисплей или принтер;</a:t>
            </a:r>
          </a:p>
          <a:p>
            <a:pPr marL="444500" indent="-444500" algn="l">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запрос текущего состояния процесса</a:t>
            </a:r>
            <a:r>
              <a:rPr lang="ru-RU" sz="2600" b="0">
                <a:solidFill>
                  <a:srgbClr val="800080"/>
                </a:solidFill>
                <a:latin typeface="Arial" charset="0"/>
                <a:cs typeface="Arial" charset="0"/>
              </a:rPr>
              <a:t>” (</a:t>
            </a:r>
            <a:r>
              <a:rPr lang="en-US" sz="2600" b="0">
                <a:solidFill>
                  <a:srgbClr val="800080"/>
                </a:solidFill>
                <a:latin typeface="Arial" charset="0"/>
                <a:cs typeface="Arial" charset="0"/>
              </a:rPr>
              <a:t>Inquire Process State</a:t>
            </a:r>
            <a:r>
              <a:rPr lang="ru-RU" sz="2600" b="0">
                <a:solidFill>
                  <a:srgbClr val="800080"/>
                </a:solidFill>
                <a:latin typeface="Arial" charset="0"/>
                <a:cs typeface="Arial" charset="0"/>
              </a:rPr>
              <a:t>) — используется для доставки ответных данных о состоянии платежной процедуры и электронных платежных </a:t>
            </a:r>
            <a:r>
              <a:rPr lang="en-US" sz="2600" b="0">
                <a:solidFill>
                  <a:srgbClr val="800080"/>
                </a:solidFill>
                <a:latin typeface="Arial" charset="0"/>
                <a:cs typeface="Arial" charset="0"/>
              </a:rPr>
              <a:t>IOTP</a:t>
            </a:r>
            <a:r>
              <a:rPr lang="ru-RU" sz="2600" b="0">
                <a:solidFill>
                  <a:srgbClr val="800080"/>
                </a:solidFill>
                <a:latin typeface="Arial" charset="0"/>
                <a:cs typeface="Arial" charset="0"/>
              </a:rPr>
              <a:t>-квитанций. Обычно, эта функция используется платежной системой в период завершения платежной процедуры;</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91267" name="Text Box 3"/>
          <p:cNvSpPr txBox="1">
            <a:spLocks noChangeArrowheads="1"/>
          </p:cNvSpPr>
          <p:nvPr/>
        </p:nvSpPr>
        <p:spPr bwMode="auto">
          <a:xfrm>
            <a:off x="234950" y="928688"/>
            <a:ext cx="8648700" cy="550227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20000"/>
              </a:spcBef>
              <a:buClr>
                <a:srgbClr val="009999"/>
              </a:buClr>
              <a:buSzPct val="90000"/>
              <a:buFont typeface="Wingdings" pitchFamily="2" charset="2"/>
              <a:buChar char="q"/>
              <a:defRPr/>
            </a:pPr>
            <a:r>
              <a:rPr lang="ru-RU" sz="2500" b="0">
                <a:solidFill>
                  <a:srgbClr val="800080"/>
                </a:solidFill>
                <a:latin typeface="Arial" charset="0"/>
                <a:cs typeface="Arial" charset="0"/>
              </a:rPr>
              <a:t>“</a:t>
            </a:r>
            <a:r>
              <a:rPr lang="ru-RU" sz="2500" b="0" i="1">
                <a:solidFill>
                  <a:srgbClr val="800080"/>
                </a:solidFill>
                <a:latin typeface="Arial" charset="0"/>
                <a:cs typeface="Arial" charset="0"/>
              </a:rPr>
              <a:t>инициализация запроса текущего состояния платежной процедуры</a:t>
            </a:r>
            <a:r>
              <a:rPr lang="ru-RU" sz="2500" b="0">
                <a:solidFill>
                  <a:srgbClr val="800080"/>
                </a:solidFill>
                <a:latin typeface="Arial" charset="0"/>
                <a:cs typeface="Arial" charset="0"/>
              </a:rPr>
              <a:t>” (</a:t>
            </a:r>
            <a:r>
              <a:rPr lang="en-US" sz="2500" b="0">
                <a:solidFill>
                  <a:srgbClr val="800080"/>
                </a:solidFill>
                <a:latin typeface="Arial" charset="0"/>
                <a:cs typeface="Arial" charset="0"/>
              </a:rPr>
              <a:t>Start Payment Inquiry</a:t>
            </a:r>
            <a:r>
              <a:rPr lang="ru-RU" sz="2500" b="0">
                <a:solidFill>
                  <a:srgbClr val="800080"/>
                </a:solidFill>
                <a:latin typeface="Arial" charset="0"/>
                <a:cs typeface="Arial" charset="0"/>
              </a:rPr>
              <a:t>) — используется для предварительной подготовки к запросу состояния платежной процедуры и доставки ответных специфических данных о платежной схеме (протоколе), которые могут понадобиться платежной системе для обработки запроса, поступившего от покупателя;</a:t>
            </a:r>
          </a:p>
          <a:p>
            <a:pPr marL="444500" indent="-444500" algn="l">
              <a:spcBef>
                <a:spcPct val="20000"/>
              </a:spcBef>
              <a:buClr>
                <a:srgbClr val="009999"/>
              </a:buClr>
              <a:buSzPct val="90000"/>
              <a:buFont typeface="Wingdings" pitchFamily="2" charset="2"/>
              <a:buChar char="q"/>
              <a:defRPr/>
            </a:pPr>
            <a:r>
              <a:rPr lang="ru-RU" sz="2500" b="0">
                <a:solidFill>
                  <a:srgbClr val="800080"/>
                </a:solidFill>
                <a:latin typeface="Arial" charset="0"/>
                <a:cs typeface="Arial" charset="0"/>
              </a:rPr>
              <a:t>“</a:t>
            </a:r>
            <a:r>
              <a:rPr lang="ru-RU" sz="2500" b="0" i="1">
                <a:solidFill>
                  <a:srgbClr val="800080"/>
                </a:solidFill>
                <a:latin typeface="Arial" charset="0"/>
                <a:cs typeface="Arial" charset="0"/>
              </a:rPr>
              <a:t>запрос состояния платежной процедуры</a:t>
            </a:r>
            <a:r>
              <a:rPr lang="ru-RU" sz="2500" b="0">
                <a:solidFill>
                  <a:srgbClr val="800080"/>
                </a:solidFill>
                <a:latin typeface="Arial" charset="0"/>
                <a:cs typeface="Arial" charset="0"/>
              </a:rPr>
              <a:t>” (</a:t>
            </a:r>
            <a:r>
              <a:rPr lang="en-US" sz="2500" b="0">
                <a:solidFill>
                  <a:srgbClr val="800080"/>
                </a:solidFill>
                <a:latin typeface="Arial" charset="0"/>
                <a:cs typeface="Arial" charset="0"/>
              </a:rPr>
              <a:t>Inquire Payment Status</a:t>
            </a:r>
            <a:r>
              <a:rPr lang="ru-RU" sz="2500" b="0">
                <a:solidFill>
                  <a:srgbClr val="800080"/>
                </a:solidFill>
                <a:latin typeface="Arial" charset="0"/>
                <a:cs typeface="Arial" charset="0"/>
              </a:rPr>
              <a:t>) — используется платежной системой для ответов на запросы покупателя. Данная функция обеспечивает доставку специфической информации платежной схемы (протокола) в информационном </a:t>
            </a:r>
            <a:r>
              <a:rPr lang="en-US" sz="2500" b="0">
                <a:solidFill>
                  <a:srgbClr val="800080"/>
                </a:solidFill>
                <a:latin typeface="Arial" charset="0"/>
                <a:cs typeface="Arial" charset="0"/>
              </a:rPr>
              <a:t>IOTP</a:t>
            </a:r>
            <a:r>
              <a:rPr lang="ru-RU" sz="2500" b="0">
                <a:solidFill>
                  <a:srgbClr val="800080"/>
                </a:solidFill>
                <a:latin typeface="Arial" charset="0"/>
                <a:cs typeface="Arial" charset="0"/>
              </a:rPr>
              <a:t>-блоке “</a:t>
            </a:r>
            <a:r>
              <a:rPr lang="en-US" sz="2500" b="0">
                <a:solidFill>
                  <a:srgbClr val="800080"/>
                </a:solidFill>
                <a:latin typeface="Arial" charset="0"/>
                <a:cs typeface="Arial" charset="0"/>
              </a:rPr>
              <a:t>Inquiry Response</a:t>
            </a:r>
            <a:r>
              <a:rPr lang="ru-RU" sz="2500" b="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28803" name="Text Box 3"/>
          <p:cNvSpPr txBox="1">
            <a:spLocks noChangeArrowheads="1"/>
          </p:cNvSpPr>
          <p:nvPr/>
        </p:nvSpPr>
        <p:spPr bwMode="auto">
          <a:xfrm>
            <a:off x="952500" y="1384300"/>
            <a:ext cx="7213600" cy="44862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600" b="0">
                <a:solidFill>
                  <a:srgbClr val="800080"/>
                </a:solidFill>
                <a:latin typeface="Arial" charset="0"/>
                <a:cs typeface="Arial" charset="0"/>
              </a:rPr>
              <a:t>Такие PAPI-интерфейсы существуют в ПО покупателей, продавцов и платежных систем, которые соединяют программные модули </a:t>
            </a:r>
            <a:r>
              <a:rPr lang="en-US" sz="3600" b="0">
                <a:solidFill>
                  <a:srgbClr val="800080"/>
                </a:solidFill>
                <a:latin typeface="Arial" charset="0"/>
                <a:cs typeface="Arial" charset="0"/>
              </a:rPr>
              <a:t>IOTP</a:t>
            </a:r>
            <a:r>
              <a:rPr lang="ru-RU" sz="3600" b="0">
                <a:solidFill>
                  <a:srgbClr val="800080"/>
                </a:solidFill>
                <a:latin typeface="Arial" charset="0"/>
                <a:cs typeface="Arial" charset="0"/>
              </a:rPr>
              <a:t>-протокола с программными компонентами платежных систем</a:t>
            </a:r>
            <a:r>
              <a:rPr lang="ru-RU" sz="3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92291" name="Text Box 3"/>
          <p:cNvSpPr txBox="1">
            <a:spLocks noChangeArrowheads="1"/>
          </p:cNvSpPr>
          <p:nvPr/>
        </p:nvSpPr>
        <p:spPr bwMode="auto">
          <a:xfrm>
            <a:off x="222250" y="990600"/>
            <a:ext cx="8634413" cy="20764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обеспечение текущего процесса обработки данных платежной процедуры</a:t>
            </a:r>
            <a:r>
              <a:rPr lang="ru-RU" sz="2600" b="0">
                <a:solidFill>
                  <a:srgbClr val="800080"/>
                </a:solidFill>
                <a:latin typeface="Arial" charset="0"/>
                <a:cs typeface="Arial" charset="0"/>
              </a:rPr>
              <a:t>” (</a:t>
            </a:r>
            <a:r>
              <a:rPr lang="en-US" sz="2600" b="0">
                <a:solidFill>
                  <a:srgbClr val="800080"/>
                </a:solidFill>
                <a:latin typeface="Arial" charset="0"/>
                <a:cs typeface="Arial" charset="0"/>
              </a:rPr>
              <a:t>Continue Process</a:t>
            </a:r>
            <a:r>
              <a:rPr lang="ru-RU" sz="2600" b="0">
                <a:solidFill>
                  <a:srgbClr val="800080"/>
                </a:solidFill>
                <a:latin typeface="Arial" charset="0"/>
                <a:cs typeface="Arial" charset="0"/>
              </a:rPr>
              <a:t>) и “</a:t>
            </a:r>
            <a:r>
              <a:rPr lang="ru-RU" sz="2600" b="0" i="1">
                <a:solidFill>
                  <a:srgbClr val="800080"/>
                </a:solidFill>
                <a:latin typeface="Arial" charset="0"/>
                <a:cs typeface="Arial" charset="0"/>
              </a:rPr>
              <a:t>изменение текущего состояния процесса</a:t>
            </a:r>
            <a:r>
              <a:rPr lang="ru-RU" sz="2600" b="0">
                <a:solidFill>
                  <a:srgbClr val="800080"/>
                </a:solidFill>
                <a:latin typeface="Arial" charset="0"/>
                <a:cs typeface="Arial" charset="0"/>
              </a:rPr>
              <a:t>” (</a:t>
            </a:r>
            <a:r>
              <a:rPr lang="en-US" sz="2600" b="0">
                <a:solidFill>
                  <a:srgbClr val="800080"/>
                </a:solidFill>
                <a:latin typeface="Arial" charset="0"/>
                <a:cs typeface="Arial" charset="0"/>
              </a:rPr>
              <a:t>Change Process State</a:t>
            </a:r>
            <a:r>
              <a:rPr lang="ru-RU" sz="2600" b="0">
                <a:solidFill>
                  <a:srgbClr val="800080"/>
                </a:solidFill>
                <a:latin typeface="Arial" charset="0"/>
                <a:cs typeface="Arial" charset="0"/>
              </a:rPr>
              <a:t>) — эти функции аналогичны тем, которые рассмотрены выше;</a:t>
            </a:r>
            <a:endParaRPr lang="ru-RU" sz="2600">
              <a:solidFill>
                <a:srgbClr val="800080"/>
              </a:solidFill>
              <a:latin typeface="Arial" charset="0"/>
              <a:cs typeface="Arial" charset="0"/>
            </a:endParaRPr>
          </a:p>
        </p:txBody>
      </p:sp>
      <p:sp>
        <p:nvSpPr>
          <p:cNvPr id="1292292" name="Text Box 4"/>
          <p:cNvSpPr txBox="1">
            <a:spLocks noChangeArrowheads="1"/>
          </p:cNvSpPr>
          <p:nvPr/>
        </p:nvSpPr>
        <p:spPr bwMode="auto">
          <a:xfrm>
            <a:off x="233363" y="3187700"/>
            <a:ext cx="8661400" cy="519113"/>
          </a:xfrm>
          <a:prstGeom prst="rect">
            <a:avLst/>
          </a:prstGeom>
          <a:noFill/>
          <a:ln w="9525">
            <a:noFill/>
            <a:miter lim="800000"/>
            <a:headEnd/>
            <a:tailEnd/>
          </a:ln>
          <a:effectLst>
            <a:outerShdw dist="17961" dir="2700000" algn="ctr" rotWithShape="0">
              <a:srgbClr val="FF9933"/>
            </a:outerShdw>
          </a:effectLst>
        </p:spPr>
        <p:txBody>
          <a:bodyPr>
            <a:spAutoFit/>
          </a:bodyPr>
          <a:lstStyle/>
          <a:p>
            <a:pPr algn="l">
              <a:spcBef>
                <a:spcPct val="50000"/>
              </a:spcBef>
              <a:defRPr/>
            </a:pPr>
            <a:r>
              <a:rPr lang="ru-RU" b="0" i="1" u="sng">
                <a:solidFill>
                  <a:srgbClr val="800080"/>
                </a:solidFill>
                <a:latin typeface="Tahoma" pitchFamily="34" charset="0"/>
                <a:cs typeface="Tahoma" pitchFamily="34" charset="0"/>
              </a:rPr>
              <a:t>Другие функции PAPI-интерфейса</a:t>
            </a:r>
          </a:p>
        </p:txBody>
      </p:sp>
      <p:sp>
        <p:nvSpPr>
          <p:cNvPr id="1292293" name="Text Box 5"/>
          <p:cNvSpPr txBox="1">
            <a:spLocks noChangeArrowheads="1"/>
          </p:cNvSpPr>
          <p:nvPr/>
        </p:nvSpPr>
        <p:spPr bwMode="auto">
          <a:xfrm>
            <a:off x="260350" y="3802063"/>
            <a:ext cx="8661400" cy="24733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sz="2600" b="0">
                <a:solidFill>
                  <a:srgbClr val="800080"/>
                </a:solidFill>
                <a:latin typeface="Arial" charset="0"/>
                <a:cs typeface="Arial" charset="0"/>
              </a:rPr>
              <a:t>“</a:t>
            </a:r>
            <a:r>
              <a:rPr lang="ru-RU" sz="2600" b="0" i="1">
                <a:solidFill>
                  <a:srgbClr val="800080"/>
                </a:solidFill>
                <a:latin typeface="Arial" charset="0"/>
                <a:cs typeface="Arial" charset="0"/>
              </a:rPr>
              <a:t>управление ПО платежной системы</a:t>
            </a:r>
            <a:r>
              <a:rPr lang="ru-RU" sz="2600" b="0">
                <a:solidFill>
                  <a:srgbClr val="800080"/>
                </a:solidFill>
                <a:latin typeface="Arial" charset="0"/>
                <a:cs typeface="Arial" charset="0"/>
              </a:rPr>
              <a:t>” (</a:t>
            </a:r>
            <a:r>
              <a:rPr lang="en-US" sz="2600" b="0">
                <a:solidFill>
                  <a:srgbClr val="800080"/>
                </a:solidFill>
                <a:latin typeface="Arial" charset="0"/>
                <a:cs typeface="Arial" charset="0"/>
              </a:rPr>
              <a:t>Manage Payment Software</a:t>
            </a:r>
            <a:r>
              <a:rPr lang="ru-RU" sz="2600" b="0">
                <a:solidFill>
                  <a:srgbClr val="800080"/>
                </a:solidFill>
                <a:latin typeface="Arial" charset="0"/>
                <a:cs typeface="Arial" charset="0"/>
              </a:rPr>
              <a:t>) — используется для прямой активации ПО соответствующей платежной системы. Эта функция позволяет удаленному пользователю управлять ПО соответствующей платежной системы;</a:t>
            </a:r>
            <a:r>
              <a:rPr lang="ru-RU" sz="26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93315" name="Text Box 3"/>
          <p:cNvSpPr txBox="1">
            <a:spLocks noChangeArrowheads="1"/>
          </p:cNvSpPr>
          <p:nvPr/>
        </p:nvSpPr>
        <p:spPr bwMode="auto">
          <a:xfrm>
            <a:off x="234950" y="1633538"/>
            <a:ext cx="8661400"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4500" indent="-444500" algn="l">
              <a:spcBef>
                <a:spcPct val="50000"/>
              </a:spcBef>
              <a:buClr>
                <a:srgbClr val="009999"/>
              </a:buClr>
              <a:buSzPct val="90000"/>
              <a:buFont typeface="Wingdings" pitchFamily="2" charset="2"/>
              <a:buChar char="q"/>
              <a:defRPr/>
            </a:pPr>
            <a:r>
              <a:rPr lang="ru-RU" b="0">
                <a:solidFill>
                  <a:srgbClr val="800080"/>
                </a:solidFill>
                <a:latin typeface="Arial" charset="0"/>
                <a:cs typeface="Arial" charset="0"/>
              </a:rPr>
              <a:t>“</a:t>
            </a:r>
            <a:r>
              <a:rPr lang="ru-RU" b="0" i="1">
                <a:solidFill>
                  <a:srgbClr val="800080"/>
                </a:solidFill>
                <a:latin typeface="Arial" charset="0"/>
                <a:cs typeface="Arial" charset="0"/>
              </a:rPr>
              <a:t>обратный вызов</a:t>
            </a:r>
            <a:r>
              <a:rPr lang="ru-RU" b="0">
                <a:solidFill>
                  <a:srgbClr val="800080"/>
                </a:solidFill>
                <a:latin typeface="Arial" charset="0"/>
                <a:cs typeface="Arial" charset="0"/>
              </a:rPr>
              <a:t>” (</a:t>
            </a:r>
            <a:r>
              <a:rPr lang="en-US" b="0">
                <a:solidFill>
                  <a:srgbClr val="800080"/>
                </a:solidFill>
                <a:latin typeface="Arial" charset="0"/>
                <a:cs typeface="Arial" charset="0"/>
              </a:rPr>
              <a:t>Call Back</a:t>
            </a:r>
            <a:r>
              <a:rPr lang="ru-RU" b="0">
                <a:solidFill>
                  <a:srgbClr val="800080"/>
                </a:solidFill>
                <a:latin typeface="Arial" charset="0"/>
                <a:cs typeface="Arial" charset="0"/>
              </a:rPr>
              <a:t>) — используется программным </a:t>
            </a:r>
            <a:r>
              <a:rPr lang="en-US" b="0">
                <a:solidFill>
                  <a:srgbClr val="800080"/>
                </a:solidFill>
                <a:latin typeface="Arial" charset="0"/>
                <a:cs typeface="Arial" charset="0"/>
              </a:rPr>
              <a:t>IOTP</a:t>
            </a:r>
            <a:r>
              <a:rPr lang="ru-RU" b="0">
                <a:solidFill>
                  <a:srgbClr val="800080"/>
                </a:solidFill>
                <a:latin typeface="Arial" charset="0"/>
                <a:cs typeface="Arial" charset="0"/>
              </a:rPr>
              <a:t>-модулем в качестве общего интерфейса для отображения состояния платежной процедуры.</a:t>
            </a:r>
            <a:endParaRPr lang="ru-RU">
              <a:solidFill>
                <a:srgbClr val="800080"/>
              </a:solidFill>
              <a:latin typeface="Arial" charset="0"/>
              <a:cs typeface="Arial" charset="0"/>
            </a:endParaRPr>
          </a:p>
        </p:txBody>
      </p:sp>
      <p:sp>
        <p:nvSpPr>
          <p:cNvPr id="1293316" name="Text Box 4"/>
          <p:cNvSpPr txBox="1">
            <a:spLocks noChangeArrowheads="1"/>
          </p:cNvSpPr>
          <p:nvPr/>
        </p:nvSpPr>
        <p:spPr bwMode="auto">
          <a:xfrm>
            <a:off x="234950" y="3565525"/>
            <a:ext cx="8609013" cy="2041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b="0">
                <a:solidFill>
                  <a:srgbClr val="800080"/>
                </a:solidFill>
                <a:latin typeface="Arial" charset="0"/>
                <a:cs typeface="Arial" charset="0"/>
              </a:rPr>
              <a:t>Распределение перечисленных функций PAPI-интерфейса между участниками электронных торговых операций приведено в таблице (рис.33.5).</a:t>
            </a:r>
            <a:r>
              <a:rPr lang="ru-RU" sz="3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74755" name="Rectangle 143"/>
          <p:cNvSpPr>
            <a:spLocks noChangeArrowheads="1"/>
          </p:cNvSpPr>
          <p:nvPr/>
        </p:nvSpPr>
        <p:spPr bwMode="auto">
          <a:xfrm>
            <a:off x="7605713" y="5929313"/>
            <a:ext cx="1260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b="0"/>
          </a:p>
        </p:txBody>
      </p:sp>
      <p:grpSp>
        <p:nvGrpSpPr>
          <p:cNvPr id="74756" name="Group 615"/>
          <p:cNvGrpSpPr>
            <a:grpSpLocks/>
          </p:cNvGrpSpPr>
          <p:nvPr/>
        </p:nvGrpSpPr>
        <p:grpSpPr bwMode="auto">
          <a:xfrm>
            <a:off x="239713" y="1047750"/>
            <a:ext cx="8620125" cy="4187825"/>
            <a:chOff x="151" y="603"/>
            <a:chExt cx="5430" cy="2638"/>
          </a:xfrm>
        </p:grpSpPr>
        <p:sp>
          <p:nvSpPr>
            <p:cNvPr id="74758" name="Rectangle 614"/>
            <p:cNvSpPr>
              <a:spLocks noChangeArrowheads="1"/>
            </p:cNvSpPr>
            <p:nvPr/>
          </p:nvSpPr>
          <p:spPr bwMode="auto">
            <a:xfrm>
              <a:off x="4797" y="603"/>
              <a:ext cx="774" cy="263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4759" name="Rectangle 613"/>
            <p:cNvSpPr>
              <a:spLocks noChangeArrowheads="1"/>
            </p:cNvSpPr>
            <p:nvPr/>
          </p:nvSpPr>
          <p:spPr bwMode="auto">
            <a:xfrm>
              <a:off x="4018" y="610"/>
              <a:ext cx="774" cy="261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4760" name="Rectangle 612"/>
            <p:cNvSpPr>
              <a:spLocks noChangeArrowheads="1"/>
            </p:cNvSpPr>
            <p:nvPr/>
          </p:nvSpPr>
          <p:spPr bwMode="auto">
            <a:xfrm>
              <a:off x="3269" y="605"/>
              <a:ext cx="744" cy="262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4761" name="Rectangle 611"/>
            <p:cNvSpPr>
              <a:spLocks noChangeArrowheads="1"/>
            </p:cNvSpPr>
            <p:nvPr/>
          </p:nvSpPr>
          <p:spPr bwMode="auto">
            <a:xfrm>
              <a:off x="162" y="618"/>
              <a:ext cx="3102" cy="26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294460" name="Rectangle 124"/>
            <p:cNvSpPr>
              <a:spLocks noChangeArrowheads="1"/>
            </p:cNvSpPr>
            <p:nvPr/>
          </p:nvSpPr>
          <p:spPr bwMode="auto">
            <a:xfrm>
              <a:off x="151" y="2915"/>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Завершение работы ПО платёжной системы</a:t>
              </a:r>
            </a:p>
          </p:txBody>
        </p:sp>
        <p:sp>
          <p:nvSpPr>
            <p:cNvPr id="1294456" name="Rectangle 120"/>
            <p:cNvSpPr>
              <a:spLocks noChangeArrowheads="1"/>
            </p:cNvSpPr>
            <p:nvPr/>
          </p:nvSpPr>
          <p:spPr bwMode="auto">
            <a:xfrm>
              <a:off x="151" y="2589"/>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Завершение работы ПО покупателя</a:t>
              </a:r>
              <a:endParaRPr lang="ru-RU" sz="1600" b="0">
                <a:solidFill>
                  <a:schemeClr val="accent2"/>
                </a:solidFill>
                <a:latin typeface="Arial" charset="0"/>
                <a:cs typeface="Arial" charset="0"/>
              </a:endParaRPr>
            </a:p>
          </p:txBody>
        </p:sp>
        <p:sp>
          <p:nvSpPr>
            <p:cNvPr id="1294452" name="Rectangle 116"/>
            <p:cNvSpPr>
              <a:spLocks noChangeArrowheads="1"/>
            </p:cNvSpPr>
            <p:nvPr/>
          </p:nvSpPr>
          <p:spPr bwMode="auto">
            <a:xfrm>
              <a:off x="151" y="2263"/>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Инициализация работ ПО платёжной системы</a:t>
              </a:r>
            </a:p>
          </p:txBody>
        </p:sp>
        <p:sp>
          <p:nvSpPr>
            <p:cNvPr id="1294448" name="Rectangle 112"/>
            <p:cNvSpPr>
              <a:spLocks noChangeArrowheads="1"/>
            </p:cNvSpPr>
            <p:nvPr/>
          </p:nvSpPr>
          <p:spPr bwMode="auto">
            <a:xfrm>
              <a:off x="151" y="1937"/>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Инициализация работы ПО покупателя</a:t>
              </a:r>
              <a:endParaRPr lang="ru-RU" sz="1600" b="0">
                <a:solidFill>
                  <a:schemeClr val="accent2"/>
                </a:solidFill>
                <a:latin typeface="Arial" charset="0"/>
                <a:cs typeface="Arial" charset="0"/>
              </a:endParaRPr>
            </a:p>
          </p:txBody>
        </p:sp>
        <p:sp>
          <p:nvSpPr>
            <p:cNvPr id="1294445" name="Rectangle 109"/>
            <p:cNvSpPr>
              <a:spLocks noChangeArrowheads="1"/>
            </p:cNvSpPr>
            <p:nvPr/>
          </p:nvSpPr>
          <p:spPr bwMode="auto">
            <a:xfrm>
              <a:off x="3265" y="1611"/>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294444" name="Rectangle 108"/>
            <p:cNvSpPr>
              <a:spLocks noChangeArrowheads="1"/>
            </p:cNvSpPr>
            <p:nvPr/>
          </p:nvSpPr>
          <p:spPr bwMode="auto">
            <a:xfrm>
              <a:off x="151" y="1611"/>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Поиск платёжного средства</a:t>
              </a:r>
            </a:p>
          </p:txBody>
        </p:sp>
        <p:sp>
          <p:nvSpPr>
            <p:cNvPr id="1294440" name="Rectangle 104"/>
            <p:cNvSpPr>
              <a:spLocks noChangeArrowheads="1"/>
            </p:cNvSpPr>
            <p:nvPr/>
          </p:nvSpPr>
          <p:spPr bwMode="auto">
            <a:xfrm>
              <a:off x="151" y="1285"/>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Поиск общедоступного платёжного протокола</a:t>
              </a:r>
            </a:p>
          </p:txBody>
        </p:sp>
        <p:sp>
          <p:nvSpPr>
            <p:cNvPr id="1294436" name="Rectangle 100"/>
            <p:cNvSpPr>
              <a:spLocks noChangeArrowheads="1"/>
            </p:cNvSpPr>
            <p:nvPr/>
          </p:nvSpPr>
          <p:spPr bwMode="auto">
            <a:xfrm>
              <a:off x="151" y="959"/>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tabLst>
                  <a:tab pos="92075" algn="l"/>
                </a:tabLst>
                <a:defRPr/>
              </a:pPr>
              <a:r>
                <a:rPr lang="ru-RU" sz="1600">
                  <a:solidFill>
                    <a:schemeClr val="accent2"/>
                  </a:solidFill>
                  <a:latin typeface="Arial" charset="0"/>
                  <a:cs typeface="Arial" charset="0"/>
                </a:rPr>
                <a:t>Поиск общедоступной торговой марки платёжной системы</a:t>
              </a:r>
              <a:endParaRPr lang="ru-RU" sz="1600" b="0">
                <a:solidFill>
                  <a:schemeClr val="accent2"/>
                </a:solidFill>
                <a:latin typeface="Arial" charset="0"/>
                <a:cs typeface="Arial" charset="0"/>
              </a:endParaRPr>
            </a:p>
          </p:txBody>
        </p:sp>
        <p:sp>
          <p:nvSpPr>
            <p:cNvPr id="1294435" name="Rectangle 99"/>
            <p:cNvSpPr>
              <a:spLocks noChangeArrowheads="1"/>
            </p:cNvSpPr>
            <p:nvPr/>
          </p:nvSpPr>
          <p:spPr bwMode="auto">
            <a:xfrm>
              <a:off x="4782" y="614"/>
              <a:ext cx="794" cy="34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CC3300"/>
                  </a:solidFill>
                  <a:latin typeface="Arial Narrow" pitchFamily="34" charset="0"/>
                  <a:cs typeface="Arial" charset="0"/>
                </a:rPr>
                <a:t>Продавец</a:t>
              </a:r>
              <a:endParaRPr lang="ru-RU" sz="1600">
                <a:solidFill>
                  <a:srgbClr val="CC3300"/>
                </a:solidFill>
                <a:latin typeface="Arial" charset="0"/>
                <a:cs typeface="Arial" charset="0"/>
              </a:endParaRPr>
            </a:p>
          </p:txBody>
        </p:sp>
        <p:sp>
          <p:nvSpPr>
            <p:cNvPr id="1294434" name="Rectangle 98"/>
            <p:cNvSpPr>
              <a:spLocks noChangeArrowheads="1"/>
            </p:cNvSpPr>
            <p:nvPr/>
          </p:nvSpPr>
          <p:spPr bwMode="auto">
            <a:xfrm>
              <a:off x="4013" y="650"/>
              <a:ext cx="769" cy="272"/>
            </a:xfrm>
            <a:prstGeom prst="rect">
              <a:avLst/>
            </a:prstGeom>
            <a:noFill/>
            <a:ln w="9525">
              <a:noFill/>
              <a:miter lim="800000"/>
              <a:headEnd/>
              <a:tailEnd/>
            </a:ln>
            <a:effectLst>
              <a:outerShdw dist="17961" dir="2700000" algn="ctr" rotWithShape="0">
                <a:srgbClr val="FF9933"/>
              </a:outerShdw>
            </a:effectLst>
          </p:spPr>
          <p:txBody>
            <a:bodyPr lIns="0" rIns="0" anchor="ctr" anchorCtr="1">
              <a:spAutoFit/>
            </a:bodyPr>
            <a:lstStyle/>
            <a:p>
              <a:pPr>
                <a:lnSpc>
                  <a:spcPct val="80000"/>
                </a:lnSpc>
                <a:defRPr/>
              </a:pPr>
              <a:r>
                <a:rPr lang="ru-RU" sz="1400">
                  <a:solidFill>
                    <a:srgbClr val="CC3300"/>
                  </a:solidFill>
                  <a:latin typeface="Arial" charset="0"/>
                  <a:cs typeface="Arial" charset="0"/>
                </a:rPr>
                <a:t>Платёжная система</a:t>
              </a:r>
              <a:endParaRPr lang="ru-RU" sz="1400" b="0">
                <a:solidFill>
                  <a:srgbClr val="CC3300"/>
                </a:solidFill>
                <a:latin typeface="Arial" charset="0"/>
                <a:cs typeface="Arial" charset="0"/>
              </a:endParaRPr>
            </a:p>
          </p:txBody>
        </p:sp>
        <p:sp>
          <p:nvSpPr>
            <p:cNvPr id="1294433" name="Rectangle 97"/>
            <p:cNvSpPr>
              <a:spLocks noChangeArrowheads="1"/>
            </p:cNvSpPr>
            <p:nvPr/>
          </p:nvSpPr>
          <p:spPr bwMode="auto">
            <a:xfrm>
              <a:off x="3265" y="614"/>
              <a:ext cx="748" cy="34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400">
                  <a:solidFill>
                    <a:srgbClr val="CC3300"/>
                  </a:solidFill>
                  <a:latin typeface="Arial Narrow" pitchFamily="34" charset="0"/>
                  <a:cs typeface="Arial" charset="0"/>
                </a:rPr>
                <a:t>Покупатель</a:t>
              </a:r>
            </a:p>
          </p:txBody>
        </p:sp>
        <p:sp>
          <p:nvSpPr>
            <p:cNvPr id="1294432" name="Rectangle 96"/>
            <p:cNvSpPr>
              <a:spLocks noChangeArrowheads="1"/>
            </p:cNvSpPr>
            <p:nvPr/>
          </p:nvSpPr>
          <p:spPr bwMode="auto">
            <a:xfrm>
              <a:off x="151" y="614"/>
              <a:ext cx="3114" cy="345"/>
            </a:xfrm>
            <a:prstGeom prst="rect">
              <a:avLst/>
            </a:prstGeom>
            <a:noFill/>
            <a:ln w="9525">
              <a:noFill/>
              <a:miter lim="800000"/>
              <a:headEnd/>
              <a:tailEnd/>
            </a:ln>
            <a:effectLst>
              <a:outerShdw dist="17961" dir="2700000" algn="ctr" rotWithShape="0">
                <a:srgbClr val="FF9933"/>
              </a:outerShdw>
            </a:effectLst>
          </p:spPr>
          <p:txBody>
            <a:bodyPr anchor="ctr"/>
            <a:lstStyle/>
            <a:p>
              <a:pPr>
                <a:defRPr/>
              </a:pPr>
              <a:r>
                <a:rPr lang="ru-RU" sz="2000">
                  <a:solidFill>
                    <a:srgbClr val="CC3300"/>
                  </a:solidFill>
                  <a:latin typeface="Arial" charset="0"/>
                  <a:cs typeface="Arial" charset="0"/>
                </a:rPr>
                <a:t>Ф у н к ц и я  </a:t>
              </a:r>
              <a:r>
                <a:rPr lang="ru-RU" sz="2000">
                  <a:solidFill>
                    <a:srgbClr val="CC3300"/>
                  </a:solidFill>
                  <a:latin typeface="Arial" charset="0"/>
                  <a:ea typeface="MS Mincho" pitchFamily="49" charset="-128"/>
                  <a:cs typeface="Arial" charset="0"/>
                </a:rPr>
                <a:t> P</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A</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P</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I</a:t>
              </a:r>
              <a:endParaRPr lang="ru-RU" sz="2000">
                <a:solidFill>
                  <a:srgbClr val="CC3300"/>
                </a:solidFill>
                <a:latin typeface="Arial" charset="0"/>
                <a:cs typeface="Arial" charset="0"/>
              </a:endParaRPr>
            </a:p>
          </p:txBody>
        </p:sp>
        <p:sp>
          <p:nvSpPr>
            <p:cNvPr id="74774" name="Line 188"/>
            <p:cNvSpPr>
              <a:spLocks noChangeShapeType="1"/>
            </p:cNvSpPr>
            <p:nvPr/>
          </p:nvSpPr>
          <p:spPr bwMode="auto">
            <a:xfrm>
              <a:off x="163" y="614"/>
              <a:ext cx="5413" cy="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75" name="Line 190"/>
            <p:cNvSpPr>
              <a:spLocks noChangeShapeType="1"/>
            </p:cNvSpPr>
            <p:nvPr/>
          </p:nvSpPr>
          <p:spPr bwMode="auto">
            <a:xfrm>
              <a:off x="160" y="612"/>
              <a:ext cx="0" cy="2616"/>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76" name="Line 191"/>
            <p:cNvSpPr>
              <a:spLocks noChangeShapeType="1"/>
            </p:cNvSpPr>
            <p:nvPr/>
          </p:nvSpPr>
          <p:spPr bwMode="auto">
            <a:xfrm flipH="1">
              <a:off x="5581" y="612"/>
              <a:ext cx="0" cy="262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77" name="Line 194"/>
            <p:cNvSpPr>
              <a:spLocks noChangeShapeType="1"/>
            </p:cNvSpPr>
            <p:nvPr/>
          </p:nvSpPr>
          <p:spPr bwMode="auto">
            <a:xfrm>
              <a:off x="151" y="959"/>
              <a:ext cx="5425" cy="1"/>
            </a:xfrm>
            <a:prstGeom prst="line">
              <a:avLst/>
            </a:prstGeom>
            <a:noFill/>
            <a:ln w="3810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78" name="Line 196"/>
            <p:cNvSpPr>
              <a:spLocks noChangeShapeType="1"/>
            </p:cNvSpPr>
            <p:nvPr/>
          </p:nvSpPr>
          <p:spPr bwMode="auto">
            <a:xfrm flipH="1">
              <a:off x="3266" y="608"/>
              <a:ext cx="4" cy="2632"/>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79" name="Line 199"/>
            <p:cNvSpPr>
              <a:spLocks noChangeShapeType="1"/>
            </p:cNvSpPr>
            <p:nvPr/>
          </p:nvSpPr>
          <p:spPr bwMode="auto">
            <a:xfrm>
              <a:off x="4018" y="620"/>
              <a:ext cx="0" cy="2607"/>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0" name="Line 202"/>
            <p:cNvSpPr>
              <a:spLocks noChangeShapeType="1"/>
            </p:cNvSpPr>
            <p:nvPr/>
          </p:nvSpPr>
          <p:spPr bwMode="auto">
            <a:xfrm>
              <a:off x="4791" y="604"/>
              <a:ext cx="2" cy="2637"/>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1" name="Line 206"/>
            <p:cNvSpPr>
              <a:spLocks noChangeShapeType="1"/>
            </p:cNvSpPr>
            <p:nvPr/>
          </p:nvSpPr>
          <p:spPr bwMode="auto">
            <a:xfrm>
              <a:off x="157" y="1285"/>
              <a:ext cx="5419"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2" name="Line 224"/>
            <p:cNvSpPr>
              <a:spLocks noChangeShapeType="1"/>
            </p:cNvSpPr>
            <p:nvPr/>
          </p:nvSpPr>
          <p:spPr bwMode="auto">
            <a:xfrm>
              <a:off x="151" y="1611"/>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3" name="Line 242"/>
            <p:cNvSpPr>
              <a:spLocks noChangeShapeType="1"/>
            </p:cNvSpPr>
            <p:nvPr/>
          </p:nvSpPr>
          <p:spPr bwMode="auto">
            <a:xfrm>
              <a:off x="151" y="1937"/>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4" name="Line 260"/>
            <p:cNvSpPr>
              <a:spLocks noChangeShapeType="1"/>
            </p:cNvSpPr>
            <p:nvPr/>
          </p:nvSpPr>
          <p:spPr bwMode="auto">
            <a:xfrm>
              <a:off x="151" y="2263"/>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5" name="Line 278"/>
            <p:cNvSpPr>
              <a:spLocks noChangeShapeType="1"/>
            </p:cNvSpPr>
            <p:nvPr/>
          </p:nvSpPr>
          <p:spPr bwMode="auto">
            <a:xfrm>
              <a:off x="151" y="2589"/>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6" name="Line 296"/>
            <p:cNvSpPr>
              <a:spLocks noChangeShapeType="1"/>
            </p:cNvSpPr>
            <p:nvPr/>
          </p:nvSpPr>
          <p:spPr bwMode="auto">
            <a:xfrm>
              <a:off x="151" y="2915"/>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4787" name="Line 604"/>
            <p:cNvSpPr>
              <a:spLocks noChangeShapeType="1"/>
            </p:cNvSpPr>
            <p:nvPr/>
          </p:nvSpPr>
          <p:spPr bwMode="auto">
            <a:xfrm>
              <a:off x="162" y="3240"/>
              <a:ext cx="5417" cy="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94941" name="Rectangle 605"/>
            <p:cNvSpPr>
              <a:spLocks noChangeArrowheads="1"/>
            </p:cNvSpPr>
            <p:nvPr/>
          </p:nvSpPr>
          <p:spPr bwMode="auto">
            <a:xfrm>
              <a:off x="4800" y="956"/>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294942" name="Rectangle 606"/>
            <p:cNvSpPr>
              <a:spLocks noChangeArrowheads="1"/>
            </p:cNvSpPr>
            <p:nvPr/>
          </p:nvSpPr>
          <p:spPr bwMode="auto">
            <a:xfrm>
              <a:off x="3264" y="1934"/>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294943" name="Rectangle 607"/>
            <p:cNvSpPr>
              <a:spLocks noChangeArrowheads="1"/>
            </p:cNvSpPr>
            <p:nvPr/>
          </p:nvSpPr>
          <p:spPr bwMode="auto">
            <a:xfrm>
              <a:off x="4026" y="2264"/>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294944" name="Rectangle 608"/>
            <p:cNvSpPr>
              <a:spLocks noChangeArrowheads="1"/>
            </p:cNvSpPr>
            <p:nvPr/>
          </p:nvSpPr>
          <p:spPr bwMode="auto">
            <a:xfrm>
              <a:off x="4800" y="1280"/>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endParaRPr lang="ru-RU" sz="1100">
                <a:solidFill>
                  <a:schemeClr val="folHlink"/>
                </a:solidFill>
                <a:latin typeface="Arial" charset="0"/>
                <a:cs typeface="Arial" charset="0"/>
              </a:endParaRPr>
            </a:p>
          </p:txBody>
        </p:sp>
        <p:sp>
          <p:nvSpPr>
            <p:cNvPr id="1294945" name="Rectangle 609"/>
            <p:cNvSpPr>
              <a:spLocks noChangeArrowheads="1"/>
            </p:cNvSpPr>
            <p:nvPr/>
          </p:nvSpPr>
          <p:spPr bwMode="auto">
            <a:xfrm>
              <a:off x="3269" y="2593"/>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p>
          </p:txBody>
        </p:sp>
        <p:sp>
          <p:nvSpPr>
            <p:cNvPr id="1294946" name="Rectangle 610"/>
            <p:cNvSpPr>
              <a:spLocks noChangeArrowheads="1"/>
            </p:cNvSpPr>
            <p:nvPr/>
          </p:nvSpPr>
          <p:spPr bwMode="auto">
            <a:xfrm>
              <a:off x="4030" y="2904"/>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p>
          </p:txBody>
        </p:sp>
      </p:grpSp>
      <p:sp>
        <p:nvSpPr>
          <p:cNvPr id="1294952" name="Text Box 616"/>
          <p:cNvSpPr txBox="1">
            <a:spLocks noChangeArrowheads="1"/>
          </p:cNvSpPr>
          <p:nvPr/>
        </p:nvSpPr>
        <p:spPr bwMode="auto">
          <a:xfrm>
            <a:off x="0" y="5556250"/>
            <a:ext cx="9144000" cy="87630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80000"/>
              </a:lnSpc>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33.5,а</a:t>
            </a:r>
            <a:r>
              <a:rPr lang="ru-RU" sz="2400">
                <a:solidFill>
                  <a:srgbClr val="800080"/>
                </a:solidFill>
                <a:latin typeface="Tahoma" pitchFamily="34" charset="0"/>
                <a:cs typeface="Tahoma" pitchFamily="34" charset="0"/>
              </a:rPr>
              <a:t>.</a:t>
            </a:r>
            <a:r>
              <a:rPr lang="ru-RU" sz="2400">
                <a:solidFill>
                  <a:srgbClr val="800080"/>
                </a:solidFill>
                <a:latin typeface="Arial" charset="0"/>
                <a:cs typeface="Arial" charset="0"/>
              </a:rPr>
              <a:t> Распределение функций PAPI-интерфейса</a:t>
            </a:r>
          </a:p>
          <a:p>
            <a:pPr>
              <a:lnSpc>
                <a:spcPct val="80000"/>
              </a:lnSpc>
              <a:defRPr/>
            </a:pPr>
            <a:r>
              <a:rPr lang="ru-RU" sz="2400">
                <a:solidFill>
                  <a:srgbClr val="800080"/>
                </a:solidFill>
                <a:latin typeface="Arial" charset="0"/>
                <a:cs typeface="Arial" charset="0"/>
              </a:rPr>
              <a:t>между участниками электронных</a:t>
            </a:r>
          </a:p>
          <a:p>
            <a:pPr>
              <a:lnSpc>
                <a:spcPct val="80000"/>
              </a:lnSpc>
              <a:defRPr/>
            </a:pPr>
            <a:r>
              <a:rPr lang="ru-RU" sz="2400">
                <a:solidFill>
                  <a:srgbClr val="800080"/>
                </a:solidFill>
                <a:latin typeface="Arial" charset="0"/>
                <a:cs typeface="Arial" charset="0"/>
              </a:rPr>
              <a:t>торговых операций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75779" name="Rectangle 3"/>
          <p:cNvSpPr>
            <a:spLocks noChangeArrowheads="1"/>
          </p:cNvSpPr>
          <p:nvPr/>
        </p:nvSpPr>
        <p:spPr bwMode="auto">
          <a:xfrm>
            <a:off x="7605713" y="5929313"/>
            <a:ext cx="1260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b="0"/>
          </a:p>
        </p:txBody>
      </p:sp>
      <p:sp>
        <p:nvSpPr>
          <p:cNvPr id="1306665" name="Text Box 41"/>
          <p:cNvSpPr txBox="1">
            <a:spLocks noChangeArrowheads="1"/>
          </p:cNvSpPr>
          <p:nvPr/>
        </p:nvSpPr>
        <p:spPr bwMode="auto">
          <a:xfrm>
            <a:off x="0" y="5556250"/>
            <a:ext cx="9144000" cy="87630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80000"/>
              </a:lnSpc>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33.5,б</a:t>
            </a:r>
            <a:r>
              <a:rPr lang="ru-RU" sz="2400">
                <a:solidFill>
                  <a:srgbClr val="800080"/>
                </a:solidFill>
                <a:latin typeface="Tahoma" pitchFamily="34" charset="0"/>
                <a:cs typeface="Tahoma" pitchFamily="34" charset="0"/>
              </a:rPr>
              <a:t>.</a:t>
            </a:r>
            <a:r>
              <a:rPr lang="ru-RU" sz="2400">
                <a:solidFill>
                  <a:srgbClr val="800080"/>
                </a:solidFill>
                <a:latin typeface="Arial" charset="0"/>
                <a:cs typeface="Arial" charset="0"/>
              </a:rPr>
              <a:t> Распределение функций PAPI-интерфейса</a:t>
            </a:r>
          </a:p>
          <a:p>
            <a:pPr>
              <a:lnSpc>
                <a:spcPct val="80000"/>
              </a:lnSpc>
              <a:defRPr/>
            </a:pPr>
            <a:r>
              <a:rPr lang="ru-RU" sz="2400">
                <a:solidFill>
                  <a:srgbClr val="800080"/>
                </a:solidFill>
                <a:latin typeface="Arial" charset="0"/>
                <a:cs typeface="Arial" charset="0"/>
              </a:rPr>
              <a:t>между участниками электронных</a:t>
            </a:r>
          </a:p>
          <a:p>
            <a:pPr>
              <a:lnSpc>
                <a:spcPct val="80000"/>
              </a:lnSpc>
              <a:defRPr/>
            </a:pPr>
            <a:r>
              <a:rPr lang="ru-RU" sz="2400">
                <a:solidFill>
                  <a:srgbClr val="800080"/>
                </a:solidFill>
                <a:latin typeface="Arial" charset="0"/>
                <a:cs typeface="Arial" charset="0"/>
              </a:rPr>
              <a:t>торговых операций </a:t>
            </a:r>
          </a:p>
        </p:txBody>
      </p:sp>
      <p:grpSp>
        <p:nvGrpSpPr>
          <p:cNvPr id="75781" name="Group 53"/>
          <p:cNvGrpSpPr>
            <a:grpSpLocks/>
          </p:cNvGrpSpPr>
          <p:nvPr/>
        </p:nvGrpSpPr>
        <p:grpSpPr bwMode="auto">
          <a:xfrm>
            <a:off x="239713" y="957263"/>
            <a:ext cx="8620125" cy="4187825"/>
            <a:chOff x="151" y="603"/>
            <a:chExt cx="5430" cy="2638"/>
          </a:xfrm>
        </p:grpSpPr>
        <p:sp>
          <p:nvSpPr>
            <p:cNvPr id="75782" name="Rectangle 5"/>
            <p:cNvSpPr>
              <a:spLocks noChangeArrowheads="1"/>
            </p:cNvSpPr>
            <p:nvPr/>
          </p:nvSpPr>
          <p:spPr bwMode="auto">
            <a:xfrm>
              <a:off x="4797" y="603"/>
              <a:ext cx="774" cy="263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5783" name="Rectangle 6"/>
            <p:cNvSpPr>
              <a:spLocks noChangeArrowheads="1"/>
            </p:cNvSpPr>
            <p:nvPr/>
          </p:nvSpPr>
          <p:spPr bwMode="auto">
            <a:xfrm>
              <a:off x="4018" y="610"/>
              <a:ext cx="774" cy="261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5784" name="Rectangle 7"/>
            <p:cNvSpPr>
              <a:spLocks noChangeArrowheads="1"/>
            </p:cNvSpPr>
            <p:nvPr/>
          </p:nvSpPr>
          <p:spPr bwMode="auto">
            <a:xfrm>
              <a:off x="3269" y="605"/>
              <a:ext cx="744" cy="262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5785" name="Rectangle 8"/>
            <p:cNvSpPr>
              <a:spLocks noChangeArrowheads="1"/>
            </p:cNvSpPr>
            <p:nvPr/>
          </p:nvSpPr>
          <p:spPr bwMode="auto">
            <a:xfrm>
              <a:off x="162" y="618"/>
              <a:ext cx="3102" cy="26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306633" name="Rectangle 9"/>
            <p:cNvSpPr>
              <a:spLocks noChangeArrowheads="1"/>
            </p:cNvSpPr>
            <p:nvPr/>
          </p:nvSpPr>
          <p:spPr bwMode="auto">
            <a:xfrm>
              <a:off x="151" y="2915"/>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Запрос процедуры аутентификации</a:t>
              </a:r>
            </a:p>
          </p:txBody>
        </p:sp>
        <p:sp>
          <p:nvSpPr>
            <p:cNvPr id="1306634" name="Rectangle 10"/>
            <p:cNvSpPr>
              <a:spLocks noChangeArrowheads="1"/>
            </p:cNvSpPr>
            <p:nvPr/>
          </p:nvSpPr>
          <p:spPr bwMode="auto">
            <a:xfrm>
              <a:off x="151" y="2589"/>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Удаленная регистрация платежной процедуры</a:t>
              </a:r>
            </a:p>
          </p:txBody>
        </p:sp>
        <p:sp>
          <p:nvSpPr>
            <p:cNvPr id="1306635" name="Rectangle 11"/>
            <p:cNvSpPr>
              <a:spLocks noChangeArrowheads="1"/>
            </p:cNvSpPr>
            <p:nvPr/>
          </p:nvSpPr>
          <p:spPr bwMode="auto">
            <a:xfrm>
              <a:off x="151" y="2263"/>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defRPr/>
              </a:pPr>
              <a:r>
                <a:rPr lang="ru-RU" sz="1600">
                  <a:solidFill>
                    <a:schemeClr val="accent2"/>
                  </a:solidFill>
                  <a:latin typeface="Arial" charset="0"/>
                  <a:cs typeface="Arial" charset="0"/>
                </a:rPr>
                <a:t>Перекодирование электронной платежной квитанции</a:t>
              </a:r>
            </a:p>
          </p:txBody>
        </p:sp>
        <p:sp>
          <p:nvSpPr>
            <p:cNvPr id="1306636" name="Rectangle 12"/>
            <p:cNvSpPr>
              <a:spLocks noChangeArrowheads="1"/>
            </p:cNvSpPr>
            <p:nvPr/>
          </p:nvSpPr>
          <p:spPr bwMode="auto">
            <a:xfrm>
              <a:off x="151" y="1937"/>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Проверка электронной платежной квитанции</a:t>
              </a:r>
              <a:endParaRPr lang="ru-RU" sz="1600">
                <a:latin typeface="Arial" charset="0"/>
                <a:cs typeface="Arial" charset="0"/>
              </a:endParaRPr>
            </a:p>
          </p:txBody>
        </p:sp>
        <p:sp>
          <p:nvSpPr>
            <p:cNvPr id="1306637" name="Rectangle 13"/>
            <p:cNvSpPr>
              <a:spLocks noChangeArrowheads="1"/>
            </p:cNvSpPr>
            <p:nvPr/>
          </p:nvSpPr>
          <p:spPr bwMode="auto">
            <a:xfrm>
              <a:off x="3265" y="1611"/>
              <a:ext cx="748"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38" name="Rectangle 14"/>
            <p:cNvSpPr>
              <a:spLocks noChangeArrowheads="1"/>
            </p:cNvSpPr>
            <p:nvPr/>
          </p:nvSpPr>
          <p:spPr bwMode="auto">
            <a:xfrm>
              <a:off x="151" y="1611"/>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Изменение текущего состояния процесса</a:t>
              </a:r>
            </a:p>
          </p:txBody>
        </p:sp>
        <p:sp>
          <p:nvSpPr>
            <p:cNvPr id="1306639" name="Rectangle 15"/>
            <p:cNvSpPr>
              <a:spLocks noChangeArrowheads="1"/>
            </p:cNvSpPr>
            <p:nvPr/>
          </p:nvSpPr>
          <p:spPr bwMode="auto">
            <a:xfrm>
              <a:off x="151" y="1285"/>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Запрос текущего состояния процесса</a:t>
              </a:r>
            </a:p>
          </p:txBody>
        </p:sp>
        <p:sp>
          <p:nvSpPr>
            <p:cNvPr id="1306640" name="Rectangle 16"/>
            <p:cNvSpPr>
              <a:spLocks noChangeArrowheads="1"/>
            </p:cNvSpPr>
            <p:nvPr/>
          </p:nvSpPr>
          <p:spPr bwMode="auto">
            <a:xfrm>
              <a:off x="151" y="959"/>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tabLst>
                  <a:tab pos="92075" algn="l"/>
                </a:tabLst>
                <a:defRPr/>
              </a:pPr>
              <a:r>
                <a:rPr lang="ru-RU" sz="1600">
                  <a:solidFill>
                    <a:schemeClr val="accent2"/>
                  </a:solidFill>
                  <a:latin typeface="Arial" charset="0"/>
                  <a:cs typeface="Arial" charset="0"/>
                </a:rPr>
                <a:t>Обеспечение текущего процесса обработки данных платёжной процедуры</a:t>
              </a:r>
            </a:p>
          </p:txBody>
        </p:sp>
        <p:sp>
          <p:nvSpPr>
            <p:cNvPr id="1306641" name="Rectangle 17"/>
            <p:cNvSpPr>
              <a:spLocks noChangeArrowheads="1"/>
            </p:cNvSpPr>
            <p:nvPr/>
          </p:nvSpPr>
          <p:spPr bwMode="auto">
            <a:xfrm>
              <a:off x="4782" y="614"/>
              <a:ext cx="794" cy="34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CC3300"/>
                  </a:solidFill>
                  <a:latin typeface="Arial Narrow" pitchFamily="34" charset="0"/>
                  <a:cs typeface="Arial" charset="0"/>
                </a:rPr>
                <a:t>Продавец</a:t>
              </a:r>
              <a:endParaRPr lang="ru-RU" sz="1600">
                <a:solidFill>
                  <a:srgbClr val="CC3300"/>
                </a:solidFill>
                <a:latin typeface="Arial" charset="0"/>
                <a:cs typeface="Arial" charset="0"/>
              </a:endParaRPr>
            </a:p>
          </p:txBody>
        </p:sp>
        <p:sp>
          <p:nvSpPr>
            <p:cNvPr id="1306642" name="Rectangle 18"/>
            <p:cNvSpPr>
              <a:spLocks noChangeArrowheads="1"/>
            </p:cNvSpPr>
            <p:nvPr/>
          </p:nvSpPr>
          <p:spPr bwMode="auto">
            <a:xfrm>
              <a:off x="4013" y="650"/>
              <a:ext cx="769" cy="272"/>
            </a:xfrm>
            <a:prstGeom prst="rect">
              <a:avLst/>
            </a:prstGeom>
            <a:noFill/>
            <a:ln w="9525">
              <a:noFill/>
              <a:miter lim="800000"/>
              <a:headEnd/>
              <a:tailEnd/>
            </a:ln>
            <a:effectLst>
              <a:outerShdw dist="17961" dir="2700000" algn="ctr" rotWithShape="0">
                <a:srgbClr val="FF9933"/>
              </a:outerShdw>
            </a:effectLst>
          </p:spPr>
          <p:txBody>
            <a:bodyPr lIns="0" rIns="0" anchor="ctr" anchorCtr="1">
              <a:spAutoFit/>
            </a:bodyPr>
            <a:lstStyle/>
            <a:p>
              <a:pPr>
                <a:lnSpc>
                  <a:spcPct val="80000"/>
                </a:lnSpc>
                <a:defRPr/>
              </a:pPr>
              <a:r>
                <a:rPr lang="ru-RU" sz="1400">
                  <a:solidFill>
                    <a:srgbClr val="CC3300"/>
                  </a:solidFill>
                  <a:latin typeface="Arial" charset="0"/>
                  <a:cs typeface="Arial" charset="0"/>
                </a:rPr>
                <a:t>Платёжная система</a:t>
              </a:r>
              <a:endParaRPr lang="ru-RU" sz="1400" b="0">
                <a:solidFill>
                  <a:srgbClr val="CC3300"/>
                </a:solidFill>
                <a:latin typeface="Arial" charset="0"/>
                <a:cs typeface="Arial" charset="0"/>
              </a:endParaRPr>
            </a:p>
          </p:txBody>
        </p:sp>
        <p:sp>
          <p:nvSpPr>
            <p:cNvPr id="1306643" name="Rectangle 19"/>
            <p:cNvSpPr>
              <a:spLocks noChangeArrowheads="1"/>
            </p:cNvSpPr>
            <p:nvPr/>
          </p:nvSpPr>
          <p:spPr bwMode="auto">
            <a:xfrm>
              <a:off x="3265" y="614"/>
              <a:ext cx="748" cy="34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400">
                  <a:solidFill>
                    <a:srgbClr val="CC3300"/>
                  </a:solidFill>
                  <a:latin typeface="Arial Narrow" pitchFamily="34" charset="0"/>
                  <a:cs typeface="Arial" charset="0"/>
                </a:rPr>
                <a:t>Покупатель</a:t>
              </a:r>
            </a:p>
          </p:txBody>
        </p:sp>
        <p:sp>
          <p:nvSpPr>
            <p:cNvPr id="1306644" name="Rectangle 20"/>
            <p:cNvSpPr>
              <a:spLocks noChangeArrowheads="1"/>
            </p:cNvSpPr>
            <p:nvPr/>
          </p:nvSpPr>
          <p:spPr bwMode="auto">
            <a:xfrm>
              <a:off x="151" y="614"/>
              <a:ext cx="3114" cy="345"/>
            </a:xfrm>
            <a:prstGeom prst="rect">
              <a:avLst/>
            </a:prstGeom>
            <a:noFill/>
            <a:ln w="9525">
              <a:noFill/>
              <a:miter lim="800000"/>
              <a:headEnd/>
              <a:tailEnd/>
            </a:ln>
            <a:effectLst>
              <a:outerShdw dist="17961" dir="2700000" algn="ctr" rotWithShape="0">
                <a:srgbClr val="FF9933"/>
              </a:outerShdw>
            </a:effectLst>
          </p:spPr>
          <p:txBody>
            <a:bodyPr anchor="ctr"/>
            <a:lstStyle/>
            <a:p>
              <a:pPr>
                <a:defRPr/>
              </a:pPr>
              <a:r>
                <a:rPr lang="ru-RU" sz="2000">
                  <a:solidFill>
                    <a:srgbClr val="CC3300"/>
                  </a:solidFill>
                  <a:latin typeface="Arial" charset="0"/>
                  <a:cs typeface="Arial" charset="0"/>
                </a:rPr>
                <a:t>Ф у н к ц и я  </a:t>
              </a:r>
              <a:r>
                <a:rPr lang="ru-RU" sz="2000">
                  <a:solidFill>
                    <a:srgbClr val="CC3300"/>
                  </a:solidFill>
                  <a:latin typeface="Arial" charset="0"/>
                  <a:ea typeface="MS Mincho" pitchFamily="49" charset="-128"/>
                  <a:cs typeface="Arial" charset="0"/>
                </a:rPr>
                <a:t> P</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A</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P</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I</a:t>
              </a:r>
              <a:endParaRPr lang="ru-RU" sz="2000">
                <a:solidFill>
                  <a:srgbClr val="CC3300"/>
                </a:solidFill>
                <a:latin typeface="Arial" charset="0"/>
                <a:cs typeface="Arial" charset="0"/>
              </a:endParaRPr>
            </a:p>
          </p:txBody>
        </p:sp>
        <p:sp>
          <p:nvSpPr>
            <p:cNvPr id="75798" name="Line 21"/>
            <p:cNvSpPr>
              <a:spLocks noChangeShapeType="1"/>
            </p:cNvSpPr>
            <p:nvPr/>
          </p:nvSpPr>
          <p:spPr bwMode="auto">
            <a:xfrm>
              <a:off x="163" y="614"/>
              <a:ext cx="5413" cy="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799" name="Line 22"/>
            <p:cNvSpPr>
              <a:spLocks noChangeShapeType="1"/>
            </p:cNvSpPr>
            <p:nvPr/>
          </p:nvSpPr>
          <p:spPr bwMode="auto">
            <a:xfrm>
              <a:off x="160" y="612"/>
              <a:ext cx="0" cy="2616"/>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0" name="Line 23"/>
            <p:cNvSpPr>
              <a:spLocks noChangeShapeType="1"/>
            </p:cNvSpPr>
            <p:nvPr/>
          </p:nvSpPr>
          <p:spPr bwMode="auto">
            <a:xfrm flipH="1">
              <a:off x="5581" y="612"/>
              <a:ext cx="0" cy="262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1" name="Line 24"/>
            <p:cNvSpPr>
              <a:spLocks noChangeShapeType="1"/>
            </p:cNvSpPr>
            <p:nvPr/>
          </p:nvSpPr>
          <p:spPr bwMode="auto">
            <a:xfrm>
              <a:off x="151" y="959"/>
              <a:ext cx="5425" cy="1"/>
            </a:xfrm>
            <a:prstGeom prst="line">
              <a:avLst/>
            </a:prstGeom>
            <a:noFill/>
            <a:ln w="3810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2" name="Line 25"/>
            <p:cNvSpPr>
              <a:spLocks noChangeShapeType="1"/>
            </p:cNvSpPr>
            <p:nvPr/>
          </p:nvSpPr>
          <p:spPr bwMode="auto">
            <a:xfrm flipH="1">
              <a:off x="3266" y="608"/>
              <a:ext cx="4" cy="2632"/>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3" name="Line 26"/>
            <p:cNvSpPr>
              <a:spLocks noChangeShapeType="1"/>
            </p:cNvSpPr>
            <p:nvPr/>
          </p:nvSpPr>
          <p:spPr bwMode="auto">
            <a:xfrm>
              <a:off x="4018" y="620"/>
              <a:ext cx="0" cy="2607"/>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4" name="Line 27"/>
            <p:cNvSpPr>
              <a:spLocks noChangeShapeType="1"/>
            </p:cNvSpPr>
            <p:nvPr/>
          </p:nvSpPr>
          <p:spPr bwMode="auto">
            <a:xfrm>
              <a:off x="4791" y="604"/>
              <a:ext cx="2" cy="2637"/>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5" name="Line 28"/>
            <p:cNvSpPr>
              <a:spLocks noChangeShapeType="1"/>
            </p:cNvSpPr>
            <p:nvPr/>
          </p:nvSpPr>
          <p:spPr bwMode="auto">
            <a:xfrm>
              <a:off x="157" y="1285"/>
              <a:ext cx="5419"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6" name="Line 29"/>
            <p:cNvSpPr>
              <a:spLocks noChangeShapeType="1"/>
            </p:cNvSpPr>
            <p:nvPr/>
          </p:nvSpPr>
          <p:spPr bwMode="auto">
            <a:xfrm>
              <a:off x="151" y="1611"/>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7" name="Line 30"/>
            <p:cNvSpPr>
              <a:spLocks noChangeShapeType="1"/>
            </p:cNvSpPr>
            <p:nvPr/>
          </p:nvSpPr>
          <p:spPr bwMode="auto">
            <a:xfrm>
              <a:off x="151" y="1937"/>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8" name="Line 31"/>
            <p:cNvSpPr>
              <a:spLocks noChangeShapeType="1"/>
            </p:cNvSpPr>
            <p:nvPr/>
          </p:nvSpPr>
          <p:spPr bwMode="auto">
            <a:xfrm>
              <a:off x="151" y="2263"/>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9" name="Line 32"/>
            <p:cNvSpPr>
              <a:spLocks noChangeShapeType="1"/>
            </p:cNvSpPr>
            <p:nvPr/>
          </p:nvSpPr>
          <p:spPr bwMode="auto">
            <a:xfrm>
              <a:off x="151" y="2589"/>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10" name="Line 33"/>
            <p:cNvSpPr>
              <a:spLocks noChangeShapeType="1"/>
            </p:cNvSpPr>
            <p:nvPr/>
          </p:nvSpPr>
          <p:spPr bwMode="auto">
            <a:xfrm>
              <a:off x="151" y="2915"/>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11" name="Line 34"/>
            <p:cNvSpPr>
              <a:spLocks noChangeShapeType="1"/>
            </p:cNvSpPr>
            <p:nvPr/>
          </p:nvSpPr>
          <p:spPr bwMode="auto">
            <a:xfrm>
              <a:off x="162" y="3240"/>
              <a:ext cx="5417" cy="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06659" name="Rectangle 35"/>
            <p:cNvSpPr>
              <a:spLocks noChangeArrowheads="1"/>
            </p:cNvSpPr>
            <p:nvPr/>
          </p:nvSpPr>
          <p:spPr bwMode="auto">
            <a:xfrm>
              <a:off x="3274" y="969"/>
              <a:ext cx="736" cy="308"/>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60" name="Rectangle 36"/>
            <p:cNvSpPr>
              <a:spLocks noChangeArrowheads="1"/>
            </p:cNvSpPr>
            <p:nvPr/>
          </p:nvSpPr>
          <p:spPr bwMode="auto">
            <a:xfrm>
              <a:off x="3264" y="1937"/>
              <a:ext cx="748" cy="323"/>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64" name="Rectangle 40"/>
            <p:cNvSpPr>
              <a:spLocks noChangeArrowheads="1"/>
            </p:cNvSpPr>
            <p:nvPr/>
          </p:nvSpPr>
          <p:spPr bwMode="auto">
            <a:xfrm>
              <a:off x="3262" y="2259"/>
              <a:ext cx="748" cy="323"/>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p>
          </p:txBody>
        </p:sp>
        <p:sp>
          <p:nvSpPr>
            <p:cNvPr id="1306666" name="Rectangle 42"/>
            <p:cNvSpPr>
              <a:spLocks noChangeArrowheads="1"/>
            </p:cNvSpPr>
            <p:nvPr/>
          </p:nvSpPr>
          <p:spPr bwMode="auto">
            <a:xfrm>
              <a:off x="4797" y="1283"/>
              <a:ext cx="766" cy="326"/>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6667" name="Rectangle 43"/>
            <p:cNvSpPr>
              <a:spLocks noChangeArrowheads="1"/>
            </p:cNvSpPr>
            <p:nvPr/>
          </p:nvSpPr>
          <p:spPr bwMode="auto">
            <a:xfrm>
              <a:off x="4035" y="976"/>
              <a:ext cx="748" cy="299"/>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68" name="Rectangle 44"/>
            <p:cNvSpPr>
              <a:spLocks noChangeArrowheads="1"/>
            </p:cNvSpPr>
            <p:nvPr/>
          </p:nvSpPr>
          <p:spPr bwMode="auto">
            <a:xfrm>
              <a:off x="4805" y="1615"/>
              <a:ext cx="748" cy="311"/>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6669" name="Rectangle 45"/>
            <p:cNvSpPr>
              <a:spLocks noChangeArrowheads="1"/>
            </p:cNvSpPr>
            <p:nvPr/>
          </p:nvSpPr>
          <p:spPr bwMode="auto">
            <a:xfrm>
              <a:off x="4023" y="1289"/>
              <a:ext cx="766"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70" name="Rectangle 46"/>
            <p:cNvSpPr>
              <a:spLocks noChangeArrowheads="1"/>
            </p:cNvSpPr>
            <p:nvPr/>
          </p:nvSpPr>
          <p:spPr bwMode="auto">
            <a:xfrm>
              <a:off x="3273" y="1292"/>
              <a:ext cx="739" cy="302"/>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71" name="Rectangle 47"/>
            <p:cNvSpPr>
              <a:spLocks noChangeArrowheads="1"/>
            </p:cNvSpPr>
            <p:nvPr/>
          </p:nvSpPr>
          <p:spPr bwMode="auto">
            <a:xfrm>
              <a:off x="4022" y="1942"/>
              <a:ext cx="769" cy="314"/>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6672" name="Rectangle 48"/>
            <p:cNvSpPr>
              <a:spLocks noChangeArrowheads="1"/>
            </p:cNvSpPr>
            <p:nvPr/>
          </p:nvSpPr>
          <p:spPr bwMode="auto">
            <a:xfrm>
              <a:off x="4028" y="1624"/>
              <a:ext cx="748" cy="308"/>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6673" name="Rectangle 49"/>
            <p:cNvSpPr>
              <a:spLocks noChangeArrowheads="1"/>
            </p:cNvSpPr>
            <p:nvPr/>
          </p:nvSpPr>
          <p:spPr bwMode="auto">
            <a:xfrm>
              <a:off x="3277" y="2592"/>
              <a:ext cx="733" cy="311"/>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6674" name="Rectangle 50"/>
            <p:cNvSpPr>
              <a:spLocks noChangeArrowheads="1"/>
            </p:cNvSpPr>
            <p:nvPr/>
          </p:nvSpPr>
          <p:spPr bwMode="auto">
            <a:xfrm>
              <a:off x="4023" y="2594"/>
              <a:ext cx="766"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6675" name="Rectangle 51"/>
            <p:cNvSpPr>
              <a:spLocks noChangeArrowheads="1"/>
            </p:cNvSpPr>
            <p:nvPr/>
          </p:nvSpPr>
          <p:spPr bwMode="auto">
            <a:xfrm>
              <a:off x="4798" y="2916"/>
              <a:ext cx="766" cy="311"/>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6676" name="Rectangle 52"/>
            <p:cNvSpPr>
              <a:spLocks noChangeArrowheads="1"/>
            </p:cNvSpPr>
            <p:nvPr/>
          </p:nvSpPr>
          <p:spPr bwMode="auto">
            <a:xfrm>
              <a:off x="4024" y="2265"/>
              <a:ext cx="748" cy="308"/>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76803" name="Rectangle 3"/>
          <p:cNvSpPr>
            <a:spLocks noChangeArrowheads="1"/>
          </p:cNvSpPr>
          <p:nvPr/>
        </p:nvSpPr>
        <p:spPr bwMode="auto">
          <a:xfrm>
            <a:off x="7605713" y="5929313"/>
            <a:ext cx="1260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b="0"/>
          </a:p>
        </p:txBody>
      </p:sp>
      <p:sp>
        <p:nvSpPr>
          <p:cNvPr id="1307689" name="Text Box 41"/>
          <p:cNvSpPr txBox="1">
            <a:spLocks noChangeArrowheads="1"/>
          </p:cNvSpPr>
          <p:nvPr/>
        </p:nvSpPr>
        <p:spPr bwMode="auto">
          <a:xfrm>
            <a:off x="0" y="5556250"/>
            <a:ext cx="9144000" cy="87630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80000"/>
              </a:lnSpc>
              <a:defRPr/>
            </a:pPr>
            <a:r>
              <a:rPr lang="ru-RU" sz="2400">
                <a:solidFill>
                  <a:srgbClr val="800080"/>
                </a:solidFill>
                <a:latin typeface="Arial" charset="0"/>
                <a:cs typeface="Arial" charset="0"/>
              </a:rPr>
              <a:t>Рис.</a:t>
            </a:r>
            <a:r>
              <a:rPr lang="ru-RU" sz="2400">
                <a:solidFill>
                  <a:srgbClr val="800080"/>
                </a:solidFill>
                <a:latin typeface="Tahoma" pitchFamily="34" charset="0"/>
                <a:cs typeface="Arial" charset="0"/>
              </a:rPr>
              <a:t>33.5,в</a:t>
            </a:r>
            <a:r>
              <a:rPr lang="ru-RU" sz="2400">
                <a:solidFill>
                  <a:srgbClr val="800080"/>
                </a:solidFill>
                <a:latin typeface="Tahoma" pitchFamily="34" charset="0"/>
                <a:cs typeface="Tahoma" pitchFamily="34" charset="0"/>
              </a:rPr>
              <a:t>.</a:t>
            </a:r>
            <a:r>
              <a:rPr lang="ru-RU" sz="2400">
                <a:solidFill>
                  <a:srgbClr val="800080"/>
                </a:solidFill>
                <a:latin typeface="Arial" charset="0"/>
                <a:cs typeface="Arial" charset="0"/>
              </a:rPr>
              <a:t> Распределение функций PAPI-интерфейса</a:t>
            </a:r>
          </a:p>
          <a:p>
            <a:pPr>
              <a:lnSpc>
                <a:spcPct val="80000"/>
              </a:lnSpc>
              <a:defRPr/>
            </a:pPr>
            <a:r>
              <a:rPr lang="ru-RU" sz="2400">
                <a:solidFill>
                  <a:srgbClr val="800080"/>
                </a:solidFill>
                <a:latin typeface="Arial" charset="0"/>
                <a:cs typeface="Arial" charset="0"/>
              </a:rPr>
              <a:t>между участниками электронных</a:t>
            </a:r>
          </a:p>
          <a:p>
            <a:pPr>
              <a:lnSpc>
                <a:spcPct val="80000"/>
              </a:lnSpc>
              <a:defRPr/>
            </a:pPr>
            <a:r>
              <a:rPr lang="ru-RU" sz="2400">
                <a:solidFill>
                  <a:srgbClr val="800080"/>
                </a:solidFill>
                <a:latin typeface="Arial" charset="0"/>
                <a:cs typeface="Arial" charset="0"/>
              </a:rPr>
              <a:t>торговых операций </a:t>
            </a:r>
          </a:p>
        </p:txBody>
      </p:sp>
      <p:grpSp>
        <p:nvGrpSpPr>
          <p:cNvPr id="76805" name="Group 51"/>
          <p:cNvGrpSpPr>
            <a:grpSpLocks/>
          </p:cNvGrpSpPr>
          <p:nvPr/>
        </p:nvGrpSpPr>
        <p:grpSpPr bwMode="auto">
          <a:xfrm>
            <a:off x="239713" y="669925"/>
            <a:ext cx="8620125" cy="4695825"/>
            <a:chOff x="151" y="422"/>
            <a:chExt cx="5430" cy="2958"/>
          </a:xfrm>
        </p:grpSpPr>
        <p:sp>
          <p:nvSpPr>
            <p:cNvPr id="76806" name="Rectangle 8"/>
            <p:cNvSpPr>
              <a:spLocks noChangeArrowheads="1"/>
            </p:cNvSpPr>
            <p:nvPr/>
          </p:nvSpPr>
          <p:spPr bwMode="auto">
            <a:xfrm>
              <a:off x="162" y="437"/>
              <a:ext cx="3102" cy="292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307691" name="Rectangle 43"/>
            <p:cNvSpPr>
              <a:spLocks noChangeArrowheads="1"/>
            </p:cNvSpPr>
            <p:nvPr/>
          </p:nvSpPr>
          <p:spPr bwMode="auto">
            <a:xfrm>
              <a:off x="166" y="3061"/>
              <a:ext cx="3105" cy="317"/>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Обратный вызов</a:t>
              </a:r>
            </a:p>
          </p:txBody>
        </p:sp>
        <p:sp>
          <p:nvSpPr>
            <p:cNvPr id="76808" name="Rectangle 5"/>
            <p:cNvSpPr>
              <a:spLocks noChangeArrowheads="1"/>
            </p:cNvSpPr>
            <p:nvPr/>
          </p:nvSpPr>
          <p:spPr bwMode="auto">
            <a:xfrm>
              <a:off x="4797" y="422"/>
              <a:ext cx="774" cy="294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6809" name="Rectangle 6"/>
            <p:cNvSpPr>
              <a:spLocks noChangeArrowheads="1"/>
            </p:cNvSpPr>
            <p:nvPr/>
          </p:nvSpPr>
          <p:spPr bwMode="auto">
            <a:xfrm>
              <a:off x="4018" y="429"/>
              <a:ext cx="774" cy="294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6810" name="Rectangle 7"/>
            <p:cNvSpPr>
              <a:spLocks noChangeArrowheads="1"/>
            </p:cNvSpPr>
            <p:nvPr/>
          </p:nvSpPr>
          <p:spPr bwMode="auto">
            <a:xfrm>
              <a:off x="3269" y="424"/>
              <a:ext cx="744" cy="294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307657" name="Rectangle 9"/>
            <p:cNvSpPr>
              <a:spLocks noChangeArrowheads="1"/>
            </p:cNvSpPr>
            <p:nvPr/>
          </p:nvSpPr>
          <p:spPr bwMode="auto">
            <a:xfrm>
              <a:off x="163" y="2737"/>
              <a:ext cx="3102" cy="320"/>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Управление ПО платежной системы</a:t>
              </a:r>
            </a:p>
          </p:txBody>
        </p:sp>
        <p:sp>
          <p:nvSpPr>
            <p:cNvPr id="1307658" name="Rectangle 10"/>
            <p:cNvSpPr>
              <a:spLocks noChangeArrowheads="1"/>
            </p:cNvSpPr>
            <p:nvPr/>
          </p:nvSpPr>
          <p:spPr bwMode="auto">
            <a:xfrm>
              <a:off x="151" y="2408"/>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Запрос состояния платежной процедуры</a:t>
              </a:r>
            </a:p>
          </p:txBody>
        </p:sp>
        <p:sp>
          <p:nvSpPr>
            <p:cNvPr id="1307659" name="Rectangle 11"/>
            <p:cNvSpPr>
              <a:spLocks noChangeArrowheads="1"/>
            </p:cNvSpPr>
            <p:nvPr/>
          </p:nvSpPr>
          <p:spPr bwMode="auto">
            <a:xfrm>
              <a:off x="151" y="2082"/>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defRPr/>
              </a:pPr>
              <a:r>
                <a:rPr lang="ru-RU" sz="1600">
                  <a:solidFill>
                    <a:schemeClr val="accent2"/>
                  </a:solidFill>
                  <a:latin typeface="Arial" charset="0"/>
                  <a:cs typeface="Arial" charset="0"/>
                </a:rPr>
                <a:t>  Инициализация запроса текущего состояния</a:t>
              </a:r>
            </a:p>
            <a:p>
              <a:pPr marL="92075" algn="l">
                <a:lnSpc>
                  <a:spcPct val="80000"/>
                </a:lnSpc>
                <a:defRPr/>
              </a:pPr>
              <a:r>
                <a:rPr lang="ru-RU" sz="1600">
                  <a:solidFill>
                    <a:schemeClr val="accent2"/>
                  </a:solidFill>
                  <a:latin typeface="Arial" charset="0"/>
                  <a:cs typeface="Arial" charset="0"/>
                </a:rPr>
                <a:t>  платежной процедуры</a:t>
              </a:r>
            </a:p>
          </p:txBody>
        </p:sp>
        <p:sp>
          <p:nvSpPr>
            <p:cNvPr id="1307660" name="Rectangle 12"/>
            <p:cNvSpPr>
              <a:spLocks noChangeArrowheads="1"/>
            </p:cNvSpPr>
            <p:nvPr/>
          </p:nvSpPr>
          <p:spPr bwMode="auto">
            <a:xfrm>
              <a:off x="151" y="1756"/>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defRPr/>
              </a:pPr>
              <a:r>
                <a:rPr lang="ru-RU" sz="1600">
                  <a:solidFill>
                    <a:schemeClr val="accent2"/>
                  </a:solidFill>
                  <a:latin typeface="Arial" charset="0"/>
                  <a:cs typeface="Arial" charset="0"/>
                </a:rPr>
                <a:t>Запрос данных о незавершенной платежной процедуре</a:t>
              </a:r>
            </a:p>
          </p:txBody>
        </p:sp>
        <p:sp>
          <p:nvSpPr>
            <p:cNvPr id="1307662" name="Rectangle 14"/>
            <p:cNvSpPr>
              <a:spLocks noChangeArrowheads="1"/>
            </p:cNvSpPr>
            <p:nvPr/>
          </p:nvSpPr>
          <p:spPr bwMode="auto">
            <a:xfrm>
              <a:off x="151" y="1430"/>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defRPr/>
              </a:pPr>
              <a:r>
                <a:rPr lang="ru-RU" sz="1600">
                  <a:solidFill>
                    <a:schemeClr val="accent2"/>
                  </a:solidFill>
                  <a:latin typeface="Arial" charset="0"/>
                  <a:cs typeface="Arial" charset="0"/>
                </a:rPr>
                <a:t>Запрос свойств платежного средства</a:t>
              </a:r>
            </a:p>
          </p:txBody>
        </p:sp>
        <p:sp>
          <p:nvSpPr>
            <p:cNvPr id="1307663" name="Rectangle 15"/>
            <p:cNvSpPr>
              <a:spLocks noChangeArrowheads="1"/>
            </p:cNvSpPr>
            <p:nvPr/>
          </p:nvSpPr>
          <p:spPr bwMode="auto">
            <a:xfrm>
              <a:off x="151" y="1104"/>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defRPr/>
              </a:pPr>
              <a:r>
                <a:rPr lang="ru-RU" sz="1600">
                  <a:solidFill>
                    <a:schemeClr val="accent2"/>
                  </a:solidFill>
                  <a:latin typeface="Arial" charset="0"/>
                  <a:cs typeface="Arial" charset="0"/>
                </a:rPr>
                <a:t>Проверка ответа с аутентификационными данными</a:t>
              </a:r>
            </a:p>
          </p:txBody>
        </p:sp>
        <p:sp>
          <p:nvSpPr>
            <p:cNvPr id="1307664" name="Rectangle 16"/>
            <p:cNvSpPr>
              <a:spLocks noChangeArrowheads="1"/>
            </p:cNvSpPr>
            <p:nvPr/>
          </p:nvSpPr>
          <p:spPr bwMode="auto">
            <a:xfrm>
              <a:off x="160" y="769"/>
              <a:ext cx="3114" cy="326"/>
            </a:xfrm>
            <a:prstGeom prst="rect">
              <a:avLst/>
            </a:prstGeom>
            <a:noFill/>
            <a:ln w="9525">
              <a:noFill/>
              <a:miter lim="800000"/>
              <a:headEnd/>
              <a:tailEnd/>
            </a:ln>
            <a:effectLst>
              <a:outerShdw dist="17961" dir="2700000" algn="ctr" rotWithShape="0">
                <a:srgbClr val="FF9933"/>
              </a:outerShdw>
            </a:effectLst>
          </p:spPr>
          <p:txBody>
            <a:bodyPr lIns="18000" tIns="0" rIns="18000" bIns="0" anchor="ctr"/>
            <a:lstStyle/>
            <a:p>
              <a:pPr marL="92075" algn="l">
                <a:lnSpc>
                  <a:spcPct val="80000"/>
                </a:lnSpc>
                <a:tabLst>
                  <a:tab pos="92075" algn="l"/>
                </a:tabLst>
                <a:defRPr/>
              </a:pPr>
              <a:r>
                <a:rPr lang="ru-RU" sz="1600">
                  <a:solidFill>
                    <a:schemeClr val="accent2"/>
                  </a:solidFill>
                  <a:latin typeface="Arial" charset="0"/>
                  <a:cs typeface="Arial" charset="0"/>
                </a:rPr>
                <a:t>Аутентификация</a:t>
              </a:r>
            </a:p>
          </p:txBody>
        </p:sp>
        <p:sp>
          <p:nvSpPr>
            <p:cNvPr id="1307665" name="Rectangle 17"/>
            <p:cNvSpPr>
              <a:spLocks noChangeArrowheads="1"/>
            </p:cNvSpPr>
            <p:nvPr/>
          </p:nvSpPr>
          <p:spPr bwMode="auto">
            <a:xfrm>
              <a:off x="4782" y="433"/>
              <a:ext cx="794" cy="34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CC3300"/>
                  </a:solidFill>
                  <a:latin typeface="Arial Narrow" pitchFamily="34" charset="0"/>
                  <a:cs typeface="Arial" charset="0"/>
                </a:rPr>
                <a:t>Продавец</a:t>
              </a:r>
              <a:endParaRPr lang="ru-RU" sz="1600">
                <a:solidFill>
                  <a:srgbClr val="CC3300"/>
                </a:solidFill>
                <a:latin typeface="Arial" charset="0"/>
                <a:cs typeface="Arial" charset="0"/>
              </a:endParaRPr>
            </a:p>
          </p:txBody>
        </p:sp>
        <p:sp>
          <p:nvSpPr>
            <p:cNvPr id="1307666" name="Rectangle 18"/>
            <p:cNvSpPr>
              <a:spLocks noChangeArrowheads="1"/>
            </p:cNvSpPr>
            <p:nvPr/>
          </p:nvSpPr>
          <p:spPr bwMode="auto">
            <a:xfrm>
              <a:off x="4013" y="469"/>
              <a:ext cx="769" cy="272"/>
            </a:xfrm>
            <a:prstGeom prst="rect">
              <a:avLst/>
            </a:prstGeom>
            <a:noFill/>
            <a:ln w="9525">
              <a:noFill/>
              <a:miter lim="800000"/>
              <a:headEnd/>
              <a:tailEnd/>
            </a:ln>
            <a:effectLst>
              <a:outerShdw dist="17961" dir="2700000" algn="ctr" rotWithShape="0">
                <a:srgbClr val="FF9933"/>
              </a:outerShdw>
            </a:effectLst>
          </p:spPr>
          <p:txBody>
            <a:bodyPr lIns="0" rIns="0" anchor="ctr" anchorCtr="1">
              <a:spAutoFit/>
            </a:bodyPr>
            <a:lstStyle/>
            <a:p>
              <a:pPr>
                <a:lnSpc>
                  <a:spcPct val="80000"/>
                </a:lnSpc>
                <a:defRPr/>
              </a:pPr>
              <a:r>
                <a:rPr lang="ru-RU" sz="1400">
                  <a:solidFill>
                    <a:srgbClr val="CC3300"/>
                  </a:solidFill>
                  <a:latin typeface="Arial" charset="0"/>
                  <a:cs typeface="Arial" charset="0"/>
                </a:rPr>
                <a:t>Платёжная система</a:t>
              </a:r>
              <a:endParaRPr lang="ru-RU" sz="1400" b="0">
                <a:solidFill>
                  <a:srgbClr val="CC3300"/>
                </a:solidFill>
                <a:latin typeface="Arial" charset="0"/>
                <a:cs typeface="Arial" charset="0"/>
              </a:endParaRPr>
            </a:p>
          </p:txBody>
        </p:sp>
        <p:sp>
          <p:nvSpPr>
            <p:cNvPr id="1307667" name="Rectangle 19"/>
            <p:cNvSpPr>
              <a:spLocks noChangeArrowheads="1"/>
            </p:cNvSpPr>
            <p:nvPr/>
          </p:nvSpPr>
          <p:spPr bwMode="auto">
            <a:xfrm>
              <a:off x="3265" y="433"/>
              <a:ext cx="748" cy="34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400">
                  <a:solidFill>
                    <a:srgbClr val="CC3300"/>
                  </a:solidFill>
                  <a:latin typeface="Arial Narrow" pitchFamily="34" charset="0"/>
                  <a:cs typeface="Arial" charset="0"/>
                </a:rPr>
                <a:t>Покупатель</a:t>
              </a:r>
            </a:p>
          </p:txBody>
        </p:sp>
        <p:sp>
          <p:nvSpPr>
            <p:cNvPr id="1307668" name="Rectangle 20"/>
            <p:cNvSpPr>
              <a:spLocks noChangeArrowheads="1"/>
            </p:cNvSpPr>
            <p:nvPr/>
          </p:nvSpPr>
          <p:spPr bwMode="auto">
            <a:xfrm>
              <a:off x="151" y="433"/>
              <a:ext cx="3114" cy="345"/>
            </a:xfrm>
            <a:prstGeom prst="rect">
              <a:avLst/>
            </a:prstGeom>
            <a:noFill/>
            <a:ln w="9525">
              <a:noFill/>
              <a:miter lim="800000"/>
              <a:headEnd/>
              <a:tailEnd/>
            </a:ln>
            <a:effectLst>
              <a:outerShdw dist="17961" dir="2700000" algn="ctr" rotWithShape="0">
                <a:srgbClr val="FF9933"/>
              </a:outerShdw>
            </a:effectLst>
          </p:spPr>
          <p:txBody>
            <a:bodyPr anchor="ctr"/>
            <a:lstStyle/>
            <a:p>
              <a:pPr>
                <a:defRPr/>
              </a:pPr>
              <a:r>
                <a:rPr lang="ru-RU" sz="2000">
                  <a:solidFill>
                    <a:srgbClr val="CC3300"/>
                  </a:solidFill>
                  <a:latin typeface="Arial" charset="0"/>
                  <a:cs typeface="Arial" charset="0"/>
                </a:rPr>
                <a:t>Ф у н к ц и я  </a:t>
              </a:r>
              <a:r>
                <a:rPr lang="ru-RU" sz="2000">
                  <a:solidFill>
                    <a:srgbClr val="CC3300"/>
                  </a:solidFill>
                  <a:latin typeface="Arial" charset="0"/>
                  <a:ea typeface="MS Mincho" pitchFamily="49" charset="-128"/>
                  <a:cs typeface="Arial" charset="0"/>
                </a:rPr>
                <a:t> P</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A</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P</a:t>
              </a:r>
              <a:r>
                <a:rPr lang="ru-RU" sz="2000">
                  <a:solidFill>
                    <a:srgbClr val="CC3300"/>
                  </a:solidFill>
                  <a:latin typeface="Arial" charset="0"/>
                  <a:cs typeface="Arial" charset="0"/>
                </a:rPr>
                <a:t> </a:t>
              </a:r>
              <a:r>
                <a:rPr lang="ru-RU" sz="2000">
                  <a:solidFill>
                    <a:srgbClr val="CC3300"/>
                  </a:solidFill>
                  <a:latin typeface="Arial" charset="0"/>
                  <a:ea typeface="MS Mincho" pitchFamily="49" charset="-128"/>
                  <a:cs typeface="Arial" charset="0"/>
                </a:rPr>
                <a:t>I</a:t>
              </a:r>
              <a:endParaRPr lang="ru-RU" sz="2000">
                <a:solidFill>
                  <a:srgbClr val="CC3300"/>
                </a:solidFill>
                <a:latin typeface="Arial" charset="0"/>
                <a:cs typeface="Arial" charset="0"/>
              </a:endParaRPr>
            </a:p>
          </p:txBody>
        </p:sp>
        <p:sp>
          <p:nvSpPr>
            <p:cNvPr id="76822" name="Line 21"/>
            <p:cNvSpPr>
              <a:spLocks noChangeShapeType="1"/>
            </p:cNvSpPr>
            <p:nvPr/>
          </p:nvSpPr>
          <p:spPr bwMode="auto">
            <a:xfrm>
              <a:off x="163" y="433"/>
              <a:ext cx="5413" cy="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3" name="Line 22"/>
            <p:cNvSpPr>
              <a:spLocks noChangeShapeType="1"/>
            </p:cNvSpPr>
            <p:nvPr/>
          </p:nvSpPr>
          <p:spPr bwMode="auto">
            <a:xfrm>
              <a:off x="160" y="431"/>
              <a:ext cx="0" cy="2942"/>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4" name="Line 23"/>
            <p:cNvSpPr>
              <a:spLocks noChangeShapeType="1"/>
            </p:cNvSpPr>
            <p:nvPr/>
          </p:nvSpPr>
          <p:spPr bwMode="auto">
            <a:xfrm flipH="1">
              <a:off x="5581" y="431"/>
              <a:ext cx="0" cy="294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5" name="Line 24"/>
            <p:cNvSpPr>
              <a:spLocks noChangeShapeType="1"/>
            </p:cNvSpPr>
            <p:nvPr/>
          </p:nvSpPr>
          <p:spPr bwMode="auto">
            <a:xfrm>
              <a:off x="151" y="778"/>
              <a:ext cx="5425" cy="1"/>
            </a:xfrm>
            <a:prstGeom prst="line">
              <a:avLst/>
            </a:prstGeom>
            <a:noFill/>
            <a:ln w="3810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6" name="Line 25"/>
            <p:cNvSpPr>
              <a:spLocks noChangeShapeType="1"/>
            </p:cNvSpPr>
            <p:nvPr/>
          </p:nvSpPr>
          <p:spPr bwMode="auto">
            <a:xfrm flipH="1">
              <a:off x="3266" y="427"/>
              <a:ext cx="4" cy="2953"/>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7" name="Line 26"/>
            <p:cNvSpPr>
              <a:spLocks noChangeShapeType="1"/>
            </p:cNvSpPr>
            <p:nvPr/>
          </p:nvSpPr>
          <p:spPr bwMode="auto">
            <a:xfrm>
              <a:off x="4018" y="439"/>
              <a:ext cx="0" cy="2922"/>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8" name="Line 27"/>
            <p:cNvSpPr>
              <a:spLocks noChangeShapeType="1"/>
            </p:cNvSpPr>
            <p:nvPr/>
          </p:nvSpPr>
          <p:spPr bwMode="auto">
            <a:xfrm>
              <a:off x="4791" y="423"/>
              <a:ext cx="2" cy="2946"/>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29" name="Line 28"/>
            <p:cNvSpPr>
              <a:spLocks noChangeShapeType="1"/>
            </p:cNvSpPr>
            <p:nvPr/>
          </p:nvSpPr>
          <p:spPr bwMode="auto">
            <a:xfrm>
              <a:off x="157" y="1104"/>
              <a:ext cx="5419"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30" name="Line 29"/>
            <p:cNvSpPr>
              <a:spLocks noChangeShapeType="1"/>
            </p:cNvSpPr>
            <p:nvPr/>
          </p:nvSpPr>
          <p:spPr bwMode="auto">
            <a:xfrm>
              <a:off x="151" y="1430"/>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31" name="Line 30"/>
            <p:cNvSpPr>
              <a:spLocks noChangeShapeType="1"/>
            </p:cNvSpPr>
            <p:nvPr/>
          </p:nvSpPr>
          <p:spPr bwMode="auto">
            <a:xfrm>
              <a:off x="151" y="1756"/>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32" name="Line 31"/>
            <p:cNvSpPr>
              <a:spLocks noChangeShapeType="1"/>
            </p:cNvSpPr>
            <p:nvPr/>
          </p:nvSpPr>
          <p:spPr bwMode="auto">
            <a:xfrm>
              <a:off x="151" y="2082"/>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33" name="Line 32"/>
            <p:cNvSpPr>
              <a:spLocks noChangeShapeType="1"/>
            </p:cNvSpPr>
            <p:nvPr/>
          </p:nvSpPr>
          <p:spPr bwMode="auto">
            <a:xfrm>
              <a:off x="151" y="2408"/>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34" name="Line 33"/>
            <p:cNvSpPr>
              <a:spLocks noChangeShapeType="1"/>
            </p:cNvSpPr>
            <p:nvPr/>
          </p:nvSpPr>
          <p:spPr bwMode="auto">
            <a:xfrm>
              <a:off x="151" y="2734"/>
              <a:ext cx="5425" cy="1"/>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6835" name="Line 34"/>
            <p:cNvSpPr>
              <a:spLocks noChangeShapeType="1"/>
            </p:cNvSpPr>
            <p:nvPr/>
          </p:nvSpPr>
          <p:spPr bwMode="auto">
            <a:xfrm>
              <a:off x="162" y="3059"/>
              <a:ext cx="5417" cy="0"/>
            </a:xfrm>
            <a:prstGeom prst="line">
              <a:avLst/>
            </a:prstGeom>
            <a:noFill/>
            <a:ln w="28575"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07683" name="Rectangle 35"/>
            <p:cNvSpPr>
              <a:spLocks noChangeArrowheads="1"/>
            </p:cNvSpPr>
            <p:nvPr/>
          </p:nvSpPr>
          <p:spPr bwMode="auto">
            <a:xfrm>
              <a:off x="3276" y="784"/>
              <a:ext cx="736" cy="305"/>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300">
                  <a:solidFill>
                    <a:schemeClr val="hlink"/>
                  </a:solidFill>
                  <a:latin typeface="Arial Narrow" pitchFamily="34" charset="0"/>
                  <a:cs typeface="Arial" charset="0"/>
                </a:rPr>
                <a:t>Обязательна</a:t>
              </a:r>
              <a:endParaRPr lang="ru-RU" sz="1300">
                <a:solidFill>
                  <a:schemeClr val="hlink"/>
                </a:solidFill>
                <a:latin typeface="Arial" charset="0"/>
                <a:cs typeface="Arial" charset="0"/>
              </a:endParaRPr>
            </a:p>
          </p:txBody>
        </p:sp>
        <p:sp>
          <p:nvSpPr>
            <p:cNvPr id="1307686" name="Rectangle 38"/>
            <p:cNvSpPr>
              <a:spLocks noChangeArrowheads="1"/>
            </p:cNvSpPr>
            <p:nvPr/>
          </p:nvSpPr>
          <p:spPr bwMode="auto">
            <a:xfrm>
              <a:off x="3270" y="1756"/>
              <a:ext cx="745"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endParaRPr lang="ru-RU" sz="1100">
                <a:solidFill>
                  <a:schemeClr val="folHlink"/>
                </a:solidFill>
                <a:latin typeface="Arial" charset="0"/>
                <a:cs typeface="Arial" charset="0"/>
              </a:endParaRPr>
            </a:p>
          </p:txBody>
        </p:sp>
        <p:sp>
          <p:nvSpPr>
            <p:cNvPr id="1307687" name="Rectangle 39"/>
            <p:cNvSpPr>
              <a:spLocks noChangeArrowheads="1"/>
            </p:cNvSpPr>
            <p:nvPr/>
          </p:nvSpPr>
          <p:spPr bwMode="auto">
            <a:xfrm>
              <a:off x="3269" y="3063"/>
              <a:ext cx="736" cy="293"/>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p>
          </p:txBody>
        </p:sp>
        <p:sp>
          <p:nvSpPr>
            <p:cNvPr id="1307688" name="Rectangle 40"/>
            <p:cNvSpPr>
              <a:spLocks noChangeArrowheads="1"/>
            </p:cNvSpPr>
            <p:nvPr/>
          </p:nvSpPr>
          <p:spPr bwMode="auto">
            <a:xfrm>
              <a:off x="3271" y="2735"/>
              <a:ext cx="739" cy="314"/>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p>
          </p:txBody>
        </p:sp>
        <p:sp>
          <p:nvSpPr>
            <p:cNvPr id="76840" name="Line 42"/>
            <p:cNvSpPr>
              <a:spLocks noChangeShapeType="1"/>
            </p:cNvSpPr>
            <p:nvPr/>
          </p:nvSpPr>
          <p:spPr bwMode="auto">
            <a:xfrm>
              <a:off x="165" y="3377"/>
              <a:ext cx="5402" cy="0"/>
            </a:xfrm>
            <a:prstGeom prst="line">
              <a:avLst/>
            </a:prstGeom>
            <a:noFill/>
            <a:ln w="57150" cap="rnd">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07692" name="Rectangle 44"/>
            <p:cNvSpPr>
              <a:spLocks noChangeArrowheads="1"/>
            </p:cNvSpPr>
            <p:nvPr/>
          </p:nvSpPr>
          <p:spPr bwMode="auto">
            <a:xfrm>
              <a:off x="4808" y="1114"/>
              <a:ext cx="733" cy="314"/>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7693" name="Rectangle 45"/>
            <p:cNvSpPr>
              <a:spLocks noChangeArrowheads="1"/>
            </p:cNvSpPr>
            <p:nvPr/>
          </p:nvSpPr>
          <p:spPr bwMode="auto">
            <a:xfrm>
              <a:off x="3274" y="1437"/>
              <a:ext cx="736"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7694" name="Rectangle 46"/>
            <p:cNvSpPr>
              <a:spLocks noChangeArrowheads="1"/>
            </p:cNvSpPr>
            <p:nvPr/>
          </p:nvSpPr>
          <p:spPr bwMode="auto">
            <a:xfrm>
              <a:off x="4025" y="1758"/>
              <a:ext cx="757" cy="320"/>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100">
                  <a:solidFill>
                    <a:schemeClr val="folHlink"/>
                  </a:solidFill>
                  <a:latin typeface="Arial Narrow" pitchFamily="34" charset="0"/>
                  <a:cs typeface="Arial" charset="0"/>
                </a:rPr>
                <a:t>Целесообразна</a:t>
              </a:r>
              <a:endParaRPr lang="ru-RU" sz="1100">
                <a:solidFill>
                  <a:schemeClr val="folHlink"/>
                </a:solidFill>
                <a:latin typeface="Arial" charset="0"/>
                <a:cs typeface="Arial" charset="0"/>
              </a:endParaRPr>
            </a:p>
          </p:txBody>
        </p:sp>
        <p:sp>
          <p:nvSpPr>
            <p:cNvPr id="1307695" name="Rectangle 47"/>
            <p:cNvSpPr>
              <a:spLocks noChangeArrowheads="1"/>
            </p:cNvSpPr>
            <p:nvPr/>
          </p:nvSpPr>
          <p:spPr bwMode="auto">
            <a:xfrm>
              <a:off x="3270" y="2087"/>
              <a:ext cx="733"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7696" name="Rectangle 48"/>
            <p:cNvSpPr>
              <a:spLocks noChangeArrowheads="1"/>
            </p:cNvSpPr>
            <p:nvPr/>
          </p:nvSpPr>
          <p:spPr bwMode="auto">
            <a:xfrm>
              <a:off x="4019" y="2410"/>
              <a:ext cx="766" cy="329"/>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7697" name="Rectangle 49"/>
            <p:cNvSpPr>
              <a:spLocks noChangeArrowheads="1"/>
            </p:cNvSpPr>
            <p:nvPr/>
          </p:nvSpPr>
          <p:spPr bwMode="auto">
            <a:xfrm>
              <a:off x="4034" y="2734"/>
              <a:ext cx="748"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sp>
          <p:nvSpPr>
            <p:cNvPr id="1307698" name="Rectangle 50"/>
            <p:cNvSpPr>
              <a:spLocks noChangeArrowheads="1"/>
            </p:cNvSpPr>
            <p:nvPr/>
          </p:nvSpPr>
          <p:spPr bwMode="auto">
            <a:xfrm>
              <a:off x="4796" y="2734"/>
              <a:ext cx="763" cy="317"/>
            </a:xfrm>
            <a:prstGeom prst="rect">
              <a:avLst/>
            </a:prstGeom>
            <a:noFill/>
            <a:ln w="9525">
              <a:noFill/>
              <a:miter lim="800000"/>
              <a:headEnd/>
              <a:tailEnd/>
            </a:ln>
            <a:effectLst>
              <a:outerShdw dist="17961" dir="2700000" algn="ctr" rotWithShape="0">
                <a:srgbClr val="FF9933"/>
              </a:outerShdw>
            </a:effectLst>
          </p:spPr>
          <p:txBody>
            <a:bodyPr lIns="0" rIns="0" anchor="ctr" anchorCtr="1"/>
            <a:lstStyle/>
            <a:p>
              <a:pPr>
                <a:defRPr/>
              </a:pPr>
              <a:r>
                <a:rPr lang="ru-RU" sz="1600">
                  <a:solidFill>
                    <a:srgbClr val="0000FF"/>
                  </a:solidFill>
                  <a:latin typeface="Arial Narrow" pitchFamily="34" charset="0"/>
                  <a:cs typeface="Arial" charset="0"/>
                </a:rPr>
                <a:t>Возможна</a:t>
              </a:r>
              <a:endParaRPr lang="ru-RU" sz="1600">
                <a:solidFill>
                  <a:srgbClr val="0000FF"/>
                </a:solidFill>
                <a:latin typeface="Arial" charset="0"/>
                <a:cs typeface="Arial"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29827" name="Text Box 3"/>
          <p:cNvSpPr txBox="1">
            <a:spLocks noChangeArrowheads="1"/>
          </p:cNvSpPr>
          <p:nvPr/>
        </p:nvSpPr>
        <p:spPr bwMode="auto">
          <a:xfrm>
            <a:off x="0" y="849313"/>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a:solidFill>
                  <a:srgbClr val="CC3300"/>
                </a:solidFill>
                <a:latin typeface="Tahoma" pitchFamily="34" charset="0"/>
                <a:cs typeface="Arial" charset="0"/>
              </a:rPr>
              <a:t>33.1. </a:t>
            </a:r>
            <a:r>
              <a:rPr lang="ru-RU" sz="2400">
                <a:solidFill>
                  <a:srgbClr val="CC3300"/>
                </a:solidFill>
                <a:latin typeface="Arial" charset="0"/>
                <a:cs typeface="Arial" charset="0"/>
              </a:rPr>
              <a:t>Структура </a:t>
            </a:r>
            <a:r>
              <a:rPr lang="en-US" sz="2400">
                <a:solidFill>
                  <a:srgbClr val="CC3300"/>
                </a:solidFill>
                <a:latin typeface="Arial" charset="0"/>
                <a:cs typeface="Arial" charset="0"/>
              </a:rPr>
              <a:t>PAPI</a:t>
            </a:r>
            <a:endParaRPr lang="ru-RU" sz="2400">
              <a:solidFill>
                <a:srgbClr val="CC3300"/>
              </a:solidFill>
              <a:latin typeface="Arial" charset="0"/>
              <a:cs typeface="Arial" charset="0"/>
            </a:endParaRPr>
          </a:p>
        </p:txBody>
      </p:sp>
      <p:sp>
        <p:nvSpPr>
          <p:cNvPr id="1229828" name="Text Box 4"/>
          <p:cNvSpPr txBox="1">
            <a:spLocks noChangeArrowheads="1"/>
          </p:cNvSpPr>
          <p:nvPr/>
        </p:nvSpPr>
        <p:spPr bwMode="auto">
          <a:xfrm>
            <a:off x="241300" y="2070100"/>
            <a:ext cx="8636000" cy="4181475"/>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105000"/>
              </a:lnSpc>
              <a:spcBef>
                <a:spcPct val="50000"/>
              </a:spcBef>
              <a:defRPr/>
            </a:pPr>
            <a:r>
              <a:rPr lang="ru-RU" sz="3200" b="0">
                <a:solidFill>
                  <a:srgbClr val="800080"/>
                </a:solidFill>
                <a:latin typeface="Arial" charset="0"/>
                <a:cs typeface="Arial" charset="0"/>
              </a:rPr>
              <a:t>Совокупность </a:t>
            </a:r>
            <a:r>
              <a:rPr lang="en-US" sz="3200" b="0">
                <a:solidFill>
                  <a:srgbClr val="800080"/>
                </a:solidFill>
                <a:latin typeface="Arial" charset="0"/>
                <a:cs typeface="Arial" charset="0"/>
              </a:rPr>
              <a:t>TCP</a:t>
            </a:r>
            <a:r>
              <a:rPr lang="ru-RU" sz="3200" b="0">
                <a:solidFill>
                  <a:srgbClr val="800080"/>
                </a:solidFill>
                <a:latin typeface="Arial" charset="0"/>
                <a:cs typeface="Arial" charset="0"/>
              </a:rPr>
              <a:t>/</a:t>
            </a:r>
            <a:r>
              <a:rPr lang="en-US" sz="3200" b="0">
                <a:solidFill>
                  <a:srgbClr val="800080"/>
                </a:solidFill>
                <a:latin typeface="Arial" charset="0"/>
                <a:cs typeface="Arial" charset="0"/>
              </a:rPr>
              <a:t>IP</a:t>
            </a:r>
            <a:r>
              <a:rPr lang="ru-RU" sz="3200" b="0">
                <a:solidFill>
                  <a:srgbClr val="800080"/>
                </a:solidFill>
                <a:latin typeface="Arial" charset="0"/>
                <a:cs typeface="Arial" charset="0"/>
              </a:rPr>
              <a:t>-протоколов, составляющих технологическую основу </a:t>
            </a:r>
            <a:r>
              <a:rPr lang="en-US" sz="3200" b="0">
                <a:solidFill>
                  <a:srgbClr val="800080"/>
                </a:solidFill>
                <a:latin typeface="Arial" charset="0"/>
                <a:cs typeface="Arial" charset="0"/>
              </a:rPr>
              <a:t>Internet</a:t>
            </a:r>
            <a:r>
              <a:rPr lang="ru-RU" sz="3200" b="0">
                <a:solidFill>
                  <a:srgbClr val="800080"/>
                </a:solidFill>
                <a:latin typeface="Arial" charset="0"/>
                <a:cs typeface="Arial" charset="0"/>
              </a:rPr>
              <a:t>-сети, представляет собой базовый сетевой транспортный механизм и средство для представления и интерпретации данных, совершенствования прикладных служб и сетевой инфраструктуры, обеспечения безопасности и ЭДО.</a:t>
            </a:r>
            <a:endParaRPr lang="ru-RU" sz="32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Text Box 2"/>
          <p:cNvSpPr txBox="1">
            <a:spLocks noChangeArrowheads="1"/>
          </p:cNvSpPr>
          <p:nvPr/>
        </p:nvSpPr>
        <p:spPr bwMode="auto">
          <a:xfrm>
            <a:off x="0" y="0"/>
            <a:ext cx="9144000" cy="396875"/>
          </a:xfrm>
          <a:prstGeom prst="rect">
            <a:avLst/>
          </a:prstGeom>
          <a:noFill/>
          <a:ln w="9525">
            <a:noFill/>
            <a:miter lim="800000"/>
            <a:headEnd/>
            <a:tailEnd/>
          </a:ln>
          <a:effectLst/>
        </p:spPr>
        <p:txBody>
          <a:bodyPr>
            <a:spAutoFit/>
          </a:bodyPr>
          <a:lstStyle/>
          <a:p>
            <a:pPr algn="l">
              <a:defRPr/>
            </a:pPr>
            <a:r>
              <a:rPr lang="ru-RU" sz="2000">
                <a:solidFill>
                  <a:srgbClr val="800080"/>
                </a:solidFill>
                <a:effectLst>
                  <a:outerShdw blurRad="38100" dist="38100" dir="2700000" algn="tl">
                    <a:srgbClr val="C0C0C0"/>
                  </a:outerShdw>
                </a:effectLst>
                <a:latin typeface="Arial" charset="0"/>
                <a:cs typeface="Arial" charset="0"/>
              </a:rPr>
              <a:t>Лекция №33: </a:t>
            </a:r>
            <a:r>
              <a:rPr lang="ru-RU" sz="2000" i="1">
                <a:solidFill>
                  <a:srgbClr val="800080"/>
                </a:solidFill>
                <a:effectLst>
                  <a:outerShdw blurRad="38100" dist="38100" dir="2700000" algn="tl">
                    <a:srgbClr val="C0C0C0"/>
                  </a:outerShdw>
                </a:effectLst>
                <a:latin typeface="Arial" charset="0"/>
                <a:cs typeface="Arial" charset="0"/>
              </a:rPr>
              <a:t>Общая характеристика </a:t>
            </a:r>
            <a:r>
              <a:rPr lang="en-US" sz="2000" i="1">
                <a:solidFill>
                  <a:srgbClr val="800080"/>
                </a:solidFill>
                <a:effectLst>
                  <a:outerShdw blurRad="38100" dist="38100" dir="2700000" algn="tl">
                    <a:srgbClr val="C0C0C0"/>
                  </a:outerShdw>
                </a:effectLst>
                <a:latin typeface="Arial" charset="0"/>
                <a:cs typeface="Arial" charset="0"/>
              </a:rPr>
              <a:t>PAPI</a:t>
            </a:r>
            <a:r>
              <a:rPr lang="ru-RU" sz="2000" i="1">
                <a:solidFill>
                  <a:srgbClr val="800080"/>
                </a:solidFill>
                <a:effectLst>
                  <a:outerShdw blurRad="38100" dist="38100" dir="2700000" algn="tl">
                    <a:srgbClr val="C0C0C0"/>
                  </a:outerShdw>
                </a:effectLst>
                <a:latin typeface="Arial" charset="0"/>
                <a:cs typeface="Arial" charset="0"/>
              </a:rPr>
              <a:t>-интерфейса</a:t>
            </a:r>
            <a:r>
              <a:rPr lang="ru-RU" sz="2000">
                <a:solidFill>
                  <a:srgbClr val="800080"/>
                </a:solidFill>
                <a:latin typeface="Arial" charset="0"/>
                <a:cs typeface="Arial" charset="0"/>
              </a:rPr>
              <a:t> </a:t>
            </a:r>
          </a:p>
        </p:txBody>
      </p:sp>
      <p:sp>
        <p:nvSpPr>
          <p:cNvPr id="1230851" name="Text Box 3"/>
          <p:cNvSpPr txBox="1">
            <a:spLocks noChangeArrowheads="1"/>
          </p:cNvSpPr>
          <p:nvPr/>
        </p:nvSpPr>
        <p:spPr bwMode="auto">
          <a:xfrm>
            <a:off x="254000" y="1049338"/>
            <a:ext cx="8610600" cy="548640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spcBef>
                <a:spcPct val="50000"/>
              </a:spcBef>
              <a:defRPr/>
            </a:pPr>
            <a:r>
              <a:rPr lang="ru-RU" sz="3000" b="0">
                <a:solidFill>
                  <a:srgbClr val="800080"/>
                </a:solidFill>
                <a:latin typeface="Arial" charset="0"/>
                <a:cs typeface="Arial" charset="0"/>
              </a:rPr>
              <a:t>Однако, наличие у участников электронных торговых сделок (</a:t>
            </a:r>
            <a:r>
              <a:rPr lang="en-US" sz="3000" b="0">
                <a:solidFill>
                  <a:srgbClr val="800080"/>
                </a:solidFill>
                <a:latin typeface="Arial" charset="0"/>
                <a:cs typeface="Arial" charset="0"/>
              </a:rPr>
              <a:t>Internet</a:t>
            </a:r>
            <a:r>
              <a:rPr lang="ru-RU" sz="3000" b="0">
                <a:solidFill>
                  <a:srgbClr val="800080"/>
                </a:solidFill>
                <a:latin typeface="Arial" charset="0"/>
                <a:cs typeface="Arial" charset="0"/>
              </a:rPr>
              <a:t>-магазины, системы управления платежами и доставкой товаров или услуг или современная электронная инфраструктура финансовых организаций) уже встроенного ПО со своими разнородными внутренними PAPI-интерфейсами ограничивает совместимость </a:t>
            </a:r>
            <a:r>
              <a:rPr lang="en-US" sz="3000" b="0">
                <a:solidFill>
                  <a:srgbClr val="800080"/>
                </a:solidFill>
                <a:latin typeface="Arial" charset="0"/>
                <a:cs typeface="Arial" charset="0"/>
              </a:rPr>
              <a:t>IOTP</a:t>
            </a:r>
            <a:r>
              <a:rPr lang="ru-RU" sz="3000" b="0">
                <a:solidFill>
                  <a:srgbClr val="800080"/>
                </a:solidFill>
                <a:latin typeface="Arial" charset="0"/>
                <a:cs typeface="Arial" charset="0"/>
              </a:rPr>
              <a:t>-протокола с программными модулями этих участников ЭК, что усложняет разработку международного стандарта PAPI-интерфейса для использования его в </a:t>
            </a:r>
            <a:r>
              <a:rPr lang="en-US" sz="3000" b="0">
                <a:solidFill>
                  <a:srgbClr val="800080"/>
                </a:solidFill>
                <a:latin typeface="Arial" charset="0"/>
                <a:cs typeface="Arial" charset="0"/>
              </a:rPr>
              <a:t>Internet</a:t>
            </a:r>
            <a:r>
              <a:rPr lang="ru-RU" sz="3000" b="0">
                <a:solidFill>
                  <a:srgbClr val="800080"/>
                </a:solidFill>
                <a:latin typeface="Arial" charset="0"/>
                <a:cs typeface="Arial" charset="0"/>
              </a:rPr>
              <a:t>.</a:t>
            </a:r>
            <a:endParaRPr lang="ru-RU" sz="30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2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2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23834</TotalTime>
  <Words>5602</Words>
  <Application>Microsoft Office PowerPoint</Application>
  <PresentationFormat>Экран (4:3)</PresentationFormat>
  <Paragraphs>474</Paragraphs>
  <Slides>74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74</vt:i4>
      </vt:variant>
    </vt:vector>
  </HeadingPairs>
  <TitlesOfParts>
    <vt:vector size="83" baseType="lpstr">
      <vt:lpstr>SimSun</vt:lpstr>
      <vt:lpstr>Arial</vt:lpstr>
      <vt:lpstr>Arial Narrow</vt:lpstr>
      <vt:lpstr>MS Mincho</vt:lpstr>
      <vt:lpstr>Tahoma</vt:lpstr>
      <vt:lpstr>Webdings</vt:lpstr>
      <vt:lpstr>Wingdings</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541</cp:revision>
  <dcterms:created xsi:type="dcterms:W3CDTF">2008-08-28T16:29:17Z</dcterms:created>
  <dcterms:modified xsi:type="dcterms:W3CDTF">2022-09-18T11:05:20Z</dcterms:modified>
</cp:coreProperties>
</file>