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300" r:id="rId44"/>
    <p:sldId id="299" r:id="rId45"/>
    <p:sldId id="301" r:id="rId46"/>
    <p:sldId id="308" r:id="rId47"/>
    <p:sldId id="302" r:id="rId48"/>
    <p:sldId id="307" r:id="rId49"/>
    <p:sldId id="306" r:id="rId50"/>
    <p:sldId id="303" r:id="rId51"/>
    <p:sldId id="304" r:id="rId52"/>
    <p:sldId id="305" r:id="rId53"/>
  </p:sldIdLst>
  <p:sldSz cx="9144000" cy="6858000" type="screen4x3"/>
  <p:notesSz cx="6858000" cy="9144000"/>
  <p:defaultTextStyle>
    <a:defPPr>
      <a:defRPr lang="ru-RU"/>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CCC"/>
    <a:srgbClr val="993300"/>
    <a:srgbClr val="99CCFF"/>
    <a:srgbClr val="9900CC"/>
    <a:srgbClr val="669900"/>
    <a:srgbClr val="800080"/>
    <a:srgbClr val="CC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45" autoAdjust="0"/>
    <p:restoredTop sz="94660"/>
  </p:normalViewPr>
  <p:slideViewPr>
    <p:cSldViewPr snapToGrid="0" showGuides="1">
      <p:cViewPr varScale="1">
        <p:scale>
          <a:sx n="80" d="100"/>
          <a:sy n="80" d="100"/>
        </p:scale>
        <p:origin x="1603" y="48"/>
      </p:cViewPr>
      <p:guideLst>
        <p:guide orient="horz" pos="2160"/>
        <p:guide pos="2880"/>
      </p:guideLst>
    </p:cSldViewPr>
  </p:slid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90C7EFA5-C02A-42B8-A458-87B2E172F9D0}" type="slidenum">
              <a:rPr lang="ru-RU" altLang="ru-RU"/>
              <a:pPr/>
              <a:t>‹#›</a:t>
            </a:fld>
            <a:endParaRPr lang="ru-RU" altLang="ru-RU"/>
          </a:p>
        </p:txBody>
      </p:sp>
    </p:spTree>
    <p:extLst>
      <p:ext uri="{BB962C8B-B14F-4D97-AF65-F5344CB8AC3E}">
        <p14:creationId xmlns:p14="http://schemas.microsoft.com/office/powerpoint/2010/main" val="1739549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E806857F-D1B4-4DDE-9443-56576A4A95A6}" type="slidenum">
              <a:rPr lang="ru-RU" altLang="ru-RU"/>
              <a:pPr/>
              <a:t>‹#›</a:t>
            </a:fld>
            <a:endParaRPr lang="ru-RU" altLang="ru-RU"/>
          </a:p>
        </p:txBody>
      </p:sp>
    </p:spTree>
    <p:extLst>
      <p:ext uri="{BB962C8B-B14F-4D97-AF65-F5344CB8AC3E}">
        <p14:creationId xmlns:p14="http://schemas.microsoft.com/office/powerpoint/2010/main" val="3950081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B49B79D3-A8A4-44AB-BA31-93FCA437626C}" type="slidenum">
              <a:rPr lang="ru-RU" altLang="ru-RU"/>
              <a:pPr/>
              <a:t>‹#›</a:t>
            </a:fld>
            <a:endParaRPr lang="ru-RU" altLang="ru-RU"/>
          </a:p>
        </p:txBody>
      </p:sp>
    </p:spTree>
    <p:extLst>
      <p:ext uri="{BB962C8B-B14F-4D97-AF65-F5344CB8AC3E}">
        <p14:creationId xmlns:p14="http://schemas.microsoft.com/office/powerpoint/2010/main" val="29140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2C030B6C-DF5A-40C5-9E3C-46E31E20B6BE}" type="slidenum">
              <a:rPr lang="ru-RU" altLang="ru-RU"/>
              <a:pPr/>
              <a:t>‹#›</a:t>
            </a:fld>
            <a:endParaRPr lang="ru-RU" altLang="ru-RU"/>
          </a:p>
        </p:txBody>
      </p:sp>
    </p:spTree>
    <p:extLst>
      <p:ext uri="{BB962C8B-B14F-4D97-AF65-F5344CB8AC3E}">
        <p14:creationId xmlns:p14="http://schemas.microsoft.com/office/powerpoint/2010/main" val="18156521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endParaRPr lang="ru-RU" altLang="ru-RU"/>
          </a:p>
        </p:txBody>
      </p:sp>
      <p:sp>
        <p:nvSpPr>
          <p:cNvPr id="5" name="Нижний колонтитул 4"/>
          <p:cNvSpPr>
            <a:spLocks noGrp="1"/>
          </p:cNvSpPr>
          <p:nvPr>
            <p:ph type="ftr" sz="quarter" idx="11"/>
          </p:nvPr>
        </p:nvSpPr>
        <p:spPr/>
        <p:txBody>
          <a:bodyPr/>
          <a:lstStyle>
            <a:lvl1pPr>
              <a:defRPr/>
            </a:lvl1pPr>
          </a:lstStyle>
          <a:p>
            <a:endParaRPr lang="ru-RU" altLang="ru-RU"/>
          </a:p>
        </p:txBody>
      </p:sp>
      <p:sp>
        <p:nvSpPr>
          <p:cNvPr id="6" name="Номер слайда 5"/>
          <p:cNvSpPr>
            <a:spLocks noGrp="1"/>
          </p:cNvSpPr>
          <p:nvPr>
            <p:ph type="sldNum" sz="quarter" idx="12"/>
          </p:nvPr>
        </p:nvSpPr>
        <p:spPr/>
        <p:txBody>
          <a:bodyPr/>
          <a:lstStyle>
            <a:lvl1pPr>
              <a:defRPr/>
            </a:lvl1pPr>
          </a:lstStyle>
          <a:p>
            <a:fld id="{39E898CB-419F-420A-A521-2859340D49DD}" type="slidenum">
              <a:rPr lang="ru-RU" altLang="ru-RU"/>
              <a:pPr/>
              <a:t>‹#›</a:t>
            </a:fld>
            <a:endParaRPr lang="ru-RU" altLang="ru-RU"/>
          </a:p>
        </p:txBody>
      </p:sp>
    </p:spTree>
    <p:extLst>
      <p:ext uri="{BB962C8B-B14F-4D97-AF65-F5344CB8AC3E}">
        <p14:creationId xmlns:p14="http://schemas.microsoft.com/office/powerpoint/2010/main" val="79042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5B25C5C6-E850-4FDE-A12B-895EB2CE405E}" type="slidenum">
              <a:rPr lang="ru-RU" altLang="ru-RU"/>
              <a:pPr/>
              <a:t>‹#›</a:t>
            </a:fld>
            <a:endParaRPr lang="ru-RU" altLang="ru-RU"/>
          </a:p>
        </p:txBody>
      </p:sp>
    </p:spTree>
    <p:extLst>
      <p:ext uri="{BB962C8B-B14F-4D97-AF65-F5344CB8AC3E}">
        <p14:creationId xmlns:p14="http://schemas.microsoft.com/office/powerpoint/2010/main" val="1718994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endParaRPr lang="ru-RU" altLang="ru-RU"/>
          </a:p>
        </p:txBody>
      </p:sp>
      <p:sp>
        <p:nvSpPr>
          <p:cNvPr id="8" name="Нижний колонтитул 7"/>
          <p:cNvSpPr>
            <a:spLocks noGrp="1"/>
          </p:cNvSpPr>
          <p:nvPr>
            <p:ph type="ftr" sz="quarter" idx="11"/>
          </p:nvPr>
        </p:nvSpPr>
        <p:spPr/>
        <p:txBody>
          <a:bodyPr/>
          <a:lstStyle>
            <a:lvl1pPr>
              <a:defRPr/>
            </a:lvl1pPr>
          </a:lstStyle>
          <a:p>
            <a:endParaRPr lang="ru-RU" altLang="ru-RU"/>
          </a:p>
        </p:txBody>
      </p:sp>
      <p:sp>
        <p:nvSpPr>
          <p:cNvPr id="9" name="Номер слайда 8"/>
          <p:cNvSpPr>
            <a:spLocks noGrp="1"/>
          </p:cNvSpPr>
          <p:nvPr>
            <p:ph type="sldNum" sz="quarter" idx="12"/>
          </p:nvPr>
        </p:nvSpPr>
        <p:spPr/>
        <p:txBody>
          <a:bodyPr/>
          <a:lstStyle>
            <a:lvl1pPr>
              <a:defRPr/>
            </a:lvl1pPr>
          </a:lstStyle>
          <a:p>
            <a:fld id="{03D02215-0B73-41D0-B6E4-0EFFB00BA929}" type="slidenum">
              <a:rPr lang="ru-RU" altLang="ru-RU"/>
              <a:pPr/>
              <a:t>‹#›</a:t>
            </a:fld>
            <a:endParaRPr lang="ru-RU" altLang="ru-RU"/>
          </a:p>
        </p:txBody>
      </p:sp>
    </p:spTree>
    <p:extLst>
      <p:ext uri="{BB962C8B-B14F-4D97-AF65-F5344CB8AC3E}">
        <p14:creationId xmlns:p14="http://schemas.microsoft.com/office/powerpoint/2010/main" val="598746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endParaRPr lang="ru-RU" altLang="ru-RU"/>
          </a:p>
        </p:txBody>
      </p:sp>
      <p:sp>
        <p:nvSpPr>
          <p:cNvPr id="4" name="Нижний колонтитул 3"/>
          <p:cNvSpPr>
            <a:spLocks noGrp="1"/>
          </p:cNvSpPr>
          <p:nvPr>
            <p:ph type="ftr" sz="quarter" idx="11"/>
          </p:nvPr>
        </p:nvSpPr>
        <p:spPr/>
        <p:txBody>
          <a:bodyPr/>
          <a:lstStyle>
            <a:lvl1pPr>
              <a:defRPr/>
            </a:lvl1pPr>
          </a:lstStyle>
          <a:p>
            <a:endParaRPr lang="ru-RU" altLang="ru-RU"/>
          </a:p>
        </p:txBody>
      </p:sp>
      <p:sp>
        <p:nvSpPr>
          <p:cNvPr id="5" name="Номер слайда 4"/>
          <p:cNvSpPr>
            <a:spLocks noGrp="1"/>
          </p:cNvSpPr>
          <p:nvPr>
            <p:ph type="sldNum" sz="quarter" idx="12"/>
          </p:nvPr>
        </p:nvSpPr>
        <p:spPr/>
        <p:txBody>
          <a:bodyPr/>
          <a:lstStyle>
            <a:lvl1pPr>
              <a:defRPr/>
            </a:lvl1pPr>
          </a:lstStyle>
          <a:p>
            <a:fld id="{5E58746B-4F97-4504-B0A0-39FE8413348F}" type="slidenum">
              <a:rPr lang="ru-RU" altLang="ru-RU"/>
              <a:pPr/>
              <a:t>‹#›</a:t>
            </a:fld>
            <a:endParaRPr lang="ru-RU" altLang="ru-RU"/>
          </a:p>
        </p:txBody>
      </p:sp>
    </p:spTree>
    <p:extLst>
      <p:ext uri="{BB962C8B-B14F-4D97-AF65-F5344CB8AC3E}">
        <p14:creationId xmlns:p14="http://schemas.microsoft.com/office/powerpoint/2010/main" val="19224913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endParaRPr lang="ru-RU" altLang="ru-RU"/>
          </a:p>
        </p:txBody>
      </p:sp>
      <p:sp>
        <p:nvSpPr>
          <p:cNvPr id="3" name="Нижний колонтитул 2"/>
          <p:cNvSpPr>
            <a:spLocks noGrp="1"/>
          </p:cNvSpPr>
          <p:nvPr>
            <p:ph type="ftr" sz="quarter" idx="11"/>
          </p:nvPr>
        </p:nvSpPr>
        <p:spPr/>
        <p:txBody>
          <a:bodyPr/>
          <a:lstStyle>
            <a:lvl1pPr>
              <a:defRPr/>
            </a:lvl1pPr>
          </a:lstStyle>
          <a:p>
            <a:endParaRPr lang="ru-RU" altLang="ru-RU"/>
          </a:p>
        </p:txBody>
      </p:sp>
      <p:sp>
        <p:nvSpPr>
          <p:cNvPr id="4" name="Номер слайда 3"/>
          <p:cNvSpPr>
            <a:spLocks noGrp="1"/>
          </p:cNvSpPr>
          <p:nvPr>
            <p:ph type="sldNum" sz="quarter" idx="12"/>
          </p:nvPr>
        </p:nvSpPr>
        <p:spPr/>
        <p:txBody>
          <a:bodyPr/>
          <a:lstStyle>
            <a:lvl1pPr>
              <a:defRPr/>
            </a:lvl1pPr>
          </a:lstStyle>
          <a:p>
            <a:fld id="{9E8490BC-CE8C-4AD2-A77F-8F8B98D9D283}" type="slidenum">
              <a:rPr lang="ru-RU" altLang="ru-RU"/>
              <a:pPr/>
              <a:t>‹#›</a:t>
            </a:fld>
            <a:endParaRPr lang="ru-RU" altLang="ru-RU"/>
          </a:p>
        </p:txBody>
      </p:sp>
    </p:spTree>
    <p:extLst>
      <p:ext uri="{BB962C8B-B14F-4D97-AF65-F5344CB8AC3E}">
        <p14:creationId xmlns:p14="http://schemas.microsoft.com/office/powerpoint/2010/main" val="5671372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31509425-E4CD-4733-BE3B-3BF4C780EAF7}" type="slidenum">
              <a:rPr lang="ru-RU" altLang="ru-RU"/>
              <a:pPr/>
              <a:t>‹#›</a:t>
            </a:fld>
            <a:endParaRPr lang="ru-RU" altLang="ru-RU"/>
          </a:p>
        </p:txBody>
      </p:sp>
    </p:spTree>
    <p:extLst>
      <p:ext uri="{BB962C8B-B14F-4D97-AF65-F5344CB8AC3E}">
        <p14:creationId xmlns:p14="http://schemas.microsoft.com/office/powerpoint/2010/main" val="4097809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endParaRPr lang="ru-RU" altLang="ru-RU"/>
          </a:p>
        </p:txBody>
      </p:sp>
      <p:sp>
        <p:nvSpPr>
          <p:cNvPr id="6" name="Нижний колонтитул 5"/>
          <p:cNvSpPr>
            <a:spLocks noGrp="1"/>
          </p:cNvSpPr>
          <p:nvPr>
            <p:ph type="ftr" sz="quarter" idx="11"/>
          </p:nvPr>
        </p:nvSpPr>
        <p:spPr/>
        <p:txBody>
          <a:bodyPr/>
          <a:lstStyle>
            <a:lvl1pPr>
              <a:defRPr/>
            </a:lvl1pPr>
          </a:lstStyle>
          <a:p>
            <a:endParaRPr lang="ru-RU" altLang="ru-RU"/>
          </a:p>
        </p:txBody>
      </p:sp>
      <p:sp>
        <p:nvSpPr>
          <p:cNvPr id="7" name="Номер слайда 6"/>
          <p:cNvSpPr>
            <a:spLocks noGrp="1"/>
          </p:cNvSpPr>
          <p:nvPr>
            <p:ph type="sldNum" sz="quarter" idx="12"/>
          </p:nvPr>
        </p:nvSpPr>
        <p:spPr/>
        <p:txBody>
          <a:bodyPr/>
          <a:lstStyle>
            <a:lvl1pPr>
              <a:defRPr/>
            </a:lvl1pPr>
          </a:lstStyle>
          <a:p>
            <a:fld id="{E0C493F7-B5B1-42E8-8E65-F1C797023D10}" type="slidenum">
              <a:rPr lang="ru-RU" altLang="ru-RU"/>
              <a:pPr/>
              <a:t>‹#›</a:t>
            </a:fld>
            <a:endParaRPr lang="ru-RU" altLang="ru-RU"/>
          </a:p>
        </p:txBody>
      </p:sp>
    </p:spTree>
    <p:extLst>
      <p:ext uri="{BB962C8B-B14F-4D97-AF65-F5344CB8AC3E}">
        <p14:creationId xmlns:p14="http://schemas.microsoft.com/office/powerpoint/2010/main" val="3510975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ru-RU" altLang="ru-RU"/>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5501F2B6-8C3F-4926-8A5B-C3A0B1786F8C}"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subTitle" idx="1"/>
          </p:nvPr>
        </p:nvSpPr>
        <p:spPr>
          <a:xfrm>
            <a:off x="1547813" y="6021388"/>
            <a:ext cx="6400800" cy="673100"/>
          </a:xfrm>
        </p:spPr>
        <p:txBody>
          <a:bodyPr/>
          <a:lstStyle/>
          <a:p>
            <a:pPr>
              <a:lnSpc>
                <a:spcPct val="80000"/>
              </a:lnSpc>
            </a:pPr>
            <a:r>
              <a:rPr lang="ru-RU" altLang="ru-RU" sz="2000" dirty="0">
                <a:solidFill>
                  <a:schemeClr val="accent2"/>
                </a:solidFill>
                <a:effectLst>
                  <a:outerShdw blurRad="38100" dist="38100" dir="2700000" algn="tl">
                    <a:srgbClr val="C0C0C0"/>
                  </a:outerShdw>
                </a:effectLst>
              </a:rPr>
              <a:t>МЕЛЬНИКОВ Дмитрий Анатольевич</a:t>
            </a:r>
          </a:p>
          <a:p>
            <a:pPr>
              <a:lnSpc>
                <a:spcPct val="80000"/>
              </a:lnSpc>
            </a:pPr>
            <a:r>
              <a:rPr lang="ru-RU" altLang="ru-RU" sz="2000" dirty="0" smtClean="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3075" name="Text Box 3"/>
          <p:cNvSpPr txBox="1">
            <a:spLocks noChangeArrowheads="1"/>
          </p:cNvSpPr>
          <p:nvPr/>
        </p:nvSpPr>
        <p:spPr bwMode="auto">
          <a:xfrm>
            <a:off x="441325" y="450850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3076" name="Text Box 4"/>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3078" name="Text Box 6"/>
          <p:cNvSpPr txBox="1">
            <a:spLocks noChangeArrowheads="1"/>
          </p:cNvSpPr>
          <p:nvPr/>
        </p:nvSpPr>
        <p:spPr bwMode="auto">
          <a:xfrm>
            <a:off x="792163" y="3473450"/>
            <a:ext cx="7515225" cy="1006475"/>
          </a:xfrm>
          <a:prstGeom prst="rect">
            <a:avLst/>
          </a:prstGeom>
          <a:noFill/>
          <a:ln>
            <a:noFill/>
          </a:ln>
          <a:effectLst>
            <a:outerShdw dist="17961" dir="2700000" algn="ctr" rotWithShape="0">
              <a:srgbClr val="FFCC66"/>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b="1">
                <a:solidFill>
                  <a:srgbClr val="336600"/>
                </a:solidFill>
              </a:rPr>
              <a:t>Раздел </a:t>
            </a:r>
            <a:r>
              <a:rPr lang="en-US" altLang="ru-RU" sz="2000" b="1">
                <a:solidFill>
                  <a:srgbClr val="336600"/>
                </a:solidFill>
              </a:rPr>
              <a:t>I: </a:t>
            </a:r>
            <a:r>
              <a:rPr lang="ru-RU" altLang="ru-RU" sz="2000" b="1">
                <a:solidFill>
                  <a:srgbClr val="336600"/>
                </a:solidFill>
              </a:rPr>
              <a:t>ОБЩАЯ ХАРАКТЕРИСТИКА ОРГАНИЗАЦИИ</a:t>
            </a:r>
          </a:p>
          <a:p>
            <a:pPr algn="ctr"/>
            <a:r>
              <a:rPr lang="ru-RU" altLang="ru-RU" sz="2000" b="1">
                <a:solidFill>
                  <a:srgbClr val="336600"/>
                </a:solidFill>
              </a:rPr>
              <a:t> ИНФОРМАЦИОННОГО ОБМЕНА</a:t>
            </a:r>
          </a:p>
          <a:p>
            <a:pPr algn="ctr"/>
            <a:r>
              <a:rPr lang="ru-RU" altLang="ru-RU" sz="2000" b="1">
                <a:solidFill>
                  <a:srgbClr val="336600"/>
                </a:solidFill>
              </a:rPr>
              <a:t> В ИНФОРМАЦИОННО-ТЕХНОЛОГИЧЕСКИХ СЕТЯХ </a:t>
            </a:r>
          </a:p>
        </p:txBody>
      </p:sp>
      <p:sp>
        <p:nvSpPr>
          <p:cNvPr id="3080" name="Text Box 8"/>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b="1" i="1">
                <a:solidFill>
                  <a:srgbClr val="CC0000"/>
                </a:solidFill>
              </a:rPr>
              <a:t>КУРС ЛЕКЦИЙ</a:t>
            </a:r>
          </a:p>
          <a:p>
            <a:pPr algn="ctr"/>
            <a:endParaRPr lang="ru-RU" altLang="ru-RU" sz="2400" b="1">
              <a:solidFill>
                <a:srgbClr val="CC0000"/>
              </a:solidFill>
            </a:endParaRPr>
          </a:p>
          <a:p>
            <a:pPr algn="ctr"/>
            <a:r>
              <a:rPr lang="ru-RU" altLang="ru-RU" sz="2800" b="1">
                <a:solidFill>
                  <a:srgbClr val="FF0000"/>
                </a:solidFill>
              </a:rPr>
              <a:t>ОРГАНИЗАЦИЯ И</a:t>
            </a:r>
          </a:p>
          <a:p>
            <a:pPr algn="ctr"/>
            <a:r>
              <a:rPr lang="ru-RU" altLang="ru-RU" sz="2800" b="1">
                <a:solidFill>
                  <a:srgbClr val="FF0000"/>
                </a:solidFill>
              </a:rPr>
              <a:t>ОБЕСПЕЧЕНИЕ БЕЗОПАСНОСТИ</a:t>
            </a:r>
          </a:p>
          <a:p>
            <a:pPr algn="ctr"/>
            <a:r>
              <a:rPr lang="ru-RU" altLang="ru-RU" sz="2800" b="1">
                <a:solidFill>
                  <a:srgbClr val="FF0000"/>
                </a:solidFill>
              </a:rPr>
              <a:t>ИНФОРМАЦИОННО-ТЕХНОЛОГИЧЕСКИХ</a:t>
            </a:r>
          </a:p>
          <a:p>
            <a:pPr algn="ctr"/>
            <a:r>
              <a:rPr lang="ru-RU" altLang="ru-RU" sz="2800"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12292" name="Text Box 4"/>
          <p:cNvSpPr txBox="1">
            <a:spLocks noChangeArrowheads="1"/>
          </p:cNvSpPr>
          <p:nvPr/>
        </p:nvSpPr>
        <p:spPr bwMode="auto">
          <a:xfrm>
            <a:off x="246063" y="1282700"/>
            <a:ext cx="8639175"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Процедуры, определяемые стандартом V.24, расширены стандартом Х.21-бис на подключение абонентов через телефонный канал к цифровым сетям коммутации. Стандарт Х.21-бис позволяет устанавливать соединение через коммутируемые каналы для доступа к цифровым сетям. Порядок передачи данных через цифровые каналы определяется стандартом Х.21. Стандарт Х.21 наиболее широко используется в вычислительных сетях и рассматривается в качестве интерфейса, определяющего порядок сопряжения абонента с цифровым каналом передачи данных. </a:t>
            </a:r>
          </a:p>
        </p:txBody>
      </p:sp>
      <p:sp>
        <p:nvSpPr>
          <p:cNvPr id="12293" name="Text Box 5"/>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409" name="Group 97"/>
          <p:cNvGrpSpPr>
            <a:grpSpLocks/>
          </p:cNvGrpSpPr>
          <p:nvPr/>
        </p:nvGrpSpPr>
        <p:grpSpPr bwMode="auto">
          <a:xfrm>
            <a:off x="249238" y="881063"/>
            <a:ext cx="8645525" cy="5095875"/>
            <a:chOff x="157" y="632"/>
            <a:chExt cx="5446" cy="3210"/>
          </a:xfrm>
        </p:grpSpPr>
        <p:sp>
          <p:nvSpPr>
            <p:cNvPr id="13315" name="Text Box 3"/>
            <p:cNvSpPr txBox="1">
              <a:spLocks noChangeArrowheads="1"/>
            </p:cNvSpPr>
            <p:nvPr/>
          </p:nvSpPr>
          <p:spPr bwMode="auto">
            <a:xfrm>
              <a:off x="1791" y="1434"/>
              <a:ext cx="15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grpSp>
          <p:nvGrpSpPr>
            <p:cNvPr id="13318" name="Group 6"/>
            <p:cNvGrpSpPr>
              <a:grpSpLocks/>
            </p:cNvGrpSpPr>
            <p:nvPr/>
          </p:nvGrpSpPr>
          <p:grpSpPr bwMode="auto">
            <a:xfrm>
              <a:off x="291" y="632"/>
              <a:ext cx="736" cy="1639"/>
              <a:chOff x="2216" y="8202"/>
              <a:chExt cx="1140" cy="2736"/>
            </a:xfrm>
          </p:grpSpPr>
          <p:grpSp>
            <p:nvGrpSpPr>
              <p:cNvPr id="13319" name="Group 7"/>
              <p:cNvGrpSpPr>
                <a:grpSpLocks/>
              </p:cNvGrpSpPr>
              <p:nvPr/>
            </p:nvGrpSpPr>
            <p:grpSpPr bwMode="auto">
              <a:xfrm>
                <a:off x="2216" y="8886"/>
                <a:ext cx="1140" cy="2052"/>
                <a:chOff x="2216" y="8430"/>
                <a:chExt cx="1140" cy="2052"/>
              </a:xfrm>
            </p:grpSpPr>
            <p:sp>
              <p:nvSpPr>
                <p:cNvPr id="13320" name="Rectangle 8"/>
                <p:cNvSpPr>
                  <a:spLocks noChangeArrowheads="1"/>
                </p:cNvSpPr>
                <p:nvPr/>
              </p:nvSpPr>
              <p:spPr bwMode="auto">
                <a:xfrm>
                  <a:off x="2216" y="8430"/>
                  <a:ext cx="1140" cy="2052"/>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21" name="Line 9"/>
                <p:cNvSpPr>
                  <a:spLocks noChangeShapeType="1"/>
                </p:cNvSpPr>
                <p:nvPr/>
              </p:nvSpPr>
              <p:spPr bwMode="auto">
                <a:xfrm>
                  <a:off x="2216" y="9114"/>
                  <a:ext cx="114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22" name="Line 10"/>
                <p:cNvSpPr>
                  <a:spLocks noChangeShapeType="1"/>
                </p:cNvSpPr>
                <p:nvPr/>
              </p:nvSpPr>
              <p:spPr bwMode="auto">
                <a:xfrm>
                  <a:off x="2216" y="9798"/>
                  <a:ext cx="114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13323" name="Arc 11"/>
              <p:cNvSpPr>
                <a:spLocks/>
              </p:cNvSpPr>
              <p:nvPr/>
            </p:nvSpPr>
            <p:spPr bwMode="auto">
              <a:xfrm flipH="1" flipV="1">
                <a:off x="2216" y="8202"/>
                <a:ext cx="1140" cy="4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24" name="Line 12"/>
              <p:cNvSpPr>
                <a:spLocks noChangeShapeType="1"/>
              </p:cNvSpPr>
              <p:nvPr/>
            </p:nvSpPr>
            <p:spPr bwMode="auto">
              <a:xfrm flipV="1">
                <a:off x="3356" y="8658"/>
                <a:ext cx="0" cy="22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25" name="Line 13"/>
              <p:cNvSpPr>
                <a:spLocks noChangeShapeType="1"/>
              </p:cNvSpPr>
              <p:nvPr/>
            </p:nvSpPr>
            <p:spPr bwMode="auto">
              <a:xfrm flipV="1">
                <a:off x="2216" y="8202"/>
                <a:ext cx="0" cy="684"/>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13326" name="Group 14"/>
            <p:cNvGrpSpPr>
              <a:grpSpLocks/>
            </p:cNvGrpSpPr>
            <p:nvPr/>
          </p:nvGrpSpPr>
          <p:grpSpPr bwMode="auto">
            <a:xfrm flipH="1">
              <a:off x="4707" y="632"/>
              <a:ext cx="736" cy="1639"/>
              <a:chOff x="2216" y="8202"/>
              <a:chExt cx="1140" cy="2736"/>
            </a:xfrm>
          </p:grpSpPr>
          <p:grpSp>
            <p:nvGrpSpPr>
              <p:cNvPr id="13327" name="Group 15"/>
              <p:cNvGrpSpPr>
                <a:grpSpLocks/>
              </p:cNvGrpSpPr>
              <p:nvPr/>
            </p:nvGrpSpPr>
            <p:grpSpPr bwMode="auto">
              <a:xfrm>
                <a:off x="2216" y="8886"/>
                <a:ext cx="1140" cy="2052"/>
                <a:chOff x="2216" y="8430"/>
                <a:chExt cx="1140" cy="2052"/>
              </a:xfrm>
            </p:grpSpPr>
            <p:sp>
              <p:nvSpPr>
                <p:cNvPr id="13328" name="Rectangle 16"/>
                <p:cNvSpPr>
                  <a:spLocks noChangeArrowheads="1"/>
                </p:cNvSpPr>
                <p:nvPr/>
              </p:nvSpPr>
              <p:spPr bwMode="auto">
                <a:xfrm>
                  <a:off x="2216" y="8430"/>
                  <a:ext cx="1140" cy="2052"/>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29" name="Line 17"/>
                <p:cNvSpPr>
                  <a:spLocks noChangeShapeType="1"/>
                </p:cNvSpPr>
                <p:nvPr/>
              </p:nvSpPr>
              <p:spPr bwMode="auto">
                <a:xfrm>
                  <a:off x="2216" y="9114"/>
                  <a:ext cx="114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30" name="Line 18"/>
                <p:cNvSpPr>
                  <a:spLocks noChangeShapeType="1"/>
                </p:cNvSpPr>
                <p:nvPr/>
              </p:nvSpPr>
              <p:spPr bwMode="auto">
                <a:xfrm>
                  <a:off x="2216" y="9798"/>
                  <a:ext cx="114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13331" name="Arc 19"/>
              <p:cNvSpPr>
                <a:spLocks/>
              </p:cNvSpPr>
              <p:nvPr/>
            </p:nvSpPr>
            <p:spPr bwMode="auto">
              <a:xfrm flipH="1" flipV="1">
                <a:off x="2216" y="8202"/>
                <a:ext cx="1140" cy="456"/>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28575">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32" name="Line 20"/>
              <p:cNvSpPr>
                <a:spLocks noChangeShapeType="1"/>
              </p:cNvSpPr>
              <p:nvPr/>
            </p:nvSpPr>
            <p:spPr bwMode="auto">
              <a:xfrm flipV="1">
                <a:off x="3356" y="8658"/>
                <a:ext cx="0" cy="228"/>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33" name="Line 21"/>
              <p:cNvSpPr>
                <a:spLocks noChangeShapeType="1"/>
              </p:cNvSpPr>
              <p:nvPr/>
            </p:nvSpPr>
            <p:spPr bwMode="auto">
              <a:xfrm flipV="1">
                <a:off x="2216" y="8202"/>
                <a:ext cx="0" cy="684"/>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13334" name="Group 22"/>
            <p:cNvGrpSpPr>
              <a:grpSpLocks/>
            </p:cNvGrpSpPr>
            <p:nvPr/>
          </p:nvGrpSpPr>
          <p:grpSpPr bwMode="auto">
            <a:xfrm>
              <a:off x="1763" y="1452"/>
              <a:ext cx="736" cy="819"/>
              <a:chOff x="4382" y="9228"/>
              <a:chExt cx="1140" cy="1368"/>
            </a:xfrm>
          </p:grpSpPr>
          <p:sp>
            <p:nvSpPr>
              <p:cNvPr id="13335" name="Rectangle 23"/>
              <p:cNvSpPr>
                <a:spLocks noChangeArrowheads="1"/>
              </p:cNvSpPr>
              <p:nvPr/>
            </p:nvSpPr>
            <p:spPr bwMode="auto">
              <a:xfrm>
                <a:off x="4382" y="9228"/>
                <a:ext cx="1140" cy="136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36" name="Line 24"/>
              <p:cNvSpPr>
                <a:spLocks noChangeShapeType="1"/>
              </p:cNvSpPr>
              <p:nvPr/>
            </p:nvSpPr>
            <p:spPr bwMode="auto">
              <a:xfrm>
                <a:off x="4382" y="9912"/>
                <a:ext cx="114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37" name="Line 25"/>
              <p:cNvSpPr>
                <a:spLocks noChangeShapeType="1"/>
              </p:cNvSpPr>
              <p:nvPr/>
            </p:nvSpPr>
            <p:spPr bwMode="auto">
              <a:xfrm rot="-5400000">
                <a:off x="4610" y="10254"/>
                <a:ext cx="684"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13338" name="Group 26"/>
            <p:cNvGrpSpPr>
              <a:grpSpLocks/>
            </p:cNvGrpSpPr>
            <p:nvPr/>
          </p:nvGrpSpPr>
          <p:grpSpPr bwMode="auto">
            <a:xfrm>
              <a:off x="3235" y="1452"/>
              <a:ext cx="736" cy="819"/>
              <a:chOff x="4382" y="9228"/>
              <a:chExt cx="1140" cy="1368"/>
            </a:xfrm>
          </p:grpSpPr>
          <p:sp>
            <p:nvSpPr>
              <p:cNvPr id="13339" name="Rectangle 27"/>
              <p:cNvSpPr>
                <a:spLocks noChangeArrowheads="1"/>
              </p:cNvSpPr>
              <p:nvPr/>
            </p:nvSpPr>
            <p:spPr bwMode="auto">
              <a:xfrm>
                <a:off x="4382" y="9228"/>
                <a:ext cx="1140" cy="1368"/>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40" name="Line 28"/>
              <p:cNvSpPr>
                <a:spLocks noChangeShapeType="1"/>
              </p:cNvSpPr>
              <p:nvPr/>
            </p:nvSpPr>
            <p:spPr bwMode="auto">
              <a:xfrm>
                <a:off x="4382" y="9912"/>
                <a:ext cx="1140"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41" name="Line 29"/>
              <p:cNvSpPr>
                <a:spLocks noChangeShapeType="1"/>
              </p:cNvSpPr>
              <p:nvPr/>
            </p:nvSpPr>
            <p:spPr bwMode="auto">
              <a:xfrm rot="-5400000">
                <a:off x="4610" y="10254"/>
                <a:ext cx="684" cy="0"/>
              </a:xfrm>
              <a:prstGeom prst="line">
                <a:avLst/>
              </a:prstGeom>
              <a:noFill/>
              <a:ln w="28575">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13342" name="Line 30"/>
            <p:cNvSpPr>
              <a:spLocks noChangeShapeType="1"/>
            </p:cNvSpPr>
            <p:nvPr/>
          </p:nvSpPr>
          <p:spPr bwMode="auto">
            <a:xfrm>
              <a:off x="1027" y="1725"/>
              <a:ext cx="736" cy="0"/>
            </a:xfrm>
            <a:prstGeom prst="line">
              <a:avLst/>
            </a:prstGeom>
            <a:noFill/>
            <a:ln w="19050">
              <a:solidFill>
                <a:srgbClr val="D60093"/>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3343" name="Line 31"/>
            <p:cNvSpPr>
              <a:spLocks noChangeShapeType="1"/>
            </p:cNvSpPr>
            <p:nvPr/>
          </p:nvSpPr>
          <p:spPr bwMode="auto">
            <a:xfrm>
              <a:off x="1027" y="2135"/>
              <a:ext cx="736" cy="0"/>
            </a:xfrm>
            <a:prstGeom prst="line">
              <a:avLst/>
            </a:prstGeom>
            <a:noFill/>
            <a:ln w="19050">
              <a:solidFill>
                <a:srgbClr val="FF9900"/>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3344" name="Line 32"/>
            <p:cNvSpPr>
              <a:spLocks noChangeShapeType="1"/>
            </p:cNvSpPr>
            <p:nvPr/>
          </p:nvSpPr>
          <p:spPr bwMode="auto">
            <a:xfrm>
              <a:off x="2499" y="1725"/>
              <a:ext cx="736" cy="0"/>
            </a:xfrm>
            <a:prstGeom prst="line">
              <a:avLst/>
            </a:prstGeom>
            <a:noFill/>
            <a:ln w="19050">
              <a:solidFill>
                <a:srgbClr val="D60093"/>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3345" name="Line 33"/>
            <p:cNvSpPr>
              <a:spLocks noChangeShapeType="1"/>
            </p:cNvSpPr>
            <p:nvPr/>
          </p:nvSpPr>
          <p:spPr bwMode="auto">
            <a:xfrm>
              <a:off x="2499" y="2135"/>
              <a:ext cx="736" cy="0"/>
            </a:xfrm>
            <a:prstGeom prst="line">
              <a:avLst/>
            </a:prstGeom>
            <a:noFill/>
            <a:ln w="19050">
              <a:solidFill>
                <a:srgbClr val="FF9900"/>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3346" name="Line 34"/>
            <p:cNvSpPr>
              <a:spLocks noChangeShapeType="1"/>
            </p:cNvSpPr>
            <p:nvPr/>
          </p:nvSpPr>
          <p:spPr bwMode="auto">
            <a:xfrm>
              <a:off x="3971" y="2135"/>
              <a:ext cx="736" cy="0"/>
            </a:xfrm>
            <a:prstGeom prst="line">
              <a:avLst/>
            </a:prstGeom>
            <a:noFill/>
            <a:ln w="19050">
              <a:solidFill>
                <a:srgbClr val="FF9900"/>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3347" name="Line 35"/>
            <p:cNvSpPr>
              <a:spLocks noChangeShapeType="1"/>
            </p:cNvSpPr>
            <p:nvPr/>
          </p:nvSpPr>
          <p:spPr bwMode="auto">
            <a:xfrm>
              <a:off x="3971" y="1725"/>
              <a:ext cx="736" cy="0"/>
            </a:xfrm>
            <a:prstGeom prst="line">
              <a:avLst/>
            </a:prstGeom>
            <a:noFill/>
            <a:ln w="19050">
              <a:solidFill>
                <a:srgbClr val="D60093"/>
              </a:solidFill>
              <a:prstDash val="dashDot"/>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ru-RU"/>
            </a:p>
          </p:txBody>
        </p:sp>
        <p:sp>
          <p:nvSpPr>
            <p:cNvPr id="13348" name="Rectangle 36"/>
            <p:cNvSpPr>
              <a:spLocks noChangeArrowheads="1"/>
            </p:cNvSpPr>
            <p:nvPr/>
          </p:nvSpPr>
          <p:spPr bwMode="auto">
            <a:xfrm>
              <a:off x="1763" y="2749"/>
              <a:ext cx="294" cy="547"/>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49" name="Rectangle 37"/>
            <p:cNvSpPr>
              <a:spLocks noChangeArrowheads="1"/>
            </p:cNvSpPr>
            <p:nvPr/>
          </p:nvSpPr>
          <p:spPr bwMode="auto">
            <a:xfrm>
              <a:off x="2205" y="2749"/>
              <a:ext cx="294" cy="547"/>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50" name="Rectangle 38"/>
            <p:cNvSpPr>
              <a:spLocks noChangeArrowheads="1"/>
            </p:cNvSpPr>
            <p:nvPr/>
          </p:nvSpPr>
          <p:spPr bwMode="auto">
            <a:xfrm>
              <a:off x="3235" y="2749"/>
              <a:ext cx="294" cy="547"/>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51" name="Rectangle 39"/>
            <p:cNvSpPr>
              <a:spLocks noChangeArrowheads="1"/>
            </p:cNvSpPr>
            <p:nvPr/>
          </p:nvSpPr>
          <p:spPr bwMode="auto">
            <a:xfrm>
              <a:off x="3677" y="2749"/>
              <a:ext cx="294" cy="547"/>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52" name="Rectangle 40"/>
            <p:cNvSpPr>
              <a:spLocks noChangeArrowheads="1"/>
            </p:cNvSpPr>
            <p:nvPr/>
          </p:nvSpPr>
          <p:spPr bwMode="auto">
            <a:xfrm>
              <a:off x="4928" y="2749"/>
              <a:ext cx="294" cy="547"/>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53" name="Rectangle 41"/>
            <p:cNvSpPr>
              <a:spLocks noChangeArrowheads="1"/>
            </p:cNvSpPr>
            <p:nvPr/>
          </p:nvSpPr>
          <p:spPr bwMode="auto">
            <a:xfrm>
              <a:off x="512" y="2749"/>
              <a:ext cx="294" cy="547"/>
            </a:xfrm>
            <a:prstGeom prst="rect">
              <a:avLst/>
            </a:prstGeom>
            <a:noFill/>
            <a:ln w="28575">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54" name="Line 42"/>
            <p:cNvSpPr>
              <a:spLocks noChangeShapeType="1"/>
            </p:cNvSpPr>
            <p:nvPr/>
          </p:nvSpPr>
          <p:spPr bwMode="auto">
            <a:xfrm>
              <a:off x="659" y="2271"/>
              <a:ext cx="0" cy="4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55" name="Line 43"/>
            <p:cNvSpPr>
              <a:spLocks noChangeShapeType="1"/>
            </p:cNvSpPr>
            <p:nvPr/>
          </p:nvSpPr>
          <p:spPr bwMode="auto">
            <a:xfrm>
              <a:off x="1910" y="2271"/>
              <a:ext cx="0" cy="4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56" name="Line 44"/>
            <p:cNvSpPr>
              <a:spLocks noChangeShapeType="1"/>
            </p:cNvSpPr>
            <p:nvPr/>
          </p:nvSpPr>
          <p:spPr bwMode="auto">
            <a:xfrm>
              <a:off x="3382" y="2271"/>
              <a:ext cx="0" cy="4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57" name="Line 45"/>
            <p:cNvSpPr>
              <a:spLocks noChangeShapeType="1"/>
            </p:cNvSpPr>
            <p:nvPr/>
          </p:nvSpPr>
          <p:spPr bwMode="auto">
            <a:xfrm>
              <a:off x="3824" y="2271"/>
              <a:ext cx="0" cy="4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58" name="Line 46"/>
            <p:cNvSpPr>
              <a:spLocks noChangeShapeType="1"/>
            </p:cNvSpPr>
            <p:nvPr/>
          </p:nvSpPr>
          <p:spPr bwMode="auto">
            <a:xfrm>
              <a:off x="5075" y="2271"/>
              <a:ext cx="0" cy="4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59" name="Line 47"/>
            <p:cNvSpPr>
              <a:spLocks noChangeShapeType="1"/>
            </p:cNvSpPr>
            <p:nvPr/>
          </p:nvSpPr>
          <p:spPr bwMode="auto">
            <a:xfrm>
              <a:off x="2352" y="2271"/>
              <a:ext cx="0" cy="478"/>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3360" name="Freeform 48"/>
            <p:cNvSpPr>
              <a:spLocks/>
            </p:cNvSpPr>
            <p:nvPr/>
          </p:nvSpPr>
          <p:spPr bwMode="auto">
            <a:xfrm>
              <a:off x="658" y="3296"/>
              <a:ext cx="1254" cy="205"/>
            </a:xfrm>
            <a:custGeom>
              <a:avLst/>
              <a:gdLst>
                <a:gd name="T0" fmla="*/ 2 w 1943"/>
                <a:gd name="T1" fmla="*/ 0 h 684"/>
                <a:gd name="T2" fmla="*/ 0 w 1943"/>
                <a:gd name="T3" fmla="*/ 227 h 684"/>
                <a:gd name="T4" fmla="*/ 1260 w 1943"/>
                <a:gd name="T5" fmla="*/ 227 h 684"/>
                <a:gd name="T6" fmla="*/ 683 w 1943"/>
                <a:gd name="T7" fmla="*/ 684 h 684"/>
                <a:gd name="T8" fmla="*/ 1943 w 1943"/>
                <a:gd name="T9" fmla="*/ 684 h 684"/>
                <a:gd name="T10" fmla="*/ 1940 w 1943"/>
                <a:gd name="T11" fmla="*/ 1 h 684"/>
              </a:gdLst>
              <a:ahLst/>
              <a:cxnLst>
                <a:cxn ang="0">
                  <a:pos x="T0" y="T1"/>
                </a:cxn>
                <a:cxn ang="0">
                  <a:pos x="T2" y="T3"/>
                </a:cxn>
                <a:cxn ang="0">
                  <a:pos x="T4" y="T5"/>
                </a:cxn>
                <a:cxn ang="0">
                  <a:pos x="T6" y="T7"/>
                </a:cxn>
                <a:cxn ang="0">
                  <a:pos x="T8" y="T9"/>
                </a:cxn>
                <a:cxn ang="0">
                  <a:pos x="T10" y="T11"/>
                </a:cxn>
              </a:cxnLst>
              <a:rect l="0" t="0" r="r" b="b"/>
              <a:pathLst>
                <a:path w="1943" h="684">
                  <a:moveTo>
                    <a:pt x="2" y="0"/>
                  </a:moveTo>
                  <a:lnTo>
                    <a:pt x="0" y="227"/>
                  </a:lnTo>
                  <a:lnTo>
                    <a:pt x="1260" y="227"/>
                  </a:lnTo>
                  <a:lnTo>
                    <a:pt x="683" y="684"/>
                  </a:lnTo>
                  <a:lnTo>
                    <a:pt x="1943" y="684"/>
                  </a:lnTo>
                  <a:lnTo>
                    <a:pt x="1940" y="1"/>
                  </a:lnTo>
                </a:path>
              </a:pathLst>
            </a:custGeom>
            <a:noFill/>
            <a:ln w="1905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61" name="Freeform 49"/>
            <p:cNvSpPr>
              <a:spLocks/>
            </p:cNvSpPr>
            <p:nvPr/>
          </p:nvSpPr>
          <p:spPr bwMode="auto">
            <a:xfrm>
              <a:off x="3824" y="3296"/>
              <a:ext cx="1254" cy="205"/>
            </a:xfrm>
            <a:custGeom>
              <a:avLst/>
              <a:gdLst>
                <a:gd name="T0" fmla="*/ 2 w 1943"/>
                <a:gd name="T1" fmla="*/ 0 h 684"/>
                <a:gd name="T2" fmla="*/ 0 w 1943"/>
                <a:gd name="T3" fmla="*/ 227 h 684"/>
                <a:gd name="T4" fmla="*/ 1260 w 1943"/>
                <a:gd name="T5" fmla="*/ 227 h 684"/>
                <a:gd name="T6" fmla="*/ 683 w 1943"/>
                <a:gd name="T7" fmla="*/ 684 h 684"/>
                <a:gd name="T8" fmla="*/ 1943 w 1943"/>
                <a:gd name="T9" fmla="*/ 684 h 684"/>
                <a:gd name="T10" fmla="*/ 1940 w 1943"/>
                <a:gd name="T11" fmla="*/ 1 h 684"/>
              </a:gdLst>
              <a:ahLst/>
              <a:cxnLst>
                <a:cxn ang="0">
                  <a:pos x="T0" y="T1"/>
                </a:cxn>
                <a:cxn ang="0">
                  <a:pos x="T2" y="T3"/>
                </a:cxn>
                <a:cxn ang="0">
                  <a:pos x="T4" y="T5"/>
                </a:cxn>
                <a:cxn ang="0">
                  <a:pos x="T6" y="T7"/>
                </a:cxn>
                <a:cxn ang="0">
                  <a:pos x="T8" y="T9"/>
                </a:cxn>
                <a:cxn ang="0">
                  <a:pos x="T10" y="T11"/>
                </a:cxn>
              </a:cxnLst>
              <a:rect l="0" t="0" r="r" b="b"/>
              <a:pathLst>
                <a:path w="1943" h="684">
                  <a:moveTo>
                    <a:pt x="2" y="0"/>
                  </a:moveTo>
                  <a:lnTo>
                    <a:pt x="0" y="227"/>
                  </a:lnTo>
                  <a:lnTo>
                    <a:pt x="1260" y="227"/>
                  </a:lnTo>
                  <a:lnTo>
                    <a:pt x="683" y="684"/>
                  </a:lnTo>
                  <a:lnTo>
                    <a:pt x="1943" y="684"/>
                  </a:lnTo>
                  <a:lnTo>
                    <a:pt x="1940" y="1"/>
                  </a:lnTo>
                </a:path>
              </a:pathLst>
            </a:custGeom>
            <a:noFill/>
            <a:ln w="1905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62" name="Freeform 50"/>
            <p:cNvSpPr>
              <a:spLocks/>
            </p:cNvSpPr>
            <p:nvPr/>
          </p:nvSpPr>
          <p:spPr bwMode="auto">
            <a:xfrm>
              <a:off x="2352" y="3296"/>
              <a:ext cx="1030" cy="205"/>
            </a:xfrm>
            <a:custGeom>
              <a:avLst/>
              <a:gdLst>
                <a:gd name="T0" fmla="*/ 2 w 1943"/>
                <a:gd name="T1" fmla="*/ 0 h 684"/>
                <a:gd name="T2" fmla="*/ 0 w 1943"/>
                <a:gd name="T3" fmla="*/ 227 h 684"/>
                <a:gd name="T4" fmla="*/ 1260 w 1943"/>
                <a:gd name="T5" fmla="*/ 227 h 684"/>
                <a:gd name="T6" fmla="*/ 683 w 1943"/>
                <a:gd name="T7" fmla="*/ 684 h 684"/>
                <a:gd name="T8" fmla="*/ 1943 w 1943"/>
                <a:gd name="T9" fmla="*/ 684 h 684"/>
                <a:gd name="T10" fmla="*/ 1940 w 1943"/>
                <a:gd name="T11" fmla="*/ 1 h 684"/>
              </a:gdLst>
              <a:ahLst/>
              <a:cxnLst>
                <a:cxn ang="0">
                  <a:pos x="T0" y="T1"/>
                </a:cxn>
                <a:cxn ang="0">
                  <a:pos x="T2" y="T3"/>
                </a:cxn>
                <a:cxn ang="0">
                  <a:pos x="T4" y="T5"/>
                </a:cxn>
                <a:cxn ang="0">
                  <a:pos x="T6" y="T7"/>
                </a:cxn>
                <a:cxn ang="0">
                  <a:pos x="T8" y="T9"/>
                </a:cxn>
                <a:cxn ang="0">
                  <a:pos x="T10" y="T11"/>
                </a:cxn>
              </a:cxnLst>
              <a:rect l="0" t="0" r="r" b="b"/>
              <a:pathLst>
                <a:path w="1943" h="684">
                  <a:moveTo>
                    <a:pt x="2" y="0"/>
                  </a:moveTo>
                  <a:lnTo>
                    <a:pt x="0" y="227"/>
                  </a:lnTo>
                  <a:lnTo>
                    <a:pt x="1260" y="227"/>
                  </a:lnTo>
                  <a:lnTo>
                    <a:pt x="683" y="684"/>
                  </a:lnTo>
                  <a:lnTo>
                    <a:pt x="1943" y="684"/>
                  </a:lnTo>
                  <a:lnTo>
                    <a:pt x="1940" y="1"/>
                  </a:lnTo>
                </a:path>
              </a:pathLst>
            </a:custGeom>
            <a:noFill/>
            <a:ln w="1905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63" name="Oval 51"/>
            <p:cNvSpPr>
              <a:spLocks noChangeArrowheads="1"/>
            </p:cNvSpPr>
            <p:nvPr/>
          </p:nvSpPr>
          <p:spPr bwMode="auto">
            <a:xfrm>
              <a:off x="586" y="2578"/>
              <a:ext cx="147" cy="69"/>
            </a:xfrm>
            <a:prstGeom prst="ellipse">
              <a:avLst/>
            </a:prstGeom>
            <a:solidFill>
              <a:srgbClr val="99FF99"/>
            </a:solidFill>
            <a:ln w="28575">
              <a:solidFill>
                <a:schemeClr val="hlink"/>
              </a:solidFill>
              <a:round/>
              <a:headEnd/>
              <a:tailEnd/>
            </a:ln>
          </p:spPr>
          <p:txBody>
            <a:bodyPr/>
            <a:lstStyle/>
            <a:p>
              <a:endParaRPr lang="ru-RU"/>
            </a:p>
          </p:txBody>
        </p:sp>
        <p:sp>
          <p:nvSpPr>
            <p:cNvPr id="13364" name="Oval 52"/>
            <p:cNvSpPr>
              <a:spLocks noChangeArrowheads="1"/>
            </p:cNvSpPr>
            <p:nvPr/>
          </p:nvSpPr>
          <p:spPr bwMode="auto">
            <a:xfrm>
              <a:off x="1837" y="2578"/>
              <a:ext cx="147" cy="69"/>
            </a:xfrm>
            <a:prstGeom prst="ellipse">
              <a:avLst/>
            </a:prstGeom>
            <a:solidFill>
              <a:srgbClr val="99FF99"/>
            </a:solidFill>
            <a:ln w="28575">
              <a:solidFill>
                <a:schemeClr val="hlink"/>
              </a:solidFill>
              <a:round/>
              <a:headEnd/>
              <a:tailEnd/>
            </a:ln>
          </p:spPr>
          <p:txBody>
            <a:bodyPr/>
            <a:lstStyle/>
            <a:p>
              <a:endParaRPr lang="ru-RU"/>
            </a:p>
          </p:txBody>
        </p:sp>
        <p:sp>
          <p:nvSpPr>
            <p:cNvPr id="13365" name="Oval 53"/>
            <p:cNvSpPr>
              <a:spLocks noChangeArrowheads="1"/>
            </p:cNvSpPr>
            <p:nvPr/>
          </p:nvSpPr>
          <p:spPr bwMode="auto">
            <a:xfrm>
              <a:off x="2278" y="2578"/>
              <a:ext cx="147" cy="69"/>
            </a:xfrm>
            <a:prstGeom prst="ellipse">
              <a:avLst/>
            </a:prstGeom>
            <a:solidFill>
              <a:srgbClr val="99FF99"/>
            </a:solidFill>
            <a:ln w="28575">
              <a:solidFill>
                <a:schemeClr val="hlink"/>
              </a:solidFill>
              <a:round/>
              <a:headEnd/>
              <a:tailEnd/>
            </a:ln>
          </p:spPr>
          <p:txBody>
            <a:bodyPr/>
            <a:lstStyle/>
            <a:p>
              <a:endParaRPr lang="ru-RU"/>
            </a:p>
          </p:txBody>
        </p:sp>
        <p:sp>
          <p:nvSpPr>
            <p:cNvPr id="13366" name="Oval 54"/>
            <p:cNvSpPr>
              <a:spLocks noChangeArrowheads="1"/>
            </p:cNvSpPr>
            <p:nvPr/>
          </p:nvSpPr>
          <p:spPr bwMode="auto">
            <a:xfrm>
              <a:off x="3309" y="2578"/>
              <a:ext cx="147" cy="69"/>
            </a:xfrm>
            <a:prstGeom prst="ellipse">
              <a:avLst/>
            </a:prstGeom>
            <a:solidFill>
              <a:srgbClr val="99FF99"/>
            </a:solidFill>
            <a:ln w="28575">
              <a:solidFill>
                <a:schemeClr val="hlink"/>
              </a:solidFill>
              <a:round/>
              <a:headEnd/>
              <a:tailEnd/>
            </a:ln>
          </p:spPr>
          <p:txBody>
            <a:bodyPr/>
            <a:lstStyle/>
            <a:p>
              <a:endParaRPr lang="ru-RU"/>
            </a:p>
          </p:txBody>
        </p:sp>
        <p:sp>
          <p:nvSpPr>
            <p:cNvPr id="13367" name="Oval 55"/>
            <p:cNvSpPr>
              <a:spLocks noChangeArrowheads="1"/>
            </p:cNvSpPr>
            <p:nvPr/>
          </p:nvSpPr>
          <p:spPr bwMode="auto">
            <a:xfrm>
              <a:off x="3750" y="2578"/>
              <a:ext cx="147" cy="69"/>
            </a:xfrm>
            <a:prstGeom prst="ellipse">
              <a:avLst/>
            </a:prstGeom>
            <a:solidFill>
              <a:srgbClr val="99FF99"/>
            </a:solidFill>
            <a:ln w="28575">
              <a:solidFill>
                <a:schemeClr val="hlink"/>
              </a:solidFill>
              <a:round/>
              <a:headEnd/>
              <a:tailEnd/>
            </a:ln>
          </p:spPr>
          <p:txBody>
            <a:bodyPr/>
            <a:lstStyle/>
            <a:p>
              <a:endParaRPr lang="ru-RU"/>
            </a:p>
          </p:txBody>
        </p:sp>
        <p:sp>
          <p:nvSpPr>
            <p:cNvPr id="13368" name="Oval 56"/>
            <p:cNvSpPr>
              <a:spLocks noChangeArrowheads="1"/>
            </p:cNvSpPr>
            <p:nvPr/>
          </p:nvSpPr>
          <p:spPr bwMode="auto">
            <a:xfrm>
              <a:off x="5001" y="2578"/>
              <a:ext cx="147" cy="69"/>
            </a:xfrm>
            <a:prstGeom prst="ellipse">
              <a:avLst/>
            </a:prstGeom>
            <a:solidFill>
              <a:srgbClr val="99FF99"/>
            </a:solidFill>
            <a:ln w="28575">
              <a:solidFill>
                <a:schemeClr val="hlink"/>
              </a:solidFill>
              <a:round/>
              <a:headEnd/>
              <a:tailEnd/>
            </a:ln>
          </p:spPr>
          <p:txBody>
            <a:bodyPr/>
            <a:lstStyle/>
            <a:p>
              <a:endParaRPr lang="ru-RU"/>
            </a:p>
          </p:txBody>
        </p:sp>
        <p:sp>
          <p:nvSpPr>
            <p:cNvPr id="13369" name="Rectangle 57"/>
            <p:cNvSpPr>
              <a:spLocks noChangeArrowheads="1"/>
            </p:cNvSpPr>
            <p:nvPr/>
          </p:nvSpPr>
          <p:spPr bwMode="auto">
            <a:xfrm>
              <a:off x="157" y="1452"/>
              <a:ext cx="5446" cy="2390"/>
            </a:xfrm>
            <a:prstGeom prst="rect">
              <a:avLst/>
            </a:prstGeom>
            <a:noFill/>
            <a:ln w="28575">
              <a:solidFill>
                <a:srgbClr val="CC9900"/>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70" name="Freeform 58"/>
            <p:cNvSpPr>
              <a:spLocks/>
            </p:cNvSpPr>
            <p:nvPr/>
          </p:nvSpPr>
          <p:spPr bwMode="auto">
            <a:xfrm>
              <a:off x="3603" y="1247"/>
              <a:ext cx="736" cy="205"/>
            </a:xfrm>
            <a:custGeom>
              <a:avLst/>
              <a:gdLst>
                <a:gd name="T0" fmla="*/ 0 w 1140"/>
                <a:gd name="T1" fmla="*/ 0 h 342"/>
                <a:gd name="T2" fmla="*/ 684 w 1140"/>
                <a:gd name="T3" fmla="*/ 4 h 342"/>
                <a:gd name="T4" fmla="*/ 1140 w 1140"/>
                <a:gd name="T5" fmla="*/ 342 h 342"/>
              </a:gdLst>
              <a:ahLst/>
              <a:cxnLst>
                <a:cxn ang="0">
                  <a:pos x="T0" y="T1"/>
                </a:cxn>
                <a:cxn ang="0">
                  <a:pos x="T2" y="T3"/>
                </a:cxn>
                <a:cxn ang="0">
                  <a:pos x="T4" y="T5"/>
                </a:cxn>
              </a:cxnLst>
              <a:rect l="0" t="0" r="r" b="b"/>
              <a:pathLst>
                <a:path w="1140" h="342">
                  <a:moveTo>
                    <a:pt x="0" y="0"/>
                  </a:moveTo>
                  <a:lnTo>
                    <a:pt x="684" y="4"/>
                  </a:lnTo>
                  <a:lnTo>
                    <a:pt x="1140" y="342"/>
                  </a:lnTo>
                </a:path>
              </a:pathLst>
            </a:custGeom>
            <a:noFill/>
            <a:ln w="19050" cap="flat" cmpd="sng">
              <a:solidFill>
                <a:srgbClr val="000066"/>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3371" name="Text Box 59"/>
            <p:cNvSpPr txBox="1">
              <a:spLocks noChangeArrowheads="1"/>
            </p:cNvSpPr>
            <p:nvPr/>
          </p:nvSpPr>
          <p:spPr bwMode="auto">
            <a:xfrm>
              <a:off x="3025" y="1076"/>
              <a:ext cx="1240" cy="16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800080"/>
                  </a:solidFill>
                </a:rPr>
                <a:t>Интерфейс Х.25</a:t>
              </a:r>
            </a:p>
          </p:txBody>
        </p:sp>
        <p:sp>
          <p:nvSpPr>
            <p:cNvPr id="13372" name="Text Box 60"/>
            <p:cNvSpPr txBox="1">
              <a:spLocks noChangeArrowheads="1"/>
            </p:cNvSpPr>
            <p:nvPr/>
          </p:nvSpPr>
          <p:spPr bwMode="auto">
            <a:xfrm>
              <a:off x="2586" y="3602"/>
              <a:ext cx="588" cy="22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400" b="1">
                  <a:solidFill>
                    <a:srgbClr val="800080"/>
                  </a:solidFill>
                </a:rPr>
                <a:t>С</a:t>
              </a:r>
              <a:r>
                <a:rPr lang="en-US" altLang="ru-RU" sz="2400" b="1">
                  <a:solidFill>
                    <a:srgbClr val="800080"/>
                  </a:solidFill>
                </a:rPr>
                <a:t> </a:t>
              </a:r>
              <a:r>
                <a:rPr lang="ru-RU" altLang="ru-RU" sz="2400" b="1">
                  <a:solidFill>
                    <a:srgbClr val="800080"/>
                  </a:solidFill>
                </a:rPr>
                <a:t>П</a:t>
              </a:r>
              <a:r>
                <a:rPr lang="en-US" altLang="ru-RU" sz="2400" b="1">
                  <a:solidFill>
                    <a:srgbClr val="800080"/>
                  </a:solidFill>
                </a:rPr>
                <a:t> </a:t>
              </a:r>
              <a:r>
                <a:rPr lang="ru-RU" altLang="ru-RU" sz="2400" b="1">
                  <a:solidFill>
                    <a:srgbClr val="800080"/>
                  </a:solidFill>
                </a:rPr>
                <a:t>Д</a:t>
              </a:r>
            </a:p>
          </p:txBody>
        </p:sp>
        <p:sp>
          <p:nvSpPr>
            <p:cNvPr id="13373" name="Text Box 61"/>
            <p:cNvSpPr txBox="1">
              <a:spLocks noChangeArrowheads="1"/>
            </p:cNvSpPr>
            <p:nvPr/>
          </p:nvSpPr>
          <p:spPr bwMode="auto">
            <a:xfrm>
              <a:off x="1763" y="2920"/>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1</a:t>
              </a:r>
            </a:p>
          </p:txBody>
        </p:sp>
        <p:sp>
          <p:nvSpPr>
            <p:cNvPr id="13374" name="Text Box 62"/>
            <p:cNvSpPr txBox="1">
              <a:spLocks noChangeArrowheads="1"/>
            </p:cNvSpPr>
            <p:nvPr/>
          </p:nvSpPr>
          <p:spPr bwMode="auto">
            <a:xfrm>
              <a:off x="512" y="2920"/>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1</a:t>
              </a:r>
            </a:p>
          </p:txBody>
        </p:sp>
        <p:sp>
          <p:nvSpPr>
            <p:cNvPr id="13375" name="Text Box 63"/>
            <p:cNvSpPr txBox="1">
              <a:spLocks noChangeArrowheads="1"/>
            </p:cNvSpPr>
            <p:nvPr/>
          </p:nvSpPr>
          <p:spPr bwMode="auto">
            <a:xfrm>
              <a:off x="2205" y="2920"/>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1</a:t>
              </a:r>
            </a:p>
          </p:txBody>
        </p:sp>
        <p:sp>
          <p:nvSpPr>
            <p:cNvPr id="13376" name="Text Box 64"/>
            <p:cNvSpPr txBox="1">
              <a:spLocks noChangeArrowheads="1"/>
            </p:cNvSpPr>
            <p:nvPr/>
          </p:nvSpPr>
          <p:spPr bwMode="auto">
            <a:xfrm>
              <a:off x="512" y="1144"/>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4</a:t>
              </a:r>
            </a:p>
          </p:txBody>
        </p:sp>
        <p:sp>
          <p:nvSpPr>
            <p:cNvPr id="13377" name="Text Box 65"/>
            <p:cNvSpPr txBox="1">
              <a:spLocks noChangeArrowheads="1"/>
            </p:cNvSpPr>
            <p:nvPr/>
          </p:nvSpPr>
          <p:spPr bwMode="auto">
            <a:xfrm>
              <a:off x="512" y="1554"/>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3</a:t>
              </a:r>
            </a:p>
          </p:txBody>
        </p:sp>
        <p:sp>
          <p:nvSpPr>
            <p:cNvPr id="13378" name="Text Box 66"/>
            <p:cNvSpPr txBox="1">
              <a:spLocks noChangeArrowheads="1"/>
            </p:cNvSpPr>
            <p:nvPr/>
          </p:nvSpPr>
          <p:spPr bwMode="auto">
            <a:xfrm>
              <a:off x="512" y="1964"/>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2</a:t>
              </a:r>
            </a:p>
          </p:txBody>
        </p:sp>
        <p:sp>
          <p:nvSpPr>
            <p:cNvPr id="13379" name="Text Box 67"/>
            <p:cNvSpPr txBox="1">
              <a:spLocks noChangeArrowheads="1"/>
            </p:cNvSpPr>
            <p:nvPr/>
          </p:nvSpPr>
          <p:spPr bwMode="auto">
            <a:xfrm>
              <a:off x="1984" y="1554"/>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3</a:t>
              </a:r>
            </a:p>
          </p:txBody>
        </p:sp>
        <p:sp>
          <p:nvSpPr>
            <p:cNvPr id="13380" name="Text Box 68"/>
            <p:cNvSpPr txBox="1">
              <a:spLocks noChangeArrowheads="1"/>
            </p:cNvSpPr>
            <p:nvPr/>
          </p:nvSpPr>
          <p:spPr bwMode="auto">
            <a:xfrm>
              <a:off x="1800" y="1964"/>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2</a:t>
              </a:r>
            </a:p>
          </p:txBody>
        </p:sp>
        <p:sp>
          <p:nvSpPr>
            <p:cNvPr id="13381" name="Text Box 69"/>
            <p:cNvSpPr txBox="1">
              <a:spLocks noChangeArrowheads="1"/>
            </p:cNvSpPr>
            <p:nvPr/>
          </p:nvSpPr>
          <p:spPr bwMode="auto">
            <a:xfrm>
              <a:off x="2168" y="1964"/>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2</a:t>
              </a:r>
            </a:p>
          </p:txBody>
        </p:sp>
        <p:sp>
          <p:nvSpPr>
            <p:cNvPr id="13382" name="Text Box 70"/>
            <p:cNvSpPr txBox="1">
              <a:spLocks noChangeArrowheads="1"/>
            </p:cNvSpPr>
            <p:nvPr/>
          </p:nvSpPr>
          <p:spPr bwMode="auto">
            <a:xfrm>
              <a:off x="3235" y="2920"/>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1</a:t>
              </a:r>
            </a:p>
          </p:txBody>
        </p:sp>
        <p:sp>
          <p:nvSpPr>
            <p:cNvPr id="13383" name="Text Box 71"/>
            <p:cNvSpPr txBox="1">
              <a:spLocks noChangeArrowheads="1"/>
            </p:cNvSpPr>
            <p:nvPr/>
          </p:nvSpPr>
          <p:spPr bwMode="auto">
            <a:xfrm>
              <a:off x="3677" y="2920"/>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1</a:t>
              </a:r>
            </a:p>
          </p:txBody>
        </p:sp>
        <p:sp>
          <p:nvSpPr>
            <p:cNvPr id="13384" name="Text Box 72"/>
            <p:cNvSpPr txBox="1">
              <a:spLocks noChangeArrowheads="1"/>
            </p:cNvSpPr>
            <p:nvPr/>
          </p:nvSpPr>
          <p:spPr bwMode="auto">
            <a:xfrm>
              <a:off x="4928" y="2920"/>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1</a:t>
              </a:r>
            </a:p>
          </p:txBody>
        </p:sp>
        <p:sp>
          <p:nvSpPr>
            <p:cNvPr id="13385" name="Text Box 73"/>
            <p:cNvSpPr txBox="1">
              <a:spLocks noChangeArrowheads="1"/>
            </p:cNvSpPr>
            <p:nvPr/>
          </p:nvSpPr>
          <p:spPr bwMode="auto">
            <a:xfrm>
              <a:off x="3272" y="1964"/>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2</a:t>
              </a:r>
            </a:p>
          </p:txBody>
        </p:sp>
        <p:sp>
          <p:nvSpPr>
            <p:cNvPr id="13386" name="Text Box 74"/>
            <p:cNvSpPr txBox="1">
              <a:spLocks noChangeArrowheads="1"/>
            </p:cNvSpPr>
            <p:nvPr/>
          </p:nvSpPr>
          <p:spPr bwMode="auto">
            <a:xfrm>
              <a:off x="3640" y="1964"/>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2</a:t>
              </a:r>
            </a:p>
          </p:txBody>
        </p:sp>
        <p:sp>
          <p:nvSpPr>
            <p:cNvPr id="13387" name="Text Box 75"/>
            <p:cNvSpPr txBox="1">
              <a:spLocks noChangeArrowheads="1"/>
            </p:cNvSpPr>
            <p:nvPr/>
          </p:nvSpPr>
          <p:spPr bwMode="auto">
            <a:xfrm>
              <a:off x="4928" y="1964"/>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2</a:t>
              </a:r>
            </a:p>
          </p:txBody>
        </p:sp>
        <p:sp>
          <p:nvSpPr>
            <p:cNvPr id="13388" name="Text Box 76"/>
            <p:cNvSpPr txBox="1">
              <a:spLocks noChangeArrowheads="1"/>
            </p:cNvSpPr>
            <p:nvPr/>
          </p:nvSpPr>
          <p:spPr bwMode="auto">
            <a:xfrm>
              <a:off x="3456" y="1554"/>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3</a:t>
              </a:r>
            </a:p>
          </p:txBody>
        </p:sp>
        <p:sp>
          <p:nvSpPr>
            <p:cNvPr id="13389" name="Text Box 77"/>
            <p:cNvSpPr txBox="1">
              <a:spLocks noChangeArrowheads="1"/>
            </p:cNvSpPr>
            <p:nvPr/>
          </p:nvSpPr>
          <p:spPr bwMode="auto">
            <a:xfrm>
              <a:off x="4928" y="1554"/>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3</a:t>
              </a:r>
            </a:p>
          </p:txBody>
        </p:sp>
        <p:sp>
          <p:nvSpPr>
            <p:cNvPr id="13390" name="Text Box 78"/>
            <p:cNvSpPr txBox="1">
              <a:spLocks noChangeArrowheads="1"/>
            </p:cNvSpPr>
            <p:nvPr/>
          </p:nvSpPr>
          <p:spPr bwMode="auto">
            <a:xfrm>
              <a:off x="4928" y="1144"/>
              <a:ext cx="294" cy="169"/>
            </a:xfrm>
            <a:prstGeom prst="rect">
              <a:avLst/>
            </a:prstGeom>
            <a:noFill/>
            <a:ln>
              <a:noFill/>
            </a:ln>
            <a:effectLst>
              <a:outerShdw dist="17961" dir="2700000" algn="ctr" rotWithShape="0">
                <a:srgbClr val="800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FF9900"/>
                  </a:solidFill>
                </a:rPr>
                <a:t>4</a:t>
              </a:r>
            </a:p>
          </p:txBody>
        </p:sp>
        <p:sp>
          <p:nvSpPr>
            <p:cNvPr id="13391" name="Text Box 79"/>
            <p:cNvSpPr txBox="1">
              <a:spLocks noChangeArrowheads="1"/>
            </p:cNvSpPr>
            <p:nvPr/>
          </p:nvSpPr>
          <p:spPr bwMode="auto">
            <a:xfrm>
              <a:off x="1248" y="1554"/>
              <a:ext cx="294" cy="1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669900"/>
                  </a:solidFill>
                </a:rPr>
                <a:t>Х.25</a:t>
              </a:r>
            </a:p>
          </p:txBody>
        </p:sp>
        <p:sp>
          <p:nvSpPr>
            <p:cNvPr id="13392" name="Text Box 80"/>
            <p:cNvSpPr txBox="1">
              <a:spLocks noChangeArrowheads="1"/>
            </p:cNvSpPr>
            <p:nvPr/>
          </p:nvSpPr>
          <p:spPr bwMode="auto">
            <a:xfrm>
              <a:off x="2720" y="1554"/>
              <a:ext cx="294" cy="1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669900"/>
                  </a:solidFill>
                </a:rPr>
                <a:t>Х.25</a:t>
              </a:r>
            </a:p>
          </p:txBody>
        </p:sp>
        <p:sp>
          <p:nvSpPr>
            <p:cNvPr id="13393" name="Text Box 81"/>
            <p:cNvSpPr txBox="1">
              <a:spLocks noChangeArrowheads="1"/>
            </p:cNvSpPr>
            <p:nvPr/>
          </p:nvSpPr>
          <p:spPr bwMode="auto">
            <a:xfrm>
              <a:off x="4192" y="1554"/>
              <a:ext cx="294" cy="1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669900"/>
                  </a:solidFill>
                </a:rPr>
                <a:t>Х.25</a:t>
              </a:r>
            </a:p>
          </p:txBody>
        </p:sp>
        <p:sp>
          <p:nvSpPr>
            <p:cNvPr id="13394" name="Text Box 82"/>
            <p:cNvSpPr txBox="1">
              <a:spLocks noChangeArrowheads="1"/>
            </p:cNvSpPr>
            <p:nvPr/>
          </p:nvSpPr>
          <p:spPr bwMode="auto">
            <a:xfrm>
              <a:off x="1174" y="1964"/>
              <a:ext cx="442" cy="1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sz="1600" b="1">
                  <a:solidFill>
                    <a:srgbClr val="006666"/>
                  </a:solidFill>
                </a:rPr>
                <a:t>HDLC</a:t>
              </a:r>
              <a:endParaRPr lang="ru-RU" altLang="ru-RU" sz="1600" b="1">
                <a:solidFill>
                  <a:srgbClr val="006666"/>
                </a:solidFill>
              </a:endParaRPr>
            </a:p>
          </p:txBody>
        </p:sp>
        <p:sp>
          <p:nvSpPr>
            <p:cNvPr id="13395" name="Text Box 83"/>
            <p:cNvSpPr txBox="1">
              <a:spLocks noChangeArrowheads="1"/>
            </p:cNvSpPr>
            <p:nvPr/>
          </p:nvSpPr>
          <p:spPr bwMode="auto">
            <a:xfrm>
              <a:off x="2646" y="1964"/>
              <a:ext cx="442" cy="1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sz="1600" b="1">
                  <a:solidFill>
                    <a:srgbClr val="006666"/>
                  </a:solidFill>
                </a:rPr>
                <a:t>HDLC</a:t>
              </a:r>
              <a:endParaRPr lang="ru-RU" altLang="ru-RU" sz="1600" b="1">
                <a:solidFill>
                  <a:srgbClr val="006666"/>
                </a:solidFill>
              </a:endParaRPr>
            </a:p>
          </p:txBody>
        </p:sp>
        <p:sp>
          <p:nvSpPr>
            <p:cNvPr id="13396" name="Text Box 84"/>
            <p:cNvSpPr txBox="1">
              <a:spLocks noChangeArrowheads="1"/>
            </p:cNvSpPr>
            <p:nvPr/>
          </p:nvSpPr>
          <p:spPr bwMode="auto">
            <a:xfrm>
              <a:off x="4118" y="1964"/>
              <a:ext cx="442" cy="1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sz="1600" b="1">
                  <a:solidFill>
                    <a:srgbClr val="006666"/>
                  </a:solidFill>
                </a:rPr>
                <a:t>HDLC</a:t>
              </a:r>
              <a:endParaRPr lang="ru-RU" altLang="ru-RU" sz="1600" b="1">
                <a:solidFill>
                  <a:srgbClr val="006666"/>
                </a:solidFill>
              </a:endParaRPr>
            </a:p>
          </p:txBody>
        </p:sp>
        <p:sp>
          <p:nvSpPr>
            <p:cNvPr id="13397" name="Text Box 85"/>
            <p:cNvSpPr txBox="1">
              <a:spLocks noChangeArrowheads="1"/>
            </p:cNvSpPr>
            <p:nvPr/>
          </p:nvSpPr>
          <p:spPr bwMode="auto">
            <a:xfrm>
              <a:off x="733" y="2510"/>
              <a:ext cx="294" cy="1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008000"/>
                  </a:solidFill>
                </a:rPr>
                <a:t>Х.2</a:t>
              </a:r>
              <a:r>
                <a:rPr lang="en-US" altLang="ru-RU" sz="1600" b="1">
                  <a:solidFill>
                    <a:srgbClr val="008000"/>
                  </a:solidFill>
                </a:rPr>
                <a:t>1</a:t>
              </a:r>
              <a:endParaRPr lang="ru-RU" altLang="ru-RU" sz="1600" b="1">
                <a:solidFill>
                  <a:srgbClr val="008000"/>
                </a:solidFill>
              </a:endParaRPr>
            </a:p>
          </p:txBody>
        </p:sp>
        <p:sp>
          <p:nvSpPr>
            <p:cNvPr id="13398" name="Text Box 86"/>
            <p:cNvSpPr txBox="1">
              <a:spLocks noChangeArrowheads="1"/>
            </p:cNvSpPr>
            <p:nvPr/>
          </p:nvSpPr>
          <p:spPr bwMode="auto">
            <a:xfrm>
              <a:off x="2425" y="2510"/>
              <a:ext cx="295" cy="1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008000"/>
                  </a:solidFill>
                </a:rPr>
                <a:t>Х.2</a:t>
              </a:r>
              <a:r>
                <a:rPr lang="en-US" altLang="ru-RU" sz="1600" b="1">
                  <a:solidFill>
                    <a:srgbClr val="008000"/>
                  </a:solidFill>
                </a:rPr>
                <a:t>1</a:t>
              </a:r>
              <a:endParaRPr lang="ru-RU" altLang="ru-RU" sz="1600" b="1">
                <a:solidFill>
                  <a:srgbClr val="008000"/>
                </a:solidFill>
              </a:endParaRPr>
            </a:p>
          </p:txBody>
        </p:sp>
        <p:sp>
          <p:nvSpPr>
            <p:cNvPr id="13399" name="Text Box 87"/>
            <p:cNvSpPr txBox="1">
              <a:spLocks noChangeArrowheads="1"/>
            </p:cNvSpPr>
            <p:nvPr/>
          </p:nvSpPr>
          <p:spPr bwMode="auto">
            <a:xfrm>
              <a:off x="3897" y="2510"/>
              <a:ext cx="295" cy="1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008000"/>
                  </a:solidFill>
                </a:rPr>
                <a:t>Х.2</a:t>
              </a:r>
              <a:r>
                <a:rPr lang="en-US" altLang="ru-RU" sz="1600" b="1">
                  <a:solidFill>
                    <a:srgbClr val="008000"/>
                  </a:solidFill>
                </a:rPr>
                <a:t>1</a:t>
              </a:r>
              <a:endParaRPr lang="ru-RU" altLang="ru-RU" sz="1600" b="1">
                <a:solidFill>
                  <a:srgbClr val="008000"/>
                </a:solidFill>
              </a:endParaRPr>
            </a:p>
          </p:txBody>
        </p:sp>
        <p:sp>
          <p:nvSpPr>
            <p:cNvPr id="13400" name="Text Box 88"/>
            <p:cNvSpPr txBox="1">
              <a:spLocks noChangeArrowheads="1"/>
            </p:cNvSpPr>
            <p:nvPr/>
          </p:nvSpPr>
          <p:spPr bwMode="auto">
            <a:xfrm>
              <a:off x="4707" y="2510"/>
              <a:ext cx="294" cy="1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008000"/>
                  </a:solidFill>
                </a:rPr>
                <a:t>Х.2</a:t>
              </a:r>
              <a:r>
                <a:rPr lang="en-US" altLang="ru-RU" sz="1600" b="1">
                  <a:solidFill>
                    <a:srgbClr val="008000"/>
                  </a:solidFill>
                </a:rPr>
                <a:t>1</a:t>
              </a:r>
              <a:endParaRPr lang="ru-RU" altLang="ru-RU" sz="1600" b="1">
                <a:solidFill>
                  <a:srgbClr val="008000"/>
                </a:solidFill>
              </a:endParaRPr>
            </a:p>
          </p:txBody>
        </p:sp>
        <p:sp>
          <p:nvSpPr>
            <p:cNvPr id="13401" name="Text Box 89"/>
            <p:cNvSpPr txBox="1">
              <a:spLocks noChangeArrowheads="1"/>
            </p:cNvSpPr>
            <p:nvPr/>
          </p:nvSpPr>
          <p:spPr bwMode="auto">
            <a:xfrm>
              <a:off x="1542" y="2510"/>
              <a:ext cx="295" cy="1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008000"/>
                  </a:solidFill>
                </a:rPr>
                <a:t>Х.2</a:t>
              </a:r>
              <a:r>
                <a:rPr lang="en-US" altLang="ru-RU" sz="1600" b="1">
                  <a:solidFill>
                    <a:srgbClr val="008000"/>
                  </a:solidFill>
                </a:rPr>
                <a:t>1</a:t>
              </a:r>
              <a:endParaRPr lang="ru-RU" altLang="ru-RU" sz="1600" b="1">
                <a:solidFill>
                  <a:srgbClr val="008000"/>
                </a:solidFill>
              </a:endParaRPr>
            </a:p>
          </p:txBody>
        </p:sp>
        <p:sp>
          <p:nvSpPr>
            <p:cNvPr id="13402" name="Text Box 90"/>
            <p:cNvSpPr txBox="1">
              <a:spLocks noChangeArrowheads="1"/>
            </p:cNvSpPr>
            <p:nvPr/>
          </p:nvSpPr>
          <p:spPr bwMode="auto">
            <a:xfrm>
              <a:off x="3014" y="2510"/>
              <a:ext cx="295" cy="1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008000"/>
                  </a:solidFill>
                </a:rPr>
                <a:t>Х.2</a:t>
              </a:r>
              <a:r>
                <a:rPr lang="en-US" altLang="ru-RU" sz="1600" b="1">
                  <a:solidFill>
                    <a:srgbClr val="008000"/>
                  </a:solidFill>
                </a:rPr>
                <a:t>1</a:t>
              </a:r>
              <a:endParaRPr lang="ru-RU" altLang="ru-RU" sz="1600" b="1">
                <a:solidFill>
                  <a:srgbClr val="008000"/>
                </a:solidFill>
              </a:endParaRPr>
            </a:p>
          </p:txBody>
        </p:sp>
        <p:sp>
          <p:nvSpPr>
            <p:cNvPr id="13404" name="Text Box 92"/>
            <p:cNvSpPr txBox="1">
              <a:spLocks noChangeArrowheads="1"/>
            </p:cNvSpPr>
            <p:nvPr/>
          </p:nvSpPr>
          <p:spPr bwMode="auto">
            <a:xfrm>
              <a:off x="3456" y="1260"/>
              <a:ext cx="294" cy="16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006666"/>
                  </a:solidFill>
                </a:rPr>
                <a:t>УС</a:t>
              </a:r>
            </a:p>
          </p:txBody>
        </p:sp>
        <p:sp>
          <p:nvSpPr>
            <p:cNvPr id="13405" name="Text Box 93"/>
            <p:cNvSpPr txBox="1">
              <a:spLocks noChangeArrowheads="1"/>
            </p:cNvSpPr>
            <p:nvPr/>
          </p:nvSpPr>
          <p:spPr bwMode="auto">
            <a:xfrm>
              <a:off x="872" y="639"/>
              <a:ext cx="368" cy="16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800080"/>
                  </a:solidFill>
                </a:rPr>
                <a:t>ЭВМ</a:t>
              </a:r>
            </a:p>
          </p:txBody>
        </p:sp>
        <p:sp>
          <p:nvSpPr>
            <p:cNvPr id="13407" name="Text Box 95"/>
            <p:cNvSpPr txBox="1">
              <a:spLocks noChangeArrowheads="1"/>
            </p:cNvSpPr>
            <p:nvPr/>
          </p:nvSpPr>
          <p:spPr bwMode="auto">
            <a:xfrm>
              <a:off x="4653" y="646"/>
              <a:ext cx="368" cy="16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800080"/>
                  </a:solidFill>
                </a:rPr>
                <a:t>ЭВМ</a:t>
              </a:r>
            </a:p>
          </p:txBody>
        </p:sp>
        <p:sp>
          <p:nvSpPr>
            <p:cNvPr id="13408" name="Text Box 96"/>
            <p:cNvSpPr txBox="1">
              <a:spLocks noChangeArrowheads="1"/>
            </p:cNvSpPr>
            <p:nvPr/>
          </p:nvSpPr>
          <p:spPr bwMode="auto">
            <a:xfrm>
              <a:off x="1999" y="1255"/>
              <a:ext cx="294" cy="16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006666"/>
                  </a:solidFill>
                </a:rPr>
                <a:t>УС</a:t>
              </a:r>
            </a:p>
          </p:txBody>
        </p:sp>
      </p:grpSp>
      <p:sp>
        <p:nvSpPr>
          <p:cNvPr id="13410" name="Text Box 98"/>
          <p:cNvSpPr txBox="1">
            <a:spLocks noChangeArrowheads="1"/>
          </p:cNvSpPr>
          <p:nvPr/>
        </p:nvSpPr>
        <p:spPr bwMode="auto">
          <a:xfrm>
            <a:off x="606425" y="6205538"/>
            <a:ext cx="7929563"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b="1">
                <a:solidFill>
                  <a:srgbClr val="800080"/>
                </a:solidFill>
                <a:latin typeface="Tahoma" panose="020B0604030504040204" pitchFamily="34" charset="0"/>
              </a:rPr>
              <a:t>Рис.4.</a:t>
            </a:r>
            <a:r>
              <a:rPr lang="en-US" altLang="ru-RU" sz="2400" b="1">
                <a:solidFill>
                  <a:srgbClr val="800080"/>
                </a:solidFill>
                <a:latin typeface="Tahoma" panose="020B0604030504040204" pitchFamily="34" charset="0"/>
              </a:rPr>
              <a:t>2</a:t>
            </a:r>
            <a:r>
              <a:rPr lang="ru-RU" altLang="ru-RU" sz="2400" b="1">
                <a:solidFill>
                  <a:srgbClr val="800080"/>
                </a:solidFill>
                <a:latin typeface="Tahoma" panose="020B0604030504040204" pitchFamily="34" charset="0"/>
              </a:rPr>
              <a:t>. </a:t>
            </a:r>
            <a:r>
              <a:rPr lang="ru-RU" altLang="ru-RU" sz="2400" b="1">
                <a:solidFill>
                  <a:srgbClr val="800080"/>
                </a:solidFill>
              </a:rPr>
              <a:t>Управление передачей данных</a:t>
            </a:r>
            <a:r>
              <a:rPr lang="ru-RU" altLang="ru-RU" sz="2400">
                <a:solidFill>
                  <a:srgbClr val="800080"/>
                </a:solidFill>
              </a:rPr>
              <a:t> </a:t>
            </a:r>
          </a:p>
        </p:txBody>
      </p:sp>
      <p:sp>
        <p:nvSpPr>
          <p:cNvPr id="13411" name="Text Box 99"/>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14340" name="Text Box 4"/>
          <p:cNvSpPr txBox="1">
            <a:spLocks noChangeArrowheads="1"/>
          </p:cNvSpPr>
          <p:nvPr/>
        </p:nvSpPr>
        <p:spPr bwMode="auto">
          <a:xfrm>
            <a:off x="0" y="1060450"/>
            <a:ext cx="9144000" cy="556895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Схема организации управления передачей данных в СПД изображена на рис.4.2. На ней представлены две ЭВМ, сопряжение которых с остальными системами обеспечивается средствами уровней 1...3, и два узла связи, в которых выделены средства управления передачей данных по сети. Управление каналами реализуется, как правило, техническими средствами уровня 1. Сопряжение с техническими средствами определяется интерфейсом Х.21. Взаимодействие уровней управления 2 и 3 с одноименными уровнями управления других систем обеспечивается протоколами HDLC (</a:t>
            </a:r>
            <a:r>
              <a:rPr lang="en-US" altLang="ru-RU" sz="2400">
                <a:solidFill>
                  <a:srgbClr val="800080"/>
                </a:solidFill>
              </a:rPr>
              <a:t>High Level Data Link Control </a:t>
            </a:r>
            <a:r>
              <a:rPr lang="ru-RU" altLang="ru-RU" sz="2400">
                <a:solidFill>
                  <a:srgbClr val="800080"/>
                </a:solidFill>
              </a:rPr>
              <a:t>— высокоуровневое управление каналом передачи данных) и Х.25 соответственно. При этом протокол HDLC можно рассматривать как нижний уровень управления, реализуемого протоколом Х.25. </a:t>
            </a:r>
          </a:p>
        </p:txBody>
      </p:sp>
      <p:sp>
        <p:nvSpPr>
          <p:cNvPr id="14341" name="Text Box 5"/>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15364" name="Text Box 4"/>
          <p:cNvSpPr txBox="1">
            <a:spLocks noChangeArrowheads="1"/>
          </p:cNvSpPr>
          <p:nvPr/>
        </p:nvSpPr>
        <p:spPr bwMode="auto">
          <a:xfrm>
            <a:off x="1655763" y="765175"/>
            <a:ext cx="5832475"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4.</a:t>
            </a:r>
            <a:r>
              <a:rPr lang="en-US" altLang="ru-RU" sz="2400" b="1">
                <a:solidFill>
                  <a:srgbClr val="CC0000"/>
                </a:solidFill>
                <a:latin typeface="Tahoma" panose="020B0604030504040204" pitchFamily="34" charset="0"/>
              </a:rPr>
              <a:t>2</a:t>
            </a:r>
            <a:r>
              <a:rPr lang="ru-RU" altLang="ru-RU" sz="2400" b="1">
                <a:solidFill>
                  <a:srgbClr val="CC0000"/>
                </a:solidFill>
                <a:latin typeface="Tahoma" panose="020B0604030504040204" pitchFamily="34" charset="0"/>
              </a:rPr>
              <a:t>. </a:t>
            </a:r>
            <a:r>
              <a:rPr lang="ru-RU" altLang="ru-RU" sz="2400" b="1">
                <a:solidFill>
                  <a:srgbClr val="CC0000"/>
                </a:solidFill>
              </a:rPr>
              <a:t>Интерфейс Х.21 </a:t>
            </a:r>
          </a:p>
        </p:txBody>
      </p:sp>
      <p:sp>
        <p:nvSpPr>
          <p:cNvPr id="15365" name="Text Box 5"/>
          <p:cNvSpPr txBox="1">
            <a:spLocks noChangeArrowheads="1"/>
          </p:cNvSpPr>
          <p:nvPr/>
        </p:nvSpPr>
        <p:spPr bwMode="auto">
          <a:xfrm>
            <a:off x="231775" y="1609725"/>
            <a:ext cx="8680450" cy="478948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Интерфейс Х.21 (рис.4.3) определяет сопряжение между оконечным оборудованием данных (ООД) и аппаратурой канала (передачи) данных (АКД или АПД). В качестве ООД может выступать устройство сопряжения главной, терминальной или коммутационной ЭВМ с АКД по линиям связи. Через устройство сопряжения производится ввод-вывод данных. Состав и функции линий интерфейса определяются стандартом Х.24, их электрические характеристики — стандартами Х.26 и Х.27, а разъем — стандартом МОС 4903. </a:t>
            </a:r>
          </a:p>
        </p:txBody>
      </p:sp>
      <p:sp>
        <p:nvSpPr>
          <p:cNvPr id="15366" name="Text Box 6"/>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390" name="Group 6"/>
          <p:cNvGrpSpPr>
            <a:grpSpLocks/>
          </p:cNvGrpSpPr>
          <p:nvPr/>
        </p:nvGrpSpPr>
        <p:grpSpPr bwMode="auto">
          <a:xfrm>
            <a:off x="533400" y="1647825"/>
            <a:ext cx="1322388" cy="3959225"/>
            <a:chOff x="2729" y="6150"/>
            <a:chExt cx="1195" cy="3420"/>
          </a:xfrm>
        </p:grpSpPr>
        <p:sp>
          <p:nvSpPr>
            <p:cNvPr id="16391" name="Line 7"/>
            <p:cNvSpPr>
              <a:spLocks noChangeShapeType="1"/>
            </p:cNvSpPr>
            <p:nvPr/>
          </p:nvSpPr>
          <p:spPr bwMode="auto">
            <a:xfrm>
              <a:off x="2898" y="6150"/>
              <a:ext cx="102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392" name="Line 8"/>
            <p:cNvSpPr>
              <a:spLocks noChangeShapeType="1"/>
            </p:cNvSpPr>
            <p:nvPr/>
          </p:nvSpPr>
          <p:spPr bwMode="auto">
            <a:xfrm>
              <a:off x="2834" y="9570"/>
              <a:ext cx="109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393" name="Line 9"/>
            <p:cNvSpPr>
              <a:spLocks noChangeShapeType="1"/>
            </p:cNvSpPr>
            <p:nvPr/>
          </p:nvSpPr>
          <p:spPr bwMode="auto">
            <a:xfrm rot="5400000">
              <a:off x="2214" y="7860"/>
              <a:ext cx="3420"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394" name="Arc 10"/>
            <p:cNvSpPr>
              <a:spLocks/>
            </p:cNvSpPr>
            <p:nvPr/>
          </p:nvSpPr>
          <p:spPr bwMode="auto">
            <a:xfrm rot="809561">
              <a:off x="2729" y="6159"/>
              <a:ext cx="277" cy="775"/>
            </a:xfrm>
            <a:custGeom>
              <a:avLst/>
              <a:gdLst>
                <a:gd name="G0" fmla="+- 0 0 0"/>
                <a:gd name="G1" fmla="+- 20762 0 0"/>
                <a:gd name="G2" fmla="+- 21600 0 0"/>
                <a:gd name="T0" fmla="*/ 5957 w 21377"/>
                <a:gd name="T1" fmla="*/ 0 h 20762"/>
                <a:gd name="T2" fmla="*/ 21377 w 21377"/>
                <a:gd name="T3" fmla="*/ 17669 h 20762"/>
                <a:gd name="T4" fmla="*/ 0 w 21377"/>
                <a:gd name="T5" fmla="*/ 20762 h 20762"/>
              </a:gdLst>
              <a:ahLst/>
              <a:cxnLst>
                <a:cxn ang="0">
                  <a:pos x="T0" y="T1"/>
                </a:cxn>
                <a:cxn ang="0">
                  <a:pos x="T2" y="T3"/>
                </a:cxn>
                <a:cxn ang="0">
                  <a:pos x="T4" y="T5"/>
                </a:cxn>
              </a:cxnLst>
              <a:rect l="0" t="0" r="r" b="b"/>
              <a:pathLst>
                <a:path w="21377" h="20762" fill="none" extrusionOk="0">
                  <a:moveTo>
                    <a:pt x="5957" y="-1"/>
                  </a:moveTo>
                  <a:cubicBezTo>
                    <a:pt x="14125" y="2343"/>
                    <a:pt x="20160" y="9258"/>
                    <a:pt x="21377" y="17668"/>
                  </a:cubicBezTo>
                </a:path>
                <a:path w="21377" h="20762" stroke="0" extrusionOk="0">
                  <a:moveTo>
                    <a:pt x="5957" y="-1"/>
                  </a:moveTo>
                  <a:cubicBezTo>
                    <a:pt x="14125" y="2343"/>
                    <a:pt x="20160" y="9258"/>
                    <a:pt x="21377" y="17668"/>
                  </a:cubicBezTo>
                  <a:lnTo>
                    <a:pt x="0" y="20762"/>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6395" name="Arc 11"/>
            <p:cNvSpPr>
              <a:spLocks/>
            </p:cNvSpPr>
            <p:nvPr/>
          </p:nvSpPr>
          <p:spPr bwMode="auto">
            <a:xfrm rot="3454825">
              <a:off x="2567" y="7115"/>
              <a:ext cx="947" cy="437"/>
            </a:xfrm>
            <a:custGeom>
              <a:avLst/>
              <a:gdLst>
                <a:gd name="G0" fmla="+- 10699 0 0"/>
                <a:gd name="G1" fmla="+- 21600 0 0"/>
                <a:gd name="G2" fmla="+- 21600 0 0"/>
                <a:gd name="T0" fmla="*/ 0 w 32299"/>
                <a:gd name="T1" fmla="*/ 2836 h 28962"/>
                <a:gd name="T2" fmla="*/ 31006 w 32299"/>
                <a:gd name="T3" fmla="*/ 28962 h 28962"/>
                <a:gd name="T4" fmla="*/ 10699 w 32299"/>
                <a:gd name="T5" fmla="*/ 21600 h 28962"/>
              </a:gdLst>
              <a:ahLst/>
              <a:cxnLst>
                <a:cxn ang="0">
                  <a:pos x="T0" y="T1"/>
                </a:cxn>
                <a:cxn ang="0">
                  <a:pos x="T2" y="T3"/>
                </a:cxn>
                <a:cxn ang="0">
                  <a:pos x="T4" y="T5"/>
                </a:cxn>
              </a:cxnLst>
              <a:rect l="0" t="0" r="r" b="b"/>
              <a:pathLst>
                <a:path w="32299" h="28962" fill="none" extrusionOk="0">
                  <a:moveTo>
                    <a:pt x="-1" y="2835"/>
                  </a:moveTo>
                  <a:cubicBezTo>
                    <a:pt x="3259" y="977"/>
                    <a:pt x="6946" y="0"/>
                    <a:pt x="10699" y="0"/>
                  </a:cubicBezTo>
                  <a:cubicBezTo>
                    <a:pt x="22628" y="0"/>
                    <a:pt x="32299" y="9670"/>
                    <a:pt x="32299" y="21600"/>
                  </a:cubicBezTo>
                  <a:cubicBezTo>
                    <a:pt x="32299" y="24110"/>
                    <a:pt x="31861" y="26601"/>
                    <a:pt x="31005" y="28961"/>
                  </a:cubicBezTo>
                </a:path>
                <a:path w="32299" h="28962" stroke="0" extrusionOk="0">
                  <a:moveTo>
                    <a:pt x="-1" y="2835"/>
                  </a:moveTo>
                  <a:cubicBezTo>
                    <a:pt x="3259" y="977"/>
                    <a:pt x="6946" y="0"/>
                    <a:pt x="10699" y="0"/>
                  </a:cubicBezTo>
                  <a:cubicBezTo>
                    <a:pt x="22628" y="0"/>
                    <a:pt x="32299" y="9670"/>
                    <a:pt x="32299" y="21600"/>
                  </a:cubicBezTo>
                  <a:cubicBezTo>
                    <a:pt x="32299" y="24110"/>
                    <a:pt x="31861" y="26601"/>
                    <a:pt x="31005" y="28961"/>
                  </a:cubicBezTo>
                  <a:lnTo>
                    <a:pt x="10699" y="21600"/>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6396" name="Arc 12"/>
            <p:cNvSpPr>
              <a:spLocks/>
            </p:cNvSpPr>
            <p:nvPr/>
          </p:nvSpPr>
          <p:spPr bwMode="auto">
            <a:xfrm rot="19617977" flipV="1">
              <a:off x="3024" y="7760"/>
              <a:ext cx="191" cy="522"/>
            </a:xfrm>
            <a:custGeom>
              <a:avLst/>
              <a:gdLst>
                <a:gd name="G0" fmla="+- 2567 0 0"/>
                <a:gd name="G1" fmla="+- 21600 0 0"/>
                <a:gd name="G2" fmla="+- 21600 0 0"/>
                <a:gd name="T0" fmla="*/ 0 w 23919"/>
                <a:gd name="T1" fmla="*/ 153 h 21600"/>
                <a:gd name="T2" fmla="*/ 23919 w 23919"/>
                <a:gd name="T3" fmla="*/ 18336 h 21600"/>
                <a:gd name="T4" fmla="*/ 2567 w 23919"/>
                <a:gd name="T5" fmla="*/ 21600 h 21600"/>
              </a:gdLst>
              <a:ahLst/>
              <a:cxnLst>
                <a:cxn ang="0">
                  <a:pos x="T0" y="T1"/>
                </a:cxn>
                <a:cxn ang="0">
                  <a:pos x="T2" y="T3"/>
                </a:cxn>
                <a:cxn ang="0">
                  <a:pos x="T4" y="T5"/>
                </a:cxn>
              </a:cxnLst>
              <a:rect l="0" t="0" r="r" b="b"/>
              <a:pathLst>
                <a:path w="23919" h="21600" fill="none" extrusionOk="0">
                  <a:moveTo>
                    <a:pt x="0" y="153"/>
                  </a:moveTo>
                  <a:cubicBezTo>
                    <a:pt x="851" y="51"/>
                    <a:pt x="1709" y="0"/>
                    <a:pt x="2567" y="0"/>
                  </a:cubicBezTo>
                  <a:cubicBezTo>
                    <a:pt x="13235" y="0"/>
                    <a:pt x="22306" y="7789"/>
                    <a:pt x="23918" y="18336"/>
                  </a:cubicBezTo>
                </a:path>
                <a:path w="23919" h="21600" stroke="0" extrusionOk="0">
                  <a:moveTo>
                    <a:pt x="0" y="153"/>
                  </a:moveTo>
                  <a:cubicBezTo>
                    <a:pt x="851" y="51"/>
                    <a:pt x="1709" y="0"/>
                    <a:pt x="2567" y="0"/>
                  </a:cubicBezTo>
                  <a:cubicBezTo>
                    <a:pt x="13235" y="0"/>
                    <a:pt x="22306" y="7789"/>
                    <a:pt x="23918" y="18336"/>
                  </a:cubicBezTo>
                  <a:lnTo>
                    <a:pt x="2567" y="21600"/>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6397" name="Arc 13"/>
            <p:cNvSpPr>
              <a:spLocks/>
            </p:cNvSpPr>
            <p:nvPr/>
          </p:nvSpPr>
          <p:spPr bwMode="auto">
            <a:xfrm rot="12464875" flipH="1" flipV="1">
              <a:off x="3001" y="8304"/>
              <a:ext cx="304" cy="500"/>
            </a:xfrm>
            <a:custGeom>
              <a:avLst/>
              <a:gdLst>
                <a:gd name="G0" fmla="+- 0 0 0"/>
                <a:gd name="G1" fmla="+- 21171 0 0"/>
                <a:gd name="G2" fmla="+- 21600 0 0"/>
                <a:gd name="T0" fmla="*/ 4285 w 21600"/>
                <a:gd name="T1" fmla="*/ 0 h 21432"/>
                <a:gd name="T2" fmla="*/ 21598 w 21600"/>
                <a:gd name="T3" fmla="*/ 21432 h 21432"/>
                <a:gd name="T4" fmla="*/ 0 w 21600"/>
                <a:gd name="T5" fmla="*/ 21171 h 21432"/>
              </a:gdLst>
              <a:ahLst/>
              <a:cxnLst>
                <a:cxn ang="0">
                  <a:pos x="T0" y="T1"/>
                </a:cxn>
                <a:cxn ang="0">
                  <a:pos x="T2" y="T3"/>
                </a:cxn>
                <a:cxn ang="0">
                  <a:pos x="T4" y="T5"/>
                </a:cxn>
              </a:cxnLst>
              <a:rect l="0" t="0" r="r" b="b"/>
              <a:pathLst>
                <a:path w="21600" h="21432" fill="none" extrusionOk="0">
                  <a:moveTo>
                    <a:pt x="4284" y="0"/>
                  </a:moveTo>
                  <a:cubicBezTo>
                    <a:pt x="14358" y="2039"/>
                    <a:pt x="21600" y="10893"/>
                    <a:pt x="21600" y="21171"/>
                  </a:cubicBezTo>
                  <a:cubicBezTo>
                    <a:pt x="21600" y="21258"/>
                    <a:pt x="21599" y="21345"/>
                    <a:pt x="21598" y="21432"/>
                  </a:cubicBezTo>
                </a:path>
                <a:path w="21600" h="21432" stroke="0" extrusionOk="0">
                  <a:moveTo>
                    <a:pt x="4284" y="0"/>
                  </a:moveTo>
                  <a:cubicBezTo>
                    <a:pt x="14358" y="2039"/>
                    <a:pt x="21600" y="10893"/>
                    <a:pt x="21600" y="21171"/>
                  </a:cubicBezTo>
                  <a:cubicBezTo>
                    <a:pt x="21600" y="21258"/>
                    <a:pt x="21599" y="21345"/>
                    <a:pt x="21598" y="21432"/>
                  </a:cubicBezTo>
                  <a:lnTo>
                    <a:pt x="0" y="21171"/>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6398" name="Arc 14"/>
            <p:cNvSpPr>
              <a:spLocks/>
            </p:cNvSpPr>
            <p:nvPr/>
          </p:nvSpPr>
          <p:spPr bwMode="auto">
            <a:xfrm rot="20690756" flipV="1">
              <a:off x="2745" y="8884"/>
              <a:ext cx="513" cy="631"/>
            </a:xfrm>
            <a:custGeom>
              <a:avLst/>
              <a:gdLst>
                <a:gd name="G0" fmla="+- 0 0 0"/>
                <a:gd name="G1" fmla="+- 21591 0 0"/>
                <a:gd name="G2" fmla="+- 21600 0 0"/>
                <a:gd name="T0" fmla="*/ 615 w 21594"/>
                <a:gd name="T1" fmla="*/ 0 h 21591"/>
                <a:gd name="T2" fmla="*/ 21594 w 21594"/>
                <a:gd name="T3" fmla="*/ 21088 h 21591"/>
                <a:gd name="T4" fmla="*/ 0 w 21594"/>
                <a:gd name="T5" fmla="*/ 21591 h 21591"/>
              </a:gdLst>
              <a:ahLst/>
              <a:cxnLst>
                <a:cxn ang="0">
                  <a:pos x="T0" y="T1"/>
                </a:cxn>
                <a:cxn ang="0">
                  <a:pos x="T2" y="T3"/>
                </a:cxn>
                <a:cxn ang="0">
                  <a:pos x="T4" y="T5"/>
                </a:cxn>
              </a:cxnLst>
              <a:rect l="0" t="0" r="r" b="b"/>
              <a:pathLst>
                <a:path w="21594" h="21591" fill="none" extrusionOk="0">
                  <a:moveTo>
                    <a:pt x="615" y="-1"/>
                  </a:moveTo>
                  <a:cubicBezTo>
                    <a:pt x="12105" y="327"/>
                    <a:pt x="21326" y="9596"/>
                    <a:pt x="21594" y="21087"/>
                  </a:cubicBezTo>
                </a:path>
                <a:path w="21594" h="21591" stroke="0" extrusionOk="0">
                  <a:moveTo>
                    <a:pt x="615" y="-1"/>
                  </a:moveTo>
                  <a:cubicBezTo>
                    <a:pt x="12105" y="327"/>
                    <a:pt x="21326" y="9596"/>
                    <a:pt x="21594" y="21087"/>
                  </a:cubicBezTo>
                  <a:lnTo>
                    <a:pt x="0" y="21591"/>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grpSp>
        <p:nvGrpSpPr>
          <p:cNvPr id="16399" name="Group 15"/>
          <p:cNvGrpSpPr>
            <a:grpSpLocks/>
          </p:cNvGrpSpPr>
          <p:nvPr/>
        </p:nvGrpSpPr>
        <p:grpSpPr bwMode="auto">
          <a:xfrm flipH="1" flipV="1">
            <a:off x="7278688" y="2527300"/>
            <a:ext cx="1331912" cy="2243138"/>
            <a:chOff x="3748" y="6264"/>
            <a:chExt cx="1204" cy="1938"/>
          </a:xfrm>
        </p:grpSpPr>
        <p:grpSp>
          <p:nvGrpSpPr>
            <p:cNvPr id="16400" name="Group 16"/>
            <p:cNvGrpSpPr>
              <a:grpSpLocks/>
            </p:cNvGrpSpPr>
            <p:nvPr/>
          </p:nvGrpSpPr>
          <p:grpSpPr bwMode="auto">
            <a:xfrm>
              <a:off x="3926" y="6264"/>
              <a:ext cx="1026" cy="1938"/>
              <a:chOff x="3926" y="6264"/>
              <a:chExt cx="1026" cy="1938"/>
            </a:xfrm>
          </p:grpSpPr>
          <p:sp>
            <p:nvSpPr>
              <p:cNvPr id="16401" name="Line 17"/>
              <p:cNvSpPr>
                <a:spLocks noChangeShapeType="1"/>
              </p:cNvSpPr>
              <p:nvPr/>
            </p:nvSpPr>
            <p:spPr bwMode="auto">
              <a:xfrm>
                <a:off x="3926" y="6264"/>
                <a:ext cx="102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402" name="Line 18"/>
              <p:cNvSpPr>
                <a:spLocks noChangeShapeType="1"/>
              </p:cNvSpPr>
              <p:nvPr/>
            </p:nvSpPr>
            <p:spPr bwMode="auto">
              <a:xfrm>
                <a:off x="3926" y="8202"/>
                <a:ext cx="1026"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403" name="Line 19"/>
              <p:cNvSpPr>
                <a:spLocks noChangeShapeType="1"/>
              </p:cNvSpPr>
              <p:nvPr/>
            </p:nvSpPr>
            <p:spPr bwMode="auto">
              <a:xfrm rot="16200000" flipH="1">
                <a:off x="3983" y="7233"/>
                <a:ext cx="1938" cy="0"/>
              </a:xfrm>
              <a:prstGeom prst="line">
                <a:avLst/>
              </a:prstGeom>
              <a:noFill/>
              <a:ln w="3810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16404" name="Arc 20"/>
            <p:cNvSpPr>
              <a:spLocks/>
            </p:cNvSpPr>
            <p:nvPr/>
          </p:nvSpPr>
          <p:spPr bwMode="auto">
            <a:xfrm rot="1263332">
              <a:off x="3756" y="6274"/>
              <a:ext cx="266" cy="433"/>
            </a:xfrm>
            <a:custGeom>
              <a:avLst/>
              <a:gdLst>
                <a:gd name="G0" fmla="+- 0 0 0"/>
                <a:gd name="G1" fmla="+- 20491 0 0"/>
                <a:gd name="G2" fmla="+- 21600 0 0"/>
                <a:gd name="T0" fmla="*/ 6832 w 20509"/>
                <a:gd name="T1" fmla="*/ 0 h 20491"/>
                <a:gd name="T2" fmla="*/ 20509 w 20509"/>
                <a:gd name="T3" fmla="*/ 13714 h 20491"/>
                <a:gd name="T4" fmla="*/ 0 w 20509"/>
                <a:gd name="T5" fmla="*/ 20491 h 20491"/>
              </a:gdLst>
              <a:ahLst/>
              <a:cxnLst>
                <a:cxn ang="0">
                  <a:pos x="T0" y="T1"/>
                </a:cxn>
                <a:cxn ang="0">
                  <a:pos x="T2" y="T3"/>
                </a:cxn>
                <a:cxn ang="0">
                  <a:pos x="T4" y="T5"/>
                </a:cxn>
              </a:cxnLst>
              <a:rect l="0" t="0" r="r" b="b"/>
              <a:pathLst>
                <a:path w="20509" h="20491" fill="none" extrusionOk="0">
                  <a:moveTo>
                    <a:pt x="6832" y="-1"/>
                  </a:moveTo>
                  <a:cubicBezTo>
                    <a:pt x="13299" y="2156"/>
                    <a:pt x="18370" y="7240"/>
                    <a:pt x="20509" y="13713"/>
                  </a:cubicBezTo>
                </a:path>
                <a:path w="20509" h="20491" stroke="0" extrusionOk="0">
                  <a:moveTo>
                    <a:pt x="6832" y="-1"/>
                  </a:moveTo>
                  <a:cubicBezTo>
                    <a:pt x="13299" y="2156"/>
                    <a:pt x="18370" y="7240"/>
                    <a:pt x="20509" y="13713"/>
                  </a:cubicBezTo>
                  <a:lnTo>
                    <a:pt x="0" y="20491"/>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6405" name="Arc 21"/>
            <p:cNvSpPr>
              <a:spLocks/>
            </p:cNvSpPr>
            <p:nvPr/>
          </p:nvSpPr>
          <p:spPr bwMode="auto">
            <a:xfrm rot="2806728">
              <a:off x="3822" y="6733"/>
              <a:ext cx="543" cy="310"/>
            </a:xfrm>
            <a:custGeom>
              <a:avLst/>
              <a:gdLst>
                <a:gd name="G0" fmla="+- 12720 0 0"/>
                <a:gd name="G1" fmla="+- 21600 0 0"/>
                <a:gd name="G2" fmla="+- 21600 0 0"/>
                <a:gd name="T0" fmla="*/ 0 w 34320"/>
                <a:gd name="T1" fmla="*/ 4143 h 29369"/>
                <a:gd name="T2" fmla="*/ 32874 w 34320"/>
                <a:gd name="T3" fmla="*/ 29369 h 29369"/>
                <a:gd name="T4" fmla="*/ 12720 w 34320"/>
                <a:gd name="T5" fmla="*/ 21600 h 29369"/>
              </a:gdLst>
              <a:ahLst/>
              <a:cxnLst>
                <a:cxn ang="0">
                  <a:pos x="T0" y="T1"/>
                </a:cxn>
                <a:cxn ang="0">
                  <a:pos x="T2" y="T3"/>
                </a:cxn>
                <a:cxn ang="0">
                  <a:pos x="T4" y="T5"/>
                </a:cxn>
              </a:cxnLst>
              <a:rect l="0" t="0" r="r" b="b"/>
              <a:pathLst>
                <a:path w="34320" h="29369" fill="none" extrusionOk="0">
                  <a:moveTo>
                    <a:pt x="-1" y="4142"/>
                  </a:moveTo>
                  <a:cubicBezTo>
                    <a:pt x="3694" y="1450"/>
                    <a:pt x="8148" y="0"/>
                    <a:pt x="12720" y="0"/>
                  </a:cubicBezTo>
                  <a:cubicBezTo>
                    <a:pt x="24649" y="0"/>
                    <a:pt x="34320" y="9670"/>
                    <a:pt x="34320" y="21600"/>
                  </a:cubicBezTo>
                  <a:cubicBezTo>
                    <a:pt x="34320" y="24256"/>
                    <a:pt x="33829" y="26890"/>
                    <a:pt x="32874" y="29369"/>
                  </a:cubicBezTo>
                </a:path>
                <a:path w="34320" h="29369" stroke="0" extrusionOk="0">
                  <a:moveTo>
                    <a:pt x="-1" y="4142"/>
                  </a:moveTo>
                  <a:cubicBezTo>
                    <a:pt x="3694" y="1450"/>
                    <a:pt x="8148" y="0"/>
                    <a:pt x="12720" y="0"/>
                  </a:cubicBezTo>
                  <a:cubicBezTo>
                    <a:pt x="24649" y="0"/>
                    <a:pt x="34320" y="9670"/>
                    <a:pt x="34320" y="21600"/>
                  </a:cubicBezTo>
                  <a:cubicBezTo>
                    <a:pt x="34320" y="24256"/>
                    <a:pt x="33829" y="26890"/>
                    <a:pt x="32874" y="29369"/>
                  </a:cubicBezTo>
                  <a:lnTo>
                    <a:pt x="12720" y="21600"/>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6406" name="Arc 22"/>
            <p:cNvSpPr>
              <a:spLocks/>
            </p:cNvSpPr>
            <p:nvPr/>
          </p:nvSpPr>
          <p:spPr bwMode="auto">
            <a:xfrm rot="19617977" flipV="1">
              <a:off x="4015" y="7184"/>
              <a:ext cx="196" cy="228"/>
            </a:xfrm>
            <a:custGeom>
              <a:avLst/>
              <a:gdLst>
                <a:gd name="G0" fmla="+- 3422 0 0"/>
                <a:gd name="G1" fmla="+- 21600 0 0"/>
                <a:gd name="G2" fmla="+- 21600 0 0"/>
                <a:gd name="T0" fmla="*/ 0 w 24732"/>
                <a:gd name="T1" fmla="*/ 273 h 21600"/>
                <a:gd name="T2" fmla="*/ 24732 w 24732"/>
                <a:gd name="T3" fmla="*/ 18073 h 21600"/>
                <a:gd name="T4" fmla="*/ 3422 w 24732"/>
                <a:gd name="T5" fmla="*/ 21600 h 21600"/>
              </a:gdLst>
              <a:ahLst/>
              <a:cxnLst>
                <a:cxn ang="0">
                  <a:pos x="T0" y="T1"/>
                </a:cxn>
                <a:cxn ang="0">
                  <a:pos x="T2" y="T3"/>
                </a:cxn>
                <a:cxn ang="0">
                  <a:pos x="T4" y="T5"/>
                </a:cxn>
              </a:cxnLst>
              <a:rect l="0" t="0" r="r" b="b"/>
              <a:pathLst>
                <a:path w="24732" h="21600" fill="none" extrusionOk="0">
                  <a:moveTo>
                    <a:pt x="-1" y="272"/>
                  </a:moveTo>
                  <a:cubicBezTo>
                    <a:pt x="1131" y="91"/>
                    <a:pt x="2275" y="0"/>
                    <a:pt x="3422" y="0"/>
                  </a:cubicBezTo>
                  <a:cubicBezTo>
                    <a:pt x="13990" y="0"/>
                    <a:pt x="23006" y="7646"/>
                    <a:pt x="24732" y="18072"/>
                  </a:cubicBezTo>
                </a:path>
                <a:path w="24732" h="21600" stroke="0" extrusionOk="0">
                  <a:moveTo>
                    <a:pt x="-1" y="272"/>
                  </a:moveTo>
                  <a:cubicBezTo>
                    <a:pt x="1131" y="91"/>
                    <a:pt x="2275" y="0"/>
                    <a:pt x="3422" y="0"/>
                  </a:cubicBezTo>
                  <a:cubicBezTo>
                    <a:pt x="13990" y="0"/>
                    <a:pt x="23006" y="7646"/>
                    <a:pt x="24732" y="18072"/>
                  </a:cubicBezTo>
                  <a:lnTo>
                    <a:pt x="3422" y="21600"/>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6407" name="Arc 23"/>
            <p:cNvSpPr>
              <a:spLocks/>
            </p:cNvSpPr>
            <p:nvPr/>
          </p:nvSpPr>
          <p:spPr bwMode="auto">
            <a:xfrm rot="12464875" flipH="1" flipV="1">
              <a:off x="3983" y="7460"/>
              <a:ext cx="197" cy="280"/>
            </a:xfrm>
            <a:custGeom>
              <a:avLst/>
              <a:gdLst>
                <a:gd name="G0" fmla="+- 0 0 0"/>
                <a:gd name="G1" fmla="+- 21207 0 0"/>
                <a:gd name="G2" fmla="+- 21600 0 0"/>
                <a:gd name="T0" fmla="*/ 4103 w 18686"/>
                <a:gd name="T1" fmla="*/ 0 h 21207"/>
                <a:gd name="T2" fmla="*/ 18686 w 18686"/>
                <a:gd name="T3" fmla="*/ 10371 h 21207"/>
                <a:gd name="T4" fmla="*/ 0 w 18686"/>
                <a:gd name="T5" fmla="*/ 21207 h 21207"/>
              </a:gdLst>
              <a:ahLst/>
              <a:cxnLst>
                <a:cxn ang="0">
                  <a:pos x="T0" y="T1"/>
                </a:cxn>
                <a:cxn ang="0">
                  <a:pos x="T2" y="T3"/>
                </a:cxn>
                <a:cxn ang="0">
                  <a:pos x="T4" y="T5"/>
                </a:cxn>
              </a:cxnLst>
              <a:rect l="0" t="0" r="r" b="b"/>
              <a:pathLst>
                <a:path w="18686" h="21207" fill="none" extrusionOk="0">
                  <a:moveTo>
                    <a:pt x="4102" y="0"/>
                  </a:moveTo>
                  <a:cubicBezTo>
                    <a:pt x="10234" y="1186"/>
                    <a:pt x="15552" y="4968"/>
                    <a:pt x="18685" y="10371"/>
                  </a:cubicBezTo>
                </a:path>
                <a:path w="18686" h="21207" stroke="0" extrusionOk="0">
                  <a:moveTo>
                    <a:pt x="4102" y="0"/>
                  </a:moveTo>
                  <a:cubicBezTo>
                    <a:pt x="10234" y="1186"/>
                    <a:pt x="15552" y="4968"/>
                    <a:pt x="18685" y="10371"/>
                  </a:cubicBezTo>
                  <a:lnTo>
                    <a:pt x="0" y="21207"/>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6408" name="Arc 24"/>
            <p:cNvSpPr>
              <a:spLocks/>
            </p:cNvSpPr>
            <p:nvPr/>
          </p:nvSpPr>
          <p:spPr bwMode="auto">
            <a:xfrm rot="20690756" flipV="1">
              <a:off x="3748" y="7707"/>
              <a:ext cx="513" cy="460"/>
            </a:xfrm>
            <a:custGeom>
              <a:avLst/>
              <a:gdLst>
                <a:gd name="G0" fmla="+- 0 0 0"/>
                <a:gd name="G1" fmla="+- 21140 0 0"/>
                <a:gd name="G2" fmla="+- 21600 0 0"/>
                <a:gd name="T0" fmla="*/ 4433 w 21600"/>
                <a:gd name="T1" fmla="*/ 0 h 27763"/>
                <a:gd name="T2" fmla="*/ 20559 w 21600"/>
                <a:gd name="T3" fmla="*/ 27763 h 27763"/>
                <a:gd name="T4" fmla="*/ 0 w 21600"/>
                <a:gd name="T5" fmla="*/ 21140 h 27763"/>
              </a:gdLst>
              <a:ahLst/>
              <a:cxnLst>
                <a:cxn ang="0">
                  <a:pos x="T0" y="T1"/>
                </a:cxn>
                <a:cxn ang="0">
                  <a:pos x="T2" y="T3"/>
                </a:cxn>
                <a:cxn ang="0">
                  <a:pos x="T4" y="T5"/>
                </a:cxn>
              </a:cxnLst>
              <a:rect l="0" t="0" r="r" b="b"/>
              <a:pathLst>
                <a:path w="21600" h="27763" fill="none" extrusionOk="0">
                  <a:moveTo>
                    <a:pt x="4433" y="-1"/>
                  </a:moveTo>
                  <a:cubicBezTo>
                    <a:pt x="14436" y="2097"/>
                    <a:pt x="21600" y="10919"/>
                    <a:pt x="21600" y="21140"/>
                  </a:cubicBezTo>
                  <a:cubicBezTo>
                    <a:pt x="21600" y="23388"/>
                    <a:pt x="21248" y="25623"/>
                    <a:pt x="20559" y="27763"/>
                  </a:cubicBezTo>
                </a:path>
                <a:path w="21600" h="27763" stroke="0" extrusionOk="0">
                  <a:moveTo>
                    <a:pt x="4433" y="-1"/>
                  </a:moveTo>
                  <a:cubicBezTo>
                    <a:pt x="14436" y="2097"/>
                    <a:pt x="21600" y="10919"/>
                    <a:pt x="21600" y="21140"/>
                  </a:cubicBezTo>
                  <a:cubicBezTo>
                    <a:pt x="21600" y="23388"/>
                    <a:pt x="21248" y="25623"/>
                    <a:pt x="20559" y="27763"/>
                  </a:cubicBezTo>
                  <a:lnTo>
                    <a:pt x="0" y="21140"/>
                  </a:lnTo>
                  <a:close/>
                </a:path>
              </a:pathLst>
            </a:custGeom>
            <a:noFill/>
            <a:ln w="3810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grpSp>
      <p:sp>
        <p:nvSpPr>
          <p:cNvPr id="16409" name="Rectangle 25"/>
          <p:cNvSpPr>
            <a:spLocks noChangeArrowheads="1"/>
          </p:cNvSpPr>
          <p:nvPr/>
        </p:nvSpPr>
        <p:spPr bwMode="auto">
          <a:xfrm>
            <a:off x="3748088" y="1647825"/>
            <a:ext cx="882650" cy="3959225"/>
          </a:xfrm>
          <a:prstGeom prst="rect">
            <a:avLst/>
          </a:prstGeom>
          <a:solidFill>
            <a:srgbClr val="FFCCCC"/>
          </a:solidFill>
          <a:ln w="38100">
            <a:solidFill>
              <a:srgbClr val="CC0000"/>
            </a:solidFill>
            <a:miter lim="800000"/>
            <a:headEnd/>
            <a:tailEnd/>
          </a:ln>
        </p:spPr>
        <p:txBody>
          <a:bodyPr/>
          <a:lstStyle/>
          <a:p>
            <a:endParaRPr lang="ru-RU"/>
          </a:p>
        </p:txBody>
      </p:sp>
      <p:sp>
        <p:nvSpPr>
          <p:cNvPr id="16410" name="Rectangle 26"/>
          <p:cNvSpPr>
            <a:spLocks noChangeArrowheads="1"/>
          </p:cNvSpPr>
          <p:nvPr/>
        </p:nvSpPr>
        <p:spPr bwMode="auto">
          <a:xfrm>
            <a:off x="5513388" y="2527300"/>
            <a:ext cx="882650" cy="2243138"/>
          </a:xfrm>
          <a:prstGeom prst="rect">
            <a:avLst/>
          </a:prstGeom>
          <a:solidFill>
            <a:srgbClr val="FFCCCC"/>
          </a:solidFill>
          <a:ln w="38100">
            <a:solidFill>
              <a:srgbClr val="CC0000"/>
            </a:solidFill>
            <a:miter lim="800000"/>
            <a:headEnd/>
            <a:tailEnd/>
          </a:ln>
        </p:spPr>
        <p:txBody>
          <a:bodyPr/>
          <a:lstStyle/>
          <a:p>
            <a:endParaRPr lang="ru-RU"/>
          </a:p>
        </p:txBody>
      </p:sp>
      <p:sp>
        <p:nvSpPr>
          <p:cNvPr id="16411" name="Line 27"/>
          <p:cNvSpPr>
            <a:spLocks noChangeShapeType="1"/>
          </p:cNvSpPr>
          <p:nvPr/>
        </p:nvSpPr>
        <p:spPr bwMode="auto">
          <a:xfrm>
            <a:off x="1857375" y="1779588"/>
            <a:ext cx="18907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412" name="Line 28"/>
          <p:cNvSpPr>
            <a:spLocks noChangeShapeType="1"/>
          </p:cNvSpPr>
          <p:nvPr/>
        </p:nvSpPr>
        <p:spPr bwMode="auto">
          <a:xfrm>
            <a:off x="1857375" y="2308225"/>
            <a:ext cx="18907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413" name="Line 29"/>
          <p:cNvSpPr>
            <a:spLocks noChangeShapeType="1"/>
          </p:cNvSpPr>
          <p:nvPr/>
        </p:nvSpPr>
        <p:spPr bwMode="auto">
          <a:xfrm>
            <a:off x="1857375" y="2835275"/>
            <a:ext cx="18907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414" name="Line 30"/>
          <p:cNvSpPr>
            <a:spLocks noChangeShapeType="1"/>
          </p:cNvSpPr>
          <p:nvPr/>
        </p:nvSpPr>
        <p:spPr bwMode="auto">
          <a:xfrm>
            <a:off x="1857375" y="3363913"/>
            <a:ext cx="18907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415" name="Line 31"/>
          <p:cNvSpPr>
            <a:spLocks noChangeShapeType="1"/>
          </p:cNvSpPr>
          <p:nvPr/>
        </p:nvSpPr>
        <p:spPr bwMode="auto">
          <a:xfrm>
            <a:off x="1857375" y="3890963"/>
            <a:ext cx="18907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416" name="Freeform 32"/>
          <p:cNvSpPr>
            <a:spLocks/>
          </p:cNvSpPr>
          <p:nvPr/>
        </p:nvSpPr>
        <p:spPr bwMode="auto">
          <a:xfrm>
            <a:off x="4630738" y="3516313"/>
            <a:ext cx="882650" cy="263525"/>
          </a:xfrm>
          <a:custGeom>
            <a:avLst/>
            <a:gdLst>
              <a:gd name="T0" fmla="*/ 0 w 798"/>
              <a:gd name="T1" fmla="*/ 0 h 456"/>
              <a:gd name="T2" fmla="*/ 571 w 798"/>
              <a:gd name="T3" fmla="*/ 3 h 456"/>
              <a:gd name="T4" fmla="*/ 234 w 798"/>
              <a:gd name="T5" fmla="*/ 453 h 456"/>
              <a:gd name="T6" fmla="*/ 798 w 798"/>
              <a:gd name="T7" fmla="*/ 456 h 456"/>
            </a:gdLst>
            <a:ahLst/>
            <a:cxnLst>
              <a:cxn ang="0">
                <a:pos x="T0" y="T1"/>
              </a:cxn>
              <a:cxn ang="0">
                <a:pos x="T2" y="T3"/>
              </a:cxn>
              <a:cxn ang="0">
                <a:pos x="T4" y="T5"/>
              </a:cxn>
              <a:cxn ang="0">
                <a:pos x="T6" y="T7"/>
              </a:cxn>
            </a:cxnLst>
            <a:rect l="0" t="0" r="r" b="b"/>
            <a:pathLst>
              <a:path w="798" h="456">
                <a:moveTo>
                  <a:pt x="0" y="0"/>
                </a:moveTo>
                <a:lnTo>
                  <a:pt x="571" y="3"/>
                </a:lnTo>
                <a:lnTo>
                  <a:pt x="234" y="453"/>
                </a:lnTo>
                <a:lnTo>
                  <a:pt x="798" y="456"/>
                </a:lnTo>
              </a:path>
            </a:pathLst>
          </a:custGeom>
          <a:noFill/>
          <a:ln w="28575" cmpd="sng">
            <a:solidFill>
              <a:schemeClr val="tx1"/>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16417" name="Line 33"/>
          <p:cNvSpPr>
            <a:spLocks noChangeShapeType="1"/>
          </p:cNvSpPr>
          <p:nvPr/>
        </p:nvSpPr>
        <p:spPr bwMode="auto">
          <a:xfrm>
            <a:off x="1857375" y="4419600"/>
            <a:ext cx="18907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418" name="Line 34"/>
          <p:cNvSpPr>
            <a:spLocks noChangeShapeType="1"/>
          </p:cNvSpPr>
          <p:nvPr/>
        </p:nvSpPr>
        <p:spPr bwMode="auto">
          <a:xfrm>
            <a:off x="1857375" y="4946650"/>
            <a:ext cx="18907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419" name="Line 35"/>
          <p:cNvSpPr>
            <a:spLocks noChangeShapeType="1"/>
          </p:cNvSpPr>
          <p:nvPr/>
        </p:nvSpPr>
        <p:spPr bwMode="auto">
          <a:xfrm>
            <a:off x="1857375" y="5475288"/>
            <a:ext cx="1890713"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420" name="Line 36"/>
          <p:cNvSpPr>
            <a:spLocks noChangeShapeType="1"/>
          </p:cNvSpPr>
          <p:nvPr/>
        </p:nvSpPr>
        <p:spPr bwMode="auto">
          <a:xfrm>
            <a:off x="6396038" y="3648075"/>
            <a:ext cx="88265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16421" name="Oval 37"/>
          <p:cNvSpPr>
            <a:spLocks noChangeArrowheads="1"/>
          </p:cNvSpPr>
          <p:nvPr/>
        </p:nvSpPr>
        <p:spPr bwMode="auto">
          <a:xfrm>
            <a:off x="6773863" y="3516313"/>
            <a:ext cx="127000" cy="263525"/>
          </a:xfrm>
          <a:prstGeom prst="ellipse">
            <a:avLst/>
          </a:prstGeom>
          <a:solidFill>
            <a:srgbClr val="CC99FF"/>
          </a:solidFill>
          <a:ln w="28575">
            <a:solidFill>
              <a:schemeClr val="accent2"/>
            </a:solidFill>
            <a:round/>
            <a:headEnd/>
            <a:tailEnd/>
          </a:ln>
        </p:spPr>
        <p:txBody>
          <a:bodyPr/>
          <a:lstStyle/>
          <a:p>
            <a:endParaRPr lang="ru-RU"/>
          </a:p>
        </p:txBody>
      </p:sp>
      <p:sp>
        <p:nvSpPr>
          <p:cNvPr id="16422" name="Line 38"/>
          <p:cNvSpPr>
            <a:spLocks noChangeShapeType="1"/>
          </p:cNvSpPr>
          <p:nvPr/>
        </p:nvSpPr>
        <p:spPr bwMode="auto">
          <a:xfrm>
            <a:off x="2803525" y="1252538"/>
            <a:ext cx="0" cy="461962"/>
          </a:xfrm>
          <a:prstGeom prst="line">
            <a:avLst/>
          </a:prstGeom>
          <a:noFill/>
          <a:ln w="28575">
            <a:solidFill>
              <a:srgbClr val="80008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6423" name="Line 39"/>
          <p:cNvSpPr>
            <a:spLocks noChangeShapeType="1"/>
          </p:cNvSpPr>
          <p:nvPr/>
        </p:nvSpPr>
        <p:spPr bwMode="auto">
          <a:xfrm rot="-5400000">
            <a:off x="2802732" y="2772568"/>
            <a:ext cx="0" cy="125413"/>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6424" name="Line 40"/>
          <p:cNvSpPr>
            <a:spLocks noChangeShapeType="1"/>
          </p:cNvSpPr>
          <p:nvPr/>
        </p:nvSpPr>
        <p:spPr bwMode="auto">
          <a:xfrm rot="-5400000">
            <a:off x="2802732" y="3828256"/>
            <a:ext cx="0" cy="125413"/>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6425" name="Line 41"/>
          <p:cNvSpPr>
            <a:spLocks noChangeShapeType="1"/>
          </p:cNvSpPr>
          <p:nvPr/>
        </p:nvSpPr>
        <p:spPr bwMode="auto">
          <a:xfrm rot="-5400000">
            <a:off x="2802732" y="4883943"/>
            <a:ext cx="0" cy="125413"/>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6426" name="Line 42"/>
          <p:cNvSpPr>
            <a:spLocks noChangeShapeType="1"/>
          </p:cNvSpPr>
          <p:nvPr/>
        </p:nvSpPr>
        <p:spPr bwMode="auto">
          <a:xfrm rot="5400000" flipH="1">
            <a:off x="2802732" y="3301206"/>
            <a:ext cx="0" cy="125413"/>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6427" name="Line 43"/>
          <p:cNvSpPr>
            <a:spLocks noChangeShapeType="1"/>
          </p:cNvSpPr>
          <p:nvPr/>
        </p:nvSpPr>
        <p:spPr bwMode="auto">
          <a:xfrm rot="5400000" flipH="1">
            <a:off x="2802732" y="4356893"/>
            <a:ext cx="0" cy="125413"/>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6428" name="Line 44"/>
          <p:cNvSpPr>
            <a:spLocks noChangeShapeType="1"/>
          </p:cNvSpPr>
          <p:nvPr/>
        </p:nvSpPr>
        <p:spPr bwMode="auto">
          <a:xfrm rot="5400000" flipH="1">
            <a:off x="2802732" y="5412581"/>
            <a:ext cx="0" cy="125413"/>
          </a:xfrm>
          <a:prstGeom prst="line">
            <a:avLst/>
          </a:prstGeom>
          <a:noFill/>
          <a:ln w="28575">
            <a:solidFill>
              <a:srgbClr val="000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16429" name="Text Box 45"/>
          <p:cNvSpPr txBox="1">
            <a:spLocks noChangeArrowheads="1"/>
          </p:cNvSpPr>
          <p:nvPr/>
        </p:nvSpPr>
        <p:spPr bwMode="auto">
          <a:xfrm>
            <a:off x="1100138" y="3430588"/>
            <a:ext cx="631825" cy="32861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chemeClr val="accent2"/>
                </a:solidFill>
                <a:latin typeface="Tahoma" panose="020B0604030504040204" pitchFamily="34" charset="0"/>
              </a:rPr>
              <a:t>ООД</a:t>
            </a:r>
            <a:endParaRPr lang="ru-RU" altLang="ru-RU" sz="2000" b="1">
              <a:solidFill>
                <a:schemeClr val="accent2"/>
              </a:solidFill>
            </a:endParaRPr>
          </a:p>
        </p:txBody>
      </p:sp>
      <p:sp>
        <p:nvSpPr>
          <p:cNvPr id="16430" name="Text Box 46"/>
          <p:cNvSpPr txBox="1">
            <a:spLocks noChangeArrowheads="1"/>
          </p:cNvSpPr>
          <p:nvPr/>
        </p:nvSpPr>
        <p:spPr bwMode="auto">
          <a:xfrm>
            <a:off x="3875088" y="3495675"/>
            <a:ext cx="630237" cy="33020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006666"/>
                </a:solidFill>
                <a:latin typeface="Tahoma" panose="020B0604030504040204" pitchFamily="34" charset="0"/>
              </a:rPr>
              <a:t>АКД</a:t>
            </a:r>
            <a:endParaRPr lang="ru-RU" altLang="ru-RU" sz="2000" b="1">
              <a:solidFill>
                <a:srgbClr val="006666"/>
              </a:solidFill>
            </a:endParaRPr>
          </a:p>
        </p:txBody>
      </p:sp>
      <p:sp>
        <p:nvSpPr>
          <p:cNvPr id="16431" name="Text Box 47"/>
          <p:cNvSpPr txBox="1">
            <a:spLocks noChangeArrowheads="1"/>
          </p:cNvSpPr>
          <p:nvPr/>
        </p:nvSpPr>
        <p:spPr bwMode="auto">
          <a:xfrm>
            <a:off x="7405688" y="3430588"/>
            <a:ext cx="630237" cy="32861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chemeClr val="accent2"/>
                </a:solidFill>
                <a:latin typeface="Tahoma" panose="020B0604030504040204" pitchFamily="34" charset="0"/>
              </a:rPr>
              <a:t>ООД</a:t>
            </a:r>
            <a:endParaRPr lang="ru-RU" altLang="ru-RU" sz="2000" b="1">
              <a:solidFill>
                <a:schemeClr val="accent2"/>
              </a:solidFill>
            </a:endParaRPr>
          </a:p>
        </p:txBody>
      </p:sp>
      <p:sp>
        <p:nvSpPr>
          <p:cNvPr id="16432" name="Text Box 48"/>
          <p:cNvSpPr txBox="1">
            <a:spLocks noChangeArrowheads="1"/>
          </p:cNvSpPr>
          <p:nvPr/>
        </p:nvSpPr>
        <p:spPr bwMode="auto">
          <a:xfrm>
            <a:off x="5640388" y="3495675"/>
            <a:ext cx="630237" cy="33020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006666"/>
                </a:solidFill>
                <a:latin typeface="Tahoma" panose="020B0604030504040204" pitchFamily="34" charset="0"/>
              </a:rPr>
              <a:t>АКД</a:t>
            </a:r>
            <a:endParaRPr lang="ru-RU" altLang="ru-RU" sz="2000" b="1">
              <a:solidFill>
                <a:srgbClr val="006666"/>
              </a:solidFill>
            </a:endParaRPr>
          </a:p>
        </p:txBody>
      </p:sp>
      <p:sp>
        <p:nvSpPr>
          <p:cNvPr id="16433" name="Text Box 49"/>
          <p:cNvSpPr txBox="1">
            <a:spLocks noChangeArrowheads="1"/>
          </p:cNvSpPr>
          <p:nvPr/>
        </p:nvSpPr>
        <p:spPr bwMode="auto">
          <a:xfrm>
            <a:off x="2892425" y="1250950"/>
            <a:ext cx="630238" cy="32861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800080"/>
                </a:solidFill>
              </a:rPr>
              <a:t>Х.21</a:t>
            </a:r>
          </a:p>
        </p:txBody>
      </p:sp>
      <p:sp>
        <p:nvSpPr>
          <p:cNvPr id="16434" name="Text Box 50"/>
          <p:cNvSpPr txBox="1">
            <a:spLocks noChangeArrowheads="1"/>
          </p:cNvSpPr>
          <p:nvPr/>
        </p:nvSpPr>
        <p:spPr bwMode="auto">
          <a:xfrm>
            <a:off x="6584950" y="3165475"/>
            <a:ext cx="568325" cy="33020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800080"/>
                </a:solidFill>
              </a:rPr>
              <a:t>Х.21</a:t>
            </a:r>
          </a:p>
        </p:txBody>
      </p:sp>
      <p:sp>
        <p:nvSpPr>
          <p:cNvPr id="16435" name="Text Box 51"/>
          <p:cNvSpPr txBox="1">
            <a:spLocks noChangeArrowheads="1"/>
          </p:cNvSpPr>
          <p:nvPr/>
        </p:nvSpPr>
        <p:spPr bwMode="auto">
          <a:xfrm>
            <a:off x="1857375" y="1450975"/>
            <a:ext cx="504825" cy="32861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i="1">
                <a:solidFill>
                  <a:srgbClr val="CC0000"/>
                </a:solidFill>
              </a:rPr>
              <a:t>G</a:t>
            </a:r>
            <a:endParaRPr lang="ru-RU" altLang="ru-RU" b="1">
              <a:solidFill>
                <a:srgbClr val="CC0000"/>
              </a:solidFill>
            </a:endParaRPr>
          </a:p>
        </p:txBody>
      </p:sp>
      <p:sp>
        <p:nvSpPr>
          <p:cNvPr id="16436" name="Text Box 52"/>
          <p:cNvSpPr txBox="1">
            <a:spLocks noChangeArrowheads="1"/>
          </p:cNvSpPr>
          <p:nvPr/>
        </p:nvSpPr>
        <p:spPr bwMode="auto">
          <a:xfrm>
            <a:off x="1857375" y="1978025"/>
            <a:ext cx="504825" cy="33020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i="1">
                <a:solidFill>
                  <a:srgbClr val="CC0000"/>
                </a:solidFill>
              </a:rPr>
              <a:t>G</a:t>
            </a:r>
            <a:r>
              <a:rPr lang="en-US" altLang="ru-RU" b="1" i="1" baseline="-25000">
                <a:solidFill>
                  <a:srgbClr val="CC0000"/>
                </a:solidFill>
              </a:rPr>
              <a:t>a</a:t>
            </a:r>
            <a:endParaRPr lang="ru-RU" altLang="ru-RU" b="1">
              <a:solidFill>
                <a:srgbClr val="CC0000"/>
              </a:solidFill>
            </a:endParaRPr>
          </a:p>
        </p:txBody>
      </p:sp>
      <p:sp>
        <p:nvSpPr>
          <p:cNvPr id="16437" name="Text Box 53"/>
          <p:cNvSpPr txBox="1">
            <a:spLocks noChangeArrowheads="1"/>
          </p:cNvSpPr>
          <p:nvPr/>
        </p:nvSpPr>
        <p:spPr bwMode="auto">
          <a:xfrm>
            <a:off x="1857375" y="2506663"/>
            <a:ext cx="504825" cy="32861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i="1">
                <a:solidFill>
                  <a:srgbClr val="CC0000"/>
                </a:solidFill>
              </a:rPr>
              <a:t>T</a:t>
            </a:r>
            <a:endParaRPr lang="ru-RU" altLang="ru-RU" b="1">
              <a:solidFill>
                <a:srgbClr val="CC0000"/>
              </a:solidFill>
            </a:endParaRPr>
          </a:p>
        </p:txBody>
      </p:sp>
      <p:sp>
        <p:nvSpPr>
          <p:cNvPr id="16438" name="Text Box 54"/>
          <p:cNvSpPr txBox="1">
            <a:spLocks noChangeArrowheads="1"/>
          </p:cNvSpPr>
          <p:nvPr/>
        </p:nvSpPr>
        <p:spPr bwMode="auto">
          <a:xfrm>
            <a:off x="1857375" y="3033713"/>
            <a:ext cx="504825" cy="33020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i="1">
                <a:solidFill>
                  <a:srgbClr val="CC0000"/>
                </a:solidFill>
              </a:rPr>
              <a:t>R</a:t>
            </a:r>
            <a:endParaRPr lang="ru-RU" altLang="ru-RU" b="1">
              <a:solidFill>
                <a:srgbClr val="CC0000"/>
              </a:solidFill>
            </a:endParaRPr>
          </a:p>
        </p:txBody>
      </p:sp>
      <p:sp>
        <p:nvSpPr>
          <p:cNvPr id="16439" name="Text Box 55"/>
          <p:cNvSpPr txBox="1">
            <a:spLocks noChangeArrowheads="1"/>
          </p:cNvSpPr>
          <p:nvPr/>
        </p:nvSpPr>
        <p:spPr bwMode="auto">
          <a:xfrm>
            <a:off x="1857375" y="3562350"/>
            <a:ext cx="504825" cy="32861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i="1">
                <a:solidFill>
                  <a:srgbClr val="CC0000"/>
                </a:solidFill>
              </a:rPr>
              <a:t>C</a:t>
            </a:r>
            <a:endParaRPr lang="ru-RU" altLang="ru-RU" b="1">
              <a:solidFill>
                <a:srgbClr val="CC0000"/>
              </a:solidFill>
            </a:endParaRPr>
          </a:p>
        </p:txBody>
      </p:sp>
      <p:sp>
        <p:nvSpPr>
          <p:cNvPr id="16440" name="Text Box 56"/>
          <p:cNvSpPr txBox="1">
            <a:spLocks noChangeArrowheads="1"/>
          </p:cNvSpPr>
          <p:nvPr/>
        </p:nvSpPr>
        <p:spPr bwMode="auto">
          <a:xfrm>
            <a:off x="1857375" y="4089400"/>
            <a:ext cx="504825" cy="33020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i="1">
                <a:solidFill>
                  <a:srgbClr val="CC0000"/>
                </a:solidFill>
              </a:rPr>
              <a:t>I</a:t>
            </a:r>
            <a:endParaRPr lang="ru-RU" altLang="ru-RU" b="1">
              <a:solidFill>
                <a:srgbClr val="CC0000"/>
              </a:solidFill>
            </a:endParaRPr>
          </a:p>
        </p:txBody>
      </p:sp>
      <p:sp>
        <p:nvSpPr>
          <p:cNvPr id="16441" name="Text Box 57"/>
          <p:cNvSpPr txBox="1">
            <a:spLocks noChangeArrowheads="1"/>
          </p:cNvSpPr>
          <p:nvPr/>
        </p:nvSpPr>
        <p:spPr bwMode="auto">
          <a:xfrm>
            <a:off x="1857375" y="4618038"/>
            <a:ext cx="504825" cy="32861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i="1">
                <a:solidFill>
                  <a:srgbClr val="CC0000"/>
                </a:solidFill>
              </a:rPr>
              <a:t>S</a:t>
            </a:r>
            <a:endParaRPr lang="ru-RU" altLang="ru-RU" b="1">
              <a:solidFill>
                <a:srgbClr val="CC0000"/>
              </a:solidFill>
            </a:endParaRPr>
          </a:p>
        </p:txBody>
      </p:sp>
      <p:sp>
        <p:nvSpPr>
          <p:cNvPr id="16442" name="Text Box 58"/>
          <p:cNvSpPr txBox="1">
            <a:spLocks noChangeArrowheads="1"/>
          </p:cNvSpPr>
          <p:nvPr/>
        </p:nvSpPr>
        <p:spPr bwMode="auto">
          <a:xfrm>
            <a:off x="1857375" y="5145088"/>
            <a:ext cx="504825" cy="33020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i="1">
                <a:solidFill>
                  <a:srgbClr val="CC0000"/>
                </a:solidFill>
              </a:rPr>
              <a:t>B</a:t>
            </a:r>
            <a:endParaRPr lang="ru-RU" altLang="ru-RU" b="1">
              <a:solidFill>
                <a:srgbClr val="CC0000"/>
              </a:solidFill>
            </a:endParaRPr>
          </a:p>
        </p:txBody>
      </p:sp>
      <p:sp>
        <p:nvSpPr>
          <p:cNvPr id="16443" name="Text Box 59"/>
          <p:cNvSpPr txBox="1">
            <a:spLocks noChangeArrowheads="1"/>
          </p:cNvSpPr>
          <p:nvPr/>
        </p:nvSpPr>
        <p:spPr bwMode="auto">
          <a:xfrm>
            <a:off x="606425" y="6040438"/>
            <a:ext cx="7929563"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b="1">
                <a:solidFill>
                  <a:srgbClr val="800080"/>
                </a:solidFill>
                <a:latin typeface="Tahoma" panose="020B0604030504040204" pitchFamily="34" charset="0"/>
              </a:rPr>
              <a:t>Рис.4.</a:t>
            </a:r>
            <a:r>
              <a:rPr lang="en-US" altLang="ru-RU" sz="2400" b="1">
                <a:solidFill>
                  <a:srgbClr val="800080"/>
                </a:solidFill>
                <a:latin typeface="Tahoma" panose="020B0604030504040204" pitchFamily="34" charset="0"/>
              </a:rPr>
              <a:t>3</a:t>
            </a:r>
            <a:r>
              <a:rPr lang="ru-RU" altLang="ru-RU" sz="2400" b="1">
                <a:solidFill>
                  <a:srgbClr val="800080"/>
                </a:solidFill>
                <a:latin typeface="Tahoma" panose="020B0604030504040204" pitchFamily="34" charset="0"/>
              </a:rPr>
              <a:t>. </a:t>
            </a:r>
            <a:r>
              <a:rPr lang="ru-RU" altLang="ru-RU" sz="2400" b="1">
                <a:solidFill>
                  <a:srgbClr val="800080"/>
                </a:solidFill>
              </a:rPr>
              <a:t>Интерфейс Х.21</a:t>
            </a:r>
            <a:r>
              <a:rPr lang="ru-RU" altLang="ru-RU" sz="2400">
                <a:solidFill>
                  <a:srgbClr val="800080"/>
                </a:solidFill>
              </a:rPr>
              <a:t> </a:t>
            </a:r>
          </a:p>
        </p:txBody>
      </p:sp>
      <p:sp>
        <p:nvSpPr>
          <p:cNvPr id="16445" name="Text Box 61"/>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17412" name="Text Box 4"/>
          <p:cNvSpPr txBox="1">
            <a:spLocks noChangeArrowheads="1"/>
          </p:cNvSpPr>
          <p:nvPr/>
        </p:nvSpPr>
        <p:spPr bwMode="auto">
          <a:xfrm>
            <a:off x="231775" y="1350963"/>
            <a:ext cx="8653463" cy="52038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a:solidFill>
                  <a:srgbClr val="800080"/>
                </a:solidFill>
              </a:rPr>
              <a:t>Интерфейс состоит из восьми соединительных линий. Отдельную группу составляют следующие четыре линии: </a:t>
            </a:r>
            <a:r>
              <a:rPr lang="ru-RU" altLang="ru-RU" sz="2400" i="1">
                <a:solidFill>
                  <a:srgbClr val="800080"/>
                </a:solidFill>
              </a:rPr>
              <a:t>G</a:t>
            </a:r>
            <a:r>
              <a:rPr lang="ru-RU" altLang="ru-RU" sz="2400">
                <a:solidFill>
                  <a:srgbClr val="800080"/>
                </a:solidFill>
              </a:rPr>
              <a:t> и </a:t>
            </a:r>
            <a:r>
              <a:rPr lang="ru-RU" altLang="ru-RU" sz="2400" i="1">
                <a:solidFill>
                  <a:srgbClr val="800080"/>
                </a:solidFill>
              </a:rPr>
              <a:t>Ga </a:t>
            </a:r>
            <a:r>
              <a:rPr lang="ru-RU" altLang="ru-RU" sz="2400">
                <a:solidFill>
                  <a:srgbClr val="800080"/>
                </a:solidFill>
              </a:rPr>
              <a:t>— заземления; </a:t>
            </a:r>
            <a:r>
              <a:rPr lang="ru-RU" altLang="ru-RU" sz="2400" i="1">
                <a:solidFill>
                  <a:srgbClr val="800080"/>
                </a:solidFill>
              </a:rPr>
              <a:t>S</a:t>
            </a:r>
            <a:r>
              <a:rPr lang="ru-RU" altLang="ru-RU" sz="2400">
                <a:solidFill>
                  <a:srgbClr val="800080"/>
                </a:solidFill>
              </a:rPr>
              <a:t> — синхронизация элементов сигнала (моментов передачи битов) и </a:t>
            </a:r>
            <a:r>
              <a:rPr lang="ru-RU" altLang="ru-RU" sz="2400" i="1">
                <a:solidFill>
                  <a:srgbClr val="800080"/>
                </a:solidFill>
              </a:rPr>
              <a:t>В</a:t>
            </a:r>
            <a:r>
              <a:rPr lang="ru-RU" altLang="ru-RU" sz="2400">
                <a:solidFill>
                  <a:srgbClr val="800080"/>
                </a:solidFill>
              </a:rPr>
              <a:t> — синхронизация байтов (не обязательна). Остальные четыре линии — </a:t>
            </a:r>
            <a:r>
              <a:rPr lang="ru-RU" altLang="ru-RU" sz="2400" i="1">
                <a:solidFill>
                  <a:srgbClr val="800080"/>
                </a:solidFill>
              </a:rPr>
              <a:t>T</a:t>
            </a:r>
            <a:r>
              <a:rPr lang="ru-RU" altLang="ru-RU" sz="2400">
                <a:solidFill>
                  <a:srgbClr val="800080"/>
                </a:solidFill>
              </a:rPr>
              <a:t>, </a:t>
            </a:r>
            <a:r>
              <a:rPr lang="ru-RU" altLang="ru-RU" sz="2400" i="1">
                <a:solidFill>
                  <a:srgbClr val="800080"/>
                </a:solidFill>
              </a:rPr>
              <a:t>R</a:t>
            </a:r>
            <a:r>
              <a:rPr lang="ru-RU" altLang="ru-RU" sz="2400">
                <a:solidFill>
                  <a:srgbClr val="800080"/>
                </a:solidFill>
              </a:rPr>
              <a:t>, </a:t>
            </a:r>
            <a:r>
              <a:rPr lang="ru-RU" altLang="ru-RU" sz="2400" i="1">
                <a:solidFill>
                  <a:srgbClr val="800080"/>
                </a:solidFill>
              </a:rPr>
              <a:t>C</a:t>
            </a:r>
            <a:r>
              <a:rPr lang="ru-RU" altLang="ru-RU" sz="2400">
                <a:solidFill>
                  <a:srgbClr val="800080"/>
                </a:solidFill>
              </a:rPr>
              <a:t>, </a:t>
            </a:r>
            <a:r>
              <a:rPr lang="ru-RU" altLang="ru-RU" sz="2400" i="1">
                <a:solidFill>
                  <a:srgbClr val="800080"/>
                </a:solidFill>
              </a:rPr>
              <a:t>I</a:t>
            </a:r>
            <a:r>
              <a:rPr lang="ru-RU" altLang="ru-RU" sz="2400">
                <a:solidFill>
                  <a:srgbClr val="800080"/>
                </a:solidFill>
              </a:rPr>
              <a:t> — предназначены для передачи данных и сигналов управления: </a:t>
            </a:r>
            <a:r>
              <a:rPr lang="ru-RU" altLang="ru-RU" sz="2400" i="1">
                <a:solidFill>
                  <a:srgbClr val="800080"/>
                </a:solidFill>
              </a:rPr>
              <a:t>Т</a:t>
            </a:r>
            <a:r>
              <a:rPr lang="ru-RU" altLang="ru-RU" sz="2400">
                <a:solidFill>
                  <a:srgbClr val="800080"/>
                </a:solidFill>
              </a:rPr>
              <a:t> — передачи битов данных в АКД; </a:t>
            </a:r>
            <a:r>
              <a:rPr lang="ru-RU" altLang="ru-RU" sz="2400" i="1">
                <a:solidFill>
                  <a:srgbClr val="800080"/>
                </a:solidFill>
              </a:rPr>
              <a:t>R </a:t>
            </a:r>
            <a:r>
              <a:rPr lang="ru-RU" altLang="ru-RU" sz="2400">
                <a:solidFill>
                  <a:srgbClr val="800080"/>
                </a:solidFill>
              </a:rPr>
              <a:t>— приема битов данных из АКД; </a:t>
            </a:r>
            <a:r>
              <a:rPr lang="ru-RU" altLang="ru-RU" sz="2400" i="1">
                <a:solidFill>
                  <a:srgbClr val="800080"/>
                </a:solidFill>
              </a:rPr>
              <a:t>С</a:t>
            </a:r>
            <a:r>
              <a:rPr lang="ru-RU" altLang="ru-RU" sz="2400">
                <a:solidFill>
                  <a:srgbClr val="800080"/>
                </a:solidFill>
              </a:rPr>
              <a:t> — управления АКД со стороны ООД; </a:t>
            </a:r>
            <a:r>
              <a:rPr lang="ru-RU" altLang="ru-RU" sz="2400" i="1">
                <a:solidFill>
                  <a:srgbClr val="800080"/>
                </a:solidFill>
              </a:rPr>
              <a:t>I</a:t>
            </a:r>
            <a:r>
              <a:rPr lang="ru-RU" altLang="ru-RU" sz="2400">
                <a:solidFill>
                  <a:srgbClr val="800080"/>
                </a:solidFill>
              </a:rPr>
              <a:t> — индикации установления соединения и прекращения связи.</a:t>
            </a:r>
          </a:p>
          <a:p>
            <a:pPr algn="ctr"/>
            <a:r>
              <a:rPr lang="ru-RU" altLang="ru-RU" sz="2400">
                <a:solidFill>
                  <a:srgbClr val="800080"/>
                </a:solidFill>
              </a:rPr>
              <a:t>Взаимодействие через интерфейс Х.21 сводится к трем основным процедурам: установлению соединения по инициативе ООД или АКД; передаче данных; разъединению. </a:t>
            </a:r>
          </a:p>
        </p:txBody>
      </p:sp>
      <p:sp>
        <p:nvSpPr>
          <p:cNvPr id="17413" name="Text Box 5"/>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18436" name="Text Box 4"/>
          <p:cNvSpPr txBox="1">
            <a:spLocks noChangeArrowheads="1"/>
          </p:cNvSpPr>
          <p:nvPr/>
        </p:nvSpPr>
        <p:spPr bwMode="auto">
          <a:xfrm>
            <a:off x="1655763" y="765175"/>
            <a:ext cx="5832475"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4.</a:t>
            </a:r>
            <a:r>
              <a:rPr lang="en-US" altLang="ru-RU" sz="2400" b="1">
                <a:solidFill>
                  <a:srgbClr val="CC0000"/>
                </a:solidFill>
                <a:latin typeface="Tahoma" panose="020B0604030504040204" pitchFamily="34" charset="0"/>
              </a:rPr>
              <a:t>3</a:t>
            </a:r>
            <a:r>
              <a:rPr lang="ru-RU" altLang="ru-RU" sz="2400" b="1">
                <a:solidFill>
                  <a:srgbClr val="CC0000"/>
                </a:solidFill>
                <a:latin typeface="Tahoma" panose="020B0604030504040204" pitchFamily="34" charset="0"/>
              </a:rPr>
              <a:t>. </a:t>
            </a:r>
            <a:r>
              <a:rPr lang="ru-RU" altLang="ru-RU" sz="2400" b="1">
                <a:solidFill>
                  <a:srgbClr val="CC0000"/>
                </a:solidFill>
              </a:rPr>
              <a:t>Протоколы канального уровня</a:t>
            </a:r>
            <a:r>
              <a:rPr lang="ru-RU" altLang="ru-RU" sz="2400">
                <a:solidFill>
                  <a:srgbClr val="CC0000"/>
                </a:solidFill>
              </a:rPr>
              <a:t> </a:t>
            </a:r>
          </a:p>
        </p:txBody>
      </p:sp>
      <p:sp>
        <p:nvSpPr>
          <p:cNvPr id="18437" name="Text Box 5"/>
          <p:cNvSpPr txBox="1">
            <a:spLocks noChangeArrowheads="1"/>
          </p:cNvSpPr>
          <p:nvPr/>
        </p:nvSpPr>
        <p:spPr bwMode="auto">
          <a:xfrm>
            <a:off x="238125" y="1870075"/>
            <a:ext cx="8626475" cy="393541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Протоколы канального уровня должны обеспечивать взаимосвязь между сетевым и физическим уровнями, предоставляя сетевому уровню более широкий набор услуг по сравнению с физическим. Как мы уже знаем, основная задача физического уровня — это передача битов. </a:t>
            </a:r>
            <a:r>
              <a:rPr lang="ru-RU" altLang="ru-RU" sz="2800" i="1">
                <a:solidFill>
                  <a:srgbClr val="800080"/>
                </a:solidFill>
              </a:rPr>
              <a:t>Основной</a:t>
            </a:r>
            <a:r>
              <a:rPr lang="ru-RU" altLang="ru-RU" sz="2800">
                <a:solidFill>
                  <a:srgbClr val="800080"/>
                </a:solidFill>
              </a:rPr>
              <a:t> </a:t>
            </a:r>
            <a:r>
              <a:rPr lang="ru-RU" altLang="ru-RU" sz="2800" i="1">
                <a:solidFill>
                  <a:srgbClr val="800080"/>
                </a:solidFill>
              </a:rPr>
              <a:t>задачей канального уровня</a:t>
            </a:r>
            <a:r>
              <a:rPr lang="ru-RU" altLang="ru-RU" sz="2800">
                <a:solidFill>
                  <a:srgbClr val="800080"/>
                </a:solidFill>
              </a:rPr>
              <a:t> является передача некоторых завершенных блоков данных или кадров. </a:t>
            </a:r>
          </a:p>
        </p:txBody>
      </p:sp>
      <p:sp>
        <p:nvSpPr>
          <p:cNvPr id="18438" name="Text Box 6"/>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19460" name="Text Box 4"/>
          <p:cNvSpPr txBox="1">
            <a:spLocks noChangeArrowheads="1"/>
          </p:cNvSpPr>
          <p:nvPr/>
        </p:nvSpPr>
        <p:spPr bwMode="auto">
          <a:xfrm>
            <a:off x="238125" y="1004888"/>
            <a:ext cx="8666163" cy="56483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600">
                <a:solidFill>
                  <a:srgbClr val="800080"/>
                </a:solidFill>
              </a:rPr>
              <a:t>В рамках архитектуры открытых систем на канальный уровень возлагаются следующие функции:</a:t>
            </a:r>
            <a:endParaRPr lang="ru-RU" altLang="ru-RU" sz="2600" i="1">
              <a:solidFill>
                <a:srgbClr val="800080"/>
              </a:solidFill>
            </a:endParaRPr>
          </a:p>
          <a:p>
            <a:r>
              <a:rPr lang="ru-RU" altLang="ru-RU" sz="2400">
                <a:solidFill>
                  <a:srgbClr val="800080"/>
                </a:solidFill>
                <a:sym typeface="Wingdings 2" panose="05020102010507070707" pitchFamily="18" charset="2"/>
              </a:rPr>
              <a:t></a:t>
            </a:r>
            <a:r>
              <a:rPr lang="en-US" altLang="ru-RU" sz="2600">
                <a:solidFill>
                  <a:srgbClr val="800080"/>
                </a:solidFill>
                <a:sym typeface="Wingdings 2" panose="05020102010507070707" pitchFamily="18" charset="2"/>
              </a:rPr>
              <a:t> </a:t>
            </a:r>
            <a:r>
              <a:rPr lang="ru-RU" altLang="ru-RU" sz="2600" i="1">
                <a:solidFill>
                  <a:srgbClr val="800080"/>
                </a:solidFill>
              </a:rPr>
              <a:t>инициализация</a:t>
            </a:r>
            <a:r>
              <a:rPr lang="ru-RU" altLang="ru-RU" sz="2600">
                <a:solidFill>
                  <a:srgbClr val="800080"/>
                </a:solidFill>
              </a:rPr>
              <a:t> — обмен между</a:t>
            </a:r>
            <a:endParaRPr lang="en-US" altLang="ru-RU" sz="2600">
              <a:solidFill>
                <a:srgbClr val="800080"/>
              </a:solidFill>
            </a:endParaRPr>
          </a:p>
          <a:p>
            <a:r>
              <a:rPr lang="en-US" altLang="ru-RU" sz="2600">
                <a:solidFill>
                  <a:srgbClr val="800080"/>
                </a:solidFill>
              </a:rPr>
              <a:t>    </a:t>
            </a:r>
            <a:r>
              <a:rPr lang="ru-RU" altLang="ru-RU" sz="2600">
                <a:solidFill>
                  <a:srgbClr val="800080"/>
                </a:solidFill>
              </a:rPr>
              <a:t>взаимодействующими станциями служебными</a:t>
            </a:r>
            <a:endParaRPr lang="en-US" altLang="ru-RU" sz="2600">
              <a:solidFill>
                <a:srgbClr val="800080"/>
              </a:solidFill>
            </a:endParaRPr>
          </a:p>
          <a:p>
            <a:r>
              <a:rPr lang="en-US" altLang="ru-RU" sz="2600">
                <a:solidFill>
                  <a:srgbClr val="800080"/>
                </a:solidFill>
              </a:rPr>
              <a:t>   </a:t>
            </a:r>
            <a:r>
              <a:rPr lang="ru-RU" altLang="ru-RU" sz="2600">
                <a:solidFill>
                  <a:srgbClr val="800080"/>
                </a:solidFill>
              </a:rPr>
              <a:t> сообщениями, подтверждающими готовность к</a:t>
            </a:r>
            <a:endParaRPr lang="en-US" altLang="ru-RU" sz="2600">
              <a:solidFill>
                <a:srgbClr val="800080"/>
              </a:solidFill>
            </a:endParaRPr>
          </a:p>
          <a:p>
            <a:r>
              <a:rPr lang="en-US" altLang="ru-RU" sz="2600">
                <a:solidFill>
                  <a:srgbClr val="800080"/>
                </a:solidFill>
              </a:rPr>
              <a:t>   </a:t>
            </a:r>
            <a:r>
              <a:rPr lang="ru-RU" altLang="ru-RU" sz="2600">
                <a:solidFill>
                  <a:srgbClr val="800080"/>
                </a:solidFill>
              </a:rPr>
              <a:t> передаче данных;</a:t>
            </a:r>
            <a:endParaRPr lang="ru-RU" altLang="ru-RU" sz="2600" i="1">
              <a:solidFill>
                <a:srgbClr val="800080"/>
              </a:solidFill>
            </a:endParaRPr>
          </a:p>
          <a:p>
            <a:r>
              <a:rPr lang="ru-RU" altLang="ru-RU" sz="2400">
                <a:solidFill>
                  <a:srgbClr val="800080"/>
                </a:solidFill>
                <a:sym typeface="Wingdings 2" panose="05020102010507070707" pitchFamily="18" charset="2"/>
              </a:rPr>
              <a:t></a:t>
            </a:r>
            <a:r>
              <a:rPr lang="en-US" altLang="ru-RU" sz="2600">
                <a:solidFill>
                  <a:srgbClr val="800080"/>
                </a:solidFill>
                <a:sym typeface="Wingdings 2" panose="05020102010507070707" pitchFamily="18" charset="2"/>
              </a:rPr>
              <a:t> </a:t>
            </a:r>
            <a:r>
              <a:rPr lang="ru-RU" altLang="ru-RU" sz="2600" i="1">
                <a:solidFill>
                  <a:srgbClr val="800080"/>
                </a:solidFill>
              </a:rPr>
              <a:t>идентификация</a:t>
            </a:r>
            <a:r>
              <a:rPr lang="ru-RU" altLang="ru-RU" sz="2600">
                <a:solidFill>
                  <a:srgbClr val="800080"/>
                </a:solidFill>
              </a:rPr>
              <a:t> — обмен между</a:t>
            </a:r>
            <a:endParaRPr lang="en-US" altLang="ru-RU" sz="2600">
              <a:solidFill>
                <a:srgbClr val="800080"/>
              </a:solidFill>
            </a:endParaRPr>
          </a:p>
          <a:p>
            <a:r>
              <a:rPr lang="en-US" altLang="ru-RU" sz="2600">
                <a:solidFill>
                  <a:srgbClr val="800080"/>
                </a:solidFill>
              </a:rPr>
              <a:t>   </a:t>
            </a:r>
            <a:r>
              <a:rPr lang="ru-RU" altLang="ru-RU" sz="2600">
                <a:solidFill>
                  <a:srgbClr val="800080"/>
                </a:solidFill>
              </a:rPr>
              <a:t> взаимодействующими станциями служебной</a:t>
            </a:r>
            <a:endParaRPr lang="en-US" altLang="ru-RU" sz="2600">
              <a:solidFill>
                <a:srgbClr val="800080"/>
              </a:solidFill>
            </a:endParaRPr>
          </a:p>
          <a:p>
            <a:r>
              <a:rPr lang="en-US" altLang="ru-RU" sz="2600">
                <a:solidFill>
                  <a:srgbClr val="800080"/>
                </a:solidFill>
              </a:rPr>
              <a:t>   </a:t>
            </a:r>
            <a:r>
              <a:rPr lang="ru-RU" altLang="ru-RU" sz="2600">
                <a:solidFill>
                  <a:srgbClr val="800080"/>
                </a:solidFill>
              </a:rPr>
              <a:t> информацией, подтверждающей правильность</a:t>
            </a:r>
            <a:endParaRPr lang="en-US" altLang="ru-RU" sz="2600">
              <a:solidFill>
                <a:srgbClr val="800080"/>
              </a:solidFill>
            </a:endParaRPr>
          </a:p>
          <a:p>
            <a:r>
              <a:rPr lang="en-US" altLang="ru-RU" sz="2600">
                <a:solidFill>
                  <a:srgbClr val="800080"/>
                </a:solidFill>
              </a:rPr>
              <a:t>   </a:t>
            </a:r>
            <a:r>
              <a:rPr lang="ru-RU" altLang="ru-RU" sz="2600">
                <a:solidFill>
                  <a:srgbClr val="800080"/>
                </a:solidFill>
              </a:rPr>
              <a:t> соединения;</a:t>
            </a:r>
            <a:endParaRPr lang="ru-RU" altLang="ru-RU" sz="2600" i="1">
              <a:solidFill>
                <a:srgbClr val="800080"/>
              </a:solidFill>
            </a:endParaRPr>
          </a:p>
          <a:p>
            <a:r>
              <a:rPr lang="ru-RU" altLang="ru-RU" sz="2400">
                <a:solidFill>
                  <a:srgbClr val="800080"/>
                </a:solidFill>
                <a:sym typeface="Wingdings 2" panose="05020102010507070707" pitchFamily="18" charset="2"/>
              </a:rPr>
              <a:t></a:t>
            </a:r>
            <a:r>
              <a:rPr lang="en-US" altLang="ru-RU" sz="2600">
                <a:solidFill>
                  <a:srgbClr val="800080"/>
                </a:solidFill>
                <a:sym typeface="Wingdings 2" panose="05020102010507070707" pitchFamily="18" charset="2"/>
              </a:rPr>
              <a:t> </a:t>
            </a:r>
            <a:r>
              <a:rPr lang="ru-RU" altLang="ru-RU" sz="2600" i="1">
                <a:solidFill>
                  <a:srgbClr val="800080"/>
                </a:solidFill>
              </a:rPr>
              <a:t>синхронизация</a:t>
            </a:r>
            <a:r>
              <a:rPr lang="ru-RU" altLang="ru-RU" sz="2600">
                <a:solidFill>
                  <a:srgbClr val="800080"/>
                </a:solidFill>
              </a:rPr>
              <a:t> — выделение в последовательности</a:t>
            </a:r>
            <a:endParaRPr lang="en-US" altLang="ru-RU" sz="2600">
              <a:solidFill>
                <a:srgbClr val="800080"/>
              </a:solidFill>
            </a:endParaRPr>
          </a:p>
          <a:p>
            <a:r>
              <a:rPr lang="en-US" altLang="ru-RU" sz="2600">
                <a:solidFill>
                  <a:srgbClr val="800080"/>
                </a:solidFill>
              </a:rPr>
              <a:t>   </a:t>
            </a:r>
            <a:r>
              <a:rPr lang="ru-RU" altLang="ru-RU" sz="2600">
                <a:solidFill>
                  <a:srgbClr val="800080"/>
                </a:solidFill>
              </a:rPr>
              <a:t> передаваемых битов границ знаков;</a:t>
            </a:r>
            <a:endParaRPr lang="ru-RU" altLang="ru-RU" sz="2600" i="1">
              <a:solidFill>
                <a:srgbClr val="800080"/>
              </a:solidFill>
            </a:endParaRPr>
          </a:p>
          <a:p>
            <a:r>
              <a:rPr lang="ru-RU" altLang="ru-RU" sz="2400">
                <a:solidFill>
                  <a:srgbClr val="800080"/>
                </a:solidFill>
                <a:sym typeface="Wingdings 2" panose="05020102010507070707" pitchFamily="18" charset="2"/>
              </a:rPr>
              <a:t></a:t>
            </a:r>
            <a:r>
              <a:rPr lang="en-US" altLang="ru-RU" sz="2600">
                <a:solidFill>
                  <a:srgbClr val="800080"/>
                </a:solidFill>
                <a:sym typeface="Wingdings 2" panose="05020102010507070707" pitchFamily="18" charset="2"/>
              </a:rPr>
              <a:t> </a:t>
            </a:r>
            <a:r>
              <a:rPr lang="ru-RU" altLang="ru-RU" sz="2600" i="1">
                <a:solidFill>
                  <a:srgbClr val="800080"/>
                </a:solidFill>
              </a:rPr>
              <a:t>сегментация</a:t>
            </a:r>
            <a:r>
              <a:rPr lang="ru-RU" altLang="ru-RU" sz="2600">
                <a:solidFill>
                  <a:srgbClr val="800080"/>
                </a:solidFill>
              </a:rPr>
              <a:t> — формирование кадров для их</a:t>
            </a:r>
            <a:endParaRPr lang="en-US" altLang="ru-RU" sz="2600">
              <a:solidFill>
                <a:srgbClr val="800080"/>
              </a:solidFill>
            </a:endParaRPr>
          </a:p>
          <a:p>
            <a:r>
              <a:rPr lang="en-US" altLang="ru-RU" sz="2600">
                <a:solidFill>
                  <a:srgbClr val="800080"/>
                </a:solidFill>
              </a:rPr>
              <a:t>   </a:t>
            </a:r>
            <a:r>
              <a:rPr lang="ru-RU" altLang="ru-RU" sz="2600">
                <a:solidFill>
                  <a:srgbClr val="800080"/>
                </a:solidFill>
              </a:rPr>
              <a:t> передачи по каналу; </a:t>
            </a:r>
          </a:p>
        </p:txBody>
      </p:sp>
      <p:sp>
        <p:nvSpPr>
          <p:cNvPr id="19461" name="Text Box 5"/>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0484" name="Text Box 4"/>
          <p:cNvSpPr txBox="1">
            <a:spLocks noChangeArrowheads="1"/>
          </p:cNvSpPr>
          <p:nvPr/>
        </p:nvSpPr>
        <p:spPr bwMode="auto">
          <a:xfrm>
            <a:off x="246063" y="928688"/>
            <a:ext cx="8651875" cy="58642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000">
                <a:solidFill>
                  <a:srgbClr val="800080"/>
                </a:solidFill>
                <a:sym typeface="Wingdings 2" panose="05020102010507070707" pitchFamily="18" charset="2"/>
              </a:rPr>
              <a:t></a:t>
            </a:r>
            <a:r>
              <a:rPr lang="en-US" altLang="ru-RU" sz="2100">
                <a:solidFill>
                  <a:srgbClr val="800080"/>
                </a:solidFill>
                <a:sym typeface="Wingdings 2" panose="05020102010507070707" pitchFamily="18" charset="2"/>
              </a:rPr>
              <a:t> </a:t>
            </a:r>
            <a:r>
              <a:rPr lang="ru-RU" altLang="ru-RU" sz="2100" i="1">
                <a:solidFill>
                  <a:srgbClr val="800080"/>
                </a:solidFill>
              </a:rPr>
              <a:t>обеспечение прозрачности</a:t>
            </a:r>
            <a:r>
              <a:rPr lang="ru-RU" altLang="ru-RU" sz="2100">
                <a:solidFill>
                  <a:srgbClr val="800080"/>
                </a:solidFill>
              </a:rPr>
              <a:t> — предоставление расположенному</a:t>
            </a:r>
            <a:endParaRPr lang="en-US" altLang="ru-RU" sz="2100">
              <a:solidFill>
                <a:srgbClr val="800080"/>
              </a:solidFill>
            </a:endParaRPr>
          </a:p>
          <a:p>
            <a:r>
              <a:rPr lang="en-US" altLang="ru-RU" sz="2100">
                <a:solidFill>
                  <a:srgbClr val="800080"/>
                </a:solidFill>
              </a:rPr>
              <a:t>   </a:t>
            </a:r>
            <a:r>
              <a:rPr lang="ru-RU" altLang="ru-RU" sz="2100">
                <a:solidFill>
                  <a:srgbClr val="800080"/>
                </a:solidFill>
              </a:rPr>
              <a:t> выше уровню возможности передачи произвольной</a:t>
            </a:r>
            <a:endParaRPr lang="en-US" altLang="ru-RU" sz="2100">
              <a:solidFill>
                <a:srgbClr val="800080"/>
              </a:solidFill>
            </a:endParaRPr>
          </a:p>
          <a:p>
            <a:r>
              <a:rPr lang="en-US" altLang="ru-RU" sz="2100">
                <a:solidFill>
                  <a:srgbClr val="800080"/>
                </a:solidFill>
              </a:rPr>
              <a:t>   </a:t>
            </a:r>
            <a:r>
              <a:rPr lang="ru-RU" altLang="ru-RU" sz="2100">
                <a:solidFill>
                  <a:srgbClr val="800080"/>
                </a:solidFill>
              </a:rPr>
              <a:t> последовательности битов или знаков;</a:t>
            </a:r>
            <a:endParaRPr lang="ru-RU" altLang="ru-RU" sz="2100" i="1">
              <a:solidFill>
                <a:srgbClr val="800080"/>
              </a:solidFill>
            </a:endParaRPr>
          </a:p>
          <a:p>
            <a:r>
              <a:rPr lang="ru-RU" altLang="ru-RU" sz="2000">
                <a:solidFill>
                  <a:srgbClr val="800080"/>
                </a:solidFill>
                <a:sym typeface="Wingdings 2" panose="05020102010507070707" pitchFamily="18" charset="2"/>
              </a:rPr>
              <a:t></a:t>
            </a:r>
            <a:r>
              <a:rPr lang="en-US" altLang="ru-RU" sz="2100">
                <a:solidFill>
                  <a:srgbClr val="800080"/>
                </a:solidFill>
                <a:sym typeface="Wingdings 2" panose="05020102010507070707" pitchFamily="18" charset="2"/>
              </a:rPr>
              <a:t> </a:t>
            </a:r>
            <a:r>
              <a:rPr lang="ru-RU" altLang="ru-RU" sz="2100" i="1">
                <a:solidFill>
                  <a:srgbClr val="800080"/>
                </a:solidFill>
              </a:rPr>
              <a:t>управление потоком</a:t>
            </a:r>
            <a:r>
              <a:rPr lang="ru-RU" altLang="ru-RU" sz="2100">
                <a:solidFill>
                  <a:srgbClr val="800080"/>
                </a:solidFill>
              </a:rPr>
              <a:t> — обеспечение согласования скорости</a:t>
            </a:r>
            <a:endParaRPr lang="en-US" altLang="ru-RU" sz="2100">
              <a:solidFill>
                <a:srgbClr val="800080"/>
              </a:solidFill>
            </a:endParaRPr>
          </a:p>
          <a:p>
            <a:r>
              <a:rPr lang="en-US" altLang="ru-RU" sz="2100">
                <a:solidFill>
                  <a:srgbClr val="800080"/>
                </a:solidFill>
              </a:rPr>
              <a:t>   </a:t>
            </a:r>
            <a:r>
              <a:rPr lang="ru-RU" altLang="ru-RU" sz="2100">
                <a:solidFill>
                  <a:srgbClr val="800080"/>
                </a:solidFill>
              </a:rPr>
              <a:t> передачи со скоростью приема;</a:t>
            </a:r>
            <a:endParaRPr lang="ru-RU" altLang="ru-RU" sz="2100" i="1">
              <a:solidFill>
                <a:srgbClr val="800080"/>
              </a:solidFill>
            </a:endParaRPr>
          </a:p>
          <a:p>
            <a:r>
              <a:rPr lang="ru-RU" altLang="ru-RU" sz="2000">
                <a:solidFill>
                  <a:srgbClr val="800080"/>
                </a:solidFill>
                <a:sym typeface="Wingdings 2" panose="05020102010507070707" pitchFamily="18" charset="2"/>
              </a:rPr>
              <a:t></a:t>
            </a:r>
            <a:r>
              <a:rPr lang="en-US" altLang="ru-RU" sz="2100">
                <a:solidFill>
                  <a:srgbClr val="800080"/>
                </a:solidFill>
                <a:sym typeface="Wingdings 2" panose="05020102010507070707" pitchFamily="18" charset="2"/>
              </a:rPr>
              <a:t> </a:t>
            </a:r>
            <a:r>
              <a:rPr lang="ru-RU" altLang="ru-RU" sz="2100" i="1">
                <a:solidFill>
                  <a:srgbClr val="800080"/>
                </a:solidFill>
              </a:rPr>
              <a:t>контроль ошибок и управление последовательностью</a:t>
            </a:r>
            <a:endParaRPr lang="en-US" altLang="ru-RU" sz="2100" i="1">
              <a:solidFill>
                <a:srgbClr val="800080"/>
              </a:solidFill>
            </a:endParaRPr>
          </a:p>
          <a:p>
            <a:r>
              <a:rPr lang="en-US" altLang="ru-RU" sz="2100" i="1">
                <a:solidFill>
                  <a:srgbClr val="800080"/>
                </a:solidFill>
              </a:rPr>
              <a:t>   </a:t>
            </a:r>
            <a:r>
              <a:rPr lang="ru-RU" altLang="ru-RU" sz="2100" i="1">
                <a:solidFill>
                  <a:srgbClr val="800080"/>
                </a:solidFill>
              </a:rPr>
              <a:t> передачи</a:t>
            </a:r>
            <a:r>
              <a:rPr lang="en-US" altLang="ru-RU" sz="2100">
                <a:solidFill>
                  <a:srgbClr val="800080"/>
                </a:solidFill>
              </a:rPr>
              <a:t> </a:t>
            </a:r>
            <a:r>
              <a:rPr lang="ru-RU" altLang="ru-RU" sz="2100">
                <a:solidFill>
                  <a:srgbClr val="800080"/>
                </a:solidFill>
              </a:rPr>
              <a:t> — обнаружение ошибок в передаваемых кадрах и</a:t>
            </a:r>
            <a:endParaRPr lang="en-US" altLang="ru-RU" sz="2100">
              <a:solidFill>
                <a:srgbClr val="800080"/>
              </a:solidFill>
            </a:endParaRPr>
          </a:p>
          <a:p>
            <a:r>
              <a:rPr lang="en-US" altLang="ru-RU" sz="2100">
                <a:solidFill>
                  <a:srgbClr val="800080"/>
                </a:solidFill>
              </a:rPr>
              <a:t>   </a:t>
            </a:r>
            <a:r>
              <a:rPr lang="ru-RU" altLang="ru-RU" sz="2100">
                <a:solidFill>
                  <a:srgbClr val="800080"/>
                </a:solidFill>
              </a:rPr>
              <a:t> запроса</a:t>
            </a:r>
            <a:r>
              <a:rPr lang="en-US" altLang="ru-RU" sz="2100">
                <a:solidFill>
                  <a:srgbClr val="800080"/>
                </a:solidFill>
              </a:rPr>
              <a:t> </a:t>
            </a:r>
            <a:r>
              <a:rPr lang="ru-RU" altLang="ru-RU" sz="2100">
                <a:solidFill>
                  <a:srgbClr val="800080"/>
                </a:solidFill>
              </a:rPr>
              <a:t>повторной передачи искаженных кадров, обеспечение</a:t>
            </a:r>
            <a:endParaRPr lang="en-US" altLang="ru-RU" sz="2100">
              <a:solidFill>
                <a:srgbClr val="800080"/>
              </a:solidFill>
            </a:endParaRPr>
          </a:p>
          <a:p>
            <a:r>
              <a:rPr lang="en-US" altLang="ru-RU" sz="2100">
                <a:solidFill>
                  <a:srgbClr val="800080"/>
                </a:solidFill>
              </a:rPr>
              <a:t>   </a:t>
            </a:r>
            <a:r>
              <a:rPr lang="ru-RU" altLang="ru-RU" sz="2100">
                <a:solidFill>
                  <a:srgbClr val="800080"/>
                </a:solidFill>
              </a:rPr>
              <a:t> соответствия последовательности кадров на входе и выходе</a:t>
            </a:r>
            <a:endParaRPr lang="en-US" altLang="ru-RU" sz="2100">
              <a:solidFill>
                <a:srgbClr val="800080"/>
              </a:solidFill>
            </a:endParaRPr>
          </a:p>
          <a:p>
            <a:r>
              <a:rPr lang="en-US" altLang="ru-RU" sz="2100">
                <a:solidFill>
                  <a:srgbClr val="800080"/>
                </a:solidFill>
              </a:rPr>
              <a:t>   </a:t>
            </a:r>
            <a:r>
              <a:rPr lang="ru-RU" altLang="ru-RU" sz="2100">
                <a:solidFill>
                  <a:srgbClr val="800080"/>
                </a:solidFill>
              </a:rPr>
              <a:t> канала;</a:t>
            </a:r>
            <a:endParaRPr lang="ru-RU" altLang="ru-RU" sz="2100" i="1">
              <a:solidFill>
                <a:srgbClr val="800080"/>
              </a:solidFill>
            </a:endParaRPr>
          </a:p>
          <a:p>
            <a:r>
              <a:rPr lang="ru-RU" altLang="ru-RU" sz="2000">
                <a:solidFill>
                  <a:srgbClr val="800080"/>
                </a:solidFill>
                <a:sym typeface="Wingdings 2" panose="05020102010507070707" pitchFamily="18" charset="2"/>
              </a:rPr>
              <a:t></a:t>
            </a:r>
            <a:r>
              <a:rPr lang="en-US" altLang="ru-RU" sz="2100">
                <a:solidFill>
                  <a:srgbClr val="800080"/>
                </a:solidFill>
                <a:sym typeface="Wingdings 2" panose="05020102010507070707" pitchFamily="18" charset="2"/>
              </a:rPr>
              <a:t> </a:t>
            </a:r>
            <a:r>
              <a:rPr lang="ru-RU" altLang="ru-RU" sz="2100" i="1">
                <a:solidFill>
                  <a:srgbClr val="800080"/>
                </a:solidFill>
              </a:rPr>
              <a:t>выход из сбойных ситуаций</a:t>
            </a:r>
            <a:r>
              <a:rPr lang="ru-RU" altLang="ru-RU" sz="2100">
                <a:solidFill>
                  <a:srgbClr val="800080"/>
                </a:solidFill>
              </a:rPr>
              <a:t> — обнаружение нарушений</a:t>
            </a:r>
            <a:endParaRPr lang="en-US" altLang="ru-RU" sz="2100">
              <a:solidFill>
                <a:srgbClr val="800080"/>
              </a:solidFill>
            </a:endParaRPr>
          </a:p>
          <a:p>
            <a:r>
              <a:rPr lang="en-US" altLang="ru-RU" sz="2100">
                <a:solidFill>
                  <a:srgbClr val="800080"/>
                </a:solidFill>
              </a:rPr>
              <a:t>    </a:t>
            </a:r>
            <a:r>
              <a:rPr lang="ru-RU" altLang="ru-RU" sz="2100">
                <a:solidFill>
                  <a:srgbClr val="800080"/>
                </a:solidFill>
              </a:rPr>
              <a:t>нормальной передачи кадров и реализация процедур выхода из</a:t>
            </a:r>
            <a:endParaRPr lang="en-US" altLang="ru-RU" sz="2100">
              <a:solidFill>
                <a:srgbClr val="800080"/>
              </a:solidFill>
            </a:endParaRPr>
          </a:p>
          <a:p>
            <a:r>
              <a:rPr lang="en-US" altLang="ru-RU" sz="2100">
                <a:solidFill>
                  <a:srgbClr val="800080"/>
                </a:solidFill>
              </a:rPr>
              <a:t>   </a:t>
            </a:r>
            <a:r>
              <a:rPr lang="ru-RU" altLang="ru-RU" sz="2100">
                <a:solidFill>
                  <a:srgbClr val="800080"/>
                </a:solidFill>
              </a:rPr>
              <a:t> таких ситуаций;</a:t>
            </a:r>
            <a:endParaRPr lang="ru-RU" altLang="ru-RU" sz="2100" i="1">
              <a:solidFill>
                <a:srgbClr val="800080"/>
              </a:solidFill>
            </a:endParaRPr>
          </a:p>
          <a:p>
            <a:r>
              <a:rPr lang="ru-RU" altLang="ru-RU" sz="2000">
                <a:solidFill>
                  <a:srgbClr val="800080"/>
                </a:solidFill>
                <a:sym typeface="Wingdings 2" panose="05020102010507070707" pitchFamily="18" charset="2"/>
              </a:rPr>
              <a:t></a:t>
            </a:r>
            <a:r>
              <a:rPr lang="en-US" altLang="ru-RU" sz="2100">
                <a:solidFill>
                  <a:srgbClr val="800080"/>
                </a:solidFill>
                <a:sym typeface="Wingdings 2" panose="05020102010507070707" pitchFamily="18" charset="2"/>
              </a:rPr>
              <a:t> </a:t>
            </a:r>
            <a:r>
              <a:rPr lang="ru-RU" altLang="ru-RU" sz="2100" i="1">
                <a:solidFill>
                  <a:srgbClr val="800080"/>
                </a:solidFill>
              </a:rPr>
              <a:t>управление каналом</a:t>
            </a:r>
            <a:r>
              <a:rPr lang="ru-RU" altLang="ru-RU" sz="2100">
                <a:solidFill>
                  <a:srgbClr val="800080"/>
                </a:solidFill>
              </a:rPr>
              <a:t> — обеспечение возможности контроля за</a:t>
            </a:r>
            <a:endParaRPr lang="en-US" altLang="ru-RU" sz="2100">
              <a:solidFill>
                <a:srgbClr val="800080"/>
              </a:solidFill>
            </a:endParaRPr>
          </a:p>
          <a:p>
            <a:r>
              <a:rPr lang="en-US" altLang="ru-RU" sz="2100">
                <a:solidFill>
                  <a:srgbClr val="800080"/>
                </a:solidFill>
              </a:rPr>
              <a:t>   </a:t>
            </a:r>
            <a:r>
              <a:rPr lang="ru-RU" altLang="ru-RU" sz="2100">
                <a:solidFill>
                  <a:srgbClr val="800080"/>
                </a:solidFill>
              </a:rPr>
              <a:t> функционированием канала, выявление отказов,</a:t>
            </a:r>
            <a:endParaRPr lang="en-US" altLang="ru-RU" sz="2100">
              <a:solidFill>
                <a:srgbClr val="800080"/>
              </a:solidFill>
            </a:endParaRPr>
          </a:p>
          <a:p>
            <a:r>
              <a:rPr lang="en-US" altLang="ru-RU" sz="2100">
                <a:solidFill>
                  <a:srgbClr val="800080"/>
                </a:solidFill>
              </a:rPr>
              <a:t>    </a:t>
            </a:r>
            <a:r>
              <a:rPr lang="ru-RU" altLang="ru-RU" sz="2100">
                <a:solidFill>
                  <a:srgbClr val="800080"/>
                </a:solidFill>
              </a:rPr>
              <a:t>восстановление и т.п., сбор статистики о работе канала;</a:t>
            </a:r>
            <a:endParaRPr lang="ru-RU" altLang="ru-RU" sz="2100" i="1">
              <a:solidFill>
                <a:srgbClr val="800080"/>
              </a:solidFill>
            </a:endParaRPr>
          </a:p>
          <a:p>
            <a:r>
              <a:rPr lang="ru-RU" altLang="ru-RU" sz="2000">
                <a:solidFill>
                  <a:srgbClr val="800080"/>
                </a:solidFill>
                <a:sym typeface="Wingdings 2" panose="05020102010507070707" pitchFamily="18" charset="2"/>
              </a:rPr>
              <a:t></a:t>
            </a:r>
            <a:r>
              <a:rPr lang="en-US" altLang="ru-RU" sz="2100">
                <a:solidFill>
                  <a:srgbClr val="800080"/>
                </a:solidFill>
                <a:sym typeface="Wingdings 2" panose="05020102010507070707" pitchFamily="18" charset="2"/>
              </a:rPr>
              <a:t> </a:t>
            </a:r>
            <a:r>
              <a:rPr lang="ru-RU" altLang="ru-RU" sz="2100" i="1">
                <a:solidFill>
                  <a:srgbClr val="800080"/>
                </a:solidFill>
              </a:rPr>
              <a:t>завершение работы канала</a:t>
            </a:r>
            <a:r>
              <a:rPr lang="ru-RU" altLang="ru-RU" sz="2100">
                <a:solidFill>
                  <a:srgbClr val="800080"/>
                </a:solidFill>
              </a:rPr>
              <a:t> — ликвидация логического</a:t>
            </a:r>
            <a:endParaRPr lang="en-US" altLang="ru-RU" sz="2100">
              <a:solidFill>
                <a:srgbClr val="800080"/>
              </a:solidFill>
            </a:endParaRPr>
          </a:p>
          <a:p>
            <a:r>
              <a:rPr lang="en-US" altLang="ru-RU" sz="2100">
                <a:solidFill>
                  <a:srgbClr val="800080"/>
                </a:solidFill>
              </a:rPr>
              <a:t>   </a:t>
            </a:r>
            <a:r>
              <a:rPr lang="ru-RU" altLang="ru-RU" sz="2100">
                <a:solidFill>
                  <a:srgbClr val="800080"/>
                </a:solidFill>
              </a:rPr>
              <a:t> соединения, образованного при инициализации канала. </a:t>
            </a:r>
          </a:p>
        </p:txBody>
      </p:sp>
      <p:sp>
        <p:nvSpPr>
          <p:cNvPr id="20485" name="Text Box 5"/>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1508" name="Text Box 4"/>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21509" name="Text Box 5"/>
          <p:cNvSpPr txBox="1">
            <a:spLocks noChangeArrowheads="1"/>
          </p:cNvSpPr>
          <p:nvPr/>
        </p:nvSpPr>
        <p:spPr bwMode="auto">
          <a:xfrm>
            <a:off x="244475" y="1241425"/>
            <a:ext cx="8653463" cy="535463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300">
                <a:solidFill>
                  <a:srgbClr val="800080"/>
                </a:solidFill>
              </a:rPr>
              <a:t>Для доступа к услугам канального уровня и сообщений о реализации соответствующих услуг используется набор служебных сообщений (</a:t>
            </a:r>
            <a:r>
              <a:rPr lang="ru-RU" altLang="ru-RU" sz="2300" i="1">
                <a:solidFill>
                  <a:srgbClr val="800080"/>
                </a:solidFill>
              </a:rPr>
              <a:t>примитивов</a:t>
            </a:r>
            <a:r>
              <a:rPr lang="ru-RU" altLang="ru-RU" sz="2300">
                <a:solidFill>
                  <a:srgbClr val="800080"/>
                </a:solidFill>
              </a:rPr>
              <a:t>), который в ЭМВОС делится на три группы, соответствующие определенным фазам работы канала (информационного взаимодействия).</a:t>
            </a:r>
            <a:endParaRPr lang="ru-RU" altLang="ru-RU" sz="2300" i="1">
              <a:solidFill>
                <a:srgbClr val="800080"/>
              </a:solidFill>
            </a:endParaRPr>
          </a:p>
          <a:p>
            <a:pPr algn="ctr"/>
            <a:r>
              <a:rPr lang="ru-RU" altLang="ru-RU" sz="2300" i="1">
                <a:solidFill>
                  <a:srgbClr val="800080"/>
                </a:solidFill>
              </a:rPr>
              <a:t>Фаза организации канала </a:t>
            </a:r>
            <a:r>
              <a:rPr lang="ru-RU" altLang="ru-RU" sz="2300">
                <a:solidFill>
                  <a:srgbClr val="800080"/>
                </a:solidFill>
              </a:rPr>
              <a:t>(установление соединения)</a:t>
            </a:r>
            <a:r>
              <a:rPr lang="ru-RU" altLang="ru-RU" sz="2300" i="1">
                <a:solidFill>
                  <a:srgbClr val="800080"/>
                </a:solidFill>
              </a:rPr>
              <a:t>. </a:t>
            </a:r>
            <a:r>
              <a:rPr lang="ru-RU" altLang="ru-RU" sz="2300">
                <a:solidFill>
                  <a:srgbClr val="800080"/>
                </a:solidFill>
              </a:rPr>
              <a:t>Сюда входят пять типов примитивов:</a:t>
            </a:r>
          </a:p>
          <a:p>
            <a:r>
              <a:rPr lang="ru-RU" altLang="ru-RU" sz="2000">
                <a:solidFill>
                  <a:srgbClr val="800080"/>
                </a:solidFill>
                <a:sym typeface="Wingdings 2" panose="05020102010507070707" pitchFamily="18" charset="2"/>
              </a:rPr>
              <a:t></a:t>
            </a:r>
            <a:r>
              <a:rPr lang="ru-RU" altLang="ru-RU" sz="2300">
                <a:solidFill>
                  <a:srgbClr val="800080"/>
                </a:solidFill>
                <a:sym typeface="Wingdings 2" panose="05020102010507070707" pitchFamily="18" charset="2"/>
              </a:rPr>
              <a:t> </a:t>
            </a:r>
            <a:r>
              <a:rPr lang="ru-RU" altLang="ru-RU" sz="2300" i="1">
                <a:solidFill>
                  <a:srgbClr val="800080"/>
                </a:solidFill>
              </a:rPr>
              <a:t>Запрос соединения</a:t>
            </a:r>
            <a:r>
              <a:rPr lang="ru-RU" altLang="ru-RU" sz="2300">
                <a:solidFill>
                  <a:srgbClr val="800080"/>
                </a:solidFill>
              </a:rPr>
              <a:t>, используемый сетевым уровнем в</a:t>
            </a:r>
          </a:p>
          <a:p>
            <a:r>
              <a:rPr lang="ru-RU" altLang="ru-RU" sz="2300">
                <a:solidFill>
                  <a:srgbClr val="800080"/>
                </a:solidFill>
              </a:rPr>
              <a:t>    качестве требования на организацию логического канала.</a:t>
            </a:r>
          </a:p>
          <a:p>
            <a:r>
              <a:rPr lang="ru-RU" altLang="ru-RU" sz="2300">
                <a:solidFill>
                  <a:srgbClr val="800080"/>
                </a:solidFill>
              </a:rPr>
              <a:t>    При выполнении этого запроса канальный уровень </a:t>
            </a:r>
          </a:p>
          <a:p>
            <a:r>
              <a:rPr lang="ru-RU" altLang="ru-RU" sz="2300">
                <a:solidFill>
                  <a:srgbClr val="800080"/>
                </a:solidFill>
              </a:rPr>
              <a:t>    поступлении запроса на соединение от удаленного</a:t>
            </a:r>
          </a:p>
          <a:p>
            <a:r>
              <a:rPr lang="ru-RU" altLang="ru-RU" sz="2300">
                <a:solidFill>
                  <a:srgbClr val="800080"/>
                </a:solidFill>
              </a:rPr>
              <a:t>    абонента он передается канальным уровнем к сетевому</a:t>
            </a:r>
          </a:p>
          <a:p>
            <a:r>
              <a:rPr lang="ru-RU" altLang="ru-RU" sz="2300">
                <a:solidFill>
                  <a:srgbClr val="800080"/>
                </a:solidFill>
              </a:rPr>
              <a:t>    уровню в виде примитива “</a:t>
            </a:r>
            <a:r>
              <a:rPr lang="ru-RU" altLang="ru-RU" sz="2300" i="1">
                <a:solidFill>
                  <a:srgbClr val="800080"/>
                </a:solidFill>
              </a:rPr>
              <a:t>Индикация</a:t>
            </a:r>
            <a:r>
              <a:rPr lang="ru-RU" altLang="ru-RU" sz="2300">
                <a:solidFill>
                  <a:srgbClr val="800080"/>
                </a:solidFill>
              </a:rPr>
              <a:t> </a:t>
            </a:r>
            <a:r>
              <a:rPr lang="ru-RU" altLang="ru-RU" sz="2300" i="1">
                <a:solidFill>
                  <a:srgbClr val="800080"/>
                </a:solidFill>
              </a:rPr>
              <a:t>запроса</a:t>
            </a:r>
          </a:p>
          <a:p>
            <a:r>
              <a:rPr lang="ru-RU" altLang="ru-RU" sz="2300" i="1">
                <a:solidFill>
                  <a:srgbClr val="800080"/>
                </a:solidFill>
              </a:rPr>
              <a:t>    соединения</a:t>
            </a:r>
            <a:r>
              <a:rPr lang="ru-RU" altLang="ru-RU" sz="2300">
                <a:solidFill>
                  <a:srgbClr val="800080"/>
                </a:solidFill>
              </a:rPr>
              <a:t>”, в ответ на который выдается примитив</a:t>
            </a:r>
          </a:p>
          <a:p>
            <a:r>
              <a:rPr lang="ru-RU" altLang="ru-RU" sz="2300">
                <a:solidFill>
                  <a:srgbClr val="800080"/>
                </a:solidFill>
              </a:rPr>
              <a:t>    “</a:t>
            </a:r>
            <a:r>
              <a:rPr lang="ru-RU" altLang="ru-RU" sz="2300" i="1">
                <a:solidFill>
                  <a:srgbClr val="800080"/>
                </a:solidFill>
              </a:rPr>
              <a:t>Ответ на запрос</a:t>
            </a:r>
            <a:r>
              <a:rPr lang="ru-RU" altLang="ru-RU" sz="2300">
                <a:solidFill>
                  <a:srgbClr val="800080"/>
                </a:solidFill>
              </a:rPr>
              <a:t> </a:t>
            </a:r>
            <a:r>
              <a:rPr lang="ru-RU" altLang="ru-RU" sz="2300" i="1">
                <a:solidFill>
                  <a:srgbClr val="800080"/>
                </a:solidFill>
              </a:rPr>
              <a:t>соединения</a:t>
            </a:r>
            <a:r>
              <a:rPr lang="ru-RU" altLang="ru-RU" sz="2300">
                <a:solidFill>
                  <a:srgbClr val="800080"/>
                </a:solidFill>
              </a:rPr>
              <a:t>”;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4100" name="Text Box 4"/>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4103" name="Text Box 7"/>
          <p:cNvSpPr txBox="1">
            <a:spLocks noChangeArrowheads="1"/>
          </p:cNvSpPr>
          <p:nvPr/>
        </p:nvSpPr>
        <p:spPr bwMode="auto">
          <a:xfrm>
            <a:off x="250825" y="1700213"/>
            <a:ext cx="8642350" cy="39354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Базовая СПД, состоящая из узлов и каналов связи, создает возможность главным и терминальным ЭВМ устанавливать между собой информационные соединения. Эти возможности реализуются средствами, образующими в семиуровневой модели (см.рис.1.4, 1.5) три нижних уровня управления: 1 — физическим каналом; 2 — информационным каналом; 3 — СПД.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2532" name="Text Box 4"/>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22533" name="Text Box 5"/>
          <p:cNvSpPr txBox="1">
            <a:spLocks noChangeArrowheads="1"/>
          </p:cNvSpPr>
          <p:nvPr/>
        </p:nvSpPr>
        <p:spPr bwMode="auto">
          <a:xfrm>
            <a:off x="238125" y="1446213"/>
            <a:ext cx="8666163" cy="483870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2000">
                <a:solidFill>
                  <a:srgbClr val="800080"/>
                </a:solidFill>
                <a:sym typeface="Wingdings 2" panose="05020102010507070707" pitchFamily="18" charset="2"/>
              </a:rPr>
              <a:t></a:t>
            </a:r>
            <a:r>
              <a:rPr lang="ru-RU" altLang="ru-RU" sz="2400">
                <a:solidFill>
                  <a:srgbClr val="800080"/>
                </a:solidFill>
                <a:sym typeface="Wingdings 2" panose="05020102010507070707" pitchFamily="18" charset="2"/>
              </a:rPr>
              <a:t> </a:t>
            </a:r>
            <a:r>
              <a:rPr lang="ru-RU" altLang="ru-RU" sz="2400" i="1">
                <a:solidFill>
                  <a:srgbClr val="800080"/>
                </a:solidFill>
              </a:rPr>
              <a:t>Запрос активации</a:t>
            </a:r>
            <a:r>
              <a:rPr lang="ru-RU" altLang="ru-RU" sz="2400">
                <a:solidFill>
                  <a:srgbClr val="800080"/>
                </a:solidFill>
              </a:rPr>
              <a:t>, используемый при управлении</a:t>
            </a:r>
          </a:p>
          <a:p>
            <a:r>
              <a:rPr lang="ru-RU" altLang="ru-RU" sz="2400">
                <a:solidFill>
                  <a:srgbClr val="800080"/>
                </a:solidFill>
              </a:rPr>
              <a:t>    канальным уровнем с целью перевода в активное</a:t>
            </a:r>
          </a:p>
          <a:p>
            <a:r>
              <a:rPr lang="ru-RU" altLang="ru-RU" sz="2400">
                <a:solidFill>
                  <a:srgbClr val="800080"/>
                </a:solidFill>
              </a:rPr>
              <a:t>    состояние компонента этого уровня. В ответ на этот</a:t>
            </a:r>
          </a:p>
          <a:p>
            <a:r>
              <a:rPr lang="ru-RU" altLang="ru-RU" sz="2400">
                <a:solidFill>
                  <a:srgbClr val="800080"/>
                </a:solidFill>
              </a:rPr>
              <a:t>    запрос передается примитив “</a:t>
            </a:r>
            <a:r>
              <a:rPr lang="ru-RU" altLang="ru-RU" sz="2400" i="1">
                <a:solidFill>
                  <a:srgbClr val="800080"/>
                </a:solidFill>
              </a:rPr>
              <a:t>Подтверждение</a:t>
            </a:r>
          </a:p>
          <a:p>
            <a:r>
              <a:rPr lang="ru-RU" altLang="ru-RU" sz="2400" i="1">
                <a:solidFill>
                  <a:srgbClr val="800080"/>
                </a:solidFill>
              </a:rPr>
              <a:t>    активизации</a:t>
            </a:r>
            <a:r>
              <a:rPr lang="ru-RU" altLang="ru-RU" sz="2400">
                <a:solidFill>
                  <a:srgbClr val="800080"/>
                </a:solidFill>
              </a:rPr>
              <a:t>”.</a:t>
            </a:r>
          </a:p>
          <a:p>
            <a:r>
              <a:rPr lang="ru-RU" altLang="ru-RU" sz="2000">
                <a:solidFill>
                  <a:srgbClr val="800080"/>
                </a:solidFill>
                <a:sym typeface="Wingdings 2" panose="05020102010507070707" pitchFamily="18" charset="2"/>
              </a:rPr>
              <a:t></a:t>
            </a:r>
            <a:r>
              <a:rPr lang="ru-RU" altLang="ru-RU" sz="2400">
                <a:solidFill>
                  <a:srgbClr val="800080"/>
                </a:solidFill>
                <a:sym typeface="Wingdings 2" panose="05020102010507070707" pitchFamily="18" charset="2"/>
              </a:rPr>
              <a:t> </a:t>
            </a:r>
            <a:r>
              <a:rPr lang="ru-RU" altLang="ru-RU" sz="2400" i="1">
                <a:solidFill>
                  <a:srgbClr val="800080"/>
                </a:solidFill>
              </a:rPr>
              <a:t>Запрос выбора конкретного физического соединения</a:t>
            </a:r>
          </a:p>
          <a:p>
            <a:r>
              <a:rPr lang="ru-RU" altLang="ru-RU" sz="2400">
                <a:solidFill>
                  <a:srgbClr val="800080"/>
                </a:solidFill>
              </a:rPr>
              <a:t>    из группы возможных соединений. В ответ выдается</a:t>
            </a:r>
          </a:p>
          <a:p>
            <a:r>
              <a:rPr lang="ru-RU" altLang="ru-RU" sz="2400">
                <a:solidFill>
                  <a:srgbClr val="800080"/>
                </a:solidFill>
              </a:rPr>
              <a:t>    примитив “</a:t>
            </a:r>
            <a:r>
              <a:rPr lang="ru-RU" altLang="ru-RU" sz="2400" i="1">
                <a:solidFill>
                  <a:srgbClr val="800080"/>
                </a:solidFill>
              </a:rPr>
              <a:t>Подтверждение выбора</a:t>
            </a:r>
            <a:r>
              <a:rPr lang="ru-RU" altLang="ru-RU" sz="2400">
                <a:solidFill>
                  <a:srgbClr val="800080"/>
                </a:solidFill>
              </a:rPr>
              <a:t>”.</a:t>
            </a:r>
          </a:p>
          <a:p>
            <a:r>
              <a:rPr lang="ru-RU" altLang="ru-RU" sz="2000">
                <a:solidFill>
                  <a:srgbClr val="800080"/>
                </a:solidFill>
                <a:sym typeface="Wingdings 2" panose="05020102010507070707" pitchFamily="18" charset="2"/>
              </a:rPr>
              <a:t></a:t>
            </a:r>
            <a:r>
              <a:rPr lang="ru-RU" altLang="ru-RU" sz="2400">
                <a:solidFill>
                  <a:srgbClr val="800080"/>
                </a:solidFill>
                <a:sym typeface="Wingdings 2" panose="05020102010507070707" pitchFamily="18" charset="2"/>
              </a:rPr>
              <a:t> </a:t>
            </a:r>
            <a:r>
              <a:rPr lang="ru-RU" altLang="ru-RU" sz="2400" i="1">
                <a:solidFill>
                  <a:srgbClr val="800080"/>
                </a:solidFill>
              </a:rPr>
              <a:t>Запрос идентификации оконечных точек соединения</a:t>
            </a:r>
            <a:r>
              <a:rPr lang="ru-RU" altLang="ru-RU" sz="2400">
                <a:solidFill>
                  <a:srgbClr val="800080"/>
                </a:solidFill>
              </a:rPr>
              <a:t>, с</a:t>
            </a:r>
          </a:p>
          <a:p>
            <a:r>
              <a:rPr lang="ru-RU" altLang="ru-RU" sz="2400">
                <a:solidFill>
                  <a:srgbClr val="800080"/>
                </a:solidFill>
              </a:rPr>
              <a:t>    помощью которых осуществляется обмен данными с</a:t>
            </a:r>
          </a:p>
          <a:p>
            <a:r>
              <a:rPr lang="ru-RU" altLang="ru-RU" sz="2400">
                <a:solidFill>
                  <a:srgbClr val="800080"/>
                </a:solidFill>
              </a:rPr>
              <a:t>    другим сетевым компонентом.</a:t>
            </a:r>
          </a:p>
          <a:p>
            <a:r>
              <a:rPr lang="ru-RU" altLang="ru-RU" sz="2000">
                <a:solidFill>
                  <a:srgbClr val="800080"/>
                </a:solidFill>
                <a:sym typeface="Wingdings 2" panose="05020102010507070707" pitchFamily="18" charset="2"/>
              </a:rPr>
              <a:t></a:t>
            </a:r>
            <a:r>
              <a:rPr lang="ru-RU" altLang="ru-RU" sz="2400">
                <a:solidFill>
                  <a:srgbClr val="800080"/>
                </a:solidFill>
                <a:sym typeface="Wingdings 2" panose="05020102010507070707" pitchFamily="18" charset="2"/>
              </a:rPr>
              <a:t> </a:t>
            </a:r>
            <a:r>
              <a:rPr lang="ru-RU" altLang="ru-RU" sz="2400" i="1">
                <a:solidFill>
                  <a:srgbClr val="800080"/>
                </a:solidFill>
              </a:rPr>
              <a:t>Запрос согласования параметров</a:t>
            </a:r>
            <a:r>
              <a:rPr lang="ru-RU" altLang="ru-RU" sz="2400">
                <a:solidFill>
                  <a:srgbClr val="800080"/>
                </a:solidFill>
              </a:rPr>
              <a:t>, определяющих</a:t>
            </a:r>
          </a:p>
          <a:p>
            <a:r>
              <a:rPr lang="ru-RU" altLang="ru-RU" sz="2400">
                <a:solidFill>
                  <a:srgbClr val="800080"/>
                </a:solidFill>
              </a:rPr>
              <a:t>    качество предоставляемых услуг.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23555"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3556" name="Text Box 4"/>
          <p:cNvSpPr txBox="1">
            <a:spLocks noChangeArrowheads="1"/>
          </p:cNvSpPr>
          <p:nvPr/>
        </p:nvSpPr>
        <p:spPr bwMode="auto">
          <a:xfrm>
            <a:off x="238125" y="1460500"/>
            <a:ext cx="8639175" cy="504507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500" i="1">
                <a:solidFill>
                  <a:srgbClr val="800080"/>
                </a:solidFill>
              </a:rPr>
              <a:t>Фаза передачи данных. </a:t>
            </a:r>
            <a:r>
              <a:rPr lang="ru-RU" altLang="ru-RU" sz="2500">
                <a:solidFill>
                  <a:srgbClr val="800080"/>
                </a:solidFill>
              </a:rPr>
              <a:t>В этой фазе могут использоваться шесть типов примитивов:</a:t>
            </a:r>
          </a:p>
          <a:p>
            <a:r>
              <a:rPr lang="ru-RU" altLang="ru-RU" sz="2200">
                <a:solidFill>
                  <a:srgbClr val="800080"/>
                </a:solidFill>
                <a:sym typeface="Wingdings 2" panose="05020102010507070707" pitchFamily="18" charset="2"/>
              </a:rPr>
              <a:t></a:t>
            </a:r>
            <a:r>
              <a:rPr lang="ru-RU" altLang="ru-RU" sz="2500">
                <a:solidFill>
                  <a:srgbClr val="800080"/>
                </a:solidFill>
                <a:sym typeface="Wingdings 2" panose="05020102010507070707" pitchFamily="18" charset="2"/>
              </a:rPr>
              <a:t> </a:t>
            </a:r>
            <a:r>
              <a:rPr lang="ru-RU" altLang="ru-RU" sz="2500" i="1">
                <a:solidFill>
                  <a:srgbClr val="800080"/>
                </a:solidFill>
              </a:rPr>
              <a:t>Запрос передачи блока данных</a:t>
            </a:r>
            <a:r>
              <a:rPr lang="ru-RU" altLang="ru-RU" sz="2500">
                <a:solidFill>
                  <a:srgbClr val="800080"/>
                </a:solidFill>
              </a:rPr>
              <a:t> к удаленному</a:t>
            </a:r>
          </a:p>
          <a:p>
            <a:r>
              <a:rPr lang="ru-RU" altLang="ru-RU" sz="2500">
                <a:solidFill>
                  <a:srgbClr val="800080"/>
                </a:solidFill>
              </a:rPr>
              <a:t>    сетевому компоненту. Подтверждение передачи</a:t>
            </a:r>
          </a:p>
          <a:p>
            <a:r>
              <a:rPr lang="ru-RU" altLang="ru-RU" sz="2500">
                <a:solidFill>
                  <a:srgbClr val="800080"/>
                </a:solidFill>
              </a:rPr>
              <a:t>    сообщается канальным уровнем примитивом</a:t>
            </a:r>
          </a:p>
          <a:p>
            <a:r>
              <a:rPr lang="ru-RU" altLang="ru-RU" sz="2500">
                <a:solidFill>
                  <a:srgbClr val="800080"/>
                </a:solidFill>
              </a:rPr>
              <a:t>    “</a:t>
            </a:r>
            <a:r>
              <a:rPr lang="ru-RU" altLang="ru-RU" sz="2500" i="1">
                <a:solidFill>
                  <a:srgbClr val="800080"/>
                </a:solidFill>
              </a:rPr>
              <a:t>Подтверждение передачи данных</a:t>
            </a:r>
            <a:r>
              <a:rPr lang="ru-RU" altLang="ru-RU" sz="2500">
                <a:solidFill>
                  <a:srgbClr val="800080"/>
                </a:solidFill>
              </a:rPr>
              <a:t>”. Блок данных,</a:t>
            </a:r>
          </a:p>
          <a:p>
            <a:r>
              <a:rPr lang="ru-RU" altLang="ru-RU" sz="2500">
                <a:solidFill>
                  <a:srgbClr val="800080"/>
                </a:solidFill>
              </a:rPr>
              <a:t>    поступивший от удаленной станции, передается</a:t>
            </a:r>
          </a:p>
          <a:p>
            <a:r>
              <a:rPr lang="ru-RU" altLang="ru-RU" sz="2500">
                <a:solidFill>
                  <a:srgbClr val="800080"/>
                </a:solidFill>
              </a:rPr>
              <a:t>    сетевому уровню с помощью примитива “</a:t>
            </a:r>
            <a:r>
              <a:rPr lang="ru-RU" altLang="ru-RU" sz="2500" i="1">
                <a:solidFill>
                  <a:srgbClr val="800080"/>
                </a:solidFill>
              </a:rPr>
              <a:t>Индикация </a:t>
            </a:r>
          </a:p>
          <a:p>
            <a:r>
              <a:rPr lang="ru-RU" altLang="ru-RU" sz="2500" i="1">
                <a:solidFill>
                  <a:srgbClr val="800080"/>
                </a:solidFill>
              </a:rPr>
              <a:t>    поступления данных</a:t>
            </a:r>
            <a:r>
              <a:rPr lang="ru-RU" altLang="ru-RU" sz="2500">
                <a:solidFill>
                  <a:srgbClr val="800080"/>
                </a:solidFill>
              </a:rPr>
              <a:t>”, а ответом на этот примитив  </a:t>
            </a:r>
          </a:p>
          <a:p>
            <a:r>
              <a:rPr lang="ru-RU" altLang="ru-RU" sz="2500">
                <a:solidFill>
                  <a:srgbClr val="800080"/>
                </a:solidFill>
              </a:rPr>
              <a:t>    служит примитив “</a:t>
            </a:r>
            <a:r>
              <a:rPr lang="ru-RU" altLang="ru-RU" sz="2500" i="1">
                <a:solidFill>
                  <a:srgbClr val="800080"/>
                </a:solidFill>
              </a:rPr>
              <a:t>Ответ на</a:t>
            </a:r>
            <a:r>
              <a:rPr lang="ru-RU" altLang="ru-RU" sz="2500">
                <a:solidFill>
                  <a:srgbClr val="800080"/>
                </a:solidFill>
              </a:rPr>
              <a:t> </a:t>
            </a:r>
            <a:r>
              <a:rPr lang="ru-RU" altLang="ru-RU" sz="2500" i="1">
                <a:solidFill>
                  <a:srgbClr val="800080"/>
                </a:solidFill>
              </a:rPr>
              <a:t>поступление данных</a:t>
            </a:r>
            <a:r>
              <a:rPr lang="ru-RU" altLang="ru-RU" sz="2500">
                <a:solidFill>
                  <a:srgbClr val="800080"/>
                </a:solidFill>
              </a:rPr>
              <a:t>”;</a:t>
            </a:r>
          </a:p>
          <a:p>
            <a:r>
              <a:rPr lang="ru-RU" altLang="ru-RU" sz="2200">
                <a:solidFill>
                  <a:srgbClr val="800080"/>
                </a:solidFill>
                <a:sym typeface="Wingdings 2" panose="05020102010507070707" pitchFamily="18" charset="2"/>
              </a:rPr>
              <a:t></a:t>
            </a:r>
            <a:r>
              <a:rPr lang="ru-RU" altLang="ru-RU" sz="2500">
                <a:solidFill>
                  <a:srgbClr val="800080"/>
                </a:solidFill>
                <a:sym typeface="Wingdings 2" panose="05020102010507070707" pitchFamily="18" charset="2"/>
              </a:rPr>
              <a:t> </a:t>
            </a:r>
            <a:r>
              <a:rPr lang="ru-RU" altLang="ru-RU" sz="2500" i="1">
                <a:solidFill>
                  <a:srgbClr val="800080"/>
                </a:solidFill>
              </a:rPr>
              <a:t>Запрос срочной передачи блока данных</a:t>
            </a:r>
            <a:r>
              <a:rPr lang="ru-RU" altLang="ru-RU" sz="2500">
                <a:solidFill>
                  <a:srgbClr val="800080"/>
                </a:solidFill>
              </a:rPr>
              <a:t>,</a:t>
            </a:r>
          </a:p>
          <a:p>
            <a:r>
              <a:rPr lang="ru-RU" altLang="ru-RU" sz="2500">
                <a:solidFill>
                  <a:srgbClr val="800080"/>
                </a:solidFill>
              </a:rPr>
              <a:t>    используемый для ускоренной (срочной) передачи</a:t>
            </a:r>
          </a:p>
          <a:p>
            <a:r>
              <a:rPr lang="ru-RU" altLang="ru-RU" sz="2500">
                <a:solidFill>
                  <a:srgbClr val="800080"/>
                </a:solidFill>
              </a:rPr>
              <a:t>    блока данных;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24579"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4580" name="Text Box 4"/>
          <p:cNvSpPr txBox="1">
            <a:spLocks noChangeArrowheads="1"/>
          </p:cNvSpPr>
          <p:nvPr/>
        </p:nvSpPr>
        <p:spPr bwMode="auto">
          <a:xfrm>
            <a:off x="246063" y="1392238"/>
            <a:ext cx="8639175" cy="485457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ru-RU" altLang="ru-RU" sz="2400">
                <a:solidFill>
                  <a:srgbClr val="800080"/>
                </a:solidFill>
                <a:sym typeface="Wingdings 2" panose="05020102010507070707" pitchFamily="18" charset="2"/>
              </a:rPr>
              <a:t></a:t>
            </a:r>
            <a:r>
              <a:rPr lang="ru-RU" altLang="ru-RU" sz="2600">
                <a:solidFill>
                  <a:srgbClr val="800080"/>
                </a:solidFill>
                <a:sym typeface="Wingdings 2" panose="05020102010507070707" pitchFamily="18" charset="2"/>
              </a:rPr>
              <a:t> </a:t>
            </a:r>
            <a:r>
              <a:rPr lang="ru-RU" altLang="ru-RU" sz="2600" i="1">
                <a:solidFill>
                  <a:srgbClr val="800080"/>
                </a:solidFill>
              </a:rPr>
              <a:t>Запрос управления потоком</a:t>
            </a:r>
            <a:r>
              <a:rPr lang="ru-RU" altLang="ru-RU" sz="2600">
                <a:solidFill>
                  <a:srgbClr val="800080"/>
                </a:solidFill>
              </a:rPr>
              <a:t>, передаваемый от</a:t>
            </a:r>
          </a:p>
          <a:p>
            <a:r>
              <a:rPr lang="ru-RU" altLang="ru-RU" sz="2600">
                <a:solidFill>
                  <a:srgbClr val="800080"/>
                </a:solidFill>
              </a:rPr>
              <a:t>    сетевого уровня к канальному. Для сообщения о</a:t>
            </a:r>
          </a:p>
          <a:p>
            <a:r>
              <a:rPr lang="ru-RU" altLang="ru-RU" sz="2600">
                <a:solidFill>
                  <a:srgbClr val="800080"/>
                </a:solidFill>
              </a:rPr>
              <a:t>    поступлении аналогичного запроса от удаленного</a:t>
            </a:r>
          </a:p>
          <a:p>
            <a:r>
              <a:rPr lang="ru-RU" altLang="ru-RU" sz="2600">
                <a:solidFill>
                  <a:srgbClr val="800080"/>
                </a:solidFill>
              </a:rPr>
              <a:t>    абонента канальный уровень использует примитив</a:t>
            </a:r>
          </a:p>
          <a:p>
            <a:r>
              <a:rPr lang="ru-RU" altLang="ru-RU" sz="2600">
                <a:solidFill>
                  <a:srgbClr val="800080"/>
                </a:solidFill>
              </a:rPr>
              <a:t>    “</a:t>
            </a:r>
            <a:r>
              <a:rPr lang="ru-RU" altLang="ru-RU" sz="2600" i="1">
                <a:solidFill>
                  <a:srgbClr val="800080"/>
                </a:solidFill>
              </a:rPr>
              <a:t>Индикация запроса</a:t>
            </a:r>
            <a:r>
              <a:rPr lang="ru-RU" altLang="ru-RU" sz="2600">
                <a:solidFill>
                  <a:srgbClr val="800080"/>
                </a:solidFill>
              </a:rPr>
              <a:t> </a:t>
            </a:r>
            <a:r>
              <a:rPr lang="ru-RU" altLang="ru-RU" sz="2600" i="1">
                <a:solidFill>
                  <a:srgbClr val="800080"/>
                </a:solidFill>
              </a:rPr>
              <a:t>управления потоком</a:t>
            </a:r>
            <a:r>
              <a:rPr lang="ru-RU" altLang="ru-RU" sz="2600">
                <a:solidFill>
                  <a:srgbClr val="800080"/>
                </a:solidFill>
              </a:rPr>
              <a:t>”;</a:t>
            </a:r>
          </a:p>
          <a:p>
            <a:r>
              <a:rPr lang="ru-RU" altLang="ru-RU" sz="2400">
                <a:solidFill>
                  <a:srgbClr val="800080"/>
                </a:solidFill>
                <a:sym typeface="Wingdings 2" panose="05020102010507070707" pitchFamily="18" charset="2"/>
              </a:rPr>
              <a:t></a:t>
            </a:r>
            <a:r>
              <a:rPr lang="ru-RU" altLang="ru-RU" sz="2600">
                <a:solidFill>
                  <a:srgbClr val="800080"/>
                </a:solidFill>
                <a:sym typeface="Wingdings 2" panose="05020102010507070707" pitchFamily="18" charset="2"/>
              </a:rPr>
              <a:t> </a:t>
            </a:r>
            <a:r>
              <a:rPr lang="ru-RU" altLang="ru-RU" sz="2600" i="1">
                <a:solidFill>
                  <a:srgbClr val="800080"/>
                </a:solidFill>
              </a:rPr>
              <a:t>Запрос перехода к начальным условиям</a:t>
            </a:r>
            <a:r>
              <a:rPr lang="ru-RU" altLang="ru-RU" sz="2600">
                <a:solidFill>
                  <a:srgbClr val="800080"/>
                </a:solidFill>
              </a:rPr>
              <a:t>, при</a:t>
            </a:r>
          </a:p>
          <a:p>
            <a:r>
              <a:rPr lang="ru-RU" altLang="ru-RU" sz="2600">
                <a:solidFill>
                  <a:srgbClr val="800080"/>
                </a:solidFill>
              </a:rPr>
              <a:t>    котором осуществляется сброс имеющихся в</a:t>
            </a:r>
          </a:p>
          <a:p>
            <a:r>
              <a:rPr lang="ru-RU" altLang="ru-RU" sz="2600">
                <a:solidFill>
                  <a:srgbClr val="800080"/>
                </a:solidFill>
              </a:rPr>
              <a:t>    канальном уровне блоков данных и установка</a:t>
            </a:r>
          </a:p>
          <a:p>
            <a:r>
              <a:rPr lang="ru-RU" altLang="ru-RU" sz="2600">
                <a:solidFill>
                  <a:srgbClr val="800080"/>
                </a:solidFill>
              </a:rPr>
              <a:t>    начальной нумерации блоков;</a:t>
            </a:r>
          </a:p>
          <a:p>
            <a:r>
              <a:rPr lang="ru-RU" altLang="ru-RU" sz="2400">
                <a:solidFill>
                  <a:srgbClr val="800080"/>
                </a:solidFill>
                <a:sym typeface="Wingdings 2" panose="05020102010507070707" pitchFamily="18" charset="2"/>
              </a:rPr>
              <a:t></a:t>
            </a:r>
            <a:r>
              <a:rPr lang="ru-RU" altLang="ru-RU" sz="2600">
                <a:solidFill>
                  <a:srgbClr val="800080"/>
                </a:solidFill>
                <a:sym typeface="Wingdings 2" panose="05020102010507070707" pitchFamily="18" charset="2"/>
              </a:rPr>
              <a:t> </a:t>
            </a:r>
            <a:r>
              <a:rPr lang="ru-RU" altLang="ru-RU" sz="2600" i="1">
                <a:solidFill>
                  <a:srgbClr val="800080"/>
                </a:solidFill>
              </a:rPr>
              <a:t>Запрос текущего состояния канального уровня</a:t>
            </a:r>
            <a:r>
              <a:rPr lang="ru-RU" altLang="ru-RU" sz="2600">
                <a:solidFill>
                  <a:srgbClr val="800080"/>
                </a:solidFill>
              </a:rPr>
              <a:t>;</a:t>
            </a:r>
          </a:p>
          <a:p>
            <a:r>
              <a:rPr lang="ru-RU" altLang="ru-RU" sz="2400">
                <a:solidFill>
                  <a:srgbClr val="800080"/>
                </a:solidFill>
                <a:sym typeface="Wingdings 2" panose="05020102010507070707" pitchFamily="18" charset="2"/>
              </a:rPr>
              <a:t></a:t>
            </a:r>
            <a:r>
              <a:rPr lang="ru-RU" altLang="ru-RU" sz="2600">
                <a:solidFill>
                  <a:srgbClr val="800080"/>
                </a:solidFill>
                <a:sym typeface="Wingdings 2" panose="05020102010507070707" pitchFamily="18" charset="2"/>
              </a:rPr>
              <a:t> </a:t>
            </a:r>
            <a:r>
              <a:rPr lang="ru-RU" altLang="ru-RU" sz="2600" i="1">
                <a:solidFill>
                  <a:srgbClr val="800080"/>
                </a:solidFill>
              </a:rPr>
              <a:t>Запрос прерывания процесса передачи</a:t>
            </a:r>
            <a:r>
              <a:rPr lang="ru-RU" altLang="ru-RU" sz="2600">
                <a:solidFill>
                  <a:srgbClr val="800080"/>
                </a:solidFill>
              </a:rPr>
              <a:t> блока</a:t>
            </a:r>
          </a:p>
          <a:p>
            <a:r>
              <a:rPr lang="ru-RU" altLang="ru-RU" sz="2600">
                <a:solidFill>
                  <a:srgbClr val="800080"/>
                </a:solidFill>
              </a:rPr>
              <a:t>    данных.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25603"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5604" name="Text Box 4"/>
          <p:cNvSpPr txBox="1">
            <a:spLocks noChangeArrowheads="1"/>
          </p:cNvSpPr>
          <p:nvPr/>
        </p:nvSpPr>
        <p:spPr bwMode="auto">
          <a:xfrm>
            <a:off x="204788" y="1460500"/>
            <a:ext cx="8680450" cy="52165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ru-RU" altLang="ru-RU" sz="2800" i="1">
                <a:solidFill>
                  <a:srgbClr val="800080"/>
                </a:solidFill>
              </a:rPr>
              <a:t>Фаза завершения работы соединения.</a:t>
            </a:r>
            <a:r>
              <a:rPr lang="ru-RU" altLang="ru-RU" sz="2800">
                <a:solidFill>
                  <a:srgbClr val="800080"/>
                </a:solidFill>
              </a:rPr>
              <a:t> В этой фазе применяются два примитива:</a:t>
            </a:r>
          </a:p>
          <a:p>
            <a:r>
              <a:rPr lang="ru-RU" altLang="ru-RU" sz="2400">
                <a:solidFill>
                  <a:srgbClr val="800080"/>
                </a:solidFill>
                <a:sym typeface="Wingdings 2" panose="05020102010507070707" pitchFamily="18" charset="2"/>
              </a:rPr>
              <a:t></a:t>
            </a:r>
            <a:r>
              <a:rPr lang="ru-RU" altLang="ru-RU" sz="2800">
                <a:solidFill>
                  <a:srgbClr val="800080"/>
                </a:solidFill>
                <a:sym typeface="Wingdings 2" panose="05020102010507070707" pitchFamily="18" charset="2"/>
              </a:rPr>
              <a:t> </a:t>
            </a:r>
            <a:r>
              <a:rPr lang="ru-RU" altLang="ru-RU" sz="2800" i="1">
                <a:solidFill>
                  <a:srgbClr val="800080"/>
                </a:solidFill>
              </a:rPr>
              <a:t>Запрос разъединения</a:t>
            </a:r>
            <a:r>
              <a:rPr lang="ru-RU" altLang="ru-RU" sz="2800">
                <a:solidFill>
                  <a:srgbClr val="800080"/>
                </a:solidFill>
              </a:rPr>
              <a:t> логического канала,</a:t>
            </a:r>
          </a:p>
          <a:p>
            <a:r>
              <a:rPr lang="ru-RU" altLang="ru-RU" sz="2800">
                <a:solidFill>
                  <a:srgbClr val="800080"/>
                </a:solidFill>
              </a:rPr>
              <a:t>    передаваемый от сетевого уровня к</a:t>
            </a:r>
          </a:p>
          <a:p>
            <a:r>
              <a:rPr lang="ru-RU" altLang="ru-RU" sz="2800">
                <a:solidFill>
                  <a:srgbClr val="800080"/>
                </a:solidFill>
              </a:rPr>
              <a:t>    канальному;</a:t>
            </a:r>
          </a:p>
          <a:p>
            <a:r>
              <a:rPr lang="ru-RU" altLang="ru-RU" sz="2400">
                <a:solidFill>
                  <a:srgbClr val="800080"/>
                </a:solidFill>
                <a:sym typeface="Wingdings 2" panose="05020102010507070707" pitchFamily="18" charset="2"/>
              </a:rPr>
              <a:t></a:t>
            </a:r>
            <a:r>
              <a:rPr lang="ru-RU" altLang="ru-RU" sz="2800">
                <a:solidFill>
                  <a:srgbClr val="800080"/>
                </a:solidFill>
                <a:sym typeface="Wingdings 2" panose="05020102010507070707" pitchFamily="18" charset="2"/>
              </a:rPr>
              <a:t> </a:t>
            </a:r>
            <a:r>
              <a:rPr lang="ru-RU" altLang="ru-RU" sz="2800" i="1">
                <a:solidFill>
                  <a:srgbClr val="800080"/>
                </a:solidFill>
              </a:rPr>
              <a:t>Запрос деактивации компонентов</a:t>
            </a:r>
            <a:r>
              <a:rPr lang="ru-RU" altLang="ru-RU" sz="2800">
                <a:solidFill>
                  <a:srgbClr val="800080"/>
                </a:solidFill>
              </a:rPr>
              <a:t> канального</a:t>
            </a:r>
          </a:p>
          <a:p>
            <a:r>
              <a:rPr lang="ru-RU" altLang="ru-RU" sz="2800">
                <a:solidFill>
                  <a:srgbClr val="800080"/>
                </a:solidFill>
              </a:rPr>
              <a:t>    уровня.</a:t>
            </a:r>
          </a:p>
          <a:p>
            <a:pPr algn="ctr"/>
            <a:r>
              <a:rPr lang="ru-RU" altLang="ru-RU" sz="2800">
                <a:solidFill>
                  <a:srgbClr val="800080"/>
                </a:solidFill>
              </a:rPr>
              <a:t>Для иллюстрации взаимодействия сетевых и канальных уровней двух взаимосвязанных станций рассмотрим пример установления соединения, передачи данных и ликвидации соединения (рис.4.4).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 </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grpSp>
        <p:nvGrpSpPr>
          <p:cNvPr id="26695" name="Group 71"/>
          <p:cNvGrpSpPr>
            <a:grpSpLocks/>
          </p:cNvGrpSpPr>
          <p:nvPr/>
        </p:nvGrpSpPr>
        <p:grpSpPr bwMode="auto">
          <a:xfrm>
            <a:off x="238125" y="954088"/>
            <a:ext cx="8666163" cy="4949825"/>
            <a:chOff x="145" y="747"/>
            <a:chExt cx="5459" cy="3118"/>
          </a:xfrm>
        </p:grpSpPr>
        <p:grpSp>
          <p:nvGrpSpPr>
            <p:cNvPr id="26676" name="Group 52"/>
            <p:cNvGrpSpPr>
              <a:grpSpLocks/>
            </p:cNvGrpSpPr>
            <p:nvPr/>
          </p:nvGrpSpPr>
          <p:grpSpPr bwMode="auto">
            <a:xfrm>
              <a:off x="155" y="747"/>
              <a:ext cx="5449" cy="3118"/>
              <a:chOff x="155" y="574"/>
              <a:chExt cx="5449" cy="3118"/>
            </a:xfrm>
          </p:grpSpPr>
          <p:sp>
            <p:nvSpPr>
              <p:cNvPr id="26649" name="Rectangle 25"/>
              <p:cNvSpPr>
                <a:spLocks noChangeArrowheads="1"/>
              </p:cNvSpPr>
              <p:nvPr/>
            </p:nvSpPr>
            <p:spPr bwMode="auto">
              <a:xfrm>
                <a:off x="2286" y="576"/>
                <a:ext cx="1187" cy="3114"/>
              </a:xfrm>
              <a:prstGeom prst="rect">
                <a:avLst/>
              </a:prstGeom>
              <a:solidFill>
                <a:srgbClr val="97CBFF"/>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ltLang="ru-RU">
                  <a:solidFill>
                    <a:srgbClr val="800080"/>
                  </a:solidFill>
                </a:endParaRPr>
              </a:p>
            </p:txBody>
          </p:sp>
          <p:sp>
            <p:nvSpPr>
              <p:cNvPr id="26651" name="Text Box 27"/>
              <p:cNvSpPr txBox="1">
                <a:spLocks noChangeArrowheads="1"/>
              </p:cNvSpPr>
              <p:nvPr/>
            </p:nvSpPr>
            <p:spPr bwMode="auto">
              <a:xfrm>
                <a:off x="2312" y="591"/>
                <a:ext cx="1136" cy="19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2000" b="1">
                    <a:solidFill>
                      <a:srgbClr val="990033"/>
                    </a:solidFill>
                  </a:rPr>
                  <a:t>Канал связи</a:t>
                </a:r>
              </a:p>
            </p:txBody>
          </p:sp>
          <p:sp>
            <p:nvSpPr>
              <p:cNvPr id="26629" name="Rectangle 5"/>
              <p:cNvSpPr>
                <a:spLocks noChangeArrowheads="1"/>
              </p:cNvSpPr>
              <p:nvPr/>
            </p:nvSpPr>
            <p:spPr bwMode="auto">
              <a:xfrm>
                <a:off x="155" y="576"/>
                <a:ext cx="2098" cy="3114"/>
              </a:xfrm>
              <a:prstGeom prst="rect">
                <a:avLst/>
              </a:prstGeom>
              <a:solidFill>
                <a:srgbClr val="FFCCCC"/>
              </a:solidFill>
              <a:ln w="38100" cmpd="dbl">
                <a:solidFill>
                  <a:srgbClr val="D6009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ltLang="ru-RU">
                  <a:solidFill>
                    <a:srgbClr val="800080"/>
                  </a:solidFill>
                </a:endParaRPr>
              </a:p>
            </p:txBody>
          </p:sp>
          <p:sp>
            <p:nvSpPr>
              <p:cNvPr id="26631" name="Line 7"/>
              <p:cNvSpPr>
                <a:spLocks noChangeShapeType="1"/>
              </p:cNvSpPr>
              <p:nvPr/>
            </p:nvSpPr>
            <p:spPr bwMode="auto">
              <a:xfrm>
                <a:off x="164" y="799"/>
                <a:ext cx="2089" cy="0"/>
              </a:xfrm>
              <a:prstGeom prst="line">
                <a:avLst/>
              </a:prstGeom>
              <a:noFill/>
              <a:ln w="38100" cmpd="dbl">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32" name="Text Box 8"/>
              <p:cNvSpPr txBox="1">
                <a:spLocks noChangeArrowheads="1"/>
              </p:cNvSpPr>
              <p:nvPr/>
            </p:nvSpPr>
            <p:spPr bwMode="auto">
              <a:xfrm>
                <a:off x="384" y="586"/>
                <a:ext cx="1616" cy="19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2000" b="1">
                    <a:solidFill>
                      <a:srgbClr val="990033"/>
                    </a:solidFill>
                  </a:rPr>
                  <a:t>Станция А</a:t>
                </a:r>
              </a:p>
            </p:txBody>
          </p:sp>
          <p:sp>
            <p:nvSpPr>
              <p:cNvPr id="26635" name="Line 11"/>
              <p:cNvSpPr>
                <a:spLocks noChangeShapeType="1"/>
              </p:cNvSpPr>
              <p:nvPr/>
            </p:nvSpPr>
            <p:spPr bwMode="auto">
              <a:xfrm>
                <a:off x="168" y="1094"/>
                <a:ext cx="2089" cy="0"/>
              </a:xfrm>
              <a:prstGeom prst="line">
                <a:avLst/>
              </a:prstGeom>
              <a:noFill/>
              <a:ln w="38100" cmpd="dbl">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36" name="Text Box 12"/>
              <p:cNvSpPr txBox="1">
                <a:spLocks noChangeArrowheads="1"/>
              </p:cNvSpPr>
              <p:nvPr/>
            </p:nvSpPr>
            <p:spPr bwMode="auto">
              <a:xfrm>
                <a:off x="190" y="818"/>
                <a:ext cx="962" cy="246"/>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80000"/>
                  </a:lnSpc>
                </a:pPr>
                <a:r>
                  <a:rPr lang="ru-RU" altLang="ru-RU" sz="1600" b="1">
                    <a:solidFill>
                      <a:srgbClr val="990033"/>
                    </a:solidFill>
                  </a:rPr>
                  <a:t>Сетевой</a:t>
                </a:r>
              </a:p>
              <a:p>
                <a:pPr algn="ctr">
                  <a:lnSpc>
                    <a:spcPct val="80000"/>
                  </a:lnSpc>
                </a:pPr>
                <a:r>
                  <a:rPr lang="ru-RU" altLang="ru-RU" sz="1600" b="1">
                    <a:solidFill>
                      <a:srgbClr val="990033"/>
                    </a:solidFill>
                  </a:rPr>
                  <a:t> уровень</a:t>
                </a:r>
              </a:p>
            </p:txBody>
          </p:sp>
          <p:sp>
            <p:nvSpPr>
              <p:cNvPr id="26637" name="Text Box 13"/>
              <p:cNvSpPr txBox="1">
                <a:spLocks noChangeArrowheads="1"/>
              </p:cNvSpPr>
              <p:nvPr/>
            </p:nvSpPr>
            <p:spPr bwMode="auto">
              <a:xfrm>
                <a:off x="1217" y="825"/>
                <a:ext cx="980" cy="246"/>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80000"/>
                  </a:lnSpc>
                </a:pPr>
                <a:r>
                  <a:rPr lang="ru-RU" altLang="ru-RU" sz="1600" b="1">
                    <a:solidFill>
                      <a:srgbClr val="990033"/>
                    </a:solidFill>
                  </a:rPr>
                  <a:t>Канальный</a:t>
                </a:r>
              </a:p>
              <a:p>
                <a:pPr algn="ctr">
                  <a:lnSpc>
                    <a:spcPct val="80000"/>
                  </a:lnSpc>
                </a:pPr>
                <a:r>
                  <a:rPr lang="ru-RU" altLang="ru-RU" sz="1600" b="1">
                    <a:solidFill>
                      <a:srgbClr val="990033"/>
                    </a:solidFill>
                  </a:rPr>
                  <a:t> уровень</a:t>
                </a:r>
              </a:p>
            </p:txBody>
          </p:sp>
          <p:sp>
            <p:nvSpPr>
              <p:cNvPr id="26638" name="Line 14"/>
              <p:cNvSpPr>
                <a:spLocks noChangeShapeType="1"/>
              </p:cNvSpPr>
              <p:nvPr/>
            </p:nvSpPr>
            <p:spPr bwMode="auto">
              <a:xfrm rot="16200000" flipH="1">
                <a:off x="-249" y="2243"/>
                <a:ext cx="2893" cy="6"/>
              </a:xfrm>
              <a:prstGeom prst="line">
                <a:avLst/>
              </a:prstGeom>
              <a:noFill/>
              <a:ln w="38100" cmpd="dbl">
                <a:solidFill>
                  <a:srgbClr val="D6009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41" name="Rectangle 17"/>
              <p:cNvSpPr>
                <a:spLocks noChangeArrowheads="1"/>
              </p:cNvSpPr>
              <p:nvPr/>
            </p:nvSpPr>
            <p:spPr bwMode="auto">
              <a:xfrm>
                <a:off x="3502" y="574"/>
                <a:ext cx="2098" cy="3114"/>
              </a:xfrm>
              <a:prstGeom prst="rect">
                <a:avLst/>
              </a:prstGeom>
              <a:solidFill>
                <a:srgbClr val="66FFFF"/>
              </a:solidFill>
              <a:ln w="38100" cmpd="dbl">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ru-RU" altLang="ru-RU">
                  <a:solidFill>
                    <a:srgbClr val="800080"/>
                  </a:solidFill>
                </a:endParaRPr>
              </a:p>
            </p:txBody>
          </p:sp>
          <p:sp>
            <p:nvSpPr>
              <p:cNvPr id="26642" name="Line 18"/>
              <p:cNvSpPr>
                <a:spLocks noChangeShapeType="1"/>
              </p:cNvSpPr>
              <p:nvPr/>
            </p:nvSpPr>
            <p:spPr bwMode="auto">
              <a:xfrm>
                <a:off x="3511" y="797"/>
                <a:ext cx="2089" cy="0"/>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43" name="Text Box 19"/>
              <p:cNvSpPr txBox="1">
                <a:spLocks noChangeArrowheads="1"/>
              </p:cNvSpPr>
              <p:nvPr/>
            </p:nvSpPr>
            <p:spPr bwMode="auto">
              <a:xfrm>
                <a:off x="3731" y="584"/>
                <a:ext cx="1616" cy="19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Lst>
            </p:spPr>
            <p:txBody>
              <a:bodyPr lIns="0" tIns="0" rIns="0" bIns="0">
                <a:spAutoFit/>
              </a:bodyPr>
              <a:lstStyle/>
              <a:p>
                <a:pPr algn="ctr">
                  <a:spcBef>
                    <a:spcPct val="50000"/>
                  </a:spcBef>
                </a:pPr>
                <a:r>
                  <a:rPr lang="ru-RU" altLang="ru-RU" sz="2000" b="1">
                    <a:solidFill>
                      <a:srgbClr val="336600"/>
                    </a:solidFill>
                  </a:rPr>
                  <a:t>Станция А</a:t>
                </a:r>
              </a:p>
            </p:txBody>
          </p:sp>
          <p:sp>
            <p:nvSpPr>
              <p:cNvPr id="26644" name="Line 20"/>
              <p:cNvSpPr>
                <a:spLocks noChangeShapeType="1"/>
              </p:cNvSpPr>
              <p:nvPr/>
            </p:nvSpPr>
            <p:spPr bwMode="auto">
              <a:xfrm>
                <a:off x="3515" y="1092"/>
                <a:ext cx="2089" cy="0"/>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45" name="Text Box 21"/>
              <p:cNvSpPr txBox="1">
                <a:spLocks noChangeArrowheads="1"/>
              </p:cNvSpPr>
              <p:nvPr/>
            </p:nvSpPr>
            <p:spPr bwMode="auto">
              <a:xfrm>
                <a:off x="3537" y="816"/>
                <a:ext cx="962" cy="246"/>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Lst>
            </p:spPr>
            <p:txBody>
              <a:bodyPr lIns="0" tIns="0" rIns="0" bIns="0">
                <a:spAutoFit/>
              </a:bodyPr>
              <a:lstStyle/>
              <a:p>
                <a:pPr algn="ctr">
                  <a:lnSpc>
                    <a:spcPct val="80000"/>
                  </a:lnSpc>
                </a:pPr>
                <a:r>
                  <a:rPr lang="ru-RU" altLang="ru-RU" sz="1600" b="1">
                    <a:solidFill>
                      <a:srgbClr val="336600"/>
                    </a:solidFill>
                  </a:rPr>
                  <a:t>Канальный</a:t>
                </a:r>
              </a:p>
              <a:p>
                <a:pPr algn="ctr">
                  <a:lnSpc>
                    <a:spcPct val="80000"/>
                  </a:lnSpc>
                </a:pPr>
                <a:r>
                  <a:rPr lang="ru-RU" altLang="ru-RU" sz="1600" b="1">
                    <a:solidFill>
                      <a:srgbClr val="336600"/>
                    </a:solidFill>
                  </a:rPr>
                  <a:t> уровень</a:t>
                </a:r>
              </a:p>
            </p:txBody>
          </p:sp>
          <p:sp>
            <p:nvSpPr>
              <p:cNvPr id="26646" name="Text Box 22"/>
              <p:cNvSpPr txBox="1">
                <a:spLocks noChangeArrowheads="1"/>
              </p:cNvSpPr>
              <p:nvPr/>
            </p:nvSpPr>
            <p:spPr bwMode="auto">
              <a:xfrm>
                <a:off x="4564" y="823"/>
                <a:ext cx="980" cy="246"/>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8000"/>
                    </a:solidFill>
                    <a:miter lim="800000"/>
                    <a:headEnd/>
                    <a:tailEnd/>
                  </a14:hiddenLine>
                </a:ext>
              </a:extLst>
            </p:spPr>
            <p:txBody>
              <a:bodyPr lIns="0" tIns="0" rIns="0" bIns="0">
                <a:spAutoFit/>
              </a:bodyPr>
              <a:lstStyle/>
              <a:p>
                <a:pPr algn="ctr">
                  <a:lnSpc>
                    <a:spcPct val="80000"/>
                  </a:lnSpc>
                </a:pPr>
                <a:r>
                  <a:rPr lang="ru-RU" altLang="ru-RU" sz="1600" b="1">
                    <a:solidFill>
                      <a:srgbClr val="336600"/>
                    </a:solidFill>
                  </a:rPr>
                  <a:t>Сетевой</a:t>
                </a:r>
              </a:p>
              <a:p>
                <a:pPr algn="ctr">
                  <a:lnSpc>
                    <a:spcPct val="80000"/>
                  </a:lnSpc>
                </a:pPr>
                <a:r>
                  <a:rPr lang="ru-RU" altLang="ru-RU" sz="1600" b="1">
                    <a:solidFill>
                      <a:srgbClr val="336600"/>
                    </a:solidFill>
                  </a:rPr>
                  <a:t> уровень</a:t>
                </a:r>
              </a:p>
            </p:txBody>
          </p:sp>
          <p:sp>
            <p:nvSpPr>
              <p:cNvPr id="26647" name="Line 23"/>
              <p:cNvSpPr>
                <a:spLocks noChangeShapeType="1"/>
              </p:cNvSpPr>
              <p:nvPr/>
            </p:nvSpPr>
            <p:spPr bwMode="auto">
              <a:xfrm rot="5400000">
                <a:off x="3087" y="2236"/>
                <a:ext cx="2893" cy="0"/>
              </a:xfrm>
              <a:prstGeom prst="line">
                <a:avLst/>
              </a:prstGeom>
              <a:noFill/>
              <a:ln w="38100" cmpd="dbl">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50" name="Line 26"/>
              <p:cNvSpPr>
                <a:spLocks noChangeShapeType="1"/>
              </p:cNvSpPr>
              <p:nvPr/>
            </p:nvSpPr>
            <p:spPr bwMode="auto">
              <a:xfrm flipV="1">
                <a:off x="2305" y="797"/>
                <a:ext cx="1149" cy="0"/>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57" name="Line 33"/>
              <p:cNvSpPr>
                <a:spLocks noChangeShapeType="1"/>
              </p:cNvSpPr>
              <p:nvPr/>
            </p:nvSpPr>
            <p:spPr bwMode="auto">
              <a:xfrm>
                <a:off x="172" y="1341"/>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58" name="Line 34"/>
              <p:cNvSpPr>
                <a:spLocks noChangeShapeType="1"/>
              </p:cNvSpPr>
              <p:nvPr/>
            </p:nvSpPr>
            <p:spPr bwMode="auto">
              <a:xfrm>
                <a:off x="2385" y="1399"/>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59" name="Line 35"/>
              <p:cNvSpPr>
                <a:spLocks noChangeShapeType="1"/>
              </p:cNvSpPr>
              <p:nvPr/>
            </p:nvSpPr>
            <p:spPr bwMode="auto">
              <a:xfrm>
                <a:off x="3510" y="1518"/>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60" name="Line 36"/>
              <p:cNvSpPr>
                <a:spLocks noChangeShapeType="1"/>
              </p:cNvSpPr>
              <p:nvPr/>
            </p:nvSpPr>
            <p:spPr bwMode="auto">
              <a:xfrm flipH="1">
                <a:off x="4557" y="1620"/>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62" name="Line 38"/>
              <p:cNvSpPr>
                <a:spLocks noChangeShapeType="1"/>
              </p:cNvSpPr>
              <p:nvPr/>
            </p:nvSpPr>
            <p:spPr bwMode="auto">
              <a:xfrm flipH="1">
                <a:off x="2385" y="1825"/>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63" name="Line 39"/>
              <p:cNvSpPr>
                <a:spLocks noChangeShapeType="1"/>
              </p:cNvSpPr>
              <p:nvPr/>
            </p:nvSpPr>
            <p:spPr bwMode="auto">
              <a:xfrm flipH="1">
                <a:off x="1229" y="1937"/>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64" name="Line 40"/>
              <p:cNvSpPr>
                <a:spLocks noChangeShapeType="1"/>
              </p:cNvSpPr>
              <p:nvPr/>
            </p:nvSpPr>
            <p:spPr bwMode="auto">
              <a:xfrm>
                <a:off x="188" y="2080"/>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65" name="Line 41"/>
              <p:cNvSpPr>
                <a:spLocks noChangeShapeType="1"/>
              </p:cNvSpPr>
              <p:nvPr/>
            </p:nvSpPr>
            <p:spPr bwMode="auto">
              <a:xfrm>
                <a:off x="2385" y="2180"/>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66" name="Line 42"/>
              <p:cNvSpPr>
                <a:spLocks noChangeShapeType="1"/>
              </p:cNvSpPr>
              <p:nvPr/>
            </p:nvSpPr>
            <p:spPr bwMode="auto">
              <a:xfrm>
                <a:off x="3524" y="2284"/>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67" name="Line 43"/>
              <p:cNvSpPr>
                <a:spLocks noChangeShapeType="1"/>
              </p:cNvSpPr>
              <p:nvPr/>
            </p:nvSpPr>
            <p:spPr bwMode="auto">
              <a:xfrm flipH="1">
                <a:off x="4561" y="2411"/>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68" name="Line 44"/>
              <p:cNvSpPr>
                <a:spLocks noChangeShapeType="1"/>
              </p:cNvSpPr>
              <p:nvPr/>
            </p:nvSpPr>
            <p:spPr bwMode="auto">
              <a:xfrm flipH="1">
                <a:off x="2385" y="2536"/>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69" name="Line 45"/>
              <p:cNvSpPr>
                <a:spLocks noChangeShapeType="1"/>
              </p:cNvSpPr>
              <p:nvPr/>
            </p:nvSpPr>
            <p:spPr bwMode="auto">
              <a:xfrm flipH="1">
                <a:off x="1226" y="2645"/>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70" name="Line 46"/>
              <p:cNvSpPr>
                <a:spLocks noChangeShapeType="1"/>
              </p:cNvSpPr>
              <p:nvPr/>
            </p:nvSpPr>
            <p:spPr bwMode="auto">
              <a:xfrm>
                <a:off x="187" y="2805"/>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71" name="Line 47"/>
              <p:cNvSpPr>
                <a:spLocks noChangeShapeType="1"/>
              </p:cNvSpPr>
              <p:nvPr/>
            </p:nvSpPr>
            <p:spPr bwMode="auto">
              <a:xfrm>
                <a:off x="2385" y="2913"/>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72" name="Line 48"/>
              <p:cNvSpPr>
                <a:spLocks noChangeShapeType="1"/>
              </p:cNvSpPr>
              <p:nvPr/>
            </p:nvSpPr>
            <p:spPr bwMode="auto">
              <a:xfrm>
                <a:off x="3529" y="3021"/>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73" name="Line 49"/>
              <p:cNvSpPr>
                <a:spLocks noChangeShapeType="1"/>
              </p:cNvSpPr>
              <p:nvPr/>
            </p:nvSpPr>
            <p:spPr bwMode="auto">
              <a:xfrm flipH="1">
                <a:off x="4572" y="3136"/>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74" name="Line 50"/>
              <p:cNvSpPr>
                <a:spLocks noChangeShapeType="1"/>
              </p:cNvSpPr>
              <p:nvPr/>
            </p:nvSpPr>
            <p:spPr bwMode="auto">
              <a:xfrm flipH="1">
                <a:off x="2385" y="3298"/>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26675" name="Line 51"/>
              <p:cNvSpPr>
                <a:spLocks noChangeShapeType="1"/>
              </p:cNvSpPr>
              <p:nvPr/>
            </p:nvSpPr>
            <p:spPr bwMode="auto">
              <a:xfrm flipH="1">
                <a:off x="1230" y="3460"/>
                <a:ext cx="989" cy="0"/>
              </a:xfrm>
              <a:prstGeom prst="line">
                <a:avLst/>
              </a:prstGeom>
              <a:noFill/>
              <a:ln w="28575">
                <a:solidFill>
                  <a:srgbClr val="C47500"/>
                </a:solidFill>
                <a:round/>
                <a:headEnd/>
                <a:tailEnd type="stealth" w="lg"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26677" name="Text Box 53"/>
            <p:cNvSpPr txBox="1">
              <a:spLocks noChangeArrowheads="1"/>
            </p:cNvSpPr>
            <p:nvPr/>
          </p:nvSpPr>
          <p:spPr bwMode="auto">
            <a:xfrm>
              <a:off x="190" y="1333"/>
              <a:ext cx="971" cy="30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1600" b="1">
                  <a:solidFill>
                    <a:srgbClr val="800080"/>
                  </a:solidFill>
                  <a:latin typeface="Arial Narrow" panose="020B0606020202030204" pitchFamily="34" charset="0"/>
                </a:rPr>
                <a:t>Запрос соединения</a:t>
              </a:r>
            </a:p>
          </p:txBody>
        </p:sp>
        <p:sp>
          <p:nvSpPr>
            <p:cNvPr id="26678" name="Text Box 54"/>
            <p:cNvSpPr txBox="1">
              <a:spLocks noChangeArrowheads="1"/>
            </p:cNvSpPr>
            <p:nvPr/>
          </p:nvSpPr>
          <p:spPr bwMode="auto">
            <a:xfrm>
              <a:off x="2390" y="1192"/>
              <a:ext cx="971" cy="3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80000"/>
                </a:lnSpc>
              </a:pPr>
              <a:r>
                <a:rPr lang="ru-RU" altLang="ru-RU" sz="1600" b="1">
                  <a:solidFill>
                    <a:srgbClr val="800080"/>
                  </a:solidFill>
                  <a:latin typeface="Arial Narrow" panose="020B0606020202030204" pitchFamily="34" charset="0"/>
                </a:rPr>
                <a:t>Сообщение о запросе соединения</a:t>
              </a:r>
            </a:p>
          </p:txBody>
        </p:sp>
        <p:sp>
          <p:nvSpPr>
            <p:cNvPr id="26679" name="Text Box 55"/>
            <p:cNvSpPr txBox="1">
              <a:spLocks noChangeArrowheads="1"/>
            </p:cNvSpPr>
            <p:nvPr/>
          </p:nvSpPr>
          <p:spPr bwMode="auto">
            <a:xfrm>
              <a:off x="3530" y="1401"/>
              <a:ext cx="959" cy="417"/>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90000"/>
                </a:lnSpc>
              </a:pPr>
              <a:r>
                <a:rPr lang="ru-RU" altLang="ru-RU" sz="1600" b="1">
                  <a:solidFill>
                    <a:srgbClr val="800080"/>
                  </a:solidFill>
                  <a:latin typeface="Arial Narrow" panose="020B0606020202030204" pitchFamily="34" charset="0"/>
                </a:rPr>
                <a:t>Индикация запроса соединения</a:t>
              </a:r>
            </a:p>
          </p:txBody>
        </p:sp>
        <p:sp>
          <p:nvSpPr>
            <p:cNvPr id="26680" name="Text Box 56"/>
            <p:cNvSpPr txBox="1">
              <a:spLocks noChangeArrowheads="1"/>
            </p:cNvSpPr>
            <p:nvPr/>
          </p:nvSpPr>
          <p:spPr bwMode="auto">
            <a:xfrm>
              <a:off x="4531" y="1641"/>
              <a:ext cx="1063" cy="27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90000"/>
                </a:lnSpc>
              </a:pPr>
              <a:r>
                <a:rPr lang="ru-RU" altLang="ru-RU" sz="1600" b="1">
                  <a:solidFill>
                    <a:srgbClr val="800080"/>
                  </a:solidFill>
                  <a:latin typeface="Arial Narrow" panose="020B0606020202030204" pitchFamily="34" charset="0"/>
                </a:rPr>
                <a:t>Ответ на запрос соединения</a:t>
              </a:r>
            </a:p>
          </p:txBody>
        </p:sp>
        <p:sp>
          <p:nvSpPr>
            <p:cNvPr id="26681" name="Text Box 57"/>
            <p:cNvSpPr txBox="1">
              <a:spLocks noChangeArrowheads="1"/>
            </p:cNvSpPr>
            <p:nvPr/>
          </p:nvSpPr>
          <p:spPr bwMode="auto">
            <a:xfrm>
              <a:off x="2398" y="1750"/>
              <a:ext cx="971" cy="36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80000"/>
                </a:lnSpc>
              </a:pPr>
              <a:r>
                <a:rPr lang="ru-RU" altLang="ru-RU" sz="1600" b="1">
                  <a:solidFill>
                    <a:srgbClr val="800080"/>
                  </a:solidFill>
                  <a:latin typeface="Arial Narrow" panose="020B0606020202030204" pitchFamily="34" charset="0"/>
                </a:rPr>
                <a:t>Сообщение о согласии на соединение</a:t>
              </a:r>
            </a:p>
          </p:txBody>
        </p:sp>
        <p:sp>
          <p:nvSpPr>
            <p:cNvPr id="26682" name="Text Box 58"/>
            <p:cNvSpPr txBox="1">
              <a:spLocks noChangeArrowheads="1"/>
            </p:cNvSpPr>
            <p:nvPr/>
          </p:nvSpPr>
          <p:spPr bwMode="auto">
            <a:xfrm>
              <a:off x="1191" y="1930"/>
              <a:ext cx="1059" cy="30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1600" b="1">
                  <a:solidFill>
                    <a:srgbClr val="800080"/>
                  </a:solidFill>
                </a:rPr>
                <a:t>Подтверждение соединения</a:t>
              </a:r>
            </a:p>
          </p:txBody>
        </p:sp>
        <p:sp>
          <p:nvSpPr>
            <p:cNvPr id="26683" name="Text Box 59"/>
            <p:cNvSpPr txBox="1">
              <a:spLocks noChangeArrowheads="1"/>
            </p:cNvSpPr>
            <p:nvPr/>
          </p:nvSpPr>
          <p:spPr bwMode="auto">
            <a:xfrm>
              <a:off x="186" y="2077"/>
              <a:ext cx="971" cy="30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1600" b="1">
                  <a:solidFill>
                    <a:srgbClr val="800080"/>
                  </a:solidFill>
                  <a:latin typeface="Arial Narrow" panose="020B0606020202030204" pitchFamily="34" charset="0"/>
                </a:rPr>
                <a:t>Передача блока данных</a:t>
              </a:r>
            </a:p>
          </p:txBody>
        </p:sp>
        <p:sp>
          <p:nvSpPr>
            <p:cNvPr id="26684" name="Text Box 60"/>
            <p:cNvSpPr txBox="1">
              <a:spLocks noChangeArrowheads="1"/>
            </p:cNvSpPr>
            <p:nvPr/>
          </p:nvSpPr>
          <p:spPr bwMode="auto">
            <a:xfrm>
              <a:off x="2275" y="2170"/>
              <a:ext cx="1203" cy="30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1600" b="1">
                  <a:solidFill>
                    <a:srgbClr val="800080"/>
                  </a:solidFill>
                  <a:latin typeface="Arial Narrow" panose="020B0606020202030204" pitchFamily="34" charset="0"/>
                </a:rPr>
                <a:t>Информационный кадр</a:t>
              </a:r>
            </a:p>
          </p:txBody>
        </p:sp>
        <p:sp>
          <p:nvSpPr>
            <p:cNvPr id="26685" name="Text Box 61"/>
            <p:cNvSpPr txBox="1">
              <a:spLocks noChangeArrowheads="1"/>
            </p:cNvSpPr>
            <p:nvPr/>
          </p:nvSpPr>
          <p:spPr bwMode="auto">
            <a:xfrm>
              <a:off x="3539" y="2170"/>
              <a:ext cx="959" cy="417"/>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90000"/>
                </a:lnSpc>
              </a:pPr>
              <a:r>
                <a:rPr lang="ru-RU" altLang="ru-RU" sz="1600" b="1">
                  <a:solidFill>
                    <a:srgbClr val="800080"/>
                  </a:solidFill>
                  <a:latin typeface="Arial Narrow" panose="020B0606020202030204" pitchFamily="34" charset="0"/>
                </a:rPr>
                <a:t>Индикация поступления данных</a:t>
              </a:r>
            </a:p>
          </p:txBody>
        </p:sp>
        <p:sp>
          <p:nvSpPr>
            <p:cNvPr id="26686" name="Text Box 62"/>
            <p:cNvSpPr txBox="1">
              <a:spLocks noChangeArrowheads="1"/>
            </p:cNvSpPr>
            <p:nvPr/>
          </p:nvSpPr>
          <p:spPr bwMode="auto">
            <a:xfrm>
              <a:off x="4572" y="2299"/>
              <a:ext cx="959" cy="417"/>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90000"/>
                </a:lnSpc>
              </a:pPr>
              <a:r>
                <a:rPr lang="ru-RU" altLang="ru-RU" sz="1600" b="1">
                  <a:solidFill>
                    <a:srgbClr val="800080"/>
                  </a:solidFill>
                  <a:latin typeface="Arial Narrow" panose="020B0606020202030204" pitchFamily="34" charset="0"/>
                </a:rPr>
                <a:t>Ответ на поступление данных</a:t>
              </a:r>
            </a:p>
          </p:txBody>
        </p:sp>
        <p:sp>
          <p:nvSpPr>
            <p:cNvPr id="26687" name="Text Box 63"/>
            <p:cNvSpPr txBox="1">
              <a:spLocks noChangeArrowheads="1"/>
            </p:cNvSpPr>
            <p:nvPr/>
          </p:nvSpPr>
          <p:spPr bwMode="auto">
            <a:xfrm>
              <a:off x="2268" y="2559"/>
              <a:ext cx="1203" cy="27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90000"/>
                </a:lnSpc>
              </a:pPr>
              <a:r>
                <a:rPr lang="ru-RU" altLang="ru-RU" sz="1600" b="1">
                  <a:solidFill>
                    <a:srgbClr val="800080"/>
                  </a:solidFill>
                  <a:latin typeface="Arial Narrow" panose="020B0606020202030204" pitchFamily="34" charset="0"/>
                </a:rPr>
                <a:t>Сообщение о</a:t>
              </a:r>
            </a:p>
            <a:p>
              <a:pPr algn="ctr">
                <a:lnSpc>
                  <a:spcPct val="90000"/>
                </a:lnSpc>
              </a:pPr>
              <a:r>
                <a:rPr lang="ru-RU" altLang="ru-RU" sz="1600" b="1">
                  <a:solidFill>
                    <a:srgbClr val="800080"/>
                  </a:solidFill>
                  <a:latin typeface="Arial Narrow" panose="020B0606020202030204" pitchFamily="34" charset="0"/>
                </a:rPr>
                <a:t>подтверждении</a:t>
              </a:r>
            </a:p>
          </p:txBody>
        </p:sp>
        <p:sp>
          <p:nvSpPr>
            <p:cNvPr id="26688" name="Text Box 64"/>
            <p:cNvSpPr txBox="1">
              <a:spLocks noChangeArrowheads="1"/>
            </p:cNvSpPr>
            <p:nvPr/>
          </p:nvSpPr>
          <p:spPr bwMode="auto">
            <a:xfrm>
              <a:off x="1204" y="2655"/>
              <a:ext cx="1059" cy="30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r>
                <a:rPr lang="ru-RU" altLang="ru-RU" sz="1600" b="1">
                  <a:solidFill>
                    <a:srgbClr val="800080"/>
                  </a:solidFill>
                </a:rPr>
                <a:t>Подтверждение блока данных</a:t>
              </a:r>
            </a:p>
          </p:txBody>
        </p:sp>
        <p:sp>
          <p:nvSpPr>
            <p:cNvPr id="26689" name="Text Box 65"/>
            <p:cNvSpPr txBox="1">
              <a:spLocks noChangeArrowheads="1"/>
            </p:cNvSpPr>
            <p:nvPr/>
          </p:nvSpPr>
          <p:spPr bwMode="auto">
            <a:xfrm>
              <a:off x="145" y="2812"/>
              <a:ext cx="1059" cy="30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r>
                <a:rPr lang="ru-RU" altLang="ru-RU" sz="1600" b="1">
                  <a:solidFill>
                    <a:srgbClr val="800080"/>
                  </a:solidFill>
                </a:rPr>
                <a:t>Запрос</a:t>
              </a:r>
            </a:p>
            <a:p>
              <a:pPr algn="ctr"/>
              <a:r>
                <a:rPr lang="ru-RU" altLang="ru-RU" sz="1600" b="1">
                  <a:solidFill>
                    <a:srgbClr val="800080"/>
                  </a:solidFill>
                </a:rPr>
                <a:t>разъединения</a:t>
              </a:r>
            </a:p>
          </p:txBody>
        </p:sp>
        <p:sp>
          <p:nvSpPr>
            <p:cNvPr id="26690" name="Text Box 66"/>
            <p:cNvSpPr txBox="1">
              <a:spLocks noChangeArrowheads="1"/>
            </p:cNvSpPr>
            <p:nvPr/>
          </p:nvSpPr>
          <p:spPr bwMode="auto">
            <a:xfrm>
              <a:off x="2338" y="2921"/>
              <a:ext cx="1059" cy="30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r>
                <a:rPr lang="ru-RU" altLang="ru-RU" sz="1600" b="1">
                  <a:solidFill>
                    <a:srgbClr val="800080"/>
                  </a:solidFill>
                </a:rPr>
                <a:t>Сообщение о</a:t>
              </a:r>
            </a:p>
            <a:p>
              <a:pPr algn="ctr"/>
              <a:r>
                <a:rPr lang="ru-RU" altLang="ru-RU" sz="1600" b="1">
                  <a:solidFill>
                    <a:srgbClr val="800080"/>
                  </a:solidFill>
                </a:rPr>
                <a:t>разъединении</a:t>
              </a:r>
            </a:p>
          </p:txBody>
        </p:sp>
        <p:sp>
          <p:nvSpPr>
            <p:cNvPr id="26691" name="Text Box 67"/>
            <p:cNvSpPr txBox="1">
              <a:spLocks noChangeArrowheads="1"/>
            </p:cNvSpPr>
            <p:nvPr/>
          </p:nvSpPr>
          <p:spPr bwMode="auto">
            <a:xfrm>
              <a:off x="3474" y="3025"/>
              <a:ext cx="1059" cy="30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r>
                <a:rPr lang="ru-RU" altLang="ru-RU" sz="1600" b="1">
                  <a:solidFill>
                    <a:srgbClr val="800080"/>
                  </a:solidFill>
                </a:rPr>
                <a:t>Индикация</a:t>
              </a:r>
            </a:p>
            <a:p>
              <a:pPr algn="ctr"/>
              <a:r>
                <a:rPr lang="ru-RU" altLang="ru-RU" sz="1600" b="1">
                  <a:solidFill>
                    <a:srgbClr val="800080"/>
                  </a:solidFill>
                </a:rPr>
                <a:t>разъединения</a:t>
              </a:r>
            </a:p>
          </p:txBody>
        </p:sp>
        <p:sp>
          <p:nvSpPr>
            <p:cNvPr id="26692" name="Text Box 68"/>
            <p:cNvSpPr txBox="1">
              <a:spLocks noChangeArrowheads="1"/>
            </p:cNvSpPr>
            <p:nvPr/>
          </p:nvSpPr>
          <p:spPr bwMode="auto">
            <a:xfrm>
              <a:off x="4593" y="3024"/>
              <a:ext cx="959" cy="417"/>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90000"/>
                </a:lnSpc>
              </a:pPr>
              <a:r>
                <a:rPr lang="ru-RU" altLang="ru-RU" sz="1600" b="1">
                  <a:solidFill>
                    <a:srgbClr val="800080"/>
                  </a:solidFill>
                  <a:latin typeface="Arial Narrow" panose="020B0606020202030204" pitchFamily="34" charset="0"/>
                </a:rPr>
                <a:t>Ответ на запрос разъединения</a:t>
              </a:r>
            </a:p>
          </p:txBody>
        </p:sp>
        <p:sp>
          <p:nvSpPr>
            <p:cNvPr id="26693" name="Text Box 69"/>
            <p:cNvSpPr txBox="1">
              <a:spLocks noChangeArrowheads="1"/>
            </p:cNvSpPr>
            <p:nvPr/>
          </p:nvSpPr>
          <p:spPr bwMode="auto">
            <a:xfrm>
              <a:off x="2273" y="3320"/>
              <a:ext cx="1203" cy="417"/>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90000"/>
                </a:lnSpc>
              </a:pPr>
              <a:r>
                <a:rPr lang="ru-RU" altLang="ru-RU" sz="1600" b="1">
                  <a:solidFill>
                    <a:srgbClr val="800080"/>
                  </a:solidFill>
                  <a:latin typeface="Arial Narrow" panose="020B0606020202030204" pitchFamily="34" charset="0"/>
                </a:rPr>
                <a:t>Сообщение о</a:t>
              </a:r>
            </a:p>
            <a:p>
              <a:pPr algn="ctr">
                <a:lnSpc>
                  <a:spcPct val="90000"/>
                </a:lnSpc>
              </a:pPr>
              <a:r>
                <a:rPr lang="ru-RU" altLang="ru-RU" sz="1600" b="1">
                  <a:solidFill>
                    <a:srgbClr val="800080"/>
                  </a:solidFill>
                  <a:latin typeface="Arial Narrow" panose="020B0606020202030204" pitchFamily="34" charset="0"/>
                </a:rPr>
                <a:t>подтверждении</a:t>
              </a:r>
            </a:p>
            <a:p>
              <a:pPr algn="ctr">
                <a:lnSpc>
                  <a:spcPct val="90000"/>
                </a:lnSpc>
              </a:pPr>
              <a:r>
                <a:rPr lang="ru-RU" altLang="ru-RU" sz="1600" b="1">
                  <a:solidFill>
                    <a:srgbClr val="800080"/>
                  </a:solidFill>
                  <a:latin typeface="Arial Narrow" panose="020B0606020202030204" pitchFamily="34" charset="0"/>
                </a:rPr>
                <a:t>разъединения</a:t>
              </a:r>
            </a:p>
          </p:txBody>
        </p:sp>
        <p:sp>
          <p:nvSpPr>
            <p:cNvPr id="26694" name="Text Box 70"/>
            <p:cNvSpPr txBox="1">
              <a:spLocks noChangeArrowheads="1"/>
            </p:cNvSpPr>
            <p:nvPr/>
          </p:nvSpPr>
          <p:spPr bwMode="auto">
            <a:xfrm>
              <a:off x="1193" y="3464"/>
              <a:ext cx="1059" cy="30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r>
                <a:rPr lang="ru-RU" altLang="ru-RU" sz="1600" b="1">
                  <a:solidFill>
                    <a:srgbClr val="800080"/>
                  </a:solidFill>
                </a:rPr>
                <a:t>Подтверждение разъединения</a:t>
              </a:r>
            </a:p>
          </p:txBody>
        </p:sp>
      </p:grpSp>
      <p:sp>
        <p:nvSpPr>
          <p:cNvPr id="26696" name="Text Box 72"/>
          <p:cNvSpPr txBox="1">
            <a:spLocks noChangeArrowheads="1"/>
          </p:cNvSpPr>
          <p:nvPr/>
        </p:nvSpPr>
        <p:spPr bwMode="auto">
          <a:xfrm>
            <a:off x="0" y="5972175"/>
            <a:ext cx="9144000" cy="701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b="1">
                <a:solidFill>
                  <a:srgbClr val="800080"/>
                </a:solidFill>
                <a:latin typeface="Tahoma" panose="020B0604030504040204" pitchFamily="34" charset="0"/>
              </a:rPr>
              <a:t>Рис.4.4. </a:t>
            </a:r>
            <a:r>
              <a:rPr lang="ru-RU" altLang="ru-RU" sz="2000" b="1">
                <a:solidFill>
                  <a:srgbClr val="800080"/>
                </a:solidFill>
              </a:rPr>
              <a:t>Последовательность операций установления соединения, передачи данных и ликвидации соединений (HDLC)</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27651"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7652" name="Text Box 4"/>
          <p:cNvSpPr txBox="1">
            <a:spLocks noChangeArrowheads="1"/>
          </p:cNvSpPr>
          <p:nvPr/>
        </p:nvSpPr>
        <p:spPr bwMode="auto">
          <a:xfrm>
            <a:off x="246063" y="1338263"/>
            <a:ext cx="8651875" cy="52038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На станции </a:t>
            </a:r>
            <a:r>
              <a:rPr lang="ru-RU" altLang="ru-RU" sz="2400" i="1">
                <a:solidFill>
                  <a:srgbClr val="800080"/>
                </a:solidFill>
              </a:rPr>
              <a:t>А</a:t>
            </a:r>
            <a:r>
              <a:rPr lang="ru-RU" altLang="ru-RU" sz="2400">
                <a:solidFill>
                  <a:srgbClr val="800080"/>
                </a:solidFill>
              </a:rPr>
              <a:t>, в которой верхние уровни сформировали сообщение для передачи, сетевой уровень посылает к канальному уровню запрос на организацию соединения. В соответствии с этим на канальном уровне формируется служебное сообщение, соответствующее протоколу канального уровня, в котором на удаленную станцию передается запрос соединения. При получении этого запроса канальный уровень станции </a:t>
            </a:r>
            <a:r>
              <a:rPr lang="ru-RU" altLang="ru-RU" sz="2400" i="1">
                <a:solidFill>
                  <a:srgbClr val="800080"/>
                </a:solidFill>
              </a:rPr>
              <a:t>Б</a:t>
            </a:r>
            <a:r>
              <a:rPr lang="ru-RU" altLang="ru-RU" sz="2400">
                <a:solidFill>
                  <a:srgbClr val="800080"/>
                </a:solidFill>
              </a:rPr>
              <a:t> передает к сетевому уровню примитив “</a:t>
            </a:r>
            <a:r>
              <a:rPr lang="ru-RU" altLang="ru-RU" sz="2400" i="1">
                <a:solidFill>
                  <a:srgbClr val="800080"/>
                </a:solidFill>
              </a:rPr>
              <a:t>Индикация запроса</a:t>
            </a:r>
            <a:r>
              <a:rPr lang="ru-RU" altLang="ru-RU" sz="2400">
                <a:solidFill>
                  <a:srgbClr val="800080"/>
                </a:solidFill>
              </a:rPr>
              <a:t> </a:t>
            </a:r>
            <a:r>
              <a:rPr lang="ru-RU" altLang="ru-RU" sz="2400" i="1">
                <a:solidFill>
                  <a:srgbClr val="800080"/>
                </a:solidFill>
              </a:rPr>
              <a:t>соединения</a:t>
            </a:r>
            <a:r>
              <a:rPr lang="ru-RU" altLang="ru-RU" sz="2400">
                <a:solidFill>
                  <a:srgbClr val="800080"/>
                </a:solidFill>
              </a:rPr>
              <a:t>”. В соответствии с этим верхние уровни станции </a:t>
            </a:r>
            <a:r>
              <a:rPr lang="ru-RU" altLang="ru-RU" sz="2400" i="1">
                <a:solidFill>
                  <a:srgbClr val="800080"/>
                </a:solidFill>
              </a:rPr>
              <a:t>Б</a:t>
            </a:r>
            <a:r>
              <a:rPr lang="ru-RU" altLang="ru-RU" sz="2400">
                <a:solidFill>
                  <a:srgbClr val="800080"/>
                </a:solidFill>
              </a:rPr>
              <a:t> рассматривают возможность и целесообразность организации затребованного соединения, и принятое решение сообщается примитивом “</a:t>
            </a:r>
            <a:r>
              <a:rPr lang="ru-RU" altLang="ru-RU" sz="2400" i="1">
                <a:solidFill>
                  <a:srgbClr val="800080"/>
                </a:solidFill>
              </a:rPr>
              <a:t>Ответ на запрос соединения</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28675"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8676" name="Text Box 4"/>
          <p:cNvSpPr txBox="1">
            <a:spLocks noChangeArrowheads="1"/>
          </p:cNvSpPr>
          <p:nvPr/>
        </p:nvSpPr>
        <p:spPr bwMode="auto">
          <a:xfrm>
            <a:off x="211138" y="1814513"/>
            <a:ext cx="8720137" cy="393541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Если это решение было положительным, то канальный уровень формирует служебное сообщение с согласием на соединение и передает его через физический уровень и среду передачи к станции </a:t>
            </a:r>
            <a:r>
              <a:rPr lang="ru-RU" altLang="ru-RU" sz="2800" i="1">
                <a:solidFill>
                  <a:srgbClr val="800080"/>
                </a:solidFill>
              </a:rPr>
              <a:t>А</a:t>
            </a:r>
            <a:r>
              <a:rPr lang="ru-RU" altLang="ru-RU" sz="2800">
                <a:solidFill>
                  <a:srgbClr val="800080"/>
                </a:solidFill>
              </a:rPr>
              <a:t>. Это согласие поступает на станцию </a:t>
            </a:r>
            <a:r>
              <a:rPr lang="ru-RU" altLang="ru-RU" sz="2800" i="1">
                <a:solidFill>
                  <a:srgbClr val="800080"/>
                </a:solidFill>
              </a:rPr>
              <a:t>А</a:t>
            </a:r>
            <a:r>
              <a:rPr lang="ru-RU" altLang="ru-RU" sz="2800">
                <a:solidFill>
                  <a:srgbClr val="800080"/>
                </a:solidFill>
              </a:rPr>
              <a:t>, то есть на сетевой уровень в форме примитива “</a:t>
            </a:r>
            <a:r>
              <a:rPr lang="ru-RU" altLang="ru-RU" sz="2800" i="1">
                <a:solidFill>
                  <a:srgbClr val="800080"/>
                </a:solidFill>
              </a:rPr>
              <a:t>Подтверждение соединения</a:t>
            </a:r>
            <a:r>
              <a:rPr lang="ru-RU" altLang="ru-RU" sz="2800">
                <a:solidFill>
                  <a:srgbClr val="800080"/>
                </a:solidFill>
              </a:rPr>
              <a:t>”. После этого начинается фаза передачи данных, за которой следует фаза разъединения. </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29699"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29700" name="Text Box 4"/>
          <p:cNvSpPr txBox="1">
            <a:spLocks noChangeArrowheads="1"/>
          </p:cNvSpPr>
          <p:nvPr/>
        </p:nvSpPr>
        <p:spPr bwMode="auto">
          <a:xfrm>
            <a:off x="1368425" y="750888"/>
            <a:ext cx="6351588"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4.4. </a:t>
            </a:r>
            <a:r>
              <a:rPr lang="ru-RU" altLang="ru-RU" sz="2400" b="1">
                <a:solidFill>
                  <a:srgbClr val="CC0000"/>
                </a:solidFill>
              </a:rPr>
              <a:t>Протокол канального уровня HDLC</a:t>
            </a:r>
            <a:r>
              <a:rPr lang="ru-RU" altLang="ru-RU" sz="2400">
                <a:solidFill>
                  <a:srgbClr val="CC0000"/>
                </a:solidFill>
              </a:rPr>
              <a:t> </a:t>
            </a:r>
          </a:p>
        </p:txBody>
      </p:sp>
      <p:sp>
        <p:nvSpPr>
          <p:cNvPr id="29701" name="Text Box 5"/>
          <p:cNvSpPr txBox="1">
            <a:spLocks noChangeArrowheads="1"/>
          </p:cNvSpPr>
          <p:nvPr/>
        </p:nvSpPr>
        <p:spPr bwMode="auto">
          <a:xfrm>
            <a:off x="225425" y="2006600"/>
            <a:ext cx="8693150" cy="393541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Этот протокол (см.рис.4.2) обеспечивает передачу последовательности пакетов через физический канал, искажения в котором вызывают ошибки в передаваемых данных, потерю, дублирование пакетов и нарушения порядка прибытия пакетов к адресату. Протокол вводит совокупность средств, позволяющих организовать надежный канал передачи пакетов, вероятность искажения битов в котором не выше 10</a:t>
            </a:r>
            <a:r>
              <a:rPr lang="ru-RU" altLang="ru-RU" sz="2800" baseline="30000">
                <a:solidFill>
                  <a:srgbClr val="800080"/>
                </a:solidFill>
              </a:rPr>
              <a:t>-8</a:t>
            </a:r>
            <a:r>
              <a:rPr lang="ru-RU" altLang="ru-RU" sz="2800">
                <a:solidFill>
                  <a:srgbClr val="800080"/>
                </a:solidFill>
              </a:rPr>
              <a:t>... 10</a:t>
            </a:r>
            <a:r>
              <a:rPr lang="ru-RU" altLang="ru-RU" sz="2800" baseline="30000">
                <a:solidFill>
                  <a:srgbClr val="800080"/>
                </a:solidFill>
              </a:rPr>
              <a:t>-9</a:t>
            </a:r>
            <a:r>
              <a:rPr lang="ru-RU" altLang="ru-RU" sz="2800">
                <a:solidFill>
                  <a:srgbClr val="800080"/>
                </a:solidFill>
              </a:rPr>
              <a:t>.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endParaRPr lang="en-US" altLang="ru-RU" sz="2000" b="1" i="1">
              <a:solidFill>
                <a:srgbClr val="800080"/>
              </a:solidFill>
              <a:effectLst>
                <a:outerShdw blurRad="38100" dist="38100" dir="2700000" algn="tl">
                  <a:srgbClr val="C0C0C0"/>
                </a:outerShdw>
              </a:effectLst>
            </a:endParaRP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30723"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30724" name="Text Box 4"/>
          <p:cNvSpPr txBox="1">
            <a:spLocks noChangeArrowheads="1"/>
          </p:cNvSpPr>
          <p:nvPr/>
        </p:nvSpPr>
        <p:spPr bwMode="auto">
          <a:xfrm>
            <a:off x="0" y="1270000"/>
            <a:ext cx="9144000" cy="52165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Единица данных, передаваемая как целое через информационный канал, организуемый средствами управления уровня 2, называется </a:t>
            </a:r>
            <a:r>
              <a:rPr lang="ru-RU" altLang="ru-RU" sz="2800" i="1">
                <a:solidFill>
                  <a:srgbClr val="800080"/>
                </a:solidFill>
              </a:rPr>
              <a:t>кадром </a:t>
            </a:r>
            <a:r>
              <a:rPr lang="ru-RU" altLang="ru-RU" sz="2800">
                <a:solidFill>
                  <a:srgbClr val="800080"/>
                </a:solidFill>
              </a:rPr>
              <a:t>(frame)</a:t>
            </a:r>
            <a:r>
              <a:rPr lang="ru-RU" altLang="ru-RU" sz="2800" i="1">
                <a:solidFill>
                  <a:srgbClr val="800080"/>
                </a:solidFill>
              </a:rPr>
              <a:t>. </a:t>
            </a:r>
            <a:r>
              <a:rPr lang="ru-RU" altLang="ru-RU" sz="2800">
                <a:solidFill>
                  <a:srgbClr val="800080"/>
                </a:solidFill>
              </a:rPr>
              <a:t>Структура кадра, используемая протоколом HDLC, установлена стандартом МОС 3309 и представлена на рис.4.5. Кадр рассматривается как последовательность байтов (октетов), начало и конец которой отмечаются флагами — двоичными кодами “</a:t>
            </a:r>
            <a:r>
              <a:rPr lang="ru-RU" altLang="ru-RU" sz="2800" i="1">
                <a:solidFill>
                  <a:srgbClr val="800080"/>
                </a:solidFill>
              </a:rPr>
              <a:t>01111110</a:t>
            </a:r>
            <a:r>
              <a:rPr lang="ru-RU" altLang="ru-RU" sz="2800">
                <a:solidFill>
                  <a:srgbClr val="800080"/>
                </a:solidFill>
              </a:rPr>
              <a:t>”. Кадр несет в себе управляющую информацию, данные и проверочную последовательность, используемую для контроля передаваемой информации. </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grpSp>
        <p:nvGrpSpPr>
          <p:cNvPr id="32114" name="Group 370"/>
          <p:cNvGrpSpPr>
            <a:grpSpLocks/>
          </p:cNvGrpSpPr>
          <p:nvPr/>
        </p:nvGrpSpPr>
        <p:grpSpPr bwMode="auto">
          <a:xfrm>
            <a:off x="209550" y="822325"/>
            <a:ext cx="8702675" cy="5230813"/>
            <a:chOff x="132" y="518"/>
            <a:chExt cx="5482" cy="3295"/>
          </a:xfrm>
        </p:grpSpPr>
        <p:sp>
          <p:nvSpPr>
            <p:cNvPr id="32033" name="Text Box 289"/>
            <p:cNvSpPr txBox="1">
              <a:spLocks noChangeArrowheads="1"/>
            </p:cNvSpPr>
            <p:nvPr/>
          </p:nvSpPr>
          <p:spPr bwMode="auto">
            <a:xfrm>
              <a:off x="137" y="533"/>
              <a:ext cx="619" cy="19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2000" i="1">
                  <a:solidFill>
                    <a:srgbClr val="CC0000"/>
                  </a:solidFill>
                </a:rPr>
                <a:t>1          8</a:t>
              </a:r>
            </a:p>
          </p:txBody>
        </p:sp>
        <p:grpSp>
          <p:nvGrpSpPr>
            <p:cNvPr id="32037" name="Group 293"/>
            <p:cNvGrpSpPr>
              <a:grpSpLocks/>
            </p:cNvGrpSpPr>
            <p:nvPr/>
          </p:nvGrpSpPr>
          <p:grpSpPr bwMode="auto">
            <a:xfrm>
              <a:off x="145" y="731"/>
              <a:ext cx="5469" cy="1429"/>
              <a:chOff x="145" y="731"/>
              <a:chExt cx="5469" cy="1429"/>
            </a:xfrm>
          </p:grpSpPr>
          <p:grpSp>
            <p:nvGrpSpPr>
              <p:cNvPr id="32024" name="Group 280"/>
              <p:cNvGrpSpPr>
                <a:grpSpLocks/>
              </p:cNvGrpSpPr>
              <p:nvPr/>
            </p:nvGrpSpPr>
            <p:grpSpPr bwMode="auto">
              <a:xfrm>
                <a:off x="145" y="731"/>
                <a:ext cx="5469" cy="750"/>
                <a:chOff x="154" y="783"/>
                <a:chExt cx="5469" cy="750"/>
              </a:xfrm>
            </p:grpSpPr>
            <p:sp>
              <p:nvSpPr>
                <p:cNvPr id="32013" name="Rectangle 269"/>
                <p:cNvSpPr>
                  <a:spLocks noChangeArrowheads="1"/>
                </p:cNvSpPr>
                <p:nvPr/>
              </p:nvSpPr>
              <p:spPr bwMode="auto">
                <a:xfrm>
                  <a:off x="154" y="792"/>
                  <a:ext cx="5451" cy="730"/>
                </a:xfrm>
                <a:prstGeom prst="rect">
                  <a:avLst/>
                </a:prstGeom>
                <a:solidFill>
                  <a:schemeClr val="accent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014" name="Line 270"/>
                <p:cNvSpPr>
                  <a:spLocks noChangeShapeType="1"/>
                </p:cNvSpPr>
                <p:nvPr/>
              </p:nvSpPr>
              <p:spPr bwMode="auto">
                <a:xfrm>
                  <a:off x="783" y="791"/>
                  <a:ext cx="0" cy="731"/>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15" name="Line 271"/>
                <p:cNvSpPr>
                  <a:spLocks noChangeShapeType="1"/>
                </p:cNvSpPr>
                <p:nvPr/>
              </p:nvSpPr>
              <p:spPr bwMode="auto">
                <a:xfrm>
                  <a:off x="1815" y="783"/>
                  <a:ext cx="0" cy="731"/>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16" name="Line 272"/>
                <p:cNvSpPr>
                  <a:spLocks noChangeShapeType="1"/>
                </p:cNvSpPr>
                <p:nvPr/>
              </p:nvSpPr>
              <p:spPr bwMode="auto">
                <a:xfrm>
                  <a:off x="3930" y="802"/>
                  <a:ext cx="0" cy="731"/>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17" name="Line 273"/>
                <p:cNvSpPr>
                  <a:spLocks noChangeShapeType="1"/>
                </p:cNvSpPr>
                <p:nvPr/>
              </p:nvSpPr>
              <p:spPr bwMode="auto">
                <a:xfrm>
                  <a:off x="4988" y="801"/>
                  <a:ext cx="0" cy="731"/>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19" name="Text Box 275"/>
                <p:cNvSpPr txBox="1">
                  <a:spLocks noChangeArrowheads="1"/>
                </p:cNvSpPr>
                <p:nvPr/>
              </p:nvSpPr>
              <p:spPr bwMode="auto">
                <a:xfrm>
                  <a:off x="170" y="1042"/>
                  <a:ext cx="602" cy="23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2400" b="1">
                      <a:solidFill>
                        <a:schemeClr val="accent2"/>
                      </a:solidFill>
                    </a:rPr>
                    <a:t>Флаг</a:t>
                  </a:r>
                </a:p>
              </p:txBody>
            </p:sp>
            <p:sp>
              <p:nvSpPr>
                <p:cNvPr id="32020" name="Text Box 276"/>
                <p:cNvSpPr txBox="1">
                  <a:spLocks noChangeArrowheads="1"/>
                </p:cNvSpPr>
                <p:nvPr/>
              </p:nvSpPr>
              <p:spPr bwMode="auto">
                <a:xfrm>
                  <a:off x="2239" y="1079"/>
                  <a:ext cx="1282" cy="23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2400" b="1">
                      <a:solidFill>
                        <a:schemeClr val="accent2"/>
                      </a:solidFill>
                    </a:rPr>
                    <a:t>Д А Н Н Ы Е</a:t>
                  </a:r>
                </a:p>
              </p:txBody>
            </p:sp>
            <p:sp>
              <p:nvSpPr>
                <p:cNvPr id="32021" name="Text Box 277"/>
                <p:cNvSpPr txBox="1">
                  <a:spLocks noChangeArrowheads="1"/>
                </p:cNvSpPr>
                <p:nvPr/>
              </p:nvSpPr>
              <p:spPr bwMode="auto">
                <a:xfrm>
                  <a:off x="4952" y="1062"/>
                  <a:ext cx="671" cy="23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2400" b="1">
                      <a:solidFill>
                        <a:schemeClr val="accent2"/>
                      </a:solidFill>
                    </a:rPr>
                    <a:t>Флаг</a:t>
                  </a:r>
                </a:p>
              </p:txBody>
            </p:sp>
            <p:sp>
              <p:nvSpPr>
                <p:cNvPr id="32022" name="Text Box 278"/>
                <p:cNvSpPr txBox="1">
                  <a:spLocks noChangeArrowheads="1"/>
                </p:cNvSpPr>
                <p:nvPr/>
              </p:nvSpPr>
              <p:spPr bwMode="auto">
                <a:xfrm>
                  <a:off x="773" y="870"/>
                  <a:ext cx="1058" cy="576"/>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r>
                    <a:rPr lang="ru-RU" altLang="ru-RU" sz="2000" b="1">
                      <a:solidFill>
                        <a:schemeClr val="accent2"/>
                      </a:solidFill>
                    </a:rPr>
                    <a:t>Управление</a:t>
                  </a:r>
                </a:p>
                <a:p>
                  <a:pPr algn="ctr"/>
                  <a:r>
                    <a:rPr lang="ru-RU" altLang="ru-RU" sz="2000" b="1">
                      <a:solidFill>
                        <a:schemeClr val="accent2"/>
                      </a:solidFill>
                    </a:rPr>
                    <a:t> на уровне</a:t>
                  </a:r>
                </a:p>
                <a:p>
                  <a:pPr algn="ctr"/>
                  <a:r>
                    <a:rPr lang="ru-RU" altLang="ru-RU" sz="2000" b="1">
                      <a:solidFill>
                        <a:schemeClr val="accent2"/>
                      </a:solidFill>
                    </a:rPr>
                    <a:t> канала</a:t>
                  </a:r>
                </a:p>
              </p:txBody>
            </p:sp>
            <p:sp>
              <p:nvSpPr>
                <p:cNvPr id="32023" name="Text Box 279"/>
                <p:cNvSpPr txBox="1">
                  <a:spLocks noChangeArrowheads="1"/>
                </p:cNvSpPr>
                <p:nvPr/>
              </p:nvSpPr>
              <p:spPr bwMode="auto">
                <a:xfrm>
                  <a:off x="4134" y="1060"/>
                  <a:ext cx="671" cy="23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sz="2400" b="1">
                      <a:solidFill>
                        <a:schemeClr val="accent2"/>
                      </a:solidFill>
                    </a:rPr>
                    <a:t>F C S</a:t>
                  </a:r>
                  <a:endParaRPr lang="ru-RU" altLang="ru-RU" sz="2400" b="1">
                    <a:solidFill>
                      <a:schemeClr val="accent2"/>
                    </a:solidFill>
                  </a:endParaRPr>
                </a:p>
              </p:txBody>
            </p:sp>
          </p:grpSp>
          <p:sp>
            <p:nvSpPr>
              <p:cNvPr id="32026" name="Rectangle 282"/>
              <p:cNvSpPr>
                <a:spLocks noChangeArrowheads="1"/>
              </p:cNvSpPr>
              <p:nvPr/>
            </p:nvSpPr>
            <p:spPr bwMode="auto">
              <a:xfrm>
                <a:off x="816" y="1687"/>
                <a:ext cx="4127" cy="473"/>
              </a:xfrm>
              <a:prstGeom prst="rect">
                <a:avLst/>
              </a:prstGeom>
              <a:solidFill>
                <a:schemeClr val="accent1"/>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027" name="Line 283"/>
              <p:cNvSpPr>
                <a:spLocks noChangeShapeType="1"/>
              </p:cNvSpPr>
              <p:nvPr/>
            </p:nvSpPr>
            <p:spPr bwMode="auto">
              <a:xfrm>
                <a:off x="1996" y="1677"/>
                <a:ext cx="0" cy="483"/>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29" name="Line 285"/>
              <p:cNvSpPr>
                <a:spLocks noChangeShapeType="1"/>
              </p:cNvSpPr>
              <p:nvPr/>
            </p:nvSpPr>
            <p:spPr bwMode="auto">
              <a:xfrm>
                <a:off x="3491" y="1680"/>
                <a:ext cx="0" cy="480"/>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31" name="Text Box 287"/>
              <p:cNvSpPr txBox="1">
                <a:spLocks noChangeArrowheads="1"/>
              </p:cNvSpPr>
              <p:nvPr/>
            </p:nvSpPr>
            <p:spPr bwMode="auto">
              <a:xfrm>
                <a:off x="857" y="1809"/>
                <a:ext cx="1109" cy="23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2400" b="1" i="1">
                    <a:solidFill>
                      <a:schemeClr val="accent2"/>
                    </a:solidFill>
                  </a:rPr>
                  <a:t>01111110</a:t>
                </a:r>
              </a:p>
            </p:txBody>
          </p:sp>
          <p:sp>
            <p:nvSpPr>
              <p:cNvPr id="32034" name="Text Box 290"/>
              <p:cNvSpPr txBox="1">
                <a:spLocks noChangeArrowheads="1"/>
              </p:cNvSpPr>
              <p:nvPr/>
            </p:nvSpPr>
            <p:spPr bwMode="auto">
              <a:xfrm>
                <a:off x="3704" y="1834"/>
                <a:ext cx="1058" cy="19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r>
                  <a:rPr lang="ru-RU" altLang="ru-RU" sz="2000" b="1">
                    <a:solidFill>
                      <a:schemeClr val="accent2"/>
                    </a:solidFill>
                  </a:rPr>
                  <a:t>Управление</a:t>
                </a:r>
              </a:p>
            </p:txBody>
          </p:sp>
          <p:sp>
            <p:nvSpPr>
              <p:cNvPr id="32036" name="Text Box 292"/>
              <p:cNvSpPr txBox="1">
                <a:spLocks noChangeArrowheads="1"/>
              </p:cNvSpPr>
              <p:nvPr/>
            </p:nvSpPr>
            <p:spPr bwMode="auto">
              <a:xfrm>
                <a:off x="2235" y="1818"/>
                <a:ext cx="1058" cy="19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r>
                  <a:rPr lang="ru-RU" altLang="ru-RU" sz="2000" b="1">
                    <a:solidFill>
                      <a:schemeClr val="accent2"/>
                    </a:solidFill>
                  </a:rPr>
                  <a:t>Адрес</a:t>
                </a:r>
              </a:p>
            </p:txBody>
          </p:sp>
        </p:grpSp>
        <p:sp>
          <p:nvSpPr>
            <p:cNvPr id="32038" name="Line 294"/>
            <p:cNvSpPr>
              <a:spLocks noChangeShapeType="1"/>
            </p:cNvSpPr>
            <p:nvPr/>
          </p:nvSpPr>
          <p:spPr bwMode="auto">
            <a:xfrm>
              <a:off x="132" y="1467"/>
              <a:ext cx="678" cy="213"/>
            </a:xfrm>
            <a:prstGeom prst="line">
              <a:avLst/>
            </a:prstGeom>
            <a:noFill/>
            <a:ln w="2857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39" name="Line 295"/>
            <p:cNvSpPr>
              <a:spLocks noChangeShapeType="1"/>
            </p:cNvSpPr>
            <p:nvPr/>
          </p:nvSpPr>
          <p:spPr bwMode="auto">
            <a:xfrm>
              <a:off x="767" y="1475"/>
              <a:ext cx="1227" cy="204"/>
            </a:xfrm>
            <a:prstGeom prst="line">
              <a:avLst/>
            </a:prstGeom>
            <a:noFill/>
            <a:ln w="2857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40" name="Line 296"/>
            <p:cNvSpPr>
              <a:spLocks noChangeShapeType="1"/>
            </p:cNvSpPr>
            <p:nvPr/>
          </p:nvSpPr>
          <p:spPr bwMode="auto">
            <a:xfrm>
              <a:off x="1802" y="1469"/>
              <a:ext cx="3141" cy="204"/>
            </a:xfrm>
            <a:prstGeom prst="line">
              <a:avLst/>
            </a:prstGeom>
            <a:noFill/>
            <a:ln w="28575">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41" name="Text Box 297"/>
            <p:cNvSpPr txBox="1">
              <a:spLocks noChangeArrowheads="1"/>
            </p:cNvSpPr>
            <p:nvPr/>
          </p:nvSpPr>
          <p:spPr bwMode="auto">
            <a:xfrm>
              <a:off x="783" y="526"/>
              <a:ext cx="1032" cy="19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ru-RU" altLang="ru-RU" sz="2000" i="1">
                  <a:solidFill>
                    <a:srgbClr val="CC0000"/>
                  </a:solidFill>
                </a:rPr>
                <a:t>1          16(24)</a:t>
              </a:r>
            </a:p>
          </p:txBody>
        </p:sp>
        <p:sp>
          <p:nvSpPr>
            <p:cNvPr id="32042" name="Text Box 298"/>
            <p:cNvSpPr txBox="1">
              <a:spLocks noChangeArrowheads="1"/>
            </p:cNvSpPr>
            <p:nvPr/>
          </p:nvSpPr>
          <p:spPr bwMode="auto">
            <a:xfrm>
              <a:off x="3923" y="518"/>
              <a:ext cx="1048" cy="19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lvl1pPr marL="342900" indent="-342900">
                <a:defRPr>
                  <a:solidFill>
                    <a:schemeClr val="tx1"/>
                  </a:solidFill>
                  <a:latin typeface="Arial" panose="020B0604020202020204" pitchFamily="34" charset="0"/>
                  <a:cs typeface="Arial" panose="020B0604020202020204" pitchFamily="34" charset="0"/>
                </a:defRPr>
              </a:lvl1pPr>
              <a:lvl2pPr marL="800100" indent="-342900">
                <a:defRPr>
                  <a:solidFill>
                    <a:schemeClr val="tx1"/>
                  </a:solidFill>
                  <a:latin typeface="Arial" panose="020B0604020202020204" pitchFamily="34" charset="0"/>
                  <a:cs typeface="Arial" panose="020B0604020202020204" pitchFamily="34" charset="0"/>
                </a:defRPr>
              </a:lvl2pPr>
              <a:lvl3pPr marL="1257300" indent="-342900">
                <a:defRPr>
                  <a:solidFill>
                    <a:schemeClr val="tx1"/>
                  </a:solidFill>
                  <a:latin typeface="Arial" panose="020B0604020202020204" pitchFamily="34" charset="0"/>
                  <a:cs typeface="Arial" panose="020B0604020202020204" pitchFamily="34" charset="0"/>
                </a:defRPr>
              </a:lvl3pPr>
              <a:lvl4pPr marL="1714500" indent="-342900">
                <a:defRPr>
                  <a:solidFill>
                    <a:schemeClr val="tx1"/>
                  </a:solidFill>
                  <a:latin typeface="Arial" panose="020B0604020202020204" pitchFamily="34" charset="0"/>
                  <a:cs typeface="Arial" panose="020B0604020202020204" pitchFamily="34" charset="0"/>
                </a:defRPr>
              </a:lvl4pPr>
              <a:lvl5pPr marL="2171700" indent="-342900">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ru-RU" altLang="ru-RU" sz="2000" i="1">
                  <a:solidFill>
                    <a:srgbClr val="CC0000"/>
                  </a:solidFill>
                </a:rPr>
                <a:t>1                 16</a:t>
              </a:r>
            </a:p>
          </p:txBody>
        </p:sp>
        <p:sp>
          <p:nvSpPr>
            <p:cNvPr id="32043" name="Text Box 299"/>
            <p:cNvSpPr txBox="1">
              <a:spLocks noChangeArrowheads="1"/>
            </p:cNvSpPr>
            <p:nvPr/>
          </p:nvSpPr>
          <p:spPr bwMode="auto">
            <a:xfrm>
              <a:off x="4976" y="522"/>
              <a:ext cx="603" cy="19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sz="2000" i="1">
                  <a:solidFill>
                    <a:srgbClr val="CC0000"/>
                  </a:solidFill>
                </a:rPr>
                <a:t>1         8</a:t>
              </a:r>
            </a:p>
          </p:txBody>
        </p:sp>
        <p:grpSp>
          <p:nvGrpSpPr>
            <p:cNvPr id="32062" name="Group 318"/>
            <p:cNvGrpSpPr>
              <a:grpSpLocks/>
            </p:cNvGrpSpPr>
            <p:nvPr/>
          </p:nvGrpSpPr>
          <p:grpSpPr bwMode="auto">
            <a:xfrm>
              <a:off x="159" y="2715"/>
              <a:ext cx="5442" cy="314"/>
              <a:chOff x="159" y="2715"/>
              <a:chExt cx="5442" cy="314"/>
            </a:xfrm>
          </p:grpSpPr>
          <p:sp>
            <p:nvSpPr>
              <p:cNvPr id="32045" name="Rectangle 301"/>
              <p:cNvSpPr>
                <a:spLocks noChangeArrowheads="1"/>
              </p:cNvSpPr>
              <p:nvPr/>
            </p:nvSpPr>
            <p:spPr bwMode="auto">
              <a:xfrm>
                <a:off x="159" y="2716"/>
                <a:ext cx="5442" cy="310"/>
              </a:xfrm>
              <a:prstGeom prst="rect">
                <a:avLst/>
              </a:prstGeom>
              <a:solidFill>
                <a:srgbClr val="FFCCCC"/>
              </a:solidFill>
              <a:ln w="38100" cmpd="dbl">
                <a:solidFill>
                  <a:srgbClr val="CC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050" name="Line 306"/>
              <p:cNvSpPr>
                <a:spLocks noChangeShapeType="1"/>
              </p:cNvSpPr>
              <p:nvPr/>
            </p:nvSpPr>
            <p:spPr bwMode="auto">
              <a:xfrm>
                <a:off x="3784" y="2719"/>
                <a:ext cx="0" cy="310"/>
              </a:xfrm>
              <a:prstGeom prst="line">
                <a:avLst/>
              </a:prstGeom>
              <a:noFill/>
              <a:ln w="38100" cmpd="dbl">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51" name="Line 307"/>
              <p:cNvSpPr>
                <a:spLocks noChangeShapeType="1"/>
              </p:cNvSpPr>
              <p:nvPr/>
            </p:nvSpPr>
            <p:spPr bwMode="auto">
              <a:xfrm>
                <a:off x="4238" y="2718"/>
                <a:ext cx="0" cy="310"/>
              </a:xfrm>
              <a:prstGeom prst="line">
                <a:avLst/>
              </a:prstGeom>
              <a:noFill/>
              <a:ln w="38100" cmpd="dbl">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54" name="Line 310"/>
              <p:cNvSpPr>
                <a:spLocks noChangeShapeType="1"/>
              </p:cNvSpPr>
              <p:nvPr/>
            </p:nvSpPr>
            <p:spPr bwMode="auto">
              <a:xfrm>
                <a:off x="2423" y="2719"/>
                <a:ext cx="0" cy="310"/>
              </a:xfrm>
              <a:prstGeom prst="line">
                <a:avLst/>
              </a:prstGeom>
              <a:noFill/>
              <a:ln w="38100" cmpd="dbl">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55" name="Line 311"/>
              <p:cNvSpPr>
                <a:spLocks noChangeShapeType="1"/>
              </p:cNvSpPr>
              <p:nvPr/>
            </p:nvSpPr>
            <p:spPr bwMode="auto">
              <a:xfrm>
                <a:off x="1967" y="2715"/>
                <a:ext cx="0" cy="310"/>
              </a:xfrm>
              <a:prstGeom prst="line">
                <a:avLst/>
              </a:prstGeom>
              <a:noFill/>
              <a:ln w="38100" cmpd="dbl">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57" name="Text Box 313"/>
              <p:cNvSpPr txBox="1">
                <a:spLocks noChangeArrowheads="1"/>
              </p:cNvSpPr>
              <p:nvPr/>
            </p:nvSpPr>
            <p:spPr bwMode="auto">
              <a:xfrm>
                <a:off x="184" y="2784"/>
                <a:ext cx="1776"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b="1">
                    <a:solidFill>
                      <a:schemeClr val="accent2"/>
                    </a:solidFill>
                  </a:rPr>
                  <a:t>Информационный кадр</a:t>
                </a:r>
              </a:p>
            </p:txBody>
          </p:sp>
          <p:sp>
            <p:nvSpPr>
              <p:cNvPr id="32058" name="Text Box 314"/>
              <p:cNvSpPr txBox="1">
                <a:spLocks noChangeArrowheads="1"/>
              </p:cNvSpPr>
              <p:nvPr/>
            </p:nvSpPr>
            <p:spPr bwMode="auto">
              <a:xfrm>
                <a:off x="2081" y="2789"/>
                <a:ext cx="25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b="1" i="1">
                    <a:solidFill>
                      <a:schemeClr val="accent2"/>
                    </a:solidFill>
                  </a:rPr>
                  <a:t>0</a:t>
                </a:r>
              </a:p>
            </p:txBody>
          </p:sp>
          <p:sp>
            <p:nvSpPr>
              <p:cNvPr id="32059" name="Text Box 315"/>
              <p:cNvSpPr txBox="1">
                <a:spLocks noChangeArrowheads="1"/>
              </p:cNvSpPr>
              <p:nvPr/>
            </p:nvSpPr>
            <p:spPr bwMode="auto">
              <a:xfrm>
                <a:off x="2934" y="2786"/>
                <a:ext cx="33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chemeClr val="accent2"/>
                    </a:solidFill>
                  </a:rPr>
                  <a:t>N(S)</a:t>
                </a:r>
                <a:endParaRPr lang="ru-RU" altLang="ru-RU" b="1" i="1">
                  <a:solidFill>
                    <a:schemeClr val="accent2"/>
                  </a:solidFill>
                </a:endParaRPr>
              </a:p>
            </p:txBody>
          </p:sp>
          <p:sp>
            <p:nvSpPr>
              <p:cNvPr id="32060" name="Text Box 316"/>
              <p:cNvSpPr txBox="1">
                <a:spLocks noChangeArrowheads="1"/>
              </p:cNvSpPr>
              <p:nvPr/>
            </p:nvSpPr>
            <p:spPr bwMode="auto">
              <a:xfrm>
                <a:off x="4755" y="2791"/>
                <a:ext cx="33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chemeClr val="accent2"/>
                    </a:solidFill>
                  </a:rPr>
                  <a:t>N(R)</a:t>
                </a:r>
                <a:endParaRPr lang="ru-RU" altLang="ru-RU" b="1" i="1">
                  <a:solidFill>
                    <a:schemeClr val="accent2"/>
                  </a:solidFill>
                </a:endParaRPr>
              </a:p>
            </p:txBody>
          </p:sp>
          <p:sp>
            <p:nvSpPr>
              <p:cNvPr id="32061" name="Text Box 317"/>
              <p:cNvSpPr txBox="1">
                <a:spLocks noChangeArrowheads="1"/>
              </p:cNvSpPr>
              <p:nvPr/>
            </p:nvSpPr>
            <p:spPr bwMode="auto">
              <a:xfrm>
                <a:off x="3851" y="2799"/>
                <a:ext cx="33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chemeClr val="accent2"/>
                    </a:solidFill>
                  </a:rPr>
                  <a:t>P/F</a:t>
                </a:r>
                <a:endParaRPr lang="ru-RU" altLang="ru-RU" b="1" i="1">
                  <a:solidFill>
                    <a:schemeClr val="accent2"/>
                  </a:solidFill>
                </a:endParaRPr>
              </a:p>
            </p:txBody>
          </p:sp>
        </p:grpSp>
        <p:grpSp>
          <p:nvGrpSpPr>
            <p:cNvPr id="32075" name="Group 331"/>
            <p:cNvGrpSpPr>
              <a:grpSpLocks/>
            </p:cNvGrpSpPr>
            <p:nvPr/>
          </p:nvGrpSpPr>
          <p:grpSpPr bwMode="auto">
            <a:xfrm>
              <a:off x="159" y="3111"/>
              <a:ext cx="5442" cy="314"/>
              <a:chOff x="159" y="3111"/>
              <a:chExt cx="5442" cy="314"/>
            </a:xfrm>
          </p:grpSpPr>
          <p:sp>
            <p:nvSpPr>
              <p:cNvPr id="32064" name="Rectangle 320"/>
              <p:cNvSpPr>
                <a:spLocks noChangeArrowheads="1"/>
              </p:cNvSpPr>
              <p:nvPr/>
            </p:nvSpPr>
            <p:spPr bwMode="auto">
              <a:xfrm>
                <a:off x="159" y="3112"/>
                <a:ext cx="5442" cy="310"/>
              </a:xfrm>
              <a:prstGeom prst="rect">
                <a:avLst/>
              </a:prstGeom>
              <a:solidFill>
                <a:srgbClr val="CCFF99"/>
              </a:solidFill>
              <a:ln w="38100" cmpd="dbl">
                <a:solidFill>
                  <a:srgbClr val="66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065" name="Line 321"/>
              <p:cNvSpPr>
                <a:spLocks noChangeShapeType="1"/>
              </p:cNvSpPr>
              <p:nvPr/>
            </p:nvSpPr>
            <p:spPr bwMode="auto">
              <a:xfrm>
                <a:off x="3784" y="3115"/>
                <a:ext cx="0" cy="310"/>
              </a:xfrm>
              <a:prstGeom prst="line">
                <a:avLst/>
              </a:prstGeom>
              <a:noFill/>
              <a:ln w="38100" cmpd="dbl">
                <a:solidFill>
                  <a:srgbClr val="66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66" name="Line 322"/>
              <p:cNvSpPr>
                <a:spLocks noChangeShapeType="1"/>
              </p:cNvSpPr>
              <p:nvPr/>
            </p:nvSpPr>
            <p:spPr bwMode="auto">
              <a:xfrm>
                <a:off x="4238" y="3114"/>
                <a:ext cx="0" cy="310"/>
              </a:xfrm>
              <a:prstGeom prst="line">
                <a:avLst/>
              </a:prstGeom>
              <a:noFill/>
              <a:ln w="38100" cmpd="dbl">
                <a:solidFill>
                  <a:srgbClr val="66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67" name="Line 323"/>
              <p:cNvSpPr>
                <a:spLocks noChangeShapeType="1"/>
              </p:cNvSpPr>
              <p:nvPr/>
            </p:nvSpPr>
            <p:spPr bwMode="auto">
              <a:xfrm>
                <a:off x="2880" y="3115"/>
                <a:ext cx="0" cy="310"/>
              </a:xfrm>
              <a:prstGeom prst="line">
                <a:avLst/>
              </a:prstGeom>
              <a:noFill/>
              <a:ln w="38100" cmpd="dbl">
                <a:solidFill>
                  <a:srgbClr val="66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68" name="Line 324"/>
              <p:cNvSpPr>
                <a:spLocks noChangeShapeType="1"/>
              </p:cNvSpPr>
              <p:nvPr/>
            </p:nvSpPr>
            <p:spPr bwMode="auto">
              <a:xfrm>
                <a:off x="1967" y="3111"/>
                <a:ext cx="0" cy="310"/>
              </a:xfrm>
              <a:prstGeom prst="line">
                <a:avLst/>
              </a:prstGeom>
              <a:noFill/>
              <a:ln w="38100" cmpd="dbl">
                <a:solidFill>
                  <a:srgbClr val="66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69" name="Text Box 325"/>
              <p:cNvSpPr txBox="1">
                <a:spLocks noChangeArrowheads="1"/>
              </p:cNvSpPr>
              <p:nvPr/>
            </p:nvSpPr>
            <p:spPr bwMode="auto">
              <a:xfrm>
                <a:off x="184" y="3180"/>
                <a:ext cx="1776"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b="1">
                    <a:solidFill>
                      <a:schemeClr val="accent2"/>
                    </a:solidFill>
                  </a:rPr>
                  <a:t>Супервизорный кадр</a:t>
                </a:r>
              </a:p>
            </p:txBody>
          </p:sp>
          <p:sp>
            <p:nvSpPr>
              <p:cNvPr id="32070" name="Text Box 326"/>
              <p:cNvSpPr txBox="1">
                <a:spLocks noChangeArrowheads="1"/>
              </p:cNvSpPr>
              <p:nvPr/>
            </p:nvSpPr>
            <p:spPr bwMode="auto">
              <a:xfrm>
                <a:off x="2081" y="3197"/>
                <a:ext cx="25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b="1" i="1">
                    <a:solidFill>
                      <a:schemeClr val="accent2"/>
                    </a:solidFill>
                  </a:rPr>
                  <a:t>1</a:t>
                </a:r>
              </a:p>
            </p:txBody>
          </p:sp>
          <p:sp>
            <p:nvSpPr>
              <p:cNvPr id="32071" name="Text Box 327"/>
              <p:cNvSpPr txBox="1">
                <a:spLocks noChangeArrowheads="1"/>
              </p:cNvSpPr>
              <p:nvPr/>
            </p:nvSpPr>
            <p:spPr bwMode="auto">
              <a:xfrm>
                <a:off x="3149" y="3190"/>
                <a:ext cx="33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chemeClr val="accent2"/>
                    </a:solidFill>
                  </a:rPr>
                  <a:t>S</a:t>
                </a:r>
                <a:endParaRPr lang="ru-RU" altLang="ru-RU" b="1" i="1">
                  <a:solidFill>
                    <a:schemeClr val="accent2"/>
                  </a:solidFill>
                </a:endParaRPr>
              </a:p>
            </p:txBody>
          </p:sp>
          <p:sp>
            <p:nvSpPr>
              <p:cNvPr id="32072" name="Text Box 328"/>
              <p:cNvSpPr txBox="1">
                <a:spLocks noChangeArrowheads="1"/>
              </p:cNvSpPr>
              <p:nvPr/>
            </p:nvSpPr>
            <p:spPr bwMode="auto">
              <a:xfrm>
                <a:off x="4755" y="3187"/>
                <a:ext cx="33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chemeClr val="accent2"/>
                    </a:solidFill>
                  </a:rPr>
                  <a:t>N(R)</a:t>
                </a:r>
                <a:endParaRPr lang="ru-RU" altLang="ru-RU" b="1" i="1">
                  <a:solidFill>
                    <a:schemeClr val="accent2"/>
                  </a:solidFill>
                </a:endParaRPr>
              </a:p>
            </p:txBody>
          </p:sp>
          <p:sp>
            <p:nvSpPr>
              <p:cNvPr id="32073" name="Text Box 329"/>
              <p:cNvSpPr txBox="1">
                <a:spLocks noChangeArrowheads="1"/>
              </p:cNvSpPr>
              <p:nvPr/>
            </p:nvSpPr>
            <p:spPr bwMode="auto">
              <a:xfrm>
                <a:off x="3851" y="3195"/>
                <a:ext cx="33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chemeClr val="accent2"/>
                    </a:solidFill>
                  </a:rPr>
                  <a:t>P/F</a:t>
                </a:r>
                <a:endParaRPr lang="ru-RU" altLang="ru-RU" b="1" i="1">
                  <a:solidFill>
                    <a:schemeClr val="accent2"/>
                  </a:solidFill>
                </a:endParaRPr>
              </a:p>
            </p:txBody>
          </p:sp>
          <p:sp>
            <p:nvSpPr>
              <p:cNvPr id="32074" name="Text Box 330"/>
              <p:cNvSpPr txBox="1">
                <a:spLocks noChangeArrowheads="1"/>
              </p:cNvSpPr>
              <p:nvPr/>
            </p:nvSpPr>
            <p:spPr bwMode="auto">
              <a:xfrm>
                <a:off x="2549" y="3198"/>
                <a:ext cx="25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b="1" i="1">
                    <a:solidFill>
                      <a:schemeClr val="accent2"/>
                    </a:solidFill>
                  </a:rPr>
                  <a:t>0</a:t>
                </a:r>
              </a:p>
            </p:txBody>
          </p:sp>
        </p:grpSp>
        <p:grpSp>
          <p:nvGrpSpPr>
            <p:cNvPr id="32088" name="Group 344"/>
            <p:cNvGrpSpPr>
              <a:grpSpLocks/>
            </p:cNvGrpSpPr>
            <p:nvPr/>
          </p:nvGrpSpPr>
          <p:grpSpPr bwMode="auto">
            <a:xfrm>
              <a:off x="159" y="3499"/>
              <a:ext cx="5442" cy="314"/>
              <a:chOff x="159" y="3499"/>
              <a:chExt cx="5442" cy="314"/>
            </a:xfrm>
          </p:grpSpPr>
          <p:sp>
            <p:nvSpPr>
              <p:cNvPr id="32077" name="Rectangle 333"/>
              <p:cNvSpPr>
                <a:spLocks noChangeArrowheads="1"/>
              </p:cNvSpPr>
              <p:nvPr/>
            </p:nvSpPr>
            <p:spPr bwMode="auto">
              <a:xfrm>
                <a:off x="159" y="3500"/>
                <a:ext cx="5442" cy="310"/>
              </a:xfrm>
              <a:prstGeom prst="rect">
                <a:avLst/>
              </a:prstGeom>
              <a:solidFill>
                <a:srgbClr val="CCFFFF"/>
              </a:solidFill>
              <a:ln w="38100" cmpd="dbl">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078" name="Line 334"/>
              <p:cNvSpPr>
                <a:spLocks noChangeShapeType="1"/>
              </p:cNvSpPr>
              <p:nvPr/>
            </p:nvSpPr>
            <p:spPr bwMode="auto">
              <a:xfrm>
                <a:off x="3784" y="3503"/>
                <a:ext cx="0" cy="310"/>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79" name="Line 335"/>
              <p:cNvSpPr>
                <a:spLocks noChangeShapeType="1"/>
              </p:cNvSpPr>
              <p:nvPr/>
            </p:nvSpPr>
            <p:spPr bwMode="auto">
              <a:xfrm>
                <a:off x="4238" y="3502"/>
                <a:ext cx="0" cy="310"/>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80" name="Line 336"/>
              <p:cNvSpPr>
                <a:spLocks noChangeShapeType="1"/>
              </p:cNvSpPr>
              <p:nvPr/>
            </p:nvSpPr>
            <p:spPr bwMode="auto">
              <a:xfrm>
                <a:off x="2880" y="3503"/>
                <a:ext cx="0" cy="310"/>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81" name="Line 337"/>
              <p:cNvSpPr>
                <a:spLocks noChangeShapeType="1"/>
              </p:cNvSpPr>
              <p:nvPr/>
            </p:nvSpPr>
            <p:spPr bwMode="auto">
              <a:xfrm>
                <a:off x="1967" y="3499"/>
                <a:ext cx="0" cy="310"/>
              </a:xfrm>
              <a:prstGeom prst="line">
                <a:avLst/>
              </a:prstGeom>
              <a:noFill/>
              <a:ln w="38100" cmpd="dbl">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82" name="Text Box 338"/>
              <p:cNvSpPr txBox="1">
                <a:spLocks noChangeArrowheads="1"/>
              </p:cNvSpPr>
              <p:nvPr/>
            </p:nvSpPr>
            <p:spPr bwMode="auto">
              <a:xfrm>
                <a:off x="184" y="3568"/>
                <a:ext cx="1776"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b="1">
                    <a:solidFill>
                      <a:schemeClr val="accent2"/>
                    </a:solidFill>
                  </a:rPr>
                  <a:t>Ненумерованный кадр</a:t>
                </a:r>
              </a:p>
            </p:txBody>
          </p:sp>
          <p:sp>
            <p:nvSpPr>
              <p:cNvPr id="32083" name="Text Box 339"/>
              <p:cNvSpPr txBox="1">
                <a:spLocks noChangeArrowheads="1"/>
              </p:cNvSpPr>
              <p:nvPr/>
            </p:nvSpPr>
            <p:spPr bwMode="auto">
              <a:xfrm>
                <a:off x="2081" y="3585"/>
                <a:ext cx="25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b="1" i="1">
                    <a:solidFill>
                      <a:schemeClr val="accent2"/>
                    </a:solidFill>
                  </a:rPr>
                  <a:t>1</a:t>
                </a:r>
              </a:p>
            </p:txBody>
          </p:sp>
          <p:sp>
            <p:nvSpPr>
              <p:cNvPr id="32084" name="Text Box 340"/>
              <p:cNvSpPr txBox="1">
                <a:spLocks noChangeArrowheads="1"/>
              </p:cNvSpPr>
              <p:nvPr/>
            </p:nvSpPr>
            <p:spPr bwMode="auto">
              <a:xfrm>
                <a:off x="3149" y="3578"/>
                <a:ext cx="33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chemeClr val="accent2"/>
                    </a:solidFill>
                  </a:rPr>
                  <a:t>M</a:t>
                </a:r>
                <a:endParaRPr lang="ru-RU" altLang="ru-RU" b="1" i="1">
                  <a:solidFill>
                    <a:schemeClr val="accent2"/>
                  </a:solidFill>
                </a:endParaRPr>
              </a:p>
            </p:txBody>
          </p:sp>
          <p:sp>
            <p:nvSpPr>
              <p:cNvPr id="32085" name="Text Box 341"/>
              <p:cNvSpPr txBox="1">
                <a:spLocks noChangeArrowheads="1"/>
              </p:cNvSpPr>
              <p:nvPr/>
            </p:nvSpPr>
            <p:spPr bwMode="auto">
              <a:xfrm>
                <a:off x="4755" y="3575"/>
                <a:ext cx="33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chemeClr val="accent2"/>
                    </a:solidFill>
                  </a:rPr>
                  <a:t>M</a:t>
                </a:r>
                <a:endParaRPr lang="ru-RU" altLang="ru-RU" b="1" i="1">
                  <a:solidFill>
                    <a:schemeClr val="accent2"/>
                  </a:solidFill>
                </a:endParaRPr>
              </a:p>
            </p:txBody>
          </p:sp>
          <p:sp>
            <p:nvSpPr>
              <p:cNvPr id="32086" name="Text Box 342"/>
              <p:cNvSpPr txBox="1">
                <a:spLocks noChangeArrowheads="1"/>
              </p:cNvSpPr>
              <p:nvPr/>
            </p:nvSpPr>
            <p:spPr bwMode="auto">
              <a:xfrm>
                <a:off x="3851" y="3583"/>
                <a:ext cx="33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chemeClr val="accent2"/>
                    </a:solidFill>
                  </a:rPr>
                  <a:t>P/F</a:t>
                </a:r>
                <a:endParaRPr lang="ru-RU" altLang="ru-RU" b="1" i="1">
                  <a:solidFill>
                    <a:schemeClr val="accent2"/>
                  </a:solidFill>
                </a:endParaRPr>
              </a:p>
            </p:txBody>
          </p:sp>
          <p:sp>
            <p:nvSpPr>
              <p:cNvPr id="32087" name="Text Box 343"/>
              <p:cNvSpPr txBox="1">
                <a:spLocks noChangeArrowheads="1"/>
              </p:cNvSpPr>
              <p:nvPr/>
            </p:nvSpPr>
            <p:spPr bwMode="auto">
              <a:xfrm>
                <a:off x="2549" y="3586"/>
                <a:ext cx="25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ru-RU" altLang="ru-RU" b="1" i="1">
                    <a:solidFill>
                      <a:schemeClr val="accent2"/>
                    </a:solidFill>
                  </a:rPr>
                  <a:t>1</a:t>
                </a:r>
              </a:p>
            </p:txBody>
          </p:sp>
        </p:grpSp>
        <p:grpSp>
          <p:nvGrpSpPr>
            <p:cNvPr id="32111" name="Group 367"/>
            <p:cNvGrpSpPr>
              <a:grpSpLocks/>
            </p:cNvGrpSpPr>
            <p:nvPr/>
          </p:nvGrpSpPr>
          <p:grpSpPr bwMode="auto">
            <a:xfrm>
              <a:off x="1964" y="2426"/>
              <a:ext cx="3637" cy="226"/>
              <a:chOff x="1964" y="2426"/>
              <a:chExt cx="3637" cy="226"/>
            </a:xfrm>
          </p:grpSpPr>
          <p:grpSp>
            <p:nvGrpSpPr>
              <p:cNvPr id="32103" name="Group 359"/>
              <p:cNvGrpSpPr>
                <a:grpSpLocks/>
              </p:cNvGrpSpPr>
              <p:nvPr/>
            </p:nvGrpSpPr>
            <p:grpSpPr bwMode="auto">
              <a:xfrm>
                <a:off x="1964" y="2426"/>
                <a:ext cx="3637" cy="226"/>
                <a:chOff x="1964" y="2426"/>
                <a:chExt cx="3637" cy="226"/>
              </a:xfrm>
            </p:grpSpPr>
            <p:sp>
              <p:nvSpPr>
                <p:cNvPr id="32090" name="Rectangle 346"/>
                <p:cNvSpPr>
                  <a:spLocks noChangeArrowheads="1"/>
                </p:cNvSpPr>
                <p:nvPr/>
              </p:nvSpPr>
              <p:spPr bwMode="auto">
                <a:xfrm>
                  <a:off x="1964" y="2427"/>
                  <a:ext cx="3637" cy="222"/>
                </a:xfrm>
                <a:prstGeom prst="rect">
                  <a:avLst/>
                </a:prstGeom>
                <a:solidFill>
                  <a:srgbClr val="FFFF99"/>
                </a:solidFill>
                <a:ln w="38100" cmpd="dbl">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ru-RU"/>
                </a:p>
              </p:txBody>
            </p:sp>
            <p:sp>
              <p:nvSpPr>
                <p:cNvPr id="32091" name="Line 347"/>
                <p:cNvSpPr>
                  <a:spLocks noChangeShapeType="1"/>
                </p:cNvSpPr>
                <p:nvPr/>
              </p:nvSpPr>
              <p:spPr bwMode="auto">
                <a:xfrm>
                  <a:off x="3784" y="2434"/>
                  <a:ext cx="0" cy="218"/>
                </a:xfrm>
                <a:prstGeom prst="line">
                  <a:avLst/>
                </a:prstGeom>
                <a:noFill/>
                <a:ln w="38100" cmpd="dbl">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92" name="Line 348"/>
                <p:cNvSpPr>
                  <a:spLocks noChangeShapeType="1"/>
                </p:cNvSpPr>
                <p:nvPr/>
              </p:nvSpPr>
              <p:spPr bwMode="auto">
                <a:xfrm>
                  <a:off x="4238" y="2433"/>
                  <a:ext cx="0" cy="218"/>
                </a:xfrm>
                <a:prstGeom prst="line">
                  <a:avLst/>
                </a:prstGeom>
                <a:noFill/>
                <a:ln w="38100" cmpd="dbl">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93" name="Line 349"/>
                <p:cNvSpPr>
                  <a:spLocks noChangeShapeType="1"/>
                </p:cNvSpPr>
                <p:nvPr/>
              </p:nvSpPr>
              <p:spPr bwMode="auto">
                <a:xfrm>
                  <a:off x="2423" y="2434"/>
                  <a:ext cx="0" cy="218"/>
                </a:xfrm>
                <a:prstGeom prst="line">
                  <a:avLst/>
                </a:prstGeom>
                <a:noFill/>
                <a:ln w="38100" cmpd="dbl">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094" name="Line 350"/>
                <p:cNvSpPr>
                  <a:spLocks noChangeShapeType="1"/>
                </p:cNvSpPr>
                <p:nvPr/>
              </p:nvSpPr>
              <p:spPr bwMode="auto">
                <a:xfrm>
                  <a:off x="2880" y="2436"/>
                  <a:ext cx="0" cy="214"/>
                </a:xfrm>
                <a:prstGeom prst="line">
                  <a:avLst/>
                </a:prstGeom>
                <a:noFill/>
                <a:ln w="38100" cmpd="dbl">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100" name="Line 356"/>
                <p:cNvSpPr>
                  <a:spLocks noChangeShapeType="1"/>
                </p:cNvSpPr>
                <p:nvPr/>
              </p:nvSpPr>
              <p:spPr bwMode="auto">
                <a:xfrm>
                  <a:off x="4695" y="2426"/>
                  <a:ext cx="0" cy="218"/>
                </a:xfrm>
                <a:prstGeom prst="line">
                  <a:avLst/>
                </a:prstGeom>
                <a:noFill/>
                <a:ln w="38100" cmpd="dbl">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101" name="Line 357"/>
                <p:cNvSpPr>
                  <a:spLocks noChangeShapeType="1"/>
                </p:cNvSpPr>
                <p:nvPr/>
              </p:nvSpPr>
              <p:spPr bwMode="auto">
                <a:xfrm>
                  <a:off x="5143" y="2426"/>
                  <a:ext cx="0" cy="218"/>
                </a:xfrm>
                <a:prstGeom prst="line">
                  <a:avLst/>
                </a:prstGeom>
                <a:noFill/>
                <a:ln w="38100" cmpd="dbl">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102" name="Line 358"/>
                <p:cNvSpPr>
                  <a:spLocks noChangeShapeType="1"/>
                </p:cNvSpPr>
                <p:nvPr/>
              </p:nvSpPr>
              <p:spPr bwMode="auto">
                <a:xfrm>
                  <a:off x="3327" y="2426"/>
                  <a:ext cx="0" cy="218"/>
                </a:xfrm>
                <a:prstGeom prst="line">
                  <a:avLst/>
                </a:prstGeom>
                <a:noFill/>
                <a:ln w="38100" cmpd="dbl">
                  <a:solidFill>
                    <a:srgbClr val="CC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32096" name="Text Box 352"/>
              <p:cNvSpPr txBox="1">
                <a:spLocks noChangeArrowheads="1"/>
              </p:cNvSpPr>
              <p:nvPr/>
            </p:nvSpPr>
            <p:spPr bwMode="auto">
              <a:xfrm>
                <a:off x="2085" y="2456"/>
                <a:ext cx="25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rgbClr val="CC0000"/>
                    </a:solidFill>
                  </a:rPr>
                  <a:t>1</a:t>
                </a:r>
                <a:endParaRPr lang="ru-RU" altLang="ru-RU" b="1" i="1">
                  <a:solidFill>
                    <a:srgbClr val="CC0000"/>
                  </a:solidFill>
                </a:endParaRPr>
              </a:p>
            </p:txBody>
          </p:sp>
          <p:sp>
            <p:nvSpPr>
              <p:cNvPr id="32104" name="Text Box 360"/>
              <p:cNvSpPr txBox="1">
                <a:spLocks noChangeArrowheads="1"/>
              </p:cNvSpPr>
              <p:nvPr/>
            </p:nvSpPr>
            <p:spPr bwMode="auto">
              <a:xfrm>
                <a:off x="3430" y="2449"/>
                <a:ext cx="25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rgbClr val="CC0000"/>
                    </a:solidFill>
                  </a:rPr>
                  <a:t>4</a:t>
                </a:r>
                <a:endParaRPr lang="ru-RU" altLang="ru-RU" b="1" i="1">
                  <a:solidFill>
                    <a:srgbClr val="CC0000"/>
                  </a:solidFill>
                </a:endParaRPr>
              </a:p>
            </p:txBody>
          </p:sp>
          <p:sp>
            <p:nvSpPr>
              <p:cNvPr id="32105" name="Text Box 361"/>
              <p:cNvSpPr txBox="1">
                <a:spLocks noChangeArrowheads="1"/>
              </p:cNvSpPr>
              <p:nvPr/>
            </p:nvSpPr>
            <p:spPr bwMode="auto">
              <a:xfrm>
                <a:off x="3891" y="2454"/>
                <a:ext cx="25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rgbClr val="CC0000"/>
                    </a:solidFill>
                  </a:rPr>
                  <a:t>5</a:t>
                </a:r>
                <a:endParaRPr lang="ru-RU" altLang="ru-RU" b="1" i="1">
                  <a:solidFill>
                    <a:srgbClr val="CC0000"/>
                  </a:solidFill>
                </a:endParaRPr>
              </a:p>
            </p:txBody>
          </p:sp>
          <p:sp>
            <p:nvSpPr>
              <p:cNvPr id="32106" name="Text Box 362"/>
              <p:cNvSpPr txBox="1">
                <a:spLocks noChangeArrowheads="1"/>
              </p:cNvSpPr>
              <p:nvPr/>
            </p:nvSpPr>
            <p:spPr bwMode="auto">
              <a:xfrm>
                <a:off x="4348" y="2447"/>
                <a:ext cx="25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rgbClr val="CC0000"/>
                    </a:solidFill>
                  </a:rPr>
                  <a:t>6</a:t>
                </a:r>
                <a:endParaRPr lang="ru-RU" altLang="ru-RU" b="1" i="1">
                  <a:solidFill>
                    <a:srgbClr val="CC0000"/>
                  </a:solidFill>
                </a:endParaRPr>
              </a:p>
            </p:txBody>
          </p:sp>
          <p:sp>
            <p:nvSpPr>
              <p:cNvPr id="32107" name="Text Box 363"/>
              <p:cNvSpPr txBox="1">
                <a:spLocks noChangeArrowheads="1"/>
              </p:cNvSpPr>
              <p:nvPr/>
            </p:nvSpPr>
            <p:spPr bwMode="auto">
              <a:xfrm>
                <a:off x="4801" y="2448"/>
                <a:ext cx="25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rgbClr val="CC0000"/>
                    </a:solidFill>
                  </a:rPr>
                  <a:t>7</a:t>
                </a:r>
                <a:endParaRPr lang="ru-RU" altLang="ru-RU" b="1" i="1">
                  <a:solidFill>
                    <a:srgbClr val="CC0000"/>
                  </a:solidFill>
                </a:endParaRPr>
              </a:p>
            </p:txBody>
          </p:sp>
          <p:sp>
            <p:nvSpPr>
              <p:cNvPr id="32108" name="Text Box 364"/>
              <p:cNvSpPr txBox="1">
                <a:spLocks noChangeArrowheads="1"/>
              </p:cNvSpPr>
              <p:nvPr/>
            </p:nvSpPr>
            <p:spPr bwMode="auto">
              <a:xfrm>
                <a:off x="5254" y="2449"/>
                <a:ext cx="25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rgbClr val="CC0000"/>
                    </a:solidFill>
                  </a:rPr>
                  <a:t>8</a:t>
                </a:r>
                <a:endParaRPr lang="ru-RU" altLang="ru-RU" b="1" i="1">
                  <a:solidFill>
                    <a:srgbClr val="CC0000"/>
                  </a:solidFill>
                </a:endParaRPr>
              </a:p>
            </p:txBody>
          </p:sp>
          <p:sp>
            <p:nvSpPr>
              <p:cNvPr id="32109" name="Text Box 365"/>
              <p:cNvSpPr txBox="1">
                <a:spLocks noChangeArrowheads="1"/>
              </p:cNvSpPr>
              <p:nvPr/>
            </p:nvSpPr>
            <p:spPr bwMode="auto">
              <a:xfrm>
                <a:off x="2522" y="2449"/>
                <a:ext cx="25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rgbClr val="CC0000"/>
                    </a:solidFill>
                  </a:rPr>
                  <a:t>2</a:t>
                </a:r>
                <a:endParaRPr lang="ru-RU" altLang="ru-RU" b="1" i="1">
                  <a:solidFill>
                    <a:srgbClr val="CC0000"/>
                  </a:solidFill>
                </a:endParaRPr>
              </a:p>
            </p:txBody>
          </p:sp>
          <p:sp>
            <p:nvSpPr>
              <p:cNvPr id="32110" name="Text Box 366"/>
              <p:cNvSpPr txBox="1">
                <a:spLocks noChangeArrowheads="1"/>
              </p:cNvSpPr>
              <p:nvPr/>
            </p:nvSpPr>
            <p:spPr bwMode="auto">
              <a:xfrm>
                <a:off x="2987" y="2450"/>
                <a:ext cx="252" cy="173"/>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spcBef>
                    <a:spcPct val="50000"/>
                  </a:spcBef>
                </a:pPr>
                <a:r>
                  <a:rPr lang="en-US" altLang="ru-RU" b="1" i="1">
                    <a:solidFill>
                      <a:srgbClr val="CC0000"/>
                    </a:solidFill>
                  </a:rPr>
                  <a:t>3</a:t>
                </a:r>
                <a:endParaRPr lang="ru-RU" altLang="ru-RU" b="1" i="1">
                  <a:solidFill>
                    <a:srgbClr val="CC0000"/>
                  </a:solidFill>
                </a:endParaRPr>
              </a:p>
            </p:txBody>
          </p:sp>
        </p:grpSp>
        <p:sp>
          <p:nvSpPr>
            <p:cNvPr id="32112" name="Line 368"/>
            <p:cNvSpPr>
              <a:spLocks noChangeShapeType="1"/>
            </p:cNvSpPr>
            <p:nvPr/>
          </p:nvSpPr>
          <p:spPr bwMode="auto">
            <a:xfrm flipH="1">
              <a:off x="1960" y="2160"/>
              <a:ext cx="1540" cy="264"/>
            </a:xfrm>
            <a:prstGeom prst="line">
              <a:avLst/>
            </a:prstGeom>
            <a:noFill/>
            <a:ln w="38100">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32113" name="Line 369"/>
            <p:cNvSpPr>
              <a:spLocks noChangeShapeType="1"/>
            </p:cNvSpPr>
            <p:nvPr/>
          </p:nvSpPr>
          <p:spPr bwMode="auto">
            <a:xfrm>
              <a:off x="4945" y="2160"/>
              <a:ext cx="656" cy="256"/>
            </a:xfrm>
            <a:prstGeom prst="line">
              <a:avLst/>
            </a:prstGeom>
            <a:noFill/>
            <a:ln w="38100">
              <a:solidFill>
                <a:srgbClr val="CC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grpSp>
      <p:sp>
        <p:nvSpPr>
          <p:cNvPr id="32115" name="Text Box 371"/>
          <p:cNvSpPr txBox="1">
            <a:spLocks noChangeArrowheads="1"/>
          </p:cNvSpPr>
          <p:nvPr/>
        </p:nvSpPr>
        <p:spPr bwMode="auto">
          <a:xfrm>
            <a:off x="1677988" y="6203950"/>
            <a:ext cx="575945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b="1">
                <a:solidFill>
                  <a:srgbClr val="800080"/>
                </a:solidFill>
                <a:latin typeface="Tahoma" panose="020B0604030504040204" pitchFamily="34" charset="0"/>
              </a:rPr>
              <a:t>Рис.4.</a:t>
            </a:r>
            <a:r>
              <a:rPr lang="en-US" altLang="ru-RU" sz="2400" b="1">
                <a:solidFill>
                  <a:srgbClr val="800080"/>
                </a:solidFill>
                <a:latin typeface="Tahoma" panose="020B0604030504040204" pitchFamily="34" charset="0"/>
              </a:rPr>
              <a:t>5</a:t>
            </a:r>
            <a:r>
              <a:rPr lang="ru-RU" altLang="ru-RU" sz="2400" b="1">
                <a:solidFill>
                  <a:srgbClr val="800080"/>
                </a:solidFill>
                <a:latin typeface="Tahoma" panose="020B0604030504040204" pitchFamily="34" charset="0"/>
              </a:rPr>
              <a:t>. </a:t>
            </a:r>
            <a:r>
              <a:rPr lang="ru-RU" altLang="ru-RU" sz="2400" b="1">
                <a:solidFill>
                  <a:srgbClr val="800080"/>
                </a:solidFill>
              </a:rPr>
              <a:t>Структура кадра HDLC</a:t>
            </a:r>
            <a:endParaRPr lang="ru-RU" altLang="ru-RU" sz="2400">
              <a:solidFill>
                <a:srgbClr val="80008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5123"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5124" name="Text Box 4"/>
          <p:cNvSpPr txBox="1">
            <a:spLocks noChangeArrowheads="1"/>
          </p:cNvSpPr>
          <p:nvPr/>
        </p:nvSpPr>
        <p:spPr bwMode="auto">
          <a:xfrm>
            <a:off x="1655763" y="765175"/>
            <a:ext cx="5832475"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4.1. </a:t>
            </a:r>
            <a:r>
              <a:rPr lang="ru-RU" altLang="ru-RU" sz="2400" b="1">
                <a:solidFill>
                  <a:srgbClr val="CC0000"/>
                </a:solidFill>
              </a:rPr>
              <a:t>Протоколы физического уровня</a:t>
            </a:r>
            <a:r>
              <a:rPr lang="ru-RU" altLang="ru-RU" sz="2400">
                <a:solidFill>
                  <a:srgbClr val="CC0000"/>
                </a:solidFill>
              </a:rPr>
              <a:t> </a:t>
            </a:r>
          </a:p>
        </p:txBody>
      </p:sp>
      <p:sp>
        <p:nvSpPr>
          <p:cNvPr id="5125" name="Text Box 5"/>
          <p:cNvSpPr txBox="1">
            <a:spLocks noChangeArrowheads="1"/>
          </p:cNvSpPr>
          <p:nvPr/>
        </p:nvSpPr>
        <p:spPr bwMode="auto">
          <a:xfrm>
            <a:off x="250825" y="1773238"/>
            <a:ext cx="8642350" cy="4457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Физический уровень в архитектуре открытых систем является нижним уровнем, который обеспечивает взаимодействие со средой передачи, связывающей системы между собой. Примерами среды передачи может служить коаксиальный кабель, двухпроводная витая пара, волоконно-оптическая линия, шина, состоящая из группы проводов для параллельной передачи байта или машинного слова, и т.д. Среда передачи может быть составной и включать сегменты различного типа, например проводную и волоконно-оптическую линии. </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32771"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32772" name="Text Box 4"/>
          <p:cNvSpPr txBox="1">
            <a:spLocks noChangeArrowheads="1"/>
          </p:cNvSpPr>
          <p:nvPr/>
        </p:nvSpPr>
        <p:spPr bwMode="auto">
          <a:xfrm>
            <a:off x="244475" y="1296988"/>
            <a:ext cx="8653463" cy="52038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Процедуры управления уровня 2 обеспечивают прозрачность канала за счёт </a:t>
            </a:r>
            <a:r>
              <a:rPr lang="ru-RU" altLang="ru-RU" sz="2400" i="1">
                <a:solidFill>
                  <a:srgbClr val="800080"/>
                </a:solidFill>
              </a:rPr>
              <a:t>бит-стаффинга</a:t>
            </a:r>
            <a:r>
              <a:rPr lang="ru-RU" altLang="ru-RU" sz="2400">
                <a:solidFill>
                  <a:srgbClr val="800080"/>
                </a:solidFill>
              </a:rPr>
              <a:t>. При передаче данных формируется проверочная последовательность битов (два октета), которая включается в кадр. При приеме кадра повторно формируется проверочная последовательность битов, которая сравнивается с принятой. Если обе совпадают, то принятый кадр считается корректным. В противном случае фиксируется искажение принятого кадра. При искажении флагов, разделяющих последовательно передаваемые кадры, два кадра сливаются в один искаженный кадр. Процедура формирования проверочных последовательностей битов при передаче и приеме гарантирует обнаружение искажений этого типа.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33795"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33796" name="Text Box 4"/>
          <p:cNvSpPr txBox="1">
            <a:spLocks noChangeArrowheads="1"/>
          </p:cNvSpPr>
          <p:nvPr/>
        </p:nvSpPr>
        <p:spPr bwMode="auto">
          <a:xfrm>
            <a:off x="0" y="958850"/>
            <a:ext cx="9144000" cy="557847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a:solidFill>
                  <a:srgbClr val="800080"/>
                </a:solidFill>
              </a:rPr>
              <a:t>Для выполнения функций, возлагаемых на информационный канал, используются кадры 22 типов. Тип кадра указывается кодом в байте управления (см.рис.4.5): информационный — значением “</a:t>
            </a:r>
            <a:r>
              <a:rPr lang="ru-RU" altLang="ru-RU" sz="2000" i="1">
                <a:solidFill>
                  <a:srgbClr val="800080"/>
                </a:solidFill>
              </a:rPr>
              <a:t>0</a:t>
            </a:r>
            <a:r>
              <a:rPr lang="ru-RU" altLang="ru-RU" sz="2000">
                <a:solidFill>
                  <a:srgbClr val="800080"/>
                </a:solidFill>
              </a:rPr>
              <a:t>” в бите 1; супервизорный — значениями битов 1...4; ненумерованный — значениями битов 1...4 и 6...8.</a:t>
            </a:r>
            <a:endParaRPr lang="en-US" altLang="ru-RU" sz="2000">
              <a:solidFill>
                <a:srgbClr val="800080"/>
              </a:solidFill>
            </a:endParaRPr>
          </a:p>
          <a:p>
            <a:pPr algn="ctr"/>
            <a:r>
              <a:rPr lang="ru-RU" altLang="ru-RU" sz="2000">
                <a:solidFill>
                  <a:srgbClr val="800080"/>
                </a:solidFill>
              </a:rPr>
              <a:t>В байте управления информационного кадра указываются номера </a:t>
            </a:r>
            <a:r>
              <a:rPr lang="ru-RU" altLang="ru-RU" sz="2000" i="1">
                <a:solidFill>
                  <a:srgbClr val="800080"/>
                </a:solidFill>
              </a:rPr>
              <a:t>N(S) = 0</a:t>
            </a:r>
            <a:r>
              <a:rPr lang="ru-RU" altLang="ru-RU" sz="2000">
                <a:solidFill>
                  <a:srgbClr val="800080"/>
                </a:solidFill>
              </a:rPr>
              <a:t>, </a:t>
            </a:r>
            <a:r>
              <a:rPr lang="ru-RU" altLang="ru-RU" sz="2000" i="1">
                <a:solidFill>
                  <a:srgbClr val="800080"/>
                </a:solidFill>
              </a:rPr>
              <a:t>1</a:t>
            </a:r>
            <a:r>
              <a:rPr lang="ru-RU" altLang="ru-RU" sz="2000">
                <a:solidFill>
                  <a:srgbClr val="800080"/>
                </a:solidFill>
              </a:rPr>
              <a:t>, ..., </a:t>
            </a:r>
            <a:r>
              <a:rPr lang="ru-RU" altLang="ru-RU" sz="2000" i="1">
                <a:solidFill>
                  <a:srgbClr val="800080"/>
                </a:solidFill>
              </a:rPr>
              <a:t>7</a:t>
            </a:r>
            <a:r>
              <a:rPr lang="ru-RU" altLang="ru-RU" sz="2000">
                <a:solidFill>
                  <a:srgbClr val="800080"/>
                </a:solidFill>
              </a:rPr>
              <a:t> и </a:t>
            </a:r>
            <a:r>
              <a:rPr lang="ru-RU" altLang="ru-RU" sz="2000" i="1">
                <a:solidFill>
                  <a:srgbClr val="800080"/>
                </a:solidFill>
              </a:rPr>
              <a:t>N(R) = 0</a:t>
            </a:r>
            <a:r>
              <a:rPr lang="ru-RU" altLang="ru-RU" sz="2000">
                <a:solidFill>
                  <a:srgbClr val="800080"/>
                </a:solidFill>
              </a:rPr>
              <a:t>, </a:t>
            </a:r>
            <a:r>
              <a:rPr lang="ru-RU" altLang="ru-RU" sz="2000" i="1">
                <a:solidFill>
                  <a:srgbClr val="800080"/>
                </a:solidFill>
              </a:rPr>
              <a:t>1</a:t>
            </a:r>
            <a:r>
              <a:rPr lang="ru-RU" altLang="ru-RU" sz="2000">
                <a:solidFill>
                  <a:srgbClr val="800080"/>
                </a:solidFill>
              </a:rPr>
              <a:t>, ..., </a:t>
            </a:r>
            <a:r>
              <a:rPr lang="ru-RU" altLang="ru-RU" sz="2000" i="1">
                <a:solidFill>
                  <a:srgbClr val="800080"/>
                </a:solidFill>
              </a:rPr>
              <a:t>7</a:t>
            </a:r>
            <a:r>
              <a:rPr lang="ru-RU" altLang="ru-RU" sz="2000">
                <a:solidFill>
                  <a:srgbClr val="800080"/>
                </a:solidFill>
              </a:rPr>
              <a:t> передаваемого и принимаемого кадров; в супервизорных кадрах указывается только номер </a:t>
            </a:r>
            <a:r>
              <a:rPr lang="ru-RU" altLang="ru-RU" sz="2000" i="1">
                <a:solidFill>
                  <a:srgbClr val="800080"/>
                </a:solidFill>
              </a:rPr>
              <a:t>N(R)</a:t>
            </a:r>
            <a:r>
              <a:rPr lang="ru-RU" altLang="ru-RU" sz="2000">
                <a:solidFill>
                  <a:srgbClr val="800080"/>
                </a:solidFill>
              </a:rPr>
              <a:t> принимаемого кадра. Бит </a:t>
            </a:r>
            <a:r>
              <a:rPr lang="ru-RU" altLang="ru-RU" sz="2000" i="1">
                <a:solidFill>
                  <a:srgbClr val="800080"/>
                </a:solidFill>
              </a:rPr>
              <a:t>5</a:t>
            </a:r>
            <a:r>
              <a:rPr lang="ru-RU" altLang="ru-RU" sz="2000">
                <a:solidFill>
                  <a:srgbClr val="800080"/>
                </a:solidFill>
              </a:rPr>
              <a:t> поля управления называется </a:t>
            </a:r>
            <a:r>
              <a:rPr lang="ru-RU" altLang="ru-RU" sz="2000" i="1">
                <a:solidFill>
                  <a:srgbClr val="800080"/>
                </a:solidFill>
              </a:rPr>
              <a:t>битом запроса </a:t>
            </a:r>
            <a:r>
              <a:rPr lang="ru-RU" altLang="ru-RU" sz="2000">
                <a:solidFill>
                  <a:srgbClr val="800080"/>
                </a:solidFill>
              </a:rPr>
              <a:t>в командах и </a:t>
            </a:r>
            <a:r>
              <a:rPr lang="ru-RU" altLang="ru-RU" sz="2000" i="1">
                <a:solidFill>
                  <a:srgbClr val="800080"/>
                </a:solidFill>
              </a:rPr>
              <a:t>битом окончания</a:t>
            </a:r>
            <a:r>
              <a:rPr lang="ru-RU" altLang="ru-RU" sz="2000">
                <a:solidFill>
                  <a:srgbClr val="800080"/>
                </a:solidFill>
              </a:rPr>
              <a:t> в ответах. Когда станция получает команду с битом запроса </a:t>
            </a:r>
            <a:r>
              <a:rPr lang="ru-RU" altLang="ru-RU" sz="2000" i="1">
                <a:solidFill>
                  <a:srgbClr val="800080"/>
                </a:solidFill>
              </a:rPr>
              <a:t>Р = 1</a:t>
            </a:r>
            <a:r>
              <a:rPr lang="ru-RU" altLang="ru-RU" sz="2000">
                <a:solidFill>
                  <a:srgbClr val="800080"/>
                </a:solidFill>
              </a:rPr>
              <a:t>, она обязана сформировать ответ с битом окончания </a:t>
            </a:r>
            <a:r>
              <a:rPr lang="ru-RU" altLang="ru-RU" sz="2000" i="1">
                <a:solidFill>
                  <a:srgbClr val="800080"/>
                </a:solidFill>
              </a:rPr>
              <a:t>F = 1</a:t>
            </a:r>
            <a:r>
              <a:rPr lang="ru-RU" altLang="ru-RU" sz="2000">
                <a:solidFill>
                  <a:srgbClr val="800080"/>
                </a:solidFill>
              </a:rPr>
              <a:t>. Информационные кадры служат для передачи пакетов, представляемых в поле данных. Супервизорные кадры используются для восстановления кадров, потерянных из-за искажения информации в канале, а также для управления потоками кадров. Ненумерованные кадры предназначены для установления соединения и разъединения, завершения соответствующих режимов передачи пакетов и для передачи информации о результатах выполнения этих действий.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34819"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34820" name="Text Box 4"/>
          <p:cNvSpPr txBox="1">
            <a:spLocks noChangeArrowheads="1"/>
          </p:cNvSpPr>
          <p:nvPr/>
        </p:nvSpPr>
        <p:spPr bwMode="auto">
          <a:xfrm>
            <a:off x="231775" y="1309688"/>
            <a:ext cx="8666163" cy="52165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Используются два режима нумерации кадров: нормальный — с нумерацией кадров по модулю 8, и расширенный — с нумерацией кадров по модулю 128. В первом режиме номера кадров принимают значения </a:t>
            </a:r>
            <a:r>
              <a:rPr lang="ru-RU" altLang="ru-RU" sz="2800" i="1">
                <a:solidFill>
                  <a:srgbClr val="800080"/>
                </a:solidFill>
              </a:rPr>
              <a:t>0</a:t>
            </a:r>
            <a:r>
              <a:rPr lang="ru-RU" altLang="ru-RU" sz="2800">
                <a:solidFill>
                  <a:srgbClr val="800080"/>
                </a:solidFill>
              </a:rPr>
              <a:t>, </a:t>
            </a:r>
            <a:r>
              <a:rPr lang="ru-RU" altLang="ru-RU" sz="2800" i="1">
                <a:solidFill>
                  <a:srgbClr val="800080"/>
                </a:solidFill>
              </a:rPr>
              <a:t>1</a:t>
            </a:r>
            <a:r>
              <a:rPr lang="ru-RU" altLang="ru-RU" sz="2800">
                <a:solidFill>
                  <a:srgbClr val="800080"/>
                </a:solidFill>
              </a:rPr>
              <a:t>, ..., </a:t>
            </a:r>
            <a:r>
              <a:rPr lang="ru-RU" altLang="ru-RU" sz="2800" i="1">
                <a:solidFill>
                  <a:srgbClr val="800080"/>
                </a:solidFill>
              </a:rPr>
              <a:t>7</a:t>
            </a:r>
            <a:r>
              <a:rPr lang="ru-RU" altLang="ru-RU" sz="2800">
                <a:solidFill>
                  <a:srgbClr val="800080"/>
                </a:solidFill>
              </a:rPr>
              <a:t> и представляются в полях </a:t>
            </a:r>
            <a:r>
              <a:rPr lang="ru-RU" altLang="ru-RU" sz="2800" i="1">
                <a:solidFill>
                  <a:srgbClr val="800080"/>
                </a:solidFill>
              </a:rPr>
              <a:t>N(S)</a:t>
            </a:r>
            <a:r>
              <a:rPr lang="ru-RU" altLang="ru-RU" sz="2800">
                <a:solidFill>
                  <a:srgbClr val="800080"/>
                </a:solidFill>
              </a:rPr>
              <a:t> и </a:t>
            </a:r>
            <a:r>
              <a:rPr lang="ru-RU" altLang="ru-RU" sz="2800" i="1">
                <a:solidFill>
                  <a:srgbClr val="800080"/>
                </a:solidFill>
              </a:rPr>
              <a:t>N(R)</a:t>
            </a:r>
            <a:r>
              <a:rPr lang="ru-RU" altLang="ru-RU" sz="2800">
                <a:solidFill>
                  <a:srgbClr val="800080"/>
                </a:solidFill>
              </a:rPr>
              <a:t> байта управления (рис.4.5). Во втором режиме поле управления кадра состоит из двух байтов, а номера кадров могут принимать значения от </a:t>
            </a:r>
            <a:r>
              <a:rPr lang="ru-RU" altLang="ru-RU" sz="2800" i="1">
                <a:solidFill>
                  <a:srgbClr val="800080"/>
                </a:solidFill>
              </a:rPr>
              <a:t>0</a:t>
            </a:r>
            <a:r>
              <a:rPr lang="ru-RU" altLang="ru-RU" sz="2800">
                <a:solidFill>
                  <a:srgbClr val="800080"/>
                </a:solidFill>
              </a:rPr>
              <a:t> до </a:t>
            </a:r>
            <a:r>
              <a:rPr lang="ru-RU" altLang="ru-RU" sz="2800" i="1">
                <a:solidFill>
                  <a:srgbClr val="800080"/>
                </a:solidFill>
              </a:rPr>
              <a:t>127</a:t>
            </a:r>
            <a:r>
              <a:rPr lang="ru-RU" altLang="ru-RU" sz="2800">
                <a:solidFill>
                  <a:srgbClr val="800080"/>
                </a:solidFill>
              </a:rPr>
              <a:t>. Расширенная нумерация применяется в протяженных каналах связи, в которых может находиться большое число передаваемых кадров. </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35843"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35844" name="Text Box 4"/>
          <p:cNvSpPr txBox="1">
            <a:spLocks noChangeArrowheads="1"/>
          </p:cNvSpPr>
          <p:nvPr/>
        </p:nvSpPr>
        <p:spPr bwMode="auto">
          <a:xfrm>
            <a:off x="246063" y="1392238"/>
            <a:ext cx="8639175" cy="52038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Передача данных организуется следующим образом. Первичная станция устанавливает режим работы канала посылкой команды “</a:t>
            </a:r>
            <a:r>
              <a:rPr lang="ru-RU" altLang="ru-RU" sz="2400" i="1">
                <a:solidFill>
                  <a:srgbClr val="800080"/>
                </a:solidFill>
              </a:rPr>
              <a:t>Установить режим</a:t>
            </a:r>
            <a:r>
              <a:rPr lang="ru-RU" altLang="ru-RU" sz="2400">
                <a:solidFill>
                  <a:srgbClr val="800080"/>
                </a:solidFill>
              </a:rPr>
              <a:t> ...” — кадра типа 6...11, содержащего адрес вторичной станции. После посылки кадра станция запускает счетчик времени (тайм-аут), по истечении которого команда будет повторена, если не поступит ответ от вторичной станции. Вторичная станция при неготовности к работе отвечает кадром “</a:t>
            </a:r>
            <a:r>
              <a:rPr lang="ru-RU" altLang="ru-RU" sz="2400" i="1">
                <a:solidFill>
                  <a:srgbClr val="800080"/>
                </a:solidFill>
              </a:rPr>
              <a:t>Режим разъединения”</a:t>
            </a:r>
            <a:r>
              <a:rPr lang="ru-RU" altLang="ru-RU" sz="2400">
                <a:solidFill>
                  <a:srgbClr val="800080"/>
                </a:solidFill>
              </a:rPr>
              <a:t> либо посылает ответ о готовности “</a:t>
            </a:r>
            <a:r>
              <a:rPr lang="ru-RU" altLang="ru-RU" sz="2400" i="1">
                <a:solidFill>
                  <a:srgbClr val="800080"/>
                </a:solidFill>
              </a:rPr>
              <a:t>Подтверждение”</a:t>
            </a:r>
            <a:r>
              <a:rPr lang="ru-RU" altLang="ru-RU" sz="2400">
                <a:solidFill>
                  <a:srgbClr val="800080"/>
                </a:solidFill>
              </a:rPr>
              <a:t>. При установке режима номера передаваемого и принимаемого кадров </a:t>
            </a:r>
            <a:r>
              <a:rPr lang="ru-RU" altLang="ru-RU" sz="2400" i="1">
                <a:solidFill>
                  <a:srgbClr val="800080"/>
                </a:solidFill>
              </a:rPr>
              <a:t>N(S)</a:t>
            </a:r>
            <a:r>
              <a:rPr lang="ru-RU" altLang="ru-RU" sz="2400">
                <a:solidFill>
                  <a:srgbClr val="800080"/>
                </a:solidFill>
              </a:rPr>
              <a:t> и </a:t>
            </a:r>
            <a:r>
              <a:rPr lang="ru-RU" altLang="ru-RU" sz="2400" i="1">
                <a:solidFill>
                  <a:srgbClr val="800080"/>
                </a:solidFill>
              </a:rPr>
              <a:t>N(R)</a:t>
            </a:r>
            <a:r>
              <a:rPr lang="ru-RU" altLang="ru-RU" sz="2400">
                <a:solidFill>
                  <a:srgbClr val="800080"/>
                </a:solidFill>
              </a:rPr>
              <a:t> обеих станций полагаются равными </a:t>
            </a:r>
            <a:r>
              <a:rPr lang="ru-RU" altLang="ru-RU" sz="2400" i="1">
                <a:solidFill>
                  <a:srgbClr val="800080"/>
                </a:solidFill>
              </a:rPr>
              <a:t>0</a:t>
            </a:r>
            <a:r>
              <a:rPr lang="ru-RU" altLang="ru-RU" sz="2400">
                <a:solidFill>
                  <a:srgbClr val="800080"/>
                </a:solidFill>
              </a:rPr>
              <a:t>. Прием кадра “</a:t>
            </a:r>
            <a:r>
              <a:rPr lang="ru-RU" altLang="ru-RU" sz="2400" i="1">
                <a:solidFill>
                  <a:srgbClr val="800080"/>
                </a:solidFill>
              </a:rPr>
              <a:t>Подтверждение”</a:t>
            </a:r>
            <a:r>
              <a:rPr lang="ru-RU" altLang="ru-RU" sz="2400">
                <a:solidFill>
                  <a:srgbClr val="800080"/>
                </a:solidFill>
              </a:rPr>
              <a:t> завершает процедуру установки режима и инициализации канала.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36867"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36868" name="Text Box 4"/>
          <p:cNvSpPr txBox="1">
            <a:spLocks noChangeArrowheads="1"/>
          </p:cNvSpPr>
          <p:nvPr/>
        </p:nvSpPr>
        <p:spPr bwMode="auto">
          <a:xfrm>
            <a:off x="219075" y="1282700"/>
            <a:ext cx="8678863" cy="527367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000">
                <a:solidFill>
                  <a:srgbClr val="800080"/>
                </a:solidFill>
              </a:rPr>
              <a:t>Вторичная станция передает данные в виде информационных кадров. Передаваемые кадры снабжаются порядковыми номерами </a:t>
            </a:r>
            <a:r>
              <a:rPr lang="ru-RU" altLang="ru-RU" sz="2000" i="1">
                <a:solidFill>
                  <a:srgbClr val="800080"/>
                </a:solidFill>
              </a:rPr>
              <a:t>N(S)</a:t>
            </a:r>
            <a:r>
              <a:rPr lang="ru-RU" altLang="ru-RU" sz="2000">
                <a:solidFill>
                  <a:srgbClr val="800080"/>
                </a:solidFill>
              </a:rPr>
              <a:t>, последовательно увеличиваемыми на единицу. Копии кадров сохраняются во вторичной станции до получения подтверждения в приеме кадров. При нормальном режиме нумерации без подтверждений могут быть переданы не более семи кадров. Первичная станция проверяет правильность принятых кадров по циклическому коду и сравнивает номер принятого кадра </a:t>
            </a:r>
            <a:r>
              <a:rPr lang="ru-RU" altLang="ru-RU" sz="2000" i="1">
                <a:solidFill>
                  <a:srgbClr val="800080"/>
                </a:solidFill>
              </a:rPr>
              <a:t>N(S)</a:t>
            </a:r>
            <a:r>
              <a:rPr lang="ru-RU" altLang="ru-RU" sz="2000">
                <a:solidFill>
                  <a:srgbClr val="800080"/>
                </a:solidFill>
              </a:rPr>
              <a:t> с ожидаемым. Если кадр не искажен и последовательность кадров не нарушена, он поступает на следующий, третий, уровень обработки, номер ожидаемого кадра увеличивается на единицу и выдается команда “</a:t>
            </a:r>
            <a:r>
              <a:rPr lang="ru-RU" altLang="ru-RU" sz="2000" i="1">
                <a:solidFill>
                  <a:srgbClr val="800080"/>
                </a:solidFill>
              </a:rPr>
              <a:t>Готовность к приему”</a:t>
            </a:r>
            <a:r>
              <a:rPr lang="ru-RU" altLang="ru-RU" sz="2000">
                <a:solidFill>
                  <a:srgbClr val="800080"/>
                </a:solidFill>
              </a:rPr>
              <a:t>, содержащая номер </a:t>
            </a:r>
            <a:r>
              <a:rPr lang="ru-RU" altLang="ru-RU" sz="2000" i="1">
                <a:solidFill>
                  <a:srgbClr val="800080"/>
                </a:solidFill>
              </a:rPr>
              <a:t>N(R)</a:t>
            </a:r>
            <a:r>
              <a:rPr lang="ru-RU" altLang="ru-RU" sz="2000">
                <a:solidFill>
                  <a:srgbClr val="800080"/>
                </a:solidFill>
              </a:rPr>
              <a:t> следующего ожидаемого кадра. Эта команда воспринимается вторичной станцией как подтверждение в приеме вторичных кадров с номерами до </a:t>
            </a:r>
            <a:r>
              <a:rPr lang="ru-RU" altLang="ru-RU" sz="2000" i="1">
                <a:solidFill>
                  <a:srgbClr val="800080"/>
                </a:solidFill>
              </a:rPr>
              <a:t>N(R)</a:t>
            </a:r>
            <a:r>
              <a:rPr lang="ru-RU" altLang="ru-RU" sz="2000">
                <a:solidFill>
                  <a:srgbClr val="800080"/>
                </a:solidFill>
              </a:rPr>
              <a:t>. Поток кадров может быть приостановлен первичной станцией путем передачи кадра “</a:t>
            </a:r>
            <a:r>
              <a:rPr lang="ru-RU" altLang="ru-RU" sz="2000" i="1">
                <a:solidFill>
                  <a:srgbClr val="800080"/>
                </a:solidFill>
              </a:rPr>
              <a:t>Неготовность к приему”</a:t>
            </a:r>
            <a:r>
              <a:rPr lang="ru-RU" altLang="ru-RU" sz="2000">
                <a:solidFill>
                  <a:srgbClr val="800080"/>
                </a:solidFill>
              </a:rPr>
              <a:t>. Передача может быть продолжена посылкой кадра “</a:t>
            </a:r>
            <a:r>
              <a:rPr lang="ru-RU" altLang="ru-RU" sz="2000" i="1">
                <a:solidFill>
                  <a:srgbClr val="800080"/>
                </a:solidFill>
              </a:rPr>
              <a:t>Готовность к приему”</a:t>
            </a:r>
            <a:r>
              <a:rPr lang="ru-RU" altLang="ru-RU" sz="2000">
                <a:solidFill>
                  <a:srgbClr val="800080"/>
                </a:solidFill>
              </a:rPr>
              <a:t>.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endParaRPr lang="en-US" altLang="ru-RU" sz="2000" b="1" i="1">
              <a:solidFill>
                <a:srgbClr val="800080"/>
              </a:solidFill>
              <a:effectLst>
                <a:outerShdw blurRad="38100" dist="38100" dir="2700000" algn="tl">
                  <a:srgbClr val="C0C0C0"/>
                </a:outerShdw>
              </a:effectLst>
            </a:endParaRPr>
          </a:p>
          <a:p>
            <a:r>
              <a:rPr lang="en-US" altLang="ru-RU" sz="2000" b="1" i="1">
                <a:solidFill>
                  <a:srgbClr val="800080"/>
                </a:solidFill>
                <a:effectLst>
                  <a:outerShdw blurRad="38100" dist="38100" dir="2700000" algn="tl">
                    <a:srgbClr val="C0C0C0"/>
                  </a:outerShdw>
                </a:effectLst>
              </a:rPr>
              <a:t>                     </a:t>
            </a:r>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37891"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37892" name="Text Box 4"/>
          <p:cNvSpPr txBox="1">
            <a:spLocks noChangeArrowheads="1"/>
          </p:cNvSpPr>
          <p:nvPr/>
        </p:nvSpPr>
        <p:spPr bwMode="auto">
          <a:xfrm>
            <a:off x="238125" y="1638300"/>
            <a:ext cx="8666163" cy="447357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Протокол HDLC обеспечивает </a:t>
            </a:r>
            <a:r>
              <a:rPr lang="ru-RU" altLang="ru-RU" sz="2400" i="1">
                <a:solidFill>
                  <a:srgbClr val="800080"/>
                </a:solidFill>
              </a:rPr>
              <a:t>четыре способа восстановления информационных кадров</a:t>
            </a:r>
            <a:r>
              <a:rPr lang="ru-RU" altLang="ru-RU" sz="2400">
                <a:solidFill>
                  <a:srgbClr val="800080"/>
                </a:solidFill>
              </a:rPr>
              <a:t>. </a:t>
            </a:r>
            <a:r>
              <a:rPr lang="ru-RU" altLang="ru-RU" sz="2400" i="1">
                <a:solidFill>
                  <a:srgbClr val="800080"/>
                </a:solidFill>
              </a:rPr>
              <a:t>Основной способ</a:t>
            </a:r>
            <a:r>
              <a:rPr lang="ru-RU" altLang="ru-RU" sz="2400">
                <a:solidFill>
                  <a:srgbClr val="800080"/>
                </a:solidFill>
              </a:rPr>
              <a:t> — использование тайм-аута. Когда супервизорные кадры подтверждают прием информационных кадров, таймер перезапускается на величину тайм-аута. Номер </a:t>
            </a:r>
            <a:r>
              <a:rPr lang="ru-RU" altLang="ru-RU" sz="2400" i="1">
                <a:solidFill>
                  <a:srgbClr val="800080"/>
                </a:solidFill>
              </a:rPr>
              <a:t>N(R)</a:t>
            </a:r>
            <a:r>
              <a:rPr lang="ru-RU" altLang="ru-RU" sz="2400">
                <a:solidFill>
                  <a:srgbClr val="800080"/>
                </a:solidFill>
              </a:rPr>
              <a:t>, полученный вторичной станцией, подтверждает прием всех кадров с номерами, меньшими </a:t>
            </a:r>
            <a:r>
              <a:rPr lang="ru-RU" altLang="ru-RU" sz="2400" i="1">
                <a:solidFill>
                  <a:srgbClr val="800080"/>
                </a:solidFill>
              </a:rPr>
              <a:t>N(R)</a:t>
            </a:r>
            <a:r>
              <a:rPr lang="ru-RU" altLang="ru-RU" sz="2400">
                <a:solidFill>
                  <a:srgbClr val="800080"/>
                </a:solidFill>
              </a:rPr>
              <a:t>. Если тайм-аут закончился, то вторичная станция начинает повторную передачу кадров, приём которых подтвержден. </a:t>
            </a:r>
            <a:r>
              <a:rPr lang="ru-RU" altLang="ru-RU" sz="2400" i="1">
                <a:solidFill>
                  <a:srgbClr val="800080"/>
                </a:solidFill>
              </a:rPr>
              <a:t>Для повышения эффективности использования канала предусмотрена посылка отрицательных квитанций</a:t>
            </a:r>
            <a:r>
              <a:rPr lang="ru-RU" altLang="ru-RU" sz="2400">
                <a:solidFill>
                  <a:srgbClr val="800080"/>
                </a:solidFill>
              </a:rPr>
              <a:t> — супервизорных кадров “</a:t>
            </a:r>
            <a:r>
              <a:rPr lang="ru-RU" altLang="ru-RU" sz="2400" i="1">
                <a:solidFill>
                  <a:srgbClr val="800080"/>
                </a:solidFill>
              </a:rPr>
              <a:t>Отказ</a:t>
            </a:r>
            <a:r>
              <a:rPr lang="ru-RU" altLang="ru-RU" sz="2400">
                <a:solidFill>
                  <a:srgbClr val="800080"/>
                </a:solidFill>
              </a:rPr>
              <a:t>” и “</a:t>
            </a:r>
            <a:r>
              <a:rPr lang="ru-RU" altLang="ru-RU" sz="2400" i="1">
                <a:solidFill>
                  <a:srgbClr val="800080"/>
                </a:solidFill>
              </a:rPr>
              <a:t>Селективный отказ</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38915"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38916" name="Text Box 4"/>
          <p:cNvSpPr txBox="1">
            <a:spLocks noChangeArrowheads="1"/>
          </p:cNvSpPr>
          <p:nvPr/>
        </p:nvSpPr>
        <p:spPr bwMode="auto">
          <a:xfrm>
            <a:off x="238125" y="1652588"/>
            <a:ext cx="8666163" cy="436245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Если принятый кадр искажен из-за ошибки, обнаруженной с помощью проверочной последовательности битов, первичная станция, не дожидаясь окончания тайм-аута, посылает отрицательную квитанцию “</a:t>
            </a:r>
            <a:r>
              <a:rPr lang="ru-RU" altLang="ru-RU" sz="2800" i="1">
                <a:solidFill>
                  <a:srgbClr val="800080"/>
                </a:solidFill>
              </a:rPr>
              <a:t>Отказ</a:t>
            </a:r>
            <a:r>
              <a:rPr lang="ru-RU" altLang="ru-RU" sz="2800">
                <a:solidFill>
                  <a:srgbClr val="800080"/>
                </a:solidFill>
              </a:rPr>
              <a:t>”, содержащую номер ожидаемого кадра </a:t>
            </a:r>
            <a:r>
              <a:rPr lang="ru-RU" altLang="ru-RU" sz="2800" i="1">
                <a:solidFill>
                  <a:srgbClr val="800080"/>
                </a:solidFill>
              </a:rPr>
              <a:t>N(R)</a:t>
            </a:r>
            <a:r>
              <a:rPr lang="ru-RU" altLang="ru-RU" sz="2800">
                <a:solidFill>
                  <a:srgbClr val="800080"/>
                </a:solidFill>
              </a:rPr>
              <a:t>, и ждет поступления информационного кадра с этим номером. При этом все поступающие кадры с большими номерами игнорируются принимающей станцией.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39939"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39940" name="Text Box 4"/>
          <p:cNvSpPr txBox="1">
            <a:spLocks noChangeArrowheads="1"/>
          </p:cNvSpPr>
          <p:nvPr/>
        </p:nvSpPr>
        <p:spPr bwMode="auto">
          <a:xfrm>
            <a:off x="0" y="923925"/>
            <a:ext cx="9144000" cy="556895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a:solidFill>
                  <a:srgbClr val="800080"/>
                </a:solidFill>
              </a:rPr>
              <a:t>Эффективность использования канала еще более повышается за счет селективной браковки. В этом случае станция, ожидающая кадр </a:t>
            </a:r>
            <a:r>
              <a:rPr lang="ru-RU" altLang="ru-RU" sz="2400" i="1">
                <a:solidFill>
                  <a:srgbClr val="800080"/>
                </a:solidFill>
              </a:rPr>
              <a:t>N(R)</a:t>
            </a:r>
            <a:r>
              <a:rPr lang="ru-RU" altLang="ru-RU" sz="2400">
                <a:solidFill>
                  <a:srgbClr val="800080"/>
                </a:solidFill>
              </a:rPr>
              <a:t> и получившая кадр </a:t>
            </a:r>
            <a:r>
              <a:rPr lang="ru-RU" altLang="ru-RU" sz="2400" i="1">
                <a:solidFill>
                  <a:srgbClr val="800080"/>
                </a:solidFill>
              </a:rPr>
              <a:t>N(R)+1</a:t>
            </a:r>
            <a:r>
              <a:rPr lang="ru-RU" altLang="ru-RU" sz="2400">
                <a:solidFill>
                  <a:srgbClr val="800080"/>
                </a:solidFill>
              </a:rPr>
              <a:t>, принимает его и последующие кадры, извещая передающую станцию супервизорным кадром “</a:t>
            </a:r>
            <a:r>
              <a:rPr lang="ru-RU" altLang="ru-RU" sz="2400" i="1">
                <a:solidFill>
                  <a:srgbClr val="800080"/>
                </a:solidFill>
              </a:rPr>
              <a:t>Селективный отказ</a:t>
            </a:r>
            <a:r>
              <a:rPr lang="ru-RU" altLang="ru-RU" sz="2400">
                <a:solidFill>
                  <a:srgbClr val="800080"/>
                </a:solidFill>
              </a:rPr>
              <a:t>” о потере кадра </a:t>
            </a:r>
            <a:r>
              <a:rPr lang="ru-RU" altLang="ru-RU" sz="2400" i="1">
                <a:solidFill>
                  <a:srgbClr val="800080"/>
                </a:solidFill>
              </a:rPr>
              <a:t>N(R)</a:t>
            </a:r>
            <a:r>
              <a:rPr lang="ru-RU" altLang="ru-RU" sz="2400">
                <a:solidFill>
                  <a:srgbClr val="800080"/>
                </a:solidFill>
              </a:rPr>
              <a:t>. В ответ на команду “</a:t>
            </a:r>
            <a:r>
              <a:rPr lang="ru-RU" altLang="ru-RU" sz="2400" i="1">
                <a:solidFill>
                  <a:srgbClr val="800080"/>
                </a:solidFill>
              </a:rPr>
              <a:t>Селективный отказ</a:t>
            </a:r>
            <a:r>
              <a:rPr lang="ru-RU" altLang="ru-RU" sz="2400">
                <a:solidFill>
                  <a:srgbClr val="800080"/>
                </a:solidFill>
              </a:rPr>
              <a:t>” передающая станция повторно передает потерянный кадр. Отрицательные квитанции “</a:t>
            </a:r>
            <a:r>
              <a:rPr lang="ru-RU" altLang="ru-RU" sz="2400" i="1">
                <a:solidFill>
                  <a:srgbClr val="800080"/>
                </a:solidFill>
              </a:rPr>
              <a:t>Отказ</a:t>
            </a:r>
            <a:r>
              <a:rPr lang="ru-RU" altLang="ru-RU" sz="2400">
                <a:solidFill>
                  <a:srgbClr val="800080"/>
                </a:solidFill>
              </a:rPr>
              <a:t>” и “</a:t>
            </a:r>
            <a:r>
              <a:rPr lang="ru-RU" altLang="ru-RU" sz="2400" i="1">
                <a:solidFill>
                  <a:srgbClr val="800080"/>
                </a:solidFill>
              </a:rPr>
              <a:t>Селективный отказ</a:t>
            </a:r>
            <a:r>
              <a:rPr lang="ru-RU" altLang="ru-RU" sz="2400">
                <a:solidFill>
                  <a:srgbClr val="800080"/>
                </a:solidFill>
              </a:rPr>
              <a:t>” не исключают необходимость в тайм-ауте, поскольку квитанции могут быть потеряны в канале. </a:t>
            </a:r>
            <a:r>
              <a:rPr lang="ru-RU" altLang="ru-RU" sz="2400" i="1">
                <a:solidFill>
                  <a:srgbClr val="800080"/>
                </a:solidFill>
              </a:rPr>
              <a:t>Четвертый способ восстановления кадров</a:t>
            </a:r>
            <a:r>
              <a:rPr lang="ru-RU" altLang="ru-RU" sz="2400">
                <a:solidFill>
                  <a:srgbClr val="800080"/>
                </a:solidFill>
              </a:rPr>
              <a:t>, основанный на использовании бита “</a:t>
            </a:r>
            <a:r>
              <a:rPr lang="ru-RU" altLang="ru-RU" sz="2400" i="1">
                <a:solidFill>
                  <a:srgbClr val="800080"/>
                </a:solidFill>
              </a:rPr>
              <a:t>запроса-окончания</a:t>
            </a:r>
            <a:r>
              <a:rPr lang="ru-RU" altLang="ru-RU" sz="2400">
                <a:solidFill>
                  <a:srgbClr val="800080"/>
                </a:solidFill>
              </a:rPr>
              <a:t>” </a:t>
            </a:r>
            <a:r>
              <a:rPr lang="ru-RU" altLang="ru-RU" sz="2400" i="1">
                <a:solidFill>
                  <a:srgbClr val="800080"/>
                </a:solidFill>
              </a:rPr>
              <a:t>P/F</a:t>
            </a:r>
            <a:r>
              <a:rPr lang="ru-RU" altLang="ru-RU" sz="2400">
                <a:solidFill>
                  <a:srgbClr val="800080"/>
                </a:solidFill>
              </a:rPr>
              <a:t>, здесь не рассматривается.</a:t>
            </a:r>
          </a:p>
          <a:p>
            <a:pPr algn="ctr"/>
            <a:r>
              <a:rPr lang="ru-RU" altLang="ru-RU" sz="2400">
                <a:solidFill>
                  <a:srgbClr val="800080"/>
                </a:solidFill>
              </a:rPr>
              <a:t>Для разъединения связи между станциями используется команда “</a:t>
            </a:r>
            <a:r>
              <a:rPr lang="ru-RU" altLang="ru-RU" sz="2400" i="1">
                <a:solidFill>
                  <a:srgbClr val="800080"/>
                </a:solidFill>
              </a:rPr>
              <a:t>Разъединить</a:t>
            </a:r>
            <a:r>
              <a:rPr lang="ru-RU" altLang="ru-RU" sz="2400">
                <a:solidFill>
                  <a:srgbClr val="800080"/>
                </a:solidFill>
              </a:rPr>
              <a:t>”, подтверждаемая ответом “</a:t>
            </a:r>
            <a:r>
              <a:rPr lang="ru-RU" altLang="ru-RU" sz="2400" i="1">
                <a:solidFill>
                  <a:srgbClr val="800080"/>
                </a:solidFill>
              </a:rPr>
              <a:t>Подтверждение</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40963"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40964" name="Text Box 4"/>
          <p:cNvSpPr txBox="1">
            <a:spLocks noChangeArrowheads="1"/>
          </p:cNvSpPr>
          <p:nvPr/>
        </p:nvSpPr>
        <p:spPr bwMode="auto">
          <a:xfrm>
            <a:off x="244475" y="1120775"/>
            <a:ext cx="8653463" cy="545147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a:solidFill>
                  <a:srgbClr val="800080"/>
                </a:solidFill>
              </a:rPr>
              <a:t>Кроме описанных кадров протокол HDLC использует следующие ненумерованные кадры. Кадр “</a:t>
            </a:r>
            <a:r>
              <a:rPr lang="ru-RU" altLang="ru-RU" sz="2200" i="1">
                <a:solidFill>
                  <a:srgbClr val="800080"/>
                </a:solidFill>
              </a:rPr>
              <a:t>Ненумерованный информационный</a:t>
            </a:r>
            <a:r>
              <a:rPr lang="ru-RU" altLang="ru-RU" sz="2200">
                <a:solidFill>
                  <a:srgbClr val="800080"/>
                </a:solidFill>
              </a:rPr>
              <a:t>” используется для передачи данных, защищаемых только циклическим кодом и не восстанавливаемых при потере кадра. Кадры этого типа применяются, например, при передаче изображений, когда потеря кадра, несущего в себе строку изображения, не оказывает существенного влияния на конечный результат. Кадр “</a:t>
            </a:r>
            <a:r>
              <a:rPr lang="ru-RU" altLang="ru-RU" sz="2200" i="1">
                <a:solidFill>
                  <a:srgbClr val="800080"/>
                </a:solidFill>
              </a:rPr>
              <a:t>Установить режим инициализации</a:t>
            </a:r>
            <a:r>
              <a:rPr lang="ru-RU" altLang="ru-RU" sz="2200">
                <a:solidFill>
                  <a:srgbClr val="800080"/>
                </a:solidFill>
              </a:rPr>
              <a:t>” обеспечивает повторную инициализацию канала, произведенную ранее командой “</a:t>
            </a:r>
            <a:r>
              <a:rPr lang="ru-RU" altLang="ru-RU" sz="2200" i="1">
                <a:solidFill>
                  <a:srgbClr val="800080"/>
                </a:solidFill>
              </a:rPr>
              <a:t>Установить режим</a:t>
            </a:r>
            <a:r>
              <a:rPr lang="ru-RU" altLang="ru-RU" sz="2200">
                <a:solidFill>
                  <a:srgbClr val="800080"/>
                </a:solidFill>
              </a:rPr>
              <a:t>...”. В отличие от последней кадр “</a:t>
            </a:r>
            <a:r>
              <a:rPr lang="ru-RU" altLang="ru-RU" sz="2200" i="1">
                <a:solidFill>
                  <a:srgbClr val="800080"/>
                </a:solidFill>
              </a:rPr>
              <a:t>Установить режим инициализации</a:t>
            </a:r>
            <a:r>
              <a:rPr lang="ru-RU" altLang="ru-RU" sz="2200">
                <a:solidFill>
                  <a:srgbClr val="800080"/>
                </a:solidFill>
              </a:rPr>
              <a:t>” запускает специальные процедуры, реализованные в конкретных вариантах станций. Кадр “</a:t>
            </a:r>
            <a:r>
              <a:rPr lang="ru-RU" altLang="ru-RU" sz="2200" i="1">
                <a:solidFill>
                  <a:srgbClr val="800080"/>
                </a:solidFill>
              </a:rPr>
              <a:t>Запрос режима инициализации</a:t>
            </a:r>
            <a:r>
              <a:rPr lang="ru-RU" altLang="ru-RU" sz="2200">
                <a:solidFill>
                  <a:srgbClr val="800080"/>
                </a:solidFill>
              </a:rPr>
              <a:t>” посылается вторичной станцией для запроса от первичной станции команды “</a:t>
            </a:r>
            <a:r>
              <a:rPr lang="ru-RU" altLang="ru-RU" sz="2200" i="1">
                <a:solidFill>
                  <a:srgbClr val="800080"/>
                </a:solidFill>
              </a:rPr>
              <a:t>Установить режим инициализации</a:t>
            </a:r>
            <a:r>
              <a:rPr lang="ru-RU" altLang="ru-RU" sz="2200">
                <a:solidFill>
                  <a:srgbClr val="800080"/>
                </a:solidFill>
              </a:rPr>
              <a:t>”.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41987"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41988" name="Text Box 4"/>
          <p:cNvSpPr txBox="1">
            <a:spLocks noChangeArrowheads="1"/>
          </p:cNvSpPr>
          <p:nvPr/>
        </p:nvSpPr>
        <p:spPr bwMode="auto">
          <a:xfrm>
            <a:off x="244475" y="1031875"/>
            <a:ext cx="8653463" cy="56483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Команда и ответ “</a:t>
            </a:r>
            <a:r>
              <a:rPr lang="ru-RU" altLang="ru-RU" sz="2600" i="1">
                <a:solidFill>
                  <a:srgbClr val="800080"/>
                </a:solidFill>
              </a:rPr>
              <a:t>Обмен идентификаторами</a:t>
            </a:r>
            <a:r>
              <a:rPr lang="ru-RU" altLang="ru-RU" sz="2600">
                <a:solidFill>
                  <a:srgbClr val="800080"/>
                </a:solidFill>
              </a:rPr>
              <a:t>” используются для обмена между станциями информацией о реализованных в них технических возможностях. Команда “</a:t>
            </a:r>
            <a:r>
              <a:rPr lang="ru-RU" altLang="ru-RU" sz="2600" i="1">
                <a:solidFill>
                  <a:srgbClr val="800080"/>
                </a:solidFill>
              </a:rPr>
              <a:t>Сброс</a:t>
            </a:r>
            <a:r>
              <a:rPr lang="ru-RU" altLang="ru-RU" sz="2600">
                <a:solidFill>
                  <a:srgbClr val="800080"/>
                </a:solidFill>
              </a:rPr>
              <a:t>” применяется для повторной инициализации передачи потока данных. Вторичная станция запрашивает разрешение на разъединение с помощью кадра “</a:t>
            </a:r>
            <a:r>
              <a:rPr lang="ru-RU" altLang="ru-RU" sz="2600" i="1">
                <a:solidFill>
                  <a:srgbClr val="800080"/>
                </a:solidFill>
              </a:rPr>
              <a:t>Запрос разъединения</a:t>
            </a:r>
            <a:r>
              <a:rPr lang="ru-RU" altLang="ru-RU" sz="2600">
                <a:solidFill>
                  <a:srgbClr val="800080"/>
                </a:solidFill>
              </a:rPr>
              <a:t>”. Реагируя на этот кадр, первичная станция ликвидирует соединение в установленном порядке. Станция, находящаяся в режиме разъединения, не может устанавливать соединение, передавать и принимать информацию и отвечает на поступающие команды кадром “</a:t>
            </a:r>
            <a:r>
              <a:rPr lang="ru-RU" altLang="ru-RU" sz="2600" i="1">
                <a:solidFill>
                  <a:srgbClr val="800080"/>
                </a:solidFill>
              </a:rPr>
              <a:t>Режим разъединения</a:t>
            </a:r>
            <a:r>
              <a:rPr lang="ru-RU" altLang="ru-RU" sz="2600">
                <a:solidFill>
                  <a:srgbClr val="800080"/>
                </a:solidFill>
              </a:rPr>
              <a:t>”.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54" name="Group 110"/>
          <p:cNvGrpSpPr>
            <a:grpSpLocks/>
          </p:cNvGrpSpPr>
          <p:nvPr/>
        </p:nvGrpSpPr>
        <p:grpSpPr bwMode="auto">
          <a:xfrm>
            <a:off x="687388" y="814388"/>
            <a:ext cx="7769225" cy="5227637"/>
            <a:chOff x="566" y="623"/>
            <a:chExt cx="4894" cy="3293"/>
          </a:xfrm>
        </p:grpSpPr>
        <p:grpSp>
          <p:nvGrpSpPr>
            <p:cNvPr id="6151" name="Group 7"/>
            <p:cNvGrpSpPr>
              <a:grpSpLocks/>
            </p:cNvGrpSpPr>
            <p:nvPr/>
          </p:nvGrpSpPr>
          <p:grpSpPr bwMode="auto">
            <a:xfrm>
              <a:off x="566" y="630"/>
              <a:ext cx="4309" cy="3286"/>
              <a:chOff x="1307" y="9285"/>
              <a:chExt cx="7752" cy="6327"/>
            </a:xfrm>
          </p:grpSpPr>
          <p:grpSp>
            <p:nvGrpSpPr>
              <p:cNvPr id="6152" name="Group 8"/>
              <p:cNvGrpSpPr>
                <a:grpSpLocks/>
              </p:cNvGrpSpPr>
              <p:nvPr/>
            </p:nvGrpSpPr>
            <p:grpSpPr bwMode="auto">
              <a:xfrm>
                <a:off x="1307" y="9285"/>
                <a:ext cx="2907" cy="2679"/>
                <a:chOff x="3815" y="9399"/>
                <a:chExt cx="2907" cy="2223"/>
              </a:xfrm>
            </p:grpSpPr>
            <p:grpSp>
              <p:nvGrpSpPr>
                <p:cNvPr id="6153" name="Group 9"/>
                <p:cNvGrpSpPr>
                  <a:grpSpLocks/>
                </p:cNvGrpSpPr>
                <p:nvPr/>
              </p:nvGrpSpPr>
              <p:grpSpPr bwMode="auto">
                <a:xfrm>
                  <a:off x="3815" y="9399"/>
                  <a:ext cx="2907" cy="2223"/>
                  <a:chOff x="3815" y="9399"/>
                  <a:chExt cx="2907" cy="2223"/>
                </a:xfrm>
              </p:grpSpPr>
              <p:sp>
                <p:nvSpPr>
                  <p:cNvPr id="6154" name="Oval 10"/>
                  <p:cNvSpPr>
                    <a:spLocks noChangeArrowheads="1"/>
                  </p:cNvSpPr>
                  <p:nvPr/>
                </p:nvSpPr>
                <p:spPr bwMode="auto">
                  <a:xfrm>
                    <a:off x="5411" y="9969"/>
                    <a:ext cx="1311" cy="1083"/>
                  </a:xfrm>
                  <a:prstGeom prst="ellipse">
                    <a:avLst/>
                  </a:prstGeom>
                  <a:solidFill>
                    <a:srgbClr val="C0C0C0"/>
                  </a:solidFill>
                  <a:ln w="12700">
                    <a:solidFill>
                      <a:srgbClr val="C0C0C0"/>
                    </a:solidFill>
                    <a:round/>
                    <a:headEnd/>
                    <a:tailEnd/>
                  </a:ln>
                </p:spPr>
                <p:txBody>
                  <a:bodyPr/>
                  <a:lstStyle/>
                  <a:p>
                    <a:endParaRPr lang="ru-RU"/>
                  </a:p>
                </p:txBody>
              </p:sp>
              <p:sp>
                <p:nvSpPr>
                  <p:cNvPr id="6155" name="Oval 11"/>
                  <p:cNvSpPr>
                    <a:spLocks noChangeArrowheads="1"/>
                  </p:cNvSpPr>
                  <p:nvPr/>
                </p:nvSpPr>
                <p:spPr bwMode="auto">
                  <a:xfrm>
                    <a:off x="4898" y="10425"/>
                    <a:ext cx="1254" cy="1197"/>
                  </a:xfrm>
                  <a:prstGeom prst="ellipse">
                    <a:avLst/>
                  </a:prstGeom>
                  <a:solidFill>
                    <a:srgbClr val="C0C0C0"/>
                  </a:solidFill>
                  <a:ln w="12700">
                    <a:solidFill>
                      <a:srgbClr val="C0C0C0"/>
                    </a:solidFill>
                    <a:round/>
                    <a:headEnd/>
                    <a:tailEnd/>
                  </a:ln>
                </p:spPr>
                <p:txBody>
                  <a:bodyPr/>
                  <a:lstStyle/>
                  <a:p>
                    <a:endParaRPr lang="ru-RU"/>
                  </a:p>
                </p:txBody>
              </p:sp>
              <p:sp>
                <p:nvSpPr>
                  <p:cNvPr id="6156" name="Oval 12"/>
                  <p:cNvSpPr>
                    <a:spLocks noChangeArrowheads="1"/>
                  </p:cNvSpPr>
                  <p:nvPr/>
                </p:nvSpPr>
                <p:spPr bwMode="auto">
                  <a:xfrm>
                    <a:off x="4157" y="10311"/>
                    <a:ext cx="1311" cy="1140"/>
                  </a:xfrm>
                  <a:prstGeom prst="ellipse">
                    <a:avLst/>
                  </a:prstGeom>
                  <a:solidFill>
                    <a:srgbClr val="C0C0C0"/>
                  </a:solidFill>
                  <a:ln w="12700">
                    <a:solidFill>
                      <a:srgbClr val="C0C0C0"/>
                    </a:solidFill>
                    <a:round/>
                    <a:headEnd/>
                    <a:tailEnd/>
                  </a:ln>
                </p:spPr>
                <p:txBody>
                  <a:bodyPr/>
                  <a:lstStyle/>
                  <a:p>
                    <a:endParaRPr lang="ru-RU"/>
                  </a:p>
                </p:txBody>
              </p:sp>
              <p:sp>
                <p:nvSpPr>
                  <p:cNvPr id="6157" name="Oval 13"/>
                  <p:cNvSpPr>
                    <a:spLocks noChangeArrowheads="1"/>
                  </p:cNvSpPr>
                  <p:nvPr/>
                </p:nvSpPr>
                <p:spPr bwMode="auto">
                  <a:xfrm>
                    <a:off x="3815" y="9912"/>
                    <a:ext cx="1368" cy="969"/>
                  </a:xfrm>
                  <a:prstGeom prst="ellipse">
                    <a:avLst/>
                  </a:prstGeom>
                  <a:solidFill>
                    <a:srgbClr val="C0C0C0"/>
                  </a:solidFill>
                  <a:ln w="12700">
                    <a:solidFill>
                      <a:srgbClr val="C0C0C0"/>
                    </a:solidFill>
                    <a:round/>
                    <a:headEnd/>
                    <a:tailEnd/>
                  </a:ln>
                </p:spPr>
                <p:txBody>
                  <a:bodyPr/>
                  <a:lstStyle/>
                  <a:p>
                    <a:endParaRPr lang="ru-RU"/>
                  </a:p>
                </p:txBody>
              </p:sp>
              <p:sp>
                <p:nvSpPr>
                  <p:cNvPr id="6158" name="Oval 14"/>
                  <p:cNvSpPr>
                    <a:spLocks noChangeArrowheads="1"/>
                  </p:cNvSpPr>
                  <p:nvPr/>
                </p:nvSpPr>
                <p:spPr bwMode="auto">
                  <a:xfrm>
                    <a:off x="3815" y="9798"/>
                    <a:ext cx="1368" cy="969"/>
                  </a:xfrm>
                  <a:prstGeom prst="ellipse">
                    <a:avLst/>
                  </a:prstGeom>
                  <a:solidFill>
                    <a:srgbClr val="FFFFFF"/>
                  </a:solidFill>
                  <a:ln w="19050">
                    <a:solidFill>
                      <a:srgbClr val="000066"/>
                    </a:solidFill>
                    <a:round/>
                    <a:headEnd/>
                    <a:tailEnd/>
                  </a:ln>
                </p:spPr>
                <p:txBody>
                  <a:bodyPr/>
                  <a:lstStyle/>
                  <a:p>
                    <a:endParaRPr lang="ru-RU"/>
                  </a:p>
                </p:txBody>
              </p:sp>
              <p:sp>
                <p:nvSpPr>
                  <p:cNvPr id="6159" name="Oval 15"/>
                  <p:cNvSpPr>
                    <a:spLocks noChangeArrowheads="1"/>
                  </p:cNvSpPr>
                  <p:nvPr/>
                </p:nvSpPr>
                <p:spPr bwMode="auto">
                  <a:xfrm>
                    <a:off x="4157" y="10197"/>
                    <a:ext cx="1311" cy="1140"/>
                  </a:xfrm>
                  <a:prstGeom prst="ellipse">
                    <a:avLst/>
                  </a:prstGeom>
                  <a:solidFill>
                    <a:srgbClr val="FFFFFF"/>
                  </a:solidFill>
                  <a:ln w="19050">
                    <a:solidFill>
                      <a:srgbClr val="000066"/>
                    </a:solidFill>
                    <a:round/>
                    <a:headEnd/>
                    <a:tailEnd/>
                  </a:ln>
                </p:spPr>
                <p:txBody>
                  <a:bodyPr/>
                  <a:lstStyle/>
                  <a:p>
                    <a:endParaRPr lang="ru-RU"/>
                  </a:p>
                </p:txBody>
              </p:sp>
              <p:sp>
                <p:nvSpPr>
                  <p:cNvPr id="6160" name="Oval 16"/>
                  <p:cNvSpPr>
                    <a:spLocks noChangeArrowheads="1"/>
                  </p:cNvSpPr>
                  <p:nvPr/>
                </p:nvSpPr>
                <p:spPr bwMode="auto">
                  <a:xfrm>
                    <a:off x="4898" y="10311"/>
                    <a:ext cx="1254" cy="1197"/>
                  </a:xfrm>
                  <a:prstGeom prst="ellipse">
                    <a:avLst/>
                  </a:prstGeom>
                  <a:solidFill>
                    <a:srgbClr val="FFFFFF"/>
                  </a:solidFill>
                  <a:ln w="19050">
                    <a:solidFill>
                      <a:srgbClr val="000066"/>
                    </a:solidFill>
                    <a:round/>
                    <a:headEnd/>
                    <a:tailEnd/>
                  </a:ln>
                </p:spPr>
                <p:txBody>
                  <a:bodyPr/>
                  <a:lstStyle/>
                  <a:p>
                    <a:endParaRPr lang="ru-RU"/>
                  </a:p>
                </p:txBody>
              </p:sp>
              <p:sp>
                <p:nvSpPr>
                  <p:cNvPr id="6161" name="Oval 17"/>
                  <p:cNvSpPr>
                    <a:spLocks noChangeArrowheads="1"/>
                  </p:cNvSpPr>
                  <p:nvPr/>
                </p:nvSpPr>
                <p:spPr bwMode="auto">
                  <a:xfrm>
                    <a:off x="5411" y="9855"/>
                    <a:ext cx="1311" cy="1083"/>
                  </a:xfrm>
                  <a:prstGeom prst="ellipse">
                    <a:avLst/>
                  </a:prstGeom>
                  <a:solidFill>
                    <a:srgbClr val="FFFFFF"/>
                  </a:solidFill>
                  <a:ln w="19050">
                    <a:solidFill>
                      <a:srgbClr val="000066"/>
                    </a:solidFill>
                    <a:round/>
                    <a:headEnd/>
                    <a:tailEnd/>
                  </a:ln>
                </p:spPr>
                <p:txBody>
                  <a:bodyPr/>
                  <a:lstStyle/>
                  <a:p>
                    <a:endParaRPr lang="ru-RU"/>
                  </a:p>
                </p:txBody>
              </p:sp>
              <p:sp>
                <p:nvSpPr>
                  <p:cNvPr id="6162" name="Oval 18"/>
                  <p:cNvSpPr>
                    <a:spLocks noChangeArrowheads="1"/>
                  </p:cNvSpPr>
                  <p:nvPr/>
                </p:nvSpPr>
                <p:spPr bwMode="auto">
                  <a:xfrm>
                    <a:off x="4328" y="9399"/>
                    <a:ext cx="1824" cy="1140"/>
                  </a:xfrm>
                  <a:prstGeom prst="ellipse">
                    <a:avLst/>
                  </a:prstGeom>
                  <a:solidFill>
                    <a:srgbClr val="FFFFFF"/>
                  </a:solidFill>
                  <a:ln w="19050">
                    <a:solidFill>
                      <a:srgbClr val="000066"/>
                    </a:solidFill>
                    <a:round/>
                    <a:headEnd/>
                    <a:tailEnd/>
                  </a:ln>
                </p:spPr>
                <p:txBody>
                  <a:bodyPr/>
                  <a:lstStyle/>
                  <a:p>
                    <a:endParaRPr lang="ru-RU"/>
                  </a:p>
                </p:txBody>
              </p:sp>
            </p:grpSp>
            <p:sp>
              <p:nvSpPr>
                <p:cNvPr id="6163" name="Oval 19"/>
                <p:cNvSpPr>
                  <a:spLocks noChangeArrowheads="1"/>
                </p:cNvSpPr>
                <p:nvPr/>
              </p:nvSpPr>
              <p:spPr bwMode="auto">
                <a:xfrm>
                  <a:off x="4157" y="9627"/>
                  <a:ext cx="2166" cy="1539"/>
                </a:xfrm>
                <a:prstGeom prst="ellipse">
                  <a:avLst/>
                </a:prstGeom>
                <a:solidFill>
                  <a:srgbClr val="FFFFFF"/>
                </a:solidFill>
                <a:ln w="12700">
                  <a:solidFill>
                    <a:srgbClr val="FFFFFF"/>
                  </a:solidFill>
                  <a:round/>
                  <a:headEnd/>
                  <a:tailEnd/>
                </a:ln>
              </p:spPr>
              <p:txBody>
                <a:bodyPr/>
                <a:lstStyle/>
                <a:p>
                  <a:endParaRPr lang="ru-RU"/>
                </a:p>
              </p:txBody>
            </p:sp>
          </p:grpSp>
          <p:grpSp>
            <p:nvGrpSpPr>
              <p:cNvPr id="6164" name="Group 20"/>
              <p:cNvGrpSpPr>
                <a:grpSpLocks/>
              </p:cNvGrpSpPr>
              <p:nvPr/>
            </p:nvGrpSpPr>
            <p:grpSpPr bwMode="auto">
              <a:xfrm>
                <a:off x="1307" y="12933"/>
                <a:ext cx="2907" cy="2679"/>
                <a:chOff x="3815" y="9399"/>
                <a:chExt cx="2907" cy="2223"/>
              </a:xfrm>
            </p:grpSpPr>
            <p:grpSp>
              <p:nvGrpSpPr>
                <p:cNvPr id="6165" name="Group 21"/>
                <p:cNvGrpSpPr>
                  <a:grpSpLocks/>
                </p:cNvGrpSpPr>
                <p:nvPr/>
              </p:nvGrpSpPr>
              <p:grpSpPr bwMode="auto">
                <a:xfrm>
                  <a:off x="3815" y="9399"/>
                  <a:ext cx="2907" cy="2223"/>
                  <a:chOff x="3815" y="9399"/>
                  <a:chExt cx="2907" cy="2223"/>
                </a:xfrm>
              </p:grpSpPr>
              <p:sp>
                <p:nvSpPr>
                  <p:cNvPr id="6166" name="Oval 22"/>
                  <p:cNvSpPr>
                    <a:spLocks noChangeArrowheads="1"/>
                  </p:cNvSpPr>
                  <p:nvPr/>
                </p:nvSpPr>
                <p:spPr bwMode="auto">
                  <a:xfrm>
                    <a:off x="5411" y="9969"/>
                    <a:ext cx="1311" cy="1083"/>
                  </a:xfrm>
                  <a:prstGeom prst="ellipse">
                    <a:avLst/>
                  </a:prstGeom>
                  <a:solidFill>
                    <a:srgbClr val="C0C0C0"/>
                  </a:solidFill>
                  <a:ln w="12700">
                    <a:solidFill>
                      <a:srgbClr val="C0C0C0"/>
                    </a:solidFill>
                    <a:round/>
                    <a:headEnd/>
                    <a:tailEnd/>
                  </a:ln>
                </p:spPr>
                <p:txBody>
                  <a:bodyPr/>
                  <a:lstStyle/>
                  <a:p>
                    <a:endParaRPr lang="ru-RU"/>
                  </a:p>
                </p:txBody>
              </p:sp>
              <p:sp>
                <p:nvSpPr>
                  <p:cNvPr id="6167" name="Oval 23"/>
                  <p:cNvSpPr>
                    <a:spLocks noChangeArrowheads="1"/>
                  </p:cNvSpPr>
                  <p:nvPr/>
                </p:nvSpPr>
                <p:spPr bwMode="auto">
                  <a:xfrm>
                    <a:off x="4898" y="10425"/>
                    <a:ext cx="1254" cy="1197"/>
                  </a:xfrm>
                  <a:prstGeom prst="ellipse">
                    <a:avLst/>
                  </a:prstGeom>
                  <a:solidFill>
                    <a:srgbClr val="C0C0C0"/>
                  </a:solidFill>
                  <a:ln w="12700">
                    <a:solidFill>
                      <a:srgbClr val="C0C0C0"/>
                    </a:solidFill>
                    <a:round/>
                    <a:headEnd/>
                    <a:tailEnd/>
                  </a:ln>
                </p:spPr>
                <p:txBody>
                  <a:bodyPr/>
                  <a:lstStyle/>
                  <a:p>
                    <a:endParaRPr lang="ru-RU"/>
                  </a:p>
                </p:txBody>
              </p:sp>
              <p:sp>
                <p:nvSpPr>
                  <p:cNvPr id="6168" name="Oval 24"/>
                  <p:cNvSpPr>
                    <a:spLocks noChangeArrowheads="1"/>
                  </p:cNvSpPr>
                  <p:nvPr/>
                </p:nvSpPr>
                <p:spPr bwMode="auto">
                  <a:xfrm>
                    <a:off x="4157" y="10311"/>
                    <a:ext cx="1311" cy="1140"/>
                  </a:xfrm>
                  <a:prstGeom prst="ellipse">
                    <a:avLst/>
                  </a:prstGeom>
                  <a:solidFill>
                    <a:srgbClr val="C0C0C0"/>
                  </a:solidFill>
                  <a:ln w="12700">
                    <a:solidFill>
                      <a:srgbClr val="C0C0C0"/>
                    </a:solidFill>
                    <a:round/>
                    <a:headEnd/>
                    <a:tailEnd/>
                  </a:ln>
                </p:spPr>
                <p:txBody>
                  <a:bodyPr/>
                  <a:lstStyle/>
                  <a:p>
                    <a:endParaRPr lang="ru-RU"/>
                  </a:p>
                </p:txBody>
              </p:sp>
              <p:sp>
                <p:nvSpPr>
                  <p:cNvPr id="6169" name="Oval 25"/>
                  <p:cNvSpPr>
                    <a:spLocks noChangeArrowheads="1"/>
                  </p:cNvSpPr>
                  <p:nvPr/>
                </p:nvSpPr>
                <p:spPr bwMode="auto">
                  <a:xfrm>
                    <a:off x="3815" y="9912"/>
                    <a:ext cx="1368" cy="969"/>
                  </a:xfrm>
                  <a:prstGeom prst="ellipse">
                    <a:avLst/>
                  </a:prstGeom>
                  <a:solidFill>
                    <a:srgbClr val="C0C0C0"/>
                  </a:solidFill>
                  <a:ln w="12700">
                    <a:solidFill>
                      <a:srgbClr val="C0C0C0"/>
                    </a:solidFill>
                    <a:round/>
                    <a:headEnd/>
                    <a:tailEnd/>
                  </a:ln>
                </p:spPr>
                <p:txBody>
                  <a:bodyPr/>
                  <a:lstStyle/>
                  <a:p>
                    <a:endParaRPr lang="ru-RU"/>
                  </a:p>
                </p:txBody>
              </p:sp>
              <p:sp>
                <p:nvSpPr>
                  <p:cNvPr id="6170" name="Oval 26"/>
                  <p:cNvSpPr>
                    <a:spLocks noChangeArrowheads="1"/>
                  </p:cNvSpPr>
                  <p:nvPr/>
                </p:nvSpPr>
                <p:spPr bwMode="auto">
                  <a:xfrm>
                    <a:off x="3815" y="9798"/>
                    <a:ext cx="1368" cy="969"/>
                  </a:xfrm>
                  <a:prstGeom prst="ellipse">
                    <a:avLst/>
                  </a:prstGeom>
                  <a:solidFill>
                    <a:srgbClr val="FFFFFF"/>
                  </a:solidFill>
                  <a:ln w="19050">
                    <a:solidFill>
                      <a:srgbClr val="000066"/>
                    </a:solidFill>
                    <a:round/>
                    <a:headEnd/>
                    <a:tailEnd/>
                  </a:ln>
                </p:spPr>
                <p:txBody>
                  <a:bodyPr/>
                  <a:lstStyle/>
                  <a:p>
                    <a:endParaRPr lang="ru-RU"/>
                  </a:p>
                </p:txBody>
              </p:sp>
              <p:sp>
                <p:nvSpPr>
                  <p:cNvPr id="6171" name="Oval 27"/>
                  <p:cNvSpPr>
                    <a:spLocks noChangeArrowheads="1"/>
                  </p:cNvSpPr>
                  <p:nvPr/>
                </p:nvSpPr>
                <p:spPr bwMode="auto">
                  <a:xfrm>
                    <a:off x="4157" y="10197"/>
                    <a:ext cx="1311" cy="1140"/>
                  </a:xfrm>
                  <a:prstGeom prst="ellipse">
                    <a:avLst/>
                  </a:prstGeom>
                  <a:solidFill>
                    <a:srgbClr val="FFFFFF"/>
                  </a:solidFill>
                  <a:ln w="19050">
                    <a:solidFill>
                      <a:srgbClr val="000066"/>
                    </a:solidFill>
                    <a:round/>
                    <a:headEnd/>
                    <a:tailEnd/>
                  </a:ln>
                </p:spPr>
                <p:txBody>
                  <a:bodyPr/>
                  <a:lstStyle/>
                  <a:p>
                    <a:endParaRPr lang="ru-RU"/>
                  </a:p>
                </p:txBody>
              </p:sp>
              <p:sp>
                <p:nvSpPr>
                  <p:cNvPr id="6172" name="Oval 28"/>
                  <p:cNvSpPr>
                    <a:spLocks noChangeArrowheads="1"/>
                  </p:cNvSpPr>
                  <p:nvPr/>
                </p:nvSpPr>
                <p:spPr bwMode="auto">
                  <a:xfrm>
                    <a:off x="4898" y="10311"/>
                    <a:ext cx="1254" cy="1197"/>
                  </a:xfrm>
                  <a:prstGeom prst="ellipse">
                    <a:avLst/>
                  </a:prstGeom>
                  <a:solidFill>
                    <a:srgbClr val="FFFFFF"/>
                  </a:solidFill>
                  <a:ln w="19050">
                    <a:solidFill>
                      <a:srgbClr val="000066"/>
                    </a:solidFill>
                    <a:round/>
                    <a:headEnd/>
                    <a:tailEnd/>
                  </a:ln>
                </p:spPr>
                <p:txBody>
                  <a:bodyPr/>
                  <a:lstStyle/>
                  <a:p>
                    <a:endParaRPr lang="ru-RU"/>
                  </a:p>
                </p:txBody>
              </p:sp>
              <p:sp>
                <p:nvSpPr>
                  <p:cNvPr id="6173" name="Oval 29"/>
                  <p:cNvSpPr>
                    <a:spLocks noChangeArrowheads="1"/>
                  </p:cNvSpPr>
                  <p:nvPr/>
                </p:nvSpPr>
                <p:spPr bwMode="auto">
                  <a:xfrm>
                    <a:off x="5411" y="9855"/>
                    <a:ext cx="1311" cy="1083"/>
                  </a:xfrm>
                  <a:prstGeom prst="ellipse">
                    <a:avLst/>
                  </a:prstGeom>
                  <a:solidFill>
                    <a:srgbClr val="FFFFFF"/>
                  </a:solidFill>
                  <a:ln w="19050">
                    <a:solidFill>
                      <a:srgbClr val="000066"/>
                    </a:solidFill>
                    <a:round/>
                    <a:headEnd/>
                    <a:tailEnd/>
                  </a:ln>
                </p:spPr>
                <p:txBody>
                  <a:bodyPr/>
                  <a:lstStyle/>
                  <a:p>
                    <a:endParaRPr lang="ru-RU"/>
                  </a:p>
                </p:txBody>
              </p:sp>
              <p:sp>
                <p:nvSpPr>
                  <p:cNvPr id="6174" name="Oval 30"/>
                  <p:cNvSpPr>
                    <a:spLocks noChangeArrowheads="1"/>
                  </p:cNvSpPr>
                  <p:nvPr/>
                </p:nvSpPr>
                <p:spPr bwMode="auto">
                  <a:xfrm>
                    <a:off x="4328" y="9399"/>
                    <a:ext cx="1824" cy="1140"/>
                  </a:xfrm>
                  <a:prstGeom prst="ellipse">
                    <a:avLst/>
                  </a:prstGeom>
                  <a:solidFill>
                    <a:srgbClr val="FFFFFF"/>
                  </a:solidFill>
                  <a:ln w="19050">
                    <a:solidFill>
                      <a:srgbClr val="000066"/>
                    </a:solidFill>
                    <a:round/>
                    <a:headEnd/>
                    <a:tailEnd/>
                  </a:ln>
                </p:spPr>
                <p:txBody>
                  <a:bodyPr/>
                  <a:lstStyle/>
                  <a:p>
                    <a:endParaRPr lang="ru-RU"/>
                  </a:p>
                </p:txBody>
              </p:sp>
            </p:grpSp>
            <p:sp>
              <p:nvSpPr>
                <p:cNvPr id="6175" name="Oval 31"/>
                <p:cNvSpPr>
                  <a:spLocks noChangeArrowheads="1"/>
                </p:cNvSpPr>
                <p:nvPr/>
              </p:nvSpPr>
              <p:spPr bwMode="auto">
                <a:xfrm>
                  <a:off x="4157" y="9627"/>
                  <a:ext cx="2166" cy="1539"/>
                </a:xfrm>
                <a:prstGeom prst="ellipse">
                  <a:avLst/>
                </a:prstGeom>
                <a:solidFill>
                  <a:srgbClr val="FFFFFF"/>
                </a:solidFill>
                <a:ln w="12700">
                  <a:solidFill>
                    <a:srgbClr val="FFFFFF"/>
                  </a:solidFill>
                  <a:round/>
                  <a:headEnd/>
                  <a:tailEnd/>
                </a:ln>
              </p:spPr>
              <p:txBody>
                <a:bodyPr/>
                <a:lstStyle/>
                <a:p>
                  <a:endParaRPr lang="ru-RU"/>
                </a:p>
              </p:txBody>
            </p:sp>
          </p:grpSp>
          <p:grpSp>
            <p:nvGrpSpPr>
              <p:cNvPr id="6176" name="Group 32"/>
              <p:cNvGrpSpPr>
                <a:grpSpLocks/>
              </p:cNvGrpSpPr>
              <p:nvPr/>
            </p:nvGrpSpPr>
            <p:grpSpPr bwMode="auto">
              <a:xfrm>
                <a:off x="6152" y="12933"/>
                <a:ext cx="2907" cy="2679"/>
                <a:chOff x="3815" y="9399"/>
                <a:chExt cx="2907" cy="2223"/>
              </a:xfrm>
            </p:grpSpPr>
            <p:grpSp>
              <p:nvGrpSpPr>
                <p:cNvPr id="6177" name="Group 33"/>
                <p:cNvGrpSpPr>
                  <a:grpSpLocks/>
                </p:cNvGrpSpPr>
                <p:nvPr/>
              </p:nvGrpSpPr>
              <p:grpSpPr bwMode="auto">
                <a:xfrm>
                  <a:off x="3815" y="9399"/>
                  <a:ext cx="2907" cy="2223"/>
                  <a:chOff x="3815" y="9399"/>
                  <a:chExt cx="2907" cy="2223"/>
                </a:xfrm>
              </p:grpSpPr>
              <p:sp>
                <p:nvSpPr>
                  <p:cNvPr id="6178" name="Oval 34"/>
                  <p:cNvSpPr>
                    <a:spLocks noChangeArrowheads="1"/>
                  </p:cNvSpPr>
                  <p:nvPr/>
                </p:nvSpPr>
                <p:spPr bwMode="auto">
                  <a:xfrm>
                    <a:off x="5411" y="9969"/>
                    <a:ext cx="1311" cy="1083"/>
                  </a:xfrm>
                  <a:prstGeom prst="ellipse">
                    <a:avLst/>
                  </a:prstGeom>
                  <a:solidFill>
                    <a:srgbClr val="C0C0C0"/>
                  </a:solidFill>
                  <a:ln w="12700">
                    <a:solidFill>
                      <a:srgbClr val="C0C0C0"/>
                    </a:solidFill>
                    <a:round/>
                    <a:headEnd/>
                    <a:tailEnd/>
                  </a:ln>
                </p:spPr>
                <p:txBody>
                  <a:bodyPr/>
                  <a:lstStyle/>
                  <a:p>
                    <a:endParaRPr lang="ru-RU"/>
                  </a:p>
                </p:txBody>
              </p:sp>
              <p:sp>
                <p:nvSpPr>
                  <p:cNvPr id="6179" name="Oval 35"/>
                  <p:cNvSpPr>
                    <a:spLocks noChangeArrowheads="1"/>
                  </p:cNvSpPr>
                  <p:nvPr/>
                </p:nvSpPr>
                <p:spPr bwMode="auto">
                  <a:xfrm>
                    <a:off x="4898" y="10425"/>
                    <a:ext cx="1254" cy="1197"/>
                  </a:xfrm>
                  <a:prstGeom prst="ellipse">
                    <a:avLst/>
                  </a:prstGeom>
                  <a:solidFill>
                    <a:srgbClr val="C0C0C0"/>
                  </a:solidFill>
                  <a:ln w="12700">
                    <a:solidFill>
                      <a:srgbClr val="C0C0C0"/>
                    </a:solidFill>
                    <a:round/>
                    <a:headEnd/>
                    <a:tailEnd/>
                  </a:ln>
                </p:spPr>
                <p:txBody>
                  <a:bodyPr/>
                  <a:lstStyle/>
                  <a:p>
                    <a:endParaRPr lang="ru-RU"/>
                  </a:p>
                </p:txBody>
              </p:sp>
              <p:sp>
                <p:nvSpPr>
                  <p:cNvPr id="6180" name="Oval 36"/>
                  <p:cNvSpPr>
                    <a:spLocks noChangeArrowheads="1"/>
                  </p:cNvSpPr>
                  <p:nvPr/>
                </p:nvSpPr>
                <p:spPr bwMode="auto">
                  <a:xfrm>
                    <a:off x="4157" y="10311"/>
                    <a:ext cx="1311" cy="1140"/>
                  </a:xfrm>
                  <a:prstGeom prst="ellipse">
                    <a:avLst/>
                  </a:prstGeom>
                  <a:solidFill>
                    <a:srgbClr val="C0C0C0"/>
                  </a:solidFill>
                  <a:ln w="12700">
                    <a:solidFill>
                      <a:srgbClr val="C0C0C0"/>
                    </a:solidFill>
                    <a:round/>
                    <a:headEnd/>
                    <a:tailEnd/>
                  </a:ln>
                </p:spPr>
                <p:txBody>
                  <a:bodyPr/>
                  <a:lstStyle/>
                  <a:p>
                    <a:endParaRPr lang="ru-RU"/>
                  </a:p>
                </p:txBody>
              </p:sp>
              <p:sp>
                <p:nvSpPr>
                  <p:cNvPr id="6181" name="Oval 37"/>
                  <p:cNvSpPr>
                    <a:spLocks noChangeArrowheads="1"/>
                  </p:cNvSpPr>
                  <p:nvPr/>
                </p:nvSpPr>
                <p:spPr bwMode="auto">
                  <a:xfrm>
                    <a:off x="3815" y="9912"/>
                    <a:ext cx="1368" cy="969"/>
                  </a:xfrm>
                  <a:prstGeom prst="ellipse">
                    <a:avLst/>
                  </a:prstGeom>
                  <a:solidFill>
                    <a:srgbClr val="C0C0C0"/>
                  </a:solidFill>
                  <a:ln w="12700">
                    <a:solidFill>
                      <a:srgbClr val="C0C0C0"/>
                    </a:solidFill>
                    <a:round/>
                    <a:headEnd/>
                    <a:tailEnd/>
                  </a:ln>
                </p:spPr>
                <p:txBody>
                  <a:bodyPr/>
                  <a:lstStyle/>
                  <a:p>
                    <a:endParaRPr lang="ru-RU"/>
                  </a:p>
                </p:txBody>
              </p:sp>
              <p:sp>
                <p:nvSpPr>
                  <p:cNvPr id="6182" name="Oval 38"/>
                  <p:cNvSpPr>
                    <a:spLocks noChangeArrowheads="1"/>
                  </p:cNvSpPr>
                  <p:nvPr/>
                </p:nvSpPr>
                <p:spPr bwMode="auto">
                  <a:xfrm>
                    <a:off x="3815" y="9798"/>
                    <a:ext cx="1368" cy="969"/>
                  </a:xfrm>
                  <a:prstGeom prst="ellipse">
                    <a:avLst/>
                  </a:prstGeom>
                  <a:solidFill>
                    <a:srgbClr val="FFFFFF"/>
                  </a:solidFill>
                  <a:ln w="19050">
                    <a:solidFill>
                      <a:srgbClr val="000066"/>
                    </a:solidFill>
                    <a:round/>
                    <a:headEnd/>
                    <a:tailEnd/>
                  </a:ln>
                </p:spPr>
                <p:txBody>
                  <a:bodyPr/>
                  <a:lstStyle/>
                  <a:p>
                    <a:endParaRPr lang="ru-RU"/>
                  </a:p>
                </p:txBody>
              </p:sp>
              <p:sp>
                <p:nvSpPr>
                  <p:cNvPr id="6183" name="Oval 39"/>
                  <p:cNvSpPr>
                    <a:spLocks noChangeArrowheads="1"/>
                  </p:cNvSpPr>
                  <p:nvPr/>
                </p:nvSpPr>
                <p:spPr bwMode="auto">
                  <a:xfrm>
                    <a:off x="4157" y="10197"/>
                    <a:ext cx="1311" cy="1140"/>
                  </a:xfrm>
                  <a:prstGeom prst="ellipse">
                    <a:avLst/>
                  </a:prstGeom>
                  <a:solidFill>
                    <a:srgbClr val="FFFFFF"/>
                  </a:solidFill>
                  <a:ln w="19050">
                    <a:solidFill>
                      <a:srgbClr val="000066"/>
                    </a:solidFill>
                    <a:round/>
                    <a:headEnd/>
                    <a:tailEnd/>
                  </a:ln>
                </p:spPr>
                <p:txBody>
                  <a:bodyPr/>
                  <a:lstStyle/>
                  <a:p>
                    <a:endParaRPr lang="ru-RU"/>
                  </a:p>
                </p:txBody>
              </p:sp>
              <p:sp>
                <p:nvSpPr>
                  <p:cNvPr id="6184" name="Oval 40"/>
                  <p:cNvSpPr>
                    <a:spLocks noChangeArrowheads="1"/>
                  </p:cNvSpPr>
                  <p:nvPr/>
                </p:nvSpPr>
                <p:spPr bwMode="auto">
                  <a:xfrm>
                    <a:off x="4898" y="10311"/>
                    <a:ext cx="1254" cy="1197"/>
                  </a:xfrm>
                  <a:prstGeom prst="ellipse">
                    <a:avLst/>
                  </a:prstGeom>
                  <a:solidFill>
                    <a:srgbClr val="FFFFFF"/>
                  </a:solidFill>
                  <a:ln w="19050">
                    <a:solidFill>
                      <a:srgbClr val="000066"/>
                    </a:solidFill>
                    <a:round/>
                    <a:headEnd/>
                    <a:tailEnd/>
                  </a:ln>
                </p:spPr>
                <p:txBody>
                  <a:bodyPr/>
                  <a:lstStyle/>
                  <a:p>
                    <a:endParaRPr lang="ru-RU"/>
                  </a:p>
                </p:txBody>
              </p:sp>
              <p:sp>
                <p:nvSpPr>
                  <p:cNvPr id="6185" name="Oval 41"/>
                  <p:cNvSpPr>
                    <a:spLocks noChangeArrowheads="1"/>
                  </p:cNvSpPr>
                  <p:nvPr/>
                </p:nvSpPr>
                <p:spPr bwMode="auto">
                  <a:xfrm>
                    <a:off x="5411" y="9855"/>
                    <a:ext cx="1311" cy="1083"/>
                  </a:xfrm>
                  <a:prstGeom prst="ellipse">
                    <a:avLst/>
                  </a:prstGeom>
                  <a:solidFill>
                    <a:srgbClr val="FFFFFF"/>
                  </a:solidFill>
                  <a:ln w="19050">
                    <a:solidFill>
                      <a:srgbClr val="000066"/>
                    </a:solidFill>
                    <a:round/>
                    <a:headEnd/>
                    <a:tailEnd/>
                  </a:ln>
                </p:spPr>
                <p:txBody>
                  <a:bodyPr/>
                  <a:lstStyle/>
                  <a:p>
                    <a:endParaRPr lang="ru-RU"/>
                  </a:p>
                </p:txBody>
              </p:sp>
              <p:sp>
                <p:nvSpPr>
                  <p:cNvPr id="6186" name="Oval 42"/>
                  <p:cNvSpPr>
                    <a:spLocks noChangeArrowheads="1"/>
                  </p:cNvSpPr>
                  <p:nvPr/>
                </p:nvSpPr>
                <p:spPr bwMode="auto">
                  <a:xfrm>
                    <a:off x="4328" y="9399"/>
                    <a:ext cx="1824" cy="1140"/>
                  </a:xfrm>
                  <a:prstGeom prst="ellipse">
                    <a:avLst/>
                  </a:prstGeom>
                  <a:solidFill>
                    <a:srgbClr val="FFFFFF"/>
                  </a:solidFill>
                  <a:ln w="19050">
                    <a:solidFill>
                      <a:srgbClr val="000066"/>
                    </a:solidFill>
                    <a:round/>
                    <a:headEnd/>
                    <a:tailEnd/>
                  </a:ln>
                </p:spPr>
                <p:txBody>
                  <a:bodyPr/>
                  <a:lstStyle/>
                  <a:p>
                    <a:endParaRPr lang="ru-RU"/>
                  </a:p>
                </p:txBody>
              </p:sp>
            </p:grpSp>
            <p:sp>
              <p:nvSpPr>
                <p:cNvPr id="6187" name="Oval 43"/>
                <p:cNvSpPr>
                  <a:spLocks noChangeArrowheads="1"/>
                </p:cNvSpPr>
                <p:nvPr/>
              </p:nvSpPr>
              <p:spPr bwMode="auto">
                <a:xfrm>
                  <a:off x="4157" y="9627"/>
                  <a:ext cx="2166" cy="1539"/>
                </a:xfrm>
                <a:prstGeom prst="ellipse">
                  <a:avLst/>
                </a:prstGeom>
                <a:solidFill>
                  <a:srgbClr val="FFFFFF"/>
                </a:solidFill>
                <a:ln w="12700">
                  <a:solidFill>
                    <a:srgbClr val="FFFFFF"/>
                  </a:solidFill>
                  <a:round/>
                  <a:headEnd/>
                  <a:tailEnd/>
                </a:ln>
              </p:spPr>
              <p:txBody>
                <a:bodyPr/>
                <a:lstStyle/>
                <a:p>
                  <a:endParaRPr lang="ru-RU"/>
                </a:p>
              </p:txBody>
            </p:sp>
          </p:grpSp>
        </p:grpSp>
        <p:grpSp>
          <p:nvGrpSpPr>
            <p:cNvPr id="6188" name="Group 44"/>
            <p:cNvGrpSpPr>
              <a:grpSpLocks/>
            </p:cNvGrpSpPr>
            <p:nvPr/>
          </p:nvGrpSpPr>
          <p:grpSpPr bwMode="auto">
            <a:xfrm>
              <a:off x="915" y="956"/>
              <a:ext cx="316" cy="710"/>
              <a:chOff x="4955" y="10140"/>
              <a:chExt cx="570" cy="1368"/>
            </a:xfrm>
          </p:grpSpPr>
          <p:grpSp>
            <p:nvGrpSpPr>
              <p:cNvPr id="6189" name="Group 45"/>
              <p:cNvGrpSpPr>
                <a:grpSpLocks/>
              </p:cNvGrpSpPr>
              <p:nvPr/>
            </p:nvGrpSpPr>
            <p:grpSpPr bwMode="auto">
              <a:xfrm>
                <a:off x="4955" y="10596"/>
                <a:ext cx="570" cy="912"/>
                <a:chOff x="5297" y="9342"/>
                <a:chExt cx="570" cy="912"/>
              </a:xfrm>
            </p:grpSpPr>
            <p:sp>
              <p:nvSpPr>
                <p:cNvPr id="6190" name="Rectangle 46"/>
                <p:cNvSpPr>
                  <a:spLocks noChangeArrowheads="1"/>
                </p:cNvSpPr>
                <p:nvPr/>
              </p:nvSpPr>
              <p:spPr bwMode="auto">
                <a:xfrm>
                  <a:off x="5297" y="9342"/>
                  <a:ext cx="570" cy="912"/>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191" name="Line 47"/>
                <p:cNvSpPr>
                  <a:spLocks noChangeShapeType="1"/>
                </p:cNvSpPr>
                <p:nvPr/>
              </p:nvSpPr>
              <p:spPr bwMode="auto">
                <a:xfrm>
                  <a:off x="5297" y="9798"/>
                  <a:ext cx="57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6192" name="Arc 48"/>
              <p:cNvSpPr>
                <a:spLocks/>
              </p:cNvSpPr>
              <p:nvPr/>
            </p:nvSpPr>
            <p:spPr bwMode="auto">
              <a:xfrm flipH="1" flipV="1">
                <a:off x="4955" y="10140"/>
                <a:ext cx="570" cy="28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193" name="Line 49"/>
              <p:cNvSpPr>
                <a:spLocks noChangeShapeType="1"/>
              </p:cNvSpPr>
              <p:nvPr/>
            </p:nvSpPr>
            <p:spPr bwMode="auto">
              <a:xfrm>
                <a:off x="4955" y="10140"/>
                <a:ext cx="0" cy="456"/>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194" name="Line 50"/>
              <p:cNvSpPr>
                <a:spLocks noChangeShapeType="1"/>
              </p:cNvSpPr>
              <p:nvPr/>
            </p:nvSpPr>
            <p:spPr bwMode="auto">
              <a:xfrm>
                <a:off x="5525" y="10425"/>
                <a:ext cx="0" cy="171"/>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6195" name="Group 51"/>
            <p:cNvGrpSpPr>
              <a:grpSpLocks/>
            </p:cNvGrpSpPr>
            <p:nvPr/>
          </p:nvGrpSpPr>
          <p:grpSpPr bwMode="auto">
            <a:xfrm flipH="1">
              <a:off x="4146" y="2850"/>
              <a:ext cx="317" cy="711"/>
              <a:chOff x="4955" y="10140"/>
              <a:chExt cx="570" cy="1368"/>
            </a:xfrm>
          </p:grpSpPr>
          <p:grpSp>
            <p:nvGrpSpPr>
              <p:cNvPr id="6196" name="Group 52"/>
              <p:cNvGrpSpPr>
                <a:grpSpLocks/>
              </p:cNvGrpSpPr>
              <p:nvPr/>
            </p:nvGrpSpPr>
            <p:grpSpPr bwMode="auto">
              <a:xfrm>
                <a:off x="4955" y="10596"/>
                <a:ext cx="570" cy="912"/>
                <a:chOff x="5297" y="9342"/>
                <a:chExt cx="570" cy="912"/>
              </a:xfrm>
            </p:grpSpPr>
            <p:sp>
              <p:nvSpPr>
                <p:cNvPr id="6197" name="Rectangle 53"/>
                <p:cNvSpPr>
                  <a:spLocks noChangeArrowheads="1"/>
                </p:cNvSpPr>
                <p:nvPr/>
              </p:nvSpPr>
              <p:spPr bwMode="auto">
                <a:xfrm flipH="1">
                  <a:off x="5297" y="9342"/>
                  <a:ext cx="570" cy="912"/>
                </a:xfrm>
                <a:prstGeom prst="rect">
                  <a:avLst/>
                </a:prstGeom>
                <a:noFill/>
                <a:ln w="19050">
                  <a:solidFill>
                    <a:srgbClr val="CC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198" name="Line 54"/>
                <p:cNvSpPr>
                  <a:spLocks noChangeShapeType="1"/>
                </p:cNvSpPr>
                <p:nvPr/>
              </p:nvSpPr>
              <p:spPr bwMode="auto">
                <a:xfrm>
                  <a:off x="5297" y="9798"/>
                  <a:ext cx="570" cy="0"/>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6199" name="Arc 55"/>
              <p:cNvSpPr>
                <a:spLocks/>
              </p:cNvSpPr>
              <p:nvPr/>
            </p:nvSpPr>
            <p:spPr bwMode="auto">
              <a:xfrm flipH="1" flipV="1">
                <a:off x="4955" y="10140"/>
                <a:ext cx="570" cy="285"/>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CC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200" name="Line 56"/>
              <p:cNvSpPr>
                <a:spLocks noChangeShapeType="1"/>
              </p:cNvSpPr>
              <p:nvPr/>
            </p:nvSpPr>
            <p:spPr bwMode="auto">
              <a:xfrm>
                <a:off x="4955" y="10140"/>
                <a:ext cx="0" cy="456"/>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201" name="Line 57"/>
              <p:cNvSpPr>
                <a:spLocks noChangeShapeType="1"/>
              </p:cNvSpPr>
              <p:nvPr/>
            </p:nvSpPr>
            <p:spPr bwMode="auto">
              <a:xfrm>
                <a:off x="5525" y="10425"/>
                <a:ext cx="0" cy="171"/>
              </a:xfrm>
              <a:prstGeom prst="line">
                <a:avLst/>
              </a:prstGeom>
              <a:noFill/>
              <a:ln w="19050">
                <a:solidFill>
                  <a:srgbClr val="CC0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6202" name="Rectangle 58"/>
            <p:cNvSpPr>
              <a:spLocks noChangeArrowheads="1"/>
            </p:cNvSpPr>
            <p:nvPr/>
          </p:nvSpPr>
          <p:spPr bwMode="auto">
            <a:xfrm>
              <a:off x="3608" y="3294"/>
              <a:ext cx="316" cy="296"/>
            </a:xfrm>
            <a:prstGeom prst="rect">
              <a:avLst/>
            </a:prstGeom>
            <a:solidFill>
              <a:srgbClr val="99FF99"/>
            </a:solidFill>
            <a:ln w="19050">
              <a:solidFill>
                <a:srgbClr val="006666"/>
              </a:solidFill>
              <a:miter lim="800000"/>
              <a:headEnd/>
              <a:tailEnd/>
            </a:ln>
          </p:spPr>
          <p:txBody>
            <a:bodyPr/>
            <a:lstStyle/>
            <a:p>
              <a:endParaRPr lang="ru-RU"/>
            </a:p>
          </p:txBody>
        </p:sp>
        <p:sp>
          <p:nvSpPr>
            <p:cNvPr id="6203" name="Rectangle 59"/>
            <p:cNvSpPr>
              <a:spLocks noChangeArrowheads="1"/>
            </p:cNvSpPr>
            <p:nvPr/>
          </p:nvSpPr>
          <p:spPr bwMode="auto">
            <a:xfrm>
              <a:off x="1453" y="3294"/>
              <a:ext cx="317" cy="296"/>
            </a:xfrm>
            <a:prstGeom prst="rect">
              <a:avLst/>
            </a:prstGeom>
            <a:solidFill>
              <a:srgbClr val="669900"/>
            </a:solidFill>
            <a:ln w="19050">
              <a:solidFill>
                <a:srgbClr val="CC9900"/>
              </a:solidFill>
              <a:miter lim="800000"/>
              <a:headEnd/>
              <a:tailEnd/>
            </a:ln>
          </p:spPr>
          <p:txBody>
            <a:bodyPr/>
            <a:lstStyle/>
            <a:p>
              <a:endParaRPr lang="ru-RU"/>
            </a:p>
          </p:txBody>
        </p:sp>
        <p:sp>
          <p:nvSpPr>
            <p:cNvPr id="6205" name="Freeform 61"/>
            <p:cNvSpPr>
              <a:spLocks/>
            </p:cNvSpPr>
            <p:nvPr/>
          </p:nvSpPr>
          <p:spPr bwMode="auto">
            <a:xfrm>
              <a:off x="1578" y="1696"/>
              <a:ext cx="259" cy="1036"/>
            </a:xfrm>
            <a:custGeom>
              <a:avLst/>
              <a:gdLst>
                <a:gd name="T0" fmla="*/ 231 w 465"/>
                <a:gd name="T1" fmla="*/ 0 h 1995"/>
                <a:gd name="T2" fmla="*/ 232 w 465"/>
                <a:gd name="T3" fmla="*/ 731 h 1995"/>
                <a:gd name="T4" fmla="*/ 465 w 465"/>
                <a:gd name="T5" fmla="*/ 851 h 1995"/>
                <a:gd name="T6" fmla="*/ 0 w 465"/>
                <a:gd name="T7" fmla="*/ 1083 h 1995"/>
                <a:gd name="T8" fmla="*/ 232 w 465"/>
                <a:gd name="T9" fmla="*/ 1188 h 1995"/>
                <a:gd name="T10" fmla="*/ 232 w 465"/>
                <a:gd name="T11" fmla="*/ 1995 h 1995"/>
              </a:gdLst>
              <a:ahLst/>
              <a:cxnLst>
                <a:cxn ang="0">
                  <a:pos x="T0" y="T1"/>
                </a:cxn>
                <a:cxn ang="0">
                  <a:pos x="T2" y="T3"/>
                </a:cxn>
                <a:cxn ang="0">
                  <a:pos x="T4" y="T5"/>
                </a:cxn>
                <a:cxn ang="0">
                  <a:pos x="T6" y="T7"/>
                </a:cxn>
                <a:cxn ang="0">
                  <a:pos x="T8" y="T9"/>
                </a:cxn>
                <a:cxn ang="0">
                  <a:pos x="T10" y="T11"/>
                </a:cxn>
              </a:cxnLst>
              <a:rect l="0" t="0" r="r" b="b"/>
              <a:pathLst>
                <a:path w="465" h="1995">
                  <a:moveTo>
                    <a:pt x="231" y="0"/>
                  </a:moveTo>
                  <a:lnTo>
                    <a:pt x="232" y="731"/>
                  </a:lnTo>
                  <a:lnTo>
                    <a:pt x="465" y="851"/>
                  </a:lnTo>
                  <a:lnTo>
                    <a:pt x="0" y="1083"/>
                  </a:lnTo>
                  <a:lnTo>
                    <a:pt x="232" y="1188"/>
                  </a:lnTo>
                  <a:lnTo>
                    <a:pt x="232" y="1995"/>
                  </a:lnTo>
                </a:path>
              </a:pathLst>
            </a:custGeom>
            <a:noFill/>
            <a:ln w="1905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206" name="Freeform 62"/>
            <p:cNvSpPr>
              <a:spLocks/>
            </p:cNvSpPr>
            <p:nvPr/>
          </p:nvSpPr>
          <p:spPr bwMode="auto">
            <a:xfrm>
              <a:off x="1390" y="1696"/>
              <a:ext cx="263" cy="1036"/>
            </a:xfrm>
            <a:custGeom>
              <a:avLst/>
              <a:gdLst>
                <a:gd name="T0" fmla="*/ 238 w 472"/>
                <a:gd name="T1" fmla="*/ 0 h 1995"/>
                <a:gd name="T2" fmla="*/ 239 w 472"/>
                <a:gd name="T3" fmla="*/ 731 h 1995"/>
                <a:gd name="T4" fmla="*/ 472 w 472"/>
                <a:gd name="T5" fmla="*/ 851 h 1995"/>
                <a:gd name="T6" fmla="*/ 0 w 472"/>
                <a:gd name="T7" fmla="*/ 1083 h 1995"/>
                <a:gd name="T8" fmla="*/ 233 w 472"/>
                <a:gd name="T9" fmla="*/ 1188 h 1995"/>
                <a:gd name="T10" fmla="*/ 239 w 472"/>
                <a:gd name="T11" fmla="*/ 1995 h 1995"/>
              </a:gdLst>
              <a:ahLst/>
              <a:cxnLst>
                <a:cxn ang="0">
                  <a:pos x="T0" y="T1"/>
                </a:cxn>
                <a:cxn ang="0">
                  <a:pos x="T2" y="T3"/>
                </a:cxn>
                <a:cxn ang="0">
                  <a:pos x="T4" y="T5"/>
                </a:cxn>
                <a:cxn ang="0">
                  <a:pos x="T6" y="T7"/>
                </a:cxn>
                <a:cxn ang="0">
                  <a:pos x="T8" y="T9"/>
                </a:cxn>
                <a:cxn ang="0">
                  <a:pos x="T10" y="T11"/>
                </a:cxn>
              </a:cxnLst>
              <a:rect l="0" t="0" r="r" b="b"/>
              <a:pathLst>
                <a:path w="472" h="1995">
                  <a:moveTo>
                    <a:pt x="238" y="0"/>
                  </a:moveTo>
                  <a:lnTo>
                    <a:pt x="239" y="731"/>
                  </a:lnTo>
                  <a:lnTo>
                    <a:pt x="472" y="851"/>
                  </a:lnTo>
                  <a:lnTo>
                    <a:pt x="0" y="1083"/>
                  </a:lnTo>
                  <a:lnTo>
                    <a:pt x="233" y="1188"/>
                  </a:lnTo>
                  <a:lnTo>
                    <a:pt x="239" y="1995"/>
                  </a:lnTo>
                </a:path>
              </a:pathLst>
            </a:custGeom>
            <a:noFill/>
            <a:ln w="19050"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grpSp>
          <p:nvGrpSpPr>
            <p:cNvPr id="6246" name="Group 102"/>
            <p:cNvGrpSpPr>
              <a:grpSpLocks/>
            </p:cNvGrpSpPr>
            <p:nvPr/>
          </p:nvGrpSpPr>
          <p:grpSpPr bwMode="auto">
            <a:xfrm>
              <a:off x="1230" y="1461"/>
              <a:ext cx="222" cy="178"/>
              <a:chOff x="748" y="2101"/>
              <a:chExt cx="222" cy="178"/>
            </a:xfrm>
          </p:grpSpPr>
          <p:sp>
            <p:nvSpPr>
              <p:cNvPr id="6208" name="Line 64"/>
              <p:cNvSpPr>
                <a:spLocks noChangeShapeType="1"/>
              </p:cNvSpPr>
              <p:nvPr/>
            </p:nvSpPr>
            <p:spPr bwMode="auto">
              <a:xfrm>
                <a:off x="748" y="2101"/>
                <a:ext cx="2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209" name="Line 65"/>
              <p:cNvSpPr>
                <a:spLocks noChangeShapeType="1"/>
              </p:cNvSpPr>
              <p:nvPr/>
            </p:nvSpPr>
            <p:spPr bwMode="auto">
              <a:xfrm>
                <a:off x="748" y="2160"/>
                <a:ext cx="2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210" name="Line 66"/>
              <p:cNvSpPr>
                <a:spLocks noChangeShapeType="1"/>
              </p:cNvSpPr>
              <p:nvPr/>
            </p:nvSpPr>
            <p:spPr bwMode="auto">
              <a:xfrm>
                <a:off x="748" y="2279"/>
                <a:ext cx="2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6211" name="Text Box 67"/>
            <p:cNvSpPr txBox="1">
              <a:spLocks noChangeArrowheads="1"/>
            </p:cNvSpPr>
            <p:nvPr/>
          </p:nvSpPr>
          <p:spPr bwMode="auto">
            <a:xfrm>
              <a:off x="1297" y="1485"/>
              <a:ext cx="16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nchor="ctr" anchorCtr="1"/>
            <a:lstStyle/>
            <a:p>
              <a:pPr algn="ctr"/>
              <a:r>
                <a:rPr lang="ru-RU" altLang="ru-RU" sz="1400" b="1">
                  <a:solidFill>
                    <a:srgbClr val="CC0000"/>
                  </a:solidFill>
                </a:rPr>
                <a:t>…</a:t>
              </a:r>
              <a:endParaRPr lang="ru-RU" altLang="ru-RU" sz="1400">
                <a:solidFill>
                  <a:srgbClr val="CC0000"/>
                </a:solidFill>
              </a:endParaRPr>
            </a:p>
          </p:txBody>
        </p:sp>
        <p:sp>
          <p:nvSpPr>
            <p:cNvPr id="6213" name="Line 69"/>
            <p:cNvSpPr>
              <a:spLocks noChangeShapeType="1"/>
            </p:cNvSpPr>
            <p:nvPr/>
          </p:nvSpPr>
          <p:spPr bwMode="auto">
            <a:xfrm>
              <a:off x="3923" y="3354"/>
              <a:ext cx="2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214" name="Line 70"/>
            <p:cNvSpPr>
              <a:spLocks noChangeShapeType="1"/>
            </p:cNvSpPr>
            <p:nvPr/>
          </p:nvSpPr>
          <p:spPr bwMode="auto">
            <a:xfrm>
              <a:off x="3923" y="3413"/>
              <a:ext cx="2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215" name="Line 71"/>
            <p:cNvSpPr>
              <a:spLocks noChangeShapeType="1"/>
            </p:cNvSpPr>
            <p:nvPr/>
          </p:nvSpPr>
          <p:spPr bwMode="auto">
            <a:xfrm>
              <a:off x="3923" y="3531"/>
              <a:ext cx="222"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216" name="Text Box 72"/>
            <p:cNvSpPr txBox="1">
              <a:spLocks noChangeArrowheads="1"/>
            </p:cNvSpPr>
            <p:nvPr/>
          </p:nvSpPr>
          <p:spPr bwMode="auto">
            <a:xfrm>
              <a:off x="3934" y="3368"/>
              <a:ext cx="127" cy="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gn="ctr"/>
              <a:r>
                <a:rPr lang="ru-RU" altLang="ru-RU" sz="1400" b="1">
                  <a:solidFill>
                    <a:srgbClr val="CC0000"/>
                  </a:solidFill>
                </a:rPr>
                <a:t>…</a:t>
              </a:r>
              <a:endParaRPr lang="ru-RU" altLang="ru-RU" sz="1400">
                <a:solidFill>
                  <a:srgbClr val="CC0000"/>
                </a:solidFill>
              </a:endParaRPr>
            </a:p>
          </p:txBody>
        </p:sp>
        <p:grpSp>
          <p:nvGrpSpPr>
            <p:cNvPr id="6218" name="Group 74"/>
            <p:cNvGrpSpPr>
              <a:grpSpLocks/>
            </p:cNvGrpSpPr>
            <p:nvPr/>
          </p:nvGrpSpPr>
          <p:grpSpPr bwMode="auto">
            <a:xfrm rot="16200000" flipH="1">
              <a:off x="1477" y="3066"/>
              <a:ext cx="266" cy="190"/>
              <a:chOff x="6548" y="11964"/>
              <a:chExt cx="399" cy="342"/>
            </a:xfrm>
          </p:grpSpPr>
          <p:sp>
            <p:nvSpPr>
              <p:cNvPr id="6219" name="Line 75"/>
              <p:cNvSpPr>
                <a:spLocks noChangeShapeType="1"/>
              </p:cNvSpPr>
              <p:nvPr/>
            </p:nvSpPr>
            <p:spPr bwMode="auto">
              <a:xfrm>
                <a:off x="6548" y="11964"/>
                <a:ext cx="39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220" name="Line 76"/>
              <p:cNvSpPr>
                <a:spLocks noChangeShapeType="1"/>
              </p:cNvSpPr>
              <p:nvPr/>
            </p:nvSpPr>
            <p:spPr bwMode="auto">
              <a:xfrm>
                <a:off x="6548" y="12078"/>
                <a:ext cx="39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221" name="Line 77"/>
              <p:cNvSpPr>
                <a:spLocks noChangeShapeType="1"/>
              </p:cNvSpPr>
              <p:nvPr/>
            </p:nvSpPr>
            <p:spPr bwMode="auto">
              <a:xfrm>
                <a:off x="6548" y="12306"/>
                <a:ext cx="399"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6222" name="Text Box 78"/>
            <p:cNvSpPr txBox="1">
              <a:spLocks noChangeArrowheads="1"/>
            </p:cNvSpPr>
            <p:nvPr/>
          </p:nvSpPr>
          <p:spPr bwMode="auto">
            <a:xfrm>
              <a:off x="1570" y="3117"/>
              <a:ext cx="137"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lIns="0" tIns="0" rIns="0" bIns="0"/>
            <a:lstStyle/>
            <a:p>
              <a:pPr algn="ctr"/>
              <a:r>
                <a:rPr lang="ru-RU" altLang="ru-RU" sz="1400" b="1">
                  <a:solidFill>
                    <a:srgbClr val="CC0000"/>
                  </a:solidFill>
                </a:rPr>
                <a:t>…</a:t>
              </a:r>
              <a:endParaRPr lang="ru-RU" altLang="ru-RU" sz="1400">
                <a:solidFill>
                  <a:srgbClr val="CC0000"/>
                </a:solidFill>
              </a:endParaRPr>
            </a:p>
          </p:txBody>
        </p:sp>
        <p:sp>
          <p:nvSpPr>
            <p:cNvPr id="6223" name="Line 79"/>
            <p:cNvSpPr>
              <a:spLocks noChangeShapeType="1"/>
            </p:cNvSpPr>
            <p:nvPr/>
          </p:nvSpPr>
          <p:spPr bwMode="auto">
            <a:xfrm>
              <a:off x="1770" y="3354"/>
              <a:ext cx="18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224" name="Line 80"/>
            <p:cNvSpPr>
              <a:spLocks noChangeShapeType="1"/>
            </p:cNvSpPr>
            <p:nvPr/>
          </p:nvSpPr>
          <p:spPr bwMode="auto">
            <a:xfrm>
              <a:off x="1770" y="3531"/>
              <a:ext cx="1838" cy="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226" name="Text Box 82"/>
            <p:cNvSpPr txBox="1">
              <a:spLocks noChangeArrowheads="1"/>
            </p:cNvSpPr>
            <p:nvPr/>
          </p:nvSpPr>
          <p:spPr bwMode="auto">
            <a:xfrm>
              <a:off x="1246" y="1133"/>
              <a:ext cx="66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200" b="1">
                  <a:solidFill>
                    <a:srgbClr val="800080"/>
                  </a:solidFill>
                  <a:effectLst>
                    <a:outerShdw blurRad="38100" dist="38100" dir="2700000" algn="tl">
                      <a:srgbClr val="C0C0C0"/>
                    </a:outerShdw>
                  </a:effectLst>
                </a:rPr>
                <a:t>Физический</a:t>
              </a:r>
            </a:p>
            <a:p>
              <a:pPr algn="ctr"/>
              <a:r>
                <a:rPr lang="ru-RU" altLang="ru-RU" sz="1200" b="1">
                  <a:solidFill>
                    <a:srgbClr val="800080"/>
                  </a:solidFill>
                  <a:effectLst>
                    <a:outerShdw blurRad="38100" dist="38100" dir="2700000" algn="tl">
                      <a:srgbClr val="C0C0C0"/>
                    </a:outerShdw>
                  </a:effectLst>
                </a:rPr>
                <a:t>интерфейс</a:t>
              </a:r>
            </a:p>
          </p:txBody>
        </p:sp>
        <p:sp>
          <p:nvSpPr>
            <p:cNvPr id="6228" name="Freeform 84"/>
            <p:cNvSpPr>
              <a:spLocks/>
            </p:cNvSpPr>
            <p:nvPr/>
          </p:nvSpPr>
          <p:spPr bwMode="auto">
            <a:xfrm>
              <a:off x="1310" y="1370"/>
              <a:ext cx="106" cy="296"/>
            </a:xfrm>
            <a:custGeom>
              <a:avLst/>
              <a:gdLst>
                <a:gd name="T0" fmla="*/ 192 w 192"/>
                <a:gd name="T1" fmla="*/ 0 h 606"/>
                <a:gd name="T2" fmla="*/ 0 w 192"/>
                <a:gd name="T3" fmla="*/ 129 h 606"/>
                <a:gd name="T4" fmla="*/ 0 w 192"/>
                <a:gd name="T5" fmla="*/ 606 h 606"/>
              </a:gdLst>
              <a:ahLst/>
              <a:cxnLst>
                <a:cxn ang="0">
                  <a:pos x="T0" y="T1"/>
                </a:cxn>
                <a:cxn ang="0">
                  <a:pos x="T2" y="T3"/>
                </a:cxn>
                <a:cxn ang="0">
                  <a:pos x="T4" y="T5"/>
                </a:cxn>
              </a:cxnLst>
              <a:rect l="0" t="0" r="r" b="b"/>
              <a:pathLst>
                <a:path w="192" h="606">
                  <a:moveTo>
                    <a:pt x="192" y="0"/>
                  </a:moveTo>
                  <a:lnTo>
                    <a:pt x="0" y="129"/>
                  </a:lnTo>
                  <a:lnTo>
                    <a:pt x="0" y="606"/>
                  </a:lnTo>
                </a:path>
              </a:pathLst>
            </a:custGeom>
            <a:noFill/>
            <a:ln w="19050" cap="flat" cmpd="sng">
              <a:solidFill>
                <a:schemeClr val="accent2"/>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229" name="Freeform 85"/>
            <p:cNvSpPr>
              <a:spLocks/>
            </p:cNvSpPr>
            <p:nvPr/>
          </p:nvSpPr>
          <p:spPr bwMode="auto">
            <a:xfrm flipH="1">
              <a:off x="3971" y="3265"/>
              <a:ext cx="106" cy="314"/>
            </a:xfrm>
            <a:custGeom>
              <a:avLst/>
              <a:gdLst>
                <a:gd name="T0" fmla="*/ 192 w 192"/>
                <a:gd name="T1" fmla="*/ 0 h 606"/>
                <a:gd name="T2" fmla="*/ 0 w 192"/>
                <a:gd name="T3" fmla="*/ 129 h 606"/>
                <a:gd name="T4" fmla="*/ 0 w 192"/>
                <a:gd name="T5" fmla="*/ 606 h 606"/>
              </a:gdLst>
              <a:ahLst/>
              <a:cxnLst>
                <a:cxn ang="0">
                  <a:pos x="T0" y="T1"/>
                </a:cxn>
                <a:cxn ang="0">
                  <a:pos x="T2" y="T3"/>
                </a:cxn>
                <a:cxn ang="0">
                  <a:pos x="T4" y="T5"/>
                </a:cxn>
              </a:cxnLst>
              <a:rect l="0" t="0" r="r" b="b"/>
              <a:pathLst>
                <a:path w="192" h="606">
                  <a:moveTo>
                    <a:pt x="192" y="0"/>
                  </a:moveTo>
                  <a:lnTo>
                    <a:pt x="0" y="129"/>
                  </a:lnTo>
                  <a:lnTo>
                    <a:pt x="0" y="606"/>
                  </a:lnTo>
                </a:path>
              </a:pathLst>
            </a:custGeom>
            <a:noFill/>
            <a:ln w="19050" cap="flat" cmpd="sng">
              <a:solidFill>
                <a:srgbClr val="000066"/>
              </a:solidFill>
              <a:prstDash val="sys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230" name="Text Box 86"/>
            <p:cNvSpPr txBox="1">
              <a:spLocks noChangeArrowheads="1"/>
            </p:cNvSpPr>
            <p:nvPr/>
          </p:nvSpPr>
          <p:spPr bwMode="auto">
            <a:xfrm>
              <a:off x="1065" y="748"/>
              <a:ext cx="681" cy="21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800080"/>
                  </a:solidFill>
                  <a:latin typeface="Tahoma" panose="020B0604030504040204" pitchFamily="34" charset="0"/>
                </a:rPr>
                <a:t>Пункт А</a:t>
              </a:r>
              <a:endParaRPr lang="ru-RU" altLang="ru-RU" sz="2000" b="1">
                <a:solidFill>
                  <a:srgbClr val="800080"/>
                </a:solidFill>
              </a:endParaRPr>
            </a:p>
          </p:txBody>
        </p:sp>
        <p:sp>
          <p:nvSpPr>
            <p:cNvPr id="6233" name="Text Box 89"/>
            <p:cNvSpPr txBox="1">
              <a:spLocks noChangeArrowheads="1"/>
            </p:cNvSpPr>
            <p:nvPr/>
          </p:nvSpPr>
          <p:spPr bwMode="auto">
            <a:xfrm>
              <a:off x="2475" y="3563"/>
              <a:ext cx="444" cy="11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CC0000"/>
                  </a:solidFill>
                  <a:latin typeface="Tahoma" panose="020B0604030504040204" pitchFamily="34" charset="0"/>
                </a:rPr>
                <a:t>ВОЛС</a:t>
              </a:r>
              <a:endParaRPr lang="ru-RU" altLang="ru-RU" sz="1600" b="1">
                <a:solidFill>
                  <a:srgbClr val="CC0000"/>
                </a:solidFill>
              </a:endParaRPr>
            </a:p>
          </p:txBody>
        </p:sp>
        <p:sp>
          <p:nvSpPr>
            <p:cNvPr id="6234" name="Text Box 90"/>
            <p:cNvSpPr txBox="1">
              <a:spLocks noChangeArrowheads="1"/>
            </p:cNvSpPr>
            <p:nvPr/>
          </p:nvSpPr>
          <p:spPr bwMode="auto">
            <a:xfrm>
              <a:off x="961" y="1252"/>
              <a:ext cx="22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400" b="1">
                  <a:solidFill>
                    <a:srgbClr val="CC0000"/>
                  </a:solidFill>
                  <a:effectLst>
                    <a:outerShdw blurRad="38100" dist="38100" dir="2700000" algn="tl">
                      <a:srgbClr val="C0C0C0"/>
                    </a:outerShdw>
                  </a:effectLst>
                  <a:latin typeface="Tahoma" panose="020B0604030504040204" pitchFamily="34" charset="0"/>
                </a:rPr>
                <a:t>2</a:t>
              </a:r>
              <a:endParaRPr lang="ru-RU" altLang="ru-RU" sz="1400" b="1">
                <a:solidFill>
                  <a:srgbClr val="CC0000"/>
                </a:solidFill>
                <a:effectLst>
                  <a:outerShdw blurRad="38100" dist="38100" dir="2700000" algn="tl">
                    <a:srgbClr val="C0C0C0"/>
                  </a:outerShdw>
                </a:effectLst>
              </a:endParaRPr>
            </a:p>
          </p:txBody>
        </p:sp>
        <p:sp>
          <p:nvSpPr>
            <p:cNvPr id="6235" name="Text Box 91"/>
            <p:cNvSpPr txBox="1">
              <a:spLocks noChangeArrowheads="1"/>
            </p:cNvSpPr>
            <p:nvPr/>
          </p:nvSpPr>
          <p:spPr bwMode="auto">
            <a:xfrm>
              <a:off x="961" y="1489"/>
              <a:ext cx="221"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400" b="1">
                  <a:solidFill>
                    <a:srgbClr val="CC0000"/>
                  </a:solidFill>
                  <a:effectLst>
                    <a:outerShdw blurRad="38100" dist="38100" dir="2700000" algn="tl">
                      <a:srgbClr val="C0C0C0"/>
                    </a:outerShdw>
                  </a:effectLst>
                  <a:latin typeface="Tahoma" panose="020B0604030504040204" pitchFamily="34" charset="0"/>
                </a:rPr>
                <a:t>1</a:t>
              </a:r>
              <a:endParaRPr lang="ru-RU" altLang="ru-RU" sz="1400" b="1">
                <a:solidFill>
                  <a:srgbClr val="CC0000"/>
                </a:solidFill>
                <a:effectLst>
                  <a:outerShdw blurRad="38100" dist="38100" dir="2700000" algn="tl">
                    <a:srgbClr val="C0C0C0"/>
                  </a:outerShdw>
                </a:effectLst>
              </a:endParaRPr>
            </a:p>
          </p:txBody>
        </p:sp>
        <p:sp>
          <p:nvSpPr>
            <p:cNvPr id="6236" name="Text Box 92"/>
            <p:cNvSpPr txBox="1">
              <a:spLocks noChangeArrowheads="1"/>
            </p:cNvSpPr>
            <p:nvPr/>
          </p:nvSpPr>
          <p:spPr bwMode="auto">
            <a:xfrm>
              <a:off x="4192" y="3146"/>
              <a:ext cx="22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CC0000"/>
                  </a:solidFill>
                  <a:miter lim="800000"/>
                  <a:headEnd/>
                  <a:tailEnd/>
                </a14:hiddenLine>
              </a:ext>
            </a:extLst>
          </p:spPr>
          <p:txBody>
            <a:bodyPr lIns="0" tIns="0" rIns="0" bIns="0"/>
            <a:lstStyle/>
            <a:p>
              <a:pPr algn="ctr"/>
              <a:r>
                <a:rPr lang="ru-RU" altLang="ru-RU" sz="1400" b="1">
                  <a:solidFill>
                    <a:srgbClr val="CC0000"/>
                  </a:solidFill>
                  <a:effectLst>
                    <a:outerShdw blurRad="38100" dist="38100" dir="2700000" algn="tl">
                      <a:srgbClr val="C0C0C0"/>
                    </a:outerShdw>
                  </a:effectLst>
                  <a:latin typeface="Tahoma" panose="020B0604030504040204" pitchFamily="34" charset="0"/>
                </a:rPr>
                <a:t>2</a:t>
              </a:r>
            </a:p>
          </p:txBody>
        </p:sp>
        <p:sp>
          <p:nvSpPr>
            <p:cNvPr id="6237" name="Text Box 93"/>
            <p:cNvSpPr txBox="1">
              <a:spLocks noChangeArrowheads="1"/>
            </p:cNvSpPr>
            <p:nvPr/>
          </p:nvSpPr>
          <p:spPr bwMode="auto">
            <a:xfrm>
              <a:off x="4192" y="3383"/>
              <a:ext cx="222" cy="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400" b="1">
                  <a:solidFill>
                    <a:srgbClr val="CC0000"/>
                  </a:solidFill>
                  <a:effectLst>
                    <a:outerShdw blurRad="38100" dist="38100" dir="2700000" algn="tl">
                      <a:srgbClr val="C0C0C0"/>
                    </a:outerShdw>
                  </a:effectLst>
                  <a:latin typeface="Tahoma" panose="020B0604030504040204" pitchFamily="34" charset="0"/>
                </a:rPr>
                <a:t>1</a:t>
              </a:r>
            </a:p>
          </p:txBody>
        </p:sp>
        <p:sp>
          <p:nvSpPr>
            <p:cNvPr id="6238" name="Text Box 94"/>
            <p:cNvSpPr txBox="1">
              <a:spLocks noChangeArrowheads="1"/>
            </p:cNvSpPr>
            <p:nvPr/>
          </p:nvSpPr>
          <p:spPr bwMode="auto">
            <a:xfrm>
              <a:off x="1499" y="3383"/>
              <a:ext cx="222" cy="14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400" b="1">
                  <a:solidFill>
                    <a:schemeClr val="accent1"/>
                  </a:solidFill>
                  <a:latin typeface="Tahoma" panose="020B0604030504040204" pitchFamily="34" charset="0"/>
                </a:rPr>
                <a:t>ТП</a:t>
              </a:r>
              <a:endParaRPr lang="ru-RU" altLang="ru-RU" sz="1400" b="1">
                <a:solidFill>
                  <a:schemeClr val="accent1"/>
                </a:solidFill>
              </a:endParaRPr>
            </a:p>
          </p:txBody>
        </p:sp>
        <p:sp>
          <p:nvSpPr>
            <p:cNvPr id="6239" name="Text Box 95"/>
            <p:cNvSpPr txBox="1">
              <a:spLocks noChangeArrowheads="1"/>
            </p:cNvSpPr>
            <p:nvPr/>
          </p:nvSpPr>
          <p:spPr bwMode="auto">
            <a:xfrm>
              <a:off x="3651" y="3359"/>
              <a:ext cx="222" cy="14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000066"/>
                  </a:solidFill>
                  <a:latin typeface="Tahoma" panose="020B0604030504040204" pitchFamily="34" charset="0"/>
                </a:rPr>
                <a:t>ОП</a:t>
              </a:r>
              <a:endParaRPr lang="ru-RU" altLang="ru-RU" sz="1600" b="1">
                <a:solidFill>
                  <a:srgbClr val="000066"/>
                </a:solidFill>
              </a:endParaRPr>
            </a:p>
          </p:txBody>
        </p:sp>
        <p:grpSp>
          <p:nvGrpSpPr>
            <p:cNvPr id="6248" name="Group 104"/>
            <p:cNvGrpSpPr>
              <a:grpSpLocks/>
            </p:cNvGrpSpPr>
            <p:nvPr/>
          </p:nvGrpSpPr>
          <p:grpSpPr bwMode="auto">
            <a:xfrm>
              <a:off x="1453" y="1400"/>
              <a:ext cx="317" cy="296"/>
              <a:chOff x="1544" y="1287"/>
              <a:chExt cx="317" cy="296"/>
            </a:xfrm>
          </p:grpSpPr>
          <p:sp>
            <p:nvSpPr>
              <p:cNvPr id="6204" name="Rectangle 60"/>
              <p:cNvSpPr>
                <a:spLocks noChangeArrowheads="1"/>
              </p:cNvSpPr>
              <p:nvPr/>
            </p:nvSpPr>
            <p:spPr bwMode="auto">
              <a:xfrm>
                <a:off x="1544" y="1287"/>
                <a:ext cx="317" cy="296"/>
              </a:xfrm>
              <a:prstGeom prst="rect">
                <a:avLst/>
              </a:prstGeom>
              <a:solidFill>
                <a:schemeClr val="accent1"/>
              </a:solidFill>
              <a:ln w="19050">
                <a:solidFill>
                  <a:schemeClr val="hlink"/>
                </a:solidFill>
                <a:miter lim="800000"/>
                <a:headEnd/>
                <a:tailEnd/>
              </a:ln>
            </p:spPr>
            <p:txBody>
              <a:bodyPr/>
              <a:lstStyle/>
              <a:p>
                <a:endParaRPr lang="ru-RU"/>
              </a:p>
            </p:txBody>
          </p:sp>
          <p:sp>
            <p:nvSpPr>
              <p:cNvPr id="6240" name="Text Box 96"/>
              <p:cNvSpPr txBox="1">
                <a:spLocks noChangeArrowheads="1"/>
              </p:cNvSpPr>
              <p:nvPr/>
            </p:nvSpPr>
            <p:spPr bwMode="auto">
              <a:xfrm>
                <a:off x="1559" y="1376"/>
                <a:ext cx="28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000" b="1">
                    <a:solidFill>
                      <a:srgbClr val="008000"/>
                    </a:solidFill>
                    <a:effectLst>
                      <a:outerShdw blurRad="38100" dist="38100" dir="2700000" algn="tl">
                        <a:srgbClr val="C0C0C0"/>
                      </a:outerShdw>
                    </a:effectLst>
                    <a:latin typeface="Arial Narrow" panose="020B0606020202030204" pitchFamily="34" charset="0"/>
                  </a:rPr>
                  <a:t>Модем</a:t>
                </a:r>
                <a:endParaRPr lang="ru-RU" altLang="ru-RU" sz="1000" b="1">
                  <a:solidFill>
                    <a:srgbClr val="008000"/>
                  </a:solidFill>
                  <a:effectLst>
                    <a:outerShdw blurRad="38100" dist="38100" dir="2700000" algn="tl">
                      <a:srgbClr val="C0C0C0"/>
                    </a:outerShdw>
                  </a:effectLst>
                </a:endParaRPr>
              </a:p>
            </p:txBody>
          </p:sp>
        </p:grpSp>
        <p:sp>
          <p:nvSpPr>
            <p:cNvPr id="6242" name="Text Box 98"/>
            <p:cNvSpPr txBox="1">
              <a:spLocks noChangeArrowheads="1"/>
            </p:cNvSpPr>
            <p:nvPr/>
          </p:nvSpPr>
          <p:spPr bwMode="auto">
            <a:xfrm>
              <a:off x="2300" y="623"/>
              <a:ext cx="3160" cy="15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75000"/>
                </a:lnSpc>
              </a:pPr>
              <a:r>
                <a:rPr lang="ru-RU" altLang="ru-RU" b="1">
                  <a:solidFill>
                    <a:srgbClr val="800080"/>
                  </a:solidFill>
                </a:rPr>
                <a:t>1 – физический уровень</a:t>
              </a:r>
            </a:p>
            <a:p>
              <a:pPr>
                <a:lnSpc>
                  <a:spcPct val="75000"/>
                </a:lnSpc>
              </a:pPr>
              <a:endParaRPr lang="ru-RU" altLang="ru-RU" b="1">
                <a:solidFill>
                  <a:srgbClr val="800080"/>
                </a:solidFill>
              </a:endParaRPr>
            </a:p>
            <a:p>
              <a:pPr>
                <a:lnSpc>
                  <a:spcPct val="75000"/>
                </a:lnSpc>
              </a:pPr>
              <a:r>
                <a:rPr lang="ru-RU" altLang="ru-RU" b="1">
                  <a:solidFill>
                    <a:srgbClr val="800080"/>
                  </a:solidFill>
                </a:rPr>
                <a:t>2 – канальный уровень</a:t>
              </a:r>
            </a:p>
            <a:p>
              <a:pPr>
                <a:lnSpc>
                  <a:spcPct val="75000"/>
                </a:lnSpc>
              </a:pPr>
              <a:endParaRPr lang="ru-RU" altLang="ru-RU" b="1">
                <a:solidFill>
                  <a:srgbClr val="800080"/>
                </a:solidFill>
              </a:endParaRPr>
            </a:p>
            <a:p>
              <a:pPr>
                <a:lnSpc>
                  <a:spcPct val="75000"/>
                </a:lnSpc>
              </a:pPr>
              <a:r>
                <a:rPr lang="ru-RU" altLang="ru-RU" b="1">
                  <a:solidFill>
                    <a:srgbClr val="800080"/>
                  </a:solidFill>
                </a:rPr>
                <a:t>ТП – транзитный электронно-оптический</a:t>
              </a:r>
            </a:p>
            <a:p>
              <a:pPr>
                <a:lnSpc>
                  <a:spcPct val="75000"/>
                </a:lnSpc>
              </a:pPr>
              <a:r>
                <a:rPr lang="ru-RU" altLang="ru-RU" b="1">
                  <a:solidFill>
                    <a:srgbClr val="800080"/>
                  </a:solidFill>
                </a:rPr>
                <a:t>        преобразователь</a:t>
              </a:r>
            </a:p>
            <a:p>
              <a:pPr>
                <a:lnSpc>
                  <a:spcPct val="75000"/>
                </a:lnSpc>
              </a:pPr>
              <a:endParaRPr lang="ru-RU" altLang="ru-RU" b="1">
                <a:solidFill>
                  <a:srgbClr val="800080"/>
                </a:solidFill>
              </a:endParaRPr>
            </a:p>
            <a:p>
              <a:pPr>
                <a:lnSpc>
                  <a:spcPct val="75000"/>
                </a:lnSpc>
              </a:pPr>
              <a:r>
                <a:rPr lang="ru-RU" altLang="ru-RU" b="1">
                  <a:solidFill>
                    <a:srgbClr val="800080"/>
                  </a:solidFill>
                </a:rPr>
                <a:t>ОП - оконечный электронно-оптический</a:t>
              </a:r>
            </a:p>
            <a:p>
              <a:pPr>
                <a:lnSpc>
                  <a:spcPct val="75000"/>
                </a:lnSpc>
              </a:pPr>
              <a:r>
                <a:rPr lang="ru-RU" altLang="ru-RU" b="1">
                  <a:solidFill>
                    <a:srgbClr val="800080"/>
                  </a:solidFill>
                </a:rPr>
                <a:t>        преобразователь</a:t>
              </a:r>
            </a:p>
            <a:p>
              <a:pPr>
                <a:lnSpc>
                  <a:spcPct val="75000"/>
                </a:lnSpc>
              </a:pPr>
              <a:endParaRPr lang="ru-RU" altLang="ru-RU" b="1">
                <a:solidFill>
                  <a:srgbClr val="800080"/>
                </a:solidFill>
              </a:endParaRPr>
            </a:p>
            <a:p>
              <a:pPr>
                <a:lnSpc>
                  <a:spcPct val="75000"/>
                </a:lnSpc>
              </a:pPr>
              <a:r>
                <a:rPr lang="ru-RU" altLang="ru-RU" b="1">
                  <a:solidFill>
                    <a:srgbClr val="800080"/>
                  </a:solidFill>
                </a:rPr>
                <a:t>ВОЛС – волоконно-оптическая линия связи</a:t>
              </a:r>
              <a:endParaRPr lang="ru-RU" altLang="ru-RU" b="1"/>
            </a:p>
          </p:txBody>
        </p:sp>
        <p:sp>
          <p:nvSpPr>
            <p:cNvPr id="6243" name="Text Box 99"/>
            <p:cNvSpPr txBox="1">
              <a:spLocks noChangeArrowheads="1"/>
            </p:cNvSpPr>
            <p:nvPr/>
          </p:nvSpPr>
          <p:spPr bwMode="auto">
            <a:xfrm>
              <a:off x="1732" y="2263"/>
              <a:ext cx="767" cy="37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600" b="1">
                  <a:solidFill>
                    <a:srgbClr val="CC0000"/>
                  </a:solidFill>
                  <a:latin typeface="Arial Narrow" panose="020B0606020202030204" pitchFamily="34" charset="0"/>
                </a:rPr>
                <a:t>Проводная</a:t>
              </a:r>
            </a:p>
            <a:p>
              <a:pPr algn="ctr"/>
              <a:r>
                <a:rPr lang="ru-RU" altLang="ru-RU" sz="1600" b="1">
                  <a:solidFill>
                    <a:srgbClr val="CC0000"/>
                  </a:solidFill>
                  <a:latin typeface="Arial Narrow" panose="020B0606020202030204" pitchFamily="34" charset="0"/>
                </a:rPr>
                <a:t>линия</a:t>
              </a:r>
              <a:endParaRPr lang="ru-RU" altLang="ru-RU" sz="1600" b="1">
                <a:solidFill>
                  <a:srgbClr val="CC0000"/>
                </a:solidFill>
              </a:endParaRPr>
            </a:p>
          </p:txBody>
        </p:sp>
        <p:sp>
          <p:nvSpPr>
            <p:cNvPr id="6244" name="Text Box 100"/>
            <p:cNvSpPr txBox="1">
              <a:spLocks noChangeArrowheads="1"/>
            </p:cNvSpPr>
            <p:nvPr/>
          </p:nvSpPr>
          <p:spPr bwMode="auto">
            <a:xfrm>
              <a:off x="702" y="2953"/>
              <a:ext cx="681" cy="21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800080"/>
                  </a:solidFill>
                  <a:latin typeface="Tahoma" panose="020B0604030504040204" pitchFamily="34" charset="0"/>
                </a:rPr>
                <a:t>Пункт В</a:t>
              </a:r>
              <a:endParaRPr lang="ru-RU" altLang="ru-RU" sz="2000" b="1">
                <a:solidFill>
                  <a:srgbClr val="800080"/>
                </a:solidFill>
              </a:endParaRPr>
            </a:p>
          </p:txBody>
        </p:sp>
        <p:sp>
          <p:nvSpPr>
            <p:cNvPr id="6245" name="Text Box 101"/>
            <p:cNvSpPr txBox="1">
              <a:spLocks noChangeArrowheads="1"/>
            </p:cNvSpPr>
            <p:nvPr/>
          </p:nvSpPr>
          <p:spPr bwMode="auto">
            <a:xfrm>
              <a:off x="3696" y="2636"/>
              <a:ext cx="681" cy="21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800080"/>
                  </a:solidFill>
                  <a:latin typeface="Tahoma" panose="020B0604030504040204" pitchFamily="34" charset="0"/>
                </a:rPr>
                <a:t>Пункт С</a:t>
              </a:r>
              <a:endParaRPr lang="ru-RU" altLang="ru-RU" sz="2000" b="1">
                <a:solidFill>
                  <a:srgbClr val="800080"/>
                </a:solidFill>
              </a:endParaRPr>
            </a:p>
          </p:txBody>
        </p:sp>
        <p:sp>
          <p:nvSpPr>
            <p:cNvPr id="6247" name="Text Box 103"/>
            <p:cNvSpPr txBox="1">
              <a:spLocks noChangeArrowheads="1"/>
            </p:cNvSpPr>
            <p:nvPr/>
          </p:nvSpPr>
          <p:spPr bwMode="auto">
            <a:xfrm>
              <a:off x="3422" y="3009"/>
              <a:ext cx="665" cy="2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1200" b="1">
                  <a:solidFill>
                    <a:srgbClr val="800080"/>
                  </a:solidFill>
                  <a:effectLst>
                    <a:outerShdw blurRad="38100" dist="38100" dir="2700000" algn="tl">
                      <a:srgbClr val="C0C0C0"/>
                    </a:outerShdw>
                  </a:effectLst>
                </a:rPr>
                <a:t>Физический</a:t>
              </a:r>
            </a:p>
            <a:p>
              <a:pPr algn="ctr"/>
              <a:r>
                <a:rPr lang="ru-RU" altLang="ru-RU" sz="1200" b="1">
                  <a:solidFill>
                    <a:srgbClr val="800080"/>
                  </a:solidFill>
                  <a:effectLst>
                    <a:outerShdw blurRad="38100" dist="38100" dir="2700000" algn="tl">
                      <a:srgbClr val="C0C0C0"/>
                    </a:outerShdw>
                  </a:effectLst>
                </a:rPr>
                <a:t>интерфейс</a:t>
              </a:r>
            </a:p>
          </p:txBody>
        </p:sp>
        <p:grpSp>
          <p:nvGrpSpPr>
            <p:cNvPr id="6249" name="Group 105"/>
            <p:cNvGrpSpPr>
              <a:grpSpLocks/>
            </p:cNvGrpSpPr>
            <p:nvPr/>
          </p:nvGrpSpPr>
          <p:grpSpPr bwMode="auto">
            <a:xfrm>
              <a:off x="1445" y="2730"/>
              <a:ext cx="317" cy="296"/>
              <a:chOff x="1544" y="1287"/>
              <a:chExt cx="317" cy="296"/>
            </a:xfrm>
          </p:grpSpPr>
          <p:sp>
            <p:nvSpPr>
              <p:cNvPr id="6250" name="Rectangle 106"/>
              <p:cNvSpPr>
                <a:spLocks noChangeArrowheads="1"/>
              </p:cNvSpPr>
              <p:nvPr/>
            </p:nvSpPr>
            <p:spPr bwMode="auto">
              <a:xfrm>
                <a:off x="1544" y="1287"/>
                <a:ext cx="317" cy="296"/>
              </a:xfrm>
              <a:prstGeom prst="rect">
                <a:avLst/>
              </a:prstGeom>
              <a:solidFill>
                <a:schemeClr val="accent1"/>
              </a:solidFill>
              <a:ln w="19050">
                <a:solidFill>
                  <a:schemeClr val="hlink"/>
                </a:solidFill>
                <a:miter lim="800000"/>
                <a:headEnd/>
                <a:tailEnd/>
              </a:ln>
            </p:spPr>
            <p:txBody>
              <a:bodyPr/>
              <a:lstStyle/>
              <a:p>
                <a:endParaRPr lang="ru-RU"/>
              </a:p>
            </p:txBody>
          </p:sp>
          <p:sp>
            <p:nvSpPr>
              <p:cNvPr id="6251" name="Text Box 107"/>
              <p:cNvSpPr txBox="1">
                <a:spLocks noChangeArrowheads="1"/>
              </p:cNvSpPr>
              <p:nvPr/>
            </p:nvSpPr>
            <p:spPr bwMode="auto">
              <a:xfrm>
                <a:off x="1559" y="1376"/>
                <a:ext cx="285" cy="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000" b="1">
                    <a:solidFill>
                      <a:srgbClr val="008000"/>
                    </a:solidFill>
                    <a:effectLst>
                      <a:outerShdw blurRad="38100" dist="38100" dir="2700000" algn="tl">
                        <a:srgbClr val="C0C0C0"/>
                      </a:outerShdw>
                    </a:effectLst>
                    <a:latin typeface="Arial Narrow" panose="020B0606020202030204" pitchFamily="34" charset="0"/>
                  </a:rPr>
                  <a:t>Модем</a:t>
                </a:r>
                <a:endParaRPr lang="ru-RU" altLang="ru-RU" sz="1000" b="1">
                  <a:solidFill>
                    <a:srgbClr val="008000"/>
                  </a:solidFill>
                  <a:effectLst>
                    <a:outerShdw blurRad="38100" dist="38100" dir="2700000" algn="tl">
                      <a:srgbClr val="C0C0C0"/>
                    </a:outerShdw>
                  </a:effectLst>
                </a:endParaRPr>
              </a:p>
            </p:txBody>
          </p:sp>
        </p:grpSp>
      </p:grpSp>
      <p:sp>
        <p:nvSpPr>
          <p:cNvPr id="6253" name="Text Box 109"/>
          <p:cNvSpPr txBox="1">
            <a:spLocks noChangeArrowheads="1"/>
          </p:cNvSpPr>
          <p:nvPr/>
        </p:nvSpPr>
        <p:spPr bwMode="auto">
          <a:xfrm>
            <a:off x="612775" y="6069013"/>
            <a:ext cx="7929563" cy="7016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000" b="1">
                <a:solidFill>
                  <a:srgbClr val="800080"/>
                </a:solidFill>
                <a:latin typeface="Tahoma" panose="020B0604030504040204" pitchFamily="34" charset="0"/>
              </a:rPr>
              <a:t>Рис.4.1. </a:t>
            </a:r>
            <a:r>
              <a:rPr lang="ru-RU" altLang="ru-RU" sz="2000" b="1">
                <a:solidFill>
                  <a:srgbClr val="800080"/>
                </a:solidFill>
              </a:rPr>
              <a:t>Структура составной среды передачи и ее взаимосвязь с физическим уровнем ИТС</a:t>
            </a:r>
            <a:r>
              <a:rPr lang="ru-RU" altLang="ru-RU" sz="2000">
                <a:solidFill>
                  <a:srgbClr val="800080"/>
                </a:solidFill>
              </a:rPr>
              <a:t> </a:t>
            </a:r>
          </a:p>
        </p:txBody>
      </p:sp>
      <p:sp>
        <p:nvSpPr>
          <p:cNvPr id="6255" name="Text Box 111"/>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43011"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43012" name="Text Box 4"/>
          <p:cNvSpPr txBox="1">
            <a:spLocks noChangeArrowheads="1"/>
          </p:cNvSpPr>
          <p:nvPr/>
        </p:nvSpPr>
        <p:spPr bwMode="auto">
          <a:xfrm>
            <a:off x="0" y="908050"/>
            <a:ext cx="9144000" cy="578643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200">
                <a:solidFill>
                  <a:srgbClr val="800080"/>
                </a:solidFill>
              </a:rPr>
              <a:t>В СПД могут использоваться иные протоколы информационного канала, отличающиеся структурой кадра и составом процедур управления взаимодействием станций и передачей данных. Для разделения данных на кадры используются различные схемы. В процедуре HDLC кадр выделяется флагами “</a:t>
            </a:r>
            <a:r>
              <a:rPr lang="ru-RU" altLang="ru-RU" sz="2200" i="1">
                <a:solidFill>
                  <a:srgbClr val="800080"/>
                </a:solidFill>
              </a:rPr>
              <a:t>01111110</a:t>
            </a:r>
            <a:r>
              <a:rPr lang="ru-RU" altLang="ru-RU" sz="2200">
                <a:solidFill>
                  <a:srgbClr val="800080"/>
                </a:solidFill>
              </a:rPr>
              <a:t>”, отмечающими начало и конец кадра. Эта схема построения кадра предполагает использование бит-стаффинга для обеспечения прозрачности канала. Другая схема — указание в заголовке кадра длины поля данных. В этом случае приемник принимает </a:t>
            </a:r>
            <a:r>
              <a:rPr lang="ru-RU" altLang="ru-RU" sz="2200" i="1">
                <a:solidFill>
                  <a:srgbClr val="800080"/>
                </a:solidFill>
              </a:rPr>
              <a:t>n</a:t>
            </a:r>
            <a:r>
              <a:rPr lang="ru-RU" altLang="ru-RU" sz="2200">
                <a:solidFill>
                  <a:srgbClr val="800080"/>
                </a:solidFill>
              </a:rPr>
              <a:t> байтов, следующих за заголовком, как данные, вложенные в кадр. В протоколе двоичной синхронной связи (BSC) кадр формируется парами специальных знаков начала и окончания кадра. При передаче данных станция анализирует последовательность символов и, если встречается пара символов, тождественных окончанию кадра, разделяет эти символы, вставляя между ними первый из них. При приеме кадра выполняется обратное преобразование данных.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44035"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44036" name="Text Box 4"/>
          <p:cNvSpPr txBox="1">
            <a:spLocks noChangeArrowheads="1"/>
          </p:cNvSpPr>
          <p:nvPr/>
        </p:nvSpPr>
        <p:spPr bwMode="auto">
          <a:xfrm>
            <a:off x="1368425" y="750888"/>
            <a:ext cx="6351588"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b="1">
                <a:solidFill>
                  <a:srgbClr val="CC0000"/>
                </a:solidFill>
                <a:latin typeface="Tahoma" panose="020B0604030504040204" pitchFamily="34" charset="0"/>
              </a:rPr>
              <a:t>4.5. </a:t>
            </a:r>
            <a:r>
              <a:rPr lang="ru-RU" altLang="ru-RU" sz="2400" b="1">
                <a:solidFill>
                  <a:srgbClr val="CC0000"/>
                </a:solidFill>
              </a:rPr>
              <a:t>Протокол Х.25</a:t>
            </a:r>
            <a:endParaRPr lang="ru-RU" altLang="ru-RU"/>
          </a:p>
        </p:txBody>
      </p:sp>
      <p:sp>
        <p:nvSpPr>
          <p:cNvPr id="44037" name="Text Box 5"/>
          <p:cNvSpPr txBox="1">
            <a:spLocks noChangeArrowheads="1"/>
          </p:cNvSpPr>
          <p:nvPr/>
        </p:nvSpPr>
        <p:spPr bwMode="auto">
          <a:xfrm>
            <a:off x="0" y="1630363"/>
            <a:ext cx="9144000" cy="483870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В рамках архитектуры открытых систем, рекомендованной МОС, средства для взаимодействия пользователя с СПД определяются Рекомендацией Х.25, разработанной ITU-T и применяемой в качестве стандартного протокола управления сетью (уровень 3). Протокол Х.25 базируется на средствах информационного канала, определяемого протоколом HDLC. Последний устанавливает в основном способ исключения искажения пакетов и их последовательностей, передаваемых по физическому каналу, подверженному воздействию помех. Протокол Х.25 также определяет процедуры сетевого уровня управления передачей пакетов (см.рис.4.2), обеспечивающие организацию виртуальных каналов между абонентами и передачу по каналам последовательностей пакетов.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45059"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45060" name="Text Box 4"/>
          <p:cNvSpPr txBox="1">
            <a:spLocks noChangeArrowheads="1"/>
          </p:cNvSpPr>
          <p:nvPr/>
        </p:nvSpPr>
        <p:spPr bwMode="auto">
          <a:xfrm>
            <a:off x="0" y="1257300"/>
            <a:ext cx="9144000" cy="525145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600">
                <a:solidFill>
                  <a:srgbClr val="800080"/>
                </a:solidFill>
              </a:rPr>
              <a:t>Протокол Х.25 позволяет организовать взаимодействие между сетевыми службами систем через совокупность логических каналов. </a:t>
            </a:r>
            <a:r>
              <a:rPr lang="ru-RU" altLang="ru-RU" sz="2600" i="1">
                <a:solidFill>
                  <a:srgbClr val="800080"/>
                </a:solidFill>
              </a:rPr>
              <a:t>Максимально допустимое число каналов определяется длиной номера канала и составляет 15 групп по 255 каналов в каждой. Логический канал идентифицируется 12-битовым номером, четыре разряда которого представляют номер группы и 8 разрядов — номер канала в группе</a:t>
            </a:r>
            <a:r>
              <a:rPr lang="ru-RU" altLang="ru-RU" sz="2600">
                <a:solidFill>
                  <a:srgbClr val="800080"/>
                </a:solidFill>
              </a:rPr>
              <a:t>. Диапазон логических каналов, используемых системами сети, определяется администрацией сети. Логические каналы используются для организации постоянных виртуальных каналов и временных коммутируемых виртуальных каналов — </a:t>
            </a:r>
            <a:r>
              <a:rPr lang="ru-RU" altLang="ru-RU" sz="2600" i="1">
                <a:solidFill>
                  <a:srgbClr val="800080"/>
                </a:solidFill>
              </a:rPr>
              <a:t>виртуальных соединений.</a:t>
            </a:r>
            <a:r>
              <a:rPr lang="ru-RU" altLang="ru-RU" sz="2600">
                <a:solidFill>
                  <a:srgbClr val="800080"/>
                </a:solidFill>
              </a:rPr>
              <a:t>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grpSp>
        <p:nvGrpSpPr>
          <p:cNvPr id="47181" name="Group 77"/>
          <p:cNvGrpSpPr>
            <a:grpSpLocks/>
          </p:cNvGrpSpPr>
          <p:nvPr/>
        </p:nvGrpSpPr>
        <p:grpSpPr bwMode="auto">
          <a:xfrm>
            <a:off x="0" y="1201738"/>
            <a:ext cx="8882063" cy="4454525"/>
            <a:chOff x="0" y="686"/>
            <a:chExt cx="5595" cy="2806"/>
          </a:xfrm>
        </p:grpSpPr>
        <p:grpSp>
          <p:nvGrpSpPr>
            <p:cNvPr id="47109" name="Group 5"/>
            <p:cNvGrpSpPr>
              <a:grpSpLocks/>
            </p:cNvGrpSpPr>
            <p:nvPr/>
          </p:nvGrpSpPr>
          <p:grpSpPr bwMode="auto">
            <a:xfrm>
              <a:off x="860" y="907"/>
              <a:ext cx="836" cy="1678"/>
              <a:chOff x="2444" y="9912"/>
              <a:chExt cx="1368" cy="2166"/>
            </a:xfrm>
          </p:grpSpPr>
          <p:sp>
            <p:nvSpPr>
              <p:cNvPr id="47110" name="Rectangle 6"/>
              <p:cNvSpPr>
                <a:spLocks noChangeArrowheads="1"/>
              </p:cNvSpPr>
              <p:nvPr/>
            </p:nvSpPr>
            <p:spPr bwMode="auto">
              <a:xfrm>
                <a:off x="2444" y="9912"/>
                <a:ext cx="1368" cy="2166"/>
              </a:xfrm>
              <a:prstGeom prst="rect">
                <a:avLst/>
              </a:prstGeom>
              <a:solidFill>
                <a:srgbClr val="FFFF99"/>
              </a:solidFill>
              <a:ln w="38100">
                <a:solidFill>
                  <a:srgbClr val="CC6600"/>
                </a:solidFill>
                <a:miter lim="800000"/>
                <a:headEnd/>
                <a:tailEnd/>
              </a:ln>
            </p:spPr>
            <p:txBody>
              <a:bodyPr/>
              <a:lstStyle/>
              <a:p>
                <a:endParaRPr lang="ru-RU"/>
              </a:p>
            </p:txBody>
          </p:sp>
          <p:sp>
            <p:nvSpPr>
              <p:cNvPr id="47111" name="Rectangle 7"/>
              <p:cNvSpPr>
                <a:spLocks noChangeArrowheads="1"/>
              </p:cNvSpPr>
              <p:nvPr/>
            </p:nvSpPr>
            <p:spPr bwMode="auto">
              <a:xfrm>
                <a:off x="2558" y="10026"/>
                <a:ext cx="456" cy="684"/>
              </a:xfrm>
              <a:prstGeom prst="rect">
                <a:avLst/>
              </a:prstGeom>
              <a:solidFill>
                <a:srgbClr val="FFFF99"/>
              </a:solidFill>
              <a:ln w="38100">
                <a:solidFill>
                  <a:srgbClr val="CC6600"/>
                </a:solidFill>
                <a:miter lim="800000"/>
                <a:headEnd/>
                <a:tailEnd/>
              </a:ln>
            </p:spPr>
            <p:txBody>
              <a:bodyPr/>
              <a:lstStyle/>
              <a:p>
                <a:endParaRPr lang="ru-RU"/>
              </a:p>
            </p:txBody>
          </p:sp>
          <p:sp>
            <p:nvSpPr>
              <p:cNvPr id="47112" name="Rectangle 8"/>
              <p:cNvSpPr>
                <a:spLocks noChangeArrowheads="1"/>
              </p:cNvSpPr>
              <p:nvPr/>
            </p:nvSpPr>
            <p:spPr bwMode="auto">
              <a:xfrm>
                <a:off x="3242" y="10026"/>
                <a:ext cx="444" cy="684"/>
              </a:xfrm>
              <a:prstGeom prst="rect">
                <a:avLst/>
              </a:prstGeom>
              <a:solidFill>
                <a:srgbClr val="FFFF99"/>
              </a:solidFill>
              <a:ln w="38100">
                <a:solidFill>
                  <a:srgbClr val="CC6600"/>
                </a:solidFill>
                <a:miter lim="800000"/>
                <a:headEnd/>
                <a:tailEnd/>
              </a:ln>
            </p:spPr>
            <p:txBody>
              <a:bodyPr/>
              <a:lstStyle/>
              <a:p>
                <a:endParaRPr lang="ru-RU"/>
              </a:p>
            </p:txBody>
          </p:sp>
          <p:sp>
            <p:nvSpPr>
              <p:cNvPr id="47113" name="Line 9"/>
              <p:cNvSpPr>
                <a:spLocks noChangeShapeType="1"/>
              </p:cNvSpPr>
              <p:nvPr/>
            </p:nvSpPr>
            <p:spPr bwMode="auto">
              <a:xfrm>
                <a:off x="2444" y="10938"/>
                <a:ext cx="1368" cy="0"/>
              </a:xfrm>
              <a:prstGeom prst="line">
                <a:avLst/>
              </a:prstGeom>
              <a:noFill/>
              <a:ln w="38100">
                <a:solidFill>
                  <a:srgbClr val="CC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14" name="Line 10"/>
              <p:cNvSpPr>
                <a:spLocks noChangeShapeType="1"/>
              </p:cNvSpPr>
              <p:nvPr/>
            </p:nvSpPr>
            <p:spPr bwMode="auto">
              <a:xfrm rot="-5400000">
                <a:off x="2672" y="10824"/>
                <a:ext cx="228" cy="0"/>
              </a:xfrm>
              <a:prstGeom prst="line">
                <a:avLst/>
              </a:prstGeom>
              <a:noFill/>
              <a:ln w="38100">
                <a:solidFill>
                  <a:srgbClr val="CC66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15" name="Line 11"/>
              <p:cNvSpPr>
                <a:spLocks noChangeShapeType="1"/>
              </p:cNvSpPr>
              <p:nvPr/>
            </p:nvSpPr>
            <p:spPr bwMode="auto">
              <a:xfrm rot="-5400000">
                <a:off x="3356" y="10824"/>
                <a:ext cx="228" cy="0"/>
              </a:xfrm>
              <a:prstGeom prst="line">
                <a:avLst/>
              </a:prstGeom>
              <a:noFill/>
              <a:ln w="38100">
                <a:solidFill>
                  <a:srgbClr val="CC6600"/>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47116" name="Group 12"/>
            <p:cNvGrpSpPr>
              <a:grpSpLocks/>
            </p:cNvGrpSpPr>
            <p:nvPr/>
          </p:nvGrpSpPr>
          <p:grpSpPr bwMode="auto">
            <a:xfrm>
              <a:off x="2810" y="907"/>
              <a:ext cx="835" cy="1678"/>
              <a:chOff x="2444" y="9912"/>
              <a:chExt cx="1368" cy="2166"/>
            </a:xfrm>
          </p:grpSpPr>
          <p:sp>
            <p:nvSpPr>
              <p:cNvPr id="47117" name="Rectangle 13"/>
              <p:cNvSpPr>
                <a:spLocks noChangeArrowheads="1"/>
              </p:cNvSpPr>
              <p:nvPr/>
            </p:nvSpPr>
            <p:spPr bwMode="auto">
              <a:xfrm>
                <a:off x="2444" y="9912"/>
                <a:ext cx="1368" cy="2166"/>
              </a:xfrm>
              <a:prstGeom prst="rect">
                <a:avLst/>
              </a:prstGeom>
              <a:solidFill>
                <a:srgbClr val="CCFF99"/>
              </a:solidFill>
              <a:ln w="38100">
                <a:solidFill>
                  <a:srgbClr val="669900"/>
                </a:solidFill>
                <a:miter lim="800000"/>
                <a:headEnd/>
                <a:tailEnd/>
              </a:ln>
            </p:spPr>
            <p:txBody>
              <a:bodyPr/>
              <a:lstStyle/>
              <a:p>
                <a:endParaRPr lang="ru-RU"/>
              </a:p>
            </p:txBody>
          </p:sp>
          <p:sp>
            <p:nvSpPr>
              <p:cNvPr id="47118" name="Rectangle 14"/>
              <p:cNvSpPr>
                <a:spLocks noChangeArrowheads="1"/>
              </p:cNvSpPr>
              <p:nvPr/>
            </p:nvSpPr>
            <p:spPr bwMode="auto">
              <a:xfrm>
                <a:off x="2558" y="10026"/>
                <a:ext cx="456" cy="684"/>
              </a:xfrm>
              <a:prstGeom prst="rect">
                <a:avLst/>
              </a:prstGeom>
              <a:solidFill>
                <a:srgbClr val="CCFF99"/>
              </a:solidFill>
              <a:ln w="38100">
                <a:solidFill>
                  <a:srgbClr val="669900"/>
                </a:solidFill>
                <a:miter lim="800000"/>
                <a:headEnd/>
                <a:tailEnd/>
              </a:ln>
            </p:spPr>
            <p:txBody>
              <a:bodyPr/>
              <a:lstStyle/>
              <a:p>
                <a:endParaRPr lang="ru-RU"/>
              </a:p>
            </p:txBody>
          </p:sp>
          <p:sp>
            <p:nvSpPr>
              <p:cNvPr id="47119" name="Rectangle 15"/>
              <p:cNvSpPr>
                <a:spLocks noChangeArrowheads="1"/>
              </p:cNvSpPr>
              <p:nvPr/>
            </p:nvSpPr>
            <p:spPr bwMode="auto">
              <a:xfrm>
                <a:off x="3242" y="10026"/>
                <a:ext cx="444" cy="684"/>
              </a:xfrm>
              <a:prstGeom prst="rect">
                <a:avLst/>
              </a:prstGeom>
              <a:solidFill>
                <a:srgbClr val="CCFF99"/>
              </a:solidFill>
              <a:ln w="38100">
                <a:solidFill>
                  <a:srgbClr val="669900"/>
                </a:solidFill>
                <a:miter lim="800000"/>
                <a:headEnd/>
                <a:tailEnd/>
              </a:ln>
            </p:spPr>
            <p:txBody>
              <a:bodyPr/>
              <a:lstStyle/>
              <a:p>
                <a:endParaRPr lang="ru-RU"/>
              </a:p>
            </p:txBody>
          </p:sp>
          <p:sp>
            <p:nvSpPr>
              <p:cNvPr id="47120" name="Line 16"/>
              <p:cNvSpPr>
                <a:spLocks noChangeShapeType="1"/>
              </p:cNvSpPr>
              <p:nvPr/>
            </p:nvSpPr>
            <p:spPr bwMode="auto">
              <a:xfrm>
                <a:off x="2444" y="10938"/>
                <a:ext cx="1368" cy="0"/>
              </a:xfrm>
              <a:prstGeom prst="line">
                <a:avLst/>
              </a:prstGeom>
              <a:noFill/>
              <a:ln w="38100">
                <a:solidFill>
                  <a:srgbClr val="6699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21" name="Line 17"/>
              <p:cNvSpPr>
                <a:spLocks noChangeShapeType="1"/>
              </p:cNvSpPr>
              <p:nvPr/>
            </p:nvSpPr>
            <p:spPr bwMode="auto">
              <a:xfrm rot="-5400000">
                <a:off x="2672" y="10824"/>
                <a:ext cx="228" cy="0"/>
              </a:xfrm>
              <a:prstGeom prst="line">
                <a:avLst/>
              </a:prstGeom>
              <a:noFill/>
              <a:ln w="38100">
                <a:solidFill>
                  <a:srgbClr val="6699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22" name="Line 18"/>
              <p:cNvSpPr>
                <a:spLocks noChangeShapeType="1"/>
              </p:cNvSpPr>
              <p:nvPr/>
            </p:nvSpPr>
            <p:spPr bwMode="auto">
              <a:xfrm rot="-5400000">
                <a:off x="3356" y="10824"/>
                <a:ext cx="228" cy="0"/>
              </a:xfrm>
              <a:prstGeom prst="line">
                <a:avLst/>
              </a:prstGeom>
              <a:noFill/>
              <a:ln w="38100">
                <a:solidFill>
                  <a:srgbClr val="669900"/>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47123" name="Group 19"/>
            <p:cNvGrpSpPr>
              <a:grpSpLocks/>
            </p:cNvGrpSpPr>
            <p:nvPr/>
          </p:nvGrpSpPr>
          <p:grpSpPr bwMode="auto">
            <a:xfrm>
              <a:off x="4759" y="907"/>
              <a:ext cx="836" cy="1678"/>
              <a:chOff x="2444" y="9912"/>
              <a:chExt cx="1368" cy="2166"/>
            </a:xfrm>
          </p:grpSpPr>
          <p:sp>
            <p:nvSpPr>
              <p:cNvPr id="47124" name="Rectangle 20"/>
              <p:cNvSpPr>
                <a:spLocks noChangeArrowheads="1"/>
              </p:cNvSpPr>
              <p:nvPr/>
            </p:nvSpPr>
            <p:spPr bwMode="auto">
              <a:xfrm>
                <a:off x="2444" y="9912"/>
                <a:ext cx="1368" cy="2166"/>
              </a:xfrm>
              <a:prstGeom prst="rect">
                <a:avLst/>
              </a:prstGeom>
              <a:solidFill>
                <a:srgbClr val="99CCFF"/>
              </a:solidFill>
              <a:ln w="38100">
                <a:solidFill>
                  <a:srgbClr val="9900CC"/>
                </a:solidFill>
                <a:miter lim="800000"/>
                <a:headEnd/>
                <a:tailEnd/>
              </a:ln>
            </p:spPr>
            <p:txBody>
              <a:bodyPr/>
              <a:lstStyle/>
              <a:p>
                <a:endParaRPr lang="ru-RU"/>
              </a:p>
            </p:txBody>
          </p:sp>
          <p:sp>
            <p:nvSpPr>
              <p:cNvPr id="47125" name="Rectangle 21"/>
              <p:cNvSpPr>
                <a:spLocks noChangeArrowheads="1"/>
              </p:cNvSpPr>
              <p:nvPr/>
            </p:nvSpPr>
            <p:spPr bwMode="auto">
              <a:xfrm>
                <a:off x="2558" y="10026"/>
                <a:ext cx="456" cy="684"/>
              </a:xfrm>
              <a:prstGeom prst="rect">
                <a:avLst/>
              </a:prstGeom>
              <a:solidFill>
                <a:srgbClr val="99CCFF"/>
              </a:solidFill>
              <a:ln w="38100">
                <a:solidFill>
                  <a:srgbClr val="9900CC"/>
                </a:solidFill>
                <a:miter lim="800000"/>
                <a:headEnd/>
                <a:tailEnd/>
              </a:ln>
            </p:spPr>
            <p:txBody>
              <a:bodyPr/>
              <a:lstStyle/>
              <a:p>
                <a:endParaRPr lang="ru-RU"/>
              </a:p>
            </p:txBody>
          </p:sp>
          <p:sp>
            <p:nvSpPr>
              <p:cNvPr id="47126" name="Rectangle 22"/>
              <p:cNvSpPr>
                <a:spLocks noChangeArrowheads="1"/>
              </p:cNvSpPr>
              <p:nvPr/>
            </p:nvSpPr>
            <p:spPr bwMode="auto">
              <a:xfrm>
                <a:off x="3242" y="10026"/>
                <a:ext cx="444" cy="684"/>
              </a:xfrm>
              <a:prstGeom prst="rect">
                <a:avLst/>
              </a:prstGeom>
              <a:solidFill>
                <a:srgbClr val="99CCFF"/>
              </a:solidFill>
              <a:ln w="38100">
                <a:solidFill>
                  <a:srgbClr val="9900CC"/>
                </a:solidFill>
                <a:miter lim="800000"/>
                <a:headEnd/>
                <a:tailEnd/>
              </a:ln>
            </p:spPr>
            <p:txBody>
              <a:bodyPr/>
              <a:lstStyle/>
              <a:p>
                <a:endParaRPr lang="ru-RU"/>
              </a:p>
            </p:txBody>
          </p:sp>
          <p:sp>
            <p:nvSpPr>
              <p:cNvPr id="47127" name="Line 23"/>
              <p:cNvSpPr>
                <a:spLocks noChangeShapeType="1"/>
              </p:cNvSpPr>
              <p:nvPr/>
            </p:nvSpPr>
            <p:spPr bwMode="auto">
              <a:xfrm>
                <a:off x="2444" y="10938"/>
                <a:ext cx="1368" cy="0"/>
              </a:xfrm>
              <a:prstGeom prst="line">
                <a:avLst/>
              </a:prstGeom>
              <a:noFill/>
              <a:ln w="38100">
                <a:solidFill>
                  <a:srgbClr val="9900CC"/>
                </a:solidFill>
                <a:round/>
                <a:headEnd/>
                <a:tailEnd/>
              </a:ln>
            </p:spPr>
            <p:txBody>
              <a:bodyPr/>
              <a:lstStyle/>
              <a:p>
                <a:endParaRPr lang="ru-RU"/>
              </a:p>
            </p:txBody>
          </p:sp>
          <p:sp>
            <p:nvSpPr>
              <p:cNvPr id="47128" name="Line 24"/>
              <p:cNvSpPr>
                <a:spLocks noChangeShapeType="1"/>
              </p:cNvSpPr>
              <p:nvPr/>
            </p:nvSpPr>
            <p:spPr bwMode="auto">
              <a:xfrm rot="-5400000">
                <a:off x="2672" y="10824"/>
                <a:ext cx="228" cy="0"/>
              </a:xfrm>
              <a:prstGeom prst="line">
                <a:avLst/>
              </a:prstGeom>
              <a:noFill/>
              <a:ln w="38100">
                <a:solidFill>
                  <a:srgbClr val="9900CC"/>
                </a:solidFill>
                <a:round/>
                <a:headEnd/>
                <a:tailEnd/>
              </a:ln>
            </p:spPr>
            <p:txBody>
              <a:bodyPr/>
              <a:lstStyle/>
              <a:p>
                <a:endParaRPr lang="ru-RU"/>
              </a:p>
            </p:txBody>
          </p:sp>
          <p:sp>
            <p:nvSpPr>
              <p:cNvPr id="47129" name="Line 25"/>
              <p:cNvSpPr>
                <a:spLocks noChangeShapeType="1"/>
              </p:cNvSpPr>
              <p:nvPr/>
            </p:nvSpPr>
            <p:spPr bwMode="auto">
              <a:xfrm rot="-5400000">
                <a:off x="3356" y="10824"/>
                <a:ext cx="228" cy="0"/>
              </a:xfrm>
              <a:prstGeom prst="line">
                <a:avLst/>
              </a:prstGeom>
              <a:noFill/>
              <a:ln w="38100">
                <a:solidFill>
                  <a:srgbClr val="9900CC"/>
                </a:solidFill>
                <a:round/>
                <a:headEnd/>
                <a:tailEnd/>
              </a:ln>
            </p:spPr>
            <p:txBody>
              <a:bodyPr/>
              <a:lstStyle/>
              <a:p>
                <a:endParaRPr lang="ru-RU"/>
              </a:p>
            </p:txBody>
          </p:sp>
        </p:grpSp>
        <p:sp>
          <p:nvSpPr>
            <p:cNvPr id="47130" name="Rectangle 26"/>
            <p:cNvSpPr>
              <a:spLocks noChangeArrowheads="1"/>
            </p:cNvSpPr>
            <p:nvPr/>
          </p:nvSpPr>
          <p:spPr bwMode="auto">
            <a:xfrm>
              <a:off x="1835" y="1525"/>
              <a:ext cx="836" cy="1060"/>
            </a:xfrm>
            <a:prstGeom prst="rect">
              <a:avLst/>
            </a:prstGeom>
            <a:solidFill>
              <a:srgbClr val="FFCCCC"/>
            </a:solidFill>
            <a:ln w="38100">
              <a:solidFill>
                <a:srgbClr val="993300"/>
              </a:solidFill>
              <a:miter lim="800000"/>
              <a:headEnd/>
              <a:tailEnd/>
            </a:ln>
          </p:spPr>
          <p:txBody>
            <a:bodyPr/>
            <a:lstStyle/>
            <a:p>
              <a:endParaRPr lang="ru-RU"/>
            </a:p>
          </p:txBody>
        </p:sp>
        <p:sp>
          <p:nvSpPr>
            <p:cNvPr id="47131" name="Rectangle 27"/>
            <p:cNvSpPr>
              <a:spLocks noChangeArrowheads="1"/>
            </p:cNvSpPr>
            <p:nvPr/>
          </p:nvSpPr>
          <p:spPr bwMode="auto">
            <a:xfrm>
              <a:off x="3785" y="1525"/>
              <a:ext cx="835" cy="1060"/>
            </a:xfrm>
            <a:prstGeom prst="rect">
              <a:avLst/>
            </a:prstGeom>
            <a:solidFill>
              <a:srgbClr val="FFCCCC"/>
            </a:solidFill>
            <a:ln w="38100">
              <a:solidFill>
                <a:srgbClr val="993300"/>
              </a:solidFill>
              <a:miter lim="800000"/>
              <a:headEnd/>
              <a:tailEnd/>
            </a:ln>
          </p:spPr>
          <p:txBody>
            <a:bodyPr/>
            <a:lstStyle/>
            <a:p>
              <a:endParaRPr lang="ru-RU"/>
            </a:p>
          </p:txBody>
        </p:sp>
        <p:sp>
          <p:nvSpPr>
            <p:cNvPr id="47132" name="Freeform 28"/>
            <p:cNvSpPr>
              <a:spLocks/>
            </p:cNvSpPr>
            <p:nvPr/>
          </p:nvSpPr>
          <p:spPr bwMode="auto">
            <a:xfrm>
              <a:off x="2427" y="2585"/>
              <a:ext cx="661" cy="442"/>
            </a:xfrm>
            <a:custGeom>
              <a:avLst/>
              <a:gdLst>
                <a:gd name="T0" fmla="*/ 0 w 1312"/>
                <a:gd name="T1" fmla="*/ 0 h 570"/>
                <a:gd name="T2" fmla="*/ 1 w 1312"/>
                <a:gd name="T3" fmla="*/ 570 h 570"/>
                <a:gd name="T4" fmla="*/ 1312 w 1312"/>
                <a:gd name="T5" fmla="*/ 570 h 570"/>
                <a:gd name="T6" fmla="*/ 1312 w 1312"/>
                <a:gd name="T7" fmla="*/ 0 h 570"/>
              </a:gdLst>
              <a:ahLst/>
              <a:cxnLst>
                <a:cxn ang="0">
                  <a:pos x="T0" y="T1"/>
                </a:cxn>
                <a:cxn ang="0">
                  <a:pos x="T2" y="T3"/>
                </a:cxn>
                <a:cxn ang="0">
                  <a:pos x="T4" y="T5"/>
                </a:cxn>
                <a:cxn ang="0">
                  <a:pos x="T6" y="T7"/>
                </a:cxn>
              </a:cxnLst>
              <a:rect l="0" t="0" r="r" b="b"/>
              <a:pathLst>
                <a:path w="1312" h="570">
                  <a:moveTo>
                    <a:pt x="0" y="0"/>
                  </a:moveTo>
                  <a:lnTo>
                    <a:pt x="1" y="570"/>
                  </a:lnTo>
                  <a:lnTo>
                    <a:pt x="1312" y="570"/>
                  </a:lnTo>
                  <a:lnTo>
                    <a:pt x="1312" y="0"/>
                  </a:ln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7133" name="Freeform 29"/>
            <p:cNvSpPr>
              <a:spLocks/>
            </p:cNvSpPr>
            <p:nvPr/>
          </p:nvSpPr>
          <p:spPr bwMode="auto">
            <a:xfrm>
              <a:off x="3367" y="2585"/>
              <a:ext cx="661" cy="442"/>
            </a:xfrm>
            <a:custGeom>
              <a:avLst/>
              <a:gdLst>
                <a:gd name="T0" fmla="*/ 0 w 1312"/>
                <a:gd name="T1" fmla="*/ 0 h 570"/>
                <a:gd name="T2" fmla="*/ 1 w 1312"/>
                <a:gd name="T3" fmla="*/ 570 h 570"/>
                <a:gd name="T4" fmla="*/ 1312 w 1312"/>
                <a:gd name="T5" fmla="*/ 570 h 570"/>
                <a:gd name="T6" fmla="*/ 1312 w 1312"/>
                <a:gd name="T7" fmla="*/ 0 h 570"/>
              </a:gdLst>
              <a:ahLst/>
              <a:cxnLst>
                <a:cxn ang="0">
                  <a:pos x="T0" y="T1"/>
                </a:cxn>
                <a:cxn ang="0">
                  <a:pos x="T2" y="T3"/>
                </a:cxn>
                <a:cxn ang="0">
                  <a:pos x="T4" y="T5"/>
                </a:cxn>
                <a:cxn ang="0">
                  <a:pos x="T6" y="T7"/>
                </a:cxn>
              </a:cxnLst>
              <a:rect l="0" t="0" r="r" b="b"/>
              <a:pathLst>
                <a:path w="1312" h="570">
                  <a:moveTo>
                    <a:pt x="0" y="0"/>
                  </a:moveTo>
                  <a:lnTo>
                    <a:pt x="1" y="570"/>
                  </a:lnTo>
                  <a:lnTo>
                    <a:pt x="1312" y="570"/>
                  </a:lnTo>
                  <a:lnTo>
                    <a:pt x="1312" y="0"/>
                  </a:ln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7135" name="Freeform 31"/>
            <p:cNvSpPr>
              <a:spLocks/>
            </p:cNvSpPr>
            <p:nvPr/>
          </p:nvSpPr>
          <p:spPr bwMode="auto">
            <a:xfrm>
              <a:off x="1348" y="1702"/>
              <a:ext cx="1673" cy="1327"/>
            </a:xfrm>
            <a:custGeom>
              <a:avLst/>
              <a:gdLst>
                <a:gd name="T0" fmla="*/ 227 w 2739"/>
                <a:gd name="T1" fmla="*/ 0 h 1713"/>
                <a:gd name="T2" fmla="*/ 0 w 2739"/>
                <a:gd name="T3" fmla="*/ 1137 h 1713"/>
                <a:gd name="T4" fmla="*/ 0 w 2739"/>
                <a:gd name="T5" fmla="*/ 1713 h 1713"/>
                <a:gd name="T6" fmla="*/ 1023 w 2739"/>
                <a:gd name="T7" fmla="*/ 1713 h 1713"/>
                <a:gd name="T8" fmla="*/ 1024 w 2739"/>
                <a:gd name="T9" fmla="*/ 227 h 1713"/>
                <a:gd name="T10" fmla="*/ 1947 w 2739"/>
                <a:gd name="T11" fmla="*/ 227 h 1713"/>
                <a:gd name="T12" fmla="*/ 1944 w 2739"/>
                <a:gd name="T13" fmla="*/ 1599 h 1713"/>
                <a:gd name="T14" fmla="*/ 2739 w 2739"/>
                <a:gd name="T15" fmla="*/ 1599 h 1713"/>
                <a:gd name="T16" fmla="*/ 2735 w 2739"/>
                <a:gd name="T17" fmla="*/ 1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39" h="1713">
                  <a:moveTo>
                    <a:pt x="227" y="0"/>
                  </a:moveTo>
                  <a:lnTo>
                    <a:pt x="0" y="1137"/>
                  </a:lnTo>
                  <a:lnTo>
                    <a:pt x="0" y="1713"/>
                  </a:lnTo>
                  <a:lnTo>
                    <a:pt x="1023" y="1713"/>
                  </a:lnTo>
                  <a:lnTo>
                    <a:pt x="1024" y="227"/>
                  </a:lnTo>
                  <a:lnTo>
                    <a:pt x="1947" y="227"/>
                  </a:lnTo>
                  <a:lnTo>
                    <a:pt x="1944" y="1599"/>
                  </a:lnTo>
                  <a:lnTo>
                    <a:pt x="2739" y="1599"/>
                  </a:lnTo>
                  <a:lnTo>
                    <a:pt x="2735" y="1"/>
                  </a:lnTo>
                </a:path>
              </a:pathLst>
            </a:custGeom>
            <a:noFill/>
            <a:ln w="28575" cap="flat" cmpd="sng">
              <a:solidFill>
                <a:schemeClr val="accent2"/>
              </a:solidFill>
              <a:prstDash val="dash"/>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7136" name="Freeform 32"/>
            <p:cNvSpPr>
              <a:spLocks/>
            </p:cNvSpPr>
            <p:nvPr/>
          </p:nvSpPr>
          <p:spPr bwMode="auto">
            <a:xfrm>
              <a:off x="3435" y="1702"/>
              <a:ext cx="1673" cy="1327"/>
            </a:xfrm>
            <a:custGeom>
              <a:avLst/>
              <a:gdLst>
                <a:gd name="T0" fmla="*/ 6 w 2739"/>
                <a:gd name="T1" fmla="*/ 0 h 1713"/>
                <a:gd name="T2" fmla="*/ 0 w 2739"/>
                <a:gd name="T3" fmla="*/ 1596 h 1713"/>
                <a:gd name="T4" fmla="*/ 801 w 2739"/>
                <a:gd name="T5" fmla="*/ 1596 h 1713"/>
                <a:gd name="T6" fmla="*/ 803 w 2739"/>
                <a:gd name="T7" fmla="*/ 227 h 1713"/>
                <a:gd name="T8" fmla="*/ 1726 w 2739"/>
                <a:gd name="T9" fmla="*/ 227 h 1713"/>
                <a:gd name="T10" fmla="*/ 1722 w 2739"/>
                <a:gd name="T11" fmla="*/ 1713 h 1713"/>
                <a:gd name="T12" fmla="*/ 2739 w 2739"/>
                <a:gd name="T13" fmla="*/ 1713 h 1713"/>
                <a:gd name="T14" fmla="*/ 2739 w 2739"/>
                <a:gd name="T15" fmla="*/ 1137 h 1713"/>
                <a:gd name="T16" fmla="*/ 2514 w 2739"/>
                <a:gd name="T17" fmla="*/ 1 h 17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739" h="1713">
                  <a:moveTo>
                    <a:pt x="6" y="0"/>
                  </a:moveTo>
                  <a:lnTo>
                    <a:pt x="0" y="1596"/>
                  </a:lnTo>
                  <a:lnTo>
                    <a:pt x="801" y="1596"/>
                  </a:lnTo>
                  <a:lnTo>
                    <a:pt x="803" y="227"/>
                  </a:lnTo>
                  <a:lnTo>
                    <a:pt x="1726" y="227"/>
                  </a:lnTo>
                  <a:lnTo>
                    <a:pt x="1722" y="1713"/>
                  </a:lnTo>
                  <a:lnTo>
                    <a:pt x="2739" y="1713"/>
                  </a:lnTo>
                  <a:lnTo>
                    <a:pt x="2739" y="1137"/>
                  </a:lnTo>
                  <a:lnTo>
                    <a:pt x="2514" y="1"/>
                  </a:lnTo>
                </a:path>
              </a:pathLst>
            </a:custGeom>
            <a:noFill/>
            <a:ln w="28575" cap="flat" cmpd="sng">
              <a:solidFill>
                <a:srgbClr val="000000"/>
              </a:solidFill>
              <a:prstDash val="dash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7137" name="Freeform 33"/>
            <p:cNvSpPr>
              <a:spLocks/>
            </p:cNvSpPr>
            <p:nvPr/>
          </p:nvSpPr>
          <p:spPr bwMode="auto">
            <a:xfrm>
              <a:off x="1066" y="1702"/>
              <a:ext cx="4318" cy="1499"/>
            </a:xfrm>
            <a:custGeom>
              <a:avLst/>
              <a:gdLst>
                <a:gd name="T0" fmla="*/ 0 w 7070"/>
                <a:gd name="T1" fmla="*/ 4 h 1934"/>
                <a:gd name="T2" fmla="*/ 234 w 7070"/>
                <a:gd name="T3" fmla="*/ 1136 h 1934"/>
                <a:gd name="T4" fmla="*/ 234 w 7070"/>
                <a:gd name="T5" fmla="*/ 1931 h 1934"/>
                <a:gd name="T6" fmla="*/ 1830 w 7070"/>
                <a:gd name="T7" fmla="*/ 1931 h 1934"/>
                <a:gd name="T8" fmla="*/ 1830 w 7070"/>
                <a:gd name="T9" fmla="*/ 679 h 1934"/>
                <a:gd name="T10" fmla="*/ 2001 w 7070"/>
                <a:gd name="T11" fmla="*/ 680 h 1934"/>
                <a:gd name="T12" fmla="*/ 2004 w 7070"/>
                <a:gd name="T13" fmla="*/ 1934 h 1934"/>
                <a:gd name="T14" fmla="*/ 5085 w 7070"/>
                <a:gd name="T15" fmla="*/ 1934 h 1934"/>
                <a:gd name="T16" fmla="*/ 5085 w 7070"/>
                <a:gd name="T17" fmla="*/ 683 h 1934"/>
                <a:gd name="T18" fmla="*/ 5250 w 7070"/>
                <a:gd name="T19" fmla="*/ 683 h 1934"/>
                <a:gd name="T20" fmla="*/ 5253 w 7070"/>
                <a:gd name="T21" fmla="*/ 1931 h 1934"/>
                <a:gd name="T22" fmla="*/ 6843 w 7070"/>
                <a:gd name="T23" fmla="*/ 1931 h 1934"/>
                <a:gd name="T24" fmla="*/ 6846 w 7070"/>
                <a:gd name="T25" fmla="*/ 1139 h 1934"/>
                <a:gd name="T26" fmla="*/ 7070 w 7070"/>
                <a:gd name="T27" fmla="*/ 0 h 19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70" h="1934">
                  <a:moveTo>
                    <a:pt x="0" y="4"/>
                  </a:moveTo>
                  <a:lnTo>
                    <a:pt x="234" y="1136"/>
                  </a:lnTo>
                  <a:lnTo>
                    <a:pt x="234" y="1931"/>
                  </a:lnTo>
                  <a:lnTo>
                    <a:pt x="1830" y="1931"/>
                  </a:lnTo>
                  <a:lnTo>
                    <a:pt x="1830" y="679"/>
                  </a:lnTo>
                  <a:lnTo>
                    <a:pt x="2001" y="680"/>
                  </a:lnTo>
                  <a:lnTo>
                    <a:pt x="2004" y="1934"/>
                  </a:lnTo>
                  <a:lnTo>
                    <a:pt x="5085" y="1934"/>
                  </a:lnTo>
                  <a:lnTo>
                    <a:pt x="5085" y="683"/>
                  </a:lnTo>
                  <a:lnTo>
                    <a:pt x="5250" y="683"/>
                  </a:lnTo>
                  <a:lnTo>
                    <a:pt x="5253" y="1931"/>
                  </a:lnTo>
                  <a:lnTo>
                    <a:pt x="6843" y="1931"/>
                  </a:lnTo>
                  <a:lnTo>
                    <a:pt x="6846" y="1139"/>
                  </a:lnTo>
                  <a:lnTo>
                    <a:pt x="7070" y="0"/>
                  </a:lnTo>
                </a:path>
              </a:pathLst>
            </a:custGeom>
            <a:noFill/>
            <a:ln w="28575" cap="flat" cmpd="sng">
              <a:solidFill>
                <a:srgbClr val="990000"/>
              </a:solidFill>
              <a:prstDash val="lgDashDotDot"/>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7138" name="Freeform 34"/>
            <p:cNvSpPr>
              <a:spLocks/>
            </p:cNvSpPr>
            <p:nvPr/>
          </p:nvSpPr>
          <p:spPr bwMode="auto">
            <a:xfrm>
              <a:off x="1278" y="2585"/>
              <a:ext cx="801" cy="530"/>
            </a:xfrm>
            <a:custGeom>
              <a:avLst/>
              <a:gdLst>
                <a:gd name="T0" fmla="*/ 0 w 1312"/>
                <a:gd name="T1" fmla="*/ 0 h 570"/>
                <a:gd name="T2" fmla="*/ 1 w 1312"/>
                <a:gd name="T3" fmla="*/ 570 h 570"/>
                <a:gd name="T4" fmla="*/ 1312 w 1312"/>
                <a:gd name="T5" fmla="*/ 570 h 570"/>
                <a:gd name="T6" fmla="*/ 1312 w 1312"/>
                <a:gd name="T7" fmla="*/ 0 h 570"/>
              </a:gdLst>
              <a:ahLst/>
              <a:cxnLst>
                <a:cxn ang="0">
                  <a:pos x="T0" y="T1"/>
                </a:cxn>
                <a:cxn ang="0">
                  <a:pos x="T2" y="T3"/>
                </a:cxn>
                <a:cxn ang="0">
                  <a:pos x="T4" y="T5"/>
                </a:cxn>
                <a:cxn ang="0">
                  <a:pos x="T6" y="T7"/>
                </a:cxn>
              </a:cxnLst>
              <a:rect l="0" t="0" r="r" b="b"/>
              <a:pathLst>
                <a:path w="1312" h="570">
                  <a:moveTo>
                    <a:pt x="0" y="0"/>
                  </a:moveTo>
                  <a:lnTo>
                    <a:pt x="1" y="570"/>
                  </a:lnTo>
                  <a:lnTo>
                    <a:pt x="1312" y="570"/>
                  </a:lnTo>
                  <a:lnTo>
                    <a:pt x="1312" y="0"/>
                  </a:ln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grpSp>
          <p:nvGrpSpPr>
            <p:cNvPr id="47139" name="Group 35"/>
            <p:cNvGrpSpPr>
              <a:grpSpLocks/>
            </p:cNvGrpSpPr>
            <p:nvPr/>
          </p:nvGrpSpPr>
          <p:grpSpPr bwMode="auto">
            <a:xfrm>
              <a:off x="1174" y="1702"/>
              <a:ext cx="208" cy="883"/>
              <a:chOff x="3014" y="10938"/>
              <a:chExt cx="456" cy="1140"/>
            </a:xfrm>
          </p:grpSpPr>
          <p:sp>
            <p:nvSpPr>
              <p:cNvPr id="47140" name="Line 36"/>
              <p:cNvSpPr>
                <a:spLocks noChangeShapeType="1"/>
              </p:cNvSpPr>
              <p:nvPr/>
            </p:nvSpPr>
            <p:spPr bwMode="auto">
              <a:xfrm>
                <a:off x="3242" y="10938"/>
                <a:ext cx="0"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41" name="Line 37"/>
              <p:cNvSpPr>
                <a:spLocks noChangeShapeType="1"/>
              </p:cNvSpPr>
              <p:nvPr/>
            </p:nvSpPr>
            <p:spPr bwMode="auto">
              <a:xfrm flipH="1">
                <a:off x="3242" y="10938"/>
                <a:ext cx="228"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42" name="Line 38"/>
              <p:cNvSpPr>
                <a:spLocks noChangeShapeType="1"/>
              </p:cNvSpPr>
              <p:nvPr/>
            </p:nvSpPr>
            <p:spPr bwMode="auto">
              <a:xfrm flipH="1">
                <a:off x="3242" y="10938"/>
                <a:ext cx="114"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43" name="Line 39"/>
              <p:cNvSpPr>
                <a:spLocks noChangeShapeType="1"/>
              </p:cNvSpPr>
              <p:nvPr/>
            </p:nvSpPr>
            <p:spPr bwMode="auto">
              <a:xfrm>
                <a:off x="3014" y="10938"/>
                <a:ext cx="228"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44" name="Line 40"/>
              <p:cNvSpPr>
                <a:spLocks noChangeShapeType="1"/>
              </p:cNvSpPr>
              <p:nvPr/>
            </p:nvSpPr>
            <p:spPr bwMode="auto">
              <a:xfrm>
                <a:off x="3128" y="10938"/>
                <a:ext cx="114"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47145" name="Freeform 41"/>
            <p:cNvSpPr>
              <a:spLocks/>
            </p:cNvSpPr>
            <p:nvPr/>
          </p:nvSpPr>
          <p:spPr bwMode="auto">
            <a:xfrm>
              <a:off x="4376" y="2585"/>
              <a:ext cx="801" cy="530"/>
            </a:xfrm>
            <a:custGeom>
              <a:avLst/>
              <a:gdLst>
                <a:gd name="T0" fmla="*/ 0 w 1312"/>
                <a:gd name="T1" fmla="*/ 0 h 570"/>
                <a:gd name="T2" fmla="*/ 1 w 1312"/>
                <a:gd name="T3" fmla="*/ 570 h 570"/>
                <a:gd name="T4" fmla="*/ 1312 w 1312"/>
                <a:gd name="T5" fmla="*/ 570 h 570"/>
                <a:gd name="T6" fmla="*/ 1312 w 1312"/>
                <a:gd name="T7" fmla="*/ 0 h 570"/>
              </a:gdLst>
              <a:ahLst/>
              <a:cxnLst>
                <a:cxn ang="0">
                  <a:pos x="T0" y="T1"/>
                </a:cxn>
                <a:cxn ang="0">
                  <a:pos x="T2" y="T3"/>
                </a:cxn>
                <a:cxn ang="0">
                  <a:pos x="T4" y="T5"/>
                </a:cxn>
                <a:cxn ang="0">
                  <a:pos x="T6" y="T7"/>
                </a:cxn>
              </a:cxnLst>
              <a:rect l="0" t="0" r="r" b="b"/>
              <a:pathLst>
                <a:path w="1312" h="570">
                  <a:moveTo>
                    <a:pt x="0" y="0"/>
                  </a:moveTo>
                  <a:lnTo>
                    <a:pt x="1" y="570"/>
                  </a:lnTo>
                  <a:lnTo>
                    <a:pt x="1312" y="570"/>
                  </a:lnTo>
                  <a:lnTo>
                    <a:pt x="1312" y="0"/>
                  </a:ln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grpSp>
          <p:nvGrpSpPr>
            <p:cNvPr id="47146" name="Group 42"/>
            <p:cNvGrpSpPr>
              <a:grpSpLocks/>
            </p:cNvGrpSpPr>
            <p:nvPr/>
          </p:nvGrpSpPr>
          <p:grpSpPr bwMode="auto">
            <a:xfrm>
              <a:off x="5072" y="1702"/>
              <a:ext cx="209" cy="883"/>
              <a:chOff x="3014" y="10938"/>
              <a:chExt cx="456" cy="1140"/>
            </a:xfrm>
          </p:grpSpPr>
          <p:sp>
            <p:nvSpPr>
              <p:cNvPr id="47147" name="Line 43"/>
              <p:cNvSpPr>
                <a:spLocks noChangeShapeType="1"/>
              </p:cNvSpPr>
              <p:nvPr/>
            </p:nvSpPr>
            <p:spPr bwMode="auto">
              <a:xfrm>
                <a:off x="3242" y="10938"/>
                <a:ext cx="0"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48" name="Line 44"/>
              <p:cNvSpPr>
                <a:spLocks noChangeShapeType="1"/>
              </p:cNvSpPr>
              <p:nvPr/>
            </p:nvSpPr>
            <p:spPr bwMode="auto">
              <a:xfrm flipH="1">
                <a:off x="3242" y="10938"/>
                <a:ext cx="228"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49" name="Line 45"/>
              <p:cNvSpPr>
                <a:spLocks noChangeShapeType="1"/>
              </p:cNvSpPr>
              <p:nvPr/>
            </p:nvSpPr>
            <p:spPr bwMode="auto">
              <a:xfrm flipH="1">
                <a:off x="3242" y="10938"/>
                <a:ext cx="114"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50" name="Line 46"/>
              <p:cNvSpPr>
                <a:spLocks noChangeShapeType="1"/>
              </p:cNvSpPr>
              <p:nvPr/>
            </p:nvSpPr>
            <p:spPr bwMode="auto">
              <a:xfrm>
                <a:off x="3014" y="10938"/>
                <a:ext cx="228"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51" name="Line 47"/>
              <p:cNvSpPr>
                <a:spLocks noChangeShapeType="1"/>
              </p:cNvSpPr>
              <p:nvPr/>
            </p:nvSpPr>
            <p:spPr bwMode="auto">
              <a:xfrm>
                <a:off x="3128" y="10938"/>
                <a:ext cx="114"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47152" name="Group 48"/>
            <p:cNvGrpSpPr>
              <a:grpSpLocks/>
            </p:cNvGrpSpPr>
            <p:nvPr/>
          </p:nvGrpSpPr>
          <p:grpSpPr bwMode="auto">
            <a:xfrm>
              <a:off x="3262" y="1702"/>
              <a:ext cx="105" cy="883"/>
              <a:chOff x="6491" y="10938"/>
              <a:chExt cx="171" cy="1140"/>
            </a:xfrm>
          </p:grpSpPr>
          <p:sp>
            <p:nvSpPr>
              <p:cNvPr id="47153" name="Line 49"/>
              <p:cNvSpPr>
                <a:spLocks noChangeShapeType="1"/>
              </p:cNvSpPr>
              <p:nvPr/>
            </p:nvSpPr>
            <p:spPr bwMode="auto">
              <a:xfrm>
                <a:off x="6548" y="10938"/>
                <a:ext cx="114"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54" name="Line 50"/>
              <p:cNvSpPr>
                <a:spLocks noChangeShapeType="1"/>
              </p:cNvSpPr>
              <p:nvPr/>
            </p:nvSpPr>
            <p:spPr bwMode="auto">
              <a:xfrm>
                <a:off x="6605" y="10938"/>
                <a:ext cx="57"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55" name="Line 51"/>
              <p:cNvSpPr>
                <a:spLocks noChangeShapeType="1"/>
              </p:cNvSpPr>
              <p:nvPr/>
            </p:nvSpPr>
            <p:spPr bwMode="auto">
              <a:xfrm>
                <a:off x="6662" y="10938"/>
                <a:ext cx="0"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56" name="Line 52"/>
              <p:cNvSpPr>
                <a:spLocks noChangeShapeType="1"/>
              </p:cNvSpPr>
              <p:nvPr/>
            </p:nvSpPr>
            <p:spPr bwMode="auto">
              <a:xfrm>
                <a:off x="6491" y="10938"/>
                <a:ext cx="171"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grpSp>
        <p:grpSp>
          <p:nvGrpSpPr>
            <p:cNvPr id="47157" name="Group 53"/>
            <p:cNvGrpSpPr>
              <a:grpSpLocks/>
            </p:cNvGrpSpPr>
            <p:nvPr/>
          </p:nvGrpSpPr>
          <p:grpSpPr bwMode="auto">
            <a:xfrm>
              <a:off x="3088" y="1702"/>
              <a:ext cx="105" cy="883"/>
              <a:chOff x="6206" y="10938"/>
              <a:chExt cx="171" cy="1140"/>
            </a:xfrm>
          </p:grpSpPr>
          <p:sp>
            <p:nvSpPr>
              <p:cNvPr id="47158" name="Line 54"/>
              <p:cNvSpPr>
                <a:spLocks noChangeShapeType="1"/>
              </p:cNvSpPr>
              <p:nvPr/>
            </p:nvSpPr>
            <p:spPr bwMode="auto">
              <a:xfrm>
                <a:off x="6206" y="10938"/>
                <a:ext cx="0"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59" name="Line 55"/>
              <p:cNvSpPr>
                <a:spLocks noChangeShapeType="1"/>
              </p:cNvSpPr>
              <p:nvPr/>
            </p:nvSpPr>
            <p:spPr bwMode="auto">
              <a:xfrm flipH="1">
                <a:off x="6206" y="10938"/>
                <a:ext cx="114"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60" name="Line 56"/>
              <p:cNvSpPr>
                <a:spLocks noChangeShapeType="1"/>
              </p:cNvSpPr>
              <p:nvPr/>
            </p:nvSpPr>
            <p:spPr bwMode="auto">
              <a:xfrm flipH="1">
                <a:off x="6206" y="10938"/>
                <a:ext cx="57"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47161" name="Line 57"/>
              <p:cNvSpPr>
                <a:spLocks noChangeShapeType="1"/>
              </p:cNvSpPr>
              <p:nvPr/>
            </p:nvSpPr>
            <p:spPr bwMode="auto">
              <a:xfrm flipH="1">
                <a:off x="6206" y="10938"/>
                <a:ext cx="171" cy="1140"/>
              </a:xfrm>
              <a:prstGeom prst="line">
                <a:avLst/>
              </a:prstGeom>
              <a:noFill/>
              <a:ln w="19050">
                <a:solidFill>
                  <a:srgbClr val="000000"/>
                </a:solidFill>
                <a:round/>
                <a:headEnd/>
                <a:tailEnd/>
              </a:ln>
              <a:extLst>
                <a:ext uri="{909E8E84-426E-40DD-AFC4-6F175D3DCCD1}">
                  <a14:hiddenFill xmlns:a14="http://schemas.microsoft.com/office/drawing/2010/main">
                    <a:noFill/>
                  </a14:hiddenFill>
                </a:ext>
              </a:extLst>
            </p:spPr>
            <p:txBody>
              <a:bodyPr/>
              <a:lstStyle/>
              <a:p>
                <a:endParaRPr lang="ru-RU"/>
              </a:p>
            </p:txBody>
          </p:sp>
        </p:grpSp>
        <p:sp>
          <p:nvSpPr>
            <p:cNvPr id="47162" name="Freeform 58"/>
            <p:cNvSpPr>
              <a:spLocks/>
            </p:cNvSpPr>
            <p:nvPr/>
          </p:nvSpPr>
          <p:spPr bwMode="auto">
            <a:xfrm>
              <a:off x="2357" y="2585"/>
              <a:ext cx="1741" cy="530"/>
            </a:xfrm>
            <a:custGeom>
              <a:avLst/>
              <a:gdLst>
                <a:gd name="T0" fmla="*/ 0 w 1312"/>
                <a:gd name="T1" fmla="*/ 0 h 570"/>
                <a:gd name="T2" fmla="*/ 1 w 1312"/>
                <a:gd name="T3" fmla="*/ 570 h 570"/>
                <a:gd name="T4" fmla="*/ 1312 w 1312"/>
                <a:gd name="T5" fmla="*/ 570 h 570"/>
                <a:gd name="T6" fmla="*/ 1312 w 1312"/>
                <a:gd name="T7" fmla="*/ 0 h 570"/>
              </a:gdLst>
              <a:ahLst/>
              <a:cxnLst>
                <a:cxn ang="0">
                  <a:pos x="T0" y="T1"/>
                </a:cxn>
                <a:cxn ang="0">
                  <a:pos x="T2" y="T3"/>
                </a:cxn>
                <a:cxn ang="0">
                  <a:pos x="T4" y="T5"/>
                </a:cxn>
                <a:cxn ang="0">
                  <a:pos x="T6" y="T7"/>
                </a:cxn>
              </a:cxnLst>
              <a:rect l="0" t="0" r="r" b="b"/>
              <a:pathLst>
                <a:path w="1312" h="570">
                  <a:moveTo>
                    <a:pt x="0" y="0"/>
                  </a:moveTo>
                  <a:lnTo>
                    <a:pt x="1" y="570"/>
                  </a:lnTo>
                  <a:lnTo>
                    <a:pt x="1312" y="570"/>
                  </a:lnTo>
                  <a:lnTo>
                    <a:pt x="1312" y="0"/>
                  </a:lnTo>
                </a:path>
              </a:pathLst>
            </a:custGeom>
            <a:noFill/>
            <a:ln w="28575" cmpd="sng">
              <a:solidFill>
                <a:srgbClr val="000000"/>
              </a:solidFill>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7163" name="Text Box 59"/>
            <p:cNvSpPr txBox="1">
              <a:spLocks noChangeArrowheads="1"/>
            </p:cNvSpPr>
            <p:nvPr/>
          </p:nvSpPr>
          <p:spPr bwMode="auto">
            <a:xfrm>
              <a:off x="2044" y="1613"/>
              <a:ext cx="418" cy="221"/>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800080"/>
                  </a:solidFill>
                  <a:latin typeface="Tahoma" panose="020B0604030504040204" pitchFamily="34" charset="0"/>
                </a:rPr>
                <a:t>УС</a:t>
              </a:r>
              <a:endParaRPr lang="ru-RU" altLang="ru-RU" sz="2000" b="1">
                <a:solidFill>
                  <a:srgbClr val="800080"/>
                </a:solidFill>
              </a:endParaRPr>
            </a:p>
          </p:txBody>
        </p:sp>
        <p:sp>
          <p:nvSpPr>
            <p:cNvPr id="47164" name="Text Box 60"/>
            <p:cNvSpPr txBox="1">
              <a:spLocks noChangeArrowheads="1"/>
            </p:cNvSpPr>
            <p:nvPr/>
          </p:nvSpPr>
          <p:spPr bwMode="auto">
            <a:xfrm>
              <a:off x="3993" y="1613"/>
              <a:ext cx="418" cy="221"/>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800080"/>
                  </a:solidFill>
                  <a:latin typeface="Tahoma" panose="020B0604030504040204" pitchFamily="34" charset="0"/>
                </a:rPr>
                <a:t>УС</a:t>
              </a:r>
              <a:endParaRPr lang="ru-RU" altLang="ru-RU" sz="2000" b="1">
                <a:solidFill>
                  <a:srgbClr val="800080"/>
                </a:solidFill>
              </a:endParaRPr>
            </a:p>
          </p:txBody>
        </p:sp>
        <p:sp>
          <p:nvSpPr>
            <p:cNvPr id="47165" name="Text Box 61"/>
            <p:cNvSpPr txBox="1">
              <a:spLocks noChangeArrowheads="1"/>
            </p:cNvSpPr>
            <p:nvPr/>
          </p:nvSpPr>
          <p:spPr bwMode="auto">
            <a:xfrm>
              <a:off x="1069" y="686"/>
              <a:ext cx="418" cy="221"/>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800080"/>
                  </a:solidFill>
                  <a:latin typeface="Tahoma" panose="020B0604030504040204" pitchFamily="34" charset="0"/>
                </a:rPr>
                <a:t>А</a:t>
              </a:r>
              <a:endParaRPr lang="ru-RU" altLang="ru-RU" sz="2000" b="1">
                <a:solidFill>
                  <a:srgbClr val="800080"/>
                </a:solidFill>
              </a:endParaRPr>
            </a:p>
          </p:txBody>
        </p:sp>
        <p:sp>
          <p:nvSpPr>
            <p:cNvPr id="47166" name="Text Box 62"/>
            <p:cNvSpPr txBox="1">
              <a:spLocks noChangeArrowheads="1"/>
            </p:cNvSpPr>
            <p:nvPr/>
          </p:nvSpPr>
          <p:spPr bwMode="auto">
            <a:xfrm>
              <a:off x="3019" y="686"/>
              <a:ext cx="417" cy="221"/>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800080"/>
                  </a:solidFill>
                  <a:latin typeface="Tahoma" panose="020B0604030504040204" pitchFamily="34" charset="0"/>
                </a:rPr>
                <a:t>В</a:t>
              </a:r>
              <a:endParaRPr lang="ru-RU" altLang="ru-RU" sz="2000" b="1">
                <a:solidFill>
                  <a:srgbClr val="800080"/>
                </a:solidFill>
              </a:endParaRPr>
            </a:p>
          </p:txBody>
        </p:sp>
        <p:sp>
          <p:nvSpPr>
            <p:cNvPr id="47167" name="Text Box 63"/>
            <p:cNvSpPr txBox="1">
              <a:spLocks noChangeArrowheads="1"/>
            </p:cNvSpPr>
            <p:nvPr/>
          </p:nvSpPr>
          <p:spPr bwMode="auto">
            <a:xfrm>
              <a:off x="4968" y="686"/>
              <a:ext cx="418" cy="221"/>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800080"/>
                  </a:solidFill>
                  <a:latin typeface="Tahoma" panose="020B0604030504040204" pitchFamily="34" charset="0"/>
                </a:rPr>
                <a:t>С</a:t>
              </a:r>
              <a:endParaRPr lang="ru-RU" altLang="ru-RU" sz="2000" b="1">
                <a:solidFill>
                  <a:srgbClr val="800080"/>
                </a:solidFill>
              </a:endParaRPr>
            </a:p>
          </p:txBody>
        </p:sp>
        <p:sp>
          <p:nvSpPr>
            <p:cNvPr id="47168" name="Text Box 64"/>
            <p:cNvSpPr txBox="1">
              <a:spLocks noChangeArrowheads="1"/>
            </p:cNvSpPr>
            <p:nvPr/>
          </p:nvSpPr>
          <p:spPr bwMode="auto">
            <a:xfrm>
              <a:off x="0" y="2717"/>
              <a:ext cx="1139" cy="442"/>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72000"/>
                </a:lnSpc>
              </a:pPr>
              <a:r>
                <a:rPr lang="ru-RU" altLang="ru-RU" sz="1500" b="1">
                  <a:solidFill>
                    <a:srgbClr val="CC0000"/>
                  </a:solidFill>
                  <a:latin typeface="Arial Narrow" panose="020B0606020202030204" pitchFamily="34" charset="0"/>
                </a:rPr>
                <a:t>Информационные</a:t>
              </a:r>
            </a:p>
            <a:p>
              <a:pPr algn="ctr">
                <a:lnSpc>
                  <a:spcPct val="72000"/>
                </a:lnSpc>
              </a:pPr>
              <a:r>
                <a:rPr lang="ru-RU" altLang="ru-RU" sz="1500" b="1">
                  <a:solidFill>
                    <a:srgbClr val="CC0000"/>
                  </a:solidFill>
                  <a:latin typeface="Arial Narrow" panose="020B0606020202030204" pitchFamily="34" charset="0"/>
                </a:rPr>
                <a:t>каналы</a:t>
              </a:r>
            </a:p>
            <a:p>
              <a:pPr algn="ctr">
                <a:lnSpc>
                  <a:spcPct val="72000"/>
                </a:lnSpc>
              </a:pPr>
              <a:r>
                <a:rPr lang="ru-RU" altLang="ru-RU" sz="1500" b="1">
                  <a:solidFill>
                    <a:srgbClr val="CC0000"/>
                  </a:solidFill>
                  <a:latin typeface="Arial Narrow" panose="020B0606020202030204" pitchFamily="34" charset="0"/>
                </a:rPr>
                <a:t>(уровень 1, 2)</a:t>
              </a:r>
              <a:endParaRPr lang="ru-RU" altLang="ru-RU" sz="1500" b="1">
                <a:solidFill>
                  <a:srgbClr val="CC0000"/>
                </a:solidFill>
              </a:endParaRPr>
            </a:p>
          </p:txBody>
        </p:sp>
        <p:sp>
          <p:nvSpPr>
            <p:cNvPr id="47169" name="Text Box 65"/>
            <p:cNvSpPr txBox="1">
              <a:spLocks noChangeArrowheads="1"/>
            </p:cNvSpPr>
            <p:nvPr/>
          </p:nvSpPr>
          <p:spPr bwMode="auto">
            <a:xfrm>
              <a:off x="63" y="2085"/>
              <a:ext cx="665" cy="149"/>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lnSpc>
                  <a:spcPct val="72000"/>
                </a:lnSpc>
              </a:pPr>
              <a:r>
                <a:rPr lang="ru-RU" altLang="ru-RU" sz="1600" b="1">
                  <a:solidFill>
                    <a:srgbClr val="CC0000"/>
                  </a:solidFill>
                </a:rPr>
                <a:t>Уровень 3</a:t>
              </a:r>
            </a:p>
          </p:txBody>
        </p:sp>
        <p:sp>
          <p:nvSpPr>
            <p:cNvPr id="47170" name="AutoShape 66"/>
            <p:cNvSpPr>
              <a:spLocks/>
            </p:cNvSpPr>
            <p:nvPr/>
          </p:nvSpPr>
          <p:spPr bwMode="auto">
            <a:xfrm>
              <a:off x="1104" y="2629"/>
              <a:ext cx="70" cy="574"/>
            </a:xfrm>
            <a:prstGeom prst="leftBrace">
              <a:avLst>
                <a:gd name="adj1" fmla="val 68333"/>
                <a:gd name="adj2" fmla="val 50000"/>
              </a:avLst>
            </a:prstGeom>
            <a:noFill/>
            <a:ln w="28575">
              <a:solidFill>
                <a:srgbClr val="99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7171" name="AutoShape 67"/>
            <p:cNvSpPr>
              <a:spLocks/>
            </p:cNvSpPr>
            <p:nvPr/>
          </p:nvSpPr>
          <p:spPr bwMode="auto">
            <a:xfrm>
              <a:off x="756" y="1718"/>
              <a:ext cx="69" cy="883"/>
            </a:xfrm>
            <a:prstGeom prst="leftBrace">
              <a:avLst>
                <a:gd name="adj1" fmla="val 106643"/>
                <a:gd name="adj2" fmla="val 50000"/>
              </a:avLst>
            </a:prstGeom>
            <a:noFill/>
            <a:ln w="38100">
              <a:solidFill>
                <a:srgbClr val="993300"/>
              </a:solidFill>
              <a:round/>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47172" name="Text Box 68"/>
            <p:cNvSpPr txBox="1">
              <a:spLocks noChangeArrowheads="1"/>
            </p:cNvSpPr>
            <p:nvPr/>
          </p:nvSpPr>
          <p:spPr bwMode="auto">
            <a:xfrm>
              <a:off x="930" y="1128"/>
              <a:ext cx="278" cy="22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CC0000"/>
                  </a:solidFill>
                </a:rPr>
                <a:t>1</a:t>
              </a:r>
            </a:p>
          </p:txBody>
        </p:sp>
        <p:sp>
          <p:nvSpPr>
            <p:cNvPr id="47173" name="Text Box 69"/>
            <p:cNvSpPr txBox="1">
              <a:spLocks noChangeArrowheads="1"/>
            </p:cNvSpPr>
            <p:nvPr/>
          </p:nvSpPr>
          <p:spPr bwMode="auto">
            <a:xfrm>
              <a:off x="1348" y="1128"/>
              <a:ext cx="278" cy="22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CC0000"/>
                  </a:solidFill>
                </a:rPr>
                <a:t>2</a:t>
              </a:r>
            </a:p>
          </p:txBody>
        </p:sp>
        <p:sp>
          <p:nvSpPr>
            <p:cNvPr id="47174" name="Text Box 70"/>
            <p:cNvSpPr txBox="1">
              <a:spLocks noChangeArrowheads="1"/>
            </p:cNvSpPr>
            <p:nvPr/>
          </p:nvSpPr>
          <p:spPr bwMode="auto">
            <a:xfrm>
              <a:off x="2879" y="1128"/>
              <a:ext cx="279" cy="22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CC0000"/>
                  </a:solidFill>
                </a:rPr>
                <a:t>1</a:t>
              </a:r>
            </a:p>
          </p:txBody>
        </p:sp>
        <p:sp>
          <p:nvSpPr>
            <p:cNvPr id="47175" name="Text Box 71"/>
            <p:cNvSpPr txBox="1">
              <a:spLocks noChangeArrowheads="1"/>
            </p:cNvSpPr>
            <p:nvPr/>
          </p:nvSpPr>
          <p:spPr bwMode="auto">
            <a:xfrm>
              <a:off x="3297" y="1128"/>
              <a:ext cx="279" cy="22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CC0000"/>
                  </a:solidFill>
                </a:rPr>
                <a:t>2</a:t>
              </a:r>
            </a:p>
          </p:txBody>
        </p:sp>
        <p:sp>
          <p:nvSpPr>
            <p:cNvPr id="47176" name="Text Box 72"/>
            <p:cNvSpPr txBox="1">
              <a:spLocks noChangeArrowheads="1"/>
            </p:cNvSpPr>
            <p:nvPr/>
          </p:nvSpPr>
          <p:spPr bwMode="auto">
            <a:xfrm>
              <a:off x="4829" y="1128"/>
              <a:ext cx="278" cy="22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CC0000"/>
                  </a:solidFill>
                </a:rPr>
                <a:t>1</a:t>
              </a:r>
            </a:p>
          </p:txBody>
        </p:sp>
        <p:sp>
          <p:nvSpPr>
            <p:cNvPr id="47177" name="Text Box 73"/>
            <p:cNvSpPr txBox="1">
              <a:spLocks noChangeArrowheads="1"/>
            </p:cNvSpPr>
            <p:nvPr/>
          </p:nvSpPr>
          <p:spPr bwMode="auto">
            <a:xfrm>
              <a:off x="5247" y="1128"/>
              <a:ext cx="278" cy="22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CC0000"/>
                  </a:solidFill>
                </a:rPr>
                <a:t>2</a:t>
              </a:r>
            </a:p>
          </p:txBody>
        </p:sp>
        <p:sp>
          <p:nvSpPr>
            <p:cNvPr id="47178" name="Text Box 74"/>
            <p:cNvSpPr txBox="1">
              <a:spLocks noChangeArrowheads="1"/>
            </p:cNvSpPr>
            <p:nvPr/>
          </p:nvSpPr>
          <p:spPr bwMode="auto">
            <a:xfrm>
              <a:off x="1448" y="2766"/>
              <a:ext cx="418" cy="221"/>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a:solidFill>
                    <a:srgbClr val="990000"/>
                  </a:solidFill>
                </a:rPr>
                <a:t>(a</a:t>
              </a:r>
              <a:r>
                <a:rPr lang="en-US" altLang="ru-RU" b="1" baseline="-25000">
                  <a:solidFill>
                    <a:srgbClr val="990000"/>
                  </a:solidFill>
                </a:rPr>
                <a:t>2</a:t>
              </a:r>
              <a:r>
                <a:rPr lang="en-US" altLang="ru-RU" b="1">
                  <a:solidFill>
                    <a:srgbClr val="990000"/>
                  </a:solidFill>
                </a:rPr>
                <a:t>,b</a:t>
              </a:r>
              <a:r>
                <a:rPr lang="en-US" altLang="ru-RU" b="1" baseline="-25000">
                  <a:solidFill>
                    <a:srgbClr val="990000"/>
                  </a:solidFill>
                </a:rPr>
                <a:t>1</a:t>
              </a:r>
              <a:r>
                <a:rPr lang="en-US" altLang="ru-RU" b="1">
                  <a:solidFill>
                    <a:srgbClr val="990000"/>
                  </a:solidFill>
                </a:rPr>
                <a:t>)</a:t>
              </a:r>
              <a:endParaRPr lang="ru-RU" altLang="ru-RU" b="1">
                <a:solidFill>
                  <a:srgbClr val="990000"/>
                </a:solidFill>
              </a:endParaRPr>
            </a:p>
          </p:txBody>
        </p:sp>
        <p:sp>
          <p:nvSpPr>
            <p:cNvPr id="47179" name="Text Box 75"/>
            <p:cNvSpPr txBox="1">
              <a:spLocks noChangeArrowheads="1"/>
            </p:cNvSpPr>
            <p:nvPr/>
          </p:nvSpPr>
          <p:spPr bwMode="auto">
            <a:xfrm>
              <a:off x="4585" y="2734"/>
              <a:ext cx="418" cy="221"/>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a:solidFill>
                    <a:srgbClr val="990000"/>
                  </a:solidFill>
                </a:rPr>
                <a:t>(b</a:t>
              </a:r>
              <a:r>
                <a:rPr lang="en-US" altLang="ru-RU" b="1" baseline="-25000">
                  <a:solidFill>
                    <a:srgbClr val="990000"/>
                  </a:solidFill>
                </a:rPr>
                <a:t>2</a:t>
              </a:r>
              <a:r>
                <a:rPr lang="en-US" altLang="ru-RU" b="1">
                  <a:solidFill>
                    <a:srgbClr val="990000"/>
                  </a:solidFill>
                </a:rPr>
                <a:t>,c</a:t>
              </a:r>
              <a:r>
                <a:rPr lang="en-US" altLang="ru-RU" b="1" baseline="-25000">
                  <a:solidFill>
                    <a:srgbClr val="990000"/>
                  </a:solidFill>
                </a:rPr>
                <a:t>1</a:t>
              </a:r>
              <a:r>
                <a:rPr lang="en-US" altLang="ru-RU" b="1">
                  <a:solidFill>
                    <a:srgbClr val="990000"/>
                  </a:solidFill>
                </a:rPr>
                <a:t>)</a:t>
              </a:r>
              <a:endParaRPr lang="ru-RU" altLang="ru-RU" b="1">
                <a:solidFill>
                  <a:srgbClr val="990000"/>
                </a:solidFill>
              </a:endParaRPr>
            </a:p>
          </p:txBody>
        </p:sp>
        <p:sp>
          <p:nvSpPr>
            <p:cNvPr id="47180" name="Text Box 76"/>
            <p:cNvSpPr txBox="1">
              <a:spLocks noChangeArrowheads="1"/>
            </p:cNvSpPr>
            <p:nvPr/>
          </p:nvSpPr>
          <p:spPr bwMode="auto">
            <a:xfrm>
              <a:off x="1452" y="3235"/>
              <a:ext cx="418" cy="257"/>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en-US" altLang="ru-RU" b="1">
                  <a:solidFill>
                    <a:srgbClr val="990000"/>
                  </a:solidFill>
                </a:rPr>
                <a:t>(a</a:t>
              </a:r>
              <a:r>
                <a:rPr lang="en-US" altLang="ru-RU" b="1" baseline="-25000">
                  <a:solidFill>
                    <a:srgbClr val="990000"/>
                  </a:solidFill>
                </a:rPr>
                <a:t>1</a:t>
              </a:r>
              <a:r>
                <a:rPr lang="en-US" altLang="ru-RU" b="1">
                  <a:solidFill>
                    <a:srgbClr val="990000"/>
                  </a:solidFill>
                </a:rPr>
                <a:t>,c</a:t>
              </a:r>
              <a:r>
                <a:rPr lang="en-US" altLang="ru-RU" b="1" baseline="-25000">
                  <a:solidFill>
                    <a:srgbClr val="990000"/>
                  </a:solidFill>
                </a:rPr>
                <a:t>2</a:t>
              </a:r>
              <a:r>
                <a:rPr lang="en-US" altLang="ru-RU" b="1">
                  <a:solidFill>
                    <a:srgbClr val="990000"/>
                  </a:solidFill>
                </a:rPr>
                <a:t>)</a:t>
              </a:r>
              <a:endParaRPr lang="ru-RU" altLang="ru-RU" b="1">
                <a:solidFill>
                  <a:srgbClr val="990000"/>
                </a:solidFill>
              </a:endParaRPr>
            </a:p>
          </p:txBody>
        </p:sp>
      </p:grpSp>
      <p:sp>
        <p:nvSpPr>
          <p:cNvPr id="47182" name="Text Box 78"/>
          <p:cNvSpPr txBox="1">
            <a:spLocks noChangeArrowheads="1"/>
          </p:cNvSpPr>
          <p:nvPr/>
        </p:nvSpPr>
        <p:spPr bwMode="auto">
          <a:xfrm>
            <a:off x="1692275" y="5959475"/>
            <a:ext cx="5759450" cy="457200"/>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b="1">
                <a:solidFill>
                  <a:srgbClr val="800080"/>
                </a:solidFill>
                <a:latin typeface="Tahoma" panose="020B0604030504040204" pitchFamily="34" charset="0"/>
              </a:rPr>
              <a:t>Рис.4.6. </a:t>
            </a:r>
            <a:r>
              <a:rPr lang="ru-RU" altLang="ru-RU" sz="2400" b="1">
                <a:solidFill>
                  <a:srgbClr val="800080"/>
                </a:solidFill>
              </a:rPr>
              <a:t>Логические каналы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46083"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46084" name="Text Box 4"/>
          <p:cNvSpPr txBox="1">
            <a:spLocks noChangeArrowheads="1"/>
          </p:cNvSpPr>
          <p:nvPr/>
        </p:nvSpPr>
        <p:spPr bwMode="auto">
          <a:xfrm>
            <a:off x="231775" y="1309688"/>
            <a:ext cx="8653463" cy="52038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На рис.4.6 приведен пример организации логических каналов в ИТС, состоящей из трех главных и трех терминальных ЭВМ — систем </a:t>
            </a:r>
            <a:r>
              <a:rPr lang="ru-RU" altLang="ru-RU" sz="2400" i="1">
                <a:solidFill>
                  <a:srgbClr val="800080"/>
                </a:solidFill>
              </a:rPr>
              <a:t>А</a:t>
            </a:r>
            <a:r>
              <a:rPr lang="ru-RU" altLang="ru-RU" sz="2400">
                <a:solidFill>
                  <a:srgbClr val="800080"/>
                </a:solidFill>
              </a:rPr>
              <a:t>, </a:t>
            </a:r>
            <a:r>
              <a:rPr lang="ru-RU" altLang="ru-RU" sz="2400" i="1">
                <a:solidFill>
                  <a:srgbClr val="800080"/>
                </a:solidFill>
              </a:rPr>
              <a:t>В</a:t>
            </a:r>
            <a:r>
              <a:rPr lang="ru-RU" altLang="ru-RU" sz="2400">
                <a:solidFill>
                  <a:srgbClr val="800080"/>
                </a:solidFill>
              </a:rPr>
              <a:t> и </a:t>
            </a:r>
            <a:r>
              <a:rPr lang="ru-RU" altLang="ru-RU" sz="2400" i="1">
                <a:solidFill>
                  <a:srgbClr val="800080"/>
                </a:solidFill>
              </a:rPr>
              <a:t>С</a:t>
            </a:r>
            <a:r>
              <a:rPr lang="ru-RU" altLang="ru-RU" sz="2400">
                <a:solidFill>
                  <a:srgbClr val="800080"/>
                </a:solidFill>
              </a:rPr>
              <a:t> — и двух узлов связи. Пять этих систем объединены в сеть пятью информационными каналами, каждый из которых состоит из физического канала и средств управления физическим и информационным каналами (уровни 1 и 2). На основе информационных каналов созданы логические каналы </a:t>
            </a:r>
            <a:r>
              <a:rPr lang="ru-RU" altLang="ru-RU" sz="2400" i="1">
                <a:solidFill>
                  <a:srgbClr val="800080"/>
                </a:solidFill>
              </a:rPr>
              <a:t>(a1, c2)</a:t>
            </a:r>
            <a:r>
              <a:rPr lang="ru-RU" altLang="ru-RU" sz="2400">
                <a:solidFill>
                  <a:srgbClr val="800080"/>
                </a:solidFill>
              </a:rPr>
              <a:t>, </a:t>
            </a:r>
            <a:r>
              <a:rPr lang="ru-RU" altLang="ru-RU" sz="2400" i="1">
                <a:solidFill>
                  <a:srgbClr val="800080"/>
                </a:solidFill>
              </a:rPr>
              <a:t>(a2, b1)</a:t>
            </a:r>
            <a:r>
              <a:rPr lang="ru-RU" altLang="ru-RU" sz="2400">
                <a:solidFill>
                  <a:srgbClr val="800080"/>
                </a:solidFill>
              </a:rPr>
              <a:t>, </a:t>
            </a:r>
            <a:r>
              <a:rPr lang="ru-RU" altLang="ru-RU" sz="2400" i="1">
                <a:solidFill>
                  <a:srgbClr val="800080"/>
                </a:solidFill>
              </a:rPr>
              <a:t>(b2, c1)</a:t>
            </a:r>
            <a:r>
              <a:rPr lang="ru-RU" altLang="ru-RU" sz="2400">
                <a:solidFill>
                  <a:srgbClr val="800080"/>
                </a:solidFill>
              </a:rPr>
              <a:t>, связывающие между собой процессы </a:t>
            </a:r>
            <a:r>
              <a:rPr lang="ru-RU" altLang="ru-RU" sz="2400" i="1">
                <a:solidFill>
                  <a:srgbClr val="800080"/>
                </a:solidFill>
              </a:rPr>
              <a:t>a1</a:t>
            </a:r>
            <a:r>
              <a:rPr lang="ru-RU" altLang="ru-RU" sz="2400">
                <a:solidFill>
                  <a:srgbClr val="800080"/>
                </a:solidFill>
              </a:rPr>
              <a:t>, </a:t>
            </a:r>
            <a:r>
              <a:rPr lang="ru-RU" altLang="ru-RU" sz="2400" i="1">
                <a:solidFill>
                  <a:srgbClr val="800080"/>
                </a:solidFill>
              </a:rPr>
              <a:t>a2</a:t>
            </a:r>
            <a:r>
              <a:rPr lang="ru-RU" altLang="ru-RU" sz="2400">
                <a:solidFill>
                  <a:srgbClr val="800080"/>
                </a:solidFill>
              </a:rPr>
              <a:t>; </a:t>
            </a:r>
            <a:r>
              <a:rPr lang="ru-RU" altLang="ru-RU" sz="2400" i="1">
                <a:solidFill>
                  <a:srgbClr val="800080"/>
                </a:solidFill>
              </a:rPr>
              <a:t>b1</a:t>
            </a:r>
            <a:r>
              <a:rPr lang="ru-RU" altLang="ru-RU" sz="2400">
                <a:solidFill>
                  <a:srgbClr val="800080"/>
                </a:solidFill>
              </a:rPr>
              <a:t>, </a:t>
            </a:r>
            <a:r>
              <a:rPr lang="ru-RU" altLang="ru-RU" sz="2400" i="1">
                <a:solidFill>
                  <a:srgbClr val="800080"/>
                </a:solidFill>
              </a:rPr>
              <a:t>b2</a:t>
            </a:r>
            <a:r>
              <a:rPr lang="ru-RU" altLang="ru-RU" sz="2400">
                <a:solidFill>
                  <a:srgbClr val="800080"/>
                </a:solidFill>
              </a:rPr>
              <a:t> и </a:t>
            </a:r>
            <a:r>
              <a:rPr lang="ru-RU" altLang="ru-RU" sz="2400" i="1">
                <a:solidFill>
                  <a:srgbClr val="800080"/>
                </a:solidFill>
              </a:rPr>
              <a:t>c1</a:t>
            </a:r>
            <a:r>
              <a:rPr lang="ru-RU" altLang="ru-RU" sz="2400">
                <a:solidFill>
                  <a:srgbClr val="800080"/>
                </a:solidFill>
              </a:rPr>
              <a:t>, </a:t>
            </a:r>
            <a:r>
              <a:rPr lang="ru-RU" altLang="ru-RU" sz="2400" i="1">
                <a:solidFill>
                  <a:srgbClr val="800080"/>
                </a:solidFill>
              </a:rPr>
              <a:t>c2</a:t>
            </a:r>
            <a:r>
              <a:rPr lang="ru-RU" altLang="ru-RU" sz="2400">
                <a:solidFill>
                  <a:srgbClr val="800080"/>
                </a:solidFill>
              </a:rPr>
              <a:t>, реализуемые в системах </a:t>
            </a:r>
            <a:r>
              <a:rPr lang="ru-RU" altLang="ru-RU" sz="2400" i="1">
                <a:solidFill>
                  <a:srgbClr val="800080"/>
                </a:solidFill>
              </a:rPr>
              <a:t>А</a:t>
            </a:r>
            <a:r>
              <a:rPr lang="ru-RU" altLang="ru-RU" sz="2400">
                <a:solidFill>
                  <a:srgbClr val="800080"/>
                </a:solidFill>
              </a:rPr>
              <a:t>, </a:t>
            </a:r>
            <a:r>
              <a:rPr lang="ru-RU" altLang="ru-RU" sz="2400" i="1">
                <a:solidFill>
                  <a:srgbClr val="800080"/>
                </a:solidFill>
              </a:rPr>
              <a:t>В</a:t>
            </a:r>
            <a:r>
              <a:rPr lang="ru-RU" altLang="ru-RU" sz="2400">
                <a:solidFill>
                  <a:srgbClr val="800080"/>
                </a:solidFill>
              </a:rPr>
              <a:t> и </a:t>
            </a:r>
            <a:r>
              <a:rPr lang="ru-RU" altLang="ru-RU" sz="2400" i="1">
                <a:solidFill>
                  <a:srgbClr val="800080"/>
                </a:solidFill>
              </a:rPr>
              <a:t>С</a:t>
            </a:r>
            <a:r>
              <a:rPr lang="ru-RU" altLang="ru-RU" sz="2400">
                <a:solidFill>
                  <a:srgbClr val="800080"/>
                </a:solidFill>
              </a:rPr>
              <a:t> соответственно. При этом информационный канал может использоваться для организации нескольких логических каналов — постоянных виртуальных каналов или виртуальных соединений.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48131"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48132" name="Text Box 4"/>
          <p:cNvSpPr txBox="1">
            <a:spLocks noChangeArrowheads="1"/>
          </p:cNvSpPr>
          <p:nvPr/>
        </p:nvSpPr>
        <p:spPr bwMode="auto">
          <a:xfrm>
            <a:off x="976313" y="1296988"/>
            <a:ext cx="7191375" cy="52165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i="1">
                <a:solidFill>
                  <a:srgbClr val="800080"/>
                </a:solidFill>
              </a:rPr>
              <a:t>Постоянные виртуальные каналы</a:t>
            </a:r>
            <a:r>
              <a:rPr lang="ru-RU" altLang="ru-RU" sz="2800">
                <a:solidFill>
                  <a:srgbClr val="800080"/>
                </a:solidFill>
              </a:rPr>
              <a:t> создаются для передачи пакетов и разъединяются в соответствии с процедурами, определенными протоколом Х.25. Указанные и дополнительные процедуры реализуются с использованием пакетов, перечисленных в табл.3. Пакеты имеют различные форматы, определяющие порядок размещения информации в последовательности байтов, образующих пакет. </a:t>
            </a: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56323"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grpSp>
        <p:nvGrpSpPr>
          <p:cNvPr id="56324" name="Group 4"/>
          <p:cNvGrpSpPr>
            <a:grpSpLocks/>
          </p:cNvGrpSpPr>
          <p:nvPr/>
        </p:nvGrpSpPr>
        <p:grpSpPr bwMode="auto">
          <a:xfrm>
            <a:off x="204788" y="1069975"/>
            <a:ext cx="8732837" cy="5045075"/>
            <a:chOff x="215" y="346"/>
            <a:chExt cx="5387" cy="3178"/>
          </a:xfrm>
        </p:grpSpPr>
        <p:sp>
          <p:nvSpPr>
            <p:cNvPr id="56325" name="Text Box 5"/>
            <p:cNvSpPr txBox="1">
              <a:spLocks noChangeArrowheads="1"/>
            </p:cNvSpPr>
            <p:nvPr/>
          </p:nvSpPr>
          <p:spPr bwMode="auto">
            <a:xfrm>
              <a:off x="555" y="346"/>
              <a:ext cx="5047" cy="317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spAutoFit/>
            </a:bodyPr>
            <a:lstStyle/>
            <a:p>
              <a:pPr algn="ctr">
                <a:lnSpc>
                  <a:spcPct val="80000"/>
                </a:lnSpc>
              </a:pPr>
              <a:r>
                <a:rPr lang="ru-RU" altLang="ru-RU" b="1">
                  <a:solidFill>
                    <a:schemeClr val="accent2"/>
                  </a:solidFill>
                  <a:latin typeface="Arial Narrow" panose="020B0606020202030204" pitchFamily="34" charset="0"/>
                </a:rPr>
                <a:t>НАИМЕНОВАНИЕ ПРИ ПЕРЕДАЧЕ В НАПРАВЛЕНИИ</a:t>
              </a:r>
            </a:p>
            <a:p>
              <a:pPr algn="ctr">
                <a:lnSpc>
                  <a:spcPct val="80000"/>
                </a:lnSpc>
              </a:pPr>
              <a:endParaRPr lang="ru-RU" altLang="ru-RU" sz="1000" b="1">
                <a:solidFill>
                  <a:schemeClr val="accent2"/>
                </a:solidFill>
                <a:latin typeface="Arial Narrow" panose="020B0606020202030204" pitchFamily="34" charset="0"/>
              </a:endParaRPr>
            </a:p>
            <a:p>
              <a:pPr algn="ctr">
                <a:lnSpc>
                  <a:spcPct val="80000"/>
                </a:lnSpc>
              </a:pPr>
              <a:r>
                <a:rPr lang="ru-RU" altLang="ru-RU">
                  <a:solidFill>
                    <a:srgbClr val="CC00FF"/>
                  </a:solidFill>
                </a:rPr>
                <a:t>Сеть</a:t>
              </a:r>
              <a:r>
                <a:rPr lang="ru-RU" altLang="ru-RU">
                  <a:solidFill>
                    <a:srgbClr val="CC00FF"/>
                  </a:solidFill>
                  <a:sym typeface="Wingdings" panose="05000000000000000000" pitchFamily="2" charset="2"/>
                </a:rPr>
                <a:t></a:t>
              </a:r>
              <a:r>
                <a:rPr lang="ru-RU" altLang="ru-RU">
                  <a:solidFill>
                    <a:srgbClr val="CC00FF"/>
                  </a:solidFill>
                </a:rPr>
                <a:t>Абонент                                       Абонент</a:t>
              </a:r>
              <a:r>
                <a:rPr lang="ru-RU" altLang="ru-RU">
                  <a:solidFill>
                    <a:srgbClr val="CC00FF"/>
                  </a:solidFill>
                  <a:sym typeface="Wingdings" panose="05000000000000000000" pitchFamily="2" charset="2"/>
                </a:rPr>
                <a:t></a:t>
              </a:r>
              <a:r>
                <a:rPr lang="ru-RU" altLang="ru-RU">
                  <a:solidFill>
                    <a:srgbClr val="CC00FF"/>
                  </a:solidFill>
                </a:rPr>
                <a:t>Сеть</a:t>
              </a:r>
            </a:p>
            <a:p>
              <a:pPr algn="ctr">
                <a:lnSpc>
                  <a:spcPct val="80000"/>
                </a:lnSpc>
              </a:pPr>
              <a:r>
                <a:rPr lang="ru-RU" altLang="ru-RU" sz="1400"/>
                <a:t> </a:t>
              </a:r>
              <a:endParaRPr lang="ru-RU" altLang="ru-RU" sz="1400">
                <a:latin typeface="Arial Narrow" panose="020B0606020202030204" pitchFamily="34" charset="0"/>
              </a:endParaRPr>
            </a:p>
            <a:p>
              <a:pPr algn="ctr">
                <a:lnSpc>
                  <a:spcPct val="80000"/>
                </a:lnSpc>
              </a:pPr>
              <a:r>
                <a:rPr lang="ru-RU" altLang="ru-RU" i="1">
                  <a:solidFill>
                    <a:schemeClr val="hlink"/>
                  </a:solidFill>
                </a:rPr>
                <a:t>Установление соединения и разъединение</a:t>
              </a:r>
              <a:r>
                <a:rPr lang="ru-RU" altLang="ru-RU"/>
                <a:t> </a:t>
              </a:r>
              <a:endParaRPr lang="en-US" altLang="ru-RU" sz="1600" i="1">
                <a:solidFill>
                  <a:schemeClr val="hlink"/>
                </a:solidFill>
              </a:endParaRPr>
            </a:p>
            <a:p>
              <a:pPr>
                <a:lnSpc>
                  <a:spcPct val="80000"/>
                </a:lnSpc>
              </a:pPr>
              <a:r>
                <a:rPr lang="ru-RU" altLang="ru-RU" sz="1600" b="1">
                  <a:solidFill>
                    <a:srgbClr val="6600CC"/>
                  </a:solidFill>
                </a:rPr>
                <a:t>Входящий запрос соединения	</a:t>
              </a:r>
              <a:r>
                <a:rPr lang="ru-RU" altLang="ru-RU" sz="1600" b="1"/>
                <a:t>	</a:t>
              </a:r>
              <a:r>
                <a:rPr lang="ru-RU" altLang="ru-RU" sz="1600" b="1">
                  <a:solidFill>
                    <a:srgbClr val="6600CC"/>
                  </a:solidFill>
                </a:rPr>
                <a:t>Запрос соединения</a:t>
              </a:r>
              <a:r>
                <a:rPr lang="ru-RU" altLang="ru-RU" sz="1600" b="1"/>
                <a:t> </a:t>
              </a:r>
              <a:endParaRPr lang="en-US" altLang="ru-RU" sz="1600" b="1">
                <a:solidFill>
                  <a:srgbClr val="6600CC"/>
                </a:solidFill>
              </a:endParaRPr>
            </a:p>
            <a:p>
              <a:pPr>
                <a:lnSpc>
                  <a:spcPct val="80000"/>
                </a:lnSpc>
              </a:pPr>
              <a:r>
                <a:rPr lang="ru-RU" altLang="ru-RU" sz="1600" b="1">
                  <a:solidFill>
                    <a:srgbClr val="6600CC"/>
                  </a:solidFill>
                </a:rPr>
                <a:t>Подтверждение соединения		Согласие на соединение</a:t>
              </a:r>
              <a:r>
                <a:rPr lang="ru-RU" altLang="ru-RU" b="1"/>
                <a:t> </a:t>
              </a:r>
              <a:endParaRPr lang="en-US" altLang="ru-RU" sz="1600" b="1">
                <a:solidFill>
                  <a:srgbClr val="6600CC"/>
                </a:solidFill>
              </a:endParaRPr>
            </a:p>
            <a:p>
              <a:pPr>
                <a:lnSpc>
                  <a:spcPct val="80000"/>
                </a:lnSpc>
              </a:pPr>
              <a:r>
                <a:rPr lang="ru-RU" altLang="ru-RU" sz="1600" b="1">
                  <a:solidFill>
                    <a:srgbClr val="6600CC"/>
                  </a:solidFill>
                </a:rPr>
                <a:t>Указание разъединения			Запрос разъединения</a:t>
              </a:r>
              <a:r>
                <a:rPr lang="ru-RU" altLang="ru-RU" b="1"/>
                <a:t> </a:t>
              </a:r>
              <a:endParaRPr lang="en-US" altLang="ru-RU" sz="1600" b="1">
                <a:solidFill>
                  <a:srgbClr val="6600CC"/>
                </a:solidFill>
              </a:endParaRPr>
            </a:p>
            <a:p>
              <a:pPr>
                <a:lnSpc>
                  <a:spcPct val="80000"/>
                </a:lnSpc>
              </a:pPr>
              <a:r>
                <a:rPr lang="ru-RU" altLang="ru-RU" sz="1600" b="1">
                  <a:solidFill>
                    <a:srgbClr val="6600CC"/>
                  </a:solidFill>
                </a:rPr>
                <a:t>Подтверждение разъединения от сети	Подтверждение разъединения от</a:t>
              </a:r>
            </a:p>
            <a:p>
              <a:pPr>
                <a:lnSpc>
                  <a:spcPct val="80000"/>
                </a:lnSpc>
              </a:pPr>
              <a:r>
                <a:rPr lang="ru-RU" altLang="ru-RU" sz="1600" b="1">
                  <a:solidFill>
                    <a:srgbClr val="6600CC"/>
                  </a:solidFill>
                </a:rPr>
                <a:t>					абонента</a:t>
              </a:r>
              <a:r>
                <a:rPr lang="ru-RU" altLang="ru-RU" sz="1600">
                  <a:solidFill>
                    <a:srgbClr val="6600CC"/>
                  </a:solidFill>
                </a:rPr>
                <a:t> 	</a:t>
              </a:r>
              <a:endParaRPr lang="en-US" altLang="ru-RU" sz="1600">
                <a:solidFill>
                  <a:srgbClr val="6600CC"/>
                </a:solidFill>
              </a:endParaRPr>
            </a:p>
            <a:p>
              <a:pPr algn="ctr">
                <a:lnSpc>
                  <a:spcPct val="80000"/>
                </a:lnSpc>
              </a:pPr>
              <a:r>
                <a:rPr lang="ru-RU" altLang="ru-RU" i="1">
                  <a:solidFill>
                    <a:schemeClr val="hlink"/>
                  </a:solidFill>
                </a:rPr>
                <a:t>Данные и прерывание</a:t>
              </a:r>
              <a:endParaRPr lang="en-US" altLang="ru-RU" sz="1600" i="1">
                <a:solidFill>
                  <a:schemeClr val="hlink"/>
                </a:solidFill>
              </a:endParaRPr>
            </a:p>
            <a:p>
              <a:pPr>
                <a:lnSpc>
                  <a:spcPct val="80000"/>
                </a:lnSpc>
              </a:pPr>
              <a:r>
                <a:rPr lang="ru-RU" altLang="ru-RU" sz="1600" b="1">
                  <a:solidFill>
                    <a:srgbClr val="6600CC"/>
                  </a:solidFill>
                </a:rPr>
                <a:t>Данные сети				Данные от абонента </a:t>
              </a:r>
            </a:p>
            <a:p>
              <a:pPr>
                <a:lnSpc>
                  <a:spcPct val="80000"/>
                </a:lnSpc>
              </a:pPr>
              <a:r>
                <a:rPr lang="ru-RU" altLang="ru-RU" sz="1600" b="1">
                  <a:solidFill>
                    <a:srgbClr val="6600CC"/>
                  </a:solidFill>
                </a:rPr>
                <a:t>Прерывание от сети			Прерывание от абонента </a:t>
              </a:r>
            </a:p>
            <a:p>
              <a:pPr>
                <a:lnSpc>
                  <a:spcPct val="80000"/>
                </a:lnSpc>
              </a:pPr>
              <a:r>
                <a:rPr lang="ru-RU" altLang="ru-RU" sz="1600" b="1">
                  <a:solidFill>
                    <a:srgbClr val="6600CC"/>
                  </a:solidFill>
                </a:rPr>
                <a:t>Подтверждение прерывания от сети	Подтверждение прерывания от</a:t>
              </a:r>
            </a:p>
            <a:p>
              <a:pPr>
                <a:lnSpc>
                  <a:spcPct val="80000"/>
                </a:lnSpc>
              </a:pPr>
              <a:r>
                <a:rPr lang="ru-RU" altLang="ru-RU" sz="1600" b="1">
                  <a:solidFill>
                    <a:srgbClr val="6600CC"/>
                  </a:solidFill>
                </a:rPr>
                <a:t>					абонента</a:t>
              </a:r>
              <a:r>
                <a:rPr lang="ru-RU" altLang="ru-RU" b="1"/>
                <a:t> </a:t>
              </a:r>
              <a:endParaRPr lang="ru-RU" altLang="ru-RU" sz="1600" b="1">
                <a:solidFill>
                  <a:srgbClr val="6600CC"/>
                </a:solidFill>
              </a:endParaRPr>
            </a:p>
            <a:p>
              <a:pPr algn="ctr">
                <a:lnSpc>
                  <a:spcPct val="80000"/>
                </a:lnSpc>
              </a:pPr>
              <a:r>
                <a:rPr lang="ru-RU" altLang="ru-RU" i="1">
                  <a:solidFill>
                    <a:schemeClr val="hlink"/>
                  </a:solidFill>
                </a:rPr>
                <a:t>Управление потоком и сброс</a:t>
              </a:r>
              <a:r>
                <a:rPr lang="ru-RU" altLang="ru-RU"/>
                <a:t> </a:t>
              </a:r>
              <a:endParaRPr lang="ru-RU" altLang="ru-RU" sz="1600">
                <a:solidFill>
                  <a:srgbClr val="6600CC"/>
                </a:solidFill>
              </a:endParaRPr>
            </a:p>
            <a:p>
              <a:pPr>
                <a:lnSpc>
                  <a:spcPct val="80000"/>
                </a:lnSpc>
              </a:pPr>
              <a:r>
                <a:rPr lang="ru-RU" altLang="ru-RU" sz="1600" b="1">
                  <a:solidFill>
                    <a:srgbClr val="6600CC"/>
                  </a:solidFill>
                </a:rPr>
                <a:t>Готовность сети к приему			Готовность абонента к приему </a:t>
              </a:r>
            </a:p>
            <a:p>
              <a:pPr>
                <a:lnSpc>
                  <a:spcPct val="80000"/>
                </a:lnSpc>
              </a:pPr>
              <a:r>
                <a:rPr lang="ru-RU" altLang="ru-RU" sz="1600" b="1">
                  <a:solidFill>
                    <a:srgbClr val="6600CC"/>
                  </a:solidFill>
                </a:rPr>
                <a:t>Неготовность сети к приему		Неготовность абонента к приему </a:t>
              </a:r>
            </a:p>
            <a:p>
              <a:pPr>
                <a:lnSpc>
                  <a:spcPct val="80000"/>
                </a:lnSpc>
              </a:pPr>
              <a:r>
                <a:rPr lang="ru-RU" altLang="ru-RU" sz="1600" b="1">
                  <a:solidFill>
                    <a:srgbClr val="6600CC"/>
                  </a:solidFill>
                </a:rPr>
                <a:t>	―				Отказ </a:t>
              </a:r>
            </a:p>
            <a:p>
              <a:pPr>
                <a:lnSpc>
                  <a:spcPct val="80000"/>
                </a:lnSpc>
              </a:pPr>
              <a:r>
                <a:rPr lang="ru-RU" altLang="ru-RU" sz="1600" b="1">
                  <a:solidFill>
                    <a:srgbClr val="6600CC"/>
                  </a:solidFill>
                </a:rPr>
                <a:t>Указание сброса				Запрос сброса </a:t>
              </a:r>
            </a:p>
            <a:p>
              <a:pPr>
                <a:lnSpc>
                  <a:spcPct val="80000"/>
                </a:lnSpc>
              </a:pPr>
              <a:r>
                <a:rPr lang="ru-RU" altLang="ru-RU" sz="1600" b="1">
                  <a:solidFill>
                    <a:srgbClr val="6600CC"/>
                  </a:solidFill>
                </a:rPr>
                <a:t>Подтверждение сброса сетью		Подтверждение сброса абонентом</a:t>
              </a:r>
              <a:r>
                <a:rPr lang="ru-RU" altLang="ru-RU"/>
                <a:t> </a:t>
              </a:r>
            </a:p>
            <a:p>
              <a:pPr algn="ctr">
                <a:lnSpc>
                  <a:spcPct val="80000"/>
                </a:lnSpc>
              </a:pPr>
              <a:r>
                <a:rPr lang="ru-RU" altLang="ru-RU" i="1">
                  <a:solidFill>
                    <a:schemeClr val="hlink"/>
                  </a:solidFill>
                </a:rPr>
                <a:t>Рестарт</a:t>
              </a:r>
              <a:r>
                <a:rPr lang="ru-RU" altLang="ru-RU"/>
                <a:t> </a:t>
              </a:r>
            </a:p>
            <a:p>
              <a:pPr>
                <a:lnSpc>
                  <a:spcPct val="80000"/>
                </a:lnSpc>
              </a:pPr>
              <a:r>
                <a:rPr lang="ru-RU" altLang="ru-RU" sz="1600" b="1">
                  <a:solidFill>
                    <a:srgbClr val="6600CC"/>
                  </a:solidFill>
                </a:rPr>
                <a:t>Указание рестарта			Запрос рестарта </a:t>
              </a:r>
            </a:p>
            <a:p>
              <a:pPr>
                <a:lnSpc>
                  <a:spcPct val="80000"/>
                </a:lnSpc>
              </a:pPr>
              <a:r>
                <a:rPr lang="ru-RU" altLang="ru-RU" sz="1600" b="1">
                  <a:solidFill>
                    <a:srgbClr val="6600CC"/>
                  </a:solidFill>
                </a:rPr>
                <a:t>Подтверждение рестарта сетью		Подтверждение рестарта</a:t>
              </a:r>
            </a:p>
            <a:p>
              <a:pPr>
                <a:lnSpc>
                  <a:spcPct val="80000"/>
                </a:lnSpc>
              </a:pPr>
              <a:r>
                <a:rPr lang="ru-RU" altLang="ru-RU" sz="1600" b="1">
                  <a:solidFill>
                    <a:srgbClr val="6600CC"/>
                  </a:solidFill>
                </a:rPr>
                <a:t>					абонентом</a:t>
              </a:r>
              <a:r>
                <a:rPr lang="ru-RU" altLang="ru-RU"/>
                <a:t> </a:t>
              </a:r>
            </a:p>
          </p:txBody>
        </p:sp>
        <p:sp>
          <p:nvSpPr>
            <p:cNvPr id="56326" name="Text Box 6"/>
            <p:cNvSpPr txBox="1">
              <a:spLocks noChangeArrowheads="1"/>
            </p:cNvSpPr>
            <p:nvPr/>
          </p:nvSpPr>
          <p:spPr bwMode="auto">
            <a:xfrm>
              <a:off x="215" y="346"/>
              <a:ext cx="397" cy="31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lstStyle/>
            <a:p>
              <a:pPr algn="ctr">
                <a:lnSpc>
                  <a:spcPct val="80000"/>
                </a:lnSpc>
              </a:pPr>
              <a:r>
                <a:rPr lang="ru-RU" altLang="ru-RU" b="1">
                  <a:solidFill>
                    <a:schemeClr val="accent2"/>
                  </a:solidFill>
                </a:rPr>
                <a:t>ТИП</a:t>
              </a:r>
            </a:p>
            <a:p>
              <a:pPr algn="ctr">
                <a:lnSpc>
                  <a:spcPct val="80000"/>
                </a:lnSpc>
              </a:pPr>
              <a:endParaRPr lang="ru-RU" altLang="ru-RU" sz="1400"/>
            </a:p>
            <a:p>
              <a:pPr algn="ctr">
                <a:lnSpc>
                  <a:spcPct val="80000"/>
                </a:lnSpc>
              </a:pPr>
              <a:endParaRPr lang="ru-RU" altLang="ru-RU" sz="1600">
                <a:solidFill>
                  <a:srgbClr val="339966"/>
                </a:solidFill>
              </a:endParaRPr>
            </a:p>
            <a:p>
              <a:pPr algn="ctr">
                <a:lnSpc>
                  <a:spcPct val="80000"/>
                </a:lnSpc>
              </a:pPr>
              <a:endParaRPr lang="ru-RU" altLang="ru-RU" sz="1600">
                <a:solidFill>
                  <a:srgbClr val="339966"/>
                </a:solidFill>
              </a:endParaRPr>
            </a:p>
            <a:p>
              <a:pPr algn="ctr">
                <a:lnSpc>
                  <a:spcPct val="80000"/>
                </a:lnSpc>
              </a:pPr>
              <a:endParaRPr lang="ru-RU" altLang="ru-RU" sz="1600">
                <a:solidFill>
                  <a:srgbClr val="339966"/>
                </a:solidFill>
              </a:endParaRPr>
            </a:p>
            <a:p>
              <a:pPr algn="ctr">
                <a:lnSpc>
                  <a:spcPct val="80000"/>
                </a:lnSpc>
              </a:pPr>
              <a:r>
                <a:rPr lang="ru-RU" altLang="ru-RU" sz="1600">
                  <a:solidFill>
                    <a:srgbClr val="339966"/>
                  </a:solidFill>
                </a:rPr>
                <a:t>1</a:t>
              </a:r>
            </a:p>
            <a:p>
              <a:pPr algn="ctr">
                <a:lnSpc>
                  <a:spcPct val="80000"/>
                </a:lnSpc>
              </a:pPr>
              <a:r>
                <a:rPr lang="ru-RU" altLang="ru-RU" sz="1600">
                  <a:solidFill>
                    <a:srgbClr val="339966"/>
                  </a:solidFill>
                </a:rPr>
                <a:t>2</a:t>
              </a:r>
            </a:p>
            <a:p>
              <a:pPr algn="ctr">
                <a:lnSpc>
                  <a:spcPct val="80000"/>
                </a:lnSpc>
              </a:pPr>
              <a:r>
                <a:rPr lang="ru-RU" altLang="ru-RU" sz="1600">
                  <a:solidFill>
                    <a:srgbClr val="339966"/>
                  </a:solidFill>
                </a:rPr>
                <a:t>3</a:t>
              </a:r>
            </a:p>
            <a:p>
              <a:pPr algn="ctr">
                <a:lnSpc>
                  <a:spcPct val="80000"/>
                </a:lnSpc>
              </a:pPr>
              <a:r>
                <a:rPr lang="ru-RU" altLang="ru-RU" sz="1600">
                  <a:solidFill>
                    <a:srgbClr val="339966"/>
                  </a:solidFill>
                </a:rPr>
                <a:t>4</a:t>
              </a:r>
            </a:p>
            <a:p>
              <a:pPr algn="ctr">
                <a:lnSpc>
                  <a:spcPct val="80000"/>
                </a:lnSpc>
              </a:pPr>
              <a:endParaRPr lang="ru-RU" altLang="ru-RU" sz="1200">
                <a:solidFill>
                  <a:srgbClr val="339966"/>
                </a:solidFill>
              </a:endParaRPr>
            </a:p>
            <a:p>
              <a:pPr algn="ctr">
                <a:lnSpc>
                  <a:spcPct val="80000"/>
                </a:lnSpc>
              </a:pPr>
              <a:endParaRPr lang="ru-RU" altLang="ru-RU" sz="1200">
                <a:solidFill>
                  <a:srgbClr val="339966"/>
                </a:solidFill>
              </a:endParaRPr>
            </a:p>
            <a:p>
              <a:pPr algn="ctr">
                <a:lnSpc>
                  <a:spcPct val="80000"/>
                </a:lnSpc>
              </a:pPr>
              <a:endParaRPr lang="ru-RU" altLang="ru-RU" sz="1400">
                <a:solidFill>
                  <a:srgbClr val="339966"/>
                </a:solidFill>
              </a:endParaRPr>
            </a:p>
            <a:p>
              <a:pPr algn="ctr">
                <a:lnSpc>
                  <a:spcPct val="80000"/>
                </a:lnSpc>
              </a:pPr>
              <a:r>
                <a:rPr lang="ru-RU" altLang="ru-RU" sz="1600">
                  <a:solidFill>
                    <a:srgbClr val="339966"/>
                  </a:solidFill>
                </a:rPr>
                <a:t>5</a:t>
              </a:r>
            </a:p>
            <a:p>
              <a:pPr algn="ctr">
                <a:lnSpc>
                  <a:spcPct val="80000"/>
                </a:lnSpc>
              </a:pPr>
              <a:r>
                <a:rPr lang="ru-RU" altLang="ru-RU" sz="1600">
                  <a:solidFill>
                    <a:srgbClr val="339966"/>
                  </a:solidFill>
                </a:rPr>
                <a:t>6</a:t>
              </a:r>
            </a:p>
            <a:p>
              <a:pPr algn="ctr">
                <a:lnSpc>
                  <a:spcPct val="80000"/>
                </a:lnSpc>
              </a:pPr>
              <a:r>
                <a:rPr lang="ru-RU" altLang="ru-RU" sz="1600">
                  <a:solidFill>
                    <a:srgbClr val="339966"/>
                  </a:solidFill>
                </a:rPr>
                <a:t>7</a:t>
              </a:r>
            </a:p>
            <a:p>
              <a:pPr algn="ctr">
                <a:lnSpc>
                  <a:spcPct val="80000"/>
                </a:lnSpc>
              </a:pPr>
              <a:endParaRPr lang="ru-RU" altLang="ru-RU" sz="1600">
                <a:solidFill>
                  <a:srgbClr val="339966"/>
                </a:solidFill>
              </a:endParaRPr>
            </a:p>
            <a:p>
              <a:pPr algn="ctr">
                <a:lnSpc>
                  <a:spcPct val="80000"/>
                </a:lnSpc>
              </a:pPr>
              <a:endParaRPr lang="ru-RU" altLang="ru-RU" sz="1600">
                <a:solidFill>
                  <a:srgbClr val="339966"/>
                </a:solidFill>
              </a:endParaRPr>
            </a:p>
            <a:p>
              <a:pPr algn="ctr">
                <a:lnSpc>
                  <a:spcPct val="80000"/>
                </a:lnSpc>
              </a:pPr>
              <a:r>
                <a:rPr lang="ru-RU" altLang="ru-RU" sz="1600">
                  <a:solidFill>
                    <a:srgbClr val="339966"/>
                  </a:solidFill>
                </a:rPr>
                <a:t>8</a:t>
              </a:r>
            </a:p>
            <a:p>
              <a:pPr algn="ctr">
                <a:lnSpc>
                  <a:spcPct val="80000"/>
                </a:lnSpc>
              </a:pPr>
              <a:r>
                <a:rPr lang="ru-RU" altLang="ru-RU" sz="1600">
                  <a:solidFill>
                    <a:srgbClr val="339966"/>
                  </a:solidFill>
                </a:rPr>
                <a:t>9</a:t>
              </a:r>
            </a:p>
            <a:p>
              <a:pPr algn="ctr">
                <a:lnSpc>
                  <a:spcPct val="80000"/>
                </a:lnSpc>
              </a:pPr>
              <a:r>
                <a:rPr lang="ru-RU" altLang="ru-RU" sz="1600">
                  <a:solidFill>
                    <a:srgbClr val="339966"/>
                  </a:solidFill>
                </a:rPr>
                <a:t>10</a:t>
              </a:r>
            </a:p>
            <a:p>
              <a:pPr algn="ctr">
                <a:lnSpc>
                  <a:spcPct val="80000"/>
                </a:lnSpc>
              </a:pPr>
              <a:r>
                <a:rPr lang="ru-RU" altLang="ru-RU" sz="1600">
                  <a:solidFill>
                    <a:srgbClr val="339966"/>
                  </a:solidFill>
                </a:rPr>
                <a:t>11</a:t>
              </a:r>
            </a:p>
            <a:p>
              <a:pPr algn="ctr">
                <a:lnSpc>
                  <a:spcPct val="80000"/>
                </a:lnSpc>
              </a:pPr>
              <a:r>
                <a:rPr lang="ru-RU" altLang="ru-RU" sz="1600">
                  <a:solidFill>
                    <a:srgbClr val="339966"/>
                  </a:solidFill>
                </a:rPr>
                <a:t>12</a:t>
              </a:r>
            </a:p>
            <a:p>
              <a:pPr algn="ctr">
                <a:lnSpc>
                  <a:spcPct val="80000"/>
                </a:lnSpc>
              </a:pPr>
              <a:endParaRPr lang="ru-RU" altLang="ru-RU" sz="2000">
                <a:solidFill>
                  <a:srgbClr val="339966"/>
                </a:solidFill>
              </a:endParaRPr>
            </a:p>
            <a:p>
              <a:pPr algn="ctr">
                <a:lnSpc>
                  <a:spcPct val="80000"/>
                </a:lnSpc>
              </a:pPr>
              <a:r>
                <a:rPr lang="ru-RU" altLang="ru-RU" sz="1600">
                  <a:solidFill>
                    <a:srgbClr val="339966"/>
                  </a:solidFill>
                </a:rPr>
                <a:t>13</a:t>
              </a:r>
            </a:p>
            <a:p>
              <a:pPr algn="ctr">
                <a:lnSpc>
                  <a:spcPct val="80000"/>
                </a:lnSpc>
              </a:pPr>
              <a:r>
                <a:rPr lang="ru-RU" altLang="ru-RU" sz="1600">
                  <a:solidFill>
                    <a:srgbClr val="339966"/>
                  </a:solidFill>
                </a:rPr>
                <a:t>14</a:t>
              </a:r>
            </a:p>
          </p:txBody>
        </p:sp>
      </p:grpSp>
      <p:sp>
        <p:nvSpPr>
          <p:cNvPr id="56327" name="Text Box 7"/>
          <p:cNvSpPr txBox="1">
            <a:spLocks noChangeArrowheads="1"/>
          </p:cNvSpPr>
          <p:nvPr/>
        </p:nvSpPr>
        <p:spPr bwMode="auto">
          <a:xfrm>
            <a:off x="1476375" y="6230938"/>
            <a:ext cx="6122988" cy="3968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000" b="1">
                <a:solidFill>
                  <a:srgbClr val="800080"/>
                </a:solidFill>
                <a:latin typeface="Tahoma" panose="020B0604030504040204" pitchFamily="34" charset="0"/>
              </a:rPr>
              <a:t>Таблица 3. Пакеты протокола Х.25</a:t>
            </a: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49155"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49156" name="Text Box 4"/>
          <p:cNvSpPr txBox="1">
            <a:spLocks noChangeArrowheads="1"/>
          </p:cNvSpPr>
          <p:nvPr/>
        </p:nvSpPr>
        <p:spPr bwMode="auto">
          <a:xfrm>
            <a:off x="0" y="1295400"/>
            <a:ext cx="9144000" cy="5354638"/>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300" i="1">
                <a:solidFill>
                  <a:srgbClr val="800080"/>
                </a:solidFill>
              </a:rPr>
              <a:t>Виртуальное соединение</a:t>
            </a:r>
            <a:r>
              <a:rPr lang="ru-RU" altLang="ru-RU" sz="2300">
                <a:solidFill>
                  <a:srgbClr val="800080"/>
                </a:solidFill>
              </a:rPr>
              <a:t> между двумя процессами в главных и терминальных ЭВМ организуется следующим образом (рис.4.7, 4.8). Вызывающий абонент передает в сеть по свободному логическому каналу пакет “</a:t>
            </a:r>
            <a:r>
              <a:rPr lang="ru-RU" altLang="ru-RU" sz="2300" i="1">
                <a:solidFill>
                  <a:srgbClr val="800080"/>
                </a:solidFill>
              </a:rPr>
              <a:t>Запрос соединения</a:t>
            </a:r>
            <a:r>
              <a:rPr lang="ru-RU" altLang="ru-RU" sz="2300">
                <a:solidFill>
                  <a:srgbClr val="800080"/>
                </a:solidFill>
              </a:rPr>
              <a:t>”, содержащий адрес вызываемого абонента. Вызываемый абонент может не принять запрос на соединение. В этом случае он передает пакет “</a:t>
            </a:r>
            <a:r>
              <a:rPr lang="ru-RU" altLang="ru-RU" sz="2300" i="1">
                <a:solidFill>
                  <a:srgbClr val="800080"/>
                </a:solidFill>
              </a:rPr>
              <a:t>Запрос разъединения</a:t>
            </a:r>
            <a:r>
              <a:rPr lang="ru-RU" altLang="ru-RU" sz="2300">
                <a:solidFill>
                  <a:srgbClr val="800080"/>
                </a:solidFill>
              </a:rPr>
              <a:t>”, в котором в качестве причины разъединения может быть указано “</a:t>
            </a:r>
            <a:r>
              <a:rPr lang="ru-RU" altLang="ru-RU" sz="2300" i="1">
                <a:solidFill>
                  <a:srgbClr val="800080"/>
                </a:solidFill>
              </a:rPr>
              <a:t>Номер занят</a:t>
            </a:r>
            <a:r>
              <a:rPr lang="ru-RU" altLang="ru-RU" sz="2300">
                <a:solidFill>
                  <a:srgbClr val="800080"/>
                </a:solidFill>
              </a:rPr>
              <a:t>”. После этого вызываемый абонент не может использовать логический канал для получения пакета “</a:t>
            </a:r>
            <a:r>
              <a:rPr lang="ru-RU" altLang="ru-RU" sz="2300" i="1">
                <a:solidFill>
                  <a:srgbClr val="800080"/>
                </a:solidFill>
              </a:rPr>
              <a:t>Подтверждение разъединения</a:t>
            </a:r>
            <a:r>
              <a:rPr lang="ru-RU" altLang="ru-RU" sz="2300">
                <a:solidFill>
                  <a:srgbClr val="800080"/>
                </a:solidFill>
              </a:rPr>
              <a:t>”. Если сеть не может установить соединение с вызываемым абонентом, вызывающему абоненту посылается пакет “</a:t>
            </a:r>
            <a:r>
              <a:rPr lang="ru-RU" altLang="ru-RU" sz="2300" i="1">
                <a:solidFill>
                  <a:srgbClr val="800080"/>
                </a:solidFill>
              </a:rPr>
              <a:t>Указание разъединения</a:t>
            </a:r>
            <a:r>
              <a:rPr lang="ru-RU" altLang="ru-RU" sz="2300">
                <a:solidFill>
                  <a:srgbClr val="800080"/>
                </a:solidFill>
              </a:rPr>
              <a:t>”, содержащий причину разъединения: нереализуемый вызов, номер занят, неразрешенный вызов, перегрузка сети и т.д. </a:t>
            </a:r>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54275"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grpSp>
        <p:nvGrpSpPr>
          <p:cNvPr id="54276" name="Group 4"/>
          <p:cNvGrpSpPr>
            <a:grpSpLocks/>
          </p:cNvGrpSpPr>
          <p:nvPr/>
        </p:nvGrpSpPr>
        <p:grpSpPr bwMode="auto">
          <a:xfrm>
            <a:off x="746125" y="754063"/>
            <a:ext cx="7650163" cy="5607050"/>
            <a:chOff x="442" y="317"/>
            <a:chExt cx="4819" cy="3658"/>
          </a:xfrm>
        </p:grpSpPr>
        <p:sp>
          <p:nvSpPr>
            <p:cNvPr id="54277" name="Line 5"/>
            <p:cNvSpPr>
              <a:spLocks noChangeShapeType="1"/>
            </p:cNvSpPr>
            <p:nvPr/>
          </p:nvSpPr>
          <p:spPr bwMode="auto">
            <a:xfrm>
              <a:off x="1888" y="3663"/>
              <a:ext cx="1984" cy="56"/>
            </a:xfrm>
            <a:prstGeom prst="line">
              <a:avLst/>
            </a:prstGeom>
            <a:noFill/>
            <a:ln w="19050">
              <a:solidFill>
                <a:srgbClr val="996633"/>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278" name="Line 6"/>
            <p:cNvSpPr>
              <a:spLocks noChangeShapeType="1"/>
            </p:cNvSpPr>
            <p:nvPr/>
          </p:nvSpPr>
          <p:spPr bwMode="auto">
            <a:xfrm flipH="1">
              <a:off x="1887" y="3152"/>
              <a:ext cx="1985" cy="199"/>
            </a:xfrm>
            <a:prstGeom prst="line">
              <a:avLst/>
            </a:prstGeom>
            <a:noFill/>
            <a:ln w="19050">
              <a:solidFill>
                <a:srgbClr val="996633"/>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279" name="Line 7"/>
            <p:cNvSpPr>
              <a:spLocks noChangeShapeType="1"/>
            </p:cNvSpPr>
            <p:nvPr/>
          </p:nvSpPr>
          <p:spPr bwMode="auto">
            <a:xfrm flipH="1">
              <a:off x="1887" y="2557"/>
              <a:ext cx="1985" cy="255"/>
            </a:xfrm>
            <a:prstGeom prst="line">
              <a:avLst/>
            </a:prstGeom>
            <a:noFill/>
            <a:ln w="19050">
              <a:solidFill>
                <a:srgbClr val="CC00FF"/>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280" name="Line 8"/>
            <p:cNvSpPr>
              <a:spLocks noChangeShapeType="1"/>
            </p:cNvSpPr>
            <p:nvPr/>
          </p:nvSpPr>
          <p:spPr bwMode="auto">
            <a:xfrm flipH="1">
              <a:off x="1916" y="2075"/>
              <a:ext cx="1986" cy="312"/>
            </a:xfrm>
            <a:prstGeom prst="line">
              <a:avLst/>
            </a:prstGeom>
            <a:noFill/>
            <a:ln w="19050">
              <a:solidFill>
                <a:srgbClr val="CC00FF"/>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281" name="Line 9"/>
            <p:cNvSpPr>
              <a:spLocks noChangeShapeType="1"/>
            </p:cNvSpPr>
            <p:nvPr/>
          </p:nvSpPr>
          <p:spPr bwMode="auto">
            <a:xfrm>
              <a:off x="1944" y="1650"/>
              <a:ext cx="1872" cy="113"/>
            </a:xfrm>
            <a:prstGeom prst="line">
              <a:avLst/>
            </a:prstGeom>
            <a:noFill/>
            <a:ln w="19050">
              <a:solidFill>
                <a:srgbClr val="CC00FF"/>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282" name="Line 10"/>
            <p:cNvSpPr>
              <a:spLocks noChangeShapeType="1"/>
            </p:cNvSpPr>
            <p:nvPr/>
          </p:nvSpPr>
          <p:spPr bwMode="auto">
            <a:xfrm>
              <a:off x="1944" y="856"/>
              <a:ext cx="1872" cy="113"/>
            </a:xfrm>
            <a:prstGeom prst="line">
              <a:avLst/>
            </a:prstGeom>
            <a:noFill/>
            <a:ln w="19050">
              <a:solidFill>
                <a:schemeClr val="accent2"/>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283" name="Rectangle 11"/>
            <p:cNvSpPr>
              <a:spLocks noChangeArrowheads="1"/>
            </p:cNvSpPr>
            <p:nvPr/>
          </p:nvSpPr>
          <p:spPr bwMode="auto">
            <a:xfrm>
              <a:off x="1215" y="601"/>
              <a:ext cx="1404" cy="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p>
              <a:pPr algn="ctr"/>
              <a:r>
                <a:rPr lang="ru-RU" altLang="ru-RU" sz="1400" b="1" i="1">
                  <a:solidFill>
                    <a:schemeClr val="accent2"/>
                  </a:solidFill>
                </a:rPr>
                <a:t>Запрос соединения</a:t>
              </a:r>
            </a:p>
          </p:txBody>
        </p:sp>
        <p:sp>
          <p:nvSpPr>
            <p:cNvPr id="54284" name="Rectangle 12"/>
            <p:cNvSpPr>
              <a:spLocks noChangeArrowheads="1"/>
            </p:cNvSpPr>
            <p:nvPr/>
          </p:nvSpPr>
          <p:spPr bwMode="auto">
            <a:xfrm>
              <a:off x="1094" y="1083"/>
              <a:ext cx="1644" cy="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p>
              <a:pPr algn="ctr">
                <a:lnSpc>
                  <a:spcPct val="80000"/>
                </a:lnSpc>
              </a:pPr>
              <a:r>
                <a:rPr lang="ru-RU" altLang="ru-RU" sz="1400" b="1" i="1">
                  <a:solidFill>
                    <a:schemeClr val="accent2"/>
                  </a:solidFill>
                </a:rPr>
                <a:t>Подтверждение соединения</a:t>
              </a:r>
            </a:p>
          </p:txBody>
        </p:sp>
        <p:sp>
          <p:nvSpPr>
            <p:cNvPr id="54285" name="Rectangle 13"/>
            <p:cNvSpPr>
              <a:spLocks noChangeArrowheads="1"/>
            </p:cNvSpPr>
            <p:nvPr/>
          </p:nvSpPr>
          <p:spPr bwMode="auto">
            <a:xfrm>
              <a:off x="839" y="3776"/>
              <a:ext cx="160" cy="16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p>
              <a:pPr algn="ctr"/>
              <a:r>
                <a:rPr lang="ru-RU" altLang="ru-RU" b="1" i="1">
                  <a:solidFill>
                    <a:srgbClr val="CC3300"/>
                  </a:solidFill>
                </a:rPr>
                <a:t>t</a:t>
              </a:r>
              <a:endParaRPr lang="ru-RU" altLang="ru-RU" b="1">
                <a:solidFill>
                  <a:srgbClr val="CC3300"/>
                </a:solidFill>
              </a:endParaRPr>
            </a:p>
          </p:txBody>
        </p:sp>
        <p:sp>
          <p:nvSpPr>
            <p:cNvPr id="54286" name="Line 14"/>
            <p:cNvSpPr>
              <a:spLocks noChangeShapeType="1"/>
            </p:cNvSpPr>
            <p:nvPr/>
          </p:nvSpPr>
          <p:spPr bwMode="auto">
            <a:xfrm>
              <a:off x="690" y="795"/>
              <a:ext cx="379" cy="0"/>
            </a:xfrm>
            <a:prstGeom prst="line">
              <a:avLst/>
            </a:prstGeom>
            <a:noFill/>
            <a:ln w="19050">
              <a:solidFill>
                <a:srgbClr val="339966"/>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287" name="Rectangle 15"/>
            <p:cNvSpPr>
              <a:spLocks noChangeArrowheads="1"/>
            </p:cNvSpPr>
            <p:nvPr/>
          </p:nvSpPr>
          <p:spPr bwMode="auto">
            <a:xfrm>
              <a:off x="4767" y="3756"/>
              <a:ext cx="183" cy="19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p>
              <a:pPr algn="ctr"/>
              <a:r>
                <a:rPr lang="ru-RU" altLang="ru-RU" b="1" i="1">
                  <a:solidFill>
                    <a:srgbClr val="CC3300"/>
                  </a:solidFill>
                </a:rPr>
                <a:t>t</a:t>
              </a:r>
              <a:endParaRPr lang="ru-RU" altLang="ru-RU" b="1">
                <a:solidFill>
                  <a:srgbClr val="CC3300"/>
                </a:solidFill>
              </a:endParaRPr>
            </a:p>
          </p:txBody>
        </p:sp>
        <p:sp>
          <p:nvSpPr>
            <p:cNvPr id="54288" name="Rectangle 16"/>
            <p:cNvSpPr>
              <a:spLocks noChangeArrowheads="1"/>
            </p:cNvSpPr>
            <p:nvPr/>
          </p:nvSpPr>
          <p:spPr bwMode="auto">
            <a:xfrm>
              <a:off x="2880" y="1054"/>
              <a:ext cx="850" cy="20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p>
              <a:pPr algn="ctr">
                <a:lnSpc>
                  <a:spcPct val="80000"/>
                </a:lnSpc>
              </a:pPr>
              <a:r>
                <a:rPr lang="ru-RU" altLang="ru-RU" sz="1400" b="1" i="1">
                  <a:solidFill>
                    <a:schemeClr val="accent2"/>
                  </a:solidFill>
                </a:rPr>
                <a:t>Согласие на</a:t>
              </a:r>
            </a:p>
            <a:p>
              <a:pPr algn="ctr">
                <a:lnSpc>
                  <a:spcPct val="80000"/>
                </a:lnSpc>
              </a:pPr>
              <a:r>
                <a:rPr lang="ru-RU" altLang="ru-RU" sz="1400" b="1" i="1">
                  <a:solidFill>
                    <a:schemeClr val="accent2"/>
                  </a:solidFill>
                </a:rPr>
                <a:t>соединение</a:t>
              </a:r>
            </a:p>
          </p:txBody>
        </p:sp>
        <p:grpSp>
          <p:nvGrpSpPr>
            <p:cNvPr id="54289" name="Group 17"/>
            <p:cNvGrpSpPr>
              <a:grpSpLocks/>
            </p:cNvGrpSpPr>
            <p:nvPr/>
          </p:nvGrpSpPr>
          <p:grpSpPr bwMode="auto">
            <a:xfrm>
              <a:off x="1069" y="699"/>
              <a:ext cx="3652" cy="3134"/>
              <a:chOff x="1069" y="699"/>
              <a:chExt cx="3652" cy="3247"/>
            </a:xfrm>
          </p:grpSpPr>
          <p:sp>
            <p:nvSpPr>
              <p:cNvPr id="54290" name="Line 18"/>
              <p:cNvSpPr>
                <a:spLocks noChangeShapeType="1"/>
              </p:cNvSpPr>
              <p:nvPr/>
            </p:nvSpPr>
            <p:spPr bwMode="auto">
              <a:xfrm>
                <a:off x="1069" y="699"/>
                <a:ext cx="0" cy="3247"/>
              </a:xfrm>
              <a:prstGeom prst="line">
                <a:avLst/>
              </a:prstGeom>
              <a:noFill/>
              <a:ln w="28575">
                <a:solidFill>
                  <a:srgbClr val="666633"/>
                </a:solidFill>
                <a:round/>
                <a:headEnd type="none" w="sm" len="lg"/>
                <a:tailEnd type="arrow" w="sm" len="lg"/>
              </a:ln>
              <a:effectLst>
                <a:outerShdw dist="28398" dir="3806097"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sp>
            <p:nvSpPr>
              <p:cNvPr id="54291" name="Line 19"/>
              <p:cNvSpPr>
                <a:spLocks noChangeShapeType="1"/>
              </p:cNvSpPr>
              <p:nvPr/>
            </p:nvSpPr>
            <p:spPr bwMode="auto">
              <a:xfrm>
                <a:off x="4721" y="699"/>
                <a:ext cx="0" cy="3247"/>
              </a:xfrm>
              <a:prstGeom prst="line">
                <a:avLst/>
              </a:prstGeom>
              <a:noFill/>
              <a:ln w="28575">
                <a:solidFill>
                  <a:srgbClr val="666633"/>
                </a:solidFill>
                <a:round/>
                <a:headEnd type="none" w="sm" len="lg"/>
                <a:tailEnd type="arrow" w="sm" len="lg"/>
              </a:ln>
              <a:effectLst>
                <a:outerShdw dist="28398" dir="3806097"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grpSp>
        <p:sp>
          <p:nvSpPr>
            <p:cNvPr id="54292" name="Rectangle 20"/>
            <p:cNvSpPr>
              <a:spLocks noChangeArrowheads="1"/>
            </p:cNvSpPr>
            <p:nvPr/>
          </p:nvSpPr>
          <p:spPr bwMode="auto">
            <a:xfrm>
              <a:off x="4297" y="346"/>
              <a:ext cx="851" cy="31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algn="ctr"/>
              <a:r>
                <a:rPr lang="ru-RU" altLang="ru-RU" sz="1600">
                  <a:solidFill>
                    <a:srgbClr val="6600CC"/>
                  </a:solidFill>
                  <a:latin typeface="Tahoma" panose="020B0604030504040204" pitchFamily="34" charset="0"/>
                </a:rPr>
                <a:t>Вызываемый</a:t>
              </a:r>
            </a:p>
            <a:p>
              <a:pPr algn="ctr"/>
              <a:r>
                <a:rPr lang="ru-RU" altLang="ru-RU" sz="1600">
                  <a:solidFill>
                    <a:srgbClr val="6600CC"/>
                  </a:solidFill>
                  <a:latin typeface="Tahoma" panose="020B0604030504040204" pitchFamily="34" charset="0"/>
                </a:rPr>
                <a:t>абонент</a:t>
              </a:r>
              <a:endParaRPr lang="ru-RU" altLang="ru-RU" sz="1600">
                <a:solidFill>
                  <a:srgbClr val="6600CC"/>
                </a:solidFill>
              </a:endParaRPr>
            </a:p>
          </p:txBody>
        </p:sp>
        <p:sp>
          <p:nvSpPr>
            <p:cNvPr id="54293" name="Line 21"/>
            <p:cNvSpPr>
              <a:spLocks noChangeShapeType="1"/>
            </p:cNvSpPr>
            <p:nvPr/>
          </p:nvSpPr>
          <p:spPr bwMode="auto">
            <a:xfrm>
              <a:off x="1605" y="516"/>
              <a:ext cx="2550" cy="0"/>
            </a:xfrm>
            <a:prstGeom prst="line">
              <a:avLst/>
            </a:prstGeom>
            <a:noFill/>
            <a:ln w="19050">
              <a:solidFill>
                <a:srgbClr val="CC0000"/>
              </a:solidFill>
              <a:round/>
              <a:headEnd type="triangle" w="lg" len="lg"/>
              <a:tailEnd type="triangle" w="lg" len="lg"/>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sp>
          <p:nvSpPr>
            <p:cNvPr id="54294" name="Rectangle 22"/>
            <p:cNvSpPr>
              <a:spLocks noChangeArrowheads="1"/>
            </p:cNvSpPr>
            <p:nvPr/>
          </p:nvSpPr>
          <p:spPr bwMode="auto">
            <a:xfrm>
              <a:off x="2578" y="317"/>
              <a:ext cx="603" cy="18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CC0000"/>
                  </a:solidFill>
                </a:rPr>
                <a:t>С</a:t>
              </a:r>
              <a:r>
                <a:rPr lang="en-US" altLang="ru-RU" sz="2000" b="1">
                  <a:solidFill>
                    <a:srgbClr val="CC0000"/>
                  </a:solidFill>
                </a:rPr>
                <a:t> </a:t>
              </a:r>
              <a:r>
                <a:rPr lang="ru-RU" altLang="ru-RU" sz="2000" b="1">
                  <a:solidFill>
                    <a:srgbClr val="CC0000"/>
                  </a:solidFill>
                </a:rPr>
                <a:t>е</a:t>
              </a:r>
              <a:r>
                <a:rPr lang="en-US" altLang="ru-RU" sz="2000" b="1">
                  <a:solidFill>
                    <a:srgbClr val="CC0000"/>
                  </a:solidFill>
                </a:rPr>
                <a:t> </a:t>
              </a:r>
              <a:r>
                <a:rPr lang="ru-RU" altLang="ru-RU" sz="2000" b="1">
                  <a:solidFill>
                    <a:srgbClr val="CC0000"/>
                  </a:solidFill>
                </a:rPr>
                <a:t>т</a:t>
              </a:r>
              <a:r>
                <a:rPr lang="en-US" altLang="ru-RU" sz="2000" b="1">
                  <a:solidFill>
                    <a:srgbClr val="CC0000"/>
                  </a:solidFill>
                </a:rPr>
                <a:t> </a:t>
              </a:r>
              <a:r>
                <a:rPr lang="ru-RU" altLang="ru-RU" sz="2000" b="1">
                  <a:solidFill>
                    <a:srgbClr val="CC0000"/>
                  </a:solidFill>
                </a:rPr>
                <a:t>ь</a:t>
              </a:r>
            </a:p>
          </p:txBody>
        </p:sp>
        <p:sp>
          <p:nvSpPr>
            <p:cNvPr id="54295" name="Line 23"/>
            <p:cNvSpPr>
              <a:spLocks noChangeShapeType="1"/>
            </p:cNvSpPr>
            <p:nvPr/>
          </p:nvSpPr>
          <p:spPr bwMode="auto">
            <a:xfrm>
              <a:off x="690" y="1371"/>
              <a:ext cx="379" cy="0"/>
            </a:xfrm>
            <a:prstGeom prst="line">
              <a:avLst/>
            </a:prstGeom>
            <a:noFill/>
            <a:ln w="19050">
              <a:solidFill>
                <a:srgbClr val="339966"/>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296" name="Line 24"/>
            <p:cNvSpPr>
              <a:spLocks noChangeShapeType="1"/>
            </p:cNvSpPr>
            <p:nvPr/>
          </p:nvSpPr>
          <p:spPr bwMode="auto">
            <a:xfrm>
              <a:off x="724" y="2828"/>
              <a:ext cx="349" cy="1"/>
            </a:xfrm>
            <a:prstGeom prst="line">
              <a:avLst/>
            </a:prstGeom>
            <a:noFill/>
            <a:ln w="19050">
              <a:solidFill>
                <a:srgbClr val="339966"/>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297" name="Line 25"/>
            <p:cNvSpPr>
              <a:spLocks noChangeShapeType="1"/>
            </p:cNvSpPr>
            <p:nvPr/>
          </p:nvSpPr>
          <p:spPr bwMode="auto">
            <a:xfrm>
              <a:off x="724" y="3365"/>
              <a:ext cx="349" cy="1"/>
            </a:xfrm>
            <a:prstGeom prst="line">
              <a:avLst/>
            </a:prstGeom>
            <a:noFill/>
            <a:ln w="19050">
              <a:solidFill>
                <a:srgbClr val="339966"/>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298" name="Line 26"/>
            <p:cNvSpPr>
              <a:spLocks noChangeShapeType="1"/>
            </p:cNvSpPr>
            <p:nvPr/>
          </p:nvSpPr>
          <p:spPr bwMode="auto">
            <a:xfrm>
              <a:off x="727" y="3749"/>
              <a:ext cx="345" cy="0"/>
            </a:xfrm>
            <a:prstGeom prst="line">
              <a:avLst/>
            </a:prstGeom>
            <a:noFill/>
            <a:ln w="19050">
              <a:solidFill>
                <a:srgbClr val="339966"/>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299" name="Line 27"/>
            <p:cNvSpPr>
              <a:spLocks noChangeShapeType="1"/>
            </p:cNvSpPr>
            <p:nvPr/>
          </p:nvSpPr>
          <p:spPr bwMode="auto">
            <a:xfrm>
              <a:off x="4723" y="3691"/>
              <a:ext cx="349" cy="1"/>
            </a:xfrm>
            <a:prstGeom prst="line">
              <a:avLst/>
            </a:prstGeom>
            <a:noFill/>
            <a:ln w="19050">
              <a:solidFill>
                <a:srgbClr val="339966"/>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300" name="Line 28"/>
            <p:cNvSpPr>
              <a:spLocks noChangeShapeType="1"/>
            </p:cNvSpPr>
            <p:nvPr/>
          </p:nvSpPr>
          <p:spPr bwMode="auto">
            <a:xfrm>
              <a:off x="4724" y="3173"/>
              <a:ext cx="349" cy="1"/>
            </a:xfrm>
            <a:prstGeom prst="line">
              <a:avLst/>
            </a:prstGeom>
            <a:noFill/>
            <a:ln w="19050">
              <a:solidFill>
                <a:srgbClr val="339966"/>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301" name="Line 29"/>
            <p:cNvSpPr>
              <a:spLocks noChangeShapeType="1"/>
            </p:cNvSpPr>
            <p:nvPr/>
          </p:nvSpPr>
          <p:spPr bwMode="auto">
            <a:xfrm>
              <a:off x="793" y="795"/>
              <a:ext cx="0" cy="576"/>
            </a:xfrm>
            <a:prstGeom prst="line">
              <a:avLst/>
            </a:prstGeom>
            <a:noFill/>
            <a:ln w="25400">
              <a:solidFill>
                <a:schemeClr val="folHlink"/>
              </a:solidFill>
              <a:round/>
              <a:headEnd type="triangle" w="lg" len="lg"/>
              <a:tailEnd type="triangle" w="lg" len="lg"/>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sp>
          <p:nvSpPr>
            <p:cNvPr id="54302" name="Line 30"/>
            <p:cNvSpPr>
              <a:spLocks noChangeShapeType="1"/>
            </p:cNvSpPr>
            <p:nvPr/>
          </p:nvSpPr>
          <p:spPr bwMode="auto">
            <a:xfrm>
              <a:off x="793" y="1371"/>
              <a:ext cx="0" cy="1457"/>
            </a:xfrm>
            <a:prstGeom prst="line">
              <a:avLst/>
            </a:prstGeom>
            <a:noFill/>
            <a:ln w="25400">
              <a:solidFill>
                <a:schemeClr val="folHlink"/>
              </a:solidFill>
              <a:round/>
              <a:headEnd type="triangle" w="lg" len="lg"/>
              <a:tailEnd type="triangle" w="lg" len="lg"/>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sp>
          <p:nvSpPr>
            <p:cNvPr id="54303" name="Line 31"/>
            <p:cNvSpPr>
              <a:spLocks noChangeShapeType="1"/>
            </p:cNvSpPr>
            <p:nvPr/>
          </p:nvSpPr>
          <p:spPr bwMode="auto">
            <a:xfrm flipH="1">
              <a:off x="827" y="3365"/>
              <a:ext cx="0" cy="384"/>
            </a:xfrm>
            <a:prstGeom prst="line">
              <a:avLst/>
            </a:prstGeom>
            <a:noFill/>
            <a:ln w="25400">
              <a:solidFill>
                <a:schemeClr val="folHlink"/>
              </a:solidFill>
              <a:round/>
              <a:headEnd type="triangle" w="lg" len="lg"/>
              <a:tailEnd type="triangle" w="lg" len="lg"/>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sp>
          <p:nvSpPr>
            <p:cNvPr id="54304" name="Line 32"/>
            <p:cNvSpPr>
              <a:spLocks noChangeShapeType="1"/>
            </p:cNvSpPr>
            <p:nvPr/>
          </p:nvSpPr>
          <p:spPr bwMode="auto">
            <a:xfrm flipV="1">
              <a:off x="1916" y="1253"/>
              <a:ext cx="1871" cy="113"/>
            </a:xfrm>
            <a:prstGeom prst="line">
              <a:avLst/>
            </a:prstGeom>
            <a:noFill/>
            <a:ln w="19050">
              <a:solidFill>
                <a:schemeClr val="accent2"/>
              </a:solidFill>
              <a:prstDash val="dash"/>
              <a:round/>
              <a:headEnd type="none" w="sm" len="lg"/>
              <a:tailEnd type="non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ru-RU"/>
            </a:p>
          </p:txBody>
        </p:sp>
        <p:sp>
          <p:nvSpPr>
            <p:cNvPr id="54305" name="Rectangle 33"/>
            <p:cNvSpPr>
              <a:spLocks noChangeArrowheads="1"/>
            </p:cNvSpPr>
            <p:nvPr/>
          </p:nvSpPr>
          <p:spPr bwMode="auto">
            <a:xfrm>
              <a:off x="2001" y="1480"/>
              <a:ext cx="701" cy="14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p>
              <a:pPr algn="ctr"/>
              <a:r>
                <a:rPr lang="ru-RU" altLang="ru-RU" sz="1400" b="1" i="1">
                  <a:solidFill>
                    <a:srgbClr val="CC00FF"/>
                  </a:solidFill>
                  <a:latin typeface="Arial Narrow" panose="020B0606020202030204" pitchFamily="34" charset="0"/>
                </a:rPr>
                <a:t>Данные</a:t>
              </a:r>
              <a:endParaRPr lang="ru-RU" altLang="ru-RU" sz="1400" b="1" i="1">
                <a:solidFill>
                  <a:srgbClr val="CC00FF"/>
                </a:solidFill>
              </a:endParaRPr>
            </a:p>
          </p:txBody>
        </p:sp>
        <p:sp>
          <p:nvSpPr>
            <p:cNvPr id="54306" name="Rectangle 34"/>
            <p:cNvSpPr>
              <a:spLocks noChangeArrowheads="1"/>
            </p:cNvSpPr>
            <p:nvPr/>
          </p:nvSpPr>
          <p:spPr bwMode="auto">
            <a:xfrm>
              <a:off x="2812" y="710"/>
              <a:ext cx="1965" cy="9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p>
              <a:pPr algn="ctr">
                <a:lnSpc>
                  <a:spcPct val="80000"/>
                </a:lnSpc>
              </a:pPr>
              <a:r>
                <a:rPr lang="ru-RU" altLang="ru-RU" sz="1400" b="1" i="1">
                  <a:solidFill>
                    <a:schemeClr val="accent2"/>
                  </a:solidFill>
                </a:rPr>
                <a:t>Входящий запрос соединения</a:t>
              </a:r>
            </a:p>
          </p:txBody>
        </p:sp>
        <p:sp>
          <p:nvSpPr>
            <p:cNvPr id="54307" name="AutoShape 35"/>
            <p:cNvSpPr>
              <a:spLocks noChangeArrowheads="1"/>
            </p:cNvSpPr>
            <p:nvPr/>
          </p:nvSpPr>
          <p:spPr bwMode="auto">
            <a:xfrm>
              <a:off x="1094" y="743"/>
              <a:ext cx="907" cy="255"/>
            </a:xfrm>
            <a:prstGeom prst="homePlate">
              <a:avLst>
                <a:gd name="adj" fmla="val 88922"/>
              </a:avLst>
            </a:prstGeom>
            <a:solidFill>
              <a:schemeClr val="accent1"/>
            </a:solidFill>
            <a:ln w="28575">
              <a:solidFill>
                <a:schemeClr val="accent2"/>
              </a:solidFill>
              <a:miter lim="800000"/>
              <a:headEnd/>
              <a:tailEnd/>
            </a:ln>
          </p:spPr>
          <p:txBody>
            <a:bodyPr/>
            <a:lstStyle/>
            <a:p>
              <a:endParaRPr lang="ru-RU"/>
            </a:p>
          </p:txBody>
        </p:sp>
        <p:sp>
          <p:nvSpPr>
            <p:cNvPr id="54308" name="Rectangle 36"/>
            <p:cNvSpPr>
              <a:spLocks noChangeArrowheads="1"/>
            </p:cNvSpPr>
            <p:nvPr/>
          </p:nvSpPr>
          <p:spPr bwMode="auto">
            <a:xfrm>
              <a:off x="640" y="374"/>
              <a:ext cx="851" cy="31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p>
              <a:pPr algn="ctr"/>
              <a:r>
                <a:rPr lang="ru-RU" altLang="ru-RU" sz="1600">
                  <a:solidFill>
                    <a:srgbClr val="6600CC"/>
                  </a:solidFill>
                  <a:latin typeface="Tahoma" panose="020B0604030504040204" pitchFamily="34" charset="0"/>
                </a:rPr>
                <a:t>Вызывающий</a:t>
              </a:r>
            </a:p>
            <a:p>
              <a:pPr algn="ctr"/>
              <a:r>
                <a:rPr lang="ru-RU" altLang="ru-RU" sz="1600">
                  <a:solidFill>
                    <a:srgbClr val="6600CC"/>
                  </a:solidFill>
                  <a:latin typeface="Tahoma" panose="020B0604030504040204" pitchFamily="34" charset="0"/>
                </a:rPr>
                <a:t>абонент</a:t>
              </a:r>
              <a:endParaRPr lang="ru-RU" altLang="ru-RU" sz="1600">
                <a:solidFill>
                  <a:srgbClr val="6600CC"/>
                </a:solidFill>
              </a:endParaRPr>
            </a:p>
          </p:txBody>
        </p:sp>
        <p:sp>
          <p:nvSpPr>
            <p:cNvPr id="54309" name="WordArt 37"/>
            <p:cNvSpPr>
              <a:spLocks noChangeArrowheads="1" noChangeShapeType="1" noTextEdit="1"/>
            </p:cNvSpPr>
            <p:nvPr/>
          </p:nvSpPr>
          <p:spPr bwMode="auto">
            <a:xfrm rot="16200000">
              <a:off x="199" y="957"/>
              <a:ext cx="702" cy="216"/>
            </a:xfrm>
            <a:prstGeom prst="rect">
              <a:avLst/>
            </a:prstGeom>
          </p:spPr>
          <p:txBody>
            <a:bodyPr wrap="none" fromWordArt="1">
              <a:prstTxWarp prst="textPlain">
                <a:avLst>
                  <a:gd name="adj" fmla="val 50000"/>
                </a:avLst>
              </a:prstTxWarp>
            </a:bodyPr>
            <a:lstStyle/>
            <a:p>
              <a:pPr algn="ctr"/>
              <a:r>
                <a:rPr lang="ru-RU" sz="1200" kern="10">
                  <a:ln w="6350">
                    <a:solidFill>
                      <a:srgbClr val="006600"/>
                    </a:solidFill>
                    <a:round/>
                    <a:headEnd/>
                    <a:tailEnd/>
                  </a:ln>
                  <a:solidFill>
                    <a:srgbClr val="006600"/>
                  </a:solidFill>
                  <a:effectLst>
                    <a:outerShdw dist="17961" dir="2700000" algn="ctr" rotWithShape="0">
                      <a:srgbClr val="FF9933"/>
                    </a:outerShdw>
                  </a:effectLst>
                </a:rPr>
                <a:t>Установление</a:t>
              </a:r>
            </a:p>
            <a:p>
              <a:pPr algn="ctr"/>
              <a:r>
                <a:rPr lang="ru-RU" sz="1200" kern="10">
                  <a:ln w="6350">
                    <a:solidFill>
                      <a:srgbClr val="006600"/>
                    </a:solidFill>
                    <a:round/>
                    <a:headEnd/>
                    <a:tailEnd/>
                  </a:ln>
                  <a:solidFill>
                    <a:srgbClr val="006600"/>
                  </a:solidFill>
                  <a:effectLst>
                    <a:outerShdw dist="17961" dir="2700000" algn="ctr" rotWithShape="0">
                      <a:srgbClr val="FF9933"/>
                    </a:outerShdw>
                  </a:effectLst>
                </a:rPr>
                <a:t>соединения</a:t>
              </a:r>
            </a:p>
          </p:txBody>
        </p:sp>
        <p:sp>
          <p:nvSpPr>
            <p:cNvPr id="54310" name="WordArt 38"/>
            <p:cNvSpPr>
              <a:spLocks noChangeArrowheads="1" noChangeShapeType="1" noTextEdit="1"/>
            </p:cNvSpPr>
            <p:nvPr/>
          </p:nvSpPr>
          <p:spPr bwMode="auto">
            <a:xfrm rot="16200000">
              <a:off x="26" y="2037"/>
              <a:ext cx="1134" cy="131"/>
            </a:xfrm>
            <a:prstGeom prst="rect">
              <a:avLst/>
            </a:prstGeom>
          </p:spPr>
          <p:txBody>
            <a:bodyPr wrap="none" fromWordArt="1">
              <a:prstTxWarp prst="textPlain">
                <a:avLst>
                  <a:gd name="adj" fmla="val 50000"/>
                </a:avLst>
              </a:prstTxWarp>
            </a:bodyPr>
            <a:lstStyle/>
            <a:p>
              <a:pPr algn="ctr"/>
              <a:r>
                <a:rPr lang="ru-RU" sz="1200" kern="10">
                  <a:ln w="6350">
                    <a:solidFill>
                      <a:srgbClr val="006600"/>
                    </a:solidFill>
                    <a:round/>
                    <a:headEnd/>
                    <a:tailEnd/>
                  </a:ln>
                  <a:solidFill>
                    <a:srgbClr val="006600"/>
                  </a:solidFill>
                  <a:effectLst>
                    <a:outerShdw dist="17961" dir="2700000" algn="ctr" rotWithShape="0">
                      <a:srgbClr val="FF9933"/>
                    </a:outerShdw>
                  </a:effectLst>
                </a:rPr>
                <a:t>Передача данных</a:t>
              </a:r>
            </a:p>
          </p:txBody>
        </p:sp>
        <p:sp>
          <p:nvSpPr>
            <p:cNvPr id="54311" name="WordArt 39"/>
            <p:cNvSpPr>
              <a:spLocks noChangeArrowheads="1" noChangeShapeType="1" noTextEdit="1"/>
            </p:cNvSpPr>
            <p:nvPr/>
          </p:nvSpPr>
          <p:spPr bwMode="auto">
            <a:xfrm rot="16200000">
              <a:off x="290" y="3418"/>
              <a:ext cx="702" cy="113"/>
            </a:xfrm>
            <a:prstGeom prst="rect">
              <a:avLst/>
            </a:prstGeom>
          </p:spPr>
          <p:txBody>
            <a:bodyPr wrap="none" fromWordArt="1">
              <a:prstTxWarp prst="textPlain">
                <a:avLst>
                  <a:gd name="adj" fmla="val 50000"/>
                </a:avLst>
              </a:prstTxWarp>
            </a:bodyPr>
            <a:lstStyle/>
            <a:p>
              <a:pPr algn="ctr"/>
              <a:r>
                <a:rPr lang="ru-RU" sz="1200" kern="10">
                  <a:ln w="6350">
                    <a:solidFill>
                      <a:srgbClr val="006600"/>
                    </a:solidFill>
                    <a:round/>
                    <a:headEnd/>
                    <a:tailEnd/>
                  </a:ln>
                  <a:solidFill>
                    <a:srgbClr val="006600"/>
                  </a:solidFill>
                  <a:effectLst>
                    <a:outerShdw dist="17961" dir="2700000" algn="ctr" rotWithShape="0">
                      <a:srgbClr val="FF9933"/>
                    </a:outerShdw>
                  </a:effectLst>
                </a:rPr>
                <a:t>Разъединение</a:t>
              </a:r>
            </a:p>
          </p:txBody>
        </p:sp>
        <p:sp>
          <p:nvSpPr>
            <p:cNvPr id="54312" name="WordArt 40"/>
            <p:cNvSpPr>
              <a:spLocks noChangeArrowheads="1" noChangeShapeType="1" noTextEdit="1"/>
            </p:cNvSpPr>
            <p:nvPr/>
          </p:nvSpPr>
          <p:spPr bwMode="auto">
            <a:xfrm rot="5400000">
              <a:off x="4854" y="3361"/>
              <a:ext cx="702" cy="113"/>
            </a:xfrm>
            <a:prstGeom prst="rect">
              <a:avLst/>
            </a:prstGeom>
          </p:spPr>
          <p:txBody>
            <a:bodyPr wrap="none" fromWordArt="1">
              <a:prstTxWarp prst="textPlain">
                <a:avLst>
                  <a:gd name="adj" fmla="val 50000"/>
                </a:avLst>
              </a:prstTxWarp>
            </a:bodyPr>
            <a:lstStyle/>
            <a:p>
              <a:pPr algn="ctr"/>
              <a:r>
                <a:rPr lang="ru-RU" sz="1200" kern="10">
                  <a:ln w="6350">
                    <a:solidFill>
                      <a:srgbClr val="006600"/>
                    </a:solidFill>
                    <a:round/>
                    <a:headEnd/>
                    <a:tailEnd/>
                  </a:ln>
                  <a:solidFill>
                    <a:srgbClr val="006600"/>
                  </a:solidFill>
                  <a:effectLst>
                    <a:outerShdw dist="17961" dir="2700000" algn="ctr" rotWithShape="0">
                      <a:srgbClr val="FF9933"/>
                    </a:outerShdw>
                  </a:effectLst>
                </a:rPr>
                <a:t>Разъединение</a:t>
              </a:r>
            </a:p>
          </p:txBody>
        </p:sp>
        <p:sp>
          <p:nvSpPr>
            <p:cNvPr id="54313" name="Line 41"/>
            <p:cNvSpPr>
              <a:spLocks noChangeShapeType="1"/>
            </p:cNvSpPr>
            <p:nvPr/>
          </p:nvSpPr>
          <p:spPr bwMode="auto">
            <a:xfrm flipH="1">
              <a:off x="4893" y="3181"/>
              <a:ext cx="0" cy="510"/>
            </a:xfrm>
            <a:prstGeom prst="line">
              <a:avLst/>
            </a:prstGeom>
            <a:noFill/>
            <a:ln w="25400">
              <a:solidFill>
                <a:schemeClr val="folHlink"/>
              </a:solidFill>
              <a:round/>
              <a:headEnd type="triangle" w="lg" len="lg"/>
              <a:tailEnd type="triangle" w="lg" len="lg"/>
            </a:ln>
            <a:effectLst>
              <a:outerShdw dist="17961" dir="2700000" algn="ctr" rotWithShape="0">
                <a:srgbClr val="FF9933"/>
              </a:outerShdw>
            </a:effectLst>
            <a:extLst>
              <a:ext uri="{909E8E84-426E-40DD-AFC4-6F175D3DCCD1}">
                <a14:hiddenFill xmlns:a14="http://schemas.microsoft.com/office/drawing/2010/main">
                  <a:noFill/>
                </a14:hiddenFill>
              </a:ext>
            </a:extLst>
          </p:spPr>
          <p:txBody>
            <a:bodyPr/>
            <a:lstStyle/>
            <a:p>
              <a:endParaRPr lang="ru-RU"/>
            </a:p>
          </p:txBody>
        </p:sp>
        <p:sp>
          <p:nvSpPr>
            <p:cNvPr id="54314" name="AutoShape 42"/>
            <p:cNvSpPr>
              <a:spLocks noChangeArrowheads="1"/>
            </p:cNvSpPr>
            <p:nvPr/>
          </p:nvSpPr>
          <p:spPr bwMode="auto">
            <a:xfrm>
              <a:off x="3787" y="828"/>
              <a:ext cx="907" cy="255"/>
            </a:xfrm>
            <a:prstGeom prst="homePlate">
              <a:avLst>
                <a:gd name="adj" fmla="val 88922"/>
              </a:avLst>
            </a:prstGeom>
            <a:solidFill>
              <a:schemeClr val="accent1"/>
            </a:solidFill>
            <a:ln w="28575">
              <a:solidFill>
                <a:schemeClr val="accent2"/>
              </a:solidFill>
              <a:miter lim="800000"/>
              <a:headEnd/>
              <a:tailEnd/>
            </a:ln>
          </p:spPr>
          <p:txBody>
            <a:bodyPr/>
            <a:lstStyle/>
            <a:p>
              <a:endParaRPr lang="ru-RU"/>
            </a:p>
          </p:txBody>
        </p:sp>
        <p:sp>
          <p:nvSpPr>
            <p:cNvPr id="54315" name="AutoShape 43"/>
            <p:cNvSpPr>
              <a:spLocks noChangeArrowheads="1"/>
            </p:cNvSpPr>
            <p:nvPr/>
          </p:nvSpPr>
          <p:spPr bwMode="auto">
            <a:xfrm flipH="1">
              <a:off x="3787" y="1111"/>
              <a:ext cx="907" cy="255"/>
            </a:xfrm>
            <a:prstGeom prst="homePlate">
              <a:avLst>
                <a:gd name="adj" fmla="val 88922"/>
              </a:avLst>
            </a:prstGeom>
            <a:solidFill>
              <a:schemeClr val="accent1"/>
            </a:solidFill>
            <a:ln w="28575">
              <a:solidFill>
                <a:schemeClr val="accent2"/>
              </a:solidFill>
              <a:miter lim="800000"/>
              <a:headEnd/>
              <a:tailEnd/>
            </a:ln>
          </p:spPr>
          <p:txBody>
            <a:bodyPr/>
            <a:lstStyle/>
            <a:p>
              <a:endParaRPr lang="ru-RU"/>
            </a:p>
          </p:txBody>
        </p:sp>
        <p:sp>
          <p:nvSpPr>
            <p:cNvPr id="54316" name="AutoShape 44"/>
            <p:cNvSpPr>
              <a:spLocks noChangeArrowheads="1"/>
            </p:cNvSpPr>
            <p:nvPr/>
          </p:nvSpPr>
          <p:spPr bwMode="auto">
            <a:xfrm flipH="1">
              <a:off x="1094" y="1224"/>
              <a:ext cx="907" cy="255"/>
            </a:xfrm>
            <a:prstGeom prst="homePlate">
              <a:avLst>
                <a:gd name="adj" fmla="val 88922"/>
              </a:avLst>
            </a:prstGeom>
            <a:solidFill>
              <a:schemeClr val="accent1"/>
            </a:solidFill>
            <a:ln w="28575">
              <a:solidFill>
                <a:schemeClr val="accent2"/>
              </a:solidFill>
              <a:miter lim="800000"/>
              <a:headEnd/>
              <a:tailEnd/>
            </a:ln>
          </p:spPr>
          <p:txBody>
            <a:bodyPr/>
            <a:lstStyle/>
            <a:p>
              <a:endParaRPr lang="ru-RU"/>
            </a:p>
          </p:txBody>
        </p:sp>
        <p:sp>
          <p:nvSpPr>
            <p:cNvPr id="54317" name="AutoShape 45"/>
            <p:cNvSpPr>
              <a:spLocks noChangeArrowheads="1"/>
            </p:cNvSpPr>
            <p:nvPr/>
          </p:nvSpPr>
          <p:spPr bwMode="auto">
            <a:xfrm flipH="1">
              <a:off x="3787" y="1962"/>
              <a:ext cx="907" cy="255"/>
            </a:xfrm>
            <a:prstGeom prst="homePlate">
              <a:avLst>
                <a:gd name="adj" fmla="val 88922"/>
              </a:avLst>
            </a:prstGeom>
            <a:solidFill>
              <a:srgbClr val="FF7C80"/>
            </a:solidFill>
            <a:ln w="28575">
              <a:solidFill>
                <a:srgbClr val="CC00FF"/>
              </a:solidFill>
              <a:miter lim="800000"/>
              <a:headEnd/>
              <a:tailEnd/>
            </a:ln>
          </p:spPr>
          <p:txBody>
            <a:bodyPr/>
            <a:lstStyle/>
            <a:p>
              <a:endParaRPr lang="ru-RU"/>
            </a:p>
          </p:txBody>
        </p:sp>
        <p:sp>
          <p:nvSpPr>
            <p:cNvPr id="54318" name="AutoShape 46"/>
            <p:cNvSpPr>
              <a:spLocks noChangeArrowheads="1"/>
            </p:cNvSpPr>
            <p:nvPr/>
          </p:nvSpPr>
          <p:spPr bwMode="auto">
            <a:xfrm flipH="1">
              <a:off x="1094" y="2245"/>
              <a:ext cx="907" cy="255"/>
            </a:xfrm>
            <a:prstGeom prst="homePlate">
              <a:avLst>
                <a:gd name="adj" fmla="val 88922"/>
              </a:avLst>
            </a:prstGeom>
            <a:solidFill>
              <a:srgbClr val="FF7C80"/>
            </a:solidFill>
            <a:ln w="28575">
              <a:solidFill>
                <a:srgbClr val="CC00FF"/>
              </a:solidFill>
              <a:miter lim="800000"/>
              <a:headEnd/>
              <a:tailEnd/>
            </a:ln>
          </p:spPr>
          <p:txBody>
            <a:bodyPr/>
            <a:lstStyle/>
            <a:p>
              <a:endParaRPr lang="ru-RU"/>
            </a:p>
          </p:txBody>
        </p:sp>
        <p:sp>
          <p:nvSpPr>
            <p:cNvPr id="54319" name="AutoShape 47"/>
            <p:cNvSpPr>
              <a:spLocks noChangeArrowheads="1"/>
            </p:cNvSpPr>
            <p:nvPr/>
          </p:nvSpPr>
          <p:spPr bwMode="auto">
            <a:xfrm flipH="1">
              <a:off x="3787" y="2443"/>
              <a:ext cx="907" cy="255"/>
            </a:xfrm>
            <a:prstGeom prst="homePlate">
              <a:avLst>
                <a:gd name="adj" fmla="val 88922"/>
              </a:avLst>
            </a:prstGeom>
            <a:solidFill>
              <a:srgbClr val="FF7C80"/>
            </a:solidFill>
            <a:ln w="28575">
              <a:solidFill>
                <a:srgbClr val="CC00FF"/>
              </a:solidFill>
              <a:miter lim="800000"/>
              <a:headEnd/>
              <a:tailEnd/>
            </a:ln>
          </p:spPr>
          <p:txBody>
            <a:bodyPr/>
            <a:lstStyle/>
            <a:p>
              <a:endParaRPr lang="ru-RU"/>
            </a:p>
          </p:txBody>
        </p:sp>
        <p:sp>
          <p:nvSpPr>
            <p:cNvPr id="54320" name="AutoShape 48"/>
            <p:cNvSpPr>
              <a:spLocks noChangeArrowheads="1"/>
            </p:cNvSpPr>
            <p:nvPr/>
          </p:nvSpPr>
          <p:spPr bwMode="auto">
            <a:xfrm flipH="1">
              <a:off x="1094" y="2670"/>
              <a:ext cx="907" cy="255"/>
            </a:xfrm>
            <a:prstGeom prst="homePlate">
              <a:avLst>
                <a:gd name="adj" fmla="val 88922"/>
              </a:avLst>
            </a:prstGeom>
            <a:solidFill>
              <a:srgbClr val="FF7C80"/>
            </a:solidFill>
            <a:ln w="28575">
              <a:solidFill>
                <a:srgbClr val="CC00FF"/>
              </a:solidFill>
              <a:miter lim="800000"/>
              <a:headEnd/>
              <a:tailEnd/>
            </a:ln>
          </p:spPr>
          <p:txBody>
            <a:bodyPr/>
            <a:lstStyle/>
            <a:p>
              <a:endParaRPr lang="ru-RU"/>
            </a:p>
          </p:txBody>
        </p:sp>
        <p:sp>
          <p:nvSpPr>
            <p:cNvPr id="54321" name="AutoShape 49"/>
            <p:cNvSpPr>
              <a:spLocks noChangeArrowheads="1"/>
            </p:cNvSpPr>
            <p:nvPr/>
          </p:nvSpPr>
          <p:spPr bwMode="auto">
            <a:xfrm>
              <a:off x="3787" y="1622"/>
              <a:ext cx="907" cy="255"/>
            </a:xfrm>
            <a:prstGeom prst="homePlate">
              <a:avLst>
                <a:gd name="adj" fmla="val 88922"/>
              </a:avLst>
            </a:prstGeom>
            <a:solidFill>
              <a:srgbClr val="FF7C80"/>
            </a:solidFill>
            <a:ln w="28575">
              <a:solidFill>
                <a:srgbClr val="CC00FF"/>
              </a:solidFill>
              <a:miter lim="800000"/>
              <a:headEnd/>
              <a:tailEnd/>
            </a:ln>
          </p:spPr>
          <p:txBody>
            <a:bodyPr/>
            <a:lstStyle/>
            <a:p>
              <a:endParaRPr lang="ru-RU"/>
            </a:p>
          </p:txBody>
        </p:sp>
        <p:sp>
          <p:nvSpPr>
            <p:cNvPr id="54322" name="AutoShape 50"/>
            <p:cNvSpPr>
              <a:spLocks noChangeArrowheads="1"/>
            </p:cNvSpPr>
            <p:nvPr/>
          </p:nvSpPr>
          <p:spPr bwMode="auto">
            <a:xfrm>
              <a:off x="1094" y="1508"/>
              <a:ext cx="907" cy="255"/>
            </a:xfrm>
            <a:prstGeom prst="homePlate">
              <a:avLst>
                <a:gd name="adj" fmla="val 88922"/>
              </a:avLst>
            </a:prstGeom>
            <a:solidFill>
              <a:srgbClr val="FF7C80"/>
            </a:solidFill>
            <a:ln w="28575">
              <a:solidFill>
                <a:srgbClr val="CC00FF"/>
              </a:solidFill>
              <a:miter lim="800000"/>
              <a:headEnd/>
              <a:tailEnd/>
            </a:ln>
          </p:spPr>
          <p:txBody>
            <a:bodyPr/>
            <a:lstStyle/>
            <a:p>
              <a:endParaRPr lang="ru-RU"/>
            </a:p>
          </p:txBody>
        </p:sp>
        <p:sp>
          <p:nvSpPr>
            <p:cNvPr id="54323" name="AutoShape 51"/>
            <p:cNvSpPr>
              <a:spLocks noChangeArrowheads="1"/>
            </p:cNvSpPr>
            <p:nvPr/>
          </p:nvSpPr>
          <p:spPr bwMode="auto">
            <a:xfrm flipH="1">
              <a:off x="3787" y="3039"/>
              <a:ext cx="907" cy="255"/>
            </a:xfrm>
            <a:prstGeom prst="homePlate">
              <a:avLst>
                <a:gd name="adj" fmla="val 88922"/>
              </a:avLst>
            </a:prstGeom>
            <a:solidFill>
              <a:srgbClr val="CCCC00"/>
            </a:solidFill>
            <a:ln w="28575">
              <a:solidFill>
                <a:srgbClr val="996633"/>
              </a:solidFill>
              <a:miter lim="800000"/>
              <a:headEnd/>
              <a:tailEnd/>
            </a:ln>
          </p:spPr>
          <p:txBody>
            <a:bodyPr/>
            <a:lstStyle/>
            <a:p>
              <a:endParaRPr lang="ru-RU"/>
            </a:p>
          </p:txBody>
        </p:sp>
        <p:sp>
          <p:nvSpPr>
            <p:cNvPr id="54324" name="AutoShape 52"/>
            <p:cNvSpPr>
              <a:spLocks noChangeArrowheads="1"/>
            </p:cNvSpPr>
            <p:nvPr/>
          </p:nvSpPr>
          <p:spPr bwMode="auto">
            <a:xfrm flipH="1">
              <a:off x="1094" y="3237"/>
              <a:ext cx="907" cy="255"/>
            </a:xfrm>
            <a:prstGeom prst="homePlate">
              <a:avLst>
                <a:gd name="adj" fmla="val 88922"/>
              </a:avLst>
            </a:prstGeom>
            <a:solidFill>
              <a:srgbClr val="CCCC00"/>
            </a:solidFill>
            <a:ln w="28575">
              <a:solidFill>
                <a:srgbClr val="996633"/>
              </a:solidFill>
              <a:miter lim="800000"/>
              <a:headEnd/>
              <a:tailEnd/>
            </a:ln>
          </p:spPr>
          <p:txBody>
            <a:bodyPr/>
            <a:lstStyle/>
            <a:p>
              <a:endParaRPr lang="ru-RU"/>
            </a:p>
          </p:txBody>
        </p:sp>
        <p:sp>
          <p:nvSpPr>
            <p:cNvPr id="54325" name="AutoShape 53"/>
            <p:cNvSpPr>
              <a:spLocks noChangeArrowheads="1"/>
            </p:cNvSpPr>
            <p:nvPr/>
          </p:nvSpPr>
          <p:spPr bwMode="auto">
            <a:xfrm>
              <a:off x="3787" y="3577"/>
              <a:ext cx="907" cy="255"/>
            </a:xfrm>
            <a:prstGeom prst="homePlate">
              <a:avLst>
                <a:gd name="adj" fmla="val 88922"/>
              </a:avLst>
            </a:prstGeom>
            <a:solidFill>
              <a:srgbClr val="CCCC00"/>
            </a:solidFill>
            <a:ln w="28575">
              <a:solidFill>
                <a:srgbClr val="996633"/>
              </a:solidFill>
              <a:miter lim="800000"/>
              <a:headEnd/>
              <a:tailEnd/>
            </a:ln>
          </p:spPr>
          <p:txBody>
            <a:bodyPr/>
            <a:lstStyle/>
            <a:p>
              <a:endParaRPr lang="ru-RU"/>
            </a:p>
          </p:txBody>
        </p:sp>
        <p:sp>
          <p:nvSpPr>
            <p:cNvPr id="54326" name="AutoShape 54"/>
            <p:cNvSpPr>
              <a:spLocks noChangeArrowheads="1"/>
            </p:cNvSpPr>
            <p:nvPr/>
          </p:nvSpPr>
          <p:spPr bwMode="auto">
            <a:xfrm>
              <a:off x="1122" y="3549"/>
              <a:ext cx="907" cy="255"/>
            </a:xfrm>
            <a:prstGeom prst="homePlate">
              <a:avLst>
                <a:gd name="adj" fmla="val 88922"/>
              </a:avLst>
            </a:prstGeom>
            <a:solidFill>
              <a:srgbClr val="CCCC00"/>
            </a:solidFill>
            <a:ln w="28575">
              <a:solidFill>
                <a:srgbClr val="996633"/>
              </a:solidFill>
              <a:miter lim="800000"/>
              <a:headEnd/>
              <a:tailEnd/>
            </a:ln>
          </p:spPr>
          <p:txBody>
            <a:bodyPr/>
            <a:lstStyle/>
            <a:p>
              <a:endParaRPr lang="ru-RU"/>
            </a:p>
          </p:txBody>
        </p:sp>
        <p:sp>
          <p:nvSpPr>
            <p:cNvPr id="54327" name="Rectangle 55"/>
            <p:cNvSpPr>
              <a:spLocks noChangeArrowheads="1"/>
            </p:cNvSpPr>
            <p:nvPr/>
          </p:nvSpPr>
          <p:spPr bwMode="auto">
            <a:xfrm>
              <a:off x="3135" y="1933"/>
              <a:ext cx="701" cy="14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p>
              <a:pPr algn="ctr"/>
              <a:r>
                <a:rPr lang="ru-RU" altLang="ru-RU" sz="1400" b="1" i="1">
                  <a:solidFill>
                    <a:srgbClr val="CC00FF"/>
                  </a:solidFill>
                  <a:latin typeface="Arial Narrow" panose="020B0606020202030204" pitchFamily="34" charset="0"/>
                </a:rPr>
                <a:t>Данные</a:t>
              </a:r>
              <a:endParaRPr lang="ru-RU" altLang="ru-RU" sz="1400" b="1" i="1">
                <a:solidFill>
                  <a:srgbClr val="CC00FF"/>
                </a:solidFill>
              </a:endParaRPr>
            </a:p>
          </p:txBody>
        </p:sp>
        <p:sp>
          <p:nvSpPr>
            <p:cNvPr id="54328" name="Rectangle 56"/>
            <p:cNvSpPr>
              <a:spLocks noChangeArrowheads="1"/>
            </p:cNvSpPr>
            <p:nvPr/>
          </p:nvSpPr>
          <p:spPr bwMode="auto">
            <a:xfrm>
              <a:off x="3957" y="2273"/>
              <a:ext cx="701" cy="14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p>
              <a:pPr algn="ctr"/>
              <a:r>
                <a:rPr lang="ru-RU" altLang="ru-RU" sz="1400" b="1" i="1">
                  <a:solidFill>
                    <a:srgbClr val="CC00FF"/>
                  </a:solidFill>
                  <a:latin typeface="Arial Narrow" panose="020B0606020202030204" pitchFamily="34" charset="0"/>
                </a:rPr>
                <a:t>Данные</a:t>
              </a:r>
              <a:endParaRPr lang="ru-RU" altLang="ru-RU" sz="1400" b="1" i="1">
                <a:solidFill>
                  <a:srgbClr val="CC00FF"/>
                </a:solidFill>
              </a:endParaRPr>
            </a:p>
          </p:txBody>
        </p:sp>
        <p:sp>
          <p:nvSpPr>
            <p:cNvPr id="54329" name="Rectangle 57"/>
            <p:cNvSpPr>
              <a:spLocks noChangeArrowheads="1"/>
            </p:cNvSpPr>
            <p:nvPr/>
          </p:nvSpPr>
          <p:spPr bwMode="auto">
            <a:xfrm>
              <a:off x="1264" y="2075"/>
              <a:ext cx="701" cy="14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p>
              <a:pPr algn="ctr"/>
              <a:r>
                <a:rPr lang="ru-RU" altLang="ru-RU" sz="1400" b="1" i="1">
                  <a:solidFill>
                    <a:srgbClr val="CC00FF"/>
                  </a:solidFill>
                  <a:latin typeface="Arial Narrow" panose="020B0606020202030204" pitchFamily="34" charset="0"/>
                </a:rPr>
                <a:t>Данные</a:t>
              </a:r>
              <a:endParaRPr lang="ru-RU" altLang="ru-RU" sz="1400" b="1" i="1">
                <a:solidFill>
                  <a:srgbClr val="CC00FF"/>
                </a:solidFill>
              </a:endParaRPr>
            </a:p>
          </p:txBody>
        </p:sp>
        <p:sp>
          <p:nvSpPr>
            <p:cNvPr id="54330" name="Rectangle 58"/>
            <p:cNvSpPr>
              <a:spLocks noChangeArrowheads="1"/>
            </p:cNvSpPr>
            <p:nvPr/>
          </p:nvSpPr>
          <p:spPr bwMode="auto">
            <a:xfrm>
              <a:off x="1264" y="2500"/>
              <a:ext cx="701" cy="14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p>
              <a:pPr algn="ctr"/>
              <a:r>
                <a:rPr lang="ru-RU" altLang="ru-RU" sz="1400" b="1" i="1">
                  <a:solidFill>
                    <a:srgbClr val="CC00FF"/>
                  </a:solidFill>
                  <a:latin typeface="Arial Narrow" panose="020B0606020202030204" pitchFamily="34" charset="0"/>
                </a:rPr>
                <a:t>Данные</a:t>
              </a:r>
              <a:endParaRPr lang="ru-RU" altLang="ru-RU" sz="1400" b="1" i="1">
                <a:solidFill>
                  <a:srgbClr val="CC00FF"/>
                </a:solidFill>
              </a:endParaRPr>
            </a:p>
          </p:txBody>
        </p:sp>
        <p:sp>
          <p:nvSpPr>
            <p:cNvPr id="54331" name="Rectangle 59"/>
            <p:cNvSpPr>
              <a:spLocks noChangeArrowheads="1"/>
            </p:cNvSpPr>
            <p:nvPr/>
          </p:nvSpPr>
          <p:spPr bwMode="auto">
            <a:xfrm>
              <a:off x="3816" y="1451"/>
              <a:ext cx="701" cy="14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p>
              <a:pPr algn="ctr"/>
              <a:r>
                <a:rPr lang="ru-RU" altLang="ru-RU" sz="1400" b="1" i="1">
                  <a:solidFill>
                    <a:srgbClr val="CC00FF"/>
                  </a:solidFill>
                  <a:latin typeface="Arial Narrow" panose="020B0606020202030204" pitchFamily="34" charset="0"/>
                </a:rPr>
                <a:t>Данные</a:t>
              </a:r>
              <a:endParaRPr lang="ru-RU" altLang="ru-RU" sz="1400" b="1" i="1">
                <a:solidFill>
                  <a:srgbClr val="CC00FF"/>
                </a:solidFill>
              </a:endParaRPr>
            </a:p>
          </p:txBody>
        </p:sp>
        <p:sp>
          <p:nvSpPr>
            <p:cNvPr id="54332" name="Rectangle 60"/>
            <p:cNvSpPr>
              <a:spLocks noChangeArrowheads="1"/>
            </p:cNvSpPr>
            <p:nvPr/>
          </p:nvSpPr>
          <p:spPr bwMode="auto">
            <a:xfrm>
              <a:off x="3390" y="2869"/>
              <a:ext cx="1307" cy="1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12700" tIns="12700" rIns="12700" bIns="12700"/>
            <a:lstStyle/>
            <a:p>
              <a:pPr algn="ctr"/>
              <a:r>
                <a:rPr lang="ru-RU" altLang="ru-RU" sz="1400" b="1" i="1">
                  <a:solidFill>
                    <a:srgbClr val="996633"/>
                  </a:solidFill>
                </a:rPr>
                <a:t>Запрос разъединения</a:t>
              </a:r>
            </a:p>
          </p:txBody>
        </p:sp>
        <p:sp>
          <p:nvSpPr>
            <p:cNvPr id="54333" name="Rectangle 61"/>
            <p:cNvSpPr>
              <a:spLocks noChangeArrowheads="1"/>
            </p:cNvSpPr>
            <p:nvPr/>
          </p:nvSpPr>
          <p:spPr bwMode="auto">
            <a:xfrm>
              <a:off x="1094" y="3067"/>
              <a:ext cx="1417" cy="1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p>
              <a:pPr algn="ctr"/>
              <a:r>
                <a:rPr lang="ru-RU" altLang="ru-RU" sz="1400" b="1" i="1">
                  <a:solidFill>
                    <a:srgbClr val="996633"/>
                  </a:solidFill>
                </a:rPr>
                <a:t>Указание разъединения</a:t>
              </a:r>
            </a:p>
          </p:txBody>
        </p:sp>
        <p:sp>
          <p:nvSpPr>
            <p:cNvPr id="54334" name="Rectangle 62"/>
            <p:cNvSpPr>
              <a:spLocks noChangeArrowheads="1"/>
            </p:cNvSpPr>
            <p:nvPr/>
          </p:nvSpPr>
          <p:spPr bwMode="auto">
            <a:xfrm>
              <a:off x="1122" y="3833"/>
              <a:ext cx="2183" cy="1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p>
              <a:pPr algn="ctr"/>
              <a:r>
                <a:rPr lang="ru-RU" altLang="ru-RU" sz="1200" b="1" i="1">
                  <a:solidFill>
                    <a:srgbClr val="996633"/>
                  </a:solidFill>
                </a:rPr>
                <a:t>Подтверждение разъединения от абонента</a:t>
              </a:r>
            </a:p>
          </p:txBody>
        </p:sp>
        <p:sp>
          <p:nvSpPr>
            <p:cNvPr id="54335" name="Rectangle 63"/>
            <p:cNvSpPr>
              <a:spLocks noChangeArrowheads="1"/>
            </p:cNvSpPr>
            <p:nvPr/>
          </p:nvSpPr>
          <p:spPr bwMode="auto">
            <a:xfrm>
              <a:off x="2710" y="3407"/>
              <a:ext cx="1985" cy="1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6350">
                  <a:solidFill>
                    <a:srgbClr val="000000"/>
                  </a:solidFill>
                  <a:miter lim="800000"/>
                  <a:headEnd/>
                  <a:tailEnd/>
                </a14:hiddenLine>
              </a:ext>
            </a:extLst>
          </p:spPr>
          <p:txBody>
            <a:bodyPr lIns="0" tIns="0" rIns="0" bIns="0"/>
            <a:lstStyle/>
            <a:p>
              <a:pPr algn="ctr"/>
              <a:r>
                <a:rPr lang="ru-RU" altLang="ru-RU" sz="1200" b="1" i="1">
                  <a:solidFill>
                    <a:srgbClr val="996633"/>
                  </a:solidFill>
                </a:rPr>
                <a:t>Подтверждение разъединения от сети</a:t>
              </a:r>
            </a:p>
          </p:txBody>
        </p:sp>
      </p:grpSp>
      <p:sp>
        <p:nvSpPr>
          <p:cNvPr id="54336" name="Text Box 64"/>
          <p:cNvSpPr txBox="1">
            <a:spLocks noChangeArrowheads="1"/>
          </p:cNvSpPr>
          <p:nvPr/>
        </p:nvSpPr>
        <p:spPr bwMode="auto">
          <a:xfrm>
            <a:off x="44450" y="6475413"/>
            <a:ext cx="9099550" cy="3825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b="1">
                <a:solidFill>
                  <a:srgbClr val="800080"/>
                </a:solidFill>
                <a:latin typeface="Tahoma" panose="020B0604030504040204" pitchFamily="34" charset="0"/>
              </a:rPr>
              <a:t>Рис.4.7. Установление соединения, передача данных и разъединение (Х.25)</a:t>
            </a:r>
          </a:p>
        </p:txBody>
      </p:sp>
    </p:spTree>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53251"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grpSp>
        <p:nvGrpSpPr>
          <p:cNvPr id="53252" name="Group 4"/>
          <p:cNvGrpSpPr>
            <a:grpSpLocks/>
          </p:cNvGrpSpPr>
          <p:nvPr/>
        </p:nvGrpSpPr>
        <p:grpSpPr bwMode="auto">
          <a:xfrm>
            <a:off x="250825" y="827088"/>
            <a:ext cx="8642350" cy="6030912"/>
            <a:chOff x="158" y="431"/>
            <a:chExt cx="5444" cy="3799"/>
          </a:xfrm>
        </p:grpSpPr>
        <p:grpSp>
          <p:nvGrpSpPr>
            <p:cNvPr id="53253" name="Group 5"/>
            <p:cNvGrpSpPr>
              <a:grpSpLocks/>
            </p:cNvGrpSpPr>
            <p:nvPr/>
          </p:nvGrpSpPr>
          <p:grpSpPr bwMode="auto">
            <a:xfrm>
              <a:off x="350" y="431"/>
              <a:ext cx="5060" cy="3273"/>
              <a:chOff x="470" y="402"/>
              <a:chExt cx="5060" cy="3273"/>
            </a:xfrm>
          </p:grpSpPr>
          <p:sp>
            <p:nvSpPr>
              <p:cNvPr id="53254" name="Text Box 6"/>
              <p:cNvSpPr txBox="1">
                <a:spLocks noChangeArrowheads="1"/>
              </p:cNvSpPr>
              <p:nvPr/>
            </p:nvSpPr>
            <p:spPr bwMode="auto">
              <a:xfrm>
                <a:off x="612" y="1989"/>
                <a:ext cx="1899" cy="211"/>
              </a:xfrm>
              <a:prstGeom prst="rect">
                <a:avLst/>
              </a:prstGeom>
              <a:solidFill>
                <a:srgbClr val="FFFFC1"/>
              </a:solidFill>
              <a:ln w="28575">
                <a:solidFill>
                  <a:srgbClr val="996633"/>
                </a:solidFill>
                <a:miter lim="800000"/>
                <a:headEnd/>
                <a:tailEnd/>
              </a:ln>
              <a:effectLst>
                <a:outerShdw dist="17961" dir="2700000" algn="ctr" rotWithShape="0">
                  <a:srgbClr val="FF9933"/>
                </a:outerShdw>
              </a:effectLst>
            </p:spPr>
            <p:txBody>
              <a:bodyPr lIns="0" tIns="0" rIns="0" bIns="0" anchor="ctr" anchorCtr="1"/>
              <a:lstStyle/>
              <a:p>
                <a:pPr algn="ctr">
                  <a:lnSpc>
                    <a:spcPct val="80000"/>
                  </a:lnSpc>
                </a:pPr>
                <a:r>
                  <a:rPr lang="ru-RU" altLang="ru-RU" sz="1200" b="1">
                    <a:solidFill>
                      <a:srgbClr val="006600"/>
                    </a:solidFill>
                    <a:latin typeface="Arial Narrow" panose="020B0606020202030204" pitchFamily="34" charset="0"/>
                  </a:rPr>
                  <a:t>Передача пакета</a:t>
                </a:r>
              </a:p>
              <a:p>
                <a:pPr algn="ctr">
                  <a:lnSpc>
                    <a:spcPct val="80000"/>
                  </a:lnSpc>
                </a:pPr>
                <a:r>
                  <a:rPr lang="ru-RU" altLang="ru-RU" sz="1200" b="1">
                    <a:solidFill>
                      <a:srgbClr val="006600"/>
                    </a:solidFill>
                    <a:latin typeface="Arial Narrow" panose="020B0606020202030204" pitchFamily="34" charset="0"/>
                  </a:rPr>
                  <a:t>“Запрос соединения”</a:t>
                </a:r>
                <a:endParaRPr lang="ru-RU" altLang="ru-RU" b="1">
                  <a:solidFill>
                    <a:srgbClr val="006600"/>
                  </a:solidFill>
                </a:endParaRPr>
              </a:p>
            </p:txBody>
          </p:sp>
          <p:sp>
            <p:nvSpPr>
              <p:cNvPr id="53255" name="Line 7"/>
              <p:cNvSpPr>
                <a:spLocks noChangeShapeType="1"/>
              </p:cNvSpPr>
              <p:nvPr/>
            </p:nvSpPr>
            <p:spPr bwMode="auto">
              <a:xfrm>
                <a:off x="1548" y="1877"/>
                <a:ext cx="0" cy="113"/>
              </a:xfrm>
              <a:prstGeom prst="line">
                <a:avLst/>
              </a:prstGeom>
              <a:noFill/>
              <a:ln w="2857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3256" name="Line 8"/>
              <p:cNvSpPr>
                <a:spLocks noChangeShapeType="1"/>
              </p:cNvSpPr>
              <p:nvPr/>
            </p:nvSpPr>
            <p:spPr bwMode="auto">
              <a:xfrm>
                <a:off x="1548" y="1536"/>
                <a:ext cx="0" cy="114"/>
              </a:xfrm>
              <a:prstGeom prst="line">
                <a:avLst/>
              </a:prstGeom>
              <a:noFill/>
              <a:ln w="2857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3257" name="Line 9"/>
              <p:cNvSpPr>
                <a:spLocks noChangeShapeType="1"/>
              </p:cNvSpPr>
              <p:nvPr/>
            </p:nvSpPr>
            <p:spPr bwMode="auto">
              <a:xfrm>
                <a:off x="1548" y="1224"/>
                <a:ext cx="0" cy="114"/>
              </a:xfrm>
              <a:prstGeom prst="line">
                <a:avLst/>
              </a:prstGeom>
              <a:noFill/>
              <a:ln w="2857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3258" name="Line 10"/>
              <p:cNvSpPr>
                <a:spLocks noChangeShapeType="1"/>
              </p:cNvSpPr>
              <p:nvPr/>
            </p:nvSpPr>
            <p:spPr bwMode="auto">
              <a:xfrm>
                <a:off x="1548" y="884"/>
                <a:ext cx="0" cy="114"/>
              </a:xfrm>
              <a:prstGeom prst="line">
                <a:avLst/>
              </a:prstGeom>
              <a:noFill/>
              <a:ln w="2857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3259" name="Text Box 11"/>
              <p:cNvSpPr txBox="1">
                <a:spLocks noChangeArrowheads="1"/>
              </p:cNvSpPr>
              <p:nvPr/>
            </p:nvSpPr>
            <p:spPr bwMode="auto">
              <a:xfrm>
                <a:off x="612" y="686"/>
                <a:ext cx="1899" cy="212"/>
              </a:xfrm>
              <a:prstGeom prst="rect">
                <a:avLst/>
              </a:prstGeom>
              <a:solidFill>
                <a:srgbClr val="FFFFC1"/>
              </a:solidFill>
              <a:ln w="28575">
                <a:solidFill>
                  <a:srgbClr val="996633"/>
                </a:solidFill>
                <a:miter lim="800000"/>
                <a:headEnd/>
                <a:tailEnd/>
              </a:ln>
              <a:effectLst>
                <a:outerShdw dist="17961" dir="2700000" algn="ctr" rotWithShape="0">
                  <a:srgbClr val="FF9933"/>
                </a:outerShdw>
              </a:effectLst>
            </p:spPr>
            <p:txBody>
              <a:bodyPr lIns="0" tIns="0" rIns="0" bIns="0" anchor="ctr" anchorCtr="1"/>
              <a:lstStyle/>
              <a:p>
                <a:pPr algn="ctr">
                  <a:lnSpc>
                    <a:spcPct val="80000"/>
                  </a:lnSpc>
                </a:pPr>
                <a:r>
                  <a:rPr lang="ru-RU" altLang="ru-RU" sz="1200" b="1">
                    <a:solidFill>
                      <a:srgbClr val="006600"/>
                    </a:solidFill>
                  </a:rPr>
                  <a:t>Выбор идентификатора свободного логического канала</a:t>
                </a:r>
              </a:p>
            </p:txBody>
          </p:sp>
          <p:sp>
            <p:nvSpPr>
              <p:cNvPr id="53260" name="Text Box 12"/>
              <p:cNvSpPr txBox="1">
                <a:spLocks noChangeArrowheads="1"/>
              </p:cNvSpPr>
              <p:nvPr/>
            </p:nvSpPr>
            <p:spPr bwMode="auto">
              <a:xfrm>
                <a:off x="612" y="1012"/>
                <a:ext cx="1899" cy="211"/>
              </a:xfrm>
              <a:prstGeom prst="rect">
                <a:avLst/>
              </a:prstGeom>
              <a:solidFill>
                <a:srgbClr val="FFFFC1"/>
              </a:solidFill>
              <a:ln w="28575">
                <a:solidFill>
                  <a:srgbClr val="996633"/>
                </a:solidFill>
                <a:miter lim="800000"/>
                <a:headEnd/>
                <a:tailEnd/>
              </a:ln>
              <a:effectLst>
                <a:outerShdw dist="17961" dir="2700000" algn="ctr" rotWithShape="0">
                  <a:srgbClr val="FF9933"/>
                </a:outerShdw>
              </a:effectLst>
            </p:spPr>
            <p:txBody>
              <a:bodyPr lIns="0" tIns="0" rIns="0" bIns="0" anchor="ctr" anchorCtr="1"/>
              <a:lstStyle/>
              <a:p>
                <a:pPr algn="ctr">
                  <a:lnSpc>
                    <a:spcPct val="80000"/>
                  </a:lnSpc>
                </a:pPr>
                <a:r>
                  <a:rPr lang="ru-RU" altLang="ru-RU" sz="1200" b="1">
                    <a:solidFill>
                      <a:srgbClr val="006600"/>
                    </a:solidFill>
                  </a:rPr>
                  <a:t>Формирование адреса</a:t>
                </a:r>
              </a:p>
            </p:txBody>
          </p:sp>
          <p:sp>
            <p:nvSpPr>
              <p:cNvPr id="53261" name="Text Box 13"/>
              <p:cNvSpPr txBox="1">
                <a:spLocks noChangeArrowheads="1"/>
              </p:cNvSpPr>
              <p:nvPr/>
            </p:nvSpPr>
            <p:spPr bwMode="auto">
              <a:xfrm>
                <a:off x="612" y="1337"/>
                <a:ext cx="1899" cy="212"/>
              </a:xfrm>
              <a:prstGeom prst="rect">
                <a:avLst/>
              </a:prstGeom>
              <a:solidFill>
                <a:srgbClr val="FFFFC1"/>
              </a:solidFill>
              <a:ln w="28575">
                <a:solidFill>
                  <a:srgbClr val="996633"/>
                </a:solidFill>
                <a:miter lim="800000"/>
                <a:headEnd/>
                <a:tailEnd/>
              </a:ln>
              <a:effectLst>
                <a:outerShdw dist="17961" dir="2700000" algn="ctr" rotWithShape="0">
                  <a:srgbClr val="FF9933"/>
                </a:outerShdw>
              </a:effectLst>
            </p:spPr>
            <p:txBody>
              <a:bodyPr lIns="0" tIns="0" rIns="0" bIns="0" anchor="ctr" anchorCtr="1"/>
              <a:lstStyle/>
              <a:p>
                <a:pPr algn="ctr">
                  <a:lnSpc>
                    <a:spcPct val="80000"/>
                  </a:lnSpc>
                </a:pPr>
                <a:r>
                  <a:rPr lang="ru-RU" altLang="ru-RU" sz="1200" b="1">
                    <a:solidFill>
                      <a:srgbClr val="006600"/>
                    </a:solidFill>
                    <a:latin typeface="Arial Narrow" panose="020B0606020202030204" pitchFamily="34" charset="0"/>
                  </a:rPr>
                  <a:t>Определение условий обслуживания</a:t>
                </a:r>
                <a:endParaRPr lang="ru-RU" altLang="ru-RU" b="1">
                  <a:solidFill>
                    <a:srgbClr val="006600"/>
                  </a:solidFill>
                </a:endParaRPr>
              </a:p>
            </p:txBody>
          </p:sp>
          <p:sp>
            <p:nvSpPr>
              <p:cNvPr id="53262" name="Text Box 14"/>
              <p:cNvSpPr txBox="1">
                <a:spLocks noChangeArrowheads="1"/>
              </p:cNvSpPr>
              <p:nvPr/>
            </p:nvSpPr>
            <p:spPr bwMode="auto">
              <a:xfrm>
                <a:off x="612" y="1663"/>
                <a:ext cx="1899" cy="212"/>
              </a:xfrm>
              <a:prstGeom prst="rect">
                <a:avLst/>
              </a:prstGeom>
              <a:solidFill>
                <a:srgbClr val="FFFFC1"/>
              </a:solidFill>
              <a:ln w="28575">
                <a:solidFill>
                  <a:srgbClr val="996633"/>
                </a:solidFill>
                <a:miter lim="800000"/>
                <a:headEnd/>
                <a:tailEnd/>
              </a:ln>
              <a:effectLst>
                <a:outerShdw dist="17961" dir="2700000" algn="ctr" rotWithShape="0">
                  <a:srgbClr val="FF9933"/>
                </a:outerShdw>
              </a:effectLst>
            </p:spPr>
            <p:txBody>
              <a:bodyPr lIns="0" tIns="0" rIns="0" bIns="0" anchor="ctr" anchorCtr="1"/>
              <a:lstStyle/>
              <a:p>
                <a:pPr algn="ctr">
                  <a:lnSpc>
                    <a:spcPct val="80000"/>
                  </a:lnSpc>
                </a:pPr>
                <a:r>
                  <a:rPr lang="ru-RU" altLang="ru-RU" sz="1200" b="1">
                    <a:solidFill>
                      <a:srgbClr val="006600"/>
                    </a:solidFill>
                    <a:latin typeface="Arial Narrow" panose="020B0606020202030204" pitchFamily="34" charset="0"/>
                  </a:rPr>
                  <a:t>Формирование текста сообщения</a:t>
                </a:r>
                <a:endParaRPr lang="ru-RU" altLang="ru-RU" b="1">
                  <a:solidFill>
                    <a:srgbClr val="006600"/>
                  </a:solidFill>
                </a:endParaRPr>
              </a:p>
            </p:txBody>
          </p:sp>
          <p:sp>
            <p:nvSpPr>
              <p:cNvPr id="53263" name="Text Box 15"/>
              <p:cNvSpPr txBox="1">
                <a:spLocks noChangeArrowheads="1"/>
              </p:cNvSpPr>
              <p:nvPr/>
            </p:nvSpPr>
            <p:spPr bwMode="auto">
              <a:xfrm>
                <a:off x="612" y="2314"/>
                <a:ext cx="1899" cy="212"/>
              </a:xfrm>
              <a:prstGeom prst="rect">
                <a:avLst/>
              </a:prstGeom>
              <a:solidFill>
                <a:srgbClr val="FFFFC1"/>
              </a:solidFill>
              <a:ln w="28575">
                <a:solidFill>
                  <a:srgbClr val="996633"/>
                </a:solidFill>
                <a:miter lim="800000"/>
                <a:headEnd/>
                <a:tailEnd/>
              </a:ln>
              <a:effectLst>
                <a:outerShdw dist="17961" dir="2700000" algn="ctr" rotWithShape="0">
                  <a:srgbClr val="FF9933"/>
                </a:outerShdw>
              </a:effectLst>
            </p:spPr>
            <p:txBody>
              <a:bodyPr lIns="0" tIns="0" rIns="0" bIns="0" anchor="ctr" anchorCtr="1"/>
              <a:lstStyle/>
              <a:p>
                <a:pPr algn="ctr">
                  <a:lnSpc>
                    <a:spcPct val="80000"/>
                  </a:lnSpc>
                </a:pPr>
                <a:r>
                  <a:rPr lang="ru-RU" altLang="ru-RU" sz="1200" b="1">
                    <a:solidFill>
                      <a:srgbClr val="006600"/>
                    </a:solidFill>
                    <a:latin typeface="Arial Narrow" panose="020B0606020202030204" pitchFamily="34" charset="0"/>
                  </a:rPr>
                  <a:t>Переход к передаче данных</a:t>
                </a:r>
                <a:endParaRPr lang="ru-RU" altLang="ru-RU" b="1">
                  <a:solidFill>
                    <a:srgbClr val="006600"/>
                  </a:solidFill>
                </a:endParaRPr>
              </a:p>
            </p:txBody>
          </p:sp>
          <p:sp>
            <p:nvSpPr>
              <p:cNvPr id="53264" name="Text Box 16"/>
              <p:cNvSpPr txBox="1">
                <a:spLocks noChangeArrowheads="1"/>
              </p:cNvSpPr>
              <p:nvPr/>
            </p:nvSpPr>
            <p:spPr bwMode="auto">
              <a:xfrm>
                <a:off x="612" y="2966"/>
                <a:ext cx="1899" cy="211"/>
              </a:xfrm>
              <a:prstGeom prst="rect">
                <a:avLst/>
              </a:prstGeom>
              <a:solidFill>
                <a:srgbClr val="FFFFC1"/>
              </a:solidFill>
              <a:ln w="28575">
                <a:solidFill>
                  <a:srgbClr val="996633"/>
                </a:solidFill>
                <a:miter lim="800000"/>
                <a:headEnd/>
                <a:tailEnd/>
              </a:ln>
              <a:effectLst>
                <a:outerShdw dist="17961" dir="2700000" algn="ctr" rotWithShape="0">
                  <a:srgbClr val="FF9933"/>
                </a:outerShdw>
              </a:effectLst>
            </p:spPr>
            <p:txBody>
              <a:bodyPr lIns="0" tIns="0" rIns="0" bIns="0" anchor="ctr" anchorCtr="1"/>
              <a:lstStyle/>
              <a:p>
                <a:pPr algn="ctr">
                  <a:lnSpc>
                    <a:spcPct val="80000"/>
                  </a:lnSpc>
                </a:pPr>
                <a:r>
                  <a:rPr lang="ru-RU" altLang="ru-RU" sz="1200" b="1">
                    <a:solidFill>
                      <a:srgbClr val="006600"/>
                    </a:solidFill>
                    <a:latin typeface="Arial Narrow" panose="020B0606020202030204" pitchFamily="34" charset="0"/>
                  </a:rPr>
                  <a:t>Получение пакета</a:t>
                </a:r>
              </a:p>
              <a:p>
                <a:pPr algn="ctr">
                  <a:lnSpc>
                    <a:spcPct val="80000"/>
                  </a:lnSpc>
                </a:pPr>
                <a:r>
                  <a:rPr lang="ru-RU" altLang="ru-RU" sz="1200" b="1">
                    <a:solidFill>
                      <a:srgbClr val="006600"/>
                    </a:solidFill>
                    <a:latin typeface="Arial Narrow" panose="020B0606020202030204" pitchFamily="34" charset="0"/>
                  </a:rPr>
                  <a:t>“Индикатор разъединения”</a:t>
                </a:r>
                <a:endParaRPr lang="ru-RU" altLang="ru-RU" b="1">
                  <a:solidFill>
                    <a:srgbClr val="006600"/>
                  </a:solidFill>
                </a:endParaRPr>
              </a:p>
            </p:txBody>
          </p:sp>
          <p:sp>
            <p:nvSpPr>
              <p:cNvPr id="53265" name="Text Box 17"/>
              <p:cNvSpPr txBox="1">
                <a:spLocks noChangeArrowheads="1"/>
              </p:cNvSpPr>
              <p:nvPr/>
            </p:nvSpPr>
            <p:spPr bwMode="auto">
              <a:xfrm>
                <a:off x="612" y="3291"/>
                <a:ext cx="1899" cy="212"/>
              </a:xfrm>
              <a:prstGeom prst="rect">
                <a:avLst/>
              </a:prstGeom>
              <a:solidFill>
                <a:srgbClr val="FFFFC1"/>
              </a:solidFill>
              <a:ln w="28575">
                <a:solidFill>
                  <a:srgbClr val="996633"/>
                </a:solidFill>
                <a:miter lim="800000"/>
                <a:headEnd/>
                <a:tailEnd/>
              </a:ln>
              <a:effectLst>
                <a:outerShdw dist="17961" dir="2700000" algn="ctr" rotWithShape="0">
                  <a:srgbClr val="FF9933"/>
                </a:outerShdw>
              </a:effectLst>
            </p:spPr>
            <p:txBody>
              <a:bodyPr lIns="0" tIns="0" rIns="0" bIns="0" anchor="ctr" anchorCtr="1"/>
              <a:lstStyle/>
              <a:p>
                <a:pPr algn="ctr">
                  <a:lnSpc>
                    <a:spcPct val="80000"/>
                  </a:lnSpc>
                </a:pPr>
                <a:r>
                  <a:rPr lang="ru-RU" altLang="ru-RU" sz="1200" b="1">
                    <a:solidFill>
                      <a:srgbClr val="006600"/>
                    </a:solidFill>
                    <a:latin typeface="Arial Narrow" panose="020B0606020202030204" pitchFamily="34" charset="0"/>
                  </a:rPr>
                  <a:t>Передача пакета “Подтверждение</a:t>
                </a:r>
              </a:p>
              <a:p>
                <a:pPr algn="ctr">
                  <a:lnSpc>
                    <a:spcPct val="80000"/>
                  </a:lnSpc>
                </a:pPr>
                <a:r>
                  <a:rPr lang="ru-RU" altLang="ru-RU" sz="1200" b="1">
                    <a:solidFill>
                      <a:srgbClr val="006600"/>
                    </a:solidFill>
                    <a:latin typeface="Arial Narrow" panose="020B0606020202030204" pitchFamily="34" charset="0"/>
                  </a:rPr>
                  <a:t>разъединения абонентом”</a:t>
                </a:r>
                <a:endParaRPr lang="ru-RU" altLang="ru-RU" b="1">
                  <a:solidFill>
                    <a:srgbClr val="006600"/>
                  </a:solidFill>
                </a:endParaRPr>
              </a:p>
            </p:txBody>
          </p:sp>
          <p:sp>
            <p:nvSpPr>
              <p:cNvPr id="53266" name="Text Box 18"/>
              <p:cNvSpPr txBox="1">
                <a:spLocks noChangeArrowheads="1"/>
              </p:cNvSpPr>
              <p:nvPr/>
            </p:nvSpPr>
            <p:spPr bwMode="auto">
              <a:xfrm>
                <a:off x="3192" y="998"/>
                <a:ext cx="1899" cy="211"/>
              </a:xfrm>
              <a:prstGeom prst="rect">
                <a:avLst/>
              </a:prstGeom>
              <a:solidFill>
                <a:srgbClr val="FFCDCE"/>
              </a:solidFill>
              <a:ln w="28575">
                <a:solidFill>
                  <a:srgbClr val="A50021"/>
                </a:solidFill>
                <a:miter lim="800000"/>
                <a:headEnd/>
                <a:tailEnd/>
              </a:ln>
              <a:effectLst>
                <a:outerShdw dist="35921" dir="2700000" algn="ctr" rotWithShape="0">
                  <a:srgbClr val="FF9933"/>
                </a:outerShdw>
              </a:effectLst>
            </p:spPr>
            <p:txBody>
              <a:bodyPr lIns="0" tIns="0" rIns="0" bIns="0" anchor="ctr" anchorCtr="1"/>
              <a:lstStyle/>
              <a:p>
                <a:pPr algn="ctr">
                  <a:lnSpc>
                    <a:spcPct val="80000"/>
                  </a:lnSpc>
                </a:pPr>
                <a:r>
                  <a:rPr lang="ru-RU" altLang="ru-RU" sz="1200" b="1">
                    <a:solidFill>
                      <a:srgbClr val="993366"/>
                    </a:solidFill>
                    <a:latin typeface="Arial Narrow" panose="020B0606020202030204" pitchFamily="34" charset="0"/>
                  </a:rPr>
                  <a:t>Получение пакета “Входящий вызов”</a:t>
                </a:r>
                <a:endParaRPr lang="ru-RU" altLang="ru-RU" b="1">
                  <a:solidFill>
                    <a:srgbClr val="993366"/>
                  </a:solidFill>
                </a:endParaRPr>
              </a:p>
            </p:txBody>
          </p:sp>
          <p:sp>
            <p:nvSpPr>
              <p:cNvPr id="53267" name="Text Box 19"/>
              <p:cNvSpPr txBox="1">
                <a:spLocks noChangeArrowheads="1"/>
              </p:cNvSpPr>
              <p:nvPr/>
            </p:nvSpPr>
            <p:spPr bwMode="auto">
              <a:xfrm>
                <a:off x="3192" y="2302"/>
                <a:ext cx="1900" cy="212"/>
              </a:xfrm>
              <a:prstGeom prst="rect">
                <a:avLst/>
              </a:prstGeom>
              <a:solidFill>
                <a:srgbClr val="FFCDCE"/>
              </a:solidFill>
              <a:ln w="28575">
                <a:solidFill>
                  <a:srgbClr val="A50021"/>
                </a:solidFill>
                <a:miter lim="800000"/>
                <a:headEnd/>
                <a:tailEnd/>
              </a:ln>
              <a:effectLst>
                <a:outerShdw dist="35921" dir="2700000" algn="ctr" rotWithShape="0">
                  <a:srgbClr val="FF9933"/>
                </a:outerShdw>
              </a:effectLst>
            </p:spPr>
            <p:txBody>
              <a:bodyPr lIns="0" tIns="0" rIns="0" bIns="0" anchor="ctr" anchorCtr="1"/>
              <a:lstStyle/>
              <a:p>
                <a:pPr algn="ctr">
                  <a:lnSpc>
                    <a:spcPct val="80000"/>
                  </a:lnSpc>
                </a:pPr>
                <a:r>
                  <a:rPr lang="ru-RU" altLang="ru-RU" sz="1200" b="1">
                    <a:solidFill>
                      <a:srgbClr val="993366"/>
                    </a:solidFill>
                    <a:latin typeface="Arial Narrow" panose="020B0606020202030204" pitchFamily="34" charset="0"/>
                  </a:rPr>
                  <a:t>Передача пакета</a:t>
                </a:r>
              </a:p>
              <a:p>
                <a:pPr algn="ctr">
                  <a:lnSpc>
                    <a:spcPct val="80000"/>
                  </a:lnSpc>
                </a:pPr>
                <a:r>
                  <a:rPr lang="ru-RU" altLang="ru-RU" sz="1200" b="1">
                    <a:solidFill>
                      <a:srgbClr val="993366"/>
                    </a:solidFill>
                    <a:latin typeface="Arial Narrow" panose="020B0606020202030204" pitchFamily="34" charset="0"/>
                  </a:rPr>
                  <a:t>“Согласие на соединение”</a:t>
                </a:r>
                <a:endParaRPr lang="ru-RU" altLang="ru-RU" b="1">
                  <a:solidFill>
                    <a:srgbClr val="993366"/>
                  </a:solidFill>
                </a:endParaRPr>
              </a:p>
            </p:txBody>
          </p:sp>
          <p:grpSp>
            <p:nvGrpSpPr>
              <p:cNvPr id="53268" name="Group 20"/>
              <p:cNvGrpSpPr>
                <a:grpSpLocks/>
              </p:cNvGrpSpPr>
              <p:nvPr/>
            </p:nvGrpSpPr>
            <p:grpSpPr bwMode="auto">
              <a:xfrm>
                <a:off x="3192" y="1451"/>
                <a:ext cx="1899" cy="595"/>
                <a:chOff x="3192" y="743"/>
                <a:chExt cx="1899" cy="595"/>
              </a:xfrm>
            </p:grpSpPr>
            <p:sp>
              <p:nvSpPr>
                <p:cNvPr id="53269" name="AutoShape 21"/>
                <p:cNvSpPr>
                  <a:spLocks noChangeArrowheads="1"/>
                </p:cNvSpPr>
                <p:nvPr/>
              </p:nvSpPr>
              <p:spPr bwMode="auto">
                <a:xfrm>
                  <a:off x="3192" y="743"/>
                  <a:ext cx="1899" cy="595"/>
                </a:xfrm>
                <a:prstGeom prst="flowChartDecision">
                  <a:avLst/>
                </a:prstGeom>
                <a:solidFill>
                  <a:srgbClr val="FFCDCE"/>
                </a:solidFill>
                <a:ln w="28575">
                  <a:solidFill>
                    <a:srgbClr val="A50021"/>
                  </a:solidFill>
                  <a:miter lim="800000"/>
                  <a:headEnd/>
                  <a:tailEnd/>
                </a:ln>
                <a:effectLst>
                  <a:outerShdw dist="35921" dir="2700000" algn="ctr" rotWithShape="0">
                    <a:srgbClr val="FF9933"/>
                  </a:outerShdw>
                </a:effectLst>
              </p:spPr>
              <p:txBody>
                <a:bodyPr/>
                <a:lstStyle/>
                <a:p>
                  <a:endParaRPr lang="ru-RU"/>
                </a:p>
              </p:txBody>
            </p:sp>
            <p:sp>
              <p:nvSpPr>
                <p:cNvPr id="53270" name="Text Box 22"/>
                <p:cNvSpPr txBox="1">
                  <a:spLocks noChangeArrowheads="1"/>
                </p:cNvSpPr>
                <p:nvPr/>
              </p:nvSpPr>
              <p:spPr bwMode="auto">
                <a:xfrm>
                  <a:off x="3390" y="913"/>
                  <a:ext cx="1516"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4D4D4D"/>
                        </a:outerShdw>
                      </a:effectLst>
                    </a14:hiddenEffects>
                  </a:ext>
                </a:extLst>
              </p:spPr>
              <p:txBody>
                <a:bodyPr lIns="0" tIns="0" rIns="0" bIns="0" anchor="ctr" anchorCtr="1"/>
                <a:lstStyle/>
                <a:p>
                  <a:pPr algn="ctr">
                    <a:lnSpc>
                      <a:spcPct val="80000"/>
                    </a:lnSpc>
                  </a:pPr>
                  <a:r>
                    <a:rPr lang="ru-RU" altLang="ru-RU" sz="1200" b="1">
                      <a:solidFill>
                        <a:srgbClr val="993366"/>
                      </a:solidFill>
                      <a:latin typeface="Arial Narrow" panose="020B0606020202030204" pitchFamily="34" charset="0"/>
                    </a:rPr>
                    <a:t>Целесообразность установления связи с “А”</a:t>
                  </a:r>
                </a:p>
                <a:p>
                  <a:pPr algn="ctr">
                    <a:lnSpc>
                      <a:spcPct val="80000"/>
                    </a:lnSpc>
                  </a:pPr>
                  <a:r>
                    <a:rPr lang="ru-RU" altLang="ru-RU" sz="1400" b="1">
                      <a:solidFill>
                        <a:srgbClr val="993366"/>
                      </a:solidFill>
                      <a:latin typeface="Arial Narrow" panose="020B0606020202030204" pitchFamily="34" charset="0"/>
                    </a:rPr>
                    <a:t>?</a:t>
                  </a:r>
                  <a:endParaRPr lang="ru-RU" altLang="ru-RU" sz="1400" b="1">
                    <a:solidFill>
                      <a:srgbClr val="993366"/>
                    </a:solidFill>
                  </a:endParaRPr>
                </a:p>
              </p:txBody>
            </p:sp>
          </p:grpSp>
          <p:sp>
            <p:nvSpPr>
              <p:cNvPr id="53271" name="Text Box 23"/>
              <p:cNvSpPr txBox="1">
                <a:spLocks noChangeArrowheads="1"/>
              </p:cNvSpPr>
              <p:nvPr/>
            </p:nvSpPr>
            <p:spPr bwMode="auto">
              <a:xfrm>
                <a:off x="3192" y="2642"/>
                <a:ext cx="1899" cy="211"/>
              </a:xfrm>
              <a:prstGeom prst="rect">
                <a:avLst/>
              </a:prstGeom>
              <a:solidFill>
                <a:srgbClr val="FFCDCE"/>
              </a:solidFill>
              <a:ln w="28575">
                <a:solidFill>
                  <a:srgbClr val="A50021"/>
                </a:solidFill>
                <a:miter lim="800000"/>
                <a:headEnd/>
                <a:tailEnd/>
              </a:ln>
              <a:effectLst>
                <a:outerShdw dist="35921" dir="2700000" algn="ctr" rotWithShape="0">
                  <a:srgbClr val="FF9933"/>
                </a:outerShdw>
              </a:effectLst>
            </p:spPr>
            <p:txBody>
              <a:bodyPr lIns="0" tIns="0" rIns="0" bIns="0" anchor="ctr" anchorCtr="1"/>
              <a:lstStyle/>
              <a:p>
                <a:pPr algn="ctr">
                  <a:lnSpc>
                    <a:spcPct val="80000"/>
                  </a:lnSpc>
                </a:pPr>
                <a:r>
                  <a:rPr lang="ru-RU" altLang="ru-RU" sz="1200" b="1">
                    <a:solidFill>
                      <a:srgbClr val="993366"/>
                    </a:solidFill>
                    <a:latin typeface="Arial Narrow" panose="020B0606020202030204" pitchFamily="34" charset="0"/>
                  </a:rPr>
                  <a:t>Передача пакета</a:t>
                </a:r>
              </a:p>
              <a:p>
                <a:pPr algn="ctr">
                  <a:lnSpc>
                    <a:spcPct val="80000"/>
                  </a:lnSpc>
                </a:pPr>
                <a:r>
                  <a:rPr lang="ru-RU" altLang="ru-RU" sz="1200" b="1">
                    <a:solidFill>
                      <a:srgbClr val="993366"/>
                    </a:solidFill>
                    <a:latin typeface="Arial Narrow" panose="020B0606020202030204" pitchFamily="34" charset="0"/>
                  </a:rPr>
                  <a:t>“Запрос разъединения”</a:t>
                </a:r>
                <a:endParaRPr lang="ru-RU" altLang="ru-RU" b="1">
                  <a:solidFill>
                    <a:srgbClr val="993366"/>
                  </a:solidFill>
                </a:endParaRPr>
              </a:p>
            </p:txBody>
          </p:sp>
          <p:sp>
            <p:nvSpPr>
              <p:cNvPr id="53272" name="Text Box 24"/>
              <p:cNvSpPr txBox="1">
                <a:spLocks noChangeArrowheads="1"/>
              </p:cNvSpPr>
              <p:nvPr/>
            </p:nvSpPr>
            <p:spPr bwMode="auto">
              <a:xfrm>
                <a:off x="3192" y="2954"/>
                <a:ext cx="1899" cy="212"/>
              </a:xfrm>
              <a:prstGeom prst="rect">
                <a:avLst/>
              </a:prstGeom>
              <a:solidFill>
                <a:srgbClr val="FFCDCE"/>
              </a:solidFill>
              <a:ln w="28575">
                <a:solidFill>
                  <a:srgbClr val="A50021"/>
                </a:solidFill>
                <a:miter lim="800000"/>
                <a:headEnd/>
                <a:tailEnd/>
              </a:ln>
              <a:effectLst>
                <a:outerShdw dist="35921" dir="2700000" algn="ctr" rotWithShape="0">
                  <a:srgbClr val="FF9933"/>
                </a:outerShdw>
              </a:effectLst>
            </p:spPr>
            <p:txBody>
              <a:bodyPr lIns="0" tIns="0" rIns="0" bIns="0" anchor="ctr" anchorCtr="1"/>
              <a:lstStyle/>
              <a:p>
                <a:pPr algn="ctr">
                  <a:lnSpc>
                    <a:spcPct val="80000"/>
                  </a:lnSpc>
                </a:pPr>
                <a:r>
                  <a:rPr lang="ru-RU" altLang="ru-RU" sz="1200" b="1">
                    <a:solidFill>
                      <a:srgbClr val="993366"/>
                    </a:solidFill>
                    <a:latin typeface="Arial Narrow" panose="020B0606020202030204" pitchFamily="34" charset="0"/>
                  </a:rPr>
                  <a:t>Получение пакета “Подтверждение</a:t>
                </a:r>
              </a:p>
              <a:p>
                <a:pPr algn="ctr">
                  <a:lnSpc>
                    <a:spcPct val="80000"/>
                  </a:lnSpc>
                </a:pPr>
                <a:r>
                  <a:rPr lang="ru-RU" altLang="ru-RU" sz="1200" b="1">
                    <a:solidFill>
                      <a:srgbClr val="993366"/>
                    </a:solidFill>
                    <a:latin typeface="Arial Narrow" panose="020B0606020202030204" pitchFamily="34" charset="0"/>
                  </a:rPr>
                  <a:t>разъединения с сетью”</a:t>
                </a:r>
                <a:endParaRPr lang="ru-RU" altLang="ru-RU" b="1">
                  <a:solidFill>
                    <a:srgbClr val="993366"/>
                  </a:solidFill>
                </a:endParaRPr>
              </a:p>
            </p:txBody>
          </p:sp>
          <p:grpSp>
            <p:nvGrpSpPr>
              <p:cNvPr id="53273" name="Group 25"/>
              <p:cNvGrpSpPr>
                <a:grpSpLocks/>
              </p:cNvGrpSpPr>
              <p:nvPr/>
            </p:nvGrpSpPr>
            <p:grpSpPr bwMode="auto">
              <a:xfrm>
                <a:off x="3617" y="3294"/>
                <a:ext cx="1049" cy="198"/>
                <a:chOff x="2356" y="3691"/>
                <a:chExt cx="1049" cy="198"/>
              </a:xfrm>
            </p:grpSpPr>
            <p:sp>
              <p:nvSpPr>
                <p:cNvPr id="53274" name="AutoShape 26"/>
                <p:cNvSpPr>
                  <a:spLocks noChangeArrowheads="1"/>
                </p:cNvSpPr>
                <p:nvPr/>
              </p:nvSpPr>
              <p:spPr bwMode="auto">
                <a:xfrm>
                  <a:off x="2356" y="3691"/>
                  <a:ext cx="1049" cy="198"/>
                </a:xfrm>
                <a:prstGeom prst="flowChartTerminator">
                  <a:avLst/>
                </a:prstGeom>
                <a:solidFill>
                  <a:srgbClr val="FFCDCE"/>
                </a:solidFill>
                <a:ln w="28575">
                  <a:solidFill>
                    <a:srgbClr val="A50021"/>
                  </a:solidFill>
                  <a:miter lim="800000"/>
                  <a:headEnd/>
                  <a:tailEnd/>
                </a:ln>
                <a:effectLst>
                  <a:outerShdw dist="35921" dir="2700000" algn="ctr" rotWithShape="0">
                    <a:srgbClr val="FF9933"/>
                  </a:outerShdw>
                </a:effectLst>
              </p:spPr>
              <p:txBody>
                <a:bodyPr/>
                <a:lstStyle/>
                <a:p>
                  <a:endParaRPr lang="ru-RU"/>
                </a:p>
              </p:txBody>
            </p:sp>
            <p:sp>
              <p:nvSpPr>
                <p:cNvPr id="53275" name="Text Box 27"/>
                <p:cNvSpPr txBox="1">
                  <a:spLocks noChangeArrowheads="1"/>
                </p:cNvSpPr>
                <p:nvPr/>
              </p:nvSpPr>
              <p:spPr bwMode="auto">
                <a:xfrm>
                  <a:off x="2469" y="3748"/>
                  <a:ext cx="822" cy="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17961" dir="2700000" algn="ctr" rotWithShape="0">
                          <a:srgbClr val="4D4D4D"/>
                        </a:outerShdw>
                      </a:effectLst>
                    </a14:hiddenEffects>
                  </a:ext>
                </a:extLst>
              </p:spPr>
              <p:txBody>
                <a:bodyPr lIns="0" tIns="0" rIns="0" bIns="0" anchor="ctr" anchorCtr="1"/>
                <a:lstStyle/>
                <a:p>
                  <a:pPr algn="ctr">
                    <a:lnSpc>
                      <a:spcPct val="80000"/>
                    </a:lnSpc>
                  </a:pPr>
                  <a:r>
                    <a:rPr lang="ru-RU" altLang="ru-RU" sz="1400" b="1">
                      <a:solidFill>
                        <a:srgbClr val="993366"/>
                      </a:solidFill>
                      <a:latin typeface="Arial Narrow" panose="020B0606020202030204" pitchFamily="34" charset="0"/>
                    </a:rPr>
                    <a:t>Конец</a:t>
                  </a:r>
                  <a:endParaRPr lang="ru-RU" altLang="ru-RU" sz="1400" b="1">
                    <a:solidFill>
                      <a:srgbClr val="993366"/>
                    </a:solidFill>
                  </a:endParaRPr>
                </a:p>
              </p:txBody>
            </p:sp>
          </p:grpSp>
          <p:sp>
            <p:nvSpPr>
              <p:cNvPr id="53276" name="Freeform 28"/>
              <p:cNvSpPr>
                <a:spLocks/>
              </p:cNvSpPr>
              <p:nvPr/>
            </p:nvSpPr>
            <p:spPr bwMode="auto">
              <a:xfrm>
                <a:off x="2511" y="1111"/>
                <a:ext cx="681" cy="993"/>
              </a:xfrm>
              <a:custGeom>
                <a:avLst/>
                <a:gdLst>
                  <a:gd name="T0" fmla="*/ 0 w 734"/>
                  <a:gd name="T1" fmla="*/ 992 h 993"/>
                  <a:gd name="T2" fmla="*/ 222 w 734"/>
                  <a:gd name="T3" fmla="*/ 993 h 993"/>
                  <a:gd name="T4" fmla="*/ 222 w 734"/>
                  <a:gd name="T5" fmla="*/ 1 h 993"/>
                  <a:gd name="T6" fmla="*/ 734 w 734"/>
                  <a:gd name="T7" fmla="*/ 0 h 993"/>
                </a:gdLst>
                <a:ahLst/>
                <a:cxnLst>
                  <a:cxn ang="0">
                    <a:pos x="T0" y="T1"/>
                  </a:cxn>
                  <a:cxn ang="0">
                    <a:pos x="T2" y="T3"/>
                  </a:cxn>
                  <a:cxn ang="0">
                    <a:pos x="T4" y="T5"/>
                  </a:cxn>
                  <a:cxn ang="0">
                    <a:pos x="T6" y="T7"/>
                  </a:cxn>
                </a:cxnLst>
                <a:rect l="0" t="0" r="r" b="b"/>
                <a:pathLst>
                  <a:path w="734" h="993">
                    <a:moveTo>
                      <a:pt x="0" y="992"/>
                    </a:moveTo>
                    <a:lnTo>
                      <a:pt x="222" y="993"/>
                    </a:lnTo>
                    <a:lnTo>
                      <a:pt x="222" y="1"/>
                    </a:lnTo>
                    <a:lnTo>
                      <a:pt x="734" y="0"/>
                    </a:lnTo>
                  </a:path>
                </a:pathLst>
              </a:custGeom>
              <a:noFill/>
              <a:ln w="28575" cmpd="sng">
                <a:solidFill>
                  <a:srgbClr val="000000"/>
                </a:solidFill>
                <a:round/>
                <a:headEn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3277" name="Line 29"/>
              <p:cNvSpPr>
                <a:spLocks noChangeShapeType="1"/>
              </p:cNvSpPr>
              <p:nvPr/>
            </p:nvSpPr>
            <p:spPr bwMode="auto">
              <a:xfrm>
                <a:off x="4156" y="1224"/>
                <a:ext cx="0" cy="227"/>
              </a:xfrm>
              <a:prstGeom prst="line">
                <a:avLst/>
              </a:prstGeom>
              <a:noFill/>
              <a:ln w="2857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3278" name="Freeform 30"/>
              <p:cNvSpPr>
                <a:spLocks/>
              </p:cNvSpPr>
              <p:nvPr/>
            </p:nvSpPr>
            <p:spPr bwMode="auto">
              <a:xfrm>
                <a:off x="5053" y="1734"/>
                <a:ext cx="398" cy="1021"/>
              </a:xfrm>
              <a:custGeom>
                <a:avLst/>
                <a:gdLst>
                  <a:gd name="T0" fmla="*/ 0 w 398"/>
                  <a:gd name="T1" fmla="*/ 0 h 1021"/>
                  <a:gd name="T2" fmla="*/ 394 w 398"/>
                  <a:gd name="T3" fmla="*/ 1 h 1021"/>
                  <a:gd name="T4" fmla="*/ 398 w 398"/>
                  <a:gd name="T5" fmla="*/ 1021 h 1021"/>
                  <a:gd name="T6" fmla="*/ 38 w 398"/>
                  <a:gd name="T7" fmla="*/ 1021 h 1021"/>
                </a:gdLst>
                <a:ahLst/>
                <a:cxnLst>
                  <a:cxn ang="0">
                    <a:pos x="T0" y="T1"/>
                  </a:cxn>
                  <a:cxn ang="0">
                    <a:pos x="T2" y="T3"/>
                  </a:cxn>
                  <a:cxn ang="0">
                    <a:pos x="T4" y="T5"/>
                  </a:cxn>
                  <a:cxn ang="0">
                    <a:pos x="T6" y="T7"/>
                  </a:cxn>
                </a:cxnLst>
                <a:rect l="0" t="0" r="r" b="b"/>
                <a:pathLst>
                  <a:path w="398" h="1021">
                    <a:moveTo>
                      <a:pt x="0" y="0"/>
                    </a:moveTo>
                    <a:lnTo>
                      <a:pt x="394" y="1"/>
                    </a:lnTo>
                    <a:lnTo>
                      <a:pt x="398" y="1021"/>
                    </a:lnTo>
                    <a:lnTo>
                      <a:pt x="38" y="1021"/>
                    </a:lnTo>
                  </a:path>
                </a:pathLst>
              </a:custGeom>
              <a:noFill/>
              <a:ln w="28575" cmpd="sng">
                <a:solidFill>
                  <a:srgbClr val="000000"/>
                </a:solidFill>
                <a:round/>
                <a:headEnd type="none" w="med" len="me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3279" name="Text Box 31"/>
              <p:cNvSpPr txBox="1">
                <a:spLocks noChangeArrowheads="1"/>
              </p:cNvSpPr>
              <p:nvPr/>
            </p:nvSpPr>
            <p:spPr bwMode="auto">
              <a:xfrm>
                <a:off x="470" y="402"/>
                <a:ext cx="1985"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b="1">
                    <a:solidFill>
                      <a:schemeClr val="accent2"/>
                    </a:solidFill>
                  </a:rPr>
                  <a:t>Абонент “А”</a:t>
                </a:r>
                <a:r>
                  <a:rPr lang="en-US" altLang="ru-RU" sz="1600" b="1">
                    <a:solidFill>
                      <a:schemeClr val="accent2"/>
                    </a:solidFill>
                  </a:rPr>
                  <a:t> </a:t>
                </a:r>
                <a:r>
                  <a:rPr lang="ru-RU" altLang="ru-RU" sz="1600" b="1">
                    <a:solidFill>
                      <a:schemeClr val="accent2"/>
                    </a:solidFill>
                  </a:rPr>
                  <a:t>(вызывающий)</a:t>
                </a:r>
              </a:p>
            </p:txBody>
          </p:sp>
          <p:sp>
            <p:nvSpPr>
              <p:cNvPr id="53280" name="Line 32"/>
              <p:cNvSpPr>
                <a:spLocks noChangeShapeType="1"/>
              </p:cNvSpPr>
              <p:nvPr/>
            </p:nvSpPr>
            <p:spPr bwMode="auto">
              <a:xfrm>
                <a:off x="2876" y="516"/>
                <a:ext cx="0" cy="3159"/>
              </a:xfrm>
              <a:prstGeom prst="line">
                <a:avLst/>
              </a:prstGeom>
              <a:noFill/>
              <a:ln w="28575">
                <a:solidFill>
                  <a:srgbClr val="000000"/>
                </a:solidFill>
                <a:prstDash val="dashDot"/>
                <a:round/>
                <a:headEnd/>
                <a:tailEnd/>
              </a:ln>
              <a:extLst>
                <a:ext uri="{909E8E84-426E-40DD-AFC4-6F175D3DCCD1}">
                  <a14:hiddenFill xmlns:a14="http://schemas.microsoft.com/office/drawing/2010/main">
                    <a:noFill/>
                  </a14:hiddenFill>
                </a:ext>
              </a:extLst>
            </p:spPr>
            <p:txBody>
              <a:bodyPr/>
              <a:lstStyle/>
              <a:p>
                <a:endParaRPr lang="ru-RU"/>
              </a:p>
            </p:txBody>
          </p:sp>
          <p:sp>
            <p:nvSpPr>
              <p:cNvPr id="53281" name="Text Box 33"/>
              <p:cNvSpPr txBox="1">
                <a:spLocks noChangeArrowheads="1"/>
              </p:cNvSpPr>
              <p:nvPr/>
            </p:nvSpPr>
            <p:spPr bwMode="auto">
              <a:xfrm>
                <a:off x="3844" y="2075"/>
                <a:ext cx="283" cy="14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ctr"/>
                <a:r>
                  <a:rPr lang="ru-RU" altLang="ru-RU" sz="1600" b="1" i="1">
                    <a:solidFill>
                      <a:srgbClr val="006699"/>
                    </a:solidFill>
                    <a:latin typeface="Tahoma" panose="020B0604030504040204" pitchFamily="34" charset="0"/>
                  </a:rPr>
                  <a:t>Да</a:t>
                </a:r>
                <a:endParaRPr lang="ru-RU" altLang="ru-RU" sz="1600" b="1">
                  <a:solidFill>
                    <a:srgbClr val="006699"/>
                  </a:solidFill>
                </a:endParaRPr>
              </a:p>
            </p:txBody>
          </p:sp>
          <p:sp>
            <p:nvSpPr>
              <p:cNvPr id="53282" name="Text Box 34"/>
              <p:cNvSpPr txBox="1">
                <a:spLocks noChangeArrowheads="1"/>
              </p:cNvSpPr>
              <p:nvPr/>
            </p:nvSpPr>
            <p:spPr bwMode="auto">
              <a:xfrm>
                <a:off x="5091" y="1593"/>
                <a:ext cx="439" cy="9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ctr"/>
                <a:r>
                  <a:rPr lang="ru-RU" altLang="ru-RU" sz="1600" b="1" i="1">
                    <a:solidFill>
                      <a:srgbClr val="006699"/>
                    </a:solidFill>
                    <a:latin typeface="Tahoma" panose="020B0604030504040204" pitchFamily="34" charset="0"/>
                  </a:rPr>
                  <a:t>Нет</a:t>
                </a:r>
                <a:endParaRPr lang="ru-RU" altLang="ru-RU" sz="1600" b="1">
                  <a:solidFill>
                    <a:srgbClr val="006699"/>
                  </a:solidFill>
                </a:endParaRPr>
              </a:p>
            </p:txBody>
          </p:sp>
          <p:sp>
            <p:nvSpPr>
              <p:cNvPr id="53283" name="Text Box 35"/>
              <p:cNvSpPr txBox="1">
                <a:spLocks noChangeArrowheads="1"/>
              </p:cNvSpPr>
              <p:nvPr/>
            </p:nvSpPr>
            <p:spPr bwMode="auto">
              <a:xfrm>
                <a:off x="3192" y="402"/>
                <a:ext cx="1985"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pPr algn="ctr"/>
                <a:r>
                  <a:rPr lang="ru-RU" altLang="ru-RU" sz="1600" b="1">
                    <a:solidFill>
                      <a:schemeClr val="accent2"/>
                    </a:solidFill>
                  </a:rPr>
                  <a:t>Абонент “В”</a:t>
                </a:r>
                <a:r>
                  <a:rPr lang="en-US" altLang="ru-RU" sz="1600" b="1">
                    <a:solidFill>
                      <a:schemeClr val="accent2"/>
                    </a:solidFill>
                  </a:rPr>
                  <a:t> </a:t>
                </a:r>
                <a:r>
                  <a:rPr lang="ru-RU" altLang="ru-RU" sz="1600" b="1">
                    <a:solidFill>
                      <a:schemeClr val="accent2"/>
                    </a:solidFill>
                  </a:rPr>
                  <a:t>(вызываемый)</a:t>
                </a:r>
              </a:p>
            </p:txBody>
          </p:sp>
          <p:sp>
            <p:nvSpPr>
              <p:cNvPr id="53284" name="Line 36"/>
              <p:cNvSpPr>
                <a:spLocks noChangeShapeType="1"/>
              </p:cNvSpPr>
              <p:nvPr/>
            </p:nvSpPr>
            <p:spPr bwMode="auto">
              <a:xfrm flipH="1" flipV="1">
                <a:off x="1548" y="2529"/>
                <a:ext cx="0" cy="113"/>
              </a:xfrm>
              <a:prstGeom prst="line">
                <a:avLst/>
              </a:prstGeom>
              <a:noFill/>
              <a:ln w="2857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3285" name="Text Box 37"/>
              <p:cNvSpPr txBox="1">
                <a:spLocks noChangeArrowheads="1"/>
              </p:cNvSpPr>
              <p:nvPr/>
            </p:nvSpPr>
            <p:spPr bwMode="auto">
              <a:xfrm>
                <a:off x="612" y="2640"/>
                <a:ext cx="1899" cy="212"/>
              </a:xfrm>
              <a:prstGeom prst="rect">
                <a:avLst/>
              </a:prstGeom>
              <a:solidFill>
                <a:srgbClr val="FFFFC1"/>
              </a:solidFill>
              <a:ln w="28575">
                <a:solidFill>
                  <a:srgbClr val="996633"/>
                </a:solidFill>
                <a:miter lim="800000"/>
                <a:headEnd/>
                <a:tailEnd/>
              </a:ln>
              <a:effectLst>
                <a:outerShdw dist="17961" dir="2700000" algn="ctr" rotWithShape="0">
                  <a:srgbClr val="FF9933"/>
                </a:outerShdw>
              </a:effectLst>
            </p:spPr>
            <p:txBody>
              <a:bodyPr lIns="0" tIns="0" rIns="0" bIns="0" anchor="ctr" anchorCtr="1"/>
              <a:lstStyle/>
              <a:p>
                <a:pPr algn="ctr">
                  <a:lnSpc>
                    <a:spcPct val="80000"/>
                  </a:lnSpc>
                </a:pPr>
                <a:r>
                  <a:rPr lang="ru-RU" altLang="ru-RU" sz="1200" b="1">
                    <a:solidFill>
                      <a:srgbClr val="006600"/>
                    </a:solidFill>
                    <a:latin typeface="Arial Narrow" panose="020B0606020202030204" pitchFamily="34" charset="0"/>
                  </a:rPr>
                  <a:t>Получение пакета</a:t>
                </a:r>
              </a:p>
              <a:p>
                <a:pPr algn="ctr">
                  <a:lnSpc>
                    <a:spcPct val="80000"/>
                  </a:lnSpc>
                </a:pPr>
                <a:r>
                  <a:rPr lang="ru-RU" altLang="ru-RU" sz="1200" b="1">
                    <a:solidFill>
                      <a:srgbClr val="006600"/>
                    </a:solidFill>
                    <a:latin typeface="Arial Narrow" panose="020B0606020202030204" pitchFamily="34" charset="0"/>
                  </a:rPr>
                  <a:t>“Подтверждение соединения”</a:t>
                </a:r>
                <a:endParaRPr lang="ru-RU" altLang="ru-RU" b="1">
                  <a:solidFill>
                    <a:srgbClr val="006600"/>
                  </a:solidFill>
                </a:endParaRPr>
              </a:p>
            </p:txBody>
          </p:sp>
          <p:sp>
            <p:nvSpPr>
              <p:cNvPr id="53286" name="Line 38"/>
              <p:cNvSpPr>
                <a:spLocks noChangeShapeType="1"/>
              </p:cNvSpPr>
              <p:nvPr/>
            </p:nvSpPr>
            <p:spPr bwMode="auto">
              <a:xfrm>
                <a:off x="4156" y="2047"/>
                <a:ext cx="0" cy="255"/>
              </a:xfrm>
              <a:prstGeom prst="line">
                <a:avLst/>
              </a:prstGeom>
              <a:noFill/>
              <a:ln w="2857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3287" name="Freeform 39"/>
              <p:cNvSpPr>
                <a:spLocks/>
              </p:cNvSpPr>
              <p:nvPr/>
            </p:nvSpPr>
            <p:spPr bwMode="auto">
              <a:xfrm>
                <a:off x="2510" y="2416"/>
                <a:ext cx="672" cy="342"/>
              </a:xfrm>
              <a:custGeom>
                <a:avLst/>
                <a:gdLst>
                  <a:gd name="T0" fmla="*/ 672 w 672"/>
                  <a:gd name="T1" fmla="*/ 0 h 342"/>
                  <a:gd name="T2" fmla="*/ 215 w 672"/>
                  <a:gd name="T3" fmla="*/ 0 h 342"/>
                  <a:gd name="T4" fmla="*/ 215 w 672"/>
                  <a:gd name="T5" fmla="*/ 341 h 342"/>
                  <a:gd name="T6" fmla="*/ 0 w 672"/>
                  <a:gd name="T7" fmla="*/ 342 h 342"/>
                </a:gdLst>
                <a:ahLst/>
                <a:cxnLst>
                  <a:cxn ang="0">
                    <a:pos x="T0" y="T1"/>
                  </a:cxn>
                  <a:cxn ang="0">
                    <a:pos x="T2" y="T3"/>
                  </a:cxn>
                  <a:cxn ang="0">
                    <a:pos x="T4" y="T5"/>
                  </a:cxn>
                  <a:cxn ang="0">
                    <a:pos x="T6" y="T7"/>
                  </a:cxn>
                </a:cxnLst>
                <a:rect l="0" t="0" r="r" b="b"/>
                <a:pathLst>
                  <a:path w="672" h="342">
                    <a:moveTo>
                      <a:pt x="672" y="0"/>
                    </a:moveTo>
                    <a:lnTo>
                      <a:pt x="215" y="0"/>
                    </a:lnTo>
                    <a:lnTo>
                      <a:pt x="215" y="341"/>
                    </a:lnTo>
                    <a:lnTo>
                      <a:pt x="0" y="342"/>
                    </a:lnTo>
                  </a:path>
                </a:pathLst>
              </a:custGeom>
              <a:noFill/>
              <a:ln w="28575" cmpd="sng">
                <a:solidFill>
                  <a:srgbClr val="000000"/>
                </a:solidFill>
                <a:round/>
                <a:headEn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3288" name="Line 40"/>
              <p:cNvSpPr>
                <a:spLocks noChangeShapeType="1"/>
              </p:cNvSpPr>
              <p:nvPr/>
            </p:nvSpPr>
            <p:spPr bwMode="auto">
              <a:xfrm>
                <a:off x="4156" y="2869"/>
                <a:ext cx="0" cy="85"/>
              </a:xfrm>
              <a:prstGeom prst="line">
                <a:avLst/>
              </a:prstGeom>
              <a:noFill/>
              <a:ln w="2857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3289" name="Line 41"/>
              <p:cNvSpPr>
                <a:spLocks noChangeShapeType="1"/>
              </p:cNvSpPr>
              <p:nvPr/>
            </p:nvSpPr>
            <p:spPr bwMode="auto">
              <a:xfrm>
                <a:off x="1548" y="3181"/>
                <a:ext cx="0" cy="114"/>
              </a:xfrm>
              <a:prstGeom prst="line">
                <a:avLst/>
              </a:prstGeom>
              <a:noFill/>
              <a:ln w="2857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ru-RU"/>
              </a:p>
            </p:txBody>
          </p:sp>
          <p:sp>
            <p:nvSpPr>
              <p:cNvPr id="53290" name="Freeform 42"/>
              <p:cNvSpPr>
                <a:spLocks/>
              </p:cNvSpPr>
              <p:nvPr/>
            </p:nvSpPr>
            <p:spPr bwMode="auto">
              <a:xfrm>
                <a:off x="2514" y="2756"/>
                <a:ext cx="670" cy="312"/>
              </a:xfrm>
              <a:custGeom>
                <a:avLst/>
                <a:gdLst>
                  <a:gd name="T0" fmla="*/ 670 w 670"/>
                  <a:gd name="T1" fmla="*/ 0 h 312"/>
                  <a:gd name="T2" fmla="*/ 303 w 670"/>
                  <a:gd name="T3" fmla="*/ 0 h 312"/>
                  <a:gd name="T4" fmla="*/ 303 w 670"/>
                  <a:gd name="T5" fmla="*/ 310 h 312"/>
                  <a:gd name="T6" fmla="*/ 0 w 670"/>
                  <a:gd name="T7" fmla="*/ 312 h 312"/>
                </a:gdLst>
                <a:ahLst/>
                <a:cxnLst>
                  <a:cxn ang="0">
                    <a:pos x="T0" y="T1"/>
                  </a:cxn>
                  <a:cxn ang="0">
                    <a:pos x="T2" y="T3"/>
                  </a:cxn>
                  <a:cxn ang="0">
                    <a:pos x="T4" y="T5"/>
                  </a:cxn>
                  <a:cxn ang="0">
                    <a:pos x="T6" y="T7"/>
                  </a:cxn>
                </a:cxnLst>
                <a:rect l="0" t="0" r="r" b="b"/>
                <a:pathLst>
                  <a:path w="670" h="312">
                    <a:moveTo>
                      <a:pt x="670" y="0"/>
                    </a:moveTo>
                    <a:lnTo>
                      <a:pt x="303" y="0"/>
                    </a:lnTo>
                    <a:lnTo>
                      <a:pt x="303" y="310"/>
                    </a:lnTo>
                    <a:lnTo>
                      <a:pt x="0" y="312"/>
                    </a:lnTo>
                  </a:path>
                </a:pathLst>
              </a:custGeom>
              <a:noFill/>
              <a:ln w="28575" cmpd="sng">
                <a:solidFill>
                  <a:srgbClr val="000000"/>
                </a:solidFill>
                <a:round/>
                <a:headEn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3291" name="Freeform 43"/>
              <p:cNvSpPr>
                <a:spLocks/>
              </p:cNvSpPr>
              <p:nvPr/>
            </p:nvSpPr>
            <p:spPr bwMode="auto">
              <a:xfrm>
                <a:off x="2511" y="3067"/>
                <a:ext cx="670" cy="340"/>
              </a:xfrm>
              <a:custGeom>
                <a:avLst/>
                <a:gdLst>
                  <a:gd name="T0" fmla="*/ 0 w 699"/>
                  <a:gd name="T1" fmla="*/ 313 h 313"/>
                  <a:gd name="T2" fmla="*/ 460 w 699"/>
                  <a:gd name="T3" fmla="*/ 312 h 313"/>
                  <a:gd name="T4" fmla="*/ 460 w 699"/>
                  <a:gd name="T5" fmla="*/ 2 h 313"/>
                  <a:gd name="T6" fmla="*/ 699 w 699"/>
                  <a:gd name="T7" fmla="*/ 0 h 313"/>
                </a:gdLst>
                <a:ahLst/>
                <a:cxnLst>
                  <a:cxn ang="0">
                    <a:pos x="T0" y="T1"/>
                  </a:cxn>
                  <a:cxn ang="0">
                    <a:pos x="T2" y="T3"/>
                  </a:cxn>
                  <a:cxn ang="0">
                    <a:pos x="T4" y="T5"/>
                  </a:cxn>
                  <a:cxn ang="0">
                    <a:pos x="T6" y="T7"/>
                  </a:cxn>
                </a:cxnLst>
                <a:rect l="0" t="0" r="r" b="b"/>
                <a:pathLst>
                  <a:path w="699" h="313">
                    <a:moveTo>
                      <a:pt x="0" y="313"/>
                    </a:moveTo>
                    <a:lnTo>
                      <a:pt x="460" y="312"/>
                    </a:lnTo>
                    <a:lnTo>
                      <a:pt x="460" y="2"/>
                    </a:lnTo>
                    <a:lnTo>
                      <a:pt x="699" y="0"/>
                    </a:lnTo>
                  </a:path>
                </a:pathLst>
              </a:custGeom>
              <a:noFill/>
              <a:ln w="28575" cmpd="sng">
                <a:solidFill>
                  <a:srgbClr val="000000"/>
                </a:solidFill>
                <a:round/>
                <a:headEnd/>
                <a:tailEnd type="triangle" w="lg" len="me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53292" name="Line 44"/>
              <p:cNvSpPr>
                <a:spLocks noChangeShapeType="1"/>
              </p:cNvSpPr>
              <p:nvPr/>
            </p:nvSpPr>
            <p:spPr bwMode="auto">
              <a:xfrm>
                <a:off x="4156" y="3181"/>
                <a:ext cx="0" cy="113"/>
              </a:xfrm>
              <a:prstGeom prst="line">
                <a:avLst/>
              </a:prstGeom>
              <a:noFill/>
              <a:ln w="28575">
                <a:solidFill>
                  <a:srgbClr val="000000"/>
                </a:solidFill>
                <a:round/>
                <a:headEnd/>
                <a:tailEnd type="triangle" w="lg" len="med"/>
              </a:ln>
              <a:extLst>
                <a:ext uri="{909E8E84-426E-40DD-AFC4-6F175D3DCCD1}">
                  <a14:hiddenFill xmlns:a14="http://schemas.microsoft.com/office/drawing/2010/main">
                    <a:noFill/>
                  </a14:hiddenFill>
                </a:ext>
              </a:extLst>
            </p:spPr>
            <p:txBody>
              <a:bodyPr/>
              <a:lstStyle/>
              <a:p>
                <a:endParaRPr lang="ru-RU"/>
              </a:p>
            </p:txBody>
          </p:sp>
        </p:grpSp>
        <p:sp>
          <p:nvSpPr>
            <p:cNvPr id="53293" name="Text Box 45"/>
            <p:cNvSpPr txBox="1">
              <a:spLocks noChangeArrowheads="1"/>
            </p:cNvSpPr>
            <p:nvPr/>
          </p:nvSpPr>
          <p:spPr bwMode="auto">
            <a:xfrm>
              <a:off x="158" y="3804"/>
              <a:ext cx="5444" cy="42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ctr"/>
              <a:r>
                <a:rPr lang="ru-RU" altLang="ru-RU" sz="2000" b="1">
                  <a:solidFill>
                    <a:srgbClr val="800080"/>
                  </a:solidFill>
                  <a:latin typeface="Tahoma" panose="020B0604030504040204" pitchFamily="34" charset="0"/>
                </a:rPr>
                <a:t>Рис.4.8. </a:t>
              </a:r>
              <a:r>
                <a:rPr lang="ru-RU" altLang="ru-RU" sz="2000" b="1">
                  <a:solidFill>
                    <a:srgbClr val="800080"/>
                  </a:solidFill>
                </a:rPr>
                <a:t>Функциональная схема организации коммутируемого</a:t>
              </a:r>
            </a:p>
            <a:p>
              <a:pPr algn="ctr"/>
              <a:r>
                <a:rPr lang="ru-RU" altLang="ru-RU" sz="2000" b="1">
                  <a:solidFill>
                    <a:srgbClr val="800080"/>
                  </a:solidFill>
                </a:rPr>
                <a:t>виртуального канала между абонентами “А” и “В”</a:t>
              </a:r>
              <a:r>
                <a:rPr lang="ru-RU" altLang="ru-RU" sz="2000">
                  <a:solidFill>
                    <a:srgbClr val="800080"/>
                  </a:solidFill>
                </a:rPr>
                <a:t> </a:t>
              </a:r>
            </a:p>
          </p:txBody>
        </p:sp>
      </p:gr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7172" name="Text Box 4"/>
          <p:cNvSpPr txBox="1">
            <a:spLocks noChangeArrowheads="1"/>
          </p:cNvSpPr>
          <p:nvPr/>
        </p:nvSpPr>
        <p:spPr bwMode="auto">
          <a:xfrm>
            <a:off x="260350" y="1296988"/>
            <a:ext cx="86233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На рис.4.1 показаны три территориально разнесенных пункта </a:t>
            </a:r>
            <a:r>
              <a:rPr lang="ru-RU" altLang="ru-RU" sz="2800" i="1">
                <a:solidFill>
                  <a:srgbClr val="800080"/>
                </a:solidFill>
              </a:rPr>
              <a:t>А</a:t>
            </a:r>
            <a:r>
              <a:rPr lang="ru-RU" altLang="ru-RU" sz="2800">
                <a:solidFill>
                  <a:srgbClr val="800080"/>
                </a:solidFill>
              </a:rPr>
              <a:t>, </a:t>
            </a:r>
            <a:r>
              <a:rPr lang="ru-RU" altLang="ru-RU" sz="2800" i="1">
                <a:solidFill>
                  <a:srgbClr val="800080"/>
                </a:solidFill>
              </a:rPr>
              <a:t>В</a:t>
            </a:r>
            <a:r>
              <a:rPr lang="ru-RU" altLang="ru-RU" sz="2800">
                <a:solidFill>
                  <a:srgbClr val="800080"/>
                </a:solidFill>
              </a:rPr>
              <a:t> и </a:t>
            </a:r>
            <a:r>
              <a:rPr lang="ru-RU" altLang="ru-RU" sz="2800" i="1">
                <a:solidFill>
                  <a:srgbClr val="800080"/>
                </a:solidFill>
              </a:rPr>
              <a:t>С</a:t>
            </a:r>
            <a:r>
              <a:rPr lang="ru-RU" altLang="ru-RU" sz="2800">
                <a:solidFill>
                  <a:srgbClr val="800080"/>
                </a:solidFill>
              </a:rPr>
              <a:t>. Пункты </a:t>
            </a:r>
            <a:r>
              <a:rPr lang="ru-RU" altLang="ru-RU" sz="2800" i="1">
                <a:solidFill>
                  <a:srgbClr val="800080"/>
                </a:solidFill>
              </a:rPr>
              <a:t>А</a:t>
            </a:r>
            <a:r>
              <a:rPr lang="ru-RU" altLang="ru-RU" sz="2800">
                <a:solidFill>
                  <a:srgbClr val="800080"/>
                </a:solidFill>
              </a:rPr>
              <a:t> и </a:t>
            </a:r>
            <a:r>
              <a:rPr lang="ru-RU" altLang="ru-RU" sz="2800" i="1">
                <a:solidFill>
                  <a:srgbClr val="800080"/>
                </a:solidFill>
              </a:rPr>
              <a:t>В</a:t>
            </a:r>
            <a:r>
              <a:rPr lang="ru-RU" altLang="ru-RU" sz="2800">
                <a:solidFill>
                  <a:srgbClr val="800080"/>
                </a:solidFill>
              </a:rPr>
              <a:t> соединены между собой проводной линией связи, а пункты </a:t>
            </a:r>
            <a:r>
              <a:rPr lang="ru-RU" altLang="ru-RU" sz="2800" i="1">
                <a:solidFill>
                  <a:srgbClr val="800080"/>
                </a:solidFill>
              </a:rPr>
              <a:t>В</a:t>
            </a:r>
            <a:r>
              <a:rPr lang="ru-RU" altLang="ru-RU" sz="2800">
                <a:solidFill>
                  <a:srgbClr val="800080"/>
                </a:solidFill>
              </a:rPr>
              <a:t> и </a:t>
            </a:r>
            <a:r>
              <a:rPr lang="ru-RU" altLang="ru-RU" sz="2800" i="1">
                <a:solidFill>
                  <a:srgbClr val="800080"/>
                </a:solidFill>
              </a:rPr>
              <a:t>С</a:t>
            </a:r>
            <a:r>
              <a:rPr lang="ru-RU" altLang="ru-RU" sz="2800">
                <a:solidFill>
                  <a:srgbClr val="800080"/>
                </a:solidFill>
              </a:rPr>
              <a:t> — волоконно-оптической. Между этими линиями в пункте </a:t>
            </a:r>
            <a:r>
              <a:rPr lang="ru-RU" altLang="ru-RU" sz="2800" i="1">
                <a:solidFill>
                  <a:srgbClr val="800080"/>
                </a:solidFill>
              </a:rPr>
              <a:t>В</a:t>
            </a:r>
            <a:r>
              <a:rPr lang="ru-RU" altLang="ru-RU" sz="2800">
                <a:solidFill>
                  <a:srgbClr val="800080"/>
                </a:solidFill>
              </a:rPr>
              <a:t> установлен транзитный электронно-оптический преобразователь, который преобразует поступающие к нему от пункта </a:t>
            </a:r>
            <a:r>
              <a:rPr lang="ru-RU" altLang="ru-RU" sz="2800" i="1">
                <a:solidFill>
                  <a:srgbClr val="800080"/>
                </a:solidFill>
              </a:rPr>
              <a:t>А</a:t>
            </a:r>
            <a:r>
              <a:rPr lang="ru-RU" altLang="ru-RU" sz="2800">
                <a:solidFill>
                  <a:srgbClr val="800080"/>
                </a:solidFill>
              </a:rPr>
              <a:t> электрические сигналы в оптические и передает их к пункту </a:t>
            </a:r>
            <a:r>
              <a:rPr lang="ru-RU" altLang="ru-RU" sz="2800" i="1">
                <a:solidFill>
                  <a:srgbClr val="800080"/>
                </a:solidFill>
              </a:rPr>
              <a:t>С</a:t>
            </a:r>
            <a:r>
              <a:rPr lang="ru-RU" altLang="ru-RU" sz="2800">
                <a:solidFill>
                  <a:srgbClr val="800080"/>
                </a:solidFill>
              </a:rPr>
              <a:t>, и наоборот, оптические сигналы, поступающие от пункта </a:t>
            </a:r>
            <a:r>
              <a:rPr lang="ru-RU" altLang="ru-RU" sz="2800" i="1">
                <a:solidFill>
                  <a:srgbClr val="800080"/>
                </a:solidFill>
              </a:rPr>
              <a:t>С</a:t>
            </a:r>
            <a:r>
              <a:rPr lang="ru-RU" altLang="ru-RU" sz="2800">
                <a:solidFill>
                  <a:srgbClr val="800080"/>
                </a:solidFill>
              </a:rPr>
              <a:t>, он трансформирует в электрические сигналы для передачи по проводной связи к пункту </a:t>
            </a:r>
            <a:r>
              <a:rPr lang="ru-RU" altLang="ru-RU" sz="2800" i="1">
                <a:solidFill>
                  <a:srgbClr val="800080"/>
                </a:solidFill>
              </a:rPr>
              <a:t>А</a:t>
            </a:r>
            <a:r>
              <a:rPr lang="ru-RU" altLang="ru-RU" sz="2800">
                <a:solidFill>
                  <a:srgbClr val="800080"/>
                </a:solidFill>
              </a:rPr>
              <a:t>. </a:t>
            </a:r>
          </a:p>
        </p:txBody>
      </p:sp>
      <p:sp>
        <p:nvSpPr>
          <p:cNvPr id="7173" name="Text Box 5"/>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50179"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50180" name="Text Box 4"/>
          <p:cNvSpPr txBox="1">
            <a:spLocks noChangeArrowheads="1"/>
          </p:cNvSpPr>
          <p:nvPr/>
        </p:nvSpPr>
        <p:spPr bwMode="auto">
          <a:xfrm>
            <a:off x="0" y="1347788"/>
            <a:ext cx="9144000" cy="52038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a:solidFill>
                  <a:srgbClr val="800080"/>
                </a:solidFill>
              </a:rPr>
              <a:t>Если вызываемый абонент принимает запрос на соединение, то он передает пакет “</a:t>
            </a:r>
            <a:r>
              <a:rPr lang="ru-RU" altLang="ru-RU" sz="2400" i="1">
                <a:solidFill>
                  <a:srgbClr val="800080"/>
                </a:solidFill>
              </a:rPr>
              <a:t>Согласие на соединение</a:t>
            </a:r>
            <a:r>
              <a:rPr lang="ru-RU" altLang="ru-RU" sz="2400">
                <a:solidFill>
                  <a:srgbClr val="800080"/>
                </a:solidFill>
              </a:rPr>
              <a:t>”, после чего сеть посылает вызывающему абоненту пакет “</a:t>
            </a:r>
            <a:r>
              <a:rPr lang="ru-RU" altLang="ru-RU" sz="2400" i="1">
                <a:solidFill>
                  <a:srgbClr val="800080"/>
                </a:solidFill>
              </a:rPr>
              <a:t>Подтверждение соединения</a:t>
            </a:r>
            <a:r>
              <a:rPr lang="ru-RU" altLang="ru-RU" sz="2400">
                <a:solidFill>
                  <a:srgbClr val="800080"/>
                </a:solidFill>
              </a:rPr>
              <a:t>”. Этим заканчивается фаза установления соединения между абонентами. Начиная устанавливать соединение, вызывающий абонент запускает таймер. Если в течение тайм-аута не поступил пакет “</a:t>
            </a:r>
            <a:r>
              <a:rPr lang="ru-RU" altLang="ru-RU" sz="2400" i="1">
                <a:solidFill>
                  <a:srgbClr val="800080"/>
                </a:solidFill>
              </a:rPr>
              <a:t>Подтверждение соединения</a:t>
            </a:r>
            <a:r>
              <a:rPr lang="ru-RU" altLang="ru-RU" sz="2400">
                <a:solidFill>
                  <a:srgbClr val="800080"/>
                </a:solidFill>
              </a:rPr>
              <a:t>”, абонент передает пакет “</a:t>
            </a:r>
            <a:r>
              <a:rPr lang="ru-RU" altLang="ru-RU" sz="2400" i="1">
                <a:solidFill>
                  <a:srgbClr val="800080"/>
                </a:solidFill>
              </a:rPr>
              <a:t>Запрос разъединения</a:t>
            </a:r>
            <a:r>
              <a:rPr lang="ru-RU" altLang="ru-RU" sz="2400">
                <a:solidFill>
                  <a:srgbClr val="800080"/>
                </a:solidFill>
              </a:rPr>
              <a:t>”, после чего процедура установления соединения может быть повторена.</a:t>
            </a:r>
          </a:p>
          <a:p>
            <a:pPr algn="ctr"/>
            <a:r>
              <a:rPr lang="ru-RU" altLang="ru-RU" sz="2400">
                <a:solidFill>
                  <a:srgbClr val="800080"/>
                </a:solidFill>
              </a:rPr>
              <a:t>После установления соединения начинается фаза передачи данных. Протокол Х.25 допускает использование следующих максимальных значений длины поля данных: 16, 32, 64, 128, 256, 512 и 1024 октетов. Предпочтительна длина 128 октетов.</a:t>
            </a: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51203"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51204" name="Text Box 4"/>
          <p:cNvSpPr txBox="1">
            <a:spLocks noChangeArrowheads="1"/>
          </p:cNvSpPr>
          <p:nvPr/>
        </p:nvSpPr>
        <p:spPr bwMode="auto">
          <a:xfrm>
            <a:off x="252413" y="1323975"/>
            <a:ext cx="8639175" cy="52165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Для ликвидации и сброса всех постоянных и временных виртуальных соединений, установленных с абонентом, используется процедура рестарта, инициируемая абонентом с помощью пакета “</a:t>
            </a:r>
            <a:r>
              <a:rPr lang="ru-RU" altLang="ru-RU" sz="2800" i="1">
                <a:solidFill>
                  <a:srgbClr val="800080"/>
                </a:solidFill>
              </a:rPr>
              <a:t>Запрос рестарта</a:t>
            </a:r>
            <a:r>
              <a:rPr lang="ru-RU" altLang="ru-RU" sz="2800">
                <a:solidFill>
                  <a:srgbClr val="800080"/>
                </a:solidFill>
              </a:rPr>
              <a:t>” и сетью с помощью пакета “</a:t>
            </a:r>
            <a:r>
              <a:rPr lang="ru-RU" altLang="ru-RU" sz="2800" i="1">
                <a:solidFill>
                  <a:srgbClr val="800080"/>
                </a:solidFill>
              </a:rPr>
              <a:t>Указание рестарта</a:t>
            </a:r>
            <a:r>
              <a:rPr lang="ru-RU" altLang="ru-RU" sz="2800">
                <a:solidFill>
                  <a:srgbClr val="800080"/>
                </a:solidFill>
              </a:rPr>
              <a:t>”. При этом ликвидируются соединения, относящиеся ко всем логическим каналам абонента, и уничтожаются все пакеты, передаваемые через эти соединения. Для восстановления потерянных пакетов используются средства более высокого уровня иерархии. </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ext Box 2"/>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
        <p:nvSpPr>
          <p:cNvPr id="52227"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52228" name="Text Box 4"/>
          <p:cNvSpPr txBox="1">
            <a:spLocks noChangeArrowheads="1"/>
          </p:cNvSpPr>
          <p:nvPr/>
        </p:nvSpPr>
        <p:spPr bwMode="auto">
          <a:xfrm>
            <a:off x="0" y="1323975"/>
            <a:ext cx="9144000" cy="5203825"/>
          </a:xfrm>
          <a:prstGeom prst="rect">
            <a:avLst/>
          </a:prstGeom>
          <a:noFill/>
          <a:ln>
            <a:noFill/>
          </a:ln>
          <a:effectLst>
            <a:outerShdw dist="17961" dir="2700000" algn="ctr" rotWithShape="0">
              <a:srgbClr val="FF9900"/>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400">
                <a:solidFill>
                  <a:srgbClr val="800080"/>
                </a:solidFill>
              </a:rPr>
              <a:t>Для передачи срочных данных применяются ненумерованные пакеты “</a:t>
            </a:r>
            <a:r>
              <a:rPr lang="ru-RU" altLang="ru-RU" sz="2400" i="1">
                <a:solidFill>
                  <a:srgbClr val="800080"/>
                </a:solidFill>
              </a:rPr>
              <a:t>Прерывание от сети</a:t>
            </a:r>
            <a:r>
              <a:rPr lang="ru-RU" altLang="ru-RU" sz="2400">
                <a:solidFill>
                  <a:srgbClr val="800080"/>
                </a:solidFill>
              </a:rPr>
              <a:t>” и “</a:t>
            </a:r>
            <a:r>
              <a:rPr lang="ru-RU" altLang="ru-RU" sz="2400" i="1">
                <a:solidFill>
                  <a:srgbClr val="800080"/>
                </a:solidFill>
              </a:rPr>
              <a:t>Прерывание от абонента</a:t>
            </a:r>
            <a:r>
              <a:rPr lang="ru-RU" altLang="ru-RU" sz="2400">
                <a:solidFill>
                  <a:srgbClr val="800080"/>
                </a:solidFill>
              </a:rPr>
              <a:t>”, несущие в себе один байт данных о причине прерывания. Эти пакеты доставляются получателю независимо от состояния передачи нумерованных пакетов — даже тогда, когда пакеты данных не принимаются. Получение этих пакетов подтверждается соответствующими пакетами-квитанциями. При использовании однонаправленных логических каналов абонент может запросить повторную передачу пакета с помощью пакета “</a:t>
            </a:r>
            <a:r>
              <a:rPr lang="ru-RU" altLang="ru-RU" sz="2400" i="1">
                <a:solidFill>
                  <a:srgbClr val="800080"/>
                </a:solidFill>
              </a:rPr>
              <a:t>Отказ</a:t>
            </a:r>
            <a:r>
              <a:rPr lang="ru-RU" altLang="ru-RU" sz="2400">
                <a:solidFill>
                  <a:srgbClr val="800080"/>
                </a:solidFill>
              </a:rPr>
              <a:t>”, несущего в себе номер пакета </a:t>
            </a:r>
            <a:r>
              <a:rPr lang="ru-RU" altLang="ru-RU" sz="2400" i="1">
                <a:solidFill>
                  <a:srgbClr val="800080"/>
                </a:solidFill>
              </a:rPr>
              <a:t>N(R)</a:t>
            </a:r>
            <a:r>
              <a:rPr lang="ru-RU" altLang="ru-RU" sz="2400">
                <a:solidFill>
                  <a:srgbClr val="800080"/>
                </a:solidFill>
              </a:rPr>
              <a:t>, начиная с которого нужно провести повторную передачу.</a:t>
            </a:r>
          </a:p>
          <a:p>
            <a:pPr algn="ctr"/>
            <a:r>
              <a:rPr lang="ru-RU" altLang="ru-RU" sz="2400">
                <a:solidFill>
                  <a:srgbClr val="800080"/>
                </a:solidFill>
              </a:rPr>
              <a:t>По окончании передачи постоянные виртуальные каналы закрываются, и происходит разъединение в порядке, определенном на рис.4.7 и 4.8. </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8196" name="Text Box 4"/>
          <p:cNvSpPr txBox="1">
            <a:spLocks noChangeArrowheads="1"/>
          </p:cNvSpPr>
          <p:nvPr/>
        </p:nvSpPr>
        <p:spPr bwMode="auto">
          <a:xfrm>
            <a:off x="225425" y="1279525"/>
            <a:ext cx="8651875" cy="535463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300">
                <a:solidFill>
                  <a:srgbClr val="800080"/>
                </a:solidFill>
              </a:rPr>
              <a:t>Физические уровни пунктов </a:t>
            </a:r>
            <a:r>
              <a:rPr lang="ru-RU" altLang="ru-RU" sz="2300" i="1">
                <a:solidFill>
                  <a:srgbClr val="800080"/>
                </a:solidFill>
              </a:rPr>
              <a:t>А</a:t>
            </a:r>
            <a:r>
              <a:rPr lang="ru-RU" altLang="ru-RU" sz="2300">
                <a:solidFill>
                  <a:srgbClr val="800080"/>
                </a:solidFill>
              </a:rPr>
              <a:t> и </a:t>
            </a:r>
            <a:r>
              <a:rPr lang="ru-RU" altLang="ru-RU" sz="2300" i="1">
                <a:solidFill>
                  <a:srgbClr val="800080"/>
                </a:solidFill>
              </a:rPr>
              <a:t>С</a:t>
            </a:r>
            <a:r>
              <a:rPr lang="ru-RU" altLang="ru-RU" sz="2300">
                <a:solidFill>
                  <a:srgbClr val="800080"/>
                </a:solidFill>
              </a:rPr>
              <a:t> в идеальном случае должны выполнять одинаковые протоколы взаимодействия со средой передачи, хотя сама среда в этих пунктах имеет различную природу. Другими словами, оконечный электронно-оптический преобразователь в пункте </a:t>
            </a:r>
            <a:r>
              <a:rPr lang="ru-RU" altLang="ru-RU" sz="2300" i="1">
                <a:solidFill>
                  <a:srgbClr val="800080"/>
                </a:solidFill>
              </a:rPr>
              <a:t>С</a:t>
            </a:r>
            <a:r>
              <a:rPr lang="ru-RU" altLang="ru-RU" sz="2300">
                <a:solidFill>
                  <a:srgbClr val="800080"/>
                </a:solidFill>
              </a:rPr>
              <a:t> должен взаимодействовать с системой </a:t>
            </a:r>
            <a:r>
              <a:rPr lang="ru-RU" altLang="ru-RU" sz="2300" i="1">
                <a:solidFill>
                  <a:srgbClr val="800080"/>
                </a:solidFill>
              </a:rPr>
              <a:t>С</a:t>
            </a:r>
            <a:r>
              <a:rPr lang="ru-RU" altLang="ru-RU" sz="2300">
                <a:solidFill>
                  <a:srgbClr val="800080"/>
                </a:solidFill>
              </a:rPr>
              <a:t> так же, как модем в пункте </a:t>
            </a:r>
            <a:r>
              <a:rPr lang="ru-RU" altLang="ru-RU" sz="2300" i="1">
                <a:solidFill>
                  <a:srgbClr val="800080"/>
                </a:solidFill>
              </a:rPr>
              <a:t>А</a:t>
            </a:r>
            <a:r>
              <a:rPr lang="ru-RU" altLang="ru-RU" sz="2300">
                <a:solidFill>
                  <a:srgbClr val="800080"/>
                </a:solidFill>
              </a:rPr>
              <a:t> взаимодействует с системой </a:t>
            </a:r>
            <a:r>
              <a:rPr lang="ru-RU" altLang="ru-RU" sz="2300" i="1">
                <a:solidFill>
                  <a:srgbClr val="800080"/>
                </a:solidFill>
              </a:rPr>
              <a:t>А</a:t>
            </a:r>
            <a:r>
              <a:rPr lang="ru-RU" altLang="ru-RU" sz="2300">
                <a:solidFill>
                  <a:srgbClr val="800080"/>
                </a:solidFill>
              </a:rPr>
              <a:t>. Правила этого взаимодействия и определяются протоколами физического уровня, который реализуется на интерфейсе физического уровня со средой передачи, т.е. между системой обработки информации и модемом в пункте </a:t>
            </a:r>
            <a:r>
              <a:rPr lang="ru-RU" altLang="ru-RU" sz="2300" i="1">
                <a:solidFill>
                  <a:srgbClr val="800080"/>
                </a:solidFill>
              </a:rPr>
              <a:t>А</a:t>
            </a:r>
            <a:r>
              <a:rPr lang="ru-RU" altLang="ru-RU" sz="2300">
                <a:solidFill>
                  <a:srgbClr val="800080"/>
                </a:solidFill>
              </a:rPr>
              <a:t> или между системой обработки информации и оконечным электронно-оптическим преобразователем в пункте </a:t>
            </a:r>
            <a:r>
              <a:rPr lang="ru-RU" altLang="ru-RU" sz="2300" i="1">
                <a:solidFill>
                  <a:srgbClr val="800080"/>
                </a:solidFill>
              </a:rPr>
              <a:t>С</a:t>
            </a:r>
            <a:r>
              <a:rPr lang="ru-RU" altLang="ru-RU" sz="2300">
                <a:solidFill>
                  <a:srgbClr val="800080"/>
                </a:solidFill>
              </a:rPr>
              <a:t>. Сам интерфейс физического уровня представляет собой группу проводов для передачи в каждом направлении данных и управляющих сигналов. </a:t>
            </a:r>
          </a:p>
        </p:txBody>
      </p:sp>
      <p:sp>
        <p:nvSpPr>
          <p:cNvPr id="8197" name="Text Box 5"/>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9220" name="Text Box 4"/>
          <p:cNvSpPr txBox="1">
            <a:spLocks noChangeArrowheads="1"/>
          </p:cNvSpPr>
          <p:nvPr/>
        </p:nvSpPr>
        <p:spPr bwMode="auto">
          <a:xfrm>
            <a:off x="0" y="638175"/>
            <a:ext cx="9144000" cy="60563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r>
              <a:rPr lang="ru-RU" altLang="ru-RU" sz="2300">
                <a:solidFill>
                  <a:srgbClr val="800080"/>
                </a:solidFill>
              </a:rPr>
              <a:t>В соответствии с архитектурой открытых систем физический уровень должен предоставлять канальному уровню следующие </a:t>
            </a:r>
            <a:r>
              <a:rPr lang="ru-RU" altLang="ru-RU" sz="2300" i="1">
                <a:solidFill>
                  <a:srgbClr val="800080"/>
                </a:solidFill>
              </a:rPr>
              <a:t>услуги</a:t>
            </a:r>
            <a:r>
              <a:rPr lang="ru-RU" altLang="ru-RU" sz="2300">
                <a:solidFill>
                  <a:srgbClr val="800080"/>
                </a:solidFill>
              </a:rPr>
              <a:t>:</a:t>
            </a:r>
          </a:p>
          <a:p>
            <a:r>
              <a:rPr lang="ru-RU" altLang="ru-RU" sz="2000">
                <a:solidFill>
                  <a:srgbClr val="800080"/>
                </a:solidFill>
                <a:sym typeface="Wingdings 2" panose="05020102010507070707" pitchFamily="18" charset="2"/>
              </a:rPr>
              <a:t></a:t>
            </a:r>
            <a:r>
              <a:rPr lang="ru-RU" altLang="ru-RU" sz="2300">
                <a:solidFill>
                  <a:srgbClr val="800080"/>
                </a:solidFill>
                <a:sym typeface="Wingdings 2" panose="05020102010507070707" pitchFamily="18" charset="2"/>
              </a:rPr>
              <a:t> </a:t>
            </a:r>
            <a:r>
              <a:rPr lang="ru-RU" altLang="ru-RU" sz="2300">
                <a:solidFill>
                  <a:srgbClr val="800080"/>
                </a:solidFill>
              </a:rPr>
              <a:t>реализовывать физическое соединение между двумя или</a:t>
            </a:r>
          </a:p>
          <a:p>
            <a:r>
              <a:rPr lang="ru-RU" altLang="ru-RU" sz="2300">
                <a:solidFill>
                  <a:srgbClr val="800080"/>
                </a:solidFill>
              </a:rPr>
              <a:t>    большим числом компонентов канального уровня для</a:t>
            </a:r>
          </a:p>
          <a:p>
            <a:r>
              <a:rPr lang="ru-RU" altLang="ru-RU" sz="2300">
                <a:solidFill>
                  <a:srgbClr val="800080"/>
                </a:solidFill>
              </a:rPr>
              <a:t>    передачи данных;</a:t>
            </a:r>
          </a:p>
          <a:p>
            <a:r>
              <a:rPr lang="ru-RU" altLang="ru-RU" sz="2000">
                <a:solidFill>
                  <a:srgbClr val="800080"/>
                </a:solidFill>
                <a:sym typeface="Wingdings 2" panose="05020102010507070707" pitchFamily="18" charset="2"/>
              </a:rPr>
              <a:t></a:t>
            </a:r>
            <a:r>
              <a:rPr lang="ru-RU" altLang="ru-RU" sz="2300">
                <a:solidFill>
                  <a:srgbClr val="800080"/>
                </a:solidFill>
                <a:sym typeface="Wingdings 2" panose="05020102010507070707" pitchFamily="18" charset="2"/>
              </a:rPr>
              <a:t> </a:t>
            </a:r>
            <a:r>
              <a:rPr lang="ru-RU" altLang="ru-RU" sz="2300">
                <a:solidFill>
                  <a:srgbClr val="800080"/>
                </a:solidFill>
              </a:rPr>
              <a:t>осуществлять передачу по соединению некоторых</a:t>
            </a:r>
          </a:p>
          <a:p>
            <a:r>
              <a:rPr lang="ru-RU" altLang="ru-RU" sz="2300">
                <a:solidFill>
                  <a:srgbClr val="800080"/>
                </a:solidFill>
              </a:rPr>
              <a:t>    определенных для физического уровня единиц данных</a:t>
            </a:r>
          </a:p>
          <a:p>
            <a:r>
              <a:rPr lang="ru-RU" altLang="ru-RU" sz="2300">
                <a:solidFill>
                  <a:srgbClr val="800080"/>
                </a:solidFill>
              </a:rPr>
              <a:t>    физического уровня, например битов при последовательной</a:t>
            </a:r>
          </a:p>
          <a:p>
            <a:r>
              <a:rPr lang="ru-RU" altLang="ru-RU" sz="2300">
                <a:solidFill>
                  <a:srgbClr val="800080"/>
                </a:solidFill>
              </a:rPr>
              <a:t>    передаче или байтов при параллельной передаче;</a:t>
            </a:r>
          </a:p>
          <a:p>
            <a:r>
              <a:rPr lang="ru-RU" altLang="ru-RU" sz="2000">
                <a:solidFill>
                  <a:srgbClr val="800080"/>
                </a:solidFill>
                <a:sym typeface="Wingdings 2" panose="05020102010507070707" pitchFamily="18" charset="2"/>
              </a:rPr>
              <a:t></a:t>
            </a:r>
            <a:r>
              <a:rPr lang="ru-RU" altLang="ru-RU" sz="2300">
                <a:solidFill>
                  <a:srgbClr val="800080"/>
                </a:solidFill>
                <a:sym typeface="Wingdings 2" panose="05020102010507070707" pitchFamily="18" charset="2"/>
              </a:rPr>
              <a:t> </a:t>
            </a:r>
            <a:r>
              <a:rPr lang="ru-RU" altLang="ru-RU" sz="2300">
                <a:solidFill>
                  <a:srgbClr val="800080"/>
                </a:solidFill>
              </a:rPr>
              <a:t>предоставлять канальному уровню оконечные точки доступа к</a:t>
            </a:r>
          </a:p>
          <a:p>
            <a:r>
              <a:rPr lang="ru-RU" altLang="ru-RU" sz="2300">
                <a:solidFill>
                  <a:srgbClr val="800080"/>
                </a:solidFill>
              </a:rPr>
              <a:t>    соединению физического уровня, через которые</a:t>
            </a:r>
          </a:p>
          <a:p>
            <a:r>
              <a:rPr lang="ru-RU" altLang="ru-RU" sz="2300">
                <a:solidFill>
                  <a:srgbClr val="800080"/>
                </a:solidFill>
              </a:rPr>
              <a:t>    осуществляется передача единиц данных физического</a:t>
            </a:r>
          </a:p>
          <a:p>
            <a:r>
              <a:rPr lang="ru-RU" altLang="ru-RU" sz="2300">
                <a:solidFill>
                  <a:srgbClr val="800080"/>
                </a:solidFill>
              </a:rPr>
              <a:t>    уровня;</a:t>
            </a:r>
          </a:p>
          <a:p>
            <a:r>
              <a:rPr lang="ru-RU" altLang="ru-RU" sz="2000">
                <a:solidFill>
                  <a:srgbClr val="800080"/>
                </a:solidFill>
                <a:sym typeface="Wingdings 2" panose="05020102010507070707" pitchFamily="18" charset="2"/>
              </a:rPr>
              <a:t></a:t>
            </a:r>
            <a:r>
              <a:rPr lang="ru-RU" altLang="ru-RU" sz="2300">
                <a:solidFill>
                  <a:srgbClr val="800080"/>
                </a:solidFill>
                <a:sym typeface="Wingdings 2" panose="05020102010507070707" pitchFamily="18" charset="2"/>
              </a:rPr>
              <a:t> </a:t>
            </a:r>
            <a:r>
              <a:rPr lang="ru-RU" altLang="ru-RU" sz="2300">
                <a:solidFill>
                  <a:srgbClr val="800080"/>
                </a:solidFill>
              </a:rPr>
              <a:t>обеспечивать идентификацию цепей (или путей) передачи</a:t>
            </a:r>
          </a:p>
          <a:p>
            <a:r>
              <a:rPr lang="ru-RU" altLang="ru-RU" sz="2300">
                <a:solidFill>
                  <a:srgbClr val="800080"/>
                </a:solidFill>
              </a:rPr>
              <a:t>    данных между компонентами физического уровня;</a:t>
            </a:r>
          </a:p>
          <a:p>
            <a:r>
              <a:rPr lang="ru-RU" altLang="ru-RU" sz="2000">
                <a:solidFill>
                  <a:srgbClr val="800080"/>
                </a:solidFill>
                <a:sym typeface="Wingdings 2" panose="05020102010507070707" pitchFamily="18" charset="2"/>
              </a:rPr>
              <a:t></a:t>
            </a:r>
            <a:r>
              <a:rPr lang="ru-RU" altLang="ru-RU" sz="2300">
                <a:solidFill>
                  <a:srgbClr val="800080"/>
                </a:solidFill>
                <a:sym typeface="Wingdings 2" panose="05020102010507070707" pitchFamily="18" charset="2"/>
              </a:rPr>
              <a:t> </a:t>
            </a:r>
            <a:r>
              <a:rPr lang="ru-RU" altLang="ru-RU" sz="2300">
                <a:solidFill>
                  <a:srgbClr val="800080"/>
                </a:solidFill>
              </a:rPr>
              <a:t>обеспечивать требуемые параметры качества обслуживания. </a:t>
            </a:r>
          </a:p>
        </p:txBody>
      </p:sp>
      <p:sp>
        <p:nvSpPr>
          <p:cNvPr id="9221" name="Text Box 5"/>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10244" name="Text Box 4"/>
          <p:cNvSpPr txBox="1">
            <a:spLocks noChangeArrowheads="1"/>
          </p:cNvSpPr>
          <p:nvPr/>
        </p:nvSpPr>
        <p:spPr bwMode="auto">
          <a:xfrm>
            <a:off x="219075" y="1555750"/>
            <a:ext cx="8651875"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800">
                <a:solidFill>
                  <a:srgbClr val="800080"/>
                </a:solidFill>
              </a:rPr>
              <a:t>В настоящее время известны несколько типов интерфейсов, разработанные в ITU-T и МОС, которые относятся к физическому уровню. Первые из них разрабатывались в 60-х годах, когда ЭМВОС еще не существовало. В них нет четкого разделения функций между физическим и канальным уровнями и не в полной мере выполняются требования к физическому уровню, предъявляемые к нему в соответствии с современной концепцией архитектуры открытых систем. </a:t>
            </a:r>
          </a:p>
        </p:txBody>
      </p:sp>
      <p:sp>
        <p:nvSpPr>
          <p:cNvPr id="10245" name="Text Box 5"/>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3"/>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endParaRPr lang="ru-RU" altLang="ru-RU"/>
          </a:p>
        </p:txBody>
      </p:sp>
      <p:sp>
        <p:nvSpPr>
          <p:cNvPr id="11268" name="Text Box 4"/>
          <p:cNvSpPr txBox="1">
            <a:spLocks noChangeArrowheads="1"/>
          </p:cNvSpPr>
          <p:nvPr/>
        </p:nvSpPr>
        <p:spPr bwMode="auto">
          <a:xfrm>
            <a:off x="244475" y="923925"/>
            <a:ext cx="8653463" cy="5934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ctr">
              <a:spcBef>
                <a:spcPct val="50000"/>
              </a:spcBef>
            </a:pPr>
            <a:r>
              <a:rPr lang="ru-RU" altLang="ru-RU" sz="2400">
                <a:solidFill>
                  <a:srgbClr val="800080"/>
                </a:solidFill>
              </a:rPr>
              <a:t>Примером таких интерфейсов являются стыки между терминалом и модемом, представленные в Рекомендации </a:t>
            </a:r>
            <a:r>
              <a:rPr lang="en-US" altLang="ru-RU" sz="2400">
                <a:solidFill>
                  <a:srgbClr val="800080"/>
                </a:solidFill>
              </a:rPr>
              <a:t>ITU-T </a:t>
            </a:r>
            <a:r>
              <a:rPr lang="ru-RU" altLang="ru-RU" sz="2400">
                <a:solidFill>
                  <a:srgbClr val="800080"/>
                </a:solidFill>
              </a:rPr>
              <a:t>V.24, которая впервые была опубликована в 1964 г. Стандарт V.24 определяет порядок передачи данных через выделенный телефонный (аналоговый) канал. В соответствии с этой рекомендацией терминал (т.е. устройство обработки данных) и модем, обеспечивающий формирование сигналов для передачи по среде и прием сигналов из среды, соединяются с помощью 39 цепей. С помощью этих цепей терминал, обладающий возможностью обработки информации, управляет модемом, модем сообщает терминалу о своем состоянии, и производится двухсторонний обмен передаваемыми данными. Не все функции, рекомендуемые интерфейсом V.24, относятся к функциям, выполняемым физическим уровнем. </a:t>
            </a:r>
          </a:p>
        </p:txBody>
      </p:sp>
      <p:sp>
        <p:nvSpPr>
          <p:cNvPr id="11269" name="Text Box 5"/>
          <p:cNvSpPr txBox="1">
            <a:spLocks noChangeArrowheads="1"/>
          </p:cNvSpPr>
          <p:nvPr/>
        </p:nvSpPr>
        <p:spPr bwMode="auto">
          <a:xfrm>
            <a:off x="0" y="0"/>
            <a:ext cx="82597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№4: </a:t>
            </a:r>
            <a:r>
              <a:rPr lang="ru-RU" altLang="ru-RU" sz="2000" b="1" i="1">
                <a:solidFill>
                  <a:srgbClr val="800080"/>
                </a:solidFill>
                <a:effectLst>
                  <a:outerShdw blurRad="38100" dist="38100" dir="2700000" algn="tl">
                    <a:srgbClr val="C0C0C0"/>
                  </a:outerShdw>
                </a:effectLst>
              </a:rPr>
              <a:t>Протоколы и интерфейсы управления каналами</a:t>
            </a:r>
          </a:p>
          <a:p>
            <a:r>
              <a:rPr lang="ru-RU" altLang="ru-RU" sz="2000" b="1" i="1">
                <a:solidFill>
                  <a:srgbClr val="800080"/>
                </a:solidFill>
                <a:effectLst>
                  <a:outerShdw blurRad="38100" dist="38100" dir="2700000" algn="tl">
                    <a:srgbClr val="C0C0C0"/>
                  </a:outerShdw>
                </a:effectLst>
              </a:rPr>
              <a:t>                      и сетью передачи данных</a:t>
            </a:r>
            <a:r>
              <a:rPr lang="ru-RU" altLang="ru-RU" sz="2000" b="1">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TotalTime>
  <Words>5392</Words>
  <Application>Microsoft Office PowerPoint</Application>
  <PresentationFormat>Экран (4:3)</PresentationFormat>
  <Paragraphs>546</Paragraphs>
  <Slides>52</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52</vt:i4>
      </vt:variant>
    </vt:vector>
  </HeadingPairs>
  <TitlesOfParts>
    <vt:vector size="58" baseType="lpstr">
      <vt:lpstr>Arial</vt:lpstr>
      <vt:lpstr>Tahoma</vt:lpstr>
      <vt:lpstr>Arial Narrow</vt:lpstr>
      <vt:lpstr>Wingdings 2</vt:lpstr>
      <vt:lpstr>Wingdings</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26</cp:revision>
  <dcterms:created xsi:type="dcterms:W3CDTF">2008-10-06T19:25:21Z</dcterms:created>
  <dcterms:modified xsi:type="dcterms:W3CDTF">2022-09-09T18:00:54Z</dcterms:modified>
</cp:coreProperties>
</file>