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8" r:id="rId4"/>
    <p:sldId id="269" r:id="rId5"/>
    <p:sldId id="270" r:id="rId6"/>
    <p:sldId id="271" r:id="rId7"/>
    <p:sldId id="258" r:id="rId8"/>
    <p:sldId id="267"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006699"/>
    <a:srgbClr val="00817E"/>
    <a:srgbClr val="CC0066"/>
    <a:srgbClr val="CC0000"/>
    <a:srgbClr val="966F00"/>
    <a:srgbClr val="000066"/>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341" autoAdjust="0"/>
    <p:restoredTop sz="94702" autoAdjust="0"/>
  </p:normalViewPr>
  <p:slideViewPr>
    <p:cSldViewPr showGuides="1">
      <p:cViewPr varScale="1">
        <p:scale>
          <a:sx n="84" d="100"/>
          <a:sy n="84" d="100"/>
        </p:scale>
        <p:origin x="1642" y="8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F27906FA-958D-4213-9F16-213F247AF9A2}" type="slidenum">
              <a:rPr lang="ru-RU" altLang="ru-RU"/>
              <a:pPr/>
              <a:t>‹#›</a:t>
            </a:fld>
            <a:endParaRPr lang="ru-RU" altLang="ru-RU"/>
          </a:p>
        </p:txBody>
      </p:sp>
    </p:spTree>
    <p:extLst>
      <p:ext uri="{BB962C8B-B14F-4D97-AF65-F5344CB8AC3E}">
        <p14:creationId xmlns:p14="http://schemas.microsoft.com/office/powerpoint/2010/main" val="3088742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F8AA610-153B-4154-B3A1-0C0392FA7B62}" type="slidenum">
              <a:rPr lang="ru-RU" altLang="ru-RU"/>
              <a:pPr/>
              <a:t>‹#›</a:t>
            </a:fld>
            <a:endParaRPr lang="ru-RU" altLang="ru-RU"/>
          </a:p>
        </p:txBody>
      </p:sp>
    </p:spTree>
    <p:extLst>
      <p:ext uri="{BB962C8B-B14F-4D97-AF65-F5344CB8AC3E}">
        <p14:creationId xmlns:p14="http://schemas.microsoft.com/office/powerpoint/2010/main" val="353127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68B997A8-F195-4E6D-AC01-FC69B67434BB}" type="slidenum">
              <a:rPr lang="ru-RU" altLang="ru-RU"/>
              <a:pPr/>
              <a:t>‹#›</a:t>
            </a:fld>
            <a:endParaRPr lang="ru-RU" altLang="ru-RU"/>
          </a:p>
        </p:txBody>
      </p:sp>
    </p:spTree>
    <p:extLst>
      <p:ext uri="{BB962C8B-B14F-4D97-AF65-F5344CB8AC3E}">
        <p14:creationId xmlns:p14="http://schemas.microsoft.com/office/powerpoint/2010/main" val="1463965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71999A4-72A2-4209-B3FB-923F9D0ED2D7}" type="slidenum">
              <a:rPr lang="ru-RU" altLang="ru-RU"/>
              <a:pPr/>
              <a:t>‹#›</a:t>
            </a:fld>
            <a:endParaRPr lang="ru-RU" altLang="ru-RU"/>
          </a:p>
        </p:txBody>
      </p:sp>
    </p:spTree>
    <p:extLst>
      <p:ext uri="{BB962C8B-B14F-4D97-AF65-F5344CB8AC3E}">
        <p14:creationId xmlns:p14="http://schemas.microsoft.com/office/powerpoint/2010/main" val="3683226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24C0191-7806-4F55-97A1-99E7071FAA45}" type="slidenum">
              <a:rPr lang="ru-RU" altLang="ru-RU"/>
              <a:pPr/>
              <a:t>‹#›</a:t>
            </a:fld>
            <a:endParaRPr lang="ru-RU" altLang="ru-RU"/>
          </a:p>
        </p:txBody>
      </p:sp>
    </p:spTree>
    <p:extLst>
      <p:ext uri="{BB962C8B-B14F-4D97-AF65-F5344CB8AC3E}">
        <p14:creationId xmlns:p14="http://schemas.microsoft.com/office/powerpoint/2010/main" val="3491504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BBE69BFC-BB12-45EB-A19D-7F9B2A875365}" type="slidenum">
              <a:rPr lang="ru-RU" altLang="ru-RU"/>
              <a:pPr/>
              <a:t>‹#›</a:t>
            </a:fld>
            <a:endParaRPr lang="ru-RU" altLang="ru-RU"/>
          </a:p>
        </p:txBody>
      </p:sp>
    </p:spTree>
    <p:extLst>
      <p:ext uri="{BB962C8B-B14F-4D97-AF65-F5344CB8AC3E}">
        <p14:creationId xmlns:p14="http://schemas.microsoft.com/office/powerpoint/2010/main" val="1804227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D59205A7-AEE8-4744-BCA2-7FB190CB8D2C}" type="slidenum">
              <a:rPr lang="ru-RU" altLang="ru-RU"/>
              <a:pPr/>
              <a:t>‹#›</a:t>
            </a:fld>
            <a:endParaRPr lang="ru-RU" altLang="ru-RU"/>
          </a:p>
        </p:txBody>
      </p:sp>
    </p:spTree>
    <p:extLst>
      <p:ext uri="{BB962C8B-B14F-4D97-AF65-F5344CB8AC3E}">
        <p14:creationId xmlns:p14="http://schemas.microsoft.com/office/powerpoint/2010/main" val="191971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2528F35C-1FAC-48BD-84C1-02D98AA11369}" type="slidenum">
              <a:rPr lang="ru-RU" altLang="ru-RU"/>
              <a:pPr/>
              <a:t>‹#›</a:t>
            </a:fld>
            <a:endParaRPr lang="ru-RU" altLang="ru-RU"/>
          </a:p>
        </p:txBody>
      </p:sp>
    </p:spTree>
    <p:extLst>
      <p:ext uri="{BB962C8B-B14F-4D97-AF65-F5344CB8AC3E}">
        <p14:creationId xmlns:p14="http://schemas.microsoft.com/office/powerpoint/2010/main" val="4067081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4F53B736-5050-452B-BFD5-CD1ACC714F96}" type="slidenum">
              <a:rPr lang="ru-RU" altLang="ru-RU"/>
              <a:pPr/>
              <a:t>‹#›</a:t>
            </a:fld>
            <a:endParaRPr lang="ru-RU" altLang="ru-RU"/>
          </a:p>
        </p:txBody>
      </p:sp>
    </p:spTree>
    <p:extLst>
      <p:ext uri="{BB962C8B-B14F-4D97-AF65-F5344CB8AC3E}">
        <p14:creationId xmlns:p14="http://schemas.microsoft.com/office/powerpoint/2010/main" val="3490922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5F62E1A4-844F-408F-8D00-85A75609B251}" type="slidenum">
              <a:rPr lang="ru-RU" altLang="ru-RU"/>
              <a:pPr/>
              <a:t>‹#›</a:t>
            </a:fld>
            <a:endParaRPr lang="ru-RU" altLang="ru-RU"/>
          </a:p>
        </p:txBody>
      </p:sp>
    </p:spTree>
    <p:extLst>
      <p:ext uri="{BB962C8B-B14F-4D97-AF65-F5344CB8AC3E}">
        <p14:creationId xmlns:p14="http://schemas.microsoft.com/office/powerpoint/2010/main" val="2178907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413EEC0F-0879-48D1-B4C3-1B202E50D387}" type="slidenum">
              <a:rPr lang="ru-RU" altLang="ru-RU"/>
              <a:pPr/>
              <a:t>‹#›</a:t>
            </a:fld>
            <a:endParaRPr lang="ru-RU" altLang="ru-RU"/>
          </a:p>
        </p:txBody>
      </p:sp>
    </p:spTree>
    <p:extLst>
      <p:ext uri="{BB962C8B-B14F-4D97-AF65-F5344CB8AC3E}">
        <p14:creationId xmlns:p14="http://schemas.microsoft.com/office/powerpoint/2010/main" val="2026495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DD151908-7D06-42E3-BA21-DD665EA17F00}"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441325" y="450850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ru-RU" altLang="ru-RU" sz="2000" b="1">
                <a:solidFill>
                  <a:srgbClr val="800080"/>
                </a:solidFill>
                <a:effectLst>
                  <a:outerShdw blurRad="38100" dist="38100" dir="2700000" algn="tl">
                    <a:srgbClr val="C0C0C0"/>
                  </a:outerShdw>
                </a:effectLst>
              </a:rPr>
              <a:t>Лекция №</a:t>
            </a:r>
            <a:r>
              <a:rPr lang="en-US" altLang="ru-RU" sz="2000" b="1">
                <a:solidFill>
                  <a:srgbClr val="800080"/>
                </a:solidFill>
                <a:effectLst>
                  <a:outerShdw blurRad="38100" dist="38100" dir="2700000" algn="tl">
                    <a:srgbClr val="C0C0C0"/>
                  </a:outerShdw>
                </a:effectLst>
              </a:rPr>
              <a:t>5</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058" name="Text Box 10"/>
          <p:cNvSpPr txBox="1">
            <a:spLocks noChangeArrowheads="1"/>
          </p:cNvSpPr>
          <p:nvPr/>
        </p:nvSpPr>
        <p:spPr bwMode="auto">
          <a:xfrm>
            <a:off x="792163" y="34734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 </a:t>
            </a:r>
            <a:r>
              <a:rPr lang="ru-RU" altLang="ru-RU" sz="2000" b="1">
                <a:solidFill>
                  <a:srgbClr val="336600"/>
                </a:solidFill>
              </a:rPr>
              <a:t>ОБЩАЯ ХАРАКТЕРИСТИКА ОРГАНИЗАЦИИ</a:t>
            </a:r>
          </a:p>
          <a:p>
            <a:pPr algn="ctr"/>
            <a:r>
              <a:rPr lang="ru-RU" altLang="ru-RU" sz="2000" b="1">
                <a:solidFill>
                  <a:srgbClr val="336600"/>
                </a:solidFill>
              </a:rPr>
              <a:t> ИНФОРМАЦИОННОГО ОБМЕНА</a:t>
            </a:r>
          </a:p>
          <a:p>
            <a:pPr algn="ctr"/>
            <a:r>
              <a:rPr lang="ru-RU" altLang="ru-RU" sz="2000" b="1">
                <a:solidFill>
                  <a:srgbClr val="336600"/>
                </a:solidFill>
              </a:rPr>
              <a:t> В ИНФОРМАЦИОННО-ТЕХНОЛОГИЧЕСКИХ СЕТЯХ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i="1">
                <a:solidFill>
                  <a:srgbClr val="CC0000"/>
                </a:solidFill>
              </a:rPr>
              <a:t>КУРС ЛЕКЦИЙ</a:t>
            </a:r>
          </a:p>
          <a:p>
            <a:pPr algn="ctr"/>
            <a:endParaRPr lang="ru-RU" altLang="ru-RU" sz="2400"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07523" name="Text Box 3"/>
          <p:cNvSpPr txBox="1">
            <a:spLocks noChangeArrowheads="1"/>
          </p:cNvSpPr>
          <p:nvPr/>
        </p:nvSpPr>
        <p:spPr bwMode="auto">
          <a:xfrm>
            <a:off x="1835150" y="476250"/>
            <a:ext cx="54721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5.2. Структура сообщений</a:t>
            </a:r>
          </a:p>
        </p:txBody>
      </p:sp>
      <p:sp>
        <p:nvSpPr>
          <p:cNvPr id="107524" name="Text Box 4"/>
          <p:cNvSpPr txBox="1">
            <a:spLocks noChangeArrowheads="1"/>
          </p:cNvSpPr>
          <p:nvPr/>
        </p:nvSpPr>
        <p:spPr bwMode="auto">
          <a:xfrm>
            <a:off x="250825" y="1584325"/>
            <a:ext cx="8642350" cy="466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500">
                <a:solidFill>
                  <a:srgbClr val="800080"/>
                </a:solidFill>
              </a:rPr>
              <a:t>Данные между процессами передаются через транспортный интерфейс в форме сообщений — последовательности байтов, ограничиваемой сверху достаточно большим значением. Сообщение идентифицируется адресом порта местного процесса, которому посылается сообщение, адресом порта удаленного процесса, которому посылается сообщение, порядковым номером сообщения в сеансе связи и характеризуется длиной в байтах. Эти сведения указываются в заголовке сообщения, формируемом и обрабатываемом транспортными службами вычислительной сети.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08547" name="Text Box 3"/>
          <p:cNvSpPr txBox="1">
            <a:spLocks noChangeArrowheads="1"/>
          </p:cNvSpPr>
          <p:nvPr/>
        </p:nvSpPr>
        <p:spPr bwMode="auto">
          <a:xfrm>
            <a:off x="250825" y="1493838"/>
            <a:ext cx="8642350"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Средства управления передачей данных транспортного уровня делят сообщения на пакеты, которые вводятся в СПД последовательно и передаются по сети под управлением средств сетевого уровня. Принимая последовательность пакетов, удаленная транспортная служба собирает сообщения из полей данных, переносимых в пакетах, и поставляет их в адресуемый порт в виде, совпадающем с видом отправленных сообщений.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09571" name="Text Box 3"/>
          <p:cNvSpPr txBox="1">
            <a:spLocks noChangeArrowheads="1"/>
          </p:cNvSpPr>
          <p:nvPr/>
        </p:nvSpPr>
        <p:spPr bwMode="auto">
          <a:xfrm>
            <a:off x="1133475" y="458788"/>
            <a:ext cx="68770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5.3. Процедуры транспортного интерфейса</a:t>
            </a:r>
          </a:p>
        </p:txBody>
      </p:sp>
      <p:sp>
        <p:nvSpPr>
          <p:cNvPr id="109572" name="Text Box 4"/>
          <p:cNvSpPr txBox="1">
            <a:spLocks noChangeArrowheads="1"/>
          </p:cNvSpPr>
          <p:nvPr/>
        </p:nvSpPr>
        <p:spPr bwMode="auto">
          <a:xfrm>
            <a:off x="250825" y="1358900"/>
            <a:ext cx="8642350" cy="51165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Состав процедур, реализуемых транспортным протоколом для обеспечения транспортного интерфейса, представлен в табл.4. В отношении использования процедур, взаимодействующие процессы (местный и удаленный) равноправны, т.е. каждый из них может инициировать установление соединения, передачу и прием сообщений, разъединение и т.д. Указанные процедуры реализуются транспортными модулями систем — ГВМ и ТВМ — и инициируются процессами с помощью операторов обращения к процедурам. Выполнение процедуры-оператора можно рассматривать как команду, интерпретируемую транспортной службой и исполняемую транспортной сетью. Когда удаленный процесс в качестве реакции на команду инициирует процедуру транспортного интерфейса, действие удаленного процесса, определяемое этой процедурой, можно рассматривать как ответ.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grpSp>
        <p:nvGrpSpPr>
          <p:cNvPr id="110615" name="Group 23"/>
          <p:cNvGrpSpPr>
            <a:grpSpLocks/>
          </p:cNvGrpSpPr>
          <p:nvPr/>
        </p:nvGrpSpPr>
        <p:grpSpPr bwMode="auto">
          <a:xfrm>
            <a:off x="250825" y="593725"/>
            <a:ext cx="8686800" cy="5362575"/>
            <a:chOff x="158" y="374"/>
            <a:chExt cx="5472" cy="3378"/>
          </a:xfrm>
        </p:grpSpPr>
        <p:sp>
          <p:nvSpPr>
            <p:cNvPr id="110595" name="Text Box 3"/>
            <p:cNvSpPr txBox="1">
              <a:spLocks noChangeArrowheads="1"/>
            </p:cNvSpPr>
            <p:nvPr/>
          </p:nvSpPr>
          <p:spPr bwMode="auto">
            <a:xfrm>
              <a:off x="158" y="374"/>
              <a:ext cx="1191"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spcBef>
                  <a:spcPct val="50000"/>
                </a:spcBef>
              </a:pPr>
              <a:r>
                <a:rPr lang="ru-RU" altLang="ru-RU" sz="2000" b="1">
                  <a:solidFill>
                    <a:schemeClr val="accent2"/>
                  </a:solidFill>
                </a:rPr>
                <a:t>Класс</a:t>
              </a:r>
            </a:p>
          </p:txBody>
        </p:sp>
        <p:sp>
          <p:nvSpPr>
            <p:cNvPr id="110596" name="Text Box 4"/>
            <p:cNvSpPr txBox="1">
              <a:spLocks noChangeArrowheads="1"/>
            </p:cNvSpPr>
            <p:nvPr/>
          </p:nvSpPr>
          <p:spPr bwMode="auto">
            <a:xfrm>
              <a:off x="1689" y="374"/>
              <a:ext cx="1361" cy="19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spcBef>
                  <a:spcPct val="50000"/>
                </a:spcBef>
              </a:pPr>
              <a:r>
                <a:rPr lang="ru-RU" altLang="ru-RU" sz="2000" b="1">
                  <a:solidFill>
                    <a:schemeClr val="accent2"/>
                  </a:solidFill>
                </a:rPr>
                <a:t>Наименование</a:t>
              </a:r>
            </a:p>
          </p:txBody>
        </p:sp>
        <p:sp>
          <p:nvSpPr>
            <p:cNvPr id="110597" name="Text Box 5"/>
            <p:cNvSpPr txBox="1">
              <a:spLocks noChangeArrowheads="1"/>
            </p:cNvSpPr>
            <p:nvPr/>
          </p:nvSpPr>
          <p:spPr bwMode="auto">
            <a:xfrm>
              <a:off x="3560" y="374"/>
              <a:ext cx="1361" cy="19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spcBef>
                  <a:spcPct val="50000"/>
                </a:spcBef>
              </a:pPr>
              <a:r>
                <a:rPr lang="ru-RU" altLang="ru-RU" sz="2000" b="1">
                  <a:solidFill>
                    <a:schemeClr val="accent2"/>
                  </a:solidFill>
                </a:rPr>
                <a:t>Функция</a:t>
              </a:r>
            </a:p>
          </p:txBody>
        </p:sp>
        <p:sp>
          <p:nvSpPr>
            <p:cNvPr id="110598" name="Text Box 6"/>
            <p:cNvSpPr txBox="1">
              <a:spLocks noChangeArrowheads="1"/>
            </p:cNvSpPr>
            <p:nvPr/>
          </p:nvSpPr>
          <p:spPr bwMode="auto">
            <a:xfrm>
              <a:off x="158" y="629"/>
              <a:ext cx="1361" cy="57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spcBef>
                  <a:spcPct val="50000"/>
                </a:spcBef>
              </a:pPr>
              <a:r>
                <a:rPr lang="ru-RU" altLang="ru-RU" b="1">
                  <a:solidFill>
                    <a:srgbClr val="006600"/>
                  </a:solidFill>
                </a:rPr>
                <a:t>Установление соединения и разъединение</a:t>
              </a:r>
            </a:p>
          </p:txBody>
        </p:sp>
        <p:sp>
          <p:nvSpPr>
            <p:cNvPr id="110599" name="Text Box 7"/>
            <p:cNvSpPr txBox="1">
              <a:spLocks noChangeArrowheads="1"/>
            </p:cNvSpPr>
            <p:nvPr/>
          </p:nvSpPr>
          <p:spPr bwMode="auto">
            <a:xfrm>
              <a:off x="158" y="1761"/>
              <a:ext cx="1361" cy="23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spcBef>
                  <a:spcPct val="50000"/>
                </a:spcBef>
              </a:pPr>
              <a:r>
                <a:rPr lang="ru-RU" altLang="ru-RU" b="1">
                  <a:solidFill>
                    <a:srgbClr val="CC0000"/>
                  </a:solidFill>
                </a:rPr>
                <a:t>Передача данных</a:t>
              </a:r>
            </a:p>
          </p:txBody>
        </p:sp>
        <p:sp>
          <p:nvSpPr>
            <p:cNvPr id="110600" name="Text Box 8"/>
            <p:cNvSpPr txBox="1">
              <a:spLocks noChangeArrowheads="1"/>
            </p:cNvSpPr>
            <p:nvPr/>
          </p:nvSpPr>
          <p:spPr bwMode="auto">
            <a:xfrm>
              <a:off x="158" y="2529"/>
              <a:ext cx="1361" cy="23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spcBef>
                  <a:spcPct val="50000"/>
                </a:spcBef>
              </a:pPr>
              <a:r>
                <a:rPr lang="ru-RU" altLang="ru-RU" b="1">
                  <a:solidFill>
                    <a:srgbClr val="00817E"/>
                  </a:solidFill>
                </a:rPr>
                <a:t>Синхронизация</a:t>
              </a:r>
            </a:p>
          </p:txBody>
        </p:sp>
        <p:sp>
          <p:nvSpPr>
            <p:cNvPr id="110601" name="Text Box 9"/>
            <p:cNvSpPr txBox="1">
              <a:spLocks noChangeArrowheads="1"/>
            </p:cNvSpPr>
            <p:nvPr/>
          </p:nvSpPr>
          <p:spPr bwMode="auto">
            <a:xfrm>
              <a:off x="158" y="3096"/>
              <a:ext cx="1248" cy="34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spcBef>
                  <a:spcPct val="50000"/>
                </a:spcBef>
              </a:pPr>
              <a:r>
                <a:rPr lang="ru-RU" altLang="ru-RU" b="1">
                  <a:solidFill>
                    <a:srgbClr val="000066"/>
                  </a:solidFill>
                </a:rPr>
                <a:t>Дейтаграммная служба</a:t>
              </a:r>
            </a:p>
          </p:txBody>
        </p:sp>
        <p:sp>
          <p:nvSpPr>
            <p:cNvPr id="110602" name="Text Box 10"/>
            <p:cNvSpPr txBox="1">
              <a:spLocks noChangeArrowheads="1"/>
            </p:cNvSpPr>
            <p:nvPr/>
          </p:nvSpPr>
          <p:spPr bwMode="auto">
            <a:xfrm>
              <a:off x="158" y="3521"/>
              <a:ext cx="1219" cy="23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spcBef>
                  <a:spcPct val="50000"/>
                </a:spcBef>
              </a:pPr>
              <a:r>
                <a:rPr lang="ru-RU" altLang="ru-RU" b="1">
                  <a:solidFill>
                    <a:srgbClr val="966F00"/>
                  </a:solidFill>
                </a:rPr>
                <a:t>Переключение</a:t>
              </a:r>
            </a:p>
          </p:txBody>
        </p:sp>
        <p:sp>
          <p:nvSpPr>
            <p:cNvPr id="110603" name="Text Box 11"/>
            <p:cNvSpPr txBox="1">
              <a:spLocks noChangeArrowheads="1"/>
            </p:cNvSpPr>
            <p:nvPr/>
          </p:nvSpPr>
          <p:spPr bwMode="auto">
            <a:xfrm>
              <a:off x="1519" y="629"/>
              <a:ext cx="1361" cy="102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nSpc>
                  <a:spcPct val="90000"/>
                </a:lnSpc>
              </a:pPr>
              <a:r>
                <a:rPr lang="ru-RU" altLang="ru-RU" sz="1600" b="1">
                  <a:solidFill>
                    <a:srgbClr val="006600"/>
                  </a:solidFill>
                </a:rPr>
                <a:t>Ожидание</a:t>
              </a:r>
            </a:p>
            <a:p>
              <a:pPr>
                <a:lnSpc>
                  <a:spcPct val="90000"/>
                </a:lnSpc>
              </a:pPr>
              <a:r>
                <a:rPr lang="ru-RU" altLang="ru-RU" sz="1600" b="1">
                  <a:solidFill>
                    <a:srgbClr val="006600"/>
                  </a:solidFill>
                </a:rPr>
                <a:t>Соединение</a:t>
              </a:r>
            </a:p>
            <a:p>
              <a:pPr>
                <a:lnSpc>
                  <a:spcPct val="90000"/>
                </a:lnSpc>
              </a:pPr>
              <a:r>
                <a:rPr lang="ru-RU" altLang="ru-RU" sz="1600" b="1">
                  <a:solidFill>
                    <a:srgbClr val="006600"/>
                  </a:solidFill>
                </a:rPr>
                <a:t>Согласие</a:t>
              </a:r>
            </a:p>
            <a:p>
              <a:pPr>
                <a:lnSpc>
                  <a:spcPct val="90000"/>
                </a:lnSpc>
              </a:pPr>
              <a:r>
                <a:rPr lang="ru-RU" altLang="ru-RU" sz="1600" b="1">
                  <a:solidFill>
                    <a:srgbClr val="006600"/>
                  </a:solidFill>
                </a:rPr>
                <a:t>Отказ</a:t>
              </a:r>
            </a:p>
            <a:p>
              <a:pPr>
                <a:lnSpc>
                  <a:spcPct val="90000"/>
                </a:lnSpc>
              </a:pPr>
              <a:r>
                <a:rPr lang="ru-RU" altLang="ru-RU" sz="1600" b="1">
                  <a:solidFill>
                    <a:srgbClr val="006600"/>
                  </a:solidFill>
                </a:rPr>
                <a:t>Отмена</a:t>
              </a:r>
            </a:p>
            <a:p>
              <a:pPr>
                <a:lnSpc>
                  <a:spcPct val="90000"/>
                </a:lnSpc>
              </a:pPr>
              <a:r>
                <a:rPr lang="ru-RU" altLang="ru-RU" sz="1600" b="1">
                  <a:solidFill>
                    <a:srgbClr val="006600"/>
                  </a:solidFill>
                </a:rPr>
                <a:t>Разъединение</a:t>
              </a:r>
            </a:p>
            <a:p>
              <a:pPr>
                <a:lnSpc>
                  <a:spcPct val="90000"/>
                </a:lnSpc>
              </a:pPr>
              <a:r>
                <a:rPr lang="ru-RU" altLang="ru-RU" sz="1600" b="1">
                  <a:solidFill>
                    <a:srgbClr val="006600"/>
                  </a:solidFill>
                </a:rPr>
                <a:t>Разрыв</a:t>
              </a:r>
              <a:r>
                <a:rPr lang="ru-RU" altLang="ru-RU" sz="1600"/>
                <a:t> </a:t>
              </a:r>
            </a:p>
          </p:txBody>
        </p:sp>
        <p:sp>
          <p:nvSpPr>
            <p:cNvPr id="110605" name="Text Box 13"/>
            <p:cNvSpPr txBox="1">
              <a:spLocks noChangeArrowheads="1"/>
            </p:cNvSpPr>
            <p:nvPr/>
          </p:nvSpPr>
          <p:spPr bwMode="auto">
            <a:xfrm>
              <a:off x="1519" y="1763"/>
              <a:ext cx="1361" cy="68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nSpc>
                  <a:spcPct val="90000"/>
                </a:lnSpc>
              </a:pPr>
              <a:r>
                <a:rPr lang="ru-RU" altLang="ru-RU" sz="1600" b="1">
                  <a:solidFill>
                    <a:srgbClr val="CC0000"/>
                  </a:solidFill>
                </a:rPr>
                <a:t>Передача</a:t>
              </a:r>
            </a:p>
            <a:p>
              <a:pPr>
                <a:lnSpc>
                  <a:spcPct val="90000"/>
                </a:lnSpc>
              </a:pPr>
              <a:endParaRPr lang="ru-RU" altLang="ru-RU" sz="1400" b="1">
                <a:solidFill>
                  <a:srgbClr val="CC0000"/>
                </a:solidFill>
              </a:endParaRPr>
            </a:p>
            <a:p>
              <a:pPr>
                <a:lnSpc>
                  <a:spcPct val="90000"/>
                </a:lnSpc>
              </a:pPr>
              <a:r>
                <a:rPr lang="ru-RU" altLang="ru-RU" sz="1600" b="1">
                  <a:solidFill>
                    <a:srgbClr val="CC0000"/>
                  </a:solidFill>
                </a:rPr>
                <a:t>Прием</a:t>
              </a:r>
            </a:p>
            <a:p>
              <a:pPr>
                <a:lnSpc>
                  <a:spcPct val="90000"/>
                </a:lnSpc>
              </a:pPr>
              <a:r>
                <a:rPr lang="ru-RU" altLang="ru-RU" sz="1600" b="1">
                  <a:solidFill>
                    <a:srgbClr val="CC0000"/>
                  </a:solidFill>
                </a:rPr>
                <a:t>Отмена передачи</a:t>
              </a:r>
            </a:p>
            <a:p>
              <a:pPr>
                <a:lnSpc>
                  <a:spcPct val="90000"/>
                </a:lnSpc>
              </a:pPr>
              <a:r>
                <a:rPr lang="ru-RU" altLang="ru-RU" sz="1600" b="1">
                  <a:solidFill>
                    <a:srgbClr val="CC0000"/>
                  </a:solidFill>
                </a:rPr>
                <a:t>Отмена приема</a:t>
              </a:r>
              <a:r>
                <a:rPr lang="ru-RU" altLang="ru-RU"/>
                <a:t> </a:t>
              </a:r>
            </a:p>
          </p:txBody>
        </p:sp>
        <p:sp>
          <p:nvSpPr>
            <p:cNvPr id="110606" name="Text Box 14"/>
            <p:cNvSpPr txBox="1">
              <a:spLocks noChangeArrowheads="1"/>
            </p:cNvSpPr>
            <p:nvPr/>
          </p:nvSpPr>
          <p:spPr bwMode="auto">
            <a:xfrm>
              <a:off x="1519" y="2557"/>
              <a:ext cx="1361" cy="42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nSpc>
                  <a:spcPct val="90000"/>
                </a:lnSpc>
              </a:pPr>
              <a:r>
                <a:rPr lang="ru-RU" altLang="ru-RU" sz="1600" b="1">
                  <a:solidFill>
                    <a:srgbClr val="00817E"/>
                  </a:solidFill>
                </a:rPr>
                <a:t>Прерывание</a:t>
              </a:r>
            </a:p>
            <a:p>
              <a:pPr>
                <a:lnSpc>
                  <a:spcPct val="90000"/>
                </a:lnSpc>
              </a:pPr>
              <a:r>
                <a:rPr lang="ru-RU" altLang="ru-RU" sz="1600" b="1">
                  <a:solidFill>
                    <a:srgbClr val="00817E"/>
                  </a:solidFill>
                </a:rPr>
                <a:t>Прием прерывания</a:t>
              </a:r>
            </a:p>
            <a:p>
              <a:pPr>
                <a:lnSpc>
                  <a:spcPct val="90000"/>
                </a:lnSpc>
              </a:pPr>
              <a:r>
                <a:rPr lang="ru-RU" altLang="ru-RU" sz="1600" b="1">
                  <a:solidFill>
                    <a:srgbClr val="00817E"/>
                  </a:solidFill>
                </a:rPr>
                <a:t>Рестарт</a:t>
              </a:r>
              <a:r>
                <a:rPr lang="ru-RU" altLang="ru-RU"/>
                <a:t> </a:t>
              </a:r>
            </a:p>
          </p:txBody>
        </p:sp>
        <p:sp>
          <p:nvSpPr>
            <p:cNvPr id="110607" name="Text Box 15"/>
            <p:cNvSpPr txBox="1">
              <a:spLocks noChangeArrowheads="1"/>
            </p:cNvSpPr>
            <p:nvPr/>
          </p:nvSpPr>
          <p:spPr bwMode="auto">
            <a:xfrm>
              <a:off x="1519" y="3096"/>
              <a:ext cx="1587" cy="34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ru-RU" altLang="ru-RU" sz="1600" b="1">
                  <a:solidFill>
                    <a:srgbClr val="000066"/>
                  </a:solidFill>
                </a:rPr>
                <a:t>Передача дейтаграммы</a:t>
              </a:r>
            </a:p>
            <a:p>
              <a:r>
                <a:rPr lang="ru-RU" altLang="ru-RU" sz="1600" b="1">
                  <a:solidFill>
                    <a:srgbClr val="000066"/>
                  </a:solidFill>
                </a:rPr>
                <a:t>Прием дейтаграммы</a:t>
              </a:r>
              <a:r>
                <a:rPr lang="ru-RU" altLang="ru-RU" sz="1600">
                  <a:solidFill>
                    <a:srgbClr val="000066"/>
                  </a:solidFill>
                </a:rPr>
                <a:t> </a:t>
              </a:r>
            </a:p>
          </p:txBody>
        </p:sp>
        <p:sp>
          <p:nvSpPr>
            <p:cNvPr id="110608" name="Text Box 16"/>
            <p:cNvSpPr txBox="1">
              <a:spLocks noChangeArrowheads="1"/>
            </p:cNvSpPr>
            <p:nvPr/>
          </p:nvSpPr>
          <p:spPr bwMode="auto">
            <a:xfrm>
              <a:off x="1519" y="3521"/>
              <a:ext cx="1106" cy="17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spcBef>
                  <a:spcPct val="50000"/>
                </a:spcBef>
              </a:pPr>
              <a:r>
                <a:rPr lang="ru-RU" altLang="ru-RU" sz="1600" b="1">
                  <a:solidFill>
                    <a:srgbClr val="966F00"/>
                  </a:solidFill>
                </a:rPr>
                <a:t>Переключение</a:t>
              </a:r>
            </a:p>
          </p:txBody>
        </p:sp>
        <p:sp>
          <p:nvSpPr>
            <p:cNvPr id="110609" name="Text Box 17"/>
            <p:cNvSpPr txBox="1">
              <a:spLocks noChangeArrowheads="1"/>
            </p:cNvSpPr>
            <p:nvPr/>
          </p:nvSpPr>
          <p:spPr bwMode="auto">
            <a:xfrm>
              <a:off x="3163" y="601"/>
              <a:ext cx="2467" cy="9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ru-RU" altLang="ru-RU" sz="1500" b="1">
                  <a:solidFill>
                    <a:srgbClr val="006600"/>
                  </a:solidFill>
                </a:rPr>
                <a:t>Подготовка к установлению соединения</a:t>
              </a:r>
            </a:p>
            <a:p>
              <a:r>
                <a:rPr lang="ru-RU" altLang="ru-RU" sz="1500" b="1">
                  <a:solidFill>
                    <a:srgbClr val="006600"/>
                  </a:solidFill>
                </a:rPr>
                <a:t>Установление соединения</a:t>
              </a:r>
            </a:p>
            <a:p>
              <a:r>
                <a:rPr lang="ru-RU" altLang="ru-RU" sz="1500" b="1">
                  <a:solidFill>
                    <a:srgbClr val="006600"/>
                  </a:solidFill>
                </a:rPr>
                <a:t>Согласие на установление соединения</a:t>
              </a:r>
            </a:p>
            <a:p>
              <a:r>
                <a:rPr lang="ru-RU" altLang="ru-RU" sz="1500" b="1">
                  <a:solidFill>
                    <a:srgbClr val="006600"/>
                  </a:solidFill>
                </a:rPr>
                <a:t>Отказ в установлении соединения</a:t>
              </a:r>
            </a:p>
            <a:p>
              <a:r>
                <a:rPr lang="ru-RU" altLang="ru-RU" sz="1500" b="1">
                  <a:solidFill>
                    <a:srgbClr val="006600"/>
                  </a:solidFill>
                </a:rPr>
                <a:t>Отмена ожидания</a:t>
              </a:r>
            </a:p>
            <a:p>
              <a:r>
                <a:rPr lang="ru-RU" altLang="ru-RU" sz="1500" b="1">
                  <a:solidFill>
                    <a:srgbClr val="006600"/>
                  </a:solidFill>
                </a:rPr>
                <a:t>Разъединение</a:t>
              </a:r>
            </a:p>
            <a:p>
              <a:r>
                <a:rPr lang="ru-RU" altLang="ru-RU" sz="1500" b="1">
                  <a:solidFill>
                    <a:srgbClr val="006600"/>
                  </a:solidFill>
                </a:rPr>
                <a:t>Неуправляемый разрыв соединения</a:t>
              </a:r>
              <a:r>
                <a:rPr lang="ru-RU" altLang="ru-RU" sz="1500">
                  <a:solidFill>
                    <a:srgbClr val="006600"/>
                  </a:solidFill>
                </a:rPr>
                <a:t> </a:t>
              </a:r>
            </a:p>
          </p:txBody>
        </p:sp>
        <p:sp>
          <p:nvSpPr>
            <p:cNvPr id="110610" name="Text Box 18"/>
            <p:cNvSpPr txBox="1">
              <a:spLocks noChangeArrowheads="1"/>
            </p:cNvSpPr>
            <p:nvPr/>
          </p:nvSpPr>
          <p:spPr bwMode="auto">
            <a:xfrm>
              <a:off x="3163" y="1735"/>
              <a:ext cx="2467" cy="70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ru-RU" altLang="ru-RU" sz="1500" b="1">
                  <a:solidFill>
                    <a:srgbClr val="CC0000"/>
                  </a:solidFill>
                </a:rPr>
                <a:t>Выдача сообщения для удаленного</a:t>
              </a:r>
            </a:p>
            <a:p>
              <a:r>
                <a:rPr lang="ru-RU" altLang="ru-RU" sz="1500" b="1">
                  <a:solidFill>
                    <a:srgbClr val="CC0000"/>
                  </a:solidFill>
                </a:rPr>
                <a:t>процесса</a:t>
              </a:r>
            </a:p>
            <a:p>
              <a:r>
                <a:rPr lang="ru-RU" altLang="ru-RU" sz="1500" b="1">
                  <a:solidFill>
                    <a:srgbClr val="CC0000"/>
                  </a:solidFill>
                </a:rPr>
                <a:t>Готовность к приему сообщений</a:t>
              </a:r>
            </a:p>
            <a:p>
              <a:r>
                <a:rPr lang="ru-RU" altLang="ru-RU" sz="1500" b="1">
                  <a:solidFill>
                    <a:srgbClr val="CC0000"/>
                  </a:solidFill>
                </a:rPr>
                <a:t>Отмена процедуры передачи</a:t>
              </a:r>
            </a:p>
            <a:p>
              <a:r>
                <a:rPr lang="ru-RU" altLang="ru-RU" sz="1500" b="1">
                  <a:solidFill>
                    <a:srgbClr val="CC0000"/>
                  </a:solidFill>
                </a:rPr>
                <a:t>Отмена готовности к приему</a:t>
              </a:r>
              <a:r>
                <a:rPr lang="ru-RU" altLang="ru-RU" sz="1400">
                  <a:solidFill>
                    <a:srgbClr val="CC0000"/>
                  </a:solidFill>
                </a:rPr>
                <a:t> </a:t>
              </a:r>
            </a:p>
          </p:txBody>
        </p:sp>
        <p:sp>
          <p:nvSpPr>
            <p:cNvPr id="110611" name="Text Box 19"/>
            <p:cNvSpPr txBox="1">
              <a:spLocks noChangeArrowheads="1"/>
            </p:cNvSpPr>
            <p:nvPr/>
          </p:nvSpPr>
          <p:spPr bwMode="auto">
            <a:xfrm>
              <a:off x="3163" y="2557"/>
              <a:ext cx="2439" cy="42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r>
                <a:rPr lang="ru-RU" altLang="ru-RU" sz="1500" b="1">
                  <a:solidFill>
                    <a:srgbClr val="00817E"/>
                  </a:solidFill>
                </a:rPr>
                <a:t>Передача прерывания</a:t>
              </a:r>
            </a:p>
            <a:p>
              <a:r>
                <a:rPr lang="ru-RU" altLang="ru-RU" sz="1500" b="1">
                  <a:solidFill>
                    <a:srgbClr val="00817E"/>
                  </a:solidFill>
                </a:rPr>
                <a:t>Готовность к приему прерывания</a:t>
              </a:r>
            </a:p>
            <a:p>
              <a:r>
                <a:rPr lang="ru-RU" altLang="ru-RU" sz="1500" b="1">
                  <a:solidFill>
                    <a:srgbClr val="00817E"/>
                  </a:solidFill>
                </a:rPr>
                <a:t>Повторный старт</a:t>
              </a:r>
              <a:r>
                <a:rPr lang="ru-RU" altLang="ru-RU" sz="1500">
                  <a:solidFill>
                    <a:srgbClr val="00817E"/>
                  </a:solidFill>
                </a:rPr>
                <a:t> </a:t>
              </a:r>
            </a:p>
          </p:txBody>
        </p:sp>
        <p:sp>
          <p:nvSpPr>
            <p:cNvPr id="110612" name="Text Box 20"/>
            <p:cNvSpPr txBox="1">
              <a:spLocks noChangeArrowheads="1"/>
            </p:cNvSpPr>
            <p:nvPr/>
          </p:nvSpPr>
          <p:spPr bwMode="auto">
            <a:xfrm>
              <a:off x="3163" y="3096"/>
              <a:ext cx="2439" cy="3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nSpc>
                  <a:spcPct val="105000"/>
                </a:lnSpc>
              </a:pPr>
              <a:r>
                <a:rPr lang="ru-RU" altLang="ru-RU" sz="1500" b="1">
                  <a:solidFill>
                    <a:srgbClr val="000066"/>
                  </a:solidFill>
                </a:rPr>
                <a:t>Передача дейтаграммы</a:t>
              </a:r>
            </a:p>
            <a:p>
              <a:pPr>
                <a:lnSpc>
                  <a:spcPct val="105000"/>
                </a:lnSpc>
              </a:pPr>
              <a:r>
                <a:rPr lang="ru-RU" altLang="ru-RU" sz="1500" b="1">
                  <a:solidFill>
                    <a:srgbClr val="000066"/>
                  </a:solidFill>
                </a:rPr>
                <a:t>Готовность к приему дейтаграммы</a:t>
              </a:r>
              <a:r>
                <a:rPr lang="ru-RU" altLang="ru-RU" sz="1500">
                  <a:solidFill>
                    <a:srgbClr val="000066"/>
                  </a:solidFill>
                </a:rPr>
                <a:t> </a:t>
              </a:r>
            </a:p>
          </p:txBody>
        </p:sp>
        <p:sp>
          <p:nvSpPr>
            <p:cNvPr id="110613" name="Text Box 21"/>
            <p:cNvSpPr txBox="1">
              <a:spLocks noChangeArrowheads="1"/>
            </p:cNvSpPr>
            <p:nvPr/>
          </p:nvSpPr>
          <p:spPr bwMode="auto">
            <a:xfrm>
              <a:off x="3163" y="3521"/>
              <a:ext cx="2098" cy="17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spcBef>
                  <a:spcPct val="50000"/>
                </a:spcBef>
              </a:pPr>
              <a:r>
                <a:rPr lang="ru-RU" altLang="ru-RU" sz="1500" b="1">
                  <a:solidFill>
                    <a:srgbClr val="966F00"/>
                  </a:solidFill>
                </a:rPr>
                <a:t>Изменение адреса местного порта</a:t>
              </a:r>
              <a:r>
                <a:rPr lang="ru-RU" altLang="ru-RU" sz="1500">
                  <a:solidFill>
                    <a:srgbClr val="966F00"/>
                  </a:solidFill>
                </a:rPr>
                <a:t> </a:t>
              </a:r>
            </a:p>
          </p:txBody>
        </p:sp>
      </p:grpSp>
      <p:sp>
        <p:nvSpPr>
          <p:cNvPr id="110614" name="Text Box 22"/>
          <p:cNvSpPr txBox="1">
            <a:spLocks noChangeArrowheads="1"/>
          </p:cNvSpPr>
          <p:nvPr/>
        </p:nvSpPr>
        <p:spPr bwMode="auto">
          <a:xfrm>
            <a:off x="971550" y="6173788"/>
            <a:ext cx="7200900" cy="39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000" b="1">
                <a:solidFill>
                  <a:srgbClr val="800080"/>
                </a:solidFill>
                <a:latin typeface="Tahoma" panose="020B0604030504040204" pitchFamily="34" charset="0"/>
              </a:rPr>
              <a:t>Таблица 4. Процедуры транспортного интерфейса</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1619" name="Text Box 3"/>
          <p:cNvSpPr txBox="1">
            <a:spLocks noChangeArrowheads="1"/>
          </p:cNvSpPr>
          <p:nvPr/>
        </p:nvSpPr>
        <p:spPr bwMode="auto">
          <a:xfrm>
            <a:off x="250825" y="1403350"/>
            <a:ext cx="8642350" cy="4473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Команды и ответы на них связаны с выполнением соответствующих процедур, а реализация последних предполагает формирование сообщений и передачу их между транспортными модулями через СПД. Таким образом, функционирование транспортных модулей ИТС сводится к формированию сообщений, представлению их в пакетной форме для отправки в СПД, сборке сообщений из поступающих пакетов и интерпретации поступающих команд и сообщений-ответов в соответствии с процедурной характеристикой протокола. В результате этого транспортная служба сети реализует процедуры транспортного интерфейса, перечисленные в табл.4.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2643" name="Text Box 3"/>
          <p:cNvSpPr txBox="1">
            <a:spLocks noChangeArrowheads="1"/>
          </p:cNvSpPr>
          <p:nvPr/>
        </p:nvSpPr>
        <p:spPr bwMode="auto">
          <a:xfrm>
            <a:off x="836613" y="458788"/>
            <a:ext cx="7470775"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5.4. Функционирование транспортной службы</a:t>
            </a:r>
          </a:p>
        </p:txBody>
      </p:sp>
      <p:sp>
        <p:nvSpPr>
          <p:cNvPr id="112644" name="Text Box 4"/>
          <p:cNvSpPr txBox="1">
            <a:spLocks noChangeArrowheads="1"/>
          </p:cNvSpPr>
          <p:nvPr/>
        </p:nvSpPr>
        <p:spPr bwMode="auto">
          <a:xfrm>
            <a:off x="250825" y="1673225"/>
            <a:ext cx="8642350" cy="4473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Основные функции транспортной службы представлены в табл.4. как классы процедур, обеспечивающих реализацию соответствующих функций. В ИТС должны существовать процессы, “готовые” взаимодействовать с процессами, создаваемыми пользователями. Готовность процесса к установлению соединения порождается процедурой “</a:t>
            </a:r>
            <a:r>
              <a:rPr lang="ru-RU" altLang="ru-RU" sz="2400" i="1">
                <a:solidFill>
                  <a:srgbClr val="800080"/>
                </a:solidFill>
              </a:rPr>
              <a:t>Ожидание</a:t>
            </a:r>
            <a:r>
              <a:rPr lang="ru-RU" altLang="ru-RU" sz="2400">
                <a:solidFill>
                  <a:srgbClr val="800080"/>
                </a:solidFill>
              </a:rPr>
              <a:t>”. В момент инициализации любой ЭВМ в ней должен быть активизирован, по крайней мере, один процесс, ожидающий установления соединения. Такого рода процессы порождаются командой “</a:t>
            </a:r>
            <a:r>
              <a:rPr lang="ru-RU" altLang="ru-RU" sz="2400" i="1">
                <a:solidFill>
                  <a:srgbClr val="800080"/>
                </a:solidFill>
              </a:rPr>
              <a:t>Ожидание</a:t>
            </a:r>
            <a:r>
              <a:rPr lang="ru-RU" altLang="ru-RU" sz="2400">
                <a:solidFill>
                  <a:srgbClr val="800080"/>
                </a:solidFill>
              </a:rPr>
              <a:t>”, в ответ на которую местная транспортная служба создает порт, связываемый с этим процессом.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3667" name="Text Box 3"/>
          <p:cNvSpPr txBox="1">
            <a:spLocks noChangeArrowheads="1"/>
          </p:cNvSpPr>
          <p:nvPr/>
        </p:nvSpPr>
        <p:spPr bwMode="auto">
          <a:xfrm>
            <a:off x="250825" y="11795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Активизируемый процесс, например терминал, формирует команду “</a:t>
            </a:r>
            <a:r>
              <a:rPr lang="ru-RU" altLang="ru-RU" sz="2400" i="1">
                <a:solidFill>
                  <a:srgbClr val="800080"/>
                </a:solidFill>
              </a:rPr>
              <a:t>Соединение</a:t>
            </a:r>
            <a:r>
              <a:rPr lang="ru-RU" altLang="ru-RU" sz="2400">
                <a:solidFill>
                  <a:srgbClr val="800080"/>
                </a:solidFill>
              </a:rPr>
              <a:t>”, содержащую адрес процесса, с которым необходимо установить соединение. Этот адрес, являясь общесетевым, будет интерпретирован в адрес транспортного модуля, т.е. ЭВМ, и, если адресуемый процесс находится в состоянии ожидания, транспортная служба организует соединение между процессами по схеме, представленной на рис.5.2. Процесс, находящийся в состоянии ожидания, реагирует на попытку со стороны другого процесса установить соединение ответом “</a:t>
            </a:r>
            <a:r>
              <a:rPr lang="ru-RU" altLang="ru-RU" sz="2400" i="1">
                <a:solidFill>
                  <a:srgbClr val="800080"/>
                </a:solidFill>
              </a:rPr>
              <a:t>Согласие</a:t>
            </a:r>
            <a:r>
              <a:rPr lang="ru-RU" altLang="ru-RU" sz="2400">
                <a:solidFill>
                  <a:srgbClr val="800080"/>
                </a:solidFill>
              </a:rPr>
              <a:t>” или “</a:t>
            </a:r>
            <a:r>
              <a:rPr lang="ru-RU" altLang="ru-RU" sz="2400" i="1">
                <a:solidFill>
                  <a:srgbClr val="800080"/>
                </a:solidFill>
              </a:rPr>
              <a:t>Отказ</a:t>
            </a:r>
            <a:r>
              <a:rPr lang="ru-RU" altLang="ru-RU" sz="2400">
                <a:solidFill>
                  <a:srgbClr val="800080"/>
                </a:solidFill>
              </a:rPr>
              <a:t>”. При выдаче ответа “</a:t>
            </a:r>
            <a:r>
              <a:rPr lang="ru-RU" altLang="ru-RU" sz="2400" i="1">
                <a:solidFill>
                  <a:srgbClr val="800080"/>
                </a:solidFill>
              </a:rPr>
              <a:t>Согласие</a:t>
            </a:r>
            <a:r>
              <a:rPr lang="ru-RU" altLang="ru-RU" sz="2400">
                <a:solidFill>
                  <a:srgbClr val="800080"/>
                </a:solidFill>
              </a:rPr>
              <a:t>” оба процесса обмениваются сообщениями, необходимыми для построения блоков связи, идентифицирующих устанавливаемое соединение.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4691" name="Text Box 3"/>
          <p:cNvSpPr txBox="1">
            <a:spLocks noChangeArrowheads="1"/>
          </p:cNvSpPr>
          <p:nvPr/>
        </p:nvSpPr>
        <p:spPr bwMode="auto">
          <a:xfrm>
            <a:off x="0" y="998538"/>
            <a:ext cx="9144000"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Блоки связи формируются в транспортных модулях на каждом конце соединения и содержат в себе следующие параметры соединения: 1) адрес пóрта местной транспортной службы; 2) адрес местного процесса; 3) адрес пóрта удаленной транспортной службы; 4) адрес удаленного процесса; 5) состояние связи (установлена, разъединена, разорвана); 6) параметры услуг, обеспечиваемых связью; 7) емкость передающего и принимающего буферов, используемых для хранения сообщений; 8) очередные номера </a:t>
            </a:r>
            <a:r>
              <a:rPr lang="ru-RU" altLang="ru-RU" sz="2200" i="1">
                <a:solidFill>
                  <a:srgbClr val="800080"/>
                </a:solidFill>
              </a:rPr>
              <a:t>N(S)</a:t>
            </a:r>
            <a:r>
              <a:rPr lang="ru-RU" altLang="ru-RU" sz="2200">
                <a:solidFill>
                  <a:srgbClr val="800080"/>
                </a:solidFill>
              </a:rPr>
              <a:t> — передаваемого и </a:t>
            </a:r>
            <a:r>
              <a:rPr lang="ru-RU" altLang="ru-RU" sz="2200" i="1">
                <a:solidFill>
                  <a:srgbClr val="800080"/>
                </a:solidFill>
              </a:rPr>
              <a:t>N(R)</a:t>
            </a:r>
            <a:r>
              <a:rPr lang="ru-RU" altLang="ru-RU" sz="2200">
                <a:solidFill>
                  <a:srgbClr val="800080"/>
                </a:solidFill>
              </a:rPr>
              <a:t> — принимаемого сообщения; 9) максимальные номера </a:t>
            </a:r>
            <a:r>
              <a:rPr lang="ru-RU" altLang="ru-RU" sz="2200" i="1">
                <a:solidFill>
                  <a:srgbClr val="800080"/>
                </a:solidFill>
              </a:rPr>
              <a:t>M(S)</a:t>
            </a:r>
            <a:r>
              <a:rPr lang="ru-RU" altLang="ru-RU" sz="2200">
                <a:solidFill>
                  <a:srgbClr val="800080"/>
                </a:solidFill>
              </a:rPr>
              <a:t> — передаваемого и </a:t>
            </a:r>
            <a:r>
              <a:rPr lang="ru-RU" altLang="ru-RU" sz="2200" i="1">
                <a:solidFill>
                  <a:srgbClr val="800080"/>
                </a:solidFill>
              </a:rPr>
              <a:t>M(R)</a:t>
            </a:r>
            <a:r>
              <a:rPr lang="ru-RU" altLang="ru-RU" sz="2200">
                <a:solidFill>
                  <a:srgbClr val="800080"/>
                </a:solidFill>
              </a:rPr>
              <a:t> — принимаемого сообщения. Фрагменты блоков связи изображены на рис.3.1. Соединение установлено, когда в местном и удаленном транспортных модулях созданы блоки связи, идентифицирующие соединение. При организации соединения номера сообщений </a:t>
            </a:r>
            <a:r>
              <a:rPr lang="ru-RU" altLang="ru-RU" sz="2200" i="1">
                <a:solidFill>
                  <a:srgbClr val="800080"/>
                </a:solidFill>
              </a:rPr>
              <a:t>N(S)</a:t>
            </a:r>
            <a:r>
              <a:rPr lang="ru-RU" altLang="ru-RU" sz="2200">
                <a:solidFill>
                  <a:srgbClr val="800080"/>
                </a:solidFill>
              </a:rPr>
              <a:t> и </a:t>
            </a:r>
            <a:r>
              <a:rPr lang="ru-RU" altLang="ru-RU" sz="2200" i="1">
                <a:solidFill>
                  <a:srgbClr val="800080"/>
                </a:solidFill>
              </a:rPr>
              <a:t>N(R)</a:t>
            </a:r>
            <a:r>
              <a:rPr lang="ru-RU" altLang="ru-RU" sz="2200">
                <a:solidFill>
                  <a:srgbClr val="800080"/>
                </a:solidFill>
              </a:rPr>
              <a:t> устанавливаются в</a:t>
            </a:r>
            <a:r>
              <a:rPr lang="ru-RU" altLang="ru-RU" sz="2200" i="1">
                <a:solidFill>
                  <a:srgbClr val="800080"/>
                </a:solidFill>
              </a:rPr>
              <a:t> 0</a:t>
            </a:r>
            <a:r>
              <a:rPr lang="ru-RU" altLang="ru-RU" sz="2200">
                <a:solidFill>
                  <a:srgbClr val="800080"/>
                </a:solidFill>
              </a:rPr>
              <a:t>, а максимальные номера </a:t>
            </a:r>
            <a:r>
              <a:rPr lang="ru-RU" altLang="ru-RU" sz="2200" i="1">
                <a:solidFill>
                  <a:srgbClr val="800080"/>
                </a:solidFill>
              </a:rPr>
              <a:t>M(S) </a:t>
            </a:r>
            <a:r>
              <a:rPr lang="ru-RU" altLang="ru-RU" sz="2200">
                <a:solidFill>
                  <a:srgbClr val="800080"/>
                </a:solidFill>
              </a:rPr>
              <a:t>и</a:t>
            </a:r>
            <a:r>
              <a:rPr lang="ru-RU" altLang="ru-RU" sz="2200" i="1">
                <a:solidFill>
                  <a:srgbClr val="800080"/>
                </a:solidFill>
              </a:rPr>
              <a:t> M(R)</a:t>
            </a:r>
            <a:r>
              <a:rPr lang="ru-RU" altLang="ru-RU" sz="2200">
                <a:solidFill>
                  <a:srgbClr val="800080"/>
                </a:solidFill>
              </a:rPr>
              <a:t> должны быть равны по крайней мере </a:t>
            </a:r>
            <a:r>
              <a:rPr lang="ru-RU" altLang="ru-RU" sz="2200" i="1">
                <a:solidFill>
                  <a:srgbClr val="800080"/>
                </a:solidFill>
              </a:rPr>
              <a:t>1</a:t>
            </a:r>
            <a:r>
              <a:rPr lang="ru-RU" altLang="ru-RU" sz="2200">
                <a:solidFill>
                  <a:srgbClr val="800080"/>
                </a:solidFill>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5715" name="Text Box 3"/>
          <p:cNvSpPr txBox="1">
            <a:spLocks noChangeArrowheads="1"/>
          </p:cNvSpPr>
          <p:nvPr/>
        </p:nvSpPr>
        <p:spPr bwMode="auto">
          <a:xfrm>
            <a:off x="250825" y="954088"/>
            <a:ext cx="8642350" cy="5451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Передача сообщений организуется на основе </a:t>
            </a:r>
            <a:r>
              <a:rPr lang="ru-RU" altLang="ru-RU" sz="2200" i="1">
                <a:solidFill>
                  <a:srgbClr val="800080"/>
                </a:solidFill>
              </a:rPr>
              <a:t>кредитов</a:t>
            </a:r>
            <a:r>
              <a:rPr lang="ru-RU" altLang="ru-RU" sz="2200">
                <a:solidFill>
                  <a:srgbClr val="800080"/>
                </a:solidFill>
              </a:rPr>
              <a:t> — разрешений на прием определенного числа сообщений. Кредит характеризуется максимальным номером принимаемого сообщения </a:t>
            </a:r>
            <a:r>
              <a:rPr lang="ru-RU" altLang="ru-RU" sz="2200" i="1">
                <a:solidFill>
                  <a:srgbClr val="800080"/>
                </a:solidFill>
              </a:rPr>
              <a:t>M(R)</a:t>
            </a:r>
            <a:r>
              <a:rPr lang="ru-RU" altLang="ru-RU" sz="2200">
                <a:solidFill>
                  <a:srgbClr val="800080"/>
                </a:solidFill>
              </a:rPr>
              <a:t>, и значение </a:t>
            </a:r>
            <a:r>
              <a:rPr lang="ru-RU" altLang="ru-RU" sz="2200" i="1">
                <a:solidFill>
                  <a:srgbClr val="800080"/>
                </a:solidFill>
              </a:rPr>
              <a:t>M(R)-N(R)</a:t>
            </a:r>
            <a:r>
              <a:rPr lang="ru-RU" altLang="ru-RU" sz="2200">
                <a:solidFill>
                  <a:srgbClr val="800080"/>
                </a:solidFill>
              </a:rPr>
              <a:t> определяет число сообщений, которое может принять транспортная служба. Кредиты передаются с командой “</a:t>
            </a:r>
            <a:r>
              <a:rPr lang="ru-RU" altLang="ru-RU" sz="2200" i="1">
                <a:solidFill>
                  <a:srgbClr val="800080"/>
                </a:solidFill>
              </a:rPr>
              <a:t>Прием</a:t>
            </a:r>
            <a:r>
              <a:rPr lang="ru-RU" altLang="ru-RU" sz="2200">
                <a:solidFill>
                  <a:srgbClr val="800080"/>
                </a:solidFill>
              </a:rPr>
              <a:t>“, формируемой процессом на противоположном конце соединения. Эта команда переносит в удаленный модуль максимальный номер сообщения </a:t>
            </a:r>
            <a:r>
              <a:rPr lang="ru-RU" altLang="ru-RU" sz="2200" i="1">
                <a:solidFill>
                  <a:srgbClr val="800080"/>
                </a:solidFill>
              </a:rPr>
              <a:t>M(S)</a:t>
            </a:r>
            <a:r>
              <a:rPr lang="ru-RU" altLang="ru-RU" sz="2200">
                <a:solidFill>
                  <a:srgbClr val="800080"/>
                </a:solidFill>
              </a:rPr>
              <a:t>, который может быть принят удаленным транспортным модулем. Доставка сообщений производится процедурой “</a:t>
            </a:r>
            <a:r>
              <a:rPr lang="ru-RU" altLang="ru-RU" sz="2200" i="1">
                <a:solidFill>
                  <a:srgbClr val="800080"/>
                </a:solidFill>
              </a:rPr>
              <a:t>Передача</a:t>
            </a:r>
            <a:r>
              <a:rPr lang="ru-RU" altLang="ru-RU" sz="2200">
                <a:solidFill>
                  <a:srgbClr val="800080"/>
                </a:solidFill>
              </a:rPr>
              <a:t>”. Число реализуемых процедур “</a:t>
            </a:r>
            <a:r>
              <a:rPr lang="ru-RU" altLang="ru-RU" sz="2200" i="1">
                <a:solidFill>
                  <a:srgbClr val="800080"/>
                </a:solidFill>
              </a:rPr>
              <a:t>Передача</a:t>
            </a:r>
            <a:r>
              <a:rPr lang="ru-RU" altLang="ru-RU" sz="2200">
                <a:solidFill>
                  <a:srgbClr val="800080"/>
                </a:solidFill>
              </a:rPr>
              <a:t>” определяется имеющимся кредитом — наибольшим номером передаваемого сообщения </a:t>
            </a:r>
            <a:r>
              <a:rPr lang="ru-RU" altLang="ru-RU" sz="2200" i="1">
                <a:solidFill>
                  <a:srgbClr val="800080"/>
                </a:solidFill>
              </a:rPr>
              <a:t>M(S)</a:t>
            </a:r>
            <a:r>
              <a:rPr lang="ru-RU" altLang="ru-RU" sz="2200">
                <a:solidFill>
                  <a:srgbClr val="800080"/>
                </a:solidFill>
              </a:rPr>
              <a:t>. Процедуры “</a:t>
            </a:r>
            <a:r>
              <a:rPr lang="ru-RU" altLang="ru-RU" sz="2200" i="1">
                <a:solidFill>
                  <a:srgbClr val="800080"/>
                </a:solidFill>
              </a:rPr>
              <a:t>Отмена передачи</a:t>
            </a:r>
            <a:r>
              <a:rPr lang="ru-RU" altLang="ru-RU" sz="2200">
                <a:solidFill>
                  <a:srgbClr val="800080"/>
                </a:solidFill>
              </a:rPr>
              <a:t>” и “</a:t>
            </a:r>
            <a:r>
              <a:rPr lang="ru-RU" altLang="ru-RU" sz="2200" i="1">
                <a:solidFill>
                  <a:srgbClr val="800080"/>
                </a:solidFill>
              </a:rPr>
              <a:t>Отмена приема</a:t>
            </a:r>
            <a:r>
              <a:rPr lang="ru-RU" altLang="ru-RU" sz="2200">
                <a:solidFill>
                  <a:srgbClr val="800080"/>
                </a:solidFill>
              </a:rPr>
              <a:t>” аннулируют выполнение процедур “</a:t>
            </a:r>
            <a:r>
              <a:rPr lang="ru-RU" altLang="ru-RU" sz="2200" i="1">
                <a:solidFill>
                  <a:srgbClr val="800080"/>
                </a:solidFill>
              </a:rPr>
              <a:t>Передача</a:t>
            </a:r>
            <a:r>
              <a:rPr lang="ru-RU" altLang="ru-RU" sz="2200">
                <a:solidFill>
                  <a:srgbClr val="800080"/>
                </a:solidFill>
              </a:rPr>
              <a:t>” и “</a:t>
            </a:r>
            <a:r>
              <a:rPr lang="ru-RU" altLang="ru-RU" sz="2200" i="1">
                <a:solidFill>
                  <a:srgbClr val="800080"/>
                </a:solidFill>
              </a:rPr>
              <a:t>Прием</a:t>
            </a:r>
            <a:r>
              <a:rPr lang="ru-RU" altLang="ru-RU" sz="2200">
                <a:solidFill>
                  <a:srgbClr val="800080"/>
                </a:solidFill>
              </a:rPr>
              <a:t>”. Процедура “</a:t>
            </a:r>
            <a:r>
              <a:rPr lang="ru-RU" altLang="ru-RU" sz="2200" i="1">
                <a:solidFill>
                  <a:srgbClr val="800080"/>
                </a:solidFill>
              </a:rPr>
              <a:t>Отмена приема</a:t>
            </a:r>
            <a:r>
              <a:rPr lang="ru-RU" altLang="ru-RU" sz="2200">
                <a:solidFill>
                  <a:srgbClr val="800080"/>
                </a:solidFill>
              </a:rPr>
              <a:t>” изымает кредиты на передачу сообщений.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6739" name="Text Box 3"/>
          <p:cNvSpPr txBox="1">
            <a:spLocks noChangeArrowheads="1"/>
          </p:cNvSpPr>
          <p:nvPr/>
        </p:nvSpPr>
        <p:spPr bwMode="auto">
          <a:xfrm>
            <a:off x="250825" y="1179513"/>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Для посылки </a:t>
            </a:r>
            <a:r>
              <a:rPr lang="ru-RU" altLang="ru-RU" sz="2600" i="1">
                <a:solidFill>
                  <a:srgbClr val="800080"/>
                </a:solidFill>
              </a:rPr>
              <a:t>срочных сообщений</a:t>
            </a:r>
            <a:r>
              <a:rPr lang="ru-RU" altLang="ru-RU" sz="2600">
                <a:solidFill>
                  <a:srgbClr val="800080"/>
                </a:solidFill>
              </a:rPr>
              <a:t>, которые должны доставляться без учета текущих очередей на передачу сообщений, используется процедура “</a:t>
            </a:r>
            <a:r>
              <a:rPr lang="ru-RU" altLang="ru-RU" sz="2600" i="1">
                <a:solidFill>
                  <a:srgbClr val="800080"/>
                </a:solidFill>
              </a:rPr>
              <a:t>Прерывание</a:t>
            </a:r>
            <a:r>
              <a:rPr lang="ru-RU" altLang="ru-RU" sz="2600">
                <a:solidFill>
                  <a:srgbClr val="800080"/>
                </a:solidFill>
              </a:rPr>
              <a:t>”. Как правило, данные о прерывании содержат только код причины, для передачи которого требуется один байт. Передача байта прерывания инициируется командой “</a:t>
            </a:r>
            <a:r>
              <a:rPr lang="ru-RU" altLang="ru-RU" sz="2600" i="1">
                <a:solidFill>
                  <a:srgbClr val="800080"/>
                </a:solidFill>
              </a:rPr>
              <a:t>Прерывание</a:t>
            </a:r>
            <a:r>
              <a:rPr lang="ru-RU" altLang="ru-RU" sz="2600">
                <a:solidFill>
                  <a:srgbClr val="800080"/>
                </a:solidFill>
              </a:rPr>
              <a:t>”, которая порождает на сетевом уровне пакет “</a:t>
            </a:r>
            <a:r>
              <a:rPr lang="ru-RU" altLang="ru-RU" sz="2600" i="1">
                <a:solidFill>
                  <a:srgbClr val="800080"/>
                </a:solidFill>
              </a:rPr>
              <a:t>Прерывание</a:t>
            </a:r>
            <a:r>
              <a:rPr lang="ru-RU" altLang="ru-RU" sz="2600">
                <a:solidFill>
                  <a:srgbClr val="800080"/>
                </a:solidFill>
              </a:rPr>
              <a:t>”, переносимый протоколом Х.25 через сеть вне зависимости от состояния передачи других пакетов. Для подготовки к приему таких пакетов удаленный процесс в период установления соединения должен инициировать процедуру “</a:t>
            </a:r>
            <a:r>
              <a:rPr lang="ru-RU" altLang="ru-RU" sz="2600" i="1">
                <a:solidFill>
                  <a:srgbClr val="800080"/>
                </a:solidFill>
              </a:rPr>
              <a:t>Прием прерывания</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0" name="Text Box 8"/>
          <p:cNvSpPr txBox="1">
            <a:spLocks noChangeArrowheads="1"/>
          </p:cNvSpPr>
          <p:nvPr/>
        </p:nvSpPr>
        <p:spPr bwMode="auto">
          <a:xfrm>
            <a:off x="250825" y="819150"/>
            <a:ext cx="8642350" cy="57864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200">
                <a:solidFill>
                  <a:srgbClr val="800080"/>
                </a:solidFill>
              </a:rPr>
              <a:t>Взаимодействие процессов, происходящих в ГВМ и ТВМ, обеспечивается СПД, которая включает в себя (рис.5.1): базовую СПД, осуществляющую с помощью узлов связи маршрутизацию пакетов, каналы связи и средства управления ими, подключающие ЭВМ к узлам связи.</a:t>
            </a:r>
          </a:p>
          <a:p>
            <a:pPr algn="ctr"/>
            <a:r>
              <a:rPr lang="ru-RU" altLang="ru-RU" sz="2200">
                <a:solidFill>
                  <a:srgbClr val="800080"/>
                </a:solidFill>
              </a:rPr>
              <a:t>Сеть организует виртуальные каналы и соединения между ЭВМ, а также доставку пакетов. В отношении ЭВМ сеть является единой системой, реализующей фиксированный набор функций, определенных сетевым протоколом, например протоколом Х.25. Эти функции недостаточны, во-первых, по сравнению с возлагаемыми на ИТС функциями (удаленный ввод заданий, доступ к процессам, передача файлов и др.) и, во-вторых, для надежного взаимодействия ЭВМ, поскольку не обеспечивают проверку доступности при организации взаимодействия процессов, преобразование данных в пакеты, сохранение работоспособности сети при уничтожении пакетов из-за отказов оборудования и перегрузок и т.п. </a:t>
            </a:r>
          </a:p>
        </p:txBody>
      </p:sp>
      <p:sp>
        <p:nvSpPr>
          <p:cNvPr id="3082" name="Text Box 10"/>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7763" name="Text Box 3"/>
          <p:cNvSpPr txBox="1">
            <a:spLocks noChangeArrowheads="1"/>
          </p:cNvSpPr>
          <p:nvPr/>
        </p:nvSpPr>
        <p:spPr bwMode="auto">
          <a:xfrm>
            <a:off x="250825" y="1493838"/>
            <a:ext cx="8642350" cy="4854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В результате сбоев в работе оборудования и ошибок при передаче сообщений транспортные модули могут выйти из синхронизма, что проявляется в нарушении последовательности номеров сообщений. В этом случае передача сообщений прекращается и выполняется процедура </a:t>
            </a:r>
            <a:r>
              <a:rPr lang="ru-RU" altLang="ru-RU" sz="2600" i="1">
                <a:solidFill>
                  <a:srgbClr val="800080"/>
                </a:solidFill>
              </a:rPr>
              <a:t>“Сброс”</a:t>
            </a:r>
            <a:r>
              <a:rPr lang="ru-RU" altLang="ru-RU" sz="2600">
                <a:solidFill>
                  <a:srgbClr val="800080"/>
                </a:solidFill>
              </a:rPr>
              <a:t>, приводящая к уничтожению очередей сообщений и передаче пакета </a:t>
            </a:r>
            <a:r>
              <a:rPr lang="ru-RU" altLang="ru-RU" sz="2600" i="1">
                <a:solidFill>
                  <a:srgbClr val="800080"/>
                </a:solidFill>
              </a:rPr>
              <a:t>“Запрос сброса”</a:t>
            </a:r>
            <a:r>
              <a:rPr lang="ru-RU" altLang="ru-RU" sz="2600">
                <a:solidFill>
                  <a:srgbClr val="800080"/>
                </a:solidFill>
              </a:rPr>
              <a:t> в виртуальный канал. Этим пакетом удаленный процесс извещается о сбросе средств взаимодействия. Транспортные модули уничтожают блоки связи и начинают повторно выполнять действия по установлению нового соединения.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8787" name="Text Box 3"/>
          <p:cNvSpPr txBox="1">
            <a:spLocks noChangeArrowheads="1"/>
          </p:cNvSpPr>
          <p:nvPr/>
        </p:nvSpPr>
        <p:spPr bwMode="auto">
          <a:xfrm>
            <a:off x="273050" y="1223963"/>
            <a:ext cx="8596313"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i="1">
                <a:solidFill>
                  <a:srgbClr val="800080"/>
                </a:solidFill>
              </a:rPr>
              <a:t>Дейтаграммная служба</a:t>
            </a:r>
            <a:r>
              <a:rPr lang="ru-RU" altLang="ru-RU" sz="2600">
                <a:solidFill>
                  <a:srgbClr val="800080"/>
                </a:solidFill>
              </a:rPr>
              <a:t> строится таким образом, чтобы обеспечить передачу сообщений произвольной длины в виде последовательности пакетов, каждый из которых выступает в роли независимого сообщения, идентифицируемого всеми необходимыми атрибутами. Транспортная служба собирает из поступающих дейтаграммных пакетов законченные сообщения. При построении сети на основе Х.25 сборка сообщений реализуется автоматически. При передаче дейтаграмм транспортная служба может подтверждать доставку или информировать отправителя о невозможности доставки дейтаграммы.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19811" name="Text Box 3"/>
          <p:cNvSpPr txBox="1">
            <a:spLocks noChangeArrowheads="1"/>
          </p:cNvSpPr>
          <p:nvPr/>
        </p:nvSpPr>
        <p:spPr bwMode="auto">
          <a:xfrm>
            <a:off x="250825" y="998538"/>
            <a:ext cx="86423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Процедура “</a:t>
            </a:r>
            <a:r>
              <a:rPr lang="ru-RU" altLang="ru-RU" sz="2600" i="1">
                <a:solidFill>
                  <a:srgbClr val="800080"/>
                </a:solidFill>
              </a:rPr>
              <a:t>Переключение</a:t>
            </a:r>
            <a:r>
              <a:rPr lang="ru-RU" altLang="ru-RU" sz="2600">
                <a:solidFill>
                  <a:srgbClr val="800080"/>
                </a:solidFill>
              </a:rPr>
              <a:t>” предназначена для оповещения транспортной службы об изменении связи между процессом и портом транспортной службы. При этом в транспортную службу передается адрес нового процесса, который должен с этого момента взаимодействовать с удаленным процессом через ранее установленное соединение, и формируется пакет, необходимый для модификации блока связи. Необходимость в переключении возникает, когда удаленный процесс обслуживался, например, процессом ввода заданий, по завершении которого инициируется прикладной процесс, выполняющий необходимую пользователю прикладную задачу.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20835" name="Text Box 3"/>
          <p:cNvSpPr txBox="1">
            <a:spLocks noChangeArrowheads="1"/>
          </p:cNvSpPr>
          <p:nvPr/>
        </p:nvSpPr>
        <p:spPr bwMode="auto">
          <a:xfrm>
            <a:off x="115888" y="863600"/>
            <a:ext cx="8866187" cy="5807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500">
                <a:solidFill>
                  <a:srgbClr val="800080"/>
                </a:solidFill>
              </a:rPr>
              <a:t>Связь между процессами закрывается процедурами “</a:t>
            </a:r>
            <a:r>
              <a:rPr lang="ru-RU" altLang="ru-RU" sz="2500" i="1">
                <a:solidFill>
                  <a:srgbClr val="800080"/>
                </a:solidFill>
              </a:rPr>
              <a:t>Разъединение</a:t>
            </a:r>
            <a:r>
              <a:rPr lang="ru-RU" altLang="ru-RU" sz="2500">
                <a:solidFill>
                  <a:srgbClr val="800080"/>
                </a:solidFill>
              </a:rPr>
              <a:t>” и “</a:t>
            </a:r>
            <a:r>
              <a:rPr lang="ru-RU" altLang="ru-RU" sz="2500" i="1">
                <a:solidFill>
                  <a:srgbClr val="800080"/>
                </a:solidFill>
              </a:rPr>
              <a:t>Разрыв</a:t>
            </a:r>
            <a:r>
              <a:rPr lang="ru-RU" altLang="ru-RU" sz="2500">
                <a:solidFill>
                  <a:srgbClr val="800080"/>
                </a:solidFill>
              </a:rPr>
              <a:t>”. Первая закрывает соединение упорядоченным образом: в ответ на запрос “</a:t>
            </a:r>
            <a:r>
              <a:rPr lang="ru-RU" altLang="ru-RU" sz="2500" i="1">
                <a:solidFill>
                  <a:srgbClr val="800080"/>
                </a:solidFill>
              </a:rPr>
              <a:t>Разъединение</a:t>
            </a:r>
            <a:r>
              <a:rPr lang="ru-RU" altLang="ru-RU" sz="2500">
                <a:solidFill>
                  <a:srgbClr val="800080"/>
                </a:solidFill>
              </a:rPr>
              <a:t>” удаленный процесс посылает команду “</a:t>
            </a:r>
            <a:r>
              <a:rPr lang="ru-RU" altLang="ru-RU" sz="2500" i="1">
                <a:solidFill>
                  <a:srgbClr val="800080"/>
                </a:solidFill>
              </a:rPr>
              <a:t>Разъединение</a:t>
            </a:r>
            <a:r>
              <a:rPr lang="ru-RU" altLang="ru-RU" sz="2500">
                <a:solidFill>
                  <a:srgbClr val="800080"/>
                </a:solidFill>
              </a:rPr>
              <a:t>” после передачи последнего сообщения; по получении команды “</a:t>
            </a:r>
            <a:r>
              <a:rPr lang="ru-RU" altLang="ru-RU" sz="2500" i="1">
                <a:solidFill>
                  <a:srgbClr val="800080"/>
                </a:solidFill>
              </a:rPr>
              <a:t>Разъединение</a:t>
            </a:r>
            <a:r>
              <a:rPr lang="ru-RU" altLang="ru-RU" sz="2500">
                <a:solidFill>
                  <a:srgbClr val="800080"/>
                </a:solidFill>
              </a:rPr>
              <a:t>” соединение в сети передачи данных и блоки связи аннулируются. Процедура “</a:t>
            </a:r>
            <a:r>
              <a:rPr lang="ru-RU" altLang="ru-RU" sz="2500" i="1">
                <a:solidFill>
                  <a:srgbClr val="800080"/>
                </a:solidFill>
              </a:rPr>
              <a:t>Разрыв</a:t>
            </a:r>
            <a:r>
              <a:rPr lang="ru-RU" altLang="ru-RU" sz="2500">
                <a:solidFill>
                  <a:srgbClr val="800080"/>
                </a:solidFill>
              </a:rPr>
              <a:t>” инициируется процессом при нарушении связи в местном транспортном модуле и порождает немедленное прекращение связи. При этом удаленному процессу посылается диагностическая информация о причине прекращения связи, все выданные в транспортную службу и не доставленные сообщения стираются и виртуальное соединение ликвидируется.</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3"/>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02527" name="Text Box 127"/>
          <p:cNvSpPr txBox="1">
            <a:spLocks noChangeArrowheads="1"/>
          </p:cNvSpPr>
          <p:nvPr/>
        </p:nvSpPr>
        <p:spPr bwMode="auto">
          <a:xfrm>
            <a:off x="971550" y="6219825"/>
            <a:ext cx="7200900" cy="427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a:solidFill>
                  <a:srgbClr val="800080"/>
                </a:solidFill>
                <a:latin typeface="Tahoma" panose="020B0604030504040204" pitchFamily="34" charset="0"/>
              </a:rPr>
              <a:t>Рис.5.1. Транспортная сеть </a:t>
            </a:r>
          </a:p>
        </p:txBody>
      </p:sp>
      <p:grpSp>
        <p:nvGrpSpPr>
          <p:cNvPr id="102555" name="Group 155"/>
          <p:cNvGrpSpPr>
            <a:grpSpLocks/>
          </p:cNvGrpSpPr>
          <p:nvPr/>
        </p:nvGrpSpPr>
        <p:grpSpPr bwMode="auto">
          <a:xfrm>
            <a:off x="792163" y="549275"/>
            <a:ext cx="7516812" cy="5534025"/>
            <a:chOff x="73" y="346"/>
            <a:chExt cx="4735" cy="3486"/>
          </a:xfrm>
        </p:grpSpPr>
        <p:sp>
          <p:nvSpPr>
            <p:cNvPr id="102489" name="Line 89"/>
            <p:cNvSpPr>
              <a:spLocks noChangeShapeType="1"/>
            </p:cNvSpPr>
            <p:nvPr/>
          </p:nvSpPr>
          <p:spPr bwMode="auto">
            <a:xfrm>
              <a:off x="2146" y="2522"/>
              <a:ext cx="0" cy="137"/>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88" name="Line 88"/>
            <p:cNvSpPr>
              <a:spLocks noChangeShapeType="1"/>
            </p:cNvSpPr>
            <p:nvPr/>
          </p:nvSpPr>
          <p:spPr bwMode="auto">
            <a:xfrm>
              <a:off x="3022" y="1310"/>
              <a:ext cx="0" cy="283"/>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87" name="Line 87"/>
            <p:cNvSpPr>
              <a:spLocks noChangeShapeType="1"/>
            </p:cNvSpPr>
            <p:nvPr/>
          </p:nvSpPr>
          <p:spPr bwMode="auto">
            <a:xfrm>
              <a:off x="1859" y="1310"/>
              <a:ext cx="0" cy="319"/>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90" name="Line 90"/>
            <p:cNvSpPr>
              <a:spLocks noChangeShapeType="1"/>
            </p:cNvSpPr>
            <p:nvPr/>
          </p:nvSpPr>
          <p:spPr bwMode="auto">
            <a:xfrm>
              <a:off x="3022" y="2387"/>
              <a:ext cx="0" cy="31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08" name="Text Box 8"/>
            <p:cNvSpPr txBox="1">
              <a:spLocks noChangeArrowheads="1"/>
            </p:cNvSpPr>
            <p:nvPr/>
          </p:nvSpPr>
          <p:spPr bwMode="auto">
            <a:xfrm>
              <a:off x="3475" y="2529"/>
              <a:ext cx="595" cy="28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400" b="1">
                  <a:solidFill>
                    <a:srgbClr val="6600CC"/>
                  </a:solidFill>
                  <a:latin typeface="Tahoma" panose="020B0604030504040204" pitchFamily="34" charset="0"/>
                </a:rPr>
                <a:t>С П Д</a:t>
              </a:r>
              <a:endParaRPr lang="ru-RU" altLang="ru-RU" sz="2400" b="1">
                <a:solidFill>
                  <a:srgbClr val="6600CC"/>
                </a:solidFill>
              </a:endParaRPr>
            </a:p>
          </p:txBody>
        </p:sp>
        <p:sp>
          <p:nvSpPr>
            <p:cNvPr id="102411" name="Line 11"/>
            <p:cNvSpPr>
              <a:spLocks noChangeShapeType="1"/>
            </p:cNvSpPr>
            <p:nvPr/>
          </p:nvSpPr>
          <p:spPr bwMode="auto">
            <a:xfrm rot="-5400000">
              <a:off x="3361" y="2080"/>
              <a:ext cx="0" cy="29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12" name="Line 12"/>
            <p:cNvSpPr>
              <a:spLocks noChangeShapeType="1"/>
            </p:cNvSpPr>
            <p:nvPr/>
          </p:nvSpPr>
          <p:spPr bwMode="auto">
            <a:xfrm rot="-5400000">
              <a:off x="3277" y="1394"/>
              <a:ext cx="0" cy="454"/>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14" name="AutoShape 14"/>
            <p:cNvSpPr>
              <a:spLocks noChangeArrowheads="1"/>
            </p:cNvSpPr>
            <p:nvPr/>
          </p:nvSpPr>
          <p:spPr bwMode="auto">
            <a:xfrm>
              <a:off x="1329" y="757"/>
              <a:ext cx="2949" cy="2439"/>
            </a:xfrm>
            <a:prstGeom prst="roundRect">
              <a:avLst>
                <a:gd name="adj" fmla="val 10796"/>
              </a:avLst>
            </a:prstGeom>
            <a:noFill/>
            <a:ln w="25400">
              <a:solidFill>
                <a:srgbClr val="666633"/>
              </a:solidFill>
              <a:prstDash val="dashDot"/>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2415" name="AutoShape 15"/>
            <p:cNvSpPr>
              <a:spLocks noChangeArrowheads="1"/>
            </p:cNvSpPr>
            <p:nvPr/>
          </p:nvSpPr>
          <p:spPr bwMode="auto">
            <a:xfrm>
              <a:off x="1199" y="574"/>
              <a:ext cx="3338" cy="2805"/>
            </a:xfrm>
            <a:prstGeom prst="roundRect">
              <a:avLst>
                <a:gd name="adj" fmla="val 10796"/>
              </a:avLst>
            </a:prstGeom>
            <a:noFill/>
            <a:ln w="25400">
              <a:solidFill>
                <a:srgbClr val="990000"/>
              </a:solidFill>
              <a:prstDash val="lgDashDotDot"/>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2418" name="Line 18"/>
            <p:cNvSpPr>
              <a:spLocks noChangeShapeType="1"/>
            </p:cNvSpPr>
            <p:nvPr/>
          </p:nvSpPr>
          <p:spPr bwMode="auto">
            <a:xfrm flipV="1">
              <a:off x="2084" y="2215"/>
              <a:ext cx="989"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19" name="Line 19"/>
            <p:cNvSpPr>
              <a:spLocks noChangeShapeType="1"/>
            </p:cNvSpPr>
            <p:nvPr/>
          </p:nvSpPr>
          <p:spPr bwMode="auto">
            <a:xfrm>
              <a:off x="1887" y="1891"/>
              <a:ext cx="230" cy="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20" name="Line 20"/>
            <p:cNvSpPr>
              <a:spLocks noChangeShapeType="1"/>
            </p:cNvSpPr>
            <p:nvPr/>
          </p:nvSpPr>
          <p:spPr bwMode="auto">
            <a:xfrm flipV="1">
              <a:off x="2183" y="1682"/>
              <a:ext cx="758" cy="60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21" name="Line 21"/>
            <p:cNvSpPr>
              <a:spLocks noChangeShapeType="1"/>
            </p:cNvSpPr>
            <p:nvPr/>
          </p:nvSpPr>
          <p:spPr bwMode="auto">
            <a:xfrm flipV="1">
              <a:off x="3007" y="1729"/>
              <a:ext cx="0" cy="4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22" name="Line 22"/>
            <p:cNvSpPr>
              <a:spLocks noChangeShapeType="1"/>
            </p:cNvSpPr>
            <p:nvPr/>
          </p:nvSpPr>
          <p:spPr bwMode="auto">
            <a:xfrm flipV="1">
              <a:off x="1953" y="1636"/>
              <a:ext cx="988" cy="162"/>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23" name="Oval 23"/>
            <p:cNvSpPr>
              <a:spLocks noChangeArrowheads="1"/>
            </p:cNvSpPr>
            <p:nvPr/>
          </p:nvSpPr>
          <p:spPr bwMode="auto">
            <a:xfrm>
              <a:off x="1623" y="1536"/>
              <a:ext cx="461" cy="424"/>
            </a:xfrm>
            <a:prstGeom prst="ellipse">
              <a:avLst/>
            </a:prstGeom>
            <a:solidFill>
              <a:srgbClr val="FFD8C5"/>
            </a:solidFill>
            <a:ln w="19050">
              <a:solidFill>
                <a:srgbClr val="996600"/>
              </a:solidFill>
              <a:round/>
              <a:headEnd/>
              <a:tailEnd/>
            </a:ln>
            <a:effectLst>
              <a:outerShdw dist="35921" dir="2700000" algn="ctr" rotWithShape="0">
                <a:srgbClr val="808080"/>
              </a:outerShdw>
            </a:effectLst>
          </p:spPr>
          <p:txBody>
            <a:bodyPr/>
            <a:lstStyle/>
            <a:p>
              <a:endParaRPr lang="ru-RU"/>
            </a:p>
          </p:txBody>
        </p:sp>
        <p:sp>
          <p:nvSpPr>
            <p:cNvPr id="102424" name="Oval 24"/>
            <p:cNvSpPr>
              <a:spLocks noChangeArrowheads="1"/>
            </p:cNvSpPr>
            <p:nvPr/>
          </p:nvSpPr>
          <p:spPr bwMode="auto">
            <a:xfrm>
              <a:off x="1920" y="2103"/>
              <a:ext cx="461" cy="413"/>
            </a:xfrm>
            <a:prstGeom prst="ellipse">
              <a:avLst/>
            </a:prstGeom>
            <a:solidFill>
              <a:srgbClr val="FFD8C5"/>
            </a:solidFill>
            <a:ln w="19050">
              <a:solidFill>
                <a:srgbClr val="996600"/>
              </a:solidFill>
              <a:round/>
              <a:headEnd/>
              <a:tailEnd/>
            </a:ln>
            <a:effectLst>
              <a:outerShdw dist="35921" dir="2700000" algn="ctr" rotWithShape="0">
                <a:srgbClr val="808080"/>
              </a:outerShdw>
            </a:effectLst>
          </p:spPr>
          <p:txBody>
            <a:bodyPr/>
            <a:lstStyle/>
            <a:p>
              <a:endParaRPr lang="ru-RU"/>
            </a:p>
          </p:txBody>
        </p:sp>
        <p:sp>
          <p:nvSpPr>
            <p:cNvPr id="102425" name="Oval 25"/>
            <p:cNvSpPr>
              <a:spLocks noChangeArrowheads="1"/>
            </p:cNvSpPr>
            <p:nvPr/>
          </p:nvSpPr>
          <p:spPr bwMode="auto">
            <a:xfrm>
              <a:off x="2777" y="2053"/>
              <a:ext cx="461" cy="419"/>
            </a:xfrm>
            <a:prstGeom prst="ellipse">
              <a:avLst/>
            </a:prstGeom>
            <a:solidFill>
              <a:srgbClr val="FFD8C5"/>
            </a:solidFill>
            <a:ln w="19050">
              <a:solidFill>
                <a:srgbClr val="996600"/>
              </a:solidFill>
              <a:round/>
              <a:headEnd/>
              <a:tailEnd/>
            </a:ln>
            <a:effectLst>
              <a:outerShdw dist="35921" dir="2700000" algn="ctr" rotWithShape="0">
                <a:srgbClr val="808080"/>
              </a:outerShdw>
            </a:effectLst>
          </p:spPr>
          <p:txBody>
            <a:bodyPr/>
            <a:lstStyle/>
            <a:p>
              <a:endParaRPr lang="ru-RU"/>
            </a:p>
          </p:txBody>
        </p:sp>
        <p:sp>
          <p:nvSpPr>
            <p:cNvPr id="102426" name="Oval 26"/>
            <p:cNvSpPr>
              <a:spLocks noChangeArrowheads="1"/>
            </p:cNvSpPr>
            <p:nvPr/>
          </p:nvSpPr>
          <p:spPr bwMode="auto">
            <a:xfrm>
              <a:off x="2777" y="1508"/>
              <a:ext cx="461" cy="425"/>
            </a:xfrm>
            <a:prstGeom prst="ellipse">
              <a:avLst/>
            </a:prstGeom>
            <a:solidFill>
              <a:srgbClr val="FFD8C5"/>
            </a:solidFill>
            <a:ln w="19050">
              <a:solidFill>
                <a:srgbClr val="996600"/>
              </a:solidFill>
              <a:round/>
              <a:headEnd/>
              <a:tailEnd/>
            </a:ln>
            <a:effectLst>
              <a:outerShdw dist="35921" dir="2700000" algn="ctr" rotWithShape="0">
                <a:srgbClr val="808080"/>
              </a:outerShdw>
            </a:effectLst>
          </p:spPr>
          <p:txBody>
            <a:bodyPr/>
            <a:lstStyle/>
            <a:p>
              <a:endParaRPr lang="ru-RU"/>
            </a:p>
          </p:txBody>
        </p:sp>
        <p:sp>
          <p:nvSpPr>
            <p:cNvPr id="102427" name="AutoShape 27"/>
            <p:cNvSpPr>
              <a:spLocks noChangeArrowheads="1"/>
            </p:cNvSpPr>
            <p:nvPr/>
          </p:nvSpPr>
          <p:spPr bwMode="auto">
            <a:xfrm>
              <a:off x="1491" y="1395"/>
              <a:ext cx="1879" cy="1180"/>
            </a:xfrm>
            <a:prstGeom prst="roundRect">
              <a:avLst>
                <a:gd name="adj" fmla="val 16667"/>
              </a:avLst>
            </a:prstGeom>
            <a:noFill/>
            <a:ln w="25400">
              <a:solidFill>
                <a:schemeClr val="accent2"/>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102428" name="Group 28"/>
            <p:cNvGrpSpPr>
              <a:grpSpLocks/>
            </p:cNvGrpSpPr>
            <p:nvPr/>
          </p:nvGrpSpPr>
          <p:grpSpPr bwMode="auto">
            <a:xfrm flipV="1">
              <a:off x="1653" y="402"/>
              <a:ext cx="405" cy="912"/>
              <a:chOff x="1991" y="4326"/>
              <a:chExt cx="798" cy="2280"/>
            </a:xfrm>
          </p:grpSpPr>
          <p:grpSp>
            <p:nvGrpSpPr>
              <p:cNvPr id="102429" name="Group 29"/>
              <p:cNvGrpSpPr>
                <a:grpSpLocks/>
              </p:cNvGrpSpPr>
              <p:nvPr/>
            </p:nvGrpSpPr>
            <p:grpSpPr bwMode="auto">
              <a:xfrm>
                <a:off x="1991" y="4326"/>
                <a:ext cx="798" cy="2280"/>
                <a:chOff x="1991" y="4326"/>
                <a:chExt cx="798" cy="2280"/>
              </a:xfrm>
            </p:grpSpPr>
            <p:sp>
              <p:nvSpPr>
                <p:cNvPr id="102430" name="Rectangle 30"/>
                <p:cNvSpPr>
                  <a:spLocks noChangeArrowheads="1"/>
                </p:cNvSpPr>
                <p:nvPr/>
              </p:nvSpPr>
              <p:spPr bwMode="auto">
                <a:xfrm>
                  <a:off x="1991" y="4326"/>
                  <a:ext cx="798" cy="2280"/>
                </a:xfrm>
                <a:prstGeom prst="rect">
                  <a:avLst/>
                </a:prstGeom>
                <a:solidFill>
                  <a:srgbClr val="C5FFFF"/>
                </a:solidFill>
                <a:ln w="19050">
                  <a:solidFill>
                    <a:srgbClr val="6600CC"/>
                  </a:solidFill>
                  <a:miter lim="800000"/>
                  <a:headEnd/>
                  <a:tailEnd/>
                </a:ln>
                <a:effectLst>
                  <a:outerShdw dist="35921" dir="2700000" algn="ctr" rotWithShape="0">
                    <a:srgbClr val="808080"/>
                  </a:outerShdw>
                </a:effectLst>
              </p:spPr>
              <p:txBody>
                <a:bodyPr/>
                <a:lstStyle/>
                <a:p>
                  <a:endParaRPr lang="ru-RU"/>
                </a:p>
              </p:txBody>
            </p:sp>
            <p:sp>
              <p:nvSpPr>
                <p:cNvPr id="102431" name="Line 31"/>
                <p:cNvSpPr>
                  <a:spLocks noChangeShapeType="1"/>
                </p:cNvSpPr>
                <p:nvPr/>
              </p:nvSpPr>
              <p:spPr bwMode="auto">
                <a:xfrm>
                  <a:off x="1991" y="4782"/>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32" name="Line 32"/>
                <p:cNvSpPr>
                  <a:spLocks noChangeShapeType="1"/>
                </p:cNvSpPr>
                <p:nvPr/>
              </p:nvSpPr>
              <p:spPr bwMode="auto">
                <a:xfrm>
                  <a:off x="1991" y="5238"/>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33" name="Line 33"/>
                <p:cNvSpPr>
                  <a:spLocks noChangeShapeType="1"/>
                </p:cNvSpPr>
                <p:nvPr/>
              </p:nvSpPr>
              <p:spPr bwMode="auto">
                <a:xfrm>
                  <a:off x="1991" y="5694"/>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34" name="Line 34"/>
                <p:cNvSpPr>
                  <a:spLocks noChangeShapeType="1"/>
                </p:cNvSpPr>
                <p:nvPr/>
              </p:nvSpPr>
              <p:spPr bwMode="auto">
                <a:xfrm>
                  <a:off x="1991" y="6150"/>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02435" name="Oval 35"/>
              <p:cNvSpPr>
                <a:spLocks noChangeArrowheads="1"/>
              </p:cNvSpPr>
              <p:nvPr/>
            </p:nvSpPr>
            <p:spPr bwMode="auto">
              <a:xfrm>
                <a:off x="2105" y="6093"/>
                <a:ext cx="228" cy="114"/>
              </a:xfrm>
              <a:prstGeom prst="ellipse">
                <a:avLst/>
              </a:prstGeom>
              <a:solidFill>
                <a:srgbClr val="00FFFA"/>
              </a:solidFill>
              <a:ln w="19050">
                <a:solidFill>
                  <a:srgbClr val="6600CC"/>
                </a:solidFill>
                <a:round/>
                <a:headEnd/>
                <a:tailEnd/>
              </a:ln>
            </p:spPr>
            <p:txBody>
              <a:bodyPr/>
              <a:lstStyle/>
              <a:p>
                <a:endParaRPr lang="ru-RU"/>
              </a:p>
            </p:txBody>
          </p:sp>
          <p:sp>
            <p:nvSpPr>
              <p:cNvPr id="102436" name="Oval 36"/>
              <p:cNvSpPr>
                <a:spLocks noChangeArrowheads="1"/>
              </p:cNvSpPr>
              <p:nvPr/>
            </p:nvSpPr>
            <p:spPr bwMode="auto">
              <a:xfrm>
                <a:off x="2447" y="6093"/>
                <a:ext cx="228" cy="114"/>
              </a:xfrm>
              <a:prstGeom prst="ellipse">
                <a:avLst/>
              </a:prstGeom>
              <a:solidFill>
                <a:srgbClr val="00FFFA"/>
              </a:solidFill>
              <a:ln w="19050">
                <a:solidFill>
                  <a:srgbClr val="6600CC"/>
                </a:solidFill>
                <a:round/>
                <a:headEnd/>
                <a:tailEnd/>
              </a:ln>
            </p:spPr>
            <p:txBody>
              <a:bodyPr/>
              <a:lstStyle/>
              <a:p>
                <a:endParaRPr lang="ru-RU"/>
              </a:p>
            </p:txBody>
          </p:sp>
        </p:grpSp>
        <p:grpSp>
          <p:nvGrpSpPr>
            <p:cNvPr id="102437" name="Group 37"/>
            <p:cNvGrpSpPr>
              <a:grpSpLocks/>
            </p:cNvGrpSpPr>
            <p:nvPr/>
          </p:nvGrpSpPr>
          <p:grpSpPr bwMode="auto">
            <a:xfrm flipV="1">
              <a:off x="2819" y="402"/>
              <a:ext cx="401" cy="912"/>
              <a:chOff x="1991" y="4326"/>
              <a:chExt cx="798" cy="2280"/>
            </a:xfrm>
          </p:grpSpPr>
          <p:grpSp>
            <p:nvGrpSpPr>
              <p:cNvPr id="102438" name="Group 38"/>
              <p:cNvGrpSpPr>
                <a:grpSpLocks/>
              </p:cNvGrpSpPr>
              <p:nvPr/>
            </p:nvGrpSpPr>
            <p:grpSpPr bwMode="auto">
              <a:xfrm>
                <a:off x="1991" y="4326"/>
                <a:ext cx="798" cy="2280"/>
                <a:chOff x="1991" y="4326"/>
                <a:chExt cx="798" cy="2280"/>
              </a:xfrm>
            </p:grpSpPr>
            <p:sp>
              <p:nvSpPr>
                <p:cNvPr id="102439" name="Rectangle 39"/>
                <p:cNvSpPr>
                  <a:spLocks noChangeArrowheads="1"/>
                </p:cNvSpPr>
                <p:nvPr/>
              </p:nvSpPr>
              <p:spPr bwMode="auto">
                <a:xfrm>
                  <a:off x="1991" y="4326"/>
                  <a:ext cx="798" cy="2280"/>
                </a:xfrm>
                <a:prstGeom prst="rect">
                  <a:avLst/>
                </a:prstGeom>
                <a:solidFill>
                  <a:srgbClr val="C5FFFF"/>
                </a:solidFill>
                <a:ln w="19050">
                  <a:solidFill>
                    <a:srgbClr val="6600CC"/>
                  </a:solidFill>
                  <a:miter lim="800000"/>
                  <a:headEnd/>
                  <a:tailEnd/>
                </a:ln>
                <a:effectLst>
                  <a:outerShdw dist="35921" dir="2700000" algn="ctr" rotWithShape="0">
                    <a:srgbClr val="808080"/>
                  </a:outerShdw>
                </a:effectLst>
              </p:spPr>
              <p:txBody>
                <a:bodyPr/>
                <a:lstStyle/>
                <a:p>
                  <a:endParaRPr lang="ru-RU"/>
                </a:p>
              </p:txBody>
            </p:sp>
            <p:sp>
              <p:nvSpPr>
                <p:cNvPr id="102440" name="Line 40"/>
                <p:cNvSpPr>
                  <a:spLocks noChangeShapeType="1"/>
                </p:cNvSpPr>
                <p:nvPr/>
              </p:nvSpPr>
              <p:spPr bwMode="auto">
                <a:xfrm>
                  <a:off x="1991" y="4782"/>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41" name="Line 41"/>
                <p:cNvSpPr>
                  <a:spLocks noChangeShapeType="1"/>
                </p:cNvSpPr>
                <p:nvPr/>
              </p:nvSpPr>
              <p:spPr bwMode="auto">
                <a:xfrm>
                  <a:off x="1991" y="5238"/>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42" name="Line 42"/>
                <p:cNvSpPr>
                  <a:spLocks noChangeShapeType="1"/>
                </p:cNvSpPr>
                <p:nvPr/>
              </p:nvSpPr>
              <p:spPr bwMode="auto">
                <a:xfrm>
                  <a:off x="1991" y="5694"/>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43" name="Line 43"/>
                <p:cNvSpPr>
                  <a:spLocks noChangeShapeType="1"/>
                </p:cNvSpPr>
                <p:nvPr/>
              </p:nvSpPr>
              <p:spPr bwMode="auto">
                <a:xfrm>
                  <a:off x="1991" y="6150"/>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02444" name="Oval 44"/>
              <p:cNvSpPr>
                <a:spLocks noChangeArrowheads="1"/>
              </p:cNvSpPr>
              <p:nvPr/>
            </p:nvSpPr>
            <p:spPr bwMode="auto">
              <a:xfrm>
                <a:off x="2105" y="6093"/>
                <a:ext cx="228" cy="114"/>
              </a:xfrm>
              <a:prstGeom prst="ellipse">
                <a:avLst/>
              </a:prstGeom>
              <a:solidFill>
                <a:srgbClr val="00FFFA"/>
              </a:solidFill>
              <a:ln w="19050">
                <a:solidFill>
                  <a:srgbClr val="6600CC"/>
                </a:solidFill>
                <a:round/>
                <a:headEnd/>
                <a:tailEnd/>
              </a:ln>
            </p:spPr>
            <p:txBody>
              <a:bodyPr/>
              <a:lstStyle/>
              <a:p>
                <a:endParaRPr lang="ru-RU"/>
              </a:p>
            </p:txBody>
          </p:sp>
          <p:sp>
            <p:nvSpPr>
              <p:cNvPr id="102445" name="Oval 45"/>
              <p:cNvSpPr>
                <a:spLocks noChangeArrowheads="1"/>
              </p:cNvSpPr>
              <p:nvPr/>
            </p:nvSpPr>
            <p:spPr bwMode="auto">
              <a:xfrm>
                <a:off x="2447" y="6093"/>
                <a:ext cx="228" cy="114"/>
              </a:xfrm>
              <a:prstGeom prst="ellipse">
                <a:avLst/>
              </a:prstGeom>
              <a:solidFill>
                <a:srgbClr val="00FFFA"/>
              </a:solidFill>
              <a:ln w="19050">
                <a:solidFill>
                  <a:srgbClr val="6600CC"/>
                </a:solidFill>
                <a:round/>
                <a:headEnd/>
                <a:tailEnd/>
              </a:ln>
            </p:spPr>
            <p:txBody>
              <a:bodyPr/>
              <a:lstStyle/>
              <a:p>
                <a:endParaRPr lang="ru-RU"/>
              </a:p>
            </p:txBody>
          </p:sp>
        </p:grpSp>
        <p:grpSp>
          <p:nvGrpSpPr>
            <p:cNvPr id="102446" name="Group 46"/>
            <p:cNvGrpSpPr>
              <a:grpSpLocks/>
            </p:cNvGrpSpPr>
            <p:nvPr/>
          </p:nvGrpSpPr>
          <p:grpSpPr bwMode="auto">
            <a:xfrm rot="-5400000">
              <a:off x="3987" y="1546"/>
              <a:ext cx="324" cy="1319"/>
              <a:chOff x="1991" y="4326"/>
              <a:chExt cx="798" cy="2280"/>
            </a:xfrm>
          </p:grpSpPr>
          <p:grpSp>
            <p:nvGrpSpPr>
              <p:cNvPr id="102447" name="Group 47"/>
              <p:cNvGrpSpPr>
                <a:grpSpLocks/>
              </p:cNvGrpSpPr>
              <p:nvPr/>
            </p:nvGrpSpPr>
            <p:grpSpPr bwMode="auto">
              <a:xfrm>
                <a:off x="1991" y="4326"/>
                <a:ext cx="798" cy="2280"/>
                <a:chOff x="1991" y="4326"/>
                <a:chExt cx="798" cy="2280"/>
              </a:xfrm>
            </p:grpSpPr>
            <p:sp>
              <p:nvSpPr>
                <p:cNvPr id="102448" name="Rectangle 48"/>
                <p:cNvSpPr>
                  <a:spLocks noChangeArrowheads="1"/>
                </p:cNvSpPr>
                <p:nvPr/>
              </p:nvSpPr>
              <p:spPr bwMode="auto">
                <a:xfrm>
                  <a:off x="1991" y="4326"/>
                  <a:ext cx="798" cy="2280"/>
                </a:xfrm>
                <a:prstGeom prst="rect">
                  <a:avLst/>
                </a:prstGeom>
                <a:solidFill>
                  <a:srgbClr val="C5FFFF"/>
                </a:solidFill>
                <a:ln w="19050">
                  <a:solidFill>
                    <a:srgbClr val="6600CC"/>
                  </a:solidFill>
                  <a:miter lim="800000"/>
                  <a:headEnd/>
                  <a:tailEnd/>
                </a:ln>
                <a:effectLst>
                  <a:outerShdw dist="35921" dir="2700000" algn="ctr" rotWithShape="0">
                    <a:srgbClr val="808080"/>
                  </a:outerShdw>
                </a:effectLst>
              </p:spPr>
              <p:txBody>
                <a:bodyPr/>
                <a:lstStyle/>
                <a:p>
                  <a:endParaRPr lang="ru-RU"/>
                </a:p>
              </p:txBody>
            </p:sp>
            <p:sp>
              <p:nvSpPr>
                <p:cNvPr id="102449" name="Line 49"/>
                <p:cNvSpPr>
                  <a:spLocks noChangeShapeType="1"/>
                </p:cNvSpPr>
                <p:nvPr/>
              </p:nvSpPr>
              <p:spPr bwMode="auto">
                <a:xfrm>
                  <a:off x="1991" y="4782"/>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50" name="Line 50"/>
                <p:cNvSpPr>
                  <a:spLocks noChangeShapeType="1"/>
                </p:cNvSpPr>
                <p:nvPr/>
              </p:nvSpPr>
              <p:spPr bwMode="auto">
                <a:xfrm>
                  <a:off x="1991" y="5238"/>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51" name="Line 51"/>
                <p:cNvSpPr>
                  <a:spLocks noChangeShapeType="1"/>
                </p:cNvSpPr>
                <p:nvPr/>
              </p:nvSpPr>
              <p:spPr bwMode="auto">
                <a:xfrm>
                  <a:off x="1991" y="5694"/>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52" name="Line 52"/>
                <p:cNvSpPr>
                  <a:spLocks noChangeShapeType="1"/>
                </p:cNvSpPr>
                <p:nvPr/>
              </p:nvSpPr>
              <p:spPr bwMode="auto">
                <a:xfrm>
                  <a:off x="1991" y="6150"/>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02453" name="Oval 53"/>
              <p:cNvSpPr>
                <a:spLocks noChangeArrowheads="1"/>
              </p:cNvSpPr>
              <p:nvPr/>
            </p:nvSpPr>
            <p:spPr bwMode="auto">
              <a:xfrm>
                <a:off x="2105" y="6093"/>
                <a:ext cx="228" cy="114"/>
              </a:xfrm>
              <a:prstGeom prst="ellipse">
                <a:avLst/>
              </a:prstGeom>
              <a:solidFill>
                <a:srgbClr val="00FFFA"/>
              </a:solidFill>
              <a:ln w="19050">
                <a:solidFill>
                  <a:srgbClr val="6600CC"/>
                </a:solidFill>
                <a:round/>
                <a:headEnd/>
                <a:tailEnd/>
              </a:ln>
            </p:spPr>
            <p:txBody>
              <a:bodyPr/>
              <a:lstStyle/>
              <a:p>
                <a:endParaRPr lang="ru-RU"/>
              </a:p>
            </p:txBody>
          </p:sp>
          <p:sp>
            <p:nvSpPr>
              <p:cNvPr id="102454" name="Oval 54"/>
              <p:cNvSpPr>
                <a:spLocks noChangeArrowheads="1"/>
              </p:cNvSpPr>
              <p:nvPr/>
            </p:nvSpPr>
            <p:spPr bwMode="auto">
              <a:xfrm>
                <a:off x="2447" y="6093"/>
                <a:ext cx="228" cy="114"/>
              </a:xfrm>
              <a:prstGeom prst="ellipse">
                <a:avLst/>
              </a:prstGeom>
              <a:solidFill>
                <a:srgbClr val="00FFFA"/>
              </a:solidFill>
              <a:ln w="19050">
                <a:solidFill>
                  <a:srgbClr val="6600CC"/>
                </a:solidFill>
                <a:round/>
                <a:headEnd/>
                <a:tailEnd/>
              </a:ln>
            </p:spPr>
            <p:txBody>
              <a:bodyPr/>
              <a:lstStyle/>
              <a:p>
                <a:endParaRPr lang="ru-RU"/>
              </a:p>
            </p:txBody>
          </p:sp>
        </p:grpSp>
        <p:grpSp>
          <p:nvGrpSpPr>
            <p:cNvPr id="102455" name="Group 55"/>
            <p:cNvGrpSpPr>
              <a:grpSpLocks/>
            </p:cNvGrpSpPr>
            <p:nvPr/>
          </p:nvGrpSpPr>
          <p:grpSpPr bwMode="auto">
            <a:xfrm rot="-5400000">
              <a:off x="3987" y="968"/>
              <a:ext cx="324" cy="1319"/>
              <a:chOff x="1991" y="4326"/>
              <a:chExt cx="798" cy="2280"/>
            </a:xfrm>
          </p:grpSpPr>
          <p:grpSp>
            <p:nvGrpSpPr>
              <p:cNvPr id="102456" name="Group 56"/>
              <p:cNvGrpSpPr>
                <a:grpSpLocks/>
              </p:cNvGrpSpPr>
              <p:nvPr/>
            </p:nvGrpSpPr>
            <p:grpSpPr bwMode="auto">
              <a:xfrm>
                <a:off x="1991" y="4326"/>
                <a:ext cx="798" cy="2280"/>
                <a:chOff x="1991" y="4326"/>
                <a:chExt cx="798" cy="2280"/>
              </a:xfrm>
            </p:grpSpPr>
            <p:sp>
              <p:nvSpPr>
                <p:cNvPr id="102457" name="Rectangle 57"/>
                <p:cNvSpPr>
                  <a:spLocks noChangeArrowheads="1"/>
                </p:cNvSpPr>
                <p:nvPr/>
              </p:nvSpPr>
              <p:spPr bwMode="auto">
                <a:xfrm>
                  <a:off x="1991" y="4326"/>
                  <a:ext cx="798" cy="2280"/>
                </a:xfrm>
                <a:prstGeom prst="rect">
                  <a:avLst/>
                </a:prstGeom>
                <a:solidFill>
                  <a:srgbClr val="C5FFFF"/>
                </a:solidFill>
                <a:ln w="19050">
                  <a:solidFill>
                    <a:srgbClr val="6600CC"/>
                  </a:solidFill>
                  <a:miter lim="800000"/>
                  <a:headEnd/>
                  <a:tailEnd/>
                </a:ln>
                <a:effectLst>
                  <a:outerShdw dist="35921" dir="2700000" algn="ctr" rotWithShape="0">
                    <a:srgbClr val="808080"/>
                  </a:outerShdw>
                </a:effectLst>
              </p:spPr>
              <p:txBody>
                <a:bodyPr/>
                <a:lstStyle/>
                <a:p>
                  <a:endParaRPr lang="ru-RU"/>
                </a:p>
              </p:txBody>
            </p:sp>
            <p:sp>
              <p:nvSpPr>
                <p:cNvPr id="102458" name="Line 58"/>
                <p:cNvSpPr>
                  <a:spLocks noChangeShapeType="1"/>
                </p:cNvSpPr>
                <p:nvPr/>
              </p:nvSpPr>
              <p:spPr bwMode="auto">
                <a:xfrm>
                  <a:off x="1991" y="4782"/>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59" name="Line 59"/>
                <p:cNvSpPr>
                  <a:spLocks noChangeShapeType="1"/>
                </p:cNvSpPr>
                <p:nvPr/>
              </p:nvSpPr>
              <p:spPr bwMode="auto">
                <a:xfrm>
                  <a:off x="1991" y="5238"/>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60" name="Line 60"/>
                <p:cNvSpPr>
                  <a:spLocks noChangeShapeType="1"/>
                </p:cNvSpPr>
                <p:nvPr/>
              </p:nvSpPr>
              <p:spPr bwMode="auto">
                <a:xfrm>
                  <a:off x="1991" y="5694"/>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61" name="Line 61"/>
                <p:cNvSpPr>
                  <a:spLocks noChangeShapeType="1"/>
                </p:cNvSpPr>
                <p:nvPr/>
              </p:nvSpPr>
              <p:spPr bwMode="auto">
                <a:xfrm>
                  <a:off x="1991" y="6150"/>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02462" name="Oval 62"/>
              <p:cNvSpPr>
                <a:spLocks noChangeArrowheads="1"/>
              </p:cNvSpPr>
              <p:nvPr/>
            </p:nvSpPr>
            <p:spPr bwMode="auto">
              <a:xfrm>
                <a:off x="2105" y="6093"/>
                <a:ext cx="228" cy="114"/>
              </a:xfrm>
              <a:prstGeom prst="ellipse">
                <a:avLst/>
              </a:prstGeom>
              <a:solidFill>
                <a:srgbClr val="00FFFA"/>
              </a:solidFill>
              <a:ln w="19050">
                <a:solidFill>
                  <a:srgbClr val="6600CC"/>
                </a:solidFill>
                <a:round/>
                <a:headEnd/>
                <a:tailEnd/>
              </a:ln>
            </p:spPr>
            <p:txBody>
              <a:bodyPr/>
              <a:lstStyle/>
              <a:p>
                <a:endParaRPr lang="ru-RU"/>
              </a:p>
            </p:txBody>
          </p:sp>
          <p:sp>
            <p:nvSpPr>
              <p:cNvPr id="102463" name="Oval 63"/>
              <p:cNvSpPr>
                <a:spLocks noChangeArrowheads="1"/>
              </p:cNvSpPr>
              <p:nvPr/>
            </p:nvSpPr>
            <p:spPr bwMode="auto">
              <a:xfrm>
                <a:off x="2447" y="6093"/>
                <a:ext cx="228" cy="114"/>
              </a:xfrm>
              <a:prstGeom prst="ellipse">
                <a:avLst/>
              </a:prstGeom>
              <a:solidFill>
                <a:srgbClr val="00FFFA"/>
              </a:solidFill>
              <a:ln w="19050">
                <a:solidFill>
                  <a:srgbClr val="6600CC"/>
                </a:solidFill>
                <a:round/>
                <a:headEnd/>
                <a:tailEnd/>
              </a:ln>
            </p:spPr>
            <p:txBody>
              <a:bodyPr/>
              <a:lstStyle/>
              <a:p>
                <a:endParaRPr lang="ru-RU"/>
              </a:p>
            </p:txBody>
          </p:sp>
        </p:grpSp>
        <p:grpSp>
          <p:nvGrpSpPr>
            <p:cNvPr id="102464" name="Group 64"/>
            <p:cNvGrpSpPr>
              <a:grpSpLocks/>
            </p:cNvGrpSpPr>
            <p:nvPr/>
          </p:nvGrpSpPr>
          <p:grpSpPr bwMode="auto">
            <a:xfrm>
              <a:off x="2795" y="2642"/>
              <a:ext cx="397" cy="912"/>
              <a:chOff x="1991" y="4326"/>
              <a:chExt cx="798" cy="2280"/>
            </a:xfrm>
          </p:grpSpPr>
          <p:grpSp>
            <p:nvGrpSpPr>
              <p:cNvPr id="102465" name="Group 65"/>
              <p:cNvGrpSpPr>
                <a:grpSpLocks/>
              </p:cNvGrpSpPr>
              <p:nvPr/>
            </p:nvGrpSpPr>
            <p:grpSpPr bwMode="auto">
              <a:xfrm>
                <a:off x="1991" y="4326"/>
                <a:ext cx="798" cy="2280"/>
                <a:chOff x="1991" y="4326"/>
                <a:chExt cx="798" cy="2280"/>
              </a:xfrm>
            </p:grpSpPr>
            <p:sp>
              <p:nvSpPr>
                <p:cNvPr id="102466" name="Rectangle 66"/>
                <p:cNvSpPr>
                  <a:spLocks noChangeArrowheads="1"/>
                </p:cNvSpPr>
                <p:nvPr/>
              </p:nvSpPr>
              <p:spPr bwMode="auto">
                <a:xfrm>
                  <a:off x="1991" y="4326"/>
                  <a:ext cx="798" cy="2280"/>
                </a:xfrm>
                <a:prstGeom prst="rect">
                  <a:avLst/>
                </a:prstGeom>
                <a:solidFill>
                  <a:srgbClr val="C5FFFF"/>
                </a:solidFill>
                <a:ln w="19050">
                  <a:solidFill>
                    <a:srgbClr val="6600CC"/>
                  </a:solidFill>
                  <a:miter lim="800000"/>
                  <a:headEnd/>
                  <a:tailEnd/>
                </a:ln>
                <a:effectLst>
                  <a:outerShdw dist="35921" dir="2700000" algn="ctr" rotWithShape="0">
                    <a:srgbClr val="808080"/>
                  </a:outerShdw>
                </a:effectLst>
              </p:spPr>
              <p:txBody>
                <a:bodyPr/>
                <a:lstStyle/>
                <a:p>
                  <a:endParaRPr lang="ru-RU"/>
                </a:p>
              </p:txBody>
            </p:sp>
            <p:sp>
              <p:nvSpPr>
                <p:cNvPr id="102467" name="Line 67"/>
                <p:cNvSpPr>
                  <a:spLocks noChangeShapeType="1"/>
                </p:cNvSpPr>
                <p:nvPr/>
              </p:nvSpPr>
              <p:spPr bwMode="auto">
                <a:xfrm>
                  <a:off x="1991" y="4782"/>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68" name="Line 68"/>
                <p:cNvSpPr>
                  <a:spLocks noChangeShapeType="1"/>
                </p:cNvSpPr>
                <p:nvPr/>
              </p:nvSpPr>
              <p:spPr bwMode="auto">
                <a:xfrm>
                  <a:off x="1991" y="5238"/>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69" name="Line 69"/>
                <p:cNvSpPr>
                  <a:spLocks noChangeShapeType="1"/>
                </p:cNvSpPr>
                <p:nvPr/>
              </p:nvSpPr>
              <p:spPr bwMode="auto">
                <a:xfrm>
                  <a:off x="1991" y="5694"/>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2470" name="Line 70"/>
                <p:cNvSpPr>
                  <a:spLocks noChangeShapeType="1"/>
                </p:cNvSpPr>
                <p:nvPr/>
              </p:nvSpPr>
              <p:spPr bwMode="auto">
                <a:xfrm>
                  <a:off x="1991" y="6150"/>
                  <a:ext cx="798" cy="0"/>
                </a:xfrm>
                <a:prstGeom prst="line">
                  <a:avLst/>
                </a:prstGeom>
                <a:noFill/>
                <a:ln w="19050">
                  <a:solidFill>
                    <a:srgbClr val="6600CC"/>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02471" name="Oval 71"/>
              <p:cNvSpPr>
                <a:spLocks noChangeArrowheads="1"/>
              </p:cNvSpPr>
              <p:nvPr/>
            </p:nvSpPr>
            <p:spPr bwMode="auto">
              <a:xfrm>
                <a:off x="2105" y="6093"/>
                <a:ext cx="228" cy="114"/>
              </a:xfrm>
              <a:prstGeom prst="ellipse">
                <a:avLst/>
              </a:prstGeom>
              <a:solidFill>
                <a:srgbClr val="00FFFA"/>
              </a:solidFill>
              <a:ln w="19050">
                <a:solidFill>
                  <a:srgbClr val="6600CC"/>
                </a:solidFill>
                <a:round/>
                <a:headEnd/>
                <a:tailEnd/>
              </a:ln>
            </p:spPr>
            <p:txBody>
              <a:bodyPr/>
              <a:lstStyle/>
              <a:p>
                <a:endParaRPr lang="ru-RU"/>
              </a:p>
            </p:txBody>
          </p:sp>
          <p:sp>
            <p:nvSpPr>
              <p:cNvPr id="102472" name="Oval 72"/>
              <p:cNvSpPr>
                <a:spLocks noChangeArrowheads="1"/>
              </p:cNvSpPr>
              <p:nvPr/>
            </p:nvSpPr>
            <p:spPr bwMode="auto">
              <a:xfrm>
                <a:off x="2447" y="6093"/>
                <a:ext cx="228" cy="114"/>
              </a:xfrm>
              <a:prstGeom prst="ellipse">
                <a:avLst/>
              </a:prstGeom>
              <a:solidFill>
                <a:srgbClr val="00FFFA"/>
              </a:solidFill>
              <a:ln w="19050">
                <a:solidFill>
                  <a:srgbClr val="6600CC"/>
                </a:solidFill>
                <a:round/>
                <a:headEnd/>
                <a:tailEnd/>
              </a:ln>
            </p:spPr>
            <p:txBody>
              <a:bodyPr/>
              <a:lstStyle/>
              <a:p>
                <a:endParaRPr lang="ru-RU"/>
              </a:p>
            </p:txBody>
          </p:sp>
        </p:grpSp>
        <p:grpSp>
          <p:nvGrpSpPr>
            <p:cNvPr id="102473" name="Group 73"/>
            <p:cNvGrpSpPr>
              <a:grpSpLocks/>
            </p:cNvGrpSpPr>
            <p:nvPr/>
          </p:nvGrpSpPr>
          <p:grpSpPr bwMode="auto">
            <a:xfrm>
              <a:off x="1944" y="2642"/>
              <a:ext cx="397" cy="912"/>
              <a:chOff x="1991" y="4326"/>
              <a:chExt cx="798" cy="2280"/>
            </a:xfrm>
          </p:grpSpPr>
          <p:grpSp>
            <p:nvGrpSpPr>
              <p:cNvPr id="102474" name="Group 74"/>
              <p:cNvGrpSpPr>
                <a:grpSpLocks/>
              </p:cNvGrpSpPr>
              <p:nvPr/>
            </p:nvGrpSpPr>
            <p:grpSpPr bwMode="auto">
              <a:xfrm>
                <a:off x="1991" y="4326"/>
                <a:ext cx="798" cy="2280"/>
                <a:chOff x="1991" y="4326"/>
                <a:chExt cx="798" cy="2280"/>
              </a:xfrm>
            </p:grpSpPr>
            <p:sp>
              <p:nvSpPr>
                <p:cNvPr id="102475" name="Rectangle 75"/>
                <p:cNvSpPr>
                  <a:spLocks noChangeArrowheads="1"/>
                </p:cNvSpPr>
                <p:nvPr/>
              </p:nvSpPr>
              <p:spPr bwMode="auto">
                <a:xfrm>
                  <a:off x="1991" y="4326"/>
                  <a:ext cx="798" cy="2280"/>
                </a:xfrm>
                <a:prstGeom prst="rect">
                  <a:avLst/>
                </a:prstGeom>
                <a:solidFill>
                  <a:srgbClr val="C5FFFF"/>
                </a:solidFill>
                <a:ln w="19050">
                  <a:solidFill>
                    <a:srgbClr val="6600CC"/>
                  </a:solidFill>
                  <a:miter lim="800000"/>
                  <a:headEnd/>
                  <a:tailEnd/>
                </a:ln>
                <a:effectLst>
                  <a:outerShdw dist="35921" dir="2700000" algn="ctr" rotWithShape="0">
                    <a:srgbClr val="808080"/>
                  </a:outerShdw>
                </a:effectLst>
              </p:spPr>
              <p:txBody>
                <a:bodyPr/>
                <a:lstStyle/>
                <a:p>
                  <a:endParaRPr lang="ru-RU"/>
                </a:p>
              </p:txBody>
            </p:sp>
            <p:sp>
              <p:nvSpPr>
                <p:cNvPr id="102476" name="Line 76"/>
                <p:cNvSpPr>
                  <a:spLocks noChangeShapeType="1"/>
                </p:cNvSpPr>
                <p:nvPr/>
              </p:nvSpPr>
              <p:spPr bwMode="auto">
                <a:xfrm>
                  <a:off x="1991" y="4782"/>
                  <a:ext cx="798" cy="0"/>
                </a:xfrm>
                <a:prstGeom prst="line">
                  <a:avLst/>
                </a:prstGeom>
                <a:noFill/>
                <a:ln w="19050">
                  <a:solidFill>
                    <a:srgbClr val="6600CC"/>
                  </a:solidFill>
                  <a:round/>
                  <a:headEnd/>
                  <a:tailEnd/>
                </a:ln>
              </p:spPr>
              <p:txBody>
                <a:bodyPr/>
                <a:lstStyle/>
                <a:p>
                  <a:endParaRPr lang="ru-RU"/>
                </a:p>
              </p:txBody>
            </p:sp>
            <p:sp>
              <p:nvSpPr>
                <p:cNvPr id="102477" name="Line 77"/>
                <p:cNvSpPr>
                  <a:spLocks noChangeShapeType="1"/>
                </p:cNvSpPr>
                <p:nvPr/>
              </p:nvSpPr>
              <p:spPr bwMode="auto">
                <a:xfrm>
                  <a:off x="1991" y="5238"/>
                  <a:ext cx="798" cy="0"/>
                </a:xfrm>
                <a:prstGeom prst="line">
                  <a:avLst/>
                </a:prstGeom>
                <a:noFill/>
                <a:ln w="19050">
                  <a:solidFill>
                    <a:srgbClr val="6600CC"/>
                  </a:solidFill>
                  <a:round/>
                  <a:headEnd/>
                  <a:tailEnd/>
                </a:ln>
              </p:spPr>
              <p:txBody>
                <a:bodyPr/>
                <a:lstStyle/>
                <a:p>
                  <a:endParaRPr lang="ru-RU"/>
                </a:p>
              </p:txBody>
            </p:sp>
            <p:sp>
              <p:nvSpPr>
                <p:cNvPr id="102478" name="Line 78"/>
                <p:cNvSpPr>
                  <a:spLocks noChangeShapeType="1"/>
                </p:cNvSpPr>
                <p:nvPr/>
              </p:nvSpPr>
              <p:spPr bwMode="auto">
                <a:xfrm>
                  <a:off x="1991" y="5694"/>
                  <a:ext cx="798" cy="0"/>
                </a:xfrm>
                <a:prstGeom prst="line">
                  <a:avLst/>
                </a:prstGeom>
                <a:noFill/>
                <a:ln w="19050">
                  <a:solidFill>
                    <a:srgbClr val="6600CC"/>
                  </a:solidFill>
                  <a:round/>
                  <a:headEnd/>
                  <a:tailEnd/>
                </a:ln>
              </p:spPr>
              <p:txBody>
                <a:bodyPr/>
                <a:lstStyle/>
                <a:p>
                  <a:endParaRPr lang="ru-RU"/>
                </a:p>
              </p:txBody>
            </p:sp>
            <p:sp>
              <p:nvSpPr>
                <p:cNvPr id="102479" name="Line 79"/>
                <p:cNvSpPr>
                  <a:spLocks noChangeShapeType="1"/>
                </p:cNvSpPr>
                <p:nvPr/>
              </p:nvSpPr>
              <p:spPr bwMode="auto">
                <a:xfrm>
                  <a:off x="1991" y="6150"/>
                  <a:ext cx="798" cy="0"/>
                </a:xfrm>
                <a:prstGeom prst="line">
                  <a:avLst/>
                </a:prstGeom>
                <a:noFill/>
                <a:ln w="19050">
                  <a:solidFill>
                    <a:srgbClr val="6600CC"/>
                  </a:solidFill>
                  <a:round/>
                  <a:headEnd/>
                  <a:tailEnd/>
                </a:ln>
              </p:spPr>
              <p:txBody>
                <a:bodyPr/>
                <a:lstStyle/>
                <a:p>
                  <a:endParaRPr lang="ru-RU"/>
                </a:p>
              </p:txBody>
            </p:sp>
          </p:grpSp>
          <p:sp>
            <p:nvSpPr>
              <p:cNvPr id="102480" name="Oval 80"/>
              <p:cNvSpPr>
                <a:spLocks noChangeArrowheads="1"/>
              </p:cNvSpPr>
              <p:nvPr/>
            </p:nvSpPr>
            <p:spPr bwMode="auto">
              <a:xfrm>
                <a:off x="2105" y="6093"/>
                <a:ext cx="228" cy="114"/>
              </a:xfrm>
              <a:prstGeom prst="ellipse">
                <a:avLst/>
              </a:prstGeom>
              <a:solidFill>
                <a:srgbClr val="00FFFA"/>
              </a:solidFill>
              <a:ln w="19050">
                <a:solidFill>
                  <a:srgbClr val="6600CC"/>
                </a:solidFill>
                <a:round/>
                <a:headEnd/>
                <a:tailEnd/>
              </a:ln>
            </p:spPr>
            <p:txBody>
              <a:bodyPr/>
              <a:lstStyle/>
              <a:p>
                <a:endParaRPr lang="ru-RU"/>
              </a:p>
            </p:txBody>
          </p:sp>
          <p:sp>
            <p:nvSpPr>
              <p:cNvPr id="102481" name="Oval 81"/>
              <p:cNvSpPr>
                <a:spLocks noChangeArrowheads="1"/>
              </p:cNvSpPr>
              <p:nvPr/>
            </p:nvSpPr>
            <p:spPr bwMode="auto">
              <a:xfrm>
                <a:off x="2447" y="6093"/>
                <a:ext cx="228" cy="114"/>
              </a:xfrm>
              <a:prstGeom prst="ellipse">
                <a:avLst/>
              </a:prstGeom>
              <a:solidFill>
                <a:srgbClr val="00FFFA"/>
              </a:solidFill>
              <a:ln w="19050">
                <a:solidFill>
                  <a:srgbClr val="6600CC"/>
                </a:solidFill>
                <a:round/>
                <a:headEnd/>
                <a:tailEnd/>
              </a:ln>
            </p:spPr>
            <p:txBody>
              <a:bodyPr/>
              <a:lstStyle/>
              <a:p>
                <a:endParaRPr lang="ru-RU"/>
              </a:p>
            </p:txBody>
          </p:sp>
        </p:grpSp>
        <p:sp>
          <p:nvSpPr>
            <p:cNvPr id="102482" name="Text Box 82"/>
            <p:cNvSpPr txBox="1">
              <a:spLocks noChangeArrowheads="1"/>
            </p:cNvSpPr>
            <p:nvPr/>
          </p:nvSpPr>
          <p:spPr bwMode="auto">
            <a:xfrm>
              <a:off x="1944" y="1423"/>
              <a:ext cx="936"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90000"/>
                </a:lnSpc>
              </a:pPr>
              <a:r>
                <a:rPr lang="ru-RU" altLang="ru-RU" sz="1600" b="1">
                  <a:solidFill>
                    <a:srgbClr val="6600CC"/>
                  </a:solidFill>
                </a:rPr>
                <a:t>Базовая СПД</a:t>
              </a:r>
            </a:p>
          </p:txBody>
        </p:sp>
        <p:sp>
          <p:nvSpPr>
            <p:cNvPr id="102483" name="Text Box 83"/>
            <p:cNvSpPr txBox="1">
              <a:spLocks noChangeArrowheads="1"/>
            </p:cNvSpPr>
            <p:nvPr/>
          </p:nvSpPr>
          <p:spPr bwMode="auto">
            <a:xfrm>
              <a:off x="3249" y="572"/>
              <a:ext cx="1474" cy="19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ru-RU" b="1">
                  <a:solidFill>
                    <a:srgbClr val="6600CC"/>
                  </a:solidFill>
                  <a:latin typeface="Arial Narrow" panose="020B0606020202030204" pitchFamily="34" charset="0"/>
                </a:rPr>
                <a:t>Транспортная сеть</a:t>
              </a:r>
            </a:p>
          </p:txBody>
        </p:sp>
        <p:sp>
          <p:nvSpPr>
            <p:cNvPr id="102484" name="Text Box 84"/>
            <p:cNvSpPr txBox="1">
              <a:spLocks noChangeArrowheads="1"/>
            </p:cNvSpPr>
            <p:nvPr/>
          </p:nvSpPr>
          <p:spPr bwMode="auto">
            <a:xfrm>
              <a:off x="2823" y="1650"/>
              <a:ext cx="368"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latin typeface="Tahoma" panose="020B0604030504040204" pitchFamily="34" charset="0"/>
                </a:rPr>
                <a:t>У С</a:t>
              </a:r>
            </a:p>
          </p:txBody>
        </p:sp>
        <p:sp>
          <p:nvSpPr>
            <p:cNvPr id="102492" name="Text Box 92"/>
            <p:cNvSpPr txBox="1">
              <a:spLocks noChangeArrowheads="1"/>
            </p:cNvSpPr>
            <p:nvPr/>
          </p:nvSpPr>
          <p:spPr bwMode="auto">
            <a:xfrm>
              <a:off x="2398" y="3492"/>
              <a:ext cx="194" cy="16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2000" b="1">
                  <a:solidFill>
                    <a:srgbClr val="009900"/>
                  </a:solidFill>
                  <a:latin typeface="Tahoma" panose="020B0604030504040204" pitchFamily="34" charset="0"/>
                </a:rPr>
                <a:t>A</a:t>
              </a:r>
              <a:endParaRPr lang="ru-RU" altLang="ru-RU" sz="2000" b="1">
                <a:solidFill>
                  <a:srgbClr val="009900"/>
                </a:solidFill>
                <a:latin typeface="Tahoma" panose="020B0604030504040204" pitchFamily="34" charset="0"/>
              </a:endParaRPr>
            </a:p>
          </p:txBody>
        </p:sp>
        <p:sp>
          <p:nvSpPr>
            <p:cNvPr id="102493" name="Text Box 93"/>
            <p:cNvSpPr txBox="1">
              <a:spLocks noChangeArrowheads="1"/>
            </p:cNvSpPr>
            <p:nvPr/>
          </p:nvSpPr>
          <p:spPr bwMode="auto">
            <a:xfrm>
              <a:off x="3249" y="3464"/>
              <a:ext cx="195"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2000" b="1">
                  <a:solidFill>
                    <a:srgbClr val="009900"/>
                  </a:solidFill>
                  <a:latin typeface="Tahoma" panose="020B0604030504040204" pitchFamily="34" charset="0"/>
                </a:rPr>
                <a:t>B</a:t>
              </a:r>
              <a:endParaRPr lang="ru-RU" altLang="ru-RU" sz="2000" b="1">
                <a:solidFill>
                  <a:srgbClr val="009900"/>
                </a:solidFill>
                <a:latin typeface="Tahoma" panose="020B0604030504040204" pitchFamily="34" charset="0"/>
              </a:endParaRPr>
            </a:p>
          </p:txBody>
        </p:sp>
        <p:sp>
          <p:nvSpPr>
            <p:cNvPr id="102494" name="Text Box 94"/>
            <p:cNvSpPr txBox="1">
              <a:spLocks noChangeArrowheads="1"/>
            </p:cNvSpPr>
            <p:nvPr/>
          </p:nvSpPr>
          <p:spPr bwMode="auto">
            <a:xfrm>
              <a:off x="4608" y="2408"/>
              <a:ext cx="195" cy="17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2000" b="1">
                  <a:solidFill>
                    <a:srgbClr val="009900"/>
                  </a:solidFill>
                  <a:latin typeface="Tahoma" panose="020B0604030504040204" pitchFamily="34" charset="0"/>
                </a:rPr>
                <a:t>C</a:t>
              </a:r>
              <a:endParaRPr lang="ru-RU" altLang="ru-RU" sz="2000" b="1">
                <a:solidFill>
                  <a:srgbClr val="009900"/>
                </a:solidFill>
                <a:latin typeface="Tahoma" panose="020B0604030504040204" pitchFamily="34" charset="0"/>
              </a:endParaRPr>
            </a:p>
          </p:txBody>
        </p:sp>
        <p:sp>
          <p:nvSpPr>
            <p:cNvPr id="102495" name="Text Box 95"/>
            <p:cNvSpPr txBox="1">
              <a:spLocks noChangeArrowheads="1"/>
            </p:cNvSpPr>
            <p:nvPr/>
          </p:nvSpPr>
          <p:spPr bwMode="auto">
            <a:xfrm>
              <a:off x="4608" y="1816"/>
              <a:ext cx="195" cy="17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2000" b="1">
                  <a:solidFill>
                    <a:srgbClr val="009900"/>
                  </a:solidFill>
                  <a:latin typeface="Tahoma" panose="020B0604030504040204" pitchFamily="34" charset="0"/>
                </a:rPr>
                <a:t>D</a:t>
              </a:r>
              <a:endParaRPr lang="ru-RU" altLang="ru-RU" sz="2000" b="1">
                <a:solidFill>
                  <a:srgbClr val="009900"/>
                </a:solidFill>
                <a:latin typeface="Tahoma" panose="020B0604030504040204" pitchFamily="34" charset="0"/>
              </a:endParaRPr>
            </a:p>
          </p:txBody>
        </p:sp>
        <p:sp>
          <p:nvSpPr>
            <p:cNvPr id="102496" name="Text Box 96"/>
            <p:cNvSpPr txBox="1">
              <a:spLocks noChangeArrowheads="1"/>
            </p:cNvSpPr>
            <p:nvPr/>
          </p:nvSpPr>
          <p:spPr bwMode="auto">
            <a:xfrm>
              <a:off x="2115" y="346"/>
              <a:ext cx="194" cy="16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2000" b="1">
                  <a:solidFill>
                    <a:srgbClr val="009900"/>
                  </a:solidFill>
                  <a:latin typeface="Tahoma" panose="020B0604030504040204" pitchFamily="34" charset="0"/>
                </a:rPr>
                <a:t>E</a:t>
              </a:r>
              <a:endParaRPr lang="ru-RU" altLang="ru-RU" sz="2000" b="1">
                <a:solidFill>
                  <a:srgbClr val="009900"/>
                </a:solidFill>
                <a:latin typeface="Tahoma" panose="020B0604030504040204" pitchFamily="34" charset="0"/>
              </a:endParaRPr>
            </a:p>
          </p:txBody>
        </p:sp>
        <p:sp>
          <p:nvSpPr>
            <p:cNvPr id="102497" name="Text Box 97"/>
            <p:cNvSpPr txBox="1">
              <a:spLocks noChangeArrowheads="1"/>
            </p:cNvSpPr>
            <p:nvPr/>
          </p:nvSpPr>
          <p:spPr bwMode="auto">
            <a:xfrm>
              <a:off x="3305" y="346"/>
              <a:ext cx="195" cy="16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2000" b="1">
                  <a:solidFill>
                    <a:srgbClr val="009900"/>
                  </a:solidFill>
                  <a:latin typeface="Tahoma" panose="020B0604030504040204" pitchFamily="34" charset="0"/>
                </a:rPr>
                <a:t>F</a:t>
              </a:r>
              <a:endParaRPr lang="ru-RU" altLang="ru-RU" sz="2000" b="1">
                <a:solidFill>
                  <a:srgbClr val="009900"/>
                </a:solidFill>
                <a:latin typeface="Tahoma" panose="020B0604030504040204" pitchFamily="34" charset="0"/>
              </a:endParaRPr>
            </a:p>
          </p:txBody>
        </p:sp>
        <p:sp>
          <p:nvSpPr>
            <p:cNvPr id="102498" name="Text Box 98"/>
            <p:cNvSpPr txBox="1">
              <a:spLocks noChangeArrowheads="1"/>
            </p:cNvSpPr>
            <p:nvPr/>
          </p:nvSpPr>
          <p:spPr bwMode="auto">
            <a:xfrm>
              <a:off x="1718" y="601"/>
              <a:ext cx="255"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600">
                  <a:solidFill>
                    <a:srgbClr val="CC3300"/>
                  </a:solidFill>
                  <a:latin typeface="Tahoma" panose="020B0604030504040204" pitchFamily="34" charset="0"/>
                </a:rPr>
                <a:t>TM</a:t>
              </a:r>
              <a:endParaRPr lang="ru-RU" altLang="ru-RU" sz="1600">
                <a:solidFill>
                  <a:srgbClr val="CC3300"/>
                </a:solidFill>
                <a:latin typeface="Tahoma" panose="020B0604030504040204" pitchFamily="34" charset="0"/>
              </a:endParaRPr>
            </a:p>
          </p:txBody>
        </p:sp>
        <p:sp>
          <p:nvSpPr>
            <p:cNvPr id="102522" name="Text Box 122"/>
            <p:cNvSpPr txBox="1">
              <a:spLocks noChangeArrowheads="1"/>
            </p:cNvSpPr>
            <p:nvPr/>
          </p:nvSpPr>
          <p:spPr bwMode="auto">
            <a:xfrm>
              <a:off x="3220" y="2897"/>
              <a:ext cx="992" cy="19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a:solidFill>
                    <a:srgbClr val="CC0000"/>
                  </a:solidFill>
                </a:rPr>
                <a:t>Интерфейс Х.25</a:t>
              </a:r>
            </a:p>
          </p:txBody>
        </p:sp>
        <p:sp>
          <p:nvSpPr>
            <p:cNvPr id="102523" name="Freeform 123"/>
            <p:cNvSpPr>
              <a:spLocks/>
            </p:cNvSpPr>
            <p:nvPr/>
          </p:nvSpPr>
          <p:spPr bwMode="auto">
            <a:xfrm>
              <a:off x="3467" y="3092"/>
              <a:ext cx="584" cy="92"/>
            </a:xfrm>
            <a:custGeom>
              <a:avLst/>
              <a:gdLst>
                <a:gd name="T0" fmla="*/ 0 w 1026"/>
                <a:gd name="T1" fmla="*/ 0 h 228"/>
                <a:gd name="T2" fmla="*/ 805 w 1026"/>
                <a:gd name="T3" fmla="*/ 0 h 228"/>
                <a:gd name="T4" fmla="*/ 1026 w 1026"/>
                <a:gd name="T5" fmla="*/ 228 h 228"/>
              </a:gdLst>
              <a:ahLst/>
              <a:cxnLst>
                <a:cxn ang="0">
                  <a:pos x="T0" y="T1"/>
                </a:cxn>
                <a:cxn ang="0">
                  <a:pos x="T2" y="T3"/>
                </a:cxn>
                <a:cxn ang="0">
                  <a:pos x="T4" y="T5"/>
                </a:cxn>
              </a:cxnLst>
              <a:rect l="0" t="0" r="r" b="b"/>
              <a:pathLst>
                <a:path w="1026" h="228">
                  <a:moveTo>
                    <a:pt x="0" y="0"/>
                  </a:moveTo>
                  <a:lnTo>
                    <a:pt x="805" y="0"/>
                  </a:lnTo>
                  <a:lnTo>
                    <a:pt x="1026" y="228"/>
                  </a:lnTo>
                </a:path>
              </a:pathLst>
            </a:custGeom>
            <a:noFill/>
            <a:ln w="19050" cap="flat" cmpd="sng">
              <a:solidFill>
                <a:srgbClr val="9966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2524" name="Freeform 124"/>
            <p:cNvSpPr>
              <a:spLocks/>
            </p:cNvSpPr>
            <p:nvPr/>
          </p:nvSpPr>
          <p:spPr bwMode="auto">
            <a:xfrm flipH="1" flipV="1">
              <a:off x="3662" y="3412"/>
              <a:ext cx="583" cy="91"/>
            </a:xfrm>
            <a:custGeom>
              <a:avLst/>
              <a:gdLst>
                <a:gd name="T0" fmla="*/ 0 w 1026"/>
                <a:gd name="T1" fmla="*/ 0 h 228"/>
                <a:gd name="T2" fmla="*/ 805 w 1026"/>
                <a:gd name="T3" fmla="*/ 0 h 228"/>
                <a:gd name="T4" fmla="*/ 1026 w 1026"/>
                <a:gd name="T5" fmla="*/ 228 h 228"/>
              </a:gdLst>
              <a:ahLst/>
              <a:cxnLst>
                <a:cxn ang="0">
                  <a:pos x="T0" y="T1"/>
                </a:cxn>
                <a:cxn ang="0">
                  <a:pos x="T2" y="T3"/>
                </a:cxn>
                <a:cxn ang="0">
                  <a:pos x="T4" y="T5"/>
                </a:cxn>
              </a:cxnLst>
              <a:rect l="0" t="0" r="r" b="b"/>
              <a:pathLst>
                <a:path w="1026" h="228">
                  <a:moveTo>
                    <a:pt x="0" y="0"/>
                  </a:moveTo>
                  <a:lnTo>
                    <a:pt x="805" y="0"/>
                  </a:lnTo>
                  <a:lnTo>
                    <a:pt x="1026" y="228"/>
                  </a:lnTo>
                </a:path>
              </a:pathLst>
            </a:custGeom>
            <a:noFill/>
            <a:ln w="19050" cap="flat" cmpd="sng">
              <a:solidFill>
                <a:srgbClr val="996600"/>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2525" name="Text Box 125"/>
            <p:cNvSpPr txBox="1">
              <a:spLocks noChangeArrowheads="1"/>
            </p:cNvSpPr>
            <p:nvPr/>
          </p:nvSpPr>
          <p:spPr bwMode="auto">
            <a:xfrm>
              <a:off x="3617" y="3521"/>
              <a:ext cx="875" cy="30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a:solidFill>
                    <a:srgbClr val="CC0000"/>
                  </a:solidFill>
                </a:rPr>
                <a:t>Транспортный</a:t>
              </a:r>
            </a:p>
            <a:p>
              <a:pPr algn="ctr"/>
              <a:r>
                <a:rPr lang="ru-RU" altLang="ru-RU" sz="1600">
                  <a:solidFill>
                    <a:srgbClr val="CC0000"/>
                  </a:solidFill>
                </a:rPr>
                <a:t>интерфейс</a:t>
              </a:r>
            </a:p>
          </p:txBody>
        </p:sp>
        <p:sp>
          <p:nvSpPr>
            <p:cNvPr id="102526" name="Text Box 126"/>
            <p:cNvSpPr txBox="1">
              <a:spLocks noChangeArrowheads="1"/>
            </p:cNvSpPr>
            <p:nvPr/>
          </p:nvSpPr>
          <p:spPr bwMode="auto">
            <a:xfrm>
              <a:off x="73" y="3379"/>
              <a:ext cx="1843" cy="45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5000"/>
                </a:lnSpc>
              </a:pPr>
              <a:r>
                <a:rPr lang="en-US" altLang="ru-RU" sz="1500" b="1">
                  <a:solidFill>
                    <a:srgbClr val="800080"/>
                  </a:solidFill>
                </a:rPr>
                <a:t>A</a:t>
              </a:r>
              <a:r>
                <a:rPr lang="ru-RU" altLang="ru-RU" sz="1500" b="1">
                  <a:solidFill>
                    <a:srgbClr val="800080"/>
                  </a:solidFill>
                </a:rPr>
                <a:t>…</a:t>
              </a:r>
              <a:r>
                <a:rPr lang="en-US" altLang="ru-RU" sz="1500" b="1">
                  <a:solidFill>
                    <a:srgbClr val="800080"/>
                  </a:solidFill>
                </a:rPr>
                <a:t>F</a:t>
              </a:r>
              <a:r>
                <a:rPr lang="ru-RU" altLang="ru-RU" sz="1500" b="1">
                  <a:solidFill>
                    <a:srgbClr val="800080"/>
                  </a:solidFill>
                </a:rPr>
                <a:t> — главные и терминальные ЭВМ (серверы)</a:t>
              </a:r>
            </a:p>
            <a:p>
              <a:pPr>
                <a:lnSpc>
                  <a:spcPct val="95000"/>
                </a:lnSpc>
              </a:pPr>
              <a:r>
                <a:rPr lang="ru-RU" altLang="ru-RU" sz="1500" b="1">
                  <a:solidFill>
                    <a:srgbClr val="800080"/>
                  </a:solidFill>
                </a:rPr>
                <a:t>ТМ — транспортный модуль</a:t>
              </a:r>
            </a:p>
          </p:txBody>
        </p:sp>
        <p:sp>
          <p:nvSpPr>
            <p:cNvPr id="102528" name="Text Box 128"/>
            <p:cNvSpPr txBox="1">
              <a:spLocks noChangeArrowheads="1"/>
            </p:cNvSpPr>
            <p:nvPr/>
          </p:nvSpPr>
          <p:spPr bwMode="auto">
            <a:xfrm>
              <a:off x="2823" y="2188"/>
              <a:ext cx="368"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latin typeface="Tahoma" panose="020B0604030504040204" pitchFamily="34" charset="0"/>
                </a:rPr>
                <a:t>У С</a:t>
              </a:r>
            </a:p>
          </p:txBody>
        </p:sp>
        <p:sp>
          <p:nvSpPr>
            <p:cNvPr id="102529" name="Text Box 129"/>
            <p:cNvSpPr txBox="1">
              <a:spLocks noChangeArrowheads="1"/>
            </p:cNvSpPr>
            <p:nvPr/>
          </p:nvSpPr>
          <p:spPr bwMode="auto">
            <a:xfrm>
              <a:off x="1689" y="1678"/>
              <a:ext cx="341"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latin typeface="Tahoma" panose="020B0604030504040204" pitchFamily="34" charset="0"/>
                </a:rPr>
                <a:t>У С</a:t>
              </a:r>
            </a:p>
          </p:txBody>
        </p:sp>
        <p:sp>
          <p:nvSpPr>
            <p:cNvPr id="102530" name="Text Box 130"/>
            <p:cNvSpPr txBox="1">
              <a:spLocks noChangeArrowheads="1"/>
            </p:cNvSpPr>
            <p:nvPr/>
          </p:nvSpPr>
          <p:spPr bwMode="auto">
            <a:xfrm>
              <a:off x="1973" y="2217"/>
              <a:ext cx="368" cy="1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latin typeface="Tahoma" panose="020B0604030504040204" pitchFamily="34" charset="0"/>
                </a:rPr>
                <a:t>У С</a:t>
              </a:r>
            </a:p>
          </p:txBody>
        </p:sp>
        <p:sp>
          <p:nvSpPr>
            <p:cNvPr id="102531" name="Text Box 131"/>
            <p:cNvSpPr txBox="1">
              <a:spLocks noChangeArrowheads="1"/>
            </p:cNvSpPr>
            <p:nvPr/>
          </p:nvSpPr>
          <p:spPr bwMode="auto">
            <a:xfrm>
              <a:off x="2908" y="601"/>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600">
                  <a:solidFill>
                    <a:srgbClr val="CC3300"/>
                  </a:solidFill>
                  <a:latin typeface="Tahoma" panose="020B0604030504040204" pitchFamily="34" charset="0"/>
                </a:rPr>
                <a:t>TM</a:t>
              </a:r>
              <a:endParaRPr lang="ru-RU" altLang="ru-RU" sz="1600">
                <a:solidFill>
                  <a:srgbClr val="CC3300"/>
                </a:solidFill>
                <a:latin typeface="Tahoma" panose="020B0604030504040204" pitchFamily="34" charset="0"/>
              </a:endParaRPr>
            </a:p>
          </p:txBody>
        </p:sp>
        <p:sp>
          <p:nvSpPr>
            <p:cNvPr id="102532" name="Text Box 132"/>
            <p:cNvSpPr txBox="1">
              <a:spLocks noChangeArrowheads="1"/>
            </p:cNvSpPr>
            <p:nvPr/>
          </p:nvSpPr>
          <p:spPr bwMode="auto">
            <a:xfrm>
              <a:off x="1746" y="1139"/>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1</a:t>
              </a:r>
            </a:p>
          </p:txBody>
        </p:sp>
        <p:sp>
          <p:nvSpPr>
            <p:cNvPr id="102533" name="Text Box 133"/>
            <p:cNvSpPr txBox="1">
              <a:spLocks noChangeArrowheads="1"/>
            </p:cNvSpPr>
            <p:nvPr/>
          </p:nvSpPr>
          <p:spPr bwMode="auto">
            <a:xfrm>
              <a:off x="1746" y="969"/>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2</a:t>
              </a:r>
            </a:p>
          </p:txBody>
        </p:sp>
        <p:sp>
          <p:nvSpPr>
            <p:cNvPr id="102534" name="Text Box 134"/>
            <p:cNvSpPr txBox="1">
              <a:spLocks noChangeArrowheads="1"/>
            </p:cNvSpPr>
            <p:nvPr/>
          </p:nvSpPr>
          <p:spPr bwMode="auto">
            <a:xfrm>
              <a:off x="1746" y="799"/>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3</a:t>
              </a:r>
            </a:p>
          </p:txBody>
        </p:sp>
        <p:sp>
          <p:nvSpPr>
            <p:cNvPr id="102535" name="Text Box 135"/>
            <p:cNvSpPr txBox="1">
              <a:spLocks noChangeArrowheads="1"/>
            </p:cNvSpPr>
            <p:nvPr/>
          </p:nvSpPr>
          <p:spPr bwMode="auto">
            <a:xfrm>
              <a:off x="2908" y="1139"/>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1</a:t>
              </a:r>
            </a:p>
          </p:txBody>
        </p:sp>
        <p:sp>
          <p:nvSpPr>
            <p:cNvPr id="102536" name="Text Box 136"/>
            <p:cNvSpPr txBox="1">
              <a:spLocks noChangeArrowheads="1"/>
            </p:cNvSpPr>
            <p:nvPr/>
          </p:nvSpPr>
          <p:spPr bwMode="auto">
            <a:xfrm>
              <a:off x="2908" y="969"/>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2</a:t>
              </a:r>
            </a:p>
          </p:txBody>
        </p:sp>
        <p:sp>
          <p:nvSpPr>
            <p:cNvPr id="102537" name="Text Box 137"/>
            <p:cNvSpPr txBox="1">
              <a:spLocks noChangeArrowheads="1"/>
            </p:cNvSpPr>
            <p:nvPr/>
          </p:nvSpPr>
          <p:spPr bwMode="auto">
            <a:xfrm>
              <a:off x="2880" y="799"/>
              <a:ext cx="255"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3</a:t>
              </a:r>
            </a:p>
          </p:txBody>
        </p:sp>
        <p:sp>
          <p:nvSpPr>
            <p:cNvPr id="102538" name="Text Box 138"/>
            <p:cNvSpPr txBox="1">
              <a:spLocks noChangeArrowheads="1"/>
            </p:cNvSpPr>
            <p:nvPr/>
          </p:nvSpPr>
          <p:spPr bwMode="auto">
            <a:xfrm>
              <a:off x="4042" y="1565"/>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3</a:t>
              </a:r>
            </a:p>
          </p:txBody>
        </p:sp>
        <p:sp>
          <p:nvSpPr>
            <p:cNvPr id="102539" name="Text Box 139"/>
            <p:cNvSpPr txBox="1">
              <a:spLocks noChangeArrowheads="1"/>
            </p:cNvSpPr>
            <p:nvPr/>
          </p:nvSpPr>
          <p:spPr bwMode="auto">
            <a:xfrm>
              <a:off x="2030" y="3039"/>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3</a:t>
              </a:r>
            </a:p>
          </p:txBody>
        </p:sp>
        <p:sp>
          <p:nvSpPr>
            <p:cNvPr id="102540" name="Text Box 140"/>
            <p:cNvSpPr txBox="1">
              <a:spLocks noChangeArrowheads="1"/>
            </p:cNvSpPr>
            <p:nvPr/>
          </p:nvSpPr>
          <p:spPr bwMode="auto">
            <a:xfrm>
              <a:off x="2880" y="3039"/>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3</a:t>
              </a:r>
            </a:p>
          </p:txBody>
        </p:sp>
        <p:sp>
          <p:nvSpPr>
            <p:cNvPr id="102541" name="Text Box 141"/>
            <p:cNvSpPr txBox="1">
              <a:spLocks noChangeArrowheads="1"/>
            </p:cNvSpPr>
            <p:nvPr/>
          </p:nvSpPr>
          <p:spPr bwMode="auto">
            <a:xfrm>
              <a:off x="4042" y="2132"/>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3</a:t>
              </a:r>
            </a:p>
          </p:txBody>
        </p:sp>
        <p:sp>
          <p:nvSpPr>
            <p:cNvPr id="102543" name="Text Box 143"/>
            <p:cNvSpPr txBox="1">
              <a:spLocks noChangeArrowheads="1"/>
            </p:cNvSpPr>
            <p:nvPr/>
          </p:nvSpPr>
          <p:spPr bwMode="auto">
            <a:xfrm>
              <a:off x="3787" y="2132"/>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2</a:t>
              </a:r>
            </a:p>
          </p:txBody>
        </p:sp>
        <p:sp>
          <p:nvSpPr>
            <p:cNvPr id="102544" name="Text Box 144"/>
            <p:cNvSpPr txBox="1">
              <a:spLocks noChangeArrowheads="1"/>
            </p:cNvSpPr>
            <p:nvPr/>
          </p:nvSpPr>
          <p:spPr bwMode="auto">
            <a:xfrm>
              <a:off x="3787" y="1565"/>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2</a:t>
              </a:r>
            </a:p>
          </p:txBody>
        </p:sp>
        <p:sp>
          <p:nvSpPr>
            <p:cNvPr id="102545" name="Text Box 145"/>
            <p:cNvSpPr txBox="1">
              <a:spLocks noChangeArrowheads="1"/>
            </p:cNvSpPr>
            <p:nvPr/>
          </p:nvSpPr>
          <p:spPr bwMode="auto">
            <a:xfrm>
              <a:off x="2880" y="2840"/>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2</a:t>
              </a:r>
            </a:p>
          </p:txBody>
        </p:sp>
        <p:sp>
          <p:nvSpPr>
            <p:cNvPr id="102546" name="Text Box 146"/>
            <p:cNvSpPr txBox="1">
              <a:spLocks noChangeArrowheads="1"/>
            </p:cNvSpPr>
            <p:nvPr/>
          </p:nvSpPr>
          <p:spPr bwMode="auto">
            <a:xfrm>
              <a:off x="2030" y="2840"/>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2</a:t>
              </a:r>
            </a:p>
          </p:txBody>
        </p:sp>
        <p:sp>
          <p:nvSpPr>
            <p:cNvPr id="102547" name="Text Box 147"/>
            <p:cNvSpPr txBox="1">
              <a:spLocks noChangeArrowheads="1"/>
            </p:cNvSpPr>
            <p:nvPr/>
          </p:nvSpPr>
          <p:spPr bwMode="auto">
            <a:xfrm>
              <a:off x="2030" y="2670"/>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1</a:t>
              </a:r>
            </a:p>
          </p:txBody>
        </p:sp>
        <p:sp>
          <p:nvSpPr>
            <p:cNvPr id="102548" name="Text Box 148"/>
            <p:cNvSpPr txBox="1">
              <a:spLocks noChangeArrowheads="1"/>
            </p:cNvSpPr>
            <p:nvPr/>
          </p:nvSpPr>
          <p:spPr bwMode="auto">
            <a:xfrm>
              <a:off x="2880" y="2670"/>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1</a:t>
              </a:r>
            </a:p>
          </p:txBody>
        </p:sp>
        <p:sp>
          <p:nvSpPr>
            <p:cNvPr id="102549" name="Text Box 149"/>
            <p:cNvSpPr txBox="1">
              <a:spLocks noChangeArrowheads="1"/>
            </p:cNvSpPr>
            <p:nvPr/>
          </p:nvSpPr>
          <p:spPr bwMode="auto">
            <a:xfrm>
              <a:off x="3504" y="2132"/>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1</a:t>
              </a:r>
            </a:p>
          </p:txBody>
        </p:sp>
        <p:sp>
          <p:nvSpPr>
            <p:cNvPr id="102550" name="Text Box 150"/>
            <p:cNvSpPr txBox="1">
              <a:spLocks noChangeArrowheads="1"/>
            </p:cNvSpPr>
            <p:nvPr/>
          </p:nvSpPr>
          <p:spPr bwMode="auto">
            <a:xfrm>
              <a:off x="3504" y="1565"/>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a:solidFill>
                    <a:srgbClr val="CC3300"/>
                  </a:solidFill>
                  <a:latin typeface="Tahoma" panose="020B0604030504040204" pitchFamily="34" charset="0"/>
                </a:rPr>
                <a:t>1</a:t>
              </a:r>
            </a:p>
          </p:txBody>
        </p:sp>
        <p:sp>
          <p:nvSpPr>
            <p:cNvPr id="102551" name="Text Box 151"/>
            <p:cNvSpPr txBox="1">
              <a:spLocks noChangeArrowheads="1"/>
            </p:cNvSpPr>
            <p:nvPr/>
          </p:nvSpPr>
          <p:spPr bwMode="auto">
            <a:xfrm>
              <a:off x="2030" y="3181"/>
              <a:ext cx="226"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600">
                  <a:solidFill>
                    <a:srgbClr val="CC3300"/>
                  </a:solidFill>
                  <a:latin typeface="Tahoma" panose="020B0604030504040204" pitchFamily="34" charset="0"/>
                </a:rPr>
                <a:t>TM</a:t>
              </a:r>
              <a:endParaRPr lang="ru-RU" altLang="ru-RU" sz="1600">
                <a:solidFill>
                  <a:srgbClr val="CC3300"/>
                </a:solidFill>
                <a:latin typeface="Tahoma" panose="020B0604030504040204" pitchFamily="34" charset="0"/>
              </a:endParaRPr>
            </a:p>
          </p:txBody>
        </p:sp>
        <p:sp>
          <p:nvSpPr>
            <p:cNvPr id="102552" name="Text Box 152"/>
            <p:cNvSpPr txBox="1">
              <a:spLocks noChangeArrowheads="1"/>
            </p:cNvSpPr>
            <p:nvPr/>
          </p:nvSpPr>
          <p:spPr bwMode="auto">
            <a:xfrm>
              <a:off x="2880" y="3181"/>
              <a:ext cx="227"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600">
                  <a:solidFill>
                    <a:srgbClr val="CC3300"/>
                  </a:solidFill>
                  <a:latin typeface="Tahoma" panose="020B0604030504040204" pitchFamily="34" charset="0"/>
                </a:rPr>
                <a:t>TM</a:t>
              </a:r>
              <a:endParaRPr lang="ru-RU" altLang="ru-RU" sz="1600">
                <a:solidFill>
                  <a:srgbClr val="CC3300"/>
                </a:solidFill>
                <a:latin typeface="Tahoma" panose="020B0604030504040204" pitchFamily="34" charset="0"/>
              </a:endParaRPr>
            </a:p>
          </p:txBody>
        </p:sp>
        <p:sp>
          <p:nvSpPr>
            <p:cNvPr id="102553" name="Text Box 153"/>
            <p:cNvSpPr txBox="1">
              <a:spLocks noChangeArrowheads="1"/>
            </p:cNvSpPr>
            <p:nvPr/>
          </p:nvSpPr>
          <p:spPr bwMode="auto">
            <a:xfrm>
              <a:off x="4269" y="2132"/>
              <a:ext cx="255"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600">
                  <a:solidFill>
                    <a:srgbClr val="CC3300"/>
                  </a:solidFill>
                  <a:latin typeface="Tahoma" panose="020B0604030504040204" pitchFamily="34" charset="0"/>
                </a:rPr>
                <a:t>TM</a:t>
              </a:r>
              <a:endParaRPr lang="ru-RU" altLang="ru-RU" sz="1600">
                <a:solidFill>
                  <a:srgbClr val="CC3300"/>
                </a:solidFill>
                <a:latin typeface="Tahoma" panose="020B0604030504040204" pitchFamily="34" charset="0"/>
              </a:endParaRPr>
            </a:p>
          </p:txBody>
        </p:sp>
        <p:sp>
          <p:nvSpPr>
            <p:cNvPr id="102554" name="Text Box 154"/>
            <p:cNvSpPr txBox="1">
              <a:spLocks noChangeArrowheads="1"/>
            </p:cNvSpPr>
            <p:nvPr/>
          </p:nvSpPr>
          <p:spPr bwMode="auto">
            <a:xfrm>
              <a:off x="4269" y="1565"/>
              <a:ext cx="255"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en-US" altLang="ru-RU" sz="1600">
                  <a:solidFill>
                    <a:srgbClr val="CC3300"/>
                  </a:solidFill>
                  <a:latin typeface="Tahoma" panose="020B0604030504040204" pitchFamily="34" charset="0"/>
                </a:rPr>
                <a:t>TM</a:t>
              </a:r>
              <a:endParaRPr lang="ru-RU" altLang="ru-RU" sz="1600">
                <a:solidFill>
                  <a:srgbClr val="CC3300"/>
                </a:solidFill>
                <a:latin typeface="Tahoma" panose="020B0604030504040204" pitchFamily="34" charset="0"/>
              </a:endParaRPr>
            </a:p>
          </p:txBody>
        </p:sp>
      </p:gr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03427" name="Text Box 3"/>
          <p:cNvSpPr txBox="1">
            <a:spLocks noChangeArrowheads="1"/>
          </p:cNvSpPr>
          <p:nvPr/>
        </p:nvSpPr>
        <p:spPr bwMode="auto">
          <a:xfrm>
            <a:off x="250825" y="819150"/>
            <a:ext cx="8642350" cy="5705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a:solidFill>
                  <a:srgbClr val="800080"/>
                </a:solidFill>
              </a:rPr>
              <a:t>По этим причинам в ИТС для взаимодействия процессов и одновременно с этим взаимодействия ЭВМ с СПД создается </a:t>
            </a:r>
            <a:r>
              <a:rPr lang="ru-RU" altLang="ru-RU" sz="2300" i="1">
                <a:solidFill>
                  <a:srgbClr val="800080"/>
                </a:solidFill>
              </a:rPr>
              <a:t>транспортная служба, </a:t>
            </a:r>
            <a:r>
              <a:rPr lang="ru-RU" altLang="ru-RU" sz="2300">
                <a:solidFill>
                  <a:srgbClr val="800080"/>
                </a:solidFill>
              </a:rPr>
              <a:t>назначение которой — организация  одного для всей вычислительной сети интерфейса между процессами. Транспортная служба устраняет разрыв между услугами, необходимыми для эффективного функционирования процессов и ЭВМ, и возможностями, реализованными в СПД. Транспортная служба - это распределенная между многими ЭВМ система, состоящая из </a:t>
            </a:r>
            <a:r>
              <a:rPr lang="ru-RU" altLang="ru-RU" sz="2300" i="1">
                <a:solidFill>
                  <a:srgbClr val="800080"/>
                </a:solidFill>
              </a:rPr>
              <a:t>транспортных модулей</a:t>
            </a:r>
            <a:r>
              <a:rPr lang="ru-RU" altLang="ru-RU" sz="2300">
                <a:solidFill>
                  <a:srgbClr val="800080"/>
                </a:solidFill>
              </a:rPr>
              <a:t>, связывающих ЭВМ с СПД. Транспортные модули реализуют функции уровня 4 ЭМВОС — управление передачей данных между процессами через СПД. Формы представления данных, передаваемых между взаимодействующими процессами, и процедуры, реализуемые транспортной службой, определяются </a:t>
            </a:r>
            <a:r>
              <a:rPr lang="ru-RU" altLang="ru-RU" sz="2300" i="1">
                <a:solidFill>
                  <a:srgbClr val="800080"/>
                </a:solidFill>
              </a:rPr>
              <a:t>транспортным протоколом</a:t>
            </a:r>
            <a:r>
              <a:rPr lang="ru-RU" altLang="ru-RU" sz="2300">
                <a:solidFill>
                  <a:srgbClr val="800080"/>
                </a:solidFill>
              </a:rPr>
              <a:t> (протоколом передачи данных).</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04451" name="Text Box 3"/>
          <p:cNvSpPr txBox="1">
            <a:spLocks noChangeArrowheads="1"/>
          </p:cNvSpPr>
          <p:nvPr/>
        </p:nvSpPr>
        <p:spPr bwMode="auto">
          <a:xfrm>
            <a:off x="250825" y="95408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Транспортная сеть включает в себя транспортную службу и СПД, что в совокупности обеспечивает единый способ взаимодействия всех процессов и ЭВМ, подключенных к сети. Транспортная сеть вводит </a:t>
            </a:r>
            <a:r>
              <a:rPr lang="ru-RU" altLang="ru-RU" sz="2400" i="1">
                <a:solidFill>
                  <a:srgbClr val="800080"/>
                </a:solidFill>
              </a:rPr>
              <a:t>транспортный интерфейс</a:t>
            </a:r>
            <a:r>
              <a:rPr lang="ru-RU" altLang="ru-RU" sz="2400">
                <a:solidFill>
                  <a:srgbClr val="800080"/>
                </a:solidFill>
              </a:rPr>
              <a:t> — правило взаимодействия процессов (рис.5.2). Транспортный интерфейс базируется на общесетевой системе адресации процессов и портов. Он устанавливает форму представления данных, передаваемых между процессами, и набор процедур (функций) для организации соединений между процессами и обмена данными по установленным соединениям. Транспортный интерфейс определяется транспортным протоколом, в соответствии с которым строятся транспортные модули и организуется взаимодействие процессов в вычислительной сети.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grpSp>
        <p:nvGrpSpPr>
          <p:cNvPr id="105522" name="Group 50"/>
          <p:cNvGrpSpPr>
            <a:grpSpLocks/>
          </p:cNvGrpSpPr>
          <p:nvPr/>
        </p:nvGrpSpPr>
        <p:grpSpPr bwMode="auto">
          <a:xfrm>
            <a:off x="452438" y="1314450"/>
            <a:ext cx="8237537" cy="3713163"/>
            <a:chOff x="413" y="771"/>
            <a:chExt cx="5189" cy="2339"/>
          </a:xfrm>
        </p:grpSpPr>
        <p:sp>
          <p:nvSpPr>
            <p:cNvPr id="105478" name="AutoShape 6"/>
            <p:cNvSpPr>
              <a:spLocks/>
            </p:cNvSpPr>
            <p:nvPr/>
          </p:nvSpPr>
          <p:spPr bwMode="auto">
            <a:xfrm rot="5400000">
              <a:off x="1014" y="379"/>
              <a:ext cx="167" cy="1370"/>
            </a:xfrm>
            <a:prstGeom prst="leftBrace">
              <a:avLst>
                <a:gd name="adj1" fmla="val 41360"/>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479" name="AutoShape 7"/>
            <p:cNvSpPr>
              <a:spLocks/>
            </p:cNvSpPr>
            <p:nvPr/>
          </p:nvSpPr>
          <p:spPr bwMode="auto">
            <a:xfrm rot="5400000">
              <a:off x="2830" y="619"/>
              <a:ext cx="167" cy="890"/>
            </a:xfrm>
            <a:prstGeom prst="leftBrace">
              <a:avLst>
                <a:gd name="adj1" fmla="val 40612"/>
                <a:gd name="adj2" fmla="val 50000"/>
              </a:avLst>
            </a:prstGeom>
            <a:noFill/>
            <a:ln w="1905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483" name="Rectangle 11" descr="Уголки"/>
            <p:cNvSpPr>
              <a:spLocks noChangeArrowheads="1"/>
            </p:cNvSpPr>
            <p:nvPr/>
          </p:nvSpPr>
          <p:spPr bwMode="auto">
            <a:xfrm>
              <a:off x="413" y="1189"/>
              <a:ext cx="411" cy="720"/>
            </a:xfrm>
            <a:prstGeom prst="rect">
              <a:avLst/>
            </a:prstGeom>
            <a:pattFill prst="divot">
              <a:fgClr>
                <a:schemeClr val="folHlink"/>
              </a:fgClr>
              <a:bgClr>
                <a:schemeClr val="bg1"/>
              </a:bgClr>
            </a:pattFill>
            <a:ln w="28575">
              <a:solidFill>
                <a:schemeClr val="folHlink"/>
              </a:solidFill>
              <a:miter lim="800000"/>
              <a:headEnd/>
              <a:tailEnd/>
            </a:ln>
          </p:spPr>
          <p:txBody>
            <a:bodyPr/>
            <a:lstStyle/>
            <a:p>
              <a:endParaRPr lang="ru-RU"/>
            </a:p>
          </p:txBody>
        </p:sp>
        <p:sp>
          <p:nvSpPr>
            <p:cNvPr id="105484" name="Rectangle 12" descr="Уголки"/>
            <p:cNvSpPr>
              <a:spLocks noChangeArrowheads="1"/>
            </p:cNvSpPr>
            <p:nvPr/>
          </p:nvSpPr>
          <p:spPr bwMode="auto">
            <a:xfrm>
              <a:off x="893" y="1189"/>
              <a:ext cx="411" cy="720"/>
            </a:xfrm>
            <a:prstGeom prst="rect">
              <a:avLst/>
            </a:prstGeom>
            <a:pattFill prst="divot">
              <a:fgClr>
                <a:srgbClr val="009900"/>
              </a:fgClr>
              <a:bgClr>
                <a:srgbClr val="FFFFFF"/>
              </a:bgClr>
            </a:pattFill>
            <a:ln w="28575">
              <a:solidFill>
                <a:srgbClr val="009900"/>
              </a:solidFill>
              <a:miter lim="800000"/>
              <a:headEnd/>
              <a:tailEnd/>
            </a:ln>
          </p:spPr>
          <p:txBody>
            <a:bodyPr/>
            <a:lstStyle/>
            <a:p>
              <a:endParaRPr lang="ru-RU"/>
            </a:p>
          </p:txBody>
        </p:sp>
        <p:sp>
          <p:nvSpPr>
            <p:cNvPr id="105485" name="Rectangle 13" descr="Уголки"/>
            <p:cNvSpPr>
              <a:spLocks noChangeArrowheads="1"/>
            </p:cNvSpPr>
            <p:nvPr/>
          </p:nvSpPr>
          <p:spPr bwMode="auto">
            <a:xfrm>
              <a:off x="1372" y="1189"/>
              <a:ext cx="412" cy="720"/>
            </a:xfrm>
            <a:prstGeom prst="rect">
              <a:avLst/>
            </a:prstGeom>
            <a:pattFill prst="divot">
              <a:fgClr>
                <a:srgbClr val="009999"/>
              </a:fgClr>
              <a:bgClr>
                <a:srgbClr val="FFFFFF"/>
              </a:bgClr>
            </a:pattFill>
            <a:ln w="28575">
              <a:solidFill>
                <a:srgbClr val="009999"/>
              </a:solidFill>
              <a:miter lim="800000"/>
              <a:headEnd/>
              <a:tailEnd/>
            </a:ln>
          </p:spPr>
          <p:txBody>
            <a:bodyPr/>
            <a:lstStyle/>
            <a:p>
              <a:endParaRPr lang="ru-RU"/>
            </a:p>
          </p:txBody>
        </p:sp>
        <p:sp>
          <p:nvSpPr>
            <p:cNvPr id="105486" name="Rectangle 14" descr="Уголки"/>
            <p:cNvSpPr>
              <a:spLocks noChangeArrowheads="1"/>
            </p:cNvSpPr>
            <p:nvPr/>
          </p:nvSpPr>
          <p:spPr bwMode="auto">
            <a:xfrm>
              <a:off x="2469" y="1189"/>
              <a:ext cx="411" cy="720"/>
            </a:xfrm>
            <a:prstGeom prst="rect">
              <a:avLst/>
            </a:prstGeom>
            <a:pattFill prst="divot">
              <a:fgClr>
                <a:srgbClr val="CC9900"/>
              </a:fgClr>
              <a:bgClr>
                <a:srgbClr val="FFFFFF"/>
              </a:bgClr>
            </a:pattFill>
            <a:ln w="28575">
              <a:solidFill>
                <a:srgbClr val="CC9900"/>
              </a:solidFill>
              <a:miter lim="800000"/>
              <a:headEnd/>
              <a:tailEnd/>
            </a:ln>
          </p:spPr>
          <p:txBody>
            <a:bodyPr/>
            <a:lstStyle/>
            <a:p>
              <a:endParaRPr lang="ru-RU"/>
            </a:p>
          </p:txBody>
        </p:sp>
        <p:sp>
          <p:nvSpPr>
            <p:cNvPr id="105487" name="Rectangle 15" descr="Уголки"/>
            <p:cNvSpPr>
              <a:spLocks noChangeArrowheads="1"/>
            </p:cNvSpPr>
            <p:nvPr/>
          </p:nvSpPr>
          <p:spPr bwMode="auto">
            <a:xfrm>
              <a:off x="2948" y="1189"/>
              <a:ext cx="412" cy="720"/>
            </a:xfrm>
            <a:prstGeom prst="rect">
              <a:avLst/>
            </a:prstGeom>
            <a:pattFill prst="divot">
              <a:fgClr>
                <a:srgbClr val="808000"/>
              </a:fgClr>
              <a:bgClr>
                <a:srgbClr val="FFFFFF"/>
              </a:bgClr>
            </a:pattFill>
            <a:ln w="28575">
              <a:solidFill>
                <a:srgbClr val="808000"/>
              </a:solidFill>
              <a:miter lim="800000"/>
              <a:headEnd/>
              <a:tailEnd/>
            </a:ln>
          </p:spPr>
          <p:txBody>
            <a:bodyPr/>
            <a:lstStyle/>
            <a:p>
              <a:endParaRPr lang="ru-RU"/>
            </a:p>
          </p:txBody>
        </p:sp>
        <p:sp>
          <p:nvSpPr>
            <p:cNvPr id="105488" name="Rectangle 16" descr="Уголки"/>
            <p:cNvSpPr>
              <a:spLocks noChangeArrowheads="1"/>
            </p:cNvSpPr>
            <p:nvPr/>
          </p:nvSpPr>
          <p:spPr bwMode="auto">
            <a:xfrm>
              <a:off x="4045" y="1189"/>
              <a:ext cx="411" cy="720"/>
            </a:xfrm>
            <a:prstGeom prst="rect">
              <a:avLst/>
            </a:prstGeom>
            <a:pattFill prst="divot">
              <a:fgClr>
                <a:srgbClr val="CC0066"/>
              </a:fgClr>
              <a:bgClr>
                <a:srgbClr val="FFFFFF"/>
              </a:bgClr>
            </a:pattFill>
            <a:ln w="28575">
              <a:solidFill>
                <a:srgbClr val="CC0066"/>
              </a:solidFill>
              <a:miter lim="800000"/>
              <a:headEnd/>
              <a:tailEnd/>
            </a:ln>
          </p:spPr>
          <p:txBody>
            <a:bodyPr/>
            <a:lstStyle/>
            <a:p>
              <a:endParaRPr lang="ru-RU"/>
            </a:p>
          </p:txBody>
        </p:sp>
        <p:sp>
          <p:nvSpPr>
            <p:cNvPr id="105489" name="Rectangle 17"/>
            <p:cNvSpPr>
              <a:spLocks noChangeArrowheads="1"/>
            </p:cNvSpPr>
            <p:nvPr/>
          </p:nvSpPr>
          <p:spPr bwMode="auto">
            <a:xfrm>
              <a:off x="413" y="2390"/>
              <a:ext cx="4043" cy="720"/>
            </a:xfrm>
            <a:prstGeom prst="rect">
              <a:avLst/>
            </a:prstGeom>
            <a:solidFill>
              <a:srgbClr val="C5FFFF"/>
            </a:solidFill>
            <a:ln w="19050">
              <a:solidFill>
                <a:srgbClr val="800080"/>
              </a:solidFill>
              <a:miter lim="800000"/>
              <a:headEnd/>
              <a:tailEnd/>
            </a:ln>
          </p:spPr>
          <p:txBody>
            <a:bodyPr/>
            <a:lstStyle/>
            <a:p>
              <a:endParaRPr lang="ru-RU"/>
            </a:p>
          </p:txBody>
        </p:sp>
        <p:sp>
          <p:nvSpPr>
            <p:cNvPr id="105490" name="Line 18"/>
            <p:cNvSpPr>
              <a:spLocks noChangeShapeType="1"/>
            </p:cNvSpPr>
            <p:nvPr/>
          </p:nvSpPr>
          <p:spPr bwMode="auto">
            <a:xfrm>
              <a:off x="619"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1" name="Line 19"/>
            <p:cNvSpPr>
              <a:spLocks noChangeShapeType="1"/>
            </p:cNvSpPr>
            <p:nvPr/>
          </p:nvSpPr>
          <p:spPr bwMode="auto">
            <a:xfrm>
              <a:off x="995"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2" name="Line 20"/>
            <p:cNvSpPr>
              <a:spLocks noChangeShapeType="1"/>
            </p:cNvSpPr>
            <p:nvPr/>
          </p:nvSpPr>
          <p:spPr bwMode="auto">
            <a:xfrm>
              <a:off x="1201"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3" name="Line 21"/>
            <p:cNvSpPr>
              <a:spLocks noChangeShapeType="1"/>
            </p:cNvSpPr>
            <p:nvPr/>
          </p:nvSpPr>
          <p:spPr bwMode="auto">
            <a:xfrm>
              <a:off x="1407"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4" name="Line 22"/>
            <p:cNvSpPr>
              <a:spLocks noChangeShapeType="1"/>
            </p:cNvSpPr>
            <p:nvPr/>
          </p:nvSpPr>
          <p:spPr bwMode="auto">
            <a:xfrm>
              <a:off x="1749"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5" name="Line 23"/>
            <p:cNvSpPr>
              <a:spLocks noChangeShapeType="1"/>
            </p:cNvSpPr>
            <p:nvPr/>
          </p:nvSpPr>
          <p:spPr bwMode="auto">
            <a:xfrm>
              <a:off x="1578"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6" name="Line 24"/>
            <p:cNvSpPr>
              <a:spLocks noChangeShapeType="1"/>
            </p:cNvSpPr>
            <p:nvPr/>
          </p:nvSpPr>
          <p:spPr bwMode="auto">
            <a:xfrm>
              <a:off x="2674"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7" name="Line 25"/>
            <p:cNvSpPr>
              <a:spLocks noChangeShapeType="1"/>
            </p:cNvSpPr>
            <p:nvPr/>
          </p:nvSpPr>
          <p:spPr bwMode="auto">
            <a:xfrm>
              <a:off x="3051"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8" name="Line 26"/>
            <p:cNvSpPr>
              <a:spLocks noChangeShapeType="1"/>
            </p:cNvSpPr>
            <p:nvPr/>
          </p:nvSpPr>
          <p:spPr bwMode="auto">
            <a:xfrm>
              <a:off x="3257"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499" name="Line 27"/>
            <p:cNvSpPr>
              <a:spLocks noChangeShapeType="1"/>
            </p:cNvSpPr>
            <p:nvPr/>
          </p:nvSpPr>
          <p:spPr bwMode="auto">
            <a:xfrm>
              <a:off x="4250" y="1909"/>
              <a:ext cx="0" cy="481"/>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05510" name="Freeform 38"/>
            <p:cNvSpPr>
              <a:spLocks/>
            </p:cNvSpPr>
            <p:nvPr/>
          </p:nvSpPr>
          <p:spPr bwMode="auto">
            <a:xfrm>
              <a:off x="619" y="2390"/>
              <a:ext cx="377" cy="360"/>
            </a:xfrm>
            <a:custGeom>
              <a:avLst/>
              <a:gdLst>
                <a:gd name="T0" fmla="*/ 0 w 628"/>
                <a:gd name="T1" fmla="*/ 0 h 342"/>
                <a:gd name="T2" fmla="*/ 1 w 628"/>
                <a:gd name="T3" fmla="*/ 342 h 342"/>
                <a:gd name="T4" fmla="*/ 628 w 628"/>
                <a:gd name="T5" fmla="*/ 342 h 342"/>
                <a:gd name="T6" fmla="*/ 628 w 628"/>
                <a:gd name="T7" fmla="*/ 0 h 342"/>
              </a:gdLst>
              <a:ahLst/>
              <a:cxnLst>
                <a:cxn ang="0">
                  <a:pos x="T0" y="T1"/>
                </a:cxn>
                <a:cxn ang="0">
                  <a:pos x="T2" y="T3"/>
                </a:cxn>
                <a:cxn ang="0">
                  <a:pos x="T4" y="T5"/>
                </a:cxn>
                <a:cxn ang="0">
                  <a:pos x="T6" y="T7"/>
                </a:cxn>
              </a:cxnLst>
              <a:rect l="0" t="0" r="r" b="b"/>
              <a:pathLst>
                <a:path w="628" h="342">
                  <a:moveTo>
                    <a:pt x="0" y="0"/>
                  </a:moveTo>
                  <a:lnTo>
                    <a:pt x="1" y="342"/>
                  </a:lnTo>
                  <a:lnTo>
                    <a:pt x="628" y="342"/>
                  </a:lnTo>
                  <a:lnTo>
                    <a:pt x="628" y="0"/>
                  </a:lnTo>
                </a:path>
              </a:pathLst>
            </a:custGeom>
            <a:noFill/>
            <a:ln w="19050" cap="flat" cmpd="sng">
              <a:solidFill>
                <a:srgbClr val="CC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511" name="Freeform 39"/>
            <p:cNvSpPr>
              <a:spLocks/>
            </p:cNvSpPr>
            <p:nvPr/>
          </p:nvSpPr>
          <p:spPr bwMode="auto">
            <a:xfrm>
              <a:off x="1201" y="2390"/>
              <a:ext cx="206" cy="360"/>
            </a:xfrm>
            <a:custGeom>
              <a:avLst/>
              <a:gdLst>
                <a:gd name="T0" fmla="*/ 0 w 628"/>
                <a:gd name="T1" fmla="*/ 0 h 342"/>
                <a:gd name="T2" fmla="*/ 1 w 628"/>
                <a:gd name="T3" fmla="*/ 342 h 342"/>
                <a:gd name="T4" fmla="*/ 628 w 628"/>
                <a:gd name="T5" fmla="*/ 342 h 342"/>
                <a:gd name="T6" fmla="*/ 628 w 628"/>
                <a:gd name="T7" fmla="*/ 0 h 342"/>
              </a:gdLst>
              <a:ahLst/>
              <a:cxnLst>
                <a:cxn ang="0">
                  <a:pos x="T0" y="T1"/>
                </a:cxn>
                <a:cxn ang="0">
                  <a:pos x="T2" y="T3"/>
                </a:cxn>
                <a:cxn ang="0">
                  <a:pos x="T4" y="T5"/>
                </a:cxn>
                <a:cxn ang="0">
                  <a:pos x="T6" y="T7"/>
                </a:cxn>
              </a:cxnLst>
              <a:rect l="0" t="0" r="r" b="b"/>
              <a:pathLst>
                <a:path w="628" h="342">
                  <a:moveTo>
                    <a:pt x="0" y="0"/>
                  </a:moveTo>
                  <a:lnTo>
                    <a:pt x="1" y="342"/>
                  </a:lnTo>
                  <a:lnTo>
                    <a:pt x="628" y="342"/>
                  </a:lnTo>
                  <a:lnTo>
                    <a:pt x="628" y="0"/>
                  </a:lnTo>
                </a:path>
              </a:pathLst>
            </a:custGeom>
            <a:noFill/>
            <a:ln w="19050" cap="flat" cmpd="sng">
              <a:solidFill>
                <a:srgbClr val="CC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512" name="Freeform 40"/>
            <p:cNvSpPr>
              <a:spLocks/>
            </p:cNvSpPr>
            <p:nvPr/>
          </p:nvSpPr>
          <p:spPr bwMode="auto">
            <a:xfrm>
              <a:off x="1749" y="2390"/>
              <a:ext cx="925" cy="240"/>
            </a:xfrm>
            <a:custGeom>
              <a:avLst/>
              <a:gdLst>
                <a:gd name="T0" fmla="*/ 0 w 628"/>
                <a:gd name="T1" fmla="*/ 0 h 342"/>
                <a:gd name="T2" fmla="*/ 1 w 628"/>
                <a:gd name="T3" fmla="*/ 342 h 342"/>
                <a:gd name="T4" fmla="*/ 628 w 628"/>
                <a:gd name="T5" fmla="*/ 342 h 342"/>
                <a:gd name="T6" fmla="*/ 628 w 628"/>
                <a:gd name="T7" fmla="*/ 0 h 342"/>
              </a:gdLst>
              <a:ahLst/>
              <a:cxnLst>
                <a:cxn ang="0">
                  <a:pos x="T0" y="T1"/>
                </a:cxn>
                <a:cxn ang="0">
                  <a:pos x="T2" y="T3"/>
                </a:cxn>
                <a:cxn ang="0">
                  <a:pos x="T4" y="T5"/>
                </a:cxn>
                <a:cxn ang="0">
                  <a:pos x="T6" y="T7"/>
                </a:cxn>
              </a:cxnLst>
              <a:rect l="0" t="0" r="r" b="b"/>
              <a:pathLst>
                <a:path w="628" h="342">
                  <a:moveTo>
                    <a:pt x="0" y="0"/>
                  </a:moveTo>
                  <a:lnTo>
                    <a:pt x="1" y="342"/>
                  </a:lnTo>
                  <a:lnTo>
                    <a:pt x="628" y="342"/>
                  </a:lnTo>
                  <a:lnTo>
                    <a:pt x="628" y="0"/>
                  </a:lnTo>
                </a:path>
              </a:pathLst>
            </a:custGeom>
            <a:noFill/>
            <a:ln w="19050" cap="flat" cmpd="sng">
              <a:solidFill>
                <a:srgbClr val="CC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513" name="Freeform 41"/>
            <p:cNvSpPr>
              <a:spLocks/>
            </p:cNvSpPr>
            <p:nvPr/>
          </p:nvSpPr>
          <p:spPr bwMode="auto">
            <a:xfrm>
              <a:off x="1578" y="2390"/>
              <a:ext cx="1473" cy="480"/>
            </a:xfrm>
            <a:custGeom>
              <a:avLst/>
              <a:gdLst>
                <a:gd name="T0" fmla="*/ 0 w 628"/>
                <a:gd name="T1" fmla="*/ 0 h 342"/>
                <a:gd name="T2" fmla="*/ 1 w 628"/>
                <a:gd name="T3" fmla="*/ 342 h 342"/>
                <a:gd name="T4" fmla="*/ 628 w 628"/>
                <a:gd name="T5" fmla="*/ 342 h 342"/>
                <a:gd name="T6" fmla="*/ 628 w 628"/>
                <a:gd name="T7" fmla="*/ 0 h 342"/>
              </a:gdLst>
              <a:ahLst/>
              <a:cxnLst>
                <a:cxn ang="0">
                  <a:pos x="T0" y="T1"/>
                </a:cxn>
                <a:cxn ang="0">
                  <a:pos x="T2" y="T3"/>
                </a:cxn>
                <a:cxn ang="0">
                  <a:pos x="T4" y="T5"/>
                </a:cxn>
                <a:cxn ang="0">
                  <a:pos x="T6" y="T7"/>
                </a:cxn>
              </a:cxnLst>
              <a:rect l="0" t="0" r="r" b="b"/>
              <a:pathLst>
                <a:path w="628" h="342">
                  <a:moveTo>
                    <a:pt x="0" y="0"/>
                  </a:moveTo>
                  <a:lnTo>
                    <a:pt x="1" y="342"/>
                  </a:lnTo>
                  <a:lnTo>
                    <a:pt x="628" y="342"/>
                  </a:lnTo>
                  <a:lnTo>
                    <a:pt x="628" y="0"/>
                  </a:lnTo>
                </a:path>
              </a:pathLst>
            </a:custGeom>
            <a:noFill/>
            <a:ln w="19050" cap="flat" cmpd="sng">
              <a:solidFill>
                <a:srgbClr val="CC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514" name="Freeform 42"/>
            <p:cNvSpPr>
              <a:spLocks/>
            </p:cNvSpPr>
            <p:nvPr/>
          </p:nvSpPr>
          <p:spPr bwMode="auto">
            <a:xfrm>
              <a:off x="3257" y="2390"/>
              <a:ext cx="993" cy="360"/>
            </a:xfrm>
            <a:custGeom>
              <a:avLst/>
              <a:gdLst>
                <a:gd name="T0" fmla="*/ 0 w 628"/>
                <a:gd name="T1" fmla="*/ 0 h 342"/>
                <a:gd name="T2" fmla="*/ 1 w 628"/>
                <a:gd name="T3" fmla="*/ 342 h 342"/>
                <a:gd name="T4" fmla="*/ 628 w 628"/>
                <a:gd name="T5" fmla="*/ 342 h 342"/>
                <a:gd name="T6" fmla="*/ 628 w 628"/>
                <a:gd name="T7" fmla="*/ 0 h 342"/>
              </a:gdLst>
              <a:ahLst/>
              <a:cxnLst>
                <a:cxn ang="0">
                  <a:pos x="T0" y="T1"/>
                </a:cxn>
                <a:cxn ang="0">
                  <a:pos x="T2" y="T3"/>
                </a:cxn>
                <a:cxn ang="0">
                  <a:pos x="T4" y="T5"/>
                </a:cxn>
                <a:cxn ang="0">
                  <a:pos x="T6" y="T7"/>
                </a:cxn>
              </a:cxnLst>
              <a:rect l="0" t="0" r="r" b="b"/>
              <a:pathLst>
                <a:path w="628" h="342">
                  <a:moveTo>
                    <a:pt x="0" y="0"/>
                  </a:moveTo>
                  <a:lnTo>
                    <a:pt x="1" y="342"/>
                  </a:lnTo>
                  <a:lnTo>
                    <a:pt x="628" y="342"/>
                  </a:lnTo>
                  <a:lnTo>
                    <a:pt x="628" y="0"/>
                  </a:lnTo>
                </a:path>
              </a:pathLst>
            </a:custGeom>
            <a:noFill/>
            <a:ln w="19050" cap="flat" cmpd="sng">
              <a:solidFill>
                <a:srgbClr val="CC0000"/>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515" name="Text Box 43"/>
            <p:cNvSpPr txBox="1">
              <a:spLocks noChangeArrowheads="1"/>
            </p:cNvSpPr>
            <p:nvPr/>
          </p:nvSpPr>
          <p:spPr bwMode="auto">
            <a:xfrm>
              <a:off x="1646" y="2869"/>
              <a:ext cx="1631" cy="24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a:solidFill>
                    <a:srgbClr val="CC3300"/>
                  </a:solidFill>
                  <a:latin typeface="Tahoma" panose="020B0604030504040204" pitchFamily="34" charset="0"/>
                </a:rPr>
                <a:t>Транспортная сеть</a:t>
              </a:r>
            </a:p>
          </p:txBody>
        </p:sp>
        <p:sp>
          <p:nvSpPr>
            <p:cNvPr id="105516" name="Text Box 44"/>
            <p:cNvSpPr txBox="1">
              <a:spLocks noChangeArrowheads="1"/>
            </p:cNvSpPr>
            <p:nvPr/>
          </p:nvSpPr>
          <p:spPr bwMode="auto">
            <a:xfrm>
              <a:off x="756" y="771"/>
              <a:ext cx="685" cy="20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a:solidFill>
                    <a:srgbClr val="800080"/>
                  </a:solidFill>
                  <a:latin typeface="Tahoma" panose="020B0604030504040204" pitchFamily="34" charset="0"/>
                </a:rPr>
                <a:t>ЭВМ “А”</a:t>
              </a:r>
              <a:endParaRPr lang="ru-RU" altLang="ru-RU" sz="2000">
                <a:solidFill>
                  <a:srgbClr val="800080"/>
                </a:solidFill>
              </a:endParaRPr>
            </a:p>
          </p:txBody>
        </p:sp>
        <p:sp>
          <p:nvSpPr>
            <p:cNvPr id="105517" name="Text Box 45"/>
            <p:cNvSpPr txBox="1">
              <a:spLocks noChangeArrowheads="1"/>
            </p:cNvSpPr>
            <p:nvPr/>
          </p:nvSpPr>
          <p:spPr bwMode="auto">
            <a:xfrm>
              <a:off x="2571" y="771"/>
              <a:ext cx="686" cy="20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a:solidFill>
                    <a:srgbClr val="800080"/>
                  </a:solidFill>
                  <a:latin typeface="Tahoma" panose="020B0604030504040204" pitchFamily="34" charset="0"/>
                </a:rPr>
                <a:t>ЭВМ “В”</a:t>
              </a:r>
              <a:endParaRPr lang="ru-RU" altLang="ru-RU" sz="2000">
                <a:solidFill>
                  <a:srgbClr val="800080"/>
                </a:solidFill>
              </a:endParaRPr>
            </a:p>
          </p:txBody>
        </p:sp>
        <p:sp>
          <p:nvSpPr>
            <p:cNvPr id="105518" name="Text Box 46"/>
            <p:cNvSpPr txBox="1">
              <a:spLocks noChangeArrowheads="1"/>
            </p:cNvSpPr>
            <p:nvPr/>
          </p:nvSpPr>
          <p:spPr bwMode="auto">
            <a:xfrm>
              <a:off x="3942" y="771"/>
              <a:ext cx="685" cy="20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a:solidFill>
                    <a:srgbClr val="800080"/>
                  </a:solidFill>
                  <a:latin typeface="Tahoma" panose="020B0604030504040204" pitchFamily="34" charset="0"/>
                </a:rPr>
                <a:t>ЭВМ “С”</a:t>
              </a:r>
              <a:endParaRPr lang="ru-RU" altLang="ru-RU" sz="2000">
                <a:solidFill>
                  <a:srgbClr val="800080"/>
                </a:solidFill>
              </a:endParaRPr>
            </a:p>
          </p:txBody>
        </p:sp>
        <p:sp>
          <p:nvSpPr>
            <p:cNvPr id="105519" name="Text Box 47"/>
            <p:cNvSpPr txBox="1">
              <a:spLocks noChangeArrowheads="1"/>
            </p:cNvSpPr>
            <p:nvPr/>
          </p:nvSpPr>
          <p:spPr bwMode="auto">
            <a:xfrm>
              <a:off x="4455" y="1398"/>
              <a:ext cx="806" cy="20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i="1">
                  <a:solidFill>
                    <a:schemeClr val="hlink"/>
                  </a:solidFill>
                </a:rPr>
                <a:t>Процессы</a:t>
              </a:r>
              <a:endParaRPr lang="ru-RU" altLang="ru-RU" b="1">
                <a:solidFill>
                  <a:schemeClr val="hlink"/>
                </a:solidFill>
              </a:endParaRPr>
            </a:p>
          </p:txBody>
        </p:sp>
        <p:sp>
          <p:nvSpPr>
            <p:cNvPr id="105520" name="Text Box 48"/>
            <p:cNvSpPr txBox="1">
              <a:spLocks noChangeArrowheads="1"/>
            </p:cNvSpPr>
            <p:nvPr/>
          </p:nvSpPr>
          <p:spPr bwMode="auto">
            <a:xfrm>
              <a:off x="4455" y="1941"/>
              <a:ext cx="1147" cy="41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i="1">
                  <a:solidFill>
                    <a:schemeClr val="hlink"/>
                  </a:solidFill>
                </a:rPr>
                <a:t>Транспортный</a:t>
              </a:r>
            </a:p>
            <a:p>
              <a:pPr algn="ctr"/>
              <a:r>
                <a:rPr lang="ru-RU" altLang="ru-RU" b="1" i="1">
                  <a:solidFill>
                    <a:schemeClr val="hlink"/>
                  </a:solidFill>
                </a:rPr>
                <a:t>интерфейс</a:t>
              </a:r>
              <a:endParaRPr lang="ru-RU" altLang="ru-RU" b="1">
                <a:solidFill>
                  <a:schemeClr val="hlink"/>
                </a:solidFill>
              </a:endParaRPr>
            </a:p>
          </p:txBody>
        </p:sp>
        <p:sp>
          <p:nvSpPr>
            <p:cNvPr id="105521" name="Freeform 49"/>
            <p:cNvSpPr>
              <a:spLocks/>
            </p:cNvSpPr>
            <p:nvPr/>
          </p:nvSpPr>
          <p:spPr bwMode="auto">
            <a:xfrm>
              <a:off x="4318" y="2108"/>
              <a:ext cx="137" cy="209"/>
            </a:xfrm>
            <a:custGeom>
              <a:avLst/>
              <a:gdLst>
                <a:gd name="T0" fmla="*/ 0 w 228"/>
                <a:gd name="T1" fmla="*/ 286 h 286"/>
                <a:gd name="T2" fmla="*/ 112 w 228"/>
                <a:gd name="T3" fmla="*/ 0 h 286"/>
                <a:gd name="T4" fmla="*/ 228 w 228"/>
                <a:gd name="T5" fmla="*/ 1 h 286"/>
              </a:gdLst>
              <a:ahLst/>
              <a:cxnLst>
                <a:cxn ang="0">
                  <a:pos x="T0" y="T1"/>
                </a:cxn>
                <a:cxn ang="0">
                  <a:pos x="T2" y="T3"/>
                </a:cxn>
                <a:cxn ang="0">
                  <a:pos x="T4" y="T5"/>
                </a:cxn>
              </a:cxnLst>
              <a:rect l="0" t="0" r="r" b="b"/>
              <a:pathLst>
                <a:path w="228" h="286">
                  <a:moveTo>
                    <a:pt x="0" y="286"/>
                  </a:moveTo>
                  <a:lnTo>
                    <a:pt x="112" y="0"/>
                  </a:lnTo>
                  <a:lnTo>
                    <a:pt x="228" y="1"/>
                  </a:lnTo>
                </a:path>
              </a:pathLst>
            </a:custGeom>
            <a:noFill/>
            <a:ln w="19050" cap="flat" cmpd="sng">
              <a:solidFill>
                <a:schemeClr val="accent2"/>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05500" name="Oval 28"/>
            <p:cNvSpPr>
              <a:spLocks noChangeArrowheads="1"/>
            </p:cNvSpPr>
            <p:nvPr/>
          </p:nvSpPr>
          <p:spPr bwMode="auto">
            <a:xfrm>
              <a:off x="550"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1" name="Oval 29"/>
            <p:cNvSpPr>
              <a:spLocks noChangeArrowheads="1"/>
            </p:cNvSpPr>
            <p:nvPr/>
          </p:nvSpPr>
          <p:spPr bwMode="auto">
            <a:xfrm>
              <a:off x="927"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2" name="Oval 30"/>
            <p:cNvSpPr>
              <a:spLocks noChangeArrowheads="1"/>
            </p:cNvSpPr>
            <p:nvPr/>
          </p:nvSpPr>
          <p:spPr bwMode="auto">
            <a:xfrm>
              <a:off x="1133"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3" name="Oval 31"/>
            <p:cNvSpPr>
              <a:spLocks noChangeArrowheads="1"/>
            </p:cNvSpPr>
            <p:nvPr/>
          </p:nvSpPr>
          <p:spPr bwMode="auto">
            <a:xfrm>
              <a:off x="1509"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4" name="Oval 32"/>
            <p:cNvSpPr>
              <a:spLocks noChangeArrowheads="1"/>
            </p:cNvSpPr>
            <p:nvPr/>
          </p:nvSpPr>
          <p:spPr bwMode="auto">
            <a:xfrm>
              <a:off x="1681"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5" name="Oval 33"/>
            <p:cNvSpPr>
              <a:spLocks noChangeArrowheads="1"/>
            </p:cNvSpPr>
            <p:nvPr/>
          </p:nvSpPr>
          <p:spPr bwMode="auto">
            <a:xfrm>
              <a:off x="1338"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6" name="Oval 34"/>
            <p:cNvSpPr>
              <a:spLocks noChangeArrowheads="1"/>
            </p:cNvSpPr>
            <p:nvPr/>
          </p:nvSpPr>
          <p:spPr bwMode="auto">
            <a:xfrm>
              <a:off x="2606"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7" name="Oval 35"/>
            <p:cNvSpPr>
              <a:spLocks noChangeArrowheads="1"/>
            </p:cNvSpPr>
            <p:nvPr/>
          </p:nvSpPr>
          <p:spPr bwMode="auto">
            <a:xfrm>
              <a:off x="2983"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8" name="Oval 36"/>
            <p:cNvSpPr>
              <a:spLocks noChangeArrowheads="1"/>
            </p:cNvSpPr>
            <p:nvPr/>
          </p:nvSpPr>
          <p:spPr bwMode="auto">
            <a:xfrm>
              <a:off x="4182" y="2330"/>
              <a:ext cx="137" cy="120"/>
            </a:xfrm>
            <a:prstGeom prst="ellipse">
              <a:avLst/>
            </a:prstGeom>
            <a:solidFill>
              <a:srgbClr val="CC0000"/>
            </a:solidFill>
            <a:ln w="19050">
              <a:solidFill>
                <a:schemeClr val="hlink"/>
              </a:solidFill>
              <a:round/>
              <a:headEnd/>
              <a:tailEnd/>
            </a:ln>
          </p:spPr>
          <p:txBody>
            <a:bodyPr/>
            <a:lstStyle/>
            <a:p>
              <a:endParaRPr lang="ru-RU"/>
            </a:p>
          </p:txBody>
        </p:sp>
        <p:sp>
          <p:nvSpPr>
            <p:cNvPr id="105509" name="Oval 37"/>
            <p:cNvSpPr>
              <a:spLocks noChangeArrowheads="1"/>
            </p:cNvSpPr>
            <p:nvPr/>
          </p:nvSpPr>
          <p:spPr bwMode="auto">
            <a:xfrm>
              <a:off x="3188" y="2330"/>
              <a:ext cx="137" cy="120"/>
            </a:xfrm>
            <a:prstGeom prst="ellipse">
              <a:avLst/>
            </a:prstGeom>
            <a:solidFill>
              <a:srgbClr val="CC0000"/>
            </a:solidFill>
            <a:ln w="19050">
              <a:solidFill>
                <a:schemeClr val="hlink"/>
              </a:solidFill>
              <a:round/>
              <a:headEnd/>
              <a:tailEnd/>
            </a:ln>
          </p:spPr>
          <p:txBody>
            <a:bodyPr/>
            <a:lstStyle/>
            <a:p>
              <a:endParaRPr lang="ru-RU"/>
            </a:p>
          </p:txBody>
        </p:sp>
      </p:grpSp>
      <p:sp>
        <p:nvSpPr>
          <p:cNvPr id="105523" name="Text Box 51"/>
          <p:cNvSpPr txBox="1">
            <a:spLocks noChangeArrowheads="1"/>
          </p:cNvSpPr>
          <p:nvPr/>
        </p:nvSpPr>
        <p:spPr bwMode="auto">
          <a:xfrm>
            <a:off x="971550" y="5768975"/>
            <a:ext cx="7200900" cy="427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b="1">
                <a:solidFill>
                  <a:srgbClr val="800080"/>
                </a:solidFill>
                <a:latin typeface="Tahoma" panose="020B0604030504040204" pitchFamily="34" charset="0"/>
              </a:rPr>
              <a:t>Рис.5.2. Транспортный интерфейс</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3"/>
          <p:cNvSpPr txBox="1">
            <a:spLocks noChangeArrowheads="1"/>
          </p:cNvSpPr>
          <p:nvPr/>
        </p:nvSpPr>
        <p:spPr bwMode="auto">
          <a:xfrm>
            <a:off x="250825" y="1358900"/>
            <a:ext cx="8642350" cy="5045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500">
                <a:solidFill>
                  <a:srgbClr val="800080"/>
                </a:solidFill>
              </a:rPr>
              <a:t>Функция транспортного протокола двояка. С одной стороны, транспортный протокол определяет средства, необходимые для взаимодействия процессов, и, следовательно, ЭВМ с сетью, построенной по правилам, определяемым, например, сетевым протоколом Х.25. В этой части транспортный протокол в дополнение к средствам, предоставляемым сетью, обеспечивает функционирование процессов при сбоях и отказах СПД, приводящих к потере пакетов и самопроизвольному разъединению виртуальных каналов. В таких ситуациях транспортный протокол должен обеспечивать восстановление нормального режима функционирования.</a:t>
            </a:r>
          </a:p>
        </p:txBody>
      </p:sp>
      <p:sp>
        <p:nvSpPr>
          <p:cNvPr id="6148" name="Text Box 4"/>
          <p:cNvSpPr txBox="1">
            <a:spLocks noChangeArrowheads="1"/>
          </p:cNvSpPr>
          <p:nvPr/>
        </p:nvSpPr>
        <p:spPr bwMode="auto">
          <a:xfrm>
            <a:off x="1835150" y="476250"/>
            <a:ext cx="547211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5.1. Транспортный протокол</a:t>
            </a:r>
          </a:p>
        </p:txBody>
      </p:sp>
      <p:sp>
        <p:nvSpPr>
          <p:cNvPr id="6150" name="Text Box 6"/>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62" name="Text Box 86"/>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75863" name="Text Box 87"/>
          <p:cNvSpPr txBox="1">
            <a:spLocks noChangeArrowheads="1"/>
          </p:cNvSpPr>
          <p:nvPr/>
        </p:nvSpPr>
        <p:spPr bwMode="auto">
          <a:xfrm>
            <a:off x="250825" y="104298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С другой стороны, данные, которыми обмениваются процессы, передаются в форме сообщений. Последние являются для процессов целостными объектами, не связываемыми с пакетным способом передачи данных. С учетом этого транспортный протокол должен предусматривать деление сообщений, формируемых процессами, на пакеты и сборку из пакетов принимаемых сообщений. Транспортный протокол, занимая более высокий уровень, чем сетевой протокол, избавляет процессы от необходимости ориентироваться на специфику функционирования СПД. Наряду с этими функциями транспортный протокол должен предоставлять возможность вводить приоритеты для некоторых видов обслуживания, засекречивать передаваемые данные путем их шифрования и т.д.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ru-RU" sz="2000" b="1">
                <a:solidFill>
                  <a:srgbClr val="800080"/>
                </a:solidFill>
                <a:effectLst>
                  <a:outerShdw blurRad="38100" dist="38100" dir="2700000" algn="tl">
                    <a:srgbClr val="C0C0C0"/>
                  </a:outerShdw>
                </a:effectLst>
              </a:rPr>
              <a:t>Лекция №5: </a:t>
            </a:r>
            <a:r>
              <a:rPr lang="ru-RU" altLang="ru-RU" sz="2000" b="1" i="1">
                <a:solidFill>
                  <a:srgbClr val="800080"/>
                </a:solidFill>
                <a:effectLst>
                  <a:outerShdw blurRad="38100" dist="38100" dir="2700000" algn="tl">
                    <a:srgbClr val="C0C0C0"/>
                  </a:outerShdw>
                </a:effectLst>
              </a:rPr>
              <a:t>Транспортная служба ИТС</a:t>
            </a:r>
            <a:r>
              <a:rPr lang="ru-RU" altLang="ru-RU" sz="2000">
                <a:solidFill>
                  <a:srgbClr val="800080"/>
                </a:solidFill>
              </a:rPr>
              <a:t> </a:t>
            </a:r>
          </a:p>
        </p:txBody>
      </p:sp>
      <p:sp>
        <p:nvSpPr>
          <p:cNvPr id="106499" name="Text Box 3"/>
          <p:cNvSpPr txBox="1">
            <a:spLocks noChangeArrowheads="1"/>
          </p:cNvSpPr>
          <p:nvPr/>
        </p:nvSpPr>
        <p:spPr bwMode="auto">
          <a:xfrm>
            <a:off x="250825" y="1089025"/>
            <a:ext cx="8642350" cy="5426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500" i="1">
                <a:solidFill>
                  <a:srgbClr val="800080"/>
                </a:solidFill>
              </a:rPr>
              <a:t>Основные функции транспортного протокола</a:t>
            </a:r>
            <a:r>
              <a:rPr lang="ru-RU" altLang="ru-RU" sz="2500">
                <a:solidFill>
                  <a:srgbClr val="800080"/>
                </a:solidFill>
              </a:rPr>
              <a:t> — создание соединений между пóртами процессов и передача сообщений через установленные соединения. Создание системы пóртов, необходимых для взаимодействия совокупности процессов, обеспечивающих решение прикладной задачи, является функцией управления </a:t>
            </a:r>
            <a:r>
              <a:rPr lang="ru-RU" altLang="ru-RU" sz="2500" i="1">
                <a:solidFill>
                  <a:srgbClr val="800080"/>
                </a:solidFill>
              </a:rPr>
              <a:t>сеансами</a:t>
            </a:r>
            <a:r>
              <a:rPr lang="ru-RU" altLang="ru-RU" sz="2500">
                <a:solidFill>
                  <a:srgbClr val="800080"/>
                </a:solidFill>
              </a:rPr>
              <a:t> (</a:t>
            </a:r>
            <a:r>
              <a:rPr lang="ru-RU" altLang="ru-RU" sz="2500" i="1">
                <a:solidFill>
                  <a:srgbClr val="800080"/>
                </a:solidFill>
              </a:rPr>
              <a:t>сессиями</a:t>
            </a:r>
            <a:r>
              <a:rPr lang="ru-RU" altLang="ru-RU" sz="2500">
                <a:solidFill>
                  <a:srgbClr val="800080"/>
                </a:solidFill>
              </a:rPr>
              <a:t>), относящийся к уровню 5. В ИТС, функционирование которой не требует организации связи сложной конфигурации между многими процессами, создание пóртов может быть возложено на транспортные модули, которые в этом случае реализуют функции 4 и 5 уровней управления процессами обработки данных в ЭВМ.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1208</TotalTime>
  <Words>2230</Words>
  <Application>Microsoft Office PowerPoint</Application>
  <PresentationFormat>Экран (4:3)</PresentationFormat>
  <Paragraphs>154</Paragraphs>
  <Slides>23</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23</vt:i4>
      </vt:variant>
    </vt:vector>
  </HeadingPairs>
  <TitlesOfParts>
    <vt:vector size="27" baseType="lpstr">
      <vt:lpstr>Arial</vt:lpstr>
      <vt:lpstr>Tahoma</vt:lpstr>
      <vt:lpstr>Arial Narrow</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79</cp:revision>
  <dcterms:created xsi:type="dcterms:W3CDTF">2008-08-28T16:29:17Z</dcterms:created>
  <dcterms:modified xsi:type="dcterms:W3CDTF">2022-09-09T18:05:01Z</dcterms:modified>
</cp:coreProperties>
</file>