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4" r:id="rId38"/>
    <p:sldId id="292" r:id="rId39"/>
    <p:sldId id="293"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9900CC"/>
    <a:srgbClr val="D3EBED"/>
    <a:srgbClr val="FFDDFF"/>
    <a:srgbClr val="F2FFCD"/>
    <a:srgbClr val="808000"/>
    <a:srgbClr val="CC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1" autoAdjust="0"/>
    <p:restoredTop sz="94702" autoAdjust="0"/>
  </p:normalViewPr>
  <p:slideViewPr>
    <p:cSldViewPr showGuides="1">
      <p:cViewPr varScale="1">
        <p:scale>
          <a:sx n="84" d="100"/>
          <a:sy n="84" d="100"/>
        </p:scale>
        <p:origin x="1642" y="82"/>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BE3D6AA3-27E8-4992-8063-8C510E4DAD53}" type="slidenum">
              <a:rPr lang="ru-RU" altLang="ru-RU"/>
              <a:pPr/>
              <a:t>‹#›</a:t>
            </a:fld>
            <a:endParaRPr lang="ru-RU" altLang="ru-RU"/>
          </a:p>
        </p:txBody>
      </p:sp>
    </p:spTree>
    <p:extLst>
      <p:ext uri="{BB962C8B-B14F-4D97-AF65-F5344CB8AC3E}">
        <p14:creationId xmlns:p14="http://schemas.microsoft.com/office/powerpoint/2010/main" val="403330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A1B0D5AE-0BF9-4947-8CDC-D6683DBCD8EF}" type="slidenum">
              <a:rPr lang="ru-RU" altLang="ru-RU"/>
              <a:pPr/>
              <a:t>‹#›</a:t>
            </a:fld>
            <a:endParaRPr lang="ru-RU" altLang="ru-RU"/>
          </a:p>
        </p:txBody>
      </p:sp>
    </p:spTree>
    <p:extLst>
      <p:ext uri="{BB962C8B-B14F-4D97-AF65-F5344CB8AC3E}">
        <p14:creationId xmlns:p14="http://schemas.microsoft.com/office/powerpoint/2010/main" val="395032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985DF0B9-819A-42C4-8218-28458DDFB3C1}" type="slidenum">
              <a:rPr lang="ru-RU" altLang="ru-RU"/>
              <a:pPr/>
              <a:t>‹#›</a:t>
            </a:fld>
            <a:endParaRPr lang="ru-RU" altLang="ru-RU"/>
          </a:p>
        </p:txBody>
      </p:sp>
    </p:spTree>
    <p:extLst>
      <p:ext uri="{BB962C8B-B14F-4D97-AF65-F5344CB8AC3E}">
        <p14:creationId xmlns:p14="http://schemas.microsoft.com/office/powerpoint/2010/main" val="257338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C40ACB7E-51EA-43DC-BB5A-F05499D1685A}" type="slidenum">
              <a:rPr lang="ru-RU" altLang="ru-RU"/>
              <a:pPr/>
              <a:t>‹#›</a:t>
            </a:fld>
            <a:endParaRPr lang="ru-RU" altLang="ru-RU"/>
          </a:p>
        </p:txBody>
      </p:sp>
    </p:spTree>
    <p:extLst>
      <p:ext uri="{BB962C8B-B14F-4D97-AF65-F5344CB8AC3E}">
        <p14:creationId xmlns:p14="http://schemas.microsoft.com/office/powerpoint/2010/main" val="6078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B472F596-A46D-410E-9346-A59AB4D90D31}" type="slidenum">
              <a:rPr lang="ru-RU" altLang="ru-RU"/>
              <a:pPr/>
              <a:t>‹#›</a:t>
            </a:fld>
            <a:endParaRPr lang="ru-RU" altLang="ru-RU"/>
          </a:p>
        </p:txBody>
      </p:sp>
    </p:spTree>
    <p:extLst>
      <p:ext uri="{BB962C8B-B14F-4D97-AF65-F5344CB8AC3E}">
        <p14:creationId xmlns:p14="http://schemas.microsoft.com/office/powerpoint/2010/main" val="215127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FBC66572-10BD-453C-BAAA-E1503FF96F71}" type="slidenum">
              <a:rPr lang="ru-RU" altLang="ru-RU"/>
              <a:pPr/>
              <a:t>‹#›</a:t>
            </a:fld>
            <a:endParaRPr lang="ru-RU" altLang="ru-RU"/>
          </a:p>
        </p:txBody>
      </p:sp>
    </p:spTree>
    <p:extLst>
      <p:ext uri="{BB962C8B-B14F-4D97-AF65-F5344CB8AC3E}">
        <p14:creationId xmlns:p14="http://schemas.microsoft.com/office/powerpoint/2010/main" val="17405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98B5D2EC-D0FA-4003-B7BA-67D33E906B68}" type="slidenum">
              <a:rPr lang="ru-RU" altLang="ru-RU"/>
              <a:pPr/>
              <a:t>‹#›</a:t>
            </a:fld>
            <a:endParaRPr lang="ru-RU" altLang="ru-RU"/>
          </a:p>
        </p:txBody>
      </p:sp>
    </p:spTree>
    <p:extLst>
      <p:ext uri="{BB962C8B-B14F-4D97-AF65-F5344CB8AC3E}">
        <p14:creationId xmlns:p14="http://schemas.microsoft.com/office/powerpoint/2010/main" val="131592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C3974D54-D9B7-4531-95CA-F86ABE4EE528}" type="slidenum">
              <a:rPr lang="ru-RU" altLang="ru-RU"/>
              <a:pPr/>
              <a:t>‹#›</a:t>
            </a:fld>
            <a:endParaRPr lang="ru-RU" altLang="ru-RU"/>
          </a:p>
        </p:txBody>
      </p:sp>
    </p:spTree>
    <p:extLst>
      <p:ext uri="{BB962C8B-B14F-4D97-AF65-F5344CB8AC3E}">
        <p14:creationId xmlns:p14="http://schemas.microsoft.com/office/powerpoint/2010/main" val="13177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164368B3-D725-489F-A5C5-53FDFBB1F50A}" type="slidenum">
              <a:rPr lang="ru-RU" altLang="ru-RU"/>
              <a:pPr/>
              <a:t>‹#›</a:t>
            </a:fld>
            <a:endParaRPr lang="ru-RU" altLang="ru-RU"/>
          </a:p>
        </p:txBody>
      </p:sp>
    </p:spTree>
    <p:extLst>
      <p:ext uri="{BB962C8B-B14F-4D97-AF65-F5344CB8AC3E}">
        <p14:creationId xmlns:p14="http://schemas.microsoft.com/office/powerpoint/2010/main" val="400357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FBD602DE-7E20-46B2-A4EB-997F81A34F6D}" type="slidenum">
              <a:rPr lang="ru-RU" altLang="ru-RU"/>
              <a:pPr/>
              <a:t>‹#›</a:t>
            </a:fld>
            <a:endParaRPr lang="ru-RU" altLang="ru-RU"/>
          </a:p>
        </p:txBody>
      </p:sp>
    </p:spTree>
    <p:extLst>
      <p:ext uri="{BB962C8B-B14F-4D97-AF65-F5344CB8AC3E}">
        <p14:creationId xmlns:p14="http://schemas.microsoft.com/office/powerpoint/2010/main" val="347273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458C3229-DC35-458D-AEB6-C00B080233F7}" type="slidenum">
              <a:rPr lang="ru-RU" altLang="ru-RU"/>
              <a:pPr/>
              <a:t>‹#›</a:t>
            </a:fld>
            <a:endParaRPr lang="ru-RU" altLang="ru-RU"/>
          </a:p>
        </p:txBody>
      </p:sp>
    </p:spTree>
    <p:extLst>
      <p:ext uri="{BB962C8B-B14F-4D97-AF65-F5344CB8AC3E}">
        <p14:creationId xmlns:p14="http://schemas.microsoft.com/office/powerpoint/2010/main" val="193713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C7A9143-2C1E-4C14-A46B-D20D014BD095}"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dirty="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441325" y="450850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solidFill>
                  <a:srgbClr val="800080"/>
                </a:solidFill>
                <a:effectLst>
                  <a:outerShdw blurRad="38100" dist="38100" dir="2700000" algn="tl">
                    <a:srgbClr val="C0C0C0"/>
                  </a:outerShdw>
                </a:effectLst>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058" name="Text Box 10"/>
          <p:cNvSpPr txBox="1">
            <a:spLocks noChangeArrowheads="1"/>
          </p:cNvSpPr>
          <p:nvPr/>
        </p:nvSpPr>
        <p:spPr bwMode="auto">
          <a:xfrm>
            <a:off x="792163" y="3473450"/>
            <a:ext cx="7515225" cy="10064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336600"/>
                </a:solidFill>
              </a:rPr>
              <a:t>Раздел </a:t>
            </a:r>
            <a:r>
              <a:rPr lang="en-US" altLang="ru-RU" sz="2000" b="1">
                <a:solidFill>
                  <a:srgbClr val="336600"/>
                </a:solidFill>
              </a:rPr>
              <a:t>I: </a:t>
            </a:r>
            <a:r>
              <a:rPr lang="ru-RU" altLang="ru-RU" sz="2000" b="1">
                <a:solidFill>
                  <a:srgbClr val="336600"/>
                </a:solidFill>
              </a:rPr>
              <a:t>ОБЩАЯ ХАРАКТЕРИСТИКА ОРГАНИЗАЦИИ</a:t>
            </a:r>
          </a:p>
          <a:p>
            <a:pPr algn="ctr"/>
            <a:r>
              <a:rPr lang="ru-RU" altLang="ru-RU" sz="2000" b="1">
                <a:solidFill>
                  <a:srgbClr val="336600"/>
                </a:solidFill>
              </a:rPr>
              <a:t> ИНФОРМАЦИОННОГО ОБМЕНА</a:t>
            </a:r>
          </a:p>
          <a:p>
            <a:pPr algn="ctr"/>
            <a:r>
              <a:rPr lang="ru-RU" altLang="ru-RU" sz="2000" b="1">
                <a:solidFill>
                  <a:srgbClr val="336600"/>
                </a:solidFill>
              </a:rPr>
              <a:t> В ИНФОРМАЦИОННО-ТЕХНОЛОГИЧЕСКИХ СЕТЯХ </a:t>
            </a:r>
          </a:p>
        </p:txBody>
      </p:sp>
      <p:sp>
        <p:nvSpPr>
          <p:cNvPr id="2059" name="Text Box 11"/>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i="1">
                <a:solidFill>
                  <a:srgbClr val="CC0000"/>
                </a:solidFill>
              </a:rPr>
              <a:t>КУРС ЛЕКЦИЙ</a:t>
            </a:r>
          </a:p>
          <a:p>
            <a:pPr algn="ctr"/>
            <a:endParaRPr lang="ru-RU" altLang="ru-RU" sz="2400" b="1">
              <a:solidFill>
                <a:srgbClr val="CC0000"/>
              </a:solidFill>
            </a:endParaRPr>
          </a:p>
          <a:p>
            <a:pPr algn="ctr"/>
            <a:r>
              <a:rPr lang="ru-RU" altLang="ru-RU" sz="2800" b="1">
                <a:solidFill>
                  <a:srgbClr val="FF0000"/>
                </a:solidFill>
              </a:rPr>
              <a:t>ОРГАНИЗАЦИЯ И</a:t>
            </a:r>
          </a:p>
          <a:p>
            <a:pPr algn="ctr"/>
            <a:r>
              <a:rPr lang="ru-RU" altLang="ru-RU" sz="2800" b="1">
                <a:solidFill>
                  <a:srgbClr val="FF0000"/>
                </a:solidFill>
              </a:rPr>
              <a:t>ОБЕСПЕЧЕНИЕ БЕЗОПАСНОСТИ</a:t>
            </a:r>
          </a:p>
          <a:p>
            <a:pPr algn="ctr"/>
            <a:r>
              <a:rPr lang="ru-RU" altLang="ru-RU" sz="2800" b="1">
                <a:solidFill>
                  <a:srgbClr val="FF0000"/>
                </a:solidFill>
              </a:rPr>
              <a:t>ИНФОРМАЦИОННО-ТЕХНОЛОГИЧЕСКИХ</a:t>
            </a:r>
          </a:p>
          <a:p>
            <a:pPr algn="ctr"/>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80227" name="Text Box 3"/>
          <p:cNvSpPr txBox="1">
            <a:spLocks noChangeArrowheads="1"/>
          </p:cNvSpPr>
          <p:nvPr/>
        </p:nvSpPr>
        <p:spPr bwMode="auto">
          <a:xfrm>
            <a:off x="250825" y="122396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Для организации взаимодействия реальных терминалов с другими компонентами ИТС — программами и терминалами — ITU-T рекомендует схему, приведенную на рис.6.3. Виртуальный терминал взаимодействует с системами ИТС в соответствии с интерфейсом Х.25, определяющим порядок передачи данных через сеть с коммутацией пакетов. Процедуры взаимодействия с сетью, преобразования пакетов в символы и обратно, а также управления реальным терминалом реализуются ГВМ или ТВМ, к которой подключен реальный терминал.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grpSp>
        <p:nvGrpSpPr>
          <p:cNvPr id="181294" name="Group 46"/>
          <p:cNvGrpSpPr>
            <a:grpSpLocks/>
          </p:cNvGrpSpPr>
          <p:nvPr/>
        </p:nvGrpSpPr>
        <p:grpSpPr bwMode="auto">
          <a:xfrm>
            <a:off x="493713" y="1584325"/>
            <a:ext cx="8156575" cy="3419475"/>
            <a:chOff x="378" y="686"/>
            <a:chExt cx="5138" cy="2154"/>
          </a:xfrm>
        </p:grpSpPr>
        <p:sp>
          <p:nvSpPr>
            <p:cNvPr id="181261" name="Line 13"/>
            <p:cNvSpPr>
              <a:spLocks noChangeShapeType="1"/>
            </p:cNvSpPr>
            <p:nvPr/>
          </p:nvSpPr>
          <p:spPr bwMode="auto">
            <a:xfrm>
              <a:off x="868" y="1643"/>
              <a:ext cx="4025"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81252" name="Group 4"/>
            <p:cNvGrpSpPr>
              <a:grpSpLocks/>
            </p:cNvGrpSpPr>
            <p:nvPr/>
          </p:nvGrpSpPr>
          <p:grpSpPr bwMode="auto">
            <a:xfrm>
              <a:off x="378" y="925"/>
              <a:ext cx="490" cy="1437"/>
              <a:chOff x="5639" y="5238"/>
              <a:chExt cx="798" cy="1369"/>
            </a:xfrm>
          </p:grpSpPr>
          <p:sp>
            <p:nvSpPr>
              <p:cNvPr id="181253" name="Line 5"/>
              <p:cNvSpPr>
                <a:spLocks noChangeShapeType="1"/>
              </p:cNvSpPr>
              <p:nvPr/>
            </p:nvSpPr>
            <p:spPr bwMode="auto">
              <a:xfrm>
                <a:off x="5753" y="5238"/>
                <a:ext cx="684" cy="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1254" name="Line 6"/>
              <p:cNvSpPr>
                <a:spLocks noChangeShapeType="1"/>
              </p:cNvSpPr>
              <p:nvPr/>
            </p:nvSpPr>
            <p:spPr bwMode="auto">
              <a:xfrm>
                <a:off x="5639" y="6606"/>
                <a:ext cx="798" cy="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1255" name="Line 7"/>
              <p:cNvSpPr>
                <a:spLocks noChangeShapeType="1"/>
              </p:cNvSpPr>
              <p:nvPr/>
            </p:nvSpPr>
            <p:spPr bwMode="auto">
              <a:xfrm rot="-5400000">
                <a:off x="5753" y="5922"/>
                <a:ext cx="1368" cy="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81256" name="Arc 8"/>
              <p:cNvSpPr>
                <a:spLocks/>
              </p:cNvSpPr>
              <p:nvPr/>
            </p:nvSpPr>
            <p:spPr bwMode="auto">
              <a:xfrm>
                <a:off x="5758" y="5238"/>
                <a:ext cx="280" cy="570"/>
              </a:xfrm>
              <a:custGeom>
                <a:avLst/>
                <a:gdLst>
                  <a:gd name="G0" fmla="+- 0 0 0"/>
                  <a:gd name="G1" fmla="+- 21600 0 0"/>
                  <a:gd name="G2" fmla="+- 21600 0 0"/>
                  <a:gd name="T0" fmla="*/ 0 w 21600"/>
                  <a:gd name="T1" fmla="*/ 0 h 41681"/>
                  <a:gd name="T2" fmla="*/ 7956 w 21600"/>
                  <a:gd name="T3" fmla="*/ 41681 h 41681"/>
                  <a:gd name="T4" fmla="*/ 0 w 21600"/>
                  <a:gd name="T5" fmla="*/ 21600 h 41681"/>
                </a:gdLst>
                <a:ahLst/>
                <a:cxnLst>
                  <a:cxn ang="0">
                    <a:pos x="T0" y="T1"/>
                  </a:cxn>
                  <a:cxn ang="0">
                    <a:pos x="T2" y="T3"/>
                  </a:cxn>
                  <a:cxn ang="0">
                    <a:pos x="T4" y="T5"/>
                  </a:cxn>
                </a:cxnLst>
                <a:rect l="0" t="0" r="r" b="b"/>
                <a:pathLst>
                  <a:path w="21600" h="41681" fill="none" extrusionOk="0">
                    <a:moveTo>
                      <a:pt x="0" y="0"/>
                    </a:moveTo>
                    <a:cubicBezTo>
                      <a:pt x="11929" y="0"/>
                      <a:pt x="21600" y="9670"/>
                      <a:pt x="21600" y="21600"/>
                    </a:cubicBezTo>
                    <a:cubicBezTo>
                      <a:pt x="21600" y="30458"/>
                      <a:pt x="16191" y="38418"/>
                      <a:pt x="7956" y="41681"/>
                    </a:cubicBezTo>
                  </a:path>
                  <a:path w="21600" h="41681" stroke="0" extrusionOk="0">
                    <a:moveTo>
                      <a:pt x="0" y="0"/>
                    </a:moveTo>
                    <a:cubicBezTo>
                      <a:pt x="11929" y="0"/>
                      <a:pt x="21600" y="9670"/>
                      <a:pt x="21600" y="21600"/>
                    </a:cubicBezTo>
                    <a:cubicBezTo>
                      <a:pt x="21600" y="30458"/>
                      <a:pt x="16191" y="38418"/>
                      <a:pt x="7956" y="41681"/>
                    </a:cubicBezTo>
                    <a:lnTo>
                      <a:pt x="0" y="21600"/>
                    </a:lnTo>
                    <a:close/>
                  </a:path>
                </a:pathLst>
              </a:custGeom>
              <a:noFill/>
              <a:ln w="28575">
                <a:solidFill>
                  <a:srgbClr val="66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81257" name="Arc 9"/>
              <p:cNvSpPr>
                <a:spLocks/>
              </p:cNvSpPr>
              <p:nvPr/>
            </p:nvSpPr>
            <p:spPr bwMode="auto">
              <a:xfrm>
                <a:off x="5869" y="5809"/>
                <a:ext cx="112" cy="284"/>
              </a:xfrm>
              <a:custGeom>
                <a:avLst/>
                <a:gdLst>
                  <a:gd name="G0" fmla="+- 0 0 0"/>
                  <a:gd name="G1" fmla="+- 21600 0 0"/>
                  <a:gd name="G2" fmla="+- 21600 0 0"/>
                  <a:gd name="T0" fmla="*/ 0 w 21600"/>
                  <a:gd name="T1" fmla="*/ 0 h 43119"/>
                  <a:gd name="T2" fmla="*/ 1873 w 21600"/>
                  <a:gd name="T3" fmla="*/ 43119 h 43119"/>
                  <a:gd name="T4" fmla="*/ 0 w 21600"/>
                  <a:gd name="T5" fmla="*/ 21600 h 43119"/>
                </a:gdLst>
                <a:ahLst/>
                <a:cxnLst>
                  <a:cxn ang="0">
                    <a:pos x="T0" y="T1"/>
                  </a:cxn>
                  <a:cxn ang="0">
                    <a:pos x="T2" y="T3"/>
                  </a:cxn>
                  <a:cxn ang="0">
                    <a:pos x="T4" y="T5"/>
                  </a:cxn>
                </a:cxnLst>
                <a:rect l="0" t="0" r="r" b="b"/>
                <a:pathLst>
                  <a:path w="21600" h="43119" fill="none" extrusionOk="0">
                    <a:moveTo>
                      <a:pt x="0" y="0"/>
                    </a:moveTo>
                    <a:cubicBezTo>
                      <a:pt x="11929" y="0"/>
                      <a:pt x="21600" y="9670"/>
                      <a:pt x="21600" y="21600"/>
                    </a:cubicBezTo>
                    <a:cubicBezTo>
                      <a:pt x="21600" y="32803"/>
                      <a:pt x="13034" y="42147"/>
                      <a:pt x="1872" y="43118"/>
                    </a:cubicBezTo>
                  </a:path>
                  <a:path w="21600" h="43119" stroke="0" extrusionOk="0">
                    <a:moveTo>
                      <a:pt x="0" y="0"/>
                    </a:moveTo>
                    <a:cubicBezTo>
                      <a:pt x="11929" y="0"/>
                      <a:pt x="21600" y="9670"/>
                      <a:pt x="21600" y="21600"/>
                    </a:cubicBezTo>
                    <a:cubicBezTo>
                      <a:pt x="21600" y="32803"/>
                      <a:pt x="13034" y="42147"/>
                      <a:pt x="1872" y="43118"/>
                    </a:cubicBezTo>
                    <a:lnTo>
                      <a:pt x="0" y="21600"/>
                    </a:lnTo>
                    <a:close/>
                  </a:path>
                </a:pathLst>
              </a:custGeom>
              <a:noFill/>
              <a:ln w="28575">
                <a:solidFill>
                  <a:srgbClr val="66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81258" name="Arc 10"/>
              <p:cNvSpPr>
                <a:spLocks/>
              </p:cNvSpPr>
              <p:nvPr/>
            </p:nvSpPr>
            <p:spPr bwMode="auto">
              <a:xfrm>
                <a:off x="5639" y="6093"/>
                <a:ext cx="285" cy="514"/>
              </a:xfrm>
              <a:custGeom>
                <a:avLst/>
                <a:gdLst>
                  <a:gd name="G0" fmla="+- 395 0 0"/>
                  <a:gd name="G1" fmla="+- 10837 0 0"/>
                  <a:gd name="G2" fmla="+- 21600 0 0"/>
                  <a:gd name="T0" fmla="*/ 19080 w 21995"/>
                  <a:gd name="T1" fmla="*/ 0 h 32437"/>
                  <a:gd name="T2" fmla="*/ 0 w 21995"/>
                  <a:gd name="T3" fmla="*/ 32433 h 32437"/>
                  <a:gd name="T4" fmla="*/ 395 w 21995"/>
                  <a:gd name="T5" fmla="*/ 10837 h 32437"/>
                </a:gdLst>
                <a:ahLst/>
                <a:cxnLst>
                  <a:cxn ang="0">
                    <a:pos x="T0" y="T1"/>
                  </a:cxn>
                  <a:cxn ang="0">
                    <a:pos x="T2" y="T3"/>
                  </a:cxn>
                  <a:cxn ang="0">
                    <a:pos x="T4" y="T5"/>
                  </a:cxn>
                </a:cxnLst>
                <a:rect l="0" t="0" r="r" b="b"/>
                <a:pathLst>
                  <a:path w="21995" h="32437" fill="none" extrusionOk="0">
                    <a:moveTo>
                      <a:pt x="19079" y="0"/>
                    </a:moveTo>
                    <a:cubicBezTo>
                      <a:pt x="20989" y="3292"/>
                      <a:pt x="21995" y="7030"/>
                      <a:pt x="21995" y="10837"/>
                    </a:cubicBezTo>
                    <a:cubicBezTo>
                      <a:pt x="21995" y="22766"/>
                      <a:pt x="12324" y="32437"/>
                      <a:pt x="395" y="32437"/>
                    </a:cubicBezTo>
                    <a:cubicBezTo>
                      <a:pt x="263" y="32436"/>
                      <a:pt x="131" y="32435"/>
                      <a:pt x="-1" y="32433"/>
                    </a:cubicBezTo>
                  </a:path>
                  <a:path w="21995" h="32437" stroke="0" extrusionOk="0">
                    <a:moveTo>
                      <a:pt x="19079" y="0"/>
                    </a:moveTo>
                    <a:cubicBezTo>
                      <a:pt x="20989" y="3292"/>
                      <a:pt x="21995" y="7030"/>
                      <a:pt x="21995" y="10837"/>
                    </a:cubicBezTo>
                    <a:cubicBezTo>
                      <a:pt x="21995" y="22766"/>
                      <a:pt x="12324" y="32437"/>
                      <a:pt x="395" y="32437"/>
                    </a:cubicBezTo>
                    <a:cubicBezTo>
                      <a:pt x="263" y="32436"/>
                      <a:pt x="131" y="32435"/>
                      <a:pt x="-1" y="32433"/>
                    </a:cubicBezTo>
                    <a:lnTo>
                      <a:pt x="395" y="10837"/>
                    </a:lnTo>
                    <a:close/>
                  </a:path>
                </a:pathLst>
              </a:custGeom>
              <a:noFill/>
              <a:ln w="28575">
                <a:solidFill>
                  <a:srgbClr val="66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181259" name="Rectangle 11"/>
            <p:cNvSpPr>
              <a:spLocks noChangeArrowheads="1"/>
            </p:cNvSpPr>
            <p:nvPr/>
          </p:nvSpPr>
          <p:spPr bwMode="auto">
            <a:xfrm>
              <a:off x="3177" y="686"/>
              <a:ext cx="1260" cy="1915"/>
            </a:xfrm>
            <a:prstGeom prst="rect">
              <a:avLst/>
            </a:prstGeom>
            <a:solidFill>
              <a:srgbClr val="FFCCFF"/>
            </a:solidFill>
            <a:ln w="28575">
              <a:solidFill>
                <a:srgbClr val="990000"/>
              </a:solidFill>
              <a:miter lim="800000"/>
              <a:headEnd/>
              <a:tailEnd/>
            </a:ln>
          </p:spPr>
          <p:txBody>
            <a:bodyPr/>
            <a:lstStyle/>
            <a:p>
              <a:endParaRPr lang="ru-RU"/>
            </a:p>
          </p:txBody>
        </p:sp>
        <p:sp>
          <p:nvSpPr>
            <p:cNvPr id="181260" name="Rectangle 12"/>
            <p:cNvSpPr>
              <a:spLocks noChangeArrowheads="1"/>
            </p:cNvSpPr>
            <p:nvPr/>
          </p:nvSpPr>
          <p:spPr bwMode="auto">
            <a:xfrm>
              <a:off x="4893" y="1168"/>
              <a:ext cx="623" cy="957"/>
            </a:xfrm>
            <a:prstGeom prst="rect">
              <a:avLst/>
            </a:prstGeom>
            <a:solidFill>
              <a:srgbClr val="B7E7FF"/>
            </a:solidFill>
            <a:ln w="28575">
              <a:solidFill>
                <a:srgbClr val="800080"/>
              </a:solidFill>
              <a:miter lim="800000"/>
              <a:headEnd/>
              <a:tailEnd/>
            </a:ln>
          </p:spPr>
          <p:txBody>
            <a:bodyPr/>
            <a:lstStyle/>
            <a:p>
              <a:endParaRPr lang="ru-RU"/>
            </a:p>
          </p:txBody>
        </p:sp>
        <p:grpSp>
          <p:nvGrpSpPr>
            <p:cNvPr id="181262" name="Group 14"/>
            <p:cNvGrpSpPr>
              <a:grpSpLocks/>
            </p:cNvGrpSpPr>
            <p:nvPr/>
          </p:nvGrpSpPr>
          <p:grpSpPr bwMode="auto">
            <a:xfrm>
              <a:off x="1288" y="925"/>
              <a:ext cx="1400" cy="1496"/>
              <a:chOff x="3986" y="5694"/>
              <a:chExt cx="2451" cy="2052"/>
            </a:xfrm>
          </p:grpSpPr>
          <p:grpSp>
            <p:nvGrpSpPr>
              <p:cNvPr id="181263" name="Group 15"/>
              <p:cNvGrpSpPr>
                <a:grpSpLocks/>
              </p:cNvGrpSpPr>
              <p:nvPr/>
            </p:nvGrpSpPr>
            <p:grpSpPr bwMode="auto">
              <a:xfrm>
                <a:off x="3986" y="5694"/>
                <a:ext cx="2451" cy="2052"/>
                <a:chOff x="3986" y="5694"/>
                <a:chExt cx="2451" cy="2052"/>
              </a:xfrm>
            </p:grpSpPr>
            <p:sp>
              <p:nvSpPr>
                <p:cNvPr id="181264" name="Oval 16"/>
                <p:cNvSpPr>
                  <a:spLocks noChangeArrowheads="1"/>
                </p:cNvSpPr>
                <p:nvPr/>
              </p:nvSpPr>
              <p:spPr bwMode="auto">
                <a:xfrm>
                  <a:off x="5411" y="6492"/>
                  <a:ext cx="1026" cy="969"/>
                </a:xfrm>
                <a:prstGeom prst="ellipse">
                  <a:avLst/>
                </a:prstGeom>
                <a:solidFill>
                  <a:srgbClr val="800080"/>
                </a:solidFill>
                <a:ln w="19050">
                  <a:solidFill>
                    <a:srgbClr val="800080"/>
                  </a:solidFill>
                  <a:round/>
                  <a:headEnd/>
                  <a:tailEnd/>
                </a:ln>
              </p:spPr>
              <p:txBody>
                <a:bodyPr/>
                <a:lstStyle/>
                <a:p>
                  <a:endParaRPr lang="ru-RU"/>
                </a:p>
              </p:txBody>
            </p:sp>
            <p:sp>
              <p:nvSpPr>
                <p:cNvPr id="181265" name="Oval 17"/>
                <p:cNvSpPr>
                  <a:spLocks noChangeArrowheads="1"/>
                </p:cNvSpPr>
                <p:nvPr/>
              </p:nvSpPr>
              <p:spPr bwMode="auto">
                <a:xfrm>
                  <a:off x="4727" y="6777"/>
                  <a:ext cx="1254" cy="969"/>
                </a:xfrm>
                <a:prstGeom prst="ellipse">
                  <a:avLst/>
                </a:prstGeom>
                <a:solidFill>
                  <a:srgbClr val="800080"/>
                </a:solidFill>
                <a:ln w="19050">
                  <a:solidFill>
                    <a:srgbClr val="800080"/>
                  </a:solidFill>
                  <a:round/>
                  <a:headEnd/>
                  <a:tailEnd/>
                </a:ln>
              </p:spPr>
              <p:txBody>
                <a:bodyPr/>
                <a:lstStyle/>
                <a:p>
                  <a:endParaRPr lang="ru-RU"/>
                </a:p>
              </p:txBody>
            </p:sp>
            <p:sp>
              <p:nvSpPr>
                <p:cNvPr id="181266" name="Oval 18"/>
                <p:cNvSpPr>
                  <a:spLocks noChangeArrowheads="1"/>
                </p:cNvSpPr>
                <p:nvPr/>
              </p:nvSpPr>
              <p:spPr bwMode="auto">
                <a:xfrm>
                  <a:off x="4271" y="6492"/>
                  <a:ext cx="1140" cy="1083"/>
                </a:xfrm>
                <a:prstGeom prst="ellipse">
                  <a:avLst/>
                </a:prstGeom>
                <a:solidFill>
                  <a:srgbClr val="800080"/>
                </a:solidFill>
                <a:ln w="19050">
                  <a:solidFill>
                    <a:srgbClr val="800080"/>
                  </a:solidFill>
                  <a:round/>
                  <a:headEnd/>
                  <a:tailEnd/>
                </a:ln>
              </p:spPr>
              <p:txBody>
                <a:bodyPr/>
                <a:lstStyle/>
                <a:p>
                  <a:endParaRPr lang="ru-RU"/>
                </a:p>
              </p:txBody>
            </p:sp>
            <p:sp>
              <p:nvSpPr>
                <p:cNvPr id="181267" name="Oval 19"/>
                <p:cNvSpPr>
                  <a:spLocks noChangeArrowheads="1"/>
                </p:cNvSpPr>
                <p:nvPr/>
              </p:nvSpPr>
              <p:spPr bwMode="auto">
                <a:xfrm>
                  <a:off x="3986" y="6093"/>
                  <a:ext cx="1710" cy="969"/>
                </a:xfrm>
                <a:prstGeom prst="ellipse">
                  <a:avLst/>
                </a:prstGeom>
                <a:solidFill>
                  <a:srgbClr val="800080"/>
                </a:solidFill>
                <a:ln w="19050">
                  <a:solidFill>
                    <a:srgbClr val="800080"/>
                  </a:solidFill>
                  <a:round/>
                  <a:headEnd/>
                  <a:tailEnd/>
                </a:ln>
              </p:spPr>
              <p:txBody>
                <a:bodyPr/>
                <a:lstStyle/>
                <a:p>
                  <a:endParaRPr lang="ru-RU"/>
                </a:p>
              </p:txBody>
            </p:sp>
            <p:sp>
              <p:nvSpPr>
                <p:cNvPr id="181268" name="Oval 20"/>
                <p:cNvSpPr>
                  <a:spLocks noChangeArrowheads="1"/>
                </p:cNvSpPr>
                <p:nvPr/>
              </p:nvSpPr>
              <p:spPr bwMode="auto">
                <a:xfrm>
                  <a:off x="3986" y="6036"/>
                  <a:ext cx="1710" cy="912"/>
                </a:xfrm>
                <a:prstGeom prst="ellipse">
                  <a:avLst/>
                </a:prstGeom>
                <a:solidFill>
                  <a:srgbClr val="FFFFCD"/>
                </a:solidFill>
                <a:ln w="19050">
                  <a:solidFill>
                    <a:srgbClr val="800080"/>
                  </a:solidFill>
                  <a:round/>
                  <a:headEnd/>
                  <a:tailEnd/>
                </a:ln>
              </p:spPr>
              <p:txBody>
                <a:bodyPr/>
                <a:lstStyle/>
                <a:p>
                  <a:endParaRPr lang="ru-RU"/>
                </a:p>
              </p:txBody>
            </p:sp>
            <p:sp>
              <p:nvSpPr>
                <p:cNvPr id="181269" name="Oval 21"/>
                <p:cNvSpPr>
                  <a:spLocks noChangeArrowheads="1"/>
                </p:cNvSpPr>
                <p:nvPr/>
              </p:nvSpPr>
              <p:spPr bwMode="auto">
                <a:xfrm>
                  <a:off x="4271" y="6435"/>
                  <a:ext cx="1140" cy="1026"/>
                </a:xfrm>
                <a:prstGeom prst="ellipse">
                  <a:avLst/>
                </a:prstGeom>
                <a:solidFill>
                  <a:srgbClr val="FFFFCD"/>
                </a:solidFill>
                <a:ln w="19050">
                  <a:solidFill>
                    <a:srgbClr val="800080"/>
                  </a:solidFill>
                  <a:round/>
                  <a:headEnd/>
                  <a:tailEnd/>
                </a:ln>
              </p:spPr>
              <p:txBody>
                <a:bodyPr/>
                <a:lstStyle/>
                <a:p>
                  <a:endParaRPr lang="ru-RU"/>
                </a:p>
              </p:txBody>
            </p:sp>
            <p:sp>
              <p:nvSpPr>
                <p:cNvPr id="181270" name="Oval 22"/>
                <p:cNvSpPr>
                  <a:spLocks noChangeArrowheads="1"/>
                </p:cNvSpPr>
                <p:nvPr/>
              </p:nvSpPr>
              <p:spPr bwMode="auto">
                <a:xfrm>
                  <a:off x="4727" y="6720"/>
                  <a:ext cx="1254" cy="912"/>
                </a:xfrm>
                <a:prstGeom prst="ellipse">
                  <a:avLst/>
                </a:prstGeom>
                <a:solidFill>
                  <a:srgbClr val="FFFFCD"/>
                </a:solidFill>
                <a:ln w="19050">
                  <a:solidFill>
                    <a:srgbClr val="800080"/>
                  </a:solidFill>
                  <a:round/>
                  <a:headEnd/>
                  <a:tailEnd/>
                </a:ln>
              </p:spPr>
              <p:txBody>
                <a:bodyPr/>
                <a:lstStyle/>
                <a:p>
                  <a:endParaRPr lang="ru-RU"/>
                </a:p>
              </p:txBody>
            </p:sp>
            <p:sp>
              <p:nvSpPr>
                <p:cNvPr id="181271" name="Oval 23"/>
                <p:cNvSpPr>
                  <a:spLocks noChangeArrowheads="1"/>
                </p:cNvSpPr>
                <p:nvPr/>
              </p:nvSpPr>
              <p:spPr bwMode="auto">
                <a:xfrm>
                  <a:off x="5468" y="6435"/>
                  <a:ext cx="969" cy="912"/>
                </a:xfrm>
                <a:prstGeom prst="ellipse">
                  <a:avLst/>
                </a:prstGeom>
                <a:solidFill>
                  <a:srgbClr val="FFFFCD"/>
                </a:solidFill>
                <a:ln w="19050">
                  <a:solidFill>
                    <a:srgbClr val="800080"/>
                  </a:solidFill>
                  <a:round/>
                  <a:headEnd/>
                  <a:tailEnd/>
                </a:ln>
              </p:spPr>
              <p:txBody>
                <a:bodyPr/>
                <a:lstStyle/>
                <a:p>
                  <a:endParaRPr lang="ru-RU"/>
                </a:p>
              </p:txBody>
            </p:sp>
            <p:sp>
              <p:nvSpPr>
                <p:cNvPr id="181272" name="Oval 24"/>
                <p:cNvSpPr>
                  <a:spLocks noChangeArrowheads="1"/>
                </p:cNvSpPr>
                <p:nvPr/>
              </p:nvSpPr>
              <p:spPr bwMode="auto">
                <a:xfrm>
                  <a:off x="4613" y="5979"/>
                  <a:ext cx="1596" cy="1197"/>
                </a:xfrm>
                <a:prstGeom prst="ellipse">
                  <a:avLst/>
                </a:prstGeom>
                <a:solidFill>
                  <a:srgbClr val="FFFFCD"/>
                </a:solidFill>
                <a:ln w="19050">
                  <a:solidFill>
                    <a:srgbClr val="800080"/>
                  </a:solidFill>
                  <a:round/>
                  <a:headEnd/>
                  <a:tailEnd/>
                </a:ln>
              </p:spPr>
              <p:txBody>
                <a:bodyPr/>
                <a:lstStyle/>
                <a:p>
                  <a:endParaRPr lang="ru-RU"/>
                </a:p>
              </p:txBody>
            </p:sp>
            <p:sp>
              <p:nvSpPr>
                <p:cNvPr id="181273" name="Oval 25"/>
                <p:cNvSpPr>
                  <a:spLocks noChangeArrowheads="1"/>
                </p:cNvSpPr>
                <p:nvPr/>
              </p:nvSpPr>
              <p:spPr bwMode="auto">
                <a:xfrm>
                  <a:off x="4328" y="5694"/>
                  <a:ext cx="1539" cy="1254"/>
                </a:xfrm>
                <a:prstGeom prst="ellipse">
                  <a:avLst/>
                </a:prstGeom>
                <a:solidFill>
                  <a:srgbClr val="FFFFCD"/>
                </a:solidFill>
                <a:ln w="19050">
                  <a:solidFill>
                    <a:srgbClr val="800080"/>
                  </a:solidFill>
                  <a:round/>
                  <a:headEnd/>
                  <a:tailEnd/>
                </a:ln>
              </p:spPr>
              <p:txBody>
                <a:bodyPr/>
                <a:lstStyle/>
                <a:p>
                  <a:endParaRPr lang="ru-RU"/>
                </a:p>
              </p:txBody>
            </p:sp>
          </p:grpSp>
          <p:sp>
            <p:nvSpPr>
              <p:cNvPr id="181274" name="Oval 26"/>
              <p:cNvSpPr>
                <a:spLocks noChangeArrowheads="1"/>
              </p:cNvSpPr>
              <p:nvPr/>
            </p:nvSpPr>
            <p:spPr bwMode="auto">
              <a:xfrm>
                <a:off x="4385" y="6093"/>
                <a:ext cx="1824" cy="1311"/>
              </a:xfrm>
              <a:prstGeom prst="ellipse">
                <a:avLst/>
              </a:prstGeom>
              <a:solidFill>
                <a:srgbClr val="FFFFCD"/>
              </a:solidFill>
              <a:ln>
                <a:noFill/>
              </a:ln>
              <a:extLst>
                <a:ext uri="{91240B29-F687-4F45-9708-019B960494DF}">
                  <a14:hiddenLine xmlns:a14="http://schemas.microsoft.com/office/drawing/2010/main" w="19050">
                    <a:solidFill>
                      <a:srgbClr val="800080"/>
                    </a:solidFill>
                    <a:round/>
                    <a:headEnd/>
                    <a:tailEnd/>
                  </a14:hiddenLine>
                </a:ext>
              </a:extLst>
            </p:spPr>
            <p:txBody>
              <a:bodyPr/>
              <a:lstStyle/>
              <a:p>
                <a:endParaRPr lang="ru-RU"/>
              </a:p>
            </p:txBody>
          </p:sp>
          <p:sp>
            <p:nvSpPr>
              <p:cNvPr id="181275" name="Oval 27"/>
              <p:cNvSpPr>
                <a:spLocks noChangeArrowheads="1"/>
              </p:cNvSpPr>
              <p:nvPr/>
            </p:nvSpPr>
            <p:spPr bwMode="auto">
              <a:xfrm>
                <a:off x="4214" y="5979"/>
                <a:ext cx="1881" cy="1083"/>
              </a:xfrm>
              <a:prstGeom prst="ellipse">
                <a:avLst/>
              </a:prstGeom>
              <a:solidFill>
                <a:srgbClr val="FFFFCD"/>
              </a:solidFill>
              <a:ln>
                <a:noFill/>
              </a:ln>
              <a:extLst>
                <a:ext uri="{91240B29-F687-4F45-9708-019B960494DF}">
                  <a14:hiddenLine xmlns:a14="http://schemas.microsoft.com/office/drawing/2010/main" w="19050">
                    <a:solidFill>
                      <a:srgbClr val="800080"/>
                    </a:solidFill>
                    <a:round/>
                    <a:headEnd/>
                    <a:tailEnd/>
                  </a14:hiddenLine>
                </a:ext>
              </a:extLst>
            </p:spPr>
            <p:txBody>
              <a:bodyPr/>
              <a:lstStyle/>
              <a:p>
                <a:endParaRPr lang="ru-RU"/>
              </a:p>
            </p:txBody>
          </p:sp>
        </p:grpSp>
        <p:sp>
          <p:nvSpPr>
            <p:cNvPr id="181276" name="Rectangle 28"/>
            <p:cNvSpPr>
              <a:spLocks noChangeArrowheads="1"/>
            </p:cNvSpPr>
            <p:nvPr/>
          </p:nvSpPr>
          <p:spPr bwMode="auto">
            <a:xfrm>
              <a:off x="3317" y="925"/>
              <a:ext cx="1120" cy="1436"/>
            </a:xfrm>
            <a:prstGeom prst="rect">
              <a:avLst/>
            </a:prstGeom>
            <a:solidFill>
              <a:srgbClr val="FFFFCC"/>
            </a:solidFill>
            <a:ln w="28575">
              <a:solidFill>
                <a:srgbClr val="990000"/>
              </a:solidFill>
              <a:miter lim="800000"/>
              <a:headEnd/>
              <a:tailEnd/>
            </a:ln>
          </p:spPr>
          <p:txBody>
            <a:bodyPr/>
            <a:lstStyle/>
            <a:p>
              <a:endParaRPr lang="ru-RU"/>
            </a:p>
          </p:txBody>
        </p:sp>
        <p:sp>
          <p:nvSpPr>
            <p:cNvPr id="181277" name="Rectangle 29"/>
            <p:cNvSpPr>
              <a:spLocks noChangeArrowheads="1"/>
            </p:cNvSpPr>
            <p:nvPr/>
          </p:nvSpPr>
          <p:spPr bwMode="auto">
            <a:xfrm>
              <a:off x="3387" y="1284"/>
              <a:ext cx="490" cy="718"/>
            </a:xfrm>
            <a:prstGeom prst="rect">
              <a:avLst/>
            </a:prstGeom>
            <a:solidFill>
              <a:srgbClr val="FFFFAB"/>
            </a:solidFill>
            <a:ln w="28575">
              <a:solidFill>
                <a:srgbClr val="996633"/>
              </a:solidFill>
              <a:miter lim="800000"/>
              <a:headEnd/>
              <a:tailEnd/>
            </a:ln>
          </p:spPr>
          <p:txBody>
            <a:bodyPr/>
            <a:lstStyle/>
            <a:p>
              <a:endParaRPr lang="ru-RU"/>
            </a:p>
          </p:txBody>
        </p:sp>
        <p:sp>
          <p:nvSpPr>
            <p:cNvPr id="181278" name="Rectangle 30"/>
            <p:cNvSpPr>
              <a:spLocks noChangeArrowheads="1"/>
            </p:cNvSpPr>
            <p:nvPr/>
          </p:nvSpPr>
          <p:spPr bwMode="auto">
            <a:xfrm>
              <a:off x="3947" y="1284"/>
              <a:ext cx="490" cy="718"/>
            </a:xfrm>
            <a:prstGeom prst="rect">
              <a:avLst/>
            </a:prstGeom>
            <a:solidFill>
              <a:srgbClr val="EAFFD5"/>
            </a:solidFill>
            <a:ln w="28575">
              <a:solidFill>
                <a:srgbClr val="996633"/>
              </a:solidFill>
              <a:miter lim="800000"/>
              <a:headEnd/>
              <a:tailEnd/>
            </a:ln>
          </p:spPr>
          <p:txBody>
            <a:bodyPr/>
            <a:lstStyle/>
            <a:p>
              <a:endParaRPr lang="ru-RU"/>
            </a:p>
          </p:txBody>
        </p:sp>
        <p:sp>
          <p:nvSpPr>
            <p:cNvPr id="181279" name="Oval 31"/>
            <p:cNvSpPr>
              <a:spLocks noChangeArrowheads="1"/>
            </p:cNvSpPr>
            <p:nvPr/>
          </p:nvSpPr>
          <p:spPr bwMode="auto">
            <a:xfrm>
              <a:off x="1043" y="1524"/>
              <a:ext cx="70" cy="239"/>
            </a:xfrm>
            <a:prstGeom prst="ellipse">
              <a:avLst/>
            </a:prstGeom>
            <a:solidFill>
              <a:srgbClr val="800080"/>
            </a:solidFill>
            <a:ln w="12700">
              <a:solidFill>
                <a:srgbClr val="CCCCFF"/>
              </a:solidFill>
              <a:round/>
              <a:headEnd/>
              <a:tailEnd/>
            </a:ln>
          </p:spPr>
          <p:txBody>
            <a:bodyPr/>
            <a:lstStyle/>
            <a:p>
              <a:endParaRPr lang="ru-RU"/>
            </a:p>
          </p:txBody>
        </p:sp>
        <p:sp>
          <p:nvSpPr>
            <p:cNvPr id="181280" name="Oval 32"/>
            <p:cNvSpPr>
              <a:spLocks noChangeArrowheads="1"/>
            </p:cNvSpPr>
            <p:nvPr/>
          </p:nvSpPr>
          <p:spPr bwMode="auto">
            <a:xfrm>
              <a:off x="2845" y="1508"/>
              <a:ext cx="70" cy="239"/>
            </a:xfrm>
            <a:prstGeom prst="ellipse">
              <a:avLst/>
            </a:prstGeom>
            <a:solidFill>
              <a:srgbClr val="800080"/>
            </a:solidFill>
            <a:ln w="12700">
              <a:solidFill>
                <a:srgbClr val="CCCCFF"/>
              </a:solidFill>
              <a:round/>
              <a:headEnd/>
              <a:tailEnd/>
            </a:ln>
          </p:spPr>
          <p:txBody>
            <a:bodyPr/>
            <a:lstStyle/>
            <a:p>
              <a:endParaRPr lang="ru-RU"/>
            </a:p>
          </p:txBody>
        </p:sp>
        <p:sp>
          <p:nvSpPr>
            <p:cNvPr id="181281" name="Freeform 33"/>
            <p:cNvSpPr>
              <a:spLocks/>
            </p:cNvSpPr>
            <p:nvPr/>
          </p:nvSpPr>
          <p:spPr bwMode="auto">
            <a:xfrm>
              <a:off x="658" y="1992"/>
              <a:ext cx="3531" cy="848"/>
            </a:xfrm>
            <a:custGeom>
              <a:avLst/>
              <a:gdLst>
                <a:gd name="T0" fmla="*/ 0 w 5752"/>
                <a:gd name="T1" fmla="*/ 352 h 808"/>
                <a:gd name="T2" fmla="*/ 3 w 5752"/>
                <a:gd name="T3" fmla="*/ 808 h 808"/>
                <a:gd name="T4" fmla="*/ 5749 w 5752"/>
                <a:gd name="T5" fmla="*/ 808 h 808"/>
                <a:gd name="T6" fmla="*/ 5752 w 5752"/>
                <a:gd name="T7" fmla="*/ 0 h 808"/>
              </a:gdLst>
              <a:ahLst/>
              <a:cxnLst>
                <a:cxn ang="0">
                  <a:pos x="T0" y="T1"/>
                </a:cxn>
                <a:cxn ang="0">
                  <a:pos x="T2" y="T3"/>
                </a:cxn>
                <a:cxn ang="0">
                  <a:pos x="T4" y="T5"/>
                </a:cxn>
                <a:cxn ang="0">
                  <a:pos x="T6" y="T7"/>
                </a:cxn>
              </a:cxnLst>
              <a:rect l="0" t="0" r="r" b="b"/>
              <a:pathLst>
                <a:path w="5752" h="808">
                  <a:moveTo>
                    <a:pt x="0" y="352"/>
                  </a:moveTo>
                  <a:lnTo>
                    <a:pt x="3" y="808"/>
                  </a:lnTo>
                  <a:lnTo>
                    <a:pt x="5749" y="808"/>
                  </a:lnTo>
                  <a:lnTo>
                    <a:pt x="5752" y="0"/>
                  </a:lnTo>
                </a:path>
              </a:pathLst>
            </a:custGeom>
            <a:noFill/>
            <a:ln w="28575" cap="flat" cmpd="sng">
              <a:solidFill>
                <a:srgbClr val="CC0000"/>
              </a:solidFill>
              <a:prstDash val="dash"/>
              <a:round/>
              <a:headEnd type="triangle" w="lg"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81282" name="Text Box 34"/>
            <p:cNvSpPr txBox="1">
              <a:spLocks noChangeArrowheads="1"/>
            </p:cNvSpPr>
            <p:nvPr/>
          </p:nvSpPr>
          <p:spPr bwMode="auto">
            <a:xfrm>
              <a:off x="3177" y="2394"/>
              <a:ext cx="490"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chemeClr val="accent2"/>
                  </a:solidFill>
                </a:rPr>
                <a:t>Э В М</a:t>
              </a:r>
            </a:p>
          </p:txBody>
        </p:sp>
        <p:sp>
          <p:nvSpPr>
            <p:cNvPr id="181283" name="Text Box 35"/>
            <p:cNvSpPr txBox="1">
              <a:spLocks noChangeArrowheads="1"/>
            </p:cNvSpPr>
            <p:nvPr/>
          </p:nvSpPr>
          <p:spPr bwMode="auto">
            <a:xfrm>
              <a:off x="3317" y="951"/>
              <a:ext cx="1120" cy="30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1600" b="1">
                  <a:solidFill>
                    <a:schemeClr val="accent2"/>
                  </a:solidFill>
                </a:rPr>
                <a:t>Виртуальный терминал</a:t>
              </a:r>
            </a:p>
          </p:txBody>
        </p:sp>
        <p:sp>
          <p:nvSpPr>
            <p:cNvPr id="181284" name="Text Box 36"/>
            <p:cNvSpPr txBox="1">
              <a:spLocks noChangeArrowheads="1"/>
            </p:cNvSpPr>
            <p:nvPr/>
          </p:nvSpPr>
          <p:spPr bwMode="auto">
            <a:xfrm rot="16200000">
              <a:off x="380" y="1513"/>
              <a:ext cx="703"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chemeClr val="accent2"/>
                  </a:solidFill>
                  <a:latin typeface="Tahoma" panose="020B0604030504040204" pitchFamily="34" charset="0"/>
                </a:rPr>
                <a:t>Система</a:t>
              </a:r>
              <a:endParaRPr lang="ru-RU" altLang="ru-RU" sz="2000" b="1">
                <a:solidFill>
                  <a:schemeClr val="accent2"/>
                </a:solidFill>
              </a:endParaRPr>
            </a:p>
          </p:txBody>
        </p:sp>
        <p:sp>
          <p:nvSpPr>
            <p:cNvPr id="181285" name="Text Box 37"/>
            <p:cNvSpPr txBox="1">
              <a:spLocks noChangeArrowheads="1"/>
            </p:cNvSpPr>
            <p:nvPr/>
          </p:nvSpPr>
          <p:spPr bwMode="auto">
            <a:xfrm>
              <a:off x="3387" y="1576"/>
              <a:ext cx="490" cy="13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1400" b="1">
                  <a:solidFill>
                    <a:schemeClr val="accent2"/>
                  </a:solidFill>
                  <a:latin typeface="Tahoma" panose="020B0604030504040204" pitchFamily="34" charset="0"/>
                </a:rPr>
                <a:t>Данные</a:t>
              </a:r>
              <a:endParaRPr lang="ru-RU" altLang="ru-RU" sz="1400" b="1">
                <a:solidFill>
                  <a:schemeClr val="accent2"/>
                </a:solidFill>
              </a:endParaRPr>
            </a:p>
          </p:txBody>
        </p:sp>
        <p:sp>
          <p:nvSpPr>
            <p:cNvPr id="181286" name="Text Box 38"/>
            <p:cNvSpPr txBox="1">
              <a:spLocks noChangeArrowheads="1"/>
            </p:cNvSpPr>
            <p:nvPr/>
          </p:nvSpPr>
          <p:spPr bwMode="auto">
            <a:xfrm>
              <a:off x="3947" y="1470"/>
              <a:ext cx="490" cy="34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chemeClr val="accent2"/>
                  </a:solidFill>
                </a:rPr>
                <a:t>ПАД</a:t>
              </a:r>
            </a:p>
            <a:p>
              <a:pPr algn="ctr"/>
              <a:r>
                <a:rPr lang="ru-RU" altLang="ru-RU" b="1">
                  <a:solidFill>
                    <a:schemeClr val="accent2"/>
                  </a:solidFill>
                </a:rPr>
                <a:t>(Х.3)</a:t>
              </a:r>
            </a:p>
          </p:txBody>
        </p:sp>
        <p:sp>
          <p:nvSpPr>
            <p:cNvPr id="181288" name="Text Box 40"/>
            <p:cNvSpPr txBox="1">
              <a:spLocks noChangeArrowheads="1"/>
            </p:cNvSpPr>
            <p:nvPr/>
          </p:nvSpPr>
          <p:spPr bwMode="auto">
            <a:xfrm>
              <a:off x="924" y="1247"/>
              <a:ext cx="350"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996633"/>
                  </a:solidFill>
                </a:rPr>
                <a:t>Х.25</a:t>
              </a:r>
            </a:p>
          </p:txBody>
        </p:sp>
        <p:sp>
          <p:nvSpPr>
            <p:cNvPr id="181289" name="Text Box 41"/>
            <p:cNvSpPr txBox="1">
              <a:spLocks noChangeArrowheads="1"/>
            </p:cNvSpPr>
            <p:nvPr/>
          </p:nvSpPr>
          <p:spPr bwMode="auto">
            <a:xfrm>
              <a:off x="2200" y="2585"/>
              <a:ext cx="399" cy="23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400" b="1">
                  <a:solidFill>
                    <a:srgbClr val="009900"/>
                  </a:solidFill>
                </a:rPr>
                <a:t>Х.29</a:t>
              </a:r>
            </a:p>
          </p:txBody>
        </p:sp>
        <p:sp>
          <p:nvSpPr>
            <p:cNvPr id="181290" name="Oval 42"/>
            <p:cNvSpPr>
              <a:spLocks noChangeArrowheads="1"/>
            </p:cNvSpPr>
            <p:nvPr/>
          </p:nvSpPr>
          <p:spPr bwMode="auto">
            <a:xfrm>
              <a:off x="4638" y="1536"/>
              <a:ext cx="70" cy="239"/>
            </a:xfrm>
            <a:prstGeom prst="ellipse">
              <a:avLst/>
            </a:prstGeom>
            <a:solidFill>
              <a:schemeClr val="hlink"/>
            </a:solidFill>
            <a:ln w="12700">
              <a:solidFill>
                <a:srgbClr val="CCCCFF"/>
              </a:solidFill>
              <a:round/>
              <a:headEnd/>
              <a:tailEnd/>
            </a:ln>
          </p:spPr>
          <p:txBody>
            <a:bodyPr/>
            <a:lstStyle/>
            <a:p>
              <a:endParaRPr lang="ru-RU"/>
            </a:p>
          </p:txBody>
        </p:sp>
        <p:sp>
          <p:nvSpPr>
            <p:cNvPr id="181291" name="Text Box 43"/>
            <p:cNvSpPr txBox="1">
              <a:spLocks noChangeArrowheads="1"/>
            </p:cNvSpPr>
            <p:nvPr/>
          </p:nvSpPr>
          <p:spPr bwMode="auto">
            <a:xfrm>
              <a:off x="4496" y="1253"/>
              <a:ext cx="350"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006699"/>
                  </a:solidFill>
                </a:rPr>
                <a:t>Х.28</a:t>
              </a:r>
            </a:p>
          </p:txBody>
        </p:sp>
        <p:sp>
          <p:nvSpPr>
            <p:cNvPr id="181292" name="Text Box 44"/>
            <p:cNvSpPr txBox="1">
              <a:spLocks noChangeArrowheads="1"/>
            </p:cNvSpPr>
            <p:nvPr/>
          </p:nvSpPr>
          <p:spPr bwMode="auto">
            <a:xfrm rot="10800000">
              <a:off x="4978" y="1253"/>
              <a:ext cx="453" cy="79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nchorCtr="1"/>
            <a:lstStyle/>
            <a:p>
              <a:pPr algn="ctr"/>
              <a:r>
                <a:rPr lang="ru-RU" altLang="ru-RU" b="1">
                  <a:solidFill>
                    <a:schemeClr val="accent2"/>
                  </a:solidFill>
                </a:rPr>
                <a:t>Реальный</a:t>
              </a:r>
            </a:p>
            <a:p>
              <a:pPr algn="ctr"/>
              <a:r>
                <a:rPr lang="ru-RU" altLang="ru-RU" b="1">
                  <a:solidFill>
                    <a:schemeClr val="accent2"/>
                  </a:solidFill>
                </a:rPr>
                <a:t>терминал</a:t>
              </a:r>
            </a:p>
          </p:txBody>
        </p:sp>
        <p:sp>
          <p:nvSpPr>
            <p:cNvPr id="181293" name="Text Box 45"/>
            <p:cNvSpPr txBox="1">
              <a:spLocks noChangeArrowheads="1"/>
            </p:cNvSpPr>
            <p:nvPr/>
          </p:nvSpPr>
          <p:spPr bwMode="auto">
            <a:xfrm>
              <a:off x="2705" y="1247"/>
              <a:ext cx="350"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996633"/>
                  </a:solidFill>
                </a:rPr>
                <a:t>Х.25</a:t>
              </a:r>
            </a:p>
          </p:txBody>
        </p:sp>
      </p:grpSp>
      <p:sp>
        <p:nvSpPr>
          <p:cNvPr id="181295" name="Text Box 47"/>
          <p:cNvSpPr txBox="1">
            <a:spLocks noChangeArrowheads="1"/>
          </p:cNvSpPr>
          <p:nvPr/>
        </p:nvSpPr>
        <p:spPr bwMode="auto">
          <a:xfrm>
            <a:off x="250825" y="5724525"/>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800080"/>
                </a:solidFill>
                <a:latin typeface="Tahoma" panose="020B0604030504040204" pitchFamily="34" charset="0"/>
              </a:rPr>
              <a:t>Рис.6.3. </a:t>
            </a:r>
            <a:r>
              <a:rPr lang="ru-RU" altLang="ru-RU" sz="2400" b="1">
                <a:solidFill>
                  <a:srgbClr val="800080"/>
                </a:solidFill>
              </a:rPr>
              <a:t>Подключение реального терминала к сети</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82275" name="Text Box 3"/>
          <p:cNvSpPr txBox="1">
            <a:spLocks noChangeArrowheads="1"/>
          </p:cNvSpPr>
          <p:nvPr/>
        </p:nvSpPr>
        <p:spPr bwMode="auto">
          <a:xfrm>
            <a:off x="971550" y="1584325"/>
            <a:ext cx="720090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Основные функции виртуального терминала обеспечиваются </a:t>
            </a:r>
            <a:r>
              <a:rPr lang="ru-RU" altLang="ru-RU" sz="2800" i="1">
                <a:solidFill>
                  <a:srgbClr val="800080"/>
                </a:solidFill>
              </a:rPr>
              <a:t>пакетным адаптером данных</a:t>
            </a:r>
            <a:r>
              <a:rPr lang="ru-RU" altLang="ru-RU" sz="2800">
                <a:solidFill>
                  <a:srgbClr val="800080"/>
                </a:solidFill>
              </a:rPr>
              <a:t> (ПАД), один из способов построения которого определен Рекомендацией Х.З ITU-T. ПАД (средство сборки-разборки пакетов) является посредником между посимвольным терминалом, вводящим и выводящим данные в виде последовательности символов, и СПД.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83299" name="Text Box 3"/>
          <p:cNvSpPr txBox="1">
            <a:spLocks noChangeArrowheads="1"/>
          </p:cNvSpPr>
          <p:nvPr/>
        </p:nvSpPr>
        <p:spPr bwMode="auto">
          <a:xfrm>
            <a:off x="233363" y="593725"/>
            <a:ext cx="8677275" cy="5797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a:solidFill>
                  <a:srgbClr val="800080"/>
                </a:solidFill>
              </a:rPr>
              <a:t>На адаптер возлагаются следующие основные функции:</a:t>
            </a:r>
            <a:endParaRPr lang="en-US" altLang="ru-RU" sz="2800">
              <a:solidFill>
                <a:srgbClr val="800080"/>
              </a:solidFill>
            </a:endParaRPr>
          </a:p>
          <a:p>
            <a:r>
              <a:rPr lang="en-US" altLang="ru-RU" sz="2400">
                <a:solidFill>
                  <a:srgbClr val="800080"/>
                </a:solidFill>
                <a:sym typeface="Wingdings 2" panose="05020102010507070707" pitchFamily="18" charset="2"/>
              </a:rPr>
              <a:t>  </a:t>
            </a:r>
            <a:r>
              <a:rPr lang="ru-RU" altLang="ru-RU" sz="2400">
                <a:solidFill>
                  <a:srgbClr val="800080"/>
                </a:solidFill>
                <a:sym typeface="Wingdings 2" panose="05020102010507070707" pitchFamily="18" charset="2"/>
              </a:rPr>
              <a:t></a:t>
            </a:r>
            <a:r>
              <a:rPr lang="ru-RU" altLang="ru-RU" sz="2800">
                <a:solidFill>
                  <a:srgbClr val="800080"/>
                </a:solidFill>
                <a:sym typeface="Wingdings 2" panose="05020102010507070707" pitchFamily="18" charset="2"/>
              </a:rPr>
              <a:t> </a:t>
            </a:r>
            <a:r>
              <a:rPr lang="ru-RU" altLang="ru-RU" sz="2600">
                <a:solidFill>
                  <a:srgbClr val="800080"/>
                </a:solidFill>
              </a:rPr>
              <a:t>сборка символов в пакеты, предназначенные</a:t>
            </a:r>
          </a:p>
          <a:p>
            <a:pPr lvl="1"/>
            <a:r>
              <a:rPr lang="ru-RU" altLang="ru-RU" sz="2600">
                <a:solidFill>
                  <a:srgbClr val="800080"/>
                </a:solidFill>
              </a:rPr>
              <a:t>    для передачи в сеть;</a:t>
            </a:r>
          </a:p>
          <a:p>
            <a:pPr lvl="1"/>
            <a:r>
              <a:rPr lang="ru-RU" altLang="ru-RU" sz="2400">
                <a:solidFill>
                  <a:srgbClr val="800080"/>
                </a:solidFill>
                <a:sym typeface="Wingdings 2" panose="05020102010507070707" pitchFamily="18" charset="2"/>
              </a:rPr>
              <a:t></a:t>
            </a:r>
            <a:r>
              <a:rPr lang="ru-RU" altLang="ru-RU" sz="2800">
                <a:solidFill>
                  <a:srgbClr val="800080"/>
                </a:solidFill>
                <a:sym typeface="Wingdings 2" panose="05020102010507070707" pitchFamily="18" charset="2"/>
              </a:rPr>
              <a:t> </a:t>
            </a:r>
            <a:r>
              <a:rPr lang="ru-RU" altLang="ru-RU" sz="2600">
                <a:solidFill>
                  <a:srgbClr val="800080"/>
                </a:solidFill>
              </a:rPr>
              <a:t>разборка полей данных пакетов на символы;</a:t>
            </a:r>
          </a:p>
          <a:p>
            <a:pPr lvl="1"/>
            <a:r>
              <a:rPr lang="ru-RU" altLang="ru-RU" sz="2400">
                <a:solidFill>
                  <a:srgbClr val="800080"/>
                </a:solidFill>
                <a:sym typeface="Wingdings 2" panose="05020102010507070707" pitchFamily="18" charset="2"/>
              </a:rPr>
              <a:t></a:t>
            </a:r>
            <a:r>
              <a:rPr lang="ru-RU" altLang="ru-RU" sz="2800">
                <a:solidFill>
                  <a:srgbClr val="800080"/>
                </a:solidFill>
                <a:sym typeface="Wingdings 2" panose="05020102010507070707" pitchFamily="18" charset="2"/>
              </a:rPr>
              <a:t> </a:t>
            </a:r>
            <a:r>
              <a:rPr lang="ru-RU" altLang="ru-RU" sz="2600">
                <a:solidFill>
                  <a:srgbClr val="800080"/>
                </a:solidFill>
              </a:rPr>
              <a:t>управление установлением соединения между</a:t>
            </a:r>
          </a:p>
          <a:p>
            <a:pPr lvl="1"/>
            <a:r>
              <a:rPr lang="ru-RU" altLang="ru-RU" sz="2600">
                <a:solidFill>
                  <a:srgbClr val="800080"/>
                </a:solidFill>
              </a:rPr>
              <a:t>    терминалом и системами СПД и разъединением;</a:t>
            </a:r>
          </a:p>
          <a:p>
            <a:pPr lvl="1"/>
            <a:r>
              <a:rPr lang="ru-RU" altLang="ru-RU" sz="2400">
                <a:solidFill>
                  <a:srgbClr val="800080"/>
                </a:solidFill>
                <a:sym typeface="Wingdings 2" panose="05020102010507070707" pitchFamily="18" charset="2"/>
              </a:rPr>
              <a:t></a:t>
            </a:r>
            <a:r>
              <a:rPr lang="ru-RU" altLang="ru-RU" sz="2800">
                <a:solidFill>
                  <a:srgbClr val="800080"/>
                </a:solidFill>
                <a:sym typeface="Wingdings 2" panose="05020102010507070707" pitchFamily="18" charset="2"/>
              </a:rPr>
              <a:t> </a:t>
            </a:r>
            <a:r>
              <a:rPr lang="ru-RU" altLang="ru-RU" sz="2600">
                <a:solidFill>
                  <a:srgbClr val="800080"/>
                </a:solidFill>
              </a:rPr>
              <a:t>генерация управляющих сигналов для </a:t>
            </a:r>
          </a:p>
          <a:p>
            <a:pPr lvl="1"/>
            <a:r>
              <a:rPr lang="ru-RU" altLang="ru-RU" sz="2600">
                <a:solidFill>
                  <a:srgbClr val="800080"/>
                </a:solidFill>
              </a:rPr>
              <a:t>    посимвольного терминала;</a:t>
            </a:r>
          </a:p>
          <a:p>
            <a:pPr lvl="1"/>
            <a:r>
              <a:rPr lang="ru-RU" altLang="ru-RU" sz="2400">
                <a:solidFill>
                  <a:srgbClr val="800080"/>
                </a:solidFill>
                <a:sym typeface="Wingdings 2" panose="05020102010507070707" pitchFamily="18" charset="2"/>
              </a:rPr>
              <a:t></a:t>
            </a:r>
            <a:r>
              <a:rPr lang="ru-RU" altLang="ru-RU" sz="2800">
                <a:solidFill>
                  <a:srgbClr val="800080"/>
                </a:solidFill>
                <a:sym typeface="Wingdings 2" panose="05020102010507070707" pitchFamily="18" charset="2"/>
              </a:rPr>
              <a:t> </a:t>
            </a:r>
            <a:r>
              <a:rPr lang="ru-RU" altLang="ru-RU" sz="2600">
                <a:solidFill>
                  <a:srgbClr val="800080"/>
                </a:solidFill>
              </a:rPr>
              <a:t>передача символов с необходимыми</a:t>
            </a:r>
          </a:p>
          <a:p>
            <a:pPr lvl="1"/>
            <a:r>
              <a:rPr lang="ru-RU" altLang="ru-RU" sz="2600">
                <a:solidFill>
                  <a:srgbClr val="800080"/>
                </a:solidFill>
              </a:rPr>
              <a:t>    стартстопными сигналами в терминал и приём</a:t>
            </a:r>
          </a:p>
          <a:p>
            <a:pPr lvl="1"/>
            <a:r>
              <a:rPr lang="ru-RU" altLang="ru-RU" sz="2600">
                <a:solidFill>
                  <a:srgbClr val="800080"/>
                </a:solidFill>
              </a:rPr>
              <a:t>    символов из терминала;</a:t>
            </a:r>
            <a:endParaRPr lang="en-US" altLang="ru-RU" sz="2600">
              <a:solidFill>
                <a:srgbClr val="800080"/>
              </a:solidFill>
            </a:endParaRPr>
          </a:p>
          <a:p>
            <a:pPr lvl="1"/>
            <a:r>
              <a:rPr lang="ru-RU" altLang="ru-RU" sz="2400">
                <a:solidFill>
                  <a:srgbClr val="800080"/>
                </a:solidFill>
                <a:sym typeface="Wingdings 2" panose="05020102010507070707" pitchFamily="18" charset="2"/>
              </a:rPr>
              <a:t></a:t>
            </a:r>
            <a:r>
              <a:rPr lang="ru-RU" altLang="ru-RU" sz="2800">
                <a:solidFill>
                  <a:srgbClr val="800080"/>
                </a:solidFill>
                <a:sym typeface="Wingdings 2" panose="05020102010507070707" pitchFamily="18" charset="2"/>
              </a:rPr>
              <a:t> </a:t>
            </a:r>
            <a:r>
              <a:rPr lang="ru-RU" altLang="ru-RU" sz="2600">
                <a:solidFill>
                  <a:srgbClr val="800080"/>
                </a:solidFill>
              </a:rPr>
              <a:t>распознавание и интерпретация сигналов</a:t>
            </a:r>
            <a:r>
              <a:rPr lang="en-US" altLang="ru-RU" sz="2600">
                <a:solidFill>
                  <a:srgbClr val="800080"/>
                </a:solidFill>
              </a:rPr>
              <a:t> </a:t>
            </a:r>
            <a:endParaRPr lang="ru-RU" altLang="ru-RU" sz="2600">
              <a:solidFill>
                <a:srgbClr val="800080"/>
              </a:solidFill>
            </a:endParaRPr>
          </a:p>
          <a:p>
            <a:r>
              <a:rPr lang="en-US" altLang="ru-RU" sz="2600">
                <a:solidFill>
                  <a:srgbClr val="800080"/>
                </a:solidFill>
              </a:rPr>
              <a:t>      </a:t>
            </a:r>
            <a:r>
              <a:rPr lang="ru-RU" altLang="ru-RU" sz="2600">
                <a:solidFill>
                  <a:srgbClr val="800080"/>
                </a:solidFill>
              </a:rPr>
              <a:t>прерывания и разрыва, формируемых</a:t>
            </a:r>
            <a:r>
              <a:rPr lang="en-US" altLang="ru-RU" sz="2600">
                <a:solidFill>
                  <a:srgbClr val="800080"/>
                </a:solidFill>
              </a:rPr>
              <a:t> </a:t>
            </a:r>
            <a:r>
              <a:rPr lang="ru-RU" altLang="ru-RU" sz="2600">
                <a:solidFill>
                  <a:srgbClr val="800080"/>
                </a:solidFill>
              </a:rPr>
              <a:t>терминалом.</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84323" name="Text Box 3"/>
          <p:cNvSpPr txBox="1">
            <a:spLocks noChangeArrowheads="1"/>
          </p:cNvSpPr>
          <p:nvPr/>
        </p:nvSpPr>
        <p:spPr bwMode="auto">
          <a:xfrm>
            <a:off x="971550" y="1358900"/>
            <a:ext cx="720090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Указанные функции реализуются в нескольких модификациях, выбор которых определяется 18 параметрами. Значения параметров, настраивающих пакетный адаптер на один из возможных режимов функционирования, могут устанавливаться, читаться и изменяться каждым из двух взаимодействующих процессов (местным и удаленным терминалом).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85347" name="Text Box 3"/>
          <p:cNvSpPr txBox="1">
            <a:spLocks noChangeArrowheads="1"/>
          </p:cNvSpPr>
          <p:nvPr/>
        </p:nvSpPr>
        <p:spPr bwMode="auto">
          <a:xfrm>
            <a:off x="250825" y="1268413"/>
            <a:ext cx="864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185348" name="Rectangle 4"/>
          <p:cNvSpPr>
            <a:spLocks noChangeArrowheads="1"/>
          </p:cNvSpPr>
          <p:nvPr/>
        </p:nvSpPr>
        <p:spPr bwMode="auto">
          <a:xfrm>
            <a:off x="250825" y="1198563"/>
            <a:ext cx="864235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tabLst>
                <a:tab pos="450850" algn="l"/>
              </a:tabLst>
              <a:defRPr>
                <a:solidFill>
                  <a:schemeClr val="tx1"/>
                </a:solidFill>
                <a:latin typeface="Arial" panose="020B0604020202020204" pitchFamily="34" charset="0"/>
                <a:cs typeface="Arial" panose="020B0604020202020204" pitchFamily="34" charset="0"/>
              </a:defRPr>
            </a:lvl1pPr>
            <a:lvl2pPr>
              <a:tabLst>
                <a:tab pos="450850" algn="l"/>
              </a:tabLst>
              <a:defRPr>
                <a:solidFill>
                  <a:schemeClr val="tx1"/>
                </a:solidFill>
                <a:latin typeface="Arial" panose="020B0604020202020204" pitchFamily="34" charset="0"/>
                <a:cs typeface="Arial" panose="020B0604020202020204" pitchFamily="34" charset="0"/>
              </a:defRPr>
            </a:lvl2pPr>
            <a:lvl3pPr>
              <a:tabLst>
                <a:tab pos="450850" algn="l"/>
              </a:tabLst>
              <a:defRPr>
                <a:solidFill>
                  <a:schemeClr val="tx1"/>
                </a:solidFill>
                <a:latin typeface="Arial" panose="020B0604020202020204" pitchFamily="34" charset="0"/>
                <a:cs typeface="Arial" panose="020B0604020202020204" pitchFamily="34" charset="0"/>
              </a:defRPr>
            </a:lvl3pPr>
            <a:lvl4pPr>
              <a:tabLst>
                <a:tab pos="450850" algn="l"/>
              </a:tabLst>
              <a:defRPr>
                <a:solidFill>
                  <a:schemeClr val="tx1"/>
                </a:solidFill>
                <a:latin typeface="Arial" panose="020B0604020202020204" pitchFamily="34" charset="0"/>
                <a:cs typeface="Arial" panose="020B0604020202020204" pitchFamily="34" charset="0"/>
              </a:defRPr>
            </a:lvl4pPr>
            <a:lvl5pPr>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algn="ctr"/>
            <a:r>
              <a:rPr lang="ru-RU" altLang="ru-RU" sz="2800">
                <a:solidFill>
                  <a:srgbClr val="800080"/>
                </a:solidFill>
              </a:rPr>
              <a:t>Связь между ПАД и терминалом организуется в соответствии с Рекомендацией Х.28 ITU-T, определяющей интерфейс и протокол связи “терминал — виртуальный терминал” (рис.6.3). Рекомендация Х.28 определяет:</a:t>
            </a:r>
          </a:p>
          <a:p>
            <a:r>
              <a:rPr lang="ru-RU" altLang="ru-RU" sz="2400">
                <a:solidFill>
                  <a:srgbClr val="800080"/>
                </a:solidFill>
                <a:sym typeface="Wingdings 2" panose="05020102010507070707" pitchFamily="18" charset="2"/>
              </a:rPr>
              <a:t></a:t>
            </a:r>
            <a:r>
              <a:rPr lang="en-US" altLang="ru-RU" sz="2400">
                <a:solidFill>
                  <a:srgbClr val="800080"/>
                </a:solidFill>
                <a:sym typeface="Wingdings 2" panose="05020102010507070707" pitchFamily="18" charset="2"/>
              </a:rPr>
              <a:t> </a:t>
            </a:r>
            <a:r>
              <a:rPr lang="ru-RU" altLang="ru-RU" sz="2800">
                <a:solidFill>
                  <a:srgbClr val="800080"/>
                </a:solidFill>
              </a:rPr>
              <a:t>способы соединения терминалов с ПАД;</a:t>
            </a:r>
          </a:p>
          <a:p>
            <a:r>
              <a:rPr lang="ru-RU" altLang="ru-RU" sz="2400">
                <a:solidFill>
                  <a:srgbClr val="800080"/>
                </a:solidFill>
                <a:sym typeface="Wingdings 2" panose="05020102010507070707" pitchFamily="18" charset="2"/>
              </a:rPr>
              <a:t></a:t>
            </a:r>
            <a:r>
              <a:rPr lang="en-US" altLang="ru-RU" sz="2400">
                <a:solidFill>
                  <a:srgbClr val="800080"/>
                </a:solidFill>
                <a:sym typeface="Wingdings 2" panose="05020102010507070707" pitchFamily="18" charset="2"/>
              </a:rPr>
              <a:t> </a:t>
            </a:r>
            <a:r>
              <a:rPr lang="ru-RU" altLang="ru-RU" sz="2800">
                <a:solidFill>
                  <a:srgbClr val="800080"/>
                </a:solidFill>
              </a:rPr>
              <a:t>порядок инициализации взаимодействия</a:t>
            </a:r>
            <a:endParaRPr lang="en-US" altLang="ru-RU" sz="2800">
              <a:solidFill>
                <a:srgbClr val="800080"/>
              </a:solidFill>
            </a:endParaRPr>
          </a:p>
          <a:p>
            <a:r>
              <a:rPr lang="en-US" altLang="ru-RU" sz="2800">
                <a:solidFill>
                  <a:srgbClr val="800080"/>
                </a:solidFill>
              </a:rPr>
              <a:t>    </a:t>
            </a:r>
            <a:r>
              <a:rPr lang="ru-RU" altLang="ru-RU" sz="2800">
                <a:solidFill>
                  <a:srgbClr val="800080"/>
                </a:solidFill>
              </a:rPr>
              <a:t>терминала с ПАД;</a:t>
            </a:r>
          </a:p>
          <a:p>
            <a:r>
              <a:rPr lang="ru-RU" altLang="ru-RU" sz="2400">
                <a:solidFill>
                  <a:srgbClr val="800080"/>
                </a:solidFill>
                <a:sym typeface="Wingdings 2" panose="05020102010507070707" pitchFamily="18" charset="2"/>
              </a:rPr>
              <a:t></a:t>
            </a:r>
            <a:r>
              <a:rPr lang="en-US" altLang="ru-RU" sz="2400">
                <a:solidFill>
                  <a:srgbClr val="800080"/>
                </a:solidFill>
                <a:sym typeface="Wingdings 2" panose="05020102010507070707" pitchFamily="18" charset="2"/>
              </a:rPr>
              <a:t> </a:t>
            </a:r>
            <a:r>
              <a:rPr lang="ru-RU" altLang="ru-RU" sz="2800">
                <a:solidFill>
                  <a:srgbClr val="800080"/>
                </a:solidFill>
              </a:rPr>
              <a:t>процедуры обмена управляющей информацией</a:t>
            </a:r>
            <a:endParaRPr lang="en-US" altLang="ru-RU" sz="2800">
              <a:solidFill>
                <a:srgbClr val="800080"/>
              </a:solidFill>
            </a:endParaRPr>
          </a:p>
          <a:p>
            <a:r>
              <a:rPr lang="en-US" altLang="ru-RU" sz="2800">
                <a:solidFill>
                  <a:srgbClr val="800080"/>
                </a:solidFill>
              </a:rPr>
              <a:t>   </a:t>
            </a:r>
            <a:r>
              <a:rPr lang="ru-RU" altLang="ru-RU" sz="2800">
                <a:solidFill>
                  <a:srgbClr val="800080"/>
                </a:solidFill>
              </a:rPr>
              <a:t> между ПАД и терминалом;</a:t>
            </a:r>
          </a:p>
          <a:p>
            <a:r>
              <a:rPr lang="ru-RU" altLang="ru-RU" sz="2400">
                <a:solidFill>
                  <a:srgbClr val="800080"/>
                </a:solidFill>
                <a:sym typeface="Wingdings 2" panose="05020102010507070707" pitchFamily="18" charset="2"/>
              </a:rPr>
              <a:t></a:t>
            </a:r>
            <a:r>
              <a:rPr lang="en-US" altLang="ru-RU" sz="2400">
                <a:solidFill>
                  <a:srgbClr val="800080"/>
                </a:solidFill>
                <a:sym typeface="Wingdings 2" panose="05020102010507070707" pitchFamily="18" charset="2"/>
              </a:rPr>
              <a:t> </a:t>
            </a:r>
            <a:r>
              <a:rPr lang="ru-RU" altLang="ru-RU" sz="2800">
                <a:solidFill>
                  <a:srgbClr val="800080"/>
                </a:solidFill>
              </a:rPr>
              <a:t>процедуры обмена данными.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86371" name="Text Box 3"/>
          <p:cNvSpPr txBox="1">
            <a:spLocks noChangeArrowheads="1"/>
          </p:cNvSpPr>
          <p:nvPr/>
        </p:nvSpPr>
        <p:spPr bwMode="auto">
          <a:xfrm>
            <a:off x="250825" y="1133475"/>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Терминал может подключаться к ПАД через выделенные или коммутируемые линии связи телефонной сети или СПД общего пользования. Инициализация взаимодействия терминала и ПАД включает в себя: 1) установление соединения между терминалом и адаптером — информационное подключение терминала к адаптеру; 2) установление параметров обслуживания терминала, в частности скорости передачи данных и кода, с которыми работает терминал; 3) идентификацию установленного соединения, посредством которой фиксируется готовность терминала и адаптера к совместному функционированию.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87395" name="Text Box 3"/>
          <p:cNvSpPr txBox="1">
            <a:spLocks noChangeArrowheads="1"/>
          </p:cNvSpPr>
          <p:nvPr/>
        </p:nvSpPr>
        <p:spPr bwMode="auto">
          <a:xfrm>
            <a:off x="250825" y="1133475"/>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Обмен управляющей информацией сводится к приему команд от терминала и формированию адаптером ответов на поступающие команды. Команды определяют необходимость установления соединения и разъединения с терминалом, а также установления и изменения параметров функционирования адаптера. Ответы, формируемые адаптером, характеризуют состояние взаимодействующих абонентов (свободен, занят, соединение невыполнимо и др.) и параметры, с которыми работает адаптер. Команды и ответы определяют язык, посредством которого пользователь общается с ИТС через терминал.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88419" name="Text Box 3"/>
          <p:cNvSpPr txBox="1">
            <a:spLocks noChangeArrowheads="1"/>
          </p:cNvSpPr>
          <p:nvPr/>
        </p:nvSpPr>
        <p:spPr bwMode="auto">
          <a:xfrm>
            <a:off x="790575" y="1268413"/>
            <a:ext cx="7561263"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Порядок сквозного взаимодействия между адаптерами или адаптером и системой обработки данных, сводящегося к обмену  управляющей информацией и данными, определяется Рекомендацией ITU-T Х.29 (рис.6.3). Рекомендация Х.29 вводит интерфейс “терминал — виртуальный терминал” как совокупность команд и ответов, необходимых для взаимодействия абонентов с помощью средств, установленных сетевым протоколом Х.25.</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89443" name="Text Box 3"/>
          <p:cNvSpPr txBox="1">
            <a:spLocks noChangeArrowheads="1"/>
          </p:cNvSpPr>
          <p:nvPr/>
        </p:nvSpPr>
        <p:spPr bwMode="auto">
          <a:xfrm>
            <a:off x="250825" y="1179513"/>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В основе взаимодействия пользователя с ИТС лежит работа с данными, вводимыми и выводимыми через реальный терминал. При вводе данных часть символов, формируемых терминалом, например клавиатурой дисплея, относится к собственно данным, а другая часть — к управляющим символам, воздействующим на данные и вызывающим соответствующие манипуляции над данными — редактирование, стирание, передачу и др. При этом часть управляющих символов обрабатывается местными средствами, поддерживающими работу терминала, а другая часть интерпретируется удаленной системой, например главной ЭВМ.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 Box 8"/>
          <p:cNvSpPr txBox="1">
            <a:spLocks noChangeArrowheads="1"/>
          </p:cNvSpPr>
          <p:nvPr/>
        </p:nvSpPr>
        <p:spPr bwMode="auto">
          <a:xfrm>
            <a:off x="250825" y="684213"/>
            <a:ext cx="864235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a:solidFill>
                  <a:srgbClr val="800080"/>
                </a:solidFill>
              </a:rPr>
              <a:t>Транспортная сеть делает возможным доступ к средствам передачи данных для любых процессов, связанных с программами и терминалами, сосредоточенными в одной ЭВМ или распределенными по различным ЭВМ ИТС. На основе процедур транспортного интерфейса строятся протоколы взаимодействия процессов, позволяющие реализовать такие прикладные функции, как доступ терминалов к процессам, удаленный ввод заданий, передачу файлов, распределенную обработку, электронную почту и др. Эти функции реализуются за счет взаимодействия минимум двух процессов, выполняемых одной или разными ЭВМ ИТС, и соответствующих протоколов: виртуального терминала, удаленного ввода заданий, передачи файлов и др. Указанные протоколы, базирующиеся на использовании транспортного интерфейса, называются </a:t>
            </a:r>
            <a:r>
              <a:rPr lang="ru-RU" altLang="ru-RU" sz="2400" i="1">
                <a:solidFill>
                  <a:srgbClr val="800080"/>
                </a:solidFill>
              </a:rPr>
              <a:t>протоколами высокого уровня.</a:t>
            </a:r>
            <a:r>
              <a:rPr lang="ru-RU" altLang="ru-RU" sz="2400">
                <a:solidFill>
                  <a:srgbClr val="800080"/>
                </a:solidFill>
              </a:rPr>
              <a:t> </a:t>
            </a:r>
          </a:p>
        </p:txBody>
      </p:sp>
      <p:sp>
        <p:nvSpPr>
          <p:cNvPr id="3082" name="Text Box 10"/>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0467" name="Text Box 3"/>
          <p:cNvSpPr txBox="1">
            <a:spLocks noChangeArrowheads="1"/>
          </p:cNvSpPr>
          <p:nvPr/>
        </p:nvSpPr>
        <p:spPr bwMode="auto">
          <a:xfrm>
            <a:off x="971550" y="1268413"/>
            <a:ext cx="720090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Доступные пользователю данные (см.рис.6.3) представляются виртуальным терминалом. Функции ПАД распространяются только на эти данные, и, следовательно, пользователь может манипулировать с тем объемом данных, который хранится в памяти виртуального терминала. Точно так же удаленная система (программа или терминал) модифицирует данные в рамках возможностей виртуального терминала.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1491" name="Text Box 3"/>
          <p:cNvSpPr txBox="1">
            <a:spLocks noChangeArrowheads="1"/>
          </p:cNvSpPr>
          <p:nvPr/>
        </p:nvSpPr>
        <p:spPr bwMode="auto">
          <a:xfrm>
            <a:off x="522288" y="1179513"/>
            <a:ext cx="805497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Данные, связанные с виртуальным терминалом, представляются в форме, в которой выделяется следующая иерархия элементов: символы, строки, страницы и файлы. </a:t>
            </a:r>
            <a:r>
              <a:rPr lang="ru-RU" altLang="ru-RU" sz="2800" i="1">
                <a:solidFill>
                  <a:srgbClr val="800080"/>
                </a:solidFill>
              </a:rPr>
              <a:t>Файл</a:t>
            </a:r>
            <a:r>
              <a:rPr lang="ru-RU" altLang="ru-RU" sz="2800">
                <a:solidFill>
                  <a:srgbClr val="800080"/>
                </a:solidFill>
              </a:rPr>
              <a:t> — наиболее крупный элемент данных, представляющий собой совокупность страниц. Страница характеризуется числом строк и длиной строки, определяющей число символов в строке. Структура данных, отображаемых средствами виртуального терминала, может ограничиваться строкой, страницей и файлом.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2515" name="Text Box 3"/>
          <p:cNvSpPr txBox="1">
            <a:spLocks noChangeArrowheads="1"/>
          </p:cNvSpPr>
          <p:nvPr/>
        </p:nvSpPr>
        <p:spPr bwMode="auto">
          <a:xfrm>
            <a:off x="250825" y="1268413"/>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Когда виртуальный терминал оперирует только со строкой, пользователь может корректировать данные в пределах одной строки и завершение строки, отмечаемое символом “</a:t>
            </a:r>
            <a:r>
              <a:rPr lang="ru-RU" altLang="ru-RU" sz="2400" i="1">
                <a:solidFill>
                  <a:srgbClr val="800080"/>
                </a:solidFill>
              </a:rPr>
              <a:t>Перевод строки</a:t>
            </a:r>
            <a:r>
              <a:rPr lang="ru-RU" altLang="ru-RU" sz="2400">
                <a:solidFill>
                  <a:srgbClr val="800080"/>
                </a:solidFill>
              </a:rPr>
              <a:t>”, приводит к отсылке строки удаленному процессу. При работе со страницей пользователь манипулирует с совокупностью строк и инициирует их пересылку с помощью специальной команды “</a:t>
            </a:r>
            <a:r>
              <a:rPr lang="ru-RU" altLang="ru-RU" sz="2400" i="1">
                <a:solidFill>
                  <a:srgbClr val="800080"/>
                </a:solidFill>
              </a:rPr>
              <a:t>Передать</a:t>
            </a:r>
            <a:r>
              <a:rPr lang="ru-RU" altLang="ru-RU" sz="2400">
                <a:solidFill>
                  <a:srgbClr val="800080"/>
                </a:solidFill>
              </a:rPr>
              <a:t>” или пересылка выполняется автоматически по заполнении всех строк в странице. При большой емкости памяти пользователю может быть предоставлена возможность работы с одним или многими файлами. В этом случае пересылка файлов между местной и удаленной системами производится по протоколу перемещения файлов.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3539" name="Text Box 3"/>
          <p:cNvSpPr txBox="1">
            <a:spLocks noChangeArrowheads="1"/>
          </p:cNvSpPr>
          <p:nvPr/>
        </p:nvSpPr>
        <p:spPr bwMode="auto">
          <a:xfrm>
            <a:off x="250825" y="1042988"/>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a:solidFill>
                  <a:srgbClr val="800080"/>
                </a:solidFill>
              </a:rPr>
              <a:t>Таким образом, пользователь взаимодействует с данными на двух уровнях: нижнем — уровне структуры данных, отображаемом местным процессом в рамках средств виртуального терминала, и верхнем — уровне структуры  данных, связанной с удаленным процессом.</a:t>
            </a:r>
          </a:p>
          <a:p>
            <a:pPr algn="ctr"/>
            <a:r>
              <a:rPr lang="ru-RU" altLang="ru-RU" sz="2400">
                <a:solidFill>
                  <a:srgbClr val="800080"/>
                </a:solidFill>
              </a:rPr>
              <a:t>В свою очередь удаленный процесс формирует и посылает данные для  вывода на терминал. Виртуальный терминал представляет поступающие данные в форме, пригодной для вывода их на конкретный терминал. При этом процедуры виртуального терминала преобразуют длинные строки в последовательность коротких строк путем вставки знаков “</a:t>
            </a:r>
            <a:r>
              <a:rPr lang="ru-RU" altLang="ru-RU" sz="2400" i="1">
                <a:solidFill>
                  <a:srgbClr val="800080"/>
                </a:solidFill>
              </a:rPr>
              <a:t>Перевод строки</a:t>
            </a:r>
            <a:r>
              <a:rPr lang="ru-RU" altLang="ru-RU" sz="2400">
                <a:solidFill>
                  <a:srgbClr val="800080"/>
                </a:solidFill>
              </a:rPr>
              <a:t>” и “</a:t>
            </a:r>
            <a:r>
              <a:rPr lang="ru-RU" altLang="ru-RU" sz="2400" i="1">
                <a:solidFill>
                  <a:srgbClr val="800080"/>
                </a:solidFill>
              </a:rPr>
              <a:t>Возврат каретки</a:t>
            </a:r>
            <a:r>
              <a:rPr lang="en-US" altLang="ru-RU" sz="2400" i="1">
                <a:solidFill>
                  <a:srgbClr val="800080"/>
                </a:solidFill>
              </a:rPr>
              <a:t> (</a:t>
            </a:r>
            <a:r>
              <a:rPr lang="ru-RU" altLang="ru-RU" sz="2400" i="1">
                <a:solidFill>
                  <a:srgbClr val="800080"/>
                </a:solidFill>
              </a:rPr>
              <a:t>начало строки</a:t>
            </a:r>
            <a:r>
              <a:rPr lang="en-US" altLang="ru-RU" sz="2400" i="1">
                <a:solidFill>
                  <a:srgbClr val="800080"/>
                </a:solidFill>
              </a:rPr>
              <a:t>)</a:t>
            </a:r>
            <a:r>
              <a:rPr lang="ru-RU" altLang="ru-RU" sz="2400">
                <a:solidFill>
                  <a:srgbClr val="800080"/>
                </a:solidFill>
              </a:rPr>
              <a:t>” в последовательности передаваемых символов, а также страницы большого формата — в страницы малого формата.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4563" name="Text Box 3"/>
          <p:cNvSpPr txBox="1">
            <a:spLocks noChangeArrowheads="1"/>
          </p:cNvSpPr>
          <p:nvPr/>
        </p:nvSpPr>
        <p:spPr bwMode="auto">
          <a:xfrm>
            <a:off x="2095500" y="458788"/>
            <a:ext cx="495141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6.2. Передача файлов</a:t>
            </a:r>
          </a:p>
        </p:txBody>
      </p:sp>
      <p:sp>
        <p:nvSpPr>
          <p:cNvPr id="194564" name="Text Box 4"/>
          <p:cNvSpPr txBox="1">
            <a:spLocks noChangeArrowheads="1"/>
          </p:cNvSpPr>
          <p:nvPr/>
        </p:nvSpPr>
        <p:spPr bwMode="auto">
          <a:xfrm>
            <a:off x="228600" y="1403350"/>
            <a:ext cx="8686800" cy="483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Работа с файлами осуществляется одним из двух способов. Во-первых, пользователь может инициировать в удаленной системе соответствующий процесс (программу) создания, корректировки, чтения, записи и копирования файла и в рамках возможностей этой программы выполнять необходимые действия над данными. При этом между терминалом пользователя и обрабатывающей программой удаленной системы пересылаются сообщения, число которых определяет стоимость выполненной работы. Во-вторых, пользователь может перемещать файл (текст программы или набор данных) в свою систему и производить корректировку файла, не обращаясь к средствам передачи данных.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5587" name="Text Box 3"/>
          <p:cNvSpPr txBox="1">
            <a:spLocks noChangeArrowheads="1"/>
          </p:cNvSpPr>
          <p:nvPr/>
        </p:nvSpPr>
        <p:spPr bwMode="auto">
          <a:xfrm>
            <a:off x="250825" y="126841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Второй способ работы с файлами иногда более экономичен, чем первый. При обработке данных одна программа может применяться для обработки многих файлов, размещенных в разных системах, и один файл может подвергаться разной обработке по программам, находящимся в нескольких ГВМ. В таких ситуациях передача файлов между системами упрощает организацию обработки данных и снижает затраты на обработку за счет сокращения числа виртуальных соединений и пакетов, передаваемых между системами.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6611" name="Text Box 3"/>
          <p:cNvSpPr txBox="1">
            <a:spLocks noChangeArrowheads="1"/>
          </p:cNvSpPr>
          <p:nvPr/>
        </p:nvSpPr>
        <p:spPr bwMode="auto">
          <a:xfrm>
            <a:off x="250825" y="1133475"/>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Для доступа к файлам и их компонентам служат программы управления данными, входящие в состав операционных систем ЭВМ. Поэтому для передачи файлов необходим специальный протокол, устанавливающий единый для сети способ взаимодействия  процессов, участвующих в передаче файла: процесса — источника файла, процесса — получателя файла и процесса, управляющего передачей файла. Эти процессы могут размещаться в трех различных системах или в двух, если файл и пользователь находятся в одной локальной системе.</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7635" name="Text Box 3"/>
          <p:cNvSpPr txBox="1">
            <a:spLocks noChangeArrowheads="1"/>
          </p:cNvSpPr>
          <p:nvPr/>
        </p:nvSpPr>
        <p:spPr bwMode="auto">
          <a:xfrm>
            <a:off x="250825" y="1358900"/>
            <a:ext cx="864235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i="1">
                <a:solidFill>
                  <a:srgbClr val="800080"/>
                </a:solidFill>
              </a:rPr>
              <a:t>При передаче файла возникают два потока данных: поток управляющей информации, используемой  процедурами передачи файлов, и поток данных, составляющих файл</a:t>
            </a:r>
            <a:r>
              <a:rPr lang="ru-RU" altLang="ru-RU" sz="2800">
                <a:solidFill>
                  <a:srgbClr val="800080"/>
                </a:solidFill>
              </a:rPr>
              <a:t>. При передаче больших файлов достаточно велика вероятность ошибок, компенсация которых путем повторной передачи данных приводит к чрезмерно большим затратам. Поэтому протокол передачи файла использует контрольные точки — для компенсации ошибок за счет повторения передачи от последних контрольных точек.</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8659" name="Text Box 3"/>
          <p:cNvSpPr txBox="1">
            <a:spLocks noChangeArrowheads="1"/>
          </p:cNvSpPr>
          <p:nvPr/>
        </p:nvSpPr>
        <p:spPr bwMode="auto">
          <a:xfrm>
            <a:off x="2095500" y="458788"/>
            <a:ext cx="495141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6.3. Удалённый ввод заданий</a:t>
            </a:r>
          </a:p>
        </p:txBody>
      </p:sp>
      <p:sp>
        <p:nvSpPr>
          <p:cNvPr id="198660" name="Text Box 4"/>
          <p:cNvSpPr txBox="1">
            <a:spLocks noChangeArrowheads="1"/>
          </p:cNvSpPr>
          <p:nvPr/>
        </p:nvSpPr>
        <p:spPr bwMode="auto">
          <a:xfrm>
            <a:off x="588963" y="1358900"/>
            <a:ext cx="796607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Задание на выполнение работы формируется пользователем и состоит из последовательности шагов (пунктов), каждый из которых определяет программу, а также требуемые наборы данных. Обработка заданий производится специальной программой, реализующей протокол удаленного ввода заданий. Протокол устанавливает язык для записи шагов задания, сообщения, посылаемые пользователю от программы удаленного ввода заданий, и процедуры обработки.</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99683" name="Text Box 3"/>
          <p:cNvSpPr txBox="1">
            <a:spLocks noChangeArrowheads="1"/>
          </p:cNvSpPr>
          <p:nvPr/>
        </p:nvSpPr>
        <p:spPr bwMode="auto">
          <a:xfrm>
            <a:off x="250825" y="1042988"/>
            <a:ext cx="864235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В простейшем случае удаленный ввод заданий реализуется по схеме, изображенной на рис.6.4. Пользователь взаимодействует с сетью через терминал, подключенный к ТВМ, и работает с ГВМ. Вводя команды с терминала, пользователь устанавливает соединение с процессом, реализующим протокол удаленного ввода заданий (ПУВЗ). Соединение обслуживается процессами, выполняющими протокол виртуального терминала (ПВТ). Пользователь запрашивает необходимые функции протокола удаленного ввода заданий, которые выполняются ГВМ.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Text Box 3"/>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31076" name="Text Box 4"/>
          <p:cNvSpPr txBox="1">
            <a:spLocks noChangeArrowheads="1"/>
          </p:cNvSpPr>
          <p:nvPr/>
        </p:nvSpPr>
        <p:spPr bwMode="auto">
          <a:xfrm>
            <a:off x="250825" y="773113"/>
            <a:ext cx="864235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Протоколы высокого уровня устанавливают стандартные для сети способы (процедуры) выполнения прикладных функций. Необходимость стандартизации способов вызвана неоднородностью ИТС — разнотипностью ЭВМ, операционных систем и терминалов. Реализация соответствующих протоколов в отношении организации и логического подключения портов к процессам возлагается на средства сеансового уровня управления, а в отношении сопряжения разнородных процессов — на средства представительского уровня — службу представления данных. Важнейшая функция службы представления данных — сделать возможным сопряжение разнотипных терминалов с программами, т.е. порожденными ими процессами. Одной из главных функций этой службы является шифрование данных пользователя.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grpSp>
        <p:nvGrpSpPr>
          <p:cNvPr id="200722" name="Group 18"/>
          <p:cNvGrpSpPr>
            <a:grpSpLocks/>
          </p:cNvGrpSpPr>
          <p:nvPr/>
        </p:nvGrpSpPr>
        <p:grpSpPr bwMode="auto">
          <a:xfrm>
            <a:off x="971550" y="1358900"/>
            <a:ext cx="7200900" cy="3554413"/>
            <a:chOff x="612" y="771"/>
            <a:chExt cx="4536" cy="2239"/>
          </a:xfrm>
        </p:grpSpPr>
        <p:sp>
          <p:nvSpPr>
            <p:cNvPr id="200708" name="Line 4"/>
            <p:cNvSpPr>
              <a:spLocks noChangeShapeType="1"/>
            </p:cNvSpPr>
            <p:nvPr/>
          </p:nvSpPr>
          <p:spPr bwMode="auto">
            <a:xfrm>
              <a:off x="1437" y="1331"/>
              <a:ext cx="285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0709" name="Text Box 5"/>
            <p:cNvSpPr txBox="1">
              <a:spLocks noChangeArrowheads="1"/>
            </p:cNvSpPr>
            <p:nvPr/>
          </p:nvSpPr>
          <p:spPr bwMode="auto">
            <a:xfrm>
              <a:off x="612" y="1107"/>
              <a:ext cx="893" cy="448"/>
            </a:xfrm>
            <a:prstGeom prst="rect">
              <a:avLst/>
            </a:prstGeom>
            <a:solidFill>
              <a:srgbClr val="EBEBFF"/>
            </a:solidFill>
            <a:ln w="28575">
              <a:solidFill>
                <a:srgbClr val="9900FF"/>
              </a:solidFill>
              <a:miter lim="800000"/>
              <a:headEnd/>
              <a:tailEnd/>
            </a:ln>
            <a:effectLst>
              <a:outerShdw dist="53882" dir="2700000" algn="ctr" rotWithShape="0">
                <a:srgbClr val="FF9933"/>
              </a:outerShdw>
            </a:effectLst>
          </p:spPr>
          <p:txBody>
            <a:bodyPr lIns="0" tIns="0" rIns="0" bIns="0" anchor="ctr" anchorCtr="1"/>
            <a:lstStyle/>
            <a:p>
              <a:pPr algn="ctr"/>
              <a:r>
                <a:rPr lang="ru-RU" altLang="ru-RU">
                  <a:solidFill>
                    <a:srgbClr val="CC3300"/>
                  </a:solidFill>
                  <a:effectLst>
                    <a:outerShdw blurRad="38100" dist="38100" dir="2700000" algn="tl">
                      <a:srgbClr val="000000"/>
                    </a:outerShdw>
                  </a:effectLst>
                  <a:latin typeface="Tahoma" panose="020B0604030504040204" pitchFamily="34" charset="0"/>
                </a:rPr>
                <a:t>Терминал</a:t>
              </a:r>
              <a:endParaRPr lang="ru-RU" altLang="ru-RU">
                <a:solidFill>
                  <a:srgbClr val="CC3300"/>
                </a:solidFill>
                <a:effectLst>
                  <a:outerShdw blurRad="38100" dist="38100" dir="2700000" algn="tl">
                    <a:srgbClr val="000000"/>
                  </a:outerShdw>
                </a:effectLst>
              </a:endParaRPr>
            </a:p>
          </p:txBody>
        </p:sp>
        <p:sp>
          <p:nvSpPr>
            <p:cNvPr id="200710" name="Text Box 6"/>
            <p:cNvSpPr txBox="1">
              <a:spLocks noChangeArrowheads="1"/>
            </p:cNvSpPr>
            <p:nvPr/>
          </p:nvSpPr>
          <p:spPr bwMode="auto">
            <a:xfrm>
              <a:off x="1849" y="883"/>
              <a:ext cx="894" cy="896"/>
            </a:xfrm>
            <a:prstGeom prst="rect">
              <a:avLst/>
            </a:prstGeom>
            <a:solidFill>
              <a:srgbClr val="EAFFD5"/>
            </a:solidFill>
            <a:ln w="28575">
              <a:solidFill>
                <a:srgbClr val="990000"/>
              </a:solidFill>
              <a:miter lim="800000"/>
              <a:headEnd/>
              <a:tailEnd/>
            </a:ln>
            <a:effectLst>
              <a:outerShdw dist="45791" dir="3378596" algn="ctr" rotWithShape="0">
                <a:srgbClr val="FF9933"/>
              </a:outerShdw>
            </a:effectLst>
          </p:spPr>
          <p:txBody>
            <a:bodyPr lIns="0" tIns="0" rIns="0" bIns="0" anchor="ctr" anchorCtr="1"/>
            <a:lstStyle/>
            <a:p>
              <a:pPr algn="ctr"/>
              <a:r>
                <a:rPr lang="ru-RU" altLang="ru-RU" sz="1600">
                  <a:solidFill>
                    <a:srgbClr val="800080"/>
                  </a:solidFill>
                  <a:effectLst>
                    <a:outerShdw blurRad="38100" dist="38100" dir="2700000" algn="tl">
                      <a:srgbClr val="000000"/>
                    </a:outerShdw>
                  </a:effectLst>
                </a:rPr>
                <a:t>Протокол</a:t>
              </a:r>
            </a:p>
            <a:p>
              <a:pPr algn="ctr"/>
              <a:r>
                <a:rPr lang="ru-RU" altLang="ru-RU" sz="1600">
                  <a:solidFill>
                    <a:srgbClr val="800080"/>
                  </a:solidFill>
                  <a:effectLst>
                    <a:outerShdw blurRad="38100" dist="38100" dir="2700000" algn="tl">
                      <a:srgbClr val="000000"/>
                    </a:outerShdw>
                  </a:effectLst>
                </a:rPr>
                <a:t>виртуального</a:t>
              </a:r>
            </a:p>
            <a:p>
              <a:pPr algn="ctr"/>
              <a:r>
                <a:rPr lang="ru-RU" altLang="ru-RU" sz="1600">
                  <a:solidFill>
                    <a:srgbClr val="800080"/>
                  </a:solidFill>
                  <a:effectLst>
                    <a:outerShdw blurRad="38100" dist="38100" dir="2700000" algn="tl">
                      <a:srgbClr val="000000"/>
                    </a:outerShdw>
                  </a:effectLst>
                </a:rPr>
                <a:t>терминала</a:t>
              </a:r>
            </a:p>
          </p:txBody>
        </p:sp>
        <p:sp>
          <p:nvSpPr>
            <p:cNvPr id="200711" name="Text Box 7"/>
            <p:cNvSpPr txBox="1">
              <a:spLocks noChangeArrowheads="1"/>
            </p:cNvSpPr>
            <p:nvPr/>
          </p:nvSpPr>
          <p:spPr bwMode="auto">
            <a:xfrm>
              <a:off x="3086" y="883"/>
              <a:ext cx="894" cy="896"/>
            </a:xfrm>
            <a:prstGeom prst="rect">
              <a:avLst/>
            </a:prstGeom>
            <a:solidFill>
              <a:srgbClr val="EAFFD5"/>
            </a:solidFill>
            <a:ln w="28575">
              <a:solidFill>
                <a:srgbClr val="990000"/>
              </a:solidFill>
              <a:miter lim="800000"/>
              <a:headEnd/>
              <a:tailEnd/>
            </a:ln>
            <a:effectLst>
              <a:outerShdw dist="45791" dir="3378596" algn="ctr" rotWithShape="0">
                <a:srgbClr val="FF9933"/>
              </a:outerShdw>
            </a:effectLst>
          </p:spPr>
          <p:txBody>
            <a:bodyPr lIns="0" tIns="0" rIns="0" bIns="0" anchor="ctr" anchorCtr="1"/>
            <a:lstStyle/>
            <a:p>
              <a:pPr algn="ctr"/>
              <a:r>
                <a:rPr lang="ru-RU" altLang="ru-RU" sz="1600">
                  <a:solidFill>
                    <a:srgbClr val="800080"/>
                  </a:solidFill>
                  <a:effectLst>
                    <a:outerShdw blurRad="38100" dist="38100" dir="2700000" algn="tl">
                      <a:srgbClr val="000000"/>
                    </a:outerShdw>
                  </a:effectLst>
                </a:rPr>
                <a:t>Протокол</a:t>
              </a:r>
            </a:p>
            <a:p>
              <a:pPr algn="ctr"/>
              <a:r>
                <a:rPr lang="ru-RU" altLang="ru-RU" sz="1600">
                  <a:solidFill>
                    <a:srgbClr val="800080"/>
                  </a:solidFill>
                  <a:effectLst>
                    <a:outerShdw blurRad="38100" dist="38100" dir="2700000" algn="tl">
                      <a:srgbClr val="000000"/>
                    </a:outerShdw>
                  </a:effectLst>
                </a:rPr>
                <a:t>виртуального</a:t>
              </a:r>
            </a:p>
            <a:p>
              <a:pPr algn="ctr"/>
              <a:r>
                <a:rPr lang="ru-RU" altLang="ru-RU" sz="1600">
                  <a:solidFill>
                    <a:srgbClr val="800080"/>
                  </a:solidFill>
                  <a:effectLst>
                    <a:outerShdw blurRad="38100" dist="38100" dir="2700000" algn="tl">
                      <a:srgbClr val="000000"/>
                    </a:outerShdw>
                  </a:effectLst>
                </a:rPr>
                <a:t>терминала</a:t>
              </a:r>
            </a:p>
          </p:txBody>
        </p:sp>
        <p:sp>
          <p:nvSpPr>
            <p:cNvPr id="200712" name="Text Box 8"/>
            <p:cNvSpPr txBox="1">
              <a:spLocks noChangeArrowheads="1"/>
            </p:cNvSpPr>
            <p:nvPr/>
          </p:nvSpPr>
          <p:spPr bwMode="auto">
            <a:xfrm>
              <a:off x="4186" y="883"/>
              <a:ext cx="893" cy="896"/>
            </a:xfrm>
            <a:prstGeom prst="rect">
              <a:avLst/>
            </a:prstGeom>
            <a:solidFill>
              <a:srgbClr val="D9EDEF"/>
            </a:solidFill>
            <a:ln w="28575">
              <a:solidFill>
                <a:srgbClr val="009900"/>
              </a:solidFill>
              <a:miter lim="800000"/>
              <a:headEnd/>
              <a:tailEnd/>
            </a:ln>
            <a:effectLst>
              <a:outerShdw dist="53882" dir="2700000" algn="ctr" rotWithShape="0">
                <a:srgbClr val="FF9933"/>
              </a:outerShdw>
            </a:effectLst>
          </p:spPr>
          <p:txBody>
            <a:bodyPr lIns="0" tIns="0" rIns="0" bIns="0" anchor="ctr" anchorCtr="1"/>
            <a:lstStyle/>
            <a:p>
              <a:pPr algn="ctr"/>
              <a:r>
                <a:rPr lang="ru-RU" altLang="ru-RU">
                  <a:solidFill>
                    <a:srgbClr val="808000"/>
                  </a:solidFill>
                  <a:effectLst>
                    <a:outerShdw blurRad="38100" dist="38100" dir="2700000" algn="tl">
                      <a:srgbClr val="000000"/>
                    </a:outerShdw>
                  </a:effectLst>
                  <a:latin typeface="Tahoma" panose="020B0604030504040204" pitchFamily="34" charset="0"/>
                </a:rPr>
                <a:t>Протокол</a:t>
              </a:r>
            </a:p>
            <a:p>
              <a:pPr algn="ctr"/>
              <a:r>
                <a:rPr lang="ru-RU" altLang="ru-RU">
                  <a:solidFill>
                    <a:srgbClr val="808000"/>
                  </a:solidFill>
                  <a:effectLst>
                    <a:outerShdw blurRad="38100" dist="38100" dir="2700000" algn="tl">
                      <a:srgbClr val="000000"/>
                    </a:outerShdw>
                  </a:effectLst>
                  <a:latin typeface="Tahoma" panose="020B0604030504040204" pitchFamily="34" charset="0"/>
                </a:rPr>
                <a:t>удалённого</a:t>
              </a:r>
            </a:p>
            <a:p>
              <a:pPr algn="ctr"/>
              <a:r>
                <a:rPr lang="ru-RU" altLang="ru-RU">
                  <a:solidFill>
                    <a:srgbClr val="808000"/>
                  </a:solidFill>
                  <a:effectLst>
                    <a:outerShdw blurRad="38100" dist="38100" dir="2700000" algn="tl">
                      <a:srgbClr val="000000"/>
                    </a:outerShdw>
                  </a:effectLst>
                  <a:latin typeface="Tahoma" panose="020B0604030504040204" pitchFamily="34" charset="0"/>
                </a:rPr>
                <a:t>ввода задания   </a:t>
              </a:r>
              <a:endParaRPr lang="ru-RU" altLang="ru-RU">
                <a:solidFill>
                  <a:srgbClr val="808000"/>
                </a:solidFill>
                <a:effectLst>
                  <a:outerShdw blurRad="38100" dist="38100" dir="2700000" algn="tl">
                    <a:srgbClr val="000000"/>
                  </a:outerShdw>
                </a:effectLst>
              </a:endParaRPr>
            </a:p>
          </p:txBody>
        </p:sp>
        <p:sp>
          <p:nvSpPr>
            <p:cNvPr id="200713" name="Text Box 9"/>
            <p:cNvSpPr txBox="1">
              <a:spLocks noChangeArrowheads="1"/>
            </p:cNvSpPr>
            <p:nvPr/>
          </p:nvSpPr>
          <p:spPr bwMode="auto">
            <a:xfrm>
              <a:off x="3086" y="2114"/>
              <a:ext cx="894" cy="448"/>
            </a:xfrm>
            <a:prstGeom prst="rect">
              <a:avLst/>
            </a:prstGeom>
            <a:solidFill>
              <a:srgbClr val="C9FFFF"/>
            </a:solidFill>
            <a:ln w="28575">
              <a:solidFill>
                <a:srgbClr val="0000CC"/>
              </a:solidFill>
              <a:miter lim="800000"/>
              <a:headEnd/>
              <a:tailEnd/>
            </a:ln>
            <a:effectLst>
              <a:outerShdw dist="53882" dir="2700000" algn="ctr" rotWithShape="0">
                <a:srgbClr val="FF9933"/>
              </a:outerShdw>
            </a:effectLst>
          </p:spPr>
          <p:txBody>
            <a:bodyPr lIns="0" tIns="0" rIns="0" bIns="0" anchor="ctr" anchorCtr="1"/>
            <a:lstStyle/>
            <a:p>
              <a:pPr algn="ctr"/>
              <a:r>
                <a:rPr lang="ru-RU" altLang="ru-RU">
                  <a:solidFill>
                    <a:srgbClr val="FF5050"/>
                  </a:solidFill>
                  <a:effectLst>
                    <a:outerShdw blurRad="38100" dist="38100" dir="2700000" algn="tl">
                      <a:srgbClr val="000000"/>
                    </a:outerShdw>
                  </a:effectLst>
                  <a:latin typeface="Tahoma" panose="020B0604030504040204" pitchFamily="34" charset="0"/>
                </a:rPr>
                <a:t>Программы</a:t>
              </a:r>
              <a:endParaRPr lang="ru-RU" altLang="ru-RU">
                <a:solidFill>
                  <a:srgbClr val="FF5050"/>
                </a:solidFill>
                <a:effectLst>
                  <a:outerShdw blurRad="38100" dist="38100" dir="2700000" algn="tl">
                    <a:srgbClr val="000000"/>
                  </a:outerShdw>
                </a:effectLst>
              </a:endParaRPr>
            </a:p>
          </p:txBody>
        </p:sp>
        <p:sp>
          <p:nvSpPr>
            <p:cNvPr id="200714" name="Text Box 10"/>
            <p:cNvSpPr txBox="1">
              <a:spLocks noChangeArrowheads="1"/>
            </p:cNvSpPr>
            <p:nvPr/>
          </p:nvSpPr>
          <p:spPr bwMode="auto">
            <a:xfrm>
              <a:off x="4186" y="2114"/>
              <a:ext cx="893" cy="448"/>
            </a:xfrm>
            <a:prstGeom prst="rect">
              <a:avLst/>
            </a:prstGeom>
            <a:solidFill>
              <a:srgbClr val="FFFFB7"/>
            </a:solidFill>
            <a:ln w="28575">
              <a:solidFill>
                <a:srgbClr val="996633"/>
              </a:solidFill>
              <a:miter lim="800000"/>
              <a:headEnd/>
              <a:tailEnd/>
            </a:ln>
            <a:effectLst>
              <a:outerShdw dist="53882" dir="2700000" algn="ctr" rotWithShape="0">
                <a:srgbClr val="FF9933"/>
              </a:outerShdw>
            </a:effectLst>
          </p:spPr>
          <p:txBody>
            <a:bodyPr lIns="0" tIns="0" rIns="0" bIns="0" anchor="ctr" anchorCtr="1"/>
            <a:lstStyle/>
            <a:p>
              <a:pPr algn="ctr"/>
              <a:r>
                <a:rPr lang="ru-RU" altLang="ru-RU">
                  <a:solidFill>
                    <a:srgbClr val="FF5050"/>
                  </a:solidFill>
                  <a:effectLst>
                    <a:outerShdw blurRad="38100" dist="38100" dir="2700000" algn="tl">
                      <a:srgbClr val="000000"/>
                    </a:outerShdw>
                  </a:effectLst>
                  <a:latin typeface="Tahoma" panose="020B0604030504040204" pitchFamily="34" charset="0"/>
                </a:rPr>
                <a:t>Файлы</a:t>
              </a:r>
              <a:endParaRPr lang="ru-RU" altLang="ru-RU">
                <a:solidFill>
                  <a:srgbClr val="FF5050"/>
                </a:solidFill>
                <a:effectLst>
                  <a:outerShdw blurRad="38100" dist="38100" dir="2700000" algn="tl">
                    <a:srgbClr val="000000"/>
                  </a:outerShdw>
                </a:effectLst>
              </a:endParaRPr>
            </a:p>
          </p:txBody>
        </p:sp>
        <p:sp>
          <p:nvSpPr>
            <p:cNvPr id="200715" name="AutoShape 11"/>
            <p:cNvSpPr>
              <a:spLocks noChangeArrowheads="1"/>
            </p:cNvSpPr>
            <p:nvPr/>
          </p:nvSpPr>
          <p:spPr bwMode="auto">
            <a:xfrm>
              <a:off x="1780" y="771"/>
              <a:ext cx="1031" cy="2239"/>
            </a:xfrm>
            <a:prstGeom prst="roundRect">
              <a:avLst>
                <a:gd name="adj" fmla="val 13097"/>
              </a:avLst>
            </a:prstGeom>
            <a:noFill/>
            <a:ln w="28575">
              <a:solidFill>
                <a:srgbClr val="99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0716" name="AutoShape 12"/>
            <p:cNvSpPr>
              <a:spLocks noChangeArrowheads="1"/>
            </p:cNvSpPr>
            <p:nvPr/>
          </p:nvSpPr>
          <p:spPr bwMode="auto">
            <a:xfrm>
              <a:off x="3017" y="771"/>
              <a:ext cx="2131" cy="2239"/>
            </a:xfrm>
            <a:prstGeom prst="roundRect">
              <a:avLst>
                <a:gd name="adj" fmla="val 11495"/>
              </a:avLst>
            </a:prstGeom>
            <a:noFill/>
            <a:ln w="28575">
              <a:solidFill>
                <a:srgbClr val="00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0717" name="Line 13"/>
            <p:cNvSpPr>
              <a:spLocks noChangeShapeType="1"/>
            </p:cNvSpPr>
            <p:nvPr/>
          </p:nvSpPr>
          <p:spPr bwMode="auto">
            <a:xfrm flipV="1">
              <a:off x="3567" y="1779"/>
              <a:ext cx="1066" cy="3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0718" name="Line 14"/>
            <p:cNvSpPr>
              <a:spLocks noChangeShapeType="1"/>
            </p:cNvSpPr>
            <p:nvPr/>
          </p:nvSpPr>
          <p:spPr bwMode="auto">
            <a:xfrm flipV="1">
              <a:off x="4633" y="1779"/>
              <a:ext cx="0" cy="3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0719" name="Text Box 15"/>
            <p:cNvSpPr txBox="1">
              <a:spLocks noChangeArrowheads="1"/>
            </p:cNvSpPr>
            <p:nvPr/>
          </p:nvSpPr>
          <p:spPr bwMode="auto">
            <a:xfrm>
              <a:off x="1849" y="2674"/>
              <a:ext cx="894" cy="22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0"/>
            <a:lstStyle/>
            <a:p>
              <a:pPr algn="ctr"/>
              <a:r>
                <a:rPr lang="ru-RU" altLang="ru-RU" sz="2000" b="1">
                  <a:solidFill>
                    <a:srgbClr val="CC3300"/>
                  </a:solidFill>
                </a:rPr>
                <a:t>Т В М</a:t>
              </a:r>
            </a:p>
          </p:txBody>
        </p:sp>
        <p:sp>
          <p:nvSpPr>
            <p:cNvPr id="200721" name="Text Box 17"/>
            <p:cNvSpPr txBox="1">
              <a:spLocks noChangeArrowheads="1"/>
            </p:cNvSpPr>
            <p:nvPr/>
          </p:nvSpPr>
          <p:spPr bwMode="auto">
            <a:xfrm>
              <a:off x="3645" y="2699"/>
              <a:ext cx="894" cy="22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0"/>
            <a:lstStyle/>
            <a:p>
              <a:pPr algn="ctr"/>
              <a:r>
                <a:rPr lang="ru-RU" altLang="ru-RU" sz="2000" b="1">
                  <a:solidFill>
                    <a:srgbClr val="CC3300"/>
                  </a:solidFill>
                </a:rPr>
                <a:t>Г В М</a:t>
              </a:r>
            </a:p>
          </p:txBody>
        </p:sp>
      </p:grpSp>
      <p:sp>
        <p:nvSpPr>
          <p:cNvPr id="200723" name="Text Box 19"/>
          <p:cNvSpPr txBox="1">
            <a:spLocks noChangeArrowheads="1"/>
          </p:cNvSpPr>
          <p:nvPr/>
        </p:nvSpPr>
        <p:spPr bwMode="auto">
          <a:xfrm>
            <a:off x="250825" y="5724525"/>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800080"/>
                </a:solidFill>
                <a:latin typeface="Tahoma" panose="020B0604030504040204" pitchFamily="34" charset="0"/>
              </a:rPr>
              <a:t>Рис.6.4. </a:t>
            </a:r>
            <a:r>
              <a:rPr lang="ru-RU" altLang="ru-RU" sz="2400" b="1">
                <a:solidFill>
                  <a:srgbClr val="800080"/>
                </a:solidFill>
              </a:rPr>
              <a:t>Организация удалённого ввода задания</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01731" name="Text Box 3"/>
          <p:cNvSpPr txBox="1">
            <a:spLocks noChangeArrowheads="1"/>
          </p:cNvSpPr>
          <p:nvPr/>
        </p:nvSpPr>
        <p:spPr bwMode="auto">
          <a:xfrm>
            <a:off x="250825" y="908050"/>
            <a:ext cx="8642350"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ПУВЗ включает в себя следующие основные функции:</a:t>
            </a:r>
          </a:p>
          <a:p>
            <a:r>
              <a:rPr lang="ru-RU" altLang="ru-RU" sz="2400">
                <a:solidFill>
                  <a:srgbClr val="800080"/>
                </a:solidFill>
                <a:sym typeface="Wingdings 2" panose="05020102010507070707" pitchFamily="18" charset="2"/>
              </a:rPr>
              <a:t> </a:t>
            </a:r>
            <a:r>
              <a:rPr lang="ru-RU" altLang="ru-RU" sz="2800">
                <a:solidFill>
                  <a:srgbClr val="800080"/>
                </a:solidFill>
              </a:rPr>
              <a:t>инициирование и завершение сеанса связи;</a:t>
            </a:r>
          </a:p>
          <a:p>
            <a:r>
              <a:rPr lang="ru-RU" altLang="ru-RU" sz="2400">
                <a:solidFill>
                  <a:srgbClr val="800080"/>
                </a:solidFill>
                <a:sym typeface="Wingdings 2" panose="05020102010507070707" pitchFamily="18" charset="2"/>
              </a:rPr>
              <a:t> </a:t>
            </a:r>
            <a:r>
              <a:rPr lang="ru-RU" altLang="ru-RU" sz="2800">
                <a:solidFill>
                  <a:srgbClr val="800080"/>
                </a:solidFill>
              </a:rPr>
              <a:t>управление данными — создание и</a:t>
            </a:r>
          </a:p>
          <a:p>
            <a:r>
              <a:rPr lang="ru-RU" altLang="ru-RU" sz="2800">
                <a:solidFill>
                  <a:srgbClr val="800080"/>
                </a:solidFill>
              </a:rPr>
              <a:t>    исключение файлов;</a:t>
            </a:r>
          </a:p>
          <a:p>
            <a:r>
              <a:rPr lang="ru-RU" altLang="ru-RU" sz="2400">
                <a:solidFill>
                  <a:srgbClr val="800080"/>
                </a:solidFill>
                <a:sym typeface="Wingdings 2" panose="05020102010507070707" pitchFamily="18" charset="2"/>
              </a:rPr>
              <a:t></a:t>
            </a:r>
            <a:r>
              <a:rPr lang="ru-RU" altLang="ru-RU" sz="2800">
                <a:solidFill>
                  <a:srgbClr val="800080"/>
                </a:solidFill>
              </a:rPr>
              <a:t> редактирование — вставку, удаление и</a:t>
            </a:r>
          </a:p>
          <a:p>
            <a:r>
              <a:rPr lang="ru-RU" altLang="ru-RU" sz="2800">
                <a:solidFill>
                  <a:srgbClr val="800080"/>
                </a:solidFill>
              </a:rPr>
              <a:t>    замену строк, добавление в файл строк из</a:t>
            </a:r>
          </a:p>
          <a:p>
            <a:r>
              <a:rPr lang="ru-RU" altLang="ru-RU" sz="2800">
                <a:solidFill>
                  <a:srgbClr val="800080"/>
                </a:solidFill>
              </a:rPr>
              <a:t>    другого файла;</a:t>
            </a:r>
          </a:p>
          <a:p>
            <a:r>
              <a:rPr lang="ru-RU" altLang="ru-RU" sz="2400">
                <a:solidFill>
                  <a:srgbClr val="800080"/>
                </a:solidFill>
                <a:sym typeface="Wingdings 2" panose="05020102010507070707" pitchFamily="18" charset="2"/>
              </a:rPr>
              <a:t></a:t>
            </a:r>
            <a:r>
              <a:rPr lang="ru-RU" altLang="ru-RU" sz="2800">
                <a:solidFill>
                  <a:srgbClr val="800080"/>
                </a:solidFill>
              </a:rPr>
              <a:t> управление обработкой задания —</a:t>
            </a:r>
          </a:p>
          <a:p>
            <a:r>
              <a:rPr lang="ru-RU" altLang="ru-RU" sz="2800">
                <a:solidFill>
                  <a:srgbClr val="800080"/>
                </a:solidFill>
              </a:rPr>
              <a:t>    инициализацию задания, прерывание и</a:t>
            </a:r>
          </a:p>
          <a:p>
            <a:r>
              <a:rPr lang="ru-RU" altLang="ru-RU" sz="2800">
                <a:solidFill>
                  <a:srgbClr val="800080"/>
                </a:solidFill>
              </a:rPr>
              <a:t>    продолжение обработки;</a:t>
            </a:r>
          </a:p>
          <a:p>
            <a:r>
              <a:rPr lang="ru-RU" altLang="ru-RU" sz="2400">
                <a:solidFill>
                  <a:srgbClr val="800080"/>
                </a:solidFill>
                <a:sym typeface="Wingdings 2" panose="05020102010507070707" pitchFamily="18" charset="2"/>
              </a:rPr>
              <a:t> </a:t>
            </a:r>
            <a:r>
              <a:rPr lang="ru-RU" altLang="ru-RU" sz="2800">
                <a:solidFill>
                  <a:srgbClr val="800080"/>
                </a:solidFill>
              </a:rPr>
              <a:t>получение информации о состоянии</a:t>
            </a:r>
          </a:p>
          <a:p>
            <a:r>
              <a:rPr lang="ru-RU" altLang="ru-RU" sz="2800">
                <a:solidFill>
                  <a:srgbClr val="800080"/>
                </a:solidFill>
              </a:rPr>
              <a:t>    заданий, файлов и библиотеки пользователя.</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02755" name="Text Box 3"/>
          <p:cNvSpPr txBox="1">
            <a:spLocks noChangeArrowheads="1"/>
          </p:cNvSpPr>
          <p:nvPr/>
        </p:nvSpPr>
        <p:spPr bwMode="auto">
          <a:xfrm>
            <a:off x="250825" y="1268413"/>
            <a:ext cx="8642350" cy="483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Данные могут вводиться с терминала, оформляться в файлы и сохраняться в библиотеке пользователя, а также вызываться из библиотеки пользователя. Пользователь имеет возможность создавать задания, хранить их в библиотеке  и инициировать выполнение ранее сформированных многоитерационных заданий. Во время сеанса связи процесс удаленного ввода заданий формирует сообщения, свидетельствующие о реакции системы на вводимые команды и данные. Эти сообщения подтверждают выполнение команд и корректность данных или извещают об ошибках в диалоге, которые выделяются соответствующими  программными средствами, связанными с процессом удаленного ввода заданий.</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03779" name="Text Box 3"/>
          <p:cNvSpPr txBox="1">
            <a:spLocks noChangeArrowheads="1"/>
          </p:cNvSpPr>
          <p:nvPr/>
        </p:nvSpPr>
        <p:spPr bwMode="auto">
          <a:xfrm>
            <a:off x="2028825" y="458788"/>
            <a:ext cx="5086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6.4. Распределённая обработка</a:t>
            </a:r>
          </a:p>
        </p:txBody>
      </p:sp>
      <p:sp>
        <p:nvSpPr>
          <p:cNvPr id="203780" name="Text Box 4"/>
          <p:cNvSpPr txBox="1">
            <a:spLocks noChangeArrowheads="1"/>
          </p:cNvSpPr>
          <p:nvPr/>
        </p:nvSpPr>
        <p:spPr bwMode="auto">
          <a:xfrm>
            <a:off x="250825" y="1268413"/>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Для решения особо сложных задач может потребоваться несколько ЭВМ, которые должны реализовать отдельные части задачи (подзадачи) на основе программ, размещаемых в соответствующих ЭВМ, которые могут быть территориально разнесены (причём на значительные расстояния). За счет этого можно значительно расширить сложность решаемых задач и уменьшить время, требуемое для их решения. Способ обработки данных, основанный на представлении задачи совокупностью взаимосвязанных и параллельно выполняемых несколькими ЭВМ подзадач, называется </a:t>
            </a:r>
            <a:r>
              <a:rPr lang="ru-RU" altLang="ru-RU" sz="2600" i="1">
                <a:solidFill>
                  <a:srgbClr val="800080"/>
                </a:solidFill>
              </a:rPr>
              <a:t>распределенной обработкой</a:t>
            </a:r>
            <a:r>
              <a:rPr lang="ru-RU" altLang="ru-RU" sz="2600">
                <a:solidFill>
                  <a:srgbClr val="800080"/>
                </a:solidFill>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05827" name="Text Box 3"/>
          <p:cNvSpPr txBox="1">
            <a:spLocks noChangeArrowheads="1"/>
          </p:cNvSpPr>
          <p:nvPr/>
        </p:nvSpPr>
        <p:spPr bwMode="auto">
          <a:xfrm>
            <a:off x="250825" y="998538"/>
            <a:ext cx="864235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При распределенной обработке образуется иерархия подзадач, пример которой приведен на рис.6.5. Задача </a:t>
            </a:r>
            <a:r>
              <a:rPr lang="ru-RU" altLang="ru-RU" sz="2600" i="1">
                <a:solidFill>
                  <a:srgbClr val="800080"/>
                </a:solidFill>
              </a:rPr>
              <a:t>А</a:t>
            </a:r>
            <a:r>
              <a:rPr lang="ru-RU" altLang="ru-RU" sz="2600">
                <a:solidFill>
                  <a:srgbClr val="800080"/>
                </a:solidFill>
              </a:rPr>
              <a:t>, порядок решения которой определяется одноименной программой, включает в себя две подзадачи: </a:t>
            </a:r>
            <a:r>
              <a:rPr lang="ru-RU" altLang="ru-RU" sz="2600" i="1">
                <a:solidFill>
                  <a:srgbClr val="800080"/>
                </a:solidFill>
              </a:rPr>
              <a:t>В1</a:t>
            </a:r>
            <a:r>
              <a:rPr lang="ru-RU" altLang="ru-RU" sz="2600">
                <a:solidFill>
                  <a:srgbClr val="800080"/>
                </a:solidFill>
              </a:rPr>
              <a:t> и </a:t>
            </a:r>
            <a:r>
              <a:rPr lang="ru-RU" altLang="ru-RU" sz="2600" i="1">
                <a:solidFill>
                  <a:srgbClr val="800080"/>
                </a:solidFill>
              </a:rPr>
              <a:t>В2</a:t>
            </a:r>
            <a:r>
              <a:rPr lang="ru-RU" altLang="ru-RU" sz="2600">
                <a:solidFill>
                  <a:srgbClr val="800080"/>
                </a:solidFill>
              </a:rPr>
              <a:t>, которые реализуются самостоятельными программами, инициируемыми операторами программы </a:t>
            </a:r>
            <a:r>
              <a:rPr lang="ru-RU" altLang="ru-RU" sz="2600" i="1">
                <a:solidFill>
                  <a:srgbClr val="800080"/>
                </a:solidFill>
              </a:rPr>
              <a:t>А</a:t>
            </a:r>
            <a:r>
              <a:rPr lang="ru-RU" altLang="ru-RU" sz="2600">
                <a:solidFill>
                  <a:srgbClr val="800080"/>
                </a:solidFill>
              </a:rPr>
              <a:t>. В свою очередь подзадачи </a:t>
            </a:r>
            <a:r>
              <a:rPr lang="ru-RU" altLang="ru-RU" sz="2600" i="1">
                <a:solidFill>
                  <a:srgbClr val="800080"/>
                </a:solidFill>
              </a:rPr>
              <a:t>В1</a:t>
            </a:r>
            <a:r>
              <a:rPr lang="ru-RU" altLang="ru-RU" sz="2600">
                <a:solidFill>
                  <a:srgbClr val="800080"/>
                </a:solidFill>
              </a:rPr>
              <a:t>,</a:t>
            </a:r>
            <a:r>
              <a:rPr lang="ru-RU" altLang="ru-RU" sz="2600" i="1">
                <a:solidFill>
                  <a:srgbClr val="800080"/>
                </a:solidFill>
              </a:rPr>
              <a:t> В2 </a:t>
            </a:r>
            <a:r>
              <a:rPr lang="ru-RU" altLang="ru-RU" sz="2600">
                <a:solidFill>
                  <a:srgbClr val="800080"/>
                </a:solidFill>
              </a:rPr>
              <a:t>разделяются на подзадачи более низкого уровня иерархии: </a:t>
            </a:r>
            <a:r>
              <a:rPr lang="ru-RU" altLang="ru-RU" sz="2600" i="1">
                <a:solidFill>
                  <a:srgbClr val="800080"/>
                </a:solidFill>
              </a:rPr>
              <a:t>С1</a:t>
            </a:r>
            <a:r>
              <a:rPr lang="ru-RU" altLang="ru-RU" sz="2600">
                <a:solidFill>
                  <a:srgbClr val="800080"/>
                </a:solidFill>
              </a:rPr>
              <a:t>,</a:t>
            </a:r>
            <a:r>
              <a:rPr lang="ru-RU" altLang="ru-RU" sz="2600" i="1">
                <a:solidFill>
                  <a:srgbClr val="800080"/>
                </a:solidFill>
              </a:rPr>
              <a:t> С2 </a:t>
            </a:r>
            <a:r>
              <a:rPr lang="ru-RU" altLang="ru-RU" sz="2600">
                <a:solidFill>
                  <a:srgbClr val="800080"/>
                </a:solidFill>
              </a:rPr>
              <a:t>и</a:t>
            </a:r>
            <a:r>
              <a:rPr lang="ru-RU" altLang="ru-RU" sz="2600" i="1">
                <a:solidFill>
                  <a:srgbClr val="800080"/>
                </a:solidFill>
              </a:rPr>
              <a:t> С3</a:t>
            </a:r>
            <a:r>
              <a:rPr lang="ru-RU" altLang="ru-RU" sz="2600">
                <a:solidFill>
                  <a:srgbClr val="800080"/>
                </a:solidFill>
              </a:rPr>
              <a:t>, </a:t>
            </a:r>
            <a:r>
              <a:rPr lang="ru-RU" altLang="ru-RU" sz="2600" i="1">
                <a:solidFill>
                  <a:srgbClr val="800080"/>
                </a:solidFill>
              </a:rPr>
              <a:t>С4 </a:t>
            </a:r>
            <a:r>
              <a:rPr lang="ru-RU" altLang="ru-RU" sz="2600">
                <a:solidFill>
                  <a:srgbClr val="800080"/>
                </a:solidFill>
              </a:rPr>
              <a:t>и т. д. Задача </a:t>
            </a:r>
            <a:r>
              <a:rPr lang="ru-RU" altLang="ru-RU" sz="2600" i="1">
                <a:solidFill>
                  <a:srgbClr val="800080"/>
                </a:solidFill>
              </a:rPr>
              <a:t>А</a:t>
            </a:r>
            <a:r>
              <a:rPr lang="ru-RU" altLang="ru-RU" sz="2600">
                <a:solidFill>
                  <a:srgbClr val="800080"/>
                </a:solidFill>
              </a:rPr>
              <a:t> инициирует подзадачи </a:t>
            </a:r>
            <a:r>
              <a:rPr lang="ru-RU" altLang="ru-RU" sz="2600" i="1">
                <a:solidFill>
                  <a:srgbClr val="800080"/>
                </a:solidFill>
              </a:rPr>
              <a:t>В1 </a:t>
            </a:r>
            <a:r>
              <a:rPr lang="ru-RU" altLang="ru-RU" sz="2600">
                <a:solidFill>
                  <a:srgbClr val="800080"/>
                </a:solidFill>
              </a:rPr>
              <a:t>и </a:t>
            </a:r>
            <a:r>
              <a:rPr lang="ru-RU" altLang="ru-RU" sz="2600" i="1">
                <a:solidFill>
                  <a:srgbClr val="800080"/>
                </a:solidFill>
              </a:rPr>
              <a:t>В2</a:t>
            </a:r>
            <a:r>
              <a:rPr lang="ru-RU" altLang="ru-RU" sz="2600">
                <a:solidFill>
                  <a:srgbClr val="800080"/>
                </a:solidFill>
              </a:rPr>
              <a:t>, которые на соответствующих этапах выполнения инициируют подзадачи более низких уровней, в результате чего создается возможность для параллельного выполнения нескольких подзадач.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grpSp>
        <p:nvGrpSpPr>
          <p:cNvPr id="204826" name="Group 26"/>
          <p:cNvGrpSpPr>
            <a:grpSpLocks/>
          </p:cNvGrpSpPr>
          <p:nvPr/>
        </p:nvGrpSpPr>
        <p:grpSpPr bwMode="auto">
          <a:xfrm>
            <a:off x="1466850" y="1179513"/>
            <a:ext cx="6165850" cy="3959225"/>
            <a:chOff x="924" y="743"/>
            <a:chExt cx="3884" cy="2494"/>
          </a:xfrm>
        </p:grpSpPr>
        <p:sp>
          <p:nvSpPr>
            <p:cNvPr id="204805" name="Text Box 5"/>
            <p:cNvSpPr txBox="1">
              <a:spLocks noChangeArrowheads="1"/>
            </p:cNvSpPr>
            <p:nvPr/>
          </p:nvSpPr>
          <p:spPr bwMode="auto">
            <a:xfrm>
              <a:off x="2553" y="743"/>
              <a:ext cx="752" cy="416"/>
            </a:xfrm>
            <a:prstGeom prst="rect">
              <a:avLst/>
            </a:prstGeom>
            <a:solidFill>
              <a:srgbClr val="EBEBFF"/>
            </a:solidFill>
            <a:ln w="28575">
              <a:solidFill>
                <a:srgbClr val="9900FF"/>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A</a:t>
              </a:r>
              <a:endParaRPr lang="ru-RU" altLang="ru-RU" sz="2400" b="1">
                <a:solidFill>
                  <a:srgbClr val="FF5050"/>
                </a:solidFill>
                <a:effectLst>
                  <a:outerShdw blurRad="38100" dist="38100" dir="2700000" algn="tl">
                    <a:srgbClr val="000000"/>
                  </a:outerShdw>
                </a:effectLst>
              </a:endParaRPr>
            </a:p>
          </p:txBody>
        </p:sp>
        <p:sp>
          <p:nvSpPr>
            <p:cNvPr id="204806" name="Text Box 6"/>
            <p:cNvSpPr txBox="1">
              <a:spLocks noChangeArrowheads="1"/>
            </p:cNvSpPr>
            <p:nvPr/>
          </p:nvSpPr>
          <p:spPr bwMode="auto">
            <a:xfrm>
              <a:off x="3054" y="2129"/>
              <a:ext cx="752" cy="415"/>
            </a:xfrm>
            <a:prstGeom prst="rect">
              <a:avLst/>
            </a:prstGeom>
            <a:solidFill>
              <a:srgbClr val="E5FF9B"/>
            </a:solidFill>
            <a:ln w="28575">
              <a:solidFill>
                <a:srgbClr val="006600"/>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C</a:t>
              </a:r>
              <a:r>
                <a:rPr lang="en-US" altLang="ru-RU" sz="2400" b="1" i="1" baseline="-25000">
                  <a:solidFill>
                    <a:srgbClr val="FF5050"/>
                  </a:solidFill>
                  <a:effectLst>
                    <a:outerShdw blurRad="38100" dist="38100" dir="2700000" algn="tl">
                      <a:srgbClr val="000000"/>
                    </a:outerShdw>
                  </a:effectLst>
                </a:rPr>
                <a:t>3</a:t>
              </a:r>
              <a:endParaRPr lang="ru-RU" altLang="ru-RU" sz="2400" b="1">
                <a:solidFill>
                  <a:srgbClr val="FF5050"/>
                </a:solidFill>
                <a:effectLst>
                  <a:outerShdw blurRad="38100" dist="38100" dir="2700000" algn="tl">
                    <a:srgbClr val="000000"/>
                  </a:outerShdw>
                </a:effectLst>
              </a:endParaRPr>
            </a:p>
          </p:txBody>
        </p:sp>
        <p:sp>
          <p:nvSpPr>
            <p:cNvPr id="204807" name="Text Box 7"/>
            <p:cNvSpPr txBox="1">
              <a:spLocks noChangeArrowheads="1"/>
            </p:cNvSpPr>
            <p:nvPr/>
          </p:nvSpPr>
          <p:spPr bwMode="auto">
            <a:xfrm>
              <a:off x="2929" y="2821"/>
              <a:ext cx="751" cy="416"/>
            </a:xfrm>
            <a:prstGeom prst="rect">
              <a:avLst/>
            </a:prstGeom>
            <a:solidFill>
              <a:srgbClr val="DEF1F2"/>
            </a:solidFill>
            <a:ln w="28575">
              <a:solidFill>
                <a:schemeClr val="accent2"/>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D</a:t>
              </a:r>
              <a:r>
                <a:rPr lang="en-US" altLang="ru-RU" sz="2400" b="1" i="1" baseline="-25000">
                  <a:solidFill>
                    <a:srgbClr val="FF5050"/>
                  </a:solidFill>
                  <a:effectLst>
                    <a:outerShdw blurRad="38100" dist="38100" dir="2700000" algn="tl">
                      <a:srgbClr val="000000"/>
                    </a:outerShdw>
                  </a:effectLst>
                </a:rPr>
                <a:t>3</a:t>
              </a:r>
              <a:endParaRPr lang="ru-RU" altLang="ru-RU" sz="2400" b="1" i="1">
                <a:solidFill>
                  <a:srgbClr val="FF5050"/>
                </a:solidFill>
                <a:effectLst>
                  <a:outerShdw blurRad="38100" dist="38100" dir="2700000" algn="tl">
                    <a:srgbClr val="000000"/>
                  </a:outerShdw>
                </a:effectLst>
              </a:endParaRPr>
            </a:p>
          </p:txBody>
        </p:sp>
        <p:sp>
          <p:nvSpPr>
            <p:cNvPr id="204808" name="Text Box 8"/>
            <p:cNvSpPr txBox="1">
              <a:spLocks noChangeArrowheads="1"/>
            </p:cNvSpPr>
            <p:nvPr/>
          </p:nvSpPr>
          <p:spPr bwMode="auto">
            <a:xfrm>
              <a:off x="1926" y="1436"/>
              <a:ext cx="752" cy="415"/>
            </a:xfrm>
            <a:prstGeom prst="rect">
              <a:avLst/>
            </a:prstGeom>
            <a:solidFill>
              <a:srgbClr val="FFFFB7"/>
            </a:solidFill>
            <a:ln w="28575">
              <a:solidFill>
                <a:srgbClr val="996633"/>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B</a:t>
              </a:r>
              <a:r>
                <a:rPr lang="en-US" altLang="ru-RU" sz="2400" b="1" i="1" baseline="-25000">
                  <a:solidFill>
                    <a:srgbClr val="FF5050"/>
                  </a:solidFill>
                  <a:effectLst>
                    <a:outerShdw blurRad="38100" dist="38100" dir="2700000" algn="tl">
                      <a:srgbClr val="000000"/>
                    </a:outerShdw>
                  </a:effectLst>
                </a:rPr>
                <a:t>1</a:t>
              </a:r>
              <a:endParaRPr lang="ru-RU" altLang="ru-RU" sz="2400" b="1">
                <a:solidFill>
                  <a:srgbClr val="FF5050"/>
                </a:solidFill>
                <a:effectLst>
                  <a:outerShdw blurRad="38100" dist="38100" dir="2700000" algn="tl">
                    <a:srgbClr val="000000"/>
                  </a:outerShdw>
                </a:effectLst>
              </a:endParaRPr>
            </a:p>
          </p:txBody>
        </p:sp>
        <p:sp>
          <p:nvSpPr>
            <p:cNvPr id="204809" name="Text Box 9"/>
            <p:cNvSpPr txBox="1">
              <a:spLocks noChangeArrowheads="1"/>
            </p:cNvSpPr>
            <p:nvPr/>
          </p:nvSpPr>
          <p:spPr bwMode="auto">
            <a:xfrm>
              <a:off x="4056" y="2129"/>
              <a:ext cx="752" cy="415"/>
            </a:xfrm>
            <a:prstGeom prst="rect">
              <a:avLst/>
            </a:prstGeom>
            <a:solidFill>
              <a:srgbClr val="E5FF9B"/>
            </a:solidFill>
            <a:ln w="28575">
              <a:solidFill>
                <a:srgbClr val="006600"/>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C</a:t>
              </a:r>
              <a:r>
                <a:rPr lang="en-US" altLang="ru-RU" sz="2400" b="1" i="1" baseline="-25000">
                  <a:solidFill>
                    <a:srgbClr val="FF5050"/>
                  </a:solidFill>
                  <a:effectLst>
                    <a:outerShdw blurRad="38100" dist="38100" dir="2700000" algn="tl">
                      <a:srgbClr val="000000"/>
                    </a:outerShdw>
                  </a:effectLst>
                </a:rPr>
                <a:t>4</a:t>
              </a:r>
              <a:endParaRPr lang="ru-RU" altLang="ru-RU" sz="2400" b="1">
                <a:solidFill>
                  <a:srgbClr val="FF5050"/>
                </a:solidFill>
                <a:effectLst>
                  <a:outerShdw blurRad="38100" dist="38100" dir="2700000" algn="tl">
                    <a:srgbClr val="000000"/>
                  </a:outerShdw>
                </a:effectLst>
              </a:endParaRPr>
            </a:p>
          </p:txBody>
        </p:sp>
        <p:sp>
          <p:nvSpPr>
            <p:cNvPr id="204810" name="Text Box 10"/>
            <p:cNvSpPr txBox="1">
              <a:spLocks noChangeArrowheads="1"/>
            </p:cNvSpPr>
            <p:nvPr/>
          </p:nvSpPr>
          <p:spPr bwMode="auto">
            <a:xfrm>
              <a:off x="2052" y="2129"/>
              <a:ext cx="751" cy="415"/>
            </a:xfrm>
            <a:prstGeom prst="rect">
              <a:avLst/>
            </a:prstGeom>
            <a:solidFill>
              <a:srgbClr val="E5FF9B"/>
            </a:solidFill>
            <a:ln w="28575">
              <a:solidFill>
                <a:srgbClr val="006600"/>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C</a:t>
              </a:r>
              <a:r>
                <a:rPr lang="en-US" altLang="ru-RU" sz="2400" b="1" i="1" baseline="-25000">
                  <a:solidFill>
                    <a:srgbClr val="FF5050"/>
                  </a:solidFill>
                  <a:effectLst>
                    <a:outerShdw blurRad="38100" dist="38100" dir="2700000" algn="tl">
                      <a:srgbClr val="000000"/>
                    </a:outerShdw>
                  </a:effectLst>
                </a:rPr>
                <a:t>2</a:t>
              </a:r>
              <a:endParaRPr lang="ru-RU" altLang="ru-RU" sz="2400" b="1">
                <a:solidFill>
                  <a:srgbClr val="FF5050"/>
                </a:solidFill>
                <a:effectLst>
                  <a:outerShdw blurRad="38100" dist="38100" dir="2700000" algn="tl">
                    <a:srgbClr val="000000"/>
                  </a:outerShdw>
                </a:effectLst>
              </a:endParaRPr>
            </a:p>
          </p:txBody>
        </p:sp>
        <p:sp>
          <p:nvSpPr>
            <p:cNvPr id="204811" name="Text Box 11"/>
            <p:cNvSpPr txBox="1">
              <a:spLocks noChangeArrowheads="1"/>
            </p:cNvSpPr>
            <p:nvPr/>
          </p:nvSpPr>
          <p:spPr bwMode="auto">
            <a:xfrm>
              <a:off x="1049" y="2129"/>
              <a:ext cx="752" cy="415"/>
            </a:xfrm>
            <a:prstGeom prst="rect">
              <a:avLst/>
            </a:prstGeom>
            <a:solidFill>
              <a:srgbClr val="E5FF9B"/>
            </a:solidFill>
            <a:ln w="28575">
              <a:solidFill>
                <a:srgbClr val="006600"/>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C</a:t>
              </a:r>
              <a:r>
                <a:rPr lang="en-US" altLang="ru-RU" sz="2400" b="1" i="1" baseline="-25000">
                  <a:solidFill>
                    <a:srgbClr val="FF5050"/>
                  </a:solidFill>
                  <a:effectLst>
                    <a:outerShdw blurRad="38100" dist="38100" dir="2700000" algn="tl">
                      <a:srgbClr val="000000"/>
                    </a:outerShdw>
                  </a:effectLst>
                </a:rPr>
                <a:t>1</a:t>
              </a:r>
              <a:endParaRPr lang="ru-RU" altLang="ru-RU" sz="2400" b="1">
                <a:solidFill>
                  <a:srgbClr val="FF5050"/>
                </a:solidFill>
                <a:effectLst>
                  <a:outerShdw blurRad="38100" dist="38100" dir="2700000" algn="tl">
                    <a:srgbClr val="000000"/>
                  </a:outerShdw>
                </a:effectLst>
              </a:endParaRPr>
            </a:p>
          </p:txBody>
        </p:sp>
        <p:sp>
          <p:nvSpPr>
            <p:cNvPr id="204812" name="Text Box 12"/>
            <p:cNvSpPr txBox="1">
              <a:spLocks noChangeArrowheads="1"/>
            </p:cNvSpPr>
            <p:nvPr/>
          </p:nvSpPr>
          <p:spPr bwMode="auto">
            <a:xfrm>
              <a:off x="1926" y="2821"/>
              <a:ext cx="752" cy="416"/>
            </a:xfrm>
            <a:prstGeom prst="rect">
              <a:avLst/>
            </a:prstGeom>
            <a:solidFill>
              <a:srgbClr val="DEF1F2"/>
            </a:solidFill>
            <a:ln w="28575">
              <a:solidFill>
                <a:schemeClr val="accent2"/>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D</a:t>
              </a:r>
              <a:r>
                <a:rPr lang="en-US" altLang="ru-RU" sz="2400" b="1" i="1" baseline="-25000">
                  <a:solidFill>
                    <a:srgbClr val="FF5050"/>
                  </a:solidFill>
                  <a:effectLst>
                    <a:outerShdw blurRad="38100" dist="38100" dir="2700000" algn="tl">
                      <a:srgbClr val="000000"/>
                    </a:outerShdw>
                  </a:effectLst>
                </a:rPr>
                <a:t>2</a:t>
              </a:r>
              <a:endParaRPr lang="ru-RU" altLang="ru-RU" sz="2400" b="1" i="1">
                <a:solidFill>
                  <a:srgbClr val="FF5050"/>
                </a:solidFill>
                <a:effectLst>
                  <a:outerShdw blurRad="38100" dist="38100" dir="2700000" algn="tl">
                    <a:srgbClr val="000000"/>
                  </a:outerShdw>
                </a:effectLst>
              </a:endParaRPr>
            </a:p>
          </p:txBody>
        </p:sp>
        <p:sp>
          <p:nvSpPr>
            <p:cNvPr id="204813" name="Text Box 13"/>
            <p:cNvSpPr txBox="1">
              <a:spLocks noChangeArrowheads="1"/>
            </p:cNvSpPr>
            <p:nvPr/>
          </p:nvSpPr>
          <p:spPr bwMode="auto">
            <a:xfrm>
              <a:off x="924" y="2821"/>
              <a:ext cx="752" cy="416"/>
            </a:xfrm>
            <a:prstGeom prst="rect">
              <a:avLst/>
            </a:prstGeom>
            <a:solidFill>
              <a:srgbClr val="DEF1F2"/>
            </a:solidFill>
            <a:ln w="28575">
              <a:solidFill>
                <a:schemeClr val="accent2"/>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D</a:t>
              </a:r>
              <a:r>
                <a:rPr lang="en-US" altLang="ru-RU" sz="2400" b="1" i="1" baseline="-25000">
                  <a:solidFill>
                    <a:srgbClr val="FF5050"/>
                  </a:solidFill>
                  <a:effectLst>
                    <a:outerShdw blurRad="38100" dist="38100" dir="2700000" algn="tl">
                      <a:srgbClr val="000000"/>
                    </a:outerShdw>
                  </a:effectLst>
                </a:rPr>
                <a:t>1</a:t>
              </a:r>
              <a:endParaRPr lang="ru-RU" altLang="ru-RU" sz="2400" b="1" i="1">
                <a:solidFill>
                  <a:srgbClr val="FF5050"/>
                </a:solidFill>
                <a:effectLst>
                  <a:outerShdw blurRad="38100" dist="38100" dir="2700000" algn="tl">
                    <a:srgbClr val="000000"/>
                  </a:outerShdw>
                </a:effectLst>
              </a:endParaRPr>
            </a:p>
          </p:txBody>
        </p:sp>
        <p:sp>
          <p:nvSpPr>
            <p:cNvPr id="204814" name="Text Box 14"/>
            <p:cNvSpPr txBox="1">
              <a:spLocks noChangeArrowheads="1"/>
            </p:cNvSpPr>
            <p:nvPr/>
          </p:nvSpPr>
          <p:spPr bwMode="auto">
            <a:xfrm>
              <a:off x="3179" y="1436"/>
              <a:ext cx="752" cy="415"/>
            </a:xfrm>
            <a:prstGeom prst="rect">
              <a:avLst/>
            </a:prstGeom>
            <a:solidFill>
              <a:srgbClr val="FFFFB7"/>
            </a:solidFill>
            <a:ln w="28575">
              <a:solidFill>
                <a:srgbClr val="996633"/>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400" b="1" i="1">
                  <a:solidFill>
                    <a:srgbClr val="FF5050"/>
                  </a:solidFill>
                  <a:effectLst>
                    <a:outerShdw blurRad="38100" dist="38100" dir="2700000" algn="tl">
                      <a:srgbClr val="000000"/>
                    </a:outerShdw>
                  </a:effectLst>
                </a:rPr>
                <a:t>B</a:t>
              </a:r>
              <a:r>
                <a:rPr lang="en-US" altLang="ru-RU" sz="2400" b="1" i="1" baseline="-25000">
                  <a:solidFill>
                    <a:srgbClr val="FF5050"/>
                  </a:solidFill>
                  <a:effectLst>
                    <a:outerShdw blurRad="38100" dist="38100" dir="2700000" algn="tl">
                      <a:srgbClr val="000000"/>
                    </a:outerShdw>
                  </a:effectLst>
                </a:rPr>
                <a:t>2</a:t>
              </a:r>
              <a:endParaRPr lang="ru-RU" altLang="ru-RU" sz="2400" b="1">
                <a:solidFill>
                  <a:srgbClr val="FF5050"/>
                </a:solidFill>
                <a:effectLst>
                  <a:outerShdw blurRad="38100" dist="38100" dir="2700000" algn="tl">
                    <a:srgbClr val="000000"/>
                  </a:outerShdw>
                </a:effectLst>
              </a:endParaRPr>
            </a:p>
          </p:txBody>
        </p:sp>
        <p:sp>
          <p:nvSpPr>
            <p:cNvPr id="204815" name="Line 15"/>
            <p:cNvSpPr>
              <a:spLocks noChangeShapeType="1"/>
            </p:cNvSpPr>
            <p:nvPr/>
          </p:nvSpPr>
          <p:spPr bwMode="auto">
            <a:xfrm>
              <a:off x="2929" y="1159"/>
              <a:ext cx="626" cy="277"/>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16" name="Line 16"/>
            <p:cNvSpPr>
              <a:spLocks noChangeShapeType="1"/>
            </p:cNvSpPr>
            <p:nvPr/>
          </p:nvSpPr>
          <p:spPr bwMode="auto">
            <a:xfrm>
              <a:off x="3555" y="1851"/>
              <a:ext cx="877" cy="278"/>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17" name="Line 17"/>
            <p:cNvSpPr>
              <a:spLocks noChangeShapeType="1"/>
            </p:cNvSpPr>
            <p:nvPr/>
          </p:nvSpPr>
          <p:spPr bwMode="auto">
            <a:xfrm>
              <a:off x="2302" y="1851"/>
              <a:ext cx="125" cy="278"/>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18" name="Line 18"/>
            <p:cNvSpPr>
              <a:spLocks noChangeShapeType="1"/>
            </p:cNvSpPr>
            <p:nvPr/>
          </p:nvSpPr>
          <p:spPr bwMode="auto">
            <a:xfrm flipV="1">
              <a:off x="3430" y="1851"/>
              <a:ext cx="125" cy="278"/>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19" name="Line 19"/>
            <p:cNvSpPr>
              <a:spLocks noChangeShapeType="1"/>
            </p:cNvSpPr>
            <p:nvPr/>
          </p:nvSpPr>
          <p:spPr bwMode="auto">
            <a:xfrm flipV="1">
              <a:off x="1425" y="1851"/>
              <a:ext cx="877" cy="278"/>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20" name="Line 20"/>
            <p:cNvSpPr>
              <a:spLocks noChangeShapeType="1"/>
            </p:cNvSpPr>
            <p:nvPr/>
          </p:nvSpPr>
          <p:spPr bwMode="auto">
            <a:xfrm flipV="1">
              <a:off x="2302" y="1159"/>
              <a:ext cx="627" cy="277"/>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21" name="Line 21"/>
            <p:cNvSpPr>
              <a:spLocks noChangeShapeType="1"/>
            </p:cNvSpPr>
            <p:nvPr/>
          </p:nvSpPr>
          <p:spPr bwMode="auto">
            <a:xfrm>
              <a:off x="1425" y="2544"/>
              <a:ext cx="877" cy="277"/>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22" name="Line 22"/>
            <p:cNvSpPr>
              <a:spLocks noChangeShapeType="1"/>
            </p:cNvSpPr>
            <p:nvPr/>
          </p:nvSpPr>
          <p:spPr bwMode="auto">
            <a:xfrm>
              <a:off x="1425" y="2544"/>
              <a:ext cx="1880" cy="277"/>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23" name="Line 23"/>
            <p:cNvSpPr>
              <a:spLocks noChangeShapeType="1"/>
            </p:cNvSpPr>
            <p:nvPr/>
          </p:nvSpPr>
          <p:spPr bwMode="auto">
            <a:xfrm flipV="1">
              <a:off x="1300" y="2544"/>
              <a:ext cx="125" cy="277"/>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204825" name="Text Box 25"/>
          <p:cNvSpPr txBox="1">
            <a:spLocks noChangeArrowheads="1"/>
          </p:cNvSpPr>
          <p:nvPr/>
        </p:nvSpPr>
        <p:spPr bwMode="auto">
          <a:xfrm>
            <a:off x="1712913" y="5903913"/>
            <a:ext cx="5716587"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800080"/>
                </a:solidFill>
                <a:latin typeface="Tahoma" panose="020B0604030504040204" pitchFamily="34" charset="0"/>
              </a:rPr>
              <a:t>Рис.6.</a:t>
            </a:r>
            <a:r>
              <a:rPr lang="en-US" altLang="ru-RU" sz="2400" b="1">
                <a:solidFill>
                  <a:srgbClr val="800080"/>
                </a:solidFill>
                <a:latin typeface="Tahoma" panose="020B0604030504040204" pitchFamily="34" charset="0"/>
              </a:rPr>
              <a:t>5</a:t>
            </a:r>
            <a:r>
              <a:rPr lang="ru-RU" altLang="ru-RU" sz="2400" b="1">
                <a:solidFill>
                  <a:srgbClr val="800080"/>
                </a:solidFill>
                <a:latin typeface="Tahoma" panose="020B0604030504040204" pitchFamily="34" charset="0"/>
              </a:rPr>
              <a:t>. </a:t>
            </a:r>
            <a:r>
              <a:rPr lang="ru-RU" altLang="ru-RU" sz="2400" b="1">
                <a:solidFill>
                  <a:srgbClr val="800080"/>
                </a:solidFill>
              </a:rPr>
              <a:t>Иерархия подзадач</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06851" name="Text Box 3"/>
          <p:cNvSpPr txBox="1">
            <a:spLocks noChangeArrowheads="1"/>
          </p:cNvSpPr>
          <p:nvPr/>
        </p:nvSpPr>
        <p:spPr bwMode="auto">
          <a:xfrm>
            <a:off x="204788" y="1089025"/>
            <a:ext cx="8734425"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a:solidFill>
                  <a:srgbClr val="800080"/>
                </a:solidFill>
              </a:rPr>
              <a:t>Каждая из подзадач по завершении выполнения информирует об этом подзадачу более высокого уровня и прекращает свое существование до повторного инициирования вышестоящей подзадачей. При этом процесс уровня </a:t>
            </a:r>
            <a:r>
              <a:rPr lang="ru-RU" altLang="ru-RU" sz="2600" i="1">
                <a:solidFill>
                  <a:srgbClr val="800080"/>
                </a:solidFill>
              </a:rPr>
              <a:t>В</a:t>
            </a:r>
            <a:r>
              <a:rPr lang="ru-RU" altLang="ru-RU" sz="2600">
                <a:solidFill>
                  <a:srgbClr val="800080"/>
                </a:solidFill>
              </a:rPr>
              <a:t> существует, пока не завершатся связанные с ним процессы уровней </a:t>
            </a:r>
            <a:r>
              <a:rPr lang="ru-RU" altLang="ru-RU" sz="2600" i="1">
                <a:solidFill>
                  <a:srgbClr val="800080"/>
                </a:solidFill>
              </a:rPr>
              <a:t>С</a:t>
            </a:r>
            <a:r>
              <a:rPr lang="ru-RU" altLang="ru-RU" sz="2600">
                <a:solidFill>
                  <a:srgbClr val="800080"/>
                </a:solidFill>
              </a:rPr>
              <a:t> и </a:t>
            </a:r>
            <a:r>
              <a:rPr lang="ru-RU" altLang="ru-RU" sz="2600" i="1">
                <a:solidFill>
                  <a:srgbClr val="800080"/>
                </a:solidFill>
              </a:rPr>
              <a:t>D</a:t>
            </a:r>
            <a:r>
              <a:rPr lang="ru-RU" altLang="ru-RU" sz="2600">
                <a:solidFill>
                  <a:srgbClr val="800080"/>
                </a:solidFill>
              </a:rPr>
              <a:t>. Задача </a:t>
            </a:r>
            <a:r>
              <a:rPr lang="ru-RU" altLang="ru-RU" sz="2600" i="1">
                <a:solidFill>
                  <a:srgbClr val="800080"/>
                </a:solidFill>
              </a:rPr>
              <a:t>А</a:t>
            </a:r>
            <a:r>
              <a:rPr lang="ru-RU" altLang="ru-RU" sz="2600">
                <a:solidFill>
                  <a:srgbClr val="800080"/>
                </a:solidFill>
              </a:rPr>
              <a:t> будет закончена только по завершении подзадач </a:t>
            </a:r>
            <a:r>
              <a:rPr lang="ru-RU" altLang="ru-RU" sz="2600" i="1">
                <a:solidFill>
                  <a:srgbClr val="800080"/>
                </a:solidFill>
              </a:rPr>
              <a:t>В1 </a:t>
            </a:r>
            <a:r>
              <a:rPr lang="ru-RU" altLang="ru-RU" sz="2600">
                <a:solidFill>
                  <a:srgbClr val="800080"/>
                </a:solidFill>
              </a:rPr>
              <a:t>и </a:t>
            </a:r>
            <a:r>
              <a:rPr lang="ru-RU" altLang="ru-RU" sz="2600" i="1">
                <a:solidFill>
                  <a:srgbClr val="800080"/>
                </a:solidFill>
              </a:rPr>
              <a:t>В2</a:t>
            </a:r>
            <a:r>
              <a:rPr lang="ru-RU" altLang="ru-RU" sz="2600">
                <a:solidFill>
                  <a:srgbClr val="800080"/>
                </a:solidFill>
              </a:rPr>
              <a:t>. На некотором этапе решения задачи </a:t>
            </a:r>
            <a:r>
              <a:rPr lang="ru-RU" altLang="ru-RU" sz="2600" i="1">
                <a:solidFill>
                  <a:srgbClr val="800080"/>
                </a:solidFill>
              </a:rPr>
              <a:t>А</a:t>
            </a:r>
            <a:r>
              <a:rPr lang="ru-RU" altLang="ru-RU" sz="2600">
                <a:solidFill>
                  <a:srgbClr val="800080"/>
                </a:solidFill>
              </a:rPr>
              <a:t> между подзадачами существуют взаимосвязи, представленные на рис.6.6. Процесс </a:t>
            </a:r>
            <a:r>
              <a:rPr lang="ru-RU" altLang="ru-RU" sz="2600" i="1">
                <a:solidFill>
                  <a:srgbClr val="800080"/>
                </a:solidFill>
              </a:rPr>
              <a:t>А</a:t>
            </a:r>
            <a:r>
              <a:rPr lang="ru-RU" altLang="ru-RU" sz="2600">
                <a:solidFill>
                  <a:srgbClr val="800080"/>
                </a:solidFill>
              </a:rPr>
              <a:t> порождает процессы </a:t>
            </a:r>
            <a:r>
              <a:rPr lang="ru-RU" altLang="ru-RU" sz="2600" i="1">
                <a:solidFill>
                  <a:srgbClr val="800080"/>
                </a:solidFill>
              </a:rPr>
              <a:t>В1 </a:t>
            </a:r>
            <a:r>
              <a:rPr lang="ru-RU" altLang="ru-RU" sz="2600">
                <a:solidFill>
                  <a:srgbClr val="800080"/>
                </a:solidFill>
              </a:rPr>
              <a:t>и </a:t>
            </a:r>
            <a:r>
              <a:rPr lang="ru-RU" altLang="ru-RU" sz="2600" i="1">
                <a:solidFill>
                  <a:srgbClr val="800080"/>
                </a:solidFill>
              </a:rPr>
              <a:t>B2</a:t>
            </a:r>
            <a:r>
              <a:rPr lang="ru-RU" altLang="ru-RU" sz="2600">
                <a:solidFill>
                  <a:srgbClr val="800080"/>
                </a:solidFill>
              </a:rPr>
              <a:t>, реализуемые в </a:t>
            </a:r>
            <a:r>
              <a:rPr lang="ru-RU" altLang="ru-RU" sz="2600" i="1">
                <a:solidFill>
                  <a:srgbClr val="800080"/>
                </a:solidFill>
              </a:rPr>
              <a:t>ЭВМ2</a:t>
            </a:r>
            <a:r>
              <a:rPr lang="ru-RU" altLang="ru-RU" sz="2600">
                <a:solidFill>
                  <a:srgbClr val="800080"/>
                </a:solidFill>
              </a:rPr>
              <a:t> и </a:t>
            </a:r>
            <a:r>
              <a:rPr lang="ru-RU" altLang="ru-RU" sz="2600" i="1">
                <a:solidFill>
                  <a:srgbClr val="800080"/>
                </a:solidFill>
              </a:rPr>
              <a:t>ЭВМ4</a:t>
            </a:r>
            <a:r>
              <a:rPr lang="ru-RU" altLang="ru-RU" sz="2600">
                <a:solidFill>
                  <a:srgbClr val="800080"/>
                </a:solidFill>
              </a:rPr>
              <a:t> соответственно; процессы </a:t>
            </a:r>
            <a:r>
              <a:rPr lang="ru-RU" altLang="ru-RU" sz="2600" i="1">
                <a:solidFill>
                  <a:srgbClr val="800080"/>
                </a:solidFill>
              </a:rPr>
              <a:t>В1 </a:t>
            </a:r>
            <a:r>
              <a:rPr lang="ru-RU" altLang="ru-RU" sz="2600">
                <a:solidFill>
                  <a:srgbClr val="800080"/>
                </a:solidFill>
              </a:rPr>
              <a:t>и </a:t>
            </a:r>
            <a:r>
              <a:rPr lang="ru-RU" altLang="ru-RU" sz="2600" i="1">
                <a:solidFill>
                  <a:srgbClr val="800080"/>
                </a:solidFill>
              </a:rPr>
              <a:t>В2 </a:t>
            </a:r>
            <a:r>
              <a:rPr lang="ru-RU" altLang="ru-RU" sz="2600">
                <a:solidFill>
                  <a:srgbClr val="800080"/>
                </a:solidFill>
              </a:rPr>
              <a:t>порождают подчиненные им процессы </a:t>
            </a:r>
            <a:r>
              <a:rPr lang="ru-RU" altLang="ru-RU" sz="2600" i="1">
                <a:solidFill>
                  <a:srgbClr val="800080"/>
                </a:solidFill>
              </a:rPr>
              <a:t>С1</a:t>
            </a:r>
            <a:r>
              <a:rPr lang="ru-RU" altLang="ru-RU" sz="2600">
                <a:solidFill>
                  <a:srgbClr val="800080"/>
                </a:solidFill>
              </a:rPr>
              <a:t>, </a:t>
            </a:r>
            <a:r>
              <a:rPr lang="ru-RU" altLang="ru-RU" sz="2600" i="1">
                <a:solidFill>
                  <a:srgbClr val="800080"/>
                </a:solidFill>
              </a:rPr>
              <a:t>С2 </a:t>
            </a:r>
            <a:r>
              <a:rPr lang="ru-RU" altLang="ru-RU" sz="2600">
                <a:solidFill>
                  <a:srgbClr val="800080"/>
                </a:solidFill>
              </a:rPr>
              <a:t>и </a:t>
            </a:r>
            <a:r>
              <a:rPr lang="ru-RU" altLang="ru-RU" sz="2600" i="1">
                <a:solidFill>
                  <a:srgbClr val="800080"/>
                </a:solidFill>
              </a:rPr>
              <a:t>С3</a:t>
            </a:r>
            <a:r>
              <a:rPr lang="ru-RU" altLang="ru-RU" sz="2600">
                <a:solidFill>
                  <a:srgbClr val="800080"/>
                </a:solidFill>
              </a:rPr>
              <a:t>, </a:t>
            </a:r>
            <a:r>
              <a:rPr lang="ru-RU" altLang="ru-RU" sz="2600" i="1">
                <a:solidFill>
                  <a:srgbClr val="800080"/>
                </a:solidFill>
              </a:rPr>
              <a:t>С4 </a:t>
            </a:r>
            <a:r>
              <a:rPr lang="ru-RU" altLang="ru-RU" sz="2600">
                <a:solidFill>
                  <a:srgbClr val="800080"/>
                </a:solidFill>
              </a:rPr>
              <a:t>и т.д.</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grpSp>
        <p:nvGrpSpPr>
          <p:cNvPr id="209951" name="Group 31"/>
          <p:cNvGrpSpPr>
            <a:grpSpLocks/>
          </p:cNvGrpSpPr>
          <p:nvPr/>
        </p:nvGrpSpPr>
        <p:grpSpPr bwMode="auto">
          <a:xfrm>
            <a:off x="250825" y="1647825"/>
            <a:ext cx="8642350" cy="2600325"/>
            <a:chOff x="158" y="1038"/>
            <a:chExt cx="5444" cy="1638"/>
          </a:xfrm>
        </p:grpSpPr>
        <p:sp>
          <p:nvSpPr>
            <p:cNvPr id="209925" name="Text Box 5"/>
            <p:cNvSpPr txBox="1">
              <a:spLocks noChangeArrowheads="1"/>
            </p:cNvSpPr>
            <p:nvPr/>
          </p:nvSpPr>
          <p:spPr bwMode="auto">
            <a:xfrm>
              <a:off x="232" y="1384"/>
              <a:ext cx="368" cy="572"/>
            </a:xfrm>
            <a:prstGeom prst="rect">
              <a:avLst/>
            </a:prstGeom>
            <a:solidFill>
              <a:srgbClr val="DEF1F2"/>
            </a:solidFill>
            <a:ln w="28575">
              <a:solidFill>
                <a:schemeClr val="accent2"/>
              </a:solidFill>
              <a:miter lim="800000"/>
              <a:headEnd/>
              <a:tailEnd/>
            </a:ln>
            <a:effectLst>
              <a:outerShdw dist="53882" dir="2700000" algn="ctr" rotWithShape="0">
                <a:srgbClr val="FF9933"/>
              </a:outerShdw>
            </a:effectLst>
          </p:spPr>
          <p:txBody>
            <a:bodyPr lIns="0" tIns="0" rIns="0" bIns="0" anchor="ctr" anchorCtr="1"/>
            <a:lstStyle/>
            <a:p>
              <a:pPr algn="ctr"/>
              <a:r>
                <a:rPr lang="ru-RU" altLang="ru-RU" sz="2000" b="1">
                  <a:solidFill>
                    <a:srgbClr val="FF5050"/>
                  </a:solidFill>
                  <a:effectLst>
                    <a:outerShdw blurRad="38100" dist="38100" dir="2700000" algn="tl">
                      <a:srgbClr val="000000"/>
                    </a:outerShdw>
                  </a:effectLst>
                </a:rPr>
                <a:t>Т</a:t>
              </a:r>
            </a:p>
          </p:txBody>
        </p:sp>
        <p:sp>
          <p:nvSpPr>
            <p:cNvPr id="209926" name="Text Box 6" descr="Контурные ромбики"/>
            <p:cNvSpPr txBox="1">
              <a:spLocks noChangeArrowheads="1"/>
            </p:cNvSpPr>
            <p:nvPr/>
          </p:nvSpPr>
          <p:spPr bwMode="auto">
            <a:xfrm>
              <a:off x="2807" y="1384"/>
              <a:ext cx="367" cy="572"/>
            </a:xfrm>
            <a:prstGeom prst="rect">
              <a:avLst/>
            </a:prstGeom>
            <a:pattFill prst="openDmnd">
              <a:fgClr>
                <a:schemeClr val="hlink"/>
              </a:fgClr>
              <a:bgClr>
                <a:srgbClr val="FFFFFF"/>
              </a:bgClr>
            </a:pattFill>
            <a:ln w="28575">
              <a:solidFill>
                <a:schemeClr val="hlink"/>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C0C0C0"/>
                    </a:outerShdw>
                  </a:effectLst>
                </a:rPr>
                <a:t>D</a:t>
              </a:r>
              <a:r>
                <a:rPr lang="en-US" altLang="ru-RU" sz="2000" b="1" i="1" baseline="-25000">
                  <a:solidFill>
                    <a:srgbClr val="FF5050"/>
                  </a:solidFill>
                  <a:effectLst>
                    <a:outerShdw blurRad="38100" dist="38100" dir="2700000" algn="tl">
                      <a:srgbClr val="C0C0C0"/>
                    </a:outerShdw>
                  </a:effectLst>
                </a:rPr>
                <a:t>1</a:t>
              </a:r>
              <a:endParaRPr lang="ru-RU" altLang="ru-RU" sz="2000" b="1">
                <a:solidFill>
                  <a:srgbClr val="FF5050"/>
                </a:solidFill>
                <a:effectLst>
                  <a:outerShdw blurRad="38100" dist="38100" dir="2700000" algn="tl">
                    <a:srgbClr val="C0C0C0"/>
                  </a:outerShdw>
                </a:effectLst>
              </a:endParaRPr>
            </a:p>
          </p:txBody>
        </p:sp>
        <p:sp>
          <p:nvSpPr>
            <p:cNvPr id="209927" name="Text Box 7" descr="Контурные ромбики"/>
            <p:cNvSpPr txBox="1">
              <a:spLocks noChangeArrowheads="1"/>
            </p:cNvSpPr>
            <p:nvPr/>
          </p:nvSpPr>
          <p:spPr bwMode="auto">
            <a:xfrm>
              <a:off x="3248" y="1384"/>
              <a:ext cx="368" cy="572"/>
            </a:xfrm>
            <a:prstGeom prst="rect">
              <a:avLst/>
            </a:prstGeom>
            <a:pattFill prst="openDmnd">
              <a:fgClr>
                <a:schemeClr val="hlink"/>
              </a:fgClr>
              <a:bgClr>
                <a:srgbClr val="FFFFFF"/>
              </a:bgClr>
            </a:pattFill>
            <a:ln w="28575">
              <a:solidFill>
                <a:schemeClr val="hlink"/>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C0C0C0"/>
                    </a:outerShdw>
                  </a:effectLst>
                </a:rPr>
                <a:t>D</a:t>
              </a:r>
              <a:r>
                <a:rPr lang="en-US" altLang="ru-RU" sz="2000" b="1" i="1" baseline="-25000">
                  <a:solidFill>
                    <a:srgbClr val="FF5050"/>
                  </a:solidFill>
                  <a:effectLst>
                    <a:outerShdw blurRad="38100" dist="38100" dir="2700000" algn="tl">
                      <a:srgbClr val="C0C0C0"/>
                    </a:outerShdw>
                  </a:effectLst>
                </a:rPr>
                <a:t>2</a:t>
              </a:r>
              <a:endParaRPr lang="ru-RU" altLang="ru-RU" sz="2000" b="1">
                <a:solidFill>
                  <a:srgbClr val="FF5050"/>
                </a:solidFill>
                <a:effectLst>
                  <a:outerShdw blurRad="38100" dist="38100" dir="2700000" algn="tl">
                    <a:srgbClr val="C0C0C0"/>
                  </a:outerShdw>
                </a:effectLst>
              </a:endParaRPr>
            </a:p>
          </p:txBody>
        </p:sp>
        <p:sp>
          <p:nvSpPr>
            <p:cNvPr id="209928" name="Text Box 8" descr="Контурные ромбики"/>
            <p:cNvSpPr txBox="1">
              <a:spLocks noChangeArrowheads="1"/>
            </p:cNvSpPr>
            <p:nvPr/>
          </p:nvSpPr>
          <p:spPr bwMode="auto">
            <a:xfrm>
              <a:off x="3689" y="1384"/>
              <a:ext cx="368" cy="572"/>
            </a:xfrm>
            <a:prstGeom prst="rect">
              <a:avLst/>
            </a:prstGeom>
            <a:pattFill prst="openDmnd">
              <a:fgClr>
                <a:schemeClr val="hlink"/>
              </a:fgClr>
              <a:bgClr>
                <a:srgbClr val="FFFFFF"/>
              </a:bgClr>
            </a:pattFill>
            <a:ln w="28575">
              <a:solidFill>
                <a:schemeClr val="hlink"/>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C0C0C0"/>
                    </a:outerShdw>
                  </a:effectLst>
                </a:rPr>
                <a:t>D</a:t>
              </a:r>
              <a:r>
                <a:rPr lang="en-US" altLang="ru-RU" sz="2000" b="1" i="1" baseline="-25000">
                  <a:solidFill>
                    <a:srgbClr val="FF5050"/>
                  </a:solidFill>
                  <a:effectLst>
                    <a:outerShdw blurRad="38100" dist="38100" dir="2700000" algn="tl">
                      <a:srgbClr val="C0C0C0"/>
                    </a:outerShdw>
                  </a:effectLst>
                </a:rPr>
                <a:t>3</a:t>
              </a:r>
              <a:endParaRPr lang="ru-RU" altLang="ru-RU" sz="2000" b="1">
                <a:solidFill>
                  <a:srgbClr val="FF5050"/>
                </a:solidFill>
                <a:effectLst>
                  <a:outerShdw blurRad="38100" dist="38100" dir="2700000" algn="tl">
                    <a:srgbClr val="C0C0C0"/>
                  </a:outerShdw>
                </a:effectLst>
              </a:endParaRPr>
            </a:p>
          </p:txBody>
        </p:sp>
        <p:sp>
          <p:nvSpPr>
            <p:cNvPr id="209929" name="Text Box 9" descr="Точечная сетка"/>
            <p:cNvSpPr txBox="1">
              <a:spLocks noChangeArrowheads="1"/>
            </p:cNvSpPr>
            <p:nvPr/>
          </p:nvSpPr>
          <p:spPr bwMode="auto">
            <a:xfrm>
              <a:off x="4351" y="1384"/>
              <a:ext cx="368" cy="572"/>
            </a:xfrm>
            <a:prstGeom prst="rect">
              <a:avLst/>
            </a:prstGeom>
            <a:pattFill prst="dotGrid">
              <a:fgClr>
                <a:srgbClr val="996633"/>
              </a:fgClr>
              <a:bgClr>
                <a:srgbClr val="FFFFFF"/>
              </a:bgClr>
            </a:pattFill>
            <a:ln w="28575">
              <a:solidFill>
                <a:srgbClr val="996633"/>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C0C0C0"/>
                    </a:outerShdw>
                  </a:effectLst>
                </a:rPr>
                <a:t>B</a:t>
              </a:r>
              <a:r>
                <a:rPr lang="en-US" altLang="ru-RU" sz="2000" b="1" i="1" baseline="-25000">
                  <a:solidFill>
                    <a:srgbClr val="FF5050"/>
                  </a:solidFill>
                  <a:effectLst>
                    <a:outerShdw blurRad="38100" dist="38100" dir="2700000" algn="tl">
                      <a:srgbClr val="C0C0C0"/>
                    </a:outerShdw>
                  </a:effectLst>
                </a:rPr>
                <a:t>2</a:t>
              </a:r>
              <a:endParaRPr lang="ru-RU" altLang="ru-RU" sz="2000" b="1">
                <a:solidFill>
                  <a:srgbClr val="FF5050"/>
                </a:solidFill>
                <a:effectLst>
                  <a:outerShdw blurRad="38100" dist="38100" dir="2700000" algn="tl">
                    <a:srgbClr val="C0C0C0"/>
                  </a:outerShdw>
                </a:effectLst>
              </a:endParaRPr>
            </a:p>
          </p:txBody>
        </p:sp>
        <p:sp>
          <p:nvSpPr>
            <p:cNvPr id="209930" name="Text Box 10" descr="Уголки"/>
            <p:cNvSpPr txBox="1">
              <a:spLocks noChangeArrowheads="1"/>
            </p:cNvSpPr>
            <p:nvPr/>
          </p:nvSpPr>
          <p:spPr bwMode="auto">
            <a:xfrm>
              <a:off x="4793" y="1384"/>
              <a:ext cx="368" cy="572"/>
            </a:xfrm>
            <a:prstGeom prst="rect">
              <a:avLst/>
            </a:prstGeom>
            <a:pattFill prst="divot">
              <a:fgClr>
                <a:srgbClr val="CC3300"/>
              </a:fgClr>
              <a:bgClr>
                <a:srgbClr val="FFFFFF"/>
              </a:bgClr>
            </a:pattFill>
            <a:ln w="28575">
              <a:solidFill>
                <a:srgbClr val="CC3300"/>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C0C0C0"/>
                    </a:outerShdw>
                  </a:effectLst>
                </a:rPr>
                <a:t>C</a:t>
              </a:r>
              <a:r>
                <a:rPr lang="en-US" altLang="ru-RU" sz="2000" b="1" i="1" baseline="-25000">
                  <a:solidFill>
                    <a:srgbClr val="FF5050"/>
                  </a:solidFill>
                  <a:effectLst>
                    <a:outerShdw blurRad="38100" dist="38100" dir="2700000" algn="tl">
                      <a:srgbClr val="C0C0C0"/>
                    </a:outerShdw>
                  </a:effectLst>
                </a:rPr>
                <a:t>3</a:t>
              </a:r>
              <a:endParaRPr lang="ru-RU" altLang="ru-RU" sz="2000" b="1">
                <a:solidFill>
                  <a:srgbClr val="FF5050"/>
                </a:solidFill>
                <a:effectLst>
                  <a:outerShdw blurRad="38100" dist="38100" dir="2700000" algn="tl">
                    <a:srgbClr val="C0C0C0"/>
                  </a:outerShdw>
                </a:effectLst>
              </a:endParaRPr>
            </a:p>
          </p:txBody>
        </p:sp>
        <p:sp>
          <p:nvSpPr>
            <p:cNvPr id="209931" name="Text Box 11" descr="Уголки"/>
            <p:cNvSpPr txBox="1">
              <a:spLocks noChangeArrowheads="1"/>
            </p:cNvSpPr>
            <p:nvPr/>
          </p:nvSpPr>
          <p:spPr bwMode="auto">
            <a:xfrm>
              <a:off x="5234" y="1384"/>
              <a:ext cx="368" cy="572"/>
            </a:xfrm>
            <a:prstGeom prst="rect">
              <a:avLst/>
            </a:prstGeom>
            <a:pattFill prst="divot">
              <a:fgClr>
                <a:srgbClr val="CC3300"/>
              </a:fgClr>
              <a:bgClr>
                <a:srgbClr val="FFFFFF"/>
              </a:bgClr>
            </a:pattFill>
            <a:ln w="28575">
              <a:solidFill>
                <a:srgbClr val="CC3300"/>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C0C0C0"/>
                    </a:outerShdw>
                  </a:effectLst>
                </a:rPr>
                <a:t>C</a:t>
              </a:r>
              <a:r>
                <a:rPr lang="en-US" altLang="ru-RU" sz="2000" b="1" i="1" baseline="-25000">
                  <a:solidFill>
                    <a:srgbClr val="FF5050"/>
                  </a:solidFill>
                  <a:effectLst>
                    <a:outerShdw blurRad="38100" dist="38100" dir="2700000" algn="tl">
                      <a:srgbClr val="C0C0C0"/>
                    </a:outerShdw>
                  </a:effectLst>
                </a:rPr>
                <a:t>4</a:t>
              </a:r>
              <a:endParaRPr lang="ru-RU" altLang="ru-RU" sz="2000" b="1">
                <a:solidFill>
                  <a:srgbClr val="FF5050"/>
                </a:solidFill>
                <a:effectLst>
                  <a:outerShdw blurRad="38100" dist="38100" dir="2700000" algn="tl">
                    <a:srgbClr val="C0C0C0"/>
                  </a:outerShdw>
                </a:effectLst>
              </a:endParaRPr>
            </a:p>
          </p:txBody>
        </p:sp>
        <p:sp>
          <p:nvSpPr>
            <p:cNvPr id="209932" name="Text Box 12"/>
            <p:cNvSpPr txBox="1">
              <a:spLocks noChangeArrowheads="1"/>
            </p:cNvSpPr>
            <p:nvPr/>
          </p:nvSpPr>
          <p:spPr bwMode="auto">
            <a:xfrm>
              <a:off x="820" y="1384"/>
              <a:ext cx="368" cy="572"/>
            </a:xfrm>
            <a:prstGeom prst="rect">
              <a:avLst/>
            </a:prstGeom>
            <a:solidFill>
              <a:srgbClr val="EEFFBD"/>
            </a:solidFill>
            <a:ln w="28575">
              <a:solidFill>
                <a:schemeClr val="accent2"/>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000000"/>
                    </a:outerShdw>
                  </a:effectLst>
                </a:rPr>
                <a:t>A</a:t>
              </a:r>
              <a:endParaRPr lang="ru-RU" altLang="ru-RU" sz="2000" b="1">
                <a:solidFill>
                  <a:srgbClr val="FF5050"/>
                </a:solidFill>
                <a:effectLst>
                  <a:outerShdw blurRad="38100" dist="38100" dir="2700000" algn="tl">
                    <a:srgbClr val="000000"/>
                  </a:outerShdw>
                </a:effectLst>
              </a:endParaRPr>
            </a:p>
          </p:txBody>
        </p:sp>
        <p:sp>
          <p:nvSpPr>
            <p:cNvPr id="209933" name="Text Box 13" descr="Уголки"/>
            <p:cNvSpPr txBox="1">
              <a:spLocks noChangeArrowheads="1"/>
            </p:cNvSpPr>
            <p:nvPr/>
          </p:nvSpPr>
          <p:spPr bwMode="auto">
            <a:xfrm>
              <a:off x="2365" y="1384"/>
              <a:ext cx="368" cy="572"/>
            </a:xfrm>
            <a:prstGeom prst="rect">
              <a:avLst/>
            </a:prstGeom>
            <a:pattFill prst="divot">
              <a:fgClr>
                <a:srgbClr val="CC3300"/>
              </a:fgClr>
              <a:bgClr>
                <a:srgbClr val="FFFFFF"/>
              </a:bgClr>
            </a:pattFill>
            <a:ln w="28575">
              <a:solidFill>
                <a:srgbClr val="CC3300"/>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C0C0C0"/>
                    </a:outerShdw>
                  </a:effectLst>
                </a:rPr>
                <a:t>C</a:t>
              </a:r>
              <a:r>
                <a:rPr lang="en-US" altLang="ru-RU" sz="2000" b="1" i="1" baseline="-25000">
                  <a:solidFill>
                    <a:srgbClr val="FF5050"/>
                  </a:solidFill>
                  <a:effectLst>
                    <a:outerShdw blurRad="38100" dist="38100" dir="2700000" algn="tl">
                      <a:srgbClr val="C0C0C0"/>
                    </a:outerShdw>
                  </a:effectLst>
                </a:rPr>
                <a:t>1</a:t>
              </a:r>
              <a:endParaRPr lang="ru-RU" altLang="ru-RU" sz="2000" b="1">
                <a:solidFill>
                  <a:srgbClr val="FF5050"/>
                </a:solidFill>
                <a:effectLst>
                  <a:outerShdw blurRad="38100" dist="38100" dir="2700000" algn="tl">
                    <a:srgbClr val="C0C0C0"/>
                  </a:outerShdw>
                </a:effectLst>
              </a:endParaRPr>
            </a:p>
          </p:txBody>
        </p:sp>
        <p:sp>
          <p:nvSpPr>
            <p:cNvPr id="209934" name="Text Box 14" descr="Точечная сетка"/>
            <p:cNvSpPr txBox="1">
              <a:spLocks noChangeArrowheads="1"/>
            </p:cNvSpPr>
            <p:nvPr/>
          </p:nvSpPr>
          <p:spPr bwMode="auto">
            <a:xfrm>
              <a:off x="1262" y="1384"/>
              <a:ext cx="368" cy="572"/>
            </a:xfrm>
            <a:prstGeom prst="rect">
              <a:avLst/>
            </a:prstGeom>
            <a:pattFill prst="dotGrid">
              <a:fgClr>
                <a:srgbClr val="996633"/>
              </a:fgClr>
              <a:bgClr>
                <a:srgbClr val="FFFFFF"/>
              </a:bgClr>
            </a:pattFill>
            <a:ln w="28575">
              <a:solidFill>
                <a:srgbClr val="996633"/>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C0C0C0"/>
                    </a:outerShdw>
                  </a:effectLst>
                </a:rPr>
                <a:t>B</a:t>
              </a:r>
              <a:r>
                <a:rPr lang="en-US" altLang="ru-RU" sz="2000" b="1" i="1" baseline="-25000">
                  <a:solidFill>
                    <a:srgbClr val="FF5050"/>
                  </a:solidFill>
                  <a:effectLst>
                    <a:outerShdw blurRad="38100" dist="38100" dir="2700000" algn="tl">
                      <a:srgbClr val="C0C0C0"/>
                    </a:outerShdw>
                  </a:effectLst>
                </a:rPr>
                <a:t>1</a:t>
              </a:r>
              <a:endParaRPr lang="ru-RU" altLang="ru-RU" sz="2000" b="1">
                <a:solidFill>
                  <a:srgbClr val="FF5050"/>
                </a:solidFill>
                <a:effectLst>
                  <a:outerShdw blurRad="38100" dist="38100" dir="2700000" algn="tl">
                    <a:srgbClr val="C0C0C0"/>
                  </a:outerShdw>
                </a:effectLst>
              </a:endParaRPr>
            </a:p>
          </p:txBody>
        </p:sp>
        <p:sp>
          <p:nvSpPr>
            <p:cNvPr id="209935" name="Text Box 15" descr="Уголки"/>
            <p:cNvSpPr txBox="1">
              <a:spLocks noChangeArrowheads="1"/>
            </p:cNvSpPr>
            <p:nvPr/>
          </p:nvSpPr>
          <p:spPr bwMode="auto">
            <a:xfrm>
              <a:off x="1703" y="1384"/>
              <a:ext cx="368" cy="572"/>
            </a:xfrm>
            <a:prstGeom prst="rect">
              <a:avLst/>
            </a:prstGeom>
            <a:pattFill prst="divot">
              <a:fgClr>
                <a:srgbClr val="CC3300"/>
              </a:fgClr>
              <a:bgClr>
                <a:srgbClr val="FFFFFF"/>
              </a:bgClr>
            </a:pattFill>
            <a:ln w="28575">
              <a:solidFill>
                <a:srgbClr val="CC3300"/>
              </a:solidFill>
              <a:miter lim="800000"/>
              <a:headEnd/>
              <a:tailEnd/>
            </a:ln>
            <a:effectLst>
              <a:outerShdw dist="53882" dir="2700000" algn="ctr" rotWithShape="0">
                <a:srgbClr val="FF9933"/>
              </a:outerShdw>
            </a:effectLst>
          </p:spPr>
          <p:txBody>
            <a:bodyPr lIns="0" tIns="0" rIns="0" bIns="0" anchor="ctr" anchorCtr="1"/>
            <a:lstStyle/>
            <a:p>
              <a:pPr algn="ctr"/>
              <a:r>
                <a:rPr lang="en-US" altLang="ru-RU" sz="2000" b="1" i="1">
                  <a:solidFill>
                    <a:srgbClr val="FF5050"/>
                  </a:solidFill>
                  <a:effectLst>
                    <a:outerShdw blurRad="38100" dist="38100" dir="2700000" algn="tl">
                      <a:srgbClr val="C0C0C0"/>
                    </a:outerShdw>
                  </a:effectLst>
                </a:rPr>
                <a:t>C</a:t>
              </a:r>
              <a:r>
                <a:rPr lang="en-US" altLang="ru-RU" sz="2000" b="1" i="1" baseline="-25000">
                  <a:solidFill>
                    <a:srgbClr val="FF5050"/>
                  </a:solidFill>
                  <a:effectLst>
                    <a:outerShdw blurRad="38100" dist="38100" dir="2700000" algn="tl">
                      <a:srgbClr val="C0C0C0"/>
                    </a:outerShdw>
                  </a:effectLst>
                </a:rPr>
                <a:t>2</a:t>
              </a:r>
              <a:endParaRPr lang="ru-RU" altLang="ru-RU" sz="2000" b="1">
                <a:solidFill>
                  <a:srgbClr val="FF5050"/>
                </a:solidFill>
                <a:effectLst>
                  <a:outerShdw blurRad="38100" dist="38100" dir="2700000" algn="tl">
                    <a:srgbClr val="C0C0C0"/>
                  </a:outerShdw>
                </a:effectLst>
              </a:endParaRPr>
            </a:p>
          </p:txBody>
        </p:sp>
        <p:sp>
          <p:nvSpPr>
            <p:cNvPr id="209936" name="Freeform 16"/>
            <p:cNvSpPr>
              <a:spLocks/>
            </p:cNvSpPr>
            <p:nvPr/>
          </p:nvSpPr>
          <p:spPr bwMode="auto">
            <a:xfrm>
              <a:off x="414" y="1962"/>
              <a:ext cx="481" cy="714"/>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37" name="Freeform 17"/>
            <p:cNvSpPr>
              <a:spLocks/>
            </p:cNvSpPr>
            <p:nvPr/>
          </p:nvSpPr>
          <p:spPr bwMode="auto">
            <a:xfrm>
              <a:off x="1103" y="1956"/>
              <a:ext cx="220" cy="571"/>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38" name="Freeform 18"/>
            <p:cNvSpPr>
              <a:spLocks/>
            </p:cNvSpPr>
            <p:nvPr/>
          </p:nvSpPr>
          <p:spPr bwMode="auto">
            <a:xfrm>
              <a:off x="4646" y="1956"/>
              <a:ext cx="331" cy="571"/>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rgbClr val="996633"/>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39" name="Freeform 19"/>
            <p:cNvSpPr>
              <a:spLocks/>
            </p:cNvSpPr>
            <p:nvPr/>
          </p:nvSpPr>
          <p:spPr bwMode="auto">
            <a:xfrm>
              <a:off x="4535" y="1956"/>
              <a:ext cx="883" cy="714"/>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rgbClr val="996633"/>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40" name="Freeform 20"/>
            <p:cNvSpPr>
              <a:spLocks/>
            </p:cNvSpPr>
            <p:nvPr/>
          </p:nvSpPr>
          <p:spPr bwMode="auto">
            <a:xfrm>
              <a:off x="992" y="1956"/>
              <a:ext cx="3421" cy="714"/>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41" name="Freeform 21"/>
            <p:cNvSpPr>
              <a:spLocks/>
            </p:cNvSpPr>
            <p:nvPr/>
          </p:nvSpPr>
          <p:spPr bwMode="auto">
            <a:xfrm>
              <a:off x="1556" y="1956"/>
              <a:ext cx="331" cy="428"/>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rgbClr val="996633"/>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42" name="Freeform 22"/>
            <p:cNvSpPr>
              <a:spLocks/>
            </p:cNvSpPr>
            <p:nvPr/>
          </p:nvSpPr>
          <p:spPr bwMode="auto">
            <a:xfrm>
              <a:off x="1434" y="1962"/>
              <a:ext cx="993" cy="571"/>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rgbClr val="996633"/>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43" name="Freeform 23"/>
            <p:cNvSpPr>
              <a:spLocks/>
            </p:cNvSpPr>
            <p:nvPr/>
          </p:nvSpPr>
          <p:spPr bwMode="auto">
            <a:xfrm>
              <a:off x="2512" y="1956"/>
              <a:ext cx="1361" cy="571"/>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rgbClr val="CC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44" name="Freeform 24"/>
            <p:cNvSpPr>
              <a:spLocks/>
            </p:cNvSpPr>
            <p:nvPr/>
          </p:nvSpPr>
          <p:spPr bwMode="auto">
            <a:xfrm>
              <a:off x="2586" y="1956"/>
              <a:ext cx="846" cy="428"/>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rgbClr val="CC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45" name="Freeform 25"/>
            <p:cNvSpPr>
              <a:spLocks/>
            </p:cNvSpPr>
            <p:nvPr/>
          </p:nvSpPr>
          <p:spPr bwMode="auto">
            <a:xfrm>
              <a:off x="2660" y="1956"/>
              <a:ext cx="331" cy="285"/>
            </a:xfrm>
            <a:custGeom>
              <a:avLst/>
              <a:gdLst>
                <a:gd name="T0" fmla="*/ 0 w 745"/>
                <a:gd name="T1" fmla="*/ 0 h 456"/>
                <a:gd name="T2" fmla="*/ 1 w 745"/>
                <a:gd name="T3" fmla="*/ 456 h 456"/>
                <a:gd name="T4" fmla="*/ 745 w 745"/>
                <a:gd name="T5" fmla="*/ 456 h 456"/>
                <a:gd name="T6" fmla="*/ 745 w 745"/>
                <a:gd name="T7" fmla="*/ 3 h 456"/>
              </a:gdLst>
              <a:ahLst/>
              <a:cxnLst>
                <a:cxn ang="0">
                  <a:pos x="T0" y="T1"/>
                </a:cxn>
                <a:cxn ang="0">
                  <a:pos x="T2" y="T3"/>
                </a:cxn>
                <a:cxn ang="0">
                  <a:pos x="T4" y="T5"/>
                </a:cxn>
                <a:cxn ang="0">
                  <a:pos x="T6" y="T7"/>
                </a:cxn>
              </a:cxnLst>
              <a:rect l="0" t="0" r="r" b="b"/>
              <a:pathLst>
                <a:path w="745" h="456">
                  <a:moveTo>
                    <a:pt x="0" y="0"/>
                  </a:moveTo>
                  <a:lnTo>
                    <a:pt x="1" y="456"/>
                  </a:lnTo>
                  <a:lnTo>
                    <a:pt x="745" y="456"/>
                  </a:lnTo>
                  <a:lnTo>
                    <a:pt x="745" y="3"/>
                  </a:lnTo>
                </a:path>
              </a:pathLst>
            </a:custGeom>
            <a:noFill/>
            <a:ln w="25400" cmpd="sng">
              <a:solidFill>
                <a:srgbClr val="CC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09946" name="Text Box 26"/>
            <p:cNvSpPr txBox="1">
              <a:spLocks noChangeArrowheads="1"/>
            </p:cNvSpPr>
            <p:nvPr/>
          </p:nvSpPr>
          <p:spPr bwMode="auto">
            <a:xfrm>
              <a:off x="158" y="1038"/>
              <a:ext cx="515" cy="192"/>
            </a:xfrm>
            <a:prstGeom prst="rect">
              <a:avLst/>
            </a:prstGeom>
            <a:noFill/>
            <a:ln>
              <a:noFill/>
            </a:ln>
            <a:effectLst>
              <a:outerShdw dist="17961" dir="2700000" algn="ctr" rotWithShape="0">
                <a:srgbClr val="8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algn="ctr"/>
              <a:r>
                <a:rPr lang="ru-RU" altLang="ru-RU" sz="2000" b="1">
                  <a:solidFill>
                    <a:srgbClr val="EA8B00"/>
                  </a:solidFill>
                </a:rPr>
                <a:t>ЭВМ 1</a:t>
              </a:r>
            </a:p>
          </p:txBody>
        </p:sp>
        <p:sp>
          <p:nvSpPr>
            <p:cNvPr id="209947" name="Text Box 27"/>
            <p:cNvSpPr txBox="1">
              <a:spLocks noChangeArrowheads="1"/>
            </p:cNvSpPr>
            <p:nvPr/>
          </p:nvSpPr>
          <p:spPr bwMode="auto">
            <a:xfrm>
              <a:off x="4719" y="1038"/>
              <a:ext cx="515" cy="192"/>
            </a:xfrm>
            <a:prstGeom prst="rect">
              <a:avLst/>
            </a:prstGeom>
            <a:noFill/>
            <a:ln>
              <a:noFill/>
            </a:ln>
            <a:effectLst>
              <a:outerShdw dist="17961" dir="2700000" algn="ctr" rotWithShape="0">
                <a:srgbClr val="8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algn="ctr"/>
              <a:r>
                <a:rPr lang="ru-RU" altLang="ru-RU" sz="2000" b="1">
                  <a:solidFill>
                    <a:srgbClr val="EA8B00"/>
                  </a:solidFill>
                </a:rPr>
                <a:t>ЭВМ 4</a:t>
              </a:r>
            </a:p>
          </p:txBody>
        </p:sp>
        <p:sp>
          <p:nvSpPr>
            <p:cNvPr id="209948" name="Text Box 28"/>
            <p:cNvSpPr txBox="1">
              <a:spLocks noChangeArrowheads="1"/>
            </p:cNvSpPr>
            <p:nvPr/>
          </p:nvSpPr>
          <p:spPr bwMode="auto">
            <a:xfrm>
              <a:off x="2954" y="1038"/>
              <a:ext cx="515" cy="192"/>
            </a:xfrm>
            <a:prstGeom prst="rect">
              <a:avLst/>
            </a:prstGeom>
            <a:noFill/>
            <a:ln>
              <a:noFill/>
            </a:ln>
            <a:effectLst>
              <a:outerShdw dist="17961" dir="2700000" algn="ctr" rotWithShape="0">
                <a:srgbClr val="8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algn="ctr"/>
              <a:r>
                <a:rPr lang="ru-RU" altLang="ru-RU" sz="2000" b="1">
                  <a:solidFill>
                    <a:srgbClr val="EA8B00"/>
                  </a:solidFill>
                </a:rPr>
                <a:t>ЭВМ 3</a:t>
              </a:r>
            </a:p>
          </p:txBody>
        </p:sp>
        <p:sp>
          <p:nvSpPr>
            <p:cNvPr id="209949" name="Text Box 29"/>
            <p:cNvSpPr txBox="1">
              <a:spLocks noChangeArrowheads="1"/>
            </p:cNvSpPr>
            <p:nvPr/>
          </p:nvSpPr>
          <p:spPr bwMode="auto">
            <a:xfrm>
              <a:off x="1151" y="1038"/>
              <a:ext cx="515" cy="192"/>
            </a:xfrm>
            <a:prstGeom prst="rect">
              <a:avLst/>
            </a:prstGeom>
            <a:noFill/>
            <a:ln>
              <a:noFill/>
            </a:ln>
            <a:effectLst>
              <a:outerShdw dist="17961" dir="2700000" algn="ctr" rotWithShape="0">
                <a:srgbClr val="8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algn="ctr"/>
              <a:r>
                <a:rPr lang="ru-RU" altLang="ru-RU" sz="2000" b="1">
                  <a:solidFill>
                    <a:srgbClr val="EA8B00"/>
                  </a:solidFill>
                </a:rPr>
                <a:t>ЭВМ 2</a:t>
              </a:r>
            </a:p>
          </p:txBody>
        </p:sp>
      </p:grpSp>
      <p:sp>
        <p:nvSpPr>
          <p:cNvPr id="209950" name="Text Box 30"/>
          <p:cNvSpPr txBox="1">
            <a:spLocks noChangeArrowheads="1"/>
          </p:cNvSpPr>
          <p:nvPr/>
        </p:nvSpPr>
        <p:spPr bwMode="auto">
          <a:xfrm>
            <a:off x="746125" y="5634038"/>
            <a:ext cx="76517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800080"/>
                </a:solidFill>
              </a:rPr>
              <a:t>Рис.6.6. Распределённая обработка задачи </a:t>
            </a:r>
            <a:r>
              <a:rPr lang="ru-RU" altLang="ru-RU" sz="2400" i="1">
                <a:solidFill>
                  <a:srgbClr val="800080"/>
                </a:solidFill>
              </a:rPr>
              <a:t>“</a:t>
            </a:r>
            <a:r>
              <a:rPr lang="ru-RU" altLang="ru-RU" sz="2400" b="1" i="1">
                <a:solidFill>
                  <a:srgbClr val="800080"/>
                </a:solidFill>
              </a:rPr>
              <a:t>А</a:t>
            </a:r>
            <a:r>
              <a:rPr lang="ru-RU" altLang="ru-RU" sz="2400" i="1">
                <a:solidFill>
                  <a:srgbClr val="800080"/>
                </a:solidFill>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07875" name="Text Box 3"/>
          <p:cNvSpPr txBox="1">
            <a:spLocks noChangeArrowheads="1"/>
          </p:cNvSpPr>
          <p:nvPr/>
        </p:nvSpPr>
        <p:spPr bwMode="auto">
          <a:xfrm>
            <a:off x="250825" y="1042988"/>
            <a:ext cx="8642350" cy="5426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500">
                <a:solidFill>
                  <a:srgbClr val="800080"/>
                </a:solidFill>
              </a:rPr>
              <a:t>Для организации распределенной обработки необходимо управлять взаимодействием группы распределенных процессов. Эта функция возлагается на </a:t>
            </a:r>
            <a:r>
              <a:rPr lang="ru-RU" altLang="ru-RU" sz="2500" i="1">
                <a:solidFill>
                  <a:srgbClr val="800080"/>
                </a:solidFill>
              </a:rPr>
              <a:t>уровень управления сеансами </a:t>
            </a:r>
            <a:r>
              <a:rPr lang="ru-RU" altLang="ru-RU" sz="2500">
                <a:solidFill>
                  <a:srgbClr val="800080"/>
                </a:solidFill>
              </a:rPr>
              <a:t>(</a:t>
            </a:r>
            <a:r>
              <a:rPr lang="ru-RU" altLang="ru-RU" sz="2500" i="1">
                <a:solidFill>
                  <a:srgbClr val="800080"/>
                </a:solidFill>
              </a:rPr>
              <a:t>сессиями</a:t>
            </a:r>
            <a:r>
              <a:rPr lang="ru-RU" altLang="ru-RU" sz="2500">
                <a:solidFill>
                  <a:srgbClr val="800080"/>
                </a:solidFill>
              </a:rPr>
              <a:t>), который или выделяется в самостоятельный уровень, или включается в расширенную транспортную службу. Управление сессией создает пóрты для процессов и соединения между ними, контролирует всю совокупность сквозных (</a:t>
            </a:r>
            <a:r>
              <a:rPr lang="en-US" altLang="ru-RU" sz="2500">
                <a:solidFill>
                  <a:srgbClr val="800080"/>
                </a:solidFill>
              </a:rPr>
              <a:t>point</a:t>
            </a:r>
            <a:r>
              <a:rPr lang="ru-RU" altLang="ru-RU" sz="2500">
                <a:solidFill>
                  <a:srgbClr val="800080"/>
                </a:solidFill>
              </a:rPr>
              <a:t>-</a:t>
            </a:r>
            <a:r>
              <a:rPr lang="en-US" altLang="ru-RU" sz="2500">
                <a:solidFill>
                  <a:srgbClr val="800080"/>
                </a:solidFill>
              </a:rPr>
              <a:t>to</a:t>
            </a:r>
            <a:r>
              <a:rPr lang="ru-RU" altLang="ru-RU" sz="2500">
                <a:solidFill>
                  <a:srgbClr val="800080"/>
                </a:solidFill>
              </a:rPr>
              <a:t>-</a:t>
            </a:r>
            <a:r>
              <a:rPr lang="en-US" altLang="ru-RU" sz="2500">
                <a:solidFill>
                  <a:srgbClr val="800080"/>
                </a:solidFill>
              </a:rPr>
              <a:t>point</a:t>
            </a:r>
            <a:r>
              <a:rPr lang="ru-RU" altLang="ru-RU" sz="2500">
                <a:solidFill>
                  <a:srgbClr val="800080"/>
                </a:solidFill>
              </a:rPr>
              <a:t>) соединений и восстанавливает функционирование при возникновении ошибки. Если при выполнении подзадачи возникает ошибка, производится рестарт подзадачи таким образом, чтобы исключить необходимость повторного выполнения уже завершенных этапов обработки задачи.</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08900" name="Text Box 4"/>
          <p:cNvSpPr txBox="1">
            <a:spLocks noChangeArrowheads="1"/>
          </p:cNvSpPr>
          <p:nvPr/>
        </p:nvSpPr>
        <p:spPr bwMode="auto">
          <a:xfrm>
            <a:off x="971550" y="1493838"/>
            <a:ext cx="720090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Распределенная обработка — наиболее сложный режим выполнения задач, предполагающий наличие развитых операционных систем и сложных процедур управления сеансами. Распределенная обработка существенно расширяет класс задач, решаемых ИТС, но для этого требуется также существенно расширить функциональные возможности ОС ГВМ.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33123" name="Text Box 3"/>
          <p:cNvSpPr txBox="1">
            <a:spLocks noChangeArrowheads="1"/>
          </p:cNvSpPr>
          <p:nvPr/>
        </p:nvSpPr>
        <p:spPr bwMode="auto">
          <a:xfrm>
            <a:off x="250825" y="1042988"/>
            <a:ext cx="8642350" cy="5451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В качестве терминалов — источников данных могут выступать клавиатуры, устройства ввода с перфоленты, перфокарты и магнитной ленты и др., а в качестве терминалов — устройств вывода — символьные дисплеи с различными размерами экранов, алфавитами и способами отображения данных (символьный, строчный, страничный), графические дисплеи, печатающие устройства с разным алфавитом и длиной строк и пр. При всем многообразии типов ЭВМ, ОС и программ должно быть возможным взаимодействие каждой программы с терминалами любого типа. Аналогичные проблемы возникают при вводе заданий в ЭВМ, оснащенных различными ОС, каждая из которых работает со специфичным языком управления заданиями; при перемещении файлов между различными ЭВМ, функционирующими под управлением разных ОС; при распределенной обработке данных, выполняемой несколькими программами, находящимися в разных ЭВМ сети.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10947" name="Text Box 3"/>
          <p:cNvSpPr txBox="1">
            <a:spLocks noChangeArrowheads="1"/>
          </p:cNvSpPr>
          <p:nvPr/>
        </p:nvSpPr>
        <p:spPr bwMode="auto">
          <a:xfrm>
            <a:off x="2028825" y="458788"/>
            <a:ext cx="5086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6.5. Электронная почта</a:t>
            </a:r>
          </a:p>
        </p:txBody>
      </p:sp>
      <p:sp>
        <p:nvSpPr>
          <p:cNvPr id="210948" name="Text Box 4"/>
          <p:cNvSpPr txBox="1">
            <a:spLocks noChangeArrowheads="1"/>
          </p:cNvSpPr>
          <p:nvPr/>
        </p:nvSpPr>
        <p:spPr bwMode="auto">
          <a:xfrm>
            <a:off x="250825" y="1673225"/>
            <a:ext cx="8642350" cy="4473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Связь администрации ИТС с пользователями и обмен информацией между пользователями обеспечиваются почтовой службой, реализуемой на основе протокола передачи сообщений. Сообщения могут рассылаться как циркулярные, относящиеся ко всем пользователям сети, или как адресуемые конкретным пользователям. Сообщение может быть отправлено в любое время, но принято адресатом только в момент инициирования сеанса работы. Пользователь, начиная взаимодействие с ИТС, подключается к средствам удаленного ввода заданий и при этом идентифицирует себя, посылая в сеть свое имя и пароль.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11971" name="Text Box 3"/>
          <p:cNvSpPr txBox="1">
            <a:spLocks noChangeArrowheads="1"/>
          </p:cNvSpPr>
          <p:nvPr/>
        </p:nvSpPr>
        <p:spPr bwMode="auto">
          <a:xfrm>
            <a:off x="250825" y="1493838"/>
            <a:ext cx="8642350" cy="445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В этот момент, если пользователь не запретил прием сообщений, все сообщения администрации и других пользователей, хранимые в памяти ТВМ, передаются на его терминал. Если ТВМ не реализует протокол почтовой службы, то сообщения могут быть переданы пользователю только в течение сеанса работы, например в момент завершения обработки задания. До начала сеанса и в период выполнения задания пользователь недоступен для почтовой службы и посылаемые ему сообщения должны храниться в памяти ЭВМ до тех пор, пока не будут затребованы.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12995" name="Text Box 3"/>
          <p:cNvSpPr txBox="1">
            <a:spLocks noChangeArrowheads="1"/>
          </p:cNvSpPr>
          <p:nvPr/>
        </p:nvSpPr>
        <p:spPr bwMode="auto">
          <a:xfrm>
            <a:off x="250825" y="1449388"/>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В дополнение к традиционным средствам обработки числовых и символьных данных функции ИТС могут быть расширены для передачи и вывода графической информации. Графическая информация вводится в ИТС с графических дисплеев, оснащенных “</a:t>
            </a:r>
            <a:r>
              <a:rPr lang="ru-RU" altLang="ru-RU" sz="2400" i="1">
                <a:solidFill>
                  <a:srgbClr val="800080"/>
                </a:solidFill>
              </a:rPr>
              <a:t>световым пером</a:t>
            </a:r>
            <a:r>
              <a:rPr lang="ru-RU" altLang="ru-RU" sz="2400">
                <a:solidFill>
                  <a:srgbClr val="800080"/>
                </a:solidFill>
              </a:rPr>
              <a:t>”, специальных устройств для снятия графической информации с чертежей или формируется программами, представляющими результаты обработки данных в виде графиков, схем и чертежей. Для вывода графической информации используются графические дисплеи и графопостроители. Способ представления и передачи графической информации в ИТС определяется с помощью протоколов передачи графической информации и управления графопостроителями. </a:t>
            </a:r>
          </a:p>
        </p:txBody>
      </p:sp>
      <p:sp>
        <p:nvSpPr>
          <p:cNvPr id="212996" name="Text Box 4"/>
          <p:cNvSpPr txBox="1">
            <a:spLocks noChangeArrowheads="1"/>
          </p:cNvSpPr>
          <p:nvPr/>
        </p:nvSpPr>
        <p:spPr bwMode="auto">
          <a:xfrm>
            <a:off x="250825" y="458788"/>
            <a:ext cx="859631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6.6. Протоколы обработки графической информации</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14019" name="Text Box 3"/>
          <p:cNvSpPr txBox="1">
            <a:spLocks noChangeArrowheads="1"/>
          </p:cNvSpPr>
          <p:nvPr/>
        </p:nvSpPr>
        <p:spPr bwMode="auto">
          <a:xfrm>
            <a:off x="250825" y="1223963"/>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i="1">
                <a:solidFill>
                  <a:srgbClr val="800080"/>
                </a:solidFill>
              </a:rPr>
              <a:t>Протокол передачи графической информации</a:t>
            </a:r>
            <a:r>
              <a:rPr lang="ru-RU" altLang="ru-RU" sz="2600">
                <a:solidFill>
                  <a:srgbClr val="800080"/>
                </a:solidFill>
              </a:rPr>
              <a:t> определяет способ управления графическими дисплеями при диалоговом режиме взаимодействия пользователей со средствами обработки данных. Для подключения к сети графических дисплеев разного типа используется </a:t>
            </a:r>
            <a:r>
              <a:rPr lang="ru-RU" altLang="ru-RU" sz="2600" i="1">
                <a:solidFill>
                  <a:srgbClr val="800080"/>
                </a:solidFill>
              </a:rPr>
              <a:t>протокол виртуального графического дисплея</a:t>
            </a:r>
            <a:r>
              <a:rPr lang="ru-RU" altLang="ru-RU" sz="2600">
                <a:solidFill>
                  <a:srgbClr val="800080"/>
                </a:solidFill>
              </a:rPr>
              <a:t>, устанавливающий язык представления графической информации и не зависящий от способа аппаратурной реализации дисплеев. Наиболее широко используются графические дисплеи растрового типа, в которых изображение синтезируется из строк, как в телевизионном кадре.</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15043" name="Text Box 3"/>
          <p:cNvSpPr txBox="1">
            <a:spLocks noChangeArrowheads="1"/>
          </p:cNvSpPr>
          <p:nvPr/>
        </p:nvSpPr>
        <p:spPr bwMode="auto">
          <a:xfrm>
            <a:off x="341313" y="1358900"/>
            <a:ext cx="8461375"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При этом на экране отображается файл, состоящий из последовательностей битов для дисплеев с двумя уровнями яркости или </a:t>
            </a:r>
            <a:r>
              <a:rPr lang="ru-RU" altLang="ru-RU" sz="2800" i="1">
                <a:solidFill>
                  <a:srgbClr val="800080"/>
                </a:solidFill>
              </a:rPr>
              <a:t>k-битных</a:t>
            </a:r>
            <a:r>
              <a:rPr lang="ru-RU" altLang="ru-RU" sz="2800">
                <a:solidFill>
                  <a:srgbClr val="800080"/>
                </a:solidFill>
              </a:rPr>
              <a:t> символов для дисплеев с </a:t>
            </a:r>
            <a:r>
              <a:rPr lang="ru-RU" altLang="ru-RU" sz="2800" i="1">
                <a:solidFill>
                  <a:srgbClr val="800080"/>
                </a:solidFill>
              </a:rPr>
              <a:t>2</a:t>
            </a:r>
            <a:r>
              <a:rPr lang="ru-RU" altLang="ru-RU" sz="2800" i="1" baseline="30000">
                <a:solidFill>
                  <a:srgbClr val="800080"/>
                </a:solidFill>
              </a:rPr>
              <a:t>k</a:t>
            </a:r>
            <a:r>
              <a:rPr lang="ru-RU" altLang="ru-RU" sz="2800">
                <a:solidFill>
                  <a:srgbClr val="800080"/>
                </a:solidFill>
              </a:rPr>
              <a:t> уровнями яркости и цветных дисплеев. Файл обновляется всякий раз, когда пользователь выполняет операцию конструирования изображения с использованием клавиатуры дисплея, светового пера и программных средств или когда программа изменяет изображение, воспроизведенное на экране.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16067" name="Text Box 3"/>
          <p:cNvSpPr txBox="1">
            <a:spLocks noChangeArrowheads="1"/>
          </p:cNvSpPr>
          <p:nvPr/>
        </p:nvSpPr>
        <p:spPr bwMode="auto">
          <a:xfrm>
            <a:off x="250825" y="1089025"/>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Даже при незначительном изменении изображения возникает необходимость в передаче большого объема данных (105... 106 бит для 2000-строчных дисплеев) между программой обработки изображений и памятью дисплея. Чтобы избежать этого, изображение разделяют на сегменты и между дисплеем и программой передают только те сегменты, которые затронуты при изменении изображения. Таким образом, при обмене информацией между программой и дисплеем сегмент выступает в качестве элемента данных.</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17091" name="Text Box 3"/>
          <p:cNvSpPr txBox="1">
            <a:spLocks noChangeArrowheads="1"/>
          </p:cNvSpPr>
          <p:nvPr/>
        </p:nvSpPr>
        <p:spPr bwMode="auto">
          <a:xfrm>
            <a:off x="250825" y="1179513"/>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Кроме того, </a:t>
            </a:r>
            <a:r>
              <a:rPr lang="ru-RU" altLang="ru-RU" sz="2400" i="1">
                <a:solidFill>
                  <a:srgbClr val="800080"/>
                </a:solidFill>
              </a:rPr>
              <a:t>протокол передачи графической информации</a:t>
            </a:r>
            <a:r>
              <a:rPr lang="ru-RU" altLang="ru-RU" sz="2400">
                <a:solidFill>
                  <a:srgbClr val="800080"/>
                </a:solidFill>
              </a:rPr>
              <a:t> вводит совокупность команд, необходимых для эффективного конструирования изображений. За счет использования аппаратно независимого протокола программы обработки графической информации становятся функционально ориентированными, и сопряжение дисплеев с программами производится по схеме, представленной на рис.6.7. Для обслуживания конкретного дисплея ТВМ, к которой он подключен, оснащается</a:t>
            </a:r>
            <a:r>
              <a:rPr lang="ru-RU" altLang="ru-RU" sz="2400" i="1">
                <a:solidFill>
                  <a:srgbClr val="800080"/>
                </a:solidFill>
              </a:rPr>
              <a:t> программным адаптером</a:t>
            </a:r>
            <a:r>
              <a:rPr lang="ru-RU" altLang="ru-RU" sz="2400">
                <a:solidFill>
                  <a:srgbClr val="800080"/>
                </a:solidFill>
              </a:rPr>
              <a:t>, функционирующим в соответствии с протоколом передачи графической информации и преобразующим команды и фрагменты файла изображения в форму, соответствующую специфике дисплея.</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grpSp>
        <p:nvGrpSpPr>
          <p:cNvPr id="218128" name="Group 16"/>
          <p:cNvGrpSpPr>
            <a:grpSpLocks/>
          </p:cNvGrpSpPr>
          <p:nvPr/>
        </p:nvGrpSpPr>
        <p:grpSpPr bwMode="auto">
          <a:xfrm>
            <a:off x="363538" y="1628775"/>
            <a:ext cx="8415337" cy="3157538"/>
            <a:chOff x="329" y="882"/>
            <a:chExt cx="5301" cy="1989"/>
          </a:xfrm>
        </p:grpSpPr>
        <p:sp>
          <p:nvSpPr>
            <p:cNvPr id="218116" name="Line 4"/>
            <p:cNvSpPr>
              <a:spLocks noChangeShapeType="1"/>
            </p:cNvSpPr>
            <p:nvPr/>
          </p:nvSpPr>
          <p:spPr bwMode="auto">
            <a:xfrm>
              <a:off x="3947" y="1877"/>
              <a:ext cx="40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18117" name="Rectangle 5"/>
            <p:cNvSpPr>
              <a:spLocks noChangeArrowheads="1"/>
            </p:cNvSpPr>
            <p:nvPr/>
          </p:nvSpPr>
          <p:spPr bwMode="auto">
            <a:xfrm>
              <a:off x="329" y="882"/>
              <a:ext cx="1828" cy="1790"/>
            </a:xfrm>
            <a:prstGeom prst="rect">
              <a:avLst/>
            </a:prstGeom>
            <a:noFill/>
            <a:ln w="28575">
              <a:solidFill>
                <a:srgbClr val="9900CC"/>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18118" name="Rectangle 6"/>
            <p:cNvSpPr>
              <a:spLocks noChangeArrowheads="1"/>
            </p:cNvSpPr>
            <p:nvPr/>
          </p:nvSpPr>
          <p:spPr bwMode="auto">
            <a:xfrm>
              <a:off x="2303" y="882"/>
              <a:ext cx="1828" cy="1790"/>
            </a:xfrm>
            <a:prstGeom prst="rect">
              <a:avLst/>
            </a:prstGeom>
            <a:noFill/>
            <a:ln w="2857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18119" name="AutoShape 7"/>
            <p:cNvSpPr>
              <a:spLocks noChangeArrowheads="1"/>
            </p:cNvSpPr>
            <p:nvPr/>
          </p:nvSpPr>
          <p:spPr bwMode="auto">
            <a:xfrm>
              <a:off x="475" y="1280"/>
              <a:ext cx="1536" cy="1193"/>
            </a:xfrm>
            <a:prstGeom prst="flowChartTerminator">
              <a:avLst/>
            </a:prstGeom>
            <a:solidFill>
              <a:srgbClr val="F2FFCD"/>
            </a:solidFill>
            <a:ln w="28575">
              <a:solidFill>
                <a:srgbClr val="808000"/>
              </a:solidFill>
              <a:miter lim="800000"/>
              <a:headEnd/>
              <a:tailEnd/>
            </a:ln>
            <a:effectLst>
              <a:outerShdw dist="53882" dir="2700000" algn="ctr" rotWithShape="0">
                <a:srgbClr val="FF9933"/>
              </a:outerShdw>
            </a:effectLst>
          </p:spPr>
          <p:txBody>
            <a:bodyPr/>
            <a:lstStyle/>
            <a:p>
              <a:endParaRPr lang="ru-RU"/>
            </a:p>
          </p:txBody>
        </p:sp>
        <p:sp>
          <p:nvSpPr>
            <p:cNvPr id="218120" name="AutoShape 8"/>
            <p:cNvSpPr>
              <a:spLocks noChangeArrowheads="1"/>
            </p:cNvSpPr>
            <p:nvPr/>
          </p:nvSpPr>
          <p:spPr bwMode="auto">
            <a:xfrm>
              <a:off x="2449" y="1280"/>
              <a:ext cx="1536" cy="1193"/>
            </a:xfrm>
            <a:prstGeom prst="flowChartTerminator">
              <a:avLst/>
            </a:prstGeom>
            <a:solidFill>
              <a:srgbClr val="D3EBED"/>
            </a:solidFill>
            <a:ln w="28575">
              <a:solidFill>
                <a:schemeClr val="accent2"/>
              </a:solidFill>
              <a:miter lim="800000"/>
              <a:headEnd/>
              <a:tailEnd/>
            </a:ln>
            <a:effectLst>
              <a:outerShdw dist="53882" dir="2700000" algn="ctr" rotWithShape="0">
                <a:srgbClr val="FF9933"/>
              </a:outerShdw>
            </a:effectLst>
          </p:spPr>
          <p:txBody>
            <a:bodyPr/>
            <a:lstStyle/>
            <a:p>
              <a:endParaRPr lang="ru-RU"/>
            </a:p>
          </p:txBody>
        </p:sp>
        <p:sp>
          <p:nvSpPr>
            <p:cNvPr id="218121" name="AutoShape 9"/>
            <p:cNvSpPr>
              <a:spLocks noChangeArrowheads="1"/>
            </p:cNvSpPr>
            <p:nvPr/>
          </p:nvSpPr>
          <p:spPr bwMode="auto">
            <a:xfrm>
              <a:off x="4277" y="1479"/>
              <a:ext cx="1353" cy="746"/>
            </a:xfrm>
            <a:prstGeom prst="flowChartTerminator">
              <a:avLst/>
            </a:prstGeom>
            <a:solidFill>
              <a:srgbClr val="FFDDFF"/>
            </a:solidFill>
            <a:ln w="28575">
              <a:solidFill>
                <a:srgbClr val="9900CC"/>
              </a:solidFill>
              <a:miter lim="800000"/>
              <a:headEnd/>
              <a:tailEnd/>
            </a:ln>
            <a:effectLst>
              <a:outerShdw dist="53882" dir="2700000" algn="ctr" rotWithShape="0">
                <a:srgbClr val="FF9933"/>
              </a:outerShdw>
            </a:effectLst>
          </p:spPr>
          <p:txBody>
            <a:bodyPr/>
            <a:lstStyle/>
            <a:p>
              <a:endParaRPr lang="ru-RU"/>
            </a:p>
          </p:txBody>
        </p:sp>
        <p:sp>
          <p:nvSpPr>
            <p:cNvPr id="218122" name="Text Box 10"/>
            <p:cNvSpPr txBox="1">
              <a:spLocks noChangeArrowheads="1"/>
            </p:cNvSpPr>
            <p:nvPr/>
          </p:nvSpPr>
          <p:spPr bwMode="auto">
            <a:xfrm>
              <a:off x="401" y="1034"/>
              <a:ext cx="512"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CC0000"/>
                  </a:solidFill>
                  <a:latin typeface="Tahoma" panose="020B0604030504040204" pitchFamily="34" charset="0"/>
                </a:rPr>
                <a:t>Э В М</a:t>
              </a:r>
              <a:endParaRPr lang="ru-RU" altLang="ru-RU" sz="2000" b="1">
                <a:solidFill>
                  <a:srgbClr val="CC0000"/>
                </a:solidFill>
              </a:endParaRPr>
            </a:p>
          </p:txBody>
        </p:sp>
        <p:sp>
          <p:nvSpPr>
            <p:cNvPr id="218123" name="Text Box 11"/>
            <p:cNvSpPr txBox="1">
              <a:spLocks noChangeArrowheads="1"/>
            </p:cNvSpPr>
            <p:nvPr/>
          </p:nvSpPr>
          <p:spPr bwMode="auto">
            <a:xfrm>
              <a:off x="2375" y="1034"/>
              <a:ext cx="512"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CC0000"/>
                  </a:solidFill>
                  <a:latin typeface="Tahoma" panose="020B0604030504040204" pitchFamily="34" charset="0"/>
                </a:rPr>
                <a:t>Т В М</a:t>
              </a:r>
              <a:endParaRPr lang="ru-RU" altLang="ru-RU" sz="2000" b="1">
                <a:solidFill>
                  <a:srgbClr val="CC0000"/>
                </a:solidFill>
              </a:endParaRPr>
            </a:p>
          </p:txBody>
        </p:sp>
        <p:sp>
          <p:nvSpPr>
            <p:cNvPr id="218124" name="Text Box 12"/>
            <p:cNvSpPr txBox="1">
              <a:spLocks noChangeArrowheads="1"/>
            </p:cNvSpPr>
            <p:nvPr/>
          </p:nvSpPr>
          <p:spPr bwMode="auto">
            <a:xfrm>
              <a:off x="4569" y="1780"/>
              <a:ext cx="80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CC0000"/>
                  </a:solidFill>
                  <a:latin typeface="Tahoma" panose="020B0604030504040204" pitchFamily="34" charset="0"/>
                </a:rPr>
                <a:t>Терминал</a:t>
              </a:r>
              <a:endParaRPr lang="ru-RU" altLang="ru-RU" sz="2000" b="1">
                <a:solidFill>
                  <a:srgbClr val="CC0000"/>
                </a:solidFill>
              </a:endParaRPr>
            </a:p>
          </p:txBody>
        </p:sp>
        <p:sp>
          <p:nvSpPr>
            <p:cNvPr id="218125" name="Text Box 13"/>
            <p:cNvSpPr txBox="1">
              <a:spLocks noChangeArrowheads="1"/>
            </p:cNvSpPr>
            <p:nvPr/>
          </p:nvSpPr>
          <p:spPr bwMode="auto">
            <a:xfrm>
              <a:off x="693" y="1492"/>
              <a:ext cx="1097" cy="76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CC0000"/>
                  </a:solidFill>
                </a:rPr>
                <a:t>Программы</a:t>
              </a:r>
            </a:p>
            <a:p>
              <a:pPr algn="ctr"/>
              <a:r>
                <a:rPr lang="ru-RU" altLang="ru-RU" sz="2000" b="1">
                  <a:solidFill>
                    <a:srgbClr val="CC0000"/>
                  </a:solidFill>
                </a:rPr>
                <a:t>обработки</a:t>
              </a:r>
            </a:p>
            <a:p>
              <a:pPr algn="ctr"/>
              <a:r>
                <a:rPr lang="ru-RU" altLang="ru-RU" sz="2000" b="1">
                  <a:solidFill>
                    <a:srgbClr val="CC0000"/>
                  </a:solidFill>
                </a:rPr>
                <a:t>графической</a:t>
              </a:r>
            </a:p>
            <a:p>
              <a:pPr algn="ctr"/>
              <a:r>
                <a:rPr lang="ru-RU" altLang="ru-RU" sz="2000" b="1">
                  <a:solidFill>
                    <a:srgbClr val="CC0000"/>
                  </a:solidFill>
                </a:rPr>
                <a:t>информации</a:t>
              </a:r>
            </a:p>
          </p:txBody>
        </p:sp>
        <p:sp>
          <p:nvSpPr>
            <p:cNvPr id="218126" name="Text Box 14"/>
            <p:cNvSpPr txBox="1">
              <a:spLocks noChangeArrowheads="1"/>
            </p:cNvSpPr>
            <p:nvPr/>
          </p:nvSpPr>
          <p:spPr bwMode="auto">
            <a:xfrm>
              <a:off x="2667" y="1492"/>
              <a:ext cx="1097" cy="76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CC0000"/>
                  </a:solidFill>
                </a:rPr>
                <a:t>Протокол</a:t>
              </a:r>
            </a:p>
            <a:p>
              <a:pPr algn="ctr"/>
              <a:r>
                <a:rPr lang="ru-RU" altLang="ru-RU" sz="2000" b="1">
                  <a:solidFill>
                    <a:srgbClr val="CC0000"/>
                  </a:solidFill>
                </a:rPr>
                <a:t>передачи</a:t>
              </a:r>
            </a:p>
            <a:p>
              <a:pPr algn="ctr"/>
              <a:r>
                <a:rPr lang="ru-RU" altLang="ru-RU" sz="2000" b="1">
                  <a:solidFill>
                    <a:srgbClr val="CC0000"/>
                  </a:solidFill>
                </a:rPr>
                <a:t>графической</a:t>
              </a:r>
            </a:p>
            <a:p>
              <a:pPr algn="ctr"/>
              <a:r>
                <a:rPr lang="ru-RU" altLang="ru-RU" sz="2000" b="1">
                  <a:solidFill>
                    <a:srgbClr val="CC0000"/>
                  </a:solidFill>
                </a:rPr>
                <a:t>информации</a:t>
              </a:r>
            </a:p>
          </p:txBody>
        </p:sp>
        <p:sp>
          <p:nvSpPr>
            <p:cNvPr id="218127" name="Freeform 15"/>
            <p:cNvSpPr>
              <a:spLocks/>
            </p:cNvSpPr>
            <p:nvPr/>
          </p:nvSpPr>
          <p:spPr bwMode="auto">
            <a:xfrm>
              <a:off x="1242" y="2471"/>
              <a:ext cx="1974" cy="400"/>
            </a:xfrm>
            <a:custGeom>
              <a:avLst/>
              <a:gdLst>
                <a:gd name="T0" fmla="*/ 0 w 3190"/>
                <a:gd name="T1" fmla="*/ 3 h 570"/>
                <a:gd name="T2" fmla="*/ 1 w 3190"/>
                <a:gd name="T3" fmla="*/ 570 h 570"/>
                <a:gd name="T4" fmla="*/ 3187 w 3190"/>
                <a:gd name="T5" fmla="*/ 570 h 570"/>
                <a:gd name="T6" fmla="*/ 3190 w 3190"/>
                <a:gd name="T7" fmla="*/ 0 h 570"/>
              </a:gdLst>
              <a:ahLst/>
              <a:cxnLst>
                <a:cxn ang="0">
                  <a:pos x="T0" y="T1"/>
                </a:cxn>
                <a:cxn ang="0">
                  <a:pos x="T2" y="T3"/>
                </a:cxn>
                <a:cxn ang="0">
                  <a:pos x="T4" y="T5"/>
                </a:cxn>
                <a:cxn ang="0">
                  <a:pos x="T6" y="T7"/>
                </a:cxn>
              </a:cxnLst>
              <a:rect l="0" t="0" r="r" b="b"/>
              <a:pathLst>
                <a:path w="3190" h="570">
                  <a:moveTo>
                    <a:pt x="0" y="3"/>
                  </a:moveTo>
                  <a:lnTo>
                    <a:pt x="1" y="570"/>
                  </a:lnTo>
                  <a:lnTo>
                    <a:pt x="3187" y="570"/>
                  </a:lnTo>
                  <a:lnTo>
                    <a:pt x="3190" y="0"/>
                  </a:lnTo>
                </a:path>
              </a:pathLst>
            </a:custGeom>
            <a:noFill/>
            <a:ln w="254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218129" name="Text Box 17"/>
          <p:cNvSpPr txBox="1">
            <a:spLocks noChangeArrowheads="1"/>
          </p:cNvSpPr>
          <p:nvPr/>
        </p:nvSpPr>
        <p:spPr bwMode="auto">
          <a:xfrm>
            <a:off x="250825" y="5589588"/>
            <a:ext cx="8642350" cy="4270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b="1">
                <a:solidFill>
                  <a:srgbClr val="800080"/>
                </a:solidFill>
              </a:rPr>
              <a:t>Рис.6.7. Сопряжение графического дисплея с программами</a:t>
            </a:r>
            <a:endParaRPr lang="ru-RU" altLang="ru-RU" sz="2200" i="1">
              <a:solidFill>
                <a:srgbClr val="80008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219139" name="Text Box 3"/>
          <p:cNvSpPr txBox="1">
            <a:spLocks noChangeArrowheads="1"/>
          </p:cNvSpPr>
          <p:nvPr/>
        </p:nvSpPr>
        <p:spPr bwMode="auto">
          <a:xfrm>
            <a:off x="250825" y="998538"/>
            <a:ext cx="864235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Аналогичным образом решается задача сопряжения графопостроителей с программными средствами обработки графической информации. Для того чтобы прикладные программы не зависели от типа графопостроителей, вводится </a:t>
            </a:r>
            <a:r>
              <a:rPr lang="ru-RU" altLang="ru-RU" sz="2600" i="1">
                <a:solidFill>
                  <a:srgbClr val="800080"/>
                </a:solidFill>
              </a:rPr>
              <a:t>протокол управления графопостроителем</a:t>
            </a:r>
            <a:r>
              <a:rPr lang="ru-RU" altLang="ru-RU" sz="2600">
                <a:solidFill>
                  <a:srgbClr val="800080"/>
                </a:solidFill>
              </a:rPr>
              <a:t> — язык для управления процессами вывода графической информации, состоящий из совокупности команд. Команды формируются прикладными программами и передаются в процесс, управляющий графопостроителем. Процесс (соответствующая программа) преобразует команды протокола в форму, соответствующую конкретному графопостроителю, обслуживаемому процессом.</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34147" name="Text Box 3"/>
          <p:cNvSpPr txBox="1">
            <a:spLocks noChangeArrowheads="1"/>
          </p:cNvSpPr>
          <p:nvPr/>
        </p:nvSpPr>
        <p:spPr bwMode="auto">
          <a:xfrm>
            <a:off x="250825" y="117951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Служба представления данных (уровень 6 ЭМВОС) обеспечивает стандартные способы взаимодействия процессов при решении задач в вычислительной сети и образует единый интерфейс для ОС и прикладных программ (рис.6.1). Эти функции реализуются программными интерпретаторами и трансляторами, которые преобразуют данные и процедуры, соответствующие протоколам взаимодействия процессов, в форму, определяемую спецификой используемых для организации процессов ОС и ЭВМ.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grpSp>
        <p:nvGrpSpPr>
          <p:cNvPr id="132182" name="Group 86"/>
          <p:cNvGrpSpPr>
            <a:grpSpLocks/>
          </p:cNvGrpSpPr>
          <p:nvPr/>
        </p:nvGrpSpPr>
        <p:grpSpPr bwMode="auto">
          <a:xfrm>
            <a:off x="476250" y="1223963"/>
            <a:ext cx="8191500" cy="4184650"/>
            <a:chOff x="357" y="771"/>
            <a:chExt cx="5160" cy="2467"/>
          </a:xfrm>
        </p:grpSpPr>
        <p:sp>
          <p:nvSpPr>
            <p:cNvPr id="132102" name="Rectangle 6"/>
            <p:cNvSpPr>
              <a:spLocks noChangeArrowheads="1"/>
            </p:cNvSpPr>
            <p:nvPr/>
          </p:nvSpPr>
          <p:spPr bwMode="auto">
            <a:xfrm>
              <a:off x="357" y="2670"/>
              <a:ext cx="4467" cy="557"/>
            </a:xfrm>
            <a:prstGeom prst="rect">
              <a:avLst/>
            </a:prstGeom>
            <a:solidFill>
              <a:srgbClr val="BDE9D3"/>
            </a:solidFill>
            <a:ln w="28575">
              <a:solidFill>
                <a:srgbClr val="339966"/>
              </a:solidFill>
              <a:miter lim="800000"/>
              <a:headEnd/>
              <a:tailEnd/>
            </a:ln>
          </p:spPr>
          <p:txBody>
            <a:bodyPr/>
            <a:lstStyle/>
            <a:p>
              <a:endParaRPr lang="ru-RU"/>
            </a:p>
          </p:txBody>
        </p:sp>
        <p:grpSp>
          <p:nvGrpSpPr>
            <p:cNvPr id="132103" name="Group 7"/>
            <p:cNvGrpSpPr>
              <a:grpSpLocks/>
            </p:cNvGrpSpPr>
            <p:nvPr/>
          </p:nvGrpSpPr>
          <p:grpSpPr bwMode="auto">
            <a:xfrm>
              <a:off x="357" y="771"/>
              <a:ext cx="1160" cy="1751"/>
              <a:chOff x="1535" y="11166"/>
              <a:chExt cx="1599" cy="2508"/>
            </a:xfrm>
          </p:grpSpPr>
          <p:grpSp>
            <p:nvGrpSpPr>
              <p:cNvPr id="132104" name="Group 8"/>
              <p:cNvGrpSpPr>
                <a:grpSpLocks/>
              </p:cNvGrpSpPr>
              <p:nvPr/>
            </p:nvGrpSpPr>
            <p:grpSpPr bwMode="auto">
              <a:xfrm>
                <a:off x="1535" y="11850"/>
                <a:ext cx="1599" cy="1824"/>
                <a:chOff x="3014" y="12534"/>
                <a:chExt cx="1599" cy="1824"/>
              </a:xfrm>
            </p:grpSpPr>
            <p:grpSp>
              <p:nvGrpSpPr>
                <p:cNvPr id="132105" name="Group 9"/>
                <p:cNvGrpSpPr>
                  <a:grpSpLocks/>
                </p:cNvGrpSpPr>
                <p:nvPr/>
              </p:nvGrpSpPr>
              <p:grpSpPr bwMode="auto">
                <a:xfrm>
                  <a:off x="3014" y="12534"/>
                  <a:ext cx="1599" cy="1824"/>
                  <a:chOff x="2102" y="13560"/>
                  <a:chExt cx="1599" cy="1824"/>
                </a:xfrm>
              </p:grpSpPr>
              <p:sp>
                <p:nvSpPr>
                  <p:cNvPr id="132106" name="Rectangle 10"/>
                  <p:cNvSpPr>
                    <a:spLocks noChangeArrowheads="1"/>
                  </p:cNvSpPr>
                  <p:nvPr/>
                </p:nvSpPr>
                <p:spPr bwMode="auto">
                  <a:xfrm>
                    <a:off x="2105" y="13560"/>
                    <a:ext cx="1596" cy="1824"/>
                  </a:xfrm>
                  <a:prstGeom prst="rect">
                    <a:avLst/>
                  </a:prstGeom>
                  <a:solidFill>
                    <a:schemeClr val="accent1"/>
                  </a:solidFill>
                  <a:ln w="28575">
                    <a:solidFill>
                      <a:schemeClr val="accent2"/>
                    </a:solidFill>
                    <a:miter lim="800000"/>
                    <a:headEnd/>
                    <a:tailEnd/>
                  </a:ln>
                </p:spPr>
                <p:txBody>
                  <a:bodyPr/>
                  <a:lstStyle/>
                  <a:p>
                    <a:endParaRPr lang="ru-RU"/>
                  </a:p>
                </p:txBody>
              </p:sp>
              <p:sp>
                <p:nvSpPr>
                  <p:cNvPr id="132107" name="Line 11"/>
                  <p:cNvSpPr>
                    <a:spLocks noChangeShapeType="1"/>
                  </p:cNvSpPr>
                  <p:nvPr/>
                </p:nvSpPr>
                <p:spPr bwMode="auto">
                  <a:xfrm>
                    <a:off x="2102" y="14016"/>
                    <a:ext cx="159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2108" name="Line 12"/>
                  <p:cNvSpPr>
                    <a:spLocks noChangeShapeType="1"/>
                  </p:cNvSpPr>
                  <p:nvPr/>
                </p:nvSpPr>
                <p:spPr bwMode="auto">
                  <a:xfrm>
                    <a:off x="2102" y="14472"/>
                    <a:ext cx="159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2109" name="Line 13"/>
                  <p:cNvSpPr>
                    <a:spLocks noChangeShapeType="1"/>
                  </p:cNvSpPr>
                  <p:nvPr/>
                </p:nvSpPr>
                <p:spPr bwMode="auto">
                  <a:xfrm>
                    <a:off x="2102" y="14928"/>
                    <a:ext cx="159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2110" name="Line 14"/>
                  <p:cNvSpPr>
                    <a:spLocks noChangeShapeType="1"/>
                  </p:cNvSpPr>
                  <p:nvPr/>
                </p:nvSpPr>
                <p:spPr bwMode="auto">
                  <a:xfrm rot="-5400000">
                    <a:off x="2672" y="14244"/>
                    <a:ext cx="45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32111" name="Oval 15"/>
                <p:cNvSpPr>
                  <a:spLocks noChangeArrowheads="1"/>
                </p:cNvSpPr>
                <p:nvPr/>
              </p:nvSpPr>
              <p:spPr bwMode="auto">
                <a:xfrm flipV="1">
                  <a:off x="3131" y="13788"/>
                  <a:ext cx="342" cy="228"/>
                </a:xfrm>
                <a:prstGeom prst="ellipse">
                  <a:avLst/>
                </a:prstGeom>
                <a:solidFill>
                  <a:srgbClr val="00817E"/>
                </a:solidFill>
                <a:ln w="28575">
                  <a:solidFill>
                    <a:schemeClr val="accent2"/>
                  </a:solidFill>
                  <a:round/>
                  <a:headEnd/>
                  <a:tailEnd/>
                </a:ln>
              </p:spPr>
              <p:txBody>
                <a:bodyPr/>
                <a:lstStyle/>
                <a:p>
                  <a:endParaRPr lang="ru-RU"/>
                </a:p>
              </p:txBody>
            </p:sp>
            <p:sp>
              <p:nvSpPr>
                <p:cNvPr id="132112" name="Oval 16"/>
                <p:cNvSpPr>
                  <a:spLocks noChangeArrowheads="1"/>
                </p:cNvSpPr>
                <p:nvPr/>
              </p:nvSpPr>
              <p:spPr bwMode="auto">
                <a:xfrm flipV="1">
                  <a:off x="3644" y="13788"/>
                  <a:ext cx="342" cy="228"/>
                </a:xfrm>
                <a:prstGeom prst="ellipse">
                  <a:avLst/>
                </a:prstGeom>
                <a:solidFill>
                  <a:srgbClr val="00817E"/>
                </a:solidFill>
                <a:ln w="28575">
                  <a:solidFill>
                    <a:schemeClr val="accent2"/>
                  </a:solidFill>
                  <a:round/>
                  <a:headEnd/>
                  <a:tailEnd/>
                </a:ln>
              </p:spPr>
              <p:txBody>
                <a:bodyPr/>
                <a:lstStyle/>
                <a:p>
                  <a:endParaRPr lang="ru-RU"/>
                </a:p>
              </p:txBody>
            </p:sp>
            <p:sp>
              <p:nvSpPr>
                <p:cNvPr id="132113" name="Oval 17"/>
                <p:cNvSpPr>
                  <a:spLocks noChangeArrowheads="1"/>
                </p:cNvSpPr>
                <p:nvPr/>
              </p:nvSpPr>
              <p:spPr bwMode="auto">
                <a:xfrm flipV="1">
                  <a:off x="4157" y="13788"/>
                  <a:ext cx="342" cy="228"/>
                </a:xfrm>
                <a:prstGeom prst="ellipse">
                  <a:avLst/>
                </a:prstGeom>
                <a:solidFill>
                  <a:srgbClr val="00817E"/>
                </a:solidFill>
                <a:ln w="28575">
                  <a:solidFill>
                    <a:schemeClr val="accent2"/>
                  </a:solidFill>
                  <a:round/>
                  <a:headEnd/>
                  <a:tailEnd/>
                </a:ln>
              </p:spPr>
              <p:txBody>
                <a:bodyPr/>
                <a:lstStyle/>
                <a:p>
                  <a:endParaRPr lang="ru-RU"/>
                </a:p>
              </p:txBody>
            </p:sp>
          </p:grpSp>
          <p:sp>
            <p:nvSpPr>
              <p:cNvPr id="132114" name="Rectangle 18"/>
              <p:cNvSpPr>
                <a:spLocks noChangeArrowheads="1"/>
              </p:cNvSpPr>
              <p:nvPr/>
            </p:nvSpPr>
            <p:spPr bwMode="auto">
              <a:xfrm>
                <a:off x="2105" y="11166"/>
                <a:ext cx="456" cy="456"/>
              </a:xfrm>
              <a:prstGeom prst="rect">
                <a:avLst/>
              </a:prstGeom>
              <a:solidFill>
                <a:schemeClr val="accent1"/>
              </a:solidFill>
              <a:ln w="28575">
                <a:solidFill>
                  <a:schemeClr val="accent2"/>
                </a:solidFill>
                <a:miter lim="800000"/>
                <a:headEnd/>
                <a:tailEnd/>
              </a:ln>
            </p:spPr>
            <p:txBody>
              <a:bodyPr/>
              <a:lstStyle/>
              <a:p>
                <a:endParaRPr lang="ru-RU"/>
              </a:p>
            </p:txBody>
          </p:sp>
          <p:sp>
            <p:nvSpPr>
              <p:cNvPr id="132115" name="Rectangle 19"/>
              <p:cNvSpPr>
                <a:spLocks noChangeArrowheads="1"/>
              </p:cNvSpPr>
              <p:nvPr/>
            </p:nvSpPr>
            <p:spPr bwMode="auto">
              <a:xfrm>
                <a:off x="2675" y="11166"/>
                <a:ext cx="456" cy="456"/>
              </a:xfrm>
              <a:prstGeom prst="rect">
                <a:avLst/>
              </a:prstGeom>
              <a:solidFill>
                <a:schemeClr val="accent1"/>
              </a:solidFill>
              <a:ln w="28575">
                <a:solidFill>
                  <a:schemeClr val="accent2"/>
                </a:solidFill>
                <a:miter lim="800000"/>
                <a:headEnd/>
                <a:tailEnd/>
              </a:ln>
            </p:spPr>
            <p:txBody>
              <a:bodyPr/>
              <a:lstStyle/>
              <a:p>
                <a:endParaRPr lang="ru-RU"/>
              </a:p>
            </p:txBody>
          </p:sp>
          <p:sp>
            <p:nvSpPr>
              <p:cNvPr id="132116" name="Rectangle 20"/>
              <p:cNvSpPr>
                <a:spLocks noChangeArrowheads="1"/>
              </p:cNvSpPr>
              <p:nvPr/>
            </p:nvSpPr>
            <p:spPr bwMode="auto">
              <a:xfrm>
                <a:off x="1535" y="11166"/>
                <a:ext cx="456" cy="456"/>
              </a:xfrm>
              <a:prstGeom prst="rect">
                <a:avLst/>
              </a:prstGeom>
              <a:solidFill>
                <a:schemeClr val="accent1"/>
              </a:solidFill>
              <a:ln w="28575">
                <a:solidFill>
                  <a:schemeClr val="accent2"/>
                </a:solidFill>
                <a:miter lim="800000"/>
                <a:headEnd/>
                <a:tailEnd/>
              </a:ln>
            </p:spPr>
            <p:txBody>
              <a:bodyPr/>
              <a:lstStyle/>
              <a:p>
                <a:endParaRPr lang="ru-RU"/>
              </a:p>
            </p:txBody>
          </p:sp>
          <p:sp>
            <p:nvSpPr>
              <p:cNvPr id="132117" name="Line 21"/>
              <p:cNvSpPr>
                <a:spLocks noChangeShapeType="1"/>
              </p:cNvSpPr>
              <p:nvPr/>
            </p:nvSpPr>
            <p:spPr bwMode="auto">
              <a:xfrm>
                <a:off x="1763" y="11622"/>
                <a:ext cx="0" cy="2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2118" name="Line 22"/>
              <p:cNvSpPr>
                <a:spLocks noChangeShapeType="1"/>
              </p:cNvSpPr>
              <p:nvPr/>
            </p:nvSpPr>
            <p:spPr bwMode="auto">
              <a:xfrm>
                <a:off x="2333" y="11622"/>
                <a:ext cx="0" cy="2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2119" name="Line 23"/>
              <p:cNvSpPr>
                <a:spLocks noChangeShapeType="1"/>
              </p:cNvSpPr>
              <p:nvPr/>
            </p:nvSpPr>
            <p:spPr bwMode="auto">
              <a:xfrm>
                <a:off x="2903" y="11622"/>
                <a:ext cx="0" cy="2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132120" name="Group 24"/>
            <p:cNvGrpSpPr>
              <a:grpSpLocks/>
            </p:cNvGrpSpPr>
            <p:nvPr/>
          </p:nvGrpSpPr>
          <p:grpSpPr bwMode="auto">
            <a:xfrm>
              <a:off x="2001" y="771"/>
              <a:ext cx="1161" cy="1751"/>
              <a:chOff x="3815" y="11166"/>
              <a:chExt cx="1599" cy="2508"/>
            </a:xfrm>
          </p:grpSpPr>
          <p:grpSp>
            <p:nvGrpSpPr>
              <p:cNvPr id="132121" name="Group 25"/>
              <p:cNvGrpSpPr>
                <a:grpSpLocks/>
              </p:cNvGrpSpPr>
              <p:nvPr/>
            </p:nvGrpSpPr>
            <p:grpSpPr bwMode="auto">
              <a:xfrm>
                <a:off x="3815" y="11850"/>
                <a:ext cx="1599" cy="1824"/>
                <a:chOff x="3014" y="12534"/>
                <a:chExt cx="1599" cy="1824"/>
              </a:xfrm>
            </p:grpSpPr>
            <p:grpSp>
              <p:nvGrpSpPr>
                <p:cNvPr id="132122" name="Group 26"/>
                <p:cNvGrpSpPr>
                  <a:grpSpLocks/>
                </p:cNvGrpSpPr>
                <p:nvPr/>
              </p:nvGrpSpPr>
              <p:grpSpPr bwMode="auto">
                <a:xfrm>
                  <a:off x="3014" y="12534"/>
                  <a:ext cx="1599" cy="1824"/>
                  <a:chOff x="2102" y="13560"/>
                  <a:chExt cx="1599" cy="1824"/>
                </a:xfrm>
              </p:grpSpPr>
              <p:sp>
                <p:nvSpPr>
                  <p:cNvPr id="132123" name="Rectangle 27"/>
                  <p:cNvSpPr>
                    <a:spLocks noChangeArrowheads="1"/>
                  </p:cNvSpPr>
                  <p:nvPr/>
                </p:nvSpPr>
                <p:spPr bwMode="auto">
                  <a:xfrm>
                    <a:off x="2105" y="13560"/>
                    <a:ext cx="1596" cy="1824"/>
                  </a:xfrm>
                  <a:prstGeom prst="rect">
                    <a:avLst/>
                  </a:prstGeom>
                  <a:solidFill>
                    <a:srgbClr val="FFDEBD"/>
                  </a:solidFill>
                  <a:ln w="28575">
                    <a:solidFill>
                      <a:srgbClr val="CC0000"/>
                    </a:solidFill>
                    <a:miter lim="800000"/>
                    <a:headEnd/>
                    <a:tailEnd/>
                  </a:ln>
                </p:spPr>
                <p:txBody>
                  <a:bodyPr/>
                  <a:lstStyle/>
                  <a:p>
                    <a:endParaRPr lang="ru-RU"/>
                  </a:p>
                </p:txBody>
              </p:sp>
              <p:sp>
                <p:nvSpPr>
                  <p:cNvPr id="132124" name="Line 28"/>
                  <p:cNvSpPr>
                    <a:spLocks noChangeShapeType="1"/>
                  </p:cNvSpPr>
                  <p:nvPr/>
                </p:nvSpPr>
                <p:spPr bwMode="auto">
                  <a:xfrm>
                    <a:off x="2102" y="14016"/>
                    <a:ext cx="1596" cy="0"/>
                  </a:xfrm>
                  <a:prstGeom prst="line">
                    <a:avLst/>
                  </a:prstGeom>
                  <a:noFill/>
                  <a:ln w="28575">
                    <a:solidFill>
                      <a:srgbClr val="CC0000"/>
                    </a:solidFill>
                    <a:round/>
                    <a:headEnd/>
                    <a:tailEnd/>
                  </a:ln>
                </p:spPr>
                <p:txBody>
                  <a:bodyPr/>
                  <a:lstStyle/>
                  <a:p>
                    <a:endParaRPr lang="ru-RU"/>
                  </a:p>
                </p:txBody>
              </p:sp>
              <p:sp>
                <p:nvSpPr>
                  <p:cNvPr id="132125" name="Line 29"/>
                  <p:cNvSpPr>
                    <a:spLocks noChangeShapeType="1"/>
                  </p:cNvSpPr>
                  <p:nvPr/>
                </p:nvSpPr>
                <p:spPr bwMode="auto">
                  <a:xfrm>
                    <a:off x="2102" y="14472"/>
                    <a:ext cx="1596" cy="0"/>
                  </a:xfrm>
                  <a:prstGeom prst="line">
                    <a:avLst/>
                  </a:prstGeom>
                  <a:noFill/>
                  <a:ln w="28575">
                    <a:solidFill>
                      <a:srgbClr val="CC0000"/>
                    </a:solidFill>
                    <a:round/>
                    <a:headEnd/>
                    <a:tailEnd/>
                  </a:ln>
                </p:spPr>
                <p:txBody>
                  <a:bodyPr/>
                  <a:lstStyle/>
                  <a:p>
                    <a:endParaRPr lang="ru-RU"/>
                  </a:p>
                </p:txBody>
              </p:sp>
              <p:sp>
                <p:nvSpPr>
                  <p:cNvPr id="132126" name="Line 30"/>
                  <p:cNvSpPr>
                    <a:spLocks noChangeShapeType="1"/>
                  </p:cNvSpPr>
                  <p:nvPr/>
                </p:nvSpPr>
                <p:spPr bwMode="auto">
                  <a:xfrm>
                    <a:off x="2102" y="14928"/>
                    <a:ext cx="1596" cy="0"/>
                  </a:xfrm>
                  <a:prstGeom prst="line">
                    <a:avLst/>
                  </a:prstGeom>
                  <a:noFill/>
                  <a:ln w="28575">
                    <a:solidFill>
                      <a:srgbClr val="CC0000"/>
                    </a:solidFill>
                    <a:round/>
                    <a:headEnd/>
                    <a:tailEnd/>
                  </a:ln>
                </p:spPr>
                <p:txBody>
                  <a:bodyPr/>
                  <a:lstStyle/>
                  <a:p>
                    <a:endParaRPr lang="ru-RU"/>
                  </a:p>
                </p:txBody>
              </p:sp>
              <p:sp>
                <p:nvSpPr>
                  <p:cNvPr id="132127" name="Line 31"/>
                  <p:cNvSpPr>
                    <a:spLocks noChangeShapeType="1"/>
                  </p:cNvSpPr>
                  <p:nvPr/>
                </p:nvSpPr>
                <p:spPr bwMode="auto">
                  <a:xfrm rot="-5400000">
                    <a:off x="2672" y="14244"/>
                    <a:ext cx="456" cy="0"/>
                  </a:xfrm>
                  <a:prstGeom prst="line">
                    <a:avLst/>
                  </a:prstGeom>
                  <a:noFill/>
                  <a:ln w="28575">
                    <a:solidFill>
                      <a:srgbClr val="CC0000"/>
                    </a:solidFill>
                    <a:round/>
                    <a:headEnd/>
                    <a:tailEnd/>
                  </a:ln>
                </p:spPr>
                <p:txBody>
                  <a:bodyPr/>
                  <a:lstStyle/>
                  <a:p>
                    <a:endParaRPr lang="ru-RU"/>
                  </a:p>
                </p:txBody>
              </p:sp>
            </p:grpSp>
            <p:sp>
              <p:nvSpPr>
                <p:cNvPr id="132128" name="Oval 32"/>
                <p:cNvSpPr>
                  <a:spLocks noChangeArrowheads="1"/>
                </p:cNvSpPr>
                <p:nvPr/>
              </p:nvSpPr>
              <p:spPr bwMode="auto">
                <a:xfrm flipV="1">
                  <a:off x="3131" y="13788"/>
                  <a:ext cx="342" cy="228"/>
                </a:xfrm>
                <a:prstGeom prst="ellipse">
                  <a:avLst/>
                </a:prstGeom>
                <a:solidFill>
                  <a:srgbClr val="FF9900"/>
                </a:solidFill>
                <a:ln w="28575">
                  <a:solidFill>
                    <a:srgbClr val="CC0000"/>
                  </a:solidFill>
                  <a:round/>
                  <a:headEnd/>
                  <a:tailEnd/>
                </a:ln>
              </p:spPr>
              <p:txBody>
                <a:bodyPr/>
                <a:lstStyle/>
                <a:p>
                  <a:endParaRPr lang="ru-RU"/>
                </a:p>
              </p:txBody>
            </p:sp>
            <p:sp>
              <p:nvSpPr>
                <p:cNvPr id="132129" name="Oval 33"/>
                <p:cNvSpPr>
                  <a:spLocks noChangeArrowheads="1"/>
                </p:cNvSpPr>
                <p:nvPr/>
              </p:nvSpPr>
              <p:spPr bwMode="auto">
                <a:xfrm flipV="1">
                  <a:off x="3644" y="13788"/>
                  <a:ext cx="342" cy="228"/>
                </a:xfrm>
                <a:prstGeom prst="ellipse">
                  <a:avLst/>
                </a:prstGeom>
                <a:solidFill>
                  <a:srgbClr val="FF9900"/>
                </a:solidFill>
                <a:ln w="28575">
                  <a:solidFill>
                    <a:srgbClr val="CC0000"/>
                  </a:solidFill>
                  <a:round/>
                  <a:headEnd/>
                  <a:tailEnd/>
                </a:ln>
              </p:spPr>
              <p:txBody>
                <a:bodyPr/>
                <a:lstStyle/>
                <a:p>
                  <a:endParaRPr lang="ru-RU"/>
                </a:p>
              </p:txBody>
            </p:sp>
            <p:sp>
              <p:nvSpPr>
                <p:cNvPr id="132130" name="Oval 34"/>
                <p:cNvSpPr>
                  <a:spLocks noChangeArrowheads="1"/>
                </p:cNvSpPr>
                <p:nvPr/>
              </p:nvSpPr>
              <p:spPr bwMode="auto">
                <a:xfrm flipV="1">
                  <a:off x="4157" y="13788"/>
                  <a:ext cx="342" cy="228"/>
                </a:xfrm>
                <a:prstGeom prst="ellipse">
                  <a:avLst/>
                </a:prstGeom>
                <a:solidFill>
                  <a:srgbClr val="FF9900"/>
                </a:solidFill>
                <a:ln w="28575">
                  <a:solidFill>
                    <a:srgbClr val="CC0000"/>
                  </a:solidFill>
                  <a:round/>
                  <a:headEnd/>
                  <a:tailEnd/>
                </a:ln>
              </p:spPr>
              <p:txBody>
                <a:bodyPr/>
                <a:lstStyle/>
                <a:p>
                  <a:endParaRPr lang="ru-RU"/>
                </a:p>
              </p:txBody>
            </p:sp>
          </p:grpSp>
          <p:sp>
            <p:nvSpPr>
              <p:cNvPr id="132131" name="Rectangle 35"/>
              <p:cNvSpPr>
                <a:spLocks noChangeArrowheads="1"/>
              </p:cNvSpPr>
              <p:nvPr/>
            </p:nvSpPr>
            <p:spPr bwMode="auto">
              <a:xfrm>
                <a:off x="4385" y="11166"/>
                <a:ext cx="456" cy="456"/>
              </a:xfrm>
              <a:prstGeom prst="rect">
                <a:avLst/>
              </a:prstGeom>
              <a:solidFill>
                <a:srgbClr val="FFDEBD"/>
              </a:solidFill>
              <a:ln w="28575">
                <a:solidFill>
                  <a:srgbClr val="CC0000"/>
                </a:solidFill>
                <a:miter lim="800000"/>
                <a:headEnd/>
                <a:tailEnd/>
              </a:ln>
            </p:spPr>
            <p:txBody>
              <a:bodyPr/>
              <a:lstStyle/>
              <a:p>
                <a:endParaRPr lang="ru-RU"/>
              </a:p>
            </p:txBody>
          </p:sp>
          <p:sp>
            <p:nvSpPr>
              <p:cNvPr id="132132" name="Rectangle 36"/>
              <p:cNvSpPr>
                <a:spLocks noChangeArrowheads="1"/>
              </p:cNvSpPr>
              <p:nvPr/>
            </p:nvSpPr>
            <p:spPr bwMode="auto">
              <a:xfrm>
                <a:off x="4955" y="11166"/>
                <a:ext cx="456" cy="456"/>
              </a:xfrm>
              <a:prstGeom prst="rect">
                <a:avLst/>
              </a:prstGeom>
              <a:solidFill>
                <a:srgbClr val="FFDEBD"/>
              </a:solidFill>
              <a:ln w="28575">
                <a:solidFill>
                  <a:srgbClr val="CC0000"/>
                </a:solidFill>
                <a:miter lim="800000"/>
                <a:headEnd/>
                <a:tailEnd/>
              </a:ln>
            </p:spPr>
            <p:txBody>
              <a:bodyPr/>
              <a:lstStyle/>
              <a:p>
                <a:endParaRPr lang="ru-RU"/>
              </a:p>
            </p:txBody>
          </p:sp>
          <p:sp>
            <p:nvSpPr>
              <p:cNvPr id="132133" name="Rectangle 37"/>
              <p:cNvSpPr>
                <a:spLocks noChangeArrowheads="1"/>
              </p:cNvSpPr>
              <p:nvPr/>
            </p:nvSpPr>
            <p:spPr bwMode="auto">
              <a:xfrm>
                <a:off x="3815" y="11166"/>
                <a:ext cx="456" cy="456"/>
              </a:xfrm>
              <a:prstGeom prst="rect">
                <a:avLst/>
              </a:prstGeom>
              <a:solidFill>
                <a:srgbClr val="FFDEBD"/>
              </a:solidFill>
              <a:ln w="28575">
                <a:solidFill>
                  <a:srgbClr val="CC0000"/>
                </a:solidFill>
                <a:miter lim="800000"/>
                <a:headEnd/>
                <a:tailEnd/>
              </a:ln>
            </p:spPr>
            <p:txBody>
              <a:bodyPr/>
              <a:lstStyle/>
              <a:p>
                <a:endParaRPr lang="ru-RU"/>
              </a:p>
            </p:txBody>
          </p:sp>
          <p:sp>
            <p:nvSpPr>
              <p:cNvPr id="132134" name="Line 38"/>
              <p:cNvSpPr>
                <a:spLocks noChangeShapeType="1"/>
              </p:cNvSpPr>
              <p:nvPr/>
            </p:nvSpPr>
            <p:spPr bwMode="auto">
              <a:xfrm>
                <a:off x="4043" y="11622"/>
                <a:ext cx="0" cy="228"/>
              </a:xfrm>
              <a:prstGeom prst="line">
                <a:avLst/>
              </a:prstGeom>
              <a:noFill/>
              <a:ln w="28575">
                <a:solidFill>
                  <a:srgbClr val="CC0000"/>
                </a:solidFill>
                <a:round/>
                <a:headEnd/>
                <a:tailEnd/>
              </a:ln>
            </p:spPr>
            <p:txBody>
              <a:bodyPr/>
              <a:lstStyle/>
              <a:p>
                <a:endParaRPr lang="ru-RU"/>
              </a:p>
            </p:txBody>
          </p:sp>
          <p:sp>
            <p:nvSpPr>
              <p:cNvPr id="132135" name="Line 39"/>
              <p:cNvSpPr>
                <a:spLocks noChangeShapeType="1"/>
              </p:cNvSpPr>
              <p:nvPr/>
            </p:nvSpPr>
            <p:spPr bwMode="auto">
              <a:xfrm>
                <a:off x="4613" y="11622"/>
                <a:ext cx="0" cy="228"/>
              </a:xfrm>
              <a:prstGeom prst="line">
                <a:avLst/>
              </a:prstGeom>
              <a:noFill/>
              <a:ln w="28575">
                <a:solidFill>
                  <a:srgbClr val="CC0000"/>
                </a:solidFill>
                <a:round/>
                <a:headEnd/>
                <a:tailEnd/>
              </a:ln>
            </p:spPr>
            <p:txBody>
              <a:bodyPr/>
              <a:lstStyle/>
              <a:p>
                <a:endParaRPr lang="ru-RU"/>
              </a:p>
            </p:txBody>
          </p:sp>
          <p:sp>
            <p:nvSpPr>
              <p:cNvPr id="132136" name="Line 40"/>
              <p:cNvSpPr>
                <a:spLocks noChangeShapeType="1"/>
              </p:cNvSpPr>
              <p:nvPr/>
            </p:nvSpPr>
            <p:spPr bwMode="auto">
              <a:xfrm>
                <a:off x="5183" y="11622"/>
                <a:ext cx="0" cy="228"/>
              </a:xfrm>
              <a:prstGeom prst="line">
                <a:avLst/>
              </a:prstGeom>
              <a:noFill/>
              <a:ln w="28575">
                <a:solidFill>
                  <a:srgbClr val="CC0000"/>
                </a:solidFill>
                <a:round/>
                <a:headEnd/>
                <a:tailEnd/>
              </a:ln>
            </p:spPr>
            <p:txBody>
              <a:bodyPr/>
              <a:lstStyle/>
              <a:p>
                <a:endParaRPr lang="ru-RU"/>
              </a:p>
            </p:txBody>
          </p:sp>
        </p:grpSp>
        <p:sp>
          <p:nvSpPr>
            <p:cNvPr id="132138" name="Freeform 42"/>
            <p:cNvSpPr>
              <a:spLocks/>
            </p:cNvSpPr>
            <p:nvPr/>
          </p:nvSpPr>
          <p:spPr bwMode="auto">
            <a:xfrm>
              <a:off x="936" y="2273"/>
              <a:ext cx="1654" cy="647"/>
            </a:xfrm>
            <a:custGeom>
              <a:avLst/>
              <a:gdLst>
                <a:gd name="T0" fmla="*/ 0 w 5470"/>
                <a:gd name="T1" fmla="*/ 37 h 1123"/>
                <a:gd name="T2" fmla="*/ 1 w 5470"/>
                <a:gd name="T3" fmla="*/ 1123 h 1123"/>
                <a:gd name="T4" fmla="*/ 5470 w 5470"/>
                <a:gd name="T5" fmla="*/ 1120 h 1123"/>
                <a:gd name="T6" fmla="*/ 5470 w 5470"/>
                <a:gd name="T7" fmla="*/ 0 h 1123"/>
              </a:gdLst>
              <a:ahLst/>
              <a:cxnLst>
                <a:cxn ang="0">
                  <a:pos x="T0" y="T1"/>
                </a:cxn>
                <a:cxn ang="0">
                  <a:pos x="T2" y="T3"/>
                </a:cxn>
                <a:cxn ang="0">
                  <a:pos x="T4" y="T5"/>
                </a:cxn>
                <a:cxn ang="0">
                  <a:pos x="T6" y="T7"/>
                </a:cxn>
              </a:cxnLst>
              <a:rect l="0" t="0" r="r" b="b"/>
              <a:pathLst>
                <a:path w="5470" h="1123">
                  <a:moveTo>
                    <a:pt x="0" y="37"/>
                  </a:moveTo>
                  <a:lnTo>
                    <a:pt x="1" y="1123"/>
                  </a:lnTo>
                  <a:lnTo>
                    <a:pt x="5470" y="1120"/>
                  </a:lnTo>
                  <a:lnTo>
                    <a:pt x="5470" y="0"/>
                  </a:lnTo>
                </a:path>
              </a:pathLst>
            </a:custGeom>
            <a:noFill/>
            <a:ln w="31750" cap="flat" cmpd="sng">
              <a:solidFill>
                <a:srgbClr val="008000"/>
              </a:solidFill>
              <a:prstDash val="lgDash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140" name="Freeform 44"/>
            <p:cNvSpPr>
              <a:spLocks/>
            </p:cNvSpPr>
            <p:nvPr/>
          </p:nvSpPr>
          <p:spPr bwMode="auto">
            <a:xfrm>
              <a:off x="1308" y="2273"/>
              <a:ext cx="910" cy="567"/>
            </a:xfrm>
            <a:custGeom>
              <a:avLst/>
              <a:gdLst>
                <a:gd name="T0" fmla="*/ 0 w 5470"/>
                <a:gd name="T1" fmla="*/ 37 h 1123"/>
                <a:gd name="T2" fmla="*/ 1 w 5470"/>
                <a:gd name="T3" fmla="*/ 1123 h 1123"/>
                <a:gd name="T4" fmla="*/ 5470 w 5470"/>
                <a:gd name="T5" fmla="*/ 1120 h 1123"/>
                <a:gd name="T6" fmla="*/ 5470 w 5470"/>
                <a:gd name="T7" fmla="*/ 0 h 1123"/>
              </a:gdLst>
              <a:ahLst/>
              <a:cxnLst>
                <a:cxn ang="0">
                  <a:pos x="T0" y="T1"/>
                </a:cxn>
                <a:cxn ang="0">
                  <a:pos x="T2" y="T3"/>
                </a:cxn>
                <a:cxn ang="0">
                  <a:pos x="T4" y="T5"/>
                </a:cxn>
                <a:cxn ang="0">
                  <a:pos x="T6" y="T7"/>
                </a:cxn>
              </a:cxnLst>
              <a:rect l="0" t="0" r="r" b="b"/>
              <a:pathLst>
                <a:path w="5470" h="1123">
                  <a:moveTo>
                    <a:pt x="0" y="37"/>
                  </a:moveTo>
                  <a:lnTo>
                    <a:pt x="1" y="1123"/>
                  </a:lnTo>
                  <a:lnTo>
                    <a:pt x="5470" y="1120"/>
                  </a:lnTo>
                  <a:lnTo>
                    <a:pt x="5470" y="0"/>
                  </a:lnTo>
                </a:path>
              </a:pathLst>
            </a:custGeom>
            <a:noFill/>
            <a:ln w="31750" cap="flat" cmpd="sng">
              <a:solidFill>
                <a:srgbClr val="808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155" name="AutoShape 59"/>
            <p:cNvSpPr>
              <a:spLocks/>
            </p:cNvSpPr>
            <p:nvPr/>
          </p:nvSpPr>
          <p:spPr bwMode="auto">
            <a:xfrm>
              <a:off x="4865" y="1249"/>
              <a:ext cx="198" cy="628"/>
            </a:xfrm>
            <a:prstGeom prst="rightBrace">
              <a:avLst>
                <a:gd name="adj1" fmla="val 41041"/>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156" name="AutoShape 60"/>
            <p:cNvSpPr>
              <a:spLocks/>
            </p:cNvSpPr>
            <p:nvPr/>
          </p:nvSpPr>
          <p:spPr bwMode="auto">
            <a:xfrm>
              <a:off x="4865" y="2217"/>
              <a:ext cx="198" cy="283"/>
            </a:xfrm>
            <a:prstGeom prst="rightBrace">
              <a:avLst>
                <a:gd name="adj1" fmla="val 26263"/>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157" name="AutoShape 61"/>
            <p:cNvSpPr>
              <a:spLocks/>
            </p:cNvSpPr>
            <p:nvPr/>
          </p:nvSpPr>
          <p:spPr bwMode="auto">
            <a:xfrm>
              <a:off x="4865" y="1885"/>
              <a:ext cx="198" cy="332"/>
            </a:xfrm>
            <a:prstGeom prst="rightBrace">
              <a:avLst>
                <a:gd name="adj1" fmla="val 29801"/>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160" name="Text Box 64"/>
            <p:cNvSpPr txBox="1">
              <a:spLocks noChangeArrowheads="1"/>
            </p:cNvSpPr>
            <p:nvPr/>
          </p:nvSpPr>
          <p:spPr bwMode="auto">
            <a:xfrm>
              <a:off x="2921" y="851"/>
              <a:ext cx="166" cy="2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993300"/>
                  </a:solidFill>
                </a:rPr>
                <a:t>Т</a:t>
              </a:r>
            </a:p>
          </p:txBody>
        </p:sp>
        <p:sp>
          <p:nvSpPr>
            <p:cNvPr id="132161" name="Text Box 65"/>
            <p:cNvSpPr txBox="1">
              <a:spLocks noChangeArrowheads="1"/>
            </p:cNvSpPr>
            <p:nvPr/>
          </p:nvSpPr>
          <p:spPr bwMode="auto">
            <a:xfrm>
              <a:off x="2508" y="851"/>
              <a:ext cx="165" cy="2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993300"/>
                  </a:solidFill>
                </a:rPr>
                <a:t>Т</a:t>
              </a:r>
            </a:p>
          </p:txBody>
        </p:sp>
        <p:sp>
          <p:nvSpPr>
            <p:cNvPr id="132162" name="Text Box 66"/>
            <p:cNvSpPr txBox="1">
              <a:spLocks noChangeArrowheads="1"/>
            </p:cNvSpPr>
            <p:nvPr/>
          </p:nvSpPr>
          <p:spPr bwMode="auto">
            <a:xfrm>
              <a:off x="2094" y="851"/>
              <a:ext cx="166" cy="2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993300"/>
                  </a:solidFill>
                </a:rPr>
                <a:t>Т</a:t>
              </a:r>
            </a:p>
          </p:txBody>
        </p:sp>
        <p:sp>
          <p:nvSpPr>
            <p:cNvPr id="132163" name="Text Box 67"/>
            <p:cNvSpPr txBox="1">
              <a:spLocks noChangeArrowheads="1"/>
            </p:cNvSpPr>
            <p:nvPr/>
          </p:nvSpPr>
          <p:spPr bwMode="auto">
            <a:xfrm>
              <a:off x="1267" y="851"/>
              <a:ext cx="165" cy="2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000099"/>
                  </a:solidFill>
                </a:rPr>
                <a:t>Т</a:t>
              </a:r>
            </a:p>
          </p:txBody>
        </p:sp>
        <p:sp>
          <p:nvSpPr>
            <p:cNvPr id="132164" name="Text Box 68"/>
            <p:cNvSpPr txBox="1">
              <a:spLocks noChangeArrowheads="1"/>
            </p:cNvSpPr>
            <p:nvPr/>
          </p:nvSpPr>
          <p:spPr bwMode="auto">
            <a:xfrm>
              <a:off x="853" y="851"/>
              <a:ext cx="166" cy="2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000099"/>
                  </a:solidFill>
                </a:rPr>
                <a:t>Т</a:t>
              </a:r>
            </a:p>
          </p:txBody>
        </p:sp>
        <p:sp>
          <p:nvSpPr>
            <p:cNvPr id="132165" name="Text Box 69"/>
            <p:cNvSpPr txBox="1">
              <a:spLocks noChangeArrowheads="1"/>
            </p:cNvSpPr>
            <p:nvPr/>
          </p:nvSpPr>
          <p:spPr bwMode="auto">
            <a:xfrm>
              <a:off x="440" y="851"/>
              <a:ext cx="165" cy="2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000099"/>
                  </a:solidFill>
                </a:rPr>
                <a:t>Т</a:t>
              </a:r>
            </a:p>
          </p:txBody>
        </p:sp>
        <p:sp>
          <p:nvSpPr>
            <p:cNvPr id="132166" name="Text Box 70"/>
            <p:cNvSpPr txBox="1">
              <a:spLocks noChangeArrowheads="1"/>
            </p:cNvSpPr>
            <p:nvPr/>
          </p:nvSpPr>
          <p:spPr bwMode="auto">
            <a:xfrm>
              <a:off x="729" y="1288"/>
              <a:ext cx="414"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000099"/>
                  </a:solidFill>
                  <a:latin typeface="Tahoma" panose="020B0604030504040204" pitchFamily="34" charset="0"/>
                </a:rPr>
                <a:t>ЭВМ</a:t>
              </a:r>
              <a:endParaRPr lang="ru-RU" altLang="ru-RU" sz="2000" b="1">
                <a:solidFill>
                  <a:srgbClr val="000099"/>
                </a:solidFill>
              </a:endParaRPr>
            </a:p>
          </p:txBody>
        </p:sp>
        <p:sp>
          <p:nvSpPr>
            <p:cNvPr id="132167" name="Text Box 71"/>
            <p:cNvSpPr txBox="1">
              <a:spLocks noChangeArrowheads="1"/>
            </p:cNvSpPr>
            <p:nvPr/>
          </p:nvSpPr>
          <p:spPr bwMode="auto">
            <a:xfrm>
              <a:off x="2384" y="1288"/>
              <a:ext cx="413"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993300"/>
                  </a:solidFill>
                </a:rPr>
                <a:t>ЭВМ</a:t>
              </a:r>
            </a:p>
          </p:txBody>
        </p:sp>
        <p:sp>
          <p:nvSpPr>
            <p:cNvPr id="132169" name="Text Box 73"/>
            <p:cNvSpPr txBox="1">
              <a:spLocks noChangeArrowheads="1"/>
            </p:cNvSpPr>
            <p:nvPr/>
          </p:nvSpPr>
          <p:spPr bwMode="auto">
            <a:xfrm>
              <a:off x="440" y="1646"/>
              <a:ext cx="413"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000099"/>
                  </a:solidFill>
                </a:rPr>
                <a:t>О С</a:t>
              </a:r>
            </a:p>
          </p:txBody>
        </p:sp>
        <p:sp>
          <p:nvSpPr>
            <p:cNvPr id="132170" name="Text Box 74"/>
            <p:cNvSpPr txBox="1">
              <a:spLocks noChangeArrowheads="1"/>
            </p:cNvSpPr>
            <p:nvPr/>
          </p:nvSpPr>
          <p:spPr bwMode="auto">
            <a:xfrm>
              <a:off x="1019" y="1646"/>
              <a:ext cx="413"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000099"/>
                  </a:solidFill>
                </a:rPr>
                <a:t>П П</a:t>
              </a:r>
            </a:p>
          </p:txBody>
        </p:sp>
        <p:sp>
          <p:nvSpPr>
            <p:cNvPr id="132171" name="Text Box 75"/>
            <p:cNvSpPr txBox="1">
              <a:spLocks noChangeArrowheads="1"/>
            </p:cNvSpPr>
            <p:nvPr/>
          </p:nvSpPr>
          <p:spPr bwMode="auto">
            <a:xfrm>
              <a:off x="2094" y="1646"/>
              <a:ext cx="414"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993300"/>
                  </a:solidFill>
                </a:rPr>
                <a:t>О С</a:t>
              </a:r>
            </a:p>
          </p:txBody>
        </p:sp>
        <p:sp>
          <p:nvSpPr>
            <p:cNvPr id="132172" name="Text Box 76"/>
            <p:cNvSpPr txBox="1">
              <a:spLocks noChangeArrowheads="1"/>
            </p:cNvSpPr>
            <p:nvPr/>
          </p:nvSpPr>
          <p:spPr bwMode="auto">
            <a:xfrm>
              <a:off x="2673" y="1646"/>
              <a:ext cx="414"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993300"/>
                  </a:solidFill>
                </a:rPr>
                <a:t>П П</a:t>
              </a:r>
            </a:p>
          </p:txBody>
        </p:sp>
        <p:grpSp>
          <p:nvGrpSpPr>
            <p:cNvPr id="132180" name="Group 84"/>
            <p:cNvGrpSpPr>
              <a:grpSpLocks/>
            </p:cNvGrpSpPr>
            <p:nvPr/>
          </p:nvGrpSpPr>
          <p:grpSpPr bwMode="auto">
            <a:xfrm>
              <a:off x="3674" y="771"/>
              <a:ext cx="1160" cy="1751"/>
              <a:chOff x="3666" y="771"/>
              <a:chExt cx="1160" cy="1751"/>
            </a:xfrm>
          </p:grpSpPr>
          <p:grpSp>
            <p:nvGrpSpPr>
              <p:cNvPr id="132143" name="Group 47"/>
              <p:cNvGrpSpPr>
                <a:grpSpLocks/>
              </p:cNvGrpSpPr>
              <p:nvPr/>
            </p:nvGrpSpPr>
            <p:grpSpPr bwMode="auto">
              <a:xfrm>
                <a:off x="3666" y="1249"/>
                <a:ext cx="1160" cy="1273"/>
                <a:chOff x="2102" y="13560"/>
                <a:chExt cx="1599" cy="1824"/>
              </a:xfrm>
            </p:grpSpPr>
            <p:sp>
              <p:nvSpPr>
                <p:cNvPr id="132144" name="Rectangle 48"/>
                <p:cNvSpPr>
                  <a:spLocks noChangeArrowheads="1"/>
                </p:cNvSpPr>
                <p:nvPr/>
              </p:nvSpPr>
              <p:spPr bwMode="auto">
                <a:xfrm>
                  <a:off x="2105" y="13560"/>
                  <a:ext cx="1596" cy="1824"/>
                </a:xfrm>
                <a:prstGeom prst="rect">
                  <a:avLst/>
                </a:prstGeom>
                <a:solidFill>
                  <a:srgbClr val="CCFF33"/>
                </a:solidFill>
                <a:ln w="28575">
                  <a:solidFill>
                    <a:srgbClr val="808000"/>
                  </a:solidFill>
                  <a:miter lim="800000"/>
                  <a:headEnd/>
                  <a:tailEnd/>
                </a:ln>
              </p:spPr>
              <p:txBody>
                <a:bodyPr/>
                <a:lstStyle/>
                <a:p>
                  <a:endParaRPr lang="ru-RU"/>
                </a:p>
              </p:txBody>
            </p:sp>
            <p:sp>
              <p:nvSpPr>
                <p:cNvPr id="132145" name="Line 49"/>
                <p:cNvSpPr>
                  <a:spLocks noChangeShapeType="1"/>
                </p:cNvSpPr>
                <p:nvPr/>
              </p:nvSpPr>
              <p:spPr bwMode="auto">
                <a:xfrm>
                  <a:off x="2102" y="14016"/>
                  <a:ext cx="1596" cy="0"/>
                </a:xfrm>
                <a:prstGeom prst="line">
                  <a:avLst/>
                </a:prstGeom>
                <a:noFill/>
                <a:ln w="28575">
                  <a:solidFill>
                    <a:srgbClr val="808000"/>
                  </a:solidFill>
                  <a:round/>
                  <a:headEnd/>
                  <a:tailEnd/>
                </a:ln>
              </p:spPr>
              <p:txBody>
                <a:bodyPr/>
                <a:lstStyle/>
                <a:p>
                  <a:endParaRPr lang="ru-RU"/>
                </a:p>
              </p:txBody>
            </p:sp>
            <p:sp>
              <p:nvSpPr>
                <p:cNvPr id="132146" name="Line 50"/>
                <p:cNvSpPr>
                  <a:spLocks noChangeShapeType="1"/>
                </p:cNvSpPr>
                <p:nvPr/>
              </p:nvSpPr>
              <p:spPr bwMode="auto">
                <a:xfrm>
                  <a:off x="2102" y="14472"/>
                  <a:ext cx="1596" cy="0"/>
                </a:xfrm>
                <a:prstGeom prst="line">
                  <a:avLst/>
                </a:prstGeom>
                <a:noFill/>
                <a:ln w="28575">
                  <a:solidFill>
                    <a:srgbClr val="808000"/>
                  </a:solidFill>
                  <a:round/>
                  <a:headEnd/>
                  <a:tailEnd/>
                </a:ln>
              </p:spPr>
              <p:txBody>
                <a:bodyPr/>
                <a:lstStyle/>
                <a:p>
                  <a:endParaRPr lang="ru-RU"/>
                </a:p>
              </p:txBody>
            </p:sp>
            <p:sp>
              <p:nvSpPr>
                <p:cNvPr id="132147" name="Line 51"/>
                <p:cNvSpPr>
                  <a:spLocks noChangeShapeType="1"/>
                </p:cNvSpPr>
                <p:nvPr/>
              </p:nvSpPr>
              <p:spPr bwMode="auto">
                <a:xfrm>
                  <a:off x="2102" y="14928"/>
                  <a:ext cx="1596" cy="0"/>
                </a:xfrm>
                <a:prstGeom prst="line">
                  <a:avLst/>
                </a:prstGeom>
                <a:noFill/>
                <a:ln w="28575">
                  <a:solidFill>
                    <a:srgbClr val="808000"/>
                  </a:solidFill>
                  <a:round/>
                  <a:headEnd/>
                  <a:tailEnd/>
                </a:ln>
              </p:spPr>
              <p:txBody>
                <a:bodyPr/>
                <a:lstStyle/>
                <a:p>
                  <a:endParaRPr lang="ru-RU"/>
                </a:p>
              </p:txBody>
            </p:sp>
            <p:sp>
              <p:nvSpPr>
                <p:cNvPr id="132148" name="Line 52"/>
                <p:cNvSpPr>
                  <a:spLocks noChangeShapeType="1"/>
                </p:cNvSpPr>
                <p:nvPr/>
              </p:nvSpPr>
              <p:spPr bwMode="auto">
                <a:xfrm rot="-5400000">
                  <a:off x="2672" y="14244"/>
                  <a:ext cx="456" cy="0"/>
                </a:xfrm>
                <a:prstGeom prst="line">
                  <a:avLst/>
                </a:prstGeom>
                <a:noFill/>
                <a:ln w="28575">
                  <a:solidFill>
                    <a:srgbClr val="808000"/>
                  </a:solidFill>
                  <a:round/>
                  <a:headEnd/>
                  <a:tailEnd/>
                </a:ln>
              </p:spPr>
              <p:txBody>
                <a:bodyPr/>
                <a:lstStyle/>
                <a:p>
                  <a:endParaRPr lang="ru-RU"/>
                </a:p>
              </p:txBody>
            </p:sp>
          </p:grpSp>
          <p:sp>
            <p:nvSpPr>
              <p:cNvPr id="132149" name="Oval 53"/>
              <p:cNvSpPr>
                <a:spLocks noChangeArrowheads="1"/>
              </p:cNvSpPr>
              <p:nvPr/>
            </p:nvSpPr>
            <p:spPr bwMode="auto">
              <a:xfrm flipV="1">
                <a:off x="3831" y="2124"/>
                <a:ext cx="249" cy="159"/>
              </a:xfrm>
              <a:prstGeom prst="ellipse">
                <a:avLst/>
              </a:prstGeom>
              <a:solidFill>
                <a:srgbClr val="FFFF99"/>
              </a:solidFill>
              <a:ln w="28575">
                <a:solidFill>
                  <a:srgbClr val="808000"/>
                </a:solidFill>
                <a:round/>
                <a:headEnd/>
                <a:tailEnd/>
              </a:ln>
            </p:spPr>
            <p:txBody>
              <a:bodyPr/>
              <a:lstStyle/>
              <a:p>
                <a:endParaRPr lang="ru-RU"/>
              </a:p>
            </p:txBody>
          </p:sp>
          <p:sp>
            <p:nvSpPr>
              <p:cNvPr id="132150" name="Oval 54"/>
              <p:cNvSpPr>
                <a:spLocks noChangeArrowheads="1"/>
              </p:cNvSpPr>
              <p:nvPr/>
            </p:nvSpPr>
            <p:spPr bwMode="auto">
              <a:xfrm flipV="1">
                <a:off x="4410" y="2124"/>
                <a:ext cx="248" cy="159"/>
              </a:xfrm>
              <a:prstGeom prst="ellipse">
                <a:avLst/>
              </a:prstGeom>
              <a:solidFill>
                <a:srgbClr val="FFFF99"/>
              </a:solidFill>
              <a:ln w="28575">
                <a:solidFill>
                  <a:srgbClr val="808000"/>
                </a:solidFill>
                <a:round/>
                <a:headEnd/>
                <a:tailEnd/>
              </a:ln>
            </p:spPr>
            <p:txBody>
              <a:bodyPr/>
              <a:lstStyle/>
              <a:p>
                <a:endParaRPr lang="ru-RU"/>
              </a:p>
            </p:txBody>
          </p:sp>
          <p:sp>
            <p:nvSpPr>
              <p:cNvPr id="132151" name="Rectangle 55"/>
              <p:cNvSpPr>
                <a:spLocks noChangeArrowheads="1"/>
              </p:cNvSpPr>
              <p:nvPr/>
            </p:nvSpPr>
            <p:spPr bwMode="auto">
              <a:xfrm>
                <a:off x="4369" y="771"/>
                <a:ext cx="331" cy="318"/>
              </a:xfrm>
              <a:prstGeom prst="rect">
                <a:avLst/>
              </a:prstGeom>
              <a:solidFill>
                <a:srgbClr val="CCFF33"/>
              </a:solidFill>
              <a:ln w="28575">
                <a:solidFill>
                  <a:srgbClr val="808000"/>
                </a:solidFill>
                <a:miter lim="800000"/>
                <a:headEnd/>
                <a:tailEnd/>
              </a:ln>
            </p:spPr>
            <p:txBody>
              <a:bodyPr/>
              <a:lstStyle/>
              <a:p>
                <a:endParaRPr lang="ru-RU"/>
              </a:p>
            </p:txBody>
          </p:sp>
          <p:sp>
            <p:nvSpPr>
              <p:cNvPr id="132152" name="Rectangle 56"/>
              <p:cNvSpPr>
                <a:spLocks noChangeArrowheads="1"/>
              </p:cNvSpPr>
              <p:nvPr/>
            </p:nvSpPr>
            <p:spPr bwMode="auto">
              <a:xfrm>
                <a:off x="3790" y="771"/>
                <a:ext cx="331" cy="318"/>
              </a:xfrm>
              <a:prstGeom prst="rect">
                <a:avLst/>
              </a:prstGeom>
              <a:solidFill>
                <a:srgbClr val="CCFF33"/>
              </a:solidFill>
              <a:ln w="28575">
                <a:solidFill>
                  <a:srgbClr val="808000"/>
                </a:solidFill>
                <a:miter lim="800000"/>
                <a:headEnd/>
                <a:tailEnd/>
              </a:ln>
            </p:spPr>
            <p:txBody>
              <a:bodyPr/>
              <a:lstStyle/>
              <a:p>
                <a:endParaRPr lang="ru-RU"/>
              </a:p>
            </p:txBody>
          </p:sp>
          <p:sp>
            <p:nvSpPr>
              <p:cNvPr id="132153" name="Line 57"/>
              <p:cNvSpPr>
                <a:spLocks noChangeShapeType="1"/>
              </p:cNvSpPr>
              <p:nvPr/>
            </p:nvSpPr>
            <p:spPr bwMode="auto">
              <a:xfrm>
                <a:off x="3955" y="1089"/>
                <a:ext cx="0" cy="160"/>
              </a:xfrm>
              <a:prstGeom prst="line">
                <a:avLst/>
              </a:prstGeom>
              <a:noFill/>
              <a:ln w="28575">
                <a:solidFill>
                  <a:srgbClr val="808000"/>
                </a:solidFill>
                <a:round/>
                <a:headEnd/>
                <a:tailEnd/>
              </a:ln>
            </p:spPr>
            <p:txBody>
              <a:bodyPr/>
              <a:lstStyle/>
              <a:p>
                <a:endParaRPr lang="ru-RU"/>
              </a:p>
            </p:txBody>
          </p:sp>
          <p:sp>
            <p:nvSpPr>
              <p:cNvPr id="132154" name="Line 58"/>
              <p:cNvSpPr>
                <a:spLocks noChangeShapeType="1"/>
              </p:cNvSpPr>
              <p:nvPr/>
            </p:nvSpPr>
            <p:spPr bwMode="auto">
              <a:xfrm>
                <a:off x="4534" y="1089"/>
                <a:ext cx="0" cy="160"/>
              </a:xfrm>
              <a:prstGeom prst="line">
                <a:avLst/>
              </a:prstGeom>
              <a:noFill/>
              <a:ln w="28575">
                <a:solidFill>
                  <a:srgbClr val="808000"/>
                </a:solidFill>
                <a:round/>
                <a:headEnd/>
                <a:tailEnd/>
              </a:ln>
            </p:spPr>
            <p:txBody>
              <a:bodyPr/>
              <a:lstStyle/>
              <a:p>
                <a:endParaRPr lang="ru-RU"/>
              </a:p>
            </p:txBody>
          </p:sp>
          <p:sp>
            <p:nvSpPr>
              <p:cNvPr id="132158" name="Text Box 62"/>
              <p:cNvSpPr txBox="1">
                <a:spLocks noChangeArrowheads="1"/>
              </p:cNvSpPr>
              <p:nvPr/>
            </p:nvSpPr>
            <p:spPr bwMode="auto">
              <a:xfrm>
                <a:off x="4452" y="851"/>
                <a:ext cx="165" cy="2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808000"/>
                    </a:solidFill>
                    <a:miter lim="800000"/>
                    <a:headEnd/>
                    <a:tailEnd/>
                  </a14:hiddenLine>
                </a:ext>
              </a:extLst>
            </p:spPr>
            <p:txBody>
              <a:bodyPr lIns="0" tIns="0" rIns="0" bIns="0"/>
              <a:lstStyle/>
              <a:p>
                <a:pPr algn="ctr"/>
                <a:r>
                  <a:rPr lang="ru-RU" altLang="ru-RU" b="1">
                    <a:solidFill>
                      <a:srgbClr val="006600"/>
                    </a:solidFill>
                  </a:rPr>
                  <a:t>Т</a:t>
                </a:r>
              </a:p>
            </p:txBody>
          </p:sp>
          <p:sp>
            <p:nvSpPr>
              <p:cNvPr id="132159" name="Text Box 63"/>
              <p:cNvSpPr txBox="1">
                <a:spLocks noChangeArrowheads="1"/>
              </p:cNvSpPr>
              <p:nvPr/>
            </p:nvSpPr>
            <p:spPr bwMode="auto">
              <a:xfrm>
                <a:off x="3873" y="851"/>
                <a:ext cx="165" cy="2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808000"/>
                    </a:solidFill>
                    <a:miter lim="800000"/>
                    <a:headEnd/>
                    <a:tailEnd/>
                  </a14:hiddenLine>
                </a:ext>
              </a:extLst>
            </p:spPr>
            <p:txBody>
              <a:bodyPr lIns="0" tIns="0" rIns="0" bIns="0"/>
              <a:lstStyle/>
              <a:p>
                <a:pPr algn="ctr"/>
                <a:r>
                  <a:rPr lang="ru-RU" altLang="ru-RU" b="1">
                    <a:solidFill>
                      <a:srgbClr val="006600"/>
                    </a:solidFill>
                  </a:rPr>
                  <a:t>Т</a:t>
                </a:r>
              </a:p>
            </p:txBody>
          </p:sp>
          <p:sp>
            <p:nvSpPr>
              <p:cNvPr id="132168" name="Text Box 72"/>
              <p:cNvSpPr txBox="1">
                <a:spLocks noChangeArrowheads="1"/>
              </p:cNvSpPr>
              <p:nvPr/>
            </p:nvSpPr>
            <p:spPr bwMode="auto">
              <a:xfrm>
                <a:off x="4038" y="1288"/>
                <a:ext cx="414"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808000"/>
                    </a:solidFill>
                    <a:miter lim="800000"/>
                    <a:headEnd/>
                    <a:tailEnd/>
                  </a14:hiddenLine>
                </a:ext>
              </a:extLst>
            </p:spPr>
            <p:txBody>
              <a:bodyPr lIns="0" tIns="0" rIns="0" bIns="0"/>
              <a:lstStyle/>
              <a:p>
                <a:pPr algn="ctr"/>
                <a:r>
                  <a:rPr lang="ru-RU" altLang="ru-RU" sz="2000" b="1">
                    <a:solidFill>
                      <a:srgbClr val="006600"/>
                    </a:solidFill>
                  </a:rPr>
                  <a:t>ЭВМ</a:t>
                </a:r>
              </a:p>
            </p:txBody>
          </p:sp>
          <p:sp>
            <p:nvSpPr>
              <p:cNvPr id="132173" name="Text Box 77"/>
              <p:cNvSpPr txBox="1">
                <a:spLocks noChangeArrowheads="1"/>
              </p:cNvSpPr>
              <p:nvPr/>
            </p:nvSpPr>
            <p:spPr bwMode="auto">
              <a:xfrm>
                <a:off x="3749" y="1646"/>
                <a:ext cx="413"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808000"/>
                    </a:solidFill>
                    <a:miter lim="800000"/>
                    <a:headEnd/>
                    <a:tailEnd/>
                  </a14:hiddenLine>
                </a:ext>
              </a:extLst>
            </p:spPr>
            <p:txBody>
              <a:bodyPr lIns="0" tIns="0" rIns="0" bIns="0"/>
              <a:lstStyle/>
              <a:p>
                <a:pPr algn="ctr"/>
                <a:r>
                  <a:rPr lang="ru-RU" altLang="ru-RU" b="1">
                    <a:solidFill>
                      <a:srgbClr val="006600"/>
                    </a:solidFill>
                  </a:rPr>
                  <a:t>О С</a:t>
                </a:r>
              </a:p>
            </p:txBody>
          </p:sp>
          <p:sp>
            <p:nvSpPr>
              <p:cNvPr id="132174" name="Text Box 78"/>
              <p:cNvSpPr txBox="1">
                <a:spLocks noChangeArrowheads="1"/>
              </p:cNvSpPr>
              <p:nvPr/>
            </p:nvSpPr>
            <p:spPr bwMode="auto">
              <a:xfrm>
                <a:off x="4328" y="1646"/>
                <a:ext cx="413" cy="2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rgbClr val="808000"/>
                    </a:solidFill>
                    <a:miter lim="800000"/>
                    <a:headEnd/>
                    <a:tailEnd/>
                  </a14:hiddenLine>
                </a:ext>
              </a:extLst>
            </p:spPr>
            <p:txBody>
              <a:bodyPr lIns="0" tIns="0" rIns="0" bIns="0"/>
              <a:lstStyle/>
              <a:p>
                <a:pPr algn="ctr"/>
                <a:r>
                  <a:rPr lang="ru-RU" altLang="ru-RU" b="1">
                    <a:solidFill>
                      <a:srgbClr val="006600"/>
                    </a:solidFill>
                  </a:rPr>
                  <a:t>П П</a:t>
                </a:r>
              </a:p>
            </p:txBody>
          </p:sp>
        </p:grpSp>
        <p:sp>
          <p:nvSpPr>
            <p:cNvPr id="132175" name="Text Box 79"/>
            <p:cNvSpPr txBox="1">
              <a:spLocks noChangeArrowheads="1"/>
            </p:cNvSpPr>
            <p:nvPr/>
          </p:nvSpPr>
          <p:spPr bwMode="auto">
            <a:xfrm>
              <a:off x="1763" y="3039"/>
              <a:ext cx="1655" cy="19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008000"/>
                  </a:solidFill>
                </a:rPr>
                <a:t>Транспортная сеть</a:t>
              </a:r>
            </a:p>
          </p:txBody>
        </p:sp>
        <p:sp>
          <p:nvSpPr>
            <p:cNvPr id="132176" name="Text Box 80"/>
            <p:cNvSpPr txBox="1">
              <a:spLocks noChangeArrowheads="1"/>
            </p:cNvSpPr>
            <p:nvPr/>
          </p:nvSpPr>
          <p:spPr bwMode="auto">
            <a:xfrm>
              <a:off x="4741" y="1010"/>
              <a:ext cx="776" cy="19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i="1">
                  <a:solidFill>
                    <a:srgbClr val="000099"/>
                  </a:solidFill>
                </a:rPr>
                <a:t>Уровень</a:t>
              </a:r>
              <a:endParaRPr lang="ru-RU" altLang="ru-RU" sz="2000" b="1">
                <a:solidFill>
                  <a:srgbClr val="000099"/>
                </a:solidFill>
              </a:endParaRPr>
            </a:p>
          </p:txBody>
        </p:sp>
        <p:sp>
          <p:nvSpPr>
            <p:cNvPr id="132177" name="Text Box 81"/>
            <p:cNvSpPr txBox="1">
              <a:spLocks noChangeArrowheads="1"/>
            </p:cNvSpPr>
            <p:nvPr/>
          </p:nvSpPr>
          <p:spPr bwMode="auto">
            <a:xfrm>
              <a:off x="5148" y="1480"/>
              <a:ext cx="166" cy="15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ru-RU" sz="2000" b="1" i="1">
                  <a:solidFill>
                    <a:srgbClr val="000099"/>
                  </a:solidFill>
                </a:rPr>
                <a:t>7</a:t>
              </a:r>
              <a:endParaRPr lang="ru-RU" altLang="ru-RU" sz="2000" b="1">
                <a:solidFill>
                  <a:srgbClr val="000099"/>
                </a:solidFill>
              </a:endParaRPr>
            </a:p>
          </p:txBody>
        </p:sp>
        <p:sp>
          <p:nvSpPr>
            <p:cNvPr id="132178" name="Text Box 82"/>
            <p:cNvSpPr txBox="1">
              <a:spLocks noChangeArrowheads="1"/>
            </p:cNvSpPr>
            <p:nvPr/>
          </p:nvSpPr>
          <p:spPr bwMode="auto">
            <a:xfrm>
              <a:off x="5120" y="2273"/>
              <a:ext cx="166" cy="15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ru-RU" sz="2000" b="1" i="1">
                  <a:solidFill>
                    <a:srgbClr val="000099"/>
                  </a:solidFill>
                </a:rPr>
                <a:t>5</a:t>
              </a:r>
              <a:endParaRPr lang="ru-RU" altLang="ru-RU" sz="2000" b="1">
                <a:solidFill>
                  <a:srgbClr val="000099"/>
                </a:solidFill>
              </a:endParaRPr>
            </a:p>
          </p:txBody>
        </p:sp>
        <p:sp>
          <p:nvSpPr>
            <p:cNvPr id="132179" name="Text Box 83"/>
            <p:cNvSpPr txBox="1">
              <a:spLocks noChangeArrowheads="1"/>
            </p:cNvSpPr>
            <p:nvPr/>
          </p:nvSpPr>
          <p:spPr bwMode="auto">
            <a:xfrm>
              <a:off x="5120" y="1962"/>
              <a:ext cx="166" cy="15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ru-RU" sz="2000" b="1" i="1">
                  <a:solidFill>
                    <a:srgbClr val="000099"/>
                  </a:solidFill>
                </a:rPr>
                <a:t>6</a:t>
              </a:r>
              <a:endParaRPr lang="ru-RU" altLang="ru-RU" sz="2000" b="1">
                <a:solidFill>
                  <a:srgbClr val="000099"/>
                </a:solidFill>
              </a:endParaRPr>
            </a:p>
          </p:txBody>
        </p:sp>
        <p:sp>
          <p:nvSpPr>
            <p:cNvPr id="132137" name="Freeform 41"/>
            <p:cNvSpPr>
              <a:spLocks/>
            </p:cNvSpPr>
            <p:nvPr/>
          </p:nvSpPr>
          <p:spPr bwMode="auto">
            <a:xfrm>
              <a:off x="564" y="2273"/>
              <a:ext cx="3969" cy="728"/>
            </a:xfrm>
            <a:custGeom>
              <a:avLst/>
              <a:gdLst>
                <a:gd name="T0" fmla="*/ 0 w 5470"/>
                <a:gd name="T1" fmla="*/ 37 h 1123"/>
                <a:gd name="T2" fmla="*/ 1 w 5470"/>
                <a:gd name="T3" fmla="*/ 1123 h 1123"/>
                <a:gd name="T4" fmla="*/ 5470 w 5470"/>
                <a:gd name="T5" fmla="*/ 1120 h 1123"/>
                <a:gd name="T6" fmla="*/ 5470 w 5470"/>
                <a:gd name="T7" fmla="*/ 0 h 1123"/>
              </a:gdLst>
              <a:ahLst/>
              <a:cxnLst>
                <a:cxn ang="0">
                  <a:pos x="T0" y="T1"/>
                </a:cxn>
                <a:cxn ang="0">
                  <a:pos x="T2" y="T3"/>
                </a:cxn>
                <a:cxn ang="0">
                  <a:pos x="T4" y="T5"/>
                </a:cxn>
                <a:cxn ang="0">
                  <a:pos x="T6" y="T7"/>
                </a:cxn>
              </a:cxnLst>
              <a:rect l="0" t="0" r="r" b="b"/>
              <a:pathLst>
                <a:path w="5470" h="1123">
                  <a:moveTo>
                    <a:pt x="0" y="37"/>
                  </a:moveTo>
                  <a:lnTo>
                    <a:pt x="1" y="1123"/>
                  </a:lnTo>
                  <a:lnTo>
                    <a:pt x="5470" y="1120"/>
                  </a:lnTo>
                  <a:lnTo>
                    <a:pt x="5470" y="0"/>
                  </a:lnTo>
                </a:path>
              </a:pathLst>
            </a:custGeom>
            <a:noFill/>
            <a:ln w="31750" cap="flat" cmpd="sng">
              <a:solidFill>
                <a:srgbClr val="CC0000"/>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139" name="Freeform 43"/>
            <p:cNvSpPr>
              <a:spLocks/>
            </p:cNvSpPr>
            <p:nvPr/>
          </p:nvSpPr>
          <p:spPr bwMode="auto">
            <a:xfrm>
              <a:off x="2963" y="2273"/>
              <a:ext cx="992" cy="647"/>
            </a:xfrm>
            <a:custGeom>
              <a:avLst/>
              <a:gdLst>
                <a:gd name="T0" fmla="*/ 0 w 5470"/>
                <a:gd name="T1" fmla="*/ 37 h 1123"/>
                <a:gd name="T2" fmla="*/ 1 w 5470"/>
                <a:gd name="T3" fmla="*/ 1123 h 1123"/>
                <a:gd name="T4" fmla="*/ 5470 w 5470"/>
                <a:gd name="T5" fmla="*/ 1120 h 1123"/>
                <a:gd name="T6" fmla="*/ 5470 w 5470"/>
                <a:gd name="T7" fmla="*/ 0 h 1123"/>
              </a:gdLst>
              <a:ahLst/>
              <a:cxnLst>
                <a:cxn ang="0">
                  <a:pos x="T0" y="T1"/>
                </a:cxn>
                <a:cxn ang="0">
                  <a:pos x="T2" y="T3"/>
                </a:cxn>
                <a:cxn ang="0">
                  <a:pos x="T4" y="T5"/>
                </a:cxn>
                <a:cxn ang="0">
                  <a:pos x="T6" y="T7"/>
                </a:cxn>
              </a:cxnLst>
              <a:rect l="0" t="0" r="r" b="b"/>
              <a:pathLst>
                <a:path w="5470" h="1123">
                  <a:moveTo>
                    <a:pt x="0" y="37"/>
                  </a:moveTo>
                  <a:lnTo>
                    <a:pt x="1" y="1123"/>
                  </a:lnTo>
                  <a:lnTo>
                    <a:pt x="5470" y="1120"/>
                  </a:lnTo>
                  <a:lnTo>
                    <a:pt x="5470" y="0"/>
                  </a:lnTo>
                </a:path>
              </a:pathLst>
            </a:custGeom>
            <a:noFill/>
            <a:ln w="31750" cap="flat" cmpd="sng">
              <a:solidFill>
                <a:srgbClr val="669900"/>
              </a:solidFill>
              <a:prstDash val="lgDashDot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132181" name="Text Box 85"/>
          <p:cNvSpPr txBox="1">
            <a:spLocks noChangeArrowheads="1"/>
          </p:cNvSpPr>
          <p:nvPr/>
        </p:nvSpPr>
        <p:spPr bwMode="auto">
          <a:xfrm>
            <a:off x="971550" y="5949950"/>
            <a:ext cx="7200900" cy="4270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b="1">
                <a:solidFill>
                  <a:srgbClr val="800080"/>
                </a:solidFill>
                <a:latin typeface="Tahoma" panose="020B0604030504040204" pitchFamily="34" charset="0"/>
              </a:rPr>
              <a:t>Рис.6.1. Организация взаимодействия процессов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77155" name="Text Box 3"/>
          <p:cNvSpPr txBox="1">
            <a:spLocks noChangeArrowheads="1"/>
          </p:cNvSpPr>
          <p:nvPr/>
        </p:nvSpPr>
        <p:spPr bwMode="auto">
          <a:xfrm>
            <a:off x="971550" y="476250"/>
            <a:ext cx="71564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6.1. Протокол виртуального терминала</a:t>
            </a:r>
          </a:p>
        </p:txBody>
      </p:sp>
      <p:sp>
        <p:nvSpPr>
          <p:cNvPr id="177156" name="Text Box 4"/>
          <p:cNvSpPr txBox="1">
            <a:spLocks noChangeArrowheads="1"/>
          </p:cNvSpPr>
          <p:nvPr/>
        </p:nvSpPr>
        <p:spPr bwMode="auto">
          <a:xfrm>
            <a:off x="588963" y="1449388"/>
            <a:ext cx="7966075"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Проблема сопряжения процессов с разнотипными терминалами может решаться на основе концепции </a:t>
            </a:r>
            <a:r>
              <a:rPr lang="ru-RU" altLang="ru-RU" sz="2800" i="1">
                <a:solidFill>
                  <a:srgbClr val="800080"/>
                </a:solidFill>
              </a:rPr>
              <a:t>виртуального терминала</a:t>
            </a:r>
            <a:r>
              <a:rPr lang="ru-RU" altLang="ru-RU" sz="2800">
                <a:solidFill>
                  <a:srgbClr val="800080"/>
                </a:solidFill>
              </a:rPr>
              <a:t> — гипотетического терминала, обобщающего в себе свойства заданного класса терминалов. Виртуальный терминал определяется путем описания структуры данных (порождаемых и отображаемых терминалом), алфавита и его управляющих символов, порядка обмена управляющей информацией и данными.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sp>
        <p:nvSpPr>
          <p:cNvPr id="178179" name="Text Box 3"/>
          <p:cNvSpPr txBox="1">
            <a:spLocks noChangeArrowheads="1"/>
          </p:cNvSpPr>
          <p:nvPr/>
        </p:nvSpPr>
        <p:spPr bwMode="auto">
          <a:xfrm>
            <a:off x="250825" y="593725"/>
            <a:ext cx="8642350" cy="6070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Прикладные программы разрабатываются с ориентацией на виртуальные терминалы и сопрягаются с реальными терминалами в соответствии с рис.6.2. Интерфейс между программой и терминалом определяется </a:t>
            </a:r>
            <a:r>
              <a:rPr lang="ru-RU" altLang="ru-RU" sz="2800" i="1">
                <a:solidFill>
                  <a:srgbClr val="800080"/>
                </a:solidFill>
              </a:rPr>
              <a:t>протоколом виртуального терминала</a:t>
            </a:r>
            <a:r>
              <a:rPr lang="ru-RU" altLang="ru-RU" sz="2800">
                <a:solidFill>
                  <a:srgbClr val="800080"/>
                </a:solidFill>
              </a:rPr>
              <a:t> (ПВТ), в соответствии с которым интерпретируются операторы ввода-вывода, входящие в текст программы. Сообщения, передаваемые от программы в транспортную сеть, интерпретируются средствами терминальной системы в структуры данных, коды символов, команды и ответы, соответствующие типу реального терминала, обслуживаемого ТВМ.</a:t>
            </a:r>
            <a:endParaRPr lang="ru-RU" altLang="ru-RU"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№6: </a:t>
            </a:r>
            <a:r>
              <a:rPr lang="ru-RU" altLang="ru-RU" sz="2000" b="1" i="1">
                <a:solidFill>
                  <a:srgbClr val="800080"/>
                </a:solidFill>
                <a:effectLst>
                  <a:outerShdw blurRad="38100" dist="38100" dir="2700000" algn="tl">
                    <a:srgbClr val="C0C0C0"/>
                  </a:outerShdw>
                </a:effectLst>
              </a:rPr>
              <a:t>Протоколы высокого уровня в ИТС</a:t>
            </a:r>
            <a:r>
              <a:rPr lang="ru-RU" altLang="ru-RU" sz="2000"/>
              <a:t> </a:t>
            </a:r>
          </a:p>
        </p:txBody>
      </p:sp>
      <p:grpSp>
        <p:nvGrpSpPr>
          <p:cNvPr id="179214" name="Group 14"/>
          <p:cNvGrpSpPr>
            <a:grpSpLocks/>
          </p:cNvGrpSpPr>
          <p:nvPr/>
        </p:nvGrpSpPr>
        <p:grpSpPr bwMode="auto">
          <a:xfrm>
            <a:off x="431800" y="1223963"/>
            <a:ext cx="7523163" cy="4186237"/>
            <a:chOff x="442" y="714"/>
            <a:chExt cx="4739" cy="2637"/>
          </a:xfrm>
        </p:grpSpPr>
        <p:sp>
          <p:nvSpPr>
            <p:cNvPr id="179210" name="Rectangle 10"/>
            <p:cNvSpPr>
              <a:spLocks noChangeArrowheads="1"/>
            </p:cNvSpPr>
            <p:nvPr/>
          </p:nvSpPr>
          <p:spPr bwMode="auto">
            <a:xfrm>
              <a:off x="1804" y="2834"/>
              <a:ext cx="3377" cy="517"/>
            </a:xfrm>
            <a:prstGeom prst="rect">
              <a:avLst/>
            </a:prstGeom>
            <a:solidFill>
              <a:srgbClr val="C9FFED"/>
            </a:solidFill>
            <a:ln w="28575">
              <a:solidFill>
                <a:srgbClr val="339966"/>
              </a:solidFill>
              <a:miter lim="800000"/>
              <a:headEnd/>
              <a:tailEnd/>
            </a:ln>
            <a:effectLst>
              <a:outerShdw dist="35921" dir="2700000" algn="ctr" rotWithShape="0">
                <a:srgbClr val="FF9933"/>
              </a:outerShdw>
            </a:effectLst>
          </p:spPr>
          <p:txBody>
            <a:bodyPr/>
            <a:lstStyle/>
            <a:p>
              <a:endParaRPr lang="ru-RU"/>
            </a:p>
          </p:txBody>
        </p:sp>
        <p:sp>
          <p:nvSpPr>
            <p:cNvPr id="179204" name="Text Box 4"/>
            <p:cNvSpPr txBox="1">
              <a:spLocks noChangeArrowheads="1"/>
            </p:cNvSpPr>
            <p:nvPr/>
          </p:nvSpPr>
          <p:spPr bwMode="auto">
            <a:xfrm>
              <a:off x="3715" y="714"/>
              <a:ext cx="1333" cy="1913"/>
            </a:xfrm>
            <a:prstGeom prst="rect">
              <a:avLst/>
            </a:prstGeom>
            <a:noFill/>
            <a:ln w="28575">
              <a:solidFill>
                <a:srgbClr val="CCCC00"/>
              </a:solidFill>
              <a:prstDash val="dash"/>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lstStyle/>
            <a:p>
              <a:pPr algn="ctr"/>
              <a:r>
                <a:rPr lang="ru-RU" altLang="ru-RU" sz="2000" b="1">
                  <a:solidFill>
                    <a:srgbClr val="6600CC"/>
                  </a:solidFill>
                </a:rPr>
                <a:t>Виртуальный</a:t>
              </a:r>
            </a:p>
            <a:p>
              <a:pPr algn="ctr"/>
              <a:r>
                <a:rPr lang="ru-RU" altLang="ru-RU" sz="2000" b="1">
                  <a:solidFill>
                    <a:srgbClr val="6600CC"/>
                  </a:solidFill>
                </a:rPr>
                <a:t>терминал</a:t>
              </a:r>
            </a:p>
          </p:txBody>
        </p:sp>
        <p:sp>
          <p:nvSpPr>
            <p:cNvPr id="179205" name="Freeform 5"/>
            <p:cNvSpPr>
              <a:spLocks/>
            </p:cNvSpPr>
            <p:nvPr/>
          </p:nvSpPr>
          <p:spPr bwMode="auto">
            <a:xfrm>
              <a:off x="2336" y="1541"/>
              <a:ext cx="2047" cy="1448"/>
            </a:xfrm>
            <a:custGeom>
              <a:avLst/>
              <a:gdLst>
                <a:gd name="T0" fmla="*/ 1 w 2626"/>
                <a:gd name="T1" fmla="*/ 0 h 1529"/>
                <a:gd name="T2" fmla="*/ 0 w 2626"/>
                <a:gd name="T3" fmla="*/ 1529 h 1529"/>
                <a:gd name="T4" fmla="*/ 2626 w 2626"/>
                <a:gd name="T5" fmla="*/ 1529 h 1529"/>
                <a:gd name="T6" fmla="*/ 2626 w 2626"/>
                <a:gd name="T7" fmla="*/ 8 h 1529"/>
              </a:gdLst>
              <a:ahLst/>
              <a:cxnLst>
                <a:cxn ang="0">
                  <a:pos x="T0" y="T1"/>
                </a:cxn>
                <a:cxn ang="0">
                  <a:pos x="T2" y="T3"/>
                </a:cxn>
                <a:cxn ang="0">
                  <a:pos x="T4" y="T5"/>
                </a:cxn>
                <a:cxn ang="0">
                  <a:pos x="T6" y="T7"/>
                </a:cxn>
              </a:cxnLst>
              <a:rect l="0" t="0" r="r" b="b"/>
              <a:pathLst>
                <a:path w="2626" h="1529">
                  <a:moveTo>
                    <a:pt x="1" y="0"/>
                  </a:moveTo>
                  <a:lnTo>
                    <a:pt x="0" y="1529"/>
                  </a:lnTo>
                  <a:lnTo>
                    <a:pt x="2626" y="1529"/>
                  </a:lnTo>
                  <a:lnTo>
                    <a:pt x="2626" y="8"/>
                  </a:lnTo>
                </a:path>
              </a:pathLst>
            </a:custGeom>
            <a:noFill/>
            <a:ln w="28575" cap="flat" cmpd="sng">
              <a:solidFill>
                <a:srgbClr val="80008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79206" name="Text Box 6"/>
            <p:cNvSpPr txBox="1">
              <a:spLocks noChangeArrowheads="1"/>
            </p:cNvSpPr>
            <p:nvPr/>
          </p:nvSpPr>
          <p:spPr bwMode="auto">
            <a:xfrm>
              <a:off x="1804" y="1231"/>
              <a:ext cx="1066" cy="365"/>
            </a:xfrm>
            <a:prstGeom prst="rect">
              <a:avLst/>
            </a:prstGeom>
            <a:solidFill>
              <a:srgbClr val="D1FFD1"/>
            </a:solidFill>
            <a:ln w="28575">
              <a:solidFill>
                <a:srgbClr val="006600"/>
              </a:solidFill>
              <a:miter lim="800000"/>
              <a:headEnd/>
              <a:tailEnd/>
            </a:ln>
            <a:effectLst>
              <a:outerShdw dist="35921" dir="2700000" algn="ctr" rotWithShape="0">
                <a:srgbClr val="FF9933"/>
              </a:outerShdw>
            </a:effectLst>
          </p:spPr>
          <p:txBody>
            <a:bodyPr lIns="0" tIns="0" rIns="0" bIns="0" anchor="ctr" anchorCtr="1"/>
            <a:lstStyle/>
            <a:p>
              <a:pPr algn="ctr"/>
              <a:r>
                <a:rPr lang="ru-RU" altLang="ru-RU" sz="2000" b="1">
                  <a:solidFill>
                    <a:srgbClr val="CC9900"/>
                  </a:solidFill>
                  <a:effectLst>
                    <a:outerShdw blurRad="38100" dist="38100" dir="2700000" algn="tl">
                      <a:srgbClr val="000000"/>
                    </a:outerShdw>
                  </a:effectLst>
                  <a:latin typeface="Tahoma" panose="020B0604030504040204" pitchFamily="34" charset="0"/>
                </a:rPr>
                <a:t>Программа</a:t>
              </a:r>
              <a:endParaRPr lang="ru-RU" altLang="ru-RU" sz="2000" b="1">
                <a:solidFill>
                  <a:srgbClr val="CC9900"/>
                </a:solidFill>
                <a:effectLst>
                  <a:outerShdw blurRad="38100" dist="38100" dir="2700000" algn="tl">
                    <a:srgbClr val="000000"/>
                  </a:outerShdw>
                </a:effectLst>
              </a:endParaRPr>
            </a:p>
          </p:txBody>
        </p:sp>
        <p:sp>
          <p:nvSpPr>
            <p:cNvPr id="179207" name="Text Box 7"/>
            <p:cNvSpPr txBox="1">
              <a:spLocks noChangeArrowheads="1"/>
            </p:cNvSpPr>
            <p:nvPr/>
          </p:nvSpPr>
          <p:spPr bwMode="auto">
            <a:xfrm>
              <a:off x="1718" y="1877"/>
              <a:ext cx="1247" cy="594"/>
            </a:xfrm>
            <a:prstGeom prst="rect">
              <a:avLst/>
            </a:prstGeom>
            <a:solidFill>
              <a:srgbClr val="FFDE9B"/>
            </a:solidFill>
            <a:ln w="28575">
              <a:solidFill>
                <a:srgbClr val="993300"/>
              </a:solidFill>
              <a:miter lim="800000"/>
              <a:headEnd/>
              <a:tailEnd/>
            </a:ln>
            <a:effectLst>
              <a:outerShdw dist="35921" dir="2700000" algn="ctr" rotWithShape="0">
                <a:srgbClr val="FF9933"/>
              </a:outerShdw>
            </a:effectLst>
          </p:spPr>
          <p:txBody>
            <a:bodyPr lIns="0" tIns="0" rIns="0" bIns="0" anchor="ctr" anchorCtr="1">
              <a:spAutoFit/>
            </a:bodyPr>
            <a:lstStyle/>
            <a:p>
              <a:pPr algn="ctr"/>
              <a:r>
                <a:rPr lang="ru-RU" altLang="ru-RU" sz="2000" b="1">
                  <a:solidFill>
                    <a:srgbClr val="CC9900"/>
                  </a:solidFill>
                  <a:effectLst>
                    <a:outerShdw blurRad="38100" dist="38100" dir="2700000" algn="tl">
                      <a:srgbClr val="000000"/>
                    </a:outerShdw>
                  </a:effectLst>
                </a:rPr>
                <a:t>Протокол</a:t>
              </a:r>
            </a:p>
            <a:p>
              <a:pPr algn="ctr"/>
              <a:r>
                <a:rPr lang="ru-RU" altLang="ru-RU" sz="2000" b="1">
                  <a:solidFill>
                    <a:srgbClr val="CC9900"/>
                  </a:solidFill>
                  <a:effectLst>
                    <a:outerShdw blurRad="38100" dist="38100" dir="2700000" algn="tl">
                      <a:srgbClr val="000000"/>
                    </a:outerShdw>
                  </a:effectLst>
                </a:rPr>
                <a:t>виртуального</a:t>
              </a:r>
            </a:p>
            <a:p>
              <a:pPr algn="ctr"/>
              <a:r>
                <a:rPr lang="ru-RU" altLang="ru-RU" sz="2000" b="1">
                  <a:solidFill>
                    <a:srgbClr val="CC9900"/>
                  </a:solidFill>
                  <a:effectLst>
                    <a:outerShdw blurRad="38100" dist="38100" dir="2700000" algn="tl">
                      <a:srgbClr val="000000"/>
                    </a:outerShdw>
                  </a:effectLst>
                </a:rPr>
                <a:t>терминала</a:t>
              </a:r>
            </a:p>
          </p:txBody>
        </p:sp>
        <p:sp>
          <p:nvSpPr>
            <p:cNvPr id="179208" name="Text Box 8"/>
            <p:cNvSpPr txBox="1">
              <a:spLocks noChangeArrowheads="1"/>
            </p:cNvSpPr>
            <p:nvPr/>
          </p:nvSpPr>
          <p:spPr bwMode="auto">
            <a:xfrm>
              <a:off x="3848" y="1231"/>
              <a:ext cx="1066" cy="365"/>
            </a:xfrm>
            <a:prstGeom prst="rect">
              <a:avLst/>
            </a:prstGeom>
            <a:solidFill>
              <a:srgbClr val="D5D5FF"/>
            </a:solidFill>
            <a:ln w="28575">
              <a:solidFill>
                <a:srgbClr val="6600CC"/>
              </a:solidFill>
              <a:miter lim="800000"/>
              <a:headEnd/>
              <a:tailEnd/>
            </a:ln>
            <a:effectLst>
              <a:outerShdw dist="35921" dir="2700000" algn="ctr" rotWithShape="0">
                <a:srgbClr val="FF9933"/>
              </a:outerShdw>
            </a:effectLst>
          </p:spPr>
          <p:txBody>
            <a:bodyPr lIns="0" tIns="0" rIns="0" bIns="0" anchor="ctr" anchorCtr="1"/>
            <a:lstStyle/>
            <a:p>
              <a:pPr algn="ctr"/>
              <a:r>
                <a:rPr lang="ru-RU" altLang="ru-RU" sz="2000" b="1">
                  <a:solidFill>
                    <a:srgbClr val="CC9900"/>
                  </a:solidFill>
                  <a:effectLst>
                    <a:outerShdw blurRad="38100" dist="38100" dir="2700000" algn="tl">
                      <a:srgbClr val="000000"/>
                    </a:outerShdw>
                  </a:effectLst>
                  <a:latin typeface="Tahoma" panose="020B0604030504040204" pitchFamily="34" charset="0"/>
                </a:rPr>
                <a:t>Терминал</a:t>
              </a:r>
              <a:endParaRPr lang="ru-RU" altLang="ru-RU" sz="2000" b="1">
                <a:solidFill>
                  <a:srgbClr val="CC9900"/>
                </a:solidFill>
                <a:effectLst>
                  <a:outerShdw blurRad="38100" dist="38100" dir="2700000" algn="tl">
                    <a:srgbClr val="000000"/>
                  </a:outerShdw>
                </a:effectLst>
              </a:endParaRPr>
            </a:p>
          </p:txBody>
        </p:sp>
        <p:sp>
          <p:nvSpPr>
            <p:cNvPr id="179209" name="Text Box 9"/>
            <p:cNvSpPr txBox="1">
              <a:spLocks noChangeArrowheads="1"/>
            </p:cNvSpPr>
            <p:nvPr/>
          </p:nvSpPr>
          <p:spPr bwMode="auto">
            <a:xfrm>
              <a:off x="3787" y="1800"/>
              <a:ext cx="1191" cy="724"/>
            </a:xfrm>
            <a:prstGeom prst="rect">
              <a:avLst/>
            </a:prstGeom>
            <a:solidFill>
              <a:srgbClr val="FFDE9B"/>
            </a:solidFill>
            <a:ln w="28575">
              <a:solidFill>
                <a:srgbClr val="993300"/>
              </a:solidFill>
              <a:miter lim="800000"/>
              <a:headEnd/>
              <a:tailEnd/>
            </a:ln>
            <a:effectLst>
              <a:outerShdw dist="35921" dir="2700000" algn="ctr" rotWithShape="0">
                <a:srgbClr val="FF9933"/>
              </a:outerShdw>
            </a:effectLst>
          </p:spPr>
          <p:txBody>
            <a:bodyPr lIns="0" tIns="0" rIns="0" bIns="0" anchor="ctr" anchorCtr="1"/>
            <a:lstStyle/>
            <a:p>
              <a:pPr algn="ctr"/>
              <a:r>
                <a:rPr lang="ru-RU" altLang="ru-RU" sz="2000" b="1">
                  <a:solidFill>
                    <a:srgbClr val="CC9900"/>
                  </a:solidFill>
                  <a:effectLst>
                    <a:outerShdw blurRad="38100" dist="38100" dir="2700000" algn="tl">
                      <a:srgbClr val="000000"/>
                    </a:outerShdw>
                  </a:effectLst>
                </a:rPr>
                <a:t>Протокол</a:t>
              </a:r>
            </a:p>
            <a:p>
              <a:pPr algn="ctr"/>
              <a:r>
                <a:rPr lang="ru-RU" altLang="ru-RU" sz="2000" b="1">
                  <a:solidFill>
                    <a:srgbClr val="CC9900"/>
                  </a:solidFill>
                  <a:effectLst>
                    <a:outerShdw blurRad="38100" dist="38100" dir="2700000" algn="tl">
                      <a:srgbClr val="000000"/>
                    </a:outerShdw>
                  </a:effectLst>
                </a:rPr>
                <a:t>виртуального</a:t>
              </a:r>
            </a:p>
            <a:p>
              <a:pPr algn="ctr"/>
              <a:r>
                <a:rPr lang="ru-RU" altLang="ru-RU" sz="2000" b="1">
                  <a:solidFill>
                    <a:srgbClr val="CC9900"/>
                  </a:solidFill>
                  <a:effectLst>
                    <a:outerShdw blurRad="38100" dist="38100" dir="2700000" algn="tl">
                      <a:srgbClr val="000000"/>
                    </a:outerShdw>
                  </a:effectLst>
                </a:rPr>
                <a:t>терминала</a:t>
              </a:r>
            </a:p>
          </p:txBody>
        </p:sp>
        <p:sp>
          <p:nvSpPr>
            <p:cNvPr id="179211" name="Text Box 11"/>
            <p:cNvSpPr txBox="1">
              <a:spLocks noChangeArrowheads="1"/>
            </p:cNvSpPr>
            <p:nvPr/>
          </p:nvSpPr>
          <p:spPr bwMode="auto">
            <a:xfrm>
              <a:off x="2653" y="3039"/>
              <a:ext cx="1600" cy="23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r>
                <a:rPr lang="ru-RU" altLang="ru-RU" sz="2000" b="1">
                  <a:solidFill>
                    <a:srgbClr val="6600CC"/>
                  </a:solidFill>
                </a:rPr>
                <a:t>Транспортная сеть</a:t>
              </a:r>
            </a:p>
          </p:txBody>
        </p:sp>
        <p:sp>
          <p:nvSpPr>
            <p:cNvPr id="179212" name="Text Box 12"/>
            <p:cNvSpPr txBox="1">
              <a:spLocks noChangeArrowheads="1"/>
            </p:cNvSpPr>
            <p:nvPr/>
          </p:nvSpPr>
          <p:spPr bwMode="auto">
            <a:xfrm>
              <a:off x="737" y="1179"/>
              <a:ext cx="978" cy="51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ru-RU" altLang="ru-RU" sz="2000" i="1">
                  <a:solidFill>
                    <a:srgbClr val="6600CC"/>
                  </a:solidFill>
                </a:rPr>
                <a:t>Прикладной</a:t>
              </a:r>
            </a:p>
            <a:p>
              <a:pPr algn="r"/>
              <a:r>
                <a:rPr lang="ru-RU" altLang="ru-RU" sz="2000" i="1">
                  <a:solidFill>
                    <a:srgbClr val="6600CC"/>
                  </a:solidFill>
                </a:rPr>
                <a:t>уровень</a:t>
              </a:r>
            </a:p>
          </p:txBody>
        </p:sp>
        <p:sp>
          <p:nvSpPr>
            <p:cNvPr id="179213" name="Text Box 13"/>
            <p:cNvSpPr txBox="1">
              <a:spLocks noChangeArrowheads="1"/>
            </p:cNvSpPr>
            <p:nvPr/>
          </p:nvSpPr>
          <p:spPr bwMode="auto">
            <a:xfrm>
              <a:off x="442" y="1820"/>
              <a:ext cx="1216" cy="51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ru-RU" altLang="ru-RU" sz="2000" i="1">
                  <a:solidFill>
                    <a:srgbClr val="6600CC"/>
                  </a:solidFill>
                </a:rPr>
                <a:t>Уровень</a:t>
              </a:r>
            </a:p>
            <a:p>
              <a:pPr algn="r"/>
              <a:r>
                <a:rPr lang="ru-RU" altLang="ru-RU" sz="2000" i="1">
                  <a:solidFill>
                    <a:srgbClr val="6600CC"/>
                  </a:solidFill>
                </a:rPr>
                <a:t>представления</a:t>
              </a:r>
            </a:p>
          </p:txBody>
        </p:sp>
      </p:grpSp>
      <p:sp>
        <p:nvSpPr>
          <p:cNvPr id="179215" name="Text Box 15"/>
          <p:cNvSpPr txBox="1">
            <a:spLocks noChangeArrowheads="1"/>
          </p:cNvSpPr>
          <p:nvPr/>
        </p:nvSpPr>
        <p:spPr bwMode="auto">
          <a:xfrm>
            <a:off x="971550" y="5949950"/>
            <a:ext cx="7200900" cy="4270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b="1">
                <a:solidFill>
                  <a:srgbClr val="800080"/>
                </a:solidFill>
                <a:latin typeface="Tahoma" panose="020B0604030504040204" pitchFamily="34" charset="0"/>
              </a:rPr>
              <a:t>Рис.6.2. Сопряжение программы с терминалом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3751</Words>
  <Application>Microsoft Office PowerPoint</Application>
  <PresentationFormat>Экран (4:3)</PresentationFormat>
  <Paragraphs>241</Paragraphs>
  <Slides>48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48</vt:i4>
      </vt:variant>
    </vt:vector>
  </HeadingPairs>
  <TitlesOfParts>
    <vt:vector size="52" baseType="lpstr">
      <vt:lpstr>Arial</vt:lpstr>
      <vt:lpstr>Tahoma</vt:lpstr>
      <vt:lpstr>Wingdings 2</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103</cp:revision>
  <dcterms:created xsi:type="dcterms:W3CDTF">2008-08-28T16:29:17Z</dcterms:created>
  <dcterms:modified xsi:type="dcterms:W3CDTF">2022-09-09T18:05:37Z</dcterms:modified>
</cp:coreProperties>
</file>