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79" r:id="rId5"/>
    <p:sldId id="281" r:id="rId6"/>
    <p:sldId id="282" r:id="rId7"/>
    <p:sldId id="283" r:id="rId8"/>
    <p:sldId id="284" r:id="rId9"/>
    <p:sldId id="285" r:id="rId10"/>
    <p:sldId id="287" r:id="rId11"/>
    <p:sldId id="286" r:id="rId12"/>
    <p:sldId id="259" r:id="rId13"/>
    <p:sldId id="288" r:id="rId14"/>
    <p:sldId id="289" r:id="rId15"/>
    <p:sldId id="290" r:id="rId16"/>
    <p:sldId id="291"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D1"/>
    <a:srgbClr val="CC0000"/>
    <a:srgbClr val="E6FFB3"/>
    <a:srgbClr val="C5FFFF"/>
    <a:srgbClr val="006666"/>
    <a:srgbClr val="000099"/>
    <a:srgbClr val="800080"/>
    <a:srgbClr val="D27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1" autoAdjust="0"/>
    <p:restoredTop sz="94702" autoAdjust="0"/>
  </p:normalViewPr>
  <p:slideViewPr>
    <p:cSldViewPr snapToGrid="0" showGuides="1">
      <p:cViewPr varScale="1">
        <p:scale>
          <a:sx n="84" d="100"/>
          <a:sy n="84" d="100"/>
        </p:scale>
        <p:origin x="1642" y="8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155B57B8-9D9B-4427-8AED-8F074A219C13}" type="slidenum">
              <a:rPr lang="ru-RU" altLang="ru-RU"/>
              <a:pPr/>
              <a:t>‹#›</a:t>
            </a:fld>
            <a:endParaRPr lang="ru-RU" altLang="ru-RU"/>
          </a:p>
        </p:txBody>
      </p:sp>
    </p:spTree>
    <p:extLst>
      <p:ext uri="{BB962C8B-B14F-4D97-AF65-F5344CB8AC3E}">
        <p14:creationId xmlns:p14="http://schemas.microsoft.com/office/powerpoint/2010/main" val="148024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0E26DC36-5CCE-42AA-9211-1AF63E566E12}" type="slidenum">
              <a:rPr lang="ru-RU" altLang="ru-RU"/>
              <a:pPr/>
              <a:t>‹#›</a:t>
            </a:fld>
            <a:endParaRPr lang="ru-RU" altLang="ru-RU"/>
          </a:p>
        </p:txBody>
      </p:sp>
    </p:spTree>
    <p:extLst>
      <p:ext uri="{BB962C8B-B14F-4D97-AF65-F5344CB8AC3E}">
        <p14:creationId xmlns:p14="http://schemas.microsoft.com/office/powerpoint/2010/main" val="191437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9D7AC8D2-3F71-43AB-B760-F742D1016DF9}" type="slidenum">
              <a:rPr lang="ru-RU" altLang="ru-RU"/>
              <a:pPr/>
              <a:t>‹#›</a:t>
            </a:fld>
            <a:endParaRPr lang="ru-RU" altLang="ru-RU"/>
          </a:p>
        </p:txBody>
      </p:sp>
    </p:spTree>
    <p:extLst>
      <p:ext uri="{BB962C8B-B14F-4D97-AF65-F5344CB8AC3E}">
        <p14:creationId xmlns:p14="http://schemas.microsoft.com/office/powerpoint/2010/main" val="362520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6E8BBAF9-43A0-4773-9050-7D95A2BB2874}" type="slidenum">
              <a:rPr lang="ru-RU" altLang="ru-RU"/>
              <a:pPr/>
              <a:t>‹#›</a:t>
            </a:fld>
            <a:endParaRPr lang="ru-RU" altLang="ru-RU"/>
          </a:p>
        </p:txBody>
      </p:sp>
    </p:spTree>
    <p:extLst>
      <p:ext uri="{BB962C8B-B14F-4D97-AF65-F5344CB8AC3E}">
        <p14:creationId xmlns:p14="http://schemas.microsoft.com/office/powerpoint/2010/main" val="317817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68166299-D0E9-4F06-8B8C-B2FCC9C6A929}" type="slidenum">
              <a:rPr lang="ru-RU" altLang="ru-RU"/>
              <a:pPr/>
              <a:t>‹#›</a:t>
            </a:fld>
            <a:endParaRPr lang="ru-RU" altLang="ru-RU"/>
          </a:p>
        </p:txBody>
      </p:sp>
    </p:spTree>
    <p:extLst>
      <p:ext uri="{BB962C8B-B14F-4D97-AF65-F5344CB8AC3E}">
        <p14:creationId xmlns:p14="http://schemas.microsoft.com/office/powerpoint/2010/main" val="283093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44235AA6-2529-43BD-A7D3-B616FD82F4E7}" type="slidenum">
              <a:rPr lang="ru-RU" altLang="ru-RU"/>
              <a:pPr/>
              <a:t>‹#›</a:t>
            </a:fld>
            <a:endParaRPr lang="ru-RU" altLang="ru-RU"/>
          </a:p>
        </p:txBody>
      </p:sp>
    </p:spTree>
    <p:extLst>
      <p:ext uri="{BB962C8B-B14F-4D97-AF65-F5344CB8AC3E}">
        <p14:creationId xmlns:p14="http://schemas.microsoft.com/office/powerpoint/2010/main" val="261202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B4CFE7B2-A669-48E6-9F51-E3ECEEEF9BE6}" type="slidenum">
              <a:rPr lang="ru-RU" altLang="ru-RU"/>
              <a:pPr/>
              <a:t>‹#›</a:t>
            </a:fld>
            <a:endParaRPr lang="ru-RU" altLang="ru-RU"/>
          </a:p>
        </p:txBody>
      </p:sp>
    </p:spTree>
    <p:extLst>
      <p:ext uri="{BB962C8B-B14F-4D97-AF65-F5344CB8AC3E}">
        <p14:creationId xmlns:p14="http://schemas.microsoft.com/office/powerpoint/2010/main" val="131709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A3A39E33-80D4-450B-8277-BD8F778D2ACD}" type="slidenum">
              <a:rPr lang="ru-RU" altLang="ru-RU"/>
              <a:pPr/>
              <a:t>‹#›</a:t>
            </a:fld>
            <a:endParaRPr lang="ru-RU" altLang="ru-RU"/>
          </a:p>
        </p:txBody>
      </p:sp>
    </p:spTree>
    <p:extLst>
      <p:ext uri="{BB962C8B-B14F-4D97-AF65-F5344CB8AC3E}">
        <p14:creationId xmlns:p14="http://schemas.microsoft.com/office/powerpoint/2010/main" val="179853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F1E2FC36-ADAB-47B9-8810-9B8F3AC2D0E9}" type="slidenum">
              <a:rPr lang="ru-RU" altLang="ru-RU"/>
              <a:pPr/>
              <a:t>‹#›</a:t>
            </a:fld>
            <a:endParaRPr lang="ru-RU" altLang="ru-RU"/>
          </a:p>
        </p:txBody>
      </p:sp>
    </p:spTree>
    <p:extLst>
      <p:ext uri="{BB962C8B-B14F-4D97-AF65-F5344CB8AC3E}">
        <p14:creationId xmlns:p14="http://schemas.microsoft.com/office/powerpoint/2010/main" val="70013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631D6F21-306F-4321-A123-AFEC03FA8C6C}" type="slidenum">
              <a:rPr lang="ru-RU" altLang="ru-RU"/>
              <a:pPr/>
              <a:t>‹#›</a:t>
            </a:fld>
            <a:endParaRPr lang="ru-RU" altLang="ru-RU"/>
          </a:p>
        </p:txBody>
      </p:sp>
    </p:spTree>
    <p:extLst>
      <p:ext uri="{BB962C8B-B14F-4D97-AF65-F5344CB8AC3E}">
        <p14:creationId xmlns:p14="http://schemas.microsoft.com/office/powerpoint/2010/main" val="67316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D394B758-8860-408F-8634-97D29D010C24}" type="slidenum">
              <a:rPr lang="ru-RU" altLang="ru-RU"/>
              <a:pPr/>
              <a:t>‹#›</a:t>
            </a:fld>
            <a:endParaRPr lang="ru-RU" altLang="ru-RU"/>
          </a:p>
        </p:txBody>
      </p:sp>
    </p:spTree>
    <p:extLst>
      <p:ext uri="{BB962C8B-B14F-4D97-AF65-F5344CB8AC3E}">
        <p14:creationId xmlns:p14="http://schemas.microsoft.com/office/powerpoint/2010/main" val="75845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B83704A-1DC9-4EBA-BB3C-E4704E8FF640}"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441325" y="450850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ИТС</a:t>
            </a:r>
            <a:r>
              <a:rPr lang="ru-RU" altLang="ru-RU" sz="2000">
                <a:solidFill>
                  <a:srgbClr val="800080"/>
                </a:solidFill>
                <a:effectLst>
                  <a:outerShdw blurRad="38100" dist="38100" dir="2700000" algn="tl">
                    <a:srgbClr val="C0C0C0"/>
                  </a:outerShdw>
                </a:effectLst>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058" name="Text Box 10"/>
          <p:cNvSpPr txBox="1">
            <a:spLocks noChangeArrowheads="1"/>
          </p:cNvSpPr>
          <p:nvPr/>
        </p:nvSpPr>
        <p:spPr bwMode="auto">
          <a:xfrm>
            <a:off x="792163" y="3473450"/>
            <a:ext cx="7515225" cy="10064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336600"/>
                </a:solidFill>
              </a:rPr>
              <a:t>Раздел </a:t>
            </a:r>
            <a:r>
              <a:rPr lang="en-US" altLang="ru-RU" sz="2000" b="1">
                <a:solidFill>
                  <a:srgbClr val="336600"/>
                </a:solidFill>
              </a:rPr>
              <a:t>I: </a:t>
            </a:r>
            <a:r>
              <a:rPr lang="ru-RU" altLang="ru-RU" sz="2000" b="1">
                <a:solidFill>
                  <a:srgbClr val="336600"/>
                </a:solidFill>
              </a:rPr>
              <a:t>ОБЩАЯ ХАРАКТЕРИСТИКА ОРГАНИЗАЦИИ</a:t>
            </a:r>
          </a:p>
          <a:p>
            <a:pPr algn="ctr"/>
            <a:r>
              <a:rPr lang="ru-RU" altLang="ru-RU" sz="2000" b="1">
                <a:solidFill>
                  <a:srgbClr val="336600"/>
                </a:solidFill>
              </a:rPr>
              <a:t> ИНФОРМАЦИОННОГО ОБМЕНА</a:t>
            </a:r>
          </a:p>
          <a:p>
            <a:pPr algn="ctr"/>
            <a:r>
              <a:rPr lang="ru-RU" altLang="ru-RU" sz="2000" b="1">
                <a:solidFill>
                  <a:srgbClr val="336600"/>
                </a:solidFill>
              </a:rPr>
              <a:t> В ИНФОРМАЦИОННО-ТЕХНОЛОГИЧЕСКИХ СЕТЯХ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i="1">
                <a:solidFill>
                  <a:srgbClr val="CC0000"/>
                </a:solidFill>
              </a:rPr>
              <a:t>КУРС ЛЕКЦИЙ</a:t>
            </a:r>
          </a:p>
          <a:p>
            <a:pPr algn="ctr"/>
            <a:endParaRPr lang="ru-RU" altLang="ru-RU" sz="2400" b="1">
              <a:solidFill>
                <a:srgbClr val="CC0000"/>
              </a:solidFill>
            </a:endParaRPr>
          </a:p>
          <a:p>
            <a:pPr algn="ctr"/>
            <a:r>
              <a:rPr lang="ru-RU" altLang="ru-RU" sz="2800" b="1">
                <a:solidFill>
                  <a:srgbClr val="FF0000"/>
                </a:solidFill>
              </a:rPr>
              <a:t>ОРГАНИЗАЦИЯ И</a:t>
            </a:r>
          </a:p>
          <a:p>
            <a:pPr algn="ctr"/>
            <a:r>
              <a:rPr lang="ru-RU" altLang="ru-RU" sz="2800" b="1">
                <a:solidFill>
                  <a:srgbClr val="FF0000"/>
                </a:solidFill>
              </a:rPr>
              <a:t>ОБЕСПЕЧЕНИЕ БЕЗОПАСНОСТИ</a:t>
            </a:r>
          </a:p>
          <a:p>
            <a:pPr algn="ctr"/>
            <a:r>
              <a:rPr lang="ru-RU" altLang="ru-RU" sz="2800" b="1">
                <a:solidFill>
                  <a:srgbClr val="FF0000"/>
                </a:solidFill>
              </a:rPr>
              <a:t>ИНФОРМАЦИОННО-ТЕХНОЛОГИЧЕСКИХ</a:t>
            </a:r>
          </a:p>
          <a:p>
            <a:pPr algn="ctr"/>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30403" name="Text Box 3"/>
          <p:cNvSpPr txBox="1">
            <a:spLocks noChangeArrowheads="1"/>
          </p:cNvSpPr>
          <p:nvPr/>
        </p:nvSpPr>
        <p:spPr bwMode="auto">
          <a:xfrm>
            <a:off x="250825" y="1268413"/>
            <a:ext cx="864235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000" i="1">
                <a:solidFill>
                  <a:srgbClr val="800080"/>
                </a:solidFill>
              </a:rPr>
              <a:t>Техническое обслуживание сети</a:t>
            </a:r>
            <a:r>
              <a:rPr lang="ru-RU" altLang="ru-RU" sz="3000">
                <a:solidFill>
                  <a:srgbClr val="800080"/>
                </a:solidFill>
              </a:rPr>
              <a:t> сводится к наблюдению за ее состоянием, контролю работоспособности компонентов и поиску неисправностей. Операторы сети имеют возможность проверять активность компонентов сети, инициировать тестирование каналов, узлов связи и ЭВМ (их транспортных и прочих модулей), получать эксплуатационную статистику о числе отказов и рестартов в каналах, узлах связи, терминальных и главных ЭВМ.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29379" name="Text Box 3"/>
          <p:cNvSpPr txBox="1">
            <a:spLocks noChangeArrowheads="1"/>
          </p:cNvSpPr>
          <p:nvPr/>
        </p:nvSpPr>
        <p:spPr bwMode="auto">
          <a:xfrm>
            <a:off x="250825" y="819150"/>
            <a:ext cx="8642350" cy="57864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i="1">
                <a:solidFill>
                  <a:srgbClr val="800080"/>
                </a:solidFill>
              </a:rPr>
              <a:t>Способ тестирования и поиска неисправностей</a:t>
            </a:r>
            <a:r>
              <a:rPr lang="ru-RU" altLang="ru-RU" sz="2200">
                <a:solidFill>
                  <a:srgbClr val="800080"/>
                </a:solidFill>
              </a:rPr>
              <a:t> зависит от типа средств, реализующих сетевые функции. Наиболее широко применяется </a:t>
            </a:r>
            <a:r>
              <a:rPr lang="ru-RU" altLang="ru-RU" sz="2200" i="1">
                <a:solidFill>
                  <a:srgbClr val="800080"/>
                </a:solidFill>
              </a:rPr>
              <a:t>способ эхо-контроля </a:t>
            </a:r>
            <a:r>
              <a:rPr lang="ru-RU" altLang="ru-RU" sz="2200">
                <a:solidFill>
                  <a:srgbClr val="800080"/>
                </a:solidFill>
              </a:rPr>
              <a:t>(</a:t>
            </a:r>
            <a:r>
              <a:rPr lang="en-US" altLang="ru-RU" sz="2200">
                <a:solidFill>
                  <a:srgbClr val="800080"/>
                </a:solidFill>
              </a:rPr>
              <a:t>ping</a:t>
            </a:r>
            <a:r>
              <a:rPr lang="ru-RU" altLang="ru-RU" sz="2200">
                <a:solidFill>
                  <a:srgbClr val="800080"/>
                </a:solidFill>
              </a:rPr>
              <a:t>), основанный на передаче специальных пакетов, возвращаемых тестируемым элементом в систему — источник пакетов (рис.7.1). Программа контроля сети, размещаемая в ЦАУ, проверяет работоспособность элементов сети (уровней 1...4 ЭМВОС) путем посылки контрольных пакетов, адресованных требуемым элементам сети — оконечному оборудованию каналов, средствам управления в узлах связи, уровневым средствам управления ЭВМ. Элементы в ответ на контрольные пакеты формируют </a:t>
            </a:r>
            <a:r>
              <a:rPr lang="ru-RU" altLang="ru-RU" sz="2200" i="1">
                <a:solidFill>
                  <a:srgbClr val="800080"/>
                </a:solidFill>
              </a:rPr>
              <a:t>эхо-пакеты</a:t>
            </a:r>
            <a:r>
              <a:rPr lang="ru-RU" altLang="ru-RU" sz="2200">
                <a:solidFill>
                  <a:srgbClr val="800080"/>
                </a:solidFill>
              </a:rPr>
              <a:t>, получение которых ЦАУ свидетельствует о работоспособности тракта контролируемого элемента. Получаемая в процессе контроля информация позволяет диагностировать отказавший элемент. Этот же способ используется в ГВМ для контроля каналов передачи данных, связывающих ЭВМ с СПД.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81" name="Text Box 85"/>
          <p:cNvSpPr txBox="1">
            <a:spLocks noChangeArrowheads="1"/>
          </p:cNvSpPr>
          <p:nvPr/>
        </p:nvSpPr>
        <p:spPr bwMode="auto">
          <a:xfrm>
            <a:off x="971550" y="5994400"/>
            <a:ext cx="7200900" cy="427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b="1">
                <a:solidFill>
                  <a:srgbClr val="800080"/>
                </a:solidFill>
                <a:latin typeface="Tahoma" panose="020B0604030504040204" pitchFamily="34" charset="0"/>
              </a:rPr>
              <a:t>Рис.7.1. Эхо-контроль каналов и систем </a:t>
            </a:r>
          </a:p>
        </p:txBody>
      </p:sp>
      <p:sp>
        <p:nvSpPr>
          <p:cNvPr id="132183" name="Text Box 87"/>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grpSp>
        <p:nvGrpSpPr>
          <p:cNvPr id="132256" name="Group 160"/>
          <p:cNvGrpSpPr>
            <a:grpSpLocks/>
          </p:cNvGrpSpPr>
          <p:nvPr/>
        </p:nvGrpSpPr>
        <p:grpSpPr bwMode="auto">
          <a:xfrm>
            <a:off x="250825" y="1089025"/>
            <a:ext cx="8642350" cy="4589463"/>
            <a:chOff x="158" y="686"/>
            <a:chExt cx="5444" cy="2891"/>
          </a:xfrm>
        </p:grpSpPr>
        <p:sp>
          <p:nvSpPr>
            <p:cNvPr id="132190" name="Rectangle 94"/>
            <p:cNvSpPr>
              <a:spLocks noChangeArrowheads="1"/>
            </p:cNvSpPr>
            <p:nvPr/>
          </p:nvSpPr>
          <p:spPr bwMode="auto">
            <a:xfrm>
              <a:off x="1205" y="686"/>
              <a:ext cx="837" cy="1663"/>
            </a:xfrm>
            <a:prstGeom prst="rect">
              <a:avLst/>
            </a:prstGeom>
            <a:solidFill>
              <a:srgbClr val="E6FFB3"/>
            </a:solidFill>
            <a:ln w="28575">
              <a:solidFill>
                <a:srgbClr val="D27D00"/>
              </a:solidFill>
              <a:miter lim="800000"/>
              <a:headEnd/>
              <a:tailEnd/>
            </a:ln>
          </p:spPr>
          <p:txBody>
            <a:bodyPr/>
            <a:lstStyle/>
            <a:p>
              <a:endParaRPr lang="ru-RU"/>
            </a:p>
          </p:txBody>
        </p:sp>
        <p:sp>
          <p:nvSpPr>
            <p:cNvPr id="132185" name="Text Box 89"/>
            <p:cNvSpPr txBox="1">
              <a:spLocks noChangeArrowheads="1"/>
            </p:cNvSpPr>
            <p:nvPr/>
          </p:nvSpPr>
          <p:spPr bwMode="auto">
            <a:xfrm>
              <a:off x="1484" y="729"/>
              <a:ext cx="279"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000099"/>
                  </a:solidFill>
                  <a:latin typeface="Tahoma" panose="020B0604030504040204" pitchFamily="34" charset="0"/>
                </a:rPr>
                <a:t>УС</a:t>
              </a:r>
              <a:endParaRPr lang="ru-RU" altLang="ru-RU" sz="2000" b="1">
                <a:solidFill>
                  <a:srgbClr val="000099"/>
                </a:solidFill>
              </a:endParaRPr>
            </a:p>
          </p:txBody>
        </p:sp>
        <p:sp>
          <p:nvSpPr>
            <p:cNvPr id="132188" name="Rectangle 92"/>
            <p:cNvSpPr>
              <a:spLocks noChangeArrowheads="1"/>
            </p:cNvSpPr>
            <p:nvPr/>
          </p:nvSpPr>
          <p:spPr bwMode="auto">
            <a:xfrm>
              <a:off x="158" y="2349"/>
              <a:ext cx="838" cy="1030"/>
            </a:xfrm>
            <a:prstGeom prst="rect">
              <a:avLst/>
            </a:prstGeom>
            <a:solidFill>
              <a:srgbClr val="FFD1D1"/>
            </a:solidFill>
            <a:ln w="28575">
              <a:solidFill>
                <a:srgbClr val="CC0000"/>
              </a:solidFill>
              <a:miter lim="800000"/>
              <a:headEnd/>
              <a:tailEnd/>
            </a:ln>
          </p:spPr>
          <p:txBody>
            <a:bodyPr/>
            <a:lstStyle/>
            <a:p>
              <a:endParaRPr lang="ru-RU"/>
            </a:p>
          </p:txBody>
        </p:sp>
        <p:sp>
          <p:nvSpPr>
            <p:cNvPr id="132189" name="Rectangle 93"/>
            <p:cNvSpPr>
              <a:spLocks noChangeArrowheads="1"/>
            </p:cNvSpPr>
            <p:nvPr/>
          </p:nvSpPr>
          <p:spPr bwMode="auto">
            <a:xfrm>
              <a:off x="228" y="2666"/>
              <a:ext cx="698" cy="634"/>
            </a:xfrm>
            <a:prstGeom prst="rect">
              <a:avLst/>
            </a:prstGeom>
            <a:solidFill>
              <a:srgbClr val="C5FFFF"/>
            </a:solidFill>
            <a:ln w="28575">
              <a:solidFill>
                <a:srgbClr val="000099"/>
              </a:solidFill>
              <a:miter lim="800000"/>
              <a:headEnd/>
              <a:tailEnd/>
            </a:ln>
          </p:spPr>
          <p:txBody>
            <a:bodyPr/>
            <a:lstStyle/>
            <a:p>
              <a:endParaRPr lang="ru-RU"/>
            </a:p>
          </p:txBody>
        </p:sp>
        <p:sp>
          <p:nvSpPr>
            <p:cNvPr id="132191" name="Line 95"/>
            <p:cNvSpPr>
              <a:spLocks noChangeShapeType="1"/>
            </p:cNvSpPr>
            <p:nvPr/>
          </p:nvSpPr>
          <p:spPr bwMode="auto">
            <a:xfrm>
              <a:off x="1205" y="1399"/>
              <a:ext cx="837" cy="0"/>
            </a:xfrm>
            <a:prstGeom prst="line">
              <a:avLst/>
            </a:prstGeom>
            <a:noFill/>
            <a:ln w="28575">
              <a:solidFill>
                <a:srgbClr val="D27D00"/>
              </a:solidFill>
              <a:round/>
              <a:headEnd/>
              <a:tailEnd/>
            </a:ln>
          </p:spPr>
          <p:txBody>
            <a:bodyPr/>
            <a:lstStyle/>
            <a:p>
              <a:endParaRPr lang="ru-RU"/>
            </a:p>
          </p:txBody>
        </p:sp>
        <p:sp>
          <p:nvSpPr>
            <p:cNvPr id="132192" name="Line 96"/>
            <p:cNvSpPr>
              <a:spLocks noChangeShapeType="1"/>
            </p:cNvSpPr>
            <p:nvPr/>
          </p:nvSpPr>
          <p:spPr bwMode="auto">
            <a:xfrm>
              <a:off x="1205" y="1874"/>
              <a:ext cx="837" cy="0"/>
            </a:xfrm>
            <a:prstGeom prst="line">
              <a:avLst/>
            </a:prstGeom>
            <a:noFill/>
            <a:ln w="28575">
              <a:solidFill>
                <a:srgbClr val="D27D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93" name="Line 97"/>
            <p:cNvSpPr>
              <a:spLocks noChangeShapeType="1"/>
            </p:cNvSpPr>
            <p:nvPr/>
          </p:nvSpPr>
          <p:spPr bwMode="auto">
            <a:xfrm rot="-5400000">
              <a:off x="1149" y="1874"/>
              <a:ext cx="950" cy="0"/>
            </a:xfrm>
            <a:prstGeom prst="line">
              <a:avLst/>
            </a:prstGeom>
            <a:noFill/>
            <a:ln w="28575">
              <a:solidFill>
                <a:srgbClr val="D27D00"/>
              </a:solidFill>
              <a:round/>
              <a:headEnd/>
              <a:tailEnd/>
            </a:ln>
          </p:spPr>
          <p:txBody>
            <a:bodyPr/>
            <a:lstStyle/>
            <a:p>
              <a:endParaRPr lang="ru-RU"/>
            </a:p>
          </p:txBody>
        </p:sp>
        <p:sp>
          <p:nvSpPr>
            <p:cNvPr id="132194" name="Rectangle 98"/>
            <p:cNvSpPr>
              <a:spLocks noChangeArrowheads="1"/>
            </p:cNvSpPr>
            <p:nvPr/>
          </p:nvSpPr>
          <p:spPr bwMode="auto">
            <a:xfrm>
              <a:off x="2391" y="686"/>
              <a:ext cx="838" cy="1663"/>
            </a:xfrm>
            <a:prstGeom prst="rect">
              <a:avLst/>
            </a:prstGeom>
            <a:solidFill>
              <a:srgbClr val="C5FFFF"/>
            </a:solidFill>
            <a:ln w="28575">
              <a:solidFill>
                <a:srgbClr val="006666"/>
              </a:solidFill>
              <a:miter lim="800000"/>
              <a:headEnd/>
              <a:tailEnd/>
            </a:ln>
          </p:spPr>
          <p:txBody>
            <a:bodyPr/>
            <a:lstStyle/>
            <a:p>
              <a:endParaRPr lang="ru-RU"/>
            </a:p>
          </p:txBody>
        </p:sp>
        <p:sp>
          <p:nvSpPr>
            <p:cNvPr id="132195" name="Line 99"/>
            <p:cNvSpPr>
              <a:spLocks noChangeShapeType="1"/>
            </p:cNvSpPr>
            <p:nvPr/>
          </p:nvSpPr>
          <p:spPr bwMode="auto">
            <a:xfrm>
              <a:off x="2391" y="1399"/>
              <a:ext cx="838" cy="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96" name="Line 100"/>
            <p:cNvSpPr>
              <a:spLocks noChangeShapeType="1"/>
            </p:cNvSpPr>
            <p:nvPr/>
          </p:nvSpPr>
          <p:spPr bwMode="auto">
            <a:xfrm>
              <a:off x="2391" y="1874"/>
              <a:ext cx="838" cy="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97" name="Line 101"/>
            <p:cNvSpPr>
              <a:spLocks noChangeShapeType="1"/>
            </p:cNvSpPr>
            <p:nvPr/>
          </p:nvSpPr>
          <p:spPr bwMode="auto">
            <a:xfrm rot="-5400000">
              <a:off x="2335" y="1874"/>
              <a:ext cx="950" cy="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2198" name="Rectangle 102"/>
            <p:cNvSpPr>
              <a:spLocks noChangeArrowheads="1"/>
            </p:cNvSpPr>
            <p:nvPr/>
          </p:nvSpPr>
          <p:spPr bwMode="auto">
            <a:xfrm rot="5400000">
              <a:off x="4005" y="1782"/>
              <a:ext cx="1030" cy="2164"/>
            </a:xfrm>
            <a:prstGeom prst="rect">
              <a:avLst/>
            </a:prstGeom>
            <a:solidFill>
              <a:srgbClr val="D3EBED"/>
            </a:solidFill>
            <a:ln w="28575">
              <a:solidFill>
                <a:srgbClr val="000099"/>
              </a:solidFill>
              <a:miter lim="800000"/>
              <a:headEnd/>
              <a:tailEnd/>
            </a:ln>
          </p:spPr>
          <p:txBody>
            <a:bodyPr/>
            <a:lstStyle/>
            <a:p>
              <a:endParaRPr lang="ru-RU"/>
            </a:p>
          </p:txBody>
        </p:sp>
        <p:sp>
          <p:nvSpPr>
            <p:cNvPr id="132199" name="Freeform 103"/>
            <p:cNvSpPr>
              <a:spLocks/>
            </p:cNvSpPr>
            <p:nvPr/>
          </p:nvSpPr>
          <p:spPr bwMode="auto">
            <a:xfrm>
              <a:off x="1833" y="2346"/>
              <a:ext cx="770" cy="635"/>
            </a:xfrm>
            <a:custGeom>
              <a:avLst/>
              <a:gdLst>
                <a:gd name="T0" fmla="*/ 0 w 1258"/>
                <a:gd name="T1" fmla="*/ 4 h 913"/>
                <a:gd name="T2" fmla="*/ 1 w 1258"/>
                <a:gd name="T3" fmla="*/ 913 h 913"/>
                <a:gd name="T4" fmla="*/ 1258 w 1258"/>
                <a:gd name="T5" fmla="*/ 913 h 913"/>
                <a:gd name="T6" fmla="*/ 1258 w 1258"/>
                <a:gd name="T7" fmla="*/ 0 h 913"/>
              </a:gdLst>
              <a:ahLst/>
              <a:cxnLst>
                <a:cxn ang="0">
                  <a:pos x="T0" y="T1"/>
                </a:cxn>
                <a:cxn ang="0">
                  <a:pos x="T2" y="T3"/>
                </a:cxn>
                <a:cxn ang="0">
                  <a:pos x="T4" y="T5"/>
                </a:cxn>
                <a:cxn ang="0">
                  <a:pos x="T6" y="T7"/>
                </a:cxn>
              </a:cxnLst>
              <a:rect l="0" t="0" r="r" b="b"/>
              <a:pathLst>
                <a:path w="1258" h="913">
                  <a:moveTo>
                    <a:pt x="0" y="4"/>
                  </a:moveTo>
                  <a:lnTo>
                    <a:pt x="1" y="913"/>
                  </a:lnTo>
                  <a:lnTo>
                    <a:pt x="1258" y="913"/>
                  </a:lnTo>
                  <a:lnTo>
                    <a:pt x="1258" y="0"/>
                  </a:lnTo>
                </a:path>
              </a:pathLst>
            </a:custGeom>
            <a:noFill/>
            <a:ln w="1905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00" name="Freeform 104"/>
            <p:cNvSpPr>
              <a:spLocks/>
            </p:cNvSpPr>
            <p:nvPr/>
          </p:nvSpPr>
          <p:spPr bwMode="auto">
            <a:xfrm>
              <a:off x="926" y="2349"/>
              <a:ext cx="488" cy="634"/>
            </a:xfrm>
            <a:custGeom>
              <a:avLst/>
              <a:gdLst>
                <a:gd name="T0" fmla="*/ 798 w 798"/>
                <a:gd name="T1" fmla="*/ 0 h 912"/>
                <a:gd name="T2" fmla="*/ 793 w 798"/>
                <a:gd name="T3" fmla="*/ 909 h 912"/>
                <a:gd name="T4" fmla="*/ 0 w 798"/>
                <a:gd name="T5" fmla="*/ 912 h 912"/>
              </a:gdLst>
              <a:ahLst/>
              <a:cxnLst>
                <a:cxn ang="0">
                  <a:pos x="T0" y="T1"/>
                </a:cxn>
                <a:cxn ang="0">
                  <a:pos x="T2" y="T3"/>
                </a:cxn>
                <a:cxn ang="0">
                  <a:pos x="T4" y="T5"/>
                </a:cxn>
              </a:cxnLst>
              <a:rect l="0" t="0" r="r" b="b"/>
              <a:pathLst>
                <a:path w="798" h="912">
                  <a:moveTo>
                    <a:pt x="798" y="0"/>
                  </a:moveTo>
                  <a:lnTo>
                    <a:pt x="793" y="909"/>
                  </a:lnTo>
                  <a:lnTo>
                    <a:pt x="0" y="912"/>
                  </a:lnTo>
                </a:path>
              </a:pathLst>
            </a:custGeom>
            <a:noFill/>
            <a:ln w="1905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01" name="Freeform 105"/>
            <p:cNvSpPr>
              <a:spLocks/>
            </p:cNvSpPr>
            <p:nvPr/>
          </p:nvSpPr>
          <p:spPr bwMode="auto">
            <a:xfrm>
              <a:off x="3020" y="2349"/>
              <a:ext cx="2169" cy="634"/>
            </a:xfrm>
            <a:custGeom>
              <a:avLst/>
              <a:gdLst>
                <a:gd name="T0" fmla="*/ 0 w 3543"/>
                <a:gd name="T1" fmla="*/ 0 h 912"/>
                <a:gd name="T2" fmla="*/ 0 w 3543"/>
                <a:gd name="T3" fmla="*/ 909 h 912"/>
                <a:gd name="T4" fmla="*/ 3543 w 3543"/>
                <a:gd name="T5" fmla="*/ 912 h 912"/>
              </a:gdLst>
              <a:ahLst/>
              <a:cxnLst>
                <a:cxn ang="0">
                  <a:pos x="T0" y="T1"/>
                </a:cxn>
                <a:cxn ang="0">
                  <a:pos x="T2" y="T3"/>
                </a:cxn>
                <a:cxn ang="0">
                  <a:pos x="T4" y="T5"/>
                </a:cxn>
              </a:cxnLst>
              <a:rect l="0" t="0" r="r" b="b"/>
              <a:pathLst>
                <a:path w="3543" h="912">
                  <a:moveTo>
                    <a:pt x="0" y="0"/>
                  </a:moveTo>
                  <a:lnTo>
                    <a:pt x="0" y="909"/>
                  </a:lnTo>
                  <a:lnTo>
                    <a:pt x="3543" y="912"/>
                  </a:lnTo>
                </a:path>
              </a:pathLst>
            </a:custGeom>
            <a:noFill/>
            <a:ln w="1905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02" name="Rectangle 106"/>
            <p:cNvSpPr>
              <a:spLocks noChangeArrowheads="1"/>
            </p:cNvSpPr>
            <p:nvPr/>
          </p:nvSpPr>
          <p:spPr bwMode="auto">
            <a:xfrm rot="5400000">
              <a:off x="3362" y="2812"/>
              <a:ext cx="634" cy="342"/>
            </a:xfrm>
            <a:prstGeom prst="rect">
              <a:avLst/>
            </a:prstGeom>
            <a:solidFill>
              <a:srgbClr val="FFCCFF"/>
            </a:solidFill>
            <a:ln w="28575">
              <a:solidFill>
                <a:srgbClr val="000099"/>
              </a:solidFill>
              <a:miter lim="800000"/>
              <a:headEnd/>
              <a:tailEnd/>
            </a:ln>
          </p:spPr>
          <p:txBody>
            <a:bodyPr/>
            <a:lstStyle/>
            <a:p>
              <a:endParaRPr lang="ru-RU"/>
            </a:p>
          </p:txBody>
        </p:sp>
        <p:sp>
          <p:nvSpPr>
            <p:cNvPr id="132203" name="Rectangle 107"/>
            <p:cNvSpPr>
              <a:spLocks noChangeArrowheads="1"/>
            </p:cNvSpPr>
            <p:nvPr/>
          </p:nvSpPr>
          <p:spPr bwMode="auto">
            <a:xfrm rot="5400000">
              <a:off x="3921" y="2812"/>
              <a:ext cx="634" cy="341"/>
            </a:xfrm>
            <a:prstGeom prst="rect">
              <a:avLst/>
            </a:prstGeom>
            <a:solidFill>
              <a:srgbClr val="FFCCFF"/>
            </a:solidFill>
            <a:ln w="28575">
              <a:solidFill>
                <a:srgbClr val="000099"/>
              </a:solidFill>
              <a:miter lim="800000"/>
              <a:headEnd/>
              <a:tailEnd/>
            </a:ln>
          </p:spPr>
          <p:txBody>
            <a:bodyPr/>
            <a:lstStyle/>
            <a:p>
              <a:endParaRPr lang="ru-RU"/>
            </a:p>
          </p:txBody>
        </p:sp>
        <p:sp>
          <p:nvSpPr>
            <p:cNvPr id="132204" name="Rectangle 108"/>
            <p:cNvSpPr>
              <a:spLocks noChangeArrowheads="1"/>
            </p:cNvSpPr>
            <p:nvPr/>
          </p:nvSpPr>
          <p:spPr bwMode="auto">
            <a:xfrm rot="5400000">
              <a:off x="4479" y="2812"/>
              <a:ext cx="634" cy="341"/>
            </a:xfrm>
            <a:prstGeom prst="rect">
              <a:avLst/>
            </a:prstGeom>
            <a:solidFill>
              <a:srgbClr val="FFCCFF"/>
            </a:solidFill>
            <a:ln w="28575">
              <a:solidFill>
                <a:srgbClr val="000099"/>
              </a:solidFill>
              <a:miter lim="800000"/>
              <a:headEnd/>
              <a:tailEnd/>
            </a:ln>
          </p:spPr>
          <p:txBody>
            <a:bodyPr/>
            <a:lstStyle/>
            <a:p>
              <a:endParaRPr lang="ru-RU"/>
            </a:p>
          </p:txBody>
        </p:sp>
        <p:sp>
          <p:nvSpPr>
            <p:cNvPr id="132205" name="Rectangle 109"/>
            <p:cNvSpPr>
              <a:spLocks noChangeArrowheads="1"/>
            </p:cNvSpPr>
            <p:nvPr/>
          </p:nvSpPr>
          <p:spPr bwMode="auto">
            <a:xfrm rot="5400000">
              <a:off x="5037" y="2812"/>
              <a:ext cx="634" cy="342"/>
            </a:xfrm>
            <a:prstGeom prst="rect">
              <a:avLst/>
            </a:prstGeom>
            <a:solidFill>
              <a:srgbClr val="FFCCFF"/>
            </a:solidFill>
            <a:ln w="28575">
              <a:solidFill>
                <a:srgbClr val="000099"/>
              </a:solidFill>
              <a:miter lim="800000"/>
              <a:headEnd/>
              <a:tailEnd/>
            </a:ln>
          </p:spPr>
          <p:txBody>
            <a:bodyPr/>
            <a:lstStyle/>
            <a:p>
              <a:endParaRPr lang="ru-RU"/>
            </a:p>
          </p:txBody>
        </p:sp>
        <p:sp>
          <p:nvSpPr>
            <p:cNvPr id="132206" name="Freeform 110"/>
            <p:cNvSpPr>
              <a:spLocks/>
            </p:cNvSpPr>
            <p:nvPr/>
          </p:nvSpPr>
          <p:spPr bwMode="auto">
            <a:xfrm>
              <a:off x="926" y="1001"/>
              <a:ext cx="4328" cy="1747"/>
            </a:xfrm>
            <a:custGeom>
              <a:avLst/>
              <a:gdLst>
                <a:gd name="T0" fmla="*/ 7070 w 7070"/>
                <a:gd name="T1" fmla="*/ 2515 h 2515"/>
                <a:gd name="T2" fmla="*/ 3653 w 7070"/>
                <a:gd name="T3" fmla="*/ 2515 h 2515"/>
                <a:gd name="T4" fmla="*/ 3653 w 7070"/>
                <a:gd name="T5" fmla="*/ 0 h 2515"/>
                <a:gd name="T6" fmla="*/ 2507 w 7070"/>
                <a:gd name="T7" fmla="*/ 0 h 2515"/>
                <a:gd name="T8" fmla="*/ 2507 w 7070"/>
                <a:gd name="T9" fmla="*/ 2515 h 2515"/>
                <a:gd name="T10" fmla="*/ 1711 w 7070"/>
                <a:gd name="T11" fmla="*/ 2514 h 2515"/>
                <a:gd name="T12" fmla="*/ 1714 w 7070"/>
                <a:gd name="T13" fmla="*/ 3 h 2515"/>
                <a:gd name="T14" fmla="*/ 570 w 7070"/>
                <a:gd name="T15" fmla="*/ 3 h 2515"/>
                <a:gd name="T16" fmla="*/ 571 w 7070"/>
                <a:gd name="T17" fmla="*/ 2511 h 2515"/>
                <a:gd name="T18" fmla="*/ 0 w 7070"/>
                <a:gd name="T19" fmla="*/ 2510 h 2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0" h="2515">
                  <a:moveTo>
                    <a:pt x="7070" y="2515"/>
                  </a:moveTo>
                  <a:lnTo>
                    <a:pt x="3653" y="2515"/>
                  </a:lnTo>
                  <a:lnTo>
                    <a:pt x="3653" y="0"/>
                  </a:lnTo>
                  <a:lnTo>
                    <a:pt x="2507" y="0"/>
                  </a:lnTo>
                  <a:lnTo>
                    <a:pt x="2507" y="2515"/>
                  </a:lnTo>
                  <a:lnTo>
                    <a:pt x="1711" y="2514"/>
                  </a:lnTo>
                  <a:lnTo>
                    <a:pt x="1714" y="3"/>
                  </a:lnTo>
                  <a:lnTo>
                    <a:pt x="570" y="3"/>
                  </a:lnTo>
                  <a:lnTo>
                    <a:pt x="571" y="2511"/>
                  </a:lnTo>
                  <a:lnTo>
                    <a:pt x="0" y="2510"/>
                  </a:lnTo>
                </a:path>
              </a:pathLst>
            </a:custGeom>
            <a:noFill/>
            <a:ln w="28575" cap="flat" cmpd="sng">
              <a:solidFill>
                <a:srgbClr val="CC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07" name="Freeform 111"/>
            <p:cNvSpPr>
              <a:spLocks/>
            </p:cNvSpPr>
            <p:nvPr/>
          </p:nvSpPr>
          <p:spPr bwMode="auto">
            <a:xfrm>
              <a:off x="926" y="1320"/>
              <a:ext cx="4328" cy="1905"/>
            </a:xfrm>
            <a:custGeom>
              <a:avLst/>
              <a:gdLst>
                <a:gd name="T0" fmla="*/ 7070 w 7070"/>
                <a:gd name="T1" fmla="*/ 2743 h 2743"/>
                <a:gd name="T2" fmla="*/ 3193 w 7070"/>
                <a:gd name="T3" fmla="*/ 2742 h 2743"/>
                <a:gd name="T4" fmla="*/ 3193 w 7070"/>
                <a:gd name="T5" fmla="*/ 0 h 2743"/>
                <a:gd name="T6" fmla="*/ 2968 w 7070"/>
                <a:gd name="T7" fmla="*/ 0 h 2743"/>
                <a:gd name="T8" fmla="*/ 2965 w 7070"/>
                <a:gd name="T9" fmla="*/ 2736 h 2743"/>
                <a:gd name="T10" fmla="*/ 1255 w 7070"/>
                <a:gd name="T11" fmla="*/ 2742 h 2743"/>
                <a:gd name="T12" fmla="*/ 1255 w 7070"/>
                <a:gd name="T13" fmla="*/ 3 h 2743"/>
                <a:gd name="T14" fmla="*/ 1027 w 7070"/>
                <a:gd name="T15" fmla="*/ 3 h 2743"/>
                <a:gd name="T16" fmla="*/ 1027 w 7070"/>
                <a:gd name="T17" fmla="*/ 2739 h 2743"/>
                <a:gd name="T18" fmla="*/ 0 w 7070"/>
                <a:gd name="T19" fmla="*/ 2738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70" h="2743">
                  <a:moveTo>
                    <a:pt x="7070" y="2743"/>
                  </a:moveTo>
                  <a:lnTo>
                    <a:pt x="3193" y="2742"/>
                  </a:lnTo>
                  <a:lnTo>
                    <a:pt x="3193" y="0"/>
                  </a:lnTo>
                  <a:lnTo>
                    <a:pt x="2968" y="0"/>
                  </a:lnTo>
                  <a:lnTo>
                    <a:pt x="2965" y="2736"/>
                  </a:lnTo>
                  <a:lnTo>
                    <a:pt x="1255" y="2742"/>
                  </a:lnTo>
                  <a:lnTo>
                    <a:pt x="1255" y="3"/>
                  </a:lnTo>
                  <a:lnTo>
                    <a:pt x="1027" y="3"/>
                  </a:lnTo>
                  <a:lnTo>
                    <a:pt x="1027" y="2739"/>
                  </a:lnTo>
                  <a:lnTo>
                    <a:pt x="0" y="2738"/>
                  </a:lnTo>
                </a:path>
              </a:pathLst>
            </a:custGeom>
            <a:noFill/>
            <a:ln w="28575" cap="flat" cmpd="sng">
              <a:solidFill>
                <a:srgbClr val="CC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08" name="Arc 112"/>
            <p:cNvSpPr>
              <a:spLocks/>
            </p:cNvSpPr>
            <p:nvPr/>
          </p:nvSpPr>
          <p:spPr bwMode="auto">
            <a:xfrm>
              <a:off x="1624" y="1003"/>
              <a:ext cx="139" cy="317"/>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09" name="Arc 113"/>
            <p:cNvSpPr>
              <a:spLocks/>
            </p:cNvSpPr>
            <p:nvPr/>
          </p:nvSpPr>
          <p:spPr bwMode="auto">
            <a:xfrm rot="-5400000">
              <a:off x="1335" y="1497"/>
              <a:ext cx="159" cy="279"/>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10" name="Arc 114"/>
            <p:cNvSpPr>
              <a:spLocks/>
            </p:cNvSpPr>
            <p:nvPr/>
          </p:nvSpPr>
          <p:spPr bwMode="auto">
            <a:xfrm rot="-16200000">
              <a:off x="1753" y="1576"/>
              <a:ext cx="159" cy="280"/>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11" name="Arc 115"/>
            <p:cNvSpPr>
              <a:spLocks/>
            </p:cNvSpPr>
            <p:nvPr/>
          </p:nvSpPr>
          <p:spPr bwMode="auto">
            <a:xfrm>
              <a:off x="2810" y="1003"/>
              <a:ext cx="140" cy="317"/>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12" name="Arc 116"/>
            <p:cNvSpPr>
              <a:spLocks/>
            </p:cNvSpPr>
            <p:nvPr/>
          </p:nvSpPr>
          <p:spPr bwMode="auto">
            <a:xfrm rot="-5400000">
              <a:off x="2521" y="1497"/>
              <a:ext cx="159" cy="279"/>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13" name="Arc 117"/>
            <p:cNvSpPr>
              <a:spLocks/>
            </p:cNvSpPr>
            <p:nvPr/>
          </p:nvSpPr>
          <p:spPr bwMode="auto">
            <a:xfrm rot="-16200000">
              <a:off x="2940" y="1576"/>
              <a:ext cx="159" cy="279"/>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14" name="Line 118"/>
            <p:cNvSpPr>
              <a:spLocks noChangeShapeType="1"/>
            </p:cNvSpPr>
            <p:nvPr/>
          </p:nvSpPr>
          <p:spPr bwMode="auto">
            <a:xfrm>
              <a:off x="1554" y="2032"/>
              <a:ext cx="0" cy="159"/>
            </a:xfrm>
            <a:prstGeom prst="line">
              <a:avLst/>
            </a:prstGeom>
            <a:noFill/>
            <a:ln w="28575">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15" name="Line 119"/>
            <p:cNvSpPr>
              <a:spLocks noChangeShapeType="1"/>
            </p:cNvSpPr>
            <p:nvPr/>
          </p:nvSpPr>
          <p:spPr bwMode="auto">
            <a:xfrm>
              <a:off x="1973" y="2032"/>
              <a:ext cx="0" cy="159"/>
            </a:xfrm>
            <a:prstGeom prst="line">
              <a:avLst/>
            </a:prstGeom>
            <a:noFill/>
            <a:ln w="28575">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16" name="Line 120"/>
            <p:cNvSpPr>
              <a:spLocks noChangeShapeType="1"/>
            </p:cNvSpPr>
            <p:nvPr/>
          </p:nvSpPr>
          <p:spPr bwMode="auto">
            <a:xfrm>
              <a:off x="3159" y="2032"/>
              <a:ext cx="0" cy="159"/>
            </a:xfrm>
            <a:prstGeom prst="line">
              <a:avLst/>
            </a:prstGeom>
            <a:noFill/>
            <a:ln w="28575">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17" name="Line 121"/>
            <p:cNvSpPr>
              <a:spLocks noChangeShapeType="1"/>
            </p:cNvSpPr>
            <p:nvPr/>
          </p:nvSpPr>
          <p:spPr bwMode="auto">
            <a:xfrm>
              <a:off x="2740" y="2032"/>
              <a:ext cx="0" cy="159"/>
            </a:xfrm>
            <a:prstGeom prst="line">
              <a:avLst/>
            </a:prstGeom>
            <a:noFill/>
            <a:ln w="28575">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18" name="Line 122"/>
            <p:cNvSpPr>
              <a:spLocks noChangeShapeType="1"/>
            </p:cNvSpPr>
            <p:nvPr/>
          </p:nvSpPr>
          <p:spPr bwMode="auto">
            <a:xfrm flipV="1">
              <a:off x="2461" y="2032"/>
              <a:ext cx="0" cy="159"/>
            </a:xfrm>
            <a:prstGeom prst="line">
              <a:avLst/>
            </a:prstGeom>
            <a:noFill/>
            <a:ln w="28575">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19" name="Line 123"/>
            <p:cNvSpPr>
              <a:spLocks noChangeShapeType="1"/>
            </p:cNvSpPr>
            <p:nvPr/>
          </p:nvSpPr>
          <p:spPr bwMode="auto">
            <a:xfrm flipV="1">
              <a:off x="2880" y="2032"/>
              <a:ext cx="0" cy="159"/>
            </a:xfrm>
            <a:prstGeom prst="line">
              <a:avLst/>
            </a:prstGeom>
            <a:noFill/>
            <a:ln w="28575">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0" name="Line 124"/>
            <p:cNvSpPr>
              <a:spLocks noChangeShapeType="1"/>
            </p:cNvSpPr>
            <p:nvPr/>
          </p:nvSpPr>
          <p:spPr bwMode="auto">
            <a:xfrm flipV="1">
              <a:off x="1693" y="2032"/>
              <a:ext cx="0" cy="159"/>
            </a:xfrm>
            <a:prstGeom prst="line">
              <a:avLst/>
            </a:prstGeom>
            <a:noFill/>
            <a:ln w="28575">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1" name="Line 125"/>
            <p:cNvSpPr>
              <a:spLocks noChangeShapeType="1"/>
            </p:cNvSpPr>
            <p:nvPr/>
          </p:nvSpPr>
          <p:spPr bwMode="auto">
            <a:xfrm flipV="1">
              <a:off x="1275" y="2032"/>
              <a:ext cx="0" cy="159"/>
            </a:xfrm>
            <a:prstGeom prst="line">
              <a:avLst/>
            </a:prstGeom>
            <a:noFill/>
            <a:ln w="28575">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2" name="Line 126"/>
            <p:cNvSpPr>
              <a:spLocks noChangeShapeType="1"/>
            </p:cNvSpPr>
            <p:nvPr/>
          </p:nvSpPr>
          <p:spPr bwMode="auto">
            <a:xfrm rot="5400000" flipV="1">
              <a:off x="1135" y="2675"/>
              <a:ext cx="0" cy="140"/>
            </a:xfrm>
            <a:prstGeom prst="line">
              <a:avLst/>
            </a:prstGeom>
            <a:noFill/>
            <a:ln w="12700">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3" name="Line 127"/>
            <p:cNvSpPr>
              <a:spLocks noChangeShapeType="1"/>
            </p:cNvSpPr>
            <p:nvPr/>
          </p:nvSpPr>
          <p:spPr bwMode="auto">
            <a:xfrm rot="5400000" flipV="1">
              <a:off x="2217" y="2675"/>
              <a:ext cx="0" cy="140"/>
            </a:xfrm>
            <a:prstGeom prst="line">
              <a:avLst/>
            </a:prstGeom>
            <a:noFill/>
            <a:ln w="12700">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4" name="Line 128"/>
            <p:cNvSpPr>
              <a:spLocks noChangeShapeType="1"/>
            </p:cNvSpPr>
            <p:nvPr/>
          </p:nvSpPr>
          <p:spPr bwMode="auto">
            <a:xfrm rot="5400000" flipV="1">
              <a:off x="3299" y="2675"/>
              <a:ext cx="0" cy="140"/>
            </a:xfrm>
            <a:prstGeom prst="line">
              <a:avLst/>
            </a:prstGeom>
            <a:noFill/>
            <a:ln w="12700">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5" name="Line 129"/>
            <p:cNvSpPr>
              <a:spLocks noChangeShapeType="1"/>
            </p:cNvSpPr>
            <p:nvPr/>
          </p:nvSpPr>
          <p:spPr bwMode="auto">
            <a:xfrm rot="-5400000" flipH="1" flipV="1">
              <a:off x="1135" y="3150"/>
              <a:ext cx="0" cy="140"/>
            </a:xfrm>
            <a:prstGeom prst="line">
              <a:avLst/>
            </a:prstGeom>
            <a:noFill/>
            <a:ln w="12700">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6" name="Line 130"/>
            <p:cNvSpPr>
              <a:spLocks noChangeShapeType="1"/>
            </p:cNvSpPr>
            <p:nvPr/>
          </p:nvSpPr>
          <p:spPr bwMode="auto">
            <a:xfrm rot="-5400000" flipH="1" flipV="1">
              <a:off x="2182" y="3150"/>
              <a:ext cx="0" cy="140"/>
            </a:xfrm>
            <a:prstGeom prst="line">
              <a:avLst/>
            </a:prstGeom>
            <a:noFill/>
            <a:ln w="12700">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7" name="Line 131"/>
            <p:cNvSpPr>
              <a:spLocks noChangeShapeType="1"/>
            </p:cNvSpPr>
            <p:nvPr/>
          </p:nvSpPr>
          <p:spPr bwMode="auto">
            <a:xfrm rot="-5400000" flipH="1" flipV="1">
              <a:off x="3229" y="3150"/>
              <a:ext cx="0" cy="140"/>
            </a:xfrm>
            <a:prstGeom prst="line">
              <a:avLst/>
            </a:prstGeom>
            <a:noFill/>
            <a:ln w="12700">
              <a:solidFill>
                <a:srgbClr val="CC0000"/>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32228" name="Arc 132"/>
            <p:cNvSpPr>
              <a:spLocks/>
            </p:cNvSpPr>
            <p:nvPr/>
          </p:nvSpPr>
          <p:spPr bwMode="auto">
            <a:xfrm>
              <a:off x="5253" y="2745"/>
              <a:ext cx="209" cy="475"/>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29" name="Arc 133"/>
            <p:cNvSpPr>
              <a:spLocks/>
            </p:cNvSpPr>
            <p:nvPr/>
          </p:nvSpPr>
          <p:spPr bwMode="auto">
            <a:xfrm>
              <a:off x="3578" y="2745"/>
              <a:ext cx="209" cy="475"/>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30" name="Arc 134"/>
            <p:cNvSpPr>
              <a:spLocks/>
            </p:cNvSpPr>
            <p:nvPr/>
          </p:nvSpPr>
          <p:spPr bwMode="auto">
            <a:xfrm>
              <a:off x="4136" y="2745"/>
              <a:ext cx="210" cy="475"/>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31" name="Arc 135"/>
            <p:cNvSpPr>
              <a:spLocks/>
            </p:cNvSpPr>
            <p:nvPr/>
          </p:nvSpPr>
          <p:spPr bwMode="auto">
            <a:xfrm>
              <a:off x="4695" y="2745"/>
              <a:ext cx="209" cy="475"/>
            </a:xfrm>
            <a:custGeom>
              <a:avLst/>
              <a:gdLst>
                <a:gd name="G0" fmla="+- 436 0 0"/>
                <a:gd name="G1" fmla="+- 21600 0 0"/>
                <a:gd name="G2" fmla="+- 21600 0 0"/>
                <a:gd name="T0" fmla="*/ 436 w 22036"/>
                <a:gd name="T1" fmla="*/ 0 h 43200"/>
                <a:gd name="T2" fmla="*/ 0 w 22036"/>
                <a:gd name="T3" fmla="*/ 43196 h 43200"/>
                <a:gd name="T4" fmla="*/ 436 w 22036"/>
                <a:gd name="T5" fmla="*/ 21600 h 43200"/>
              </a:gdLst>
              <a:ahLst/>
              <a:cxnLst>
                <a:cxn ang="0">
                  <a:pos x="T0" y="T1"/>
                </a:cxn>
                <a:cxn ang="0">
                  <a:pos x="T2" y="T3"/>
                </a:cxn>
                <a:cxn ang="0">
                  <a:pos x="T4" y="T5"/>
                </a:cxn>
              </a:cxnLst>
              <a:rect l="0" t="0" r="r" b="b"/>
              <a:pathLst>
                <a:path w="22036" h="43200" fill="none" extrusionOk="0">
                  <a:moveTo>
                    <a:pt x="436" y="0"/>
                  </a:moveTo>
                  <a:cubicBezTo>
                    <a:pt x="12365" y="0"/>
                    <a:pt x="22036" y="9670"/>
                    <a:pt x="22036" y="21600"/>
                  </a:cubicBezTo>
                  <a:cubicBezTo>
                    <a:pt x="22036" y="33529"/>
                    <a:pt x="12365" y="43200"/>
                    <a:pt x="436" y="43200"/>
                  </a:cubicBezTo>
                  <a:cubicBezTo>
                    <a:pt x="290" y="43199"/>
                    <a:pt x="145" y="43198"/>
                    <a:pt x="0" y="43195"/>
                  </a:cubicBezTo>
                </a:path>
                <a:path w="22036" h="43200" stroke="0" extrusionOk="0">
                  <a:moveTo>
                    <a:pt x="436" y="0"/>
                  </a:moveTo>
                  <a:cubicBezTo>
                    <a:pt x="12365" y="0"/>
                    <a:pt x="22036" y="9670"/>
                    <a:pt x="22036" y="21600"/>
                  </a:cubicBezTo>
                  <a:cubicBezTo>
                    <a:pt x="22036" y="33529"/>
                    <a:pt x="12365" y="43200"/>
                    <a:pt x="436" y="43200"/>
                  </a:cubicBezTo>
                  <a:cubicBezTo>
                    <a:pt x="290" y="43199"/>
                    <a:pt x="145" y="43198"/>
                    <a:pt x="0" y="43195"/>
                  </a:cubicBezTo>
                  <a:lnTo>
                    <a:pt x="436" y="21600"/>
                  </a:lnTo>
                  <a:close/>
                </a:path>
              </a:pathLst>
            </a:custGeom>
            <a:noFill/>
            <a:ln w="28575">
              <a:solidFill>
                <a:srgbClr val="CC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32" name="AutoShape 136" descr="20%"/>
            <p:cNvSpPr>
              <a:spLocks noChangeArrowheads="1"/>
            </p:cNvSpPr>
            <p:nvPr/>
          </p:nvSpPr>
          <p:spPr bwMode="auto">
            <a:xfrm>
              <a:off x="1030" y="2785"/>
              <a:ext cx="349" cy="158"/>
            </a:xfrm>
            <a:prstGeom prst="rightArrow">
              <a:avLst>
                <a:gd name="adj1" fmla="val 50000"/>
                <a:gd name="adj2" fmla="val 55222"/>
              </a:avLst>
            </a:prstGeom>
            <a:pattFill prst="pct20">
              <a:fgClr>
                <a:srgbClr val="808000"/>
              </a:fgClr>
              <a:bgClr>
                <a:srgbClr val="FFFFFF"/>
              </a:bgClr>
            </a:pattFill>
            <a:ln w="28575">
              <a:solidFill>
                <a:srgbClr val="808000"/>
              </a:solidFill>
              <a:miter lim="800000"/>
              <a:headEnd/>
              <a:tailEnd/>
            </a:ln>
          </p:spPr>
          <p:txBody>
            <a:bodyPr/>
            <a:lstStyle/>
            <a:p>
              <a:endParaRPr lang="ru-RU"/>
            </a:p>
          </p:txBody>
        </p:sp>
        <p:sp>
          <p:nvSpPr>
            <p:cNvPr id="132233" name="AutoShape 137" descr="Диагональный кирпич"/>
            <p:cNvSpPr>
              <a:spLocks noChangeArrowheads="1"/>
            </p:cNvSpPr>
            <p:nvPr/>
          </p:nvSpPr>
          <p:spPr bwMode="auto">
            <a:xfrm flipH="1">
              <a:off x="1030" y="3022"/>
              <a:ext cx="349" cy="159"/>
            </a:xfrm>
            <a:prstGeom prst="rightArrow">
              <a:avLst>
                <a:gd name="adj1" fmla="val 50000"/>
                <a:gd name="adj2" fmla="val 54874"/>
              </a:avLst>
            </a:prstGeom>
            <a:pattFill prst="diagBrick">
              <a:fgClr>
                <a:srgbClr val="D27D00"/>
              </a:fgClr>
              <a:bgClr>
                <a:srgbClr val="FFFFFF"/>
              </a:bgClr>
            </a:pattFill>
            <a:ln w="28575">
              <a:solidFill>
                <a:srgbClr val="D27D00"/>
              </a:solidFill>
              <a:miter lim="800000"/>
              <a:headEnd/>
              <a:tailEnd/>
            </a:ln>
          </p:spPr>
          <p:txBody>
            <a:bodyPr/>
            <a:lstStyle/>
            <a:p>
              <a:endParaRPr lang="ru-RU"/>
            </a:p>
          </p:txBody>
        </p:sp>
        <p:sp>
          <p:nvSpPr>
            <p:cNvPr id="132234" name="Freeform 138"/>
            <p:cNvSpPr>
              <a:spLocks/>
            </p:cNvSpPr>
            <p:nvPr/>
          </p:nvSpPr>
          <p:spPr bwMode="auto">
            <a:xfrm>
              <a:off x="1240" y="3181"/>
              <a:ext cx="244" cy="279"/>
            </a:xfrm>
            <a:custGeom>
              <a:avLst/>
              <a:gdLst>
                <a:gd name="T0" fmla="*/ 0 w 399"/>
                <a:gd name="T1" fmla="*/ 0 h 402"/>
                <a:gd name="T2" fmla="*/ 172 w 399"/>
                <a:gd name="T3" fmla="*/ 402 h 402"/>
                <a:gd name="T4" fmla="*/ 399 w 399"/>
                <a:gd name="T5" fmla="*/ 399 h 402"/>
              </a:gdLst>
              <a:ahLst/>
              <a:cxnLst>
                <a:cxn ang="0">
                  <a:pos x="T0" y="T1"/>
                </a:cxn>
                <a:cxn ang="0">
                  <a:pos x="T2" y="T3"/>
                </a:cxn>
                <a:cxn ang="0">
                  <a:pos x="T4" y="T5"/>
                </a:cxn>
              </a:cxnLst>
              <a:rect l="0" t="0" r="r" b="b"/>
              <a:pathLst>
                <a:path w="399" h="402">
                  <a:moveTo>
                    <a:pt x="0" y="0"/>
                  </a:moveTo>
                  <a:lnTo>
                    <a:pt x="172" y="402"/>
                  </a:lnTo>
                  <a:lnTo>
                    <a:pt x="399" y="399"/>
                  </a:lnTo>
                </a:path>
              </a:pathLst>
            </a:custGeom>
            <a:noFill/>
            <a:ln w="19050" cap="flat" cmpd="sng">
              <a:solidFill>
                <a:srgbClr val="D27D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35" name="Freeform 139"/>
            <p:cNvSpPr>
              <a:spLocks/>
            </p:cNvSpPr>
            <p:nvPr/>
          </p:nvSpPr>
          <p:spPr bwMode="auto">
            <a:xfrm flipH="1" flipV="1">
              <a:off x="996" y="2191"/>
              <a:ext cx="244" cy="596"/>
            </a:xfrm>
            <a:custGeom>
              <a:avLst/>
              <a:gdLst>
                <a:gd name="T0" fmla="*/ 0 w 399"/>
                <a:gd name="T1" fmla="*/ 0 h 402"/>
                <a:gd name="T2" fmla="*/ 172 w 399"/>
                <a:gd name="T3" fmla="*/ 402 h 402"/>
                <a:gd name="T4" fmla="*/ 399 w 399"/>
                <a:gd name="T5" fmla="*/ 399 h 402"/>
              </a:gdLst>
              <a:ahLst/>
              <a:cxnLst>
                <a:cxn ang="0">
                  <a:pos x="T0" y="T1"/>
                </a:cxn>
                <a:cxn ang="0">
                  <a:pos x="T2" y="T3"/>
                </a:cxn>
                <a:cxn ang="0">
                  <a:pos x="T4" y="T5"/>
                </a:cxn>
              </a:cxnLst>
              <a:rect l="0" t="0" r="r" b="b"/>
              <a:pathLst>
                <a:path w="399" h="402">
                  <a:moveTo>
                    <a:pt x="0" y="0"/>
                  </a:moveTo>
                  <a:lnTo>
                    <a:pt x="172" y="402"/>
                  </a:lnTo>
                  <a:lnTo>
                    <a:pt x="399" y="399"/>
                  </a:lnTo>
                </a:path>
              </a:pathLst>
            </a:custGeom>
            <a:noFill/>
            <a:ln w="19050" cap="flat" cmpd="sng">
              <a:solidFill>
                <a:srgbClr val="D27D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2236" name="Text Box 140"/>
            <p:cNvSpPr txBox="1">
              <a:spLocks noChangeArrowheads="1"/>
            </p:cNvSpPr>
            <p:nvPr/>
          </p:nvSpPr>
          <p:spPr bwMode="auto">
            <a:xfrm>
              <a:off x="2671" y="729"/>
              <a:ext cx="279"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000099"/>
                  </a:solidFill>
                  <a:latin typeface="Tahoma" panose="020B0604030504040204" pitchFamily="34" charset="0"/>
                </a:rPr>
                <a:t>УС</a:t>
              </a:r>
              <a:endParaRPr lang="ru-RU" altLang="ru-RU" sz="2000" b="1">
                <a:solidFill>
                  <a:srgbClr val="000099"/>
                </a:solidFill>
              </a:endParaRPr>
            </a:p>
          </p:txBody>
        </p:sp>
        <p:sp>
          <p:nvSpPr>
            <p:cNvPr id="132237" name="Text Box 141"/>
            <p:cNvSpPr txBox="1">
              <a:spLocks noChangeArrowheads="1"/>
            </p:cNvSpPr>
            <p:nvPr/>
          </p:nvSpPr>
          <p:spPr bwMode="auto">
            <a:xfrm>
              <a:off x="5183" y="2401"/>
              <a:ext cx="349"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0099"/>
                  </a:solidFill>
                  <a:latin typeface="Tahoma" panose="020B0604030504040204" pitchFamily="34" charset="0"/>
                </a:rPr>
                <a:t>ЭВМ</a:t>
              </a:r>
              <a:endParaRPr lang="ru-RU" altLang="ru-RU" b="1">
                <a:solidFill>
                  <a:srgbClr val="000099"/>
                </a:solidFill>
              </a:endParaRPr>
            </a:p>
          </p:txBody>
        </p:sp>
        <p:sp>
          <p:nvSpPr>
            <p:cNvPr id="132238" name="Text Box 142"/>
            <p:cNvSpPr txBox="1">
              <a:spLocks noChangeArrowheads="1"/>
            </p:cNvSpPr>
            <p:nvPr/>
          </p:nvSpPr>
          <p:spPr bwMode="auto">
            <a:xfrm>
              <a:off x="228" y="2401"/>
              <a:ext cx="441"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A50021"/>
                  </a:solidFill>
                  <a:latin typeface="Tahoma" panose="020B0604030504040204" pitchFamily="34" charset="0"/>
                </a:rPr>
                <a:t>ЦАУ</a:t>
              </a:r>
              <a:endParaRPr lang="ru-RU" altLang="ru-RU" b="1">
                <a:solidFill>
                  <a:srgbClr val="A50021"/>
                </a:solidFill>
              </a:endParaRPr>
            </a:p>
          </p:txBody>
        </p:sp>
        <p:sp>
          <p:nvSpPr>
            <p:cNvPr id="132239" name="Text Box 143"/>
            <p:cNvSpPr txBox="1">
              <a:spLocks noChangeArrowheads="1"/>
            </p:cNvSpPr>
            <p:nvPr/>
          </p:nvSpPr>
          <p:spPr bwMode="auto">
            <a:xfrm>
              <a:off x="228" y="2745"/>
              <a:ext cx="698" cy="47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400" b="1" i="1">
                  <a:solidFill>
                    <a:srgbClr val="800080"/>
                  </a:solidFill>
                </a:rPr>
                <a:t>Программа контроля сети</a:t>
              </a:r>
              <a:endParaRPr lang="ru-RU" altLang="ru-RU" sz="1400" b="1">
                <a:solidFill>
                  <a:srgbClr val="800080"/>
                </a:solidFill>
              </a:endParaRPr>
            </a:p>
          </p:txBody>
        </p:sp>
        <p:sp>
          <p:nvSpPr>
            <p:cNvPr id="132240" name="Text Box 144"/>
            <p:cNvSpPr txBox="1">
              <a:spLocks noChangeArrowheads="1"/>
            </p:cNvSpPr>
            <p:nvPr/>
          </p:nvSpPr>
          <p:spPr bwMode="auto">
            <a:xfrm>
              <a:off x="542" y="2075"/>
              <a:ext cx="488"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sz="2000" b="1">
                  <a:solidFill>
                    <a:srgbClr val="000099"/>
                  </a:solidFill>
                </a:rPr>
                <a:t>Пакет</a:t>
              </a:r>
            </a:p>
          </p:txBody>
        </p:sp>
        <p:sp>
          <p:nvSpPr>
            <p:cNvPr id="132241" name="Text Box 145"/>
            <p:cNvSpPr txBox="1">
              <a:spLocks noChangeArrowheads="1"/>
            </p:cNvSpPr>
            <p:nvPr/>
          </p:nvSpPr>
          <p:spPr bwMode="auto">
            <a:xfrm>
              <a:off x="1449" y="3379"/>
              <a:ext cx="864" cy="19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000099"/>
                  </a:solidFill>
                </a:rPr>
                <a:t>Эхо-пакет</a:t>
              </a:r>
            </a:p>
          </p:txBody>
        </p:sp>
        <p:sp>
          <p:nvSpPr>
            <p:cNvPr id="132242" name="Text Box 146"/>
            <p:cNvSpPr txBox="1">
              <a:spLocks noChangeArrowheads="1"/>
            </p:cNvSpPr>
            <p:nvPr/>
          </p:nvSpPr>
          <p:spPr bwMode="auto">
            <a:xfrm>
              <a:off x="1718" y="2084"/>
              <a:ext cx="2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D27D00"/>
                  </a:solidFill>
                  <a:latin typeface="Tahoma" panose="020B0604030504040204" pitchFamily="34" charset="0"/>
                </a:rPr>
                <a:t>1</a:t>
              </a:r>
              <a:endParaRPr lang="ru-RU" altLang="ru-RU" b="1">
                <a:solidFill>
                  <a:srgbClr val="D27D00"/>
                </a:solidFill>
              </a:endParaRPr>
            </a:p>
          </p:txBody>
        </p:sp>
        <p:sp>
          <p:nvSpPr>
            <p:cNvPr id="132243" name="Text Box 147"/>
            <p:cNvSpPr txBox="1">
              <a:spLocks noChangeArrowheads="1"/>
            </p:cNvSpPr>
            <p:nvPr/>
          </p:nvSpPr>
          <p:spPr bwMode="auto">
            <a:xfrm>
              <a:off x="1321" y="2084"/>
              <a:ext cx="1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D27D00"/>
                  </a:solidFill>
                  <a:latin typeface="Tahoma" panose="020B0604030504040204" pitchFamily="34" charset="0"/>
                </a:rPr>
                <a:t>1</a:t>
              </a:r>
              <a:endParaRPr lang="ru-RU" altLang="ru-RU" b="1">
                <a:solidFill>
                  <a:srgbClr val="D27D00"/>
                </a:solidFill>
              </a:endParaRPr>
            </a:p>
          </p:txBody>
        </p:sp>
        <p:sp>
          <p:nvSpPr>
            <p:cNvPr id="132244" name="Text Box 148"/>
            <p:cNvSpPr txBox="1">
              <a:spLocks noChangeArrowheads="1"/>
            </p:cNvSpPr>
            <p:nvPr/>
          </p:nvSpPr>
          <p:spPr bwMode="auto">
            <a:xfrm>
              <a:off x="1414" y="1094"/>
              <a:ext cx="4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D27D00"/>
                  </a:solidFill>
                  <a:latin typeface="Tahoma" panose="020B0604030504040204" pitchFamily="34" charset="0"/>
                </a:rPr>
                <a:t>3</a:t>
              </a:r>
              <a:endParaRPr lang="ru-RU" altLang="ru-RU" b="1">
                <a:solidFill>
                  <a:srgbClr val="D27D00"/>
                </a:solidFill>
              </a:endParaRPr>
            </a:p>
          </p:txBody>
        </p:sp>
        <p:sp>
          <p:nvSpPr>
            <p:cNvPr id="132245" name="Text Box 149"/>
            <p:cNvSpPr txBox="1">
              <a:spLocks noChangeArrowheads="1"/>
            </p:cNvSpPr>
            <p:nvPr/>
          </p:nvSpPr>
          <p:spPr bwMode="auto">
            <a:xfrm>
              <a:off x="2601" y="1094"/>
              <a:ext cx="4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6666"/>
                  </a:solidFill>
                  <a:latin typeface="Tahoma" panose="020B0604030504040204" pitchFamily="34" charset="0"/>
                </a:rPr>
                <a:t>3</a:t>
              </a:r>
              <a:endParaRPr lang="ru-RU" altLang="ru-RU" b="1">
                <a:solidFill>
                  <a:srgbClr val="006666"/>
                </a:solidFill>
              </a:endParaRPr>
            </a:p>
          </p:txBody>
        </p:sp>
        <p:sp>
          <p:nvSpPr>
            <p:cNvPr id="132246" name="Text Box 150"/>
            <p:cNvSpPr txBox="1">
              <a:spLocks noChangeArrowheads="1"/>
            </p:cNvSpPr>
            <p:nvPr/>
          </p:nvSpPr>
          <p:spPr bwMode="auto">
            <a:xfrm>
              <a:off x="4625" y="2916"/>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0099"/>
                  </a:solidFill>
                  <a:latin typeface="Tahoma" panose="020B0604030504040204" pitchFamily="34" charset="0"/>
                </a:rPr>
                <a:t>3</a:t>
              </a:r>
            </a:p>
          </p:txBody>
        </p:sp>
        <p:sp>
          <p:nvSpPr>
            <p:cNvPr id="132247" name="Text Box 151"/>
            <p:cNvSpPr txBox="1">
              <a:spLocks noChangeArrowheads="1"/>
            </p:cNvSpPr>
            <p:nvPr/>
          </p:nvSpPr>
          <p:spPr bwMode="auto">
            <a:xfrm>
              <a:off x="5183" y="2916"/>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0099"/>
                  </a:solidFill>
                  <a:latin typeface="Tahoma" panose="020B0604030504040204" pitchFamily="34" charset="0"/>
                </a:rPr>
                <a:t>4</a:t>
              </a:r>
            </a:p>
          </p:txBody>
        </p:sp>
        <p:sp>
          <p:nvSpPr>
            <p:cNvPr id="132248" name="Text Box 152"/>
            <p:cNvSpPr txBox="1">
              <a:spLocks noChangeArrowheads="1"/>
            </p:cNvSpPr>
            <p:nvPr/>
          </p:nvSpPr>
          <p:spPr bwMode="auto">
            <a:xfrm>
              <a:off x="4067" y="2916"/>
              <a:ext cx="3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0099"/>
                  </a:solidFill>
                  <a:latin typeface="Tahoma" panose="020B0604030504040204" pitchFamily="34" charset="0"/>
                </a:rPr>
                <a:t>2</a:t>
              </a:r>
            </a:p>
          </p:txBody>
        </p:sp>
        <p:sp>
          <p:nvSpPr>
            <p:cNvPr id="132249" name="Text Box 153"/>
            <p:cNvSpPr txBox="1">
              <a:spLocks noChangeArrowheads="1"/>
            </p:cNvSpPr>
            <p:nvPr/>
          </p:nvSpPr>
          <p:spPr bwMode="auto">
            <a:xfrm>
              <a:off x="2845" y="1490"/>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6666"/>
                  </a:solidFill>
                  <a:latin typeface="Tahoma" panose="020B0604030504040204" pitchFamily="34" charset="0"/>
                </a:rPr>
                <a:t>2</a:t>
              </a:r>
              <a:endParaRPr lang="ru-RU" altLang="ru-RU" b="1">
                <a:solidFill>
                  <a:srgbClr val="006666"/>
                </a:solidFill>
              </a:endParaRPr>
            </a:p>
          </p:txBody>
        </p:sp>
        <p:sp>
          <p:nvSpPr>
            <p:cNvPr id="132250" name="Text Box 154"/>
            <p:cNvSpPr txBox="1">
              <a:spLocks noChangeArrowheads="1"/>
            </p:cNvSpPr>
            <p:nvPr/>
          </p:nvSpPr>
          <p:spPr bwMode="auto">
            <a:xfrm>
              <a:off x="1659" y="1490"/>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D27D00"/>
                  </a:solidFill>
                  <a:latin typeface="Tahoma" panose="020B0604030504040204" pitchFamily="34" charset="0"/>
                </a:rPr>
                <a:t>2</a:t>
              </a:r>
              <a:endParaRPr lang="ru-RU" altLang="ru-RU" b="1">
                <a:solidFill>
                  <a:srgbClr val="D27D00"/>
                </a:solidFill>
              </a:endParaRPr>
            </a:p>
          </p:txBody>
        </p:sp>
        <p:sp>
          <p:nvSpPr>
            <p:cNvPr id="132251" name="Text Box 155"/>
            <p:cNvSpPr txBox="1">
              <a:spLocks noChangeArrowheads="1"/>
            </p:cNvSpPr>
            <p:nvPr/>
          </p:nvSpPr>
          <p:spPr bwMode="auto">
            <a:xfrm>
              <a:off x="1240" y="1648"/>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D27D00"/>
                  </a:solidFill>
                  <a:latin typeface="Tahoma" panose="020B0604030504040204" pitchFamily="34" charset="0"/>
                </a:rPr>
                <a:t>2</a:t>
              </a:r>
              <a:endParaRPr lang="ru-RU" altLang="ru-RU" b="1">
                <a:solidFill>
                  <a:srgbClr val="D27D00"/>
                </a:solidFill>
              </a:endParaRPr>
            </a:p>
          </p:txBody>
        </p:sp>
        <p:sp>
          <p:nvSpPr>
            <p:cNvPr id="132252" name="Text Box 156"/>
            <p:cNvSpPr txBox="1">
              <a:spLocks noChangeArrowheads="1"/>
            </p:cNvSpPr>
            <p:nvPr/>
          </p:nvSpPr>
          <p:spPr bwMode="auto">
            <a:xfrm>
              <a:off x="2426" y="1648"/>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6666"/>
                  </a:solidFill>
                  <a:latin typeface="Tahoma" panose="020B0604030504040204" pitchFamily="34" charset="0"/>
                </a:rPr>
                <a:t>2</a:t>
              </a:r>
              <a:endParaRPr lang="ru-RU" altLang="ru-RU" b="1">
                <a:solidFill>
                  <a:srgbClr val="006666"/>
                </a:solidFill>
              </a:endParaRPr>
            </a:p>
          </p:txBody>
        </p:sp>
        <p:sp>
          <p:nvSpPr>
            <p:cNvPr id="132253" name="Text Box 157"/>
            <p:cNvSpPr txBox="1">
              <a:spLocks noChangeArrowheads="1"/>
            </p:cNvSpPr>
            <p:nvPr/>
          </p:nvSpPr>
          <p:spPr bwMode="auto">
            <a:xfrm>
              <a:off x="3508" y="2916"/>
              <a:ext cx="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0099"/>
                  </a:solidFill>
                  <a:latin typeface="Tahoma" panose="020B0604030504040204" pitchFamily="34" charset="0"/>
                </a:rPr>
                <a:t>1</a:t>
              </a:r>
              <a:endParaRPr lang="ru-RU" altLang="ru-RU" b="1">
                <a:solidFill>
                  <a:srgbClr val="000099"/>
                </a:solidFill>
              </a:endParaRPr>
            </a:p>
          </p:txBody>
        </p:sp>
        <p:sp>
          <p:nvSpPr>
            <p:cNvPr id="132254" name="Text Box 158"/>
            <p:cNvSpPr txBox="1">
              <a:spLocks noChangeArrowheads="1"/>
            </p:cNvSpPr>
            <p:nvPr/>
          </p:nvSpPr>
          <p:spPr bwMode="auto">
            <a:xfrm>
              <a:off x="2483" y="2084"/>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6666"/>
                  </a:solidFill>
                  <a:latin typeface="Tahoma" panose="020B0604030504040204" pitchFamily="34" charset="0"/>
                </a:rPr>
                <a:t>1</a:t>
              </a:r>
              <a:endParaRPr lang="ru-RU" altLang="ru-RU" b="1">
                <a:solidFill>
                  <a:srgbClr val="006666"/>
                </a:solidFill>
              </a:endParaRPr>
            </a:p>
          </p:txBody>
        </p:sp>
        <p:sp>
          <p:nvSpPr>
            <p:cNvPr id="132255" name="Text Box 159"/>
            <p:cNvSpPr txBox="1">
              <a:spLocks noChangeArrowheads="1"/>
            </p:cNvSpPr>
            <p:nvPr/>
          </p:nvSpPr>
          <p:spPr bwMode="auto">
            <a:xfrm>
              <a:off x="2880" y="2084"/>
              <a:ext cx="2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ru-RU" b="1">
                  <a:solidFill>
                    <a:srgbClr val="006666"/>
                  </a:solidFill>
                  <a:latin typeface="Tahoma" panose="020B0604030504040204" pitchFamily="34" charset="0"/>
                </a:rPr>
                <a:t>1</a:t>
              </a:r>
              <a:endParaRPr lang="ru-RU" altLang="ru-RU" b="1">
                <a:solidFill>
                  <a:srgbClr val="006666"/>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31427" name="Text Box 3"/>
          <p:cNvSpPr txBox="1">
            <a:spLocks noChangeArrowheads="1"/>
          </p:cNvSpPr>
          <p:nvPr/>
        </p:nvSpPr>
        <p:spPr bwMode="auto">
          <a:xfrm>
            <a:off x="250825" y="1133475"/>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Управление функционированием сети направлено на оптимизацию работы сети за счет выбора параметров, наилучшим образом соответствующих текущей конфигурации сети, нагрузке и требованиям к качеству обслуживания пользователей. Исходя из текущего состояния сети, операторы назначают параметры, определяющие режим работы каналов, таблицы маршрутизации в узлах связи, число разрешений на передачу пакетов для ЭВМ сети и др. Оптимизация может достигаться за счет передислокации программ и файлов между ГВМ.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32451" name="Text Box 3"/>
          <p:cNvSpPr txBox="1">
            <a:spLocks noChangeArrowheads="1"/>
          </p:cNvSpPr>
          <p:nvPr/>
        </p:nvSpPr>
        <p:spPr bwMode="auto">
          <a:xfrm>
            <a:off x="250825" y="728663"/>
            <a:ext cx="864235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Для учета использования ресурсов сети главные ЭВМ и, возможно, узлы связи и терминальные ЭВМ оснащаются программными мониторами — измерительными системами. Мониторы регистрируют виды и объем связных услуг, а также процессорное время и емкость памяти, предоставляемые пользователю в каждом сеансе взаимодействия с сетью. Файлы, содержащие результаты измерений, периодически и перед завершением рабочих периодов передаются из ЭВМ в ЦАУ, где обрабатываются для оценки объемов предоставленных ресурсов и начисления платы за их использование, а также для учета использования ресурсов вычислительной сети. На основе получаемых данных решаются задачи развития ИТС: увеличения числа терминалов и контингента пользователей, числа и мощности ЭВМ, пропускной способности СПД и т.д.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33475" name="Text Box 3"/>
          <p:cNvSpPr txBox="1">
            <a:spLocks noChangeArrowheads="1"/>
          </p:cNvSpPr>
          <p:nvPr/>
        </p:nvSpPr>
        <p:spPr bwMode="auto">
          <a:xfrm>
            <a:off x="2974975" y="503238"/>
            <a:ext cx="31940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7.2. Организация</a:t>
            </a:r>
          </a:p>
        </p:txBody>
      </p:sp>
      <p:sp>
        <p:nvSpPr>
          <p:cNvPr id="233476" name="Text Box 4"/>
          <p:cNvSpPr txBox="1">
            <a:spLocks noChangeArrowheads="1"/>
          </p:cNvSpPr>
          <p:nvPr/>
        </p:nvSpPr>
        <p:spPr bwMode="auto">
          <a:xfrm>
            <a:off x="250825" y="1268413"/>
            <a:ext cx="8642350" cy="51165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Для взаимодействия центров административного управления между собой и с прочими системами сети используются общие для сети протоколы. В рабочие системы на каждом уровне встроены средства, реализующие необходимые процедуры административного управления: предоставление данных о состоянии уровня управления, прием значений параметров, влияющих на функционирование средств, эхо-контроль и др. На прикладном уровне в рабочих системах выполняются процессы административного управления, которые могут взаимодействовать с ЦАУ, используя всю совокупность услуг, предоставляемых транспортным интерфейсом. На эти процессы возлагается, в частности, регистрация объемов ресурсов, выделяемых главными ЭВМ и средствами связи для обслуживания прикладных процессов пользователей, а также обслуживание операторов локальной системы.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34499" name="Text Box 3"/>
          <p:cNvSpPr txBox="1">
            <a:spLocks noChangeArrowheads="1"/>
          </p:cNvSpPr>
          <p:nvPr/>
        </p:nvSpPr>
        <p:spPr bwMode="auto">
          <a:xfrm>
            <a:off x="971550" y="1403350"/>
            <a:ext cx="720090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В ИТС с малым числом узлов административное управление осуществляется из единственного центра. В крупномасштабных сетях функции управления распределяются между несколькими пунктами административного управления. Среди пунктов выделяется ЦАУ, в который передается информация о состоянии ИТС в целом.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p:cNvSpPr txBox="1">
            <a:spLocks noChangeArrowheads="1"/>
          </p:cNvSpPr>
          <p:nvPr/>
        </p:nvSpPr>
        <p:spPr bwMode="auto">
          <a:xfrm>
            <a:off x="250825" y="908050"/>
            <a:ext cx="864235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a:solidFill>
                  <a:srgbClr val="800080"/>
                </a:solidFill>
              </a:rPr>
              <a:t>Для управления ИТС создается служба административного управления. Эта служба по своим функциям выше прикладного уровня, но реализуется совокупностью специальных системных процессов, относимых к прикладному уровню 7 ЭМВОС. Административное управление реализуется операторами сети, функции которых распространяются на отдельные составляющие сети (например, на ГВМ), ее области, включающие в себя близлежащие ЭВМ, узлы и каналы связи, а также на ИТС в целом. Работа операторов сети поддерживается ЭВМ и терминальным оборудованием, через которое вводятся команды управления, управляющая информация.</a:t>
            </a:r>
          </a:p>
        </p:txBody>
      </p:sp>
      <p:sp>
        <p:nvSpPr>
          <p:cNvPr id="3082" name="Text Box 10"/>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250825" y="1223963"/>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a:solidFill>
                  <a:srgbClr val="800080"/>
                </a:solidFill>
              </a:rPr>
              <a:t>На терминалах операторов ИТС отображается информация о состоянии сети и ее компонентов, необходимая для контроля процессов функционирования сети и для принятия управленческих решений. Для управления сетью специально выделяются административные ЭВМ, к которым подключаются терминалы операторов сети. Часть функций административного управления возлагается на главные, терминальные и связные ЭВМ и реализуется соответствующими системными программами. Место размещения операторов и соответствующей аппаратуры называется </a:t>
            </a:r>
            <a:r>
              <a:rPr lang="ru-RU" altLang="ru-RU" sz="2600" i="1">
                <a:solidFill>
                  <a:srgbClr val="800080"/>
                </a:solidFill>
              </a:rPr>
              <a:t>центром административного управления </a:t>
            </a:r>
            <a:r>
              <a:rPr lang="ru-RU" altLang="ru-RU" sz="2600">
                <a:solidFill>
                  <a:srgbClr val="800080"/>
                </a:solidFill>
              </a:rPr>
              <a:t>(ЦАУ).</a:t>
            </a:r>
          </a:p>
        </p:txBody>
      </p:sp>
      <p:sp>
        <p:nvSpPr>
          <p:cNvPr id="223235" name="Text Box 3"/>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2974975" y="503238"/>
            <a:ext cx="31940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7.1. Функции</a:t>
            </a:r>
          </a:p>
        </p:txBody>
      </p:sp>
      <p:sp>
        <p:nvSpPr>
          <p:cNvPr id="194564" name="Text Box 4"/>
          <p:cNvSpPr txBox="1">
            <a:spLocks noChangeArrowheads="1"/>
          </p:cNvSpPr>
          <p:nvPr/>
        </p:nvSpPr>
        <p:spPr bwMode="auto">
          <a:xfrm>
            <a:off x="250825" y="1989138"/>
            <a:ext cx="8642350" cy="3589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20000"/>
              </a:lnSpc>
            </a:pPr>
            <a:r>
              <a:rPr lang="ru-RU" altLang="ru-RU" sz="2800">
                <a:solidFill>
                  <a:srgbClr val="800080"/>
                </a:solidFill>
              </a:rPr>
              <a:t>Административная служба ИТС реализует следующие основные функции:</a:t>
            </a:r>
          </a:p>
          <a:p>
            <a:pPr>
              <a:lnSpc>
                <a:spcPct val="120000"/>
              </a:lnSpc>
            </a:pPr>
            <a:r>
              <a:rPr lang="ru-RU" altLang="ru-RU" sz="2400">
                <a:solidFill>
                  <a:srgbClr val="800080"/>
                </a:solidFill>
                <a:sym typeface="Wingdings 2" panose="05020102010507070707" pitchFamily="18" charset="2"/>
              </a:rPr>
              <a:t> </a:t>
            </a:r>
            <a:r>
              <a:rPr lang="ru-RU" altLang="ru-RU" sz="2800">
                <a:solidFill>
                  <a:srgbClr val="800080"/>
                </a:solidFill>
              </a:rPr>
              <a:t>обслуживание операторов;</a:t>
            </a:r>
          </a:p>
          <a:p>
            <a:pPr>
              <a:lnSpc>
                <a:spcPct val="120000"/>
              </a:lnSpc>
            </a:pPr>
            <a:r>
              <a:rPr lang="ru-RU" altLang="ru-RU" sz="2400">
                <a:solidFill>
                  <a:srgbClr val="800080"/>
                </a:solidFill>
                <a:sym typeface="Wingdings 2" panose="05020102010507070707" pitchFamily="18" charset="2"/>
              </a:rPr>
              <a:t> </a:t>
            </a:r>
            <a:r>
              <a:rPr lang="ru-RU" altLang="ru-RU" sz="2800">
                <a:solidFill>
                  <a:srgbClr val="800080"/>
                </a:solidFill>
              </a:rPr>
              <a:t>управление конфигурацией;</a:t>
            </a:r>
          </a:p>
          <a:p>
            <a:pPr>
              <a:lnSpc>
                <a:spcPct val="120000"/>
              </a:lnSpc>
            </a:pPr>
            <a:r>
              <a:rPr lang="ru-RU" altLang="ru-RU" sz="2400">
                <a:solidFill>
                  <a:srgbClr val="800080"/>
                </a:solidFill>
                <a:sym typeface="Wingdings 2" panose="05020102010507070707" pitchFamily="18" charset="2"/>
              </a:rPr>
              <a:t> </a:t>
            </a:r>
            <a:r>
              <a:rPr lang="ru-RU" altLang="ru-RU" sz="2800">
                <a:solidFill>
                  <a:srgbClr val="800080"/>
                </a:solidFill>
              </a:rPr>
              <a:t>организацию технического обслуживания;</a:t>
            </a:r>
          </a:p>
          <a:p>
            <a:pPr>
              <a:lnSpc>
                <a:spcPct val="120000"/>
              </a:lnSpc>
            </a:pPr>
            <a:r>
              <a:rPr lang="ru-RU" altLang="ru-RU" sz="2400">
                <a:solidFill>
                  <a:srgbClr val="800080"/>
                </a:solidFill>
                <a:sym typeface="Wingdings 2" panose="05020102010507070707" pitchFamily="18" charset="2"/>
              </a:rPr>
              <a:t></a:t>
            </a:r>
            <a:r>
              <a:rPr lang="ru-RU" altLang="ru-RU" sz="2800">
                <a:solidFill>
                  <a:srgbClr val="800080"/>
                </a:solidFill>
              </a:rPr>
              <a:t> управление режимами функционирования;</a:t>
            </a:r>
          </a:p>
          <a:p>
            <a:pPr>
              <a:lnSpc>
                <a:spcPct val="120000"/>
              </a:lnSpc>
            </a:pPr>
            <a:r>
              <a:rPr lang="ru-RU" altLang="ru-RU" sz="2400">
                <a:solidFill>
                  <a:srgbClr val="800080"/>
                </a:solidFill>
                <a:sym typeface="Wingdings 2" panose="05020102010507070707" pitchFamily="18" charset="2"/>
              </a:rPr>
              <a:t> </a:t>
            </a:r>
            <a:r>
              <a:rPr lang="ru-RU" altLang="ru-RU" sz="2800">
                <a:solidFill>
                  <a:srgbClr val="800080"/>
                </a:solidFill>
              </a:rPr>
              <a:t>учет использования ресурсов и сбор статистики.</a:t>
            </a:r>
          </a:p>
        </p:txBody>
      </p:sp>
      <p:sp>
        <p:nvSpPr>
          <p:cNvPr id="194565" name="Text Box 5"/>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Text Box 4"/>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24261" name="Text Box 5"/>
          <p:cNvSpPr txBox="1">
            <a:spLocks noChangeArrowheads="1"/>
          </p:cNvSpPr>
          <p:nvPr/>
        </p:nvSpPr>
        <p:spPr bwMode="auto">
          <a:xfrm>
            <a:off x="0" y="1314450"/>
            <a:ext cx="9144000"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538163">
              <a:defRPr>
                <a:solidFill>
                  <a:schemeClr val="tx1"/>
                </a:solidFill>
                <a:latin typeface="Arial" panose="020B0604020202020204" pitchFamily="34" charset="0"/>
                <a:cs typeface="Arial" panose="020B0604020202020204" pitchFamily="34" charset="0"/>
              </a:defRPr>
            </a:lvl4pPr>
            <a:lvl5pPr marL="717550">
              <a:defRPr>
                <a:solidFill>
                  <a:schemeClr val="tx1"/>
                </a:solidFill>
                <a:latin typeface="Arial" panose="020B0604020202020204" pitchFamily="34" charset="0"/>
                <a:cs typeface="Arial" panose="020B0604020202020204" pitchFamily="34" charset="0"/>
              </a:defRPr>
            </a:lvl5pPr>
            <a:lvl6pPr marL="11747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16319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0891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25463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400" i="1">
                <a:solidFill>
                  <a:srgbClr val="800080"/>
                </a:solidFill>
              </a:rPr>
              <a:t>Обслуживание операторов сети</a:t>
            </a:r>
            <a:r>
              <a:rPr lang="ru-RU" altLang="ru-RU" sz="2400">
                <a:solidFill>
                  <a:srgbClr val="800080"/>
                </a:solidFill>
              </a:rPr>
              <a:t> состоит в обеспечении доступа их к средствам административного управления. Каждое из средств реализуется соответствующими программами, размещенными в ЭВМ ЦАУ и отчасти в остальных ЭВМ сети. С помощью специальных команд операторы могут выполнять следующие действия:</a:t>
            </a:r>
          </a:p>
          <a:p>
            <a:pPr lvl="2"/>
            <a:r>
              <a:rPr lang="ru-RU" altLang="ru-RU" sz="2000">
                <a:solidFill>
                  <a:srgbClr val="800080"/>
                </a:solidFill>
                <a:sym typeface="Wingdings 2" panose="05020102010507070707" pitchFamily="18" charset="2"/>
              </a:rPr>
              <a:t> </a:t>
            </a:r>
            <a:r>
              <a:rPr lang="ru-RU" altLang="ru-RU" sz="2400">
                <a:solidFill>
                  <a:srgbClr val="800080"/>
                </a:solidFill>
              </a:rPr>
              <a:t>включать и отключать сеть;</a:t>
            </a:r>
          </a:p>
          <a:p>
            <a:pPr lvl="2"/>
            <a:r>
              <a:rPr lang="ru-RU" altLang="ru-RU" sz="2000">
                <a:solidFill>
                  <a:srgbClr val="800080"/>
                </a:solidFill>
                <a:sym typeface="Wingdings 2" panose="05020102010507070707" pitchFamily="18" charset="2"/>
              </a:rPr>
              <a:t> </a:t>
            </a:r>
            <a:r>
              <a:rPr lang="ru-RU" altLang="ru-RU" sz="2400">
                <a:solidFill>
                  <a:srgbClr val="800080"/>
                </a:solidFill>
              </a:rPr>
              <a:t>подключать и отключать системы и компоненты сети;</a:t>
            </a:r>
          </a:p>
          <a:p>
            <a:pPr lvl="2"/>
            <a:r>
              <a:rPr lang="ru-RU" altLang="ru-RU" sz="2000">
                <a:solidFill>
                  <a:srgbClr val="800080"/>
                </a:solidFill>
                <a:sym typeface="Wingdings 2" panose="05020102010507070707" pitchFamily="18" charset="2"/>
              </a:rPr>
              <a:t> </a:t>
            </a:r>
            <a:r>
              <a:rPr lang="ru-RU" altLang="ru-RU" sz="2400">
                <a:solidFill>
                  <a:srgbClr val="800080"/>
                </a:solidFill>
              </a:rPr>
              <a:t>получать информацию о состоянии сети и ее</a:t>
            </a:r>
          </a:p>
          <a:p>
            <a:pPr lvl="2"/>
            <a:r>
              <a:rPr lang="ru-RU" altLang="ru-RU" sz="2400">
                <a:solidFill>
                  <a:srgbClr val="800080"/>
                </a:solidFill>
              </a:rPr>
              <a:t>    компонентов;</a:t>
            </a:r>
          </a:p>
          <a:p>
            <a:pPr lvl="2"/>
            <a:r>
              <a:rPr lang="ru-RU" altLang="ru-RU" sz="2000">
                <a:solidFill>
                  <a:srgbClr val="800080"/>
                </a:solidFill>
                <a:sym typeface="Wingdings 2" panose="05020102010507070707" pitchFamily="18" charset="2"/>
              </a:rPr>
              <a:t> </a:t>
            </a:r>
            <a:r>
              <a:rPr lang="ru-RU" altLang="ru-RU" sz="2400">
                <a:solidFill>
                  <a:srgbClr val="800080"/>
                </a:solidFill>
              </a:rPr>
              <a:t>контролировать работоспособность и диагностировать</a:t>
            </a:r>
          </a:p>
          <a:p>
            <a:pPr lvl="2"/>
            <a:r>
              <a:rPr lang="ru-RU" altLang="ru-RU" sz="2400">
                <a:solidFill>
                  <a:srgbClr val="800080"/>
                </a:solidFill>
              </a:rPr>
              <a:t>    неисправность сети и ее компонентов;</a:t>
            </a:r>
          </a:p>
          <a:p>
            <a:r>
              <a:rPr lang="ru-RU" altLang="ru-RU" sz="2000">
                <a:solidFill>
                  <a:srgbClr val="800080"/>
                </a:solidFill>
                <a:sym typeface="Wingdings 2" panose="05020102010507070707" pitchFamily="18" charset="2"/>
              </a:rPr>
              <a:t>      </a:t>
            </a:r>
            <a:r>
              <a:rPr lang="ru-RU" altLang="ru-RU" sz="2400">
                <a:solidFill>
                  <a:srgbClr val="800080"/>
                </a:solidFill>
              </a:rPr>
              <a:t>собирать статистику о работе сети.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25283" name="Text Box 3"/>
          <p:cNvSpPr txBox="1">
            <a:spLocks noChangeArrowheads="1"/>
          </p:cNvSpPr>
          <p:nvPr/>
        </p:nvSpPr>
        <p:spPr bwMode="auto">
          <a:xfrm>
            <a:off x="971550" y="1358900"/>
            <a:ext cx="720090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Эти команды инициируют соответствующие системные программы, реализуемые в административных ЭВМ сети. Системные программы могут вступать во взаимодействие с системными программами, размещенными в других ЦАУ или ЭВМ сети. Для этого используются стандартные средства установления соединений и передачи данных между процессами.</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26307" name="Text Box 3"/>
          <p:cNvSpPr txBox="1">
            <a:spLocks noChangeArrowheads="1"/>
          </p:cNvSpPr>
          <p:nvPr/>
        </p:nvSpPr>
        <p:spPr bwMode="auto">
          <a:xfrm>
            <a:off x="250825" y="954088"/>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i="1">
                <a:solidFill>
                  <a:srgbClr val="800080"/>
                </a:solidFill>
              </a:rPr>
              <a:t>Управление конфигурацией сети</a:t>
            </a:r>
            <a:r>
              <a:rPr lang="ru-RU" altLang="ru-RU" sz="2400">
                <a:solidFill>
                  <a:srgbClr val="800080"/>
                </a:solidFill>
              </a:rPr>
              <a:t> сводится к подключению и отключению компонентов сети — каналов и узлов связи, а также рабочих ЭВМ (главных, терминальных и переходных). Компонент подключается с использованием средств, содержащихся в нём, например, с помощью программы начальной загрузки и активизации сетевых процессов в ЭВМ. Если компонент не имеет собственных средств для хранения программ или микропрограмм, перед активизацией необходимые программные средства передаются из других пунктов сети. При активизации вводятся таблицы определения систем сети, устанавливающие общесетевые адреса и значения параметров функционирования (таблицы маршрутизации, размеры окон, число разрешений на передачу пакетов и др.).</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27331" name="Text Box 3"/>
          <p:cNvSpPr txBox="1">
            <a:spLocks noChangeArrowheads="1"/>
          </p:cNvSpPr>
          <p:nvPr/>
        </p:nvSpPr>
        <p:spPr bwMode="auto">
          <a:xfrm>
            <a:off x="544513" y="1358900"/>
            <a:ext cx="8054975"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Параметры в дальнейшем могут изменяться по командам операторов, оптимизирующих работу ИТС. Так, операторы сети имеют возможность изменять таблицы маршрутизации при превышении допустимых уровней загрузки и помех в каналах, при отключении и отказах каналов и узлов связи и т.п. При отключении компонентов сети формируются предупреждения, по которым принимаются меры для сохранения данных о прерываемых работах для завершения работ.</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0" y="0"/>
            <a:ext cx="6732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№7: </a:t>
            </a:r>
            <a:r>
              <a:rPr lang="ru-RU" altLang="ru-RU" sz="2000" b="1" i="1">
                <a:solidFill>
                  <a:srgbClr val="800080"/>
                </a:solidFill>
                <a:effectLst>
                  <a:outerShdw blurRad="38100" dist="38100" dir="2700000" algn="tl">
                    <a:srgbClr val="C0C0C0"/>
                  </a:outerShdw>
                </a:effectLst>
              </a:rPr>
              <a:t>Административное управление</a:t>
            </a:r>
            <a:r>
              <a:rPr lang="ru-RU" altLang="ru-RU" sz="2000"/>
              <a:t> </a:t>
            </a:r>
            <a:r>
              <a:rPr lang="ru-RU" altLang="ru-RU" sz="2000" b="1" i="1">
                <a:solidFill>
                  <a:srgbClr val="800080"/>
                </a:solidFill>
                <a:effectLst>
                  <a:outerShdw blurRad="38100" dist="38100" dir="2700000" algn="tl">
                    <a:srgbClr val="C0C0C0"/>
                  </a:outerShdw>
                </a:effectLst>
              </a:rPr>
              <a:t>ИТС</a:t>
            </a:r>
            <a:r>
              <a:rPr lang="ru-RU" altLang="ru-RU" sz="2000"/>
              <a:t> </a:t>
            </a:r>
          </a:p>
        </p:txBody>
      </p:sp>
      <p:sp>
        <p:nvSpPr>
          <p:cNvPr id="228356" name="Text Box 4"/>
          <p:cNvSpPr txBox="1">
            <a:spLocks noChangeArrowheads="1"/>
          </p:cNvSpPr>
          <p:nvPr/>
        </p:nvSpPr>
        <p:spPr bwMode="auto">
          <a:xfrm>
            <a:off x="250825" y="1268413"/>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538163">
              <a:defRPr>
                <a:solidFill>
                  <a:schemeClr val="tx1"/>
                </a:solidFill>
                <a:latin typeface="Arial" panose="020B0604020202020204" pitchFamily="34" charset="0"/>
                <a:cs typeface="Arial" panose="020B0604020202020204" pitchFamily="34" charset="0"/>
              </a:defRPr>
            </a:lvl4pPr>
            <a:lvl5pPr marL="717550">
              <a:defRPr>
                <a:solidFill>
                  <a:schemeClr val="tx1"/>
                </a:solidFill>
                <a:latin typeface="Arial" panose="020B0604020202020204" pitchFamily="34" charset="0"/>
                <a:cs typeface="Arial" panose="020B0604020202020204" pitchFamily="34" charset="0"/>
              </a:defRPr>
            </a:lvl5pPr>
            <a:lvl6pPr marL="11747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16319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0891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25463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i="1">
                <a:solidFill>
                  <a:srgbClr val="800080"/>
                </a:solidFill>
              </a:rPr>
              <a:t>Операторы контролируют состояние сети</a:t>
            </a:r>
            <a:r>
              <a:rPr lang="ru-RU" altLang="ru-RU" sz="2800">
                <a:solidFill>
                  <a:srgbClr val="800080"/>
                </a:solidFill>
              </a:rPr>
              <a:t> путем запроса у систем сети:</a:t>
            </a:r>
          </a:p>
          <a:p>
            <a:r>
              <a:rPr lang="ru-RU" altLang="ru-RU" sz="2400">
                <a:solidFill>
                  <a:srgbClr val="800080"/>
                </a:solidFill>
                <a:sym typeface="Wingdings 2" panose="05020102010507070707" pitchFamily="18" charset="2"/>
              </a:rPr>
              <a:t> </a:t>
            </a:r>
            <a:r>
              <a:rPr lang="ru-RU" altLang="ru-RU" sz="2800">
                <a:solidFill>
                  <a:srgbClr val="800080"/>
                </a:solidFill>
              </a:rPr>
              <a:t>данных об именах и адресах активизированных</a:t>
            </a:r>
          </a:p>
          <a:p>
            <a:r>
              <a:rPr lang="ru-RU" altLang="ru-RU" sz="2800">
                <a:solidFill>
                  <a:srgbClr val="800080"/>
                </a:solidFill>
              </a:rPr>
              <a:t>   в них процессов;</a:t>
            </a:r>
          </a:p>
          <a:p>
            <a:r>
              <a:rPr lang="ru-RU" altLang="ru-RU" sz="2400">
                <a:solidFill>
                  <a:srgbClr val="800080"/>
                </a:solidFill>
                <a:sym typeface="Wingdings 2" panose="05020102010507070707" pitchFamily="18" charset="2"/>
              </a:rPr>
              <a:t> </a:t>
            </a:r>
            <a:r>
              <a:rPr lang="ru-RU" altLang="ru-RU" sz="2800">
                <a:solidFill>
                  <a:srgbClr val="800080"/>
                </a:solidFill>
              </a:rPr>
              <a:t>таблиц определения, содержащих сведения о</a:t>
            </a:r>
          </a:p>
          <a:p>
            <a:r>
              <a:rPr lang="ru-RU" altLang="ru-RU" sz="2800">
                <a:solidFill>
                  <a:srgbClr val="800080"/>
                </a:solidFill>
              </a:rPr>
              <a:t>   значениях параметров, с которыми работают</a:t>
            </a:r>
          </a:p>
          <a:p>
            <a:r>
              <a:rPr lang="ru-RU" altLang="ru-RU" sz="2800">
                <a:solidFill>
                  <a:srgbClr val="800080"/>
                </a:solidFill>
              </a:rPr>
              <a:t>   системы;</a:t>
            </a:r>
          </a:p>
          <a:p>
            <a:r>
              <a:rPr lang="ru-RU" altLang="ru-RU" sz="2400">
                <a:solidFill>
                  <a:srgbClr val="800080"/>
                </a:solidFill>
                <a:sym typeface="Wingdings 2" panose="05020102010507070707" pitchFamily="18" charset="2"/>
              </a:rPr>
              <a:t> </a:t>
            </a:r>
            <a:r>
              <a:rPr lang="ru-RU" altLang="ru-RU" sz="2800">
                <a:solidFill>
                  <a:srgbClr val="800080"/>
                </a:solidFill>
              </a:rPr>
              <a:t>данных о сессиях, логических каналах, наличии</a:t>
            </a:r>
          </a:p>
          <a:p>
            <a:r>
              <a:rPr lang="ru-RU" altLang="ru-RU" sz="2800">
                <a:solidFill>
                  <a:srgbClr val="800080"/>
                </a:solidFill>
              </a:rPr>
              <a:t>   разрешений и т.д.;</a:t>
            </a:r>
          </a:p>
          <a:p>
            <a:r>
              <a:rPr lang="ru-RU" altLang="ru-RU" sz="2400">
                <a:solidFill>
                  <a:srgbClr val="800080"/>
                </a:solidFill>
                <a:sym typeface="Wingdings 2" panose="05020102010507070707" pitchFamily="18" charset="2"/>
              </a:rPr>
              <a:t> </a:t>
            </a:r>
            <a:r>
              <a:rPr lang="ru-RU" altLang="ru-RU" sz="2800">
                <a:solidFill>
                  <a:srgbClr val="800080"/>
                </a:solidFill>
              </a:rPr>
              <a:t>данных о загрузке ресурсов систем — каналов</a:t>
            </a:r>
          </a:p>
          <a:p>
            <a:r>
              <a:rPr lang="ru-RU" altLang="ru-RU" sz="2800">
                <a:solidFill>
                  <a:srgbClr val="800080"/>
                </a:solidFill>
              </a:rPr>
              <a:t>   связи, процессоров, памяти и др.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1268</Words>
  <Application>Microsoft Office PowerPoint</Application>
  <PresentationFormat>Экран (4:3)</PresentationFormat>
  <Paragraphs>86</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Tahoma</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110</cp:revision>
  <dcterms:created xsi:type="dcterms:W3CDTF">2008-08-28T16:29:17Z</dcterms:created>
  <dcterms:modified xsi:type="dcterms:W3CDTF">2022-09-09T18:06:10Z</dcterms:modified>
</cp:coreProperties>
</file>