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1" r:id="rId5"/>
    <p:sldId id="282" r:id="rId6"/>
    <p:sldId id="283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7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D1"/>
    <a:srgbClr val="CC0000"/>
    <a:srgbClr val="E6FFB3"/>
    <a:srgbClr val="800080"/>
    <a:srgbClr val="99CCFF"/>
    <a:srgbClr val="FF9933"/>
    <a:srgbClr val="66FF99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1" autoAdjust="0"/>
    <p:restoredTop sz="94702" autoAdjust="0"/>
  </p:normalViewPr>
  <p:slideViewPr>
    <p:cSldViewPr snapToGrid="0" showGuides="1">
      <p:cViewPr varScale="1">
        <p:scale>
          <a:sx n="84" d="100"/>
          <a:sy n="84" d="100"/>
        </p:scale>
        <p:origin x="1642" y="82"/>
      </p:cViewPr>
      <p:guideLst>
        <p:guide orient="horz" pos="187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239681-DBDA-407F-9672-E06A9F4F264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2754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7801D-9F56-4E52-A3F2-B20304E39E7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8430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5FBB84-261E-4440-A20A-FA6DEF74517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4511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A48462-DD4B-42A8-A0D7-1F4E4EABE31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7097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172CD-2228-4E07-8F4F-0318D951722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9400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5F6D8F-D4C6-4A79-B2DF-73D0392FD45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379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AF5FE7-5E36-4161-9DB9-E55A14CC1C6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1930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8ACF4F-80FE-47E3-B9E7-DB9ED629FF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7285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BFC19-78C9-4703-AE6B-DE5E560022A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8924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89E267-BCAC-4317-8C6A-CA60F7BDFD3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636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C6C6FD-EFDD-4297-A5CA-71FAA8710A7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3021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rgbClr val="AFFFA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 alt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FCBF03D5-80B7-4C73-8354-7C7CC1E865CE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6021388"/>
            <a:ext cx="6400800" cy="6731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МЕЛЬНИКОВ Дмитрий Анатольевич</a:t>
            </a:r>
          </a:p>
          <a:p>
            <a:pPr>
              <a:lnSpc>
                <a:spcPct val="80000"/>
              </a:lnSpc>
            </a:pPr>
            <a:r>
              <a:rPr lang="ru-RU" altLang="ru-RU" sz="200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доктор</a:t>
            </a:r>
            <a:r>
              <a:rPr lang="ru-RU" altLang="ru-RU" sz="200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технических наук, доцент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430213" y="4705350"/>
            <a:ext cx="82597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№8: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Мировые компьютерные сети </a:t>
            </a:r>
            <a:r>
              <a:rPr lang="en-US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ARPANET.</a:t>
            </a:r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Организационные структуры </a:t>
            </a:r>
            <a:r>
              <a:rPr lang="en-US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algn="ctr"/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Семейство протоколов TCP/IP</a:t>
            </a:r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2843213" y="2276475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altLang="ru-RU" b="0"/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989013" y="3444875"/>
            <a:ext cx="7153275" cy="11271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000">
                <a:solidFill>
                  <a:srgbClr val="336600"/>
                </a:solidFill>
              </a:rPr>
              <a:t>Раздел </a:t>
            </a:r>
            <a:r>
              <a:rPr lang="en-US" altLang="ru-RU" sz="2000">
                <a:solidFill>
                  <a:srgbClr val="336600"/>
                </a:solidFill>
              </a:rPr>
              <a:t>II: </a:t>
            </a:r>
            <a:r>
              <a:rPr lang="ru-RU" altLang="ru-RU" sz="2000">
                <a:solidFill>
                  <a:srgbClr val="336600"/>
                </a:solidFill>
              </a:rPr>
              <a:t>ОРГАНИЗАЦИЯ  ИНФОРМАЦИОННОГО ВЗАИМОДЕЙСТВИЯ</a:t>
            </a:r>
            <a:r>
              <a:rPr lang="en-US" altLang="ru-RU" sz="2000">
                <a:solidFill>
                  <a:srgbClr val="336600"/>
                </a:solidFill>
              </a:rPr>
              <a:t> </a:t>
            </a:r>
            <a:r>
              <a:rPr lang="ru-RU" altLang="ru-RU" sz="2000">
                <a:solidFill>
                  <a:srgbClr val="336600"/>
                </a:solidFill>
              </a:rPr>
              <a:t>В </a:t>
            </a:r>
            <a:r>
              <a:rPr lang="ru-RU" altLang="ru-RU" sz="2400">
                <a:solidFill>
                  <a:srgbClr val="336600"/>
                </a:solidFill>
              </a:rPr>
              <a:t>ИТС</a:t>
            </a:r>
            <a:r>
              <a:rPr lang="ru-RU" altLang="ru-RU" sz="2000">
                <a:solidFill>
                  <a:srgbClr val="336600"/>
                </a:solidFill>
              </a:rPr>
              <a:t> ГЛОБАЛЬНОГО СООБЩЕСТВА </a:t>
            </a:r>
            <a:r>
              <a:rPr lang="ru-RU" altLang="ru-RU" sz="2400">
                <a:solidFill>
                  <a:srgbClr val="336600"/>
                </a:solidFill>
              </a:rPr>
              <a:t>INTERNET</a:t>
            </a:r>
            <a:r>
              <a:rPr lang="ru-RU" altLang="ru-RU" sz="2000">
                <a:solidFill>
                  <a:srgbClr val="336600"/>
                </a:solidFill>
              </a:rPr>
              <a:t> 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0" y="773113"/>
            <a:ext cx="9144000" cy="25304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400" i="1">
                <a:solidFill>
                  <a:srgbClr val="CC0000"/>
                </a:solidFill>
              </a:rPr>
              <a:t>КУРС ЛЕКЦИЙ</a:t>
            </a:r>
          </a:p>
          <a:p>
            <a:pPr algn="ctr"/>
            <a:endParaRPr lang="ru-RU" altLang="ru-RU" sz="2400">
              <a:solidFill>
                <a:srgbClr val="CC0000"/>
              </a:solidFill>
            </a:endParaRPr>
          </a:p>
          <a:p>
            <a:pPr algn="ctr"/>
            <a:r>
              <a:rPr lang="ru-RU" altLang="ru-RU" sz="2800">
                <a:solidFill>
                  <a:srgbClr val="FF0000"/>
                </a:solidFill>
              </a:rPr>
              <a:t>ОРГАНИЗАЦИЯ И</a:t>
            </a:r>
          </a:p>
          <a:p>
            <a:pPr algn="ctr"/>
            <a:r>
              <a:rPr lang="ru-RU" altLang="ru-RU" sz="2800">
                <a:solidFill>
                  <a:srgbClr val="FF0000"/>
                </a:solidFill>
              </a:rPr>
              <a:t>ОБЕСПЕЧЕНИЕ БЕЗОПАСНОСТИ</a:t>
            </a:r>
          </a:p>
          <a:p>
            <a:pPr algn="ctr"/>
            <a:r>
              <a:rPr lang="ru-RU" altLang="ru-RU" sz="2800">
                <a:solidFill>
                  <a:srgbClr val="FF0000"/>
                </a:solidFill>
              </a:rPr>
              <a:t>ИНФОРМАЦИОННО-ТЕХНОЛОГИЧЕСКИХ</a:t>
            </a:r>
          </a:p>
          <a:p>
            <a:pPr algn="ctr"/>
            <a:r>
              <a:rPr lang="ru-RU" altLang="ru-RU" sz="2800">
                <a:solidFill>
                  <a:srgbClr val="FF0000"/>
                </a:solidFill>
              </a:rPr>
              <a:t>СЕТЕЙ И СИСТЕМ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Text Box 2"/>
          <p:cNvSpPr txBox="1">
            <a:spLocks noChangeArrowheads="1"/>
          </p:cNvSpPr>
          <p:nvPr/>
        </p:nvSpPr>
        <p:spPr bwMode="auto">
          <a:xfrm>
            <a:off x="206375" y="0"/>
            <a:ext cx="87312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№8: 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Мировые компьютерные сети </a:t>
            </a:r>
            <a:r>
              <a:rPr lang="en-US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ARPANET.</a:t>
            </a:r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Организационные структуры </a:t>
            </a:r>
            <a:r>
              <a:rPr lang="en-US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Семейство протоколов TCP/IP</a:t>
            </a:r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39619" name="Text Box 3"/>
          <p:cNvSpPr txBox="1">
            <a:spLocks noChangeArrowheads="1"/>
          </p:cNvSpPr>
          <p:nvPr/>
        </p:nvSpPr>
        <p:spPr bwMode="auto">
          <a:xfrm>
            <a:off x="255588" y="1501775"/>
            <a:ext cx="8655050" cy="47894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800" b="0">
                <a:solidFill>
                  <a:srgbClr val="800080"/>
                </a:solidFill>
              </a:rPr>
              <a:t>Коммутация пакетов в СПД ведется на основе таблиц маршрутизации, устанавливающих основные (кратчайшие) пути к адресатам с помощью алгоритма локальной адаптивной маршрутизации. Через каждые 640 мс каждый узел формирует маршрутные сообщения, направляемые всем смежным узлам и содержащие зарегистрированные значения задержки пакетов. На основе этих данных узлы выбирают направления передачи, которым соответствуют минимальные задержки.</a:t>
            </a:r>
            <a:r>
              <a:rPr lang="ru-RU" altLang="ru-RU" sz="2800">
                <a:solidFill>
                  <a:srgbClr val="800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Text Box 2"/>
          <p:cNvSpPr txBox="1">
            <a:spLocks noChangeArrowheads="1"/>
          </p:cNvSpPr>
          <p:nvPr/>
        </p:nvSpPr>
        <p:spPr bwMode="auto">
          <a:xfrm>
            <a:off x="206375" y="0"/>
            <a:ext cx="87312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№8: 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Мировые компьютерные сети </a:t>
            </a:r>
            <a:r>
              <a:rPr lang="en-US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ARPANET.</a:t>
            </a:r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Организационные структуры </a:t>
            </a:r>
            <a:r>
              <a:rPr lang="en-US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Семейство протоколов TCP/IP</a:t>
            </a:r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244475" y="1050925"/>
            <a:ext cx="8631238" cy="54514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200" b="0">
                <a:solidFill>
                  <a:srgbClr val="800080"/>
                </a:solidFill>
              </a:rPr>
              <a:t>Главные ЭВМ подключаются к узлам СПД с помощью асинхронных дуплексных каналов и обмениваются с сетью сообщениями, предельная допустимая длина которых 8063 бита. УС, в который поступает сообщение от ГВМ, разделяет его на пакеты. Сообщение максимальной длины разделяется на 8 пакетов: 7 пакетов по 1008 битов и один пакет в 1007 битов. УС, получающий пакеты, собирает их в сообщение, которое передается как целое адресату — ГВМ. Терминалы подключаются к ГВМ или сопрягаются с СПД через специальный узел связи — терминальный, который выполняет одновременно функции коммутационной и терминальной ЭВМ. Для предотвращения перегрузок СПД каждый УС имеет право принимать не более четырех сообщений. После приема четырех сообщений УС блокирует доступ к сети для всех подключенных к нему ЭВМ — до тех пор, пока не будет получена квитанция о приеме сообщения узлом-адресатом.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Text Box 2"/>
          <p:cNvSpPr txBox="1">
            <a:spLocks noChangeArrowheads="1"/>
          </p:cNvSpPr>
          <p:nvPr/>
        </p:nvSpPr>
        <p:spPr bwMode="auto">
          <a:xfrm>
            <a:off x="206375" y="0"/>
            <a:ext cx="87312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№8: 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Мировые компьютерные сети </a:t>
            </a:r>
            <a:r>
              <a:rPr lang="en-US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ARPANET.</a:t>
            </a:r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Организационные структуры </a:t>
            </a:r>
            <a:r>
              <a:rPr lang="en-US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Семейство протоколов TCP/IP</a:t>
            </a:r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41667" name="Text Box 3"/>
          <p:cNvSpPr txBox="1">
            <a:spLocks noChangeArrowheads="1"/>
          </p:cNvSpPr>
          <p:nvPr/>
        </p:nvSpPr>
        <p:spPr bwMode="auto">
          <a:xfrm>
            <a:off x="244475" y="1325563"/>
            <a:ext cx="8655050" cy="51165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200" b="0">
                <a:solidFill>
                  <a:srgbClr val="800080"/>
                </a:solidFill>
              </a:rPr>
              <a:t>В 1977 году TCP/IP начинали использовать другие компьютерные сети для подключения к ARPANET, однако до 1986 года </a:t>
            </a:r>
            <a:r>
              <a:rPr lang="en-US" altLang="ru-RU" sz="2200" b="0">
                <a:solidFill>
                  <a:srgbClr val="800080"/>
                </a:solidFill>
              </a:rPr>
              <a:t>Internet</a:t>
            </a:r>
            <a:r>
              <a:rPr lang="ru-RU" altLang="ru-RU" sz="2200" b="0">
                <a:solidFill>
                  <a:srgbClr val="800080"/>
                </a:solidFill>
              </a:rPr>
              <a:t> еще не был </a:t>
            </a:r>
            <a:r>
              <a:rPr lang="en-US" altLang="ru-RU" sz="2200" b="0">
                <a:solidFill>
                  <a:srgbClr val="800080"/>
                </a:solidFill>
              </a:rPr>
              <a:t>Internet</a:t>
            </a:r>
            <a:r>
              <a:rPr lang="ru-RU" altLang="ru-RU" sz="2200" b="0">
                <a:solidFill>
                  <a:srgbClr val="800080"/>
                </a:solidFill>
              </a:rPr>
              <a:t>-ом. С 1984 года Национальный научный фонд США (</a:t>
            </a:r>
            <a:r>
              <a:rPr lang="en-US" altLang="ru-RU" sz="2200" b="0">
                <a:solidFill>
                  <a:srgbClr val="800080"/>
                </a:solidFill>
              </a:rPr>
              <a:t>National Science Foundation</a:t>
            </a:r>
            <a:r>
              <a:rPr lang="ru-RU" altLang="ru-RU" sz="2200" b="0">
                <a:solidFill>
                  <a:srgbClr val="800080"/>
                </a:solidFill>
              </a:rPr>
              <a:t>) начал инвестировать научную компьютерную сеть NSFNET. Эта сеть объединила научные центры и университеты США. В качестве основы сети были выбраны протоколы семейства TCP/IP. В это время к NSFNET примкнули NASA (национальное управление по аэронавтике и исследованию космического пространства), DOE (министерство энергетики), DOD (министерство обороны) и </a:t>
            </a:r>
            <a:r>
              <a:rPr lang="en-US" altLang="ru-RU" sz="2200" b="0">
                <a:solidFill>
                  <a:srgbClr val="800080"/>
                </a:solidFill>
              </a:rPr>
              <a:t>National Institutes of Health </a:t>
            </a:r>
            <a:r>
              <a:rPr lang="ru-RU" altLang="ru-RU" sz="2200" b="0">
                <a:solidFill>
                  <a:srgbClr val="800080"/>
                </a:solidFill>
              </a:rPr>
              <a:t>(национальная организация здравоохранения). Таким образом, образовались шесть первых сегментов СПД: </a:t>
            </a:r>
            <a:r>
              <a:rPr lang="en-US" altLang="ru-RU" sz="2200" b="0" i="1">
                <a:solidFill>
                  <a:srgbClr val="800080"/>
                </a:solidFill>
              </a:rPr>
              <a:t>gov</a:t>
            </a:r>
            <a:r>
              <a:rPr lang="ru-RU" altLang="ru-RU" sz="2200" b="0">
                <a:solidFill>
                  <a:srgbClr val="800080"/>
                </a:solidFill>
              </a:rPr>
              <a:t>, </a:t>
            </a:r>
            <a:r>
              <a:rPr lang="ru-RU" altLang="ru-RU" sz="2200" b="0" i="1">
                <a:solidFill>
                  <a:srgbClr val="800080"/>
                </a:solidFill>
              </a:rPr>
              <a:t>mil</a:t>
            </a:r>
            <a:r>
              <a:rPr lang="ru-RU" altLang="ru-RU" sz="2200" b="0">
                <a:solidFill>
                  <a:srgbClr val="800080"/>
                </a:solidFill>
              </a:rPr>
              <a:t>, </a:t>
            </a:r>
            <a:r>
              <a:rPr lang="ru-RU" altLang="ru-RU" sz="2200" b="0" i="1">
                <a:solidFill>
                  <a:srgbClr val="800080"/>
                </a:solidFill>
              </a:rPr>
              <a:t>edu</a:t>
            </a:r>
            <a:r>
              <a:rPr lang="ru-RU" altLang="ru-RU" sz="2200" b="0">
                <a:solidFill>
                  <a:srgbClr val="800080"/>
                </a:solidFill>
              </a:rPr>
              <a:t>, </a:t>
            </a:r>
            <a:r>
              <a:rPr lang="ru-RU" altLang="ru-RU" sz="2200" b="0" i="1">
                <a:solidFill>
                  <a:srgbClr val="800080"/>
                </a:solidFill>
              </a:rPr>
              <a:t>com</a:t>
            </a:r>
            <a:r>
              <a:rPr lang="ru-RU" altLang="ru-RU" sz="2200" b="0">
                <a:solidFill>
                  <a:srgbClr val="800080"/>
                </a:solidFill>
              </a:rPr>
              <a:t>, </a:t>
            </a:r>
            <a:r>
              <a:rPr lang="ru-RU" altLang="ru-RU" sz="2200" b="0" i="1">
                <a:solidFill>
                  <a:srgbClr val="800080"/>
                </a:solidFill>
              </a:rPr>
              <a:t>org</a:t>
            </a:r>
            <a:r>
              <a:rPr lang="ru-RU" altLang="ru-RU" sz="2200" b="0">
                <a:solidFill>
                  <a:srgbClr val="800080"/>
                </a:solidFill>
              </a:rPr>
              <a:t> и </a:t>
            </a:r>
            <a:r>
              <a:rPr lang="ru-RU" altLang="ru-RU" sz="2200" b="0" i="1">
                <a:solidFill>
                  <a:srgbClr val="800080"/>
                </a:solidFill>
              </a:rPr>
              <a:t>net</a:t>
            </a:r>
            <a:r>
              <a:rPr lang="ru-RU" altLang="ru-RU" sz="2200" b="0">
                <a:solidFill>
                  <a:srgbClr val="800080"/>
                </a:solidFill>
              </a:rPr>
              <a:t>. Начиная с 1986 года можно реально говорить о становлении глобальной компьютерной сети США — </a:t>
            </a:r>
            <a:r>
              <a:rPr lang="en-US" altLang="ru-RU" sz="2200" b="0">
                <a:solidFill>
                  <a:srgbClr val="800080"/>
                </a:solidFill>
              </a:rPr>
              <a:t>Internet</a:t>
            </a:r>
            <a:r>
              <a:rPr lang="ru-RU" altLang="ru-RU" sz="2200" b="0">
                <a:solidFill>
                  <a:srgbClr val="800080"/>
                </a:solidFill>
              </a:rPr>
              <a:t>. </a:t>
            </a:r>
          </a:p>
        </p:txBody>
      </p:sp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881063" y="638175"/>
            <a:ext cx="7831137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400">
                <a:solidFill>
                  <a:srgbClr val="CC0000"/>
                </a:solidFill>
                <a:latin typeface="Tahoma" panose="020B0604030504040204" pitchFamily="34" charset="0"/>
              </a:rPr>
              <a:t>8.3.</a:t>
            </a:r>
            <a:r>
              <a:rPr lang="ru-RU" altLang="ru-RU" sz="2400">
                <a:solidFill>
                  <a:srgbClr val="CC0000"/>
                </a:solidFill>
              </a:rPr>
              <a:t> Появление </a:t>
            </a:r>
            <a:r>
              <a:rPr lang="en-US" altLang="ru-RU" sz="2400">
                <a:solidFill>
                  <a:srgbClr val="CC0000"/>
                </a:solidFill>
              </a:rPr>
              <a:t>Internet</a:t>
            </a:r>
            <a:r>
              <a:rPr lang="ru-RU" altLang="ru-RU" sz="2400">
                <a:solidFill>
                  <a:srgbClr val="CC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Text Box 2"/>
          <p:cNvSpPr txBox="1">
            <a:spLocks noChangeArrowheads="1"/>
          </p:cNvSpPr>
          <p:nvPr/>
        </p:nvSpPr>
        <p:spPr bwMode="auto">
          <a:xfrm>
            <a:off x="206375" y="0"/>
            <a:ext cx="87312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№8: 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Мировые компьютерные сети </a:t>
            </a:r>
            <a:r>
              <a:rPr lang="en-US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ARPANET.</a:t>
            </a:r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Организационные структуры </a:t>
            </a:r>
            <a:r>
              <a:rPr lang="en-US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Семейство протоколов TCP/IP</a:t>
            </a:r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42691" name="Text Box 3"/>
          <p:cNvSpPr txBox="1">
            <a:spLocks noChangeArrowheads="1"/>
          </p:cNvSpPr>
          <p:nvPr/>
        </p:nvSpPr>
        <p:spPr bwMode="auto">
          <a:xfrm>
            <a:off x="0" y="936625"/>
            <a:ext cx="9144000" cy="57864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200" b="0">
                <a:solidFill>
                  <a:srgbClr val="800080"/>
                </a:solidFill>
              </a:rPr>
              <a:t>1989 год — последний год ARPANET. Фактически закат начался в 1986-м, когда встал вопрос о включении машин NSFNET в сеть ARPA. Еще в 1983 году из ARPANET выделилась MILNET, объединившая военные организации. Руководство ARPANET не сочло возможным войти в проект NSFNET, и поэтому дальнейшее развитие </a:t>
            </a:r>
            <a:r>
              <a:rPr lang="en-US" altLang="ru-RU" sz="2200" b="0">
                <a:solidFill>
                  <a:srgbClr val="800080"/>
                </a:solidFill>
              </a:rPr>
              <a:t>Internet</a:t>
            </a:r>
            <a:r>
              <a:rPr lang="ru-RU" altLang="ru-RU" sz="2200" b="0">
                <a:solidFill>
                  <a:srgbClr val="800080"/>
                </a:solidFill>
              </a:rPr>
              <a:t> продолжалось без ARPANET.</a:t>
            </a:r>
          </a:p>
          <a:p>
            <a:pPr algn="ctr"/>
            <a:r>
              <a:rPr lang="ru-RU" altLang="ru-RU" sz="2200" b="0">
                <a:solidFill>
                  <a:srgbClr val="800080"/>
                </a:solidFill>
              </a:rPr>
              <a:t>В настоящее время узлы </a:t>
            </a:r>
            <a:r>
              <a:rPr lang="en-US" altLang="ru-RU" sz="2200" b="0">
                <a:solidFill>
                  <a:srgbClr val="800080"/>
                </a:solidFill>
              </a:rPr>
              <a:t>Internet</a:t>
            </a:r>
            <a:r>
              <a:rPr lang="ru-RU" altLang="ru-RU" sz="2200" b="0">
                <a:solidFill>
                  <a:srgbClr val="800080"/>
                </a:solidFill>
              </a:rPr>
              <a:t> существуют на всех континентах и объединяют по данным “</a:t>
            </a:r>
            <a:r>
              <a:rPr lang="en-US" altLang="ru-RU" sz="2200" b="0">
                <a:solidFill>
                  <a:srgbClr val="800080"/>
                </a:solidFill>
              </a:rPr>
              <a:t>Internet Society</a:t>
            </a:r>
            <a:r>
              <a:rPr lang="ru-RU" altLang="ru-RU" sz="2200" b="0">
                <a:solidFill>
                  <a:srgbClr val="800080"/>
                </a:solidFill>
              </a:rPr>
              <a:t>” (организации, призванной координировать усилия по управлению и стандартизации этого сетевого сообщества) за 1995 год 6,6 млн. </a:t>
            </a:r>
            <a:r>
              <a:rPr lang="en-US" altLang="ru-RU" sz="2200" b="0">
                <a:solidFill>
                  <a:srgbClr val="800080"/>
                </a:solidFill>
              </a:rPr>
              <a:t>IP-</a:t>
            </a:r>
            <a:r>
              <a:rPr lang="ru-RU" altLang="ru-RU" sz="2200" b="0">
                <a:solidFill>
                  <a:srgbClr val="800080"/>
                </a:solidFill>
              </a:rPr>
              <a:t>узлов, 200 тыс. сегментов и 70 тыс. независимых сетей. Ежедневный трафик в 1997 году составлял 11 Тбайт. В ноябре 2000 года число пользователей </a:t>
            </a:r>
            <a:r>
              <a:rPr lang="en-US" altLang="ru-RU" sz="2200" b="0">
                <a:solidFill>
                  <a:srgbClr val="800080"/>
                </a:solidFill>
              </a:rPr>
              <a:t>Internet</a:t>
            </a:r>
            <a:r>
              <a:rPr lang="ru-RU" altLang="ru-RU" sz="2200" b="0">
                <a:solidFill>
                  <a:srgbClr val="800080"/>
                </a:solidFill>
              </a:rPr>
              <a:t> составило более 407 млн. человек. Уже в сентябре 2002 года это число увеличилось более чем вдвое и составило 840 млн. человек, а число </a:t>
            </a:r>
            <a:r>
              <a:rPr lang="en-US" altLang="ru-RU" sz="2200" b="0">
                <a:solidFill>
                  <a:srgbClr val="800080"/>
                </a:solidFill>
              </a:rPr>
              <a:t>IP</a:t>
            </a:r>
            <a:r>
              <a:rPr lang="ru-RU" altLang="ru-RU" sz="2200" b="0">
                <a:solidFill>
                  <a:srgbClr val="800080"/>
                </a:solidFill>
              </a:rPr>
              <a:t>-узлов превысило 200 млн. По различным прогнозам к 2010 году более 80% территории планеты будет охвачено </a:t>
            </a:r>
            <a:r>
              <a:rPr lang="en-US" altLang="ru-RU" sz="2200" b="0">
                <a:solidFill>
                  <a:srgbClr val="800080"/>
                </a:solidFill>
              </a:rPr>
              <a:t>Internet</a:t>
            </a:r>
            <a:r>
              <a:rPr lang="ru-RU" altLang="ru-RU" sz="2200" b="0">
                <a:solidFill>
                  <a:srgbClr val="800080"/>
                </a:solidFill>
              </a:rPr>
              <a:t>-сетью.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Text Box 2"/>
          <p:cNvSpPr txBox="1">
            <a:spLocks noChangeArrowheads="1"/>
          </p:cNvSpPr>
          <p:nvPr/>
        </p:nvSpPr>
        <p:spPr bwMode="auto">
          <a:xfrm>
            <a:off x="206375" y="0"/>
            <a:ext cx="87312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№8: 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Мировые компьютерные сети </a:t>
            </a:r>
            <a:r>
              <a:rPr lang="en-US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ARPANET.</a:t>
            </a:r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Организационные структуры </a:t>
            </a:r>
            <a:r>
              <a:rPr lang="en-US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Семейство протоколов TCP/IP</a:t>
            </a:r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43715" name="Text Box 3"/>
          <p:cNvSpPr txBox="1">
            <a:spLocks noChangeArrowheads="1"/>
          </p:cNvSpPr>
          <p:nvPr/>
        </p:nvSpPr>
        <p:spPr bwMode="auto">
          <a:xfrm>
            <a:off x="0" y="1312863"/>
            <a:ext cx="9144000" cy="51165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200" b="0">
                <a:solidFill>
                  <a:srgbClr val="800080"/>
                </a:solidFill>
              </a:rPr>
              <a:t>Реализация сетевого проекта требовала принятия организационных мер, координирующих усилия разработчиков. В связи с этим создавались и реорганизовывались технические комитеты, которые в 1989 году приобрели современную структуру в виде центрального органа IAB (</a:t>
            </a:r>
            <a:r>
              <a:rPr lang="en-US" altLang="ru-RU" sz="2200" b="0">
                <a:solidFill>
                  <a:srgbClr val="800080"/>
                </a:solidFill>
              </a:rPr>
              <a:t>Internet Activities Board</a:t>
            </a:r>
            <a:r>
              <a:rPr lang="ru-RU" altLang="ru-RU" sz="2200" b="0">
                <a:solidFill>
                  <a:srgbClr val="800080"/>
                </a:solidFill>
              </a:rPr>
              <a:t>), включающего два подкомитета: исследовательский — IRTF (</a:t>
            </a:r>
            <a:r>
              <a:rPr lang="en-US" altLang="ru-RU" sz="2200" b="0">
                <a:solidFill>
                  <a:srgbClr val="800080"/>
                </a:solidFill>
              </a:rPr>
              <a:t>Internet Research Task Force</a:t>
            </a:r>
            <a:r>
              <a:rPr lang="ru-RU" altLang="ru-RU" sz="2200" b="0">
                <a:solidFill>
                  <a:srgbClr val="800080"/>
                </a:solidFill>
              </a:rPr>
              <a:t>) и “законодательный” — IETF (</a:t>
            </a:r>
            <a:r>
              <a:rPr lang="en-US" altLang="ru-RU" sz="2200" b="0">
                <a:solidFill>
                  <a:srgbClr val="800080"/>
                </a:solidFill>
              </a:rPr>
              <a:t>Internet Engineering Task Force</a:t>
            </a:r>
            <a:r>
              <a:rPr lang="ru-RU" altLang="ru-RU" sz="2200" b="0">
                <a:solidFill>
                  <a:srgbClr val="800080"/>
                </a:solidFill>
              </a:rPr>
              <a:t>). IETF — основная структура </a:t>
            </a:r>
            <a:r>
              <a:rPr lang="en-US" altLang="ru-RU" sz="2200" b="0">
                <a:solidFill>
                  <a:srgbClr val="800080"/>
                </a:solidFill>
              </a:rPr>
              <a:t>Internet</a:t>
            </a:r>
            <a:r>
              <a:rPr lang="ru-RU" altLang="ru-RU" sz="2200" b="0">
                <a:solidFill>
                  <a:srgbClr val="800080"/>
                </a:solidFill>
              </a:rPr>
              <a:t>, ведающая вопросами стандартизации, принимающая стандарты RFC (</a:t>
            </a:r>
            <a:r>
              <a:rPr lang="en-US" altLang="ru-RU" sz="2200" b="0">
                <a:solidFill>
                  <a:srgbClr val="800080"/>
                </a:solidFill>
              </a:rPr>
              <a:t>Request For Comments</a:t>
            </a:r>
            <a:r>
              <a:rPr lang="ru-RU" altLang="ru-RU" sz="2200" b="0">
                <a:solidFill>
                  <a:srgbClr val="800080"/>
                </a:solidFill>
              </a:rPr>
              <a:t>) и являющаяся международной организацией, включающей большие секции (по направлениям), внутри которых в свою очередь формируются рабочие группы (по задачам). В IETF существует определенная практика принятия проекта RFC, которая базируется на необходимости рассмотрения нескольких независимых реализаций предлагаемого стандарта.</a:t>
            </a:r>
            <a:r>
              <a:rPr lang="ru-RU" altLang="ru-RU" sz="22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881063" y="638175"/>
            <a:ext cx="7831137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400">
                <a:solidFill>
                  <a:srgbClr val="CC0000"/>
                </a:solidFill>
                <a:latin typeface="Tahoma" panose="020B0604030504040204" pitchFamily="34" charset="0"/>
              </a:rPr>
              <a:t>8.4.</a:t>
            </a:r>
            <a:r>
              <a:rPr lang="ru-RU" altLang="ru-RU" sz="2400">
                <a:solidFill>
                  <a:srgbClr val="CC0000"/>
                </a:solidFill>
              </a:rPr>
              <a:t> Организационные структуры </a:t>
            </a:r>
            <a:r>
              <a:rPr lang="en-US" altLang="ru-RU" sz="2400">
                <a:solidFill>
                  <a:srgbClr val="CC0000"/>
                </a:solidFill>
              </a:rPr>
              <a:t>Internet</a:t>
            </a:r>
            <a:r>
              <a:rPr lang="ru-RU" altLang="ru-RU" sz="2400">
                <a:solidFill>
                  <a:srgbClr val="CC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ext Box 2"/>
          <p:cNvSpPr txBox="1">
            <a:spLocks noChangeArrowheads="1"/>
          </p:cNvSpPr>
          <p:nvPr/>
        </p:nvSpPr>
        <p:spPr bwMode="auto">
          <a:xfrm>
            <a:off x="206375" y="0"/>
            <a:ext cx="87312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№8: 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Мировые компьютерные сети </a:t>
            </a:r>
            <a:r>
              <a:rPr lang="en-US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ARPANET.</a:t>
            </a:r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Организационные структуры </a:t>
            </a:r>
            <a:r>
              <a:rPr lang="en-US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Семейство протоколов TCP/IP</a:t>
            </a:r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250825" y="1000125"/>
            <a:ext cx="8642350" cy="56435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 b="0">
                <a:solidFill>
                  <a:srgbClr val="800080"/>
                </a:solidFill>
              </a:rPr>
              <a:t>Все принятые IETF стандарты RFC (а также другие заслуживающие внимания материалы) общедоступны внутри </a:t>
            </a:r>
            <a:r>
              <a:rPr lang="en-US" altLang="ru-RU" sz="2800" b="0">
                <a:solidFill>
                  <a:srgbClr val="800080"/>
                </a:solidFill>
              </a:rPr>
              <a:t>Internet</a:t>
            </a:r>
            <a:r>
              <a:rPr lang="ru-RU" altLang="ru-RU" sz="2800" b="0">
                <a:solidFill>
                  <a:srgbClr val="800080"/>
                </a:solidFill>
              </a:rPr>
              <a:t> через электронную почту, файловые и </a:t>
            </a:r>
            <a:r>
              <a:rPr lang="en-US" altLang="ru-RU" sz="2800" b="0">
                <a:solidFill>
                  <a:srgbClr val="800080"/>
                </a:solidFill>
              </a:rPr>
              <a:t>W</a:t>
            </a:r>
            <a:r>
              <a:rPr lang="ru-RU" altLang="ru-RU" sz="2800" b="0" baseline="30000">
                <a:solidFill>
                  <a:srgbClr val="800080"/>
                </a:solidFill>
              </a:rPr>
              <a:t>3</a:t>
            </a:r>
            <a:r>
              <a:rPr lang="ru-RU" altLang="ru-RU" sz="2800" b="0">
                <a:solidFill>
                  <a:srgbClr val="800080"/>
                </a:solidFill>
              </a:rPr>
              <a:t>-серверы и др.</a:t>
            </a:r>
          </a:p>
          <a:p>
            <a:pPr algn="ctr"/>
            <a:r>
              <a:rPr lang="ru-RU" altLang="ru-RU" sz="2800" b="0">
                <a:solidFill>
                  <a:srgbClr val="800080"/>
                </a:solidFill>
              </a:rPr>
              <a:t>Кроме того, в </a:t>
            </a:r>
            <a:r>
              <a:rPr lang="en-US" altLang="ru-RU" sz="2800" b="0">
                <a:solidFill>
                  <a:srgbClr val="800080"/>
                </a:solidFill>
              </a:rPr>
              <a:t>Internet</a:t>
            </a:r>
            <a:r>
              <a:rPr lang="ru-RU" altLang="ru-RU" sz="2800" b="0">
                <a:solidFill>
                  <a:srgbClr val="800080"/>
                </a:solidFill>
              </a:rPr>
              <a:t> существует орган, ответственный за распространение технической информации, работу по регистрации и подключению пользователей к </a:t>
            </a:r>
            <a:r>
              <a:rPr lang="en-US" altLang="ru-RU" sz="2800" b="0">
                <a:solidFill>
                  <a:srgbClr val="800080"/>
                </a:solidFill>
              </a:rPr>
              <a:t>Internet</a:t>
            </a:r>
            <a:r>
              <a:rPr lang="ru-RU" altLang="ru-RU" sz="2800" b="0">
                <a:solidFill>
                  <a:srgbClr val="800080"/>
                </a:solidFill>
              </a:rPr>
              <a:t> и за решение ряда административных задач, таких, как распределение адресов в этой глобальной сети. Этот орган называется Центр сетевой информации (ЦСИ, </a:t>
            </a:r>
            <a:r>
              <a:rPr lang="en-US" altLang="ru-RU" sz="2800" b="0">
                <a:solidFill>
                  <a:srgbClr val="800080"/>
                </a:solidFill>
              </a:rPr>
              <a:t>Network Information Center </a:t>
            </a:r>
            <a:r>
              <a:rPr lang="ru-RU" altLang="ru-RU" sz="2800" b="0">
                <a:solidFill>
                  <a:srgbClr val="800080"/>
                </a:solidFill>
              </a:rPr>
              <a:t>— NIC).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"/>
          <p:cNvSpPr txBox="1">
            <a:spLocks noChangeArrowheads="1"/>
          </p:cNvSpPr>
          <p:nvPr/>
        </p:nvSpPr>
        <p:spPr bwMode="auto">
          <a:xfrm>
            <a:off x="206375" y="0"/>
            <a:ext cx="87312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№8: 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Мировые компьютерные сети </a:t>
            </a:r>
            <a:r>
              <a:rPr lang="en-US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ARPANET.</a:t>
            </a:r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Организационные структуры </a:t>
            </a:r>
            <a:r>
              <a:rPr lang="en-US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Семейство протоколов TCP/IP</a:t>
            </a:r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563563" y="1954213"/>
            <a:ext cx="8015287" cy="39354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 b="0">
                <a:solidFill>
                  <a:srgbClr val="800080"/>
                </a:solidFill>
              </a:rPr>
              <a:t>Под семейством протоколов TCP/IP в широком смысле понимают обычно весь набор стандартов RFC. Однако общим и основополагающим элементом для всех этих протоколов является </a:t>
            </a:r>
            <a:r>
              <a:rPr lang="en-US" altLang="ru-RU" sz="2800" b="0">
                <a:solidFill>
                  <a:srgbClr val="800080"/>
                </a:solidFill>
              </a:rPr>
              <a:t>Internet Protocol </a:t>
            </a:r>
            <a:r>
              <a:rPr lang="ru-RU" altLang="ru-RU" sz="2800" b="0">
                <a:solidFill>
                  <a:srgbClr val="800080"/>
                </a:solidFill>
              </a:rPr>
              <a:t>(IP). Этот протокол, собственно, и реализует распространение информации по IP-сети. Его значение как технологической основы сети </a:t>
            </a:r>
            <a:r>
              <a:rPr lang="en-US" altLang="ru-RU" sz="2800" b="0">
                <a:solidFill>
                  <a:srgbClr val="800080"/>
                </a:solidFill>
              </a:rPr>
              <a:t>Internet</a:t>
            </a:r>
            <a:r>
              <a:rPr lang="ru-RU" altLang="ru-RU" sz="2800" b="0">
                <a:solidFill>
                  <a:srgbClr val="800080"/>
                </a:solidFill>
              </a:rPr>
              <a:t> очень велико.</a:t>
            </a:r>
            <a:r>
              <a:rPr lang="ru-RU" altLang="ru-RU" sz="28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0" y="687388"/>
            <a:ext cx="9144000" cy="7302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400">
                <a:solidFill>
                  <a:srgbClr val="CC0000"/>
                </a:solidFill>
                <a:latin typeface="Tahoma" panose="020B0604030504040204" pitchFamily="34" charset="0"/>
              </a:rPr>
              <a:t>8.5.</a:t>
            </a:r>
            <a:r>
              <a:rPr lang="ru-RU" altLang="ru-RU" sz="2400">
                <a:solidFill>
                  <a:srgbClr val="CC0000"/>
                </a:solidFill>
              </a:rPr>
              <a:t> Пятиуровневая архитектура управления в сетях </a:t>
            </a:r>
            <a:r>
              <a:rPr lang="en-US" altLang="ru-RU" sz="2400">
                <a:solidFill>
                  <a:srgbClr val="CC0000"/>
                </a:solidFill>
              </a:rPr>
              <a:t>Internet</a:t>
            </a:r>
            <a:r>
              <a:rPr lang="ru-RU" altLang="ru-RU" sz="2400">
                <a:solidFill>
                  <a:srgbClr val="CC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206375" y="0"/>
            <a:ext cx="87312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№8: 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Мировые компьютерные сети </a:t>
            </a:r>
            <a:r>
              <a:rPr lang="en-US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ARPANET.</a:t>
            </a:r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Организационные структуры </a:t>
            </a:r>
            <a:r>
              <a:rPr lang="en-US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Семейство протоколов TCP/IP</a:t>
            </a:r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46787" name="Text Box 3"/>
          <p:cNvSpPr txBox="1">
            <a:spLocks noChangeArrowheads="1"/>
          </p:cNvSpPr>
          <p:nvPr/>
        </p:nvSpPr>
        <p:spPr bwMode="auto">
          <a:xfrm>
            <a:off x="250825" y="1016000"/>
            <a:ext cx="8642350" cy="56435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 b="0">
                <a:solidFill>
                  <a:srgbClr val="800080"/>
                </a:solidFill>
              </a:rPr>
              <a:t>Протокол IP осуществляет передачу информации от узла к узлу сети в виде дискретных блоков-пакетов. При этом IP не несет ответственности за надежность доставки информации, целостность или сохранение порядка потока пакетов. Эту задачу решают два других протокола — TCP (</a:t>
            </a:r>
            <a:r>
              <a:rPr lang="en-US" altLang="ru-RU" sz="2800" b="0">
                <a:solidFill>
                  <a:srgbClr val="800080"/>
                </a:solidFill>
              </a:rPr>
              <a:t>Transmission Control Protocol</a:t>
            </a:r>
            <a:r>
              <a:rPr lang="ru-RU" altLang="ru-RU" sz="2800" b="0">
                <a:solidFill>
                  <a:srgbClr val="800080"/>
                </a:solidFill>
              </a:rPr>
              <a:t>, протокол управления передачей данных) и UDP (</a:t>
            </a:r>
            <a:r>
              <a:rPr lang="en-US" altLang="ru-RU" sz="2800" b="0">
                <a:solidFill>
                  <a:srgbClr val="800080"/>
                </a:solidFill>
              </a:rPr>
              <a:t>User Datagram Protocol</a:t>
            </a:r>
            <a:r>
              <a:rPr lang="ru-RU" altLang="ru-RU" sz="2800" b="0">
                <a:solidFill>
                  <a:srgbClr val="800080"/>
                </a:solidFill>
              </a:rPr>
              <a:t>, дейтаграммный протокол передачи данных), которые “лежат” над IP (т.е. используют процедуры протокола IP для передачи информации, добавляя к ним дополнительно свою функциональность).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ext Box 2"/>
          <p:cNvSpPr txBox="1">
            <a:spLocks noChangeArrowheads="1"/>
          </p:cNvSpPr>
          <p:nvPr/>
        </p:nvSpPr>
        <p:spPr bwMode="auto">
          <a:xfrm>
            <a:off x="206375" y="0"/>
            <a:ext cx="87312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№8: 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Мировые компьютерные сети </a:t>
            </a:r>
            <a:r>
              <a:rPr lang="en-US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ARPANET.</a:t>
            </a:r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Организационные структуры </a:t>
            </a:r>
            <a:r>
              <a:rPr lang="en-US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Семейство протоколов TCP/IP</a:t>
            </a:r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0" y="1016000"/>
            <a:ext cx="9144000" cy="5648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600" b="0">
                <a:solidFill>
                  <a:srgbClr val="800080"/>
                </a:solidFill>
              </a:rPr>
              <a:t>TCP и UDP реализуют различные режимы доставки данных. ТСР — протокол с установлением соединения, а UDP — дейтаграммный протокол (без установления соединения).</a:t>
            </a:r>
          </a:p>
          <a:p>
            <a:pPr algn="ctr"/>
            <a:r>
              <a:rPr lang="ru-RU" altLang="ru-RU" sz="2600" b="0">
                <a:solidFill>
                  <a:srgbClr val="800080"/>
                </a:solidFill>
              </a:rPr>
              <a:t>Выше, над транспортными протоколами ТСР или UDP, лежат протоколы, реализующие те или иные прикладные службы, такие, как обмен файлами (</a:t>
            </a:r>
            <a:r>
              <a:rPr lang="en-US" altLang="ru-RU" sz="2600" b="0">
                <a:solidFill>
                  <a:srgbClr val="800080"/>
                </a:solidFill>
              </a:rPr>
              <a:t>File Transfer Protocol</a:t>
            </a:r>
            <a:r>
              <a:rPr lang="ru-RU" altLang="ru-RU" sz="2600" b="0">
                <a:solidFill>
                  <a:srgbClr val="800080"/>
                </a:solidFill>
              </a:rPr>
              <a:t>, FT</a:t>
            </a:r>
            <a:r>
              <a:rPr lang="en-US" altLang="ru-RU" sz="2600" b="0">
                <a:solidFill>
                  <a:srgbClr val="800080"/>
                </a:solidFill>
              </a:rPr>
              <a:t>P</a:t>
            </a:r>
            <a:r>
              <a:rPr lang="ru-RU" altLang="ru-RU" sz="2600" b="0">
                <a:solidFill>
                  <a:srgbClr val="800080"/>
                </a:solidFill>
              </a:rPr>
              <a:t>) и сообщениями электронной почты (</a:t>
            </a:r>
            <a:r>
              <a:rPr lang="en-US" altLang="ru-RU" sz="2600" b="0">
                <a:solidFill>
                  <a:srgbClr val="800080"/>
                </a:solidFill>
              </a:rPr>
              <a:t>Simple Mail Transfer Protocol</a:t>
            </a:r>
            <a:r>
              <a:rPr lang="ru-RU" altLang="ru-RU" sz="2600" b="0">
                <a:solidFill>
                  <a:srgbClr val="800080"/>
                </a:solidFill>
              </a:rPr>
              <a:t>, SMTP), обеспечивающие терминальный доступ к удаленным серверам (TELNET).</a:t>
            </a:r>
          </a:p>
          <a:p>
            <a:pPr algn="ctr"/>
            <a:r>
              <a:rPr lang="ru-RU" altLang="ru-RU" sz="2600" b="0">
                <a:solidFill>
                  <a:srgbClr val="800080"/>
                </a:solidFill>
              </a:rPr>
              <a:t>Таким образом, иерархию управления в TCP/IP-сетях обычно представляют в виде пятиуровневой концептуальной модели (RFC-791 и RFC-1349), приведенной на рис.8.2.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Text Box 2"/>
          <p:cNvSpPr txBox="1">
            <a:spLocks noChangeArrowheads="1"/>
          </p:cNvSpPr>
          <p:nvPr/>
        </p:nvSpPr>
        <p:spPr bwMode="auto">
          <a:xfrm>
            <a:off x="206375" y="0"/>
            <a:ext cx="87312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№8: 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Мировые компьютерные сети </a:t>
            </a:r>
            <a:r>
              <a:rPr lang="en-US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ARPANET.</a:t>
            </a:r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Организационные структуры </a:t>
            </a:r>
            <a:r>
              <a:rPr lang="en-US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Семейство протоколов TCP/IP</a:t>
            </a:r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grpSp>
        <p:nvGrpSpPr>
          <p:cNvPr id="248927" name="Group 95"/>
          <p:cNvGrpSpPr>
            <a:grpSpLocks/>
          </p:cNvGrpSpPr>
          <p:nvPr/>
        </p:nvGrpSpPr>
        <p:grpSpPr bwMode="auto">
          <a:xfrm>
            <a:off x="252413" y="850900"/>
            <a:ext cx="8615362" cy="5187950"/>
            <a:chOff x="159" y="536"/>
            <a:chExt cx="5427" cy="3268"/>
          </a:xfrm>
        </p:grpSpPr>
        <p:grpSp>
          <p:nvGrpSpPr>
            <p:cNvPr id="248839" name="Group 7"/>
            <p:cNvGrpSpPr>
              <a:grpSpLocks/>
            </p:cNvGrpSpPr>
            <p:nvPr/>
          </p:nvGrpSpPr>
          <p:grpSpPr bwMode="auto">
            <a:xfrm>
              <a:off x="2870" y="3490"/>
              <a:ext cx="1535" cy="314"/>
              <a:chOff x="5500" y="12870"/>
              <a:chExt cx="2761" cy="840"/>
            </a:xfrm>
          </p:grpSpPr>
          <p:sp>
            <p:nvSpPr>
              <p:cNvPr id="248840" name="AutoShape 8"/>
              <p:cNvSpPr>
                <a:spLocks noChangeArrowheads="1"/>
              </p:cNvSpPr>
              <p:nvPr/>
            </p:nvSpPr>
            <p:spPr bwMode="auto">
              <a:xfrm>
                <a:off x="5500" y="12870"/>
                <a:ext cx="400" cy="730"/>
              </a:xfrm>
              <a:prstGeom prst="lightningBolt">
                <a:avLst/>
              </a:prstGeom>
              <a:solidFill>
                <a:srgbClr val="99CCFF"/>
              </a:solidFill>
              <a:ln w="12700">
                <a:solidFill>
                  <a:srgbClr val="80008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248841" name="AutoShape 9"/>
              <p:cNvSpPr>
                <a:spLocks noChangeArrowheads="1"/>
              </p:cNvSpPr>
              <p:nvPr/>
            </p:nvSpPr>
            <p:spPr bwMode="auto">
              <a:xfrm>
                <a:off x="7780" y="12870"/>
                <a:ext cx="400" cy="730"/>
              </a:xfrm>
              <a:prstGeom prst="lightningBolt">
                <a:avLst/>
              </a:prstGeom>
              <a:solidFill>
                <a:srgbClr val="99CCFF"/>
              </a:solidFill>
              <a:ln w="12700">
                <a:solidFill>
                  <a:srgbClr val="80008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248842" name="Line 10"/>
              <p:cNvSpPr>
                <a:spLocks noChangeShapeType="1"/>
              </p:cNvSpPr>
              <p:nvPr/>
            </p:nvSpPr>
            <p:spPr bwMode="auto">
              <a:xfrm>
                <a:off x="5861" y="13540"/>
                <a:ext cx="120" cy="170"/>
              </a:xfrm>
              <a:prstGeom prst="line">
                <a:avLst/>
              </a:prstGeom>
              <a:noFill/>
              <a:ln w="9525">
                <a:solidFill>
                  <a:srgbClr val="80008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248843" name="Line 11"/>
              <p:cNvSpPr>
                <a:spLocks noChangeShapeType="1"/>
              </p:cNvSpPr>
              <p:nvPr/>
            </p:nvSpPr>
            <p:spPr bwMode="auto">
              <a:xfrm>
                <a:off x="8141" y="13532"/>
                <a:ext cx="120" cy="170"/>
              </a:xfrm>
              <a:prstGeom prst="line">
                <a:avLst/>
              </a:prstGeom>
              <a:noFill/>
              <a:ln w="9525">
                <a:solidFill>
                  <a:srgbClr val="80008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ru-RU"/>
              </a:p>
            </p:txBody>
          </p:sp>
        </p:grpSp>
        <p:sp>
          <p:nvSpPr>
            <p:cNvPr id="248854" name="AutoShape 22"/>
            <p:cNvSpPr>
              <a:spLocks noChangeArrowheads="1"/>
            </p:cNvSpPr>
            <p:nvPr/>
          </p:nvSpPr>
          <p:spPr bwMode="auto">
            <a:xfrm>
              <a:off x="285" y="1136"/>
              <a:ext cx="757" cy="343"/>
            </a:xfrm>
            <a:prstGeom prst="roundRect">
              <a:avLst>
                <a:gd name="adj" fmla="val 16667"/>
              </a:avLst>
            </a:prstGeom>
            <a:solidFill>
              <a:srgbClr val="E6FFB3"/>
            </a:solidFill>
            <a:ln w="38100">
              <a:solidFill>
                <a:srgbClr val="800080"/>
              </a:solidFill>
              <a:round/>
              <a:headEnd/>
              <a:tailEnd/>
            </a:ln>
            <a:effectLst>
              <a:outerShdw dist="53882" dir="18900000" algn="ctr" rotWithShape="0">
                <a:srgbClr val="FF9933"/>
              </a:outerShdw>
            </a:effec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55" name="AutoShape 23"/>
            <p:cNvSpPr>
              <a:spLocks noChangeArrowheads="1"/>
            </p:cNvSpPr>
            <p:nvPr/>
          </p:nvSpPr>
          <p:spPr bwMode="auto">
            <a:xfrm>
              <a:off x="2052" y="1136"/>
              <a:ext cx="757" cy="343"/>
            </a:xfrm>
            <a:prstGeom prst="roundRect">
              <a:avLst>
                <a:gd name="adj" fmla="val 16667"/>
              </a:avLst>
            </a:prstGeom>
            <a:solidFill>
              <a:srgbClr val="E6FFB3"/>
            </a:solidFill>
            <a:ln w="38100">
              <a:solidFill>
                <a:srgbClr val="800080"/>
              </a:solidFill>
              <a:round/>
              <a:headEnd/>
              <a:tailEnd/>
            </a:ln>
            <a:effectLst>
              <a:outerShdw dist="53882" dir="18900000" algn="ctr" rotWithShape="0">
                <a:srgbClr val="FF9933"/>
              </a:outerShdw>
            </a:effec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56" name="AutoShape 24"/>
            <p:cNvSpPr>
              <a:spLocks noChangeArrowheads="1"/>
            </p:cNvSpPr>
            <p:nvPr/>
          </p:nvSpPr>
          <p:spPr bwMode="auto">
            <a:xfrm>
              <a:off x="2052" y="622"/>
              <a:ext cx="757" cy="343"/>
            </a:xfrm>
            <a:prstGeom prst="roundRect">
              <a:avLst>
                <a:gd name="adj" fmla="val 16667"/>
              </a:avLst>
            </a:prstGeom>
            <a:solidFill>
              <a:srgbClr val="E6FFB3"/>
            </a:solidFill>
            <a:ln w="38100">
              <a:solidFill>
                <a:srgbClr val="800080"/>
              </a:solidFill>
              <a:round/>
              <a:headEnd/>
              <a:tailEnd/>
            </a:ln>
            <a:effectLst>
              <a:outerShdw dist="53882" dir="18900000" algn="ctr" rotWithShape="0">
                <a:srgbClr val="FF9933"/>
              </a:outerShdw>
            </a:effec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58" name="AutoShape 26"/>
            <p:cNvSpPr>
              <a:spLocks noChangeArrowheads="1"/>
            </p:cNvSpPr>
            <p:nvPr/>
          </p:nvSpPr>
          <p:spPr bwMode="auto">
            <a:xfrm>
              <a:off x="1169" y="1136"/>
              <a:ext cx="757" cy="343"/>
            </a:xfrm>
            <a:prstGeom prst="roundRect">
              <a:avLst>
                <a:gd name="adj" fmla="val 16667"/>
              </a:avLst>
            </a:prstGeom>
            <a:solidFill>
              <a:srgbClr val="E6FFB3"/>
            </a:solidFill>
            <a:ln w="38100">
              <a:solidFill>
                <a:srgbClr val="800080"/>
              </a:solidFill>
              <a:round/>
              <a:headEnd/>
              <a:tailEnd/>
            </a:ln>
            <a:effectLst>
              <a:outerShdw dist="53882" dir="18900000" algn="ctr" rotWithShape="0">
                <a:srgbClr val="FF9933"/>
              </a:outerShdw>
            </a:effec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59" name="AutoShape 27"/>
            <p:cNvSpPr>
              <a:spLocks noChangeArrowheads="1"/>
            </p:cNvSpPr>
            <p:nvPr/>
          </p:nvSpPr>
          <p:spPr bwMode="auto">
            <a:xfrm>
              <a:off x="4703" y="1136"/>
              <a:ext cx="757" cy="343"/>
            </a:xfrm>
            <a:prstGeom prst="roundRect">
              <a:avLst>
                <a:gd name="adj" fmla="val 16667"/>
              </a:avLst>
            </a:prstGeom>
            <a:solidFill>
              <a:srgbClr val="E6FFB3"/>
            </a:solidFill>
            <a:ln w="38100">
              <a:solidFill>
                <a:srgbClr val="800080"/>
              </a:solidFill>
              <a:round/>
              <a:headEnd/>
              <a:tailEnd/>
            </a:ln>
            <a:effectLst>
              <a:outerShdw dist="53882" dir="18900000" algn="ctr" rotWithShape="0">
                <a:srgbClr val="FF9933"/>
              </a:outerShdw>
            </a:effec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60" name="AutoShape 28"/>
            <p:cNvSpPr>
              <a:spLocks noChangeArrowheads="1"/>
            </p:cNvSpPr>
            <p:nvPr/>
          </p:nvSpPr>
          <p:spPr bwMode="auto">
            <a:xfrm>
              <a:off x="2936" y="1136"/>
              <a:ext cx="757" cy="343"/>
            </a:xfrm>
            <a:prstGeom prst="roundRect">
              <a:avLst>
                <a:gd name="adj" fmla="val 16667"/>
              </a:avLst>
            </a:prstGeom>
            <a:solidFill>
              <a:srgbClr val="E6FFB3"/>
            </a:solidFill>
            <a:ln w="38100">
              <a:solidFill>
                <a:srgbClr val="800080"/>
              </a:solidFill>
              <a:round/>
              <a:headEnd/>
              <a:tailEnd/>
            </a:ln>
            <a:effectLst>
              <a:outerShdw dist="53882" dir="18900000" algn="ctr" rotWithShape="0">
                <a:srgbClr val="FF9933"/>
              </a:outerShdw>
            </a:effec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61" name="AutoShape 29"/>
            <p:cNvSpPr>
              <a:spLocks noChangeArrowheads="1"/>
            </p:cNvSpPr>
            <p:nvPr/>
          </p:nvSpPr>
          <p:spPr bwMode="auto">
            <a:xfrm>
              <a:off x="3819" y="1136"/>
              <a:ext cx="757" cy="343"/>
            </a:xfrm>
            <a:prstGeom prst="roundRect">
              <a:avLst>
                <a:gd name="adj" fmla="val 16667"/>
              </a:avLst>
            </a:prstGeom>
            <a:solidFill>
              <a:srgbClr val="E6FFB3"/>
            </a:solidFill>
            <a:ln w="38100">
              <a:solidFill>
                <a:srgbClr val="800080"/>
              </a:solidFill>
              <a:round/>
              <a:headEnd/>
              <a:tailEnd/>
            </a:ln>
            <a:effectLst>
              <a:outerShdw dist="53882" dir="18900000" algn="ctr" rotWithShape="0">
                <a:srgbClr val="FF9933"/>
              </a:outerShdw>
            </a:effec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62" name="AutoShape 30"/>
            <p:cNvSpPr>
              <a:spLocks noChangeArrowheads="1"/>
            </p:cNvSpPr>
            <p:nvPr/>
          </p:nvSpPr>
          <p:spPr bwMode="auto">
            <a:xfrm>
              <a:off x="1169" y="2164"/>
              <a:ext cx="757" cy="343"/>
            </a:xfrm>
            <a:prstGeom prst="roundRect">
              <a:avLst>
                <a:gd name="adj" fmla="val 16667"/>
              </a:avLst>
            </a:prstGeom>
            <a:solidFill>
              <a:srgbClr val="CCFF33"/>
            </a:solidFill>
            <a:ln w="38100">
              <a:solidFill>
                <a:srgbClr val="800080"/>
              </a:solidFill>
              <a:round/>
              <a:headEnd/>
              <a:tailEnd/>
            </a:ln>
            <a:effectLst>
              <a:outerShdw dist="53882" dir="18900000" algn="ctr" rotWithShape="0">
                <a:srgbClr val="FF9933"/>
              </a:outerShdw>
            </a:effec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63" name="AutoShape 31"/>
            <p:cNvSpPr>
              <a:spLocks noChangeArrowheads="1"/>
            </p:cNvSpPr>
            <p:nvPr/>
          </p:nvSpPr>
          <p:spPr bwMode="auto">
            <a:xfrm>
              <a:off x="1169" y="1650"/>
              <a:ext cx="757" cy="343"/>
            </a:xfrm>
            <a:prstGeom prst="roundRect">
              <a:avLst>
                <a:gd name="adj" fmla="val 16667"/>
              </a:avLst>
            </a:prstGeom>
            <a:solidFill>
              <a:srgbClr val="FFD1D1"/>
            </a:solidFill>
            <a:ln w="38100">
              <a:solidFill>
                <a:srgbClr val="800080"/>
              </a:solidFill>
              <a:round/>
              <a:headEnd/>
              <a:tailEnd/>
            </a:ln>
            <a:effectLst>
              <a:outerShdw dist="53882" dir="18900000" algn="ctr" rotWithShape="0">
                <a:srgbClr val="FF9933"/>
              </a:outerShdw>
            </a:effec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64" name="AutoShape 32"/>
            <p:cNvSpPr>
              <a:spLocks noChangeArrowheads="1"/>
            </p:cNvSpPr>
            <p:nvPr/>
          </p:nvSpPr>
          <p:spPr bwMode="auto">
            <a:xfrm>
              <a:off x="2557" y="2164"/>
              <a:ext cx="757" cy="343"/>
            </a:xfrm>
            <a:prstGeom prst="roundRect">
              <a:avLst>
                <a:gd name="adj" fmla="val 16667"/>
              </a:avLst>
            </a:prstGeom>
            <a:solidFill>
              <a:srgbClr val="CCFF33"/>
            </a:solidFill>
            <a:ln w="38100">
              <a:solidFill>
                <a:srgbClr val="800080"/>
              </a:solidFill>
              <a:round/>
              <a:headEnd/>
              <a:tailEnd/>
            </a:ln>
            <a:effectLst>
              <a:outerShdw dist="53882" dir="18900000" algn="ctr" rotWithShape="0">
                <a:srgbClr val="FF9933"/>
              </a:outerShdw>
            </a:effec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65" name="AutoShape 33"/>
            <p:cNvSpPr>
              <a:spLocks noChangeArrowheads="1"/>
            </p:cNvSpPr>
            <p:nvPr/>
          </p:nvSpPr>
          <p:spPr bwMode="auto">
            <a:xfrm>
              <a:off x="3819" y="2679"/>
              <a:ext cx="757" cy="342"/>
            </a:xfrm>
            <a:prstGeom prst="roundRect">
              <a:avLst>
                <a:gd name="adj" fmla="val 16667"/>
              </a:avLst>
            </a:prstGeom>
            <a:solidFill>
              <a:srgbClr val="66FF99"/>
            </a:solidFill>
            <a:ln w="38100">
              <a:solidFill>
                <a:srgbClr val="800080"/>
              </a:solidFill>
              <a:round/>
              <a:headEnd/>
              <a:tailEnd/>
            </a:ln>
            <a:effectLst>
              <a:outerShdw dist="53882" dir="18900000" algn="ctr" rotWithShape="0">
                <a:srgbClr val="FF9933"/>
              </a:outerShdw>
            </a:effec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66" name="AutoShape 34"/>
            <p:cNvSpPr>
              <a:spLocks noChangeArrowheads="1"/>
            </p:cNvSpPr>
            <p:nvPr/>
          </p:nvSpPr>
          <p:spPr bwMode="auto">
            <a:xfrm>
              <a:off x="2557" y="2679"/>
              <a:ext cx="757" cy="342"/>
            </a:xfrm>
            <a:prstGeom prst="roundRect">
              <a:avLst>
                <a:gd name="adj" fmla="val 16667"/>
              </a:avLst>
            </a:prstGeom>
            <a:solidFill>
              <a:srgbClr val="66FF99"/>
            </a:solidFill>
            <a:ln w="38100">
              <a:solidFill>
                <a:srgbClr val="800080"/>
              </a:solidFill>
              <a:round/>
              <a:headEnd/>
              <a:tailEnd/>
            </a:ln>
            <a:effectLst>
              <a:outerShdw dist="53882" dir="18900000" algn="ctr" rotWithShape="0">
                <a:srgbClr val="FF9933"/>
              </a:outerShdw>
            </a:effec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67" name="AutoShape 35"/>
            <p:cNvSpPr>
              <a:spLocks noChangeArrowheads="1"/>
            </p:cNvSpPr>
            <p:nvPr/>
          </p:nvSpPr>
          <p:spPr bwMode="auto">
            <a:xfrm>
              <a:off x="2557" y="3193"/>
              <a:ext cx="757" cy="343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38100">
              <a:solidFill>
                <a:srgbClr val="800080"/>
              </a:solidFill>
              <a:round/>
              <a:headEnd/>
              <a:tailEnd/>
            </a:ln>
            <a:effectLst>
              <a:outerShdw dist="53882" dir="18900000" algn="ctr" rotWithShape="0">
                <a:srgbClr val="FF9933"/>
              </a:outerShdw>
            </a:effec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68" name="AutoShape 36"/>
            <p:cNvSpPr>
              <a:spLocks noChangeArrowheads="1"/>
            </p:cNvSpPr>
            <p:nvPr/>
          </p:nvSpPr>
          <p:spPr bwMode="auto">
            <a:xfrm>
              <a:off x="3819" y="3193"/>
              <a:ext cx="757" cy="343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38100">
              <a:solidFill>
                <a:srgbClr val="800080"/>
              </a:solidFill>
              <a:round/>
              <a:headEnd/>
              <a:tailEnd/>
            </a:ln>
            <a:effectLst>
              <a:outerShdw dist="53882" dir="18900000" algn="ctr" rotWithShape="0">
                <a:srgbClr val="FF9933"/>
              </a:outerShdw>
            </a:effec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69" name="AutoShape 37"/>
            <p:cNvSpPr>
              <a:spLocks noChangeArrowheads="1"/>
            </p:cNvSpPr>
            <p:nvPr/>
          </p:nvSpPr>
          <p:spPr bwMode="auto">
            <a:xfrm>
              <a:off x="1169" y="2679"/>
              <a:ext cx="757" cy="342"/>
            </a:xfrm>
            <a:prstGeom prst="roundRect">
              <a:avLst>
                <a:gd name="adj" fmla="val 16667"/>
              </a:avLst>
            </a:prstGeom>
            <a:solidFill>
              <a:srgbClr val="66FF99"/>
            </a:solidFill>
            <a:ln w="38100">
              <a:solidFill>
                <a:srgbClr val="800080"/>
              </a:solidFill>
              <a:round/>
              <a:headEnd/>
              <a:tailEnd/>
            </a:ln>
            <a:effectLst>
              <a:outerShdw dist="53882" dir="18900000" algn="ctr" rotWithShape="0">
                <a:srgbClr val="FF9933"/>
              </a:outerShdw>
            </a:effec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70" name="AutoShape 38"/>
            <p:cNvSpPr>
              <a:spLocks noChangeArrowheads="1"/>
            </p:cNvSpPr>
            <p:nvPr/>
          </p:nvSpPr>
          <p:spPr bwMode="auto">
            <a:xfrm>
              <a:off x="1169" y="3193"/>
              <a:ext cx="757" cy="343"/>
            </a:xfrm>
            <a:prstGeom prst="roundRect">
              <a:avLst>
                <a:gd name="adj" fmla="val 50000"/>
              </a:avLst>
            </a:prstGeom>
            <a:solidFill>
              <a:srgbClr val="99CCFF"/>
            </a:solidFill>
            <a:ln w="38100">
              <a:solidFill>
                <a:srgbClr val="800080"/>
              </a:solidFill>
              <a:round/>
              <a:headEnd/>
              <a:tailEnd/>
            </a:ln>
            <a:effectLst>
              <a:outerShdw dist="53882" dir="18900000" algn="ctr" rotWithShape="0">
                <a:srgbClr val="FF9933"/>
              </a:outerShdw>
            </a:effec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71" name="Rectangle 39"/>
            <p:cNvSpPr>
              <a:spLocks noChangeArrowheads="1"/>
            </p:cNvSpPr>
            <p:nvPr/>
          </p:nvSpPr>
          <p:spPr bwMode="auto">
            <a:xfrm>
              <a:off x="159" y="536"/>
              <a:ext cx="5427" cy="3171"/>
            </a:xfrm>
            <a:prstGeom prst="rect">
              <a:avLst/>
            </a:prstGeom>
            <a:noFill/>
            <a:ln w="28575">
              <a:solidFill>
                <a:schemeClr val="bg2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72" name="Line 40"/>
            <p:cNvSpPr>
              <a:spLocks noChangeShapeType="1"/>
            </p:cNvSpPr>
            <p:nvPr/>
          </p:nvSpPr>
          <p:spPr bwMode="auto">
            <a:xfrm>
              <a:off x="159" y="1564"/>
              <a:ext cx="542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73" name="Line 41"/>
            <p:cNvSpPr>
              <a:spLocks noChangeShapeType="1"/>
            </p:cNvSpPr>
            <p:nvPr/>
          </p:nvSpPr>
          <p:spPr bwMode="auto">
            <a:xfrm>
              <a:off x="159" y="2079"/>
              <a:ext cx="542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74" name="Line 42"/>
            <p:cNvSpPr>
              <a:spLocks noChangeShapeType="1"/>
            </p:cNvSpPr>
            <p:nvPr/>
          </p:nvSpPr>
          <p:spPr bwMode="auto">
            <a:xfrm>
              <a:off x="159" y="2593"/>
              <a:ext cx="542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75" name="Line 43"/>
            <p:cNvSpPr>
              <a:spLocks noChangeShapeType="1"/>
            </p:cNvSpPr>
            <p:nvPr/>
          </p:nvSpPr>
          <p:spPr bwMode="auto">
            <a:xfrm>
              <a:off x="159" y="3107"/>
              <a:ext cx="542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76" name="Line 44"/>
            <p:cNvSpPr>
              <a:spLocks noChangeShapeType="1"/>
            </p:cNvSpPr>
            <p:nvPr/>
          </p:nvSpPr>
          <p:spPr bwMode="auto">
            <a:xfrm>
              <a:off x="2431" y="964"/>
              <a:ext cx="0" cy="1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77" name="Line 45"/>
            <p:cNvSpPr>
              <a:spLocks noChangeShapeType="1"/>
            </p:cNvSpPr>
            <p:nvPr/>
          </p:nvSpPr>
          <p:spPr bwMode="auto">
            <a:xfrm>
              <a:off x="663" y="1540"/>
              <a:ext cx="163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78" name="Line 46"/>
            <p:cNvSpPr>
              <a:spLocks noChangeShapeType="1"/>
            </p:cNvSpPr>
            <p:nvPr/>
          </p:nvSpPr>
          <p:spPr bwMode="auto">
            <a:xfrm>
              <a:off x="1541" y="1480"/>
              <a:ext cx="0" cy="16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79" name="Line 47"/>
            <p:cNvSpPr>
              <a:spLocks noChangeShapeType="1"/>
            </p:cNvSpPr>
            <p:nvPr/>
          </p:nvSpPr>
          <p:spPr bwMode="auto">
            <a:xfrm>
              <a:off x="2303" y="1480"/>
              <a:ext cx="0" cy="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80" name="Line 48"/>
            <p:cNvSpPr>
              <a:spLocks noChangeShapeType="1"/>
            </p:cNvSpPr>
            <p:nvPr/>
          </p:nvSpPr>
          <p:spPr bwMode="auto">
            <a:xfrm>
              <a:off x="663" y="1480"/>
              <a:ext cx="0" cy="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81" name="Line 49"/>
            <p:cNvSpPr>
              <a:spLocks noChangeShapeType="1"/>
            </p:cNvSpPr>
            <p:nvPr/>
          </p:nvSpPr>
          <p:spPr bwMode="auto">
            <a:xfrm>
              <a:off x="2559" y="1484"/>
              <a:ext cx="0" cy="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82" name="Line 50"/>
            <p:cNvSpPr>
              <a:spLocks noChangeShapeType="1"/>
            </p:cNvSpPr>
            <p:nvPr/>
          </p:nvSpPr>
          <p:spPr bwMode="auto">
            <a:xfrm>
              <a:off x="3320" y="1484"/>
              <a:ext cx="0" cy="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83" name="Line 51"/>
            <p:cNvSpPr>
              <a:spLocks noChangeShapeType="1"/>
            </p:cNvSpPr>
            <p:nvPr/>
          </p:nvSpPr>
          <p:spPr bwMode="auto">
            <a:xfrm>
              <a:off x="5083" y="1488"/>
              <a:ext cx="0" cy="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84" name="Line 52"/>
            <p:cNvSpPr>
              <a:spLocks noChangeShapeType="1"/>
            </p:cNvSpPr>
            <p:nvPr/>
          </p:nvSpPr>
          <p:spPr bwMode="auto">
            <a:xfrm>
              <a:off x="2559" y="1544"/>
              <a:ext cx="252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85" name="Line 53"/>
            <p:cNvSpPr>
              <a:spLocks noChangeShapeType="1"/>
            </p:cNvSpPr>
            <p:nvPr/>
          </p:nvSpPr>
          <p:spPr bwMode="auto">
            <a:xfrm>
              <a:off x="4199" y="1480"/>
              <a:ext cx="0" cy="16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86" name="Line 54"/>
            <p:cNvSpPr>
              <a:spLocks noChangeShapeType="1"/>
            </p:cNvSpPr>
            <p:nvPr/>
          </p:nvSpPr>
          <p:spPr bwMode="auto">
            <a:xfrm>
              <a:off x="1547" y="2053"/>
              <a:ext cx="126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87" name="Line 55"/>
            <p:cNvSpPr>
              <a:spLocks noChangeShapeType="1"/>
            </p:cNvSpPr>
            <p:nvPr/>
          </p:nvSpPr>
          <p:spPr bwMode="auto">
            <a:xfrm>
              <a:off x="3059" y="2057"/>
              <a:ext cx="11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88" name="Line 56"/>
            <p:cNvSpPr>
              <a:spLocks noChangeShapeType="1"/>
            </p:cNvSpPr>
            <p:nvPr/>
          </p:nvSpPr>
          <p:spPr bwMode="auto">
            <a:xfrm>
              <a:off x="2805" y="2049"/>
              <a:ext cx="0" cy="1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89" name="Line 57"/>
            <p:cNvSpPr>
              <a:spLocks noChangeShapeType="1"/>
            </p:cNvSpPr>
            <p:nvPr/>
          </p:nvSpPr>
          <p:spPr bwMode="auto">
            <a:xfrm>
              <a:off x="3065" y="2053"/>
              <a:ext cx="0" cy="1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90" name="Line 58"/>
            <p:cNvSpPr>
              <a:spLocks noChangeShapeType="1"/>
            </p:cNvSpPr>
            <p:nvPr/>
          </p:nvSpPr>
          <p:spPr bwMode="auto">
            <a:xfrm>
              <a:off x="1547" y="1993"/>
              <a:ext cx="0" cy="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91" name="Line 59"/>
            <p:cNvSpPr>
              <a:spLocks noChangeShapeType="1"/>
            </p:cNvSpPr>
            <p:nvPr/>
          </p:nvSpPr>
          <p:spPr bwMode="auto">
            <a:xfrm>
              <a:off x="4199" y="1993"/>
              <a:ext cx="0" cy="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92" name="Line 60"/>
            <p:cNvSpPr>
              <a:spLocks noChangeShapeType="1"/>
            </p:cNvSpPr>
            <p:nvPr/>
          </p:nvSpPr>
          <p:spPr bwMode="auto">
            <a:xfrm>
              <a:off x="2937" y="2506"/>
              <a:ext cx="0" cy="1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93" name="Line 61"/>
            <p:cNvSpPr>
              <a:spLocks noChangeShapeType="1"/>
            </p:cNvSpPr>
            <p:nvPr/>
          </p:nvSpPr>
          <p:spPr bwMode="auto">
            <a:xfrm>
              <a:off x="1675" y="2562"/>
              <a:ext cx="113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94" name="Line 62"/>
            <p:cNvSpPr>
              <a:spLocks noChangeShapeType="1"/>
            </p:cNvSpPr>
            <p:nvPr/>
          </p:nvSpPr>
          <p:spPr bwMode="auto">
            <a:xfrm>
              <a:off x="3065" y="2562"/>
              <a:ext cx="113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95" name="Line 63"/>
            <p:cNvSpPr>
              <a:spLocks noChangeShapeType="1"/>
            </p:cNvSpPr>
            <p:nvPr/>
          </p:nvSpPr>
          <p:spPr bwMode="auto">
            <a:xfrm>
              <a:off x="1675" y="2562"/>
              <a:ext cx="0" cy="1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96" name="Line 64"/>
            <p:cNvSpPr>
              <a:spLocks noChangeShapeType="1"/>
            </p:cNvSpPr>
            <p:nvPr/>
          </p:nvSpPr>
          <p:spPr bwMode="auto">
            <a:xfrm>
              <a:off x="1419" y="2506"/>
              <a:ext cx="0" cy="1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97" name="Line 65"/>
            <p:cNvSpPr>
              <a:spLocks noChangeShapeType="1"/>
            </p:cNvSpPr>
            <p:nvPr/>
          </p:nvSpPr>
          <p:spPr bwMode="auto">
            <a:xfrm>
              <a:off x="2809" y="2506"/>
              <a:ext cx="0" cy="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98" name="Line 66"/>
            <p:cNvSpPr>
              <a:spLocks noChangeShapeType="1"/>
            </p:cNvSpPr>
            <p:nvPr/>
          </p:nvSpPr>
          <p:spPr bwMode="auto">
            <a:xfrm>
              <a:off x="3065" y="2506"/>
              <a:ext cx="0" cy="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899" name="Line 67"/>
            <p:cNvSpPr>
              <a:spLocks noChangeShapeType="1"/>
            </p:cNvSpPr>
            <p:nvPr/>
          </p:nvSpPr>
          <p:spPr bwMode="auto">
            <a:xfrm>
              <a:off x="4199" y="2562"/>
              <a:ext cx="0" cy="1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900" name="Line 68"/>
            <p:cNvSpPr>
              <a:spLocks noChangeShapeType="1"/>
            </p:cNvSpPr>
            <p:nvPr/>
          </p:nvSpPr>
          <p:spPr bwMode="auto">
            <a:xfrm>
              <a:off x="2937" y="3022"/>
              <a:ext cx="0" cy="1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901" name="Line 69"/>
            <p:cNvSpPr>
              <a:spLocks noChangeShapeType="1"/>
            </p:cNvSpPr>
            <p:nvPr/>
          </p:nvSpPr>
          <p:spPr bwMode="auto">
            <a:xfrm>
              <a:off x="4199" y="3022"/>
              <a:ext cx="0" cy="1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902" name="Line 70"/>
            <p:cNvSpPr>
              <a:spLocks noChangeShapeType="1"/>
            </p:cNvSpPr>
            <p:nvPr/>
          </p:nvSpPr>
          <p:spPr bwMode="auto">
            <a:xfrm>
              <a:off x="1547" y="3022"/>
              <a:ext cx="0" cy="2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903" name="Line 71"/>
            <p:cNvSpPr>
              <a:spLocks noChangeShapeType="1"/>
            </p:cNvSpPr>
            <p:nvPr/>
          </p:nvSpPr>
          <p:spPr bwMode="auto">
            <a:xfrm>
              <a:off x="1035" y="3254"/>
              <a:ext cx="10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904" name="Text Box 72"/>
            <p:cNvSpPr txBox="1">
              <a:spLocks noChangeArrowheads="1"/>
            </p:cNvSpPr>
            <p:nvPr/>
          </p:nvSpPr>
          <p:spPr bwMode="auto">
            <a:xfrm>
              <a:off x="216" y="585"/>
              <a:ext cx="128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ru-RU" altLang="ru-RU" sz="2000" i="1">
                  <a:solidFill>
                    <a:srgbClr val="CC0000"/>
                  </a:solidFill>
                </a:rPr>
                <a:t>Прикладной</a:t>
              </a:r>
            </a:p>
          </p:txBody>
        </p:sp>
        <p:sp>
          <p:nvSpPr>
            <p:cNvPr id="248905" name="Text Box 73"/>
            <p:cNvSpPr txBox="1">
              <a:spLocks noChangeArrowheads="1"/>
            </p:cNvSpPr>
            <p:nvPr/>
          </p:nvSpPr>
          <p:spPr bwMode="auto">
            <a:xfrm>
              <a:off x="183" y="1910"/>
              <a:ext cx="102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ru-RU" altLang="ru-RU" sz="1600" i="1">
                  <a:solidFill>
                    <a:srgbClr val="CC0000"/>
                  </a:solidFill>
                </a:rPr>
                <a:t>Транспортный</a:t>
              </a:r>
              <a:endParaRPr lang="ru-RU" altLang="ru-RU" sz="1600">
                <a:solidFill>
                  <a:srgbClr val="CC0000"/>
                </a:solidFill>
              </a:endParaRPr>
            </a:p>
          </p:txBody>
        </p:sp>
        <p:sp>
          <p:nvSpPr>
            <p:cNvPr id="248906" name="Text Box 74"/>
            <p:cNvSpPr txBox="1">
              <a:spLocks noChangeArrowheads="1"/>
            </p:cNvSpPr>
            <p:nvPr/>
          </p:nvSpPr>
          <p:spPr bwMode="auto">
            <a:xfrm>
              <a:off x="184" y="2381"/>
              <a:ext cx="9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ru-RU" altLang="ru-RU" sz="2000" i="1">
                  <a:solidFill>
                    <a:srgbClr val="CC0000"/>
                  </a:solidFill>
                </a:rPr>
                <a:t>Сетевой</a:t>
              </a:r>
              <a:endParaRPr lang="ru-RU" altLang="ru-RU" sz="2000">
                <a:solidFill>
                  <a:srgbClr val="CC0000"/>
                </a:solidFill>
              </a:endParaRPr>
            </a:p>
          </p:txBody>
        </p:sp>
        <p:sp>
          <p:nvSpPr>
            <p:cNvPr id="248907" name="Text Box 75"/>
            <p:cNvSpPr txBox="1">
              <a:spLocks noChangeArrowheads="1"/>
            </p:cNvSpPr>
            <p:nvPr/>
          </p:nvSpPr>
          <p:spPr bwMode="auto">
            <a:xfrm>
              <a:off x="194" y="2894"/>
              <a:ext cx="9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ru-RU" altLang="ru-RU" sz="2000" i="1">
                  <a:solidFill>
                    <a:srgbClr val="CC0000"/>
                  </a:solidFill>
                </a:rPr>
                <a:t>Канальный</a:t>
              </a:r>
              <a:endParaRPr lang="ru-RU" altLang="ru-RU" sz="2000">
                <a:solidFill>
                  <a:srgbClr val="CC0000"/>
                </a:solidFill>
              </a:endParaRPr>
            </a:p>
          </p:txBody>
        </p:sp>
        <p:sp>
          <p:nvSpPr>
            <p:cNvPr id="248908" name="Text Box 76"/>
            <p:cNvSpPr txBox="1">
              <a:spLocks noChangeArrowheads="1"/>
            </p:cNvSpPr>
            <p:nvPr/>
          </p:nvSpPr>
          <p:spPr bwMode="auto">
            <a:xfrm>
              <a:off x="194" y="3470"/>
              <a:ext cx="10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ru-RU" altLang="ru-RU" sz="2000" i="1">
                  <a:solidFill>
                    <a:srgbClr val="CC0000"/>
                  </a:solidFill>
                </a:rPr>
                <a:t>Физический</a:t>
              </a:r>
              <a:endParaRPr lang="ru-RU" altLang="ru-RU" sz="2000">
                <a:solidFill>
                  <a:srgbClr val="CC0000"/>
                </a:solidFill>
              </a:endParaRPr>
            </a:p>
          </p:txBody>
        </p:sp>
        <p:sp>
          <p:nvSpPr>
            <p:cNvPr id="248909" name="Text Box 77"/>
            <p:cNvSpPr txBox="1">
              <a:spLocks noChangeArrowheads="1"/>
            </p:cNvSpPr>
            <p:nvPr/>
          </p:nvSpPr>
          <p:spPr bwMode="auto">
            <a:xfrm>
              <a:off x="2089" y="706"/>
              <a:ext cx="684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ru-RU" sz="2000"/>
                <a:t>NFS</a:t>
              </a:r>
              <a:endParaRPr lang="ru-RU" altLang="ru-RU" sz="2000"/>
            </a:p>
          </p:txBody>
        </p:sp>
        <p:sp>
          <p:nvSpPr>
            <p:cNvPr id="248910" name="Text Box 78"/>
            <p:cNvSpPr txBox="1">
              <a:spLocks noChangeArrowheads="1"/>
            </p:cNvSpPr>
            <p:nvPr/>
          </p:nvSpPr>
          <p:spPr bwMode="auto">
            <a:xfrm>
              <a:off x="321" y="1222"/>
              <a:ext cx="683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ru-RU" sz="2000"/>
                <a:t>FTP</a:t>
              </a:r>
              <a:endParaRPr lang="ru-RU" altLang="ru-RU" sz="2000"/>
            </a:p>
          </p:txBody>
        </p:sp>
        <p:sp>
          <p:nvSpPr>
            <p:cNvPr id="248911" name="Text Box 79"/>
            <p:cNvSpPr txBox="1">
              <a:spLocks noChangeArrowheads="1"/>
            </p:cNvSpPr>
            <p:nvPr/>
          </p:nvSpPr>
          <p:spPr bwMode="auto">
            <a:xfrm>
              <a:off x="1205" y="1222"/>
              <a:ext cx="683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ru-RU" sz="2000"/>
                <a:t>Telnet</a:t>
              </a:r>
              <a:endParaRPr lang="ru-RU" altLang="ru-RU" sz="2000"/>
            </a:p>
          </p:txBody>
        </p:sp>
        <p:sp>
          <p:nvSpPr>
            <p:cNvPr id="248912" name="Text Box 80"/>
            <p:cNvSpPr txBox="1">
              <a:spLocks noChangeArrowheads="1"/>
            </p:cNvSpPr>
            <p:nvPr/>
          </p:nvSpPr>
          <p:spPr bwMode="auto">
            <a:xfrm>
              <a:off x="2089" y="1222"/>
              <a:ext cx="684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ru-RU" sz="2000"/>
                <a:t>RPC</a:t>
              </a:r>
              <a:endParaRPr lang="ru-RU" altLang="ru-RU" sz="2000"/>
            </a:p>
          </p:txBody>
        </p:sp>
        <p:sp>
          <p:nvSpPr>
            <p:cNvPr id="248913" name="Text Box 81"/>
            <p:cNvSpPr txBox="1">
              <a:spLocks noChangeArrowheads="1"/>
            </p:cNvSpPr>
            <p:nvPr/>
          </p:nvSpPr>
          <p:spPr bwMode="auto">
            <a:xfrm>
              <a:off x="2964" y="1222"/>
              <a:ext cx="684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ru-RU" sz="2000"/>
                <a:t>TFTP</a:t>
              </a:r>
              <a:endParaRPr lang="ru-RU" altLang="ru-RU" sz="2000"/>
            </a:p>
          </p:txBody>
        </p:sp>
        <p:sp>
          <p:nvSpPr>
            <p:cNvPr id="248914" name="Text Box 82"/>
            <p:cNvSpPr txBox="1">
              <a:spLocks noChangeArrowheads="1"/>
            </p:cNvSpPr>
            <p:nvPr/>
          </p:nvSpPr>
          <p:spPr bwMode="auto">
            <a:xfrm>
              <a:off x="3848" y="1228"/>
              <a:ext cx="684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ru-RU" sz="2000"/>
                <a:t>DNS</a:t>
              </a:r>
              <a:endParaRPr lang="ru-RU" altLang="ru-RU" sz="2000"/>
            </a:p>
          </p:txBody>
        </p:sp>
        <p:sp>
          <p:nvSpPr>
            <p:cNvPr id="248915" name="Text Box 83"/>
            <p:cNvSpPr txBox="1">
              <a:spLocks noChangeArrowheads="1"/>
            </p:cNvSpPr>
            <p:nvPr/>
          </p:nvSpPr>
          <p:spPr bwMode="auto">
            <a:xfrm>
              <a:off x="4741" y="1228"/>
              <a:ext cx="684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ru-RU" sz="2000"/>
                <a:t>RIP</a:t>
              </a:r>
              <a:endParaRPr lang="ru-RU" altLang="ru-RU" sz="2000"/>
            </a:p>
          </p:txBody>
        </p:sp>
        <p:sp>
          <p:nvSpPr>
            <p:cNvPr id="248916" name="Text Box 84"/>
            <p:cNvSpPr txBox="1">
              <a:spLocks noChangeArrowheads="1"/>
            </p:cNvSpPr>
            <p:nvPr/>
          </p:nvSpPr>
          <p:spPr bwMode="auto">
            <a:xfrm>
              <a:off x="1205" y="1733"/>
              <a:ext cx="683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ru-RU" sz="2000"/>
                <a:t>TCP</a:t>
              </a:r>
              <a:endParaRPr lang="ru-RU" altLang="ru-RU" sz="2000"/>
            </a:p>
          </p:txBody>
        </p:sp>
        <p:sp>
          <p:nvSpPr>
            <p:cNvPr id="248918" name="Text Box 86"/>
            <p:cNvSpPr txBox="1">
              <a:spLocks noChangeArrowheads="1"/>
            </p:cNvSpPr>
            <p:nvPr/>
          </p:nvSpPr>
          <p:spPr bwMode="auto">
            <a:xfrm>
              <a:off x="2589" y="2261"/>
              <a:ext cx="6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ru-RU" sz="2000"/>
                <a:t>IP</a:t>
              </a:r>
              <a:endParaRPr lang="ru-RU" altLang="ru-RU" sz="2000"/>
            </a:p>
          </p:txBody>
        </p:sp>
        <p:sp>
          <p:nvSpPr>
            <p:cNvPr id="248919" name="Text Box 87"/>
            <p:cNvSpPr txBox="1">
              <a:spLocks noChangeArrowheads="1"/>
            </p:cNvSpPr>
            <p:nvPr/>
          </p:nvSpPr>
          <p:spPr bwMode="auto">
            <a:xfrm>
              <a:off x="1205" y="2261"/>
              <a:ext cx="6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ru-RU" sz="2000"/>
                <a:t>ARP</a:t>
              </a:r>
              <a:endParaRPr lang="ru-RU" altLang="ru-RU" sz="2000"/>
            </a:p>
          </p:txBody>
        </p:sp>
        <p:sp>
          <p:nvSpPr>
            <p:cNvPr id="248920" name="Text Box 88"/>
            <p:cNvSpPr txBox="1">
              <a:spLocks noChangeArrowheads="1"/>
            </p:cNvSpPr>
            <p:nvPr/>
          </p:nvSpPr>
          <p:spPr bwMode="auto">
            <a:xfrm>
              <a:off x="1205" y="2766"/>
              <a:ext cx="683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ru-RU" sz="2000"/>
                <a:t>Enet</a:t>
              </a:r>
              <a:endParaRPr lang="ru-RU" altLang="ru-RU" sz="2000"/>
            </a:p>
          </p:txBody>
        </p:sp>
        <p:sp>
          <p:nvSpPr>
            <p:cNvPr id="248921" name="Text Box 89"/>
            <p:cNvSpPr txBox="1">
              <a:spLocks noChangeArrowheads="1"/>
            </p:cNvSpPr>
            <p:nvPr/>
          </p:nvSpPr>
          <p:spPr bwMode="auto">
            <a:xfrm>
              <a:off x="1171" y="3304"/>
              <a:ext cx="75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4293903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ru-RU" sz="2000"/>
                <a:t>Ethernet</a:t>
              </a:r>
              <a:endParaRPr lang="ru-RU" altLang="ru-RU" sz="2000"/>
            </a:p>
          </p:txBody>
        </p:sp>
        <p:sp>
          <p:nvSpPr>
            <p:cNvPr id="248922" name="Text Box 90"/>
            <p:cNvSpPr txBox="1">
              <a:spLocks noChangeArrowheads="1"/>
            </p:cNvSpPr>
            <p:nvPr/>
          </p:nvSpPr>
          <p:spPr bwMode="auto">
            <a:xfrm>
              <a:off x="3848" y="3276"/>
              <a:ext cx="684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ru-RU" altLang="ru-RU" sz="2000"/>
                <a:t>Модем</a:t>
              </a:r>
            </a:p>
          </p:txBody>
        </p:sp>
        <p:sp>
          <p:nvSpPr>
            <p:cNvPr id="248923" name="Text Box 91"/>
            <p:cNvSpPr txBox="1">
              <a:spLocks noChangeArrowheads="1"/>
            </p:cNvSpPr>
            <p:nvPr/>
          </p:nvSpPr>
          <p:spPr bwMode="auto">
            <a:xfrm>
              <a:off x="2581" y="2766"/>
              <a:ext cx="6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ru-RU" sz="2000"/>
                <a:t>SLIP</a:t>
              </a:r>
              <a:endParaRPr lang="ru-RU" altLang="ru-RU" sz="2000"/>
            </a:p>
          </p:txBody>
        </p:sp>
        <p:sp>
          <p:nvSpPr>
            <p:cNvPr id="248924" name="Text Box 92"/>
            <p:cNvSpPr txBox="1">
              <a:spLocks noChangeArrowheads="1"/>
            </p:cNvSpPr>
            <p:nvPr/>
          </p:nvSpPr>
          <p:spPr bwMode="auto">
            <a:xfrm>
              <a:off x="3857" y="2760"/>
              <a:ext cx="684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ru-RU" sz="2000"/>
                <a:t>PPP</a:t>
              </a:r>
              <a:endParaRPr lang="ru-RU" altLang="ru-RU" sz="2000"/>
            </a:p>
          </p:txBody>
        </p:sp>
        <p:sp>
          <p:nvSpPr>
            <p:cNvPr id="248925" name="Text Box 93"/>
            <p:cNvSpPr txBox="1">
              <a:spLocks noChangeArrowheads="1"/>
            </p:cNvSpPr>
            <p:nvPr/>
          </p:nvSpPr>
          <p:spPr bwMode="auto">
            <a:xfrm>
              <a:off x="2589" y="3276"/>
              <a:ext cx="684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ru-RU" altLang="ru-RU" sz="2000"/>
                <a:t>Модем</a:t>
              </a:r>
            </a:p>
          </p:txBody>
        </p:sp>
        <p:sp>
          <p:nvSpPr>
            <p:cNvPr id="248926" name="AutoShape 94"/>
            <p:cNvSpPr>
              <a:spLocks noChangeArrowheads="1"/>
            </p:cNvSpPr>
            <p:nvPr/>
          </p:nvSpPr>
          <p:spPr bwMode="auto">
            <a:xfrm>
              <a:off x="3819" y="1647"/>
              <a:ext cx="757" cy="343"/>
            </a:xfrm>
            <a:prstGeom prst="roundRect">
              <a:avLst>
                <a:gd name="adj" fmla="val 16667"/>
              </a:avLst>
            </a:prstGeom>
            <a:solidFill>
              <a:srgbClr val="FFD1D1"/>
            </a:solidFill>
            <a:ln w="38100">
              <a:solidFill>
                <a:srgbClr val="800080"/>
              </a:solidFill>
              <a:round/>
              <a:headEnd/>
              <a:tailEnd/>
            </a:ln>
            <a:effectLst>
              <a:outerShdw dist="53882" dir="18900000" algn="ctr" rotWithShape="0">
                <a:srgbClr val="FF9933"/>
              </a:outerShdw>
            </a:effec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  <p:sp>
          <p:nvSpPr>
            <p:cNvPr id="248917" name="Text Box 85"/>
            <p:cNvSpPr txBox="1">
              <a:spLocks noChangeArrowheads="1"/>
            </p:cNvSpPr>
            <p:nvPr/>
          </p:nvSpPr>
          <p:spPr bwMode="auto">
            <a:xfrm>
              <a:off x="3858" y="1719"/>
              <a:ext cx="6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0800" dir="54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ru-RU" sz="2000"/>
                <a:t>UDP</a:t>
              </a:r>
              <a:endParaRPr lang="ru-RU" altLang="ru-RU" sz="2000"/>
            </a:p>
          </p:txBody>
        </p:sp>
      </p:grpSp>
      <p:sp>
        <p:nvSpPr>
          <p:cNvPr id="248928" name="Text Box 96"/>
          <p:cNvSpPr txBox="1">
            <a:spLocks noChangeArrowheads="1"/>
          </p:cNvSpPr>
          <p:nvPr/>
        </p:nvSpPr>
        <p:spPr bwMode="auto">
          <a:xfrm>
            <a:off x="0" y="6005513"/>
            <a:ext cx="9144000" cy="7016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000">
                <a:solidFill>
                  <a:srgbClr val="800080"/>
                </a:solidFill>
              </a:rPr>
              <a:t>Рис.</a:t>
            </a:r>
            <a:r>
              <a:rPr lang="ru-RU" altLang="ru-RU" sz="2000">
                <a:solidFill>
                  <a:srgbClr val="800080"/>
                </a:solidFill>
                <a:latin typeface="Tahoma" panose="020B0604030504040204" pitchFamily="34" charset="0"/>
              </a:rPr>
              <a:t>8.1</a:t>
            </a:r>
            <a:r>
              <a:rPr lang="ru-RU" altLang="ru-RU" sz="2000">
                <a:solidFill>
                  <a:srgbClr val="800080"/>
                </a:solidFill>
              </a:rPr>
              <a:t>. Архитектура и совокупность протоколов ТСР/IP</a:t>
            </a:r>
          </a:p>
          <a:p>
            <a:pPr algn="ctr"/>
            <a:r>
              <a:rPr lang="ru-RU" altLang="ru-RU" sz="2000">
                <a:solidFill>
                  <a:srgbClr val="800080"/>
                </a:solidFill>
              </a:rPr>
              <a:t>узла связи сети </a:t>
            </a:r>
            <a:r>
              <a:rPr lang="en-US" altLang="ru-RU" sz="2000">
                <a:solidFill>
                  <a:srgbClr val="800080"/>
                </a:solidFill>
              </a:rPr>
              <a:t>Internet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971550" y="1449388"/>
            <a:ext cx="7200900" cy="44783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3200" b="0">
                <a:solidFill>
                  <a:srgbClr val="800080"/>
                </a:solidFill>
              </a:rPr>
              <a:t>Под термином “</a:t>
            </a:r>
            <a:r>
              <a:rPr lang="en-US" altLang="ru-RU" sz="3200" b="0">
                <a:solidFill>
                  <a:srgbClr val="800080"/>
                </a:solidFill>
              </a:rPr>
              <a:t>Internet</a:t>
            </a:r>
            <a:r>
              <a:rPr lang="ru-RU" altLang="ru-RU" sz="3200" b="0">
                <a:solidFill>
                  <a:srgbClr val="800080"/>
                </a:solidFill>
              </a:rPr>
              <a:t>” понимается, во-первых, способ организации информационного обмена, основанный на применении семейства протоколов TCP/IP (далее TCP/IP); во-вторых, глобальное сообщество мировых ИТС, которые используют TCP/IP для обмена данными.</a:t>
            </a:r>
            <a:r>
              <a:rPr lang="ru-RU" altLang="ru-RU" sz="2800" b="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206375" y="0"/>
            <a:ext cx="87312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№8: 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Мировые компьютерные сети </a:t>
            </a:r>
            <a:r>
              <a:rPr lang="en-US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ARPANET.</a:t>
            </a:r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Организационные структуры </a:t>
            </a:r>
            <a:r>
              <a:rPr lang="en-US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Семейство протоколов TCP/IP</a:t>
            </a:r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Text Box 2"/>
          <p:cNvSpPr txBox="1">
            <a:spLocks noChangeArrowheads="1"/>
          </p:cNvSpPr>
          <p:nvPr/>
        </p:nvSpPr>
        <p:spPr bwMode="auto">
          <a:xfrm>
            <a:off x="206375" y="0"/>
            <a:ext cx="87312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№8: 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Мировые компьютерные сети </a:t>
            </a:r>
            <a:r>
              <a:rPr lang="en-US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ARPANET.</a:t>
            </a:r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Организационные структуры </a:t>
            </a:r>
            <a:r>
              <a:rPr lang="en-US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Семейство протоколов TCP/IP</a:t>
            </a:r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49938" name="Text Box 82"/>
          <p:cNvSpPr txBox="1">
            <a:spLocks noChangeArrowheads="1"/>
          </p:cNvSpPr>
          <p:nvPr/>
        </p:nvSpPr>
        <p:spPr bwMode="auto">
          <a:xfrm>
            <a:off x="212725" y="908050"/>
            <a:ext cx="8718550" cy="57864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200" b="0">
                <a:solidFill>
                  <a:srgbClr val="800080"/>
                </a:solidFill>
              </a:rPr>
              <a:t>Первый уровень — </a:t>
            </a:r>
            <a:r>
              <a:rPr lang="ru-RU" altLang="ru-RU" sz="2200" b="0" i="1">
                <a:solidFill>
                  <a:srgbClr val="800080"/>
                </a:solidFill>
              </a:rPr>
              <a:t>физический</a:t>
            </a:r>
            <a:r>
              <a:rPr lang="ru-RU" altLang="ru-RU" sz="2200" b="0">
                <a:solidFill>
                  <a:srgbClr val="800080"/>
                </a:solidFill>
              </a:rPr>
              <a:t> (</a:t>
            </a:r>
            <a:r>
              <a:rPr lang="en-US" altLang="ru-RU" sz="2200" b="0">
                <a:solidFill>
                  <a:srgbClr val="800080"/>
                </a:solidFill>
              </a:rPr>
              <a:t>hardware</a:t>
            </a:r>
            <a:r>
              <a:rPr lang="ru-RU" altLang="ru-RU" sz="2200" b="0">
                <a:solidFill>
                  <a:srgbClr val="800080"/>
                </a:solidFill>
              </a:rPr>
              <a:t>) описывает ту или иную среду передачи данных.</a:t>
            </a:r>
          </a:p>
          <a:p>
            <a:pPr algn="ctr"/>
            <a:r>
              <a:rPr lang="ru-RU" altLang="ru-RU" sz="2200" b="0">
                <a:solidFill>
                  <a:srgbClr val="800080"/>
                </a:solidFill>
              </a:rPr>
              <a:t>На втором уровне — </a:t>
            </a:r>
            <a:r>
              <a:rPr lang="ru-RU" altLang="ru-RU" sz="2200" b="0" i="1">
                <a:solidFill>
                  <a:srgbClr val="800080"/>
                </a:solidFill>
              </a:rPr>
              <a:t>канальном</a:t>
            </a:r>
            <a:r>
              <a:rPr lang="ru-RU" altLang="ru-RU" sz="2200" b="0">
                <a:solidFill>
                  <a:srgbClr val="800080"/>
                </a:solidFill>
              </a:rPr>
              <a:t> (</a:t>
            </a:r>
            <a:r>
              <a:rPr lang="en-US" altLang="ru-RU" sz="2200" b="0">
                <a:solidFill>
                  <a:srgbClr val="800080"/>
                </a:solidFill>
              </a:rPr>
              <a:t>network interface</a:t>
            </a:r>
            <a:r>
              <a:rPr lang="ru-RU" altLang="ru-RU" sz="2200" b="0">
                <a:solidFill>
                  <a:srgbClr val="800080"/>
                </a:solidFill>
              </a:rPr>
              <a:t>) лежит аппаратно зависимое программное обеспечение, реализующее распространение информации на том или ином отрезке среды передачи данных.</a:t>
            </a:r>
          </a:p>
          <a:p>
            <a:pPr algn="ctr"/>
            <a:r>
              <a:rPr lang="ru-RU" altLang="ru-RU" sz="2200" b="0">
                <a:solidFill>
                  <a:srgbClr val="800080"/>
                </a:solidFill>
              </a:rPr>
              <a:t>Третий уровень — </a:t>
            </a:r>
            <a:r>
              <a:rPr lang="ru-RU" altLang="ru-RU" sz="2200" b="0" i="1">
                <a:solidFill>
                  <a:srgbClr val="800080"/>
                </a:solidFill>
              </a:rPr>
              <a:t>сетевой</a:t>
            </a:r>
            <a:r>
              <a:rPr lang="ru-RU" altLang="ru-RU" sz="2200" b="0">
                <a:solidFill>
                  <a:srgbClr val="800080"/>
                </a:solidFill>
              </a:rPr>
              <a:t> (</a:t>
            </a:r>
            <a:r>
              <a:rPr lang="en-US" altLang="ru-RU" sz="2200" b="0">
                <a:solidFill>
                  <a:srgbClr val="800080"/>
                </a:solidFill>
              </a:rPr>
              <a:t>Internet</a:t>
            </a:r>
            <a:r>
              <a:rPr lang="ru-RU" altLang="ru-RU" sz="2200" b="0">
                <a:solidFill>
                  <a:srgbClr val="800080"/>
                </a:solidFill>
              </a:rPr>
              <a:t>) — и есть IP-протокол. Его главная задача — маршрутизация (выбор пути через множество промежуточных узлов) при доставке информации от узла-отправителя до узла-адресата. Вторая важная задача протокола IP — сокрытие аппаратно-программных особенностей среды передачи данных и предоставление вышележащим уровням единого унифицированного и аппаратно независимого интерфейса для доставки информации. Достигаемая при этом канальная (аппаратная) независимость и обеспечивает многоплатформное применение приложений, работающих над IP-протоколом.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Text Box 2"/>
          <p:cNvSpPr txBox="1">
            <a:spLocks noChangeArrowheads="1"/>
          </p:cNvSpPr>
          <p:nvPr/>
        </p:nvSpPr>
        <p:spPr bwMode="auto">
          <a:xfrm>
            <a:off x="206375" y="0"/>
            <a:ext cx="87312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№8: 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Мировые компьютерные сети </a:t>
            </a:r>
            <a:r>
              <a:rPr lang="en-US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ARPANET.</a:t>
            </a:r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Организационные структуры </a:t>
            </a:r>
            <a:r>
              <a:rPr lang="en-US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Семейство протоколов TCP/IP</a:t>
            </a:r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50883" name="Text Box 3"/>
          <p:cNvSpPr txBox="1">
            <a:spLocks noChangeArrowheads="1"/>
          </p:cNvSpPr>
          <p:nvPr/>
        </p:nvSpPr>
        <p:spPr bwMode="auto">
          <a:xfrm>
            <a:off x="212725" y="1358900"/>
            <a:ext cx="8718550" cy="47894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 b="0">
                <a:solidFill>
                  <a:srgbClr val="800080"/>
                </a:solidFill>
              </a:rPr>
              <a:t>При этом протокол IP не обеспечивает транспортную службу в том смысле, что не гарантирует доставку пакетов, сохранение порядка и целостности потока пакетов, и не различает логические объекты (процессы), порождающие поток информации. Это задачи других протоколов — ТСР и UDP, относящихся к четвертому, </a:t>
            </a:r>
            <a:r>
              <a:rPr lang="ru-RU" altLang="ru-RU" sz="2800" b="0" i="1">
                <a:solidFill>
                  <a:srgbClr val="800080"/>
                </a:solidFill>
              </a:rPr>
              <a:t>транспортному</a:t>
            </a:r>
            <a:r>
              <a:rPr lang="ru-RU" altLang="ru-RU" sz="2800" b="0">
                <a:solidFill>
                  <a:srgbClr val="800080"/>
                </a:solidFill>
              </a:rPr>
              <a:t> (</a:t>
            </a:r>
            <a:r>
              <a:rPr lang="en-US" altLang="ru-RU" sz="2800" b="0">
                <a:solidFill>
                  <a:srgbClr val="800080"/>
                </a:solidFill>
              </a:rPr>
              <a:t>transport</a:t>
            </a:r>
            <a:r>
              <a:rPr lang="ru-RU" altLang="ru-RU" sz="2800" b="0">
                <a:solidFill>
                  <a:srgbClr val="800080"/>
                </a:solidFill>
              </a:rPr>
              <a:t>) уровню.</a:t>
            </a:r>
          </a:p>
          <a:p>
            <a:pPr algn="ctr"/>
            <a:r>
              <a:rPr lang="ru-RU" altLang="ru-RU" sz="2800" b="0">
                <a:solidFill>
                  <a:srgbClr val="800080"/>
                </a:solidFill>
              </a:rPr>
              <a:t>Выше — на пятом уровне — </a:t>
            </a:r>
            <a:r>
              <a:rPr lang="ru-RU" altLang="ru-RU" sz="2800" b="0" i="1">
                <a:solidFill>
                  <a:srgbClr val="800080"/>
                </a:solidFill>
              </a:rPr>
              <a:t>прикладном</a:t>
            </a:r>
            <a:r>
              <a:rPr lang="ru-RU" altLang="ru-RU" sz="2800" b="0">
                <a:solidFill>
                  <a:srgbClr val="800080"/>
                </a:solidFill>
              </a:rPr>
              <a:t> (</a:t>
            </a:r>
            <a:r>
              <a:rPr lang="en-US" altLang="ru-RU" sz="2800" b="0">
                <a:solidFill>
                  <a:srgbClr val="800080"/>
                </a:solidFill>
              </a:rPr>
              <a:t>application</a:t>
            </a:r>
            <a:r>
              <a:rPr lang="ru-RU" altLang="ru-RU" sz="2800" b="0">
                <a:solidFill>
                  <a:srgbClr val="800080"/>
                </a:solidFill>
              </a:rPr>
              <a:t>) — лежат прикладные задачи, запрашивающие услуги у транспортного уровня.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ext Box 2"/>
          <p:cNvSpPr txBox="1">
            <a:spLocks noChangeArrowheads="1"/>
          </p:cNvSpPr>
          <p:nvPr/>
        </p:nvSpPr>
        <p:spPr bwMode="auto">
          <a:xfrm>
            <a:off x="206375" y="0"/>
            <a:ext cx="87312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№8: 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Мировые компьютерные сети </a:t>
            </a:r>
            <a:r>
              <a:rPr lang="en-US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ARPANET.</a:t>
            </a:r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Организационные структуры </a:t>
            </a:r>
            <a:r>
              <a:rPr lang="en-US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Семейство протоколов TCP/IP</a:t>
            </a:r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51907" name="Text Box 3"/>
          <p:cNvSpPr txBox="1">
            <a:spLocks noChangeArrowheads="1"/>
          </p:cNvSpPr>
          <p:nvPr/>
        </p:nvSpPr>
        <p:spPr bwMode="auto">
          <a:xfrm>
            <a:off x="212725" y="749300"/>
            <a:ext cx="8718550" cy="59340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400" b="0">
                <a:solidFill>
                  <a:srgbClr val="800080"/>
                </a:solidFill>
              </a:rPr>
              <a:t>Следует также обратить внимание на терминологию, традиционно используемую в литературе по TCP/IP для обозначения информационных объектов, распространяющихся между различными уровнями. Приложение передает транспортному уровню сообщение (</a:t>
            </a:r>
            <a:r>
              <a:rPr lang="en-US" altLang="ru-RU" sz="2400" b="0">
                <a:solidFill>
                  <a:srgbClr val="800080"/>
                </a:solidFill>
              </a:rPr>
              <a:t>message</a:t>
            </a:r>
            <a:r>
              <a:rPr lang="ru-RU" altLang="ru-RU" sz="2400" b="0">
                <a:solidFill>
                  <a:srgbClr val="800080"/>
                </a:solidFill>
              </a:rPr>
              <a:t>), имеющее сообразные данному приложению размер и семантику. Транспортный уровень “разрезает” это сообщение (если оно достаточно велико) на блоки, которые передаются межсетевому уровню (т.е. протоколу IP). Последний формирует IP-пакеты (их еще называют IP-дейтаграммами, если речь идет о </a:t>
            </a:r>
            <a:r>
              <a:rPr lang="en-US" altLang="ru-RU" sz="2400" b="0">
                <a:solidFill>
                  <a:srgbClr val="800080"/>
                </a:solidFill>
              </a:rPr>
              <a:t>UDP</a:t>
            </a:r>
            <a:r>
              <a:rPr lang="ru-RU" altLang="ru-RU" sz="2400" b="0">
                <a:solidFill>
                  <a:srgbClr val="800080"/>
                </a:solidFill>
              </a:rPr>
              <a:t>-протоколе). Затем происходит их “упаковка” в кадры (</a:t>
            </a:r>
            <a:r>
              <a:rPr lang="en-US" altLang="ru-RU" sz="2400" b="0">
                <a:solidFill>
                  <a:srgbClr val="800080"/>
                </a:solidFill>
              </a:rPr>
              <a:t>frame</a:t>
            </a:r>
            <a:r>
              <a:rPr lang="ru-RU" altLang="ru-RU" sz="2400" b="0">
                <a:solidFill>
                  <a:srgbClr val="800080"/>
                </a:solidFill>
              </a:rPr>
              <a:t>), приемлемые для данной физической среды передачи информации. Формирование кадров, фактически, является динамической процедурой мультиплексирования (временного уплотнения канала связи).</a:t>
            </a:r>
            <a:r>
              <a:rPr lang="ru-RU" altLang="ru-RU" sz="2400">
                <a:solidFill>
                  <a:srgbClr val="800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2974975" y="638175"/>
            <a:ext cx="319405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400">
                <a:solidFill>
                  <a:srgbClr val="CC0000"/>
                </a:solidFill>
                <a:latin typeface="Tahoma" panose="020B0604030504040204" pitchFamily="34" charset="0"/>
              </a:rPr>
              <a:t>8.1. </a:t>
            </a:r>
            <a:r>
              <a:rPr lang="ru-RU" altLang="ru-RU" sz="2400">
                <a:solidFill>
                  <a:srgbClr val="CC0000"/>
                </a:solidFill>
              </a:rPr>
              <a:t>Предыстория </a:t>
            </a:r>
          </a:p>
        </p:txBody>
      </p:sp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250825" y="1898650"/>
            <a:ext cx="8642350" cy="38989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ru-RU" sz="3200" b="0">
                <a:solidFill>
                  <a:srgbClr val="800080"/>
                </a:solidFill>
              </a:rPr>
              <a:t>Internet</a:t>
            </a:r>
            <a:r>
              <a:rPr lang="ru-RU" altLang="ru-RU" sz="3200" b="0">
                <a:solidFill>
                  <a:srgbClr val="800080"/>
                </a:solidFill>
              </a:rPr>
              <a:t> начиналась, аналогично большинству современных сетевых технологий, по инициативе министерства обороны США как военная программа, направленная на повышение устойчивости системы управления государством и его вооруженными силами в период кризисных ситуаций и военное время.</a:t>
            </a:r>
            <a:r>
              <a:rPr lang="ru-RU" altLang="ru-RU" sz="2800" b="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206375" y="0"/>
            <a:ext cx="87312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№8: 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Мировые компьютерные сети </a:t>
            </a:r>
            <a:r>
              <a:rPr lang="en-US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ARPANET.</a:t>
            </a:r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Организационные структуры </a:t>
            </a:r>
            <a:r>
              <a:rPr lang="en-US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Семейство протоколов TCP/IP</a:t>
            </a:r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250825" y="1089025"/>
            <a:ext cx="8642350" cy="52514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600" b="0">
                <a:solidFill>
                  <a:srgbClr val="800080"/>
                </a:solidFill>
              </a:rPr>
              <a:t>Стране, которая могла подвергнуться ядерному нападению, нужна была надежная СПД, исправно функционирующая и при потере значительной части своих элементов и оборудования. В 1964 году “RAND </a:t>
            </a:r>
            <a:r>
              <a:rPr lang="en-US" altLang="ru-RU" sz="2600" b="0">
                <a:solidFill>
                  <a:srgbClr val="800080"/>
                </a:solidFill>
              </a:rPr>
              <a:t>Corporation</a:t>
            </a:r>
            <a:r>
              <a:rPr lang="ru-RU" altLang="ru-RU" sz="2600" b="0">
                <a:solidFill>
                  <a:srgbClr val="800080"/>
                </a:solidFill>
              </a:rPr>
              <a:t>” (знаменитый американский мозговой центр времен “холодной войны”) опубликовала свои предложения, которые заключались в том, что СПД, прежде всего, должна быть децентрализованной и состоять из отдельных независимых сегментов (</a:t>
            </a:r>
            <a:r>
              <a:rPr lang="en-US" altLang="ru-RU" sz="2600" b="0">
                <a:solidFill>
                  <a:srgbClr val="800080"/>
                </a:solidFill>
              </a:rPr>
              <a:t>tatters </a:t>
            </a:r>
            <a:r>
              <a:rPr lang="ru-RU" altLang="ru-RU" sz="2600" b="0">
                <a:solidFill>
                  <a:srgbClr val="800080"/>
                </a:solidFill>
              </a:rPr>
              <a:t>— буквально “куски”). Таким образом, каждый узел сети должен быть независимым от остальных узлов и тогда он сможет самостоятельно отвечать за прием/передачу сообщений. </a:t>
            </a:r>
          </a:p>
        </p:txBody>
      </p:sp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206375" y="0"/>
            <a:ext cx="87312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№8: 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Мировые компьютерные сети </a:t>
            </a:r>
            <a:r>
              <a:rPr lang="en-US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ARPANET.</a:t>
            </a:r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Организационные структуры </a:t>
            </a:r>
            <a:r>
              <a:rPr lang="en-US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Семейство протоколов TCP/IP</a:t>
            </a:r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250825" y="728663"/>
            <a:ext cx="8642350" cy="59340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400" b="0">
                <a:solidFill>
                  <a:srgbClr val="800080"/>
                </a:solidFill>
              </a:rPr>
              <a:t>В основу организации информационного обмена был положен принцип коммутации пакетов. С самого начала предполагалось, что для приема/передачи информации могут использоваться любые каналы связи (радио, телефонные, выделенные линии и т.п.).</a:t>
            </a:r>
          </a:p>
          <a:p>
            <a:pPr algn="ctr"/>
            <a:r>
              <a:rPr lang="ru-RU" altLang="ru-RU" sz="2400" b="0">
                <a:solidFill>
                  <a:srgbClr val="800080"/>
                </a:solidFill>
              </a:rPr>
              <a:t>В начале 60-х годов такая сеть была создана и объединила “RAND”, Массачусетский технологический институт и Калифорнийский университет (</a:t>
            </a:r>
            <a:r>
              <a:rPr lang="en-US" altLang="ru-RU" sz="2400" b="0">
                <a:solidFill>
                  <a:srgbClr val="800080"/>
                </a:solidFill>
              </a:rPr>
              <a:t>University of California</a:t>
            </a:r>
            <a:r>
              <a:rPr lang="ru-RU" altLang="ru-RU" sz="2400" b="0">
                <a:solidFill>
                  <a:srgbClr val="800080"/>
                </a:solidFill>
              </a:rPr>
              <a:t>). В 1968 году к сети присоединилась Национальная физическая лаборатория Великобритании. В 1969 году Агентство перспективных исследований министерства обороны США решило объединить суперкомпьютеры оборонных научных и управляющих центров в единую сеть, которая получила название ARPANET. В 1969 году в сети были только 4 ГВМ, в 1971 — 14, в 1972 — 37, в 1979 — 111 ГВМ и ТВМ. </a:t>
            </a:r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206375" y="0"/>
            <a:ext cx="87312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№8: 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Мировые компьютерные сети </a:t>
            </a:r>
            <a:r>
              <a:rPr lang="en-US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ARPANET.</a:t>
            </a:r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Организационные структуры </a:t>
            </a:r>
            <a:r>
              <a:rPr lang="en-US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Семейство протоколов TCP/IP</a:t>
            </a:r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Text Box 3"/>
          <p:cNvSpPr txBox="1">
            <a:spLocks noChangeArrowheads="1"/>
          </p:cNvSpPr>
          <p:nvPr/>
        </p:nvSpPr>
        <p:spPr bwMode="auto">
          <a:xfrm>
            <a:off x="0" y="736600"/>
            <a:ext cx="9144000" cy="61214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200" b="0">
                <a:solidFill>
                  <a:srgbClr val="800080"/>
                </a:solidFill>
              </a:rPr>
              <a:t>В 70-е годы совершенствуется и унифицируется сетевая технология ARPANET. Выяснилось, что основную нагрузку в сети составляют не вычисления, а сообщения, подлежащие передаче. Это обусловило развитие систем электронной почты и “телеконференций”. На смену первым протоколам ARPANET в начале 80-х годов пришли новые стандарты “</a:t>
            </a:r>
            <a:r>
              <a:rPr lang="en-US" altLang="ru-RU" sz="2200" b="0">
                <a:solidFill>
                  <a:srgbClr val="800080"/>
                </a:solidFill>
              </a:rPr>
              <a:t>Transmission Control Protocol</a:t>
            </a:r>
            <a:r>
              <a:rPr lang="ru-RU" altLang="ru-RU" sz="2200" b="0">
                <a:solidFill>
                  <a:srgbClr val="800080"/>
                </a:solidFill>
              </a:rPr>
              <a:t>” — ТСР и “</a:t>
            </a:r>
            <a:r>
              <a:rPr lang="en-US" altLang="ru-RU" sz="2200" b="0">
                <a:solidFill>
                  <a:srgbClr val="800080"/>
                </a:solidFill>
              </a:rPr>
              <a:t>Internet Protocol</a:t>
            </a:r>
            <a:r>
              <a:rPr lang="ru-RU" altLang="ru-RU" sz="2200" b="0">
                <a:solidFill>
                  <a:srgbClr val="800080"/>
                </a:solidFill>
              </a:rPr>
              <a:t>” — IP </a:t>
            </a:r>
            <a:r>
              <a:rPr lang="en-US" altLang="ru-RU" sz="2200" b="0">
                <a:solidFill>
                  <a:srgbClr val="800080"/>
                </a:solidFill>
              </a:rPr>
              <a:t>(Internetworking Protocol </a:t>
            </a:r>
            <a:r>
              <a:rPr lang="ru-RU" altLang="ru-RU" sz="2200" b="0">
                <a:solidFill>
                  <a:srgbClr val="800080"/>
                </a:solidFill>
              </a:rPr>
              <a:t>—</a:t>
            </a:r>
            <a:r>
              <a:rPr lang="en-US" altLang="ru-RU" sz="2200" b="0">
                <a:solidFill>
                  <a:srgbClr val="800080"/>
                </a:solidFill>
              </a:rPr>
              <a:t> </a:t>
            </a:r>
            <a:r>
              <a:rPr lang="ru-RU" altLang="ru-RU" sz="2200" b="0">
                <a:solidFill>
                  <a:srgbClr val="800080"/>
                </a:solidFill>
              </a:rPr>
              <a:t>протокол межсетевого взаимодействия</a:t>
            </a:r>
            <a:r>
              <a:rPr lang="en-US" altLang="ru-RU" sz="2200" b="0">
                <a:solidFill>
                  <a:srgbClr val="800080"/>
                </a:solidFill>
              </a:rPr>
              <a:t>)</a:t>
            </a:r>
            <a:r>
              <a:rPr lang="ru-RU" altLang="ru-RU" sz="2200" b="0">
                <a:solidFill>
                  <a:srgbClr val="800080"/>
                </a:solidFill>
              </a:rPr>
              <a:t>. Первый описывает способы разбиения информационного сообщения на пакеты и передачи последних, а второй управляет адресацией и маршрутизацией в сети. Эти два протокола дали название всему семейству протоколов информационного обмена, разработанному в рамках </a:t>
            </a:r>
            <a:r>
              <a:rPr lang="en-US" altLang="ru-RU" sz="2200" b="0">
                <a:solidFill>
                  <a:srgbClr val="800080"/>
                </a:solidFill>
              </a:rPr>
              <a:t>Internet </a:t>
            </a:r>
            <a:r>
              <a:rPr lang="ru-RU" altLang="ru-RU" sz="2200" b="0">
                <a:solidFill>
                  <a:srgbClr val="800080"/>
                </a:solidFill>
              </a:rPr>
              <a:t>— семейству протоколов TCP/IP. Важнейшим шагом в развитии протоколов TCP/IP явилась их интеграция с операционной системой “BSD UNIX” (версия </a:t>
            </a:r>
            <a:r>
              <a:rPr lang="en-US" altLang="ru-RU" sz="2200" b="0">
                <a:solidFill>
                  <a:srgbClr val="800080"/>
                </a:solidFill>
              </a:rPr>
              <a:t>Berkeley Software Distribution</a:t>
            </a:r>
            <a:r>
              <a:rPr lang="ru-RU" altLang="ru-RU" sz="2200" b="0">
                <a:solidFill>
                  <a:srgbClr val="800080"/>
                </a:solidFill>
              </a:rPr>
              <a:t>), созданной в Калифорнийском университете. Работы, выполненные в этом университете, положили начало и первым прикладным протоколам семейства TCP/IP.</a:t>
            </a:r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206375" y="0"/>
            <a:ext cx="87312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№8: 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Мировые компьютерные сети </a:t>
            </a:r>
            <a:r>
              <a:rPr lang="en-US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ARPANET.</a:t>
            </a:r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Организационные структуры </a:t>
            </a:r>
            <a:r>
              <a:rPr lang="en-US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Семейство протоколов TCP/IP</a:t>
            </a:r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Text Box 2"/>
          <p:cNvSpPr txBox="1">
            <a:spLocks noChangeArrowheads="1"/>
          </p:cNvSpPr>
          <p:nvPr/>
        </p:nvSpPr>
        <p:spPr bwMode="auto">
          <a:xfrm>
            <a:off x="250825" y="1628775"/>
            <a:ext cx="8642350" cy="44735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400" b="0">
                <a:solidFill>
                  <a:srgbClr val="800080"/>
                </a:solidFill>
              </a:rPr>
              <a:t>ARPANET имеет трехуровневую организацию программного управления (рис.8.1).</a:t>
            </a:r>
          </a:p>
          <a:p>
            <a:pPr algn="ctr"/>
            <a:r>
              <a:rPr lang="ru-RU" altLang="ru-RU" sz="2400" b="0">
                <a:solidFill>
                  <a:srgbClr val="800080"/>
                </a:solidFill>
              </a:rPr>
              <a:t>Протокол ГВМ-УС определяет форматы передаваемых сообщений и процедуры доступа к СПД. Протокол ГВМ-ГВМ определяет процедуры установления, восстановления и разъединения виртуальных каналов, а также управления потоками сообщений между ЭВМ. Протоколы высшего уровня являются функционально ориентированными и обеспечивают реализацию прикладных функций. В сети с использованием специальных терминалов реализован протокол передачи речевых сообщений в цифровой форме. </a:t>
            </a:r>
          </a:p>
        </p:txBody>
      </p:sp>
      <p:sp>
        <p:nvSpPr>
          <p:cNvPr id="236547" name="Text Box 3"/>
          <p:cNvSpPr txBox="1">
            <a:spLocks noChangeArrowheads="1"/>
          </p:cNvSpPr>
          <p:nvPr/>
        </p:nvSpPr>
        <p:spPr bwMode="auto">
          <a:xfrm>
            <a:off x="206375" y="0"/>
            <a:ext cx="87312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№8: 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Мировые компьютерные сети </a:t>
            </a:r>
            <a:r>
              <a:rPr lang="en-US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ARPANET.</a:t>
            </a:r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Организационные структуры </a:t>
            </a:r>
            <a:r>
              <a:rPr lang="en-US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Семейство протоколов TCP/IP</a:t>
            </a:r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881063" y="638175"/>
            <a:ext cx="7831137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400">
                <a:solidFill>
                  <a:srgbClr val="CC0000"/>
                </a:solidFill>
                <a:latin typeface="Tahoma" panose="020B0604030504040204" pitchFamily="34" charset="0"/>
              </a:rPr>
              <a:t>8.2. </a:t>
            </a:r>
            <a:r>
              <a:rPr lang="ru-RU" altLang="ru-RU" sz="2400">
                <a:solidFill>
                  <a:srgbClr val="CC0000"/>
                </a:solidFill>
              </a:rPr>
              <a:t>Краткая характеристика СПД ARPANET</a:t>
            </a:r>
            <a:r>
              <a:rPr lang="ru-RU" altLang="ru-RU" b="0"/>
              <a:t> </a:t>
            </a:r>
            <a:r>
              <a:rPr lang="ru-RU" altLang="ru-RU" sz="2400">
                <a:solidFill>
                  <a:srgbClr val="CC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1" name="Text Box 3"/>
          <p:cNvSpPr txBox="1">
            <a:spLocks noChangeArrowheads="1"/>
          </p:cNvSpPr>
          <p:nvPr/>
        </p:nvSpPr>
        <p:spPr bwMode="auto">
          <a:xfrm>
            <a:off x="206375" y="0"/>
            <a:ext cx="87312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№8: 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Мировые компьютерные сети </a:t>
            </a:r>
            <a:r>
              <a:rPr lang="en-US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ARPANET.</a:t>
            </a:r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Организационные структуры </a:t>
            </a:r>
            <a:r>
              <a:rPr lang="en-US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Семейство протоколов TCP/IP</a:t>
            </a:r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grpSp>
        <p:nvGrpSpPr>
          <p:cNvPr id="237658" name="Group 90"/>
          <p:cNvGrpSpPr>
            <a:grpSpLocks/>
          </p:cNvGrpSpPr>
          <p:nvPr/>
        </p:nvGrpSpPr>
        <p:grpSpPr bwMode="auto">
          <a:xfrm>
            <a:off x="122238" y="1566863"/>
            <a:ext cx="8899525" cy="2324100"/>
            <a:chOff x="53" y="1224"/>
            <a:chExt cx="5606" cy="1464"/>
          </a:xfrm>
        </p:grpSpPr>
        <p:grpSp>
          <p:nvGrpSpPr>
            <p:cNvPr id="237654" name="Group 86"/>
            <p:cNvGrpSpPr>
              <a:grpSpLocks/>
            </p:cNvGrpSpPr>
            <p:nvPr/>
          </p:nvGrpSpPr>
          <p:grpSpPr bwMode="auto">
            <a:xfrm>
              <a:off x="1576" y="1480"/>
              <a:ext cx="4083" cy="1208"/>
              <a:chOff x="1519" y="1480"/>
              <a:chExt cx="4083" cy="1208"/>
            </a:xfrm>
          </p:grpSpPr>
          <p:sp>
            <p:nvSpPr>
              <p:cNvPr id="237646" name="Text Box 78"/>
              <p:cNvSpPr txBox="1">
                <a:spLocks noChangeArrowheads="1"/>
              </p:cNvSpPr>
              <p:nvPr/>
            </p:nvSpPr>
            <p:spPr bwMode="auto">
              <a:xfrm>
                <a:off x="1520" y="1480"/>
                <a:ext cx="1360" cy="658"/>
              </a:xfrm>
              <a:prstGeom prst="rect">
                <a:avLst/>
              </a:prstGeom>
              <a:solidFill>
                <a:srgbClr val="C5FFFF"/>
              </a:solidFill>
              <a:ln w="381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9933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ru-RU" altLang="ru-RU" sz="2000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Протокол</a:t>
                </a:r>
              </a:p>
              <a:p>
                <a:pPr algn="ctr"/>
                <a:r>
                  <a:rPr lang="ru-RU" altLang="ru-RU" sz="2000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связи с терминалами</a:t>
                </a:r>
              </a:p>
            </p:txBody>
          </p:sp>
          <p:sp>
            <p:nvSpPr>
              <p:cNvPr id="237647" name="Text Box 79"/>
              <p:cNvSpPr txBox="1">
                <a:spLocks noChangeArrowheads="1"/>
              </p:cNvSpPr>
              <p:nvPr/>
            </p:nvSpPr>
            <p:spPr bwMode="auto">
              <a:xfrm>
                <a:off x="2880" y="1480"/>
                <a:ext cx="1360" cy="658"/>
              </a:xfrm>
              <a:prstGeom prst="rect">
                <a:avLst/>
              </a:prstGeom>
              <a:solidFill>
                <a:srgbClr val="C5FFFF"/>
              </a:solidFill>
              <a:ln w="381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9933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ru-RU" altLang="ru-RU" sz="2000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Протокол передачи</a:t>
                </a:r>
              </a:p>
              <a:p>
                <a:pPr algn="ctr"/>
                <a:r>
                  <a:rPr lang="ru-RU" altLang="ru-RU" sz="2000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файлов</a:t>
                </a:r>
              </a:p>
            </p:txBody>
          </p:sp>
          <p:sp>
            <p:nvSpPr>
              <p:cNvPr id="237648" name="Text Box 80"/>
              <p:cNvSpPr txBox="1">
                <a:spLocks noChangeArrowheads="1"/>
              </p:cNvSpPr>
              <p:nvPr/>
            </p:nvSpPr>
            <p:spPr bwMode="auto">
              <a:xfrm>
                <a:off x="4241" y="1480"/>
                <a:ext cx="1360" cy="658"/>
              </a:xfrm>
              <a:prstGeom prst="rect">
                <a:avLst/>
              </a:prstGeom>
              <a:solidFill>
                <a:srgbClr val="C5FFFF"/>
              </a:solidFill>
              <a:ln w="381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9933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ru-RU" altLang="ru-RU" sz="2000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Протокол графической информации</a:t>
                </a:r>
              </a:p>
            </p:txBody>
          </p:sp>
          <p:sp>
            <p:nvSpPr>
              <p:cNvPr id="237649" name="Text Box 81"/>
              <p:cNvSpPr txBox="1">
                <a:spLocks noChangeArrowheads="1"/>
              </p:cNvSpPr>
              <p:nvPr/>
            </p:nvSpPr>
            <p:spPr bwMode="auto">
              <a:xfrm>
                <a:off x="1519" y="2138"/>
                <a:ext cx="4083" cy="274"/>
              </a:xfrm>
              <a:prstGeom prst="rect">
                <a:avLst/>
              </a:prstGeom>
              <a:solidFill>
                <a:srgbClr val="FFD1D1"/>
              </a:solidFill>
              <a:ln w="381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9933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ru-RU" altLang="ru-RU" sz="2000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Протокол ГВМ-ГВМ</a:t>
                </a:r>
              </a:p>
            </p:txBody>
          </p:sp>
          <p:sp>
            <p:nvSpPr>
              <p:cNvPr id="237650" name="Text Box 82"/>
              <p:cNvSpPr txBox="1">
                <a:spLocks noChangeArrowheads="1"/>
              </p:cNvSpPr>
              <p:nvPr/>
            </p:nvSpPr>
            <p:spPr bwMode="auto">
              <a:xfrm>
                <a:off x="1519" y="2415"/>
                <a:ext cx="4083" cy="27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9933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ru-RU" altLang="ru-RU" sz="2000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Протокол ГВМ-УС</a:t>
                </a:r>
              </a:p>
            </p:txBody>
          </p:sp>
        </p:grpSp>
        <p:sp>
          <p:nvSpPr>
            <p:cNvPr id="237653" name="Text Box 85"/>
            <p:cNvSpPr txBox="1">
              <a:spLocks noChangeArrowheads="1"/>
            </p:cNvSpPr>
            <p:nvPr/>
          </p:nvSpPr>
          <p:spPr bwMode="auto">
            <a:xfrm>
              <a:off x="608" y="1224"/>
              <a:ext cx="9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D1D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ru-RU" altLang="ru-RU" sz="2000" i="1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Уровень</a:t>
              </a:r>
            </a:p>
          </p:txBody>
        </p:sp>
        <p:sp>
          <p:nvSpPr>
            <p:cNvPr id="237655" name="Text Box 87"/>
            <p:cNvSpPr txBox="1">
              <a:spLocks noChangeArrowheads="1"/>
            </p:cNvSpPr>
            <p:nvPr/>
          </p:nvSpPr>
          <p:spPr bwMode="auto">
            <a:xfrm>
              <a:off x="239" y="1627"/>
              <a:ext cx="13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D1D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ru-RU" altLang="ru-RU" sz="2000">
                  <a:solidFill>
                    <a:srgbClr val="0066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Процессов</a:t>
              </a:r>
            </a:p>
          </p:txBody>
        </p:sp>
        <p:sp>
          <p:nvSpPr>
            <p:cNvPr id="237656" name="Text Box 88"/>
            <p:cNvSpPr txBox="1">
              <a:spLocks noChangeArrowheads="1"/>
            </p:cNvSpPr>
            <p:nvPr/>
          </p:nvSpPr>
          <p:spPr bwMode="auto">
            <a:xfrm>
              <a:off x="272" y="2160"/>
              <a:ext cx="13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D1D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ru-RU" altLang="ru-RU" sz="2000">
                  <a:solidFill>
                    <a:srgbClr val="0066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Транспортный</a:t>
              </a:r>
            </a:p>
          </p:txBody>
        </p:sp>
        <p:sp>
          <p:nvSpPr>
            <p:cNvPr id="237657" name="Text Box 89"/>
            <p:cNvSpPr txBox="1">
              <a:spLocks noChangeArrowheads="1"/>
            </p:cNvSpPr>
            <p:nvPr/>
          </p:nvSpPr>
          <p:spPr bwMode="auto">
            <a:xfrm>
              <a:off x="53" y="2483"/>
              <a:ext cx="14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D1D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ru-RU" altLang="ru-RU">
                  <a:solidFill>
                    <a:srgbClr val="0066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Коммуникационный</a:t>
              </a:r>
            </a:p>
          </p:txBody>
        </p:sp>
      </p:grpSp>
      <p:sp>
        <p:nvSpPr>
          <p:cNvPr id="237659" name="Text Box 91"/>
          <p:cNvSpPr txBox="1">
            <a:spLocks noChangeArrowheads="1"/>
          </p:cNvSpPr>
          <p:nvPr/>
        </p:nvSpPr>
        <p:spPr bwMode="auto">
          <a:xfrm>
            <a:off x="971550" y="5129213"/>
            <a:ext cx="720090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400">
                <a:solidFill>
                  <a:srgbClr val="800080"/>
                </a:solidFill>
              </a:rPr>
              <a:t>Рис.</a:t>
            </a:r>
            <a:r>
              <a:rPr lang="ru-RU" altLang="ru-RU" sz="2400">
                <a:solidFill>
                  <a:srgbClr val="800080"/>
                </a:solidFill>
                <a:latin typeface="Tahoma" panose="020B0604030504040204" pitchFamily="34" charset="0"/>
              </a:rPr>
              <a:t>8.1</a:t>
            </a:r>
            <a:r>
              <a:rPr lang="ru-RU" altLang="ru-RU" sz="2400">
                <a:solidFill>
                  <a:srgbClr val="800080"/>
                </a:solidFill>
              </a:rPr>
              <a:t>. Протоколы СПД ARPANET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Text Box 2"/>
          <p:cNvSpPr txBox="1">
            <a:spLocks noChangeArrowheads="1"/>
          </p:cNvSpPr>
          <p:nvPr/>
        </p:nvSpPr>
        <p:spPr bwMode="auto">
          <a:xfrm>
            <a:off x="206375" y="0"/>
            <a:ext cx="87312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№8: 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Мировые компьютерные сети </a:t>
            </a:r>
            <a:r>
              <a:rPr lang="en-US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ARPANET.</a:t>
            </a:r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Организационные структуры </a:t>
            </a:r>
            <a:r>
              <a:rPr lang="en-US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19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Семейство протоколов TCP/IP</a:t>
            </a:r>
            <a:r>
              <a:rPr lang="ru-RU" altLang="ru-RU" sz="19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38607" name="Text Box 15"/>
          <p:cNvSpPr txBox="1">
            <a:spLocks noChangeArrowheads="1"/>
          </p:cNvSpPr>
          <p:nvPr/>
        </p:nvSpPr>
        <p:spPr bwMode="auto">
          <a:xfrm>
            <a:off x="255588" y="1501775"/>
            <a:ext cx="8655050" cy="41084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400" b="0">
                <a:solidFill>
                  <a:srgbClr val="800080"/>
                </a:solidFill>
              </a:rPr>
              <a:t>Передача данных в сети производится пакетами, которые максимально могут содержать 1008 битов данных. Почти 50% передаваемых пакетов являются служебными — командами и ответами; средняя длина пакета составляет 218 битов. Для восстановления искаженных и потерянных пакетов в сети используется механизм квитирования, а также тайм-аута, продолжительность которого для канала, связывающего два узла сети, составляет 250 мс. Каналы связи в сети работают надежно: в среднем одна ошибка на 12880 переданных пакетов. Коэффициент готовности коммутационных ЭВМ равен 0,9836.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2384</Words>
  <Application>Microsoft Office PowerPoint</Application>
  <PresentationFormat>Экран (4:3)</PresentationFormat>
  <Paragraphs>101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5" baseType="lpstr">
      <vt:lpstr>Arial</vt:lpstr>
      <vt:lpstr>Tahoma</vt:lpstr>
      <vt:lpstr>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Мельников Дмитрий</dc:creator>
  <cp:lastModifiedBy>Пользователь Windows</cp:lastModifiedBy>
  <cp:revision>117</cp:revision>
  <dcterms:created xsi:type="dcterms:W3CDTF">2008-08-28T16:29:17Z</dcterms:created>
  <dcterms:modified xsi:type="dcterms:W3CDTF">2022-09-09T18:06:32Z</dcterms:modified>
</cp:coreProperties>
</file>