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9" r:id="rId4"/>
    <p:sldId id="281" r:id="rId5"/>
    <p:sldId id="282" r:id="rId6"/>
    <p:sldId id="283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8" r:id="rId17"/>
    <p:sldId id="301" r:id="rId18"/>
    <p:sldId id="302" r:id="rId19"/>
    <p:sldId id="303" r:id="rId20"/>
    <p:sldId id="304" r:id="rId21"/>
    <p:sldId id="305" r:id="rId22"/>
    <p:sldId id="306" r:id="rId23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87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671"/>
    <a:srgbClr val="FFDB93"/>
    <a:srgbClr val="800080"/>
    <a:srgbClr val="FFCC66"/>
    <a:srgbClr val="FF3300"/>
    <a:srgbClr val="993300"/>
    <a:srgbClr val="800000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41" autoAdjust="0"/>
    <p:restoredTop sz="94702" autoAdjust="0"/>
  </p:normalViewPr>
  <p:slideViewPr>
    <p:cSldViewPr snapToGrid="0" showGuides="1">
      <p:cViewPr varScale="1">
        <p:scale>
          <a:sx n="84" d="100"/>
          <a:sy n="84" d="100"/>
        </p:scale>
        <p:origin x="1642" y="82"/>
      </p:cViewPr>
      <p:guideLst>
        <p:guide orient="horz" pos="1877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F0C532-A63E-4009-B817-2DA134ECF39E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616224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84CA80-873A-47A5-B6AC-1EE703C22FF0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0750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F2AF89-E8C7-4583-943D-64476C4B27A9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86039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12F408-46CA-4BD9-9BE8-BE8B5EE57879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703686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81E40D-275E-41B5-B631-4B371B51FDF5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759719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8EC109-4145-4A9B-A653-B4483EE7D60D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03976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0A300F-E865-41DF-AF67-F5C2F1E2A8AF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580435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971AEB-E122-4A0C-A11D-D139EBD2B682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537586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16012D-91AD-433D-8BA2-8FC448ADD17B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826815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814AB0-E9ED-4A0B-98F0-593D50DCA36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278376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046102-B905-4A0C-93C2-C36FF7A4A2D6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040293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chemeClr val="bg1"/>
            </a:gs>
            <a:gs pos="100000">
              <a:srgbClr val="AFFFAF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endParaRPr lang="ru-RU" alt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endParaRPr lang="ru-RU" alt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FFD68013-76D6-407D-B8CE-657228A18A30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47813" y="6021388"/>
            <a:ext cx="6400800" cy="6731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ru-RU" altLang="ru-RU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МЕЛЬНИКОВ Дмитрий Анатольевич</a:t>
            </a:r>
          </a:p>
          <a:p>
            <a:pPr>
              <a:lnSpc>
                <a:spcPct val="80000"/>
              </a:lnSpc>
            </a:pPr>
            <a:r>
              <a:rPr lang="ru-RU" altLang="ru-RU" sz="200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доктор</a:t>
            </a:r>
            <a:r>
              <a:rPr lang="ru-RU" altLang="ru-RU" sz="200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ru-RU" altLang="ru-RU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технических наук, доцент</a:t>
            </a: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0" y="4843463"/>
            <a:ext cx="914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ru-RU" altLang="ru-RU" sz="2000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№9: </a:t>
            </a:r>
            <a:r>
              <a:rPr lang="ru-RU" altLang="ru-RU" sz="2000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Протоколы канального уровня SLIP и PPP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2055" name="Text Box 7"/>
          <p:cNvSpPr txBox="1">
            <a:spLocks noChangeArrowheads="1"/>
          </p:cNvSpPr>
          <p:nvPr/>
        </p:nvSpPr>
        <p:spPr bwMode="auto">
          <a:xfrm>
            <a:off x="2843213" y="2276475"/>
            <a:ext cx="2520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ru-RU" altLang="ru-RU" b="0"/>
          </a:p>
        </p:txBody>
      </p:sp>
      <p:sp>
        <p:nvSpPr>
          <p:cNvPr id="2058" name="Text Box 10"/>
          <p:cNvSpPr txBox="1">
            <a:spLocks noChangeArrowheads="1"/>
          </p:cNvSpPr>
          <p:nvPr/>
        </p:nvSpPr>
        <p:spPr bwMode="auto">
          <a:xfrm>
            <a:off x="987425" y="3482975"/>
            <a:ext cx="7153275" cy="112712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altLang="ru-RU" sz="2000">
                <a:solidFill>
                  <a:srgbClr val="336600"/>
                </a:solidFill>
              </a:rPr>
              <a:t>Раздел </a:t>
            </a:r>
            <a:r>
              <a:rPr lang="en-US" altLang="ru-RU" sz="2000">
                <a:solidFill>
                  <a:srgbClr val="336600"/>
                </a:solidFill>
              </a:rPr>
              <a:t>II: </a:t>
            </a:r>
            <a:r>
              <a:rPr lang="ru-RU" altLang="ru-RU" sz="2000">
                <a:solidFill>
                  <a:srgbClr val="336600"/>
                </a:solidFill>
              </a:rPr>
              <a:t>ОРГАНИЗАЦИЯ  ИНФОРМАЦИОННОГО ВЗАИМОДЕЙСТВИЯ</a:t>
            </a:r>
            <a:r>
              <a:rPr lang="en-US" altLang="ru-RU" sz="2000">
                <a:solidFill>
                  <a:srgbClr val="336600"/>
                </a:solidFill>
              </a:rPr>
              <a:t> </a:t>
            </a:r>
            <a:r>
              <a:rPr lang="ru-RU" altLang="ru-RU" sz="2000">
                <a:solidFill>
                  <a:srgbClr val="336600"/>
                </a:solidFill>
              </a:rPr>
              <a:t>В </a:t>
            </a:r>
            <a:r>
              <a:rPr lang="ru-RU" altLang="ru-RU" sz="2400">
                <a:solidFill>
                  <a:srgbClr val="336600"/>
                </a:solidFill>
              </a:rPr>
              <a:t>ИТС</a:t>
            </a:r>
            <a:r>
              <a:rPr lang="ru-RU" altLang="ru-RU" sz="2000">
                <a:solidFill>
                  <a:srgbClr val="336600"/>
                </a:solidFill>
              </a:rPr>
              <a:t> ГЛОБАЛЬНОГО СООБЩЕСТВА </a:t>
            </a:r>
            <a:r>
              <a:rPr lang="ru-RU" altLang="ru-RU" sz="2400">
                <a:solidFill>
                  <a:srgbClr val="336600"/>
                </a:solidFill>
              </a:rPr>
              <a:t>INTERNET</a:t>
            </a:r>
            <a:r>
              <a:rPr lang="ru-RU" altLang="ru-RU" sz="2000">
                <a:solidFill>
                  <a:srgbClr val="336600"/>
                </a:solidFill>
              </a:rPr>
              <a:t> </a:t>
            </a:r>
          </a:p>
        </p:txBody>
      </p:sp>
      <p:sp>
        <p:nvSpPr>
          <p:cNvPr id="2060" name="Text Box 12"/>
          <p:cNvSpPr txBox="1">
            <a:spLocks noChangeArrowheads="1"/>
          </p:cNvSpPr>
          <p:nvPr/>
        </p:nvSpPr>
        <p:spPr bwMode="auto">
          <a:xfrm>
            <a:off x="0" y="773113"/>
            <a:ext cx="9144000" cy="253047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altLang="ru-RU" sz="2400" i="1">
                <a:solidFill>
                  <a:srgbClr val="CC0000"/>
                </a:solidFill>
              </a:rPr>
              <a:t>КУРС ЛЕКЦИЙ</a:t>
            </a:r>
          </a:p>
          <a:p>
            <a:pPr algn="ctr"/>
            <a:endParaRPr lang="ru-RU" altLang="ru-RU" sz="2400">
              <a:solidFill>
                <a:srgbClr val="CC0000"/>
              </a:solidFill>
            </a:endParaRPr>
          </a:p>
          <a:p>
            <a:pPr algn="ctr"/>
            <a:r>
              <a:rPr lang="ru-RU" altLang="ru-RU" sz="2800">
                <a:solidFill>
                  <a:srgbClr val="FF0000"/>
                </a:solidFill>
              </a:rPr>
              <a:t>ОРГАНИЗАЦИЯ И</a:t>
            </a:r>
          </a:p>
          <a:p>
            <a:pPr algn="ctr"/>
            <a:r>
              <a:rPr lang="ru-RU" altLang="ru-RU" sz="2800">
                <a:solidFill>
                  <a:srgbClr val="FF0000"/>
                </a:solidFill>
              </a:rPr>
              <a:t>ОБЕСПЕЧЕНИЕ БЕЗОПАСНОСТИ</a:t>
            </a:r>
          </a:p>
          <a:p>
            <a:pPr algn="ctr"/>
            <a:r>
              <a:rPr lang="ru-RU" altLang="ru-RU" sz="2800">
                <a:solidFill>
                  <a:srgbClr val="FF0000"/>
                </a:solidFill>
              </a:rPr>
              <a:t>ИНФОРМАЦИОННО-ТЕХНОЛОГИЧЕСКИХ</a:t>
            </a:r>
          </a:p>
          <a:p>
            <a:pPr algn="ctr"/>
            <a:r>
              <a:rPr lang="ru-RU" altLang="ru-RU" sz="2800">
                <a:solidFill>
                  <a:srgbClr val="FF0000"/>
                </a:solidFill>
              </a:rPr>
              <a:t>СЕТЕЙ И СИСТЕМ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9" name="Text Box 3"/>
          <p:cNvSpPr txBox="1">
            <a:spLocks noChangeArrowheads="1"/>
          </p:cNvSpPr>
          <p:nvPr/>
        </p:nvSpPr>
        <p:spPr bwMode="auto">
          <a:xfrm>
            <a:off x="244475" y="901700"/>
            <a:ext cx="8655050" cy="564832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altLang="ru-RU" sz="2600">
                <a:solidFill>
                  <a:srgbClr val="800080"/>
                </a:solidFill>
              </a:rPr>
              <a:t>Протокол сжатия служебной информации CSLIP (</a:t>
            </a:r>
            <a:r>
              <a:rPr lang="en-US" altLang="ru-RU" sz="2600">
                <a:solidFill>
                  <a:srgbClr val="800080"/>
                </a:solidFill>
              </a:rPr>
              <a:t>Compressed</a:t>
            </a:r>
            <a:r>
              <a:rPr lang="ru-RU" altLang="ru-RU" sz="2600">
                <a:solidFill>
                  <a:srgbClr val="800080"/>
                </a:solidFill>
              </a:rPr>
              <a:t> SLIP)</a:t>
            </a:r>
            <a:r>
              <a:rPr lang="ru-RU" altLang="ru-RU" sz="2600" b="0">
                <a:solidFill>
                  <a:srgbClr val="800080"/>
                </a:solidFill>
              </a:rPr>
              <a:t>. Для повышения эффективности использования пропускной способности линий связи применяются алгоритмы сжатия данных (например, за счет уменьшения объема служебной информации, содержащейся в заголовках IP-пакетов). Такую задачу решает протокол CSLIP. При использовании протоколов типа TELNET для доставки одного байта данных требуется переслать 20-байтовый заголовок IP-пакета и 20-байтовый заголовок ТСР-блока (итого 40 байтов). CSLIP-протокол обеспечивает сжатие 40-байтового заголовка до 3-5 байтов. Поэтому большинство реализаций протокола SLIP поддерживают спецификацию CSLIP-протокола.</a:t>
            </a:r>
            <a:r>
              <a:rPr lang="ru-RU" altLang="ru-RU" sz="26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239620" name="Text Box 4"/>
          <p:cNvSpPr txBox="1">
            <a:spLocks noChangeArrowheads="1"/>
          </p:cNvSpPr>
          <p:nvPr/>
        </p:nvSpPr>
        <p:spPr bwMode="auto">
          <a:xfrm>
            <a:off x="0" y="0"/>
            <a:ext cx="7283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sz="2000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№9: </a:t>
            </a:r>
            <a:r>
              <a:rPr lang="ru-RU" altLang="ru-RU" sz="2000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Протоколы канального уровня SLIP и PPP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3" name="Text Box 3"/>
          <p:cNvSpPr txBox="1">
            <a:spLocks noChangeArrowheads="1"/>
          </p:cNvSpPr>
          <p:nvPr/>
        </p:nvSpPr>
        <p:spPr bwMode="auto">
          <a:xfrm>
            <a:off x="969963" y="2139950"/>
            <a:ext cx="7202487" cy="3259138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lnSpc>
                <a:spcPct val="130000"/>
              </a:lnSpc>
            </a:pPr>
            <a:r>
              <a:rPr lang="ru-RU" altLang="ru-RU" sz="3200" b="0">
                <a:solidFill>
                  <a:srgbClr val="800080"/>
                </a:solidFill>
              </a:rPr>
              <a:t>РРР-протокол (RFC-1661) был разработан Инженерной проблемной группой </a:t>
            </a:r>
            <a:r>
              <a:rPr lang="en-US" altLang="ru-RU" sz="3200" b="0">
                <a:solidFill>
                  <a:srgbClr val="800080"/>
                </a:solidFill>
              </a:rPr>
              <a:t>Internet</a:t>
            </a:r>
            <a:r>
              <a:rPr lang="ru-RU" altLang="ru-RU" sz="3200" b="0">
                <a:solidFill>
                  <a:srgbClr val="800080"/>
                </a:solidFill>
              </a:rPr>
              <a:t> (</a:t>
            </a:r>
            <a:r>
              <a:rPr lang="en-US" altLang="ru-RU" sz="3200" b="0">
                <a:solidFill>
                  <a:srgbClr val="800080"/>
                </a:solidFill>
              </a:rPr>
              <a:t>IETF</a:t>
            </a:r>
            <a:r>
              <a:rPr lang="ru-RU" altLang="ru-RU" sz="3200" b="0">
                <a:solidFill>
                  <a:srgbClr val="800080"/>
                </a:solidFill>
              </a:rPr>
              <a:t>)</a:t>
            </a:r>
            <a:endParaRPr lang="en-US" altLang="ru-RU" sz="3200" b="0">
              <a:solidFill>
                <a:srgbClr val="800080"/>
              </a:solidFill>
            </a:endParaRPr>
          </a:p>
          <a:p>
            <a:pPr algn="ctr">
              <a:lnSpc>
                <a:spcPct val="130000"/>
              </a:lnSpc>
            </a:pPr>
            <a:r>
              <a:rPr lang="ru-RU" altLang="ru-RU" sz="3200" b="0">
                <a:solidFill>
                  <a:srgbClr val="800080"/>
                </a:solidFill>
              </a:rPr>
              <a:t>и пришел на смену устаревшему SLIP-протоколу.</a:t>
            </a:r>
            <a:r>
              <a:rPr lang="ru-RU" altLang="ru-RU" sz="32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240644" name="Text Box 4"/>
          <p:cNvSpPr txBox="1">
            <a:spLocks noChangeArrowheads="1"/>
          </p:cNvSpPr>
          <p:nvPr/>
        </p:nvSpPr>
        <p:spPr bwMode="auto">
          <a:xfrm>
            <a:off x="0" y="0"/>
            <a:ext cx="7283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sz="2000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№9: </a:t>
            </a:r>
            <a:r>
              <a:rPr lang="ru-RU" altLang="ru-RU" sz="2000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Протоколы канального уровня SLIP и PPP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240645" name="Text Box 5"/>
          <p:cNvSpPr txBox="1">
            <a:spLocks noChangeArrowheads="1"/>
          </p:cNvSpPr>
          <p:nvPr/>
        </p:nvSpPr>
        <p:spPr bwMode="auto">
          <a:xfrm>
            <a:off x="319088" y="600075"/>
            <a:ext cx="8504237" cy="82232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altLang="ru-RU" sz="2400">
                <a:solidFill>
                  <a:srgbClr val="CC0000"/>
                </a:solidFill>
                <a:latin typeface="Tahoma" panose="020B0604030504040204" pitchFamily="34" charset="0"/>
              </a:rPr>
              <a:t>9.2. </a:t>
            </a:r>
            <a:r>
              <a:rPr lang="ru-RU" altLang="ru-RU" sz="2400">
                <a:solidFill>
                  <a:srgbClr val="CC0000"/>
                </a:solidFill>
              </a:rPr>
              <a:t>Протокол канального уровня РРР</a:t>
            </a:r>
          </a:p>
          <a:p>
            <a:pPr algn="ctr"/>
            <a:r>
              <a:rPr lang="ru-RU" altLang="ru-RU" sz="2400">
                <a:solidFill>
                  <a:srgbClr val="CC0000"/>
                </a:solidFill>
              </a:rPr>
              <a:t>(</a:t>
            </a:r>
            <a:r>
              <a:rPr lang="en-US" altLang="ru-RU" sz="2400">
                <a:solidFill>
                  <a:srgbClr val="CC0000"/>
                </a:solidFill>
              </a:rPr>
              <a:t>Point</a:t>
            </a:r>
            <a:r>
              <a:rPr lang="ru-RU" altLang="ru-RU" sz="2400">
                <a:solidFill>
                  <a:srgbClr val="CC0000"/>
                </a:solidFill>
              </a:rPr>
              <a:t>-</a:t>
            </a:r>
            <a:r>
              <a:rPr lang="en-US" altLang="ru-RU" sz="2400">
                <a:solidFill>
                  <a:srgbClr val="CC0000"/>
                </a:solidFill>
              </a:rPr>
              <a:t>to</a:t>
            </a:r>
            <a:r>
              <a:rPr lang="ru-RU" altLang="ru-RU" sz="2400">
                <a:solidFill>
                  <a:srgbClr val="CC0000"/>
                </a:solidFill>
              </a:rPr>
              <a:t>-</a:t>
            </a:r>
            <a:r>
              <a:rPr lang="en-US" altLang="ru-RU" sz="2400">
                <a:solidFill>
                  <a:srgbClr val="CC0000"/>
                </a:solidFill>
              </a:rPr>
              <a:t>Point Protocol</a:t>
            </a:r>
            <a:r>
              <a:rPr lang="ru-RU" altLang="ru-RU" sz="2400">
                <a:solidFill>
                  <a:srgbClr val="CC0000"/>
                </a:solidFill>
              </a:rPr>
              <a:t>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7" name="Text Box 3"/>
          <p:cNvSpPr txBox="1">
            <a:spLocks noChangeArrowheads="1"/>
          </p:cNvSpPr>
          <p:nvPr/>
        </p:nvSpPr>
        <p:spPr bwMode="auto">
          <a:xfrm>
            <a:off x="538163" y="1249363"/>
            <a:ext cx="8066087" cy="4789487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altLang="ru-RU" sz="2800">
                <a:solidFill>
                  <a:srgbClr val="800080"/>
                </a:solidFill>
              </a:rPr>
              <a:t>Общая характеристика протокола</a:t>
            </a:r>
            <a:r>
              <a:rPr lang="ru-RU" altLang="ru-RU" sz="2800" b="0">
                <a:solidFill>
                  <a:srgbClr val="800080"/>
                </a:solidFill>
              </a:rPr>
              <a:t>. В отличие от SLIP-протокола РРР-протокол может работать не только с интерфейсом RS-232, но и с другими интерфейсами между ООД и АКД (RS-422, RS-423 и V.35). РРР-протокол может работать без управляющих сигналов модемов (таких, как “</a:t>
            </a:r>
            <a:r>
              <a:rPr lang="en-US" altLang="ru-RU" sz="2800" b="0">
                <a:solidFill>
                  <a:srgbClr val="800080"/>
                </a:solidFill>
              </a:rPr>
              <a:t>Request to Send</a:t>
            </a:r>
            <a:r>
              <a:rPr lang="ru-RU" altLang="ru-RU" sz="2800" b="0">
                <a:solidFill>
                  <a:srgbClr val="800080"/>
                </a:solidFill>
              </a:rPr>
              <a:t>”, “</a:t>
            </a:r>
            <a:r>
              <a:rPr lang="en-US" altLang="ru-RU" sz="2800" b="0">
                <a:solidFill>
                  <a:srgbClr val="800080"/>
                </a:solidFill>
              </a:rPr>
              <a:t>Clear to Send</a:t>
            </a:r>
            <a:r>
              <a:rPr lang="ru-RU" altLang="ru-RU" sz="2800" b="0">
                <a:solidFill>
                  <a:srgbClr val="800080"/>
                </a:solidFill>
              </a:rPr>
              <a:t>”, “</a:t>
            </a:r>
            <a:r>
              <a:rPr lang="en-US" altLang="ru-RU" sz="2800" b="0">
                <a:solidFill>
                  <a:srgbClr val="800080"/>
                </a:solidFill>
              </a:rPr>
              <a:t>Data Terminal Ready</a:t>
            </a:r>
            <a:r>
              <a:rPr lang="ru-RU" altLang="ru-RU" sz="2800" b="0">
                <a:solidFill>
                  <a:srgbClr val="800080"/>
                </a:solidFill>
              </a:rPr>
              <a:t>”). Единственное жесткое требование, предъявляемое РРР-протоколом к линии связи, — обеспечение дуплексного соединения.</a:t>
            </a:r>
            <a:r>
              <a:rPr lang="ru-RU" altLang="ru-RU" sz="28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241669" name="Text Box 5"/>
          <p:cNvSpPr txBox="1">
            <a:spLocks noChangeArrowheads="1"/>
          </p:cNvSpPr>
          <p:nvPr/>
        </p:nvSpPr>
        <p:spPr bwMode="auto">
          <a:xfrm>
            <a:off x="0" y="0"/>
            <a:ext cx="7283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sz="2000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№9: </a:t>
            </a:r>
            <a:r>
              <a:rPr lang="ru-RU" altLang="ru-RU" sz="2000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Протоколы канального уровня SLIP и PPP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1" name="Text Box 3"/>
          <p:cNvSpPr txBox="1">
            <a:spLocks noChangeArrowheads="1"/>
          </p:cNvSpPr>
          <p:nvPr/>
        </p:nvSpPr>
        <p:spPr bwMode="auto">
          <a:xfrm>
            <a:off x="225425" y="936625"/>
            <a:ext cx="8655050" cy="5643563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4625" indent="-17462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ru-RU" altLang="ru-RU" sz="2800" b="0">
                <a:solidFill>
                  <a:srgbClr val="800080"/>
                </a:solidFill>
              </a:rPr>
              <a:t>РРР-протокол включает:</a:t>
            </a:r>
          </a:p>
          <a:p>
            <a:pPr>
              <a:buFontTx/>
              <a:buChar char="•"/>
            </a:pPr>
            <a:r>
              <a:rPr lang="ru-RU" altLang="ru-RU" sz="2800" b="0">
                <a:solidFill>
                  <a:srgbClr val="800080"/>
                </a:solidFill>
              </a:rPr>
              <a:t>механизм обрамления пакетов протоколов сетевого уровня и формирования кадров для передачи по линии связи;</a:t>
            </a:r>
          </a:p>
          <a:p>
            <a:pPr>
              <a:buFontTx/>
              <a:buChar char="•"/>
            </a:pPr>
            <a:r>
              <a:rPr lang="ru-RU" altLang="ru-RU" sz="2800" b="0">
                <a:solidFill>
                  <a:srgbClr val="800080"/>
                </a:solidFill>
              </a:rPr>
              <a:t>протокол </a:t>
            </a:r>
            <a:r>
              <a:rPr lang="en-US" altLang="ru-RU" sz="2800" b="0">
                <a:solidFill>
                  <a:srgbClr val="800080"/>
                </a:solidFill>
              </a:rPr>
              <a:t>Link Control Protocol </a:t>
            </a:r>
            <a:r>
              <a:rPr lang="ru-RU" altLang="ru-RU" sz="2800" b="0">
                <a:solidFill>
                  <a:srgbClr val="800080"/>
                </a:solidFill>
              </a:rPr>
              <a:t>(LCP, RFC-1471) для установления, конфигурирования и тестирования соединения;</a:t>
            </a:r>
          </a:p>
          <a:p>
            <a:pPr>
              <a:buFontTx/>
              <a:buChar char="•"/>
            </a:pPr>
            <a:r>
              <a:rPr lang="ru-RU" altLang="ru-RU" sz="2800" b="0">
                <a:solidFill>
                  <a:srgbClr val="800080"/>
                </a:solidFill>
              </a:rPr>
              <a:t>протоколы сетевого управления </a:t>
            </a:r>
            <a:r>
              <a:rPr lang="en-US" altLang="ru-RU" sz="2800" b="0">
                <a:solidFill>
                  <a:srgbClr val="800080"/>
                </a:solidFill>
              </a:rPr>
              <a:t>Network Control Protocols </a:t>
            </a:r>
            <a:r>
              <a:rPr lang="ru-RU" altLang="ru-RU" sz="2800" b="0">
                <a:solidFill>
                  <a:srgbClr val="800080"/>
                </a:solidFill>
              </a:rPr>
              <a:t>(NCP, RFC-1473 и RFC-1474) для установления и конфигурирования процедур передачи сообщений, поступивших из сетей, которые функционируют по различным сетевым протоколам.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>
            <a:off x="0" y="0"/>
            <a:ext cx="7283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sz="2000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№9: </a:t>
            </a:r>
            <a:r>
              <a:rPr lang="ru-RU" altLang="ru-RU" sz="2000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Протоколы канального уровня SLIP и PPP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5" name="Text Box 3"/>
          <p:cNvSpPr txBox="1">
            <a:spLocks noChangeArrowheads="1"/>
          </p:cNvSpPr>
          <p:nvPr/>
        </p:nvSpPr>
        <p:spPr bwMode="auto">
          <a:xfrm>
            <a:off x="225425" y="1312863"/>
            <a:ext cx="8655050" cy="521652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263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63525" indent="-84138">
              <a:tabLst>
                <a:tab pos="263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2763838" indent="-342900">
              <a:tabLst>
                <a:tab pos="263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3286125" indent="-342900">
              <a:tabLst>
                <a:tab pos="263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3808413" indent="-342900">
              <a:tabLst>
                <a:tab pos="263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265613" indent="-342900" fontAlgn="base">
              <a:spcBef>
                <a:spcPct val="0"/>
              </a:spcBef>
              <a:spcAft>
                <a:spcPct val="0"/>
              </a:spcAft>
              <a:tabLst>
                <a:tab pos="263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4722813" indent="-342900" fontAlgn="base">
              <a:spcBef>
                <a:spcPct val="0"/>
              </a:spcBef>
              <a:spcAft>
                <a:spcPct val="0"/>
              </a:spcAft>
              <a:tabLst>
                <a:tab pos="263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5180013" indent="-342900" fontAlgn="base">
              <a:spcBef>
                <a:spcPct val="0"/>
              </a:spcBef>
              <a:spcAft>
                <a:spcPct val="0"/>
              </a:spcAft>
              <a:tabLst>
                <a:tab pos="263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5637213" indent="-342900" fontAlgn="base">
              <a:spcBef>
                <a:spcPct val="0"/>
              </a:spcBef>
              <a:spcAft>
                <a:spcPct val="0"/>
              </a:spcAft>
              <a:tabLst>
                <a:tab pos="263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ru-RU" altLang="ru-RU" sz="2800" b="0">
                <a:solidFill>
                  <a:srgbClr val="800080"/>
                </a:solidFill>
              </a:rPr>
              <a:t>Логическая характеристика протокола. Формат</a:t>
            </a:r>
            <a:r>
              <a:rPr lang="en-US" altLang="ru-RU" sz="2800" b="0">
                <a:solidFill>
                  <a:srgbClr val="800080"/>
                </a:solidFill>
              </a:rPr>
              <a:t> </a:t>
            </a:r>
            <a:r>
              <a:rPr lang="ru-RU" altLang="ru-RU" sz="2800" b="0">
                <a:solidFill>
                  <a:srgbClr val="800080"/>
                </a:solidFill>
              </a:rPr>
              <a:t>кадра РРР-протокола (рис.9.2) аналогичен</a:t>
            </a:r>
            <a:r>
              <a:rPr lang="en-US" altLang="ru-RU" sz="2800" b="0">
                <a:solidFill>
                  <a:srgbClr val="800080"/>
                </a:solidFill>
              </a:rPr>
              <a:t> </a:t>
            </a:r>
            <a:r>
              <a:rPr lang="ru-RU" altLang="ru-RU" sz="2800" b="0">
                <a:solidFill>
                  <a:srgbClr val="800080"/>
                </a:solidFill>
              </a:rPr>
              <a:t>формату кадра HDLC и включает:</a:t>
            </a:r>
          </a:p>
          <a:p>
            <a:pPr lvl="1">
              <a:buFontTx/>
              <a:buChar char="•"/>
            </a:pPr>
            <a:r>
              <a:rPr lang="en-US" altLang="ru-RU" sz="2800" b="0">
                <a:solidFill>
                  <a:srgbClr val="800080"/>
                </a:solidFill>
              </a:rPr>
              <a:t> </a:t>
            </a:r>
            <a:r>
              <a:rPr lang="ru-RU" altLang="ru-RU" sz="2800" b="0">
                <a:solidFill>
                  <a:srgbClr val="800080"/>
                </a:solidFill>
              </a:rPr>
              <a:t>флаг (</a:t>
            </a:r>
            <a:r>
              <a:rPr lang="ru-RU" altLang="ru-RU" sz="2800" b="0" i="1">
                <a:solidFill>
                  <a:srgbClr val="800080"/>
                </a:solidFill>
              </a:rPr>
              <a:t>01111110</a:t>
            </a:r>
            <a:r>
              <a:rPr lang="ru-RU" altLang="ru-RU" sz="2800" b="0">
                <a:solidFill>
                  <a:srgbClr val="800080"/>
                </a:solidFill>
              </a:rPr>
              <a:t>);</a:t>
            </a:r>
          </a:p>
          <a:p>
            <a:pPr lvl="1">
              <a:buFontTx/>
              <a:buChar char="•"/>
            </a:pPr>
            <a:r>
              <a:rPr lang="en-US" altLang="ru-RU" sz="2800" b="0">
                <a:solidFill>
                  <a:srgbClr val="800080"/>
                </a:solidFill>
              </a:rPr>
              <a:t> </a:t>
            </a:r>
            <a:r>
              <a:rPr lang="ru-RU" altLang="ru-RU" sz="2800" b="0">
                <a:solidFill>
                  <a:srgbClr val="800080"/>
                </a:solidFill>
              </a:rPr>
              <a:t>поле “</a:t>
            </a:r>
            <a:r>
              <a:rPr lang="ru-RU" altLang="ru-RU" sz="2800" b="0" i="1">
                <a:solidFill>
                  <a:srgbClr val="800080"/>
                </a:solidFill>
              </a:rPr>
              <a:t>Адрес</a:t>
            </a:r>
            <a:r>
              <a:rPr lang="ru-RU" altLang="ru-RU" sz="2800" b="0">
                <a:solidFill>
                  <a:srgbClr val="800080"/>
                </a:solidFill>
              </a:rPr>
              <a:t>”</a:t>
            </a:r>
            <a:r>
              <a:rPr lang="ru-RU" altLang="ru-RU" sz="2800" b="0" i="1">
                <a:solidFill>
                  <a:srgbClr val="800080"/>
                </a:solidFill>
              </a:rPr>
              <a:t> </a:t>
            </a:r>
            <a:r>
              <a:rPr lang="ru-RU" altLang="ru-RU" sz="2800" b="0">
                <a:solidFill>
                  <a:srgbClr val="800080"/>
                </a:solidFill>
              </a:rPr>
              <a:t>(</a:t>
            </a:r>
            <a:r>
              <a:rPr lang="ru-RU" altLang="ru-RU" sz="2800" b="0" i="1">
                <a:solidFill>
                  <a:srgbClr val="800080"/>
                </a:solidFill>
              </a:rPr>
              <a:t>11111111</a:t>
            </a:r>
            <a:r>
              <a:rPr lang="ru-RU" altLang="ru-RU" sz="2800" b="0">
                <a:solidFill>
                  <a:srgbClr val="800080"/>
                </a:solidFill>
              </a:rPr>
              <a:t>);</a:t>
            </a:r>
          </a:p>
          <a:p>
            <a:pPr lvl="1">
              <a:buFontTx/>
              <a:buChar char="•"/>
            </a:pPr>
            <a:r>
              <a:rPr lang="en-US" altLang="ru-RU" sz="2800" b="0">
                <a:solidFill>
                  <a:srgbClr val="800080"/>
                </a:solidFill>
              </a:rPr>
              <a:t> </a:t>
            </a:r>
            <a:r>
              <a:rPr lang="ru-RU" altLang="ru-RU" sz="2800" b="0">
                <a:solidFill>
                  <a:srgbClr val="800080"/>
                </a:solidFill>
              </a:rPr>
              <a:t>поле “</a:t>
            </a:r>
            <a:r>
              <a:rPr lang="ru-RU" altLang="ru-RU" sz="2800" b="0" i="1">
                <a:solidFill>
                  <a:srgbClr val="800080"/>
                </a:solidFill>
              </a:rPr>
              <a:t>Управление</a:t>
            </a:r>
            <a:r>
              <a:rPr lang="ru-RU" altLang="ru-RU" sz="2800" b="0">
                <a:solidFill>
                  <a:srgbClr val="800080"/>
                </a:solidFill>
              </a:rPr>
              <a:t>”</a:t>
            </a:r>
            <a:r>
              <a:rPr lang="ru-RU" altLang="ru-RU" sz="2800" b="0" i="1">
                <a:solidFill>
                  <a:srgbClr val="800080"/>
                </a:solidFill>
              </a:rPr>
              <a:t> </a:t>
            </a:r>
            <a:r>
              <a:rPr lang="ru-RU" altLang="ru-RU" sz="2800" b="0">
                <a:solidFill>
                  <a:srgbClr val="800080"/>
                </a:solidFill>
              </a:rPr>
              <a:t>(</a:t>
            </a:r>
            <a:r>
              <a:rPr lang="ru-RU" altLang="ru-RU" sz="2800" b="0" i="1">
                <a:solidFill>
                  <a:srgbClr val="800080"/>
                </a:solidFill>
              </a:rPr>
              <a:t>00000011</a:t>
            </a:r>
            <a:r>
              <a:rPr lang="ru-RU" altLang="ru-RU" sz="2800" b="0">
                <a:solidFill>
                  <a:srgbClr val="800080"/>
                </a:solidFill>
              </a:rPr>
              <a:t>);</a:t>
            </a:r>
          </a:p>
          <a:p>
            <a:pPr lvl="1">
              <a:buFontTx/>
              <a:buChar char="•"/>
            </a:pPr>
            <a:r>
              <a:rPr lang="en-US" altLang="ru-RU" sz="2800" b="0">
                <a:solidFill>
                  <a:srgbClr val="800080"/>
                </a:solidFill>
              </a:rPr>
              <a:t> </a:t>
            </a:r>
            <a:r>
              <a:rPr lang="ru-RU" altLang="ru-RU" sz="2800" b="0">
                <a:solidFill>
                  <a:srgbClr val="800080"/>
                </a:solidFill>
              </a:rPr>
              <a:t>поле “</a:t>
            </a:r>
            <a:r>
              <a:rPr lang="ru-RU" altLang="ru-RU" sz="2800" b="0" i="1">
                <a:solidFill>
                  <a:srgbClr val="800080"/>
                </a:solidFill>
              </a:rPr>
              <a:t>Протокол</a:t>
            </a:r>
            <a:r>
              <a:rPr lang="ru-RU" altLang="ru-RU" sz="2800" b="0">
                <a:solidFill>
                  <a:srgbClr val="800080"/>
                </a:solidFill>
              </a:rPr>
              <a:t>”</a:t>
            </a:r>
            <a:r>
              <a:rPr lang="ru-RU" altLang="ru-RU" sz="2800" b="0" i="1">
                <a:solidFill>
                  <a:srgbClr val="800080"/>
                </a:solidFill>
              </a:rPr>
              <a:t> </a:t>
            </a:r>
            <a:r>
              <a:rPr lang="ru-RU" altLang="ru-RU" sz="2800" b="0">
                <a:solidFill>
                  <a:srgbClr val="800080"/>
                </a:solidFill>
              </a:rPr>
              <a:t>(2 байта), значение которого</a:t>
            </a:r>
          </a:p>
          <a:p>
            <a:pPr lvl="1"/>
            <a:r>
              <a:rPr lang="ru-RU" altLang="ru-RU" sz="2800" b="0">
                <a:solidFill>
                  <a:srgbClr val="800080"/>
                </a:solidFill>
              </a:rPr>
              <a:t>  определяется типом пакета, содержащегося в</a:t>
            </a:r>
          </a:p>
          <a:p>
            <a:pPr lvl="1"/>
            <a:r>
              <a:rPr lang="ru-RU" altLang="ru-RU" sz="2800" b="0">
                <a:solidFill>
                  <a:srgbClr val="800080"/>
                </a:solidFill>
              </a:rPr>
              <a:t>  поле “</a:t>
            </a:r>
            <a:r>
              <a:rPr lang="ru-RU" altLang="ru-RU" sz="2800" b="0" i="1">
                <a:solidFill>
                  <a:srgbClr val="800080"/>
                </a:solidFill>
              </a:rPr>
              <a:t>Информация</a:t>
            </a:r>
            <a:r>
              <a:rPr lang="ru-RU" altLang="ru-RU" sz="2800" b="0">
                <a:solidFill>
                  <a:srgbClr val="800080"/>
                </a:solidFill>
              </a:rPr>
              <a:t>” (рис.9.3);</a:t>
            </a:r>
          </a:p>
          <a:p>
            <a:pPr lvl="1">
              <a:buFontTx/>
              <a:buChar char="•"/>
            </a:pPr>
            <a:r>
              <a:rPr lang="en-US" altLang="ru-RU" sz="2800" b="0">
                <a:solidFill>
                  <a:srgbClr val="800080"/>
                </a:solidFill>
              </a:rPr>
              <a:t> </a:t>
            </a:r>
            <a:r>
              <a:rPr lang="ru-RU" altLang="ru-RU" sz="2800" b="0">
                <a:solidFill>
                  <a:srgbClr val="800080"/>
                </a:solidFill>
              </a:rPr>
              <a:t>поле “</a:t>
            </a:r>
            <a:r>
              <a:rPr lang="ru-RU" altLang="ru-RU" sz="2800" b="0" i="1">
                <a:solidFill>
                  <a:srgbClr val="800080"/>
                </a:solidFill>
              </a:rPr>
              <a:t>Информация</a:t>
            </a:r>
            <a:r>
              <a:rPr lang="ru-RU" altLang="ru-RU" sz="2800" b="0">
                <a:solidFill>
                  <a:srgbClr val="800080"/>
                </a:solidFill>
              </a:rPr>
              <a:t>”</a:t>
            </a:r>
            <a:r>
              <a:rPr lang="ru-RU" altLang="ru-RU" sz="2800" b="0" i="1">
                <a:solidFill>
                  <a:srgbClr val="800080"/>
                </a:solidFill>
              </a:rPr>
              <a:t> </a:t>
            </a:r>
            <a:r>
              <a:rPr lang="ru-RU" altLang="ru-RU" sz="2800" b="0">
                <a:solidFill>
                  <a:srgbClr val="800080"/>
                </a:solidFill>
              </a:rPr>
              <a:t>(до 1500 байтов);</a:t>
            </a:r>
            <a:endParaRPr lang="en-US" altLang="ru-RU" sz="2800" b="0">
              <a:solidFill>
                <a:srgbClr val="800080"/>
              </a:solidFill>
            </a:endParaRPr>
          </a:p>
          <a:p>
            <a:pPr lvl="1">
              <a:buFontTx/>
              <a:buChar char="•"/>
            </a:pPr>
            <a:r>
              <a:rPr lang="en-US" altLang="ru-RU" sz="2800" b="0">
                <a:solidFill>
                  <a:srgbClr val="800080"/>
                </a:solidFill>
              </a:rPr>
              <a:t> </a:t>
            </a:r>
            <a:r>
              <a:rPr lang="ru-RU" altLang="ru-RU" sz="2800" b="0">
                <a:solidFill>
                  <a:srgbClr val="800080"/>
                </a:solidFill>
              </a:rPr>
              <a:t>поле “</a:t>
            </a:r>
            <a:r>
              <a:rPr lang="ru-RU" altLang="ru-RU" sz="2800" b="0" i="1">
                <a:solidFill>
                  <a:srgbClr val="800080"/>
                </a:solidFill>
              </a:rPr>
              <a:t>Контрольная сумма </a:t>
            </a:r>
            <a:r>
              <a:rPr lang="ru-RU" altLang="ru-RU" sz="2800" b="0">
                <a:solidFill>
                  <a:srgbClr val="800080"/>
                </a:solidFill>
              </a:rPr>
              <a:t>(</a:t>
            </a:r>
            <a:r>
              <a:rPr lang="ru-RU" altLang="ru-RU" sz="2800" b="0" i="1">
                <a:solidFill>
                  <a:srgbClr val="800080"/>
                </a:solidFill>
              </a:rPr>
              <a:t>проверка</a:t>
            </a:r>
            <a:r>
              <a:rPr lang="ru-RU" altLang="ru-RU" sz="2800" b="0">
                <a:solidFill>
                  <a:srgbClr val="800080"/>
                </a:solidFill>
              </a:rPr>
              <a:t>)” (2 байта;</a:t>
            </a:r>
          </a:p>
          <a:p>
            <a:pPr lvl="1"/>
            <a:r>
              <a:rPr lang="ru-RU" altLang="ru-RU" sz="2800" b="0">
                <a:solidFill>
                  <a:srgbClr val="800080"/>
                </a:solidFill>
              </a:rPr>
              <a:t>  </a:t>
            </a:r>
            <a:r>
              <a:rPr lang="en-US" altLang="ru-RU" sz="2800" b="0">
                <a:solidFill>
                  <a:srgbClr val="800080"/>
                </a:solidFill>
              </a:rPr>
              <a:t>Cyclic Redundancy Code</a:t>
            </a:r>
            <a:r>
              <a:rPr lang="ru-RU" altLang="ru-RU" sz="2800" b="0">
                <a:solidFill>
                  <a:srgbClr val="800080"/>
                </a:solidFill>
              </a:rPr>
              <a:t>). </a:t>
            </a:r>
          </a:p>
        </p:txBody>
      </p:sp>
      <p:sp>
        <p:nvSpPr>
          <p:cNvPr id="243717" name="Text Box 5"/>
          <p:cNvSpPr txBox="1">
            <a:spLocks noChangeArrowheads="1"/>
          </p:cNvSpPr>
          <p:nvPr/>
        </p:nvSpPr>
        <p:spPr bwMode="auto">
          <a:xfrm>
            <a:off x="0" y="0"/>
            <a:ext cx="7283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sz="2000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№9: </a:t>
            </a:r>
            <a:r>
              <a:rPr lang="ru-RU" altLang="ru-RU" sz="2000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Протоколы канального уровня SLIP и PPP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41" name="Text Box 5"/>
          <p:cNvSpPr txBox="1">
            <a:spLocks noChangeArrowheads="1"/>
          </p:cNvSpPr>
          <p:nvPr/>
        </p:nvSpPr>
        <p:spPr bwMode="auto">
          <a:xfrm>
            <a:off x="0" y="0"/>
            <a:ext cx="7283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sz="2000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№9: </a:t>
            </a:r>
            <a:r>
              <a:rPr lang="ru-RU" altLang="ru-RU" sz="2000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Протоколы канального уровня SLIP и PPP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grpSp>
        <p:nvGrpSpPr>
          <p:cNvPr id="244762" name="Group 26"/>
          <p:cNvGrpSpPr>
            <a:grpSpLocks/>
          </p:cNvGrpSpPr>
          <p:nvPr/>
        </p:nvGrpSpPr>
        <p:grpSpPr bwMode="auto">
          <a:xfrm>
            <a:off x="257175" y="2209800"/>
            <a:ext cx="8629650" cy="1479550"/>
            <a:chOff x="162" y="1392"/>
            <a:chExt cx="5436" cy="932"/>
          </a:xfrm>
        </p:grpSpPr>
        <p:sp>
          <p:nvSpPr>
            <p:cNvPr id="244744" name="Rectangle 8"/>
            <p:cNvSpPr>
              <a:spLocks noChangeArrowheads="1"/>
            </p:cNvSpPr>
            <p:nvPr/>
          </p:nvSpPr>
          <p:spPr bwMode="auto">
            <a:xfrm>
              <a:off x="162" y="1399"/>
              <a:ext cx="5436" cy="924"/>
            </a:xfrm>
            <a:prstGeom prst="rect">
              <a:avLst/>
            </a:prstGeom>
            <a:solidFill>
              <a:srgbClr val="DEFF9B"/>
            </a:solidFill>
            <a:ln w="28575">
              <a:solidFill>
                <a:srgbClr val="80008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ru-RU"/>
            </a:p>
          </p:txBody>
        </p:sp>
        <p:grpSp>
          <p:nvGrpSpPr>
            <p:cNvPr id="244745" name="Group 9"/>
            <p:cNvGrpSpPr>
              <a:grpSpLocks/>
            </p:cNvGrpSpPr>
            <p:nvPr/>
          </p:nvGrpSpPr>
          <p:grpSpPr bwMode="auto">
            <a:xfrm>
              <a:off x="3667" y="1392"/>
              <a:ext cx="357" cy="932"/>
              <a:chOff x="7743" y="5519"/>
              <a:chExt cx="570" cy="1425"/>
            </a:xfrm>
          </p:grpSpPr>
          <p:sp>
            <p:nvSpPr>
              <p:cNvPr id="244746" name="Rectangle 10"/>
              <p:cNvSpPr>
                <a:spLocks noChangeArrowheads="1"/>
              </p:cNvSpPr>
              <p:nvPr/>
            </p:nvSpPr>
            <p:spPr bwMode="auto">
              <a:xfrm>
                <a:off x="7743" y="5519"/>
                <a:ext cx="114" cy="1425"/>
              </a:xfrm>
              <a:prstGeom prst="rect">
                <a:avLst/>
              </a:prstGeom>
              <a:solidFill>
                <a:srgbClr val="DEFF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44747" name="Rectangle 11"/>
              <p:cNvSpPr>
                <a:spLocks noChangeArrowheads="1"/>
              </p:cNvSpPr>
              <p:nvPr/>
            </p:nvSpPr>
            <p:spPr bwMode="auto">
              <a:xfrm>
                <a:off x="7971" y="5519"/>
                <a:ext cx="114" cy="1425"/>
              </a:xfrm>
              <a:prstGeom prst="rect">
                <a:avLst/>
              </a:prstGeom>
              <a:solidFill>
                <a:srgbClr val="DEFF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44748" name="Rectangle 12"/>
              <p:cNvSpPr>
                <a:spLocks noChangeArrowheads="1"/>
              </p:cNvSpPr>
              <p:nvPr/>
            </p:nvSpPr>
            <p:spPr bwMode="auto">
              <a:xfrm>
                <a:off x="8199" y="5519"/>
                <a:ext cx="114" cy="1425"/>
              </a:xfrm>
              <a:prstGeom prst="rect">
                <a:avLst/>
              </a:prstGeom>
              <a:solidFill>
                <a:srgbClr val="DEFF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sp>
          <p:nvSpPr>
            <p:cNvPr id="244749" name="Line 13"/>
            <p:cNvSpPr>
              <a:spLocks noChangeShapeType="1"/>
            </p:cNvSpPr>
            <p:nvPr/>
          </p:nvSpPr>
          <p:spPr bwMode="auto">
            <a:xfrm>
              <a:off x="734" y="1399"/>
              <a:ext cx="0" cy="924"/>
            </a:xfrm>
            <a:prstGeom prst="line">
              <a:avLst/>
            </a:prstGeom>
            <a:noFill/>
            <a:ln w="19050">
              <a:solidFill>
                <a:srgbClr val="80008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44750" name="Line 14"/>
            <p:cNvSpPr>
              <a:spLocks noChangeShapeType="1"/>
            </p:cNvSpPr>
            <p:nvPr/>
          </p:nvSpPr>
          <p:spPr bwMode="auto">
            <a:xfrm>
              <a:off x="5026" y="1399"/>
              <a:ext cx="0" cy="924"/>
            </a:xfrm>
            <a:prstGeom prst="line">
              <a:avLst/>
            </a:prstGeom>
            <a:noFill/>
            <a:ln w="19050">
              <a:solidFill>
                <a:srgbClr val="80008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44751" name="Text Box 15"/>
            <p:cNvSpPr txBox="1">
              <a:spLocks noChangeArrowheads="1"/>
            </p:cNvSpPr>
            <p:nvPr/>
          </p:nvSpPr>
          <p:spPr bwMode="auto">
            <a:xfrm>
              <a:off x="198" y="1584"/>
              <a:ext cx="500" cy="647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FF9933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/>
              <a:r>
                <a:rPr lang="ru-RU" altLang="ru-RU" sz="1600">
                  <a:solidFill>
                    <a:srgbClr val="800080"/>
                  </a:solidFill>
                  <a:latin typeface="Arial Narrow" panose="020B0606020202030204" pitchFamily="34" charset="0"/>
                </a:rPr>
                <a:t>Флаг</a:t>
              </a:r>
            </a:p>
            <a:p>
              <a:pPr algn="ctr"/>
              <a:endParaRPr lang="ru-RU" altLang="ru-RU" sz="1600">
                <a:solidFill>
                  <a:srgbClr val="800080"/>
                </a:solidFill>
                <a:latin typeface="Arial Narrow" panose="020B0606020202030204" pitchFamily="34" charset="0"/>
              </a:endParaRPr>
            </a:p>
            <a:p>
              <a:pPr algn="ctr"/>
              <a:r>
                <a:rPr lang="ru-RU" altLang="ru-RU" sz="1600" i="1">
                  <a:solidFill>
                    <a:srgbClr val="800080"/>
                  </a:solidFill>
                  <a:latin typeface="Arial Narrow" panose="020B0606020202030204" pitchFamily="34" charset="0"/>
                </a:rPr>
                <a:t>01111110</a:t>
              </a:r>
              <a:endParaRPr lang="ru-RU" altLang="ru-RU" sz="1600">
                <a:solidFill>
                  <a:srgbClr val="80008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44752" name="Text Box 16"/>
            <p:cNvSpPr txBox="1">
              <a:spLocks noChangeArrowheads="1"/>
            </p:cNvSpPr>
            <p:nvPr/>
          </p:nvSpPr>
          <p:spPr bwMode="auto">
            <a:xfrm>
              <a:off x="5062" y="1584"/>
              <a:ext cx="500" cy="693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FF9933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/>
              <a:r>
                <a:rPr lang="ru-RU" altLang="ru-RU" sz="1600">
                  <a:solidFill>
                    <a:srgbClr val="800080"/>
                  </a:solidFill>
                  <a:latin typeface="Arial Narrow" panose="020B0606020202030204" pitchFamily="34" charset="0"/>
                </a:rPr>
                <a:t>Флаг</a:t>
              </a:r>
            </a:p>
            <a:p>
              <a:pPr algn="ctr"/>
              <a:endParaRPr lang="ru-RU" altLang="ru-RU" sz="1600">
                <a:solidFill>
                  <a:srgbClr val="800080"/>
                </a:solidFill>
                <a:latin typeface="Arial Narrow" panose="020B0606020202030204" pitchFamily="34" charset="0"/>
              </a:endParaRPr>
            </a:p>
            <a:p>
              <a:pPr algn="ctr"/>
              <a:r>
                <a:rPr lang="ru-RU" altLang="ru-RU" sz="1600" i="1">
                  <a:solidFill>
                    <a:srgbClr val="800080"/>
                  </a:solidFill>
                  <a:latin typeface="Arial Narrow" panose="020B0606020202030204" pitchFamily="34" charset="0"/>
                </a:rPr>
                <a:t>01111110</a:t>
              </a:r>
              <a:endParaRPr lang="ru-RU" altLang="ru-RU" sz="1600">
                <a:solidFill>
                  <a:srgbClr val="80008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44753" name="Line 17"/>
            <p:cNvSpPr>
              <a:spLocks noChangeShapeType="1"/>
            </p:cNvSpPr>
            <p:nvPr/>
          </p:nvSpPr>
          <p:spPr bwMode="auto">
            <a:xfrm>
              <a:off x="1306" y="1399"/>
              <a:ext cx="0" cy="924"/>
            </a:xfrm>
            <a:prstGeom prst="line">
              <a:avLst/>
            </a:prstGeom>
            <a:noFill/>
            <a:ln w="19050">
              <a:solidFill>
                <a:srgbClr val="80008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44754" name="Line 18"/>
            <p:cNvSpPr>
              <a:spLocks noChangeShapeType="1"/>
            </p:cNvSpPr>
            <p:nvPr/>
          </p:nvSpPr>
          <p:spPr bwMode="auto">
            <a:xfrm>
              <a:off x="1879" y="1399"/>
              <a:ext cx="0" cy="924"/>
            </a:xfrm>
            <a:prstGeom prst="line">
              <a:avLst/>
            </a:prstGeom>
            <a:noFill/>
            <a:ln w="19050">
              <a:solidFill>
                <a:srgbClr val="80008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44755" name="Line 19"/>
            <p:cNvSpPr>
              <a:spLocks noChangeShapeType="1"/>
            </p:cNvSpPr>
            <p:nvPr/>
          </p:nvSpPr>
          <p:spPr bwMode="auto">
            <a:xfrm>
              <a:off x="2737" y="1399"/>
              <a:ext cx="0" cy="924"/>
            </a:xfrm>
            <a:prstGeom prst="line">
              <a:avLst/>
            </a:prstGeom>
            <a:noFill/>
            <a:ln w="19050">
              <a:solidFill>
                <a:srgbClr val="80008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44756" name="Line 20"/>
            <p:cNvSpPr>
              <a:spLocks noChangeShapeType="1"/>
            </p:cNvSpPr>
            <p:nvPr/>
          </p:nvSpPr>
          <p:spPr bwMode="auto">
            <a:xfrm>
              <a:off x="4167" y="1399"/>
              <a:ext cx="0" cy="924"/>
            </a:xfrm>
            <a:prstGeom prst="line">
              <a:avLst/>
            </a:prstGeom>
            <a:noFill/>
            <a:ln w="19050">
              <a:solidFill>
                <a:srgbClr val="80008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44757" name="Text Box 21"/>
            <p:cNvSpPr txBox="1">
              <a:spLocks noChangeArrowheads="1"/>
            </p:cNvSpPr>
            <p:nvPr/>
          </p:nvSpPr>
          <p:spPr bwMode="auto">
            <a:xfrm>
              <a:off x="1287" y="1600"/>
              <a:ext cx="604" cy="647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FF9933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/>
            <a:lstStyle/>
            <a:p>
              <a:pPr algn="ctr"/>
              <a:r>
                <a:rPr lang="ru-RU" altLang="ru-RU" sz="1200">
                  <a:solidFill>
                    <a:srgbClr val="006600"/>
                  </a:solidFill>
                  <a:latin typeface="Arial Narrow" panose="020B0606020202030204" pitchFamily="34" charset="0"/>
                </a:rPr>
                <a:t>Управление</a:t>
              </a:r>
            </a:p>
            <a:p>
              <a:pPr algn="ctr"/>
              <a:endParaRPr lang="en-US" altLang="ru-RU" sz="1600" i="1">
                <a:solidFill>
                  <a:srgbClr val="006600"/>
                </a:solidFill>
                <a:latin typeface="Arial Narrow" panose="020B0606020202030204" pitchFamily="34" charset="0"/>
              </a:endParaRPr>
            </a:p>
            <a:p>
              <a:pPr algn="ctr"/>
              <a:r>
                <a:rPr lang="ru-RU" altLang="ru-RU" sz="1600" i="1">
                  <a:solidFill>
                    <a:srgbClr val="006600"/>
                  </a:solidFill>
                  <a:latin typeface="Arial Narrow" panose="020B0606020202030204" pitchFamily="34" charset="0"/>
                </a:rPr>
                <a:t>00000011</a:t>
              </a:r>
              <a:endParaRPr lang="ru-RU" altLang="ru-RU" sz="1600">
                <a:solidFill>
                  <a:srgbClr val="0066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44758" name="Text Box 22"/>
            <p:cNvSpPr txBox="1">
              <a:spLocks noChangeArrowheads="1"/>
            </p:cNvSpPr>
            <p:nvPr/>
          </p:nvSpPr>
          <p:spPr bwMode="auto">
            <a:xfrm>
              <a:off x="770" y="1584"/>
              <a:ext cx="501" cy="693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FF9933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/>
              <a:r>
                <a:rPr lang="ru-RU" altLang="ru-RU" sz="1600">
                  <a:solidFill>
                    <a:srgbClr val="006600"/>
                  </a:solidFill>
                  <a:latin typeface="Arial Narrow" panose="020B0606020202030204" pitchFamily="34" charset="0"/>
                </a:rPr>
                <a:t>Адрес</a:t>
              </a:r>
            </a:p>
            <a:p>
              <a:pPr algn="ctr"/>
              <a:endParaRPr lang="ru-RU" altLang="ru-RU" sz="1600">
                <a:solidFill>
                  <a:srgbClr val="006600"/>
                </a:solidFill>
                <a:latin typeface="Arial Narrow" panose="020B0606020202030204" pitchFamily="34" charset="0"/>
              </a:endParaRPr>
            </a:p>
            <a:p>
              <a:pPr algn="ctr"/>
              <a:r>
                <a:rPr lang="en-US" altLang="ru-RU" sz="1600" i="1">
                  <a:solidFill>
                    <a:srgbClr val="006600"/>
                  </a:solidFill>
                  <a:latin typeface="Arial Narrow" panose="020B0606020202030204" pitchFamily="34" charset="0"/>
                </a:rPr>
                <a:t>111111</a:t>
              </a:r>
              <a:r>
                <a:rPr lang="ru-RU" altLang="ru-RU" sz="1600" i="1">
                  <a:solidFill>
                    <a:srgbClr val="006600"/>
                  </a:solidFill>
                  <a:latin typeface="Arial Narrow" panose="020B0606020202030204" pitchFamily="34" charset="0"/>
                </a:rPr>
                <a:t>11</a:t>
              </a:r>
              <a:endParaRPr lang="ru-RU" altLang="ru-RU" sz="1600">
                <a:solidFill>
                  <a:srgbClr val="0066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44759" name="Text Box 23"/>
            <p:cNvSpPr txBox="1">
              <a:spLocks noChangeArrowheads="1"/>
            </p:cNvSpPr>
            <p:nvPr/>
          </p:nvSpPr>
          <p:spPr bwMode="auto">
            <a:xfrm>
              <a:off x="1950" y="1584"/>
              <a:ext cx="715" cy="647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FF9933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/>
              <a:r>
                <a:rPr lang="ru-RU" altLang="ru-RU">
                  <a:solidFill>
                    <a:srgbClr val="800000"/>
                  </a:solidFill>
                </a:rPr>
                <a:t>Протокол</a:t>
              </a:r>
            </a:p>
            <a:p>
              <a:pPr algn="ctr"/>
              <a:endParaRPr lang="ru-RU" altLang="ru-RU">
                <a:solidFill>
                  <a:srgbClr val="800000"/>
                </a:solidFill>
              </a:endParaRPr>
            </a:p>
            <a:p>
              <a:pPr algn="ctr"/>
              <a:r>
                <a:rPr lang="ru-RU" altLang="ru-RU" i="1">
                  <a:solidFill>
                    <a:srgbClr val="800000"/>
                  </a:solidFill>
                </a:rPr>
                <a:t>2 байта</a:t>
              </a:r>
              <a:endParaRPr lang="ru-RU" altLang="ru-RU">
                <a:solidFill>
                  <a:srgbClr val="800000"/>
                </a:solidFill>
              </a:endParaRPr>
            </a:p>
          </p:txBody>
        </p:sp>
        <p:sp>
          <p:nvSpPr>
            <p:cNvPr id="244760" name="Text Box 24"/>
            <p:cNvSpPr txBox="1">
              <a:spLocks noChangeArrowheads="1"/>
            </p:cNvSpPr>
            <p:nvPr/>
          </p:nvSpPr>
          <p:spPr bwMode="auto">
            <a:xfrm>
              <a:off x="4239" y="1584"/>
              <a:ext cx="715" cy="647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FF9933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/>
              <a:r>
                <a:rPr lang="ru-RU" altLang="ru-RU">
                  <a:solidFill>
                    <a:srgbClr val="000099"/>
                  </a:solidFill>
                </a:rPr>
                <a:t>Проверка</a:t>
              </a:r>
            </a:p>
            <a:p>
              <a:pPr algn="ctr"/>
              <a:endParaRPr lang="ru-RU" altLang="ru-RU">
                <a:solidFill>
                  <a:srgbClr val="000099"/>
                </a:solidFill>
              </a:endParaRPr>
            </a:p>
            <a:p>
              <a:pPr algn="ctr"/>
              <a:r>
                <a:rPr lang="ru-RU" altLang="ru-RU" i="1">
                  <a:solidFill>
                    <a:srgbClr val="000099"/>
                  </a:solidFill>
                </a:rPr>
                <a:t>2 байта</a:t>
              </a:r>
              <a:endParaRPr lang="ru-RU" altLang="ru-RU">
                <a:solidFill>
                  <a:srgbClr val="000099"/>
                </a:solidFill>
              </a:endParaRPr>
            </a:p>
          </p:txBody>
        </p:sp>
        <p:sp>
          <p:nvSpPr>
            <p:cNvPr id="244761" name="Text Box 25"/>
            <p:cNvSpPr txBox="1">
              <a:spLocks noChangeArrowheads="1"/>
            </p:cNvSpPr>
            <p:nvPr/>
          </p:nvSpPr>
          <p:spPr bwMode="auto">
            <a:xfrm>
              <a:off x="2880" y="1584"/>
              <a:ext cx="1144" cy="647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FF9933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DEFF9B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/>
              <a:r>
                <a:rPr lang="ru-RU" altLang="ru-RU">
                  <a:solidFill>
                    <a:srgbClr val="336600"/>
                  </a:solidFill>
                </a:rPr>
                <a:t>Информация</a:t>
              </a:r>
            </a:p>
            <a:p>
              <a:pPr algn="ctr"/>
              <a:endParaRPr lang="ru-RU" altLang="ru-RU">
                <a:solidFill>
                  <a:srgbClr val="336600"/>
                </a:solidFill>
              </a:endParaRPr>
            </a:p>
            <a:p>
              <a:pPr algn="ctr"/>
              <a:r>
                <a:rPr lang="ru-RU" altLang="ru-RU" i="1">
                  <a:solidFill>
                    <a:srgbClr val="336600"/>
                  </a:solidFill>
                </a:rPr>
                <a:t>до 1500 байтов</a:t>
              </a:r>
              <a:endParaRPr lang="ru-RU" altLang="ru-RU">
                <a:solidFill>
                  <a:srgbClr val="336600"/>
                </a:solidFill>
              </a:endParaRPr>
            </a:p>
          </p:txBody>
        </p:sp>
      </p:grpSp>
      <p:sp>
        <p:nvSpPr>
          <p:cNvPr id="244763" name="Text Box 27"/>
          <p:cNvSpPr txBox="1">
            <a:spLocks noChangeArrowheads="1"/>
          </p:cNvSpPr>
          <p:nvPr/>
        </p:nvSpPr>
        <p:spPr bwMode="auto">
          <a:xfrm>
            <a:off x="238125" y="5230813"/>
            <a:ext cx="8642350" cy="4572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altLang="ru-RU" sz="2400">
                <a:solidFill>
                  <a:srgbClr val="800080"/>
                </a:solidFill>
              </a:rPr>
              <a:t>Рис.</a:t>
            </a:r>
            <a:r>
              <a:rPr lang="ru-RU" altLang="ru-RU" sz="2400">
                <a:solidFill>
                  <a:srgbClr val="800080"/>
                </a:solidFill>
                <a:latin typeface="Tahoma" panose="020B0604030504040204" pitchFamily="34" charset="0"/>
              </a:rPr>
              <a:t>9.</a:t>
            </a:r>
            <a:r>
              <a:rPr lang="en-US" altLang="ru-RU" sz="2400">
                <a:solidFill>
                  <a:srgbClr val="800080"/>
                </a:solidFill>
                <a:latin typeface="Tahoma" panose="020B0604030504040204" pitchFamily="34" charset="0"/>
              </a:rPr>
              <a:t>2</a:t>
            </a:r>
            <a:r>
              <a:rPr lang="ru-RU" altLang="ru-RU" sz="2400">
                <a:solidFill>
                  <a:srgbClr val="800080"/>
                </a:solidFill>
              </a:rPr>
              <a:t>. Формат кадра РРР-протокола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Text Box 2"/>
          <p:cNvSpPr txBox="1">
            <a:spLocks noChangeArrowheads="1"/>
          </p:cNvSpPr>
          <p:nvPr/>
        </p:nvSpPr>
        <p:spPr bwMode="auto">
          <a:xfrm>
            <a:off x="0" y="0"/>
            <a:ext cx="7283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sz="2000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№9: </a:t>
            </a:r>
            <a:r>
              <a:rPr lang="ru-RU" altLang="ru-RU" sz="2000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Протоколы канального уровня SLIP и PPP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252950" name="Text Box 22"/>
          <p:cNvSpPr txBox="1">
            <a:spLocks noChangeArrowheads="1"/>
          </p:cNvSpPr>
          <p:nvPr/>
        </p:nvSpPr>
        <p:spPr bwMode="auto">
          <a:xfrm>
            <a:off x="276225" y="6288088"/>
            <a:ext cx="8642350" cy="39687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altLang="ru-RU" sz="2000">
                <a:solidFill>
                  <a:srgbClr val="800080"/>
                </a:solidFill>
              </a:rPr>
              <a:t>Рис.</a:t>
            </a:r>
            <a:r>
              <a:rPr lang="ru-RU" altLang="ru-RU" sz="2000">
                <a:solidFill>
                  <a:srgbClr val="800080"/>
                </a:solidFill>
                <a:latin typeface="Tahoma" panose="020B0604030504040204" pitchFamily="34" charset="0"/>
              </a:rPr>
              <a:t>9.3</a:t>
            </a:r>
            <a:r>
              <a:rPr lang="ru-RU" altLang="ru-RU" sz="2000">
                <a:solidFill>
                  <a:srgbClr val="800080"/>
                </a:solidFill>
              </a:rPr>
              <a:t>. Кодирование поля “протокол” в кадре РРР-протокола </a:t>
            </a:r>
          </a:p>
        </p:txBody>
      </p:sp>
      <p:grpSp>
        <p:nvGrpSpPr>
          <p:cNvPr id="253164" name="Group 236"/>
          <p:cNvGrpSpPr>
            <a:grpSpLocks/>
          </p:cNvGrpSpPr>
          <p:nvPr/>
        </p:nvGrpSpPr>
        <p:grpSpPr bwMode="auto">
          <a:xfrm>
            <a:off x="1577975" y="573088"/>
            <a:ext cx="5927725" cy="5580062"/>
            <a:chOff x="464" y="345"/>
            <a:chExt cx="4839" cy="3515"/>
          </a:xfrm>
        </p:grpSpPr>
        <p:sp>
          <p:nvSpPr>
            <p:cNvPr id="253019" name="Rectangle 91"/>
            <p:cNvSpPr>
              <a:spLocks noChangeArrowheads="1"/>
            </p:cNvSpPr>
            <p:nvPr/>
          </p:nvSpPr>
          <p:spPr bwMode="auto">
            <a:xfrm>
              <a:off x="2054" y="3669"/>
              <a:ext cx="3249" cy="191"/>
            </a:xfrm>
            <a:prstGeom prst="rect">
              <a:avLst/>
            </a:prstGeom>
            <a:solidFill>
              <a:srgbClr val="89FFFF"/>
            </a:solidFill>
            <a:ln w="38100">
              <a:solidFill>
                <a:srgbClr val="993300"/>
              </a:solidFill>
              <a:miter lim="800000"/>
              <a:headEnd/>
              <a:tailEnd/>
            </a:ln>
            <a:effectLst>
              <a:outerShdw dist="17961" dir="2700000" algn="ctr" rotWithShape="0">
                <a:srgbClr val="FF9933"/>
              </a:outerShdw>
            </a:effec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ru-RU" sz="1400">
                  <a:solidFill>
                    <a:srgbClr val="0000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Times New Roman" panose="02020603050405020304" pitchFamily="18" charset="0"/>
                  <a:cs typeface="Tahoma" panose="020B0604030504040204" pitchFamily="34" charset="0"/>
                </a:rPr>
                <a:t>User/Password Authentication Protocol</a:t>
              </a:r>
            </a:p>
          </p:txBody>
        </p:sp>
        <p:sp>
          <p:nvSpPr>
            <p:cNvPr id="253018" name="Rectangle 90"/>
            <p:cNvSpPr>
              <a:spLocks noChangeArrowheads="1"/>
            </p:cNvSpPr>
            <p:nvPr/>
          </p:nvSpPr>
          <p:spPr bwMode="auto">
            <a:xfrm>
              <a:off x="464" y="3669"/>
              <a:ext cx="1590" cy="191"/>
            </a:xfrm>
            <a:prstGeom prst="rect">
              <a:avLst/>
            </a:prstGeom>
            <a:solidFill>
              <a:srgbClr val="89FFFF"/>
            </a:solidFill>
            <a:ln w="38100">
              <a:solidFill>
                <a:srgbClr val="993300"/>
              </a:solidFill>
              <a:miter lim="800000"/>
              <a:headEnd/>
              <a:tailEnd/>
            </a:ln>
            <a:effectLst>
              <a:outerShdw dist="17961" dir="2700000" algn="ctr" rotWithShape="0">
                <a:srgbClr val="FF9933"/>
              </a:outerShdw>
            </a:effec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ru-RU" altLang="ru-RU" sz="1400">
                  <a:solidFill>
                    <a:srgbClr val="0000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Times New Roman" panose="02020603050405020304" pitchFamily="18" charset="0"/>
                  <a:cs typeface="Tahoma" panose="020B0604030504040204" pitchFamily="34" charset="0"/>
                </a:rPr>
                <a:t>C023</a:t>
              </a:r>
            </a:p>
          </p:txBody>
        </p:sp>
        <p:sp>
          <p:nvSpPr>
            <p:cNvPr id="253017" name="Rectangle 89"/>
            <p:cNvSpPr>
              <a:spLocks noChangeArrowheads="1"/>
            </p:cNvSpPr>
            <p:nvPr/>
          </p:nvSpPr>
          <p:spPr bwMode="auto">
            <a:xfrm>
              <a:off x="2054" y="3478"/>
              <a:ext cx="3249" cy="191"/>
            </a:xfrm>
            <a:prstGeom prst="rect">
              <a:avLst/>
            </a:prstGeom>
            <a:solidFill>
              <a:srgbClr val="89FFFF"/>
            </a:solidFill>
            <a:ln w="38100">
              <a:solidFill>
                <a:srgbClr val="993300"/>
              </a:solidFill>
              <a:miter lim="800000"/>
              <a:headEnd/>
              <a:tailEnd/>
            </a:ln>
            <a:effectLst>
              <a:outerShdw dist="17961" dir="2700000" algn="ctr" rotWithShape="0">
                <a:srgbClr val="FF9933"/>
              </a:outerShdw>
            </a:effec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ru-RU" sz="1400">
                  <a:solidFill>
                    <a:srgbClr val="0000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Times New Roman" panose="02020603050405020304" pitchFamily="18" charset="0"/>
                  <a:cs typeface="Tahoma" panose="020B0604030504040204" pitchFamily="34" charset="0"/>
                </a:rPr>
                <a:t>Link Control Protocol</a:t>
              </a:r>
            </a:p>
          </p:txBody>
        </p:sp>
        <p:sp>
          <p:nvSpPr>
            <p:cNvPr id="253016" name="Rectangle 88"/>
            <p:cNvSpPr>
              <a:spLocks noChangeArrowheads="1"/>
            </p:cNvSpPr>
            <p:nvPr/>
          </p:nvSpPr>
          <p:spPr bwMode="auto">
            <a:xfrm>
              <a:off x="464" y="3478"/>
              <a:ext cx="1590" cy="191"/>
            </a:xfrm>
            <a:prstGeom prst="rect">
              <a:avLst/>
            </a:prstGeom>
            <a:solidFill>
              <a:srgbClr val="89FFFF"/>
            </a:solidFill>
            <a:ln w="38100">
              <a:solidFill>
                <a:srgbClr val="993300"/>
              </a:solidFill>
              <a:miter lim="800000"/>
              <a:headEnd/>
              <a:tailEnd/>
            </a:ln>
            <a:effectLst>
              <a:outerShdw dist="17961" dir="2700000" algn="ctr" rotWithShape="0">
                <a:srgbClr val="FF9933"/>
              </a:outerShdw>
            </a:effec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ru-RU" altLang="ru-RU" sz="1400">
                  <a:solidFill>
                    <a:srgbClr val="0000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Times New Roman" panose="02020603050405020304" pitchFamily="18" charset="0"/>
                  <a:cs typeface="Tahoma" panose="020B0604030504040204" pitchFamily="34" charset="0"/>
                </a:rPr>
                <a:t>C021</a:t>
              </a:r>
            </a:p>
          </p:txBody>
        </p:sp>
        <p:sp>
          <p:nvSpPr>
            <p:cNvPr id="253015" name="Rectangle 87"/>
            <p:cNvSpPr>
              <a:spLocks noChangeArrowheads="1"/>
            </p:cNvSpPr>
            <p:nvPr/>
          </p:nvSpPr>
          <p:spPr bwMode="auto">
            <a:xfrm>
              <a:off x="2054" y="3287"/>
              <a:ext cx="3249" cy="191"/>
            </a:xfrm>
            <a:prstGeom prst="rect">
              <a:avLst/>
            </a:prstGeom>
            <a:solidFill>
              <a:srgbClr val="89FFFF"/>
            </a:solidFill>
            <a:ln w="38100">
              <a:solidFill>
                <a:srgbClr val="993300"/>
              </a:solidFill>
              <a:miter lim="800000"/>
              <a:headEnd/>
              <a:tailEnd/>
            </a:ln>
            <a:effectLst>
              <a:outerShdw dist="17961" dir="2700000" algn="ctr" rotWithShape="0">
                <a:srgbClr val="FF9933"/>
              </a:outerShdw>
            </a:effec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ru-RU" sz="1400">
                  <a:solidFill>
                    <a:srgbClr val="0000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Times New Roman" panose="02020603050405020304" pitchFamily="18" charset="0"/>
                  <a:cs typeface="Tahoma" panose="020B0604030504040204" pitchFamily="34" charset="0"/>
                </a:rPr>
                <a:t>IPX Control Protocol</a:t>
              </a:r>
            </a:p>
          </p:txBody>
        </p:sp>
        <p:sp>
          <p:nvSpPr>
            <p:cNvPr id="253014" name="Rectangle 86"/>
            <p:cNvSpPr>
              <a:spLocks noChangeArrowheads="1"/>
            </p:cNvSpPr>
            <p:nvPr/>
          </p:nvSpPr>
          <p:spPr bwMode="auto">
            <a:xfrm>
              <a:off x="464" y="3287"/>
              <a:ext cx="1590" cy="191"/>
            </a:xfrm>
            <a:prstGeom prst="rect">
              <a:avLst/>
            </a:prstGeom>
            <a:solidFill>
              <a:srgbClr val="89FFFF"/>
            </a:solidFill>
            <a:ln w="38100">
              <a:solidFill>
                <a:srgbClr val="993300"/>
              </a:solidFill>
              <a:miter lim="800000"/>
              <a:headEnd/>
              <a:tailEnd/>
            </a:ln>
            <a:effectLst>
              <a:outerShdw dist="17961" dir="2700000" algn="ctr" rotWithShape="0">
                <a:srgbClr val="FF9933"/>
              </a:outerShdw>
            </a:effec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ru-RU" altLang="ru-RU" sz="1400">
                  <a:solidFill>
                    <a:srgbClr val="0000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Times New Roman" panose="02020603050405020304" pitchFamily="18" charset="0"/>
                  <a:cs typeface="Tahoma" panose="020B0604030504040204" pitchFamily="34" charset="0"/>
                </a:rPr>
                <a:t>802B</a:t>
              </a:r>
            </a:p>
          </p:txBody>
        </p:sp>
        <p:sp>
          <p:nvSpPr>
            <p:cNvPr id="253013" name="Rectangle 85"/>
            <p:cNvSpPr>
              <a:spLocks noChangeArrowheads="1"/>
            </p:cNvSpPr>
            <p:nvPr/>
          </p:nvSpPr>
          <p:spPr bwMode="auto">
            <a:xfrm>
              <a:off x="2054" y="3096"/>
              <a:ext cx="3249" cy="191"/>
            </a:xfrm>
            <a:prstGeom prst="rect">
              <a:avLst/>
            </a:prstGeom>
            <a:solidFill>
              <a:srgbClr val="89FFFF"/>
            </a:solidFill>
            <a:ln w="38100">
              <a:solidFill>
                <a:srgbClr val="993300"/>
              </a:solidFill>
              <a:miter lim="800000"/>
              <a:headEnd/>
              <a:tailEnd/>
            </a:ln>
            <a:effectLst>
              <a:outerShdw dist="17961" dir="2700000" algn="ctr" rotWithShape="0">
                <a:srgbClr val="FF9933"/>
              </a:outerShdw>
            </a:effec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ru-RU" sz="1400">
                  <a:solidFill>
                    <a:srgbClr val="0000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Times New Roman" panose="02020603050405020304" pitchFamily="18" charset="0"/>
                  <a:cs typeface="Tahoma" panose="020B0604030504040204" pitchFamily="34" charset="0"/>
                </a:rPr>
                <a:t>Apple Talk Control Protocol</a:t>
              </a:r>
            </a:p>
          </p:txBody>
        </p:sp>
        <p:sp>
          <p:nvSpPr>
            <p:cNvPr id="253012" name="Rectangle 84"/>
            <p:cNvSpPr>
              <a:spLocks noChangeArrowheads="1"/>
            </p:cNvSpPr>
            <p:nvPr/>
          </p:nvSpPr>
          <p:spPr bwMode="auto">
            <a:xfrm>
              <a:off x="464" y="3096"/>
              <a:ext cx="1590" cy="191"/>
            </a:xfrm>
            <a:prstGeom prst="rect">
              <a:avLst/>
            </a:prstGeom>
            <a:solidFill>
              <a:srgbClr val="89FFFF"/>
            </a:solidFill>
            <a:ln w="38100">
              <a:solidFill>
                <a:srgbClr val="993300"/>
              </a:solidFill>
              <a:miter lim="800000"/>
              <a:headEnd/>
              <a:tailEnd/>
            </a:ln>
            <a:effectLst>
              <a:outerShdw dist="17961" dir="2700000" algn="ctr" rotWithShape="0">
                <a:srgbClr val="FF9933"/>
              </a:outerShdw>
            </a:effec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ru-RU" altLang="ru-RU" sz="1400">
                  <a:solidFill>
                    <a:srgbClr val="0000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Times New Roman" panose="02020603050405020304" pitchFamily="18" charset="0"/>
                  <a:cs typeface="Tahoma" panose="020B0604030504040204" pitchFamily="34" charset="0"/>
                </a:rPr>
                <a:t>8029</a:t>
              </a:r>
            </a:p>
          </p:txBody>
        </p:sp>
        <p:sp>
          <p:nvSpPr>
            <p:cNvPr id="253011" name="Rectangle 83"/>
            <p:cNvSpPr>
              <a:spLocks noChangeArrowheads="1"/>
            </p:cNvSpPr>
            <p:nvPr/>
          </p:nvSpPr>
          <p:spPr bwMode="auto">
            <a:xfrm>
              <a:off x="2054" y="2905"/>
              <a:ext cx="3249" cy="191"/>
            </a:xfrm>
            <a:prstGeom prst="rect">
              <a:avLst/>
            </a:prstGeom>
            <a:solidFill>
              <a:srgbClr val="89FFFF"/>
            </a:solidFill>
            <a:ln w="38100">
              <a:solidFill>
                <a:srgbClr val="993300"/>
              </a:solidFill>
              <a:miter lim="800000"/>
              <a:headEnd/>
              <a:tailEnd/>
            </a:ln>
            <a:effectLst>
              <a:outerShdw dist="17961" dir="2700000" algn="ctr" rotWithShape="0">
                <a:srgbClr val="FF9933"/>
              </a:outerShdw>
            </a:effec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ru-RU" sz="1400">
                  <a:solidFill>
                    <a:srgbClr val="0000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Times New Roman" panose="02020603050405020304" pitchFamily="18" charset="0"/>
                  <a:cs typeface="Tahoma" panose="020B0604030504040204" pitchFamily="34" charset="0"/>
                </a:rPr>
                <a:t>DECnet Phase IV Control Protocol</a:t>
              </a:r>
            </a:p>
          </p:txBody>
        </p:sp>
        <p:sp>
          <p:nvSpPr>
            <p:cNvPr id="253010" name="Rectangle 82"/>
            <p:cNvSpPr>
              <a:spLocks noChangeArrowheads="1"/>
            </p:cNvSpPr>
            <p:nvPr/>
          </p:nvSpPr>
          <p:spPr bwMode="auto">
            <a:xfrm>
              <a:off x="464" y="2905"/>
              <a:ext cx="1590" cy="191"/>
            </a:xfrm>
            <a:prstGeom prst="rect">
              <a:avLst/>
            </a:prstGeom>
            <a:solidFill>
              <a:srgbClr val="89FFFF"/>
            </a:solidFill>
            <a:ln w="38100">
              <a:solidFill>
                <a:srgbClr val="993300"/>
              </a:solidFill>
              <a:miter lim="800000"/>
              <a:headEnd/>
              <a:tailEnd/>
            </a:ln>
            <a:effectLst>
              <a:outerShdw dist="17961" dir="2700000" algn="ctr" rotWithShape="0">
                <a:srgbClr val="FF9933"/>
              </a:outerShdw>
            </a:effec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ru-RU" altLang="ru-RU" sz="1400">
                  <a:solidFill>
                    <a:srgbClr val="0000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Times New Roman" panose="02020603050405020304" pitchFamily="18" charset="0"/>
                  <a:cs typeface="Tahoma" panose="020B0604030504040204" pitchFamily="34" charset="0"/>
                </a:rPr>
                <a:t>8027</a:t>
              </a:r>
            </a:p>
          </p:txBody>
        </p:sp>
        <p:sp>
          <p:nvSpPr>
            <p:cNvPr id="253009" name="Rectangle 81"/>
            <p:cNvSpPr>
              <a:spLocks noChangeArrowheads="1"/>
            </p:cNvSpPr>
            <p:nvPr/>
          </p:nvSpPr>
          <p:spPr bwMode="auto">
            <a:xfrm>
              <a:off x="2054" y="2714"/>
              <a:ext cx="3249" cy="191"/>
            </a:xfrm>
            <a:prstGeom prst="rect">
              <a:avLst/>
            </a:prstGeom>
            <a:solidFill>
              <a:srgbClr val="89FFFF"/>
            </a:solidFill>
            <a:ln w="38100">
              <a:solidFill>
                <a:srgbClr val="993300"/>
              </a:solidFill>
              <a:miter lim="800000"/>
              <a:headEnd/>
              <a:tailEnd/>
            </a:ln>
            <a:effectLst>
              <a:outerShdw dist="17961" dir="2700000" algn="ctr" rotWithShape="0">
                <a:srgbClr val="FF9933"/>
              </a:outerShdw>
            </a:effec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ru-RU" sz="1400">
                  <a:solidFill>
                    <a:srgbClr val="0000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Times New Roman" panose="02020603050405020304" pitchFamily="18" charset="0"/>
                  <a:cs typeface="Tahoma" panose="020B0604030504040204" pitchFamily="34" charset="0"/>
                </a:rPr>
                <a:t>Xerox NS IDP Control Protocol</a:t>
              </a:r>
            </a:p>
          </p:txBody>
        </p:sp>
        <p:sp>
          <p:nvSpPr>
            <p:cNvPr id="253008" name="Rectangle 80"/>
            <p:cNvSpPr>
              <a:spLocks noChangeArrowheads="1"/>
            </p:cNvSpPr>
            <p:nvPr/>
          </p:nvSpPr>
          <p:spPr bwMode="auto">
            <a:xfrm>
              <a:off x="464" y="2714"/>
              <a:ext cx="1590" cy="191"/>
            </a:xfrm>
            <a:prstGeom prst="rect">
              <a:avLst/>
            </a:prstGeom>
            <a:solidFill>
              <a:srgbClr val="89FFFF"/>
            </a:solidFill>
            <a:ln w="38100">
              <a:solidFill>
                <a:srgbClr val="993300"/>
              </a:solidFill>
              <a:miter lim="800000"/>
              <a:headEnd/>
              <a:tailEnd/>
            </a:ln>
            <a:effectLst>
              <a:outerShdw dist="17961" dir="2700000" algn="ctr" rotWithShape="0">
                <a:srgbClr val="FF9933"/>
              </a:outerShdw>
            </a:effec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ru-RU" altLang="ru-RU" sz="1400">
                  <a:solidFill>
                    <a:srgbClr val="0000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Times New Roman" panose="02020603050405020304" pitchFamily="18" charset="0"/>
                  <a:cs typeface="Tahoma" panose="020B0604030504040204" pitchFamily="34" charset="0"/>
                </a:rPr>
                <a:t>8025</a:t>
              </a:r>
            </a:p>
          </p:txBody>
        </p:sp>
        <p:sp>
          <p:nvSpPr>
            <p:cNvPr id="253007" name="Rectangle 79"/>
            <p:cNvSpPr>
              <a:spLocks noChangeArrowheads="1"/>
            </p:cNvSpPr>
            <p:nvPr/>
          </p:nvSpPr>
          <p:spPr bwMode="auto">
            <a:xfrm>
              <a:off x="2054" y="2523"/>
              <a:ext cx="3249" cy="191"/>
            </a:xfrm>
            <a:prstGeom prst="rect">
              <a:avLst/>
            </a:prstGeom>
            <a:solidFill>
              <a:srgbClr val="89FFFF"/>
            </a:solidFill>
            <a:ln w="38100">
              <a:solidFill>
                <a:srgbClr val="993300"/>
              </a:solidFill>
              <a:miter lim="800000"/>
              <a:headEnd/>
              <a:tailEnd/>
            </a:ln>
            <a:effectLst>
              <a:outerShdw dist="17961" dir="2700000" algn="ctr" rotWithShape="0">
                <a:srgbClr val="FF9933"/>
              </a:outerShdw>
            </a:effec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ru-RU" sz="1400">
                  <a:solidFill>
                    <a:srgbClr val="0000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Times New Roman" panose="02020603050405020304" pitchFamily="18" charset="0"/>
                  <a:cs typeface="Tahoma" panose="020B0604030504040204" pitchFamily="34" charset="0"/>
                </a:rPr>
                <a:t>ISO CLNP Control Protocol</a:t>
              </a:r>
            </a:p>
          </p:txBody>
        </p:sp>
        <p:sp>
          <p:nvSpPr>
            <p:cNvPr id="253006" name="Rectangle 78"/>
            <p:cNvSpPr>
              <a:spLocks noChangeArrowheads="1"/>
            </p:cNvSpPr>
            <p:nvPr/>
          </p:nvSpPr>
          <p:spPr bwMode="auto">
            <a:xfrm>
              <a:off x="464" y="2523"/>
              <a:ext cx="1590" cy="191"/>
            </a:xfrm>
            <a:prstGeom prst="rect">
              <a:avLst/>
            </a:prstGeom>
            <a:solidFill>
              <a:srgbClr val="89FFFF"/>
            </a:solidFill>
            <a:ln w="38100">
              <a:solidFill>
                <a:srgbClr val="993300"/>
              </a:solidFill>
              <a:miter lim="800000"/>
              <a:headEnd/>
              <a:tailEnd/>
            </a:ln>
            <a:effectLst>
              <a:outerShdw dist="17961" dir="2700000" algn="ctr" rotWithShape="0">
                <a:srgbClr val="FF9933"/>
              </a:outerShdw>
            </a:effec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ru-RU" altLang="ru-RU" sz="1400">
                  <a:solidFill>
                    <a:srgbClr val="0000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Times New Roman" panose="02020603050405020304" pitchFamily="18" charset="0"/>
                  <a:cs typeface="Tahoma" panose="020B0604030504040204" pitchFamily="34" charset="0"/>
                </a:rPr>
                <a:t>8023</a:t>
              </a:r>
            </a:p>
          </p:txBody>
        </p:sp>
        <p:sp>
          <p:nvSpPr>
            <p:cNvPr id="253005" name="Rectangle 77"/>
            <p:cNvSpPr>
              <a:spLocks noChangeArrowheads="1"/>
            </p:cNvSpPr>
            <p:nvPr/>
          </p:nvSpPr>
          <p:spPr bwMode="auto">
            <a:xfrm>
              <a:off x="2054" y="2332"/>
              <a:ext cx="3249" cy="191"/>
            </a:xfrm>
            <a:prstGeom prst="rect">
              <a:avLst/>
            </a:prstGeom>
            <a:solidFill>
              <a:srgbClr val="89FFFF"/>
            </a:solidFill>
            <a:ln w="38100">
              <a:solidFill>
                <a:srgbClr val="993300"/>
              </a:solidFill>
              <a:miter lim="800000"/>
              <a:headEnd/>
              <a:tailEnd/>
            </a:ln>
            <a:effectLst>
              <a:outerShdw dist="17961" dir="2700000" algn="ctr" rotWithShape="0">
                <a:srgbClr val="FF9933"/>
              </a:outerShdw>
            </a:effec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ru-RU" sz="1400">
                  <a:solidFill>
                    <a:srgbClr val="0000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Times New Roman" panose="02020603050405020304" pitchFamily="18" charset="0"/>
                  <a:cs typeface="Tahoma" panose="020B0604030504040204" pitchFamily="34" charset="0"/>
                </a:rPr>
                <a:t>IP Control Protocol</a:t>
              </a:r>
            </a:p>
          </p:txBody>
        </p:sp>
        <p:sp>
          <p:nvSpPr>
            <p:cNvPr id="253004" name="Rectangle 76"/>
            <p:cNvSpPr>
              <a:spLocks noChangeArrowheads="1"/>
            </p:cNvSpPr>
            <p:nvPr/>
          </p:nvSpPr>
          <p:spPr bwMode="auto">
            <a:xfrm>
              <a:off x="464" y="2332"/>
              <a:ext cx="1590" cy="191"/>
            </a:xfrm>
            <a:prstGeom prst="rect">
              <a:avLst/>
            </a:prstGeom>
            <a:solidFill>
              <a:srgbClr val="89FFFF"/>
            </a:solidFill>
            <a:ln w="38100">
              <a:solidFill>
                <a:srgbClr val="993300"/>
              </a:solidFill>
              <a:miter lim="800000"/>
              <a:headEnd/>
              <a:tailEnd/>
            </a:ln>
            <a:effectLst>
              <a:outerShdw dist="17961" dir="2700000" algn="ctr" rotWithShape="0">
                <a:srgbClr val="FF9933"/>
              </a:outerShdw>
            </a:effec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ru-RU" altLang="ru-RU" sz="1400">
                  <a:solidFill>
                    <a:srgbClr val="0000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Times New Roman" panose="02020603050405020304" pitchFamily="18" charset="0"/>
                  <a:cs typeface="Tahoma" panose="020B0604030504040204" pitchFamily="34" charset="0"/>
                </a:rPr>
                <a:t>8021</a:t>
              </a:r>
            </a:p>
          </p:txBody>
        </p:sp>
        <p:sp>
          <p:nvSpPr>
            <p:cNvPr id="253003" name="Rectangle 75"/>
            <p:cNvSpPr>
              <a:spLocks noChangeArrowheads="1"/>
            </p:cNvSpPr>
            <p:nvPr/>
          </p:nvSpPr>
          <p:spPr bwMode="auto">
            <a:xfrm>
              <a:off x="2054" y="2141"/>
              <a:ext cx="3249" cy="191"/>
            </a:xfrm>
            <a:prstGeom prst="rect">
              <a:avLst/>
            </a:prstGeom>
            <a:solidFill>
              <a:srgbClr val="89FFFF"/>
            </a:solidFill>
            <a:ln w="38100">
              <a:solidFill>
                <a:srgbClr val="993300"/>
              </a:solidFill>
              <a:miter lim="800000"/>
              <a:headEnd/>
              <a:tailEnd/>
            </a:ln>
            <a:effectLst>
              <a:outerShdw dist="17961" dir="2700000" algn="ctr" rotWithShape="0">
                <a:srgbClr val="FF9933"/>
              </a:outerShdw>
            </a:effec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ru-RU" sz="1400">
                  <a:solidFill>
                    <a:srgbClr val="0000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Times New Roman" panose="02020603050405020304" pitchFamily="18" charset="0"/>
                  <a:cs typeface="Tahoma" panose="020B0604030504040204" pitchFamily="34" charset="0"/>
                </a:rPr>
                <a:t>Van Jacobson Compressed TCP/IP 2</a:t>
              </a:r>
            </a:p>
          </p:txBody>
        </p:sp>
        <p:sp>
          <p:nvSpPr>
            <p:cNvPr id="253002" name="Rectangle 74"/>
            <p:cNvSpPr>
              <a:spLocks noChangeArrowheads="1"/>
            </p:cNvSpPr>
            <p:nvPr/>
          </p:nvSpPr>
          <p:spPr bwMode="auto">
            <a:xfrm>
              <a:off x="464" y="2141"/>
              <a:ext cx="1590" cy="191"/>
            </a:xfrm>
            <a:prstGeom prst="rect">
              <a:avLst/>
            </a:prstGeom>
            <a:solidFill>
              <a:srgbClr val="89FFFF"/>
            </a:solidFill>
            <a:ln w="38100">
              <a:solidFill>
                <a:srgbClr val="993300"/>
              </a:solidFill>
              <a:miter lim="800000"/>
              <a:headEnd/>
              <a:tailEnd/>
            </a:ln>
            <a:effectLst>
              <a:outerShdw dist="17961" dir="2700000" algn="ctr" rotWithShape="0">
                <a:srgbClr val="FF9933"/>
              </a:outerShdw>
            </a:effec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ru-RU" altLang="ru-RU" sz="1400">
                  <a:solidFill>
                    <a:srgbClr val="0000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Times New Roman" panose="02020603050405020304" pitchFamily="18" charset="0"/>
                  <a:cs typeface="Tahoma" panose="020B0604030504040204" pitchFamily="34" charset="0"/>
                </a:rPr>
                <a:t>002F</a:t>
              </a:r>
            </a:p>
          </p:txBody>
        </p:sp>
        <p:sp>
          <p:nvSpPr>
            <p:cNvPr id="253001" name="Rectangle 73"/>
            <p:cNvSpPr>
              <a:spLocks noChangeArrowheads="1"/>
            </p:cNvSpPr>
            <p:nvPr/>
          </p:nvSpPr>
          <p:spPr bwMode="auto">
            <a:xfrm>
              <a:off x="2054" y="1950"/>
              <a:ext cx="3249" cy="191"/>
            </a:xfrm>
            <a:prstGeom prst="rect">
              <a:avLst/>
            </a:prstGeom>
            <a:solidFill>
              <a:srgbClr val="89FFFF"/>
            </a:solidFill>
            <a:ln w="38100">
              <a:solidFill>
                <a:srgbClr val="993300"/>
              </a:solidFill>
              <a:miter lim="800000"/>
              <a:headEnd/>
              <a:tailEnd/>
            </a:ln>
            <a:effectLst>
              <a:outerShdw dist="17961" dir="2700000" algn="ctr" rotWithShape="0">
                <a:srgbClr val="FF9933"/>
              </a:outerShdw>
            </a:effec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ru-RU" sz="1400">
                  <a:solidFill>
                    <a:srgbClr val="0000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Times New Roman" panose="02020603050405020304" pitchFamily="18" charset="0"/>
                  <a:cs typeface="Tahoma" panose="020B0604030504040204" pitchFamily="34" charset="0"/>
                </a:rPr>
                <a:t>Van Jacobson Compressed TCP/IP 1</a:t>
              </a:r>
            </a:p>
          </p:txBody>
        </p:sp>
        <p:sp>
          <p:nvSpPr>
            <p:cNvPr id="253000" name="Rectangle 72"/>
            <p:cNvSpPr>
              <a:spLocks noChangeArrowheads="1"/>
            </p:cNvSpPr>
            <p:nvPr/>
          </p:nvSpPr>
          <p:spPr bwMode="auto">
            <a:xfrm>
              <a:off x="464" y="1950"/>
              <a:ext cx="1590" cy="191"/>
            </a:xfrm>
            <a:prstGeom prst="rect">
              <a:avLst/>
            </a:prstGeom>
            <a:solidFill>
              <a:srgbClr val="89FFFF"/>
            </a:solidFill>
            <a:ln w="38100">
              <a:solidFill>
                <a:srgbClr val="993300"/>
              </a:solidFill>
              <a:miter lim="800000"/>
              <a:headEnd/>
              <a:tailEnd/>
            </a:ln>
            <a:effectLst>
              <a:outerShdw dist="17961" dir="2700000" algn="ctr" rotWithShape="0">
                <a:srgbClr val="FF9933"/>
              </a:outerShdw>
            </a:effec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ru-RU" altLang="ru-RU" sz="1400">
                  <a:solidFill>
                    <a:srgbClr val="0000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Times New Roman" panose="02020603050405020304" pitchFamily="18" charset="0"/>
                  <a:cs typeface="Tahoma" panose="020B0604030504040204" pitchFamily="34" charset="0"/>
                </a:rPr>
                <a:t>002D</a:t>
              </a:r>
            </a:p>
          </p:txBody>
        </p:sp>
        <p:sp>
          <p:nvSpPr>
            <p:cNvPr id="252999" name="Rectangle 71"/>
            <p:cNvSpPr>
              <a:spLocks noChangeArrowheads="1"/>
            </p:cNvSpPr>
            <p:nvPr/>
          </p:nvSpPr>
          <p:spPr bwMode="auto">
            <a:xfrm>
              <a:off x="2054" y="1759"/>
              <a:ext cx="3249" cy="191"/>
            </a:xfrm>
            <a:prstGeom prst="rect">
              <a:avLst/>
            </a:prstGeom>
            <a:solidFill>
              <a:srgbClr val="89FFFF"/>
            </a:solidFill>
            <a:ln w="38100">
              <a:solidFill>
                <a:srgbClr val="993300"/>
              </a:solidFill>
              <a:miter lim="800000"/>
              <a:headEnd/>
              <a:tailEnd/>
            </a:ln>
            <a:effectLst>
              <a:outerShdw dist="17961" dir="2700000" algn="ctr" rotWithShape="0">
                <a:srgbClr val="FF9933"/>
              </a:outerShdw>
            </a:effec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ru-RU" sz="1400">
                  <a:solidFill>
                    <a:srgbClr val="0000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Times New Roman" panose="02020603050405020304" pitchFamily="18" charset="0"/>
                  <a:cs typeface="Tahoma" panose="020B0604030504040204" pitchFamily="34" charset="0"/>
                </a:rPr>
                <a:t>IPX</a:t>
              </a:r>
            </a:p>
          </p:txBody>
        </p:sp>
        <p:sp>
          <p:nvSpPr>
            <p:cNvPr id="252998" name="Rectangle 70"/>
            <p:cNvSpPr>
              <a:spLocks noChangeArrowheads="1"/>
            </p:cNvSpPr>
            <p:nvPr/>
          </p:nvSpPr>
          <p:spPr bwMode="auto">
            <a:xfrm>
              <a:off x="464" y="1759"/>
              <a:ext cx="1590" cy="191"/>
            </a:xfrm>
            <a:prstGeom prst="rect">
              <a:avLst/>
            </a:prstGeom>
            <a:solidFill>
              <a:srgbClr val="89FFFF"/>
            </a:solidFill>
            <a:ln w="38100">
              <a:solidFill>
                <a:srgbClr val="993300"/>
              </a:solidFill>
              <a:miter lim="800000"/>
              <a:headEnd/>
              <a:tailEnd/>
            </a:ln>
            <a:effectLst>
              <a:outerShdw dist="17961" dir="2700000" algn="ctr" rotWithShape="0">
                <a:srgbClr val="FF9933"/>
              </a:outerShdw>
            </a:effec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ru-RU" altLang="ru-RU" sz="1400">
                  <a:solidFill>
                    <a:srgbClr val="0000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Times New Roman" panose="02020603050405020304" pitchFamily="18" charset="0"/>
                  <a:cs typeface="Tahoma" panose="020B0604030504040204" pitchFamily="34" charset="0"/>
                </a:rPr>
                <a:t>002B</a:t>
              </a:r>
            </a:p>
          </p:txBody>
        </p:sp>
        <p:sp>
          <p:nvSpPr>
            <p:cNvPr id="252997" name="Rectangle 69"/>
            <p:cNvSpPr>
              <a:spLocks noChangeArrowheads="1"/>
            </p:cNvSpPr>
            <p:nvPr/>
          </p:nvSpPr>
          <p:spPr bwMode="auto">
            <a:xfrm>
              <a:off x="2054" y="1568"/>
              <a:ext cx="3249" cy="191"/>
            </a:xfrm>
            <a:prstGeom prst="rect">
              <a:avLst/>
            </a:prstGeom>
            <a:solidFill>
              <a:srgbClr val="89FFFF"/>
            </a:solidFill>
            <a:ln w="38100">
              <a:solidFill>
                <a:srgbClr val="993300"/>
              </a:solidFill>
              <a:miter lim="800000"/>
              <a:headEnd/>
              <a:tailEnd/>
            </a:ln>
            <a:effectLst>
              <a:outerShdw dist="17961" dir="2700000" algn="ctr" rotWithShape="0">
                <a:srgbClr val="FF9933"/>
              </a:outerShdw>
            </a:effec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ru-RU" sz="1400">
                  <a:solidFill>
                    <a:srgbClr val="0000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Times New Roman" panose="02020603050405020304" pitchFamily="18" charset="0"/>
                  <a:cs typeface="Tahoma" panose="020B0604030504040204" pitchFamily="34" charset="0"/>
                </a:rPr>
                <a:t>Apple Talk</a:t>
              </a:r>
            </a:p>
          </p:txBody>
        </p:sp>
        <p:sp>
          <p:nvSpPr>
            <p:cNvPr id="252996" name="Rectangle 68"/>
            <p:cNvSpPr>
              <a:spLocks noChangeArrowheads="1"/>
            </p:cNvSpPr>
            <p:nvPr/>
          </p:nvSpPr>
          <p:spPr bwMode="auto">
            <a:xfrm>
              <a:off x="464" y="1568"/>
              <a:ext cx="1590" cy="191"/>
            </a:xfrm>
            <a:prstGeom prst="rect">
              <a:avLst/>
            </a:prstGeom>
            <a:solidFill>
              <a:srgbClr val="89FFFF"/>
            </a:solidFill>
            <a:ln w="38100">
              <a:solidFill>
                <a:srgbClr val="993300"/>
              </a:solidFill>
              <a:miter lim="800000"/>
              <a:headEnd/>
              <a:tailEnd/>
            </a:ln>
            <a:effectLst>
              <a:outerShdw dist="17961" dir="2700000" algn="ctr" rotWithShape="0">
                <a:srgbClr val="FF9933"/>
              </a:outerShdw>
            </a:effec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ru-RU" altLang="ru-RU" sz="1400">
                  <a:solidFill>
                    <a:srgbClr val="0000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Times New Roman" panose="02020603050405020304" pitchFamily="18" charset="0"/>
                  <a:cs typeface="Tahoma" panose="020B0604030504040204" pitchFamily="34" charset="0"/>
                </a:rPr>
                <a:t>0029</a:t>
              </a:r>
            </a:p>
          </p:txBody>
        </p:sp>
        <p:sp>
          <p:nvSpPr>
            <p:cNvPr id="252995" name="Rectangle 67"/>
            <p:cNvSpPr>
              <a:spLocks noChangeArrowheads="1"/>
            </p:cNvSpPr>
            <p:nvPr/>
          </p:nvSpPr>
          <p:spPr bwMode="auto">
            <a:xfrm>
              <a:off x="2054" y="1377"/>
              <a:ext cx="3249" cy="191"/>
            </a:xfrm>
            <a:prstGeom prst="rect">
              <a:avLst/>
            </a:prstGeom>
            <a:solidFill>
              <a:srgbClr val="89FFFF"/>
            </a:solidFill>
            <a:ln w="38100">
              <a:solidFill>
                <a:srgbClr val="993300"/>
              </a:solidFill>
              <a:miter lim="800000"/>
              <a:headEnd/>
              <a:tailEnd/>
            </a:ln>
            <a:effectLst>
              <a:outerShdw dist="17961" dir="2700000" algn="ctr" rotWithShape="0">
                <a:srgbClr val="FF9933"/>
              </a:outerShdw>
            </a:effec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ru-RU" sz="1400">
                  <a:solidFill>
                    <a:srgbClr val="0000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Times New Roman" panose="02020603050405020304" pitchFamily="18" charset="0"/>
                  <a:cs typeface="Tahoma" panose="020B0604030504040204" pitchFamily="34" charset="0"/>
                </a:rPr>
                <a:t>DECnet Phase IV</a:t>
              </a:r>
            </a:p>
          </p:txBody>
        </p:sp>
        <p:sp>
          <p:nvSpPr>
            <p:cNvPr id="252994" name="Rectangle 66"/>
            <p:cNvSpPr>
              <a:spLocks noChangeArrowheads="1"/>
            </p:cNvSpPr>
            <p:nvPr/>
          </p:nvSpPr>
          <p:spPr bwMode="auto">
            <a:xfrm>
              <a:off x="464" y="1377"/>
              <a:ext cx="1590" cy="191"/>
            </a:xfrm>
            <a:prstGeom prst="rect">
              <a:avLst/>
            </a:prstGeom>
            <a:solidFill>
              <a:srgbClr val="89FFFF"/>
            </a:solidFill>
            <a:ln w="38100">
              <a:solidFill>
                <a:srgbClr val="993300"/>
              </a:solidFill>
              <a:miter lim="800000"/>
              <a:headEnd/>
              <a:tailEnd/>
            </a:ln>
            <a:effectLst>
              <a:outerShdw dist="17961" dir="2700000" algn="ctr" rotWithShape="0">
                <a:srgbClr val="FF9933"/>
              </a:outerShdw>
            </a:effec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ru-RU" altLang="ru-RU" sz="1400">
                  <a:solidFill>
                    <a:srgbClr val="0000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Times New Roman" panose="02020603050405020304" pitchFamily="18" charset="0"/>
                  <a:cs typeface="Tahoma" panose="020B0604030504040204" pitchFamily="34" charset="0"/>
                </a:rPr>
                <a:t>0027</a:t>
              </a:r>
            </a:p>
          </p:txBody>
        </p:sp>
        <p:sp>
          <p:nvSpPr>
            <p:cNvPr id="252993" name="Rectangle 65"/>
            <p:cNvSpPr>
              <a:spLocks noChangeArrowheads="1"/>
            </p:cNvSpPr>
            <p:nvPr/>
          </p:nvSpPr>
          <p:spPr bwMode="auto">
            <a:xfrm>
              <a:off x="2054" y="1186"/>
              <a:ext cx="3249" cy="191"/>
            </a:xfrm>
            <a:prstGeom prst="rect">
              <a:avLst/>
            </a:prstGeom>
            <a:solidFill>
              <a:srgbClr val="89FFFF"/>
            </a:solidFill>
            <a:ln w="38100">
              <a:solidFill>
                <a:srgbClr val="993300"/>
              </a:solidFill>
              <a:miter lim="800000"/>
              <a:headEnd/>
              <a:tailEnd/>
            </a:ln>
            <a:effectLst>
              <a:outerShdw dist="17961" dir="2700000" algn="ctr" rotWithShape="0">
                <a:srgbClr val="FF9933"/>
              </a:outerShdw>
            </a:effec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ru-RU" sz="1400">
                  <a:solidFill>
                    <a:srgbClr val="0000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Times New Roman" panose="02020603050405020304" pitchFamily="18" charset="0"/>
                  <a:cs typeface="Tahoma" panose="020B0604030504040204" pitchFamily="34" charset="0"/>
                </a:rPr>
                <a:t>Xerox NS IDP</a:t>
              </a:r>
            </a:p>
          </p:txBody>
        </p:sp>
        <p:sp>
          <p:nvSpPr>
            <p:cNvPr id="252992" name="Rectangle 64"/>
            <p:cNvSpPr>
              <a:spLocks noChangeArrowheads="1"/>
            </p:cNvSpPr>
            <p:nvPr/>
          </p:nvSpPr>
          <p:spPr bwMode="auto">
            <a:xfrm>
              <a:off x="464" y="1186"/>
              <a:ext cx="1590" cy="191"/>
            </a:xfrm>
            <a:prstGeom prst="rect">
              <a:avLst/>
            </a:prstGeom>
            <a:solidFill>
              <a:srgbClr val="89FFFF"/>
            </a:solidFill>
            <a:ln w="38100">
              <a:solidFill>
                <a:srgbClr val="993300"/>
              </a:solidFill>
              <a:miter lim="800000"/>
              <a:headEnd/>
              <a:tailEnd/>
            </a:ln>
            <a:effectLst>
              <a:outerShdw dist="17961" dir="2700000" algn="ctr" rotWithShape="0">
                <a:srgbClr val="FF9933"/>
              </a:outerShdw>
            </a:effec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ru-RU" altLang="ru-RU" sz="1400">
                  <a:solidFill>
                    <a:srgbClr val="0000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Times New Roman" panose="02020603050405020304" pitchFamily="18" charset="0"/>
                  <a:cs typeface="Tahoma" panose="020B0604030504040204" pitchFamily="34" charset="0"/>
                </a:rPr>
                <a:t>0025</a:t>
              </a:r>
            </a:p>
          </p:txBody>
        </p:sp>
        <p:sp>
          <p:nvSpPr>
            <p:cNvPr id="252991" name="Rectangle 63"/>
            <p:cNvSpPr>
              <a:spLocks noChangeArrowheads="1"/>
            </p:cNvSpPr>
            <p:nvPr/>
          </p:nvSpPr>
          <p:spPr bwMode="auto">
            <a:xfrm>
              <a:off x="2054" y="995"/>
              <a:ext cx="3249" cy="191"/>
            </a:xfrm>
            <a:prstGeom prst="rect">
              <a:avLst/>
            </a:prstGeom>
            <a:solidFill>
              <a:srgbClr val="89FFFF"/>
            </a:solidFill>
            <a:ln w="38100">
              <a:solidFill>
                <a:srgbClr val="993300"/>
              </a:solidFill>
              <a:miter lim="800000"/>
              <a:headEnd/>
              <a:tailEnd/>
            </a:ln>
            <a:effectLst>
              <a:outerShdw dist="17961" dir="2700000" algn="ctr" rotWithShape="0">
                <a:srgbClr val="FF9933"/>
              </a:outerShdw>
            </a:effec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ru-RU" altLang="ru-RU" sz="1400">
                  <a:solidFill>
                    <a:srgbClr val="0000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Times New Roman" panose="02020603050405020304" pitchFamily="18" charset="0"/>
                  <a:cs typeface="Tahoma" panose="020B0604030504040204" pitchFamily="34" charset="0"/>
                </a:rPr>
                <a:t>ISO CLNP</a:t>
              </a:r>
            </a:p>
          </p:txBody>
        </p:sp>
        <p:sp>
          <p:nvSpPr>
            <p:cNvPr id="252990" name="Rectangle 62"/>
            <p:cNvSpPr>
              <a:spLocks noChangeArrowheads="1"/>
            </p:cNvSpPr>
            <p:nvPr/>
          </p:nvSpPr>
          <p:spPr bwMode="auto">
            <a:xfrm>
              <a:off x="464" y="995"/>
              <a:ext cx="1590" cy="191"/>
            </a:xfrm>
            <a:prstGeom prst="rect">
              <a:avLst/>
            </a:prstGeom>
            <a:solidFill>
              <a:srgbClr val="89FFFF"/>
            </a:solidFill>
            <a:ln w="38100">
              <a:solidFill>
                <a:srgbClr val="993300"/>
              </a:solidFill>
              <a:miter lim="800000"/>
              <a:headEnd/>
              <a:tailEnd/>
            </a:ln>
            <a:effectLst>
              <a:outerShdw dist="17961" dir="2700000" algn="ctr" rotWithShape="0">
                <a:srgbClr val="FF9933"/>
              </a:outerShdw>
            </a:effec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ru-RU" altLang="ru-RU" sz="1400">
                  <a:solidFill>
                    <a:srgbClr val="0000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Times New Roman" panose="02020603050405020304" pitchFamily="18" charset="0"/>
                  <a:cs typeface="Tahoma" panose="020B0604030504040204" pitchFamily="34" charset="0"/>
                </a:rPr>
                <a:t>0023</a:t>
              </a:r>
            </a:p>
          </p:txBody>
        </p:sp>
        <p:sp>
          <p:nvSpPr>
            <p:cNvPr id="252989" name="Rectangle 61"/>
            <p:cNvSpPr>
              <a:spLocks noChangeArrowheads="1"/>
            </p:cNvSpPr>
            <p:nvPr/>
          </p:nvSpPr>
          <p:spPr bwMode="auto">
            <a:xfrm>
              <a:off x="2054" y="804"/>
              <a:ext cx="3249" cy="191"/>
            </a:xfrm>
            <a:prstGeom prst="rect">
              <a:avLst/>
            </a:prstGeom>
            <a:solidFill>
              <a:srgbClr val="89FFFF"/>
            </a:solidFill>
            <a:ln w="38100">
              <a:solidFill>
                <a:srgbClr val="993300"/>
              </a:solidFill>
              <a:miter lim="800000"/>
              <a:headEnd/>
              <a:tailEnd/>
            </a:ln>
            <a:effectLst>
              <a:outerShdw dist="17961" dir="2700000" algn="ctr" rotWithShape="0">
                <a:srgbClr val="FF9933"/>
              </a:outerShdw>
            </a:effec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ru-RU" altLang="ru-RU" sz="1400">
                  <a:solidFill>
                    <a:srgbClr val="0000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Times New Roman" panose="02020603050405020304" pitchFamily="18" charset="0"/>
                  <a:cs typeface="Tahoma" panose="020B0604030504040204" pitchFamily="34" charset="0"/>
                </a:rPr>
                <a:t>IP</a:t>
              </a:r>
            </a:p>
          </p:txBody>
        </p:sp>
        <p:sp>
          <p:nvSpPr>
            <p:cNvPr id="252988" name="Rectangle 60"/>
            <p:cNvSpPr>
              <a:spLocks noChangeArrowheads="1"/>
            </p:cNvSpPr>
            <p:nvPr/>
          </p:nvSpPr>
          <p:spPr bwMode="auto">
            <a:xfrm>
              <a:off x="464" y="804"/>
              <a:ext cx="1590" cy="191"/>
            </a:xfrm>
            <a:prstGeom prst="rect">
              <a:avLst/>
            </a:prstGeom>
            <a:solidFill>
              <a:srgbClr val="89FFFF"/>
            </a:solidFill>
            <a:ln w="38100">
              <a:solidFill>
                <a:srgbClr val="993300"/>
              </a:solidFill>
              <a:miter lim="800000"/>
              <a:headEnd/>
              <a:tailEnd/>
            </a:ln>
            <a:effectLst>
              <a:outerShdw dist="17961" dir="2700000" algn="ctr" rotWithShape="0">
                <a:srgbClr val="FF9933"/>
              </a:outerShdw>
            </a:effec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ru-RU" altLang="ru-RU" sz="1400">
                  <a:solidFill>
                    <a:srgbClr val="0000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Times New Roman" panose="02020603050405020304" pitchFamily="18" charset="0"/>
                  <a:cs typeface="Tahoma" panose="020B0604030504040204" pitchFamily="34" charset="0"/>
                </a:rPr>
                <a:t>0021</a:t>
              </a:r>
            </a:p>
          </p:txBody>
        </p:sp>
        <p:sp>
          <p:nvSpPr>
            <p:cNvPr id="252987" name="Rectangle 59"/>
            <p:cNvSpPr>
              <a:spLocks noChangeArrowheads="1"/>
            </p:cNvSpPr>
            <p:nvPr/>
          </p:nvSpPr>
          <p:spPr bwMode="auto">
            <a:xfrm>
              <a:off x="2054" y="345"/>
              <a:ext cx="3249" cy="459"/>
            </a:xfrm>
            <a:prstGeom prst="rect">
              <a:avLst/>
            </a:prstGeom>
            <a:solidFill>
              <a:srgbClr val="89FFFF"/>
            </a:solidFill>
            <a:ln w="38100">
              <a:solidFill>
                <a:srgbClr val="993300"/>
              </a:solidFill>
              <a:miter lim="800000"/>
              <a:headEnd/>
              <a:tailEnd/>
            </a:ln>
            <a:effectLst>
              <a:outerShdw dist="17961" dir="2700000" algn="ctr" rotWithShape="0">
                <a:srgbClr val="FF9933"/>
              </a:outerShdw>
            </a:effec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ru-RU" altLang="ru-RU" sz="2000">
                  <a:solidFill>
                    <a:srgbClr val="FF3300"/>
                  </a:solidFill>
                </a:rPr>
                <a:t>Тип пакета в поле «Информация»</a:t>
              </a:r>
            </a:p>
          </p:txBody>
        </p:sp>
        <p:sp>
          <p:nvSpPr>
            <p:cNvPr id="252986" name="Rectangle 58"/>
            <p:cNvSpPr>
              <a:spLocks noChangeArrowheads="1"/>
            </p:cNvSpPr>
            <p:nvPr/>
          </p:nvSpPr>
          <p:spPr bwMode="auto">
            <a:xfrm>
              <a:off x="464" y="345"/>
              <a:ext cx="1590" cy="459"/>
            </a:xfrm>
            <a:prstGeom prst="rect">
              <a:avLst/>
            </a:prstGeom>
            <a:solidFill>
              <a:srgbClr val="89FFFF"/>
            </a:solidFill>
            <a:ln w="38100">
              <a:solidFill>
                <a:srgbClr val="993300"/>
              </a:solidFill>
              <a:miter lim="800000"/>
              <a:headEnd/>
              <a:tailEnd/>
            </a:ln>
            <a:effectLst>
              <a:outerShdw dist="17961" dir="2700000" algn="ctr" rotWithShape="0">
                <a:srgbClr val="FF9933"/>
              </a:outerShdw>
            </a:effectLst>
          </p:spPr>
          <p:txBody>
            <a:bodyPr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ru-RU" altLang="ru-RU" sz="1400">
                  <a:solidFill>
                    <a:srgbClr val="FF3300"/>
                  </a:solidFill>
                </a:rPr>
                <a:t>Кодирование поля </a:t>
              </a:r>
              <a:r>
                <a:rPr lang="ru-RU" altLang="ru-RU" sz="1200">
                  <a:solidFill>
                    <a:srgbClr val="FF3300"/>
                  </a:solidFill>
                </a:rPr>
                <a:t>(шестнадцатиричное)</a:t>
              </a:r>
              <a:r>
                <a:rPr lang="ru-RU" altLang="ru-RU" sz="1400">
                  <a:solidFill>
                    <a:srgbClr val="FF3300"/>
                  </a:solidFill>
                </a:rPr>
                <a:t> «Протокол»</a:t>
              </a:r>
            </a:p>
          </p:txBody>
        </p:sp>
        <p:sp>
          <p:nvSpPr>
            <p:cNvPr id="253020" name="Line 92"/>
            <p:cNvSpPr>
              <a:spLocks noChangeShapeType="1"/>
            </p:cNvSpPr>
            <p:nvPr/>
          </p:nvSpPr>
          <p:spPr bwMode="auto">
            <a:xfrm>
              <a:off x="464" y="345"/>
              <a:ext cx="4839" cy="0"/>
            </a:xfrm>
            <a:prstGeom prst="line">
              <a:avLst/>
            </a:prstGeom>
            <a:noFill/>
            <a:ln w="38100" cap="rnd">
              <a:solidFill>
                <a:srgbClr val="993300"/>
              </a:solidFill>
              <a:round/>
              <a:headEnd/>
              <a:tailEnd/>
            </a:ln>
            <a:effectLst>
              <a:outerShdw dist="17961" dir="2700000" algn="ctr" rotWithShape="0">
                <a:srgbClr val="FF9933"/>
              </a:outerShdw>
            </a:effectLst>
          </p:spPr>
          <p:txBody>
            <a:bodyPr/>
            <a:lstStyle/>
            <a:p>
              <a:endParaRPr lang="ru-RU"/>
            </a:p>
          </p:txBody>
        </p:sp>
        <p:sp>
          <p:nvSpPr>
            <p:cNvPr id="253021" name="Line 93"/>
            <p:cNvSpPr>
              <a:spLocks noChangeShapeType="1"/>
            </p:cNvSpPr>
            <p:nvPr/>
          </p:nvSpPr>
          <p:spPr bwMode="auto">
            <a:xfrm>
              <a:off x="464" y="3860"/>
              <a:ext cx="4839" cy="0"/>
            </a:xfrm>
            <a:prstGeom prst="line">
              <a:avLst/>
            </a:prstGeom>
            <a:noFill/>
            <a:ln w="38100" cap="rnd">
              <a:solidFill>
                <a:srgbClr val="993300"/>
              </a:solidFill>
              <a:round/>
              <a:headEnd/>
              <a:tailEnd/>
            </a:ln>
            <a:effectLst>
              <a:outerShdw dist="17961" dir="2700000" algn="ctr" rotWithShape="0">
                <a:srgbClr val="FF9933"/>
              </a:outerShdw>
            </a:effectLst>
          </p:spPr>
          <p:txBody>
            <a:bodyPr/>
            <a:lstStyle/>
            <a:p>
              <a:endParaRPr lang="ru-RU"/>
            </a:p>
          </p:txBody>
        </p:sp>
        <p:sp>
          <p:nvSpPr>
            <p:cNvPr id="253022" name="Line 94"/>
            <p:cNvSpPr>
              <a:spLocks noChangeShapeType="1"/>
            </p:cNvSpPr>
            <p:nvPr/>
          </p:nvSpPr>
          <p:spPr bwMode="auto">
            <a:xfrm>
              <a:off x="464" y="345"/>
              <a:ext cx="0" cy="3515"/>
            </a:xfrm>
            <a:prstGeom prst="line">
              <a:avLst/>
            </a:prstGeom>
            <a:noFill/>
            <a:ln w="38100" cap="rnd">
              <a:solidFill>
                <a:srgbClr val="993300"/>
              </a:solidFill>
              <a:round/>
              <a:headEnd/>
              <a:tailEnd/>
            </a:ln>
            <a:effectLst>
              <a:outerShdw dist="17961" dir="2700000" algn="ctr" rotWithShape="0">
                <a:srgbClr val="FF9933"/>
              </a:outerShdw>
            </a:effectLst>
          </p:spPr>
          <p:txBody>
            <a:bodyPr/>
            <a:lstStyle/>
            <a:p>
              <a:endParaRPr lang="ru-RU"/>
            </a:p>
          </p:txBody>
        </p:sp>
        <p:sp>
          <p:nvSpPr>
            <p:cNvPr id="253023" name="Line 95"/>
            <p:cNvSpPr>
              <a:spLocks noChangeShapeType="1"/>
            </p:cNvSpPr>
            <p:nvPr/>
          </p:nvSpPr>
          <p:spPr bwMode="auto">
            <a:xfrm>
              <a:off x="5303" y="345"/>
              <a:ext cx="0" cy="3515"/>
            </a:xfrm>
            <a:prstGeom prst="line">
              <a:avLst/>
            </a:prstGeom>
            <a:noFill/>
            <a:ln w="38100" cap="rnd">
              <a:solidFill>
                <a:srgbClr val="993300"/>
              </a:solidFill>
              <a:round/>
              <a:headEnd/>
              <a:tailEnd/>
            </a:ln>
            <a:effectLst>
              <a:outerShdw dist="17961" dir="2700000" algn="ctr" rotWithShape="0">
                <a:srgbClr val="FF9933"/>
              </a:outerShdw>
            </a:effectLst>
          </p:spPr>
          <p:txBody>
            <a:bodyPr/>
            <a:lstStyle/>
            <a:p>
              <a:endParaRPr lang="ru-RU"/>
            </a:p>
          </p:txBody>
        </p:sp>
        <p:sp>
          <p:nvSpPr>
            <p:cNvPr id="253026" name="Line 98"/>
            <p:cNvSpPr>
              <a:spLocks noChangeShapeType="1"/>
            </p:cNvSpPr>
            <p:nvPr/>
          </p:nvSpPr>
          <p:spPr bwMode="auto">
            <a:xfrm>
              <a:off x="464" y="804"/>
              <a:ext cx="4839" cy="0"/>
            </a:xfrm>
            <a:prstGeom prst="line">
              <a:avLst/>
            </a:prstGeom>
            <a:noFill/>
            <a:ln w="38100" cap="rnd">
              <a:solidFill>
                <a:srgbClr val="993300"/>
              </a:solidFill>
              <a:round/>
              <a:headEnd/>
              <a:tailEnd/>
            </a:ln>
            <a:effectLst>
              <a:outerShdw dist="17961" dir="2700000" algn="ctr" rotWithShape="0">
                <a:srgbClr val="FF9933"/>
              </a:outerShdw>
            </a:effectLst>
          </p:spPr>
          <p:txBody>
            <a:bodyPr/>
            <a:lstStyle/>
            <a:p>
              <a:endParaRPr lang="ru-RU"/>
            </a:p>
          </p:txBody>
        </p:sp>
        <p:sp>
          <p:nvSpPr>
            <p:cNvPr id="253028" name="Line 100"/>
            <p:cNvSpPr>
              <a:spLocks noChangeShapeType="1"/>
            </p:cNvSpPr>
            <p:nvPr/>
          </p:nvSpPr>
          <p:spPr bwMode="auto">
            <a:xfrm>
              <a:off x="2054" y="345"/>
              <a:ext cx="0" cy="3515"/>
            </a:xfrm>
            <a:prstGeom prst="line">
              <a:avLst/>
            </a:prstGeom>
            <a:noFill/>
            <a:ln w="38100" cap="rnd">
              <a:solidFill>
                <a:srgbClr val="993300"/>
              </a:solidFill>
              <a:round/>
              <a:headEnd/>
              <a:tailEnd/>
            </a:ln>
            <a:effectLst>
              <a:outerShdw dist="17961" dir="2700000" algn="ctr" rotWithShape="0">
                <a:srgbClr val="FF9933"/>
              </a:outerShdw>
            </a:effectLst>
          </p:spPr>
          <p:txBody>
            <a:bodyPr/>
            <a:lstStyle/>
            <a:p>
              <a:endParaRPr lang="ru-RU"/>
            </a:p>
          </p:txBody>
        </p:sp>
        <p:sp>
          <p:nvSpPr>
            <p:cNvPr id="253032" name="Line 104"/>
            <p:cNvSpPr>
              <a:spLocks noChangeShapeType="1"/>
            </p:cNvSpPr>
            <p:nvPr/>
          </p:nvSpPr>
          <p:spPr bwMode="auto">
            <a:xfrm>
              <a:off x="464" y="995"/>
              <a:ext cx="4839" cy="0"/>
            </a:xfrm>
            <a:prstGeom prst="line">
              <a:avLst/>
            </a:prstGeom>
            <a:noFill/>
            <a:ln w="38100" cap="rnd">
              <a:solidFill>
                <a:srgbClr val="993300"/>
              </a:solidFill>
              <a:round/>
              <a:headEnd/>
              <a:tailEnd/>
            </a:ln>
            <a:effectLst>
              <a:outerShdw dist="17961" dir="2700000" algn="ctr" rotWithShape="0">
                <a:srgbClr val="FF9933"/>
              </a:outerShdw>
            </a:effectLst>
          </p:spPr>
          <p:txBody>
            <a:bodyPr/>
            <a:lstStyle/>
            <a:p>
              <a:endParaRPr lang="ru-RU"/>
            </a:p>
          </p:txBody>
        </p:sp>
        <p:sp>
          <p:nvSpPr>
            <p:cNvPr id="253040" name="Line 112"/>
            <p:cNvSpPr>
              <a:spLocks noChangeShapeType="1"/>
            </p:cNvSpPr>
            <p:nvPr/>
          </p:nvSpPr>
          <p:spPr bwMode="auto">
            <a:xfrm>
              <a:off x="464" y="1186"/>
              <a:ext cx="4839" cy="0"/>
            </a:xfrm>
            <a:prstGeom prst="line">
              <a:avLst/>
            </a:prstGeom>
            <a:noFill/>
            <a:ln w="38100" cap="rnd">
              <a:solidFill>
                <a:srgbClr val="993300"/>
              </a:solidFill>
              <a:round/>
              <a:headEnd/>
              <a:tailEnd/>
            </a:ln>
            <a:effectLst>
              <a:outerShdw dist="17961" dir="2700000" algn="ctr" rotWithShape="0">
                <a:srgbClr val="FF9933"/>
              </a:outerShdw>
            </a:effectLst>
          </p:spPr>
          <p:txBody>
            <a:bodyPr/>
            <a:lstStyle/>
            <a:p>
              <a:endParaRPr lang="ru-RU"/>
            </a:p>
          </p:txBody>
        </p:sp>
        <p:sp>
          <p:nvSpPr>
            <p:cNvPr id="253048" name="Line 120"/>
            <p:cNvSpPr>
              <a:spLocks noChangeShapeType="1"/>
            </p:cNvSpPr>
            <p:nvPr/>
          </p:nvSpPr>
          <p:spPr bwMode="auto">
            <a:xfrm>
              <a:off x="464" y="1377"/>
              <a:ext cx="4839" cy="0"/>
            </a:xfrm>
            <a:prstGeom prst="line">
              <a:avLst/>
            </a:prstGeom>
            <a:noFill/>
            <a:ln w="38100" cap="rnd">
              <a:solidFill>
                <a:srgbClr val="993300"/>
              </a:solidFill>
              <a:round/>
              <a:headEnd/>
              <a:tailEnd/>
            </a:ln>
            <a:effectLst>
              <a:outerShdw dist="17961" dir="2700000" algn="ctr" rotWithShape="0">
                <a:srgbClr val="FF9933"/>
              </a:outerShdw>
            </a:effectLst>
          </p:spPr>
          <p:txBody>
            <a:bodyPr/>
            <a:lstStyle/>
            <a:p>
              <a:endParaRPr lang="ru-RU"/>
            </a:p>
          </p:txBody>
        </p:sp>
        <p:sp>
          <p:nvSpPr>
            <p:cNvPr id="253056" name="Line 128"/>
            <p:cNvSpPr>
              <a:spLocks noChangeShapeType="1"/>
            </p:cNvSpPr>
            <p:nvPr/>
          </p:nvSpPr>
          <p:spPr bwMode="auto">
            <a:xfrm>
              <a:off x="464" y="1568"/>
              <a:ext cx="4839" cy="0"/>
            </a:xfrm>
            <a:prstGeom prst="line">
              <a:avLst/>
            </a:prstGeom>
            <a:noFill/>
            <a:ln w="38100" cap="rnd">
              <a:solidFill>
                <a:srgbClr val="993300"/>
              </a:solidFill>
              <a:round/>
              <a:headEnd/>
              <a:tailEnd/>
            </a:ln>
            <a:effectLst>
              <a:outerShdw dist="17961" dir="2700000" algn="ctr" rotWithShape="0">
                <a:srgbClr val="FF9933"/>
              </a:outerShdw>
            </a:effectLst>
          </p:spPr>
          <p:txBody>
            <a:bodyPr/>
            <a:lstStyle/>
            <a:p>
              <a:endParaRPr lang="ru-RU"/>
            </a:p>
          </p:txBody>
        </p:sp>
        <p:sp>
          <p:nvSpPr>
            <p:cNvPr id="253064" name="Line 136"/>
            <p:cNvSpPr>
              <a:spLocks noChangeShapeType="1"/>
            </p:cNvSpPr>
            <p:nvPr/>
          </p:nvSpPr>
          <p:spPr bwMode="auto">
            <a:xfrm>
              <a:off x="464" y="1759"/>
              <a:ext cx="4839" cy="0"/>
            </a:xfrm>
            <a:prstGeom prst="line">
              <a:avLst/>
            </a:prstGeom>
            <a:noFill/>
            <a:ln w="38100" cap="rnd">
              <a:solidFill>
                <a:srgbClr val="993300"/>
              </a:solidFill>
              <a:round/>
              <a:headEnd/>
              <a:tailEnd/>
            </a:ln>
            <a:effectLst>
              <a:outerShdw dist="17961" dir="2700000" algn="ctr" rotWithShape="0">
                <a:srgbClr val="FF9933"/>
              </a:outerShdw>
            </a:effectLst>
          </p:spPr>
          <p:txBody>
            <a:bodyPr/>
            <a:lstStyle/>
            <a:p>
              <a:endParaRPr lang="ru-RU"/>
            </a:p>
          </p:txBody>
        </p:sp>
        <p:sp>
          <p:nvSpPr>
            <p:cNvPr id="253072" name="Line 144"/>
            <p:cNvSpPr>
              <a:spLocks noChangeShapeType="1"/>
            </p:cNvSpPr>
            <p:nvPr/>
          </p:nvSpPr>
          <p:spPr bwMode="auto">
            <a:xfrm>
              <a:off x="464" y="1950"/>
              <a:ext cx="4839" cy="0"/>
            </a:xfrm>
            <a:prstGeom prst="line">
              <a:avLst/>
            </a:prstGeom>
            <a:noFill/>
            <a:ln w="38100" cap="rnd">
              <a:solidFill>
                <a:srgbClr val="993300"/>
              </a:solidFill>
              <a:round/>
              <a:headEnd/>
              <a:tailEnd/>
            </a:ln>
            <a:effectLst>
              <a:outerShdw dist="17961" dir="2700000" algn="ctr" rotWithShape="0">
                <a:srgbClr val="FF9933"/>
              </a:outerShdw>
            </a:effectLst>
          </p:spPr>
          <p:txBody>
            <a:bodyPr/>
            <a:lstStyle/>
            <a:p>
              <a:endParaRPr lang="ru-RU"/>
            </a:p>
          </p:txBody>
        </p:sp>
        <p:sp>
          <p:nvSpPr>
            <p:cNvPr id="253080" name="Line 152"/>
            <p:cNvSpPr>
              <a:spLocks noChangeShapeType="1"/>
            </p:cNvSpPr>
            <p:nvPr/>
          </p:nvSpPr>
          <p:spPr bwMode="auto">
            <a:xfrm>
              <a:off x="464" y="2141"/>
              <a:ext cx="4839" cy="0"/>
            </a:xfrm>
            <a:prstGeom prst="line">
              <a:avLst/>
            </a:prstGeom>
            <a:noFill/>
            <a:ln w="38100" cap="rnd">
              <a:solidFill>
                <a:srgbClr val="993300"/>
              </a:solidFill>
              <a:round/>
              <a:headEnd/>
              <a:tailEnd/>
            </a:ln>
            <a:effectLst>
              <a:outerShdw dist="17961" dir="2700000" algn="ctr" rotWithShape="0">
                <a:srgbClr val="FF9933"/>
              </a:outerShdw>
            </a:effectLst>
          </p:spPr>
          <p:txBody>
            <a:bodyPr/>
            <a:lstStyle/>
            <a:p>
              <a:endParaRPr lang="ru-RU"/>
            </a:p>
          </p:txBody>
        </p:sp>
        <p:sp>
          <p:nvSpPr>
            <p:cNvPr id="253088" name="Line 160"/>
            <p:cNvSpPr>
              <a:spLocks noChangeShapeType="1"/>
            </p:cNvSpPr>
            <p:nvPr/>
          </p:nvSpPr>
          <p:spPr bwMode="auto">
            <a:xfrm>
              <a:off x="464" y="2332"/>
              <a:ext cx="4839" cy="0"/>
            </a:xfrm>
            <a:prstGeom prst="line">
              <a:avLst/>
            </a:prstGeom>
            <a:noFill/>
            <a:ln w="38100" cap="rnd">
              <a:solidFill>
                <a:srgbClr val="993300"/>
              </a:solidFill>
              <a:round/>
              <a:headEnd/>
              <a:tailEnd/>
            </a:ln>
            <a:effectLst>
              <a:outerShdw dist="17961" dir="2700000" algn="ctr" rotWithShape="0">
                <a:srgbClr val="FF9933"/>
              </a:outerShdw>
            </a:effectLst>
          </p:spPr>
          <p:txBody>
            <a:bodyPr/>
            <a:lstStyle/>
            <a:p>
              <a:endParaRPr lang="ru-RU"/>
            </a:p>
          </p:txBody>
        </p:sp>
        <p:sp>
          <p:nvSpPr>
            <p:cNvPr id="253096" name="Line 168"/>
            <p:cNvSpPr>
              <a:spLocks noChangeShapeType="1"/>
            </p:cNvSpPr>
            <p:nvPr/>
          </p:nvSpPr>
          <p:spPr bwMode="auto">
            <a:xfrm>
              <a:off x="464" y="2523"/>
              <a:ext cx="4839" cy="0"/>
            </a:xfrm>
            <a:prstGeom prst="line">
              <a:avLst/>
            </a:prstGeom>
            <a:noFill/>
            <a:ln w="38100" cap="rnd">
              <a:solidFill>
                <a:srgbClr val="993300"/>
              </a:solidFill>
              <a:round/>
              <a:headEnd/>
              <a:tailEnd/>
            </a:ln>
            <a:effectLst>
              <a:outerShdw dist="17961" dir="2700000" algn="ctr" rotWithShape="0">
                <a:srgbClr val="FF9933"/>
              </a:outerShdw>
            </a:effectLst>
          </p:spPr>
          <p:txBody>
            <a:bodyPr/>
            <a:lstStyle/>
            <a:p>
              <a:endParaRPr lang="ru-RU"/>
            </a:p>
          </p:txBody>
        </p:sp>
        <p:sp>
          <p:nvSpPr>
            <p:cNvPr id="253104" name="Line 176"/>
            <p:cNvSpPr>
              <a:spLocks noChangeShapeType="1"/>
            </p:cNvSpPr>
            <p:nvPr/>
          </p:nvSpPr>
          <p:spPr bwMode="auto">
            <a:xfrm>
              <a:off x="464" y="2714"/>
              <a:ext cx="4839" cy="0"/>
            </a:xfrm>
            <a:prstGeom prst="line">
              <a:avLst/>
            </a:prstGeom>
            <a:noFill/>
            <a:ln w="38100" cap="rnd">
              <a:solidFill>
                <a:srgbClr val="993300"/>
              </a:solidFill>
              <a:round/>
              <a:headEnd/>
              <a:tailEnd/>
            </a:ln>
            <a:effectLst>
              <a:outerShdw dist="17961" dir="2700000" algn="ctr" rotWithShape="0">
                <a:srgbClr val="FF9933"/>
              </a:outerShdw>
            </a:effectLst>
          </p:spPr>
          <p:txBody>
            <a:bodyPr/>
            <a:lstStyle/>
            <a:p>
              <a:endParaRPr lang="ru-RU"/>
            </a:p>
          </p:txBody>
        </p:sp>
        <p:sp>
          <p:nvSpPr>
            <p:cNvPr id="253112" name="Line 184"/>
            <p:cNvSpPr>
              <a:spLocks noChangeShapeType="1"/>
            </p:cNvSpPr>
            <p:nvPr/>
          </p:nvSpPr>
          <p:spPr bwMode="auto">
            <a:xfrm>
              <a:off x="464" y="2905"/>
              <a:ext cx="4839" cy="0"/>
            </a:xfrm>
            <a:prstGeom prst="line">
              <a:avLst/>
            </a:prstGeom>
            <a:noFill/>
            <a:ln w="38100" cap="rnd">
              <a:solidFill>
                <a:srgbClr val="993300"/>
              </a:solidFill>
              <a:round/>
              <a:headEnd/>
              <a:tailEnd/>
            </a:ln>
            <a:effectLst>
              <a:outerShdw dist="17961" dir="2700000" algn="ctr" rotWithShape="0">
                <a:srgbClr val="FF9933"/>
              </a:outerShdw>
            </a:effectLst>
          </p:spPr>
          <p:txBody>
            <a:bodyPr/>
            <a:lstStyle/>
            <a:p>
              <a:endParaRPr lang="ru-RU"/>
            </a:p>
          </p:txBody>
        </p:sp>
        <p:sp>
          <p:nvSpPr>
            <p:cNvPr id="253120" name="Line 192"/>
            <p:cNvSpPr>
              <a:spLocks noChangeShapeType="1"/>
            </p:cNvSpPr>
            <p:nvPr/>
          </p:nvSpPr>
          <p:spPr bwMode="auto">
            <a:xfrm>
              <a:off x="464" y="3096"/>
              <a:ext cx="4839" cy="0"/>
            </a:xfrm>
            <a:prstGeom prst="line">
              <a:avLst/>
            </a:prstGeom>
            <a:noFill/>
            <a:ln w="38100" cap="rnd">
              <a:solidFill>
                <a:srgbClr val="993300"/>
              </a:solidFill>
              <a:round/>
              <a:headEnd/>
              <a:tailEnd/>
            </a:ln>
            <a:effectLst>
              <a:outerShdw dist="17961" dir="2700000" algn="ctr" rotWithShape="0">
                <a:srgbClr val="FF9933"/>
              </a:outerShdw>
            </a:effectLst>
          </p:spPr>
          <p:txBody>
            <a:bodyPr/>
            <a:lstStyle/>
            <a:p>
              <a:endParaRPr lang="ru-RU"/>
            </a:p>
          </p:txBody>
        </p:sp>
        <p:sp>
          <p:nvSpPr>
            <p:cNvPr id="253128" name="Line 200"/>
            <p:cNvSpPr>
              <a:spLocks noChangeShapeType="1"/>
            </p:cNvSpPr>
            <p:nvPr/>
          </p:nvSpPr>
          <p:spPr bwMode="auto">
            <a:xfrm>
              <a:off x="464" y="3287"/>
              <a:ext cx="4839" cy="0"/>
            </a:xfrm>
            <a:prstGeom prst="line">
              <a:avLst/>
            </a:prstGeom>
            <a:noFill/>
            <a:ln w="38100" cap="rnd">
              <a:solidFill>
                <a:srgbClr val="993300"/>
              </a:solidFill>
              <a:round/>
              <a:headEnd/>
              <a:tailEnd/>
            </a:ln>
            <a:effectLst>
              <a:outerShdw dist="17961" dir="2700000" algn="ctr" rotWithShape="0">
                <a:srgbClr val="FF9933"/>
              </a:outerShdw>
            </a:effectLst>
          </p:spPr>
          <p:txBody>
            <a:bodyPr/>
            <a:lstStyle/>
            <a:p>
              <a:endParaRPr lang="ru-RU"/>
            </a:p>
          </p:txBody>
        </p:sp>
        <p:sp>
          <p:nvSpPr>
            <p:cNvPr id="253136" name="Line 208"/>
            <p:cNvSpPr>
              <a:spLocks noChangeShapeType="1"/>
            </p:cNvSpPr>
            <p:nvPr/>
          </p:nvSpPr>
          <p:spPr bwMode="auto">
            <a:xfrm>
              <a:off x="464" y="3478"/>
              <a:ext cx="4839" cy="0"/>
            </a:xfrm>
            <a:prstGeom prst="line">
              <a:avLst/>
            </a:prstGeom>
            <a:noFill/>
            <a:ln w="38100" cap="rnd">
              <a:solidFill>
                <a:srgbClr val="993300"/>
              </a:solidFill>
              <a:round/>
              <a:headEnd/>
              <a:tailEnd/>
            </a:ln>
            <a:effectLst>
              <a:outerShdw dist="17961" dir="2700000" algn="ctr" rotWithShape="0">
                <a:srgbClr val="FF9933"/>
              </a:outerShdw>
            </a:effectLst>
          </p:spPr>
          <p:txBody>
            <a:bodyPr/>
            <a:lstStyle/>
            <a:p>
              <a:endParaRPr lang="ru-RU"/>
            </a:p>
          </p:txBody>
        </p:sp>
        <p:sp>
          <p:nvSpPr>
            <p:cNvPr id="253144" name="Line 216"/>
            <p:cNvSpPr>
              <a:spLocks noChangeShapeType="1"/>
            </p:cNvSpPr>
            <p:nvPr/>
          </p:nvSpPr>
          <p:spPr bwMode="auto">
            <a:xfrm>
              <a:off x="464" y="3669"/>
              <a:ext cx="4839" cy="0"/>
            </a:xfrm>
            <a:prstGeom prst="line">
              <a:avLst/>
            </a:prstGeom>
            <a:noFill/>
            <a:ln w="38100" cap="rnd">
              <a:solidFill>
                <a:srgbClr val="993300"/>
              </a:solidFill>
              <a:round/>
              <a:headEnd/>
              <a:tailEnd/>
            </a:ln>
            <a:effectLst>
              <a:outerShdw dist="17961" dir="2700000" algn="ctr" rotWithShape="0">
                <a:srgbClr val="FF9933"/>
              </a:outerShdw>
            </a:effectLst>
          </p:spPr>
          <p:txBody>
            <a:bodyPr/>
            <a:lstStyle/>
            <a:p>
              <a:endParaRPr lang="ru-RU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3" name="Text Box 3"/>
          <p:cNvSpPr txBox="1">
            <a:spLocks noChangeArrowheads="1"/>
          </p:cNvSpPr>
          <p:nvPr/>
        </p:nvSpPr>
        <p:spPr bwMode="auto">
          <a:xfrm>
            <a:off x="563563" y="1214438"/>
            <a:ext cx="8015287" cy="49657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altLang="ru-RU" sz="3200" b="0">
                <a:solidFill>
                  <a:srgbClr val="800080"/>
                </a:solidFill>
              </a:rPr>
              <a:t>Если биты кадра РРР-протокола передаются последовательно, тогда, в случае появления между </a:t>
            </a:r>
            <a:r>
              <a:rPr lang="ru-RU" altLang="ru-RU" sz="3200" b="0" i="1">
                <a:solidFill>
                  <a:srgbClr val="800080"/>
                </a:solidFill>
              </a:rPr>
              <a:t>флагами</a:t>
            </a:r>
            <a:r>
              <a:rPr lang="ru-RU" altLang="ru-RU" sz="3200" b="0">
                <a:solidFill>
                  <a:srgbClr val="800080"/>
                </a:solidFill>
              </a:rPr>
              <a:t> последовательностей из пяти идущих подряд бит</a:t>
            </a:r>
            <a:r>
              <a:rPr lang="ru-RU" altLang="ru-RU" sz="3200" b="0" i="1">
                <a:solidFill>
                  <a:srgbClr val="800080"/>
                </a:solidFill>
              </a:rPr>
              <a:t> </a:t>
            </a:r>
            <a:r>
              <a:rPr lang="ru-RU" altLang="ru-RU" sz="3200" b="0">
                <a:solidFill>
                  <a:srgbClr val="800080"/>
                </a:solidFill>
              </a:rPr>
              <a:t>“</a:t>
            </a:r>
            <a:r>
              <a:rPr lang="ru-RU" altLang="ru-RU" sz="3200" b="0" i="1">
                <a:solidFill>
                  <a:srgbClr val="800080"/>
                </a:solidFill>
              </a:rPr>
              <a:t>1</a:t>
            </a:r>
            <a:r>
              <a:rPr lang="ru-RU" altLang="ru-RU" sz="3200" b="0">
                <a:solidFill>
                  <a:srgbClr val="800080"/>
                </a:solidFill>
              </a:rPr>
              <a:t>”, после каждой такой последовательности вставляется “</a:t>
            </a:r>
            <a:r>
              <a:rPr lang="ru-RU" altLang="ru-RU" sz="3200" b="0" i="1">
                <a:solidFill>
                  <a:srgbClr val="800080"/>
                </a:solidFill>
              </a:rPr>
              <a:t>0”-</a:t>
            </a:r>
            <a:r>
              <a:rPr lang="ru-RU" altLang="ru-RU" sz="3200" b="0">
                <a:solidFill>
                  <a:srgbClr val="800080"/>
                </a:solidFill>
              </a:rPr>
              <a:t>й бит, чтобы избежать имитации комбинации “</a:t>
            </a:r>
            <a:r>
              <a:rPr lang="ru-RU" altLang="ru-RU" sz="3200" b="0" i="1">
                <a:solidFill>
                  <a:srgbClr val="800080"/>
                </a:solidFill>
              </a:rPr>
              <a:t>флаг</a:t>
            </a:r>
            <a:r>
              <a:rPr lang="ru-RU" altLang="ru-RU" sz="3200" b="0">
                <a:solidFill>
                  <a:srgbClr val="800080"/>
                </a:solidFill>
              </a:rPr>
              <a:t>”. На приёмной стороне конце “</a:t>
            </a:r>
            <a:r>
              <a:rPr lang="ru-RU" altLang="ru-RU" sz="3200" b="0" i="1">
                <a:solidFill>
                  <a:srgbClr val="800080"/>
                </a:solidFill>
              </a:rPr>
              <a:t>0</a:t>
            </a:r>
            <a:r>
              <a:rPr lang="ru-RU" altLang="ru-RU" sz="3200" b="0">
                <a:solidFill>
                  <a:srgbClr val="800080"/>
                </a:solidFill>
              </a:rPr>
              <a:t>”</a:t>
            </a:r>
            <a:r>
              <a:rPr lang="ru-RU" altLang="ru-RU" sz="3200" b="0" i="1">
                <a:solidFill>
                  <a:srgbClr val="800080"/>
                </a:solidFill>
              </a:rPr>
              <a:t>-</a:t>
            </a:r>
            <a:r>
              <a:rPr lang="ru-RU" altLang="ru-RU" sz="3200" b="0">
                <a:solidFill>
                  <a:srgbClr val="800080"/>
                </a:solidFill>
              </a:rPr>
              <a:t>е биты отбрасываются.</a:t>
            </a:r>
            <a:r>
              <a:rPr lang="ru-RU" altLang="ru-RU" sz="32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245765" name="Text Box 5"/>
          <p:cNvSpPr txBox="1">
            <a:spLocks noChangeArrowheads="1"/>
          </p:cNvSpPr>
          <p:nvPr/>
        </p:nvSpPr>
        <p:spPr bwMode="auto">
          <a:xfrm>
            <a:off x="0" y="0"/>
            <a:ext cx="7283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sz="2000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№9: </a:t>
            </a:r>
            <a:r>
              <a:rPr lang="ru-RU" altLang="ru-RU" sz="2000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Протоколы канального уровня SLIP и PPP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7" name="Text Box 3"/>
          <p:cNvSpPr txBox="1">
            <a:spLocks noChangeArrowheads="1"/>
          </p:cNvSpPr>
          <p:nvPr/>
        </p:nvSpPr>
        <p:spPr bwMode="auto">
          <a:xfrm>
            <a:off x="250825" y="1016000"/>
            <a:ext cx="8642350" cy="5643563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263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263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263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263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263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63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63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63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63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ru-RU" altLang="ru-RU" sz="2800" b="0">
                <a:solidFill>
                  <a:srgbClr val="800080"/>
                </a:solidFill>
              </a:rPr>
              <a:t>Если кадр РРР-протокола передается через физический интерфейс параллельно (блоками с числом битов, кратным 8, с целью обеспечения цикловой синхронизации), тогда, в случае появления между “</a:t>
            </a:r>
            <a:r>
              <a:rPr lang="ru-RU" altLang="ru-RU" sz="2800" b="0" i="1">
                <a:solidFill>
                  <a:srgbClr val="800080"/>
                </a:solidFill>
              </a:rPr>
              <a:t>флагами</a:t>
            </a:r>
            <a:r>
              <a:rPr lang="ru-RU" altLang="ru-RU" sz="2800" b="0">
                <a:solidFill>
                  <a:srgbClr val="800080"/>
                </a:solidFill>
              </a:rPr>
              <a:t>” байтов со значениями “</a:t>
            </a:r>
            <a:r>
              <a:rPr lang="ru-RU" altLang="ru-RU" sz="2800" b="0" i="1">
                <a:solidFill>
                  <a:srgbClr val="800080"/>
                </a:solidFill>
              </a:rPr>
              <a:t>7Е</a:t>
            </a:r>
            <a:r>
              <a:rPr lang="ru-RU" altLang="ru-RU" sz="2800" b="0">
                <a:solidFill>
                  <a:srgbClr val="800080"/>
                </a:solidFill>
              </a:rPr>
              <a:t>”, “</a:t>
            </a:r>
            <a:r>
              <a:rPr lang="ru-RU" altLang="ru-RU" sz="2800" b="0" i="1">
                <a:solidFill>
                  <a:srgbClr val="800080"/>
                </a:solidFill>
              </a:rPr>
              <a:t>7D</a:t>
            </a:r>
            <a:r>
              <a:rPr lang="ru-RU" altLang="ru-RU" sz="2800" b="0">
                <a:solidFill>
                  <a:srgbClr val="800080"/>
                </a:solidFill>
              </a:rPr>
              <a:t>” (значения символа “</a:t>
            </a:r>
            <a:r>
              <a:rPr lang="ru-RU" altLang="ru-RU" sz="2800" b="0" i="1">
                <a:solidFill>
                  <a:srgbClr val="800080"/>
                </a:solidFill>
              </a:rPr>
              <a:t>ESC</a:t>
            </a:r>
            <a:r>
              <a:rPr lang="ru-RU" altLang="ru-RU" sz="2800" b="0">
                <a:solidFill>
                  <a:srgbClr val="800080"/>
                </a:solidFill>
              </a:rPr>
              <a:t>”) и значениями “</a:t>
            </a:r>
            <a:r>
              <a:rPr lang="ru-RU" altLang="ru-RU" sz="2800" b="0" i="1">
                <a:solidFill>
                  <a:srgbClr val="800080"/>
                </a:solidFill>
              </a:rPr>
              <a:t>ХХ</a:t>
            </a:r>
            <a:r>
              <a:rPr lang="ru-RU" altLang="ru-RU" sz="2800" b="0">
                <a:solidFill>
                  <a:srgbClr val="800080"/>
                </a:solidFill>
              </a:rPr>
              <a:t>”,</a:t>
            </a:r>
            <a:r>
              <a:rPr lang="ru-RU" altLang="ru-RU" sz="2800" b="0" i="1">
                <a:solidFill>
                  <a:srgbClr val="800080"/>
                </a:solidFill>
              </a:rPr>
              <a:t> </a:t>
            </a:r>
            <a:r>
              <a:rPr lang="ru-RU" altLang="ru-RU" sz="2800" b="0">
                <a:solidFill>
                  <a:srgbClr val="800080"/>
                </a:solidFill>
              </a:rPr>
              <a:t>меньшими 20 (значения управляющих символов кода ASCII), происходят следующие замены:</a:t>
            </a:r>
          </a:p>
          <a:p>
            <a:pPr>
              <a:buFontTx/>
              <a:buChar char="•"/>
            </a:pPr>
            <a:r>
              <a:rPr lang="ru-RU" altLang="ru-RU" sz="2800" b="0">
                <a:solidFill>
                  <a:srgbClr val="800080"/>
                </a:solidFill>
              </a:rPr>
              <a:t> байт “</a:t>
            </a:r>
            <a:r>
              <a:rPr lang="ru-RU" altLang="ru-RU" sz="2800" b="0" i="1">
                <a:solidFill>
                  <a:srgbClr val="800080"/>
                </a:solidFill>
              </a:rPr>
              <a:t>7Е</a:t>
            </a:r>
            <a:r>
              <a:rPr lang="ru-RU" altLang="ru-RU" sz="2800" b="0">
                <a:solidFill>
                  <a:srgbClr val="800080"/>
                </a:solidFill>
              </a:rPr>
              <a:t>” заменяется “</a:t>
            </a:r>
            <a:r>
              <a:rPr lang="ru-RU" altLang="ru-RU" sz="2800" b="0" i="1">
                <a:solidFill>
                  <a:srgbClr val="800080"/>
                </a:solidFill>
              </a:rPr>
              <a:t>7D</a:t>
            </a:r>
            <a:r>
              <a:rPr lang="ru-RU" altLang="ru-RU" sz="2800" b="0">
                <a:solidFill>
                  <a:srgbClr val="800080"/>
                </a:solidFill>
              </a:rPr>
              <a:t>”, “</a:t>
            </a:r>
            <a:r>
              <a:rPr lang="ru-RU" altLang="ru-RU" sz="2800" b="0" i="1">
                <a:solidFill>
                  <a:srgbClr val="800080"/>
                </a:solidFill>
              </a:rPr>
              <a:t>5Е</a:t>
            </a:r>
            <a:r>
              <a:rPr lang="ru-RU" altLang="ru-RU" sz="2800" b="0">
                <a:solidFill>
                  <a:srgbClr val="800080"/>
                </a:solidFill>
              </a:rPr>
              <a:t>”;</a:t>
            </a:r>
          </a:p>
          <a:p>
            <a:pPr>
              <a:buFontTx/>
              <a:buChar char="•"/>
            </a:pPr>
            <a:r>
              <a:rPr lang="ru-RU" altLang="ru-RU" sz="2800" b="0">
                <a:solidFill>
                  <a:srgbClr val="800080"/>
                </a:solidFill>
              </a:rPr>
              <a:t> байт “</a:t>
            </a:r>
            <a:r>
              <a:rPr lang="ru-RU" altLang="ru-RU" sz="2800" b="0" i="1">
                <a:solidFill>
                  <a:srgbClr val="800080"/>
                </a:solidFill>
              </a:rPr>
              <a:t>7D</a:t>
            </a:r>
            <a:r>
              <a:rPr lang="ru-RU" altLang="ru-RU" sz="2800" b="0">
                <a:solidFill>
                  <a:srgbClr val="800080"/>
                </a:solidFill>
              </a:rPr>
              <a:t>” — “</a:t>
            </a:r>
            <a:r>
              <a:rPr lang="ru-RU" altLang="ru-RU" sz="2800" b="0" i="1">
                <a:solidFill>
                  <a:srgbClr val="800080"/>
                </a:solidFill>
              </a:rPr>
              <a:t>7D</a:t>
            </a:r>
            <a:r>
              <a:rPr lang="ru-RU" altLang="ru-RU" sz="2800" b="0">
                <a:solidFill>
                  <a:srgbClr val="800080"/>
                </a:solidFill>
              </a:rPr>
              <a:t>”, “</a:t>
            </a:r>
            <a:r>
              <a:rPr lang="ru-RU" altLang="ru-RU" sz="2800" b="0" i="1">
                <a:solidFill>
                  <a:srgbClr val="800080"/>
                </a:solidFill>
              </a:rPr>
              <a:t>5D</a:t>
            </a:r>
            <a:r>
              <a:rPr lang="ru-RU" altLang="ru-RU" sz="2800" b="0">
                <a:solidFill>
                  <a:srgbClr val="800080"/>
                </a:solidFill>
              </a:rPr>
              <a:t>”;</a:t>
            </a:r>
          </a:p>
          <a:p>
            <a:pPr>
              <a:buFontTx/>
              <a:buChar char="•"/>
            </a:pPr>
            <a:r>
              <a:rPr lang="ru-RU" altLang="ru-RU" sz="2800" b="0">
                <a:solidFill>
                  <a:srgbClr val="800080"/>
                </a:solidFill>
              </a:rPr>
              <a:t> байты “</a:t>
            </a:r>
            <a:r>
              <a:rPr lang="ru-RU" altLang="ru-RU" sz="2800" b="0" i="1">
                <a:solidFill>
                  <a:srgbClr val="800080"/>
                </a:solidFill>
              </a:rPr>
              <a:t>ХХ</a:t>
            </a:r>
            <a:r>
              <a:rPr lang="ru-RU" altLang="ru-RU" sz="2800" b="0">
                <a:solidFill>
                  <a:srgbClr val="800080"/>
                </a:solidFill>
              </a:rPr>
              <a:t>”</a:t>
            </a:r>
            <a:r>
              <a:rPr lang="ru-RU" altLang="ru-RU" sz="2800" b="0" i="1">
                <a:solidFill>
                  <a:srgbClr val="800080"/>
                </a:solidFill>
              </a:rPr>
              <a:t> </a:t>
            </a:r>
            <a:r>
              <a:rPr lang="ru-RU" altLang="ru-RU" sz="2800" b="0">
                <a:solidFill>
                  <a:srgbClr val="800080"/>
                </a:solidFill>
              </a:rPr>
              <a:t>со значениями, меньшими 20, — 	 	“</a:t>
            </a:r>
            <a:r>
              <a:rPr lang="ru-RU" altLang="ru-RU" sz="2800" b="0" i="1">
                <a:solidFill>
                  <a:srgbClr val="800080"/>
                </a:solidFill>
              </a:rPr>
              <a:t>ХХ</a:t>
            </a:r>
            <a:r>
              <a:rPr lang="ru-RU" altLang="ru-RU" sz="2800" b="0">
                <a:solidFill>
                  <a:srgbClr val="800080"/>
                </a:solidFill>
              </a:rPr>
              <a:t>”, “</a:t>
            </a:r>
            <a:r>
              <a:rPr lang="ru-RU" altLang="ru-RU" sz="2800" b="0" i="1">
                <a:solidFill>
                  <a:srgbClr val="800080"/>
                </a:solidFill>
              </a:rPr>
              <a:t>01”</a:t>
            </a:r>
            <a:r>
              <a:rPr lang="ru-RU" altLang="ru-RU" sz="2800" b="0">
                <a:solidFill>
                  <a:srgbClr val="800080"/>
                </a:solidFill>
              </a:rPr>
              <a:t>.</a:t>
            </a:r>
            <a:r>
              <a:rPr lang="ru-RU" altLang="ru-RU" sz="28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246789" name="Text Box 5"/>
          <p:cNvSpPr txBox="1">
            <a:spLocks noChangeArrowheads="1"/>
          </p:cNvSpPr>
          <p:nvPr/>
        </p:nvSpPr>
        <p:spPr bwMode="auto">
          <a:xfrm>
            <a:off x="0" y="0"/>
            <a:ext cx="7283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sz="2000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№9: </a:t>
            </a:r>
            <a:r>
              <a:rPr lang="ru-RU" altLang="ru-RU" sz="2000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Протоколы канального уровня SLIP и PPP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1" name="Text Box 3"/>
          <p:cNvSpPr txBox="1">
            <a:spLocks noChangeArrowheads="1"/>
          </p:cNvSpPr>
          <p:nvPr/>
        </p:nvSpPr>
        <p:spPr bwMode="auto">
          <a:xfrm>
            <a:off x="0" y="939800"/>
            <a:ext cx="9144000" cy="5643563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altLang="ru-RU" sz="2800">
                <a:solidFill>
                  <a:srgbClr val="800080"/>
                </a:solidFill>
              </a:rPr>
              <a:t>Процедурная характеристика протокола</a:t>
            </a:r>
            <a:r>
              <a:rPr lang="ru-RU" altLang="ru-RU" sz="2800" b="0">
                <a:solidFill>
                  <a:srgbClr val="800080"/>
                </a:solidFill>
              </a:rPr>
              <a:t>. Рассмотрим упрощенный алгоритм функционирования РРР-протокола (рис.9.4). </a:t>
            </a:r>
            <a:r>
              <a:rPr lang="ru-RU" altLang="ru-RU" sz="2800" b="0" i="1">
                <a:solidFill>
                  <a:srgbClr val="800080"/>
                </a:solidFill>
              </a:rPr>
              <a:t>Начальная фаза</a:t>
            </a:r>
            <a:r>
              <a:rPr lang="ru-RU" altLang="ru-RU" sz="2800" b="0">
                <a:solidFill>
                  <a:srgbClr val="800080"/>
                </a:solidFill>
              </a:rPr>
              <a:t> начинает и заканчивает процесс связи. В случае появления внешнего события (например, готовность аппаратного обеспечения осуществить связь) будет инициирована фаза </a:t>
            </a:r>
            <a:r>
              <a:rPr lang="ru-RU" altLang="ru-RU" sz="2800" b="0" i="1">
                <a:solidFill>
                  <a:srgbClr val="800080"/>
                </a:solidFill>
              </a:rPr>
              <a:t>установления соединения</a:t>
            </a:r>
            <a:r>
              <a:rPr lang="ru-RU" altLang="ru-RU" sz="2800" b="0">
                <a:solidFill>
                  <a:srgbClr val="800080"/>
                </a:solidFill>
              </a:rPr>
              <a:t>, в течение которой происходит согласование различных параметров соединения (обмен кадрами LCP). В случае невозможности установления соединения процесс прервется, и протокол перейдет в состояние</a:t>
            </a:r>
            <a:r>
              <a:rPr lang="ru-RU" altLang="ru-RU" sz="2800" b="0" i="1">
                <a:solidFill>
                  <a:srgbClr val="800080"/>
                </a:solidFill>
              </a:rPr>
              <a:t> начальной фазы</a:t>
            </a:r>
            <a:r>
              <a:rPr lang="ru-RU" altLang="ru-RU" sz="2800" b="0">
                <a:solidFill>
                  <a:srgbClr val="800080"/>
                </a:solidFill>
              </a:rPr>
              <a:t>.</a:t>
            </a:r>
            <a:r>
              <a:rPr lang="ru-RU" altLang="ru-RU" sz="28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247812" name="Text Box 4"/>
          <p:cNvSpPr txBox="1">
            <a:spLocks noChangeArrowheads="1"/>
          </p:cNvSpPr>
          <p:nvPr/>
        </p:nvSpPr>
        <p:spPr bwMode="auto">
          <a:xfrm>
            <a:off x="0" y="0"/>
            <a:ext cx="7283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sz="2000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№9: </a:t>
            </a:r>
            <a:r>
              <a:rPr lang="ru-RU" altLang="ru-RU" sz="2000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Протоколы канального уровня SLIP и PPP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971550" y="1865313"/>
            <a:ext cx="7200900" cy="359727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lang="ru-RU" altLang="ru-RU" sz="3200" b="0">
                <a:solidFill>
                  <a:srgbClr val="800080"/>
                </a:solidFill>
              </a:rPr>
              <a:t>Протоколы канального уровня решают задачу согласования потока </a:t>
            </a:r>
            <a:r>
              <a:rPr lang="en-US" altLang="ru-RU" sz="3200" b="0">
                <a:solidFill>
                  <a:srgbClr val="800080"/>
                </a:solidFill>
              </a:rPr>
              <a:t>IP</a:t>
            </a:r>
            <a:r>
              <a:rPr lang="ru-RU" altLang="ru-RU" sz="3200" b="0">
                <a:solidFill>
                  <a:srgbClr val="800080"/>
                </a:solidFill>
              </a:rPr>
              <a:t>-пакетов с физической средой передачи данных. В основе такого согласования лежит процедура формирования кадров.</a:t>
            </a:r>
            <a:r>
              <a:rPr lang="ru-RU" altLang="ru-RU" sz="32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3084" name="Text Box 12"/>
          <p:cNvSpPr txBox="1">
            <a:spLocks noChangeArrowheads="1"/>
          </p:cNvSpPr>
          <p:nvPr/>
        </p:nvSpPr>
        <p:spPr bwMode="auto">
          <a:xfrm>
            <a:off x="0" y="0"/>
            <a:ext cx="7283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sz="2000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№9: </a:t>
            </a:r>
            <a:r>
              <a:rPr lang="ru-RU" altLang="ru-RU" sz="2000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Протоколы канального уровня SLIP и PPP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929" name="Text Box 97"/>
          <p:cNvSpPr txBox="1">
            <a:spLocks noChangeArrowheads="1"/>
          </p:cNvSpPr>
          <p:nvPr/>
        </p:nvSpPr>
        <p:spPr bwMode="auto">
          <a:xfrm>
            <a:off x="0" y="0"/>
            <a:ext cx="7283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sz="2000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№9: </a:t>
            </a:r>
            <a:r>
              <a:rPr lang="ru-RU" altLang="ru-RU" sz="2000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Протоколы канального уровня SLIP и PPP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248930" name="Text Box 98"/>
          <p:cNvSpPr txBox="1">
            <a:spLocks noChangeArrowheads="1"/>
          </p:cNvSpPr>
          <p:nvPr/>
        </p:nvSpPr>
        <p:spPr bwMode="auto">
          <a:xfrm>
            <a:off x="238125" y="914400"/>
            <a:ext cx="8642350" cy="564832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altLang="ru-RU" sz="2600" b="0">
                <a:solidFill>
                  <a:srgbClr val="800080"/>
                </a:solidFill>
              </a:rPr>
              <a:t>Если же все необходимые параметры согласованы, будет инициирована фаза </a:t>
            </a:r>
            <a:r>
              <a:rPr lang="ru-RU" altLang="ru-RU" sz="2600" b="0" i="1">
                <a:solidFill>
                  <a:srgbClr val="800080"/>
                </a:solidFill>
              </a:rPr>
              <a:t>аутентификации</a:t>
            </a:r>
            <a:r>
              <a:rPr lang="ru-RU" altLang="ru-RU" sz="2600" b="0">
                <a:solidFill>
                  <a:srgbClr val="800080"/>
                </a:solidFill>
              </a:rPr>
              <a:t>, в течение которой проводится проверка на подлинность участников сеанса связи (если таковая требуется). В случае неудачной аутентификации процесс соединения перейдет в фазу </a:t>
            </a:r>
            <a:r>
              <a:rPr lang="ru-RU" altLang="ru-RU" sz="2600" b="0" i="1">
                <a:solidFill>
                  <a:srgbClr val="800080"/>
                </a:solidFill>
              </a:rPr>
              <a:t>разъединения</a:t>
            </a:r>
            <a:r>
              <a:rPr lang="ru-RU" altLang="ru-RU" sz="2600" b="0">
                <a:solidFill>
                  <a:srgbClr val="800080"/>
                </a:solidFill>
              </a:rPr>
              <a:t>, подготавливающую разрыв соединения. Если же фаза </a:t>
            </a:r>
            <a:r>
              <a:rPr lang="ru-RU" altLang="ru-RU" sz="2600" b="0" i="1">
                <a:solidFill>
                  <a:srgbClr val="800080"/>
                </a:solidFill>
              </a:rPr>
              <a:t>аутентификации</a:t>
            </a:r>
            <a:r>
              <a:rPr lang="ru-RU" altLang="ru-RU" sz="2600" b="0">
                <a:solidFill>
                  <a:srgbClr val="800080"/>
                </a:solidFill>
              </a:rPr>
              <a:t> прошла успешно, протокол переходит к фазе </a:t>
            </a:r>
            <a:r>
              <a:rPr lang="ru-RU" altLang="ru-RU" sz="2600" b="0" i="1">
                <a:solidFill>
                  <a:srgbClr val="800080"/>
                </a:solidFill>
              </a:rPr>
              <a:t>передачи данных</a:t>
            </a:r>
            <a:r>
              <a:rPr lang="ru-RU" altLang="ru-RU" sz="2600" b="0">
                <a:solidFill>
                  <a:srgbClr val="800080"/>
                </a:solidFill>
              </a:rPr>
              <a:t>. В этой фазе осуществляется обмен данными. В фазе </a:t>
            </a:r>
            <a:r>
              <a:rPr lang="ru-RU" altLang="ru-RU" sz="2600" b="0" i="1">
                <a:solidFill>
                  <a:srgbClr val="800080"/>
                </a:solidFill>
              </a:rPr>
              <a:t>разъединения</a:t>
            </a:r>
            <a:r>
              <a:rPr lang="ru-RU" altLang="ru-RU" sz="2600" b="0">
                <a:solidFill>
                  <a:srgbClr val="800080"/>
                </a:solidFill>
              </a:rPr>
              <a:t> (используется по окончании передачи кадров или в случае возникновения каких-либо ошибок) прерывается передача кадров, и РРР-протокол переходит в состояние </a:t>
            </a:r>
            <a:r>
              <a:rPr lang="ru-RU" altLang="ru-RU" sz="2600" b="0" i="1">
                <a:solidFill>
                  <a:srgbClr val="800080"/>
                </a:solidFill>
              </a:rPr>
              <a:t>начальной фазы</a:t>
            </a:r>
            <a:r>
              <a:rPr lang="ru-RU" altLang="ru-RU" sz="2600" b="0">
                <a:solidFill>
                  <a:srgbClr val="800080"/>
                </a:solidFill>
              </a:rPr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939" name="Text Box 83"/>
          <p:cNvSpPr txBox="1">
            <a:spLocks noChangeArrowheads="1"/>
          </p:cNvSpPr>
          <p:nvPr/>
        </p:nvSpPr>
        <p:spPr bwMode="auto">
          <a:xfrm>
            <a:off x="0" y="0"/>
            <a:ext cx="7283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sz="2000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№9: </a:t>
            </a:r>
            <a:r>
              <a:rPr lang="ru-RU" altLang="ru-RU" sz="2000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Протоколы канального уровня SLIP и PPP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grpSp>
        <p:nvGrpSpPr>
          <p:cNvPr id="249959" name="Group 103"/>
          <p:cNvGrpSpPr>
            <a:grpSpLocks/>
          </p:cNvGrpSpPr>
          <p:nvPr/>
        </p:nvGrpSpPr>
        <p:grpSpPr bwMode="auto">
          <a:xfrm>
            <a:off x="631825" y="1146175"/>
            <a:ext cx="7912100" cy="4337050"/>
            <a:chOff x="414" y="722"/>
            <a:chExt cx="4984" cy="2732"/>
          </a:xfrm>
        </p:grpSpPr>
        <p:sp>
          <p:nvSpPr>
            <p:cNvPr id="249942" name="AutoShape 86"/>
            <p:cNvSpPr>
              <a:spLocks noChangeArrowheads="1"/>
            </p:cNvSpPr>
            <p:nvPr/>
          </p:nvSpPr>
          <p:spPr bwMode="auto">
            <a:xfrm>
              <a:off x="414" y="722"/>
              <a:ext cx="1310" cy="946"/>
            </a:xfrm>
            <a:prstGeom prst="roundRect">
              <a:avLst>
                <a:gd name="adj" fmla="val 16667"/>
              </a:avLst>
            </a:prstGeom>
            <a:solidFill>
              <a:srgbClr val="DEFF9B"/>
            </a:solidFill>
            <a:ln w="28575">
              <a:solidFill>
                <a:srgbClr val="000066"/>
              </a:solidFill>
              <a:round/>
              <a:headEnd/>
              <a:tailEnd/>
            </a:ln>
            <a:effectLst>
              <a:outerShdw dist="35921" dir="2700000" algn="ctr" rotWithShape="0">
                <a:srgbClr val="FF9933"/>
              </a:outerShdw>
            </a:effectLst>
          </p:spPr>
          <p:txBody>
            <a:bodyPr/>
            <a:lstStyle/>
            <a:p>
              <a:endParaRPr lang="ru-RU"/>
            </a:p>
          </p:txBody>
        </p:sp>
        <p:sp>
          <p:nvSpPr>
            <p:cNvPr id="249943" name="AutoShape 87"/>
            <p:cNvSpPr>
              <a:spLocks noChangeArrowheads="1"/>
            </p:cNvSpPr>
            <p:nvPr/>
          </p:nvSpPr>
          <p:spPr bwMode="auto">
            <a:xfrm>
              <a:off x="414" y="2508"/>
              <a:ext cx="1310" cy="946"/>
            </a:xfrm>
            <a:prstGeom prst="roundRect">
              <a:avLst>
                <a:gd name="adj" fmla="val 16667"/>
              </a:avLst>
            </a:prstGeom>
            <a:solidFill>
              <a:srgbClr val="FFDB93"/>
            </a:solidFill>
            <a:ln w="28575">
              <a:solidFill>
                <a:srgbClr val="000066"/>
              </a:solidFill>
              <a:round/>
              <a:headEnd/>
              <a:tailEnd/>
            </a:ln>
            <a:effectLst>
              <a:outerShdw dist="35921" dir="2700000" algn="ctr" rotWithShape="0">
                <a:srgbClr val="FF9933"/>
              </a:outerShdw>
            </a:effectLst>
          </p:spPr>
          <p:txBody>
            <a:bodyPr/>
            <a:lstStyle/>
            <a:p>
              <a:endParaRPr lang="ru-RU"/>
            </a:p>
          </p:txBody>
        </p:sp>
        <p:sp>
          <p:nvSpPr>
            <p:cNvPr id="249944" name="AutoShape 88"/>
            <p:cNvSpPr>
              <a:spLocks noChangeArrowheads="1"/>
            </p:cNvSpPr>
            <p:nvPr/>
          </p:nvSpPr>
          <p:spPr bwMode="auto">
            <a:xfrm>
              <a:off x="2203" y="722"/>
              <a:ext cx="1310" cy="204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8575">
              <a:solidFill>
                <a:srgbClr val="000066"/>
              </a:solidFill>
              <a:round/>
              <a:headEnd/>
              <a:tailEnd/>
            </a:ln>
            <a:effectLst>
              <a:outerShdw dist="35921" dir="2700000" algn="ctr" rotWithShape="0">
                <a:srgbClr val="FF9933"/>
              </a:outerShdw>
            </a:effectLst>
          </p:spPr>
          <p:txBody>
            <a:bodyPr/>
            <a:lstStyle/>
            <a:p>
              <a:endParaRPr lang="ru-RU"/>
            </a:p>
          </p:txBody>
        </p:sp>
        <p:sp>
          <p:nvSpPr>
            <p:cNvPr id="249945" name="AutoShape 89"/>
            <p:cNvSpPr>
              <a:spLocks noChangeArrowheads="1"/>
            </p:cNvSpPr>
            <p:nvPr/>
          </p:nvSpPr>
          <p:spPr bwMode="auto">
            <a:xfrm>
              <a:off x="3864" y="722"/>
              <a:ext cx="1534" cy="946"/>
            </a:xfrm>
            <a:prstGeom prst="roundRect">
              <a:avLst>
                <a:gd name="adj" fmla="val 16667"/>
              </a:avLst>
            </a:prstGeom>
            <a:solidFill>
              <a:srgbClr val="FFC671"/>
            </a:solidFill>
            <a:ln w="28575">
              <a:solidFill>
                <a:srgbClr val="000066"/>
              </a:solidFill>
              <a:round/>
              <a:headEnd/>
              <a:tailEnd/>
            </a:ln>
            <a:effectLst>
              <a:outerShdw dist="35921" dir="2700000" algn="ctr" rotWithShape="0">
                <a:srgbClr val="FF9933"/>
              </a:outerShdw>
            </a:effectLst>
          </p:spPr>
          <p:txBody>
            <a:bodyPr/>
            <a:lstStyle/>
            <a:p>
              <a:endParaRPr lang="ru-RU"/>
            </a:p>
          </p:txBody>
        </p:sp>
        <p:sp>
          <p:nvSpPr>
            <p:cNvPr id="249946" name="AutoShape 90"/>
            <p:cNvSpPr>
              <a:spLocks noChangeArrowheads="1"/>
            </p:cNvSpPr>
            <p:nvPr/>
          </p:nvSpPr>
          <p:spPr bwMode="auto">
            <a:xfrm>
              <a:off x="4248" y="2508"/>
              <a:ext cx="1150" cy="946"/>
            </a:xfrm>
            <a:prstGeom prst="roundRect">
              <a:avLst>
                <a:gd name="adj" fmla="val 16667"/>
              </a:avLst>
            </a:prstGeom>
            <a:solidFill>
              <a:srgbClr val="89FFFF"/>
            </a:solidFill>
            <a:ln w="28575">
              <a:solidFill>
                <a:srgbClr val="000066"/>
              </a:solidFill>
              <a:round/>
              <a:headEnd/>
              <a:tailEnd/>
            </a:ln>
            <a:effectLst>
              <a:outerShdw dist="35921" dir="2700000" algn="ctr" rotWithShape="0">
                <a:srgbClr val="FF9933"/>
              </a:outerShdw>
            </a:effectLst>
          </p:spPr>
          <p:txBody>
            <a:bodyPr/>
            <a:lstStyle/>
            <a:p>
              <a:endParaRPr lang="ru-RU"/>
            </a:p>
          </p:txBody>
        </p:sp>
        <p:sp>
          <p:nvSpPr>
            <p:cNvPr id="249947" name="Line 91" descr="5%"/>
            <p:cNvSpPr>
              <a:spLocks noChangeShapeType="1"/>
            </p:cNvSpPr>
            <p:nvPr/>
          </p:nvSpPr>
          <p:spPr bwMode="auto">
            <a:xfrm>
              <a:off x="1724" y="1247"/>
              <a:ext cx="479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49948" name="Line 92" descr="5%"/>
            <p:cNvSpPr>
              <a:spLocks noChangeShapeType="1"/>
            </p:cNvSpPr>
            <p:nvPr/>
          </p:nvSpPr>
          <p:spPr bwMode="auto">
            <a:xfrm>
              <a:off x="3513" y="1247"/>
              <a:ext cx="351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49949" name="Line 93" descr="5%"/>
            <p:cNvSpPr>
              <a:spLocks noChangeShapeType="1"/>
            </p:cNvSpPr>
            <p:nvPr/>
          </p:nvSpPr>
          <p:spPr bwMode="auto">
            <a:xfrm rot="-5400000">
              <a:off x="633" y="2088"/>
              <a:ext cx="840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49950" name="Line 94" descr="5%"/>
            <p:cNvSpPr>
              <a:spLocks noChangeShapeType="1"/>
            </p:cNvSpPr>
            <p:nvPr/>
          </p:nvSpPr>
          <p:spPr bwMode="auto">
            <a:xfrm rot="5400000" flipV="1">
              <a:off x="4435" y="2088"/>
              <a:ext cx="840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49951" name="Line 95" descr="5%"/>
            <p:cNvSpPr>
              <a:spLocks noChangeShapeType="1"/>
            </p:cNvSpPr>
            <p:nvPr/>
          </p:nvSpPr>
          <p:spPr bwMode="auto">
            <a:xfrm rot="5400000" flipV="1">
              <a:off x="3437" y="2351"/>
              <a:ext cx="1366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49952" name="Line 96" descr="5%"/>
            <p:cNvSpPr>
              <a:spLocks noChangeShapeType="1"/>
            </p:cNvSpPr>
            <p:nvPr/>
          </p:nvSpPr>
          <p:spPr bwMode="auto">
            <a:xfrm flipH="1">
              <a:off x="1053" y="2035"/>
              <a:ext cx="1150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49953" name="Line 97" descr="5%"/>
            <p:cNvSpPr>
              <a:spLocks noChangeShapeType="1"/>
            </p:cNvSpPr>
            <p:nvPr/>
          </p:nvSpPr>
          <p:spPr bwMode="auto">
            <a:xfrm flipH="1">
              <a:off x="1724" y="3034"/>
              <a:ext cx="2524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49954" name="Text Box 98" descr="5%"/>
            <p:cNvSpPr txBox="1">
              <a:spLocks noChangeArrowheads="1"/>
            </p:cNvSpPr>
            <p:nvPr/>
          </p:nvSpPr>
          <p:spPr bwMode="auto">
            <a:xfrm>
              <a:off x="650" y="1000"/>
              <a:ext cx="831" cy="383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FF9933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/>
              <a:r>
                <a:rPr lang="ru-RU" altLang="ru-RU">
                  <a:solidFill>
                    <a:srgbClr val="336600"/>
                  </a:solidFill>
                </a:rPr>
                <a:t>Начальная</a:t>
              </a:r>
            </a:p>
            <a:p>
              <a:pPr algn="ctr"/>
              <a:r>
                <a:rPr lang="ru-RU" altLang="ru-RU">
                  <a:solidFill>
                    <a:srgbClr val="336600"/>
                  </a:solidFill>
                </a:rPr>
                <a:t>фаза</a:t>
              </a:r>
            </a:p>
          </p:txBody>
        </p:sp>
        <p:sp>
          <p:nvSpPr>
            <p:cNvPr id="249955" name="Text Box 99" descr="5%"/>
            <p:cNvSpPr txBox="1">
              <a:spLocks noChangeArrowheads="1"/>
            </p:cNvSpPr>
            <p:nvPr/>
          </p:nvSpPr>
          <p:spPr bwMode="auto">
            <a:xfrm>
              <a:off x="2256" y="1402"/>
              <a:ext cx="1197" cy="444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FF9933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/>
              <a:r>
                <a:rPr lang="ru-RU" altLang="ru-RU" sz="2000">
                  <a:solidFill>
                    <a:srgbClr val="336600"/>
                  </a:solidFill>
                </a:rPr>
                <a:t>Установление</a:t>
              </a:r>
            </a:p>
            <a:p>
              <a:pPr algn="ctr"/>
              <a:r>
                <a:rPr lang="ru-RU" altLang="ru-RU" sz="2000">
                  <a:solidFill>
                    <a:srgbClr val="336600"/>
                  </a:solidFill>
                </a:rPr>
                <a:t>соединения</a:t>
              </a:r>
            </a:p>
          </p:txBody>
        </p:sp>
        <p:sp>
          <p:nvSpPr>
            <p:cNvPr id="249956" name="Text Box 100" descr="5%"/>
            <p:cNvSpPr txBox="1">
              <a:spLocks noChangeArrowheads="1"/>
            </p:cNvSpPr>
            <p:nvPr/>
          </p:nvSpPr>
          <p:spPr bwMode="auto">
            <a:xfrm>
              <a:off x="4332" y="2716"/>
              <a:ext cx="990" cy="412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FF9933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/>
              <a:r>
                <a:rPr lang="ru-RU" altLang="ru-RU" sz="2000">
                  <a:solidFill>
                    <a:srgbClr val="336600"/>
                  </a:solidFill>
                </a:rPr>
                <a:t>Передача</a:t>
              </a:r>
            </a:p>
            <a:p>
              <a:pPr algn="ctr"/>
              <a:r>
                <a:rPr lang="ru-RU" altLang="ru-RU" sz="2000">
                  <a:solidFill>
                    <a:srgbClr val="336600"/>
                  </a:solidFill>
                </a:rPr>
                <a:t>данных</a:t>
              </a:r>
            </a:p>
          </p:txBody>
        </p:sp>
        <p:sp>
          <p:nvSpPr>
            <p:cNvPr id="249957" name="Text Box 101" descr="5%"/>
            <p:cNvSpPr txBox="1">
              <a:spLocks noChangeArrowheads="1"/>
            </p:cNvSpPr>
            <p:nvPr/>
          </p:nvSpPr>
          <p:spPr bwMode="auto">
            <a:xfrm>
              <a:off x="3895" y="1071"/>
              <a:ext cx="1489" cy="263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FF9933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/>
              <a:r>
                <a:rPr lang="ru-RU" altLang="ru-RU" sz="2000">
                  <a:solidFill>
                    <a:srgbClr val="336600"/>
                  </a:solidFill>
                </a:rPr>
                <a:t>Аутентификация</a:t>
              </a:r>
            </a:p>
          </p:txBody>
        </p:sp>
        <p:sp>
          <p:nvSpPr>
            <p:cNvPr id="249958" name="Text Box 102"/>
            <p:cNvSpPr txBox="1">
              <a:spLocks noChangeArrowheads="1"/>
            </p:cNvSpPr>
            <p:nvPr/>
          </p:nvSpPr>
          <p:spPr bwMode="auto">
            <a:xfrm>
              <a:off x="475" y="2873"/>
              <a:ext cx="1196" cy="263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FF9933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/>
              <a:r>
                <a:rPr lang="ru-RU" altLang="ru-RU" sz="2000">
                  <a:solidFill>
                    <a:srgbClr val="336600"/>
                  </a:solidFill>
                </a:rPr>
                <a:t>Разъединение</a:t>
              </a:r>
            </a:p>
          </p:txBody>
        </p:sp>
      </p:grpSp>
      <p:sp>
        <p:nvSpPr>
          <p:cNvPr id="249960" name="Text Box 104"/>
          <p:cNvSpPr txBox="1">
            <a:spLocks noChangeArrowheads="1"/>
          </p:cNvSpPr>
          <p:nvPr/>
        </p:nvSpPr>
        <p:spPr bwMode="auto">
          <a:xfrm>
            <a:off x="250825" y="5843588"/>
            <a:ext cx="8642350" cy="70167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altLang="ru-RU" sz="2000">
                <a:solidFill>
                  <a:srgbClr val="800080"/>
                </a:solidFill>
              </a:rPr>
              <a:t>Рис.</a:t>
            </a:r>
            <a:r>
              <a:rPr lang="ru-RU" altLang="ru-RU" sz="2000">
                <a:solidFill>
                  <a:srgbClr val="800080"/>
                </a:solidFill>
                <a:latin typeface="Tahoma" panose="020B0604030504040204" pitchFamily="34" charset="0"/>
              </a:rPr>
              <a:t>9.</a:t>
            </a:r>
            <a:r>
              <a:rPr lang="en-US" altLang="ru-RU" sz="2000">
                <a:solidFill>
                  <a:srgbClr val="800080"/>
                </a:solidFill>
                <a:latin typeface="Tahoma" panose="020B0604030504040204" pitchFamily="34" charset="0"/>
              </a:rPr>
              <a:t>2</a:t>
            </a:r>
            <a:r>
              <a:rPr lang="ru-RU" altLang="ru-RU" sz="2000">
                <a:solidFill>
                  <a:srgbClr val="800080"/>
                </a:solidFill>
              </a:rPr>
              <a:t>. Блок-схема алгоритма функционирования</a:t>
            </a:r>
          </a:p>
          <a:p>
            <a:pPr algn="ctr"/>
            <a:r>
              <a:rPr lang="ru-RU" altLang="ru-RU" sz="2000">
                <a:solidFill>
                  <a:srgbClr val="800080"/>
                </a:solidFill>
              </a:rPr>
              <a:t>РРР-протокола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3" name="Text Box 3"/>
          <p:cNvSpPr txBox="1">
            <a:spLocks noChangeArrowheads="1"/>
          </p:cNvSpPr>
          <p:nvPr/>
        </p:nvSpPr>
        <p:spPr bwMode="auto">
          <a:xfrm>
            <a:off x="187325" y="971550"/>
            <a:ext cx="8667750" cy="5643563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7938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ru-RU" altLang="ru-RU" sz="2800">
                <a:solidFill>
                  <a:srgbClr val="800080"/>
                </a:solidFill>
              </a:rPr>
              <a:t>Преимущества РРР-протокола</a:t>
            </a:r>
            <a:r>
              <a:rPr lang="ru-RU" altLang="ru-RU" sz="2800" b="0">
                <a:solidFill>
                  <a:srgbClr val="800080"/>
                </a:solidFill>
              </a:rPr>
              <a:t>. По сравнению с SLIP-протоколом РРР-протокол является значительно более развитым инструментом и имеет следующие преимущества:</a:t>
            </a:r>
          </a:p>
          <a:p>
            <a:pPr lvl="1">
              <a:buFontTx/>
              <a:buChar char="•"/>
            </a:pPr>
            <a:r>
              <a:rPr lang="ru-RU" altLang="ru-RU" sz="2800" b="0">
                <a:solidFill>
                  <a:srgbClr val="800080"/>
                </a:solidFill>
              </a:rPr>
              <a:t> возможность одновременной работы с</a:t>
            </a:r>
          </a:p>
          <a:p>
            <a:pPr lvl="1"/>
            <a:r>
              <a:rPr lang="ru-RU" altLang="ru-RU" sz="2800" b="0">
                <a:solidFill>
                  <a:srgbClr val="800080"/>
                </a:solidFill>
              </a:rPr>
              <a:t>  различными сетевыми протоколами, а не</a:t>
            </a:r>
          </a:p>
          <a:p>
            <a:pPr lvl="1"/>
            <a:r>
              <a:rPr lang="ru-RU" altLang="ru-RU" sz="2800" b="0">
                <a:solidFill>
                  <a:srgbClr val="800080"/>
                </a:solidFill>
              </a:rPr>
              <a:t>  только с IP;</a:t>
            </a:r>
          </a:p>
          <a:p>
            <a:pPr lvl="1">
              <a:buFontTx/>
              <a:buChar char="•"/>
            </a:pPr>
            <a:r>
              <a:rPr lang="ru-RU" altLang="ru-RU" sz="2800" b="0">
                <a:solidFill>
                  <a:srgbClr val="800080"/>
                </a:solidFill>
              </a:rPr>
              <a:t> проверка целостности данных;</a:t>
            </a:r>
          </a:p>
          <a:p>
            <a:pPr lvl="1">
              <a:buFontTx/>
              <a:buChar char="•"/>
            </a:pPr>
            <a:r>
              <a:rPr lang="ru-RU" altLang="ru-RU" sz="2800" b="0">
                <a:solidFill>
                  <a:srgbClr val="800080"/>
                </a:solidFill>
              </a:rPr>
              <a:t> поддержка динамического обмена адресами IP;</a:t>
            </a:r>
          </a:p>
          <a:p>
            <a:pPr lvl="1">
              <a:buFontTx/>
              <a:buChar char="•"/>
            </a:pPr>
            <a:r>
              <a:rPr lang="ru-RU" altLang="ru-RU" sz="2800" b="0">
                <a:solidFill>
                  <a:srgbClr val="800080"/>
                </a:solidFill>
              </a:rPr>
              <a:t> возможность сжатия заголовков пакетов IP и</a:t>
            </a:r>
          </a:p>
          <a:p>
            <a:r>
              <a:rPr lang="ru-RU" altLang="ru-RU" sz="2800" b="0">
                <a:solidFill>
                  <a:srgbClr val="800080"/>
                </a:solidFill>
              </a:rPr>
              <a:t>    ТСР с помощью алгоритмов, механизм которых</a:t>
            </a:r>
          </a:p>
          <a:p>
            <a:r>
              <a:rPr lang="ru-RU" altLang="ru-RU" sz="2800" b="0">
                <a:solidFill>
                  <a:srgbClr val="800080"/>
                </a:solidFill>
              </a:rPr>
              <a:t>    похож на тот, который реализован в</a:t>
            </a:r>
          </a:p>
          <a:p>
            <a:r>
              <a:rPr lang="ru-RU" altLang="ru-RU" sz="2800" b="0">
                <a:solidFill>
                  <a:srgbClr val="800080"/>
                </a:solidFill>
              </a:rPr>
              <a:t>    CSLIP-протоколе.</a:t>
            </a:r>
            <a:r>
              <a:rPr lang="ru-RU" altLang="ru-RU" sz="28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250884" name="Text Box 4"/>
          <p:cNvSpPr txBox="1">
            <a:spLocks noChangeArrowheads="1"/>
          </p:cNvSpPr>
          <p:nvPr/>
        </p:nvSpPr>
        <p:spPr bwMode="auto">
          <a:xfrm>
            <a:off x="0" y="0"/>
            <a:ext cx="7283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sz="2000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№9: </a:t>
            </a:r>
            <a:r>
              <a:rPr lang="ru-RU" altLang="ru-RU" sz="2000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Протоколы канального уровня SLIP и PPP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3" name="Text Box 3"/>
          <p:cNvSpPr txBox="1">
            <a:spLocks noChangeArrowheads="1"/>
          </p:cNvSpPr>
          <p:nvPr/>
        </p:nvSpPr>
        <p:spPr bwMode="auto">
          <a:xfrm>
            <a:off x="319088" y="600075"/>
            <a:ext cx="8504237" cy="4572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altLang="ru-RU" sz="2400">
                <a:solidFill>
                  <a:srgbClr val="CC0000"/>
                </a:solidFill>
                <a:latin typeface="Tahoma" panose="020B0604030504040204" pitchFamily="34" charset="0"/>
              </a:rPr>
              <a:t>9.1. </a:t>
            </a:r>
            <a:r>
              <a:rPr lang="ru-RU" altLang="ru-RU" sz="2400">
                <a:solidFill>
                  <a:srgbClr val="CC0000"/>
                </a:solidFill>
              </a:rPr>
              <a:t>Протокол канального уровня SLIP (</a:t>
            </a:r>
            <a:r>
              <a:rPr lang="en-US" altLang="ru-RU" sz="2400">
                <a:solidFill>
                  <a:srgbClr val="CC0000"/>
                </a:solidFill>
              </a:rPr>
              <a:t>Serial Line</a:t>
            </a:r>
            <a:r>
              <a:rPr lang="ru-RU" altLang="ru-RU" sz="2400">
                <a:solidFill>
                  <a:srgbClr val="CC0000"/>
                </a:solidFill>
              </a:rPr>
              <a:t> IP)  </a:t>
            </a:r>
          </a:p>
        </p:txBody>
      </p:sp>
      <p:sp>
        <p:nvSpPr>
          <p:cNvPr id="194564" name="Text Box 4"/>
          <p:cNvSpPr txBox="1">
            <a:spLocks noChangeArrowheads="1"/>
          </p:cNvSpPr>
          <p:nvPr/>
        </p:nvSpPr>
        <p:spPr bwMode="auto">
          <a:xfrm>
            <a:off x="250825" y="1304925"/>
            <a:ext cx="8642350" cy="536575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ru-RU" altLang="ru-RU" sz="3200" b="0">
                <a:solidFill>
                  <a:srgbClr val="800080"/>
                </a:solidFill>
              </a:rPr>
              <a:t>Первым стандартом канального уровня, обеспечивающим работу терминалов пользователей (TCP/IP) по линиям связи, реализующих последовательную передачу символов, стал протокол SLIP (</a:t>
            </a:r>
            <a:r>
              <a:rPr lang="en-US" altLang="ru-RU" sz="3200" b="0">
                <a:solidFill>
                  <a:srgbClr val="800080"/>
                </a:solidFill>
              </a:rPr>
              <a:t>Serial Line</a:t>
            </a:r>
            <a:r>
              <a:rPr lang="ru-RU" altLang="ru-RU" sz="3200" b="0">
                <a:solidFill>
                  <a:srgbClr val="800080"/>
                </a:solidFill>
              </a:rPr>
              <a:t> IP), разработанный в начале 80-х годов (RFC-1055). Позднее SLIP-протокол был поддержан в ОС UNIX и реализован в программном обеспечении для персональных ЭВМ (ПЭВМ).</a:t>
            </a:r>
            <a:r>
              <a:rPr lang="ru-RU" altLang="ru-RU" sz="32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194567" name="Text Box 7"/>
          <p:cNvSpPr txBox="1">
            <a:spLocks noChangeArrowheads="1"/>
          </p:cNvSpPr>
          <p:nvPr/>
        </p:nvSpPr>
        <p:spPr bwMode="auto">
          <a:xfrm>
            <a:off x="0" y="0"/>
            <a:ext cx="7283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sz="2000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№9: </a:t>
            </a:r>
            <a:r>
              <a:rPr lang="ru-RU" altLang="ru-RU" sz="2000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Протоколы канального уровня SLIP и PPP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61" name="Text Box 5"/>
          <p:cNvSpPr txBox="1">
            <a:spLocks noChangeArrowheads="1"/>
          </p:cNvSpPr>
          <p:nvPr/>
        </p:nvSpPr>
        <p:spPr bwMode="auto">
          <a:xfrm>
            <a:off x="357188" y="1389063"/>
            <a:ext cx="8428037" cy="492125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</a:pPr>
            <a:r>
              <a:rPr lang="ru-RU" altLang="ru-RU" sz="3200" b="0">
                <a:solidFill>
                  <a:srgbClr val="800080"/>
                </a:solidFill>
              </a:rPr>
              <a:t>SLIP-протокол характеризуется тем, что он обеспечивает возможность подключаться к сети </a:t>
            </a:r>
            <a:r>
              <a:rPr lang="en-US" altLang="ru-RU" sz="3200" b="0">
                <a:solidFill>
                  <a:srgbClr val="800080"/>
                </a:solidFill>
              </a:rPr>
              <a:t>Internet</a:t>
            </a:r>
            <a:r>
              <a:rPr lang="ru-RU" altLang="ru-RU" sz="3200" b="0">
                <a:solidFill>
                  <a:srgbClr val="800080"/>
                </a:solidFill>
              </a:rPr>
              <a:t> через стандартный интерфейс RS-232, имеющийся в большинстве ЭВМ. В настоящее время SLIP широко используется в оконечных ПЭВМ, подключенных к линиям связи, которые имеют пропускную способность 1,2...28,8 Кбит/с.</a:t>
            </a:r>
            <a:r>
              <a:rPr lang="ru-RU" altLang="ru-RU" sz="32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224263" name="Text Box 7"/>
          <p:cNvSpPr txBox="1">
            <a:spLocks noChangeArrowheads="1"/>
          </p:cNvSpPr>
          <p:nvPr/>
        </p:nvSpPr>
        <p:spPr bwMode="auto">
          <a:xfrm>
            <a:off x="0" y="0"/>
            <a:ext cx="7283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sz="2000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№9: </a:t>
            </a:r>
            <a:r>
              <a:rPr lang="ru-RU" altLang="ru-RU" sz="2000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Протоколы канального уровня SLIP и PPP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3" name="Text Box 3"/>
          <p:cNvSpPr txBox="1">
            <a:spLocks noChangeArrowheads="1"/>
          </p:cNvSpPr>
          <p:nvPr/>
        </p:nvSpPr>
        <p:spPr bwMode="auto">
          <a:xfrm>
            <a:off x="250825" y="728663"/>
            <a:ext cx="8642350" cy="594042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altLang="ru-RU" sz="3200">
                <a:solidFill>
                  <a:srgbClr val="800080"/>
                </a:solidFill>
              </a:rPr>
              <a:t>Псевдоструктура кадра SLIP (логическая характеристика протокола)</a:t>
            </a:r>
            <a:r>
              <a:rPr lang="ru-RU" altLang="ru-RU" sz="3200" b="0">
                <a:solidFill>
                  <a:srgbClr val="800080"/>
                </a:solidFill>
              </a:rPr>
              <a:t>. По сути, кадр SLIP-протокола структуры не имеет, он только предусматривает разграничение последовательно передаваемых пакетов IP (пакеты сетевого уровня) и тем самым обеспечивает синхронный ввод пакетов в канал связи (физический уровень). Для этого в SLIP-протоколе используются специальный символ “</a:t>
            </a:r>
            <a:r>
              <a:rPr lang="ru-RU" altLang="ru-RU" sz="3200" b="0" i="1">
                <a:solidFill>
                  <a:srgbClr val="800080"/>
                </a:solidFill>
              </a:rPr>
              <a:t>END</a:t>
            </a:r>
            <a:r>
              <a:rPr lang="ru-RU" altLang="ru-RU" sz="3200" b="0">
                <a:solidFill>
                  <a:srgbClr val="800080"/>
                </a:solidFill>
              </a:rPr>
              <a:t>” (рис.9.1), значение которого в шестнадцатеричном представлении равно “</a:t>
            </a:r>
            <a:r>
              <a:rPr lang="ru-RU" altLang="ru-RU" sz="3200" b="0" i="1">
                <a:solidFill>
                  <a:srgbClr val="800080"/>
                </a:solidFill>
              </a:rPr>
              <a:t>С0</a:t>
            </a:r>
            <a:r>
              <a:rPr lang="ru-RU" altLang="ru-RU" sz="3200" b="0">
                <a:solidFill>
                  <a:srgbClr val="800080"/>
                </a:solidFill>
              </a:rPr>
              <a:t>” (</a:t>
            </a:r>
            <a:r>
              <a:rPr lang="ru-RU" altLang="ru-RU" sz="3200" b="0" i="1">
                <a:solidFill>
                  <a:srgbClr val="800080"/>
                </a:solidFill>
              </a:rPr>
              <a:t>11000000</a:t>
            </a:r>
            <a:r>
              <a:rPr lang="ru-RU" altLang="ru-RU" sz="3200" b="0">
                <a:solidFill>
                  <a:srgbClr val="800080"/>
                </a:solidFill>
              </a:rPr>
              <a:t>).</a:t>
            </a:r>
            <a:r>
              <a:rPr lang="ru-RU" altLang="ru-RU" sz="32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225285" name="Text Box 5"/>
          <p:cNvSpPr txBox="1">
            <a:spLocks noChangeArrowheads="1"/>
          </p:cNvSpPr>
          <p:nvPr/>
        </p:nvSpPr>
        <p:spPr bwMode="auto">
          <a:xfrm>
            <a:off x="0" y="0"/>
            <a:ext cx="7283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sz="2000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№9: </a:t>
            </a:r>
            <a:r>
              <a:rPr lang="ru-RU" altLang="ru-RU" sz="2000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Протоколы канального уровня SLIP и PPP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9" name="Text Box 5"/>
          <p:cNvSpPr txBox="1">
            <a:spLocks noChangeArrowheads="1"/>
          </p:cNvSpPr>
          <p:nvPr/>
        </p:nvSpPr>
        <p:spPr bwMode="auto">
          <a:xfrm>
            <a:off x="0" y="0"/>
            <a:ext cx="7283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sz="2000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№9: </a:t>
            </a:r>
            <a:r>
              <a:rPr lang="ru-RU" altLang="ru-RU" sz="2000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Протоколы канального уровня SLIP и PPP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grpSp>
        <p:nvGrpSpPr>
          <p:cNvPr id="226345" name="Group 41"/>
          <p:cNvGrpSpPr>
            <a:grpSpLocks/>
          </p:cNvGrpSpPr>
          <p:nvPr/>
        </p:nvGrpSpPr>
        <p:grpSpPr bwMode="auto">
          <a:xfrm>
            <a:off x="250825" y="706438"/>
            <a:ext cx="8642350" cy="4802187"/>
            <a:chOff x="158" y="445"/>
            <a:chExt cx="5444" cy="3025"/>
          </a:xfrm>
        </p:grpSpPr>
        <p:sp>
          <p:nvSpPr>
            <p:cNvPr id="226313" name="Rectangle 9"/>
            <p:cNvSpPr>
              <a:spLocks noChangeArrowheads="1"/>
            </p:cNvSpPr>
            <p:nvPr/>
          </p:nvSpPr>
          <p:spPr bwMode="auto">
            <a:xfrm>
              <a:off x="785" y="991"/>
              <a:ext cx="3422" cy="375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FF9933"/>
              </a:outerShdw>
            </a:effectLst>
          </p:spPr>
          <p:txBody>
            <a:bodyPr/>
            <a:lstStyle/>
            <a:p>
              <a:endParaRPr lang="ru-RU"/>
            </a:p>
          </p:txBody>
        </p:sp>
        <p:sp>
          <p:nvSpPr>
            <p:cNvPr id="226314" name="Rectangle 10"/>
            <p:cNvSpPr>
              <a:spLocks noChangeArrowheads="1"/>
            </p:cNvSpPr>
            <p:nvPr/>
          </p:nvSpPr>
          <p:spPr bwMode="auto">
            <a:xfrm>
              <a:off x="158" y="2488"/>
              <a:ext cx="5444" cy="376"/>
            </a:xfrm>
            <a:prstGeom prst="rect">
              <a:avLst/>
            </a:prstGeom>
            <a:solidFill>
              <a:srgbClr val="66FF99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FF9933"/>
              </a:outerShdw>
            </a:effectLst>
          </p:spPr>
          <p:txBody>
            <a:bodyPr/>
            <a:lstStyle/>
            <a:p>
              <a:endParaRPr lang="ru-RU"/>
            </a:p>
          </p:txBody>
        </p:sp>
        <p:sp>
          <p:nvSpPr>
            <p:cNvPr id="226315" name="Line 11"/>
            <p:cNvSpPr>
              <a:spLocks noChangeShapeType="1"/>
            </p:cNvSpPr>
            <p:nvPr/>
          </p:nvSpPr>
          <p:spPr bwMode="auto">
            <a:xfrm>
              <a:off x="780" y="799"/>
              <a:ext cx="0" cy="206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26316" name="Line 12"/>
            <p:cNvSpPr>
              <a:spLocks noChangeShapeType="1"/>
            </p:cNvSpPr>
            <p:nvPr/>
          </p:nvSpPr>
          <p:spPr bwMode="auto">
            <a:xfrm>
              <a:off x="1558" y="987"/>
              <a:ext cx="0" cy="187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26317" name="Line 13"/>
            <p:cNvSpPr>
              <a:spLocks noChangeShapeType="1"/>
            </p:cNvSpPr>
            <p:nvPr/>
          </p:nvSpPr>
          <p:spPr bwMode="auto">
            <a:xfrm>
              <a:off x="469" y="2301"/>
              <a:ext cx="0" cy="85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26318" name="Line 14"/>
            <p:cNvSpPr>
              <a:spLocks noChangeShapeType="1"/>
            </p:cNvSpPr>
            <p:nvPr/>
          </p:nvSpPr>
          <p:spPr bwMode="auto">
            <a:xfrm flipH="1">
              <a:off x="5127" y="2301"/>
              <a:ext cx="8" cy="84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26319" name="Freeform 15"/>
            <p:cNvSpPr>
              <a:spLocks/>
            </p:cNvSpPr>
            <p:nvPr/>
          </p:nvSpPr>
          <p:spPr bwMode="auto">
            <a:xfrm>
              <a:off x="1869" y="987"/>
              <a:ext cx="309" cy="1877"/>
            </a:xfrm>
            <a:custGeom>
              <a:avLst/>
              <a:gdLst>
                <a:gd name="T0" fmla="*/ 0 w 453"/>
                <a:gd name="T1" fmla="*/ 0 h 2280"/>
                <a:gd name="T2" fmla="*/ 0 w 453"/>
                <a:gd name="T3" fmla="*/ 454 h 2280"/>
                <a:gd name="T4" fmla="*/ 453 w 453"/>
                <a:gd name="T5" fmla="*/ 1822 h 2280"/>
                <a:gd name="T6" fmla="*/ 453 w 453"/>
                <a:gd name="T7" fmla="*/ 2280 h 2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2280">
                  <a:moveTo>
                    <a:pt x="0" y="0"/>
                  </a:moveTo>
                  <a:lnTo>
                    <a:pt x="0" y="454"/>
                  </a:lnTo>
                  <a:lnTo>
                    <a:pt x="453" y="1822"/>
                  </a:lnTo>
                  <a:lnTo>
                    <a:pt x="453" y="2280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26320" name="Freeform 16"/>
            <p:cNvSpPr>
              <a:spLocks/>
            </p:cNvSpPr>
            <p:nvPr/>
          </p:nvSpPr>
          <p:spPr bwMode="auto">
            <a:xfrm>
              <a:off x="2647" y="987"/>
              <a:ext cx="309" cy="1877"/>
            </a:xfrm>
            <a:custGeom>
              <a:avLst/>
              <a:gdLst>
                <a:gd name="T0" fmla="*/ 0 w 453"/>
                <a:gd name="T1" fmla="*/ 0 h 2280"/>
                <a:gd name="T2" fmla="*/ 3 w 453"/>
                <a:gd name="T3" fmla="*/ 457 h 2280"/>
                <a:gd name="T4" fmla="*/ 453 w 453"/>
                <a:gd name="T5" fmla="*/ 1822 h 2280"/>
                <a:gd name="T6" fmla="*/ 453 w 453"/>
                <a:gd name="T7" fmla="*/ 2280 h 2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2280">
                  <a:moveTo>
                    <a:pt x="0" y="0"/>
                  </a:moveTo>
                  <a:lnTo>
                    <a:pt x="3" y="457"/>
                  </a:lnTo>
                  <a:lnTo>
                    <a:pt x="453" y="1822"/>
                  </a:lnTo>
                  <a:lnTo>
                    <a:pt x="453" y="2280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26321" name="Freeform 17"/>
            <p:cNvSpPr>
              <a:spLocks/>
            </p:cNvSpPr>
            <p:nvPr/>
          </p:nvSpPr>
          <p:spPr bwMode="auto">
            <a:xfrm>
              <a:off x="2958" y="987"/>
              <a:ext cx="622" cy="1877"/>
            </a:xfrm>
            <a:custGeom>
              <a:avLst/>
              <a:gdLst>
                <a:gd name="T0" fmla="*/ 0 w 912"/>
                <a:gd name="T1" fmla="*/ 0 h 2280"/>
                <a:gd name="T2" fmla="*/ 6 w 912"/>
                <a:gd name="T3" fmla="*/ 451 h 2280"/>
                <a:gd name="T4" fmla="*/ 912 w 912"/>
                <a:gd name="T5" fmla="*/ 1822 h 2280"/>
                <a:gd name="T6" fmla="*/ 912 w 912"/>
                <a:gd name="T7" fmla="*/ 2280 h 2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12" h="2280">
                  <a:moveTo>
                    <a:pt x="0" y="0"/>
                  </a:moveTo>
                  <a:lnTo>
                    <a:pt x="6" y="451"/>
                  </a:lnTo>
                  <a:lnTo>
                    <a:pt x="912" y="1822"/>
                  </a:lnTo>
                  <a:lnTo>
                    <a:pt x="912" y="2280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26322" name="Freeform 18"/>
            <p:cNvSpPr>
              <a:spLocks/>
            </p:cNvSpPr>
            <p:nvPr/>
          </p:nvSpPr>
          <p:spPr bwMode="auto">
            <a:xfrm>
              <a:off x="4202" y="799"/>
              <a:ext cx="622" cy="2065"/>
            </a:xfrm>
            <a:custGeom>
              <a:avLst/>
              <a:gdLst>
                <a:gd name="T0" fmla="*/ 0 w 912"/>
                <a:gd name="T1" fmla="*/ 0 h 2508"/>
                <a:gd name="T2" fmla="*/ 3 w 912"/>
                <a:gd name="T3" fmla="*/ 682 h 2508"/>
                <a:gd name="T4" fmla="*/ 909 w 912"/>
                <a:gd name="T5" fmla="*/ 2047 h 2508"/>
                <a:gd name="T6" fmla="*/ 912 w 912"/>
                <a:gd name="T7" fmla="*/ 2508 h 2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12" h="2508">
                  <a:moveTo>
                    <a:pt x="0" y="0"/>
                  </a:moveTo>
                  <a:lnTo>
                    <a:pt x="3" y="682"/>
                  </a:lnTo>
                  <a:lnTo>
                    <a:pt x="909" y="2047"/>
                  </a:lnTo>
                  <a:lnTo>
                    <a:pt x="912" y="2508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26323" name="Line 19"/>
            <p:cNvSpPr>
              <a:spLocks noChangeShapeType="1"/>
            </p:cNvSpPr>
            <p:nvPr/>
          </p:nvSpPr>
          <p:spPr bwMode="auto">
            <a:xfrm>
              <a:off x="1869" y="2488"/>
              <a:ext cx="0" cy="37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26324" name="Line 20"/>
            <p:cNvSpPr>
              <a:spLocks noChangeShapeType="1"/>
            </p:cNvSpPr>
            <p:nvPr/>
          </p:nvSpPr>
          <p:spPr bwMode="auto">
            <a:xfrm>
              <a:off x="3269" y="2488"/>
              <a:ext cx="0" cy="37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26325" name="Line 21"/>
            <p:cNvSpPr>
              <a:spLocks noChangeShapeType="1"/>
            </p:cNvSpPr>
            <p:nvPr/>
          </p:nvSpPr>
          <p:spPr bwMode="auto">
            <a:xfrm>
              <a:off x="780" y="783"/>
              <a:ext cx="3422" cy="0"/>
            </a:xfrm>
            <a:prstGeom prst="line">
              <a:avLst/>
            </a:prstGeom>
            <a:noFill/>
            <a:ln w="19050">
              <a:solidFill>
                <a:srgbClr val="800080"/>
              </a:solidFill>
              <a:round/>
              <a:headEnd type="arrow" w="lg" len="lg"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26326" name="Line 22"/>
            <p:cNvSpPr>
              <a:spLocks noChangeShapeType="1"/>
            </p:cNvSpPr>
            <p:nvPr/>
          </p:nvSpPr>
          <p:spPr bwMode="auto">
            <a:xfrm>
              <a:off x="464" y="3142"/>
              <a:ext cx="4664" cy="2"/>
            </a:xfrm>
            <a:prstGeom prst="line">
              <a:avLst/>
            </a:prstGeom>
            <a:noFill/>
            <a:ln w="19050">
              <a:solidFill>
                <a:srgbClr val="800080"/>
              </a:solidFill>
              <a:round/>
              <a:headEnd type="arrow" w="lg" len="lg"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26327" name="Text Box 23"/>
            <p:cNvSpPr txBox="1">
              <a:spLocks noChangeArrowheads="1"/>
            </p:cNvSpPr>
            <p:nvPr/>
          </p:nvSpPr>
          <p:spPr bwMode="auto">
            <a:xfrm>
              <a:off x="2073" y="445"/>
              <a:ext cx="933" cy="250"/>
            </a:xfrm>
            <a:prstGeom prst="rect">
              <a:avLst/>
            </a:prstGeom>
            <a:noFill/>
            <a:ln>
              <a:noFill/>
            </a:ln>
            <a:effectLst>
              <a:outerShdw dist="28398" dir="1593903" algn="ctr" rotWithShape="0">
                <a:srgbClr val="FF9933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altLang="ru-RU" sz="2400">
                  <a:solidFill>
                    <a:srgbClr val="CC0000"/>
                  </a:solidFill>
                </a:rPr>
                <a:t>IP</a:t>
              </a:r>
              <a:r>
                <a:rPr lang="ru-RU" altLang="ru-RU" sz="2400">
                  <a:solidFill>
                    <a:srgbClr val="CC0000"/>
                  </a:solidFill>
                </a:rPr>
                <a:t>-пакет</a:t>
              </a:r>
            </a:p>
          </p:txBody>
        </p:sp>
        <p:sp>
          <p:nvSpPr>
            <p:cNvPr id="226328" name="Text Box 24"/>
            <p:cNvSpPr txBox="1">
              <a:spLocks noChangeArrowheads="1"/>
            </p:cNvSpPr>
            <p:nvPr/>
          </p:nvSpPr>
          <p:spPr bwMode="auto">
            <a:xfrm>
              <a:off x="2413" y="3243"/>
              <a:ext cx="933" cy="227"/>
            </a:xfrm>
            <a:prstGeom prst="rect">
              <a:avLst/>
            </a:prstGeom>
            <a:noFill/>
            <a:ln>
              <a:noFill/>
            </a:ln>
            <a:effectLst>
              <a:outerShdw dist="28398" dir="1593903" algn="ctr" rotWithShape="0">
                <a:srgbClr val="FF9933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/>
              <a:r>
                <a:rPr lang="ru-RU" altLang="ru-RU" sz="2200">
                  <a:solidFill>
                    <a:srgbClr val="006600"/>
                  </a:solidFill>
                  <a:latin typeface="Tahoma" panose="020B0604030504040204" pitchFamily="34" charset="0"/>
                </a:rPr>
                <a:t>Кадр </a:t>
              </a:r>
              <a:r>
                <a:rPr lang="en-US" altLang="ru-RU" sz="2200">
                  <a:solidFill>
                    <a:srgbClr val="006600"/>
                  </a:solidFill>
                  <a:latin typeface="Tahoma" panose="020B0604030504040204" pitchFamily="34" charset="0"/>
                </a:rPr>
                <a:t>SLIP</a:t>
              </a:r>
              <a:endParaRPr lang="ru-RU" altLang="ru-RU" sz="2200">
                <a:solidFill>
                  <a:srgbClr val="0066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26329" name="Text Box 25"/>
            <p:cNvSpPr txBox="1">
              <a:spLocks noChangeArrowheads="1"/>
            </p:cNvSpPr>
            <p:nvPr/>
          </p:nvSpPr>
          <p:spPr bwMode="auto">
            <a:xfrm>
              <a:off x="469" y="2094"/>
              <a:ext cx="311" cy="235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FF9933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altLang="ru-RU">
                  <a:solidFill>
                    <a:srgbClr val="CC3300"/>
                  </a:solidFill>
                </a:rPr>
                <a:t>END</a:t>
              </a:r>
              <a:endParaRPr lang="ru-RU" altLang="ru-RU">
                <a:solidFill>
                  <a:srgbClr val="CC3300"/>
                </a:solidFill>
              </a:endParaRPr>
            </a:p>
          </p:txBody>
        </p:sp>
        <p:sp>
          <p:nvSpPr>
            <p:cNvPr id="226330" name="Text Box 26"/>
            <p:cNvSpPr txBox="1">
              <a:spLocks noChangeArrowheads="1"/>
            </p:cNvSpPr>
            <p:nvPr/>
          </p:nvSpPr>
          <p:spPr bwMode="auto">
            <a:xfrm>
              <a:off x="4824" y="2094"/>
              <a:ext cx="311" cy="235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FF9933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altLang="ru-RU">
                  <a:solidFill>
                    <a:srgbClr val="CC3300"/>
                  </a:solidFill>
                </a:rPr>
                <a:t>END</a:t>
              </a:r>
              <a:endParaRPr lang="ru-RU" altLang="ru-RU">
                <a:solidFill>
                  <a:srgbClr val="CC3300"/>
                </a:solidFill>
              </a:endParaRPr>
            </a:p>
          </p:txBody>
        </p:sp>
        <p:sp>
          <p:nvSpPr>
            <p:cNvPr id="226331" name="Text Box 27"/>
            <p:cNvSpPr txBox="1">
              <a:spLocks noChangeArrowheads="1"/>
            </p:cNvSpPr>
            <p:nvPr/>
          </p:nvSpPr>
          <p:spPr bwMode="auto">
            <a:xfrm>
              <a:off x="1713" y="2094"/>
              <a:ext cx="312" cy="235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FF9933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altLang="ru-RU">
                  <a:solidFill>
                    <a:srgbClr val="CC3300"/>
                  </a:solidFill>
                </a:rPr>
                <a:t>ESC</a:t>
              </a:r>
              <a:endParaRPr lang="ru-RU" altLang="ru-RU">
                <a:solidFill>
                  <a:srgbClr val="CC3300"/>
                </a:solidFill>
              </a:endParaRPr>
            </a:p>
          </p:txBody>
        </p:sp>
        <p:sp>
          <p:nvSpPr>
            <p:cNvPr id="226332" name="Text Box 28"/>
            <p:cNvSpPr txBox="1">
              <a:spLocks noChangeArrowheads="1"/>
            </p:cNvSpPr>
            <p:nvPr/>
          </p:nvSpPr>
          <p:spPr bwMode="auto">
            <a:xfrm>
              <a:off x="3036" y="2094"/>
              <a:ext cx="311" cy="235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FF9933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altLang="ru-RU">
                  <a:solidFill>
                    <a:srgbClr val="CC3300"/>
                  </a:solidFill>
                </a:rPr>
                <a:t>ESC</a:t>
              </a:r>
              <a:endParaRPr lang="ru-RU" altLang="ru-RU">
                <a:solidFill>
                  <a:srgbClr val="CC3300"/>
                </a:solidFill>
              </a:endParaRPr>
            </a:p>
          </p:txBody>
        </p:sp>
        <p:sp>
          <p:nvSpPr>
            <p:cNvPr id="226333" name="Text Box 29"/>
            <p:cNvSpPr txBox="1">
              <a:spLocks noChangeArrowheads="1"/>
            </p:cNvSpPr>
            <p:nvPr/>
          </p:nvSpPr>
          <p:spPr bwMode="auto">
            <a:xfrm>
              <a:off x="508" y="2564"/>
              <a:ext cx="233" cy="234"/>
            </a:xfrm>
            <a:prstGeom prst="rect">
              <a:avLst/>
            </a:prstGeom>
            <a:noFill/>
            <a:ln>
              <a:noFill/>
            </a:ln>
            <a:effectLst>
              <a:outerShdw dist="28398" dir="1593903" algn="ctr" rotWithShape="0">
                <a:srgbClr val="FF9933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altLang="ru-RU" sz="2000">
                  <a:solidFill>
                    <a:srgbClr val="336600"/>
                  </a:solidFill>
                </a:rPr>
                <a:t>C0</a:t>
              </a:r>
              <a:endParaRPr lang="ru-RU" altLang="ru-RU" sz="2000">
                <a:solidFill>
                  <a:srgbClr val="336600"/>
                </a:solidFill>
              </a:endParaRPr>
            </a:p>
          </p:txBody>
        </p:sp>
        <p:sp>
          <p:nvSpPr>
            <p:cNvPr id="226334" name="Text Box 30"/>
            <p:cNvSpPr txBox="1">
              <a:spLocks noChangeArrowheads="1"/>
            </p:cNvSpPr>
            <p:nvPr/>
          </p:nvSpPr>
          <p:spPr bwMode="auto">
            <a:xfrm>
              <a:off x="4863" y="2564"/>
              <a:ext cx="233" cy="234"/>
            </a:xfrm>
            <a:prstGeom prst="rect">
              <a:avLst/>
            </a:prstGeom>
            <a:noFill/>
            <a:ln>
              <a:noFill/>
            </a:ln>
            <a:effectLst>
              <a:outerShdw dist="28398" dir="1593903" algn="ctr" rotWithShape="0">
                <a:srgbClr val="FF9933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altLang="ru-RU" sz="2000">
                  <a:solidFill>
                    <a:srgbClr val="336600"/>
                  </a:solidFill>
                </a:rPr>
                <a:t>C0</a:t>
              </a:r>
              <a:endParaRPr lang="ru-RU" altLang="ru-RU" sz="2000">
                <a:solidFill>
                  <a:srgbClr val="336600"/>
                </a:solidFill>
              </a:endParaRPr>
            </a:p>
          </p:txBody>
        </p:sp>
        <p:sp>
          <p:nvSpPr>
            <p:cNvPr id="226335" name="Text Box 31"/>
            <p:cNvSpPr txBox="1">
              <a:spLocks noChangeArrowheads="1"/>
            </p:cNvSpPr>
            <p:nvPr/>
          </p:nvSpPr>
          <p:spPr bwMode="auto">
            <a:xfrm>
              <a:off x="1597" y="1062"/>
              <a:ext cx="233" cy="235"/>
            </a:xfrm>
            <a:prstGeom prst="rect">
              <a:avLst/>
            </a:prstGeom>
            <a:noFill/>
            <a:ln>
              <a:noFill/>
            </a:ln>
            <a:effectLst>
              <a:outerShdw dist="28398" dir="1593903" algn="ctr" rotWithShape="0">
                <a:srgbClr val="FF9933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altLang="ru-RU" sz="2000">
                  <a:solidFill>
                    <a:srgbClr val="339933"/>
                  </a:solidFill>
                </a:rPr>
                <a:t>C0</a:t>
              </a:r>
              <a:endParaRPr lang="ru-RU" altLang="ru-RU" sz="2000">
                <a:solidFill>
                  <a:srgbClr val="339933"/>
                </a:solidFill>
              </a:endParaRPr>
            </a:p>
          </p:txBody>
        </p:sp>
        <p:sp>
          <p:nvSpPr>
            <p:cNvPr id="226336" name="Text Box 32"/>
            <p:cNvSpPr txBox="1">
              <a:spLocks noChangeArrowheads="1"/>
            </p:cNvSpPr>
            <p:nvPr/>
          </p:nvSpPr>
          <p:spPr bwMode="auto">
            <a:xfrm>
              <a:off x="3308" y="2564"/>
              <a:ext cx="233" cy="234"/>
            </a:xfrm>
            <a:prstGeom prst="rect">
              <a:avLst/>
            </a:prstGeom>
            <a:noFill/>
            <a:ln>
              <a:noFill/>
            </a:ln>
            <a:effectLst>
              <a:outerShdw dist="28398" dir="1593903" algn="ctr" rotWithShape="0">
                <a:srgbClr val="FF9933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altLang="ru-RU" sz="2000">
                  <a:solidFill>
                    <a:srgbClr val="336600"/>
                  </a:solidFill>
                </a:rPr>
                <a:t>DD</a:t>
              </a:r>
              <a:endParaRPr lang="ru-RU" altLang="ru-RU" sz="2000">
                <a:solidFill>
                  <a:srgbClr val="336600"/>
                </a:solidFill>
              </a:endParaRPr>
            </a:p>
          </p:txBody>
        </p:sp>
        <p:sp>
          <p:nvSpPr>
            <p:cNvPr id="226337" name="Text Box 33"/>
            <p:cNvSpPr txBox="1">
              <a:spLocks noChangeArrowheads="1"/>
            </p:cNvSpPr>
            <p:nvPr/>
          </p:nvSpPr>
          <p:spPr bwMode="auto">
            <a:xfrm>
              <a:off x="2686" y="1062"/>
              <a:ext cx="233" cy="235"/>
            </a:xfrm>
            <a:prstGeom prst="rect">
              <a:avLst/>
            </a:prstGeom>
            <a:noFill/>
            <a:ln>
              <a:noFill/>
            </a:ln>
            <a:effectLst>
              <a:outerShdw dist="28398" dir="1593903" algn="ctr" rotWithShape="0">
                <a:srgbClr val="FF9933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altLang="ru-RU" sz="2000">
                  <a:solidFill>
                    <a:srgbClr val="339933"/>
                  </a:solidFill>
                </a:rPr>
                <a:t>DB</a:t>
              </a:r>
              <a:endParaRPr lang="ru-RU" altLang="ru-RU" sz="2000">
                <a:solidFill>
                  <a:srgbClr val="339933"/>
                </a:solidFill>
              </a:endParaRPr>
            </a:p>
          </p:txBody>
        </p:sp>
        <p:sp>
          <p:nvSpPr>
            <p:cNvPr id="226338" name="Text Box 34"/>
            <p:cNvSpPr txBox="1">
              <a:spLocks noChangeArrowheads="1"/>
            </p:cNvSpPr>
            <p:nvPr/>
          </p:nvSpPr>
          <p:spPr bwMode="auto">
            <a:xfrm>
              <a:off x="1597" y="2564"/>
              <a:ext cx="233" cy="234"/>
            </a:xfrm>
            <a:prstGeom prst="rect">
              <a:avLst/>
            </a:prstGeom>
            <a:noFill/>
            <a:ln>
              <a:noFill/>
            </a:ln>
            <a:effectLst>
              <a:outerShdw dist="28398" dir="1593903" algn="ctr" rotWithShape="0">
                <a:srgbClr val="FF9933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altLang="ru-RU" sz="2000">
                  <a:solidFill>
                    <a:srgbClr val="336600"/>
                  </a:solidFill>
                </a:rPr>
                <a:t>DB</a:t>
              </a:r>
              <a:endParaRPr lang="ru-RU" altLang="ru-RU" sz="2000">
                <a:solidFill>
                  <a:srgbClr val="336600"/>
                </a:solidFill>
              </a:endParaRPr>
            </a:p>
          </p:txBody>
        </p:sp>
        <p:sp>
          <p:nvSpPr>
            <p:cNvPr id="226339" name="Text Box 35"/>
            <p:cNvSpPr txBox="1">
              <a:spLocks noChangeArrowheads="1"/>
            </p:cNvSpPr>
            <p:nvPr/>
          </p:nvSpPr>
          <p:spPr bwMode="auto">
            <a:xfrm>
              <a:off x="2997" y="2564"/>
              <a:ext cx="233" cy="234"/>
            </a:xfrm>
            <a:prstGeom prst="rect">
              <a:avLst/>
            </a:prstGeom>
            <a:noFill/>
            <a:ln>
              <a:noFill/>
            </a:ln>
            <a:effectLst>
              <a:outerShdw dist="28398" dir="1593903" algn="ctr" rotWithShape="0">
                <a:srgbClr val="FF9933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altLang="ru-RU" sz="2000">
                  <a:solidFill>
                    <a:srgbClr val="336600"/>
                  </a:solidFill>
                </a:rPr>
                <a:t>DB</a:t>
              </a:r>
              <a:endParaRPr lang="ru-RU" altLang="ru-RU" sz="2000">
                <a:solidFill>
                  <a:srgbClr val="336600"/>
                </a:solidFill>
              </a:endParaRPr>
            </a:p>
          </p:txBody>
        </p:sp>
        <p:sp>
          <p:nvSpPr>
            <p:cNvPr id="226340" name="Text Box 36"/>
            <p:cNvSpPr txBox="1">
              <a:spLocks noChangeArrowheads="1"/>
            </p:cNvSpPr>
            <p:nvPr/>
          </p:nvSpPr>
          <p:spPr bwMode="auto">
            <a:xfrm>
              <a:off x="1908" y="2564"/>
              <a:ext cx="233" cy="234"/>
            </a:xfrm>
            <a:prstGeom prst="rect">
              <a:avLst/>
            </a:prstGeom>
            <a:noFill/>
            <a:ln>
              <a:noFill/>
            </a:ln>
            <a:effectLst>
              <a:outerShdw dist="28398" dir="1593903" algn="ctr" rotWithShape="0">
                <a:srgbClr val="FF9933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altLang="ru-RU" sz="2000">
                  <a:solidFill>
                    <a:srgbClr val="336600"/>
                  </a:solidFill>
                </a:rPr>
                <a:t>DC</a:t>
              </a:r>
              <a:endParaRPr lang="ru-RU" altLang="ru-RU" sz="2000">
                <a:solidFill>
                  <a:srgbClr val="336600"/>
                </a:solidFill>
              </a:endParaRPr>
            </a:p>
          </p:txBody>
        </p:sp>
        <p:sp>
          <p:nvSpPr>
            <p:cNvPr id="226341" name="Text Box 37"/>
            <p:cNvSpPr txBox="1">
              <a:spLocks noChangeArrowheads="1"/>
            </p:cNvSpPr>
            <p:nvPr/>
          </p:nvSpPr>
          <p:spPr bwMode="auto">
            <a:xfrm>
              <a:off x="1406" y="799"/>
              <a:ext cx="624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altLang="ru-RU" sz="2000" i="1">
                  <a:solidFill>
                    <a:srgbClr val="FF99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anose="020B0606020202030204" pitchFamily="34" charset="0"/>
                </a:rPr>
                <a:t>11000000</a:t>
              </a:r>
              <a:endParaRPr lang="ru-RU" altLang="ru-RU" sz="2000">
                <a:solidFill>
                  <a:srgbClr val="FF99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6020202030204" pitchFamily="34" charset="0"/>
              </a:endParaRPr>
            </a:p>
          </p:txBody>
        </p:sp>
        <p:sp>
          <p:nvSpPr>
            <p:cNvPr id="226342" name="Text Box 38"/>
            <p:cNvSpPr txBox="1">
              <a:spLocks noChangeArrowheads="1"/>
            </p:cNvSpPr>
            <p:nvPr/>
          </p:nvSpPr>
          <p:spPr bwMode="auto">
            <a:xfrm>
              <a:off x="2511" y="799"/>
              <a:ext cx="596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altLang="ru-RU" sz="2000" i="1">
                  <a:solidFill>
                    <a:srgbClr val="FF99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anose="020B0606020202030204" pitchFamily="34" charset="0"/>
                </a:rPr>
                <a:t>11011011</a:t>
              </a:r>
              <a:endParaRPr lang="ru-RU" altLang="ru-RU" sz="2000">
                <a:solidFill>
                  <a:srgbClr val="FF99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6020202030204" pitchFamily="34" charset="0"/>
              </a:endParaRPr>
            </a:p>
          </p:txBody>
        </p:sp>
        <p:sp>
          <p:nvSpPr>
            <p:cNvPr id="226343" name="Text Box 39"/>
            <p:cNvSpPr txBox="1">
              <a:spLocks noChangeArrowheads="1"/>
            </p:cNvSpPr>
            <p:nvPr/>
          </p:nvSpPr>
          <p:spPr bwMode="auto">
            <a:xfrm>
              <a:off x="1718" y="2897"/>
              <a:ext cx="623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altLang="ru-RU" sz="2000" i="1">
                  <a:solidFill>
                    <a:srgbClr val="FF99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anose="020B0606020202030204" pitchFamily="34" charset="0"/>
                </a:rPr>
                <a:t>11001100</a:t>
              </a:r>
              <a:endParaRPr lang="ru-RU" altLang="ru-RU" sz="20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6020202030204" pitchFamily="34" charset="0"/>
              </a:endParaRPr>
            </a:p>
          </p:txBody>
        </p:sp>
        <p:sp>
          <p:nvSpPr>
            <p:cNvPr id="226344" name="Text Box 40"/>
            <p:cNvSpPr txBox="1">
              <a:spLocks noChangeArrowheads="1"/>
            </p:cNvSpPr>
            <p:nvPr/>
          </p:nvSpPr>
          <p:spPr bwMode="auto">
            <a:xfrm>
              <a:off x="3135" y="2897"/>
              <a:ext cx="595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altLang="ru-RU" sz="2000" i="1">
                  <a:solidFill>
                    <a:srgbClr val="FF99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anose="020B0606020202030204" pitchFamily="34" charset="0"/>
                </a:rPr>
                <a:t>11011101</a:t>
              </a:r>
              <a:endParaRPr lang="ru-RU" altLang="ru-RU" sz="200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6020202030204" pitchFamily="34" charset="0"/>
              </a:endParaRPr>
            </a:p>
          </p:txBody>
        </p:sp>
      </p:grpSp>
      <p:sp>
        <p:nvSpPr>
          <p:cNvPr id="226346" name="Text Box 42"/>
          <p:cNvSpPr txBox="1">
            <a:spLocks noChangeArrowheads="1"/>
          </p:cNvSpPr>
          <p:nvPr/>
        </p:nvSpPr>
        <p:spPr bwMode="auto">
          <a:xfrm>
            <a:off x="250825" y="5930900"/>
            <a:ext cx="8642350" cy="4572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altLang="ru-RU" sz="2400">
                <a:solidFill>
                  <a:srgbClr val="800080"/>
                </a:solidFill>
              </a:rPr>
              <a:t>Рис.</a:t>
            </a:r>
            <a:r>
              <a:rPr lang="ru-RU" altLang="ru-RU" sz="2400">
                <a:solidFill>
                  <a:srgbClr val="800080"/>
                </a:solidFill>
                <a:latin typeface="Tahoma" panose="020B0604030504040204" pitchFamily="34" charset="0"/>
              </a:rPr>
              <a:t>9.1</a:t>
            </a:r>
            <a:r>
              <a:rPr lang="ru-RU" altLang="ru-RU" sz="2400">
                <a:solidFill>
                  <a:srgbClr val="800080"/>
                </a:solidFill>
              </a:rPr>
              <a:t>. Соответствие между кадром SLIP и IP-пакетом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Text Box 2"/>
          <p:cNvSpPr txBox="1">
            <a:spLocks noChangeArrowheads="1"/>
          </p:cNvSpPr>
          <p:nvPr/>
        </p:nvSpPr>
        <p:spPr bwMode="auto">
          <a:xfrm>
            <a:off x="250825" y="914400"/>
            <a:ext cx="8642350" cy="5643563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altLang="ru-RU" sz="2800" b="0">
                <a:solidFill>
                  <a:srgbClr val="800080"/>
                </a:solidFill>
              </a:rPr>
              <a:t>В случае если в пакете IP имеется байт, тождественный символу “</a:t>
            </a:r>
            <a:r>
              <a:rPr lang="ru-RU" altLang="ru-RU" sz="2800" b="0" i="1">
                <a:solidFill>
                  <a:srgbClr val="800080"/>
                </a:solidFill>
              </a:rPr>
              <a:t>END</a:t>
            </a:r>
            <a:r>
              <a:rPr lang="ru-RU" altLang="ru-RU" sz="2800" b="0">
                <a:solidFill>
                  <a:srgbClr val="800080"/>
                </a:solidFill>
              </a:rPr>
              <a:t>”, то он заменяется двухбайтовой последовательностью, состоящей из специальных символов “</a:t>
            </a:r>
            <a:r>
              <a:rPr lang="ru-RU" altLang="ru-RU" sz="2800" b="0" i="1">
                <a:solidFill>
                  <a:srgbClr val="800080"/>
                </a:solidFill>
              </a:rPr>
              <a:t>ESC</a:t>
            </a:r>
            <a:r>
              <a:rPr lang="ru-RU" altLang="ru-RU" sz="2800" b="0">
                <a:solidFill>
                  <a:srgbClr val="800080"/>
                </a:solidFill>
              </a:rPr>
              <a:t>“ (“</a:t>
            </a:r>
            <a:r>
              <a:rPr lang="ru-RU" altLang="ru-RU" sz="2800" b="0" i="1">
                <a:solidFill>
                  <a:srgbClr val="800080"/>
                </a:solidFill>
              </a:rPr>
              <a:t>DB</a:t>
            </a:r>
            <a:r>
              <a:rPr lang="ru-RU" altLang="ru-RU" sz="2800" b="0">
                <a:solidFill>
                  <a:srgbClr val="800080"/>
                </a:solidFill>
              </a:rPr>
              <a:t>” — </a:t>
            </a:r>
            <a:r>
              <a:rPr lang="ru-RU" altLang="ru-RU" sz="2800" b="0" i="1">
                <a:solidFill>
                  <a:srgbClr val="800080"/>
                </a:solidFill>
              </a:rPr>
              <a:t>11011011</a:t>
            </a:r>
            <a:r>
              <a:rPr lang="ru-RU" altLang="ru-RU" sz="2800" b="0">
                <a:solidFill>
                  <a:srgbClr val="800080"/>
                </a:solidFill>
              </a:rPr>
              <a:t>) и “</a:t>
            </a:r>
            <a:r>
              <a:rPr lang="ru-RU" altLang="ru-RU" sz="2800" b="0" i="1">
                <a:solidFill>
                  <a:srgbClr val="800080"/>
                </a:solidFill>
              </a:rPr>
              <a:t>DC</a:t>
            </a:r>
            <a:r>
              <a:rPr lang="ru-RU" altLang="ru-RU" sz="2800" b="0">
                <a:solidFill>
                  <a:srgbClr val="800080"/>
                </a:solidFill>
              </a:rPr>
              <a:t>” (</a:t>
            </a:r>
            <a:r>
              <a:rPr lang="ru-RU" altLang="ru-RU" sz="2800" b="0" i="1">
                <a:solidFill>
                  <a:srgbClr val="800080"/>
                </a:solidFill>
              </a:rPr>
              <a:t>11011100</a:t>
            </a:r>
            <a:r>
              <a:rPr lang="ru-RU" altLang="ru-RU" sz="2800" b="0">
                <a:solidFill>
                  <a:srgbClr val="800080"/>
                </a:solidFill>
              </a:rPr>
              <a:t>). (Применяемый в протоколе SLIP символ “</a:t>
            </a:r>
            <a:r>
              <a:rPr lang="ru-RU" altLang="ru-RU" sz="2800" b="0" i="1">
                <a:solidFill>
                  <a:srgbClr val="800080"/>
                </a:solidFill>
              </a:rPr>
              <a:t>ESC</a:t>
            </a:r>
            <a:r>
              <a:rPr lang="ru-RU" altLang="ru-RU" sz="2800" b="0">
                <a:solidFill>
                  <a:srgbClr val="800080"/>
                </a:solidFill>
              </a:rPr>
              <a:t>“ не равен символу “</a:t>
            </a:r>
            <a:r>
              <a:rPr lang="ru-RU" altLang="ru-RU" sz="2800" b="0" i="1">
                <a:solidFill>
                  <a:srgbClr val="800080"/>
                </a:solidFill>
              </a:rPr>
              <a:t>ESC</a:t>
            </a:r>
            <a:r>
              <a:rPr lang="ru-RU" altLang="ru-RU" sz="2800" b="0">
                <a:solidFill>
                  <a:srgbClr val="800080"/>
                </a:solidFill>
              </a:rPr>
              <a:t>” в коде </a:t>
            </a:r>
            <a:r>
              <a:rPr lang="ru-RU" altLang="ru-RU" sz="2800" b="0" i="1">
                <a:solidFill>
                  <a:srgbClr val="800080"/>
                </a:solidFill>
              </a:rPr>
              <a:t>ASCII</a:t>
            </a:r>
            <a:r>
              <a:rPr lang="ru-RU" altLang="ru-RU" sz="2800" b="0">
                <a:solidFill>
                  <a:srgbClr val="800080"/>
                </a:solidFill>
              </a:rPr>
              <a:t>, поэтому обозначают его “</a:t>
            </a:r>
            <a:r>
              <a:rPr lang="ru-RU" altLang="ru-RU" sz="2800" b="0" i="1">
                <a:solidFill>
                  <a:srgbClr val="800080"/>
                </a:solidFill>
              </a:rPr>
              <a:t>SLIP ESC</a:t>
            </a:r>
            <a:r>
              <a:rPr lang="ru-RU" altLang="ru-RU" sz="2800" b="0">
                <a:solidFill>
                  <a:srgbClr val="800080"/>
                </a:solidFill>
              </a:rPr>
              <a:t>”.) Если же байт данных тождествен символу “</a:t>
            </a:r>
            <a:r>
              <a:rPr lang="ru-RU" altLang="ru-RU" sz="2800" b="0" i="1">
                <a:solidFill>
                  <a:srgbClr val="800080"/>
                </a:solidFill>
              </a:rPr>
              <a:t>SLIP ESC</a:t>
            </a:r>
            <a:r>
              <a:rPr lang="ru-RU" altLang="ru-RU" sz="2800" b="0">
                <a:solidFill>
                  <a:srgbClr val="800080"/>
                </a:solidFill>
              </a:rPr>
              <a:t>”, то он заменяется двухбайтовой последовательностью, состоящей из собственно символа “</a:t>
            </a:r>
            <a:r>
              <a:rPr lang="ru-RU" altLang="ru-RU" sz="2800" b="0" i="1">
                <a:solidFill>
                  <a:srgbClr val="800080"/>
                </a:solidFill>
              </a:rPr>
              <a:t>SLIP ESC</a:t>
            </a:r>
            <a:r>
              <a:rPr lang="ru-RU" altLang="ru-RU" sz="2800" b="0">
                <a:solidFill>
                  <a:srgbClr val="800080"/>
                </a:solidFill>
              </a:rPr>
              <a:t>” и символа “</a:t>
            </a:r>
            <a:r>
              <a:rPr lang="ru-RU" altLang="ru-RU" sz="2800" b="0" i="1">
                <a:solidFill>
                  <a:srgbClr val="800080"/>
                </a:solidFill>
              </a:rPr>
              <a:t>DD</a:t>
            </a:r>
            <a:r>
              <a:rPr lang="ru-RU" altLang="ru-RU" sz="2800" b="0">
                <a:solidFill>
                  <a:srgbClr val="800080"/>
                </a:solidFill>
              </a:rPr>
              <a:t>”(</a:t>
            </a:r>
            <a:r>
              <a:rPr lang="ru-RU" altLang="ru-RU" sz="2800" b="0" i="1">
                <a:solidFill>
                  <a:srgbClr val="800080"/>
                </a:solidFill>
              </a:rPr>
              <a:t>11011101</a:t>
            </a:r>
            <a:r>
              <a:rPr lang="ru-RU" altLang="ru-RU" sz="2800" b="0">
                <a:solidFill>
                  <a:srgbClr val="800080"/>
                </a:solidFill>
              </a:rPr>
              <a:t>). После последнего байта пакета IP передается символ “</a:t>
            </a:r>
            <a:r>
              <a:rPr lang="ru-RU" altLang="ru-RU" sz="2800" b="0" i="1">
                <a:solidFill>
                  <a:srgbClr val="800080"/>
                </a:solidFill>
              </a:rPr>
              <a:t>END</a:t>
            </a:r>
            <a:r>
              <a:rPr lang="ru-RU" altLang="ru-RU" sz="2800" b="0">
                <a:solidFill>
                  <a:srgbClr val="800080"/>
                </a:solidFill>
              </a:rPr>
              <a:t>”.</a:t>
            </a:r>
            <a:r>
              <a:rPr lang="ru-RU" altLang="ru-RU" sz="28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236549" name="Text Box 5"/>
          <p:cNvSpPr txBox="1">
            <a:spLocks noChangeArrowheads="1"/>
          </p:cNvSpPr>
          <p:nvPr/>
        </p:nvSpPr>
        <p:spPr bwMode="auto">
          <a:xfrm>
            <a:off x="0" y="0"/>
            <a:ext cx="7283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sz="2000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№9: </a:t>
            </a:r>
            <a:r>
              <a:rPr lang="ru-RU" altLang="ru-RU" sz="2000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Протоколы канального уровня SLIP и PPP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660" name="Text Box 92"/>
          <p:cNvSpPr txBox="1">
            <a:spLocks noChangeArrowheads="1"/>
          </p:cNvSpPr>
          <p:nvPr/>
        </p:nvSpPr>
        <p:spPr bwMode="auto">
          <a:xfrm>
            <a:off x="0" y="0"/>
            <a:ext cx="7283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sz="2000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№9: </a:t>
            </a:r>
            <a:r>
              <a:rPr lang="ru-RU" altLang="ru-RU" sz="2000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Протоколы канального уровня SLIP и PPP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237662" name="Text Box 94"/>
          <p:cNvSpPr txBox="1">
            <a:spLocks noChangeArrowheads="1"/>
          </p:cNvSpPr>
          <p:nvPr/>
        </p:nvSpPr>
        <p:spPr bwMode="auto">
          <a:xfrm>
            <a:off x="250825" y="825500"/>
            <a:ext cx="8642350" cy="564832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altLang="ru-RU" sz="2600" b="0">
                <a:solidFill>
                  <a:srgbClr val="800080"/>
                </a:solidFill>
              </a:rPr>
              <a:t>Механизм формирования кадра показан на рис.9.1. Здесь приведены стандартный IP-пакет, один байт которого тождествен символу “</a:t>
            </a:r>
            <a:r>
              <a:rPr lang="ru-RU" altLang="ru-RU" sz="2600" b="0" i="1">
                <a:solidFill>
                  <a:srgbClr val="800080"/>
                </a:solidFill>
              </a:rPr>
              <a:t>END</a:t>
            </a:r>
            <a:r>
              <a:rPr lang="ru-RU" altLang="ru-RU" sz="2600" b="0">
                <a:solidFill>
                  <a:srgbClr val="800080"/>
                </a:solidFill>
              </a:rPr>
              <a:t>”, а другой — символу “</a:t>
            </a:r>
            <a:r>
              <a:rPr lang="ru-RU" altLang="ru-RU" sz="2600" b="0" i="1">
                <a:solidFill>
                  <a:srgbClr val="800080"/>
                </a:solidFill>
              </a:rPr>
              <a:t>SLIP ESC</a:t>
            </a:r>
            <a:r>
              <a:rPr lang="ru-RU" altLang="ru-RU" sz="2600" b="0">
                <a:solidFill>
                  <a:srgbClr val="800080"/>
                </a:solidFill>
              </a:rPr>
              <a:t>”, и соответствующий ему кадр SLIP-протокола, который больше на 4 байта. SLIP-протокол не определяет максимально допустимую длину “информационного поля” передаваемого “кадра”, однако, реальный размер “вкладываемого в кадр” пакета IP не должен превышать 1006 байтов. Данное ограничение связано с первой реализацией SLIP-протокола в соответствующей ОС B</a:t>
            </a:r>
            <a:r>
              <a:rPr lang="en-US" altLang="ru-RU" sz="2600" b="0">
                <a:solidFill>
                  <a:srgbClr val="800080"/>
                </a:solidFill>
              </a:rPr>
              <a:t>ERKLEY</a:t>
            </a:r>
            <a:r>
              <a:rPr lang="ru-RU" altLang="ru-RU" sz="2600" b="0">
                <a:solidFill>
                  <a:srgbClr val="800080"/>
                </a:solidFill>
              </a:rPr>
              <a:t> U</a:t>
            </a:r>
            <a:r>
              <a:rPr lang="en-US" altLang="ru-RU" sz="2600" b="0">
                <a:solidFill>
                  <a:srgbClr val="800080"/>
                </a:solidFill>
              </a:rPr>
              <a:t>NIX</a:t>
            </a:r>
            <a:r>
              <a:rPr lang="ru-RU" altLang="ru-RU" sz="2600" b="0">
                <a:solidFill>
                  <a:srgbClr val="800080"/>
                </a:solidFill>
              </a:rPr>
              <a:t>, и поэтому соблюдение его необходимо для обеспечения требуемой совместимости разных реализаций (версий) SLIP-протокола.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607" name="Text Box 15"/>
          <p:cNvSpPr txBox="1">
            <a:spLocks noChangeArrowheads="1"/>
          </p:cNvSpPr>
          <p:nvPr/>
        </p:nvSpPr>
        <p:spPr bwMode="auto">
          <a:xfrm>
            <a:off x="244475" y="925513"/>
            <a:ext cx="8655050" cy="564832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3525" indent="-263525">
              <a:tabLst>
                <a:tab pos="263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263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263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263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263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63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63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63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63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ru-RU" altLang="ru-RU" sz="2600" b="0">
                <a:solidFill>
                  <a:srgbClr val="800080"/>
                </a:solidFill>
              </a:rPr>
              <a:t>Недостатки SLIP-протокола:</a:t>
            </a:r>
          </a:p>
          <a:p>
            <a:pPr>
              <a:buFont typeface="Symbol" panose="05050102010706020507" pitchFamily="18" charset="2"/>
              <a:buChar char="à"/>
            </a:pPr>
            <a:r>
              <a:rPr lang="ru-RU" altLang="ru-RU" sz="2600" b="0">
                <a:solidFill>
                  <a:srgbClr val="800080"/>
                </a:solidFill>
              </a:rPr>
              <a:t>во-первых, SLIP-протокол не обеспечивает обмен адресной информацией. Это ограничение не позволяет использовать SLIP-протокол для некоторых видов сетевых услуг;</a:t>
            </a:r>
          </a:p>
          <a:p>
            <a:pPr>
              <a:buFont typeface="Symbol" panose="05050102010706020507" pitchFamily="18" charset="2"/>
              <a:buChar char="à"/>
            </a:pPr>
            <a:r>
              <a:rPr lang="ru-RU" altLang="ru-RU" sz="2600" b="0">
                <a:solidFill>
                  <a:srgbClr val="800080"/>
                </a:solidFill>
              </a:rPr>
              <a:t>во-вторых, отсутствие индикации типа протокола, пакет которого “вкладывается” в кадр SLIP. Поэтому через последовательную линию по SLIP-протоколу можно передавать трафик лишь одного сетевого протокола;</a:t>
            </a:r>
          </a:p>
          <a:p>
            <a:pPr>
              <a:buFont typeface="Symbol" panose="05050102010706020507" pitchFamily="18" charset="2"/>
              <a:buChar char="à"/>
            </a:pPr>
            <a:r>
              <a:rPr lang="ru-RU" altLang="ru-RU" sz="2600" b="0">
                <a:solidFill>
                  <a:srgbClr val="800080"/>
                </a:solidFill>
              </a:rPr>
              <a:t>в-третьих, в SLIP-протоколе не предусмотрены процедуры обнаружения и коррекции ошибок. Эти функции обеспечивают протоколы вышележащих уровней.</a:t>
            </a:r>
          </a:p>
        </p:txBody>
      </p:sp>
      <p:sp>
        <p:nvSpPr>
          <p:cNvPr id="238608" name="Text Box 16"/>
          <p:cNvSpPr txBox="1">
            <a:spLocks noChangeArrowheads="1"/>
          </p:cNvSpPr>
          <p:nvPr/>
        </p:nvSpPr>
        <p:spPr bwMode="auto">
          <a:xfrm>
            <a:off x="0" y="0"/>
            <a:ext cx="7283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sz="2000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№9: </a:t>
            </a:r>
            <a:r>
              <a:rPr lang="ru-RU" altLang="ru-RU" sz="2000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Протоколы канального уровня SLIP и PPP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1748</TotalTime>
  <Words>1642</Words>
  <Application>Microsoft Office PowerPoint</Application>
  <PresentationFormat>Экран (4:3)</PresentationFormat>
  <Paragraphs>165</Paragraphs>
  <Slides>22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8" baseType="lpstr">
      <vt:lpstr>Arial</vt:lpstr>
      <vt:lpstr>Tahoma</vt:lpstr>
      <vt:lpstr>Arial Narrow</vt:lpstr>
      <vt:lpstr>Symbol</vt:lpstr>
      <vt:lpstr>Times New Roman</vt:lpstr>
      <vt:lpstr>Оформление по умолчанию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Мельников Дмитрий</dc:creator>
  <cp:lastModifiedBy>Пользователь Windows</cp:lastModifiedBy>
  <cp:revision>122</cp:revision>
  <dcterms:created xsi:type="dcterms:W3CDTF">2008-08-28T16:29:17Z</dcterms:created>
  <dcterms:modified xsi:type="dcterms:W3CDTF">2022-09-09T18:07:01Z</dcterms:modified>
</cp:coreProperties>
</file>