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0" r:id="rId3"/>
    <p:sldId id="261" r:id="rId4"/>
    <p:sldId id="262" r:id="rId5"/>
    <p:sldId id="263" r:id="rId6"/>
    <p:sldId id="264" r:id="rId7"/>
    <p:sldId id="265" r:id="rId8"/>
    <p:sldId id="266" r:id="rId9"/>
    <p:sldId id="267" r:id="rId10"/>
    <p:sldId id="407" r:id="rId11"/>
    <p:sldId id="268" r:id="rId12"/>
    <p:sldId id="40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404" r:id="rId65"/>
    <p:sldId id="405" r:id="rId66"/>
    <p:sldId id="406" r:id="rId67"/>
    <p:sldId id="321" r:id="rId68"/>
    <p:sldId id="320" r:id="rId69"/>
    <p:sldId id="410" r:id="rId70"/>
    <p:sldId id="411" r:id="rId71"/>
    <p:sldId id="412" r:id="rId72"/>
    <p:sldId id="413" r:id="rId73"/>
    <p:sldId id="414" r:id="rId74"/>
    <p:sldId id="415" r:id="rId75"/>
    <p:sldId id="416" r:id="rId76"/>
    <p:sldId id="417" r:id="rId77"/>
    <p:sldId id="418" r:id="rId78"/>
    <p:sldId id="419" r:id="rId79"/>
    <p:sldId id="420" r:id="rId80"/>
    <p:sldId id="421" r:id="rId81"/>
    <p:sldId id="422" r:id="rId82"/>
    <p:sldId id="423" r:id="rId83"/>
    <p:sldId id="409" r:id="rId84"/>
    <p:sldId id="322"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39" r:id="rId102"/>
    <p:sldId id="340" r:id="rId103"/>
    <p:sldId id="341" r:id="rId104"/>
    <p:sldId id="424" r:id="rId105"/>
    <p:sldId id="342" r:id="rId106"/>
    <p:sldId id="343" r:id="rId107"/>
    <p:sldId id="344" r:id="rId108"/>
    <p:sldId id="345" r:id="rId109"/>
    <p:sldId id="346" r:id="rId110"/>
    <p:sldId id="347" r:id="rId111"/>
    <p:sldId id="425"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48" r:id="rId135"/>
    <p:sldId id="449" r:id="rId136"/>
    <p:sldId id="450" r:id="rId137"/>
    <p:sldId id="451" r:id="rId138"/>
    <p:sldId id="452" r:id="rId139"/>
    <p:sldId id="348" r:id="rId140"/>
    <p:sldId id="349" r:id="rId141"/>
    <p:sldId id="350" r:id="rId142"/>
    <p:sldId id="351" r:id="rId143"/>
    <p:sldId id="352" r:id="rId144"/>
    <p:sldId id="453" r:id="rId145"/>
    <p:sldId id="454" r:id="rId146"/>
    <p:sldId id="353" r:id="rId147"/>
    <p:sldId id="354" r:id="rId148"/>
    <p:sldId id="355" r:id="rId149"/>
    <p:sldId id="356" r:id="rId150"/>
    <p:sldId id="357" r:id="rId151"/>
    <p:sldId id="358" r:id="rId152"/>
    <p:sldId id="359" r:id="rId153"/>
    <p:sldId id="360" r:id="rId154"/>
    <p:sldId id="361" r:id="rId155"/>
    <p:sldId id="362" r:id="rId156"/>
    <p:sldId id="363" r:id="rId157"/>
    <p:sldId id="364" r:id="rId158"/>
    <p:sldId id="366" r:id="rId159"/>
    <p:sldId id="365" r:id="rId160"/>
    <p:sldId id="367" r:id="rId161"/>
    <p:sldId id="368" r:id="rId162"/>
    <p:sldId id="369" r:id="rId163"/>
    <p:sldId id="370" r:id="rId164"/>
    <p:sldId id="371" r:id="rId165"/>
    <p:sldId id="372" r:id="rId166"/>
    <p:sldId id="373" r:id="rId167"/>
    <p:sldId id="374" r:id="rId168"/>
    <p:sldId id="375" r:id="rId169"/>
  </p:sldIdLst>
  <p:sldSz cx="9144000" cy="6858000" type="screen4x3"/>
  <p:notesSz cx="6858000" cy="9144000"/>
  <p:defaultTextStyle>
    <a:defPPr>
      <a:defRPr lang="en-US"/>
    </a:defPPr>
    <a:lvl1pPr algn="ctr" rtl="0" fontAlgn="base">
      <a:spcBef>
        <a:spcPct val="0"/>
      </a:spcBef>
      <a:spcAft>
        <a:spcPct val="0"/>
      </a:spcAft>
      <a:defRPr sz="3200" kern="1200">
        <a:solidFill>
          <a:srgbClr val="FFAFFF"/>
        </a:solidFill>
        <a:latin typeface="Verdana" pitchFamily="34" charset="0"/>
        <a:ea typeface="+mn-ea"/>
        <a:cs typeface="+mn-cs"/>
      </a:defRPr>
    </a:lvl1pPr>
    <a:lvl2pPr marL="457200" algn="ctr" rtl="0" fontAlgn="base">
      <a:spcBef>
        <a:spcPct val="0"/>
      </a:spcBef>
      <a:spcAft>
        <a:spcPct val="0"/>
      </a:spcAft>
      <a:defRPr sz="3200" kern="1200">
        <a:solidFill>
          <a:srgbClr val="FFAFFF"/>
        </a:solidFill>
        <a:latin typeface="Verdana" pitchFamily="34" charset="0"/>
        <a:ea typeface="+mn-ea"/>
        <a:cs typeface="+mn-cs"/>
      </a:defRPr>
    </a:lvl2pPr>
    <a:lvl3pPr marL="914400" algn="ctr" rtl="0" fontAlgn="base">
      <a:spcBef>
        <a:spcPct val="0"/>
      </a:spcBef>
      <a:spcAft>
        <a:spcPct val="0"/>
      </a:spcAft>
      <a:defRPr sz="3200" kern="1200">
        <a:solidFill>
          <a:srgbClr val="FFAFFF"/>
        </a:solidFill>
        <a:latin typeface="Verdana" pitchFamily="34" charset="0"/>
        <a:ea typeface="+mn-ea"/>
        <a:cs typeface="+mn-cs"/>
      </a:defRPr>
    </a:lvl3pPr>
    <a:lvl4pPr marL="1371600" algn="ctr" rtl="0" fontAlgn="base">
      <a:spcBef>
        <a:spcPct val="0"/>
      </a:spcBef>
      <a:spcAft>
        <a:spcPct val="0"/>
      </a:spcAft>
      <a:defRPr sz="3200" kern="1200">
        <a:solidFill>
          <a:srgbClr val="FFAFFF"/>
        </a:solidFill>
        <a:latin typeface="Verdana" pitchFamily="34" charset="0"/>
        <a:ea typeface="+mn-ea"/>
        <a:cs typeface="+mn-cs"/>
      </a:defRPr>
    </a:lvl4pPr>
    <a:lvl5pPr marL="1828800" algn="ctr" rtl="0" fontAlgn="base">
      <a:spcBef>
        <a:spcPct val="0"/>
      </a:spcBef>
      <a:spcAft>
        <a:spcPct val="0"/>
      </a:spcAft>
      <a:defRPr sz="3200" kern="1200">
        <a:solidFill>
          <a:srgbClr val="FFAFFF"/>
        </a:solidFill>
        <a:latin typeface="Verdana" pitchFamily="34" charset="0"/>
        <a:ea typeface="+mn-ea"/>
        <a:cs typeface="+mn-cs"/>
      </a:defRPr>
    </a:lvl5pPr>
    <a:lvl6pPr marL="2286000" algn="l" defTabSz="914400" rtl="0" eaLnBrk="1" latinLnBrk="0" hangingPunct="1">
      <a:defRPr sz="3200" kern="1200">
        <a:solidFill>
          <a:srgbClr val="FFAFFF"/>
        </a:solidFill>
        <a:latin typeface="Verdana" pitchFamily="34" charset="0"/>
        <a:ea typeface="+mn-ea"/>
        <a:cs typeface="+mn-cs"/>
      </a:defRPr>
    </a:lvl6pPr>
    <a:lvl7pPr marL="2743200" algn="l" defTabSz="914400" rtl="0" eaLnBrk="1" latinLnBrk="0" hangingPunct="1">
      <a:defRPr sz="3200" kern="1200">
        <a:solidFill>
          <a:srgbClr val="FFAFFF"/>
        </a:solidFill>
        <a:latin typeface="Verdana" pitchFamily="34" charset="0"/>
        <a:ea typeface="+mn-ea"/>
        <a:cs typeface="+mn-cs"/>
      </a:defRPr>
    </a:lvl7pPr>
    <a:lvl8pPr marL="3200400" algn="l" defTabSz="914400" rtl="0" eaLnBrk="1" latinLnBrk="0" hangingPunct="1">
      <a:defRPr sz="3200" kern="1200">
        <a:solidFill>
          <a:srgbClr val="FFAFFF"/>
        </a:solidFill>
        <a:latin typeface="Verdana" pitchFamily="34" charset="0"/>
        <a:ea typeface="+mn-ea"/>
        <a:cs typeface="+mn-cs"/>
      </a:defRPr>
    </a:lvl8pPr>
    <a:lvl9pPr marL="3657600" algn="l" defTabSz="914400" rtl="0" eaLnBrk="1" latinLnBrk="0" hangingPunct="1">
      <a:defRPr sz="32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6666"/>
    <a:srgbClr val="006699"/>
    <a:srgbClr val="FFCCFF"/>
    <a:srgbClr val="CCECFF"/>
    <a:srgbClr val="CCFFCC"/>
    <a:srgbClr val="9900CC"/>
    <a:srgbClr val="FFCCCC"/>
    <a:srgbClr val="3399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0" autoAdjust="0"/>
    <p:restoredTop sz="94780" autoAdjust="0"/>
  </p:normalViewPr>
  <p:slideViewPr>
    <p:cSldViewPr>
      <p:cViewPr varScale="1">
        <p:scale>
          <a:sx n="84" d="100"/>
          <a:sy n="84" d="100"/>
        </p:scale>
        <p:origin x="133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74"/>
    </p:cViewPr>
  </p:sorter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6146"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endParaRPr lang="ru-RU"/>
          </a:p>
        </p:txBody>
      </p:sp>
      <p:sp>
        <p:nvSpPr>
          <p:cNvPr id="6147"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endParaRPr lang="ru-RU"/>
          </a:p>
        </p:txBody>
      </p:sp>
      <p:sp>
        <p:nvSpPr>
          <p:cNvPr id="6148"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endParaRPr lang="ru-RU"/>
          </a:p>
        </p:txBody>
      </p:sp>
      <p:sp>
        <p:nvSpPr>
          <p:cNvPr id="6149"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endParaRPr lang="ru-RU"/>
          </a:p>
        </p:txBody>
      </p:sp>
      <p:sp>
        <p:nvSpPr>
          <p:cNvPr id="6150"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endParaRPr lang="ru-RU"/>
          </a:p>
        </p:txBody>
      </p:sp>
      <p:sp>
        <p:nvSpPr>
          <p:cNvPr id="6151"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endParaRPr lang="ru-RU"/>
          </a:p>
        </p:txBody>
      </p:sp>
      <p:sp>
        <p:nvSpPr>
          <p:cNvPr id="6152"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endParaRPr lang="ru-RU"/>
          </a:p>
        </p:txBody>
      </p:sp>
      <p:sp>
        <p:nvSpPr>
          <p:cNvPr id="6153"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endParaRPr lang="ru-RU"/>
          </a:p>
        </p:txBody>
      </p:sp>
      <p:sp>
        <p:nvSpPr>
          <p:cNvPr id="6154" name="Freeform 10"/>
          <p:cNvSpPr>
            <a:spLocks/>
          </p:cNvSpPr>
          <p:nvPr/>
        </p:nvSpPr>
        <p:spPr bwMode="hidden">
          <a:xfrm rot="-54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endParaRPr lang="ru-RU"/>
          </a:p>
        </p:txBody>
      </p:sp>
      <p:pic>
        <p:nvPicPr>
          <p:cNvPr id="6155"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6158" name="Rectangle 14"/>
          <p:cNvSpPr>
            <a:spLocks noGrp="1" noChangeArrowheads="1"/>
          </p:cNvSpPr>
          <p:nvPr>
            <p:ph type="dt" sz="half" idx="2"/>
          </p:nvPr>
        </p:nvSpPr>
        <p:spPr>
          <a:xfrm>
            <a:off x="1143000" y="6248400"/>
            <a:ext cx="1905000" cy="457200"/>
          </a:xfrm>
        </p:spPr>
        <p:txBody>
          <a:bodyPr/>
          <a:lstStyle>
            <a:lvl1pPr>
              <a:defRPr/>
            </a:lvl1pPr>
          </a:lstStyle>
          <a:p>
            <a:endParaRPr lang="en-US"/>
          </a:p>
        </p:txBody>
      </p:sp>
      <p:sp>
        <p:nvSpPr>
          <p:cNvPr id="6159" name="Rectangle 15"/>
          <p:cNvSpPr>
            <a:spLocks noGrp="1" noChangeArrowheads="1"/>
          </p:cNvSpPr>
          <p:nvPr>
            <p:ph type="ftr" sz="quarter" idx="3"/>
          </p:nvPr>
        </p:nvSpPr>
        <p:spPr>
          <a:xfrm>
            <a:off x="3581400" y="6248400"/>
            <a:ext cx="2895600" cy="457200"/>
          </a:xfrm>
        </p:spPr>
        <p:txBody>
          <a:bodyPr/>
          <a:lstStyle>
            <a:lvl1pPr>
              <a:defRPr/>
            </a:lvl1pPr>
          </a:lstStyle>
          <a:p>
            <a:endParaRPr lang="en-US"/>
          </a:p>
        </p:txBody>
      </p:sp>
      <p:sp>
        <p:nvSpPr>
          <p:cNvPr id="6160" name="Rectangle 16"/>
          <p:cNvSpPr>
            <a:spLocks noGrp="1" noChangeArrowheads="1"/>
          </p:cNvSpPr>
          <p:nvPr>
            <p:ph type="sldNum" sz="quarter" idx="4"/>
          </p:nvPr>
        </p:nvSpPr>
        <p:spPr>
          <a:xfrm>
            <a:off x="7010400" y="6248400"/>
            <a:ext cx="1905000" cy="457200"/>
          </a:xfrm>
        </p:spPr>
        <p:txBody>
          <a:bodyPr/>
          <a:lstStyle>
            <a:lvl1pPr>
              <a:defRPr/>
            </a:lvl1pPr>
          </a:lstStyle>
          <a:p>
            <a:fld id="{ACCE8119-DB7E-45BF-A8B3-0C8675215DE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endParaRPr lang="en-US"/>
          </a:p>
        </p:txBody>
      </p:sp>
      <p:sp>
        <p:nvSpPr>
          <p:cNvPr id="6" name="Номер слайда 5"/>
          <p:cNvSpPr>
            <a:spLocks noGrp="1"/>
          </p:cNvSpPr>
          <p:nvPr>
            <p:ph type="sldNum" sz="quarter" idx="12"/>
          </p:nvPr>
        </p:nvSpPr>
        <p:spPr/>
        <p:txBody>
          <a:bodyPr/>
          <a:lstStyle>
            <a:lvl1pPr>
              <a:defRPr/>
            </a:lvl1pPr>
          </a:lstStyle>
          <a:p>
            <a:fld id="{26F70FAD-80BC-432A-951B-06F778CE230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endParaRPr lang="en-US"/>
          </a:p>
        </p:txBody>
      </p:sp>
      <p:sp>
        <p:nvSpPr>
          <p:cNvPr id="6" name="Номер слайда 5"/>
          <p:cNvSpPr>
            <a:spLocks noGrp="1"/>
          </p:cNvSpPr>
          <p:nvPr>
            <p:ph type="sldNum" sz="quarter" idx="12"/>
          </p:nvPr>
        </p:nvSpPr>
        <p:spPr/>
        <p:txBody>
          <a:bodyPr/>
          <a:lstStyle>
            <a:lvl1pPr>
              <a:defRPr/>
            </a:lvl1pPr>
          </a:lstStyle>
          <a:p>
            <a:fld id="{B01B3DC3-3231-4D2B-B22A-AA0284C4071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endParaRPr lang="en-US"/>
          </a:p>
        </p:txBody>
      </p:sp>
      <p:sp>
        <p:nvSpPr>
          <p:cNvPr id="6" name="Номер слайда 5"/>
          <p:cNvSpPr>
            <a:spLocks noGrp="1"/>
          </p:cNvSpPr>
          <p:nvPr>
            <p:ph type="sldNum" sz="quarter" idx="12"/>
          </p:nvPr>
        </p:nvSpPr>
        <p:spPr/>
        <p:txBody>
          <a:bodyPr/>
          <a:lstStyle>
            <a:lvl1pPr>
              <a:defRPr/>
            </a:lvl1pPr>
          </a:lstStyle>
          <a:p>
            <a:fld id="{A7AA8B82-30D7-4956-A6BA-FCCF623A5B2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en-US"/>
          </a:p>
        </p:txBody>
      </p:sp>
      <p:sp>
        <p:nvSpPr>
          <p:cNvPr id="5" name="Нижний колонтитул 4"/>
          <p:cNvSpPr>
            <a:spLocks noGrp="1"/>
          </p:cNvSpPr>
          <p:nvPr>
            <p:ph type="ftr" sz="quarter" idx="11"/>
          </p:nvPr>
        </p:nvSpPr>
        <p:spPr/>
        <p:txBody>
          <a:bodyPr/>
          <a:lstStyle>
            <a:lvl1pPr>
              <a:defRPr/>
            </a:lvl1pPr>
          </a:lstStyle>
          <a:p>
            <a:endParaRPr lang="en-US"/>
          </a:p>
        </p:txBody>
      </p:sp>
      <p:sp>
        <p:nvSpPr>
          <p:cNvPr id="6" name="Номер слайда 5"/>
          <p:cNvSpPr>
            <a:spLocks noGrp="1"/>
          </p:cNvSpPr>
          <p:nvPr>
            <p:ph type="sldNum" sz="quarter" idx="12"/>
          </p:nvPr>
        </p:nvSpPr>
        <p:spPr/>
        <p:txBody>
          <a:bodyPr/>
          <a:lstStyle>
            <a:lvl1pPr>
              <a:defRPr/>
            </a:lvl1pPr>
          </a:lstStyle>
          <a:p>
            <a:fld id="{24E6586B-7FF2-496E-9489-41EF348FFD4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endParaRPr lang="en-US"/>
          </a:p>
        </p:txBody>
      </p:sp>
      <p:sp>
        <p:nvSpPr>
          <p:cNvPr id="7" name="Номер слайда 6"/>
          <p:cNvSpPr>
            <a:spLocks noGrp="1"/>
          </p:cNvSpPr>
          <p:nvPr>
            <p:ph type="sldNum" sz="quarter" idx="12"/>
          </p:nvPr>
        </p:nvSpPr>
        <p:spPr/>
        <p:txBody>
          <a:bodyPr/>
          <a:lstStyle>
            <a:lvl1pPr>
              <a:defRPr/>
            </a:lvl1pPr>
          </a:lstStyle>
          <a:p>
            <a:fld id="{69D7FFFF-14C2-4BAE-A9F6-55B6063F588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en-US"/>
          </a:p>
        </p:txBody>
      </p:sp>
      <p:sp>
        <p:nvSpPr>
          <p:cNvPr id="8" name="Нижний колонтитул 7"/>
          <p:cNvSpPr>
            <a:spLocks noGrp="1"/>
          </p:cNvSpPr>
          <p:nvPr>
            <p:ph type="ftr" sz="quarter" idx="11"/>
          </p:nvPr>
        </p:nvSpPr>
        <p:spPr/>
        <p:txBody>
          <a:bodyPr/>
          <a:lstStyle>
            <a:lvl1pPr>
              <a:defRPr/>
            </a:lvl1pPr>
          </a:lstStyle>
          <a:p>
            <a:endParaRPr lang="en-US"/>
          </a:p>
        </p:txBody>
      </p:sp>
      <p:sp>
        <p:nvSpPr>
          <p:cNvPr id="9" name="Номер слайда 8"/>
          <p:cNvSpPr>
            <a:spLocks noGrp="1"/>
          </p:cNvSpPr>
          <p:nvPr>
            <p:ph type="sldNum" sz="quarter" idx="12"/>
          </p:nvPr>
        </p:nvSpPr>
        <p:spPr/>
        <p:txBody>
          <a:bodyPr/>
          <a:lstStyle>
            <a:lvl1pPr>
              <a:defRPr/>
            </a:lvl1pPr>
          </a:lstStyle>
          <a:p>
            <a:fld id="{BB35418E-7445-4573-878B-90AD8B24937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en-US"/>
          </a:p>
        </p:txBody>
      </p:sp>
      <p:sp>
        <p:nvSpPr>
          <p:cNvPr id="4" name="Нижний колонтитул 3"/>
          <p:cNvSpPr>
            <a:spLocks noGrp="1"/>
          </p:cNvSpPr>
          <p:nvPr>
            <p:ph type="ftr" sz="quarter" idx="11"/>
          </p:nvPr>
        </p:nvSpPr>
        <p:spPr/>
        <p:txBody>
          <a:bodyPr/>
          <a:lstStyle>
            <a:lvl1pPr>
              <a:defRPr/>
            </a:lvl1pPr>
          </a:lstStyle>
          <a:p>
            <a:endParaRPr lang="en-US"/>
          </a:p>
        </p:txBody>
      </p:sp>
      <p:sp>
        <p:nvSpPr>
          <p:cNvPr id="5" name="Номер слайда 4"/>
          <p:cNvSpPr>
            <a:spLocks noGrp="1"/>
          </p:cNvSpPr>
          <p:nvPr>
            <p:ph type="sldNum" sz="quarter" idx="12"/>
          </p:nvPr>
        </p:nvSpPr>
        <p:spPr/>
        <p:txBody>
          <a:bodyPr/>
          <a:lstStyle>
            <a:lvl1pPr>
              <a:defRPr/>
            </a:lvl1pPr>
          </a:lstStyle>
          <a:p>
            <a:fld id="{82626298-FD08-4065-9BC3-71F66DA8355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en-US"/>
          </a:p>
        </p:txBody>
      </p:sp>
      <p:sp>
        <p:nvSpPr>
          <p:cNvPr id="3" name="Нижний колонтитул 2"/>
          <p:cNvSpPr>
            <a:spLocks noGrp="1"/>
          </p:cNvSpPr>
          <p:nvPr>
            <p:ph type="ftr" sz="quarter" idx="11"/>
          </p:nvPr>
        </p:nvSpPr>
        <p:spPr/>
        <p:txBody>
          <a:bodyPr/>
          <a:lstStyle>
            <a:lvl1pPr>
              <a:defRPr/>
            </a:lvl1pPr>
          </a:lstStyle>
          <a:p>
            <a:endParaRPr lang="en-US"/>
          </a:p>
        </p:txBody>
      </p:sp>
      <p:sp>
        <p:nvSpPr>
          <p:cNvPr id="4" name="Номер слайда 3"/>
          <p:cNvSpPr>
            <a:spLocks noGrp="1"/>
          </p:cNvSpPr>
          <p:nvPr>
            <p:ph type="sldNum" sz="quarter" idx="12"/>
          </p:nvPr>
        </p:nvSpPr>
        <p:spPr/>
        <p:txBody>
          <a:bodyPr/>
          <a:lstStyle>
            <a:lvl1pPr>
              <a:defRPr/>
            </a:lvl1pPr>
          </a:lstStyle>
          <a:p>
            <a:fld id="{D67F5149-03B6-46BF-B6C7-01B6F81DCAA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endParaRPr lang="en-US"/>
          </a:p>
        </p:txBody>
      </p:sp>
      <p:sp>
        <p:nvSpPr>
          <p:cNvPr id="7" name="Номер слайда 6"/>
          <p:cNvSpPr>
            <a:spLocks noGrp="1"/>
          </p:cNvSpPr>
          <p:nvPr>
            <p:ph type="sldNum" sz="quarter" idx="12"/>
          </p:nvPr>
        </p:nvSpPr>
        <p:spPr/>
        <p:txBody>
          <a:bodyPr/>
          <a:lstStyle>
            <a:lvl1pPr>
              <a:defRPr/>
            </a:lvl1pPr>
          </a:lstStyle>
          <a:p>
            <a:fld id="{C2D4BD69-9BAA-4E6A-A982-F17653B1F8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en-US"/>
          </a:p>
        </p:txBody>
      </p:sp>
      <p:sp>
        <p:nvSpPr>
          <p:cNvPr id="6" name="Нижний колонтитул 5"/>
          <p:cNvSpPr>
            <a:spLocks noGrp="1"/>
          </p:cNvSpPr>
          <p:nvPr>
            <p:ph type="ftr" sz="quarter" idx="11"/>
          </p:nvPr>
        </p:nvSpPr>
        <p:spPr/>
        <p:txBody>
          <a:bodyPr/>
          <a:lstStyle>
            <a:lvl1pPr>
              <a:defRPr/>
            </a:lvl1pPr>
          </a:lstStyle>
          <a:p>
            <a:endParaRPr lang="en-US"/>
          </a:p>
        </p:txBody>
      </p:sp>
      <p:sp>
        <p:nvSpPr>
          <p:cNvPr id="7" name="Номер слайда 6"/>
          <p:cNvSpPr>
            <a:spLocks noGrp="1"/>
          </p:cNvSpPr>
          <p:nvPr>
            <p:ph type="sldNum" sz="quarter" idx="12"/>
          </p:nvPr>
        </p:nvSpPr>
        <p:spPr/>
        <p:txBody>
          <a:bodyPr/>
          <a:lstStyle>
            <a:lvl1pPr>
              <a:defRPr/>
            </a:lvl1pPr>
          </a:lstStyle>
          <a:p>
            <a:fld id="{EF11591A-21B9-4DD9-A3BF-498AAEF3639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endParaRPr lang="ru-RU"/>
          </a:p>
        </p:txBody>
      </p:sp>
      <p:pic>
        <p:nvPicPr>
          <p:cNvPr id="5130"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p:spPr>
      </p:pic>
      <p:sp>
        <p:nvSpPr>
          <p:cNvPr id="5131"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2"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3BAFF72D-85CA-4FD5-A1D5-D025499987B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defRPr>
      </a:lvl2pPr>
      <a:lvl3pPr algn="l" rtl="0" fontAlgn="base">
        <a:spcBef>
          <a:spcPct val="0"/>
        </a:spcBef>
        <a:spcAft>
          <a:spcPct val="0"/>
        </a:spcAft>
        <a:defRPr sz="4400">
          <a:solidFill>
            <a:schemeClr val="tx2"/>
          </a:solidFill>
          <a:latin typeface="Arial" charset="0"/>
        </a:defRPr>
      </a:lvl3pPr>
      <a:lvl4pPr algn="l" rtl="0" fontAlgn="base">
        <a:spcBef>
          <a:spcPct val="0"/>
        </a:spcBef>
        <a:spcAft>
          <a:spcPct val="0"/>
        </a:spcAft>
        <a:defRPr sz="4400">
          <a:solidFill>
            <a:schemeClr val="tx2"/>
          </a:solidFill>
          <a:latin typeface="Arial" charset="0"/>
        </a:defRPr>
      </a:lvl4pPr>
      <a:lvl5pPr algn="l" rtl="0" fontAlgn="base">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793750" y="1473200"/>
            <a:ext cx="8350250" cy="1661993"/>
          </a:xfrm>
          <a:noFill/>
          <a:effectLst>
            <a:outerShdw dist="17961" dir="2700000" algn="ctr" rotWithShape="0">
              <a:srgbClr val="3399FF"/>
            </a:outerShdw>
          </a:effectLst>
        </p:spPr>
        <p:txBody>
          <a:bodyPr wrap="square" lIns="0" tIns="0" rIns="0" bIns="0" anchor="b" anchorCtr="1">
            <a:spAutoFit/>
          </a:bodyPr>
          <a:lstStyle/>
          <a:p>
            <a:pPr marL="0" indent="0" algn="ctr">
              <a:buFont typeface="Wingdings" pitchFamily="2" charset="2"/>
              <a:buNone/>
            </a:pPr>
            <a:r>
              <a:rPr lang="ru-RU" sz="3600" b="1" dirty="0" smtClean="0">
                <a:solidFill>
                  <a:srgbClr val="EA7500"/>
                </a:solidFill>
                <a:latin typeface="Verdana" pitchFamily="34" charset="0"/>
              </a:rPr>
              <a:t>ИНФОРМАЦИОННАЯ БЕЗОПАСНОСТЬ ОТКРЫТЫХ СИСТЕМ</a:t>
            </a:r>
            <a:endParaRPr lang="en-GB" sz="3600" b="1" dirty="0">
              <a:solidFill>
                <a:srgbClr val="EA7500"/>
              </a:solidFill>
              <a:latin typeface="Verdana" pitchFamily="34" charset="0"/>
            </a:endParaRPr>
          </a:p>
        </p:txBody>
      </p:sp>
      <p:sp>
        <p:nvSpPr>
          <p:cNvPr id="3078" name="Rectangle 6"/>
          <p:cNvSpPr>
            <a:spLocks noChangeArrowheads="1"/>
          </p:cNvSpPr>
          <p:nvPr/>
        </p:nvSpPr>
        <p:spPr bwMode="auto">
          <a:xfrm>
            <a:off x="793750" y="549275"/>
            <a:ext cx="8350250" cy="523220"/>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marL="342900" indent="-342900">
              <a:spcBef>
                <a:spcPct val="20000"/>
              </a:spcBef>
              <a:buClr>
                <a:srgbClr val="FFFF00"/>
              </a:buClr>
              <a:buSzPct val="80000"/>
              <a:buFont typeface="Wingdings" pitchFamily="2" charset="2"/>
              <a:buNone/>
            </a:pPr>
            <a:r>
              <a:rPr lang="ru-RU" sz="3400" b="1" i="1" dirty="0">
                <a:solidFill>
                  <a:srgbClr val="CC0000"/>
                </a:solidFill>
              </a:rPr>
              <a:t>КУРС ЛЕКЦИЙ</a:t>
            </a:r>
            <a:endParaRPr lang="en-GB" sz="3400" b="1" i="1" dirty="0">
              <a:solidFill>
                <a:srgbClr val="CC0000"/>
              </a:solidFill>
            </a:endParaRPr>
          </a:p>
        </p:txBody>
      </p:sp>
      <p:sp>
        <p:nvSpPr>
          <p:cNvPr id="3079" name="Rectangle 7"/>
          <p:cNvSpPr>
            <a:spLocks noChangeArrowheads="1"/>
          </p:cNvSpPr>
          <p:nvPr/>
        </p:nvSpPr>
        <p:spPr bwMode="auto">
          <a:xfrm>
            <a:off x="793750" y="3789363"/>
            <a:ext cx="8350250" cy="984885"/>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hangingPunct="0"/>
            <a:r>
              <a:rPr lang="ru-RU" dirty="0">
                <a:solidFill>
                  <a:srgbClr val="CC0000"/>
                </a:solidFill>
              </a:rPr>
              <a:t>Лекция </a:t>
            </a:r>
            <a:r>
              <a:rPr lang="ru-RU" dirty="0" smtClean="0">
                <a:solidFill>
                  <a:srgbClr val="CC0000"/>
                </a:solidFill>
              </a:rPr>
              <a:t>№2:</a:t>
            </a:r>
            <a:r>
              <a:rPr lang="ru-RU" dirty="0" smtClean="0">
                <a:solidFill>
                  <a:srgbClr val="FF3300"/>
                </a:solidFill>
              </a:rPr>
              <a:t> </a:t>
            </a:r>
            <a:r>
              <a:rPr lang="ru-RU" i="1" dirty="0" smtClean="0">
                <a:solidFill>
                  <a:srgbClr val="56AC00"/>
                </a:solidFill>
              </a:rPr>
              <a:t>Концепции обеспечения информационной безопасности</a:t>
            </a:r>
            <a:endParaRPr lang="en-GB" i="1" dirty="0">
              <a:solidFill>
                <a:srgbClr val="56AC00"/>
              </a:solidFill>
            </a:endParaRPr>
          </a:p>
        </p:txBody>
      </p:sp>
      <p:sp>
        <p:nvSpPr>
          <p:cNvPr id="3080" name="Rectangle 8"/>
          <p:cNvSpPr>
            <a:spLocks noChangeArrowheads="1"/>
          </p:cNvSpPr>
          <p:nvPr/>
        </p:nvSpPr>
        <p:spPr bwMode="auto">
          <a:xfrm>
            <a:off x="793750" y="5805488"/>
            <a:ext cx="83502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pPr>
            <a:r>
              <a:rPr lang="ru-RU" sz="2600" dirty="0" smtClean="0">
                <a:solidFill>
                  <a:srgbClr val="3333CC"/>
                </a:solidFill>
              </a:rPr>
              <a:t>доктор </a:t>
            </a:r>
            <a:r>
              <a:rPr lang="ru-RU" sz="2600" dirty="0">
                <a:solidFill>
                  <a:srgbClr val="3333CC"/>
                </a:solidFill>
              </a:rPr>
              <a:t>технических наук, доцент</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grpSp>
        <p:nvGrpSpPr>
          <p:cNvPr id="22" name="Группа 21"/>
          <p:cNvGrpSpPr/>
          <p:nvPr/>
        </p:nvGrpSpPr>
        <p:grpSpPr>
          <a:xfrm>
            <a:off x="1000100" y="1071546"/>
            <a:ext cx="7858180" cy="4306691"/>
            <a:chOff x="1000100" y="1071546"/>
            <a:chExt cx="7858180" cy="4306691"/>
          </a:xfrm>
        </p:grpSpPr>
        <p:cxnSp>
          <p:nvCxnSpPr>
            <p:cNvPr id="1027" name="AutoShape 3"/>
            <p:cNvCxnSpPr>
              <a:cxnSpLocks noChangeShapeType="1"/>
            </p:cNvCxnSpPr>
            <p:nvPr/>
          </p:nvCxnSpPr>
          <p:spPr bwMode="auto">
            <a:xfrm>
              <a:off x="4929190" y="1535863"/>
              <a:ext cx="0" cy="3129665"/>
            </a:xfrm>
            <a:prstGeom prst="straightConnector1">
              <a:avLst/>
            </a:prstGeom>
            <a:noFill/>
            <a:ln w="38100">
              <a:solidFill>
                <a:srgbClr val="FF3399"/>
              </a:solidFill>
              <a:round/>
              <a:headEnd/>
              <a:tailEnd/>
            </a:ln>
          </p:spPr>
        </p:cxnSp>
        <p:sp>
          <p:nvSpPr>
            <p:cNvPr id="1029" name="Freeform 5"/>
            <p:cNvSpPr>
              <a:spLocks/>
            </p:cNvSpPr>
            <p:nvPr/>
          </p:nvSpPr>
          <p:spPr bwMode="auto">
            <a:xfrm flipH="1">
              <a:off x="2193144" y="2003761"/>
              <a:ext cx="1212928" cy="2436173"/>
            </a:xfrm>
            <a:custGeom>
              <a:avLst/>
              <a:gdLst/>
              <a:ahLst/>
              <a:cxnLst>
                <a:cxn ang="0">
                  <a:pos x="0" y="0"/>
                </a:cxn>
                <a:cxn ang="0">
                  <a:pos x="915" y="439"/>
                </a:cxn>
                <a:cxn ang="0">
                  <a:pos x="915" y="2041"/>
                </a:cxn>
              </a:cxnLst>
              <a:rect l="0" t="0" r="r" b="b"/>
              <a:pathLst>
                <a:path w="915" h="2041">
                  <a:moveTo>
                    <a:pt x="0" y="0"/>
                  </a:moveTo>
                  <a:lnTo>
                    <a:pt x="915" y="439"/>
                  </a:lnTo>
                  <a:lnTo>
                    <a:pt x="915" y="2041"/>
                  </a:lnTo>
                </a:path>
              </a:pathLst>
            </a:custGeom>
            <a:noFill/>
            <a:ln w="38100">
              <a:solidFill>
                <a:srgbClr val="FF3399"/>
              </a:solidFill>
              <a:round/>
              <a:headEnd/>
              <a:tailEnd/>
            </a:ln>
            <a:effectLst/>
          </p:spPr>
          <p:txBody>
            <a:bodyPr vert="horz" wrap="square" lIns="91440" tIns="45720" rIns="91440" bIns="45720" numCol="1" anchor="t" anchorCtr="0" compatLnSpc="1">
              <a:prstTxWarp prst="textNoShape">
                <a:avLst/>
              </a:prstTxWarp>
            </a:bodyPr>
            <a:lstStyle/>
            <a:p>
              <a:endParaRPr lang="ru-RU"/>
            </a:p>
          </p:txBody>
        </p:sp>
        <p:sp>
          <p:nvSpPr>
            <p:cNvPr id="1030" name="Freeform 6"/>
            <p:cNvSpPr>
              <a:spLocks/>
            </p:cNvSpPr>
            <p:nvPr/>
          </p:nvSpPr>
          <p:spPr bwMode="auto">
            <a:xfrm>
              <a:off x="6409890" y="2003761"/>
              <a:ext cx="1212928" cy="2436173"/>
            </a:xfrm>
            <a:custGeom>
              <a:avLst/>
              <a:gdLst/>
              <a:ahLst/>
              <a:cxnLst>
                <a:cxn ang="0">
                  <a:pos x="0" y="0"/>
                </a:cxn>
                <a:cxn ang="0">
                  <a:pos x="915" y="439"/>
                </a:cxn>
                <a:cxn ang="0">
                  <a:pos x="915" y="2041"/>
                </a:cxn>
              </a:cxnLst>
              <a:rect l="0" t="0" r="r" b="b"/>
              <a:pathLst>
                <a:path w="915" h="2041">
                  <a:moveTo>
                    <a:pt x="0" y="0"/>
                  </a:moveTo>
                  <a:lnTo>
                    <a:pt x="915" y="439"/>
                  </a:lnTo>
                  <a:lnTo>
                    <a:pt x="915" y="2041"/>
                  </a:lnTo>
                </a:path>
              </a:pathLst>
            </a:custGeom>
            <a:noFill/>
            <a:ln w="38100">
              <a:solidFill>
                <a:srgbClr val="FF3399"/>
              </a:solidFill>
              <a:round/>
              <a:headEnd/>
              <a:tailEnd/>
            </a:ln>
            <a:effectLst/>
          </p:spPr>
          <p:txBody>
            <a:bodyPr vert="horz" wrap="square" lIns="91440" tIns="45720" rIns="91440" bIns="45720" numCol="1" anchor="t" anchorCtr="0" compatLnSpc="1">
              <a:prstTxWarp prst="textNoShape">
                <a:avLst/>
              </a:prstTxWarp>
            </a:bodyPr>
            <a:lstStyle/>
            <a:p>
              <a:endParaRPr lang="ru-RU"/>
            </a:p>
          </p:txBody>
        </p:sp>
        <p:sp>
          <p:nvSpPr>
            <p:cNvPr id="1031" name="Text Box 7"/>
            <p:cNvSpPr txBox="1">
              <a:spLocks noChangeArrowheads="1"/>
            </p:cNvSpPr>
            <p:nvPr/>
          </p:nvSpPr>
          <p:spPr bwMode="auto">
            <a:xfrm>
              <a:off x="1928794" y="1071546"/>
              <a:ext cx="5929354" cy="952507"/>
            </a:xfrm>
            <a:prstGeom prst="rect">
              <a:avLst/>
            </a:prstGeom>
            <a:solidFill>
              <a:schemeClr val="tx2">
                <a:lumMod val="20000"/>
                <a:lumOff val="80000"/>
              </a:schemeClr>
            </a:solidFill>
            <a:ln w="57150">
              <a:solidFill>
                <a:srgbClr val="7030A0"/>
              </a:solidFill>
              <a:miter lim="800000"/>
              <a:headEnd/>
              <a:tailEnd/>
            </a:ln>
            <a:effectLst>
              <a:outerShdw dist="63500" dir="2700000" algn="ctr"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2800" b="1" i="0" u="none" strike="noStrike" cap="none" normalizeH="0" baseline="0" dirty="0" smtClean="0">
                  <a:ln>
                    <a:noFill/>
                  </a:ln>
                  <a:solidFill>
                    <a:srgbClr val="FF0066"/>
                  </a:solidFill>
                  <a:effectLst>
                    <a:outerShdw dist="25400" dir="2700000" algn="ctr" rotWithShape="0">
                      <a:srgbClr val="000099"/>
                    </a:outerShdw>
                  </a:effectLst>
                  <a:latin typeface="Arial" pitchFamily="34" charset="0"/>
                  <a:cs typeface="Arial" pitchFamily="34" charset="0"/>
                </a:rPr>
                <a:t>Службы обеспечения</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2800" b="1" i="0" u="none" strike="noStrike" cap="none" normalizeH="0" baseline="0" dirty="0" smtClean="0">
                  <a:ln>
                    <a:noFill/>
                  </a:ln>
                  <a:solidFill>
                    <a:srgbClr val="FF0066"/>
                  </a:solidFill>
                  <a:effectLst>
                    <a:outerShdw dist="25400" dir="2700000" algn="ctr" rotWithShape="0">
                      <a:srgbClr val="000099"/>
                    </a:outerShdw>
                  </a:effectLst>
                  <a:latin typeface="Arial" pitchFamily="34" charset="0"/>
                  <a:cs typeface="Arial" pitchFamily="34" charset="0"/>
                </a:rPr>
                <a:t>информационной безопасности</a:t>
              </a:r>
            </a:p>
          </p:txBody>
        </p:sp>
        <p:sp>
          <p:nvSpPr>
            <p:cNvPr id="1033" name="AutoShape 9"/>
            <p:cNvSpPr>
              <a:spLocks noChangeArrowheads="1"/>
            </p:cNvSpPr>
            <p:nvPr/>
          </p:nvSpPr>
          <p:spPr bwMode="auto">
            <a:xfrm>
              <a:off x="3708309" y="2215031"/>
              <a:ext cx="2429832"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ndParaRPr>
            </a:p>
          </p:txBody>
        </p:sp>
        <p:sp>
          <p:nvSpPr>
            <p:cNvPr id="1034" name="WordArt 10"/>
            <p:cNvSpPr>
              <a:spLocks noChangeArrowheads="1" noChangeShapeType="1" noTextEdit="1"/>
            </p:cNvSpPr>
            <p:nvPr/>
          </p:nvSpPr>
          <p:spPr bwMode="auto">
            <a:xfrm>
              <a:off x="3708309" y="2376169"/>
              <a:ext cx="2416602"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Служба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аутентификации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sp>
          <p:nvSpPr>
            <p:cNvPr id="1036" name="AutoShape 12"/>
            <p:cNvSpPr>
              <a:spLocks noChangeArrowheads="1"/>
            </p:cNvSpPr>
            <p:nvPr/>
          </p:nvSpPr>
          <p:spPr bwMode="auto">
            <a:xfrm>
              <a:off x="6440378" y="2691285"/>
              <a:ext cx="2417902"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ndParaRPr>
            </a:p>
          </p:txBody>
        </p:sp>
        <p:sp>
          <p:nvSpPr>
            <p:cNvPr id="1037" name="WordArt 13"/>
            <p:cNvSpPr>
              <a:spLocks noChangeArrowheads="1" noChangeShapeType="1" noTextEdit="1"/>
            </p:cNvSpPr>
            <p:nvPr/>
          </p:nvSpPr>
          <p:spPr bwMode="auto">
            <a:xfrm>
              <a:off x="6440378" y="2823777"/>
              <a:ext cx="2404737"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Служба обеспечения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конфиденциальности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sp>
          <p:nvSpPr>
            <p:cNvPr id="1039" name="AutoShape 15"/>
            <p:cNvSpPr>
              <a:spLocks noChangeArrowheads="1"/>
            </p:cNvSpPr>
            <p:nvPr/>
          </p:nvSpPr>
          <p:spPr bwMode="auto">
            <a:xfrm>
              <a:off x="1000100" y="2691285"/>
              <a:ext cx="2405971"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ndParaRPr>
            </a:p>
          </p:txBody>
        </p:sp>
        <p:sp>
          <p:nvSpPr>
            <p:cNvPr id="1040" name="WordArt 16"/>
            <p:cNvSpPr>
              <a:spLocks noChangeArrowheads="1" noChangeShapeType="1" noTextEdit="1"/>
            </p:cNvSpPr>
            <p:nvPr/>
          </p:nvSpPr>
          <p:spPr bwMode="auto">
            <a:xfrm>
              <a:off x="1000100" y="2881070"/>
              <a:ext cx="2392871"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tl" rotWithShape="0">
                      <a:srgbClr val="3399FF"/>
                    </a:outerShdw>
                  </a:effectLst>
                  <a:latin typeface="Arial"/>
                  <a:cs typeface="Arial"/>
                </a:rPr>
                <a:t>  Служба управления  </a:t>
              </a:r>
            </a:p>
            <a:p>
              <a:pPr algn="ctr" rtl="0"/>
              <a:r>
                <a:rPr lang="ru-RU" sz="1000" b="1" kern="10" spc="0" dirty="0" smtClean="0">
                  <a:ln w="3175">
                    <a:noFill/>
                    <a:round/>
                    <a:headEnd/>
                    <a:tailEnd/>
                  </a:ln>
                  <a:solidFill>
                    <a:srgbClr val="C00000"/>
                  </a:solidFill>
                  <a:effectLst>
                    <a:outerShdw dist="25400" dir="2700000" algn="tl" rotWithShape="0">
                      <a:srgbClr val="3399FF"/>
                    </a:outerShdw>
                  </a:effectLst>
                  <a:latin typeface="Arial"/>
                  <a:cs typeface="Arial"/>
                </a:rPr>
                <a:t> доступом </a:t>
              </a:r>
              <a:endParaRPr lang="ru-RU" sz="1000" b="1" kern="10" spc="0" dirty="0">
                <a:ln w="3175">
                  <a:noFill/>
                  <a:round/>
                  <a:headEnd/>
                  <a:tailEnd/>
                </a:ln>
                <a:solidFill>
                  <a:srgbClr val="C00000"/>
                </a:solidFill>
                <a:effectLst>
                  <a:outerShdw dist="25400" dir="2700000" algn="tl" rotWithShape="0">
                    <a:srgbClr val="3399FF"/>
                  </a:outerShdw>
                </a:effectLst>
                <a:latin typeface="Arial"/>
                <a:cs typeface="Arial"/>
              </a:endParaRPr>
            </a:p>
          </p:txBody>
        </p:sp>
        <p:sp>
          <p:nvSpPr>
            <p:cNvPr id="1042" name="AutoShape 18"/>
            <p:cNvSpPr>
              <a:spLocks noChangeArrowheads="1"/>
            </p:cNvSpPr>
            <p:nvPr/>
          </p:nvSpPr>
          <p:spPr bwMode="auto">
            <a:xfrm>
              <a:off x="3708309" y="3235574"/>
              <a:ext cx="2429832"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ndParaRPr>
            </a:p>
          </p:txBody>
        </p:sp>
        <p:sp>
          <p:nvSpPr>
            <p:cNvPr id="1043" name="WordArt 19"/>
            <p:cNvSpPr>
              <a:spLocks noChangeArrowheads="1" noChangeShapeType="1" noTextEdit="1"/>
            </p:cNvSpPr>
            <p:nvPr/>
          </p:nvSpPr>
          <p:spPr bwMode="auto">
            <a:xfrm>
              <a:off x="3708309" y="3427746"/>
              <a:ext cx="2416602"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Служба обеспечения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неотказуемости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sp>
          <p:nvSpPr>
            <p:cNvPr id="1045" name="AutoShape 21"/>
            <p:cNvSpPr>
              <a:spLocks noChangeArrowheads="1"/>
            </p:cNvSpPr>
            <p:nvPr/>
          </p:nvSpPr>
          <p:spPr bwMode="auto">
            <a:xfrm>
              <a:off x="3714744" y="4357694"/>
              <a:ext cx="2429832" cy="1020543"/>
            </a:xfrm>
            <a:prstGeom prst="flowChartPunchedTape">
              <a:avLst/>
            </a:prstGeom>
            <a:solidFill>
              <a:srgbClr val="CCFFCC"/>
            </a:solidFill>
            <a:ln w="38100">
              <a:solidFill>
                <a:srgbClr val="3333CC"/>
              </a:solidFill>
              <a:miter lim="800000"/>
              <a:headEnd/>
              <a:tailEnd/>
            </a:ln>
            <a:effectLst>
              <a:outerShdw dist="762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ffectLst>
                  <a:outerShdw dist="50800" dir="2700000" algn="tl" rotWithShape="0">
                    <a:srgbClr val="CCECFF"/>
                  </a:outerShdw>
                </a:effectLst>
              </a:endParaRPr>
            </a:p>
          </p:txBody>
        </p:sp>
        <p:sp>
          <p:nvSpPr>
            <p:cNvPr id="1046" name="WordArt 22"/>
            <p:cNvSpPr>
              <a:spLocks noChangeArrowheads="1" noChangeShapeType="1" noTextEdit="1"/>
            </p:cNvSpPr>
            <p:nvPr/>
          </p:nvSpPr>
          <p:spPr bwMode="auto">
            <a:xfrm>
              <a:off x="3708309" y="4470968"/>
              <a:ext cx="2416602" cy="735268"/>
            </a:xfrm>
            <a:prstGeom prst="rect">
              <a:avLst/>
            </a:prstGeom>
            <a:ln w="38100">
              <a:noFill/>
            </a:ln>
            <a:effectLst>
              <a:outerShdw sx="1000" sy="1000" algn="ctr" rotWithShape="0">
                <a:srgbClr val="FFFFFF">
                  <a:alpha val="0"/>
                </a:srgbClr>
              </a:outerShdw>
            </a:effectLst>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Служба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аудита безопасности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sp>
          <p:nvSpPr>
            <p:cNvPr id="1048" name="AutoShape 24"/>
            <p:cNvSpPr>
              <a:spLocks noChangeArrowheads="1"/>
            </p:cNvSpPr>
            <p:nvPr/>
          </p:nvSpPr>
          <p:spPr bwMode="auto">
            <a:xfrm>
              <a:off x="6440378" y="3792994"/>
              <a:ext cx="2417902"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endParaRPr>
            </a:p>
          </p:txBody>
        </p:sp>
        <p:sp>
          <p:nvSpPr>
            <p:cNvPr id="1049" name="WordArt 25"/>
            <p:cNvSpPr>
              <a:spLocks noChangeArrowheads="1" noChangeShapeType="1" noTextEdit="1"/>
            </p:cNvSpPr>
            <p:nvPr/>
          </p:nvSpPr>
          <p:spPr bwMode="auto">
            <a:xfrm>
              <a:off x="6453543" y="3964875"/>
              <a:ext cx="2404737"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Служба обеспечения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ключами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sp>
          <p:nvSpPr>
            <p:cNvPr id="1051" name="AutoShape 27"/>
            <p:cNvSpPr>
              <a:spLocks noChangeArrowheads="1"/>
            </p:cNvSpPr>
            <p:nvPr/>
          </p:nvSpPr>
          <p:spPr bwMode="auto">
            <a:xfrm>
              <a:off x="1000100" y="3792994"/>
              <a:ext cx="2405971" cy="1020543"/>
            </a:xfrm>
            <a:prstGeom prst="flowChartPunchedTape">
              <a:avLst/>
            </a:prstGeom>
            <a:solidFill>
              <a:srgbClr val="CCFFCC"/>
            </a:solidFill>
            <a:ln w="38100">
              <a:solidFill>
                <a:srgbClr val="3333CC"/>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2" name="WordArt 28"/>
            <p:cNvSpPr>
              <a:spLocks noChangeArrowheads="1" noChangeShapeType="1" noTextEdit="1"/>
            </p:cNvSpPr>
            <p:nvPr/>
          </p:nvSpPr>
          <p:spPr bwMode="auto">
            <a:xfrm>
              <a:off x="1013200" y="3982779"/>
              <a:ext cx="2392871" cy="735268"/>
            </a:xfrm>
            <a:prstGeom prst="rect">
              <a:avLst/>
            </a:prstGeom>
            <a:ln w="38100">
              <a:noFill/>
            </a:ln>
          </p:spPr>
          <p:txBody>
            <a:bodyPr wrap="none" fromWordArt="1">
              <a:prstTxWarp prst="textWave2">
                <a:avLst>
                  <a:gd name="adj1" fmla="val 13005"/>
                  <a:gd name="adj2" fmla="val 0"/>
                </a:avLst>
              </a:prstTxWarp>
            </a:bodyPr>
            <a:lstStyle/>
            <a:p>
              <a:pPr algn="ctr" rtl="0"/>
              <a:r>
                <a:rPr lang="ru-RU" sz="1000" b="1" kern="10" spc="0" dirty="0" smtClean="0">
                  <a:ln w="3175">
                    <a:noFill/>
                    <a:round/>
                    <a:headEnd/>
                    <a:tailEnd/>
                  </a:ln>
                  <a:solidFill>
                    <a:srgbClr val="000000"/>
                  </a:solidFill>
                  <a:effectLst>
                    <a:outerShdw dist="25400" dir="2700000" algn="ctr" rotWithShape="0">
                      <a:srgbClr val="3399FF"/>
                    </a:outerShdw>
                  </a:effectLst>
                  <a:latin typeface="Arial"/>
                  <a:cs typeface="Arial"/>
                </a:rPr>
                <a:t>  </a:t>
              </a:r>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Служба обеспечения  </a:t>
              </a:r>
            </a:p>
            <a:p>
              <a:pPr algn="ctr" rtl="0"/>
              <a:r>
                <a:rPr lang="ru-RU" sz="1000" b="1" kern="10" spc="0" dirty="0" smtClean="0">
                  <a:ln w="3175">
                    <a:noFill/>
                    <a:round/>
                    <a:headEnd/>
                    <a:tailEnd/>
                  </a:ln>
                  <a:solidFill>
                    <a:srgbClr val="C00000"/>
                  </a:solidFill>
                  <a:effectLst>
                    <a:outerShdw dist="25400" dir="2700000" algn="ctr" rotWithShape="0">
                      <a:srgbClr val="3399FF"/>
                    </a:outerShdw>
                  </a:effectLst>
                  <a:latin typeface="Arial"/>
                  <a:cs typeface="Arial"/>
                </a:rPr>
                <a:t> целостности </a:t>
              </a:r>
              <a:endParaRPr lang="ru-RU" sz="1000" b="1" kern="10" spc="0" dirty="0">
                <a:ln w="3175">
                  <a:noFill/>
                  <a:round/>
                  <a:headEnd/>
                  <a:tailEnd/>
                </a:ln>
                <a:solidFill>
                  <a:srgbClr val="C00000"/>
                </a:solidFill>
                <a:effectLst>
                  <a:outerShdw dist="25400" dir="2700000" algn="ctr" rotWithShape="0">
                    <a:srgbClr val="3399FF"/>
                  </a:outerShdw>
                </a:effectLst>
                <a:latin typeface="Arial"/>
                <a:cs typeface="Arial"/>
              </a:endParaRPr>
            </a:p>
          </p:txBody>
        </p:sp>
      </p:grpSp>
      <p:sp>
        <p:nvSpPr>
          <p:cNvPr id="33" name="Text Box 2"/>
          <p:cNvSpPr txBox="1">
            <a:spLocks noChangeArrowheads="1"/>
          </p:cNvSpPr>
          <p:nvPr/>
        </p:nvSpPr>
        <p:spPr bwMode="auto">
          <a:xfrm>
            <a:off x="971550" y="5929330"/>
            <a:ext cx="7921625" cy="43088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defRPr/>
            </a:pPr>
            <a:r>
              <a:rPr lang="ru-RU" sz="2800" b="1" dirty="0" smtClean="0">
                <a:solidFill>
                  <a:srgbClr val="CC0000"/>
                </a:solidFill>
              </a:rPr>
              <a:t>Рис. 2.1. Службы обеспечения ИБ</a:t>
            </a:r>
            <a:endParaRPr lang="ru-RU" sz="2800" b="1" dirty="0">
              <a:solidFill>
                <a:srgbClr val="CC0000"/>
              </a:solidFill>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927100" y="939800"/>
            <a:ext cx="7921625" cy="531305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2800" dirty="0" smtClean="0">
                <a:solidFill>
                  <a:srgbClr val="000099"/>
                </a:solidFill>
              </a:rPr>
              <a:t>Способы, которые могут использоваться для аннулирования СЕРТ|ИБ, предусматривают применение </a:t>
            </a:r>
            <a:r>
              <a:rPr lang="ru-RU" sz="2800" i="1" dirty="0" smtClean="0">
                <a:solidFill>
                  <a:srgbClr val="FF0066"/>
                </a:solidFill>
              </a:rPr>
              <a:t>сертификата отзыва</a:t>
            </a:r>
            <a:r>
              <a:rPr lang="ru-RU" sz="2800" dirty="0" smtClean="0">
                <a:solidFill>
                  <a:srgbClr val="FF0066"/>
                </a:solidFill>
              </a:rPr>
              <a:t> </a:t>
            </a:r>
            <a:r>
              <a:rPr lang="ru-RU" sz="2800" dirty="0" smtClean="0">
                <a:solidFill>
                  <a:srgbClr val="000099"/>
                </a:solidFill>
              </a:rPr>
              <a:t>(СЕРТ|ОТ) и </a:t>
            </a:r>
            <a:r>
              <a:rPr lang="ru-RU" sz="2800" i="1" dirty="0" smtClean="0">
                <a:solidFill>
                  <a:srgbClr val="FF0066"/>
                </a:solidFill>
              </a:rPr>
              <a:t>сертификата списка отзыва</a:t>
            </a:r>
            <a:r>
              <a:rPr lang="ru-RU" sz="2800" dirty="0" smtClean="0">
                <a:solidFill>
                  <a:srgbClr val="FF0066"/>
                </a:solidFill>
              </a:rPr>
              <a:t> </a:t>
            </a:r>
            <a:r>
              <a:rPr lang="ru-RU" sz="2800" dirty="0" smtClean="0">
                <a:solidFill>
                  <a:srgbClr val="000099"/>
                </a:solidFill>
              </a:rPr>
              <a:t>(СЕРТ|СО). СЕРТ|ОТ представляет собой СЕРТ|ИБ, который указывает на то, что соответствующий сертификат был аннулирован. СЕРТ|СО представляет собой сертификат, который определяет список аннулированных сертификатов.</a:t>
            </a:r>
            <a:endParaRPr lang="ru-RU" sz="3100" dirty="0">
              <a:solidFill>
                <a:srgbClr val="000099"/>
              </a:solidFill>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927100" y="1828800"/>
            <a:ext cx="7921625" cy="44506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sz="2800" dirty="0">
                <a:solidFill>
                  <a:srgbClr val="000099"/>
                </a:solidFill>
              </a:rPr>
              <a:t>Некоторые </a:t>
            </a:r>
            <a:r>
              <a:rPr lang="ru-RU" sz="2800" dirty="0" smtClean="0">
                <a:solidFill>
                  <a:srgbClr val="000099"/>
                </a:solidFill>
              </a:rPr>
              <a:t>СЕРТ|ИБ </a:t>
            </a:r>
            <a:r>
              <a:rPr lang="ru-RU" sz="2800" dirty="0">
                <a:solidFill>
                  <a:srgbClr val="000099"/>
                </a:solidFill>
              </a:rPr>
              <a:t>предназначены для многократного использования, например, при продолжительном информационном взаимодействии, в то время как другие предназначены для однократного использования. </a:t>
            </a:r>
            <a:r>
              <a:rPr lang="ru-RU" sz="2800" dirty="0" smtClean="0">
                <a:solidFill>
                  <a:srgbClr val="000099"/>
                </a:solidFill>
              </a:rPr>
              <a:t>СЕРТ|ИБ, </a:t>
            </a:r>
            <a:r>
              <a:rPr lang="ru-RU" sz="2800" dirty="0">
                <a:solidFill>
                  <a:srgbClr val="000099"/>
                </a:solidFill>
              </a:rPr>
              <a:t>используемые в процедурах аутентификации </a:t>
            </a:r>
            <a:r>
              <a:rPr lang="ru-RU" sz="2800" dirty="0" smtClean="0">
                <a:solidFill>
                  <a:srgbClr val="000099"/>
                </a:solidFill>
              </a:rPr>
              <a:t>(СЕРТ|АУ), </a:t>
            </a:r>
            <a:r>
              <a:rPr lang="ru-RU" sz="2800" dirty="0">
                <a:solidFill>
                  <a:srgbClr val="000099"/>
                </a:solidFill>
              </a:rPr>
              <a:t>являются примером </a:t>
            </a:r>
            <a:r>
              <a:rPr lang="ru-RU" sz="2800" dirty="0" smtClean="0">
                <a:solidFill>
                  <a:srgbClr val="000099"/>
                </a:solidFill>
              </a:rPr>
              <a:t>СЕРТ|ИБ,</a:t>
            </a:r>
            <a:endParaRPr lang="ru-RU" sz="2800" dirty="0">
              <a:solidFill>
                <a:srgbClr val="000099"/>
              </a:solidFill>
            </a:endParaRPr>
          </a:p>
          <a:p>
            <a:pPr>
              <a:lnSpc>
                <a:spcPts val="3500"/>
              </a:lnSpc>
            </a:pPr>
            <a:r>
              <a:rPr lang="ru-RU" sz="2800" dirty="0">
                <a:solidFill>
                  <a:srgbClr val="000099"/>
                </a:solidFill>
              </a:rPr>
              <a:t>используемых многократно</a:t>
            </a:r>
          </a:p>
          <a:p>
            <a:pPr>
              <a:lnSpc>
                <a:spcPts val="3500"/>
              </a:lnSpc>
            </a:pPr>
            <a:r>
              <a:rPr lang="ru-RU" sz="2800" dirty="0">
                <a:solidFill>
                  <a:srgbClr val="000099"/>
                </a:solidFill>
              </a:rPr>
              <a:t>(</a:t>
            </a:r>
            <a:r>
              <a:rPr lang="en-US" sz="2800" i="1" dirty="0">
                <a:solidFill>
                  <a:srgbClr val="FF0066"/>
                </a:solidFill>
              </a:rPr>
              <a:t>ITU</a:t>
            </a:r>
            <a:r>
              <a:rPr lang="ru-RU" sz="2800" i="1" dirty="0">
                <a:solidFill>
                  <a:srgbClr val="FF0066"/>
                </a:solidFill>
              </a:rPr>
              <a:t>-</a:t>
            </a:r>
            <a:r>
              <a:rPr lang="en-US" sz="2800" i="1" dirty="0">
                <a:solidFill>
                  <a:srgbClr val="FF0066"/>
                </a:solidFill>
              </a:rPr>
              <a:t>T X</a:t>
            </a:r>
            <a:r>
              <a:rPr lang="ru-RU" sz="2800" i="1" dirty="0">
                <a:solidFill>
                  <a:srgbClr val="FF0066"/>
                </a:solidFill>
              </a:rPr>
              <a:t>.509 | </a:t>
            </a:r>
            <a:r>
              <a:rPr lang="en-US" sz="2800" i="1" dirty="0">
                <a:solidFill>
                  <a:srgbClr val="FF0066"/>
                </a:solidFill>
              </a:rPr>
              <a:t>ISO</a:t>
            </a:r>
            <a:r>
              <a:rPr lang="ru-RU" sz="2800" i="1" dirty="0">
                <a:solidFill>
                  <a:srgbClr val="FF0066"/>
                </a:solidFill>
              </a:rPr>
              <a:t>/</a:t>
            </a:r>
            <a:r>
              <a:rPr lang="en-US" sz="2800" i="1" dirty="0">
                <a:solidFill>
                  <a:srgbClr val="FF0066"/>
                </a:solidFill>
              </a:rPr>
              <a:t>IEC</a:t>
            </a:r>
            <a:r>
              <a:rPr lang="ru-RU" sz="2800" i="1" dirty="0">
                <a:solidFill>
                  <a:srgbClr val="FF0066"/>
                </a:solidFill>
              </a:rPr>
              <a:t> 9594-8</a:t>
            </a:r>
            <a:r>
              <a:rPr lang="ru-RU" sz="2800" dirty="0">
                <a:solidFill>
                  <a:srgbClr val="000099"/>
                </a:solidFill>
              </a:rPr>
              <a:t>).</a:t>
            </a:r>
          </a:p>
        </p:txBody>
      </p:sp>
      <p:sp>
        <p:nvSpPr>
          <p:cNvPr id="160772" name="Rectangle 4"/>
          <p:cNvSpPr>
            <a:spLocks noChangeArrowheads="1"/>
          </p:cNvSpPr>
          <p:nvPr/>
        </p:nvSpPr>
        <p:spPr bwMode="auto">
          <a:xfrm>
            <a:off x="827088" y="1125538"/>
            <a:ext cx="8316912"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a:solidFill>
                  <a:srgbClr val="FF3300"/>
                </a:solidFill>
                <a:latin typeface="Arial" charset="0"/>
              </a:rPr>
              <a:t>2.3.4. Повторное использование </a:t>
            </a:r>
            <a:r>
              <a:rPr lang="ru-RU" sz="2800" b="1" i="1" dirty="0" smtClean="0">
                <a:solidFill>
                  <a:srgbClr val="FF3300"/>
                </a:solidFill>
                <a:latin typeface="Arial" charset="0"/>
              </a:rPr>
              <a:t>СЕРТ|ИБ</a:t>
            </a:r>
            <a:r>
              <a:rPr lang="ru-RU" sz="2800" dirty="0" smtClean="0">
                <a:solidFill>
                  <a:srgbClr val="FF3300"/>
                </a:solidFill>
                <a:latin typeface="Arial" charset="0"/>
              </a:rPr>
              <a:t> </a:t>
            </a:r>
            <a:endParaRPr lang="en-GB" sz="2800"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971550" y="1028700"/>
            <a:ext cx="7921625"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i="1" dirty="0">
                <a:solidFill>
                  <a:srgbClr val="FF0066"/>
                </a:solidFill>
              </a:rPr>
              <a:t>Примером </a:t>
            </a:r>
            <a:r>
              <a:rPr lang="ru-RU" sz="3400" i="1" dirty="0" smtClean="0">
                <a:solidFill>
                  <a:srgbClr val="FF0066"/>
                </a:solidFill>
              </a:rPr>
              <a:t>СЕРТ|ИБ </a:t>
            </a:r>
            <a:r>
              <a:rPr lang="ru-RU" sz="3400" i="1" dirty="0">
                <a:solidFill>
                  <a:srgbClr val="FF0066"/>
                </a:solidFill>
              </a:rPr>
              <a:t>для одноразового использования являются сертификаты для УД (</a:t>
            </a:r>
            <a:r>
              <a:rPr lang="ru-RU" sz="3400" i="1" dirty="0" smtClean="0">
                <a:solidFill>
                  <a:srgbClr val="FF0066"/>
                </a:solidFill>
              </a:rPr>
              <a:t>СЕРТ</a:t>
            </a:r>
            <a:r>
              <a:rPr lang="ru-RU" sz="3400" dirty="0" smtClean="0">
                <a:solidFill>
                  <a:srgbClr val="FF0066"/>
                </a:solidFill>
              </a:rPr>
              <a:t>|</a:t>
            </a:r>
            <a:r>
              <a:rPr lang="ru-RU" sz="3400" i="1" dirty="0" smtClean="0">
                <a:solidFill>
                  <a:srgbClr val="FF0066"/>
                </a:solidFill>
              </a:rPr>
              <a:t>УД</a:t>
            </a:r>
            <a:r>
              <a:rPr lang="ru-RU" sz="3400" i="1" dirty="0">
                <a:solidFill>
                  <a:srgbClr val="FF0066"/>
                </a:solidFill>
              </a:rPr>
              <a:t>)</a:t>
            </a:r>
            <a:r>
              <a:rPr lang="ru-RU" sz="3400" dirty="0">
                <a:solidFill>
                  <a:srgbClr val="000099"/>
                </a:solidFill>
              </a:rPr>
              <a:t>, которые обеспечивают однократный доступ. </a:t>
            </a:r>
            <a:r>
              <a:rPr lang="ru-RU" sz="3400" dirty="0" smtClean="0">
                <a:solidFill>
                  <a:srgbClr val="000099"/>
                </a:solidFill>
              </a:rPr>
              <a:t>СЕРТ|ИБ </a:t>
            </a:r>
            <a:r>
              <a:rPr lang="ru-RU" sz="3400" dirty="0">
                <a:solidFill>
                  <a:srgbClr val="000099"/>
                </a:solidFill>
              </a:rPr>
              <a:t>для одноразового использования могут содержать информацию, предотвращающую их повторное использование (например, уникальный номер).</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971550" y="1517650"/>
            <a:ext cx="7921625" cy="147732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Единая форма </a:t>
            </a:r>
            <a:r>
              <a:rPr lang="ru-RU" i="1" dirty="0" smtClean="0">
                <a:solidFill>
                  <a:srgbClr val="FF0066"/>
                </a:solidFill>
              </a:rPr>
              <a:t>СЕРТ|ИБ</a:t>
            </a:r>
            <a:r>
              <a:rPr lang="ru-RU" dirty="0" smtClean="0">
                <a:solidFill>
                  <a:srgbClr val="000099"/>
                </a:solidFill>
              </a:rPr>
              <a:t> </a:t>
            </a:r>
            <a:r>
              <a:rPr lang="ru-RU" dirty="0">
                <a:solidFill>
                  <a:srgbClr val="000099"/>
                </a:solidFill>
              </a:rPr>
              <a:t>включает три следующих </a:t>
            </a:r>
            <a:r>
              <a:rPr lang="ru-RU" dirty="0" smtClean="0">
                <a:solidFill>
                  <a:srgbClr val="000099"/>
                </a:solidFill>
              </a:rPr>
              <a:t>компонента</a:t>
            </a:r>
          </a:p>
          <a:p>
            <a:r>
              <a:rPr lang="ru-RU" dirty="0" smtClean="0">
                <a:solidFill>
                  <a:srgbClr val="000099"/>
                </a:solidFill>
              </a:rPr>
              <a:t>(рис. 2.3):</a:t>
            </a:r>
            <a:endParaRPr lang="ru-RU" dirty="0">
              <a:solidFill>
                <a:srgbClr val="000099"/>
              </a:solidFill>
            </a:endParaRPr>
          </a:p>
        </p:txBody>
      </p:sp>
      <p:sp>
        <p:nvSpPr>
          <p:cNvPr id="162820" name="Rectangle 4"/>
          <p:cNvSpPr>
            <a:spLocks noChangeArrowheads="1"/>
          </p:cNvSpPr>
          <p:nvPr/>
        </p:nvSpPr>
        <p:spPr bwMode="auto">
          <a:xfrm>
            <a:off x="827088" y="981075"/>
            <a:ext cx="8316912"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a:solidFill>
                  <a:srgbClr val="FF3300"/>
                </a:solidFill>
                <a:latin typeface="Arial" charset="0"/>
              </a:rPr>
              <a:t>2.3.5. Структура </a:t>
            </a:r>
            <a:r>
              <a:rPr lang="ru-RU" sz="2800" b="1" i="1" dirty="0" smtClean="0">
                <a:solidFill>
                  <a:srgbClr val="FF3300"/>
                </a:solidFill>
                <a:latin typeface="Arial" charset="0"/>
              </a:rPr>
              <a:t>СЕРТ|ИБ</a:t>
            </a:r>
            <a:r>
              <a:rPr lang="ru-RU" sz="2800" dirty="0" smtClean="0">
                <a:solidFill>
                  <a:srgbClr val="FF3300"/>
                </a:solidFill>
                <a:latin typeface="Arial" charset="0"/>
              </a:rPr>
              <a:t> </a:t>
            </a:r>
            <a:endParaRPr lang="en-GB" sz="2800" dirty="0">
              <a:solidFill>
                <a:srgbClr val="FF3300"/>
              </a:solidFill>
              <a:latin typeface="Arial" charset="0"/>
            </a:endParaRPr>
          </a:p>
        </p:txBody>
      </p:sp>
      <p:sp>
        <p:nvSpPr>
          <p:cNvPr id="162821" name="Text Box 5"/>
          <p:cNvSpPr txBox="1">
            <a:spLocks noChangeArrowheads="1"/>
          </p:cNvSpPr>
          <p:nvPr/>
        </p:nvSpPr>
        <p:spPr bwMode="auto">
          <a:xfrm>
            <a:off x="971550" y="3206750"/>
            <a:ext cx="7921625" cy="304698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ct val="105000"/>
              </a:lnSpc>
              <a:spcBef>
                <a:spcPct val="15000"/>
              </a:spcBef>
              <a:buClr>
                <a:srgbClr val="FF0066"/>
              </a:buClr>
              <a:buSzPct val="80000"/>
              <a:buFont typeface="Wingdings" pitchFamily="2" charset="2"/>
              <a:buChar char="q"/>
            </a:pPr>
            <a:r>
              <a:rPr lang="ru-RU" sz="3000" dirty="0">
                <a:solidFill>
                  <a:srgbClr val="000099"/>
                </a:solidFill>
              </a:rPr>
              <a:t>информация, которая обязательна во всех </a:t>
            </a:r>
            <a:r>
              <a:rPr lang="ru-RU" sz="3000" dirty="0" smtClean="0">
                <a:solidFill>
                  <a:srgbClr val="000099"/>
                </a:solidFill>
              </a:rPr>
              <a:t>СЕРТ|ИБ;</a:t>
            </a:r>
            <a:endParaRPr lang="ru-RU" sz="3000" dirty="0">
              <a:solidFill>
                <a:srgbClr val="000099"/>
              </a:solidFill>
            </a:endParaRPr>
          </a:p>
          <a:p>
            <a:pPr marL="441325" indent="-355600" algn="l">
              <a:lnSpc>
                <a:spcPct val="105000"/>
              </a:lnSpc>
              <a:spcBef>
                <a:spcPct val="15000"/>
              </a:spcBef>
              <a:buClr>
                <a:srgbClr val="FF0066"/>
              </a:buClr>
              <a:buSzPct val="80000"/>
              <a:buFont typeface="Wingdings" pitchFamily="2" charset="2"/>
              <a:buChar char="q"/>
            </a:pPr>
            <a:r>
              <a:rPr lang="ru-RU" sz="3000" dirty="0">
                <a:solidFill>
                  <a:srgbClr val="000099"/>
                </a:solidFill>
              </a:rPr>
              <a:t>ВИ, необходимая для одной или нескольких СЛБ;</a:t>
            </a:r>
          </a:p>
          <a:p>
            <a:pPr marL="441325" indent="-355600" algn="l">
              <a:lnSpc>
                <a:spcPct val="105000"/>
              </a:lnSpc>
              <a:spcBef>
                <a:spcPct val="15000"/>
              </a:spcBef>
              <a:buClr>
                <a:srgbClr val="FF0066"/>
              </a:buClr>
              <a:buSzPct val="80000"/>
              <a:buFont typeface="Wingdings" pitchFamily="2" charset="2"/>
              <a:buChar char="q"/>
            </a:pPr>
            <a:r>
              <a:rPr lang="ru-RU" sz="3000" dirty="0">
                <a:solidFill>
                  <a:srgbClr val="000099"/>
                </a:solidFill>
              </a:rPr>
              <a:t>информация для управления или ограничения использования ВИ.</a:t>
            </a:r>
          </a:p>
        </p:txBody>
      </p:sp>
      <p:sp>
        <p:nvSpPr>
          <p:cNvPr id="6"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3" name="Text Box 2"/>
          <p:cNvSpPr txBox="1">
            <a:spLocks noChangeArrowheads="1"/>
          </p:cNvSpPr>
          <p:nvPr/>
        </p:nvSpPr>
        <p:spPr bwMode="auto">
          <a:xfrm>
            <a:off x="927100" y="6051550"/>
            <a:ext cx="7921625" cy="43088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defRPr/>
            </a:pPr>
            <a:r>
              <a:rPr lang="ru-RU" sz="2800" b="1" dirty="0" smtClean="0">
                <a:solidFill>
                  <a:srgbClr val="CC0000"/>
                </a:solidFill>
              </a:rPr>
              <a:t>Рис. 2.3. Структура сертификата</a:t>
            </a:r>
            <a:endParaRPr lang="ru-RU" sz="2800" b="1" dirty="0">
              <a:solidFill>
                <a:srgbClr val="CC0000"/>
              </a:solidFill>
            </a:endParaRPr>
          </a:p>
        </p:txBody>
      </p:sp>
      <p:grpSp>
        <p:nvGrpSpPr>
          <p:cNvPr id="67" name="Группа 66"/>
          <p:cNvGrpSpPr/>
          <p:nvPr/>
        </p:nvGrpSpPr>
        <p:grpSpPr>
          <a:xfrm>
            <a:off x="971550" y="850900"/>
            <a:ext cx="7972175" cy="5069233"/>
            <a:chOff x="971550" y="850900"/>
            <a:chExt cx="7972175" cy="5069233"/>
          </a:xfrm>
        </p:grpSpPr>
        <p:cxnSp>
          <p:nvCxnSpPr>
            <p:cNvPr id="5" name="AutoShape 6"/>
            <p:cNvCxnSpPr>
              <a:cxnSpLocks noChangeShapeType="1"/>
            </p:cNvCxnSpPr>
            <p:nvPr/>
          </p:nvCxnSpPr>
          <p:spPr bwMode="auto">
            <a:xfrm>
              <a:off x="6750050" y="3651250"/>
              <a:ext cx="0" cy="2033511"/>
            </a:xfrm>
            <a:prstGeom prst="straightConnector1">
              <a:avLst/>
            </a:prstGeom>
            <a:noFill/>
            <a:ln w="57150">
              <a:solidFill>
                <a:srgbClr val="FF0000"/>
              </a:solidFill>
              <a:round/>
              <a:headEnd/>
              <a:tailEnd/>
            </a:ln>
          </p:spPr>
        </p:cxnSp>
        <p:sp>
          <p:nvSpPr>
            <p:cNvPr id="1028" name="Freeform 4"/>
            <p:cNvSpPr>
              <a:spLocks/>
            </p:cNvSpPr>
            <p:nvPr/>
          </p:nvSpPr>
          <p:spPr bwMode="auto">
            <a:xfrm>
              <a:off x="2179512" y="2037573"/>
              <a:ext cx="5435831" cy="221792"/>
            </a:xfrm>
            <a:custGeom>
              <a:avLst/>
              <a:gdLst/>
              <a:ahLst/>
              <a:cxnLst>
                <a:cxn ang="0">
                  <a:pos x="0" y="267"/>
                </a:cxn>
                <a:cxn ang="0">
                  <a:pos x="0" y="0"/>
                </a:cxn>
                <a:cxn ang="0">
                  <a:pos x="4120" y="0"/>
                </a:cxn>
                <a:cxn ang="0">
                  <a:pos x="4120" y="238"/>
                </a:cxn>
              </a:cxnLst>
              <a:rect l="0" t="0" r="r" b="b"/>
              <a:pathLst>
                <a:path w="4120" h="267">
                  <a:moveTo>
                    <a:pt x="0" y="267"/>
                  </a:moveTo>
                  <a:lnTo>
                    <a:pt x="0" y="0"/>
                  </a:lnTo>
                  <a:lnTo>
                    <a:pt x="4120" y="0"/>
                  </a:lnTo>
                  <a:lnTo>
                    <a:pt x="4120" y="238"/>
                  </a:lnTo>
                </a:path>
              </a:pathLst>
            </a:custGeom>
            <a:noFill/>
            <a:ln w="57150">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AutoShape 11"/>
            <p:cNvSpPr>
              <a:spLocks noChangeArrowheads="1"/>
            </p:cNvSpPr>
            <p:nvPr/>
          </p:nvSpPr>
          <p:spPr bwMode="auto">
            <a:xfrm>
              <a:off x="6527800" y="2184400"/>
              <a:ext cx="2415925" cy="1600200"/>
            </a:xfrm>
            <a:prstGeom prst="flowChartDocument">
              <a:avLst/>
            </a:prstGeom>
            <a:solidFill>
              <a:srgbClr val="CCECFF"/>
            </a:solidFill>
            <a:ln w="3810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cxnSp>
          <p:nvCxnSpPr>
            <p:cNvPr id="3" name="AutoShape 5"/>
            <p:cNvCxnSpPr>
              <a:cxnSpLocks noChangeShapeType="1"/>
            </p:cNvCxnSpPr>
            <p:nvPr/>
          </p:nvCxnSpPr>
          <p:spPr bwMode="auto">
            <a:xfrm>
              <a:off x="4897428" y="1736035"/>
              <a:ext cx="0" cy="710234"/>
            </a:xfrm>
            <a:prstGeom prst="straightConnector1">
              <a:avLst/>
            </a:prstGeom>
            <a:noFill/>
            <a:ln w="57150">
              <a:solidFill>
                <a:srgbClr val="FF0000"/>
              </a:solidFill>
              <a:round/>
              <a:headEnd/>
              <a:tailEnd/>
            </a:ln>
          </p:spPr>
        </p:cxnSp>
        <p:sp>
          <p:nvSpPr>
            <p:cNvPr id="57" name="AutoShape 11"/>
            <p:cNvSpPr>
              <a:spLocks noChangeArrowheads="1"/>
            </p:cNvSpPr>
            <p:nvPr/>
          </p:nvSpPr>
          <p:spPr bwMode="auto">
            <a:xfrm>
              <a:off x="3683000" y="2184400"/>
              <a:ext cx="2415925" cy="1422400"/>
            </a:xfrm>
            <a:prstGeom prst="flowChartDocument">
              <a:avLst/>
            </a:prstGeom>
            <a:solidFill>
              <a:srgbClr val="CCECFF"/>
            </a:solidFill>
            <a:ln w="3810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cxnSp>
          <p:nvCxnSpPr>
            <p:cNvPr id="6" name="AutoShape 7"/>
            <p:cNvCxnSpPr>
              <a:cxnSpLocks noChangeShapeType="1"/>
            </p:cNvCxnSpPr>
            <p:nvPr/>
          </p:nvCxnSpPr>
          <p:spPr bwMode="auto">
            <a:xfrm>
              <a:off x="1273541" y="2944305"/>
              <a:ext cx="0" cy="1569990"/>
            </a:xfrm>
            <a:prstGeom prst="straightConnector1">
              <a:avLst/>
            </a:prstGeom>
            <a:noFill/>
            <a:ln w="57150">
              <a:solidFill>
                <a:srgbClr val="FF0000"/>
              </a:solidFill>
              <a:round/>
              <a:headEnd/>
              <a:tailEnd/>
            </a:ln>
          </p:spPr>
        </p:cxnSp>
        <p:sp>
          <p:nvSpPr>
            <p:cNvPr id="1032" name="AutoShape 8"/>
            <p:cNvSpPr>
              <a:spLocks noChangeArrowheads="1"/>
            </p:cNvSpPr>
            <p:nvPr/>
          </p:nvSpPr>
          <p:spPr bwMode="auto">
            <a:xfrm>
              <a:off x="3387475" y="850900"/>
              <a:ext cx="3035800" cy="979833"/>
            </a:xfrm>
            <a:prstGeom prst="flowChartPredefinedProcess">
              <a:avLst/>
            </a:prstGeom>
            <a:solidFill>
              <a:srgbClr val="FFCCCC"/>
            </a:solidFill>
            <a:ln w="57150">
              <a:solidFill>
                <a:srgbClr val="006699"/>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7" name="Text Box 9"/>
            <p:cNvSpPr txBox="1">
              <a:spLocks noChangeArrowheads="1"/>
            </p:cNvSpPr>
            <p:nvPr/>
          </p:nvSpPr>
          <p:spPr bwMode="auto">
            <a:xfrm>
              <a:off x="3905250" y="939800"/>
              <a:ext cx="1980584" cy="84648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Arial" pitchFamily="34" charset="0"/>
                  <a:cs typeface="Arial" pitchFamily="34" charset="0"/>
                </a:rPr>
                <a:t>Единая</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Arial" pitchFamily="34" charset="0"/>
                  <a:cs typeface="Arial" pitchFamily="34" charset="0"/>
                </a:rPr>
                <a:t>форма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Arial" pitchFamily="34" charset="0"/>
                  <a:cs typeface="Arial" pitchFamily="34" charset="0"/>
                </a:rPr>
                <a:t>сертификатов</a:t>
              </a:r>
            </a:p>
          </p:txBody>
        </p:sp>
        <p:sp>
          <p:nvSpPr>
            <p:cNvPr id="1035" name="AutoShape 11"/>
            <p:cNvSpPr>
              <a:spLocks noChangeArrowheads="1"/>
            </p:cNvSpPr>
            <p:nvPr/>
          </p:nvSpPr>
          <p:spPr bwMode="auto">
            <a:xfrm>
              <a:off x="971550" y="2184400"/>
              <a:ext cx="2415925" cy="853111"/>
            </a:xfrm>
            <a:prstGeom prst="flowChartDocument">
              <a:avLst/>
            </a:prstGeom>
            <a:solidFill>
              <a:srgbClr val="CCECFF"/>
            </a:solidFill>
            <a:ln w="3810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0" name="Text Box 12"/>
            <p:cNvSpPr txBox="1">
              <a:spLocks noChangeArrowheads="1"/>
            </p:cNvSpPr>
            <p:nvPr/>
          </p:nvSpPr>
          <p:spPr bwMode="auto">
            <a:xfrm>
              <a:off x="1104900" y="2273300"/>
              <a:ext cx="2113934" cy="512961"/>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mn-lt"/>
                  <a:cs typeface="Arial" pitchFamily="34" charset="0"/>
                </a:rPr>
                <a:t>Обязательная</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mn-lt"/>
                  <a:cs typeface="Arial" pitchFamily="34" charset="0"/>
                </a:rPr>
                <a:t>информация</a:t>
              </a:r>
            </a:p>
          </p:txBody>
        </p:sp>
        <p:sp>
          <p:nvSpPr>
            <p:cNvPr id="19" name="Text Box 15"/>
            <p:cNvSpPr txBox="1">
              <a:spLocks noChangeArrowheads="1"/>
            </p:cNvSpPr>
            <p:nvPr/>
          </p:nvSpPr>
          <p:spPr bwMode="auto">
            <a:xfrm>
              <a:off x="3727450" y="2256873"/>
              <a:ext cx="2311400" cy="974626"/>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blurRad="50800" dist="50800" dir="2700000" algn="ctr" rotWithShape="0">
                      <a:schemeClr val="accent3"/>
                    </a:outerShdw>
                  </a:effectLst>
                  <a:latin typeface="+mn-lt"/>
                  <a:cs typeface="Arial" pitchFamily="34" charset="0"/>
                </a:rPr>
                <a:t>Вспомогательная</a:t>
              </a:r>
            </a:p>
            <a:p>
              <a:pPr marL="0" marR="0" lvl="0" indent="0" algn="ctr"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blurRad="50800" dist="50800" dir="2700000" algn="ctr" rotWithShape="0">
                      <a:schemeClr val="accent3"/>
                    </a:outerShdw>
                  </a:effectLst>
                  <a:latin typeface="+mn-lt"/>
                  <a:cs typeface="Arial" pitchFamily="34" charset="0"/>
                </a:rPr>
                <a:t>информация для</a:t>
              </a:r>
            </a:p>
            <a:p>
              <a:pPr marL="0" marR="0" lvl="0" indent="0" algn="ctr"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blurRad="50800" dist="50800" dir="2700000" algn="ctr" rotWithShape="0">
                      <a:schemeClr val="accent3"/>
                    </a:outerShdw>
                  </a:effectLst>
                  <a:latin typeface="+mn-lt"/>
                  <a:cs typeface="Arial" pitchFamily="34" charset="0"/>
                </a:rPr>
                <a:t>одной или нескольких СЛБ</a:t>
              </a:r>
            </a:p>
          </p:txBody>
        </p:sp>
        <p:sp>
          <p:nvSpPr>
            <p:cNvPr id="18" name="Text Box 18"/>
            <p:cNvSpPr txBox="1">
              <a:spLocks noChangeArrowheads="1"/>
            </p:cNvSpPr>
            <p:nvPr/>
          </p:nvSpPr>
          <p:spPr bwMode="auto">
            <a:xfrm>
              <a:off x="6616700" y="2256873"/>
              <a:ext cx="2222500" cy="128240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mn-lt"/>
                  <a:cs typeface="Arial" pitchFamily="34" charset="0"/>
                </a:rPr>
                <a:t>Информация для управления или</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mn-lt"/>
                  <a:cs typeface="Arial" pitchFamily="34" charset="0"/>
                </a:rPr>
                <a:t>ограничения</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mn-lt"/>
                  <a:cs typeface="Arial" pitchFamily="34" charset="0"/>
                </a:rPr>
                <a:t>использования ВИ</a:t>
              </a:r>
            </a:p>
          </p:txBody>
        </p:sp>
        <p:grpSp>
          <p:nvGrpSpPr>
            <p:cNvPr id="65" name="Группа 64"/>
            <p:cNvGrpSpPr/>
            <p:nvPr/>
          </p:nvGrpSpPr>
          <p:grpSpPr>
            <a:xfrm>
              <a:off x="1282701" y="3162301"/>
              <a:ext cx="1811944" cy="757583"/>
              <a:chOff x="1282701" y="3162301"/>
              <a:chExt cx="1811944" cy="757583"/>
            </a:xfrm>
          </p:grpSpPr>
          <p:sp>
            <p:nvSpPr>
              <p:cNvPr id="60" name="AutoShape 26"/>
              <p:cNvSpPr>
                <a:spLocks noChangeArrowheads="1"/>
              </p:cNvSpPr>
              <p:nvPr/>
            </p:nvSpPr>
            <p:spPr bwMode="auto">
              <a:xfrm rot="16200000" flipH="1">
                <a:off x="1809881" y="2635121"/>
                <a:ext cx="757583" cy="1811944"/>
              </a:xfrm>
              <a:prstGeom prst="parallelogram">
                <a:avLst>
                  <a:gd name="adj" fmla="val 25000"/>
                </a:avLst>
              </a:prstGeom>
              <a:solidFill>
                <a:srgbClr val="CCFFCC"/>
              </a:solidFill>
              <a:ln w="57150">
                <a:solidFill>
                  <a:srgbClr val="00B0F0"/>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7" name="WordArt 21"/>
              <p:cNvSpPr>
                <a:spLocks noChangeArrowheads="1" noChangeShapeType="1" noTextEdit="1"/>
              </p:cNvSpPr>
              <p:nvPr/>
            </p:nvSpPr>
            <p:spPr bwMode="auto">
              <a:xfrm>
                <a:off x="1403344" y="3251200"/>
                <a:ext cx="1531146" cy="568187"/>
              </a:xfrm>
              <a:prstGeom prst="rect">
                <a:avLst/>
              </a:prstGeom>
            </p:spPr>
            <p:txBody>
              <a:bodyPr wrap="none" fromWordArt="1">
                <a:prstTxWarp prst="textSlantUp">
                  <a:avLst>
                    <a:gd name="adj" fmla="val 29681"/>
                  </a:avLst>
                </a:prstTxWarp>
              </a:bodyPr>
              <a:lstStyle/>
              <a:p>
                <a:pPr algn="ctr" rtl="0"/>
                <a:r>
                  <a:rPr lang="ru-RU" sz="1000" kern="10" spc="0" dirty="0" smtClean="0">
                    <a:ln w="9525">
                      <a:noFill/>
                      <a:round/>
                      <a:headEnd/>
                      <a:tailEnd/>
                    </a:ln>
                    <a:solidFill>
                      <a:srgbClr val="000000"/>
                    </a:solidFill>
                    <a:effectLst/>
                    <a:latin typeface="Arial"/>
                    <a:cs typeface="Arial"/>
                  </a:rPr>
                  <a:t> </a:t>
                </a:r>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Информация для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ПРЦЛ и ПРАУ </a:t>
                </a:r>
                <a:endParaRPr lang="ru-RU" sz="1000" b="1" kern="10" spc="0" dirty="0">
                  <a:ln w="9525">
                    <a:noFill/>
                    <a:round/>
                    <a:headEnd/>
                    <a:tailEnd/>
                  </a:ln>
                  <a:solidFill>
                    <a:srgbClr val="7030A0"/>
                  </a:solidFill>
                  <a:effectLst>
                    <a:outerShdw dist="12700" dir="2700000" algn="ctr" rotWithShape="0">
                      <a:srgbClr val="FFCCCC"/>
                    </a:outerShdw>
                  </a:effectLst>
                  <a:latin typeface="Arial"/>
                  <a:cs typeface="Arial"/>
                </a:endParaRPr>
              </a:p>
            </p:txBody>
          </p:sp>
        </p:grpSp>
        <p:grpSp>
          <p:nvGrpSpPr>
            <p:cNvPr id="66" name="Группа 65"/>
            <p:cNvGrpSpPr/>
            <p:nvPr/>
          </p:nvGrpSpPr>
          <p:grpSpPr>
            <a:xfrm>
              <a:off x="1282701" y="4140201"/>
              <a:ext cx="1811944" cy="757583"/>
              <a:chOff x="1282701" y="4140201"/>
              <a:chExt cx="1811944" cy="757583"/>
            </a:xfrm>
          </p:grpSpPr>
          <p:sp>
            <p:nvSpPr>
              <p:cNvPr id="59" name="AutoShape 26"/>
              <p:cNvSpPr>
                <a:spLocks noChangeArrowheads="1"/>
              </p:cNvSpPr>
              <p:nvPr/>
            </p:nvSpPr>
            <p:spPr bwMode="auto">
              <a:xfrm rot="16200000" flipH="1">
                <a:off x="1809881" y="3613021"/>
                <a:ext cx="757583" cy="1811944"/>
              </a:xfrm>
              <a:prstGeom prst="parallelogram">
                <a:avLst>
                  <a:gd name="adj" fmla="val 25000"/>
                </a:avLst>
              </a:prstGeom>
              <a:solidFill>
                <a:srgbClr val="CCFFCC"/>
              </a:solidFill>
              <a:ln w="57150">
                <a:solidFill>
                  <a:srgbClr val="00B0F0"/>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6" name="WordArt 24"/>
              <p:cNvSpPr>
                <a:spLocks noChangeArrowheads="1" noChangeShapeType="1" noTextEdit="1"/>
              </p:cNvSpPr>
              <p:nvPr/>
            </p:nvSpPr>
            <p:spPr bwMode="auto">
              <a:xfrm>
                <a:off x="1403344" y="4231033"/>
                <a:ext cx="1531146" cy="568187"/>
              </a:xfrm>
              <a:prstGeom prst="rect">
                <a:avLst/>
              </a:prstGeom>
            </p:spPr>
            <p:txBody>
              <a:bodyPr wrap="none" fromWordArt="1">
                <a:prstTxWarp prst="textSlantUp">
                  <a:avLst>
                    <a:gd name="adj" fmla="val 29681"/>
                  </a:avLst>
                </a:prstTxWarp>
              </a:bodyPr>
              <a:lstStyle/>
              <a:p>
                <a:pPr algn="ctr" rtl="0"/>
                <a:r>
                  <a:rPr lang="ru-RU" sz="1000" kern="10" spc="0" dirty="0" smtClean="0">
                    <a:ln w="9525">
                      <a:noFill/>
                      <a:round/>
                      <a:headEnd/>
                      <a:tailEnd/>
                    </a:ln>
                    <a:solidFill>
                      <a:srgbClr val="000000"/>
                    </a:solidFill>
                    <a:effectLst/>
                    <a:latin typeface="Arial"/>
                    <a:cs typeface="Arial"/>
                  </a:rPr>
                  <a:t> </a:t>
                </a:r>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Информация о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периоде действия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сертификата </a:t>
                </a:r>
                <a:endParaRPr lang="ru-RU" sz="1000" b="1" kern="10" spc="0" dirty="0">
                  <a:ln w="9525">
                    <a:noFill/>
                    <a:round/>
                    <a:headEnd/>
                    <a:tailEnd/>
                  </a:ln>
                  <a:solidFill>
                    <a:srgbClr val="7030A0"/>
                  </a:solidFill>
                  <a:effectLst>
                    <a:outerShdw dist="12700" dir="2700000" algn="ctr" rotWithShape="0">
                      <a:srgbClr val="FFCCCC"/>
                    </a:outerShdw>
                  </a:effectLst>
                  <a:latin typeface="Arial"/>
                  <a:cs typeface="Arial"/>
                </a:endParaRPr>
              </a:p>
            </p:txBody>
          </p:sp>
        </p:grpSp>
        <p:grpSp>
          <p:nvGrpSpPr>
            <p:cNvPr id="62" name="Группа 61"/>
            <p:cNvGrpSpPr/>
            <p:nvPr/>
          </p:nvGrpSpPr>
          <p:grpSpPr>
            <a:xfrm>
              <a:off x="6750050" y="3740150"/>
              <a:ext cx="1811944" cy="757583"/>
              <a:chOff x="3594101" y="3380685"/>
              <a:chExt cx="1811944" cy="757583"/>
            </a:xfrm>
          </p:grpSpPr>
          <p:sp>
            <p:nvSpPr>
              <p:cNvPr id="1050" name="AutoShape 26"/>
              <p:cNvSpPr>
                <a:spLocks noChangeArrowheads="1"/>
              </p:cNvSpPr>
              <p:nvPr/>
            </p:nvSpPr>
            <p:spPr bwMode="auto">
              <a:xfrm rot="16200000" flipH="1">
                <a:off x="4121281" y="2853505"/>
                <a:ext cx="757583" cy="1811944"/>
              </a:xfrm>
              <a:prstGeom prst="parallelogram">
                <a:avLst>
                  <a:gd name="adj" fmla="val 25000"/>
                </a:avLst>
              </a:prstGeom>
              <a:solidFill>
                <a:srgbClr val="CCFFCC"/>
              </a:solidFill>
              <a:ln w="57150">
                <a:solidFill>
                  <a:srgbClr val="00B0F0"/>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5" name="WordArt 27"/>
              <p:cNvSpPr>
                <a:spLocks noChangeArrowheads="1" noChangeShapeType="1" noTextEdit="1"/>
              </p:cNvSpPr>
              <p:nvPr/>
            </p:nvSpPr>
            <p:spPr bwMode="auto">
              <a:xfrm>
                <a:off x="3723903" y="3475383"/>
                <a:ext cx="1531146" cy="568187"/>
              </a:xfrm>
              <a:prstGeom prst="rect">
                <a:avLst/>
              </a:prstGeom>
            </p:spPr>
            <p:txBody>
              <a:bodyPr wrap="none" fromWordArt="1">
                <a:prstTxWarp prst="textSlantUp">
                  <a:avLst>
                    <a:gd name="adj" fmla="val 29681"/>
                  </a:avLst>
                </a:prstTxWarp>
              </a:bodyPr>
              <a:lstStyle/>
              <a:p>
                <a:pPr algn="ctr" rtl="0"/>
                <a:r>
                  <a:rPr lang="ru-RU" sz="1000" kern="10" spc="0" dirty="0" smtClean="0">
                    <a:ln w="9525">
                      <a:noFill/>
                      <a:round/>
                      <a:headEnd/>
                      <a:tailEnd/>
                    </a:ln>
                    <a:solidFill>
                      <a:srgbClr val="7030A0"/>
                    </a:solidFill>
                    <a:effectLst>
                      <a:outerShdw dist="12700" dir="2700000" algn="ctr" rotWithShape="0">
                        <a:srgbClr val="FFCCCC"/>
                      </a:outerShdw>
                    </a:effectLst>
                    <a:latin typeface="Arial"/>
                    <a:cs typeface="Arial"/>
                  </a:rPr>
                  <a:t> </a:t>
                </a:r>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Информация для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защиты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сертификата от НСД</a:t>
                </a:r>
                <a:endParaRPr lang="ru-RU" sz="1000" b="1" kern="10" spc="0" dirty="0">
                  <a:ln w="9525">
                    <a:noFill/>
                    <a:round/>
                    <a:headEnd/>
                    <a:tailEnd/>
                  </a:ln>
                  <a:solidFill>
                    <a:srgbClr val="7030A0"/>
                  </a:solidFill>
                  <a:effectLst>
                    <a:outerShdw dist="12700" dir="2700000" algn="ctr" rotWithShape="0">
                      <a:srgbClr val="FFCCCC"/>
                    </a:outerShdw>
                  </a:effectLst>
                  <a:latin typeface="Arial"/>
                  <a:cs typeface="Arial"/>
                </a:endParaRPr>
              </a:p>
            </p:txBody>
          </p:sp>
        </p:grpSp>
        <p:grpSp>
          <p:nvGrpSpPr>
            <p:cNvPr id="63" name="Группа 62"/>
            <p:cNvGrpSpPr/>
            <p:nvPr/>
          </p:nvGrpSpPr>
          <p:grpSpPr>
            <a:xfrm>
              <a:off x="6750050" y="4451350"/>
              <a:ext cx="1811944" cy="757583"/>
              <a:chOff x="3594101" y="4362450"/>
              <a:chExt cx="1811944" cy="757583"/>
            </a:xfrm>
          </p:grpSpPr>
          <p:sp>
            <p:nvSpPr>
              <p:cNvPr id="58" name="AutoShape 26"/>
              <p:cNvSpPr>
                <a:spLocks noChangeArrowheads="1"/>
              </p:cNvSpPr>
              <p:nvPr/>
            </p:nvSpPr>
            <p:spPr bwMode="auto">
              <a:xfrm rot="16200000" flipH="1">
                <a:off x="4121281" y="3835270"/>
                <a:ext cx="757583" cy="1811944"/>
              </a:xfrm>
              <a:prstGeom prst="parallelogram">
                <a:avLst>
                  <a:gd name="adj" fmla="val 25000"/>
                </a:avLst>
              </a:prstGeom>
              <a:solidFill>
                <a:srgbClr val="CCFFCC"/>
              </a:solidFill>
              <a:ln w="57150">
                <a:solidFill>
                  <a:srgbClr val="00B0F0"/>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4" name="WordArt 30"/>
              <p:cNvSpPr>
                <a:spLocks noChangeArrowheads="1" noChangeShapeType="1" noTextEdit="1"/>
              </p:cNvSpPr>
              <p:nvPr/>
            </p:nvSpPr>
            <p:spPr bwMode="auto">
              <a:xfrm>
                <a:off x="3723903" y="4455216"/>
                <a:ext cx="1531146" cy="568187"/>
              </a:xfrm>
              <a:prstGeom prst="rect">
                <a:avLst/>
              </a:prstGeom>
            </p:spPr>
            <p:txBody>
              <a:bodyPr wrap="none" fromWordArt="1">
                <a:prstTxWarp prst="textSlantUp">
                  <a:avLst>
                    <a:gd name="adj" fmla="val 29681"/>
                  </a:avLst>
                </a:prstTxWarp>
              </a:bodyPr>
              <a:lstStyle/>
              <a:p>
                <a:pPr algn="ctr" rtl="0"/>
                <a:r>
                  <a:rPr lang="ru-RU" sz="1000" kern="10" spc="0" dirty="0" smtClean="0">
                    <a:ln w="9525">
                      <a:noFill/>
                      <a:round/>
                      <a:headEnd/>
                      <a:tailEnd/>
                    </a:ln>
                    <a:solidFill>
                      <a:srgbClr val="000000"/>
                    </a:solidFill>
                    <a:effectLst/>
                    <a:latin typeface="Arial"/>
                    <a:cs typeface="Arial"/>
                  </a:rPr>
                  <a:t> </a:t>
                </a:r>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Информация для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процедуры аудита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безопасности </a:t>
                </a:r>
                <a:endParaRPr lang="ru-RU" sz="1000" b="1" kern="10" spc="0" dirty="0">
                  <a:ln w="9525">
                    <a:noFill/>
                    <a:round/>
                    <a:headEnd/>
                    <a:tailEnd/>
                  </a:ln>
                  <a:solidFill>
                    <a:srgbClr val="7030A0"/>
                  </a:solidFill>
                  <a:effectLst>
                    <a:outerShdw dist="12700" dir="2700000" algn="ctr" rotWithShape="0">
                      <a:srgbClr val="FFCCCC"/>
                    </a:outerShdw>
                  </a:effectLst>
                  <a:latin typeface="Arial"/>
                  <a:cs typeface="Arial"/>
                </a:endParaRPr>
              </a:p>
            </p:txBody>
          </p:sp>
        </p:grpSp>
        <p:grpSp>
          <p:nvGrpSpPr>
            <p:cNvPr id="64" name="Группа 63"/>
            <p:cNvGrpSpPr/>
            <p:nvPr/>
          </p:nvGrpSpPr>
          <p:grpSpPr>
            <a:xfrm>
              <a:off x="6750050" y="5162550"/>
              <a:ext cx="1811944" cy="757583"/>
              <a:chOff x="6750051" y="5340350"/>
              <a:chExt cx="1811944" cy="757583"/>
            </a:xfrm>
          </p:grpSpPr>
          <p:sp>
            <p:nvSpPr>
              <p:cNvPr id="61" name="AutoShape 26"/>
              <p:cNvSpPr>
                <a:spLocks noChangeArrowheads="1"/>
              </p:cNvSpPr>
              <p:nvPr/>
            </p:nvSpPr>
            <p:spPr bwMode="auto">
              <a:xfrm rot="16200000" flipH="1">
                <a:off x="7277231" y="4813170"/>
                <a:ext cx="757583" cy="1811944"/>
              </a:xfrm>
              <a:prstGeom prst="parallelogram">
                <a:avLst>
                  <a:gd name="adj" fmla="val 25000"/>
                </a:avLst>
              </a:prstGeom>
              <a:solidFill>
                <a:srgbClr val="CCFFCC"/>
              </a:solidFill>
              <a:ln w="57150">
                <a:solidFill>
                  <a:srgbClr val="00B0F0"/>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7" name="WordArt 33"/>
              <p:cNvSpPr>
                <a:spLocks noChangeArrowheads="1" noChangeShapeType="1" noTextEdit="1"/>
              </p:cNvSpPr>
              <p:nvPr/>
            </p:nvSpPr>
            <p:spPr bwMode="auto">
              <a:xfrm>
                <a:off x="6883400" y="5429250"/>
                <a:ext cx="1531146" cy="568187"/>
              </a:xfrm>
              <a:prstGeom prst="rect">
                <a:avLst/>
              </a:prstGeom>
            </p:spPr>
            <p:txBody>
              <a:bodyPr wrap="none" fromWordArt="1">
                <a:prstTxWarp prst="textSlantUp">
                  <a:avLst>
                    <a:gd name="adj" fmla="val 29681"/>
                  </a:avLst>
                </a:prstTxWarp>
              </a:bodyPr>
              <a:lstStyle/>
              <a:p>
                <a:pPr algn="ctr" rtl="0"/>
                <a:r>
                  <a:rPr lang="ru-RU" sz="1000" kern="10" spc="0" dirty="0" smtClean="0">
                    <a:ln w="9525">
                      <a:noFill/>
                      <a:round/>
                      <a:headEnd/>
                      <a:tailEnd/>
                    </a:ln>
                    <a:solidFill>
                      <a:srgbClr val="000000"/>
                    </a:solidFill>
                    <a:effectLst/>
                    <a:latin typeface="Arial"/>
                    <a:cs typeface="Arial"/>
                  </a:rPr>
                  <a:t> </a:t>
                </a:r>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Информация для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процедуры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восстановления </a:t>
                </a:r>
              </a:p>
              <a:p>
                <a:pPr algn="ctr" rtl="0"/>
                <a:r>
                  <a:rPr lang="ru-RU" sz="1000" b="1" kern="10" spc="0" dirty="0" smtClean="0">
                    <a:ln w="9525">
                      <a:noFill/>
                      <a:round/>
                      <a:headEnd/>
                      <a:tailEnd/>
                    </a:ln>
                    <a:solidFill>
                      <a:srgbClr val="7030A0"/>
                    </a:solidFill>
                    <a:effectLst>
                      <a:outerShdw dist="12700" dir="2700000" algn="ctr" rotWithShape="0">
                        <a:srgbClr val="FFCCCC"/>
                      </a:outerShdw>
                    </a:effectLst>
                    <a:latin typeface="Arial"/>
                    <a:cs typeface="Arial"/>
                  </a:rPr>
                  <a:t> безопасности</a:t>
                </a:r>
                <a:endParaRPr lang="ru-RU" sz="1000" b="1" kern="10" spc="0" dirty="0">
                  <a:ln w="9525">
                    <a:noFill/>
                    <a:round/>
                    <a:headEnd/>
                    <a:tailEnd/>
                  </a:ln>
                  <a:solidFill>
                    <a:srgbClr val="7030A0"/>
                  </a:solidFill>
                  <a:effectLst>
                    <a:outerShdw dist="12700" dir="2700000" algn="ctr" rotWithShape="0">
                      <a:srgbClr val="FFCCCC"/>
                    </a:outerShdw>
                  </a:effectLst>
                  <a:latin typeface="Arial"/>
                  <a:cs typeface="Arial"/>
                </a:endParaRPr>
              </a:p>
            </p:txBody>
          </p:sp>
        </p:grpSp>
      </p:gr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927100" y="762000"/>
            <a:ext cx="7921625" cy="12926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dirty="0">
                <a:solidFill>
                  <a:srgbClr val="FF0066"/>
                </a:solidFill>
              </a:rPr>
              <a:t>Информация, которая обязательна во всех </a:t>
            </a:r>
            <a:r>
              <a:rPr lang="ru-RU" sz="2800" i="1" dirty="0" smtClean="0">
                <a:solidFill>
                  <a:srgbClr val="FF0066"/>
                </a:solidFill>
              </a:rPr>
              <a:t>СЕРТ|ИБ</a:t>
            </a:r>
            <a:r>
              <a:rPr lang="ru-RU" sz="2800" dirty="0" smtClean="0">
                <a:solidFill>
                  <a:srgbClr val="000099"/>
                </a:solidFill>
              </a:rPr>
              <a:t>, </a:t>
            </a:r>
            <a:r>
              <a:rPr lang="ru-RU" sz="2800" dirty="0">
                <a:solidFill>
                  <a:srgbClr val="000099"/>
                </a:solidFill>
              </a:rPr>
              <a:t>разделена на две категории:</a:t>
            </a:r>
          </a:p>
        </p:txBody>
      </p:sp>
      <p:sp>
        <p:nvSpPr>
          <p:cNvPr id="163845" name="Text Box 5"/>
          <p:cNvSpPr txBox="1">
            <a:spLocks noChangeArrowheads="1"/>
          </p:cNvSpPr>
          <p:nvPr/>
        </p:nvSpPr>
        <p:spPr bwMode="auto">
          <a:xfrm>
            <a:off x="927100" y="2095500"/>
            <a:ext cx="7921625" cy="4062651"/>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ct val="110000"/>
              </a:lnSpc>
              <a:buClr>
                <a:srgbClr val="FF0066"/>
              </a:buClr>
              <a:buSzPct val="90000"/>
              <a:buFont typeface="Wingdings" pitchFamily="2" charset="2"/>
              <a:buAutoNum type="arabicPeriod"/>
            </a:pPr>
            <a:r>
              <a:rPr lang="ru-RU" sz="2400" dirty="0">
                <a:solidFill>
                  <a:srgbClr val="000099"/>
                </a:solidFill>
              </a:rPr>
              <a:t>информация, которая используется в процедурах обеспечения целостности и аутентификации источника данных (например, КПС и указатели на информацию, используемую для её проверки). До того, как будет предоставлена услуга по аутентификации источника данных, </a:t>
            </a:r>
            <a:r>
              <a:rPr lang="ru-RU" sz="2400" dirty="0" smtClean="0">
                <a:solidFill>
                  <a:srgbClr val="000099"/>
                </a:solidFill>
              </a:rPr>
              <a:t>дополнительно должен </a:t>
            </a:r>
            <a:r>
              <a:rPr lang="ru-RU" sz="2400" dirty="0">
                <a:solidFill>
                  <a:srgbClr val="000099"/>
                </a:solidFill>
              </a:rPr>
              <a:t>быть </a:t>
            </a:r>
            <a:r>
              <a:rPr lang="ru-RU" sz="2400" dirty="0" smtClean="0">
                <a:solidFill>
                  <a:srgbClr val="000099"/>
                </a:solidFill>
              </a:rPr>
              <a:t>указан </a:t>
            </a:r>
            <a:r>
              <a:rPr lang="ru-RU" sz="2400" dirty="0">
                <a:solidFill>
                  <a:srgbClr val="000099"/>
                </a:solidFill>
              </a:rPr>
              <a:t>проверяемый параметр подлинности источника </a:t>
            </a:r>
            <a:r>
              <a:rPr lang="ru-RU" sz="2400" dirty="0" smtClean="0">
                <a:solidFill>
                  <a:srgbClr val="000099"/>
                </a:solidFill>
              </a:rPr>
              <a:t>СЕРТ|ИБ </a:t>
            </a:r>
            <a:r>
              <a:rPr lang="ru-RU" sz="2400" dirty="0">
                <a:solidFill>
                  <a:srgbClr val="000099"/>
                </a:solidFill>
              </a:rPr>
              <a:t>(т.е. выпускающего УЦ);</a:t>
            </a:r>
          </a:p>
        </p:txBody>
      </p:sp>
      <p:sp>
        <p:nvSpPr>
          <p:cNvPr id="7"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Text Box 4"/>
          <p:cNvSpPr txBox="1">
            <a:spLocks noChangeArrowheads="1"/>
          </p:cNvSpPr>
          <p:nvPr/>
        </p:nvSpPr>
        <p:spPr bwMode="auto">
          <a:xfrm>
            <a:off x="971550" y="1196975"/>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buClr>
                <a:srgbClr val="FF0066"/>
              </a:buClr>
              <a:buSzPct val="90000"/>
              <a:buFont typeface="Wingdings" pitchFamily="2" charset="2"/>
              <a:buAutoNum type="arabicPeriod" startAt="2"/>
            </a:pPr>
            <a:r>
              <a:rPr lang="ru-RU" sz="2800" dirty="0">
                <a:solidFill>
                  <a:srgbClr val="000099"/>
                </a:solidFill>
              </a:rPr>
              <a:t>информация, по которой может быть определён (например, явно указанный срок действия) или извлечён (например, время издания </a:t>
            </a:r>
            <a:r>
              <a:rPr lang="ru-RU" sz="2800" dirty="0" smtClean="0">
                <a:solidFill>
                  <a:srgbClr val="000099"/>
                </a:solidFill>
              </a:rPr>
              <a:t>СЕРТ|ИБ </a:t>
            </a:r>
            <a:r>
              <a:rPr lang="ru-RU" sz="2800" dirty="0">
                <a:solidFill>
                  <a:srgbClr val="000099"/>
                </a:solidFill>
              </a:rPr>
              <a:t>и продолжительность его действия) период действия </a:t>
            </a:r>
            <a:r>
              <a:rPr lang="ru-RU" sz="2800" dirty="0" smtClean="0">
                <a:solidFill>
                  <a:srgbClr val="000099"/>
                </a:solidFill>
              </a:rPr>
              <a:t>СЕРТ|ИБ. </a:t>
            </a:r>
            <a:r>
              <a:rPr lang="ru-RU" sz="2800" dirty="0">
                <a:solidFill>
                  <a:srgbClr val="000099"/>
                </a:solidFill>
              </a:rPr>
              <a:t>Такая информация предотвращает не предусмотренное повторное использование </a:t>
            </a:r>
            <a:r>
              <a:rPr lang="ru-RU" sz="2800" dirty="0" smtClean="0">
                <a:solidFill>
                  <a:srgbClr val="000099"/>
                </a:solidFill>
              </a:rPr>
              <a:t>СЕРТ|ИБ, </a:t>
            </a:r>
            <a:r>
              <a:rPr lang="ru-RU" sz="2800" dirty="0">
                <a:solidFill>
                  <a:srgbClr val="000099"/>
                </a:solidFill>
              </a:rPr>
              <a:t>несмотря на то, что </a:t>
            </a:r>
            <a:r>
              <a:rPr lang="ru-RU" sz="2800" dirty="0" smtClean="0">
                <a:solidFill>
                  <a:srgbClr val="000099"/>
                </a:solidFill>
              </a:rPr>
              <a:t>СЕРТ|ИБ </a:t>
            </a:r>
            <a:r>
              <a:rPr lang="ru-RU" sz="2800" dirty="0">
                <a:solidFill>
                  <a:srgbClr val="000099"/>
                </a:solidFill>
              </a:rPr>
              <a:t>может использоваться повторно много раз в пределах своего срока действия.</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927100" y="806450"/>
            <a:ext cx="7921625" cy="147732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pPr>
            <a:r>
              <a:rPr lang="ru-RU" i="1" dirty="0">
                <a:solidFill>
                  <a:srgbClr val="FF0066"/>
                </a:solidFill>
              </a:rPr>
              <a:t>Информация для управления или ограничения использования ВИ </a:t>
            </a:r>
            <a:r>
              <a:rPr lang="ru-RU" dirty="0">
                <a:solidFill>
                  <a:srgbClr val="000099"/>
                </a:solidFill>
              </a:rPr>
              <a:t>разделена на три категории:</a:t>
            </a:r>
          </a:p>
        </p:txBody>
      </p:sp>
      <p:sp>
        <p:nvSpPr>
          <p:cNvPr id="165892" name="Text Box 4"/>
          <p:cNvSpPr txBox="1">
            <a:spLocks noChangeArrowheads="1"/>
          </p:cNvSpPr>
          <p:nvPr/>
        </p:nvSpPr>
        <p:spPr bwMode="auto">
          <a:xfrm>
            <a:off x="971550" y="2451100"/>
            <a:ext cx="7921625" cy="1744067"/>
          </a:xfrm>
          <a:prstGeom prst="rect">
            <a:avLst/>
          </a:prstGeom>
          <a:noFill/>
          <a:ln w="9525">
            <a:noFill/>
            <a:miter lim="800000"/>
            <a:headEnd/>
            <a:tailEnd/>
          </a:ln>
          <a:effectLst>
            <a:outerShdw dist="25400" dir="2700000" algn="ctr" rotWithShape="0">
              <a:srgbClr val="3399FF"/>
            </a:outerShdw>
          </a:effectLst>
        </p:spPr>
        <p:txBody>
          <a:bodyPr lIns="0" tIns="0" rIns="0" bIns="0" anchor="ctr">
            <a:spAutoFit/>
          </a:bodyPr>
          <a:lstStyle/>
          <a:p>
            <a:pPr marL="441325" indent="-355600" algn="l">
              <a:lnSpc>
                <a:spcPts val="3400"/>
              </a:lnSpc>
              <a:buClr>
                <a:srgbClr val="FF0066"/>
              </a:buClr>
              <a:buSzPct val="90000"/>
              <a:buFont typeface="Wingdings" pitchFamily="2" charset="2"/>
              <a:buAutoNum type="arabicPeriod"/>
            </a:pPr>
            <a:r>
              <a:rPr lang="ru-RU" sz="3000" dirty="0">
                <a:solidFill>
                  <a:srgbClr val="000099"/>
                </a:solidFill>
              </a:rPr>
              <a:t>информация, используемая для защиты </a:t>
            </a:r>
            <a:r>
              <a:rPr lang="ru-RU" sz="3000" dirty="0" smtClean="0">
                <a:solidFill>
                  <a:srgbClr val="000099"/>
                </a:solidFill>
              </a:rPr>
              <a:t>СЕРТ|ИБ </a:t>
            </a:r>
            <a:r>
              <a:rPr lang="ru-RU" sz="3000" dirty="0">
                <a:solidFill>
                  <a:srgbClr val="000099"/>
                </a:solidFill>
              </a:rPr>
              <a:t>от неавторизованного </a:t>
            </a:r>
            <a:r>
              <a:rPr lang="ru-RU" sz="3000" dirty="0" smtClean="0">
                <a:solidFill>
                  <a:srgbClr val="000099"/>
                </a:solidFill>
              </a:rPr>
              <a:t>применения</a:t>
            </a:r>
            <a:r>
              <a:rPr lang="ru-RU" sz="3000" dirty="0">
                <a:solidFill>
                  <a:srgbClr val="000099"/>
                </a:solidFill>
              </a:rPr>
              <a:t>. Например:</a:t>
            </a:r>
          </a:p>
        </p:txBody>
      </p:sp>
      <p:sp>
        <p:nvSpPr>
          <p:cNvPr id="165893" name="Text Box 5"/>
          <p:cNvSpPr txBox="1">
            <a:spLocks noChangeArrowheads="1"/>
          </p:cNvSpPr>
          <p:nvPr/>
        </p:nvSpPr>
        <p:spPr bwMode="auto">
          <a:xfrm>
            <a:off x="1327150" y="4229100"/>
            <a:ext cx="7561262" cy="207749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buClr>
                <a:srgbClr val="FF0066"/>
              </a:buClr>
              <a:buSzPct val="90000"/>
              <a:buFont typeface="Wingdings" pitchFamily="2" charset="2"/>
              <a:buChar char="q"/>
            </a:pPr>
            <a:r>
              <a:rPr lang="ru-RU" sz="2700" dirty="0">
                <a:solidFill>
                  <a:srgbClr val="000099"/>
                </a:solidFill>
              </a:rPr>
              <a:t>информация (например, уникальный идентификатор, УИД), устанавливающая объект/субъект или объекты/субъекты, информация о которых включена в </a:t>
            </a:r>
            <a:r>
              <a:rPr lang="ru-RU" sz="2700" dirty="0" smtClean="0">
                <a:solidFill>
                  <a:srgbClr val="000099"/>
                </a:solidFill>
              </a:rPr>
              <a:t>СЕРТ|ИБ;</a:t>
            </a:r>
            <a:endParaRPr lang="ru-RU" sz="2700" dirty="0">
              <a:solidFill>
                <a:srgbClr val="000099"/>
              </a:solidFill>
            </a:endParaRP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Text Box 5"/>
          <p:cNvSpPr txBox="1">
            <a:spLocks noChangeArrowheads="1"/>
          </p:cNvSpPr>
          <p:nvPr/>
        </p:nvSpPr>
        <p:spPr bwMode="auto">
          <a:xfrm>
            <a:off x="971550" y="1125538"/>
            <a:ext cx="7921625" cy="52006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ct val="105000"/>
              </a:lnSpc>
              <a:buClr>
                <a:srgbClr val="FF0066"/>
              </a:buClr>
              <a:buSzPct val="90000"/>
              <a:buFont typeface="Wingdings" pitchFamily="2" charset="2"/>
              <a:buChar char="q"/>
            </a:pPr>
            <a:r>
              <a:rPr lang="ru-RU" sz="2500" dirty="0">
                <a:solidFill>
                  <a:srgbClr val="000099"/>
                </a:solidFill>
              </a:rPr>
              <a:t>информация, устанавливающая объекты/субъекты, которым разрешено пользоваться ВИ, содержащейся в </a:t>
            </a:r>
            <a:r>
              <a:rPr lang="ru-RU" sz="2500" dirty="0" smtClean="0">
                <a:solidFill>
                  <a:srgbClr val="000099"/>
                </a:solidFill>
              </a:rPr>
              <a:t>СЕРТ|ИБ;</a:t>
            </a:r>
            <a:endParaRPr lang="ru-RU" sz="2500" dirty="0">
              <a:solidFill>
                <a:srgbClr val="000099"/>
              </a:solidFill>
            </a:endParaRPr>
          </a:p>
          <a:p>
            <a:pPr marL="441325" indent="-355600" algn="l">
              <a:lnSpc>
                <a:spcPct val="105000"/>
              </a:lnSpc>
              <a:buClr>
                <a:srgbClr val="FF0066"/>
              </a:buClr>
              <a:buSzPct val="90000"/>
              <a:buFont typeface="Wingdings" pitchFamily="2" charset="2"/>
              <a:buChar char="q"/>
            </a:pPr>
            <a:r>
              <a:rPr lang="ru-RU" sz="2500" dirty="0">
                <a:solidFill>
                  <a:srgbClr val="000099"/>
                </a:solidFill>
              </a:rPr>
              <a:t>информация, которая контролирует, сколько раз может использоваться </a:t>
            </a:r>
            <a:r>
              <a:rPr lang="ru-RU" sz="2500" dirty="0" smtClean="0">
                <a:solidFill>
                  <a:srgbClr val="000099"/>
                </a:solidFill>
              </a:rPr>
              <a:t>СЕРТ|ИБ;</a:t>
            </a:r>
            <a:endParaRPr lang="ru-RU" sz="2500" dirty="0">
              <a:solidFill>
                <a:srgbClr val="000099"/>
              </a:solidFill>
            </a:endParaRPr>
          </a:p>
          <a:p>
            <a:pPr marL="441325" indent="-355600" algn="l">
              <a:lnSpc>
                <a:spcPct val="105000"/>
              </a:lnSpc>
              <a:buClr>
                <a:srgbClr val="FF0066"/>
              </a:buClr>
              <a:buSzPct val="90000"/>
              <a:buFont typeface="Wingdings" pitchFamily="2" charset="2"/>
              <a:buChar char="q"/>
            </a:pPr>
            <a:r>
              <a:rPr lang="ru-RU" sz="2500" dirty="0">
                <a:solidFill>
                  <a:srgbClr val="000099"/>
                </a:solidFill>
              </a:rPr>
              <a:t>информация, определяющая ПЛБ, в соответствие с которой должен использоваться </a:t>
            </a:r>
            <a:r>
              <a:rPr lang="ru-RU" sz="2500" dirty="0" smtClean="0">
                <a:solidFill>
                  <a:srgbClr val="000099"/>
                </a:solidFill>
              </a:rPr>
              <a:t>СЕРТ|ИБ;</a:t>
            </a:r>
            <a:endParaRPr lang="ru-RU" sz="2500" dirty="0">
              <a:solidFill>
                <a:srgbClr val="000099"/>
              </a:solidFill>
            </a:endParaRPr>
          </a:p>
          <a:p>
            <a:pPr marL="441325" indent="-355600" algn="l">
              <a:lnSpc>
                <a:spcPct val="105000"/>
              </a:lnSpc>
              <a:buClr>
                <a:srgbClr val="FF0066"/>
              </a:buClr>
              <a:buSzPct val="90000"/>
              <a:buFont typeface="Wingdings" pitchFamily="2" charset="2"/>
              <a:buChar char="q"/>
            </a:pPr>
            <a:r>
              <a:rPr lang="ru-RU" sz="2500" dirty="0">
                <a:solidFill>
                  <a:srgbClr val="000099"/>
                </a:solidFill>
              </a:rPr>
              <a:t>методы защиты и соответствующие параметры защиты </a:t>
            </a:r>
            <a:r>
              <a:rPr lang="ru-RU" sz="2500" dirty="0" smtClean="0">
                <a:solidFill>
                  <a:srgbClr val="000099"/>
                </a:solidFill>
              </a:rPr>
              <a:t>СЕРТ|ИБ </a:t>
            </a:r>
            <a:r>
              <a:rPr lang="ru-RU" sz="2500" dirty="0">
                <a:solidFill>
                  <a:srgbClr val="000099"/>
                </a:solidFill>
              </a:rPr>
              <a:t>от кражи;</a:t>
            </a:r>
          </a:p>
          <a:p>
            <a:pPr marL="441325" indent="-355600" algn="l">
              <a:lnSpc>
                <a:spcPct val="105000"/>
              </a:lnSpc>
              <a:buClr>
                <a:srgbClr val="FF0066"/>
              </a:buClr>
              <a:buSzPct val="90000"/>
              <a:buFont typeface="Wingdings" pitchFamily="2" charset="2"/>
              <a:buChar char="q"/>
            </a:pPr>
            <a:r>
              <a:rPr lang="ru-RU" sz="2500" dirty="0">
                <a:solidFill>
                  <a:srgbClr val="000099"/>
                </a:solidFill>
              </a:rPr>
              <a:t>информация, используемая для защиты от атак типа «повторная передача» (например, уникальный номер или запрос);</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971550" y="806450"/>
            <a:ext cx="7921625" cy="13716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buClr>
                <a:srgbClr val="FF0066"/>
              </a:buClr>
              <a:buSzPct val="90000"/>
              <a:buFont typeface="Wingdings" pitchFamily="2" charset="2"/>
              <a:buAutoNum type="arabicPeriod" startAt="2"/>
            </a:pPr>
            <a:r>
              <a:rPr lang="ru-RU" sz="3000" dirty="0">
                <a:solidFill>
                  <a:srgbClr val="000099"/>
                </a:solidFill>
              </a:rPr>
              <a:t>информация, которая может использоваться в процедуре аудита безопасности. Например:</a:t>
            </a:r>
          </a:p>
        </p:txBody>
      </p:sp>
      <p:sp>
        <p:nvSpPr>
          <p:cNvPr id="167941" name="Text Box 5"/>
          <p:cNvSpPr txBox="1">
            <a:spLocks noChangeArrowheads="1"/>
          </p:cNvSpPr>
          <p:nvPr/>
        </p:nvSpPr>
        <p:spPr bwMode="auto">
          <a:xfrm>
            <a:off x="1282700" y="2317750"/>
            <a:ext cx="7562850" cy="418114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ct val="95000"/>
              </a:lnSpc>
              <a:buClr>
                <a:srgbClr val="FF0066"/>
              </a:buClr>
              <a:buSzPct val="90000"/>
              <a:buFont typeface="Wingdings" pitchFamily="2" charset="2"/>
              <a:buChar char="q"/>
            </a:pPr>
            <a:r>
              <a:rPr lang="ru-RU" sz="2600" dirty="0">
                <a:solidFill>
                  <a:srgbClr val="000099"/>
                </a:solidFill>
              </a:rPr>
              <a:t>контрольный идентификатор </a:t>
            </a:r>
            <a:r>
              <a:rPr lang="ru-RU" sz="2600" dirty="0" smtClean="0">
                <a:solidFill>
                  <a:srgbClr val="000099"/>
                </a:solidFill>
              </a:rPr>
              <a:t>СЕРТ|ИБ </a:t>
            </a:r>
            <a:r>
              <a:rPr lang="ru-RU" sz="2600" dirty="0">
                <a:solidFill>
                  <a:srgbClr val="000099"/>
                </a:solidFill>
              </a:rPr>
              <a:t>(например, последовательный (серийный) номер), который является уникальным для </a:t>
            </a:r>
            <a:r>
              <a:rPr lang="ru-RU" sz="2600" dirty="0" smtClean="0">
                <a:solidFill>
                  <a:srgbClr val="000099"/>
                </a:solidFill>
              </a:rPr>
              <a:t>СЕРТ|ИБ </a:t>
            </a:r>
            <a:r>
              <a:rPr lang="ru-RU" sz="2600" dirty="0">
                <a:solidFill>
                  <a:srgbClr val="000099"/>
                </a:solidFill>
              </a:rPr>
              <a:t>по отношению ко всем другим </a:t>
            </a:r>
            <a:r>
              <a:rPr lang="ru-RU" sz="2600" dirty="0" smtClean="0">
                <a:solidFill>
                  <a:srgbClr val="000099"/>
                </a:solidFill>
              </a:rPr>
              <a:t>СЕРТ|ИБ, </a:t>
            </a:r>
            <a:r>
              <a:rPr lang="ru-RU" sz="2600" dirty="0">
                <a:solidFill>
                  <a:srgbClr val="000099"/>
                </a:solidFill>
              </a:rPr>
              <a:t>выданным одним и тем же УЦ или его представителем;</a:t>
            </a:r>
          </a:p>
          <a:p>
            <a:pPr marL="441325" indent="-355600" algn="l">
              <a:lnSpc>
                <a:spcPct val="95000"/>
              </a:lnSpc>
              <a:buClr>
                <a:srgbClr val="FF0066"/>
              </a:buClr>
              <a:buSzPct val="90000"/>
              <a:buFont typeface="Wingdings" pitchFamily="2" charset="2"/>
              <a:buChar char="q"/>
            </a:pPr>
            <a:r>
              <a:rPr lang="ru-RU" sz="2600" dirty="0">
                <a:solidFill>
                  <a:srgbClr val="000099"/>
                </a:solidFill>
              </a:rPr>
              <a:t>параметр подлинности (предназначенный для аудита) объекта/субъекта, которому был выдан </a:t>
            </a:r>
            <a:r>
              <a:rPr lang="ru-RU" sz="2600" dirty="0" smtClean="0">
                <a:solidFill>
                  <a:srgbClr val="000099"/>
                </a:solidFill>
              </a:rPr>
              <a:t>СЕРТ|ИБ;</a:t>
            </a:r>
            <a:endParaRPr lang="ru-RU" sz="2600"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873250"/>
            <a:ext cx="7921625" cy="438581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pPr>
            <a:r>
              <a:rPr lang="ru-RU" dirty="0" smtClean="0">
                <a:solidFill>
                  <a:srgbClr val="000099"/>
                </a:solidFill>
              </a:rPr>
              <a:t>Большинство концептуальных понятий и определений обеспечения ИБ необходимы для описания самих СЛБ и раскрывают функции (функциональность) этих служб. На рис. 2.2 представлены основные концептуальные компоненты, понятия и определения обеспечения ИБ. </a:t>
            </a:r>
            <a:endParaRPr lang="ru-RU" dirty="0">
              <a:solidFill>
                <a:srgbClr val="000099"/>
              </a:solidFill>
            </a:endParaRPr>
          </a:p>
        </p:txBody>
      </p:sp>
      <p:sp>
        <p:nvSpPr>
          <p:cNvPr id="86020" name="Rectangle 4"/>
          <p:cNvSpPr>
            <a:spLocks noChangeArrowheads="1"/>
          </p:cNvSpPr>
          <p:nvPr/>
        </p:nvSpPr>
        <p:spPr bwMode="auto">
          <a:xfrm>
            <a:off x="755650" y="790575"/>
            <a:ext cx="8388350" cy="87630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b="1" i="1" dirty="0">
                <a:solidFill>
                  <a:srgbClr val="FF3300"/>
                </a:solidFill>
                <a:latin typeface="Arial" charset="0"/>
              </a:rPr>
              <a:t>I. </a:t>
            </a:r>
            <a:r>
              <a:rPr lang="ru-RU" b="1" i="1" dirty="0">
                <a:solidFill>
                  <a:srgbClr val="FF3300"/>
                </a:solidFill>
                <a:latin typeface="Arial" charset="0"/>
              </a:rPr>
              <a:t>Общие концепции обеспечения безопасности</a:t>
            </a:r>
            <a:endParaRPr lang="en-GB"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Text Box 3"/>
          <p:cNvSpPr txBox="1">
            <a:spLocks noChangeArrowheads="1"/>
          </p:cNvSpPr>
          <p:nvPr/>
        </p:nvSpPr>
        <p:spPr bwMode="auto">
          <a:xfrm>
            <a:off x="900113" y="1271588"/>
            <a:ext cx="7921625" cy="19494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buClr>
                <a:srgbClr val="FF0066"/>
              </a:buClr>
              <a:buSzPct val="90000"/>
              <a:buFont typeface="Wingdings" pitchFamily="2" charset="2"/>
              <a:buAutoNum type="arabicPeriod" startAt="3"/>
            </a:pPr>
            <a:r>
              <a:rPr lang="ru-RU">
                <a:solidFill>
                  <a:srgbClr val="000099"/>
                </a:solidFill>
              </a:rPr>
              <a:t>информация, которая может использоваться в процедуре восстановления безопасности. Например:</a:t>
            </a:r>
          </a:p>
        </p:txBody>
      </p:sp>
      <p:sp>
        <p:nvSpPr>
          <p:cNvPr id="168964" name="Text Box 4"/>
          <p:cNvSpPr txBox="1">
            <a:spLocks noChangeArrowheads="1"/>
          </p:cNvSpPr>
          <p:nvPr/>
        </p:nvSpPr>
        <p:spPr bwMode="auto">
          <a:xfrm>
            <a:off x="1258888" y="3357563"/>
            <a:ext cx="7562850" cy="286543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ct val="95000"/>
              </a:lnSpc>
              <a:spcBef>
                <a:spcPct val="5000"/>
              </a:spcBef>
              <a:buClr>
                <a:srgbClr val="FF0066"/>
              </a:buClr>
              <a:buSzPct val="90000"/>
              <a:buFont typeface="Wingdings" pitchFamily="2" charset="2"/>
              <a:buChar char="q"/>
            </a:pPr>
            <a:r>
              <a:rPr lang="ru-RU" sz="2800" dirty="0">
                <a:solidFill>
                  <a:srgbClr val="000099"/>
                </a:solidFill>
              </a:rPr>
              <a:t>контрольный идентификатор </a:t>
            </a:r>
            <a:r>
              <a:rPr lang="ru-RU" sz="2800" dirty="0" smtClean="0">
                <a:solidFill>
                  <a:srgbClr val="000099"/>
                </a:solidFill>
              </a:rPr>
              <a:t>СЕРТ|ИБ, </a:t>
            </a:r>
            <a:r>
              <a:rPr lang="ru-RU" sz="2800" dirty="0">
                <a:solidFill>
                  <a:srgbClr val="000099"/>
                </a:solidFill>
              </a:rPr>
              <a:t>который может использоваться для аннулирования определённого </a:t>
            </a:r>
            <a:r>
              <a:rPr lang="ru-RU" sz="2800" dirty="0" smtClean="0">
                <a:solidFill>
                  <a:srgbClr val="000099"/>
                </a:solidFill>
              </a:rPr>
              <a:t>СЕРТ|ИБ;</a:t>
            </a:r>
            <a:endParaRPr lang="ru-RU" sz="2800" dirty="0">
              <a:solidFill>
                <a:srgbClr val="000099"/>
              </a:solidFill>
            </a:endParaRPr>
          </a:p>
          <a:p>
            <a:pPr marL="441325" indent="-355600" algn="l">
              <a:lnSpc>
                <a:spcPct val="95000"/>
              </a:lnSpc>
              <a:spcBef>
                <a:spcPct val="5000"/>
              </a:spcBef>
              <a:buClr>
                <a:srgbClr val="FF0066"/>
              </a:buClr>
              <a:buSzPct val="90000"/>
              <a:buFont typeface="Wingdings" pitchFamily="2" charset="2"/>
              <a:buChar char="q"/>
            </a:pPr>
            <a:r>
              <a:rPr lang="ru-RU" sz="2800" dirty="0">
                <a:solidFill>
                  <a:srgbClr val="000099"/>
                </a:solidFill>
              </a:rPr>
              <a:t>групповой идентификатор </a:t>
            </a:r>
            <a:r>
              <a:rPr lang="ru-RU" sz="2800" dirty="0" smtClean="0">
                <a:solidFill>
                  <a:srgbClr val="000099"/>
                </a:solidFill>
              </a:rPr>
              <a:t>СЕРТ|ИБ, </a:t>
            </a:r>
            <a:r>
              <a:rPr lang="ru-RU" sz="2800" dirty="0">
                <a:solidFill>
                  <a:srgbClr val="000099"/>
                </a:solidFill>
              </a:rPr>
              <a:t>который может использоваться для аннулирования группы </a:t>
            </a:r>
            <a:r>
              <a:rPr lang="ru-RU" sz="2800" dirty="0" smtClean="0">
                <a:solidFill>
                  <a:srgbClr val="000099"/>
                </a:solidFill>
              </a:rPr>
              <a:t>СЕРТ|ИБ.</a:t>
            </a:r>
            <a:endParaRPr lang="ru-RU" sz="2800"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927100" y="1428750"/>
            <a:ext cx="7993062" cy="48310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smtClean="0">
                <a:solidFill>
                  <a:srgbClr val="000099"/>
                </a:solidFill>
              </a:rPr>
              <a:t>Рассмотрим некоторые примеры способов защиты СЕРТ|ИБ. </a:t>
            </a:r>
            <a:r>
              <a:rPr lang="ru-RU" sz="3000" i="1" dirty="0" smtClean="0">
                <a:solidFill>
                  <a:srgbClr val="FF0066"/>
                </a:solidFill>
              </a:rPr>
              <a:t>Потенциальной </a:t>
            </a:r>
            <a:r>
              <a:rPr lang="ru-RU" sz="3000" i="1" dirty="0">
                <a:solidFill>
                  <a:srgbClr val="FF0066"/>
                </a:solidFill>
              </a:rPr>
              <a:t>угрозой для безопасности </a:t>
            </a:r>
            <a:r>
              <a:rPr lang="ru-RU" sz="3000" i="1" dirty="0" smtClean="0">
                <a:solidFill>
                  <a:srgbClr val="FF0066"/>
                </a:solidFill>
              </a:rPr>
              <a:t>СЕРТ|ИБ</a:t>
            </a:r>
            <a:r>
              <a:rPr lang="ru-RU" sz="3000" dirty="0" smtClean="0">
                <a:solidFill>
                  <a:srgbClr val="000099"/>
                </a:solidFill>
              </a:rPr>
              <a:t> </a:t>
            </a:r>
            <a:r>
              <a:rPr lang="ru-RU" sz="3000" dirty="0">
                <a:solidFill>
                  <a:srgbClr val="000099"/>
                </a:solidFill>
              </a:rPr>
              <a:t>является угроза, при которой нарушитель выдаёт себя за истинного владельца </a:t>
            </a:r>
            <a:r>
              <a:rPr lang="ru-RU" sz="3000" dirty="0" smtClean="0">
                <a:solidFill>
                  <a:srgbClr val="000099"/>
                </a:solidFill>
              </a:rPr>
              <a:t>СЕРТ|ИБ, </a:t>
            </a:r>
            <a:r>
              <a:rPr lang="ru-RU" sz="3000" dirty="0">
                <a:solidFill>
                  <a:srgbClr val="000099"/>
                </a:solidFill>
              </a:rPr>
              <a:t>который указан в этом </a:t>
            </a:r>
            <a:r>
              <a:rPr lang="ru-RU" sz="3000" dirty="0" smtClean="0">
                <a:solidFill>
                  <a:srgbClr val="000099"/>
                </a:solidFill>
              </a:rPr>
              <a:t>СЕРТ|ИБ. Такое неавторизованное (несанкционированное) </a:t>
            </a:r>
            <a:r>
              <a:rPr lang="ru-RU" sz="3000" dirty="0">
                <a:solidFill>
                  <a:srgbClr val="000099"/>
                </a:solidFill>
              </a:rPr>
              <a:t>использование </a:t>
            </a:r>
            <a:r>
              <a:rPr lang="ru-RU" sz="3000" dirty="0" smtClean="0">
                <a:solidFill>
                  <a:srgbClr val="000099"/>
                </a:solidFill>
              </a:rPr>
              <a:t>СЕРТ|ИБ </a:t>
            </a:r>
            <a:r>
              <a:rPr lang="ru-RU" sz="3000" dirty="0">
                <a:solidFill>
                  <a:srgbClr val="000099"/>
                </a:solidFill>
              </a:rPr>
              <a:t>называется </a:t>
            </a:r>
            <a:r>
              <a:rPr lang="ru-RU" sz="3000" i="1" dirty="0">
                <a:solidFill>
                  <a:srgbClr val="FF0066"/>
                </a:solidFill>
              </a:rPr>
              <a:t>кражей </a:t>
            </a:r>
            <a:r>
              <a:rPr lang="ru-RU" sz="3000" i="1" dirty="0" smtClean="0">
                <a:solidFill>
                  <a:srgbClr val="FF0066"/>
                </a:solidFill>
              </a:rPr>
              <a:t>СЕРТ|ИБ</a:t>
            </a:r>
            <a:r>
              <a:rPr lang="ru-RU" sz="3000" dirty="0" smtClean="0">
                <a:solidFill>
                  <a:srgbClr val="000099"/>
                </a:solidFill>
              </a:rPr>
              <a:t>.</a:t>
            </a:r>
            <a:endParaRPr lang="ru-RU" sz="3000" dirty="0">
              <a:solidFill>
                <a:srgbClr val="000099"/>
              </a:solidFill>
            </a:endParaRPr>
          </a:p>
        </p:txBody>
      </p:sp>
      <p:sp>
        <p:nvSpPr>
          <p:cNvPr id="199684" name="Rectangle 4"/>
          <p:cNvSpPr>
            <a:spLocks noChangeArrowheads="1"/>
          </p:cNvSpPr>
          <p:nvPr/>
        </p:nvSpPr>
        <p:spPr bwMode="auto">
          <a:xfrm>
            <a:off x="755650" y="895350"/>
            <a:ext cx="8388350" cy="41549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dirty="0" smtClean="0">
                <a:solidFill>
                  <a:srgbClr val="FF3300"/>
                </a:solidFill>
                <a:latin typeface="Arial" charset="0"/>
              </a:rPr>
              <a:t>2.4. Способы </a:t>
            </a:r>
            <a:r>
              <a:rPr lang="ru-RU" sz="3000" b="1" i="1" dirty="0">
                <a:solidFill>
                  <a:srgbClr val="FF3300"/>
                </a:solidFill>
                <a:latin typeface="Arial" charset="0"/>
              </a:rPr>
              <a:t>защиты </a:t>
            </a:r>
            <a:r>
              <a:rPr lang="ru-RU" sz="3000" b="1" i="1" dirty="0" smtClean="0">
                <a:solidFill>
                  <a:srgbClr val="FF3300"/>
                </a:solidFill>
                <a:latin typeface="Arial" charset="0"/>
              </a:rPr>
              <a:t>СЕРТ|ИБ</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971550" y="939800"/>
            <a:ext cx="7921625"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Такая угроза может быть, либо внешней, либо внутренней. </a:t>
            </a:r>
            <a:r>
              <a:rPr lang="ru-RU" sz="2600" i="1" dirty="0">
                <a:solidFill>
                  <a:srgbClr val="FF0066"/>
                </a:solidFill>
              </a:rPr>
              <a:t>Внешняя угроза</a:t>
            </a:r>
            <a:r>
              <a:rPr lang="ru-RU" sz="2600" dirty="0">
                <a:solidFill>
                  <a:srgbClr val="000099"/>
                </a:solidFill>
              </a:rPr>
              <a:t> заключается в том, что нарушитель может получить </a:t>
            </a:r>
            <a:r>
              <a:rPr lang="ru-RU" sz="2600" dirty="0" smtClean="0">
                <a:solidFill>
                  <a:srgbClr val="000099"/>
                </a:solidFill>
              </a:rPr>
              <a:t>СЕРТ|ИБ </a:t>
            </a:r>
            <a:r>
              <a:rPr lang="ru-RU" sz="2600" dirty="0">
                <a:solidFill>
                  <a:srgbClr val="000099"/>
                </a:solidFill>
              </a:rPr>
              <a:t>путём прослушивания линий (каналов) связи, которые используются только по своему прямому назначению. </a:t>
            </a:r>
            <a:r>
              <a:rPr lang="ru-RU" sz="2600" i="1" dirty="0">
                <a:solidFill>
                  <a:srgbClr val="FF0066"/>
                </a:solidFill>
              </a:rPr>
              <a:t>Внутренняя угроза</a:t>
            </a:r>
            <a:r>
              <a:rPr lang="ru-RU" sz="2600" dirty="0">
                <a:solidFill>
                  <a:srgbClr val="000099"/>
                </a:solidFill>
              </a:rPr>
              <a:t> заключается в том, что объект/субъект, имеющий легитимное право на получение сертификата (например, с целью формирования ВИ взаимодействующей стороны), может ложно выдавать себя за объект/субъект (владельца), указанный в сертификате.</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971550" y="806450"/>
            <a:ext cx="7921625" cy="56015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smtClean="0">
                <a:solidFill>
                  <a:srgbClr val="FF0066"/>
                </a:solidFill>
              </a:rPr>
              <a:t>СЕРТ|ИБ </a:t>
            </a:r>
            <a:r>
              <a:rPr lang="ru-RU" sz="2600" i="1" dirty="0">
                <a:solidFill>
                  <a:srgbClr val="FF0066"/>
                </a:solidFill>
              </a:rPr>
              <a:t>можно защитить от кражи</a:t>
            </a:r>
            <a:r>
              <a:rPr lang="ru-RU" sz="2600" dirty="0">
                <a:solidFill>
                  <a:srgbClr val="000099"/>
                </a:solidFill>
              </a:rPr>
              <a:t> путём непосредственного использования СЛБ, обеспечивающих защиту линий (каналов) связи при взаимодействии открытых систем, или путём использования альтернативного метода защиты, требующего дополнительных параметров, которые являются внутренними и внешними по отношению к защищаемому </a:t>
            </a:r>
            <a:r>
              <a:rPr lang="ru-RU" sz="2600" dirty="0" smtClean="0">
                <a:solidFill>
                  <a:srgbClr val="000099"/>
                </a:solidFill>
              </a:rPr>
              <a:t>СЕРТ|ИБ. </a:t>
            </a:r>
            <a:r>
              <a:rPr lang="ru-RU" sz="2600" dirty="0">
                <a:solidFill>
                  <a:srgbClr val="000099"/>
                </a:solidFill>
              </a:rPr>
              <a:t>Говорят, что </a:t>
            </a:r>
            <a:r>
              <a:rPr lang="ru-RU" sz="2600" i="1" dirty="0">
                <a:solidFill>
                  <a:srgbClr val="FF0066"/>
                </a:solidFill>
              </a:rPr>
              <a:t>способ защиты </a:t>
            </a:r>
            <a:r>
              <a:rPr lang="ru-RU" sz="2600" i="1" dirty="0" smtClean="0">
                <a:solidFill>
                  <a:srgbClr val="FF0066"/>
                </a:solidFill>
              </a:rPr>
              <a:t>СЕРТ|ИБ </a:t>
            </a:r>
            <a:r>
              <a:rPr lang="ru-RU" sz="2600" i="1" dirty="0">
                <a:solidFill>
                  <a:srgbClr val="FF0066"/>
                </a:solidFill>
              </a:rPr>
              <a:t>обеспечивает функцию делегирования</a:t>
            </a:r>
            <a:r>
              <a:rPr lang="ru-RU" sz="2600" dirty="0">
                <a:solidFill>
                  <a:srgbClr val="000099"/>
                </a:solidFill>
              </a:rPr>
              <a:t>, если объект/субъект, имеющий право пользоваться </a:t>
            </a:r>
            <a:r>
              <a:rPr lang="ru-RU" sz="2600" dirty="0" smtClean="0">
                <a:solidFill>
                  <a:srgbClr val="000099"/>
                </a:solidFill>
              </a:rPr>
              <a:t>СЕРТ|ИБ, </a:t>
            </a:r>
            <a:r>
              <a:rPr lang="ru-RU" sz="2600" dirty="0">
                <a:solidFill>
                  <a:srgbClr val="000099"/>
                </a:solidFill>
              </a:rPr>
              <a:t>может передать своё право другому объекту/субъекту.</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971550" y="1162050"/>
            <a:ext cx="7921625" cy="1641475"/>
          </a:xfrm>
          <a:prstGeom prst="rect">
            <a:avLst/>
          </a:prstGeom>
          <a:noFill/>
          <a:ln w="9525">
            <a:noFill/>
            <a:miter lim="800000"/>
            <a:headEnd/>
            <a:tailEnd/>
          </a:ln>
          <a:effectLst>
            <a:outerShdw dist="25400" dir="2700000" algn="ctr" rotWithShape="0">
              <a:srgbClr val="660066"/>
            </a:outerShdw>
          </a:effectLst>
        </p:spPr>
        <p:txBody>
          <a:bodyPr lIns="0" tIns="0" rIns="0" bIns="0" anchor="ctr" anchorCtr="1">
            <a:spAutoFit/>
          </a:bodyPr>
          <a:lstStyle/>
          <a:p>
            <a:pPr>
              <a:lnSpc>
                <a:spcPts val="3100"/>
              </a:lnSpc>
            </a:pPr>
            <a:r>
              <a:rPr lang="ru-RU" sz="2800" b="1" i="1" dirty="0" smtClean="0">
                <a:solidFill>
                  <a:srgbClr val="FF3300"/>
                </a:solidFill>
                <a:latin typeface="+mn-lt"/>
              </a:rPr>
              <a:t>2.4.1</a:t>
            </a:r>
            <a:r>
              <a:rPr lang="ru-RU" sz="2800" b="1" i="1" dirty="0">
                <a:solidFill>
                  <a:srgbClr val="FF3300"/>
                </a:solidFill>
                <a:latin typeface="+mn-lt"/>
              </a:rPr>
              <a:t>. Защита путём использования СЛБ, обеспечивающих защиту линий (каналов) связи при взаимодействии открытых </a:t>
            </a:r>
            <a:r>
              <a:rPr lang="ru-RU" sz="2800" b="1" i="1" dirty="0" smtClean="0">
                <a:solidFill>
                  <a:srgbClr val="FF3300"/>
                </a:solidFill>
                <a:latin typeface="+mn-lt"/>
              </a:rPr>
              <a:t>систем</a:t>
            </a:r>
            <a:endParaRPr lang="ru-RU" sz="28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3162300"/>
            <a:ext cx="7921625" cy="24622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smtClean="0">
                <a:solidFill>
                  <a:srgbClr val="FF0066"/>
                </a:solidFill>
              </a:rPr>
              <a:t>Угроза </a:t>
            </a:r>
            <a:r>
              <a:rPr lang="ru-RU" i="1" dirty="0">
                <a:solidFill>
                  <a:srgbClr val="FF0066"/>
                </a:solidFill>
              </a:rPr>
              <a:t>кражи внешним нарушителем </a:t>
            </a:r>
            <a:r>
              <a:rPr lang="ru-RU" dirty="0">
                <a:solidFill>
                  <a:srgbClr val="000099"/>
                </a:solidFill>
              </a:rPr>
              <a:t>может быть предотвращена путём использования </a:t>
            </a:r>
            <a:r>
              <a:rPr lang="ru-RU" dirty="0" smtClean="0">
                <a:solidFill>
                  <a:srgbClr val="000099"/>
                </a:solidFill>
              </a:rPr>
              <a:t>СЛКН </a:t>
            </a:r>
            <a:r>
              <a:rPr lang="ru-RU" dirty="0">
                <a:solidFill>
                  <a:srgbClr val="000099"/>
                </a:solidFill>
              </a:rPr>
              <a:t>при доставке </a:t>
            </a:r>
            <a:r>
              <a:rPr lang="ru-RU" dirty="0" smtClean="0">
                <a:solidFill>
                  <a:srgbClr val="000099"/>
                </a:solidFill>
              </a:rPr>
              <a:t>СЕРТ|ИБ </a:t>
            </a:r>
            <a:r>
              <a:rPr lang="ru-RU" dirty="0">
                <a:solidFill>
                  <a:srgbClr val="000099"/>
                </a:solidFill>
              </a:rPr>
              <a:t>между взаимодействующими сторонами.</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749300" y="895350"/>
            <a:ext cx="8394700" cy="820738"/>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ts val="3200"/>
              </a:lnSpc>
            </a:pPr>
            <a:r>
              <a:rPr lang="ru-RU" sz="2800" b="1" i="1" dirty="0" smtClean="0">
                <a:solidFill>
                  <a:srgbClr val="FF3300"/>
                </a:solidFill>
                <a:latin typeface="+mn-lt"/>
              </a:rPr>
              <a:t>2.4.2</a:t>
            </a:r>
            <a:r>
              <a:rPr lang="ru-RU" sz="2800" b="1" i="1" dirty="0">
                <a:solidFill>
                  <a:srgbClr val="FF3300"/>
                </a:solidFill>
                <a:latin typeface="+mn-lt"/>
              </a:rPr>
              <a:t>. Защита путём использования параметра, размещённого внутри </a:t>
            </a:r>
            <a:r>
              <a:rPr lang="ru-RU" sz="2800" b="1" i="1" dirty="0" smtClean="0">
                <a:solidFill>
                  <a:srgbClr val="FF3300"/>
                </a:solidFill>
                <a:latin typeface="+mn-lt"/>
              </a:rPr>
              <a:t>СЕРТ|ИБ</a:t>
            </a:r>
            <a:endParaRPr lang="ru-RU" sz="28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2184400"/>
            <a:ext cx="7921625" cy="385644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smtClean="0">
                <a:solidFill>
                  <a:srgbClr val="000099"/>
                </a:solidFill>
              </a:rPr>
              <a:t>Существует </a:t>
            </a:r>
            <a:r>
              <a:rPr lang="ru-RU" sz="3000" dirty="0">
                <a:solidFill>
                  <a:srgbClr val="000099"/>
                </a:solidFill>
              </a:rPr>
              <a:t>несколько альтернативных методов защиты </a:t>
            </a:r>
            <a:r>
              <a:rPr lang="ru-RU" sz="3000" dirty="0" smtClean="0">
                <a:solidFill>
                  <a:srgbClr val="000099"/>
                </a:solidFill>
              </a:rPr>
              <a:t>СЕРТ|ИБ </a:t>
            </a:r>
            <a:r>
              <a:rPr lang="ru-RU" sz="3000" dirty="0">
                <a:solidFill>
                  <a:srgbClr val="000099"/>
                </a:solidFill>
              </a:rPr>
              <a:t>от кражи. Каждый из этих методов использует внутренние параметры, размещённые внутри сертификата, и соответствующие внешние параметры. Некоторые используемые методы могут указываться в самом </a:t>
            </a:r>
            <a:r>
              <a:rPr lang="ru-RU" sz="3000" dirty="0" smtClean="0">
                <a:solidFill>
                  <a:srgbClr val="000099"/>
                </a:solidFill>
              </a:rPr>
              <a:t>СЕРТ|ИБ.</a:t>
            </a:r>
            <a:endParaRPr lang="ru-RU" sz="3000" dirty="0">
              <a:solidFill>
                <a:srgbClr val="000099"/>
              </a:solidFill>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927100" y="1073150"/>
            <a:ext cx="7993063" cy="457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dirty="0">
                <a:solidFill>
                  <a:srgbClr val="000099"/>
                </a:solidFill>
              </a:rPr>
              <a:t>Такие методы включают</a:t>
            </a:r>
            <a:r>
              <a:rPr lang="ru-RU" sz="3000" dirty="0">
                <a:solidFill>
                  <a:srgbClr val="000099"/>
                </a:solidFill>
              </a:rPr>
              <a:t>:</a:t>
            </a:r>
          </a:p>
        </p:txBody>
      </p:sp>
      <p:sp>
        <p:nvSpPr>
          <p:cNvPr id="204804" name="Text Box 4"/>
          <p:cNvSpPr txBox="1">
            <a:spLocks noChangeArrowheads="1"/>
          </p:cNvSpPr>
          <p:nvPr/>
        </p:nvSpPr>
        <p:spPr bwMode="auto">
          <a:xfrm>
            <a:off x="971550" y="1670050"/>
            <a:ext cx="7921625" cy="28194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spcBef>
                <a:spcPct val="20000"/>
              </a:spcBef>
              <a:buClr>
                <a:srgbClr val="FF0066"/>
              </a:buClr>
              <a:buSzPct val="80000"/>
              <a:buFont typeface="Wingdings" pitchFamily="2" charset="2"/>
              <a:buChar char="q"/>
            </a:pPr>
            <a:r>
              <a:rPr lang="ru-RU" sz="2800">
                <a:solidFill>
                  <a:srgbClr val="000099"/>
                </a:solidFill>
              </a:rPr>
              <a:t>метод на основе аутентификации;</a:t>
            </a:r>
          </a:p>
          <a:p>
            <a:pPr marL="441325" indent="-355600" algn="l">
              <a:spcBef>
                <a:spcPct val="20000"/>
              </a:spcBef>
              <a:buClr>
                <a:srgbClr val="FF0066"/>
              </a:buClr>
              <a:buSzPct val="80000"/>
              <a:buFont typeface="Wingdings" pitchFamily="2" charset="2"/>
              <a:buChar char="q"/>
            </a:pPr>
            <a:r>
              <a:rPr lang="ru-RU" sz="2800">
                <a:solidFill>
                  <a:srgbClr val="000099"/>
                </a:solidFill>
              </a:rPr>
              <a:t>метод на основе использования секретного ключа;</a:t>
            </a:r>
          </a:p>
          <a:p>
            <a:pPr marL="441325" indent="-355600" algn="l">
              <a:spcBef>
                <a:spcPct val="20000"/>
              </a:spcBef>
              <a:buClr>
                <a:srgbClr val="FF0066"/>
              </a:buClr>
              <a:buSzPct val="80000"/>
              <a:buFont typeface="Wingdings" pitchFamily="2" charset="2"/>
              <a:buChar char="q"/>
            </a:pPr>
            <a:r>
              <a:rPr lang="ru-RU" sz="2800">
                <a:solidFill>
                  <a:srgbClr val="000099"/>
                </a:solidFill>
              </a:rPr>
              <a:t>метод на основе использования открытого ключа;</a:t>
            </a:r>
          </a:p>
          <a:p>
            <a:pPr marL="441325" indent="-355600" algn="l">
              <a:spcBef>
                <a:spcPct val="20000"/>
              </a:spcBef>
              <a:buClr>
                <a:srgbClr val="FF0066"/>
              </a:buClr>
              <a:buSzPct val="80000"/>
              <a:buFont typeface="Wingdings" pitchFamily="2" charset="2"/>
              <a:buChar char="q"/>
            </a:pPr>
            <a:r>
              <a:rPr lang="ru-RU" sz="2800">
                <a:solidFill>
                  <a:srgbClr val="000099"/>
                </a:solidFill>
              </a:rPr>
              <a:t>метод на основе использования ОНФ.</a:t>
            </a:r>
          </a:p>
        </p:txBody>
      </p:sp>
      <p:sp>
        <p:nvSpPr>
          <p:cNvPr id="204805" name="Text Box 5"/>
          <p:cNvSpPr txBox="1">
            <a:spLocks noChangeArrowheads="1"/>
          </p:cNvSpPr>
          <p:nvPr/>
        </p:nvSpPr>
        <p:spPr bwMode="auto">
          <a:xfrm>
            <a:off x="971550" y="4724400"/>
            <a:ext cx="7921625" cy="13716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smtClean="0">
                <a:solidFill>
                  <a:srgbClr val="000099"/>
                </a:solidFill>
              </a:rPr>
              <a:t>СЕРТ|ИБ </a:t>
            </a:r>
            <a:r>
              <a:rPr lang="ru-RU" sz="3000" dirty="0">
                <a:solidFill>
                  <a:srgbClr val="000099"/>
                </a:solidFill>
              </a:rPr>
              <a:t>могут использовать несколько таких методов в различных сочетаниях.</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793750" y="806450"/>
            <a:ext cx="8350250" cy="400110"/>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r>
              <a:rPr lang="ru-RU" sz="2600" b="1" i="1" dirty="0" smtClean="0">
                <a:solidFill>
                  <a:srgbClr val="FF3300"/>
                </a:solidFill>
                <a:latin typeface="+mn-lt"/>
              </a:rPr>
              <a:t>2.4.2.1</a:t>
            </a:r>
            <a:r>
              <a:rPr lang="ru-RU" sz="2600" b="1" i="1" dirty="0">
                <a:solidFill>
                  <a:srgbClr val="FF3300"/>
                </a:solidFill>
                <a:latin typeface="+mn-lt"/>
              </a:rPr>
              <a:t>. Метод на основе </a:t>
            </a:r>
            <a:r>
              <a:rPr lang="ru-RU" sz="2600" b="1" i="1" dirty="0" smtClean="0">
                <a:solidFill>
                  <a:srgbClr val="FF3300"/>
                </a:solidFill>
                <a:latin typeface="+mn-lt"/>
              </a:rPr>
              <a:t>аутентификации</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1250950"/>
            <a:ext cx="7921625" cy="520142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smtClean="0">
                <a:solidFill>
                  <a:srgbClr val="000099"/>
                </a:solidFill>
              </a:rPr>
              <a:t>В </a:t>
            </a:r>
            <a:r>
              <a:rPr lang="ru-RU" sz="2600" dirty="0">
                <a:solidFill>
                  <a:srgbClr val="000099"/>
                </a:solidFill>
              </a:rPr>
              <a:t>этом методе </a:t>
            </a:r>
            <a:r>
              <a:rPr lang="ru-RU" sz="2600" i="1" dirty="0">
                <a:solidFill>
                  <a:srgbClr val="FF0066"/>
                </a:solidFill>
              </a:rPr>
              <a:t>внутренним параметром</a:t>
            </a:r>
            <a:r>
              <a:rPr lang="ru-RU" sz="2600" dirty="0">
                <a:solidFill>
                  <a:srgbClr val="000099"/>
                </a:solidFill>
              </a:rPr>
              <a:t> являются УИД объектов/субъектов, которым разрешено использовать сертификат. </a:t>
            </a:r>
            <a:r>
              <a:rPr lang="ru-RU" sz="2600" i="1" dirty="0">
                <a:solidFill>
                  <a:srgbClr val="FF0066"/>
                </a:solidFill>
              </a:rPr>
              <a:t>Внешним параметром</a:t>
            </a:r>
            <a:r>
              <a:rPr lang="ru-RU" sz="2600" dirty="0">
                <a:solidFill>
                  <a:srgbClr val="000099"/>
                </a:solidFill>
              </a:rPr>
              <a:t> является УИД объекта/субъекта, который предполагает использовать сертификат. Этот внешний параметр предоставляется службой аутентификации. Кроме того, сертификат может включать </a:t>
            </a:r>
            <a:r>
              <a:rPr lang="ru-RU" sz="2600" i="1" dirty="0">
                <a:solidFill>
                  <a:srgbClr val="FF0066"/>
                </a:solidFill>
              </a:rPr>
              <a:t>дополнительные внутренние параметры</a:t>
            </a:r>
            <a:r>
              <a:rPr lang="ru-RU" sz="2600" dirty="0">
                <a:solidFill>
                  <a:srgbClr val="000099"/>
                </a:solidFill>
              </a:rPr>
              <a:t>, например, серийные номер СЕРТА, который предназначен для использования в процедуре аутентификации.</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971550" y="1028700"/>
            <a:ext cx="7921625" cy="52960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400" i="1" dirty="0">
                <a:solidFill>
                  <a:srgbClr val="FF0066"/>
                </a:solidFill>
              </a:rPr>
              <a:t>Метод на основе аутентификации обеспечивает защиту </a:t>
            </a:r>
            <a:r>
              <a:rPr lang="ru-RU" sz="2400" i="1" dirty="0" smtClean="0">
                <a:solidFill>
                  <a:srgbClr val="FF0066"/>
                </a:solidFill>
              </a:rPr>
              <a:t>СЕРТ|ИБ </a:t>
            </a:r>
            <a:r>
              <a:rPr lang="ru-RU" sz="2400" i="1" dirty="0">
                <a:solidFill>
                  <a:srgbClr val="FF0066"/>
                </a:solidFill>
              </a:rPr>
              <a:t>следующим образом</a:t>
            </a:r>
            <a:r>
              <a:rPr lang="ru-RU" sz="2400" dirty="0">
                <a:solidFill>
                  <a:srgbClr val="000099"/>
                </a:solidFill>
              </a:rPr>
              <a:t>:</a:t>
            </a:r>
          </a:p>
          <a:p>
            <a:pPr>
              <a:lnSpc>
                <a:spcPts val="3200"/>
              </a:lnSpc>
            </a:pPr>
            <a:r>
              <a:rPr lang="ru-RU" sz="2400" dirty="0" smtClean="0">
                <a:solidFill>
                  <a:srgbClr val="000099"/>
                </a:solidFill>
              </a:rPr>
              <a:t>- он </a:t>
            </a:r>
            <a:r>
              <a:rPr lang="ru-RU" sz="2400" dirty="0">
                <a:solidFill>
                  <a:srgbClr val="000099"/>
                </a:solidFill>
              </a:rPr>
              <a:t>ограничивает использование </a:t>
            </a:r>
            <a:r>
              <a:rPr lang="ru-RU" sz="2400" dirty="0" smtClean="0">
                <a:solidFill>
                  <a:srgbClr val="000099"/>
                </a:solidFill>
              </a:rPr>
              <a:t>СЕРТ|ИБ </a:t>
            </a:r>
            <a:r>
              <a:rPr lang="ru-RU" sz="2400" dirty="0">
                <a:solidFill>
                  <a:srgbClr val="000099"/>
                </a:solidFill>
              </a:rPr>
              <a:t>только теми объектами/субъектами, </a:t>
            </a:r>
            <a:r>
              <a:rPr lang="ru-RU" sz="2400" dirty="0" smtClean="0">
                <a:solidFill>
                  <a:srgbClr val="000099"/>
                </a:solidFill>
              </a:rPr>
              <a:t>чьи</a:t>
            </a:r>
          </a:p>
          <a:p>
            <a:pPr>
              <a:lnSpc>
                <a:spcPts val="3200"/>
              </a:lnSpc>
            </a:pPr>
            <a:r>
              <a:rPr lang="ru-RU" sz="2400" dirty="0" smtClean="0">
                <a:solidFill>
                  <a:srgbClr val="000099"/>
                </a:solidFill>
              </a:rPr>
              <a:t>  идентификаторы </a:t>
            </a:r>
            <a:r>
              <a:rPr lang="ru-RU" sz="2400" dirty="0">
                <a:solidFill>
                  <a:srgbClr val="000099"/>
                </a:solidFill>
              </a:rPr>
              <a:t>содержаться в </a:t>
            </a:r>
            <a:r>
              <a:rPr lang="ru-RU" sz="2400" dirty="0" smtClean="0">
                <a:solidFill>
                  <a:srgbClr val="000099"/>
                </a:solidFill>
              </a:rPr>
              <a:t>СЕРТ|ИБ.</a:t>
            </a:r>
            <a:endParaRPr lang="ru-RU" sz="2400" dirty="0">
              <a:solidFill>
                <a:srgbClr val="000099"/>
              </a:solidFill>
            </a:endParaRPr>
          </a:p>
          <a:p>
            <a:pPr>
              <a:lnSpc>
                <a:spcPts val="3200"/>
              </a:lnSpc>
            </a:pPr>
            <a:r>
              <a:rPr lang="ru-RU" sz="2400" dirty="0">
                <a:solidFill>
                  <a:srgbClr val="000099"/>
                </a:solidFill>
              </a:rPr>
              <a:t>Этот метод не позволяет авторизованному (уполномоченному) пользователю </a:t>
            </a:r>
            <a:r>
              <a:rPr lang="ru-RU" sz="2400" dirty="0" smtClean="0">
                <a:solidFill>
                  <a:srgbClr val="000099"/>
                </a:solidFill>
              </a:rPr>
              <a:t>СЕРТ|ИБ </a:t>
            </a:r>
            <a:r>
              <a:rPr lang="ru-RU" sz="2400" dirty="0">
                <a:solidFill>
                  <a:srgbClr val="000099"/>
                </a:solidFill>
              </a:rPr>
              <a:t>передавать свои права другому объекту/субъекту, так как объекты/субъекты, которым разрешено пользоваться сертификатом были зафиксированы в момент выпуска сертификата. Таким образом, </a:t>
            </a:r>
            <a:r>
              <a:rPr lang="ru-RU" sz="2400" i="1" dirty="0">
                <a:solidFill>
                  <a:srgbClr val="FF0066"/>
                </a:solidFill>
              </a:rPr>
              <a:t>этот метод не обеспечивает функцию делегирования</a:t>
            </a:r>
            <a:r>
              <a:rPr lang="ru-RU" sz="2400"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793750" y="7620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ts val="2800"/>
              </a:lnSpc>
            </a:pPr>
            <a:r>
              <a:rPr lang="ru-RU" sz="2600" b="1" i="1" dirty="0" smtClean="0">
                <a:solidFill>
                  <a:srgbClr val="FF3300"/>
                </a:solidFill>
                <a:latin typeface="+mn-lt"/>
              </a:rPr>
              <a:t>2.4.2.2</a:t>
            </a:r>
            <a:r>
              <a:rPr lang="ru-RU" sz="2600" b="1" i="1" dirty="0">
                <a:solidFill>
                  <a:srgbClr val="FF3300"/>
                </a:solidFill>
                <a:latin typeface="+mn-lt"/>
              </a:rPr>
              <a:t>. Метод на основе использования секретного </a:t>
            </a:r>
            <a:r>
              <a:rPr lang="ru-RU" sz="2600" b="1" i="1" dirty="0" smtClean="0">
                <a:solidFill>
                  <a:srgbClr val="FF3300"/>
                </a:solidFill>
                <a:latin typeface="+mn-lt"/>
              </a:rPr>
              <a:t>ключа</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71550" y="1739900"/>
            <a:ext cx="7921625" cy="430887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dirty="0" smtClean="0">
                <a:solidFill>
                  <a:srgbClr val="000099"/>
                </a:solidFill>
              </a:rPr>
              <a:t>В </a:t>
            </a:r>
            <a:r>
              <a:rPr lang="ru-RU" sz="2800" dirty="0">
                <a:solidFill>
                  <a:srgbClr val="000099"/>
                </a:solidFill>
              </a:rPr>
              <a:t>этом методе весь сертификат зашифровывается с использованием симметричного криптографического алгоритма. В данном случае </a:t>
            </a:r>
            <a:r>
              <a:rPr lang="ru-RU" sz="2800" i="1" dirty="0">
                <a:solidFill>
                  <a:srgbClr val="FF0066"/>
                </a:solidFill>
              </a:rPr>
              <a:t>внешним параметром</a:t>
            </a:r>
            <a:r>
              <a:rPr lang="ru-RU" sz="2800" dirty="0">
                <a:solidFill>
                  <a:srgbClr val="000099"/>
                </a:solidFill>
              </a:rPr>
              <a:t> является секретный ключ, используемый для зашифрования сертификата.</a:t>
            </a:r>
          </a:p>
          <a:p>
            <a:r>
              <a:rPr lang="ru-RU" sz="2800" i="1" dirty="0">
                <a:solidFill>
                  <a:srgbClr val="FF0066"/>
                </a:solidFill>
              </a:rPr>
              <a:t>Метод на основе использования секретного ключа обеспечивает защиту </a:t>
            </a:r>
            <a:r>
              <a:rPr lang="ru-RU" sz="2800" i="1" dirty="0" smtClean="0">
                <a:solidFill>
                  <a:srgbClr val="FF0066"/>
                </a:solidFill>
              </a:rPr>
              <a:t>СЕРТ|ИБ </a:t>
            </a:r>
            <a:r>
              <a:rPr lang="ru-RU" sz="2800" i="1" dirty="0">
                <a:solidFill>
                  <a:srgbClr val="FF0066"/>
                </a:solidFill>
              </a:rPr>
              <a:t>следующим образом</a:t>
            </a:r>
            <a:r>
              <a:rPr lang="ru-RU" sz="2800" dirty="0">
                <a:solidFill>
                  <a:srgbClr val="000099"/>
                </a:solidFill>
              </a:rPr>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grpSp>
        <p:nvGrpSpPr>
          <p:cNvPr id="65" name="Группа 64"/>
          <p:cNvGrpSpPr/>
          <p:nvPr/>
        </p:nvGrpSpPr>
        <p:grpSpPr>
          <a:xfrm>
            <a:off x="971550" y="895350"/>
            <a:ext cx="7823200" cy="4975027"/>
            <a:chOff x="971550" y="895350"/>
            <a:chExt cx="7823200" cy="4975027"/>
          </a:xfrm>
        </p:grpSpPr>
        <p:sp>
          <p:nvSpPr>
            <p:cNvPr id="1033" name="AutoShape 9"/>
            <p:cNvSpPr>
              <a:spLocks noChangeArrowheads="1"/>
            </p:cNvSpPr>
            <p:nvPr/>
          </p:nvSpPr>
          <p:spPr bwMode="auto">
            <a:xfrm>
              <a:off x="4498631" y="1565534"/>
              <a:ext cx="762612" cy="799311"/>
            </a:xfrm>
            <a:prstGeom prst="downArrow">
              <a:avLst>
                <a:gd name="adj1" fmla="val 47806"/>
                <a:gd name="adj2" fmla="val 38986"/>
              </a:avLst>
            </a:prstGeom>
            <a:solidFill>
              <a:srgbClr val="CCECFF"/>
            </a:solidFill>
            <a:ln w="38100">
              <a:solidFill>
                <a:srgbClr val="C00000"/>
              </a:solidFill>
              <a:miter lim="800000"/>
              <a:headEnd/>
              <a:tailEnd/>
            </a:ln>
            <a:effectLst>
              <a:outerShdw dist="38100" dir="2700000" algn="ctr" rotWithShape="0">
                <a:srgbClr val="FFC000"/>
              </a:outerShdw>
            </a:effectLst>
          </p:spPr>
          <p:txBody>
            <a:bodyPr vert="eaVert" wrap="square" lIns="91440" tIns="45720" rIns="91440" bIns="45720" numCol="1" anchor="t" anchorCtr="0" compatLnSpc="1">
              <a:prstTxWarp prst="textNoShape">
                <a:avLst/>
              </a:prstTxWarp>
            </a:bodyPr>
            <a:lstStyle/>
            <a:p>
              <a:endParaRPr lang="ru-RU"/>
            </a:p>
          </p:txBody>
        </p:sp>
        <p:sp>
          <p:nvSpPr>
            <p:cNvPr id="1082" name="Freeform 58"/>
            <p:cNvSpPr>
              <a:spLocks/>
            </p:cNvSpPr>
            <p:nvPr/>
          </p:nvSpPr>
          <p:spPr bwMode="auto">
            <a:xfrm>
              <a:off x="1423933" y="2366979"/>
              <a:ext cx="6885250" cy="241181"/>
            </a:xfrm>
            <a:custGeom>
              <a:avLst/>
              <a:gdLst/>
              <a:ahLst/>
              <a:cxnLst>
                <a:cxn ang="0">
                  <a:pos x="8230" y="221"/>
                </a:cxn>
                <a:cxn ang="0">
                  <a:pos x="8234" y="0"/>
                </a:cxn>
                <a:cxn ang="0">
                  <a:pos x="0" y="1"/>
                </a:cxn>
                <a:cxn ang="0">
                  <a:pos x="6" y="226"/>
                </a:cxn>
              </a:cxnLst>
              <a:rect l="0" t="0" r="r" b="b"/>
              <a:pathLst>
                <a:path w="8234" h="226">
                  <a:moveTo>
                    <a:pt x="8230" y="221"/>
                  </a:moveTo>
                  <a:lnTo>
                    <a:pt x="8234" y="0"/>
                  </a:lnTo>
                  <a:lnTo>
                    <a:pt x="0" y="1"/>
                  </a:lnTo>
                  <a:lnTo>
                    <a:pt x="6" y="226"/>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7" name="Freeform 3"/>
            <p:cNvSpPr>
              <a:spLocks/>
            </p:cNvSpPr>
            <p:nvPr/>
          </p:nvSpPr>
          <p:spPr bwMode="auto">
            <a:xfrm>
              <a:off x="4450967" y="3268739"/>
              <a:ext cx="95327" cy="484496"/>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1028" name="AutoShape 4"/>
            <p:cNvCxnSpPr>
              <a:cxnSpLocks noChangeShapeType="1"/>
            </p:cNvCxnSpPr>
            <p:nvPr/>
          </p:nvCxnSpPr>
          <p:spPr bwMode="auto">
            <a:xfrm>
              <a:off x="2592101" y="2364845"/>
              <a:ext cx="0" cy="486630"/>
            </a:xfrm>
            <a:prstGeom prst="straightConnector1">
              <a:avLst/>
            </a:prstGeom>
            <a:noFill/>
            <a:ln w="38100">
              <a:solidFill>
                <a:srgbClr val="C00000"/>
              </a:solidFill>
              <a:round/>
              <a:headEnd/>
              <a:tailEnd/>
            </a:ln>
          </p:spPr>
        </p:cxnSp>
        <p:cxnSp>
          <p:nvCxnSpPr>
            <p:cNvPr id="1029" name="AutoShape 5"/>
            <p:cNvCxnSpPr>
              <a:cxnSpLocks noChangeShapeType="1"/>
            </p:cNvCxnSpPr>
            <p:nvPr/>
          </p:nvCxnSpPr>
          <p:spPr bwMode="auto">
            <a:xfrm>
              <a:off x="7167773" y="2364845"/>
              <a:ext cx="0" cy="486630"/>
            </a:xfrm>
            <a:prstGeom prst="straightConnector1">
              <a:avLst/>
            </a:prstGeom>
            <a:noFill/>
            <a:ln w="38100">
              <a:solidFill>
                <a:srgbClr val="C00000"/>
              </a:solidFill>
              <a:round/>
              <a:headEnd/>
              <a:tailEnd/>
            </a:ln>
          </p:spPr>
        </p:cxnSp>
        <p:cxnSp>
          <p:nvCxnSpPr>
            <p:cNvPr id="1030" name="AutoShape 6"/>
            <p:cNvCxnSpPr>
              <a:cxnSpLocks noChangeShapeType="1"/>
            </p:cNvCxnSpPr>
            <p:nvPr/>
          </p:nvCxnSpPr>
          <p:spPr bwMode="auto">
            <a:xfrm>
              <a:off x="6023855" y="2366979"/>
              <a:ext cx="0" cy="486630"/>
            </a:xfrm>
            <a:prstGeom prst="straightConnector1">
              <a:avLst/>
            </a:prstGeom>
            <a:noFill/>
            <a:ln w="38100">
              <a:solidFill>
                <a:srgbClr val="C00000"/>
              </a:solidFill>
              <a:round/>
              <a:headEnd/>
              <a:tailEnd/>
            </a:ln>
          </p:spPr>
        </p:cxnSp>
        <p:cxnSp>
          <p:nvCxnSpPr>
            <p:cNvPr id="1031" name="AutoShape 7"/>
            <p:cNvCxnSpPr>
              <a:cxnSpLocks noChangeShapeType="1"/>
            </p:cNvCxnSpPr>
            <p:nvPr/>
          </p:nvCxnSpPr>
          <p:spPr bwMode="auto">
            <a:xfrm>
              <a:off x="4879937" y="2364845"/>
              <a:ext cx="0" cy="486630"/>
            </a:xfrm>
            <a:prstGeom prst="straightConnector1">
              <a:avLst/>
            </a:prstGeom>
            <a:noFill/>
            <a:ln w="38100">
              <a:solidFill>
                <a:srgbClr val="C00000"/>
              </a:solidFill>
              <a:round/>
              <a:headEnd/>
              <a:tailEnd/>
            </a:ln>
          </p:spPr>
        </p:cxnSp>
        <p:cxnSp>
          <p:nvCxnSpPr>
            <p:cNvPr id="1032" name="AutoShape 8"/>
            <p:cNvCxnSpPr>
              <a:cxnSpLocks noChangeShapeType="1"/>
            </p:cNvCxnSpPr>
            <p:nvPr/>
          </p:nvCxnSpPr>
          <p:spPr bwMode="auto">
            <a:xfrm>
              <a:off x="3736019" y="2366979"/>
              <a:ext cx="0" cy="486630"/>
            </a:xfrm>
            <a:prstGeom prst="straightConnector1">
              <a:avLst/>
            </a:prstGeom>
            <a:noFill/>
            <a:ln w="38100">
              <a:solidFill>
                <a:srgbClr val="C00000"/>
              </a:solidFill>
              <a:round/>
              <a:headEnd/>
              <a:tailEnd/>
            </a:ln>
          </p:spPr>
        </p:cxnSp>
        <p:sp>
          <p:nvSpPr>
            <p:cNvPr id="1034" name="Freeform 10"/>
            <p:cNvSpPr>
              <a:spLocks/>
            </p:cNvSpPr>
            <p:nvPr/>
          </p:nvSpPr>
          <p:spPr bwMode="auto">
            <a:xfrm>
              <a:off x="6739640" y="3267672"/>
              <a:ext cx="95327" cy="2311493"/>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5" name="Freeform 11"/>
            <p:cNvSpPr>
              <a:spLocks/>
            </p:cNvSpPr>
            <p:nvPr/>
          </p:nvSpPr>
          <p:spPr bwMode="auto">
            <a:xfrm>
              <a:off x="5594886" y="3268739"/>
              <a:ext cx="95327" cy="1824863"/>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6" name="Freeform 12"/>
            <p:cNvSpPr>
              <a:spLocks/>
            </p:cNvSpPr>
            <p:nvPr/>
          </p:nvSpPr>
          <p:spPr bwMode="auto">
            <a:xfrm>
              <a:off x="2163131" y="3267672"/>
              <a:ext cx="95327" cy="1702138"/>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7" name="Freeform 13"/>
            <p:cNvSpPr>
              <a:spLocks/>
            </p:cNvSpPr>
            <p:nvPr/>
          </p:nvSpPr>
          <p:spPr bwMode="auto">
            <a:xfrm>
              <a:off x="7881885" y="3267672"/>
              <a:ext cx="96163" cy="1216575"/>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8" name="Freeform 14"/>
            <p:cNvSpPr>
              <a:spLocks/>
            </p:cNvSpPr>
            <p:nvPr/>
          </p:nvSpPr>
          <p:spPr bwMode="auto">
            <a:xfrm>
              <a:off x="1019213" y="3267672"/>
              <a:ext cx="95327" cy="2492912"/>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9" name="Text Box 15"/>
            <p:cNvSpPr txBox="1">
              <a:spLocks noChangeArrowheads="1"/>
            </p:cNvSpPr>
            <p:nvPr/>
          </p:nvSpPr>
          <p:spPr bwMode="auto">
            <a:xfrm>
              <a:off x="2393950" y="895350"/>
              <a:ext cx="5067299" cy="851603"/>
            </a:xfrm>
            <a:prstGeom prst="rect">
              <a:avLst/>
            </a:prstGeom>
            <a:solidFill>
              <a:schemeClr val="tx2">
                <a:lumMod val="20000"/>
                <a:lumOff val="80000"/>
              </a:schemeClr>
            </a:solidFill>
            <a:ln w="57150">
              <a:solidFill>
                <a:schemeClr val="accent1">
                  <a:lumMod val="50000"/>
                </a:schemeClr>
              </a:solidFill>
              <a:miter lim="800000"/>
              <a:headEnd/>
              <a:tailEnd/>
            </a:ln>
            <a:effectLst>
              <a:outerShdw dist="50800" dir="2700000" algn="tl" rotWithShape="0">
                <a:srgbClr val="00B0F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800" b="1" i="0" u="none" strike="noStrike" cap="none" normalizeH="0" baseline="0" smtClean="0">
                  <a:ln>
                    <a:noFill/>
                  </a:ln>
                  <a:solidFill>
                    <a:srgbClr val="C00000"/>
                  </a:solidFill>
                  <a:effectLst>
                    <a:outerShdw dist="63500" dir="2700000" algn="tl" rotWithShape="0">
                      <a:schemeClr val="accent3"/>
                    </a:outerShdw>
                  </a:effectLst>
                  <a:latin typeface="Arial" pitchFamily="34" charset="0"/>
                  <a:cs typeface="Arial" pitchFamily="34" charset="0"/>
                </a:rPr>
                <a:t>Концептуальные основы обеспечения</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1800" b="1" i="0" u="none" strike="noStrike" cap="none" normalizeH="0" baseline="0" smtClean="0">
                  <a:ln>
                    <a:noFill/>
                  </a:ln>
                  <a:solidFill>
                    <a:srgbClr val="C00000"/>
                  </a:solidFill>
                  <a:effectLst>
                    <a:outerShdw dist="63500" dir="2700000" algn="tl" rotWithShape="0">
                      <a:schemeClr val="accent3"/>
                    </a:outerShdw>
                  </a:effectLst>
                  <a:latin typeface="Arial" pitchFamily="34" charset="0"/>
                  <a:cs typeface="Arial" pitchFamily="34" charset="0"/>
                </a:rPr>
                <a:t>информационной безопасности</a:t>
              </a:r>
            </a:p>
          </p:txBody>
        </p:sp>
        <p:sp>
          <p:nvSpPr>
            <p:cNvPr id="1040" name="Text Box 16"/>
            <p:cNvSpPr txBox="1">
              <a:spLocks noChangeArrowheads="1"/>
            </p:cNvSpPr>
            <p:nvPr/>
          </p:nvSpPr>
          <p:spPr bwMode="auto">
            <a:xfrm>
              <a:off x="971550" y="2597488"/>
              <a:ext cx="953265"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Участники</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(роли) ПРБ</a:t>
              </a:r>
              <a:endPar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1" name="Text Box 17"/>
            <p:cNvSpPr txBox="1">
              <a:spLocks noChangeArrowheads="1"/>
            </p:cNvSpPr>
            <p:nvPr/>
          </p:nvSpPr>
          <p:spPr bwMode="auto">
            <a:xfrm>
              <a:off x="2114632" y="2597488"/>
              <a:ext cx="954101"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Информация</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для</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обеспечения ИБ</a:t>
              </a:r>
              <a:endPar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2" name="Text Box 18"/>
            <p:cNvSpPr txBox="1">
              <a:spLocks noChangeArrowheads="1"/>
            </p:cNvSpPr>
            <p:nvPr/>
          </p:nvSpPr>
          <p:spPr bwMode="auto">
            <a:xfrm>
              <a:off x="4403304" y="2597488"/>
              <a:ext cx="953265"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Способ (схема)</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обеспечения</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ИБ</a:t>
              </a:r>
              <a:endPar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3" name="Text Box 19"/>
            <p:cNvSpPr txBox="1">
              <a:spLocks noChangeArrowheads="1"/>
            </p:cNvSpPr>
            <p:nvPr/>
          </p:nvSpPr>
          <p:spPr bwMode="auto">
            <a:xfrm>
              <a:off x="3258550" y="2597488"/>
              <a:ext cx="954101"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Политика</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обеспечения</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ИБ</a:t>
              </a:r>
              <a:endPar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4" name="Text Box 20"/>
            <p:cNvSpPr txBox="1">
              <a:spLocks noChangeArrowheads="1"/>
            </p:cNvSpPr>
            <p:nvPr/>
          </p:nvSpPr>
          <p:spPr bwMode="auto">
            <a:xfrm>
              <a:off x="5547222" y="2597488"/>
              <a:ext cx="953265"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Средство</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обеспечения</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ИБ</a:t>
              </a:r>
              <a:endPar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5" name="Text Box 21"/>
            <p:cNvSpPr txBox="1">
              <a:spLocks noChangeArrowheads="1"/>
            </p:cNvSpPr>
            <p:nvPr/>
          </p:nvSpPr>
          <p:spPr bwMode="auto">
            <a:xfrm>
              <a:off x="6691140" y="2597488"/>
              <a:ext cx="953265"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Сетевой</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Narrow" pitchFamily="34" charset="0"/>
                  <a:cs typeface="Arial" pitchFamily="34" charset="0"/>
                </a:rPr>
                <a:t>сегмент</a:t>
              </a:r>
            </a:p>
            <a:p>
              <a:pPr marL="0" marR="0" lvl="0" indent="0" algn="ctr"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err="1" smtClean="0">
                  <a:ln>
                    <a:noFill/>
                  </a:ln>
                  <a:solidFill>
                    <a:srgbClr val="006699"/>
                  </a:solidFill>
                  <a:effectLst>
                    <a:outerShdw dist="38100" dir="2700000" algn="ctr" rotWithShape="0">
                      <a:srgbClr val="FFCCCC"/>
                    </a:outerShdw>
                  </a:effectLst>
                  <a:latin typeface="Arial Narrow" pitchFamily="34" charset="0"/>
                  <a:cs typeface="Arial" pitchFamily="34" charset="0"/>
                </a:rPr>
                <a:t>безопас-ности</a:t>
              </a:r>
              <a:endParaRPr kumimoji="0" lang="ru-RU" sz="1300" b="1" i="0" u="none" strike="noStrike" cap="none" normalizeH="0" baseline="0" dirty="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6" name="Text Box 22"/>
            <p:cNvSpPr txBox="1">
              <a:spLocks noChangeArrowheads="1"/>
            </p:cNvSpPr>
            <p:nvPr/>
          </p:nvSpPr>
          <p:spPr bwMode="auto">
            <a:xfrm>
              <a:off x="7818334" y="2597488"/>
              <a:ext cx="953265" cy="729945"/>
            </a:xfrm>
            <a:prstGeom prst="rect">
              <a:avLst/>
            </a:prstGeom>
            <a:solidFill>
              <a:srgbClr val="CCFFCC"/>
            </a:solidFill>
            <a:ln w="28575">
              <a:solidFill>
                <a:schemeClr val="accent1">
                  <a:lumMod val="50000"/>
                </a:schemeClr>
              </a:solidFill>
              <a:miter lim="800000"/>
              <a:headEnd/>
              <a:tailEnd/>
            </a:ln>
            <a:effectLst>
              <a:outerShdw dist="50800" dir="2700000" algn="tl" rotWithShape="0">
                <a:srgbClr val="FFC000"/>
              </a:outerShdw>
            </a:effectLst>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Narrow" pitchFamily="34" charset="0"/>
                  <a:cs typeface="Arial" pitchFamily="34" charset="0"/>
                </a:rPr>
                <a:t>Доверие</a:t>
              </a:r>
              <a:endParaRPr kumimoji="0" lang="ru-RU" sz="1300" b="1" i="0" u="none" strike="noStrike" cap="none" normalizeH="0" baseline="0" smtClean="0">
                <a:ln>
                  <a:noFill/>
                </a:ln>
                <a:solidFill>
                  <a:srgbClr val="006699"/>
                </a:solidFill>
                <a:effectLst>
                  <a:outerShdw dist="38100" dir="2700000" algn="ctr" rotWithShape="0">
                    <a:srgbClr val="FFCCCC"/>
                  </a:outerShdw>
                </a:effectLst>
                <a:latin typeface="Arial" pitchFamily="34" charset="0"/>
                <a:cs typeface="Arial" pitchFamily="34" charset="0"/>
              </a:endParaRPr>
            </a:p>
          </p:txBody>
        </p:sp>
        <p:sp>
          <p:nvSpPr>
            <p:cNvPr id="1047" name="Text Box 23"/>
            <p:cNvSpPr txBox="1">
              <a:spLocks noChangeArrowheads="1"/>
            </p:cNvSpPr>
            <p:nvPr/>
          </p:nvSpPr>
          <p:spPr bwMode="auto">
            <a:xfrm>
              <a:off x="1149350" y="3606800"/>
              <a:ext cx="811111" cy="153888"/>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Инициатор</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48" name="Text Box 24"/>
            <p:cNvSpPr txBox="1">
              <a:spLocks noChangeArrowheads="1"/>
            </p:cNvSpPr>
            <p:nvPr/>
          </p:nvSpPr>
          <p:spPr bwMode="auto">
            <a:xfrm>
              <a:off x="1149350" y="4006850"/>
              <a:ext cx="714949"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Целевой</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объект</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49" name="Text Box 25"/>
            <p:cNvSpPr txBox="1">
              <a:spLocks noChangeArrowheads="1"/>
            </p:cNvSpPr>
            <p:nvPr/>
          </p:nvSpPr>
          <p:spPr bwMode="auto">
            <a:xfrm>
              <a:off x="8039100" y="4406900"/>
              <a:ext cx="523460" cy="153888"/>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ДТС</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0" name="Text Box 26"/>
            <p:cNvSpPr txBox="1">
              <a:spLocks noChangeArrowheads="1"/>
            </p:cNvSpPr>
            <p:nvPr/>
          </p:nvSpPr>
          <p:spPr bwMode="auto">
            <a:xfrm>
              <a:off x="1149350" y="4540250"/>
              <a:ext cx="571959" cy="153888"/>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ЦБ ССБ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1" name="Text Box 27"/>
            <p:cNvSpPr txBox="1">
              <a:spLocks noChangeArrowheads="1"/>
            </p:cNvSpPr>
            <p:nvPr/>
          </p:nvSpPr>
          <p:spPr bwMode="auto">
            <a:xfrm>
              <a:off x="1149350" y="4895850"/>
              <a:ext cx="381306" cy="153888"/>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УЦ</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2" name="Text Box 28"/>
            <p:cNvSpPr txBox="1">
              <a:spLocks noChangeArrowheads="1"/>
            </p:cNvSpPr>
            <p:nvPr/>
          </p:nvSpPr>
          <p:spPr bwMode="auto">
            <a:xfrm>
              <a:off x="1149350" y="5562600"/>
              <a:ext cx="1143918"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Промежуточный</a:t>
              </a:r>
            </a:p>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объект и др.</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3" name="Text Box 29"/>
            <p:cNvSpPr txBox="1">
              <a:spLocks noChangeArrowheads="1"/>
            </p:cNvSpPr>
            <p:nvPr/>
          </p:nvSpPr>
          <p:spPr bwMode="auto">
            <a:xfrm>
              <a:off x="1149350" y="5207000"/>
              <a:ext cx="714949" cy="153888"/>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Нотариус</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4" name="Text Box 30"/>
            <p:cNvSpPr txBox="1">
              <a:spLocks noChangeArrowheads="1"/>
            </p:cNvSpPr>
            <p:nvPr/>
          </p:nvSpPr>
          <p:spPr bwMode="auto">
            <a:xfrm>
              <a:off x="8039100" y="3651250"/>
              <a:ext cx="755650" cy="461665"/>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Надёжный</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объект/</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субъект</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5" name="Text Box 31"/>
            <p:cNvSpPr txBox="1">
              <a:spLocks noChangeArrowheads="1"/>
            </p:cNvSpPr>
            <p:nvPr/>
          </p:nvSpPr>
          <p:spPr bwMode="auto">
            <a:xfrm>
              <a:off x="2305050" y="3606800"/>
              <a:ext cx="954101"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Информация для СЛБ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56" name="Text Box 32"/>
            <p:cNvSpPr txBox="1">
              <a:spLocks noChangeArrowheads="1"/>
            </p:cNvSpPr>
            <p:nvPr/>
          </p:nvSpPr>
          <p:spPr bwMode="auto">
            <a:xfrm>
              <a:off x="2305050" y="4184650"/>
              <a:ext cx="954101"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Информация для СПБ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cxnSp>
          <p:nvCxnSpPr>
            <p:cNvPr id="1057" name="AutoShape 33"/>
            <p:cNvCxnSpPr>
              <a:cxnSpLocks noChangeShapeType="1"/>
            </p:cNvCxnSpPr>
            <p:nvPr/>
          </p:nvCxnSpPr>
          <p:spPr bwMode="auto">
            <a:xfrm>
              <a:off x="1019213" y="5273953"/>
              <a:ext cx="95327" cy="0"/>
            </a:xfrm>
            <a:prstGeom prst="straightConnector1">
              <a:avLst/>
            </a:prstGeom>
            <a:noFill/>
            <a:ln w="38100">
              <a:solidFill>
                <a:srgbClr val="C00000"/>
              </a:solidFill>
              <a:round/>
              <a:headEnd/>
              <a:tailEnd/>
            </a:ln>
          </p:spPr>
        </p:cxnSp>
        <p:cxnSp>
          <p:nvCxnSpPr>
            <p:cNvPr id="1058" name="AutoShape 34"/>
            <p:cNvCxnSpPr>
              <a:cxnSpLocks noChangeShapeType="1"/>
            </p:cNvCxnSpPr>
            <p:nvPr/>
          </p:nvCxnSpPr>
          <p:spPr bwMode="auto">
            <a:xfrm>
              <a:off x="1019213" y="4969810"/>
              <a:ext cx="95327" cy="0"/>
            </a:xfrm>
            <a:prstGeom prst="straightConnector1">
              <a:avLst/>
            </a:prstGeom>
            <a:noFill/>
            <a:ln w="38100">
              <a:solidFill>
                <a:srgbClr val="C00000"/>
              </a:solidFill>
              <a:round/>
              <a:headEnd/>
              <a:tailEnd/>
            </a:ln>
          </p:spPr>
        </p:cxnSp>
        <p:cxnSp>
          <p:nvCxnSpPr>
            <p:cNvPr id="1059" name="AutoShape 35"/>
            <p:cNvCxnSpPr>
              <a:cxnSpLocks noChangeShapeType="1"/>
            </p:cNvCxnSpPr>
            <p:nvPr/>
          </p:nvCxnSpPr>
          <p:spPr bwMode="auto">
            <a:xfrm>
              <a:off x="2163131" y="3753234"/>
              <a:ext cx="95327" cy="0"/>
            </a:xfrm>
            <a:prstGeom prst="straightConnector1">
              <a:avLst/>
            </a:prstGeom>
            <a:noFill/>
            <a:ln w="38100">
              <a:solidFill>
                <a:srgbClr val="C00000"/>
              </a:solidFill>
              <a:round/>
              <a:headEnd/>
              <a:tailEnd/>
            </a:ln>
          </p:spPr>
        </p:cxnSp>
        <p:cxnSp>
          <p:nvCxnSpPr>
            <p:cNvPr id="1060" name="AutoShape 36"/>
            <p:cNvCxnSpPr>
              <a:cxnSpLocks noChangeShapeType="1"/>
            </p:cNvCxnSpPr>
            <p:nvPr/>
          </p:nvCxnSpPr>
          <p:spPr bwMode="auto">
            <a:xfrm>
              <a:off x="1019213" y="4608039"/>
              <a:ext cx="95327" cy="0"/>
            </a:xfrm>
            <a:prstGeom prst="straightConnector1">
              <a:avLst/>
            </a:prstGeom>
            <a:noFill/>
            <a:ln w="38100">
              <a:solidFill>
                <a:srgbClr val="C00000"/>
              </a:solidFill>
              <a:round/>
              <a:headEnd/>
              <a:tailEnd/>
            </a:ln>
          </p:spPr>
        </p:cxnSp>
        <p:cxnSp>
          <p:nvCxnSpPr>
            <p:cNvPr id="1061" name="AutoShape 37"/>
            <p:cNvCxnSpPr>
              <a:cxnSpLocks noChangeShapeType="1"/>
            </p:cNvCxnSpPr>
            <p:nvPr/>
          </p:nvCxnSpPr>
          <p:spPr bwMode="auto">
            <a:xfrm>
              <a:off x="1019213" y="4118207"/>
              <a:ext cx="95327" cy="0"/>
            </a:xfrm>
            <a:prstGeom prst="straightConnector1">
              <a:avLst/>
            </a:prstGeom>
            <a:noFill/>
            <a:ln w="38100">
              <a:solidFill>
                <a:srgbClr val="C00000"/>
              </a:solidFill>
              <a:round/>
              <a:headEnd/>
              <a:tailEnd/>
            </a:ln>
          </p:spPr>
        </p:cxnSp>
        <p:cxnSp>
          <p:nvCxnSpPr>
            <p:cNvPr id="1062" name="AutoShape 38"/>
            <p:cNvCxnSpPr>
              <a:cxnSpLocks noChangeShapeType="1"/>
            </p:cNvCxnSpPr>
            <p:nvPr/>
          </p:nvCxnSpPr>
          <p:spPr bwMode="auto">
            <a:xfrm>
              <a:off x="1019213" y="3692406"/>
              <a:ext cx="95327" cy="0"/>
            </a:xfrm>
            <a:prstGeom prst="straightConnector1">
              <a:avLst/>
            </a:prstGeom>
            <a:noFill/>
            <a:ln w="38100">
              <a:solidFill>
                <a:srgbClr val="C00000"/>
              </a:solidFill>
              <a:round/>
              <a:headEnd/>
              <a:tailEnd/>
            </a:ln>
          </p:spPr>
        </p:cxnSp>
        <p:cxnSp>
          <p:nvCxnSpPr>
            <p:cNvPr id="1063" name="AutoShape 39"/>
            <p:cNvCxnSpPr>
              <a:cxnSpLocks noChangeShapeType="1"/>
            </p:cNvCxnSpPr>
            <p:nvPr/>
          </p:nvCxnSpPr>
          <p:spPr bwMode="auto">
            <a:xfrm>
              <a:off x="2163131" y="4361522"/>
              <a:ext cx="95327" cy="0"/>
            </a:xfrm>
            <a:prstGeom prst="straightConnector1">
              <a:avLst/>
            </a:prstGeom>
            <a:noFill/>
            <a:ln w="38100">
              <a:solidFill>
                <a:srgbClr val="C00000"/>
              </a:solidFill>
              <a:round/>
              <a:headEnd/>
              <a:tailEnd/>
            </a:ln>
          </p:spPr>
        </p:cxnSp>
        <p:sp>
          <p:nvSpPr>
            <p:cNvPr id="1064" name="Text Box 40"/>
            <p:cNvSpPr txBox="1">
              <a:spLocks noChangeArrowheads="1"/>
            </p:cNvSpPr>
            <p:nvPr/>
          </p:nvSpPr>
          <p:spPr bwMode="auto">
            <a:xfrm>
              <a:off x="2305050" y="4762500"/>
              <a:ext cx="954101"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Контрольная</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информация</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65" name="Text Box 41"/>
            <p:cNvSpPr txBox="1">
              <a:spLocks noChangeArrowheads="1"/>
            </p:cNvSpPr>
            <p:nvPr/>
          </p:nvSpPr>
          <p:spPr bwMode="auto">
            <a:xfrm>
              <a:off x="3450039" y="3563278"/>
              <a:ext cx="905602"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Правила ПЛБ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66" name="Text Box 42"/>
            <p:cNvSpPr txBox="1">
              <a:spLocks noChangeArrowheads="1"/>
            </p:cNvSpPr>
            <p:nvPr/>
          </p:nvSpPr>
          <p:spPr bwMode="auto">
            <a:xfrm>
              <a:off x="3460750" y="4006850"/>
              <a:ext cx="1166411" cy="615553"/>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Политика</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безопасного</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взаимодействия</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ССБ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67" name="Freeform 43"/>
            <p:cNvSpPr>
              <a:spLocks/>
            </p:cNvSpPr>
            <p:nvPr/>
          </p:nvSpPr>
          <p:spPr bwMode="auto">
            <a:xfrm>
              <a:off x="3307049" y="3328500"/>
              <a:ext cx="95327" cy="1033022"/>
            </a:xfrm>
            <a:custGeom>
              <a:avLst/>
              <a:gdLst/>
              <a:ahLst/>
              <a:cxnLst>
                <a:cxn ang="0">
                  <a:pos x="1" y="0"/>
                </a:cxn>
                <a:cxn ang="0">
                  <a:pos x="0" y="911"/>
                </a:cxn>
                <a:cxn ang="0">
                  <a:pos x="115" y="911"/>
                </a:cxn>
              </a:cxnLst>
              <a:rect l="0" t="0" r="r" b="b"/>
              <a:pathLst>
                <a:path w="115" h="911">
                  <a:moveTo>
                    <a:pt x="1" y="0"/>
                  </a:moveTo>
                  <a:lnTo>
                    <a:pt x="0" y="911"/>
                  </a:lnTo>
                  <a:lnTo>
                    <a:pt x="115" y="911"/>
                  </a:lnTo>
                </a:path>
              </a:pathLst>
            </a:custGeom>
            <a:noFill/>
            <a:ln w="38100">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1068" name="AutoShape 44"/>
            <p:cNvCxnSpPr>
              <a:cxnSpLocks noChangeShapeType="1"/>
            </p:cNvCxnSpPr>
            <p:nvPr/>
          </p:nvCxnSpPr>
          <p:spPr bwMode="auto">
            <a:xfrm>
              <a:off x="3307049" y="3692406"/>
              <a:ext cx="95327" cy="0"/>
            </a:xfrm>
            <a:prstGeom prst="straightConnector1">
              <a:avLst/>
            </a:prstGeom>
            <a:noFill/>
            <a:ln w="38100">
              <a:solidFill>
                <a:srgbClr val="C00000"/>
              </a:solidFill>
              <a:round/>
              <a:headEnd/>
              <a:tailEnd/>
            </a:ln>
          </p:spPr>
        </p:cxnSp>
        <p:cxnSp>
          <p:nvCxnSpPr>
            <p:cNvPr id="1069" name="AutoShape 45"/>
            <p:cNvCxnSpPr>
              <a:cxnSpLocks noChangeShapeType="1"/>
            </p:cNvCxnSpPr>
            <p:nvPr/>
          </p:nvCxnSpPr>
          <p:spPr bwMode="auto">
            <a:xfrm>
              <a:off x="5594886" y="3753234"/>
              <a:ext cx="95327" cy="0"/>
            </a:xfrm>
            <a:prstGeom prst="straightConnector1">
              <a:avLst/>
            </a:prstGeom>
            <a:noFill/>
            <a:ln w="38100">
              <a:solidFill>
                <a:srgbClr val="C00000"/>
              </a:solidFill>
              <a:round/>
              <a:headEnd/>
              <a:tailEnd/>
            </a:ln>
          </p:spPr>
        </p:cxnSp>
        <p:sp>
          <p:nvSpPr>
            <p:cNvPr id="1070" name="Text Box 46"/>
            <p:cNvSpPr txBox="1">
              <a:spLocks noChangeArrowheads="1"/>
            </p:cNvSpPr>
            <p:nvPr/>
          </p:nvSpPr>
          <p:spPr bwMode="auto">
            <a:xfrm>
              <a:off x="5737875" y="3509919"/>
              <a:ext cx="923275" cy="478093"/>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err="1" smtClean="0">
                  <a:ln>
                    <a:noFill/>
                  </a:ln>
                  <a:solidFill>
                    <a:srgbClr val="7030A0"/>
                  </a:solidFill>
                  <a:effectLst>
                    <a:outerShdw dist="50800" dir="2700000" algn="ctr" rotWithShape="0">
                      <a:srgbClr val="CCECFF"/>
                    </a:outerShdw>
                  </a:effectLst>
                  <a:latin typeface="Arial Narrow" pitchFamily="34" charset="0"/>
                  <a:cs typeface="Arial" pitchFamily="34" charset="0"/>
                </a:rPr>
                <a:t>Функциона-льное</a:t>
              </a: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 СРБ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71" name="Text Box 47"/>
            <p:cNvSpPr txBox="1">
              <a:spLocks noChangeArrowheads="1"/>
            </p:cNvSpPr>
            <p:nvPr/>
          </p:nvSpPr>
          <p:spPr bwMode="auto">
            <a:xfrm>
              <a:off x="5727700" y="4140200"/>
              <a:ext cx="967725" cy="478093"/>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err="1" smtClean="0">
                  <a:ln>
                    <a:noFill/>
                  </a:ln>
                  <a:solidFill>
                    <a:srgbClr val="7030A0"/>
                  </a:solidFill>
                  <a:effectLst>
                    <a:outerShdw dist="50800" dir="2700000" algn="ctr" rotWithShape="0">
                      <a:srgbClr val="CCECFF"/>
                    </a:outerShdw>
                  </a:effectLst>
                  <a:latin typeface="Arial Narrow" pitchFamily="34" charset="0"/>
                  <a:cs typeface="Arial" pitchFamily="34" charset="0"/>
                </a:rPr>
                <a:t>Вспомогате-льное</a:t>
              </a: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 СРБ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cxnSp>
          <p:nvCxnSpPr>
            <p:cNvPr id="1072" name="AutoShape 48"/>
            <p:cNvCxnSpPr>
              <a:cxnSpLocks noChangeShapeType="1"/>
            </p:cNvCxnSpPr>
            <p:nvPr/>
          </p:nvCxnSpPr>
          <p:spPr bwMode="auto">
            <a:xfrm>
              <a:off x="5594886" y="4362589"/>
              <a:ext cx="95327" cy="1067"/>
            </a:xfrm>
            <a:prstGeom prst="straightConnector1">
              <a:avLst/>
            </a:prstGeom>
            <a:noFill/>
            <a:ln w="38100">
              <a:solidFill>
                <a:srgbClr val="C00000"/>
              </a:solidFill>
              <a:round/>
              <a:headEnd/>
              <a:tailEnd/>
            </a:ln>
          </p:spPr>
        </p:cxnSp>
        <p:sp>
          <p:nvSpPr>
            <p:cNvPr id="1073" name="Text Box 49"/>
            <p:cNvSpPr txBox="1">
              <a:spLocks noChangeArrowheads="1"/>
            </p:cNvSpPr>
            <p:nvPr/>
          </p:nvSpPr>
          <p:spPr bwMode="auto">
            <a:xfrm>
              <a:off x="5737875" y="4726495"/>
              <a:ext cx="857939" cy="729945"/>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smtClean="0">
                  <a:ln>
                    <a:noFill/>
                  </a:ln>
                  <a:solidFill>
                    <a:srgbClr val="7030A0"/>
                  </a:solidFill>
                  <a:effectLst>
                    <a:outerShdw dist="50800" dir="2700000" algn="ctr" rotWithShape="0">
                      <a:srgbClr val="CCECFF"/>
                    </a:outerShdw>
                  </a:effectLst>
                  <a:latin typeface="Arial Narrow" pitchFamily="34" charset="0"/>
                  <a:cs typeface="Arial" pitchFamily="34" charset="0"/>
                </a:rPr>
                <a:t>Входные/ выходные данные</a:t>
              </a:r>
              <a:endParaRPr kumimoji="0" lang="ru-RU" sz="1300" b="1" i="0" u="none" strike="noStrike" cap="none" normalizeH="0" baseline="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cxnSp>
          <p:nvCxnSpPr>
            <p:cNvPr id="1074" name="AutoShape 50"/>
            <p:cNvCxnSpPr>
              <a:cxnSpLocks noChangeShapeType="1"/>
            </p:cNvCxnSpPr>
            <p:nvPr/>
          </p:nvCxnSpPr>
          <p:spPr bwMode="auto">
            <a:xfrm>
              <a:off x="7882722" y="3875959"/>
              <a:ext cx="95327" cy="0"/>
            </a:xfrm>
            <a:prstGeom prst="straightConnector1">
              <a:avLst/>
            </a:prstGeom>
            <a:noFill/>
            <a:ln w="38100">
              <a:solidFill>
                <a:srgbClr val="C00000"/>
              </a:solidFill>
              <a:round/>
              <a:headEnd/>
              <a:tailEnd/>
            </a:ln>
          </p:spPr>
        </p:cxnSp>
        <p:sp>
          <p:nvSpPr>
            <p:cNvPr id="1075" name="Text Box 51"/>
            <p:cNvSpPr txBox="1">
              <a:spLocks noChangeArrowheads="1"/>
            </p:cNvSpPr>
            <p:nvPr/>
          </p:nvSpPr>
          <p:spPr bwMode="auto">
            <a:xfrm>
              <a:off x="6883400" y="3562350"/>
              <a:ext cx="979507"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Центр</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безопасности</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cxnSp>
          <p:nvCxnSpPr>
            <p:cNvPr id="1076" name="AutoShape 52"/>
            <p:cNvCxnSpPr>
              <a:cxnSpLocks noChangeShapeType="1"/>
            </p:cNvCxnSpPr>
            <p:nvPr/>
          </p:nvCxnSpPr>
          <p:spPr bwMode="auto">
            <a:xfrm>
              <a:off x="6739640" y="3754302"/>
              <a:ext cx="95327" cy="0"/>
            </a:xfrm>
            <a:prstGeom prst="straightConnector1">
              <a:avLst/>
            </a:prstGeom>
            <a:noFill/>
            <a:ln w="38100">
              <a:solidFill>
                <a:srgbClr val="C00000"/>
              </a:solidFill>
              <a:round/>
              <a:headEnd/>
              <a:tailEnd/>
            </a:ln>
          </p:spPr>
        </p:cxnSp>
        <p:sp>
          <p:nvSpPr>
            <p:cNvPr id="1077" name="Text Box 53"/>
            <p:cNvSpPr txBox="1">
              <a:spLocks noChangeArrowheads="1"/>
            </p:cNvSpPr>
            <p:nvPr/>
          </p:nvSpPr>
          <p:spPr bwMode="auto">
            <a:xfrm>
              <a:off x="6883400" y="4140200"/>
              <a:ext cx="714113"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Элемент ССБ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78" name="Text Box 54"/>
            <p:cNvSpPr txBox="1">
              <a:spLocks noChangeArrowheads="1"/>
            </p:cNvSpPr>
            <p:nvPr/>
          </p:nvSpPr>
          <p:spPr bwMode="auto">
            <a:xfrm>
              <a:off x="6883400" y="4718050"/>
              <a:ext cx="904766"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Взаимосвязи между ССБ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sp>
          <p:nvSpPr>
            <p:cNvPr id="1079" name="Text Box 55"/>
            <p:cNvSpPr txBox="1">
              <a:spLocks noChangeArrowheads="1"/>
            </p:cNvSpPr>
            <p:nvPr/>
          </p:nvSpPr>
          <p:spPr bwMode="auto">
            <a:xfrm>
              <a:off x="6883400" y="5295900"/>
              <a:ext cx="904766" cy="461665"/>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Доставка данных</a:t>
              </a:r>
            </a:p>
            <a:p>
              <a:pPr marL="0" marR="0" lvl="0" indent="0" algn="l" defTabSz="914400" rtl="0" eaLnBrk="1" fontAlgn="base" latinLnBrk="0" hangingPunct="1">
                <a:lnSpc>
                  <a:spcPts val="1200"/>
                </a:lnSpc>
                <a:spcBef>
                  <a:spcPct val="0"/>
                </a:spcBef>
                <a:spcAft>
                  <a:spcPts val="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между ССБ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cxnSp>
          <p:nvCxnSpPr>
            <p:cNvPr id="1080" name="AutoShape 56"/>
            <p:cNvCxnSpPr>
              <a:cxnSpLocks noChangeShapeType="1"/>
            </p:cNvCxnSpPr>
            <p:nvPr/>
          </p:nvCxnSpPr>
          <p:spPr bwMode="auto">
            <a:xfrm>
              <a:off x="6739640" y="4331641"/>
              <a:ext cx="95327" cy="0"/>
            </a:xfrm>
            <a:prstGeom prst="straightConnector1">
              <a:avLst/>
            </a:prstGeom>
            <a:noFill/>
            <a:ln w="38100">
              <a:solidFill>
                <a:srgbClr val="C00000"/>
              </a:solidFill>
              <a:round/>
              <a:headEnd/>
              <a:tailEnd/>
            </a:ln>
          </p:spPr>
        </p:cxnSp>
        <p:cxnSp>
          <p:nvCxnSpPr>
            <p:cNvPr id="1081" name="AutoShape 57"/>
            <p:cNvCxnSpPr>
              <a:cxnSpLocks noChangeShapeType="1"/>
            </p:cNvCxnSpPr>
            <p:nvPr/>
          </p:nvCxnSpPr>
          <p:spPr bwMode="auto">
            <a:xfrm>
              <a:off x="6739640" y="4908981"/>
              <a:ext cx="95327" cy="0"/>
            </a:xfrm>
            <a:prstGeom prst="straightConnector1">
              <a:avLst/>
            </a:prstGeom>
            <a:noFill/>
            <a:ln w="38100">
              <a:solidFill>
                <a:srgbClr val="C00000"/>
              </a:solidFill>
              <a:round/>
              <a:headEnd/>
              <a:tailEnd/>
            </a:ln>
          </p:spPr>
        </p:cxnSp>
        <p:sp>
          <p:nvSpPr>
            <p:cNvPr id="1083" name="Text Box 59"/>
            <p:cNvSpPr txBox="1">
              <a:spLocks noChangeArrowheads="1"/>
            </p:cNvSpPr>
            <p:nvPr/>
          </p:nvSpPr>
          <p:spPr bwMode="auto">
            <a:xfrm>
              <a:off x="4572000" y="3606800"/>
              <a:ext cx="904766" cy="307777"/>
            </a:xfrm>
            <a:prstGeom prst="rect">
              <a:avLst/>
            </a:prstGeom>
            <a:noFill/>
            <a:ln w="12700">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200"/>
                </a:lnSpc>
                <a:spcBef>
                  <a:spcPct val="0"/>
                </a:spcBef>
                <a:spcAft>
                  <a:spcPts val="1000"/>
                </a:spcAft>
                <a:buClrTx/>
                <a:buSzTx/>
                <a:buFontTx/>
                <a:buNone/>
                <a:tabLst/>
              </a:pPr>
              <a:r>
                <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Narrow" pitchFamily="34" charset="0"/>
                  <a:cs typeface="Arial" pitchFamily="34" charset="0"/>
                </a:rPr>
                <a:t>Взаимосвязи между СПБ</a:t>
              </a:r>
              <a:endParaRPr kumimoji="0" lang="ru-RU" sz="1300" b="1" i="0" u="none" strike="noStrike" cap="none" normalizeH="0" baseline="0" dirty="0" smtClean="0">
                <a:ln>
                  <a:noFill/>
                </a:ln>
                <a:solidFill>
                  <a:srgbClr val="7030A0"/>
                </a:solidFill>
                <a:effectLst>
                  <a:outerShdw dist="50800" dir="2700000" algn="ctr" rotWithShape="0">
                    <a:srgbClr val="CCECFF"/>
                  </a:outerShdw>
                </a:effectLst>
                <a:latin typeface="Arial" pitchFamily="34" charset="0"/>
                <a:cs typeface="Arial" pitchFamily="34" charset="0"/>
              </a:endParaRPr>
            </a:p>
          </p:txBody>
        </p:sp>
      </p:grpSp>
      <p:sp>
        <p:nvSpPr>
          <p:cNvPr id="64" name="Text Box 2"/>
          <p:cNvSpPr txBox="1">
            <a:spLocks noChangeArrowheads="1"/>
          </p:cNvSpPr>
          <p:nvPr/>
        </p:nvSpPr>
        <p:spPr bwMode="auto">
          <a:xfrm>
            <a:off x="971550" y="6007100"/>
            <a:ext cx="7921625" cy="43088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defRPr/>
            </a:pPr>
            <a:r>
              <a:rPr lang="ru-RU" sz="2800" b="1" dirty="0" smtClean="0">
                <a:solidFill>
                  <a:srgbClr val="CC0000"/>
                </a:solidFill>
              </a:rPr>
              <a:t>Рис. 2.2. Концепции обеспечения ИБ</a:t>
            </a:r>
            <a:endParaRPr lang="ru-RU" sz="2800" b="1" dirty="0">
              <a:solidFill>
                <a:srgbClr val="CC0000"/>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927100" y="762000"/>
            <a:ext cx="7921625" cy="56015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dirty="0">
                <a:solidFill>
                  <a:srgbClr val="000099"/>
                </a:solidFill>
              </a:rPr>
              <a:t>- он ограничивает использование </a:t>
            </a:r>
            <a:r>
              <a:rPr lang="ru-RU" sz="2800" dirty="0" smtClean="0">
                <a:solidFill>
                  <a:srgbClr val="000099"/>
                </a:solidFill>
              </a:rPr>
              <a:t>СЕРТ|ИБ </a:t>
            </a:r>
            <a:r>
              <a:rPr lang="ru-RU" sz="2800" dirty="0">
                <a:solidFill>
                  <a:srgbClr val="000099"/>
                </a:solidFill>
              </a:rPr>
              <a:t>только теми объектами/субъектами, которым известно значение секретного ключа (т.е. они могут расшифровать зашифрованный сертификат).</a:t>
            </a:r>
          </a:p>
          <a:p>
            <a:r>
              <a:rPr lang="ru-RU" sz="2800" i="1" dirty="0">
                <a:solidFill>
                  <a:srgbClr val="FF0066"/>
                </a:solidFill>
              </a:rPr>
              <a:t>Этот метод обеспечивает функцию делегирования</a:t>
            </a:r>
            <a:r>
              <a:rPr lang="ru-RU" sz="2800" dirty="0">
                <a:solidFill>
                  <a:srgbClr val="000099"/>
                </a:solidFill>
              </a:rPr>
              <a:t>, так как авторизованный (уполномоченный) пользователь сертификатом может передать свои права другому объекту/субъекту путём передачи ему, либо секретного ключа, либо расшифрованного сертификата.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793750" y="806450"/>
            <a:ext cx="8350250" cy="759182"/>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r>
              <a:rPr lang="ru-RU" sz="2600" b="1" i="1" dirty="0" smtClean="0">
                <a:solidFill>
                  <a:srgbClr val="FF3300"/>
                </a:solidFill>
                <a:latin typeface="+mn-lt"/>
              </a:rPr>
              <a:t>2.4.2.3</a:t>
            </a:r>
            <a:r>
              <a:rPr lang="ru-RU" sz="2600" b="1" i="1" dirty="0">
                <a:solidFill>
                  <a:srgbClr val="FF3300"/>
                </a:solidFill>
                <a:latin typeface="+mn-lt"/>
              </a:rPr>
              <a:t>. Метод на основе </a:t>
            </a:r>
            <a:r>
              <a:rPr lang="ru-RU" sz="2600" b="1" i="1" dirty="0" smtClean="0">
                <a:solidFill>
                  <a:srgbClr val="FF3300"/>
                </a:solidFill>
                <a:latin typeface="+mn-lt"/>
              </a:rPr>
              <a:t>использования</a:t>
            </a:r>
          </a:p>
          <a:p>
            <a:pPr>
              <a:lnSpc>
                <a:spcPts val="2800"/>
              </a:lnSpc>
            </a:pPr>
            <a:r>
              <a:rPr lang="ru-RU" sz="2600" b="1" i="1" dirty="0" smtClean="0">
                <a:solidFill>
                  <a:srgbClr val="FF3300"/>
                </a:solidFill>
                <a:latin typeface="+mn-lt"/>
              </a:rPr>
              <a:t>открытого ключа</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1873250"/>
            <a:ext cx="7921625" cy="443198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smtClean="0">
                <a:solidFill>
                  <a:srgbClr val="000099"/>
                </a:solidFill>
              </a:rPr>
              <a:t>В </a:t>
            </a:r>
            <a:r>
              <a:rPr lang="ru-RU" dirty="0">
                <a:solidFill>
                  <a:srgbClr val="000099"/>
                </a:solidFill>
              </a:rPr>
              <a:t>этом методе </a:t>
            </a:r>
            <a:r>
              <a:rPr lang="ru-RU" i="1" dirty="0">
                <a:solidFill>
                  <a:srgbClr val="FF0066"/>
                </a:solidFill>
              </a:rPr>
              <a:t>внутренним параметром</a:t>
            </a:r>
            <a:r>
              <a:rPr lang="ru-RU" dirty="0">
                <a:solidFill>
                  <a:srgbClr val="000099"/>
                </a:solidFill>
              </a:rPr>
              <a:t> являются открытый ключ. А </a:t>
            </a:r>
            <a:r>
              <a:rPr lang="ru-RU" i="1" dirty="0">
                <a:solidFill>
                  <a:srgbClr val="FF0066"/>
                </a:solidFill>
              </a:rPr>
              <a:t>внешним параметром</a:t>
            </a:r>
            <a:r>
              <a:rPr lang="ru-RU" dirty="0">
                <a:solidFill>
                  <a:srgbClr val="000099"/>
                </a:solidFill>
              </a:rPr>
              <a:t> является соответствующий закрытый ключ.</a:t>
            </a:r>
          </a:p>
          <a:p>
            <a:r>
              <a:rPr lang="ru-RU" i="1" dirty="0">
                <a:solidFill>
                  <a:srgbClr val="FF0066"/>
                </a:solidFill>
              </a:rPr>
              <a:t>Метод на основе использования открытого ключа обеспечивает защиту </a:t>
            </a:r>
            <a:r>
              <a:rPr lang="ru-RU" i="1" dirty="0" smtClean="0">
                <a:solidFill>
                  <a:srgbClr val="FF0066"/>
                </a:solidFill>
              </a:rPr>
              <a:t>СЕРТ|ИБ </a:t>
            </a:r>
            <a:r>
              <a:rPr lang="ru-RU" i="1" dirty="0">
                <a:solidFill>
                  <a:srgbClr val="FF0066"/>
                </a:solidFill>
              </a:rPr>
              <a:t>следующим образом</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927100" y="939800"/>
            <a:ext cx="7921625" cy="54990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2800" dirty="0">
                <a:solidFill>
                  <a:srgbClr val="000099"/>
                </a:solidFill>
              </a:rPr>
              <a:t>- он ограничивает использование </a:t>
            </a:r>
            <a:r>
              <a:rPr lang="ru-RU" sz="2800" dirty="0" smtClean="0">
                <a:solidFill>
                  <a:srgbClr val="000099"/>
                </a:solidFill>
              </a:rPr>
              <a:t>СЕРТ|ИБ </a:t>
            </a:r>
            <a:r>
              <a:rPr lang="ru-RU" sz="2800" dirty="0">
                <a:solidFill>
                  <a:srgbClr val="000099"/>
                </a:solidFill>
              </a:rPr>
              <a:t>только теми объектами/субъектами, которым известно значение закрытого ключа (т.е. они могут сформировать ЭЦП с использованием закрытого ключа).</a:t>
            </a:r>
          </a:p>
          <a:p>
            <a:pPr>
              <a:lnSpc>
                <a:spcPts val="3600"/>
              </a:lnSpc>
            </a:pPr>
            <a:r>
              <a:rPr lang="ru-RU" sz="2800" i="1" dirty="0">
                <a:solidFill>
                  <a:srgbClr val="FF0066"/>
                </a:solidFill>
              </a:rPr>
              <a:t>Этот метод обеспечивает функцию делегирования</a:t>
            </a:r>
            <a:r>
              <a:rPr lang="ru-RU" sz="2800" dirty="0">
                <a:solidFill>
                  <a:srgbClr val="000099"/>
                </a:solidFill>
              </a:rPr>
              <a:t>, так как авторизованный (уполномоченный) пользователь сертификатом может передать свои права другому объекту/субъекту путём передачи ему закрытого ключа.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793750" y="850900"/>
            <a:ext cx="8350250" cy="400110"/>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r>
              <a:rPr lang="ru-RU" sz="2600" b="1" i="1" dirty="0" smtClean="0">
                <a:solidFill>
                  <a:srgbClr val="FF3300"/>
                </a:solidFill>
                <a:latin typeface="+mn-lt"/>
              </a:rPr>
              <a:t>2.4.2.4</a:t>
            </a:r>
            <a:r>
              <a:rPr lang="ru-RU" sz="2600" b="1" i="1" dirty="0">
                <a:solidFill>
                  <a:srgbClr val="FF3300"/>
                </a:solidFill>
                <a:latin typeface="+mn-lt"/>
              </a:rPr>
              <a:t>. Метод на </a:t>
            </a:r>
            <a:r>
              <a:rPr lang="ru-RU" sz="2600" b="1" i="1" dirty="0" smtClean="0">
                <a:solidFill>
                  <a:srgbClr val="FF3300"/>
                </a:solidFill>
                <a:latin typeface="+mn-lt"/>
              </a:rPr>
              <a:t>основе использования ОНФ</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71550" y="1428750"/>
            <a:ext cx="7921625" cy="48731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dirty="0" smtClean="0">
                <a:solidFill>
                  <a:srgbClr val="000099"/>
                </a:solidFill>
              </a:rPr>
              <a:t>В </a:t>
            </a:r>
            <a:r>
              <a:rPr lang="ru-RU" dirty="0">
                <a:solidFill>
                  <a:srgbClr val="000099"/>
                </a:solidFill>
              </a:rPr>
              <a:t>этом методе внутренним параметром является результат применения ОНФ к внешнему параметру. </a:t>
            </a:r>
            <a:r>
              <a:rPr lang="ru-RU" i="1" dirty="0">
                <a:solidFill>
                  <a:srgbClr val="FF0066"/>
                </a:solidFill>
              </a:rPr>
              <a:t>Внутренний параметр называется ключом защиты, а внешний параметр — контрольный ключ</a:t>
            </a:r>
            <a:r>
              <a:rPr lang="ru-RU" dirty="0">
                <a:solidFill>
                  <a:srgbClr val="000099"/>
                </a:solidFill>
              </a:rPr>
              <a:t>.</a:t>
            </a:r>
          </a:p>
          <a:p>
            <a:pPr>
              <a:lnSpc>
                <a:spcPts val="3800"/>
              </a:lnSpc>
            </a:pPr>
            <a:r>
              <a:rPr lang="ru-RU" i="1" dirty="0">
                <a:solidFill>
                  <a:srgbClr val="FF0066"/>
                </a:solidFill>
              </a:rPr>
              <a:t>Метод на основе использования ОНФ обеспечивает защиту </a:t>
            </a:r>
            <a:r>
              <a:rPr lang="ru-RU" i="1" dirty="0" smtClean="0">
                <a:solidFill>
                  <a:srgbClr val="FF0066"/>
                </a:solidFill>
              </a:rPr>
              <a:t>СЕРТ|ИБ </a:t>
            </a:r>
            <a:r>
              <a:rPr lang="ru-RU" i="1" dirty="0">
                <a:solidFill>
                  <a:srgbClr val="FF0066"/>
                </a:solidFill>
              </a:rPr>
              <a:t>следующим образом</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971550" y="806450"/>
            <a:ext cx="7921625" cy="54990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2800" dirty="0">
                <a:solidFill>
                  <a:srgbClr val="000099"/>
                </a:solidFill>
              </a:rPr>
              <a:t>- он ограничивает использование </a:t>
            </a:r>
            <a:r>
              <a:rPr lang="ru-RU" sz="2800" dirty="0" smtClean="0">
                <a:solidFill>
                  <a:srgbClr val="000099"/>
                </a:solidFill>
              </a:rPr>
              <a:t>СЕРТ|ИБ </a:t>
            </a:r>
            <a:r>
              <a:rPr lang="ru-RU" sz="2800" dirty="0">
                <a:solidFill>
                  <a:srgbClr val="000099"/>
                </a:solidFill>
              </a:rPr>
              <a:t>только теми объектами/субъектами, которым известно значение контрольного ключа (т.е. они могут доказать, что знают контрольный ключ, путём демонстрации его значения).</a:t>
            </a:r>
          </a:p>
          <a:p>
            <a:pPr>
              <a:lnSpc>
                <a:spcPts val="3600"/>
              </a:lnSpc>
            </a:pPr>
            <a:r>
              <a:rPr lang="ru-RU" sz="2800" i="1" dirty="0">
                <a:solidFill>
                  <a:srgbClr val="FF0066"/>
                </a:solidFill>
              </a:rPr>
              <a:t>Этот метод обеспечивает функцию делегирования</a:t>
            </a:r>
            <a:r>
              <a:rPr lang="ru-RU" sz="2800" dirty="0">
                <a:solidFill>
                  <a:srgbClr val="000099"/>
                </a:solidFill>
              </a:rPr>
              <a:t>, так как авторизованный (уполномоченный) пользователь сертификатом может передать свои права другому объекту/субъекту путём передачи ему контрольного ключа.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793750" y="89535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ts val="3000"/>
              </a:lnSpc>
            </a:pPr>
            <a:r>
              <a:rPr lang="ru-RU" sz="2800" b="1" i="1" dirty="0" smtClean="0">
                <a:solidFill>
                  <a:srgbClr val="FF3300"/>
                </a:solidFill>
                <a:latin typeface="+mn-lt"/>
              </a:rPr>
              <a:t>2.4.3</a:t>
            </a:r>
            <a:r>
              <a:rPr lang="ru-RU" sz="2800" b="1" i="1" dirty="0">
                <a:solidFill>
                  <a:srgbClr val="FF3300"/>
                </a:solidFill>
                <a:latin typeface="+mn-lt"/>
              </a:rPr>
              <a:t>. Защита внутренних и внешних параметров в течение их </a:t>
            </a:r>
            <a:r>
              <a:rPr lang="ru-RU" sz="2800" b="1" i="1" dirty="0" smtClean="0">
                <a:solidFill>
                  <a:srgbClr val="FF3300"/>
                </a:solidFill>
                <a:latin typeface="+mn-lt"/>
              </a:rPr>
              <a:t>доставки</a:t>
            </a:r>
            <a:endParaRPr lang="ru-RU" sz="2800" b="1" i="1" dirty="0">
              <a:solidFill>
                <a:srgbClr val="FF3300"/>
              </a:solidFill>
              <a:latin typeface="+mn-lt"/>
            </a:endParaRPr>
          </a:p>
        </p:txBody>
      </p:sp>
      <p:sp>
        <p:nvSpPr>
          <p:cNvPr id="214020" name="Text Box 4"/>
          <p:cNvSpPr txBox="1">
            <a:spLocks noChangeArrowheads="1"/>
          </p:cNvSpPr>
          <p:nvPr/>
        </p:nvSpPr>
        <p:spPr bwMode="auto">
          <a:xfrm>
            <a:off x="971550" y="3028950"/>
            <a:ext cx="7921625" cy="3139321"/>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spcBef>
                <a:spcPct val="20000"/>
              </a:spcBef>
              <a:buClr>
                <a:srgbClr val="FF0066"/>
              </a:buClr>
              <a:buSzPct val="80000"/>
              <a:buFont typeface="Wingdings" pitchFamily="2" charset="2"/>
              <a:buChar char="q"/>
            </a:pPr>
            <a:r>
              <a:rPr lang="ru-RU" sz="3400" dirty="0">
                <a:solidFill>
                  <a:srgbClr val="000099"/>
                </a:solidFill>
              </a:rPr>
              <a:t>доставка внутреннего параметра в ЦБ до выпуска им СЕРТ. Этот тип доставки необходим только тогда, когда внутренние и внешние параметры не формируются ЦБ;</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873250"/>
            <a:ext cx="7993063" cy="110799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600" dirty="0" smtClean="0">
                <a:solidFill>
                  <a:srgbClr val="000099"/>
                </a:solidFill>
              </a:rPr>
              <a:t>Существуют </a:t>
            </a:r>
            <a:r>
              <a:rPr lang="ru-RU" sz="3600" dirty="0">
                <a:solidFill>
                  <a:srgbClr val="000099"/>
                </a:solidFill>
              </a:rPr>
              <a:t>следующие четыре наиболее важных случая: </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Text Box 4"/>
          <p:cNvSpPr txBox="1">
            <a:spLocks noChangeArrowheads="1"/>
          </p:cNvSpPr>
          <p:nvPr/>
        </p:nvSpPr>
        <p:spPr bwMode="auto">
          <a:xfrm>
            <a:off x="971550" y="806450"/>
            <a:ext cx="7921625" cy="548868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ts val="3200"/>
              </a:lnSpc>
              <a:spcBef>
                <a:spcPts val="600"/>
              </a:spcBef>
              <a:buClr>
                <a:srgbClr val="FF0066"/>
              </a:buClr>
              <a:buSzPct val="80000"/>
              <a:buFont typeface="Wingdings" pitchFamily="2" charset="2"/>
              <a:buChar char="q"/>
            </a:pPr>
            <a:r>
              <a:rPr lang="ru-RU" sz="2800" dirty="0">
                <a:solidFill>
                  <a:srgbClr val="000099"/>
                </a:solidFill>
              </a:rPr>
              <a:t>доставка внешнего параметра из ЦБ после выпуска им СЕРТ. Этот тип доставки необходим только тогда, когда внутренние и внешние параметры формируются ЦБ;</a:t>
            </a:r>
          </a:p>
          <a:p>
            <a:pPr marL="441325" indent="-355600" algn="l">
              <a:lnSpc>
                <a:spcPts val="3200"/>
              </a:lnSpc>
              <a:spcBef>
                <a:spcPts val="600"/>
              </a:spcBef>
              <a:buClr>
                <a:srgbClr val="FF0066"/>
              </a:buClr>
              <a:buSzPct val="80000"/>
              <a:buFont typeface="Wingdings" pitchFamily="2" charset="2"/>
              <a:buChar char="q"/>
            </a:pPr>
            <a:r>
              <a:rPr lang="ru-RU" sz="2800" dirty="0">
                <a:solidFill>
                  <a:srgbClr val="000099"/>
                </a:solidFill>
              </a:rPr>
              <a:t>доставка внешнего параметра между взаимодействующими сторонами, когда право использования сертификата подтверждено;</a:t>
            </a:r>
          </a:p>
          <a:p>
            <a:pPr marL="441325" indent="-355600" algn="l">
              <a:lnSpc>
                <a:spcPts val="3200"/>
              </a:lnSpc>
              <a:spcBef>
                <a:spcPts val="600"/>
              </a:spcBef>
              <a:buClr>
                <a:srgbClr val="FF0066"/>
              </a:buClr>
              <a:buSzPct val="80000"/>
              <a:buFont typeface="Wingdings" pitchFamily="2" charset="2"/>
              <a:buChar char="q"/>
            </a:pPr>
            <a:r>
              <a:rPr lang="ru-RU" sz="2800" dirty="0">
                <a:solidFill>
                  <a:srgbClr val="000099"/>
                </a:solidFill>
              </a:rPr>
              <a:t>доставка внешнего параметра между взаимодействующими сторонами, когда право использования сертификата делегировано.</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793750" y="80645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ts val="2800"/>
              </a:lnSpc>
            </a:pPr>
            <a:r>
              <a:rPr lang="ru-RU" sz="2600" b="1" i="1" dirty="0" smtClean="0">
                <a:solidFill>
                  <a:srgbClr val="FF3300"/>
                </a:solidFill>
                <a:latin typeface="+mn-lt"/>
              </a:rPr>
              <a:t>2.4.3.1</a:t>
            </a:r>
            <a:r>
              <a:rPr lang="ru-RU" sz="2600" b="1" i="1" dirty="0">
                <a:solidFill>
                  <a:srgbClr val="FF3300"/>
                </a:solidFill>
                <a:latin typeface="+mn-lt"/>
              </a:rPr>
              <a:t>. Доставка внутренних параметров в выпускающий </a:t>
            </a:r>
            <a:r>
              <a:rPr lang="ru-RU" sz="2600" b="1" i="1" dirty="0" smtClean="0">
                <a:solidFill>
                  <a:srgbClr val="FF3300"/>
                </a:solidFill>
                <a:latin typeface="+mn-lt"/>
              </a:rPr>
              <a:t>ЦБ</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71550" y="1651000"/>
            <a:ext cx="7921625" cy="461581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pPr>
            <a:r>
              <a:rPr lang="ru-RU" sz="2500" dirty="0" smtClean="0">
                <a:solidFill>
                  <a:srgbClr val="000099"/>
                </a:solidFill>
              </a:rPr>
              <a:t>В </a:t>
            </a:r>
            <a:r>
              <a:rPr lang="ru-RU" sz="2500" dirty="0">
                <a:solidFill>
                  <a:srgbClr val="000099"/>
                </a:solidFill>
              </a:rPr>
              <a:t>методах на основе аутентификации, использования открытого ключа и ОНФ </a:t>
            </a:r>
            <a:r>
              <a:rPr lang="ru-RU" sz="2500" i="1" dirty="0">
                <a:solidFill>
                  <a:srgbClr val="FF0066"/>
                </a:solidFill>
              </a:rPr>
              <a:t>внутренний параметр </a:t>
            </a:r>
            <a:r>
              <a:rPr lang="ru-RU" sz="2500" dirty="0">
                <a:solidFill>
                  <a:srgbClr val="000099"/>
                </a:solidFill>
              </a:rPr>
              <a:t>может быть доставлен в ЦБ ещё до его размещения в СЕРТ. В течение доставки в ЦБ внутреннего параметра его целостность должна быть защищена.</a:t>
            </a:r>
          </a:p>
          <a:p>
            <a:pPr>
              <a:lnSpc>
                <a:spcPts val="3300"/>
              </a:lnSpc>
            </a:pPr>
            <a:r>
              <a:rPr lang="ru-RU" sz="2500" dirty="0">
                <a:solidFill>
                  <a:srgbClr val="000099"/>
                </a:solidFill>
              </a:rPr>
              <a:t>В методе на основе использовании секретного ключа </a:t>
            </a:r>
            <a:r>
              <a:rPr lang="ru-RU" sz="2500" i="1" dirty="0">
                <a:solidFill>
                  <a:srgbClr val="FF0066"/>
                </a:solidFill>
              </a:rPr>
              <a:t>внешний параметр </a:t>
            </a:r>
            <a:r>
              <a:rPr lang="ru-RU" sz="2500" dirty="0">
                <a:solidFill>
                  <a:srgbClr val="000099"/>
                </a:solidFill>
              </a:rPr>
              <a:t>(т.е. секретный ключ) может быть доставлен в ЦБ до выпуска СЕРТ. При доставке необходимо обеспечить защиту целостности и конфиденциальности.</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793750" y="8509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ts val="2800"/>
              </a:lnSpc>
            </a:pPr>
            <a:r>
              <a:rPr lang="ru-RU" sz="2600" b="1" i="1" dirty="0" smtClean="0">
                <a:solidFill>
                  <a:srgbClr val="FF3300"/>
                </a:solidFill>
                <a:latin typeface="+mn-lt"/>
              </a:rPr>
              <a:t>2.4.3.2</a:t>
            </a:r>
            <a:r>
              <a:rPr lang="ru-RU" sz="2600" b="1" i="1" dirty="0">
                <a:solidFill>
                  <a:srgbClr val="FF3300"/>
                </a:solidFill>
                <a:latin typeface="+mn-lt"/>
              </a:rPr>
              <a:t>. Доставка внешних параметров между взаимодействующими </a:t>
            </a:r>
            <a:r>
              <a:rPr lang="ru-RU" sz="2600" b="1" i="1" dirty="0" smtClean="0">
                <a:solidFill>
                  <a:srgbClr val="FF3300"/>
                </a:solidFill>
                <a:latin typeface="+mn-lt"/>
              </a:rPr>
              <a:t>сторонами</a:t>
            </a:r>
            <a:endParaRPr lang="ru-RU" sz="26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1739900"/>
            <a:ext cx="7921625"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smtClean="0">
                <a:solidFill>
                  <a:srgbClr val="000099"/>
                </a:solidFill>
              </a:rPr>
              <a:t>В </a:t>
            </a:r>
            <a:r>
              <a:rPr lang="ru-RU" sz="3000" dirty="0">
                <a:solidFill>
                  <a:srgbClr val="000099"/>
                </a:solidFill>
              </a:rPr>
              <a:t>методе на основе аутентификации </a:t>
            </a:r>
            <a:r>
              <a:rPr lang="ru-RU" sz="3000" i="1" dirty="0">
                <a:solidFill>
                  <a:srgbClr val="FF0066"/>
                </a:solidFill>
              </a:rPr>
              <a:t>внешний параметр </a:t>
            </a:r>
            <a:r>
              <a:rPr lang="ru-RU" sz="3000" dirty="0">
                <a:solidFill>
                  <a:srgbClr val="000099"/>
                </a:solidFill>
              </a:rPr>
              <a:t>(параметр подлинности пользователя сертификатом) предоставляется способом аутентификации. В методах на основе использования секретного ключа и ОНФ внешний параметр должен доставляться между взаимодействующими сторонами, когда СЕРТ уже используется.</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971550" y="850900"/>
            <a:ext cx="7921625"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i="1" dirty="0">
                <a:solidFill>
                  <a:srgbClr val="FF0066"/>
                </a:solidFill>
              </a:rPr>
              <a:t>Использование </a:t>
            </a:r>
            <a:r>
              <a:rPr lang="ru-RU" sz="2400" i="1" dirty="0" smtClean="0">
                <a:solidFill>
                  <a:srgbClr val="FF0066"/>
                </a:solidFill>
              </a:rPr>
              <a:t>СЕРТ|ИБ </a:t>
            </a:r>
            <a:r>
              <a:rPr lang="ru-RU" sz="2400" i="1" dirty="0">
                <a:solidFill>
                  <a:srgbClr val="FF0066"/>
                </a:solidFill>
              </a:rPr>
              <a:t>ограничивается</a:t>
            </a:r>
            <a:r>
              <a:rPr lang="ru-RU" sz="2400" dirty="0">
                <a:solidFill>
                  <a:srgbClr val="000099"/>
                </a:solidFill>
              </a:rPr>
              <a:t> теми, кто знает правильное значение секретного или контрольного ключа. В течение доставки внешнего параметра между взаимодействующими сторонами его конфиденциальность должна быть защищена.</a:t>
            </a:r>
          </a:p>
          <a:p>
            <a:r>
              <a:rPr lang="ru-RU" sz="2400" dirty="0">
                <a:solidFill>
                  <a:srgbClr val="000099"/>
                </a:solidFill>
              </a:rPr>
              <a:t>Различие между этим двумя методами заключается в том, что когда используется метод на основе секретного ключа необходимо установить значение внешнего параметра ещё до того, когда может быть проверена КПС </a:t>
            </a:r>
            <a:r>
              <a:rPr lang="ru-RU" sz="2400" dirty="0" smtClean="0">
                <a:solidFill>
                  <a:srgbClr val="000099"/>
                </a:solidFill>
              </a:rPr>
              <a:t>СЕРТ|ИБ, </a:t>
            </a:r>
            <a:r>
              <a:rPr lang="ru-RU" sz="2400" dirty="0">
                <a:solidFill>
                  <a:srgbClr val="000099"/>
                </a:solidFill>
              </a:rPr>
              <a:t>а при использовании метода на основе ОНФ, КПС </a:t>
            </a:r>
            <a:r>
              <a:rPr lang="ru-RU" sz="2400" dirty="0" smtClean="0">
                <a:solidFill>
                  <a:srgbClr val="000099"/>
                </a:solidFill>
              </a:rPr>
              <a:t>СЕРТ|ИБ </a:t>
            </a:r>
            <a:r>
              <a:rPr lang="ru-RU" sz="2400" dirty="0">
                <a:solidFill>
                  <a:srgbClr val="000099"/>
                </a:solidFill>
              </a:rPr>
              <a:t>может быть проверена ещё до того, как будет установлен внешний параметр.</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042988" y="2035175"/>
            <a:ext cx="7921625" cy="3067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i="1">
                <a:solidFill>
                  <a:srgbClr val="FF0066"/>
                </a:solidFill>
              </a:rPr>
              <a:t>Информация, необходимая для обеспечения безопасности</a:t>
            </a:r>
            <a:r>
              <a:rPr lang="ru-RU">
                <a:solidFill>
                  <a:srgbClr val="000099"/>
                </a:solidFill>
              </a:rPr>
              <a:t>, представляет собой вспомогательную информацию (ВИ), которая востребована и используется СЛБ. К ВИ относятся: </a:t>
            </a:r>
          </a:p>
        </p:txBody>
      </p:sp>
      <p:sp>
        <p:nvSpPr>
          <p:cNvPr id="87044" name="Rectangle 4"/>
          <p:cNvSpPr>
            <a:spLocks noChangeArrowheads="1"/>
          </p:cNvSpPr>
          <p:nvPr/>
        </p:nvSpPr>
        <p:spPr bwMode="auto">
          <a:xfrm>
            <a:off x="755650" y="908050"/>
            <a:ext cx="8388350"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1.1. </a:t>
            </a:r>
            <a:r>
              <a:rPr lang="ru-RU" sz="2800" b="1" i="1">
                <a:solidFill>
                  <a:srgbClr val="FF3300"/>
                </a:solidFill>
                <a:latin typeface="Arial" charset="0"/>
              </a:rPr>
              <a:t>Информация, необходимая для обеспечения безопасности</a:t>
            </a:r>
            <a:endParaRPr lang="en-GB" sz="2800" b="1" i="1">
              <a:solidFill>
                <a:srgbClr val="FF3300"/>
              </a:solidFill>
              <a:latin typeface="Arial" charset="0"/>
            </a:endParaRPr>
          </a:p>
        </p:txBody>
      </p:sp>
      <p:sp>
        <p:nvSpPr>
          <p:cNvPr id="87045" name="Text Box 5"/>
          <p:cNvSpPr txBox="1">
            <a:spLocks noChangeArrowheads="1"/>
          </p:cNvSpPr>
          <p:nvPr/>
        </p:nvSpPr>
        <p:spPr bwMode="auto">
          <a:xfrm>
            <a:off x="971550" y="5229225"/>
            <a:ext cx="7921625" cy="9588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105000"/>
              </a:lnSpc>
              <a:buClr>
                <a:srgbClr val="FF0066"/>
              </a:buClr>
              <a:buSzPct val="80000"/>
              <a:buFont typeface="Wingdings" pitchFamily="2" charset="2"/>
              <a:buChar char="q"/>
            </a:pPr>
            <a:r>
              <a:rPr lang="ru-RU" sz="3000">
                <a:solidFill>
                  <a:srgbClr val="000099"/>
                </a:solidFill>
              </a:rPr>
              <a:t>правила политики обеспечения безопасности (ПЛБ);</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971550" y="984250"/>
            <a:ext cx="7921625" cy="535371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400" dirty="0">
                <a:solidFill>
                  <a:srgbClr val="000099"/>
                </a:solidFill>
              </a:rPr>
              <a:t>В методе на основе использования закрытого ключа нет необходимости доставлять внешний параметр между взаимодействующими сторонами, когда СЕРТ уже используется, так как одна из сторон может доказать, что она знает закрытый ключ, и что его не нужно устанавливать (путём формирования ЭЦП). При использовании этого метода внешний параметр (закрытый ключ) нужен только при делегировании права на пользование сертификатом. В течение доставки закрытого ключа между взаимодействующими сторонами его конфиденциальность должна быть защищена.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793750" y="895350"/>
            <a:ext cx="8350250" cy="1228028"/>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pPr>
              <a:lnSpc>
                <a:spcPct val="95000"/>
              </a:lnSpc>
            </a:pPr>
            <a:r>
              <a:rPr lang="ru-RU" sz="2800" b="1" i="1" dirty="0" smtClean="0">
                <a:solidFill>
                  <a:srgbClr val="FF3300"/>
                </a:solidFill>
                <a:latin typeface="+mn-lt"/>
              </a:rPr>
              <a:t>2.4.4</a:t>
            </a:r>
            <a:r>
              <a:rPr lang="ru-RU" sz="2800" b="1" i="1" dirty="0">
                <a:solidFill>
                  <a:srgbClr val="FF3300"/>
                </a:solidFill>
                <a:latin typeface="+mn-lt"/>
              </a:rPr>
              <a:t>. Использование </a:t>
            </a:r>
            <a:r>
              <a:rPr lang="ru-RU" sz="2800" b="1" i="1" dirty="0" smtClean="0">
                <a:solidFill>
                  <a:srgbClr val="FF3300"/>
                </a:solidFill>
                <a:latin typeface="+mn-lt"/>
              </a:rPr>
              <a:t>СЕРТ|ИБ </a:t>
            </a:r>
            <a:r>
              <a:rPr lang="ru-RU" sz="2800" b="1" i="1" dirty="0">
                <a:solidFill>
                  <a:srgbClr val="FF3300"/>
                </a:solidFill>
                <a:latin typeface="+mn-lt"/>
              </a:rPr>
              <a:t>одиночными объектами/субъектами или группами </a:t>
            </a:r>
            <a:r>
              <a:rPr lang="ru-RU" sz="2800" b="1" i="1" dirty="0" smtClean="0">
                <a:solidFill>
                  <a:srgbClr val="FF3300"/>
                </a:solidFill>
                <a:latin typeface="+mn-lt"/>
              </a:rPr>
              <a:t>объектов/субъектов</a:t>
            </a:r>
            <a:endParaRPr lang="ru-RU" sz="2800" b="1" i="1" dirty="0">
              <a:solidFill>
                <a:srgbClr val="FF3300"/>
              </a:solidFill>
              <a:latin typeface="+mn-lt"/>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2228850"/>
            <a:ext cx="7921625" cy="41036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400" dirty="0" smtClean="0">
                <a:solidFill>
                  <a:srgbClr val="000099"/>
                </a:solidFill>
              </a:rPr>
              <a:t>Рассмотренные </a:t>
            </a:r>
            <a:r>
              <a:rPr lang="ru-RU" sz="3400" dirty="0">
                <a:solidFill>
                  <a:srgbClr val="000099"/>
                </a:solidFill>
              </a:rPr>
              <a:t>выше </a:t>
            </a:r>
            <a:r>
              <a:rPr lang="ru-RU" sz="3400" i="1" dirty="0">
                <a:solidFill>
                  <a:srgbClr val="FF0066"/>
                </a:solidFill>
              </a:rPr>
              <a:t>методы защиты</a:t>
            </a:r>
            <a:r>
              <a:rPr lang="ru-RU" sz="3400" dirty="0">
                <a:solidFill>
                  <a:srgbClr val="000099"/>
                </a:solidFill>
              </a:rPr>
              <a:t> могут применяться для ограничения пользования </a:t>
            </a:r>
            <a:r>
              <a:rPr lang="ru-RU" sz="3400" dirty="0" smtClean="0">
                <a:solidFill>
                  <a:srgbClr val="000099"/>
                </a:solidFill>
              </a:rPr>
              <a:t>СЕРТ|ИБ, </a:t>
            </a:r>
            <a:r>
              <a:rPr lang="ru-RU" sz="3400" dirty="0">
                <a:solidFill>
                  <a:srgbClr val="000099"/>
                </a:solidFill>
              </a:rPr>
              <a:t>либо одиночными поименованными объектами/субъектами, либо поименованными группами объектов/субъектов:</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Text Box 3"/>
          <p:cNvSpPr txBox="1">
            <a:spLocks noChangeArrowheads="1"/>
          </p:cNvSpPr>
          <p:nvPr/>
        </p:nvSpPr>
        <p:spPr bwMode="auto">
          <a:xfrm>
            <a:off x="882650" y="806450"/>
            <a:ext cx="8010525" cy="56138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355600" algn="l">
              <a:spcBef>
                <a:spcPct val="20000"/>
              </a:spcBef>
              <a:buClr>
                <a:srgbClr val="FF0066"/>
              </a:buClr>
              <a:buSzPct val="80000"/>
              <a:buFont typeface="Wingdings" pitchFamily="2" charset="2"/>
              <a:buChar char="q"/>
            </a:pPr>
            <a:r>
              <a:rPr lang="ru-RU" sz="2400" i="1" dirty="0" smtClean="0">
                <a:solidFill>
                  <a:srgbClr val="FF0066"/>
                </a:solidFill>
              </a:rPr>
              <a:t>СЕРТ|ИБ </a:t>
            </a:r>
            <a:r>
              <a:rPr lang="ru-RU" sz="2400" i="1" dirty="0">
                <a:solidFill>
                  <a:srgbClr val="FF0066"/>
                </a:solidFill>
              </a:rPr>
              <a:t>может быть привязан к определённому объекту/субъекту</a:t>
            </a:r>
            <a:r>
              <a:rPr lang="ru-RU" sz="2400" dirty="0">
                <a:solidFill>
                  <a:srgbClr val="000099"/>
                </a:solidFill>
              </a:rPr>
              <a:t>. Секретный, закрытый или контрольный ключ в зашифрованном виде доставляется одиночному объекту/субъекту, а УИД или атрибут безопасности объекта/субъекта помещается в </a:t>
            </a:r>
            <a:r>
              <a:rPr lang="ru-RU" sz="2400" dirty="0" smtClean="0">
                <a:solidFill>
                  <a:srgbClr val="000099"/>
                </a:solidFill>
              </a:rPr>
              <a:t>СЕРТ|ИБ;</a:t>
            </a:r>
            <a:endParaRPr lang="ru-RU" sz="2400" dirty="0">
              <a:solidFill>
                <a:srgbClr val="000099"/>
              </a:solidFill>
            </a:endParaRPr>
          </a:p>
          <a:p>
            <a:pPr marL="441325" indent="-355600" algn="l">
              <a:spcBef>
                <a:spcPct val="20000"/>
              </a:spcBef>
              <a:buClr>
                <a:srgbClr val="FF0066"/>
              </a:buClr>
              <a:buSzPct val="80000"/>
              <a:buFont typeface="Wingdings" pitchFamily="2" charset="2"/>
              <a:buChar char="q"/>
            </a:pPr>
            <a:r>
              <a:rPr lang="ru-RU" sz="2400" i="1" dirty="0" smtClean="0">
                <a:solidFill>
                  <a:srgbClr val="FF0066"/>
                </a:solidFill>
              </a:rPr>
              <a:t>СЕРТ|ИБ </a:t>
            </a:r>
            <a:r>
              <a:rPr lang="ru-RU" sz="2400" i="1" dirty="0">
                <a:solidFill>
                  <a:srgbClr val="FF0066"/>
                </a:solidFill>
              </a:rPr>
              <a:t>может быть привязан к поименованной группе объектов/субъектов</a:t>
            </a:r>
            <a:r>
              <a:rPr lang="ru-RU" sz="2400" dirty="0">
                <a:solidFill>
                  <a:srgbClr val="000099"/>
                </a:solidFill>
              </a:rPr>
              <a:t>. Секретный, закрытый или контрольный ключ в зашифрованном виде доставляется членам группы, а УИД или атрибуты безопасности группы помещаются в </a:t>
            </a:r>
            <a:r>
              <a:rPr lang="ru-RU" sz="2400" dirty="0" smtClean="0">
                <a:solidFill>
                  <a:srgbClr val="000099"/>
                </a:solidFill>
              </a:rPr>
              <a:t>СЕРТ|ИБ. </a:t>
            </a:r>
            <a:r>
              <a:rPr lang="ru-RU" sz="2400" dirty="0">
                <a:solidFill>
                  <a:srgbClr val="000099"/>
                </a:solidFill>
              </a:rPr>
              <a:t>В этом случае любой член группы может пользоваться </a:t>
            </a:r>
            <a:r>
              <a:rPr lang="ru-RU" sz="2400" dirty="0" smtClean="0">
                <a:solidFill>
                  <a:srgbClr val="000099"/>
                </a:solidFill>
              </a:rPr>
              <a:t>СЕРТ|ИБ.</a:t>
            </a:r>
            <a:endParaRPr lang="ru-RU" sz="2400" dirty="0">
              <a:solidFill>
                <a:srgbClr val="000099"/>
              </a:solidFill>
            </a:endParaRP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793750" y="895350"/>
            <a:ext cx="835025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ctr" anchorCtr="1">
            <a:spAutoFit/>
          </a:bodyPr>
          <a:lstStyle/>
          <a:p>
            <a:r>
              <a:rPr lang="ru-RU" sz="2800" b="1" i="1" dirty="0" smtClean="0">
                <a:solidFill>
                  <a:srgbClr val="FF3300"/>
                </a:solidFill>
                <a:latin typeface="+mn-lt"/>
              </a:rPr>
              <a:t>2.4.5</a:t>
            </a:r>
            <a:r>
              <a:rPr lang="ru-RU" sz="2800" b="1" i="1" dirty="0">
                <a:solidFill>
                  <a:srgbClr val="FF3300"/>
                </a:solidFill>
                <a:latin typeface="+mn-lt"/>
              </a:rPr>
              <a:t>. Использование </a:t>
            </a:r>
            <a:r>
              <a:rPr lang="ru-RU" sz="2800" b="1" i="1" dirty="0" smtClean="0">
                <a:solidFill>
                  <a:srgbClr val="FF3300"/>
                </a:solidFill>
                <a:latin typeface="+mn-lt"/>
              </a:rPr>
              <a:t>СЕРТ|ИБ </a:t>
            </a:r>
            <a:r>
              <a:rPr lang="ru-RU" sz="2800" b="1" i="1" dirty="0">
                <a:solidFill>
                  <a:srgbClr val="FF3300"/>
                </a:solidFill>
                <a:latin typeface="+mn-lt"/>
              </a:rPr>
              <a:t>при </a:t>
            </a:r>
            <a:r>
              <a:rPr lang="ru-RU" sz="2800" b="1" i="1" dirty="0" smtClean="0">
                <a:solidFill>
                  <a:srgbClr val="FF3300"/>
                </a:solidFill>
                <a:latin typeface="+mn-lt"/>
              </a:rPr>
              <a:t>УД</a:t>
            </a:r>
            <a:endParaRPr lang="ru-RU" sz="2800" b="1" dirty="0">
              <a:solidFill>
                <a:srgbClr val="000099"/>
              </a:solidFill>
              <a:latin typeface="+mn-lt"/>
            </a:endParaRP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5" name="Text Box 2"/>
          <p:cNvSpPr txBox="1">
            <a:spLocks noChangeArrowheads="1"/>
          </p:cNvSpPr>
          <p:nvPr/>
        </p:nvSpPr>
        <p:spPr bwMode="auto">
          <a:xfrm>
            <a:off x="971550" y="1517650"/>
            <a:ext cx="7921625" cy="47397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dirty="0" smtClean="0">
                <a:solidFill>
                  <a:srgbClr val="000099"/>
                </a:solidFill>
              </a:rPr>
              <a:t>СЕРТ|ИБ </a:t>
            </a:r>
            <a:r>
              <a:rPr lang="ru-RU" sz="2800" dirty="0">
                <a:solidFill>
                  <a:srgbClr val="000099"/>
                </a:solidFill>
              </a:rPr>
              <a:t>могут использоваться при УД. В этом случае очень важно установить защищённую связь между </a:t>
            </a:r>
            <a:r>
              <a:rPr lang="ru-RU" sz="2800" dirty="0" smtClean="0">
                <a:solidFill>
                  <a:srgbClr val="000099"/>
                </a:solidFill>
              </a:rPr>
              <a:t>СЕРТ|ИБ </a:t>
            </a:r>
            <a:r>
              <a:rPr lang="ru-RU" sz="2800" dirty="0">
                <a:solidFill>
                  <a:srgbClr val="000099"/>
                </a:solidFill>
              </a:rPr>
              <a:t>и запросами доступа, которые он обслуживает. Если такой защищённой связи не существует, то </a:t>
            </a:r>
            <a:r>
              <a:rPr lang="ru-RU" sz="2800" dirty="0" smtClean="0">
                <a:solidFill>
                  <a:srgbClr val="000099"/>
                </a:solidFill>
              </a:rPr>
              <a:t>СЕРТ|ИБ </a:t>
            </a:r>
            <a:r>
              <a:rPr lang="ru-RU" sz="2800" dirty="0">
                <a:solidFill>
                  <a:srgbClr val="000099"/>
                </a:solidFill>
              </a:rPr>
              <a:t>становятся уязвимы к атакам типа </a:t>
            </a:r>
            <a:r>
              <a:rPr lang="ru-RU" sz="2800" i="1" dirty="0">
                <a:solidFill>
                  <a:srgbClr val="FF3300"/>
                </a:solidFill>
              </a:rPr>
              <a:t>«повторная передача»</a:t>
            </a:r>
            <a:r>
              <a:rPr lang="ru-RU" sz="2800" dirty="0">
                <a:solidFill>
                  <a:srgbClr val="000099"/>
                </a:solidFill>
              </a:rPr>
              <a:t>, при осуществлении которых нарушитель вслед за ложным запросом доступа передаёт копию настоящего </a:t>
            </a:r>
            <a:r>
              <a:rPr lang="ru-RU" sz="2800" dirty="0" smtClean="0">
                <a:solidFill>
                  <a:srgbClr val="000099"/>
                </a:solidFill>
              </a:rPr>
              <a:t>СЕРТ|ИБ.</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971550" y="850900"/>
            <a:ext cx="7921625" cy="532107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100" dirty="0">
                <a:solidFill>
                  <a:srgbClr val="000099"/>
                </a:solidFill>
              </a:rPr>
              <a:t>Такие атаки могут быть парированы с помощью СЛЦ, которая обеспечивает «связку» </a:t>
            </a:r>
            <a:r>
              <a:rPr lang="ru-RU" sz="3100" dirty="0" smtClean="0">
                <a:solidFill>
                  <a:srgbClr val="000099"/>
                </a:solidFill>
              </a:rPr>
              <a:t>СЕРТ|ИБ, </a:t>
            </a:r>
            <a:r>
              <a:rPr lang="ru-RU" sz="3100" dirty="0">
                <a:solidFill>
                  <a:srgbClr val="000099"/>
                </a:solidFill>
              </a:rPr>
              <a:t>внешнего параметра и запроса доступа.</a:t>
            </a:r>
          </a:p>
          <a:p>
            <a:pPr>
              <a:lnSpc>
                <a:spcPts val="3800"/>
              </a:lnSpc>
            </a:pPr>
            <a:r>
              <a:rPr lang="ru-RU" sz="3100" i="1" dirty="0">
                <a:solidFill>
                  <a:srgbClr val="FF0066"/>
                </a:solidFill>
              </a:rPr>
              <a:t>При использовании метода на основе аутентификации</a:t>
            </a:r>
            <a:r>
              <a:rPr lang="ru-RU" sz="3100" dirty="0">
                <a:solidFill>
                  <a:srgbClr val="000099"/>
                </a:solidFill>
              </a:rPr>
              <a:t>, такая связка может быть установлена путём соединения процедуры аутентификационного обмена со СПЦ. Этот способ представлен в стандарте</a:t>
            </a:r>
          </a:p>
          <a:p>
            <a:pPr>
              <a:lnSpc>
                <a:spcPts val="3800"/>
              </a:lnSpc>
            </a:pPr>
            <a:r>
              <a:rPr lang="en-US" sz="3100" dirty="0">
                <a:solidFill>
                  <a:srgbClr val="000099"/>
                </a:solidFill>
              </a:rPr>
              <a:t>ITU-T Rec. X</a:t>
            </a:r>
            <a:r>
              <a:rPr lang="ru-RU" sz="3100" dirty="0">
                <a:solidFill>
                  <a:srgbClr val="000099"/>
                </a:solidFill>
              </a:rPr>
              <a:t>.811.</a:t>
            </a: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927100" y="1028700"/>
            <a:ext cx="7921625" cy="52475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100" i="1" dirty="0">
                <a:solidFill>
                  <a:srgbClr val="FF0066"/>
                </a:solidFill>
              </a:rPr>
              <a:t>При использовании метода на основе секретного ключа</a:t>
            </a:r>
            <a:r>
              <a:rPr lang="ru-RU" sz="3100" dirty="0">
                <a:solidFill>
                  <a:srgbClr val="000099"/>
                </a:solidFill>
              </a:rPr>
              <a:t>, такая связка может быть установлена путём включения ключа для СПЦ в «тело» </a:t>
            </a:r>
            <a:r>
              <a:rPr lang="ru-RU" sz="3100" dirty="0" smtClean="0">
                <a:solidFill>
                  <a:srgbClr val="000099"/>
                </a:solidFill>
              </a:rPr>
              <a:t>СЕРТ|ИБ, </a:t>
            </a:r>
            <a:r>
              <a:rPr lang="ru-RU" sz="3100" dirty="0">
                <a:solidFill>
                  <a:srgbClr val="000099"/>
                </a:solidFill>
              </a:rPr>
              <a:t>и путём использования этого ключа при формировании КПС запроса доступа. С другой стороны, секретный ключ (или его разновидность) может использоваться в качестве ключа</a:t>
            </a:r>
          </a:p>
          <a:p>
            <a:r>
              <a:rPr lang="ru-RU" sz="3100" dirty="0">
                <a:solidFill>
                  <a:srgbClr val="000099"/>
                </a:solidFill>
              </a:rPr>
              <a:t>для СПЦ.</a:t>
            </a: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971550" y="1028700"/>
            <a:ext cx="7921625" cy="48310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a:t>
            </a:r>
            <a:r>
              <a:rPr lang="ru-RU" sz="3000" i="1" u="sng" dirty="0">
                <a:solidFill>
                  <a:srgbClr val="FF0066"/>
                </a:solidFill>
              </a:rPr>
              <a:t>Примечание</a:t>
            </a:r>
            <a:r>
              <a:rPr lang="ru-RU" sz="3000" i="1" dirty="0">
                <a:solidFill>
                  <a:srgbClr val="FF0066"/>
                </a:solidFill>
              </a:rPr>
              <a:t>. Использование одного и того же криптоключа в СПЦ и СПК может повлечь за собой появление некоторых типов атак. Для защиты от такой угрозы можно использовать разновидности ключа. </a:t>
            </a:r>
            <a:r>
              <a:rPr lang="ru-RU" sz="3000" i="1" dirty="0">
                <a:solidFill>
                  <a:srgbClr val="FF3300"/>
                </a:solidFill>
              </a:rPr>
              <a:t>Разновидность криптоключа</a:t>
            </a:r>
            <a:r>
              <a:rPr lang="ru-RU" sz="3000" i="1" dirty="0">
                <a:solidFill>
                  <a:srgbClr val="FF0066"/>
                </a:solidFill>
              </a:rPr>
              <a:t> представляет собой другой криптоключ, который вычислен из оригинального криптоключа, но не такой же, как последний.</a:t>
            </a:r>
            <a:r>
              <a:rPr lang="ru-RU" sz="3000" dirty="0">
                <a:solidFill>
                  <a:srgbClr val="000099"/>
                </a:solidFill>
              </a:rPr>
              <a:t>)</a:t>
            </a: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927100" y="717550"/>
            <a:ext cx="7921625"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i="1" dirty="0">
                <a:solidFill>
                  <a:srgbClr val="FF0066"/>
                </a:solidFill>
              </a:rPr>
              <a:t>При использовании метода на основе ОНФ</a:t>
            </a:r>
            <a:r>
              <a:rPr lang="ru-RU" dirty="0">
                <a:solidFill>
                  <a:srgbClr val="000099"/>
                </a:solidFill>
              </a:rPr>
              <a:t>, такая связка может быть установлена путём использования контрольного ключа в качестве ключа для СПЦ, основанного на ОНФ.</a:t>
            </a:r>
          </a:p>
          <a:p>
            <a:pPr>
              <a:lnSpc>
                <a:spcPts val="3600"/>
              </a:lnSpc>
            </a:pPr>
            <a:r>
              <a:rPr lang="ru-RU" i="1" dirty="0">
                <a:solidFill>
                  <a:srgbClr val="FF0066"/>
                </a:solidFill>
              </a:rPr>
              <a:t>При использовании метода на основе открытого ключа</a:t>
            </a:r>
            <a:r>
              <a:rPr lang="ru-RU" dirty="0">
                <a:solidFill>
                  <a:srgbClr val="000099"/>
                </a:solidFill>
              </a:rPr>
              <a:t>, такая связка может быть установлена путём использования закрытого ключа при формировании ЭЦП запросов доступа.</a:t>
            </a: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927100" y="850900"/>
            <a:ext cx="7921625"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pPr>
            <a:r>
              <a:rPr lang="ru-RU" sz="3600" dirty="0">
                <a:solidFill>
                  <a:srgbClr val="000099"/>
                </a:solidFill>
              </a:rPr>
              <a:t>Помимо всех этих методов, </a:t>
            </a:r>
            <a:r>
              <a:rPr lang="ru-RU" sz="3600" i="1" dirty="0">
                <a:solidFill>
                  <a:srgbClr val="FF0066"/>
                </a:solidFill>
              </a:rPr>
              <a:t>связка </a:t>
            </a:r>
            <a:r>
              <a:rPr lang="ru-RU" sz="3600" i="1" dirty="0" smtClean="0">
                <a:solidFill>
                  <a:srgbClr val="FF0066"/>
                </a:solidFill>
              </a:rPr>
              <a:t>между СЕРТ|ИБ</a:t>
            </a:r>
            <a:r>
              <a:rPr lang="ru-RU" sz="3600" i="1" dirty="0">
                <a:solidFill>
                  <a:srgbClr val="FF0066"/>
                </a:solidFill>
              </a:rPr>
              <a:t>, внешнего параметра и запроса доступа может быть установлена путём использования </a:t>
            </a:r>
            <a:r>
              <a:rPr lang="ru-RU" sz="3600" i="1" dirty="0" smtClean="0">
                <a:solidFill>
                  <a:srgbClr val="FF0066"/>
                </a:solidFill>
              </a:rPr>
              <a:t>СЛЦЛ</a:t>
            </a:r>
            <a:r>
              <a:rPr lang="ru-RU" sz="3600" dirty="0" smtClean="0">
                <a:solidFill>
                  <a:srgbClr val="000099"/>
                </a:solidFill>
              </a:rPr>
              <a:t>, </a:t>
            </a:r>
            <a:r>
              <a:rPr lang="ru-RU" sz="3600" dirty="0">
                <a:solidFill>
                  <a:srgbClr val="000099"/>
                </a:solidFill>
              </a:rPr>
              <a:t>которая является частью службы установления соединений при взаимодействии открытых систем.</a:t>
            </a:r>
          </a:p>
        </p:txBody>
      </p:sp>
      <p:sp>
        <p:nvSpPr>
          <p:cNvPr id="4" name="Rectangle 5"/>
          <p:cNvSpPr>
            <a:spLocks noChangeArrowheads="1"/>
          </p:cNvSpPr>
          <p:nvPr/>
        </p:nvSpPr>
        <p:spPr bwMode="auto">
          <a:xfrm>
            <a:off x="785786" y="60325"/>
            <a:ext cx="8358214" cy="561692"/>
          </a:xfrm>
          <a:prstGeom prst="rect">
            <a:avLst/>
          </a:prstGeom>
          <a:noFill/>
          <a:ln w="9525">
            <a:noFill/>
            <a:miter lim="800000"/>
            <a:headEnd/>
            <a:tailEnd/>
          </a:ln>
          <a:effectLst>
            <a:outerShdw dist="17961" dir="2700000" algn="ctr" rotWithShape="0">
              <a:srgbClr val="FF9933"/>
            </a:outerShdw>
          </a:effectLst>
        </p:spPr>
        <p:txBody>
          <a:bodyPr wrap="square"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971550" y="1473200"/>
            <a:ext cx="7921625" cy="498598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700" i="1" dirty="0" smtClean="0">
                <a:solidFill>
                  <a:srgbClr val="FF0066"/>
                </a:solidFill>
              </a:rPr>
              <a:t>Маркер </a:t>
            </a:r>
            <a:r>
              <a:rPr lang="ru-RU" sz="2700" i="1" dirty="0">
                <a:solidFill>
                  <a:srgbClr val="FF0066"/>
                </a:solidFill>
              </a:rPr>
              <a:t>безопасности</a:t>
            </a:r>
            <a:r>
              <a:rPr lang="ru-RU" sz="2700" dirty="0">
                <a:solidFill>
                  <a:srgbClr val="000099"/>
                </a:solidFill>
              </a:rPr>
              <a:t> представляет собой совокупность данных, защищённых одной или несколькими СЛБ, вместе с ВИ, используемой для обеспечения функционирования этих СЛБ, которая доставляется между взаимодействующими сторонами (объектами/субъектами). </a:t>
            </a:r>
            <a:r>
              <a:rPr lang="ru-RU" sz="2700" dirty="0" smtClean="0">
                <a:solidFill>
                  <a:srgbClr val="000099"/>
                </a:solidFill>
              </a:rPr>
              <a:t>Маркеры </a:t>
            </a:r>
            <a:r>
              <a:rPr lang="ru-RU" sz="2700" dirty="0">
                <a:solidFill>
                  <a:srgbClr val="000099"/>
                </a:solidFill>
              </a:rPr>
              <a:t>безопасности могут классифицироваться в соответствие с тем, кто их сформировал, и с тем, какие СЛБ использовались для защиты их содержания.</a:t>
            </a:r>
          </a:p>
        </p:txBody>
      </p:sp>
      <p:sp>
        <p:nvSpPr>
          <p:cNvPr id="169988" name="Rectangle 4"/>
          <p:cNvSpPr>
            <a:spLocks noChangeArrowheads="1"/>
          </p:cNvSpPr>
          <p:nvPr/>
        </p:nvSpPr>
        <p:spPr bwMode="auto">
          <a:xfrm>
            <a:off x="793750" y="895350"/>
            <a:ext cx="8350250" cy="415498"/>
          </a:xfrm>
          <a:prstGeom prst="rect">
            <a:avLst/>
          </a:prstGeom>
          <a:noFill/>
          <a:ln w="9525">
            <a:noFill/>
            <a:miter lim="800000"/>
            <a:headEnd/>
            <a:tailEnd/>
          </a:ln>
          <a:effectLst>
            <a:outerShdw dist="17961" dir="2700000" algn="ctr" rotWithShape="0">
              <a:srgbClr val="660066"/>
            </a:outerShdw>
          </a:effectLst>
        </p:spPr>
        <p:txBody>
          <a:bodyPr wrap="square" lIns="0" tIns="0" rIns="0" bIns="0" anchor="b" anchorCtr="1">
            <a:spAutoFit/>
          </a:bodyPr>
          <a:lstStyle/>
          <a:p>
            <a:pPr>
              <a:lnSpc>
                <a:spcPct val="90000"/>
              </a:lnSpc>
              <a:spcBef>
                <a:spcPct val="5000"/>
              </a:spcBef>
              <a:buClr>
                <a:srgbClr val="FFFF00"/>
              </a:buClr>
              <a:buSzPct val="80000"/>
              <a:buFont typeface="Wingdings" pitchFamily="2" charset="2"/>
              <a:buNone/>
            </a:pPr>
            <a:r>
              <a:rPr lang="ru-RU" sz="3000" b="1" i="1" dirty="0" smtClean="0">
                <a:solidFill>
                  <a:srgbClr val="FF3300"/>
                </a:solidFill>
                <a:latin typeface="Arial" charset="0"/>
              </a:rPr>
              <a:t>2.5. Маркеры </a:t>
            </a:r>
            <a:r>
              <a:rPr lang="ru-RU" sz="3000" b="1" i="1" dirty="0">
                <a:solidFill>
                  <a:srgbClr val="FF3300"/>
                </a:solidFill>
                <a:latin typeface="Arial" charset="0"/>
              </a:rPr>
              <a:t>безопасности</a:t>
            </a:r>
            <a:r>
              <a:rPr lang="ru-RU" sz="3000" dirty="0">
                <a:solidFill>
                  <a:srgbClr val="FF3300"/>
                </a:solidFill>
                <a:latin typeface="Arial" charset="0"/>
              </a:rPr>
              <a:t> </a:t>
            </a:r>
            <a:endParaRPr lang="en-GB" sz="3000"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Text Box 5"/>
          <p:cNvSpPr txBox="1">
            <a:spLocks noChangeArrowheads="1"/>
          </p:cNvSpPr>
          <p:nvPr/>
        </p:nvSpPr>
        <p:spPr bwMode="auto">
          <a:xfrm>
            <a:off x="857224" y="857232"/>
            <a:ext cx="8137525" cy="5401479"/>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700" dirty="0">
                <a:solidFill>
                  <a:srgbClr val="000099"/>
                </a:solidFill>
              </a:rPr>
              <a:t>информация, необходимая для функционирования определенных СЛБ, например, аутентификационная информация (</a:t>
            </a:r>
            <a:r>
              <a:rPr lang="en-US" sz="2700" dirty="0">
                <a:solidFill>
                  <a:srgbClr val="000099"/>
                </a:solidFill>
              </a:rPr>
              <a:t>authentication information</a:t>
            </a:r>
            <a:r>
              <a:rPr lang="ru-RU" sz="2700" dirty="0">
                <a:solidFill>
                  <a:srgbClr val="000099"/>
                </a:solidFill>
              </a:rPr>
              <a:t>) и информация для УД (</a:t>
            </a:r>
            <a:r>
              <a:rPr lang="en-US" sz="2700" dirty="0">
                <a:solidFill>
                  <a:srgbClr val="000099"/>
                </a:solidFill>
              </a:rPr>
              <a:t>access control information</a:t>
            </a:r>
            <a:r>
              <a:rPr lang="ru-RU" sz="2700" dirty="0">
                <a:solidFill>
                  <a:srgbClr val="000099"/>
                </a:solidFill>
              </a:rPr>
              <a:t>);</a:t>
            </a:r>
          </a:p>
          <a:p>
            <a:pPr marL="355600" indent="-355600" algn="l">
              <a:buClr>
                <a:srgbClr val="FF0066"/>
              </a:buClr>
              <a:buSzPct val="80000"/>
              <a:buFont typeface="Wingdings" pitchFamily="2" charset="2"/>
              <a:buChar char="q"/>
            </a:pPr>
            <a:r>
              <a:rPr lang="ru-RU" sz="2700" dirty="0">
                <a:solidFill>
                  <a:srgbClr val="000099"/>
                </a:solidFill>
              </a:rPr>
              <a:t>информация, необходимая для реализации СПБ, например, </a:t>
            </a:r>
            <a:r>
              <a:rPr lang="ru-RU" sz="2700" dirty="0" smtClean="0">
                <a:solidFill>
                  <a:srgbClr val="000099"/>
                </a:solidFill>
              </a:rPr>
              <a:t>метки безопасности (</a:t>
            </a:r>
            <a:r>
              <a:rPr lang="en-US" sz="2700" dirty="0" smtClean="0">
                <a:solidFill>
                  <a:srgbClr val="000099"/>
                </a:solidFill>
              </a:rPr>
              <a:t>security labels) </a:t>
            </a:r>
            <a:r>
              <a:rPr lang="ru-RU" sz="2700" dirty="0" smtClean="0">
                <a:solidFill>
                  <a:srgbClr val="000099"/>
                </a:solidFill>
              </a:rPr>
              <a:t>криптографические </a:t>
            </a:r>
            <a:r>
              <a:rPr lang="ru-RU" sz="2700" dirty="0">
                <a:solidFill>
                  <a:srgbClr val="000099"/>
                </a:solidFill>
              </a:rPr>
              <a:t>проверочные суммы (КПС), сертификаты (</a:t>
            </a:r>
            <a:r>
              <a:rPr lang="ru-RU" sz="2700" dirty="0" smtClean="0">
                <a:solidFill>
                  <a:srgbClr val="000099"/>
                </a:solidFill>
              </a:rPr>
              <a:t>СЕРТ|ИБ) </a:t>
            </a:r>
            <a:r>
              <a:rPr lang="ru-RU" sz="2700" dirty="0">
                <a:solidFill>
                  <a:srgbClr val="000099"/>
                </a:solidFill>
              </a:rPr>
              <a:t>безопасности и </a:t>
            </a:r>
            <a:r>
              <a:rPr lang="ru-RU" sz="2700" dirty="0" smtClean="0">
                <a:solidFill>
                  <a:srgbClr val="000099"/>
                </a:solidFill>
              </a:rPr>
              <a:t>маркеры </a:t>
            </a:r>
            <a:r>
              <a:rPr lang="ru-RU" sz="2700" dirty="0">
                <a:solidFill>
                  <a:srgbClr val="000099"/>
                </a:solidFill>
              </a:rPr>
              <a:t>безопасности (</a:t>
            </a:r>
            <a:r>
              <a:rPr lang="en-US" sz="2700" dirty="0">
                <a:solidFill>
                  <a:srgbClr val="000099"/>
                </a:solidFill>
              </a:rPr>
              <a:t>security tokens</a:t>
            </a:r>
            <a:r>
              <a:rPr lang="ru-RU" sz="2700" dirty="0">
                <a:solidFill>
                  <a:srgbClr val="000099"/>
                </a:solidFill>
              </a:rPr>
              <a:t>).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971550" y="1073150"/>
            <a:ext cx="7921625"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dirty="0" smtClean="0">
                <a:solidFill>
                  <a:srgbClr val="FF0066"/>
                </a:solidFill>
              </a:rPr>
              <a:t>Маркер </a:t>
            </a:r>
            <a:r>
              <a:rPr lang="ru-RU" sz="3000" i="1" dirty="0">
                <a:solidFill>
                  <a:srgbClr val="FF0066"/>
                </a:solidFill>
              </a:rPr>
              <a:t>безопасности, который выпущен УЦ и защищён с использованием услуг обеспечения целостности и аутентификации источника данных, называется </a:t>
            </a:r>
            <a:r>
              <a:rPr lang="ru-RU" sz="3000" i="1" dirty="0" smtClean="0">
                <a:solidFill>
                  <a:srgbClr val="FF0066"/>
                </a:solidFill>
              </a:rPr>
              <a:t>СЕРТ|ИБ</a:t>
            </a:r>
            <a:r>
              <a:rPr lang="ru-RU" sz="3000" dirty="0" smtClean="0">
                <a:solidFill>
                  <a:srgbClr val="000099"/>
                </a:solidFill>
              </a:rPr>
              <a:t>.</a:t>
            </a:r>
            <a:endParaRPr lang="ru-RU" sz="3000" dirty="0">
              <a:solidFill>
                <a:srgbClr val="000099"/>
              </a:solidFill>
            </a:endParaRPr>
          </a:p>
          <a:p>
            <a:r>
              <a:rPr lang="ru-RU" sz="3000" dirty="0">
                <a:solidFill>
                  <a:srgbClr val="000099"/>
                </a:solidFill>
              </a:rPr>
              <a:t>Многим СПБ необходим обмен ВИ, целостность которой защищена, при информационном взаимодействии двух сторон (объектов/субъектов), причём ни один из них не является УЦ.</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971550" y="806450"/>
            <a:ext cx="7921625"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i="1" dirty="0" smtClean="0">
                <a:solidFill>
                  <a:srgbClr val="FF0066"/>
                </a:solidFill>
              </a:rPr>
              <a:t>Маркер </a:t>
            </a:r>
            <a:r>
              <a:rPr lang="ru-RU" i="1" dirty="0">
                <a:solidFill>
                  <a:srgbClr val="FF0066"/>
                </a:solidFill>
              </a:rPr>
              <a:t>безопасности используются для обеспечения целостности информационного обмена</a:t>
            </a:r>
            <a:r>
              <a:rPr lang="ru-RU" dirty="0">
                <a:solidFill>
                  <a:srgbClr val="000099"/>
                </a:solidFill>
              </a:rPr>
              <a:t>, а не </a:t>
            </a:r>
            <a:r>
              <a:rPr lang="ru-RU" dirty="0" smtClean="0">
                <a:solidFill>
                  <a:srgbClr val="000099"/>
                </a:solidFill>
              </a:rPr>
              <a:t>СЕРТ|ИБ, </a:t>
            </a:r>
            <a:r>
              <a:rPr lang="ru-RU" dirty="0">
                <a:solidFill>
                  <a:srgbClr val="000099"/>
                </a:solidFill>
              </a:rPr>
              <a:t>так как взаимодействующие объекты/субъекты, которые их сформировали, не являются УЦ. Такие </a:t>
            </a:r>
            <a:r>
              <a:rPr lang="ru-RU" dirty="0" smtClean="0">
                <a:solidFill>
                  <a:srgbClr val="000099"/>
                </a:solidFill>
              </a:rPr>
              <a:t>маркеры </a:t>
            </a:r>
            <a:r>
              <a:rPr lang="ru-RU" dirty="0">
                <a:solidFill>
                  <a:srgbClr val="000099"/>
                </a:solidFill>
              </a:rPr>
              <a:t>безопасности называются </a:t>
            </a:r>
            <a:r>
              <a:rPr lang="ru-RU" i="1" dirty="0" smtClean="0">
                <a:solidFill>
                  <a:srgbClr val="FF0066"/>
                </a:solidFill>
              </a:rPr>
              <a:t>маркерами </a:t>
            </a:r>
            <a:r>
              <a:rPr lang="ru-RU" i="1" dirty="0">
                <a:solidFill>
                  <a:srgbClr val="FF0066"/>
                </a:solidFill>
              </a:rPr>
              <a:t>безопасности, целостность которых защищена</a:t>
            </a:r>
            <a:r>
              <a:rPr lang="ru-RU"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971550" y="939800"/>
            <a:ext cx="7921625" cy="20928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dirty="0">
                <a:solidFill>
                  <a:srgbClr val="000099"/>
                </a:solidFill>
              </a:rPr>
              <a:t>Все </a:t>
            </a:r>
            <a:r>
              <a:rPr lang="ru-RU" sz="3400" dirty="0" smtClean="0">
                <a:solidFill>
                  <a:srgbClr val="000099"/>
                </a:solidFill>
              </a:rPr>
              <a:t>маркеры </a:t>
            </a:r>
            <a:r>
              <a:rPr lang="ru-RU" sz="3400" dirty="0">
                <a:solidFill>
                  <a:srgbClr val="000099"/>
                </a:solidFill>
              </a:rPr>
              <a:t>безопасности, целостность которых защищена, содержат следующую информацию:</a:t>
            </a:r>
          </a:p>
        </p:txBody>
      </p:sp>
      <p:sp>
        <p:nvSpPr>
          <p:cNvPr id="173060" name="Text Box 4"/>
          <p:cNvSpPr txBox="1">
            <a:spLocks noChangeArrowheads="1"/>
          </p:cNvSpPr>
          <p:nvPr/>
        </p:nvSpPr>
        <p:spPr bwMode="auto">
          <a:xfrm>
            <a:off x="971550" y="3073400"/>
            <a:ext cx="7921625" cy="29241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buClr>
                <a:srgbClr val="FF0066"/>
              </a:buClr>
              <a:buSzPct val="80000"/>
              <a:buFont typeface="Wingdings" pitchFamily="2" charset="2"/>
              <a:buChar char="q"/>
            </a:pPr>
            <a:r>
              <a:rPr lang="ru-RU" dirty="0">
                <a:solidFill>
                  <a:srgbClr val="000099"/>
                </a:solidFill>
              </a:rPr>
              <a:t>информацию, которая обеспечивает защиту целостности и аутентификацию источника данных (например, КПС и указатель на информацию, используемую для её проверки).</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900113" y="1412875"/>
            <a:ext cx="7921625" cy="1828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smtClean="0">
                <a:solidFill>
                  <a:srgbClr val="000099"/>
                </a:solidFill>
              </a:rPr>
              <a:t>Маркер </a:t>
            </a:r>
            <a:r>
              <a:rPr lang="ru-RU" sz="3000" dirty="0">
                <a:solidFill>
                  <a:srgbClr val="000099"/>
                </a:solidFill>
              </a:rPr>
              <a:t>безопасности, целостность которого защищена, может содержать следующие </a:t>
            </a:r>
            <a:r>
              <a:rPr lang="ru-RU" sz="3000" i="1" dirty="0">
                <a:solidFill>
                  <a:srgbClr val="FF0066"/>
                </a:solidFill>
              </a:rPr>
              <a:t>дополнительные элементы</a:t>
            </a:r>
            <a:r>
              <a:rPr lang="ru-RU" sz="3000" dirty="0">
                <a:solidFill>
                  <a:srgbClr val="000099"/>
                </a:solidFill>
              </a:rPr>
              <a:t> информации:</a:t>
            </a:r>
          </a:p>
        </p:txBody>
      </p:sp>
      <p:sp>
        <p:nvSpPr>
          <p:cNvPr id="174084" name="Text Box 4"/>
          <p:cNvSpPr txBox="1">
            <a:spLocks noChangeArrowheads="1"/>
          </p:cNvSpPr>
          <p:nvPr/>
        </p:nvSpPr>
        <p:spPr bwMode="auto">
          <a:xfrm>
            <a:off x="971550" y="3373438"/>
            <a:ext cx="7921625" cy="26050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spcBef>
                <a:spcPct val="10000"/>
              </a:spcBef>
              <a:buClr>
                <a:srgbClr val="FF0066"/>
              </a:buClr>
              <a:buSzPct val="80000"/>
              <a:buFont typeface="Wingdings" pitchFamily="2" charset="2"/>
              <a:buChar char="q"/>
            </a:pPr>
            <a:r>
              <a:rPr lang="ru-RU" sz="2800" dirty="0">
                <a:solidFill>
                  <a:srgbClr val="000099"/>
                </a:solidFill>
              </a:rPr>
              <a:t>информацию, из которой может быть установлен срок действия </a:t>
            </a:r>
            <a:r>
              <a:rPr lang="ru-RU" sz="2800" dirty="0" smtClean="0">
                <a:solidFill>
                  <a:srgbClr val="000099"/>
                </a:solidFill>
              </a:rPr>
              <a:t>маркера </a:t>
            </a:r>
            <a:r>
              <a:rPr lang="ru-RU" sz="2800" dirty="0">
                <a:solidFill>
                  <a:srgbClr val="000099"/>
                </a:solidFill>
              </a:rPr>
              <a:t>безопасности;</a:t>
            </a:r>
          </a:p>
          <a:p>
            <a:pPr marL="441325" indent="-355600" algn="l">
              <a:spcBef>
                <a:spcPct val="10000"/>
              </a:spcBef>
              <a:buClr>
                <a:srgbClr val="FF0066"/>
              </a:buClr>
              <a:buSzPct val="80000"/>
              <a:buFont typeface="Wingdings" pitchFamily="2" charset="2"/>
              <a:buChar char="q"/>
            </a:pPr>
            <a:r>
              <a:rPr lang="ru-RU" sz="2800" dirty="0">
                <a:solidFill>
                  <a:srgbClr val="000099"/>
                </a:solidFill>
              </a:rPr>
              <a:t>информация, используемая для защиты от атак типа </a:t>
            </a:r>
            <a:r>
              <a:rPr lang="ru-RU" sz="2800" i="1" dirty="0">
                <a:solidFill>
                  <a:srgbClr val="FF0066"/>
                </a:solidFill>
              </a:rPr>
              <a:t>«повторная передача»</a:t>
            </a:r>
            <a:r>
              <a:rPr lang="ru-RU" sz="2800" dirty="0">
                <a:solidFill>
                  <a:srgbClr val="000099"/>
                </a:solidFill>
              </a:rPr>
              <a:t> (например, уникальный номер).</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27100" y="2139950"/>
            <a:ext cx="7921625" cy="1661993"/>
          </a:xfrm>
          <a:prstGeom prst="rect">
            <a:avLst/>
          </a:prstGeom>
          <a:noFill/>
          <a:ln w="9525">
            <a:noFill/>
            <a:miter lim="800000"/>
            <a:headEnd/>
            <a:tailEnd/>
          </a:ln>
          <a:effectLst>
            <a:outerShdw dist="25400" dir="2700000" algn="ctr" rotWithShape="0">
              <a:srgbClr val="3399FF"/>
            </a:outerShdw>
          </a:effectLst>
        </p:spPr>
        <p:txBody>
          <a:bodyPr lIns="0" tIns="0" rIns="0" bIns="0" anchor="ctr" anchorCtr="1">
            <a:spAutoFit/>
          </a:bodyPr>
          <a:lstStyle/>
          <a:p>
            <a:pPr hangingPunct="0"/>
            <a:r>
              <a:rPr lang="ru-RU" sz="3600" dirty="0" smtClean="0">
                <a:solidFill>
                  <a:srgbClr val="000099"/>
                </a:solidFill>
              </a:rPr>
              <a:t>Средства обеспечения безопасности делятся на </a:t>
            </a:r>
            <a:r>
              <a:rPr lang="ru-RU" sz="3600" i="1" dirty="0" smtClean="0">
                <a:solidFill>
                  <a:srgbClr val="FF0066"/>
                </a:solidFill>
              </a:rPr>
              <a:t>два основных класса </a:t>
            </a:r>
            <a:r>
              <a:rPr lang="ru-RU" sz="3600" dirty="0" smtClean="0">
                <a:solidFill>
                  <a:srgbClr val="000099"/>
                </a:solidFill>
              </a:rPr>
              <a:t>(рис. 2.4):</a:t>
            </a:r>
          </a:p>
        </p:txBody>
      </p:sp>
      <p:sp>
        <p:nvSpPr>
          <p:cNvPr id="176132" name="Rectangle 4"/>
          <p:cNvSpPr>
            <a:spLocks noChangeArrowheads="1"/>
          </p:cNvSpPr>
          <p:nvPr/>
        </p:nvSpPr>
        <p:spPr bwMode="auto">
          <a:xfrm>
            <a:off x="755650" y="836613"/>
            <a:ext cx="8388350" cy="88639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b="1" i="1" dirty="0">
                <a:solidFill>
                  <a:srgbClr val="FF3300"/>
                </a:solidFill>
                <a:latin typeface="Arial" charset="0"/>
              </a:rPr>
              <a:t>III. </a:t>
            </a:r>
            <a:r>
              <a:rPr lang="ru-RU" b="1" i="1" dirty="0">
                <a:solidFill>
                  <a:srgbClr val="FF3300"/>
                </a:solidFill>
                <a:latin typeface="Arial" charset="0"/>
              </a:rPr>
              <a:t>Общие средства обеспечения </a:t>
            </a:r>
            <a:r>
              <a:rPr lang="ru-RU" b="1" i="1" dirty="0" smtClean="0">
                <a:solidFill>
                  <a:srgbClr val="FF3300"/>
                </a:solidFill>
                <a:latin typeface="Arial" charset="0"/>
              </a:rPr>
              <a:t>безопасности</a:t>
            </a:r>
            <a:endParaRPr lang="en-US"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7" name="TextBox 6"/>
          <p:cNvSpPr txBox="1"/>
          <p:nvPr/>
        </p:nvSpPr>
        <p:spPr>
          <a:xfrm>
            <a:off x="882650" y="4051300"/>
            <a:ext cx="8001000" cy="1708160"/>
          </a:xfrm>
          <a:prstGeom prst="rect">
            <a:avLst/>
          </a:prstGeom>
          <a:noFill/>
          <a:effectLst>
            <a:outerShdw dist="25400" dir="2700000" algn="ctr" rotWithShape="0">
              <a:srgbClr val="3399FF"/>
            </a:outerShdw>
          </a:effectLst>
        </p:spPr>
        <p:txBody>
          <a:bodyPr wrap="square" rtlCol="0">
            <a:spAutoFit/>
          </a:bodyPr>
          <a:lstStyle/>
          <a:p>
            <a:pPr marL="533400" indent="-533400" algn="l">
              <a:lnSpc>
                <a:spcPts val="4000"/>
              </a:lnSpc>
              <a:spcBef>
                <a:spcPts val="600"/>
              </a:spcBef>
              <a:buClr>
                <a:srgbClr val="FF0066"/>
              </a:buClr>
              <a:buSzPct val="90000"/>
              <a:buFont typeface="Wingdings" pitchFamily="2" charset="2"/>
              <a:buChar char="v"/>
            </a:pPr>
            <a:r>
              <a:rPr lang="ru-RU" dirty="0" smtClean="0">
                <a:solidFill>
                  <a:srgbClr val="000099"/>
                </a:solidFill>
              </a:rPr>
              <a:t>вспомогательные (обеспечивающие) СРБ;</a:t>
            </a:r>
          </a:p>
          <a:p>
            <a:pPr marL="533400" indent="-533400" algn="l">
              <a:lnSpc>
                <a:spcPts val="4000"/>
              </a:lnSpc>
              <a:spcBef>
                <a:spcPts val="600"/>
              </a:spcBef>
              <a:buClr>
                <a:srgbClr val="FF0066"/>
              </a:buClr>
              <a:buSzPct val="90000"/>
              <a:buFont typeface="Wingdings" pitchFamily="2" charset="2"/>
              <a:buChar char="v"/>
            </a:pPr>
            <a:r>
              <a:rPr lang="ru-RU" dirty="0" smtClean="0">
                <a:solidFill>
                  <a:srgbClr val="000099"/>
                </a:solidFill>
              </a:rPr>
              <a:t>функциональные СРБ.</a:t>
            </a:r>
            <a:endParaRPr lang="ru-RU" dirty="0">
              <a:solidFill>
                <a:srgbClr val="000099"/>
              </a:solidFill>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grpSp>
        <p:nvGrpSpPr>
          <p:cNvPr id="80" name="Группа 79"/>
          <p:cNvGrpSpPr/>
          <p:nvPr/>
        </p:nvGrpSpPr>
        <p:grpSpPr>
          <a:xfrm>
            <a:off x="971550" y="806450"/>
            <a:ext cx="7912100" cy="4978400"/>
            <a:chOff x="971551" y="850900"/>
            <a:chExt cx="7912100" cy="4978400"/>
          </a:xfrm>
        </p:grpSpPr>
        <p:cxnSp>
          <p:nvCxnSpPr>
            <p:cNvPr id="2052" name="AutoShape 4"/>
            <p:cNvCxnSpPr>
              <a:cxnSpLocks noChangeShapeType="1"/>
            </p:cNvCxnSpPr>
            <p:nvPr/>
          </p:nvCxnSpPr>
          <p:spPr bwMode="auto">
            <a:xfrm>
              <a:off x="6767294" y="2624425"/>
              <a:ext cx="0" cy="2988004"/>
            </a:xfrm>
            <a:prstGeom prst="straightConnector1">
              <a:avLst/>
            </a:prstGeom>
            <a:noFill/>
            <a:ln w="38100">
              <a:solidFill>
                <a:srgbClr val="9900CC"/>
              </a:solidFill>
              <a:round/>
              <a:headEnd/>
              <a:tailEnd/>
            </a:ln>
          </p:spPr>
        </p:cxnSp>
        <p:cxnSp>
          <p:nvCxnSpPr>
            <p:cNvPr id="2053" name="AutoShape 5"/>
            <p:cNvCxnSpPr>
              <a:cxnSpLocks noChangeShapeType="1"/>
            </p:cNvCxnSpPr>
            <p:nvPr/>
          </p:nvCxnSpPr>
          <p:spPr bwMode="auto">
            <a:xfrm>
              <a:off x="6767294" y="3411587"/>
              <a:ext cx="516675" cy="803"/>
            </a:xfrm>
            <a:prstGeom prst="straightConnector1">
              <a:avLst/>
            </a:prstGeom>
            <a:noFill/>
            <a:ln w="38100">
              <a:solidFill>
                <a:srgbClr val="9900CC"/>
              </a:solidFill>
              <a:round/>
              <a:headEnd/>
              <a:tailEnd/>
            </a:ln>
          </p:spPr>
        </p:cxnSp>
        <p:cxnSp>
          <p:nvCxnSpPr>
            <p:cNvPr id="2054" name="AutoShape 6"/>
            <p:cNvCxnSpPr>
              <a:cxnSpLocks noChangeShapeType="1"/>
            </p:cNvCxnSpPr>
            <p:nvPr/>
          </p:nvCxnSpPr>
          <p:spPr bwMode="auto">
            <a:xfrm>
              <a:off x="6767294" y="3960994"/>
              <a:ext cx="633725" cy="803"/>
            </a:xfrm>
            <a:prstGeom prst="straightConnector1">
              <a:avLst/>
            </a:prstGeom>
            <a:noFill/>
            <a:ln w="38100">
              <a:solidFill>
                <a:srgbClr val="9900CC"/>
              </a:solidFill>
              <a:round/>
              <a:headEnd/>
              <a:tailEnd/>
            </a:ln>
          </p:spPr>
        </p:cxnSp>
        <p:cxnSp>
          <p:nvCxnSpPr>
            <p:cNvPr id="2055" name="AutoShape 7"/>
            <p:cNvCxnSpPr>
              <a:cxnSpLocks noChangeShapeType="1"/>
            </p:cNvCxnSpPr>
            <p:nvPr/>
          </p:nvCxnSpPr>
          <p:spPr bwMode="auto">
            <a:xfrm>
              <a:off x="6767294" y="4510402"/>
              <a:ext cx="633725" cy="803"/>
            </a:xfrm>
            <a:prstGeom prst="straightConnector1">
              <a:avLst/>
            </a:prstGeom>
            <a:noFill/>
            <a:ln w="38100">
              <a:solidFill>
                <a:srgbClr val="9900CC"/>
              </a:solidFill>
              <a:round/>
              <a:headEnd/>
              <a:tailEnd/>
            </a:ln>
          </p:spPr>
        </p:cxnSp>
        <p:cxnSp>
          <p:nvCxnSpPr>
            <p:cNvPr id="2056" name="AutoShape 8"/>
            <p:cNvCxnSpPr>
              <a:cxnSpLocks noChangeShapeType="1"/>
            </p:cNvCxnSpPr>
            <p:nvPr/>
          </p:nvCxnSpPr>
          <p:spPr bwMode="auto">
            <a:xfrm>
              <a:off x="6767294" y="5050973"/>
              <a:ext cx="633725" cy="803"/>
            </a:xfrm>
            <a:prstGeom prst="straightConnector1">
              <a:avLst/>
            </a:prstGeom>
            <a:noFill/>
            <a:ln w="38100">
              <a:solidFill>
                <a:srgbClr val="9900CC"/>
              </a:solidFill>
              <a:round/>
              <a:headEnd/>
              <a:tailEnd/>
            </a:ln>
          </p:spPr>
        </p:cxnSp>
        <p:cxnSp>
          <p:nvCxnSpPr>
            <p:cNvPr id="2057" name="AutoShape 9"/>
            <p:cNvCxnSpPr>
              <a:cxnSpLocks noChangeShapeType="1"/>
            </p:cNvCxnSpPr>
            <p:nvPr/>
          </p:nvCxnSpPr>
          <p:spPr bwMode="auto">
            <a:xfrm>
              <a:off x="6767294" y="5612429"/>
              <a:ext cx="633725" cy="803"/>
            </a:xfrm>
            <a:prstGeom prst="straightConnector1">
              <a:avLst/>
            </a:prstGeom>
            <a:noFill/>
            <a:ln w="38100">
              <a:solidFill>
                <a:srgbClr val="9900CC"/>
              </a:solidFill>
              <a:round/>
              <a:headEnd/>
              <a:tailEnd/>
            </a:ln>
          </p:spPr>
        </p:cxnSp>
        <p:sp>
          <p:nvSpPr>
            <p:cNvPr id="2059" name="AutoShape 11"/>
            <p:cNvSpPr>
              <a:spLocks noChangeArrowheads="1"/>
            </p:cNvSpPr>
            <p:nvPr/>
          </p:nvSpPr>
          <p:spPr bwMode="auto">
            <a:xfrm rot="5400000" flipH="1">
              <a:off x="7517298" y="2823561"/>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60" name="WordArt 12"/>
            <p:cNvSpPr>
              <a:spLocks noChangeArrowheads="1" noChangeShapeType="1" noTextEdit="1"/>
            </p:cNvSpPr>
            <p:nvPr/>
          </p:nvSpPr>
          <p:spPr bwMode="auto">
            <a:xfrm>
              <a:off x="7001394" y="3548939"/>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Идентификация ПБВ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62" name="AutoShape 14"/>
            <p:cNvSpPr>
              <a:spLocks noChangeArrowheads="1"/>
            </p:cNvSpPr>
            <p:nvPr/>
          </p:nvSpPr>
          <p:spPr bwMode="auto">
            <a:xfrm rot="5400000" flipH="1">
              <a:off x="7517298" y="3372968"/>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63" name="WordArt 15"/>
            <p:cNvSpPr>
              <a:spLocks noChangeArrowheads="1" noChangeShapeType="1" noTextEdit="1"/>
            </p:cNvSpPr>
            <p:nvPr/>
          </p:nvSpPr>
          <p:spPr bwMode="auto">
            <a:xfrm>
              <a:off x="7001394" y="4098346"/>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Запрос ВИ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65" name="AutoShape 17"/>
            <p:cNvSpPr>
              <a:spLocks noChangeArrowheads="1"/>
            </p:cNvSpPr>
            <p:nvPr/>
          </p:nvSpPr>
          <p:spPr bwMode="auto">
            <a:xfrm rot="5400000" flipH="1">
              <a:off x="7517298" y="3922376"/>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66" name="WordArt 18"/>
            <p:cNvSpPr>
              <a:spLocks noChangeArrowheads="1" noChangeShapeType="1" noTextEdit="1"/>
            </p:cNvSpPr>
            <p:nvPr/>
          </p:nvSpPr>
          <p:spPr bwMode="auto">
            <a:xfrm>
              <a:off x="7001394" y="4647754"/>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Формирование ВИ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68" name="AutoShape 20"/>
            <p:cNvSpPr>
              <a:spLocks noChangeArrowheads="1"/>
            </p:cNvSpPr>
            <p:nvPr/>
          </p:nvSpPr>
          <p:spPr bwMode="auto">
            <a:xfrm rot="5400000" flipH="1">
              <a:off x="7517298" y="446294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69" name="WordArt 21"/>
            <p:cNvSpPr>
              <a:spLocks noChangeArrowheads="1" noChangeShapeType="1" noTextEdit="1"/>
            </p:cNvSpPr>
            <p:nvPr/>
          </p:nvSpPr>
          <p:spPr bwMode="auto">
            <a:xfrm>
              <a:off x="7001394" y="5188325"/>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Проверка ВИ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71" name="AutoShape 23"/>
            <p:cNvSpPr>
              <a:spLocks noChangeArrowheads="1"/>
            </p:cNvSpPr>
            <p:nvPr/>
          </p:nvSpPr>
          <p:spPr bwMode="auto">
            <a:xfrm rot="5400000" flipH="1">
              <a:off x="7517298" y="227736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72" name="WordArt 24"/>
            <p:cNvSpPr>
              <a:spLocks noChangeArrowheads="1" noChangeShapeType="1" noTextEdit="1"/>
            </p:cNvSpPr>
            <p:nvPr/>
          </p:nvSpPr>
          <p:spPr bwMode="auto">
            <a:xfrm>
              <a:off x="7001394" y="2944109"/>
              <a:ext cx="1814865" cy="604830"/>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Идентификация </a:t>
              </a:r>
            </a:p>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доверенных ЦБ</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cxnSp>
          <p:nvCxnSpPr>
            <p:cNvPr id="2074" name="AutoShape 26"/>
            <p:cNvCxnSpPr>
              <a:cxnSpLocks noChangeShapeType="1"/>
            </p:cNvCxnSpPr>
            <p:nvPr/>
          </p:nvCxnSpPr>
          <p:spPr bwMode="auto">
            <a:xfrm>
              <a:off x="3060714" y="2624425"/>
              <a:ext cx="0" cy="2988004"/>
            </a:xfrm>
            <a:prstGeom prst="straightConnector1">
              <a:avLst/>
            </a:prstGeom>
            <a:noFill/>
            <a:ln w="38100">
              <a:solidFill>
                <a:srgbClr val="9900CC"/>
              </a:solidFill>
              <a:round/>
              <a:headEnd/>
              <a:tailEnd/>
            </a:ln>
          </p:spPr>
        </p:cxnSp>
        <p:cxnSp>
          <p:nvCxnSpPr>
            <p:cNvPr id="2076" name="AutoShape 28"/>
            <p:cNvCxnSpPr>
              <a:cxnSpLocks noChangeShapeType="1"/>
            </p:cNvCxnSpPr>
            <p:nvPr/>
          </p:nvCxnSpPr>
          <p:spPr bwMode="auto">
            <a:xfrm>
              <a:off x="2431719" y="3411587"/>
              <a:ext cx="1145670" cy="0"/>
            </a:xfrm>
            <a:prstGeom prst="straightConnector1">
              <a:avLst/>
            </a:prstGeom>
            <a:noFill/>
            <a:ln w="38100">
              <a:solidFill>
                <a:srgbClr val="9900CC"/>
              </a:solidFill>
              <a:round/>
              <a:headEnd/>
              <a:tailEnd/>
            </a:ln>
          </p:spPr>
        </p:cxnSp>
        <p:cxnSp>
          <p:nvCxnSpPr>
            <p:cNvPr id="2077" name="AutoShape 29"/>
            <p:cNvCxnSpPr>
              <a:cxnSpLocks noChangeShapeType="1"/>
            </p:cNvCxnSpPr>
            <p:nvPr/>
          </p:nvCxnSpPr>
          <p:spPr bwMode="auto">
            <a:xfrm>
              <a:off x="2548769" y="3960994"/>
              <a:ext cx="1145670" cy="0"/>
            </a:xfrm>
            <a:prstGeom prst="straightConnector1">
              <a:avLst/>
            </a:prstGeom>
            <a:noFill/>
            <a:ln w="38100">
              <a:solidFill>
                <a:srgbClr val="9900CC"/>
              </a:solidFill>
              <a:round/>
              <a:headEnd/>
              <a:tailEnd/>
            </a:ln>
          </p:spPr>
        </p:cxnSp>
        <p:cxnSp>
          <p:nvCxnSpPr>
            <p:cNvPr id="2078" name="AutoShape 30"/>
            <p:cNvCxnSpPr>
              <a:cxnSpLocks noChangeShapeType="1"/>
            </p:cNvCxnSpPr>
            <p:nvPr/>
          </p:nvCxnSpPr>
          <p:spPr bwMode="auto">
            <a:xfrm>
              <a:off x="2548769" y="4510402"/>
              <a:ext cx="1145670" cy="0"/>
            </a:xfrm>
            <a:prstGeom prst="straightConnector1">
              <a:avLst/>
            </a:prstGeom>
            <a:noFill/>
            <a:ln w="38100">
              <a:solidFill>
                <a:srgbClr val="9900CC"/>
              </a:solidFill>
              <a:round/>
              <a:headEnd/>
              <a:tailEnd/>
            </a:ln>
          </p:spPr>
        </p:cxnSp>
        <p:cxnSp>
          <p:nvCxnSpPr>
            <p:cNvPr id="2079" name="AutoShape 31"/>
            <p:cNvCxnSpPr>
              <a:cxnSpLocks noChangeShapeType="1"/>
            </p:cNvCxnSpPr>
            <p:nvPr/>
          </p:nvCxnSpPr>
          <p:spPr bwMode="auto">
            <a:xfrm>
              <a:off x="2548769" y="5050973"/>
              <a:ext cx="1145670" cy="0"/>
            </a:xfrm>
            <a:prstGeom prst="straightConnector1">
              <a:avLst/>
            </a:prstGeom>
            <a:noFill/>
            <a:ln w="38100">
              <a:solidFill>
                <a:srgbClr val="9900CC"/>
              </a:solidFill>
              <a:round/>
              <a:headEnd/>
              <a:tailEnd/>
            </a:ln>
          </p:spPr>
        </p:cxnSp>
        <p:cxnSp>
          <p:nvCxnSpPr>
            <p:cNvPr id="2080" name="AutoShape 32"/>
            <p:cNvCxnSpPr>
              <a:cxnSpLocks noChangeShapeType="1"/>
            </p:cNvCxnSpPr>
            <p:nvPr/>
          </p:nvCxnSpPr>
          <p:spPr bwMode="auto">
            <a:xfrm>
              <a:off x="2548769" y="5612429"/>
              <a:ext cx="1145670" cy="0"/>
            </a:xfrm>
            <a:prstGeom prst="straightConnector1">
              <a:avLst/>
            </a:prstGeom>
            <a:noFill/>
            <a:ln w="38100">
              <a:solidFill>
                <a:srgbClr val="9900CC"/>
              </a:solidFill>
              <a:round/>
              <a:headEnd/>
              <a:tailEnd/>
            </a:ln>
          </p:spPr>
        </p:cxnSp>
        <p:sp>
          <p:nvSpPr>
            <p:cNvPr id="2083" name="AutoShape 35"/>
            <p:cNvSpPr>
              <a:spLocks noChangeArrowheads="1"/>
            </p:cNvSpPr>
            <p:nvPr/>
          </p:nvSpPr>
          <p:spPr bwMode="auto">
            <a:xfrm rot="16200000">
              <a:off x="1559577" y="227736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84" name="WordArt 36"/>
            <p:cNvSpPr>
              <a:spLocks noChangeArrowheads="1" noChangeShapeType="1" noTextEdit="1"/>
            </p:cNvSpPr>
            <p:nvPr/>
          </p:nvSpPr>
          <p:spPr bwMode="auto">
            <a:xfrm>
              <a:off x="1038943" y="3002745"/>
              <a:ext cx="1814865" cy="503623"/>
            </a:xfrm>
            <a:prstGeom prst="rect">
              <a:avLst/>
            </a:prstGeom>
          </p:spPr>
          <p:txBody>
            <a:bodyPr wrap="none" fromWordArt="1">
              <a:prstTxWarp prst="textSlantDown">
                <a:avLst>
                  <a:gd name="adj" fmla="val 37319"/>
                </a:avLst>
              </a:prstTxWarp>
            </a:bodyPr>
            <a:lstStyle/>
            <a:p>
              <a:pPr algn="ctr" rtl="0"/>
              <a:r>
                <a:rPr lang="ru-RU" sz="1200" b="1" kern="10" spc="0" dirty="0" smtClean="0">
                  <a:ln w="9525">
                    <a:noFill/>
                    <a:round/>
                    <a:headEnd/>
                    <a:tailEnd/>
                  </a:ln>
                  <a:solidFill>
                    <a:srgbClr val="006666"/>
                  </a:solidFill>
                  <a:effectLst>
                    <a:outerShdw dist="25400" dir="2700000" algn="ctr" rotWithShape="0">
                      <a:schemeClr val="accent3"/>
                    </a:outerShdw>
                  </a:effectLst>
                  <a:latin typeface="Arial"/>
                  <a:cs typeface="Arial"/>
                </a:rPr>
                <a:t> Инсталляция </a:t>
              </a:r>
              <a:endParaRPr lang="ru-RU" sz="1200" b="1" kern="10" spc="0" dirty="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86" name="AutoShape 38"/>
            <p:cNvSpPr>
              <a:spLocks noChangeArrowheads="1"/>
            </p:cNvSpPr>
            <p:nvPr/>
          </p:nvSpPr>
          <p:spPr bwMode="auto">
            <a:xfrm rot="16200000">
              <a:off x="1559577" y="2823561"/>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87" name="WordArt 39"/>
            <p:cNvSpPr>
              <a:spLocks noChangeArrowheads="1" noChangeShapeType="1" noTextEdit="1"/>
            </p:cNvSpPr>
            <p:nvPr/>
          </p:nvSpPr>
          <p:spPr bwMode="auto">
            <a:xfrm>
              <a:off x="1038943" y="3548939"/>
              <a:ext cx="1814865" cy="503623"/>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Деинсталляция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89" name="AutoShape 41"/>
            <p:cNvSpPr>
              <a:spLocks noChangeArrowheads="1"/>
            </p:cNvSpPr>
            <p:nvPr/>
          </p:nvSpPr>
          <p:spPr bwMode="auto">
            <a:xfrm rot="16200000">
              <a:off x="1559577" y="3372968"/>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90" name="WordArt 42"/>
            <p:cNvSpPr>
              <a:spLocks noChangeArrowheads="1" noChangeShapeType="1" noTextEdit="1"/>
            </p:cNvSpPr>
            <p:nvPr/>
          </p:nvSpPr>
          <p:spPr bwMode="auto">
            <a:xfrm>
              <a:off x="1038943" y="4098346"/>
              <a:ext cx="1814865" cy="503623"/>
            </a:xfrm>
            <a:prstGeom prst="rect">
              <a:avLst/>
            </a:prstGeom>
          </p:spPr>
          <p:txBody>
            <a:bodyPr wrap="none" fromWordArt="1">
              <a:prstTxWarp prst="textSlantDown">
                <a:avLst>
                  <a:gd name="adj" fmla="val 40509"/>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Изменение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92" name="AutoShape 44"/>
            <p:cNvSpPr>
              <a:spLocks noChangeArrowheads="1"/>
            </p:cNvSpPr>
            <p:nvPr/>
          </p:nvSpPr>
          <p:spPr bwMode="auto">
            <a:xfrm rot="16200000">
              <a:off x="1559577" y="3922376"/>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93" name="WordArt 45"/>
            <p:cNvSpPr>
              <a:spLocks noChangeArrowheads="1" noChangeShapeType="1" noTextEdit="1"/>
            </p:cNvSpPr>
            <p:nvPr/>
          </p:nvSpPr>
          <p:spPr bwMode="auto">
            <a:xfrm>
              <a:off x="1038943" y="4647754"/>
              <a:ext cx="1814865" cy="503623"/>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Привязка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95" name="AutoShape 47"/>
            <p:cNvSpPr>
              <a:spLocks noChangeArrowheads="1"/>
            </p:cNvSpPr>
            <p:nvPr/>
          </p:nvSpPr>
          <p:spPr bwMode="auto">
            <a:xfrm rot="16200000">
              <a:off x="1559577" y="446294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96" name="WordArt 48"/>
            <p:cNvSpPr>
              <a:spLocks noChangeArrowheads="1" noChangeShapeType="1" noTextEdit="1"/>
            </p:cNvSpPr>
            <p:nvPr/>
          </p:nvSpPr>
          <p:spPr bwMode="auto">
            <a:xfrm>
              <a:off x="1038943" y="5188325"/>
              <a:ext cx="1814865" cy="503623"/>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Удаление привязки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098" name="AutoShape 50"/>
            <p:cNvSpPr>
              <a:spLocks noChangeArrowheads="1"/>
            </p:cNvSpPr>
            <p:nvPr/>
          </p:nvSpPr>
          <p:spPr bwMode="auto">
            <a:xfrm rot="5400000" flipH="1">
              <a:off x="3810718" y="227736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099" name="WordArt 51"/>
            <p:cNvSpPr>
              <a:spLocks noChangeArrowheads="1" noChangeShapeType="1" noTextEdit="1"/>
            </p:cNvSpPr>
            <p:nvPr/>
          </p:nvSpPr>
          <p:spPr bwMode="auto">
            <a:xfrm>
              <a:off x="3294814" y="3002745"/>
              <a:ext cx="1814865" cy="503623"/>
            </a:xfrm>
            <a:prstGeom prst="rect">
              <a:avLst/>
            </a:prstGeom>
          </p:spPr>
          <p:txBody>
            <a:bodyPr wrap="none" fromWordArt="1">
              <a:prstTxWarp prst="textSlantUp">
                <a:avLst>
                  <a:gd name="adj" fmla="val 64435"/>
                </a:avLst>
              </a:prstTxWarp>
            </a:bodyPr>
            <a:lstStyle/>
            <a:p>
              <a:pPr algn="ctr" rtl="0"/>
              <a:r>
                <a:rPr lang="ru-RU" sz="1200" b="1" kern="10" spc="0" dirty="0" smtClean="0">
                  <a:ln w="9525">
                    <a:noFill/>
                    <a:round/>
                    <a:headEnd/>
                    <a:tailEnd/>
                  </a:ln>
                  <a:solidFill>
                    <a:srgbClr val="006666"/>
                  </a:solidFill>
                  <a:effectLst>
                    <a:outerShdw dist="25400" dir="2700000" algn="ctr" rotWithShape="0">
                      <a:schemeClr val="accent3"/>
                    </a:outerShdw>
                  </a:effectLst>
                  <a:latin typeface="Arial"/>
                  <a:cs typeface="Arial"/>
                </a:rPr>
                <a:t>Блокирование/разблокирование</a:t>
              </a:r>
              <a:endParaRPr lang="ru-RU" sz="1200" b="1" kern="10" spc="0" dirty="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101" name="AutoShape 53"/>
            <p:cNvSpPr>
              <a:spLocks noChangeArrowheads="1"/>
            </p:cNvSpPr>
            <p:nvPr/>
          </p:nvSpPr>
          <p:spPr bwMode="auto">
            <a:xfrm rot="5400000" flipH="1">
              <a:off x="3810718" y="2823561"/>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102" name="WordArt 54"/>
            <p:cNvSpPr>
              <a:spLocks noChangeArrowheads="1" noChangeShapeType="1" noTextEdit="1"/>
            </p:cNvSpPr>
            <p:nvPr/>
          </p:nvSpPr>
          <p:spPr bwMode="auto">
            <a:xfrm>
              <a:off x="3294814" y="3548939"/>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Регистрация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104" name="AutoShape 56"/>
            <p:cNvSpPr>
              <a:spLocks noChangeArrowheads="1"/>
            </p:cNvSpPr>
            <p:nvPr/>
          </p:nvSpPr>
          <p:spPr bwMode="auto">
            <a:xfrm rot="5400000" flipH="1">
              <a:off x="3810718" y="3372968"/>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105" name="WordArt 57"/>
            <p:cNvSpPr>
              <a:spLocks noChangeArrowheads="1" noChangeShapeType="1" noTextEdit="1"/>
            </p:cNvSpPr>
            <p:nvPr/>
          </p:nvSpPr>
          <p:spPr bwMode="auto">
            <a:xfrm>
              <a:off x="3294814" y="4098346"/>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Удаление регистрации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107" name="AutoShape 59"/>
            <p:cNvSpPr>
              <a:spLocks noChangeArrowheads="1"/>
            </p:cNvSpPr>
            <p:nvPr/>
          </p:nvSpPr>
          <p:spPr bwMode="auto">
            <a:xfrm rot="5400000" flipH="1">
              <a:off x="3810718" y="3922376"/>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108" name="WordArt 60"/>
            <p:cNvSpPr>
              <a:spLocks noChangeArrowheads="1" noChangeShapeType="1" noTextEdit="1"/>
            </p:cNvSpPr>
            <p:nvPr/>
          </p:nvSpPr>
          <p:spPr bwMode="auto">
            <a:xfrm>
              <a:off x="3294814" y="4647754"/>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Распределение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110" name="AutoShape 62"/>
            <p:cNvSpPr>
              <a:spLocks noChangeArrowheads="1"/>
            </p:cNvSpPr>
            <p:nvPr/>
          </p:nvSpPr>
          <p:spPr bwMode="auto">
            <a:xfrm rot="5400000" flipH="1">
              <a:off x="3810718" y="4462947"/>
              <a:ext cx="778327" cy="1954379"/>
            </a:xfrm>
            <a:prstGeom prst="parallelogram">
              <a:avLst>
                <a:gd name="adj" fmla="val 41792"/>
              </a:avLst>
            </a:prstGeom>
            <a:solidFill>
              <a:srgbClr val="CCECFF"/>
            </a:solidFill>
            <a:ln w="38100">
              <a:solidFill>
                <a:srgbClr val="0070C0"/>
              </a:solidFill>
              <a:miter lim="800000"/>
              <a:headEnd/>
              <a:tailEnd/>
            </a:ln>
            <a:effectLst>
              <a:outerShdw dist="50800" dir="2700000" algn="ctr" rotWithShape="0">
                <a:srgbClr val="FFCCFF"/>
              </a:outerShdw>
            </a:effectLst>
          </p:spPr>
          <p:txBody>
            <a:bodyPr vert="horz" wrap="square" lIns="91440" tIns="45720" rIns="91440" bIns="45720" numCol="1" anchor="t" anchorCtr="0" compatLnSpc="1">
              <a:prstTxWarp prst="textNoShape">
                <a:avLst/>
              </a:prstTxWarp>
            </a:bodyPr>
            <a:lstStyle/>
            <a:p>
              <a:endParaRPr lang="ru-RU"/>
            </a:p>
          </p:txBody>
        </p:sp>
        <p:sp>
          <p:nvSpPr>
            <p:cNvPr id="2111" name="WordArt 63"/>
            <p:cNvSpPr>
              <a:spLocks noChangeArrowheads="1" noChangeShapeType="1" noTextEdit="1"/>
            </p:cNvSpPr>
            <p:nvPr/>
          </p:nvSpPr>
          <p:spPr bwMode="auto">
            <a:xfrm>
              <a:off x="3294814" y="5188325"/>
              <a:ext cx="1814865" cy="503623"/>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006666"/>
                  </a:solidFill>
                  <a:effectLst>
                    <a:outerShdw dist="25400" dir="2700000" algn="ctr" rotWithShape="0">
                      <a:schemeClr val="accent3"/>
                    </a:outerShdw>
                  </a:effectLst>
                  <a:latin typeface="Arial"/>
                  <a:cs typeface="Arial"/>
                </a:rPr>
                <a:t> Формирование перчня </a:t>
              </a:r>
              <a:endParaRPr lang="ru-RU" sz="1200" b="1" kern="10" spc="0">
                <a:ln w="9525">
                  <a:noFill/>
                  <a:round/>
                  <a:headEnd/>
                  <a:tailEnd/>
                </a:ln>
                <a:solidFill>
                  <a:srgbClr val="006666"/>
                </a:solidFill>
                <a:effectLst>
                  <a:outerShdw dist="25400" dir="2700000" algn="ctr" rotWithShape="0">
                    <a:schemeClr val="accent3"/>
                  </a:outerShdw>
                </a:effectLst>
                <a:latin typeface="Arial"/>
                <a:cs typeface="Arial"/>
              </a:endParaRPr>
            </a:p>
          </p:txBody>
        </p:sp>
        <p:sp>
          <p:nvSpPr>
            <p:cNvPr id="2114" name="AutoShape 66"/>
            <p:cNvSpPr>
              <a:spLocks noChangeArrowheads="1"/>
            </p:cNvSpPr>
            <p:nvPr/>
          </p:nvSpPr>
          <p:spPr bwMode="auto">
            <a:xfrm flipH="1">
              <a:off x="1263585" y="1950517"/>
              <a:ext cx="2426125" cy="778327"/>
            </a:xfrm>
            <a:prstGeom prst="flowChartDocument">
              <a:avLst/>
            </a:prstGeom>
            <a:solidFill>
              <a:srgbClr val="CCFFCC"/>
            </a:solidFill>
            <a:ln w="38100">
              <a:solidFill>
                <a:srgbClr val="0070C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115" name="Text Box 67"/>
            <p:cNvSpPr txBox="1">
              <a:spLocks noChangeArrowheads="1"/>
            </p:cNvSpPr>
            <p:nvPr/>
          </p:nvSpPr>
          <p:spPr bwMode="auto">
            <a:xfrm>
              <a:off x="1460500" y="2051050"/>
              <a:ext cx="2156556" cy="55399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ts val="0"/>
                </a:spcAft>
                <a:buClrTx/>
                <a:buSzTx/>
                <a:buFontTx/>
                <a:buNone/>
                <a:tabLst/>
              </a:pPr>
              <a:r>
                <a:rPr kumimoji="0" lang="ru-RU" sz="1800" b="1" i="0" u="none" strike="noStrike" cap="none" normalizeH="0" baseline="0" dirty="0" smtClean="0">
                  <a:ln>
                    <a:noFill/>
                  </a:ln>
                  <a:solidFill>
                    <a:srgbClr val="002060"/>
                  </a:solidFill>
                  <a:effectLst>
                    <a:outerShdw dist="63500" dir="2700000" algn="ctr" rotWithShape="0">
                      <a:schemeClr val="accent3"/>
                    </a:outerShdw>
                  </a:effectLst>
                  <a:latin typeface="Arial" pitchFamily="34" charset="0"/>
                  <a:cs typeface="Arial" pitchFamily="34" charset="0"/>
                </a:rPr>
                <a:t>Вспомогательные</a:t>
              </a:r>
            </a:p>
            <a:p>
              <a:pPr marL="0" marR="0" lvl="0" indent="0" algn="r" defTabSz="914400" rtl="0" eaLnBrk="1" fontAlgn="base" latinLnBrk="0" hangingPunct="1">
                <a:lnSpc>
                  <a:spcPct val="100000"/>
                </a:lnSpc>
                <a:spcBef>
                  <a:spcPct val="0"/>
                </a:spcBef>
                <a:spcAft>
                  <a:spcPts val="0"/>
                </a:spcAft>
                <a:buClrTx/>
                <a:buSzTx/>
                <a:buFontTx/>
                <a:buNone/>
                <a:tabLst/>
              </a:pPr>
              <a:r>
                <a:rPr kumimoji="0" lang="ru-RU" sz="1800" b="1" i="0" u="none" strike="noStrike" cap="none" normalizeH="0" baseline="0" dirty="0" smtClean="0">
                  <a:ln>
                    <a:noFill/>
                  </a:ln>
                  <a:solidFill>
                    <a:srgbClr val="002060"/>
                  </a:solidFill>
                  <a:effectLst>
                    <a:outerShdw dist="63500" dir="2700000" algn="ctr" rotWithShape="0">
                      <a:schemeClr val="accent3"/>
                    </a:outerShdw>
                  </a:effectLst>
                  <a:latin typeface="Arial" pitchFamily="34" charset="0"/>
                  <a:cs typeface="Arial" pitchFamily="34" charset="0"/>
                </a:rPr>
                <a:t>средства </a:t>
              </a:r>
            </a:p>
          </p:txBody>
        </p:sp>
        <p:sp>
          <p:nvSpPr>
            <p:cNvPr id="2116" name="Freeform 68"/>
            <p:cNvSpPr>
              <a:spLocks/>
            </p:cNvSpPr>
            <p:nvPr/>
          </p:nvSpPr>
          <p:spPr bwMode="auto">
            <a:xfrm flipH="1">
              <a:off x="3689710" y="1706336"/>
              <a:ext cx="786244" cy="609649"/>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9900CC"/>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2117" name="Freeform 69"/>
            <p:cNvSpPr>
              <a:spLocks/>
            </p:cNvSpPr>
            <p:nvPr/>
          </p:nvSpPr>
          <p:spPr bwMode="auto">
            <a:xfrm>
              <a:off x="5284663" y="1706336"/>
              <a:ext cx="808708" cy="609649"/>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9900CC"/>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2119" name="AutoShape 71"/>
            <p:cNvSpPr>
              <a:spLocks noChangeArrowheads="1"/>
            </p:cNvSpPr>
            <p:nvPr/>
          </p:nvSpPr>
          <p:spPr bwMode="auto">
            <a:xfrm>
              <a:off x="3128107" y="850900"/>
              <a:ext cx="3504403" cy="915678"/>
            </a:xfrm>
            <a:prstGeom prst="bevel">
              <a:avLst>
                <a:gd name="adj" fmla="val 12500"/>
              </a:avLst>
            </a:prstGeom>
            <a:solidFill>
              <a:srgbClr val="FFCCCC"/>
            </a:solidFill>
            <a:ln w="38100">
              <a:solidFill>
                <a:srgbClr val="0070C0"/>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120" name="Text Box 72"/>
            <p:cNvSpPr txBox="1">
              <a:spLocks noChangeArrowheads="1"/>
            </p:cNvSpPr>
            <p:nvPr/>
          </p:nvSpPr>
          <p:spPr bwMode="auto">
            <a:xfrm>
              <a:off x="3327400" y="1028700"/>
              <a:ext cx="3100049" cy="56425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Tahoma" pitchFamily="34" charset="0"/>
                  <a:cs typeface="Arial" pitchFamily="34" charset="0"/>
                </a:rPr>
                <a:t>Средства обеспечения</a:t>
              </a:r>
            </a:p>
            <a:p>
              <a:pPr marL="0" marR="0" lvl="0" indent="0" algn="ctr" defTabSz="914400" rtl="0" eaLnBrk="1" fontAlgn="base" latinLnBrk="0" hangingPunct="1">
                <a:lnSpc>
                  <a:spcPts val="216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Tahoma" pitchFamily="34" charset="0"/>
                  <a:cs typeface="Arial" pitchFamily="34" charset="0"/>
                </a:rPr>
                <a:t>безопасности</a:t>
              </a:r>
              <a:endParaRPr kumimoji="0" lang="ru-RU" sz="2000" b="1" i="0" u="none" strike="noStrike" cap="none" normalizeH="0" baseline="0" dirty="0" smtClean="0">
                <a:ln>
                  <a:noFill/>
                </a:ln>
                <a:solidFill>
                  <a:srgbClr val="C00000"/>
                </a:solidFill>
                <a:effectLst>
                  <a:outerShdw dist="63500" dir="2700000" algn="ctr" rotWithShape="0">
                    <a:schemeClr val="accent3"/>
                  </a:outerShdw>
                </a:effectLst>
                <a:latin typeface="Arial" pitchFamily="34" charset="0"/>
                <a:cs typeface="Arial" pitchFamily="34" charset="0"/>
              </a:endParaRPr>
            </a:p>
          </p:txBody>
        </p:sp>
        <p:sp>
          <p:nvSpPr>
            <p:cNvPr id="2122" name="AutoShape 74"/>
            <p:cNvSpPr>
              <a:spLocks noChangeArrowheads="1"/>
            </p:cNvSpPr>
            <p:nvPr/>
          </p:nvSpPr>
          <p:spPr bwMode="auto">
            <a:xfrm>
              <a:off x="6093371" y="1950517"/>
              <a:ext cx="2426125" cy="778327"/>
            </a:xfrm>
            <a:prstGeom prst="flowChartDocument">
              <a:avLst/>
            </a:prstGeom>
            <a:solidFill>
              <a:srgbClr val="CCFFCC"/>
            </a:solidFill>
            <a:ln w="38100">
              <a:solidFill>
                <a:srgbClr val="0070C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123" name="Text Box 75"/>
            <p:cNvSpPr txBox="1">
              <a:spLocks noChangeArrowheads="1"/>
            </p:cNvSpPr>
            <p:nvPr/>
          </p:nvSpPr>
          <p:spPr bwMode="auto">
            <a:xfrm>
              <a:off x="6172200" y="2051050"/>
              <a:ext cx="2156556" cy="512961"/>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2000"/>
                </a:lnSpc>
                <a:spcBef>
                  <a:spcPct val="0"/>
                </a:spcBef>
                <a:spcAft>
                  <a:spcPts val="0"/>
                </a:spcAft>
                <a:buClrTx/>
                <a:buSzTx/>
                <a:buFontTx/>
                <a:buNone/>
                <a:tabLst/>
              </a:pPr>
              <a:r>
                <a:rPr kumimoji="0" lang="ru-RU" sz="1800" b="1" i="0" u="none" strike="noStrike" cap="none" normalizeH="0" baseline="0" dirty="0" smtClean="0">
                  <a:ln>
                    <a:noFill/>
                  </a:ln>
                  <a:solidFill>
                    <a:srgbClr val="002060"/>
                  </a:solidFill>
                  <a:effectLst>
                    <a:outerShdw dist="50800" dir="2700000" algn="ctr" rotWithShape="0">
                      <a:schemeClr val="accent3"/>
                    </a:outerShdw>
                  </a:effectLst>
                  <a:latin typeface="Arial" pitchFamily="34" charset="0"/>
                  <a:cs typeface="Arial" pitchFamily="34" charset="0"/>
                </a:rPr>
                <a:t>Функциональные</a:t>
              </a:r>
            </a:p>
            <a:p>
              <a:pPr marL="0" marR="0" lvl="0" indent="0" algn="l" defTabSz="914400" rtl="0" eaLnBrk="1" fontAlgn="base" latinLnBrk="0" hangingPunct="1">
                <a:lnSpc>
                  <a:spcPts val="2000"/>
                </a:lnSpc>
                <a:spcBef>
                  <a:spcPct val="0"/>
                </a:spcBef>
                <a:spcAft>
                  <a:spcPts val="0"/>
                </a:spcAft>
                <a:buClrTx/>
                <a:buSzTx/>
                <a:buFontTx/>
                <a:buNone/>
                <a:tabLst/>
              </a:pPr>
              <a:r>
                <a:rPr kumimoji="0" lang="ru-RU" sz="1800" b="1" i="0" u="none" strike="noStrike" cap="none" normalizeH="0" baseline="0" dirty="0" smtClean="0">
                  <a:ln>
                    <a:noFill/>
                  </a:ln>
                  <a:solidFill>
                    <a:srgbClr val="002060"/>
                  </a:solidFill>
                  <a:effectLst>
                    <a:outerShdw dist="50800" dir="2700000" algn="ctr" rotWithShape="0">
                      <a:schemeClr val="accent3"/>
                    </a:outerShdw>
                  </a:effectLst>
                  <a:latin typeface="Arial" pitchFamily="34" charset="0"/>
                  <a:cs typeface="Arial" pitchFamily="34" charset="0"/>
                </a:rPr>
                <a:t>средства </a:t>
              </a:r>
            </a:p>
          </p:txBody>
        </p:sp>
      </p:grpSp>
      <p:sp>
        <p:nvSpPr>
          <p:cNvPr id="81" name="Text Box 2"/>
          <p:cNvSpPr txBox="1">
            <a:spLocks noChangeArrowheads="1"/>
          </p:cNvSpPr>
          <p:nvPr/>
        </p:nvSpPr>
        <p:spPr bwMode="auto">
          <a:xfrm>
            <a:off x="927100" y="5918200"/>
            <a:ext cx="7921625" cy="66684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600"/>
              </a:lnSpc>
              <a:defRPr/>
            </a:pPr>
            <a:r>
              <a:rPr lang="ru-RU" sz="2400" b="1" dirty="0" smtClean="0">
                <a:solidFill>
                  <a:srgbClr val="CC0000"/>
                </a:solidFill>
              </a:rPr>
              <a:t>Рис. 2.4. Концептуальные средства обеспечения безопасности</a:t>
            </a:r>
            <a:endParaRPr lang="ru-RU" sz="2400" b="1" dirty="0">
              <a:solidFill>
                <a:srgbClr val="CC0000"/>
              </a:solidFill>
            </a:endParaRP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27100" y="1384300"/>
            <a:ext cx="7921625" cy="502291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Средство инсталляции ВИ</a:t>
            </a:r>
          </a:p>
          <a:p>
            <a:r>
              <a:rPr lang="ru-RU" dirty="0">
                <a:solidFill>
                  <a:srgbClr val="000099"/>
                </a:solidFill>
              </a:rPr>
              <a:t>Это средство обеспечивает начальную загрузку ВИ, которая «привязана» к элементу.</a:t>
            </a:r>
          </a:p>
          <a:p>
            <a:pPr>
              <a:spcBef>
                <a:spcPct val="20000"/>
              </a:spcBef>
            </a:pPr>
            <a:r>
              <a:rPr lang="ru-RU" i="1" dirty="0">
                <a:solidFill>
                  <a:srgbClr val="FF0066"/>
                </a:solidFill>
              </a:rPr>
              <a:t>Средство деинсталляции ВИ</a:t>
            </a:r>
          </a:p>
          <a:p>
            <a:r>
              <a:rPr lang="ru-RU" dirty="0">
                <a:solidFill>
                  <a:srgbClr val="000099"/>
                </a:solidFill>
              </a:rPr>
              <a:t>Это средство используется для удаления объекта/субъекта из ССБ путём аннулирования ВИ, которая объявляла этот объект/субъект участником ССБ.</a:t>
            </a:r>
          </a:p>
        </p:txBody>
      </p:sp>
      <p:sp>
        <p:nvSpPr>
          <p:cNvPr id="176132" name="Rectangle 4"/>
          <p:cNvSpPr>
            <a:spLocks noChangeArrowheads="1"/>
          </p:cNvSpPr>
          <p:nvPr/>
        </p:nvSpPr>
        <p:spPr bwMode="auto">
          <a:xfrm>
            <a:off x="755650" y="836613"/>
            <a:ext cx="8388350" cy="41549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3.1</a:t>
            </a:r>
            <a:r>
              <a:rPr lang="ru-RU" sz="3000" b="1" i="1" dirty="0">
                <a:solidFill>
                  <a:srgbClr val="FF3300"/>
                </a:solidFill>
                <a:latin typeface="Arial" charset="0"/>
              </a:rPr>
              <a:t>.</a:t>
            </a:r>
            <a:r>
              <a:rPr lang="en-US" sz="3000" b="1" i="1" dirty="0">
                <a:solidFill>
                  <a:srgbClr val="FF3300"/>
                </a:solidFill>
                <a:latin typeface="Arial" charset="0"/>
              </a:rPr>
              <a:t> </a:t>
            </a:r>
            <a:r>
              <a:rPr lang="ru-RU" sz="3000" b="1" i="1" dirty="0">
                <a:solidFill>
                  <a:srgbClr val="FF3300"/>
                </a:solidFill>
                <a:latin typeface="Arial" charset="0"/>
              </a:rPr>
              <a:t>Обеспечивающие средства</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971550" y="1117600"/>
            <a:ext cx="7921625" cy="49704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Средство изменения ВИ</a:t>
            </a:r>
          </a:p>
          <a:p>
            <a:r>
              <a:rPr lang="ru-RU" dirty="0">
                <a:solidFill>
                  <a:srgbClr val="000099"/>
                </a:solidFill>
              </a:rPr>
              <a:t>Это средство используется при модификации ВИ, связанной с элементом.</a:t>
            </a:r>
          </a:p>
          <a:p>
            <a:pPr>
              <a:spcBef>
                <a:spcPct val="20000"/>
              </a:spcBef>
            </a:pPr>
            <a:r>
              <a:rPr lang="ru-RU" i="1" dirty="0">
                <a:solidFill>
                  <a:srgbClr val="FF0066"/>
                </a:solidFill>
              </a:rPr>
              <a:t>Средство привязки ВИ</a:t>
            </a:r>
          </a:p>
          <a:p>
            <a:r>
              <a:rPr lang="ru-RU" dirty="0">
                <a:solidFill>
                  <a:srgbClr val="000099"/>
                </a:solidFill>
              </a:rPr>
              <a:t>Это средство устанавливает привязку некоторой совокупности ВИ к элементу. Средство привязки ВИ используется УЦ или его представителем.</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971550" y="1120775"/>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a:solidFill>
                  <a:srgbClr val="FF0066"/>
                </a:solidFill>
              </a:rPr>
              <a:t>Средство удаления привязки ВИ</a:t>
            </a:r>
          </a:p>
          <a:p>
            <a:r>
              <a:rPr lang="ru-RU" sz="2800">
                <a:solidFill>
                  <a:srgbClr val="000099"/>
                </a:solidFill>
              </a:rPr>
              <a:t>Это средство блокирует любое использование ВИ, связанной с элементом. Средство удаления привязки ВИ используется УЦ или его представителем. ВИ, заблокированная с помощью средства удаления привязки, может храниться внутри системы с целью проведения последующей процедуры аудита безопасности, и для обеспечения гарантии того, что ВИ остаётся заблокированной.</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971550" y="762000"/>
            <a:ext cx="7921625" cy="5635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Средство</a:t>
            </a:r>
          </a:p>
          <a:p>
            <a:r>
              <a:rPr lang="ru-RU" sz="2600" i="1" dirty="0">
                <a:solidFill>
                  <a:srgbClr val="FF0066"/>
                </a:solidFill>
              </a:rPr>
              <a:t>блокирования/разблокирования СЛБ</a:t>
            </a:r>
            <a:r>
              <a:rPr lang="ru-RU" sz="2600" dirty="0"/>
              <a:t> </a:t>
            </a:r>
            <a:endParaRPr lang="ru-RU" sz="2600" i="1" dirty="0">
              <a:solidFill>
                <a:srgbClr val="FF0066"/>
              </a:solidFill>
            </a:endParaRPr>
          </a:p>
          <a:p>
            <a:r>
              <a:rPr lang="ru-RU" sz="2600" dirty="0">
                <a:solidFill>
                  <a:srgbClr val="000099"/>
                </a:solidFill>
              </a:rPr>
              <a:t>Эти средства блокируют и разблокируют определённые компоненты СЛБ.</a:t>
            </a:r>
          </a:p>
          <a:p>
            <a:pPr>
              <a:spcBef>
                <a:spcPct val="20000"/>
              </a:spcBef>
            </a:pPr>
            <a:r>
              <a:rPr lang="ru-RU" sz="2600" i="1" dirty="0">
                <a:solidFill>
                  <a:srgbClr val="FF0066"/>
                </a:solidFill>
              </a:rPr>
              <a:t>Средство регистрации</a:t>
            </a:r>
          </a:p>
          <a:p>
            <a:r>
              <a:rPr lang="ru-RU" sz="2600" dirty="0">
                <a:solidFill>
                  <a:srgbClr val="000099"/>
                </a:solidFill>
              </a:rPr>
              <a:t>Это средство побуждает ЦБ зафиксировать некоторую ВИ, связанную с объектом/субъектом. Средство регистрации может использоваться любым объектом/субъектом, кроме ЦБ. Например, объект/субъект, желающий присоединиться к ССБ может использовать средство регистрации для оповещения ЦБ о своём желании присоединиться к ССБ.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971550" y="1746250"/>
            <a:ext cx="7921625" cy="45926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sz="2600" i="1">
                <a:solidFill>
                  <a:srgbClr val="FF0066"/>
                </a:solidFill>
              </a:rPr>
              <a:t>Сетевой сегмент безопасности (ССБ)</a:t>
            </a:r>
            <a:r>
              <a:rPr lang="ru-RU" sz="2600">
                <a:solidFill>
                  <a:srgbClr val="000099"/>
                </a:solidFill>
              </a:rPr>
              <a:t> представляет собой совокупность сетевых элементов, определяемых ПЛБ и находящимися под управлением единого центра безопасности (ЦБ), который осуществляет целенаправленную деятельность по обеспечению безопасности. </a:t>
            </a:r>
            <a:r>
              <a:rPr lang="ru-RU" sz="2600" i="1">
                <a:solidFill>
                  <a:srgbClr val="FF0066"/>
                </a:solidFill>
              </a:rPr>
              <a:t>Функциональная деятельность ССБ</a:t>
            </a:r>
            <a:r>
              <a:rPr lang="ru-RU" sz="2600">
                <a:solidFill>
                  <a:srgbClr val="000099"/>
                </a:solidFill>
              </a:rPr>
              <a:t> основана на привлечении одного или нескольких элементов из самого ССБ и, возможно, элементов других ССБ. </a:t>
            </a:r>
          </a:p>
        </p:txBody>
      </p:sp>
      <p:sp>
        <p:nvSpPr>
          <p:cNvPr id="89092" name="Rectangle 4"/>
          <p:cNvSpPr>
            <a:spLocks noChangeArrowheads="1"/>
          </p:cNvSpPr>
          <p:nvPr/>
        </p:nvSpPr>
        <p:spPr bwMode="auto">
          <a:xfrm>
            <a:off x="755650" y="90805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1.2. </a:t>
            </a:r>
            <a:r>
              <a:rPr lang="ru-RU" sz="2800" b="1" i="1">
                <a:solidFill>
                  <a:srgbClr val="FF3300"/>
                </a:solidFill>
                <a:latin typeface="Arial" charset="0"/>
              </a:rPr>
              <a:t>Сетевой сегмент безопасности</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971550" y="1084263"/>
            <a:ext cx="7921625" cy="51403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400" i="1">
                <a:solidFill>
                  <a:srgbClr val="FF0066"/>
                </a:solidFill>
              </a:rPr>
              <a:t>Средство удаления регистрации</a:t>
            </a:r>
            <a:r>
              <a:rPr lang="ru-RU" sz="2400"/>
              <a:t> </a:t>
            </a:r>
            <a:endParaRPr lang="ru-RU" sz="2400" i="1">
              <a:solidFill>
                <a:srgbClr val="FF0066"/>
              </a:solidFill>
            </a:endParaRPr>
          </a:p>
          <a:p>
            <a:pPr>
              <a:lnSpc>
                <a:spcPct val="105000"/>
              </a:lnSpc>
            </a:pPr>
            <a:r>
              <a:rPr lang="ru-RU" sz="2400">
                <a:solidFill>
                  <a:srgbClr val="000099"/>
                </a:solidFill>
              </a:rPr>
              <a:t>Это средство используется для удаления элемента из ССБ и аннулирования связанной с этим элементом ВИ. Средство удаления регистрации используется ЦБ или его представителем.</a:t>
            </a:r>
          </a:p>
          <a:p>
            <a:pPr>
              <a:lnSpc>
                <a:spcPct val="105000"/>
              </a:lnSpc>
              <a:spcBef>
                <a:spcPct val="20000"/>
              </a:spcBef>
            </a:pPr>
            <a:r>
              <a:rPr lang="ru-RU" sz="2400" i="1">
                <a:solidFill>
                  <a:srgbClr val="FF0066"/>
                </a:solidFill>
              </a:rPr>
              <a:t>Средство распределения ВИ</a:t>
            </a:r>
          </a:p>
          <a:p>
            <a:pPr>
              <a:lnSpc>
                <a:spcPct val="105000"/>
              </a:lnSpc>
            </a:pPr>
            <a:r>
              <a:rPr lang="ru-RU" sz="2400">
                <a:solidFill>
                  <a:srgbClr val="000099"/>
                </a:solidFill>
              </a:rPr>
              <a:t>Это средство используется ЦБ или его представителем для обеспечения доступности элементов ВИ для других объектов/субъектов.</a:t>
            </a:r>
          </a:p>
          <a:p>
            <a:pPr>
              <a:lnSpc>
                <a:spcPct val="105000"/>
              </a:lnSpc>
              <a:spcBef>
                <a:spcPct val="20000"/>
              </a:spcBef>
            </a:pPr>
            <a:r>
              <a:rPr lang="ru-RU" sz="2400" i="1">
                <a:solidFill>
                  <a:srgbClr val="FF0066"/>
                </a:solidFill>
              </a:rPr>
              <a:t>Средство формирования перечня</a:t>
            </a:r>
          </a:p>
          <a:p>
            <a:pPr>
              <a:lnSpc>
                <a:spcPct val="105000"/>
              </a:lnSpc>
            </a:pPr>
            <a:r>
              <a:rPr lang="ru-RU" sz="2400">
                <a:solidFill>
                  <a:srgbClr val="000099"/>
                </a:solidFill>
              </a:rPr>
              <a:t>Это средство формирует перечень ВИ, которая прикреплена к определённому элементу.</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971550" y="1473200"/>
            <a:ext cx="7850188" cy="46974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dirty="0">
                <a:solidFill>
                  <a:srgbClr val="FF0066"/>
                </a:solidFill>
              </a:rPr>
              <a:t>Идентификация</a:t>
            </a:r>
          </a:p>
          <a:p>
            <a:r>
              <a:rPr lang="ru-RU" sz="2800" i="1" dirty="0">
                <a:solidFill>
                  <a:srgbClr val="FF0066"/>
                </a:solidFill>
              </a:rPr>
              <a:t>доверенных (надёжных) ЦБ</a:t>
            </a:r>
          </a:p>
          <a:p>
            <a:r>
              <a:rPr lang="ru-RU" sz="2800" dirty="0">
                <a:solidFill>
                  <a:srgbClr val="000099"/>
                </a:solidFill>
              </a:rPr>
              <a:t>Это средство идентифицирует те ЦБ, которые являются доверенными (надёжными) в контексте ПЛБ по отношению к определенным элементам и по отношению к основным направлениям их деятельности, связанной с обеспечением безопасности (например, обеспечение ключами шифрования, </a:t>
            </a:r>
            <a:r>
              <a:rPr lang="ru-RU" sz="2800" dirty="0" smtClean="0">
                <a:solidFill>
                  <a:srgbClr val="000099"/>
                </a:solidFill>
              </a:rPr>
              <a:t>СЕРТ</a:t>
            </a:r>
            <a:r>
              <a:rPr lang="ru-RU" sz="2800" dirty="0" smtClean="0">
                <a:solidFill>
                  <a:srgbClr val="000099"/>
                </a:solidFill>
                <a:sym typeface="Symbol"/>
              </a:rPr>
              <a:t></a:t>
            </a:r>
            <a:r>
              <a:rPr lang="ru-RU" sz="2800" dirty="0" smtClean="0">
                <a:solidFill>
                  <a:srgbClr val="000099"/>
                </a:solidFill>
              </a:rPr>
              <a:t>УД </a:t>
            </a:r>
            <a:r>
              <a:rPr lang="ru-RU" sz="2800" dirty="0">
                <a:solidFill>
                  <a:srgbClr val="000099"/>
                </a:solidFill>
              </a:rPr>
              <a:t>или </a:t>
            </a:r>
            <a:r>
              <a:rPr lang="ru-RU" sz="2800" dirty="0" smtClean="0">
                <a:solidFill>
                  <a:srgbClr val="000099"/>
                </a:solidFill>
              </a:rPr>
              <a:t>СЕРТ</a:t>
            </a:r>
            <a:r>
              <a:rPr lang="ru-RU" sz="2800" dirty="0" smtClean="0">
                <a:solidFill>
                  <a:srgbClr val="000099"/>
                </a:solidFill>
                <a:sym typeface="Symbol"/>
              </a:rPr>
              <a:t></a:t>
            </a:r>
            <a:r>
              <a:rPr lang="ru-RU" sz="2800" dirty="0" smtClean="0">
                <a:solidFill>
                  <a:srgbClr val="000099"/>
                </a:solidFill>
              </a:rPr>
              <a:t>АУ).</a:t>
            </a:r>
            <a:endParaRPr lang="ru-RU" sz="2800" dirty="0">
              <a:solidFill>
                <a:srgbClr val="000099"/>
              </a:solidFill>
            </a:endParaRPr>
          </a:p>
        </p:txBody>
      </p:sp>
      <p:sp>
        <p:nvSpPr>
          <p:cNvPr id="181252" name="Rectangle 4"/>
          <p:cNvSpPr>
            <a:spLocks noChangeArrowheads="1"/>
          </p:cNvSpPr>
          <p:nvPr/>
        </p:nvSpPr>
        <p:spPr bwMode="auto">
          <a:xfrm>
            <a:off x="755650" y="908050"/>
            <a:ext cx="8388350" cy="41116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10000"/>
              </a:spcBef>
              <a:buClr>
                <a:srgbClr val="FFFF00"/>
              </a:buClr>
              <a:buSzPct val="80000"/>
              <a:buFont typeface="Wingdings" pitchFamily="2" charset="2"/>
              <a:buNone/>
            </a:pPr>
            <a:r>
              <a:rPr lang="ru-RU" sz="3000" b="1" i="1">
                <a:solidFill>
                  <a:srgbClr val="FF3300"/>
                </a:solidFill>
                <a:latin typeface="Arial" charset="0"/>
              </a:rPr>
              <a:t>3.2.</a:t>
            </a:r>
            <a:r>
              <a:rPr lang="en-US" sz="3000" b="1" i="1">
                <a:solidFill>
                  <a:srgbClr val="FF3300"/>
                </a:solidFill>
                <a:latin typeface="Arial" charset="0"/>
              </a:rPr>
              <a:t> </a:t>
            </a:r>
            <a:r>
              <a:rPr lang="ru-RU" sz="3000" b="1" i="1">
                <a:solidFill>
                  <a:srgbClr val="FF3300"/>
                </a:solidFill>
                <a:latin typeface="Arial" charset="0"/>
              </a:rPr>
              <a:t>Функциональные средства</a:t>
            </a:r>
            <a:endParaRPr lang="en-GB" sz="30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971550" y="984250"/>
            <a:ext cx="7850188" cy="535371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400" i="1" dirty="0">
                <a:solidFill>
                  <a:srgbClr val="FF0066"/>
                </a:solidFill>
              </a:rPr>
              <a:t>Идентификация правил безопасного взаимодействия</a:t>
            </a:r>
          </a:p>
          <a:p>
            <a:pPr>
              <a:lnSpc>
                <a:spcPts val="3000"/>
              </a:lnSpc>
            </a:pPr>
            <a:r>
              <a:rPr lang="ru-RU" sz="2400" dirty="0">
                <a:solidFill>
                  <a:srgbClr val="000099"/>
                </a:solidFill>
              </a:rPr>
              <a:t>Это средство идентифицирует используемые ПБВ. Функционирование этого средства может сопровождаться предварительным формированием информации или её согласованием между элементами связанных друг с другом ССБ.</a:t>
            </a:r>
          </a:p>
          <a:p>
            <a:pPr>
              <a:lnSpc>
                <a:spcPts val="3000"/>
              </a:lnSpc>
            </a:pPr>
            <a:r>
              <a:rPr lang="ru-RU" sz="2400" dirty="0">
                <a:solidFill>
                  <a:srgbClr val="000099"/>
                </a:solidFill>
              </a:rPr>
              <a:t>(</a:t>
            </a:r>
            <a:r>
              <a:rPr lang="ru-RU" sz="2400" i="1" u="sng" dirty="0">
                <a:solidFill>
                  <a:srgbClr val="FF0066"/>
                </a:solidFill>
              </a:rPr>
              <a:t>Примечание</a:t>
            </a:r>
            <a:r>
              <a:rPr lang="ru-RU" sz="2400" i="1" dirty="0">
                <a:solidFill>
                  <a:srgbClr val="FF0066"/>
                </a:solidFill>
              </a:rPr>
              <a:t>. ПБВ формируются путём соглашения между ССБ, а не путём использования этого средства. Это средство идентифицирует те ПБВ, которые уже сформированы и приемлемы для соответствующего направления деятельности.</a:t>
            </a:r>
            <a:r>
              <a:rPr lang="ru-RU" sz="2400"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971550" y="981075"/>
            <a:ext cx="7850188" cy="25622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a:solidFill>
                  <a:srgbClr val="FF0066"/>
                </a:solidFill>
              </a:rPr>
              <a:t>Запрос ВИ</a:t>
            </a:r>
          </a:p>
          <a:p>
            <a:r>
              <a:rPr lang="ru-RU" sz="2800">
                <a:solidFill>
                  <a:srgbClr val="000099"/>
                </a:solidFill>
              </a:rPr>
              <a:t>Это средство запрашивает необходимую ВИ перед началом определённой процедуры (деятельности).</a:t>
            </a:r>
          </a:p>
          <a:p>
            <a:r>
              <a:rPr lang="ru-RU" sz="2800">
                <a:solidFill>
                  <a:srgbClr val="000099"/>
                </a:solidFill>
              </a:rPr>
              <a:t>Примерами разновидностей такого средства являются: </a:t>
            </a:r>
          </a:p>
        </p:txBody>
      </p:sp>
      <p:sp>
        <p:nvSpPr>
          <p:cNvPr id="183300" name="Text Box 4"/>
          <p:cNvSpPr txBox="1">
            <a:spLocks noChangeArrowheads="1"/>
          </p:cNvSpPr>
          <p:nvPr/>
        </p:nvSpPr>
        <p:spPr bwMode="auto">
          <a:xfrm>
            <a:off x="971550" y="3644900"/>
            <a:ext cx="7921625" cy="259238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spcBef>
                <a:spcPct val="10000"/>
              </a:spcBef>
              <a:buClr>
                <a:srgbClr val="FF0066"/>
              </a:buClr>
              <a:buSzPct val="80000"/>
              <a:buFont typeface="Wingdings" pitchFamily="2" charset="2"/>
              <a:buChar char="q"/>
            </a:pPr>
            <a:r>
              <a:rPr lang="ru-RU" sz="2400">
                <a:solidFill>
                  <a:srgbClr val="000099"/>
                </a:solidFill>
              </a:rPr>
              <a:t>при УД: средство запроса на получение УД-информации, привязанной к инициатору; средство запроса получение УД-информации, привязанной к целевому объекту;</a:t>
            </a:r>
          </a:p>
          <a:p>
            <a:pPr marL="441325" indent="-355600" algn="l">
              <a:spcBef>
                <a:spcPct val="10000"/>
              </a:spcBef>
              <a:buClr>
                <a:srgbClr val="FF0066"/>
              </a:buClr>
              <a:buSzPct val="80000"/>
              <a:buFont typeface="Wingdings" pitchFamily="2" charset="2"/>
              <a:buChar char="q"/>
            </a:pPr>
            <a:r>
              <a:rPr lang="ru-RU" sz="2400">
                <a:solidFill>
                  <a:srgbClr val="000099"/>
                </a:solidFill>
              </a:rPr>
              <a:t>при аутентификации: средство запроса на получение необходимой аутентификационной информации.</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971550" y="1052513"/>
            <a:ext cx="7850188" cy="2381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a:solidFill>
                  <a:srgbClr val="FF0066"/>
                </a:solidFill>
              </a:rPr>
              <a:t>Формирование ВИ</a:t>
            </a:r>
          </a:p>
          <a:p>
            <a:r>
              <a:rPr lang="ru-RU" sz="2600">
                <a:solidFill>
                  <a:srgbClr val="000099"/>
                </a:solidFill>
              </a:rPr>
              <a:t>Это средство формирует ВИ для определённой процедуры (деятельности), связанной с обеспечением безопасности.</a:t>
            </a:r>
          </a:p>
          <a:p>
            <a:r>
              <a:rPr lang="ru-RU" sz="2600">
                <a:solidFill>
                  <a:srgbClr val="000099"/>
                </a:solidFill>
              </a:rPr>
              <a:t>Примерами разновидностей такого средства являются:</a:t>
            </a:r>
          </a:p>
        </p:txBody>
      </p:sp>
      <p:sp>
        <p:nvSpPr>
          <p:cNvPr id="184324" name="Text Box 4"/>
          <p:cNvSpPr txBox="1">
            <a:spLocks noChangeArrowheads="1"/>
          </p:cNvSpPr>
          <p:nvPr/>
        </p:nvSpPr>
        <p:spPr bwMode="auto">
          <a:xfrm>
            <a:off x="971550" y="3500438"/>
            <a:ext cx="7921625" cy="27019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spcBef>
                <a:spcPct val="20000"/>
              </a:spcBef>
              <a:buClr>
                <a:srgbClr val="FF0066"/>
              </a:buClr>
              <a:buSzPct val="80000"/>
              <a:buFont typeface="Wingdings" pitchFamily="2" charset="2"/>
              <a:buChar char="q"/>
            </a:pPr>
            <a:r>
              <a:rPr lang="ru-RU" sz="2400">
                <a:solidFill>
                  <a:srgbClr val="000099"/>
                </a:solidFill>
              </a:rPr>
              <a:t>при УД: средство формирования</a:t>
            </a:r>
            <a:br>
              <a:rPr lang="ru-RU" sz="2400">
                <a:solidFill>
                  <a:srgbClr val="000099"/>
                </a:solidFill>
              </a:rPr>
            </a:br>
            <a:r>
              <a:rPr lang="ru-RU" sz="2400">
                <a:solidFill>
                  <a:srgbClr val="000099"/>
                </a:solidFill>
              </a:rPr>
              <a:t>УД-информации для процедуры привязки;</a:t>
            </a:r>
          </a:p>
          <a:p>
            <a:pPr marL="441325" indent="-355600" algn="l">
              <a:spcBef>
                <a:spcPct val="20000"/>
              </a:spcBef>
              <a:buClr>
                <a:srgbClr val="FF0066"/>
              </a:buClr>
              <a:buSzPct val="80000"/>
              <a:buFont typeface="Wingdings" pitchFamily="2" charset="2"/>
              <a:buChar char="q"/>
            </a:pPr>
            <a:r>
              <a:rPr lang="ru-RU" sz="2400">
                <a:solidFill>
                  <a:srgbClr val="000099"/>
                </a:solidFill>
              </a:rPr>
              <a:t>при аутентификации: средство формирования необходимой аутентификационной информации;</a:t>
            </a:r>
          </a:p>
          <a:p>
            <a:pPr marL="441325" indent="-355600" algn="l">
              <a:spcBef>
                <a:spcPct val="20000"/>
              </a:spcBef>
              <a:buClr>
                <a:srgbClr val="FF0066"/>
              </a:buClr>
              <a:buSzPct val="80000"/>
              <a:buFont typeface="Wingdings" pitchFamily="2" charset="2"/>
              <a:buChar char="q"/>
            </a:pPr>
            <a:r>
              <a:rPr lang="ru-RU" sz="2400">
                <a:solidFill>
                  <a:srgbClr val="000099"/>
                </a:solidFill>
              </a:rPr>
              <a:t>при обеспечении неотказуемости: средство формирования доказательства.</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971550" y="939800"/>
            <a:ext cx="7850188" cy="52895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dirty="0">
                <a:solidFill>
                  <a:srgbClr val="000099"/>
                </a:solidFill>
              </a:rPr>
              <a:t>Пример ситуации, при которой данные, полученные на выходе средства проверки ВИ, передаются обратно для последующей процедуры проверки, представляет собой протокол обоюдной аутентификации. Предположим, что стороны </a:t>
            </a:r>
            <a:r>
              <a:rPr lang="ru-RU" sz="2600" i="1" dirty="0">
                <a:solidFill>
                  <a:srgbClr val="FF0066"/>
                </a:solidFill>
              </a:rPr>
              <a:t>А</a:t>
            </a:r>
            <a:r>
              <a:rPr lang="ru-RU" sz="2600" dirty="0">
                <a:solidFill>
                  <a:srgbClr val="000099"/>
                </a:solidFill>
              </a:rPr>
              <a:t> и </a:t>
            </a:r>
            <a:r>
              <a:rPr lang="ru-RU" sz="2600" i="1" dirty="0">
                <a:solidFill>
                  <a:srgbClr val="FF0066"/>
                </a:solidFill>
              </a:rPr>
              <a:t>В</a:t>
            </a:r>
            <a:r>
              <a:rPr lang="ru-RU" sz="2600" dirty="0">
                <a:solidFill>
                  <a:srgbClr val="000099"/>
                </a:solidFill>
              </a:rPr>
              <a:t> желают аутентифицировать друг друга, и </a:t>
            </a:r>
            <a:r>
              <a:rPr lang="ru-RU" sz="2600" i="1" dirty="0">
                <a:solidFill>
                  <a:srgbClr val="FF0066"/>
                </a:solidFill>
              </a:rPr>
              <a:t>А</a:t>
            </a:r>
            <a:r>
              <a:rPr lang="ru-RU" sz="2600" dirty="0">
                <a:solidFill>
                  <a:srgbClr val="000099"/>
                </a:solidFill>
              </a:rPr>
              <a:t> инициирует информационный обмен в соответствие с некоторым протоколом. </a:t>
            </a:r>
            <a:r>
              <a:rPr lang="ru-RU" sz="2600" i="1" dirty="0">
                <a:solidFill>
                  <a:srgbClr val="FF0066"/>
                </a:solidFill>
              </a:rPr>
              <a:t>А</a:t>
            </a:r>
            <a:r>
              <a:rPr lang="ru-RU" sz="2600" dirty="0">
                <a:solidFill>
                  <a:srgbClr val="000099"/>
                </a:solidFill>
              </a:rPr>
              <a:t> использует средство формирования для генерирования аутентификационной информации, содержащей защиту параметра подлинности </a:t>
            </a:r>
            <a:r>
              <a:rPr lang="ru-RU" sz="2600" i="1" dirty="0">
                <a:solidFill>
                  <a:srgbClr val="FF0066"/>
                </a:solidFill>
              </a:rPr>
              <a:t>А</a:t>
            </a:r>
            <a:r>
              <a:rPr lang="ru-RU" sz="2600" dirty="0">
                <a:solidFill>
                  <a:srgbClr val="000099"/>
                </a:solidFill>
              </a:rPr>
              <a:t> и запрос, на который должна ответить </a:t>
            </a:r>
            <a:r>
              <a:rPr lang="ru-RU" sz="2600" i="1" dirty="0">
                <a:solidFill>
                  <a:srgbClr val="FF0066"/>
                </a:solidFill>
              </a:rPr>
              <a:t>В</a:t>
            </a:r>
            <a:r>
              <a:rPr lang="ru-RU" sz="2600"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971550" y="1028700"/>
            <a:ext cx="7850188" cy="52197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000" i="1" dirty="0">
                <a:solidFill>
                  <a:srgbClr val="FF0066"/>
                </a:solidFill>
              </a:rPr>
              <a:t>В</a:t>
            </a:r>
            <a:r>
              <a:rPr lang="ru-RU" sz="3000" dirty="0">
                <a:solidFill>
                  <a:srgbClr val="000099"/>
                </a:solidFill>
              </a:rPr>
              <a:t> использует средство проверки с целью проверки того, что запрос поступил от </a:t>
            </a:r>
            <a:r>
              <a:rPr lang="ru-RU" sz="3000" i="1" dirty="0">
                <a:solidFill>
                  <a:srgbClr val="FF0066"/>
                </a:solidFill>
              </a:rPr>
              <a:t>А</a:t>
            </a:r>
            <a:r>
              <a:rPr lang="ru-RU" sz="3000" dirty="0">
                <a:solidFill>
                  <a:srgbClr val="000099"/>
                </a:solidFill>
              </a:rPr>
              <a:t>, и кроме этого формирует новый элемент аутентификационной информации, содержащей защиту параметра подлинности </a:t>
            </a:r>
            <a:r>
              <a:rPr lang="ru-RU" sz="3000" i="1" dirty="0">
                <a:solidFill>
                  <a:srgbClr val="FF0066"/>
                </a:solidFill>
              </a:rPr>
              <a:t>В</a:t>
            </a:r>
            <a:r>
              <a:rPr lang="ru-RU" sz="3000" dirty="0">
                <a:solidFill>
                  <a:srgbClr val="000099"/>
                </a:solidFill>
              </a:rPr>
              <a:t> и ответ на запрос </a:t>
            </a:r>
            <a:r>
              <a:rPr lang="ru-RU" sz="3000" i="1" dirty="0">
                <a:solidFill>
                  <a:srgbClr val="FF0066"/>
                </a:solidFill>
              </a:rPr>
              <a:t>А</a:t>
            </a:r>
            <a:r>
              <a:rPr lang="ru-RU" sz="3000" dirty="0">
                <a:solidFill>
                  <a:srgbClr val="000099"/>
                </a:solidFill>
              </a:rPr>
              <a:t>. Затем </a:t>
            </a:r>
            <a:r>
              <a:rPr lang="ru-RU" sz="3000" i="1" dirty="0">
                <a:solidFill>
                  <a:srgbClr val="FF0066"/>
                </a:solidFill>
              </a:rPr>
              <a:t>А</a:t>
            </a:r>
            <a:r>
              <a:rPr lang="ru-RU" sz="3000" dirty="0">
                <a:solidFill>
                  <a:srgbClr val="000099"/>
                </a:solidFill>
              </a:rPr>
              <a:t> использует средство проверки для обработки ответа </a:t>
            </a:r>
            <a:r>
              <a:rPr lang="ru-RU" sz="3000" i="1" dirty="0">
                <a:solidFill>
                  <a:srgbClr val="FF0066"/>
                </a:solidFill>
              </a:rPr>
              <a:t>В</a:t>
            </a:r>
            <a:r>
              <a:rPr lang="ru-RU" sz="3000" dirty="0">
                <a:solidFill>
                  <a:srgbClr val="000099"/>
                </a:solidFill>
              </a:rPr>
              <a:t>. Средство проверки устанавливает, что ответ поступил от </a:t>
            </a:r>
            <a:r>
              <a:rPr lang="ru-RU" sz="3000" i="1" dirty="0">
                <a:solidFill>
                  <a:srgbClr val="FF0066"/>
                </a:solidFill>
              </a:rPr>
              <a:t>В</a:t>
            </a:r>
            <a:r>
              <a:rPr lang="ru-RU" sz="3000" dirty="0">
                <a:solidFill>
                  <a:srgbClr val="000099"/>
                </a:solidFill>
              </a:rPr>
              <a:t>, и что он совпадает с переданным запросом.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971550" y="1606550"/>
            <a:ext cx="79216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dirty="0">
                <a:solidFill>
                  <a:srgbClr val="FF0066"/>
                </a:solidFill>
              </a:rPr>
              <a:t>Очень часто для одной взаимодействующей стороны необходимо обращаться к нескольким различным СЛБ</a:t>
            </a:r>
            <a:r>
              <a:rPr lang="ru-RU" sz="3000" dirty="0">
                <a:solidFill>
                  <a:srgbClr val="000099"/>
                </a:solidFill>
              </a:rPr>
              <a:t>. Такое требование может быть удовлетворено, либо за счёт использования одного СПБ, который основан на нескольких СЛБ, либо за счёт одновременного использования нескольких</a:t>
            </a:r>
            <a:br>
              <a:rPr lang="ru-RU" sz="3000" dirty="0">
                <a:solidFill>
                  <a:srgbClr val="000099"/>
                </a:solidFill>
              </a:rPr>
            </a:br>
            <a:r>
              <a:rPr lang="ru-RU" sz="3000" dirty="0">
                <a:solidFill>
                  <a:srgbClr val="000099"/>
                </a:solidFill>
              </a:rPr>
              <a:t>различных СПБ.</a:t>
            </a:r>
          </a:p>
        </p:txBody>
      </p:sp>
      <p:sp>
        <p:nvSpPr>
          <p:cNvPr id="187396" name="Rectangle 4"/>
          <p:cNvSpPr>
            <a:spLocks noChangeArrowheads="1"/>
          </p:cNvSpPr>
          <p:nvPr/>
        </p:nvSpPr>
        <p:spPr bwMode="auto">
          <a:xfrm>
            <a:off x="755650" y="981075"/>
            <a:ext cx="8388350" cy="4381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b="1" i="1">
                <a:solidFill>
                  <a:srgbClr val="FF3300"/>
                </a:solidFill>
                <a:latin typeface="Arial" charset="0"/>
              </a:rPr>
              <a:t>IV. </a:t>
            </a:r>
            <a:r>
              <a:rPr lang="ru-RU" b="1" i="1">
                <a:solidFill>
                  <a:srgbClr val="FF3300"/>
                </a:solidFill>
                <a:latin typeface="Arial" charset="0"/>
              </a:rPr>
              <a:t>Взаимосвязи между СПБ</a:t>
            </a:r>
            <a:endParaRPr lang="en-GB" sz="30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971550" y="895350"/>
            <a:ext cx="7921625" cy="535371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400" i="1" dirty="0">
                <a:solidFill>
                  <a:srgbClr val="FF0066"/>
                </a:solidFill>
              </a:rPr>
              <a:t>Если различные СПБ используются одновременно</a:t>
            </a:r>
            <a:r>
              <a:rPr lang="ru-RU" sz="2400" dirty="0">
                <a:solidFill>
                  <a:srgbClr val="000099"/>
                </a:solidFill>
              </a:rPr>
              <a:t>, то иногда возникает ситуация, в которой СПБ взаимодействуют не лучшим образом, чем может воспользоваться нарушитель. То есть, способы, обеспечивающие приемлемый уровень защищённости, и которые при их изолированном использовании могут стать более уязвимыми, применяются в сочетании с другими способами. Очень часто бывает так, что </a:t>
            </a:r>
            <a:r>
              <a:rPr lang="ru-RU" sz="2400" i="1" dirty="0">
                <a:solidFill>
                  <a:srgbClr val="FF0066"/>
                </a:solidFill>
              </a:rPr>
              <a:t>два СПБ могут комбинироваться несколькими различными способами</a:t>
            </a:r>
            <a:r>
              <a:rPr lang="ru-RU" sz="2400" dirty="0">
                <a:solidFill>
                  <a:srgbClr val="000099"/>
                </a:solidFill>
              </a:rPr>
              <a:t>. Уязвимости совместно используемых способов могут отличаться друг от друга в зависимости от способа совместного использования СПБ.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71550" y="1217613"/>
            <a:ext cx="7921625" cy="5010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i="1" dirty="0">
                <a:solidFill>
                  <a:srgbClr val="FF0066"/>
                </a:solidFill>
              </a:rPr>
              <a:t>Наиболее важным случаем взаимодействия СПБ</a:t>
            </a:r>
            <a:r>
              <a:rPr lang="ru-RU" sz="2600" dirty="0">
                <a:solidFill>
                  <a:srgbClr val="000099"/>
                </a:solidFill>
              </a:rPr>
              <a:t> является совместное использование криптографических способов (например, способ обеспечения целостности (</a:t>
            </a:r>
            <a:r>
              <a:rPr lang="ru-RU" sz="2600" dirty="0" smtClean="0">
                <a:solidFill>
                  <a:srgbClr val="000099"/>
                </a:solidFill>
              </a:rPr>
              <a:t>СПЦЛ) </a:t>
            </a:r>
            <a:r>
              <a:rPr lang="ru-RU" sz="2600" dirty="0">
                <a:solidFill>
                  <a:srgbClr val="000099"/>
                </a:solidFill>
              </a:rPr>
              <a:t>со способом обеспечения конфиденциальности (</a:t>
            </a:r>
            <a:r>
              <a:rPr lang="ru-RU" sz="2600" dirty="0" smtClean="0">
                <a:solidFill>
                  <a:srgbClr val="000099"/>
                </a:solidFill>
              </a:rPr>
              <a:t>СПКН), </a:t>
            </a:r>
            <a:r>
              <a:rPr lang="ru-RU" sz="2600" dirty="0">
                <a:solidFill>
                  <a:srgbClr val="000099"/>
                </a:solidFill>
              </a:rPr>
              <a:t>или способ обеспечения неотказуемости (</a:t>
            </a:r>
            <a:r>
              <a:rPr lang="ru-RU" sz="2600" dirty="0" smtClean="0">
                <a:solidFill>
                  <a:srgbClr val="000099"/>
                </a:solidFill>
              </a:rPr>
              <a:t>СПНТ) </a:t>
            </a:r>
            <a:r>
              <a:rPr lang="ru-RU" sz="2600" dirty="0">
                <a:solidFill>
                  <a:srgbClr val="000099"/>
                </a:solidFill>
              </a:rPr>
              <a:t>с </a:t>
            </a:r>
            <a:r>
              <a:rPr lang="ru-RU" sz="2600" dirty="0" smtClean="0">
                <a:solidFill>
                  <a:srgbClr val="000099"/>
                </a:solidFill>
              </a:rPr>
              <a:t>СПКН). </a:t>
            </a:r>
            <a:r>
              <a:rPr lang="ru-RU" sz="2600" dirty="0">
                <a:solidFill>
                  <a:srgbClr val="000099"/>
                </a:solidFill>
              </a:rPr>
              <a:t>Уровень защищенности, обеспечиваемый двумя совместно используемыми способами, зависит от порядка, в соответствие с которым осуществляются криптографические преобразования (криптопреобразования).</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971550" y="954088"/>
            <a:ext cx="7921625" cy="10223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a:solidFill>
                  <a:srgbClr val="000099"/>
                </a:solidFill>
              </a:rPr>
              <a:t>Примерами такой деятельности являются: </a:t>
            </a:r>
          </a:p>
        </p:txBody>
      </p:sp>
      <p:sp>
        <p:nvSpPr>
          <p:cNvPr id="90117" name="Text Box 5"/>
          <p:cNvSpPr txBox="1">
            <a:spLocks noChangeArrowheads="1"/>
          </p:cNvSpPr>
          <p:nvPr/>
        </p:nvSpPr>
        <p:spPr bwMode="auto">
          <a:xfrm>
            <a:off x="827088" y="2035175"/>
            <a:ext cx="8066087" cy="436273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105000"/>
              </a:lnSpc>
              <a:buClr>
                <a:srgbClr val="FF0066"/>
              </a:buClr>
              <a:buSzPct val="80000"/>
              <a:buFont typeface="Wingdings" pitchFamily="2" charset="2"/>
              <a:buChar char="q"/>
            </a:pPr>
            <a:r>
              <a:rPr lang="ru-RU" sz="3000" dirty="0">
                <a:solidFill>
                  <a:srgbClr val="000099"/>
                </a:solidFill>
              </a:rPr>
              <a:t>обеспечение доступа к элементам;</a:t>
            </a:r>
          </a:p>
          <a:p>
            <a:pPr marL="355600" indent="-355600" algn="l">
              <a:lnSpc>
                <a:spcPct val="105000"/>
              </a:lnSpc>
              <a:buClr>
                <a:srgbClr val="FF0066"/>
              </a:buClr>
              <a:buSzPct val="80000"/>
              <a:buFont typeface="Wingdings" pitchFamily="2" charset="2"/>
              <a:buChar char="q"/>
            </a:pPr>
            <a:r>
              <a:rPr lang="ru-RU" sz="3000" dirty="0">
                <a:solidFill>
                  <a:srgbClr val="000099"/>
                </a:solidFill>
              </a:rPr>
              <a:t>установление или использование соединений </a:t>
            </a:r>
            <a:r>
              <a:rPr lang="en-US" sz="3000" i="1" dirty="0">
                <a:solidFill>
                  <a:srgbClr val="000099"/>
                </a:solidFill>
              </a:rPr>
              <a:t>N</a:t>
            </a:r>
            <a:r>
              <a:rPr lang="ru-RU" sz="3000" dirty="0">
                <a:solidFill>
                  <a:srgbClr val="000099"/>
                </a:solidFill>
              </a:rPr>
              <a:t>-го уровня ЭМВОС;</a:t>
            </a:r>
          </a:p>
          <a:p>
            <a:pPr marL="355600" indent="-355600" algn="l">
              <a:lnSpc>
                <a:spcPct val="105000"/>
              </a:lnSpc>
              <a:buClr>
                <a:srgbClr val="FF0066"/>
              </a:buClr>
              <a:buSzPct val="80000"/>
              <a:buFont typeface="Wingdings" pitchFamily="2" charset="2"/>
              <a:buChar char="q"/>
            </a:pPr>
            <a:r>
              <a:rPr lang="ru-RU" sz="3000" dirty="0">
                <a:solidFill>
                  <a:srgbClr val="000099"/>
                </a:solidFill>
              </a:rPr>
              <a:t>процедуры, относящиеся к специфическим функциям обеспечения и управления;</a:t>
            </a:r>
          </a:p>
          <a:p>
            <a:pPr marL="355600" indent="-355600" algn="l">
              <a:lnSpc>
                <a:spcPct val="105000"/>
              </a:lnSpc>
              <a:buClr>
                <a:srgbClr val="FF0066"/>
              </a:buClr>
              <a:buSzPct val="80000"/>
              <a:buFont typeface="Wingdings" pitchFamily="2" charset="2"/>
              <a:buChar char="q"/>
            </a:pPr>
            <a:r>
              <a:rPr lang="ru-RU" sz="3000" dirty="0">
                <a:solidFill>
                  <a:srgbClr val="000099"/>
                </a:solidFill>
              </a:rPr>
              <a:t>процедуры обеспечения неотказуемости (</a:t>
            </a:r>
            <a:r>
              <a:rPr lang="ru-RU" sz="3000" dirty="0" smtClean="0">
                <a:solidFill>
                  <a:srgbClr val="000099"/>
                </a:solidFill>
              </a:rPr>
              <a:t>ПРНТ) </a:t>
            </a:r>
            <a:r>
              <a:rPr lang="ru-RU" sz="3000" dirty="0">
                <a:solidFill>
                  <a:srgbClr val="000099"/>
                </a:solidFill>
              </a:rPr>
              <a:t>с привлечением нотариуса. </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971550" y="1166813"/>
            <a:ext cx="7921625" cy="51117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a:solidFill>
                  <a:srgbClr val="000099"/>
                </a:solidFill>
              </a:rPr>
              <a:t>В целом, когда используются ассиметричные криптографические алгоритмы, </a:t>
            </a:r>
            <a:r>
              <a:rPr lang="ru-RU" i="1">
                <a:solidFill>
                  <a:srgbClr val="FF0066"/>
                </a:solidFill>
              </a:rPr>
              <a:t>целесообразно</a:t>
            </a:r>
            <a:r>
              <a:rPr lang="ru-RU">
                <a:solidFill>
                  <a:srgbClr val="000099"/>
                </a:solidFill>
              </a:rPr>
              <a:t> в начале осуществлять криптопреобразования для обеспечения целостности или неотказуемости, и только потом зашифровывать подписанные данные или данные, защищённые с помощью КПС.</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971550" y="1125538"/>
            <a:ext cx="7921625" cy="4994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400" i="1" dirty="0">
                <a:solidFill>
                  <a:srgbClr val="FF0066"/>
                </a:solidFill>
              </a:rPr>
              <a:t>Противоположным примером, когда необходимо использовать две СЛБ в обратном порядке</a:t>
            </a:r>
            <a:r>
              <a:rPr lang="ru-RU" sz="2400" dirty="0">
                <a:solidFill>
                  <a:srgbClr val="000099"/>
                </a:solidFill>
              </a:rPr>
              <a:t> (т.е. </a:t>
            </a:r>
            <a:r>
              <a:rPr lang="ru-RU" sz="2400" dirty="0" smtClean="0">
                <a:solidFill>
                  <a:srgbClr val="000099"/>
                </a:solidFill>
              </a:rPr>
              <a:t>СЛКН </a:t>
            </a:r>
            <a:r>
              <a:rPr lang="ru-RU" sz="2400" dirty="0">
                <a:solidFill>
                  <a:srgbClr val="000099"/>
                </a:solidFill>
              </a:rPr>
              <a:t>первой), является случай, в котором службы используются между различными взаимодействующими сторонами, а одной стороне необходимо проверить целостность шифртекста при условии, что её запрещено знать открытый текст. </a:t>
            </a:r>
            <a:r>
              <a:rPr lang="ru-RU" sz="2400" i="1" dirty="0">
                <a:solidFill>
                  <a:srgbClr val="FF0066"/>
                </a:solidFill>
              </a:rPr>
              <a:t>Такая ситуация характерна для систем обмена сообщениями</a:t>
            </a:r>
            <a:r>
              <a:rPr lang="ru-RU" sz="2400" dirty="0">
                <a:solidFill>
                  <a:srgbClr val="000099"/>
                </a:solidFill>
              </a:rPr>
              <a:t>, в которых ретрансляционному узлу может понадобиться проверка целостности и источника сообщения, но вместе с тем ему запрещено знать текст сообщения.</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971550" y="1325563"/>
            <a:ext cx="7921625" cy="45926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i="1" dirty="0">
                <a:solidFill>
                  <a:srgbClr val="FF0066"/>
                </a:solidFill>
              </a:rPr>
              <a:t>Использование </a:t>
            </a:r>
            <a:r>
              <a:rPr lang="ru-RU" sz="2600" i="1" dirty="0" smtClean="0">
                <a:solidFill>
                  <a:srgbClr val="FF0066"/>
                </a:solidFill>
              </a:rPr>
              <a:t>СЛЦЛ </a:t>
            </a:r>
            <a:r>
              <a:rPr lang="ru-RU" sz="2600" i="1" dirty="0">
                <a:solidFill>
                  <a:srgbClr val="FF0066"/>
                </a:solidFill>
              </a:rPr>
              <a:t>и </a:t>
            </a:r>
            <a:r>
              <a:rPr lang="ru-RU" sz="2600" i="1" dirty="0" smtClean="0">
                <a:solidFill>
                  <a:srgbClr val="FF0066"/>
                </a:solidFill>
              </a:rPr>
              <a:t>СЛКН </a:t>
            </a:r>
            <a:r>
              <a:rPr lang="ru-RU" sz="2600" i="1" dirty="0">
                <a:solidFill>
                  <a:srgbClr val="FF0066"/>
                </a:solidFill>
              </a:rPr>
              <a:t>в</a:t>
            </a:r>
            <a:r>
              <a:rPr lang="ru-RU" sz="2600" dirty="0">
                <a:solidFill>
                  <a:srgbClr val="000099"/>
                </a:solidFill>
              </a:rPr>
              <a:t> рассмотренном </a:t>
            </a:r>
            <a:r>
              <a:rPr lang="ru-RU" sz="2600" i="1" dirty="0">
                <a:solidFill>
                  <a:srgbClr val="FF0066"/>
                </a:solidFill>
              </a:rPr>
              <a:t>противоположном порядке несёт определённые риски</a:t>
            </a:r>
            <a:r>
              <a:rPr lang="ru-RU" sz="2600" dirty="0">
                <a:solidFill>
                  <a:srgbClr val="000099"/>
                </a:solidFill>
              </a:rPr>
              <a:t>, связанные с тем, что </a:t>
            </a:r>
            <a:r>
              <a:rPr lang="ru-RU" sz="2600" dirty="0" smtClean="0">
                <a:solidFill>
                  <a:srgbClr val="000099"/>
                </a:solidFill>
              </a:rPr>
              <a:t>СЛЦЛ </a:t>
            </a:r>
            <a:r>
              <a:rPr lang="ru-RU" sz="2600" dirty="0">
                <a:solidFill>
                  <a:srgbClr val="000099"/>
                </a:solidFill>
              </a:rPr>
              <a:t>не сможет обеспечивать </a:t>
            </a:r>
            <a:r>
              <a:rPr lang="ru-RU" sz="2600" dirty="0" smtClean="0">
                <a:solidFill>
                  <a:srgbClr val="000099"/>
                </a:solidFill>
              </a:rPr>
              <a:t>СЛНТ. </a:t>
            </a:r>
            <a:r>
              <a:rPr lang="ru-RU" sz="2600" dirty="0">
                <a:solidFill>
                  <a:srgbClr val="000099"/>
                </a:solidFill>
              </a:rPr>
              <a:t>Если всё-таки необходимо использовать все три службы, и требуется обратный порядок применения </a:t>
            </a:r>
            <a:r>
              <a:rPr lang="ru-RU" sz="2600" dirty="0" smtClean="0">
                <a:solidFill>
                  <a:srgbClr val="000099"/>
                </a:solidFill>
              </a:rPr>
              <a:t>СЛЦЛ </a:t>
            </a:r>
            <a:r>
              <a:rPr lang="ru-RU" sz="2600" dirty="0">
                <a:solidFill>
                  <a:srgbClr val="000099"/>
                </a:solidFill>
              </a:rPr>
              <a:t>и </a:t>
            </a:r>
            <a:r>
              <a:rPr lang="ru-RU" sz="2600" dirty="0" smtClean="0">
                <a:solidFill>
                  <a:srgbClr val="000099"/>
                </a:solidFill>
              </a:rPr>
              <a:t>СЛКН, </a:t>
            </a:r>
            <a:r>
              <a:rPr lang="ru-RU" sz="2600" dirty="0">
                <a:solidFill>
                  <a:srgbClr val="000099"/>
                </a:solidFill>
              </a:rPr>
              <a:t>то можно использовать два </a:t>
            </a:r>
            <a:r>
              <a:rPr lang="ru-RU" sz="2600" dirty="0" smtClean="0">
                <a:solidFill>
                  <a:srgbClr val="000099"/>
                </a:solidFill>
              </a:rPr>
              <a:t>СПЦЛ, </a:t>
            </a:r>
            <a:r>
              <a:rPr lang="ru-RU" sz="2600" dirty="0">
                <a:solidFill>
                  <a:srgbClr val="000099"/>
                </a:solidFill>
              </a:rPr>
              <a:t>причём первый до применения </a:t>
            </a:r>
            <a:r>
              <a:rPr lang="ru-RU" sz="2600" dirty="0" smtClean="0">
                <a:solidFill>
                  <a:srgbClr val="000099"/>
                </a:solidFill>
              </a:rPr>
              <a:t>СПКН, </a:t>
            </a:r>
            <a:r>
              <a:rPr lang="ru-RU" sz="2600" dirty="0">
                <a:solidFill>
                  <a:srgbClr val="000099"/>
                </a:solidFill>
              </a:rPr>
              <a:t>а второй — после. Примером такой ситуации является система обмена сообщениями.</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927100" y="1073150"/>
            <a:ext cx="7921625"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000" i="1" dirty="0">
                <a:solidFill>
                  <a:srgbClr val="FF0066"/>
                </a:solidFill>
              </a:rPr>
              <a:t>Если защита конфиденциальности обеспечена</a:t>
            </a:r>
            <a:r>
              <a:rPr lang="ru-RU" sz="3000" dirty="0">
                <a:solidFill>
                  <a:srgbClr val="000099"/>
                </a:solidFill>
              </a:rPr>
              <a:t>, то в сообщение могут быть помещены две различные ЭЦП (первая ЭЦП формируется по шифртексту для защиты от вскрытия сообщения при его обработке в ретрансляционном узле, а вторая ЭЦП формируется по открытому тексту для предоставления получателю доказательства неотказуемости источника).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971550" y="1868488"/>
            <a:ext cx="7921625" cy="4381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i="1">
                <a:solidFill>
                  <a:srgbClr val="FF0066"/>
                </a:solidFill>
              </a:rPr>
              <a:t>Отказ в обслуживании (</a:t>
            </a:r>
            <a:r>
              <a:rPr lang="en-US" sz="2400" i="1">
                <a:solidFill>
                  <a:srgbClr val="FF0066"/>
                </a:solidFill>
              </a:rPr>
              <a:t>denial of service</a:t>
            </a:r>
            <a:r>
              <a:rPr lang="ru-RU" sz="2400" i="1">
                <a:solidFill>
                  <a:srgbClr val="FF0066"/>
                </a:solidFill>
              </a:rPr>
              <a:t>, </a:t>
            </a:r>
            <a:r>
              <a:rPr lang="en-US" sz="2400" i="1">
                <a:solidFill>
                  <a:srgbClr val="FF0066"/>
                </a:solidFill>
              </a:rPr>
              <a:t>DoS</a:t>
            </a:r>
            <a:r>
              <a:rPr lang="ru-RU" sz="2400" i="1">
                <a:solidFill>
                  <a:srgbClr val="FF0066"/>
                </a:solidFill>
              </a:rPr>
              <a:t>-атака)</a:t>
            </a:r>
            <a:r>
              <a:rPr lang="ru-RU" sz="2400">
                <a:solidFill>
                  <a:srgbClr val="000099"/>
                </a:solidFill>
              </a:rPr>
              <a:t> наступает всякий раз тогда, когда качество обслуживания падает ниже требуемого уровня, включая событие, когда служба (услуга) становится вообще недоступной. Такой отказ в обслуживании может быть следствием внешней атаки нарушителя или нештатных (катастрофических) событий (например, шторм или землетрясение). </a:t>
            </a:r>
            <a:r>
              <a:rPr lang="ru-RU" sz="2400" i="1">
                <a:solidFill>
                  <a:srgbClr val="FF0066"/>
                </a:solidFill>
              </a:rPr>
              <a:t>Доступность </a:t>
            </a:r>
            <a:r>
              <a:rPr lang="ru-RU" sz="2400">
                <a:solidFill>
                  <a:srgbClr val="000099"/>
                </a:solidFill>
              </a:rPr>
              <a:t>представляет собой условие, при котором не возможен отказ в обслуживании или не возможно резкое снижение качество связи (соединения).</a:t>
            </a:r>
          </a:p>
        </p:txBody>
      </p:sp>
      <p:sp>
        <p:nvSpPr>
          <p:cNvPr id="194564" name="Rectangle 4"/>
          <p:cNvSpPr>
            <a:spLocks noChangeArrowheads="1"/>
          </p:cNvSpPr>
          <p:nvPr/>
        </p:nvSpPr>
        <p:spPr bwMode="auto">
          <a:xfrm>
            <a:off x="755650" y="836613"/>
            <a:ext cx="8388350" cy="8763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b="1" i="1">
                <a:solidFill>
                  <a:srgbClr val="FF3300"/>
                </a:solidFill>
                <a:latin typeface="Arial" charset="0"/>
              </a:rPr>
              <a:t>V. </a:t>
            </a:r>
            <a:r>
              <a:rPr lang="ru-RU" b="1" i="1">
                <a:solidFill>
                  <a:srgbClr val="FF3300"/>
                </a:solidFill>
                <a:latin typeface="Arial" charset="0"/>
              </a:rPr>
              <a:t>Отказ в обслуживании и доступность</a:t>
            </a:r>
            <a:endParaRPr lang="en-GB" sz="30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971550" y="984250"/>
            <a:ext cx="7921625" cy="52149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i="1" dirty="0">
                <a:solidFill>
                  <a:srgbClr val="FF0066"/>
                </a:solidFill>
              </a:rPr>
              <a:t>Условия для отказа в обслуживании не всегда возможно предотвратить</a:t>
            </a:r>
            <a:r>
              <a:rPr lang="ru-RU" sz="2400" dirty="0">
                <a:solidFill>
                  <a:srgbClr val="000099"/>
                </a:solidFill>
              </a:rPr>
              <a:t>. Для выявления отказа в обслуживании могут использоваться СЛБ, чтобы в последующем провести необходимые корректирующие процедуры (настройки). </a:t>
            </a:r>
            <a:r>
              <a:rPr lang="ru-RU" sz="2400" i="1" dirty="0">
                <a:solidFill>
                  <a:srgbClr val="FF0066"/>
                </a:solidFill>
              </a:rPr>
              <a:t>Однако факт выявления такого отказа не способен определить, было ли это обусловлено поведённой атакой нарушителя или нештатным (катастрофическим) событием</a:t>
            </a:r>
            <a:r>
              <a:rPr lang="ru-RU" sz="2400" dirty="0">
                <a:solidFill>
                  <a:srgbClr val="000099"/>
                </a:solidFill>
              </a:rPr>
              <a:t>. В соответствие с ПЛБ, при обнаружении условий для отказа в обслуживании, возможно, потребуется </a:t>
            </a:r>
            <a:r>
              <a:rPr lang="ru-RU" sz="2400" dirty="0">
                <a:solidFill>
                  <a:srgbClr val="FF0066"/>
                </a:solidFill>
              </a:rPr>
              <a:t>регистрация этого события</a:t>
            </a:r>
            <a:r>
              <a:rPr lang="ru-RU" sz="2400" dirty="0">
                <a:solidFill>
                  <a:srgbClr val="000099"/>
                </a:solidFill>
              </a:rPr>
              <a:t> (для последующего проведения аудиторской проверки) и </a:t>
            </a:r>
            <a:r>
              <a:rPr lang="ru-RU" sz="2400" i="1" dirty="0">
                <a:solidFill>
                  <a:srgbClr val="FF0066"/>
                </a:solidFill>
              </a:rPr>
              <a:t>передача сигнала оповещения об опасности</a:t>
            </a:r>
            <a:r>
              <a:rPr lang="ru-RU" sz="2400" dirty="0">
                <a:solidFill>
                  <a:srgbClr val="000099"/>
                </a:solidFill>
              </a:rPr>
              <a:t> в средство обработки таких сигналов.</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927100" y="850900"/>
            <a:ext cx="7921625" cy="52960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400" i="1" dirty="0">
                <a:solidFill>
                  <a:srgbClr val="FF0066"/>
                </a:solidFill>
              </a:rPr>
              <a:t>После того, как условие отказа в обслуживании было установлено</a:t>
            </a:r>
            <a:r>
              <a:rPr lang="ru-RU" sz="2400" dirty="0">
                <a:solidFill>
                  <a:srgbClr val="000099"/>
                </a:solidFill>
              </a:rPr>
              <a:t>, могут использоваться СЛБ для своих собственных корректировок и для возвращения к приемлемому уровню качества обслуживания. </a:t>
            </a:r>
            <a:r>
              <a:rPr lang="ru-RU" sz="2400" i="1" dirty="0">
                <a:solidFill>
                  <a:srgbClr val="FF0066"/>
                </a:solidFill>
              </a:rPr>
              <a:t>Для обнаружения условий отказа и для поведения корректирующих процедур (настроек) могут использоваться СЛБ</a:t>
            </a:r>
            <a:r>
              <a:rPr lang="ru-RU" sz="2400" dirty="0">
                <a:solidFill>
                  <a:srgbClr val="000099"/>
                </a:solidFill>
              </a:rPr>
              <a:t>, а также другие обеспечивающие службы, не связанные с безопасностью (например, перенаправление трафика по другим каналам и линиям связи, включение средств резервного копирования и хранения или перевод резервных средств обработки в интерактивный режим).</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971550" y="939800"/>
            <a:ext cx="7921625" cy="541686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Многие различные службы являются объектами </a:t>
            </a:r>
            <a:r>
              <a:rPr lang="en-US" i="1" dirty="0">
                <a:solidFill>
                  <a:srgbClr val="FF0066"/>
                </a:solidFill>
              </a:rPr>
              <a:t>DoS</a:t>
            </a:r>
            <a:r>
              <a:rPr lang="ru-RU" i="1" dirty="0">
                <a:solidFill>
                  <a:srgbClr val="FF0066"/>
                </a:solidFill>
              </a:rPr>
              <a:t>-атак</a:t>
            </a:r>
            <a:r>
              <a:rPr lang="ru-RU" dirty="0">
                <a:solidFill>
                  <a:srgbClr val="000099"/>
                </a:solidFill>
              </a:rPr>
              <a:t>, а способы, используемые для их предотвращения, могут варьироваться в зависимости от вида защищаемой прикладной системы. Это означает, что </a:t>
            </a:r>
            <a:r>
              <a:rPr lang="ru-RU" i="1" dirty="0">
                <a:solidFill>
                  <a:srgbClr val="FF0066"/>
                </a:solidFill>
              </a:rPr>
              <a:t>невозможно с помощью какого-либо стандартного метода классифицировать способы защиты от </a:t>
            </a:r>
            <a:r>
              <a:rPr lang="en-US" i="1" dirty="0">
                <a:solidFill>
                  <a:srgbClr val="FF0066"/>
                </a:solidFill>
              </a:rPr>
              <a:t>DoS</a:t>
            </a:r>
            <a:r>
              <a:rPr lang="ru-RU" i="1" dirty="0">
                <a:solidFill>
                  <a:srgbClr val="FF0066"/>
                </a:solidFill>
              </a:rPr>
              <a:t>-атак</a:t>
            </a:r>
            <a:r>
              <a:rPr lang="ru-RU" dirty="0">
                <a:solidFill>
                  <a:srgbClr val="000099"/>
                </a:solidFill>
              </a:rPr>
              <a:t>.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971550" y="1428750"/>
            <a:ext cx="7921625" cy="4876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800" dirty="0">
                <a:solidFill>
                  <a:srgbClr val="000099"/>
                </a:solidFill>
              </a:rPr>
              <a:t>На практике могут понадобиться </a:t>
            </a:r>
            <a:r>
              <a:rPr lang="ru-RU" sz="2800" i="1" dirty="0">
                <a:solidFill>
                  <a:srgbClr val="FF0066"/>
                </a:solidFill>
              </a:rPr>
              <a:t>дополнительные средства обеспечения безопасности</a:t>
            </a:r>
            <a:r>
              <a:rPr lang="ru-RU" sz="2800" dirty="0">
                <a:solidFill>
                  <a:srgbClr val="000099"/>
                </a:solidFill>
              </a:rPr>
              <a:t>, которые не были представлены ранее (например, </a:t>
            </a:r>
            <a:r>
              <a:rPr lang="ru-RU" sz="2800" i="1" dirty="0">
                <a:solidFill>
                  <a:srgbClr val="FF0066"/>
                </a:solidFill>
              </a:rPr>
              <a:t>средства обеспечения физической и персональной безопасности</a:t>
            </a:r>
            <a:r>
              <a:rPr lang="ru-RU" sz="2800" dirty="0">
                <a:solidFill>
                  <a:srgbClr val="000099"/>
                </a:solidFill>
              </a:rPr>
              <a:t>). Однако такие средства в данной лекции не рассматриваются. Тем не менее, использование таких дополнительных средств обеспечения безопасности может даже исключить необходимость использования некоторых рассмотренных ранее СЛБ.</a:t>
            </a:r>
          </a:p>
        </p:txBody>
      </p:sp>
      <p:sp>
        <p:nvSpPr>
          <p:cNvPr id="198660" name="Rectangle 4"/>
          <p:cNvSpPr>
            <a:spLocks noChangeArrowheads="1"/>
          </p:cNvSpPr>
          <p:nvPr/>
        </p:nvSpPr>
        <p:spPr bwMode="auto">
          <a:xfrm>
            <a:off x="755650" y="836613"/>
            <a:ext cx="8388350" cy="4381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b="1" i="1">
                <a:solidFill>
                  <a:srgbClr val="FF3300"/>
                </a:solidFill>
                <a:latin typeface="Arial" charset="0"/>
              </a:rPr>
              <a:t>Заключение</a:t>
            </a:r>
            <a:endParaRPr lang="en-GB" sz="30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971550" y="1427163"/>
            <a:ext cx="7921625" cy="4600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i="1">
                <a:solidFill>
                  <a:srgbClr val="FF0066"/>
                </a:solidFill>
              </a:rPr>
              <a:t>Любое действие может быть связано с обеспечением безопасности</a:t>
            </a:r>
            <a:r>
              <a:rPr lang="ru-RU">
                <a:solidFill>
                  <a:srgbClr val="000099"/>
                </a:solidFill>
              </a:rPr>
              <a:t> даже тогда, когда оно на текущий момент времени не является объектом способов обеспечения безопасности, которые могли бы его «заставить» выполнять требования любой ПЛБ, хоть как-то касающейся их применения.</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971550" y="1427163"/>
            <a:ext cx="7921625" cy="4600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a:solidFill>
                  <a:srgbClr val="000099"/>
                </a:solidFill>
              </a:rPr>
              <a:t>Соответственно, действия, выполнение которых может быть прервано (или вообще прекращено) из-за любых перестановок групп элементов, могут сами зависеть от процедур обеспечения безопасности, а также могут в дальнейшем стать контролируемыми объектами со стороны СПБ.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971550" y="1171575"/>
            <a:ext cx="7850188" cy="51117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i="1">
                <a:solidFill>
                  <a:srgbClr val="FF0066"/>
                </a:solidFill>
              </a:rPr>
              <a:t>В открытых системах элементами ССБ являются логические или физические элементы</a:t>
            </a:r>
            <a:r>
              <a:rPr lang="ru-RU">
                <a:solidFill>
                  <a:srgbClr val="000099"/>
                </a:solidFill>
              </a:rPr>
              <a:t>, например, существующие открытые системы, прикладные процессы, объекты </a:t>
            </a:r>
            <a:r>
              <a:rPr lang="en-US" i="1">
                <a:solidFill>
                  <a:srgbClr val="000099"/>
                </a:solidFill>
              </a:rPr>
              <a:t>N</a:t>
            </a:r>
            <a:r>
              <a:rPr lang="ru-RU">
                <a:solidFill>
                  <a:srgbClr val="000099"/>
                </a:solidFill>
              </a:rPr>
              <a:t>-го уровня ЭМВОС, элементы протокольных данных </a:t>
            </a:r>
            <a:r>
              <a:rPr lang="en-US" i="1">
                <a:solidFill>
                  <a:srgbClr val="000099"/>
                </a:solidFill>
              </a:rPr>
              <a:t>N</a:t>
            </a:r>
            <a:r>
              <a:rPr lang="ru-RU">
                <a:solidFill>
                  <a:srgbClr val="000099"/>
                </a:solidFill>
              </a:rPr>
              <a:t>-го уровня ЭМВОС, ретрансляторы и </a:t>
            </a:r>
            <a:r>
              <a:rPr lang="ru-RU" i="1">
                <a:solidFill>
                  <a:srgbClr val="FF0066"/>
                </a:solidFill>
              </a:rPr>
              <a:t>пользователи</a:t>
            </a:r>
            <a:r>
              <a:rPr lang="ru-RU">
                <a:solidFill>
                  <a:srgbClr val="000099"/>
                </a:solidFill>
              </a:rPr>
              <a:t> существующих открытых систем.</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928670"/>
            <a:ext cx="7921625" cy="54990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spcBef>
                <a:spcPts val="0"/>
              </a:spcBef>
            </a:pPr>
            <a:r>
              <a:rPr lang="ru-RU" sz="2800" dirty="0">
                <a:solidFill>
                  <a:srgbClr val="000099"/>
                </a:solidFill>
              </a:rPr>
              <a:t>Многие прикладные системы, архитектура которых соответствует </a:t>
            </a:r>
            <a:r>
              <a:rPr lang="ru-RU" sz="2800" i="1" dirty="0">
                <a:solidFill>
                  <a:srgbClr val="FF0066"/>
                </a:solidFill>
              </a:rPr>
              <a:t>эталонной </a:t>
            </a:r>
            <a:r>
              <a:rPr lang="ru-RU" sz="2800" i="1" dirty="0" smtClean="0">
                <a:solidFill>
                  <a:srgbClr val="FF0066"/>
                </a:solidFill>
              </a:rPr>
              <a:t>модели </a:t>
            </a:r>
            <a:r>
              <a:rPr lang="ru-RU" sz="2800" i="1" dirty="0">
                <a:solidFill>
                  <a:srgbClr val="FF0066"/>
                </a:solidFill>
              </a:rPr>
              <a:t>взаимодействия открытых систем (ЭМВОС</a:t>
            </a:r>
            <a:r>
              <a:rPr lang="ru-RU" sz="2800" i="1" dirty="0" smtClean="0">
                <a:solidFill>
                  <a:srgbClr val="FF0066"/>
                </a:solidFill>
              </a:rPr>
              <a:t>) или Интернет-архитектуре</a:t>
            </a:r>
            <a:r>
              <a:rPr lang="ru-RU" sz="2800" dirty="0" smtClean="0">
                <a:solidFill>
                  <a:srgbClr val="000099"/>
                </a:solidFill>
              </a:rPr>
              <a:t>, </a:t>
            </a:r>
            <a:r>
              <a:rPr lang="ru-RU" sz="2800" dirty="0">
                <a:solidFill>
                  <a:srgbClr val="000099"/>
                </a:solidFill>
              </a:rPr>
              <a:t>предъявляют </a:t>
            </a:r>
            <a:r>
              <a:rPr lang="ru-RU" sz="2800" dirty="0" smtClean="0">
                <a:solidFill>
                  <a:srgbClr val="000099"/>
                </a:solidFill>
              </a:rPr>
              <a:t>жёсткие </a:t>
            </a:r>
            <a:r>
              <a:rPr lang="ru-RU" sz="2800" dirty="0">
                <a:solidFill>
                  <a:srgbClr val="000099"/>
                </a:solidFill>
              </a:rPr>
              <a:t>требования по обеспечению безопасности для защиты от угроз, возникающих при информационном взаимодействии. Термин </a:t>
            </a:r>
            <a:r>
              <a:rPr lang="ru-RU" sz="2800" i="1" dirty="0">
                <a:solidFill>
                  <a:srgbClr val="FF0066"/>
                </a:solidFill>
              </a:rPr>
              <a:t>открытые системы</a:t>
            </a:r>
            <a:r>
              <a:rPr lang="ru-RU" sz="2800" dirty="0">
                <a:solidFill>
                  <a:srgbClr val="000099"/>
                </a:solidFill>
              </a:rPr>
              <a:t> включает базы данных, распределённые прикладные системы, открытую распределённую обработку и взаимодействие самих </a:t>
            </a:r>
            <a:r>
              <a:rPr lang="ru-RU" sz="2800" dirty="0" smtClean="0">
                <a:solidFill>
                  <a:srgbClr val="000099"/>
                </a:solidFill>
              </a:rPr>
              <a:t>ИТС. </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971550" y="1243013"/>
            <a:ext cx="7921625" cy="49434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buClr>
                <a:srgbClr val="FF0066"/>
              </a:buClr>
              <a:buSzPct val="80000"/>
              <a:buFont typeface="Wingdings" pitchFamily="2" charset="2"/>
              <a:buNone/>
            </a:pPr>
            <a:r>
              <a:rPr lang="ru-RU" sz="3600">
                <a:solidFill>
                  <a:srgbClr val="000099"/>
                </a:solidFill>
              </a:rPr>
              <a:t>Очень часто возникает </a:t>
            </a:r>
            <a:r>
              <a:rPr lang="ru-RU" sz="3600" i="1">
                <a:solidFill>
                  <a:srgbClr val="FF0066"/>
                </a:solidFill>
              </a:rPr>
              <a:t>необходимость отделения пользователей от других элементов в ССБ</a:t>
            </a:r>
            <a:r>
              <a:rPr lang="ru-RU" sz="3600">
                <a:solidFill>
                  <a:srgbClr val="000099"/>
                </a:solidFill>
              </a:rPr>
              <a:t>. В таких случаях для обозначения всех элементов, не относящих к пользователям, используется термин </a:t>
            </a:r>
            <a:r>
              <a:rPr lang="ru-RU" sz="3600" i="1">
                <a:solidFill>
                  <a:srgbClr val="FF0066"/>
                </a:solidFill>
              </a:rPr>
              <a:t>объекты данных</a:t>
            </a:r>
            <a:r>
              <a:rPr lang="ru-RU" sz="3600">
                <a:solidFill>
                  <a:srgbClr val="000099"/>
                </a:solidFill>
              </a:rPr>
              <a:t> (</a:t>
            </a:r>
            <a:r>
              <a:rPr lang="en-US" sz="3600">
                <a:solidFill>
                  <a:srgbClr val="000099"/>
                </a:solidFill>
              </a:rPr>
              <a:t>data objects</a:t>
            </a:r>
            <a:r>
              <a:rPr lang="ru-RU" sz="3600">
                <a:solidFill>
                  <a:srgbClr val="000099"/>
                </a:solidFill>
              </a:rPr>
              <a:t>).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71550" y="1458913"/>
            <a:ext cx="7921625" cy="5010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pPr>
            <a:r>
              <a:rPr lang="ru-RU" sz="2600" i="1">
                <a:solidFill>
                  <a:srgbClr val="FF0066"/>
                </a:solidFill>
              </a:rPr>
              <a:t>ПЛБ отражает требования к обеспечению безопасности в ССБ в целом</a:t>
            </a:r>
            <a:r>
              <a:rPr lang="ru-RU" sz="2600">
                <a:solidFill>
                  <a:srgbClr val="000099"/>
                </a:solidFill>
              </a:rPr>
              <a:t>. Например, ПЛБ может определять требования, которые устанавливаются, либо для всех участников ССБ при функционировании в определённых условиях, либо для всей информации, циркулирующей в ССБ. ПЛБ, в итоге, будет применяться (реализовываться) СЛБ, которые, в свою очередь, будут определены в соответствие с требованиями ПЛБ, а СПБ будут выбираться, исходя из применяемых СЛБ.</a:t>
            </a:r>
          </a:p>
        </p:txBody>
      </p:sp>
      <p:sp>
        <p:nvSpPr>
          <p:cNvPr id="95236" name="Rectangle 4"/>
          <p:cNvSpPr>
            <a:spLocks noChangeArrowheads="1"/>
          </p:cNvSpPr>
          <p:nvPr/>
        </p:nvSpPr>
        <p:spPr bwMode="auto">
          <a:xfrm>
            <a:off x="755650" y="90805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1.2.1</a:t>
            </a:r>
            <a:r>
              <a:rPr lang="ru-RU" sz="2800" b="1" i="1">
                <a:solidFill>
                  <a:srgbClr val="FF3300"/>
                </a:solidFill>
                <a:latin typeface="Arial" charset="0"/>
              </a:rPr>
              <a:t>.</a:t>
            </a:r>
            <a:r>
              <a:rPr lang="en-US" sz="2800" b="1" i="1">
                <a:solidFill>
                  <a:srgbClr val="FF3300"/>
                </a:solidFill>
                <a:latin typeface="Arial" charset="0"/>
              </a:rPr>
              <a:t> </a:t>
            </a:r>
            <a:r>
              <a:rPr lang="ru-RU" sz="2800" b="1" i="1">
                <a:solidFill>
                  <a:srgbClr val="FF3300"/>
                </a:solidFill>
                <a:latin typeface="Arial" charset="0"/>
              </a:rPr>
              <a:t>ПЛБ и правила ПЛБ</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971550" y="1027113"/>
            <a:ext cx="7921625" cy="5283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800">
                <a:solidFill>
                  <a:srgbClr val="000099"/>
                </a:solidFill>
              </a:rPr>
              <a:t>Решение относительно применения того или иного СПБ будет приниматься, исходя из последствий от реализации возможных угроз и объема ресурсов, необходимых для парирования таких угроз. </a:t>
            </a:r>
          </a:p>
          <a:p>
            <a:pPr>
              <a:lnSpc>
                <a:spcPct val="95000"/>
              </a:lnSpc>
            </a:pPr>
            <a:r>
              <a:rPr lang="ru-RU" sz="2800" i="1">
                <a:solidFill>
                  <a:srgbClr val="FF0066"/>
                </a:solidFill>
              </a:rPr>
              <a:t>ПЛБ формально представляется как совокупность наиболее общих принципов зафиксированных на естественном языке</a:t>
            </a:r>
            <a:r>
              <a:rPr lang="ru-RU" sz="2800">
                <a:solidFill>
                  <a:srgbClr val="000099"/>
                </a:solidFill>
              </a:rPr>
              <a:t>. Эти принципы отражают требования по обеспечению безопасности соответствующей организации или участников ССБ.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971550" y="1171575"/>
            <a:ext cx="7850188"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a:solidFill>
                  <a:srgbClr val="000099"/>
                </a:solidFill>
              </a:rPr>
              <a:t>Перед тем, как эти требования могут быть отражены в реальных открытых системах, ПЛБ должна быть изменена, причём так, чтобы из неё можно было выделить набор правил ПЛБ. </a:t>
            </a:r>
            <a:r>
              <a:rPr lang="ru-RU" sz="2600" i="1">
                <a:solidFill>
                  <a:srgbClr val="FF0066"/>
                </a:solidFill>
              </a:rPr>
              <a:t>Представление таких требований в форме правил ПЛБ является чисто технической задачей</a:t>
            </a:r>
            <a:r>
              <a:rPr lang="ru-RU" sz="2600">
                <a:solidFill>
                  <a:srgbClr val="000099"/>
                </a:solidFill>
              </a:rPr>
              <a:t>. </a:t>
            </a:r>
            <a:r>
              <a:rPr lang="ru-RU" sz="2600" i="1">
                <a:solidFill>
                  <a:srgbClr val="FF0066"/>
                </a:solidFill>
              </a:rPr>
              <a:t>ПЛБ накладывает ограничения на деятельность элементов, являющихся её объектами</a:t>
            </a:r>
            <a:r>
              <a:rPr lang="ru-RU" sz="2600">
                <a:solidFill>
                  <a:srgbClr val="000099"/>
                </a:solidFill>
              </a:rPr>
              <a:t>, либо путём требования точного выполнения определённого действия, либо путём наложения запрета на выполнение определённых действий.</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971550" y="1171575"/>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a:solidFill>
                  <a:srgbClr val="000099"/>
                </a:solidFill>
              </a:rPr>
              <a:t>Кроме того, </a:t>
            </a:r>
            <a:r>
              <a:rPr lang="ru-RU" sz="2800" i="1">
                <a:solidFill>
                  <a:srgbClr val="FF0066"/>
                </a:solidFill>
              </a:rPr>
              <a:t>ПЛБ может предоставлять элементам право на выполнение (осуществление) некоторой части определённых действий</a:t>
            </a:r>
            <a:r>
              <a:rPr lang="ru-RU" sz="2800">
                <a:solidFill>
                  <a:srgbClr val="000099"/>
                </a:solidFill>
              </a:rPr>
              <a:t>.</a:t>
            </a:r>
          </a:p>
          <a:p>
            <a:r>
              <a:rPr lang="ru-RU" sz="2800" i="1">
                <a:solidFill>
                  <a:srgbClr val="FF0066"/>
                </a:solidFill>
              </a:rPr>
              <a:t>Правила ПЛБ для ССБ бывают дух типов</a:t>
            </a:r>
            <a:r>
              <a:rPr lang="ru-RU" sz="2800">
                <a:solidFill>
                  <a:srgbClr val="000099"/>
                </a:solidFill>
              </a:rPr>
              <a:t>, те которые затрагивают вопросы функционирования в рамках одного ССБ, и те, которые затрагивают вопросы функционального взаимодействия двух и более ССБ. Правила ПЛБ второго типа называются </a:t>
            </a:r>
            <a:r>
              <a:rPr lang="ru-RU" sz="2800" i="1">
                <a:solidFill>
                  <a:srgbClr val="FF0066"/>
                </a:solidFill>
              </a:rPr>
              <a:t>правилами безопасного взаимодействия</a:t>
            </a:r>
            <a:r>
              <a:rPr lang="ru-RU" sz="2800">
                <a:solidFill>
                  <a:srgbClr val="000099"/>
                </a:solidFill>
              </a:rPr>
              <a:t>. </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71550" y="1171575"/>
            <a:ext cx="7921625"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ПЛБ, кроме того, может устанавливать правила взаимодействия между всеми ССБ, а также — правила взаимодействия определённой группы ССБ.</a:t>
            </a:r>
          </a:p>
          <a:p>
            <a:r>
              <a:rPr lang="ru-RU" sz="3000" i="1">
                <a:solidFill>
                  <a:srgbClr val="FF0066"/>
                </a:solidFill>
              </a:rPr>
              <a:t>Правила ПЛБ для ССБ должны всегда быть актуальными</a:t>
            </a:r>
            <a:r>
              <a:rPr lang="ru-RU" sz="3000">
                <a:solidFill>
                  <a:srgbClr val="000099"/>
                </a:solidFill>
              </a:rPr>
              <a:t>, так как сама система изменяется, могут изменяться её функциональные аспекты и соответственно ПЛБ ССБ тоже может корректироваться.</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971550" y="1458913"/>
            <a:ext cx="7921625" cy="1708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a:solidFill>
                  <a:srgbClr val="FF0066"/>
                </a:solidFill>
              </a:rPr>
              <a:t>Центр ССБ представляет</a:t>
            </a:r>
            <a:r>
              <a:rPr lang="ru-RU" sz="2800">
                <a:solidFill>
                  <a:srgbClr val="000099"/>
                </a:solidFill>
              </a:rPr>
              <a:t> собой ЦБ, который несёт ответственность за внедрение и выполнение ПЛБ в ССБ.</a:t>
            </a:r>
          </a:p>
          <a:p>
            <a:r>
              <a:rPr lang="ru-RU" sz="2800">
                <a:solidFill>
                  <a:srgbClr val="000099"/>
                </a:solidFill>
              </a:rPr>
              <a:t>Центр ССБ:</a:t>
            </a:r>
          </a:p>
        </p:txBody>
      </p:sp>
      <p:sp>
        <p:nvSpPr>
          <p:cNvPr id="100356" name="Rectangle 4"/>
          <p:cNvSpPr>
            <a:spLocks noChangeArrowheads="1"/>
          </p:cNvSpPr>
          <p:nvPr/>
        </p:nvSpPr>
        <p:spPr bwMode="auto">
          <a:xfrm>
            <a:off x="755650" y="90805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1.2.</a:t>
            </a:r>
            <a:r>
              <a:rPr lang="ru-RU" sz="2800" b="1" i="1">
                <a:solidFill>
                  <a:srgbClr val="FF3300"/>
                </a:solidFill>
                <a:latin typeface="Arial" charset="0"/>
              </a:rPr>
              <a:t>2.</a:t>
            </a:r>
            <a:r>
              <a:rPr lang="en-US" sz="2800" b="1" i="1">
                <a:solidFill>
                  <a:srgbClr val="FF3300"/>
                </a:solidFill>
                <a:latin typeface="Arial" charset="0"/>
              </a:rPr>
              <a:t> </a:t>
            </a:r>
            <a:r>
              <a:rPr lang="ru-RU" sz="2800" b="1" i="1">
                <a:solidFill>
                  <a:srgbClr val="FF3300"/>
                </a:solidFill>
                <a:latin typeface="Arial" charset="0"/>
              </a:rPr>
              <a:t>Центр ССБ</a:t>
            </a:r>
            <a:endParaRPr lang="en-GB" sz="2800" b="1" i="1">
              <a:solidFill>
                <a:srgbClr val="FF3300"/>
              </a:solidFill>
              <a:latin typeface="Arial" charset="0"/>
            </a:endParaRPr>
          </a:p>
        </p:txBody>
      </p:sp>
      <p:sp>
        <p:nvSpPr>
          <p:cNvPr id="100357" name="Text Box 5"/>
          <p:cNvSpPr txBox="1">
            <a:spLocks noChangeArrowheads="1"/>
          </p:cNvSpPr>
          <p:nvPr/>
        </p:nvSpPr>
        <p:spPr bwMode="auto">
          <a:xfrm>
            <a:off x="971550" y="3259138"/>
            <a:ext cx="7921625" cy="27781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600">
                <a:solidFill>
                  <a:srgbClr val="000099"/>
                </a:solidFill>
              </a:rPr>
              <a:t>может быть составным объектом. Такой объект должен быть идентифицируемым;</a:t>
            </a:r>
          </a:p>
          <a:p>
            <a:pPr marL="355600" indent="-355600" algn="l">
              <a:buClr>
                <a:srgbClr val="FF0066"/>
              </a:buClr>
              <a:buSzPct val="80000"/>
              <a:buFont typeface="Wingdings" pitchFamily="2" charset="2"/>
              <a:buChar char="q"/>
            </a:pPr>
            <a:r>
              <a:rPr lang="ru-RU" sz="2600">
                <a:solidFill>
                  <a:srgbClr val="000099"/>
                </a:solidFill>
              </a:rPr>
              <a:t>может, в зависимости от применяемой ПЛБ, субъектом которой может быть этот центр ССБ, делегировать ответственность за внедрение и выполнение ПЛБ одному или нескольким объектам; </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71550" y="2251075"/>
            <a:ext cx="7921625" cy="38989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solidFill>
                  <a:srgbClr val="000099"/>
                </a:solidFill>
              </a:rPr>
              <a:t>(</a:t>
            </a:r>
            <a:r>
              <a:rPr lang="ru-RU" i="1" u="sng">
                <a:solidFill>
                  <a:srgbClr val="FF0066"/>
                </a:solidFill>
              </a:rPr>
              <a:t>Примечание</a:t>
            </a:r>
            <a:r>
              <a:rPr lang="ru-RU" i="1">
                <a:solidFill>
                  <a:srgbClr val="FF0066"/>
                </a:solidFill>
              </a:rPr>
              <a:t>. ПЛБ может отсутствовать, если центр ССБ решил не вводить каких-либо ограничений.</a:t>
            </a:r>
            <a:r>
              <a:rPr lang="ru-RU">
                <a:solidFill>
                  <a:srgbClr val="000099"/>
                </a:solidFill>
              </a:rPr>
              <a:t>)</a:t>
            </a:r>
          </a:p>
          <a:p>
            <a:r>
              <a:rPr lang="ru-RU" i="1">
                <a:solidFill>
                  <a:srgbClr val="FF0066"/>
                </a:solidFill>
              </a:rPr>
              <a:t>Два ССБ считаются связанными</a:t>
            </a:r>
            <a:r>
              <a:rPr lang="ru-RU">
                <a:solidFill>
                  <a:srgbClr val="000099"/>
                </a:solidFill>
              </a:rPr>
              <a:t>, если их функционирование ограничивается только согласованием собственных ПЛБ. </a:t>
            </a:r>
          </a:p>
        </p:txBody>
      </p:sp>
      <p:sp>
        <p:nvSpPr>
          <p:cNvPr id="101381" name="Text Box 5"/>
          <p:cNvSpPr txBox="1">
            <a:spLocks noChangeArrowheads="1"/>
          </p:cNvSpPr>
          <p:nvPr/>
        </p:nvSpPr>
        <p:spPr bwMode="auto">
          <a:xfrm>
            <a:off x="971550" y="1314450"/>
            <a:ext cx="7921625" cy="7937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600">
                <a:solidFill>
                  <a:srgbClr val="000099"/>
                </a:solidFill>
              </a:rPr>
              <a:t>иметь центр ССБ над всеми элементами ССБ.</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71550" y="1773238"/>
            <a:ext cx="7921625" cy="12811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i="1">
                <a:solidFill>
                  <a:srgbClr val="FF0066"/>
                </a:solidFill>
              </a:rPr>
              <a:t>Концептуальное понятие ССБ считается основополагающим</a:t>
            </a:r>
            <a:r>
              <a:rPr lang="ru-RU" sz="2800">
                <a:solidFill>
                  <a:srgbClr val="000099"/>
                </a:solidFill>
              </a:rPr>
              <a:t> по двум следующим причинам:</a:t>
            </a:r>
          </a:p>
        </p:txBody>
      </p:sp>
      <p:sp>
        <p:nvSpPr>
          <p:cNvPr id="102404" name="Rectangle 4"/>
          <p:cNvSpPr>
            <a:spLocks noChangeArrowheads="1"/>
          </p:cNvSpPr>
          <p:nvPr/>
        </p:nvSpPr>
        <p:spPr bwMode="auto">
          <a:xfrm>
            <a:off x="755650" y="90805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1.2.</a:t>
            </a:r>
            <a:r>
              <a:rPr lang="ru-RU" sz="2800" b="1" i="1">
                <a:solidFill>
                  <a:srgbClr val="FF3300"/>
                </a:solidFill>
                <a:latin typeface="Arial" charset="0"/>
              </a:rPr>
              <a:t>3.</a:t>
            </a:r>
            <a:r>
              <a:rPr lang="en-US" sz="2800" b="1" i="1">
                <a:solidFill>
                  <a:srgbClr val="FF3300"/>
                </a:solidFill>
                <a:latin typeface="Arial" charset="0"/>
              </a:rPr>
              <a:t> </a:t>
            </a:r>
            <a:r>
              <a:rPr lang="ru-RU" sz="2800" b="1" i="1">
                <a:solidFill>
                  <a:srgbClr val="FF3300"/>
                </a:solidFill>
                <a:latin typeface="Arial" charset="0"/>
              </a:rPr>
              <a:t>Взаимосвязи между ССБ</a:t>
            </a:r>
            <a:endParaRPr lang="en-GB" sz="2800" b="1" i="1">
              <a:solidFill>
                <a:srgbClr val="FF3300"/>
              </a:solidFill>
              <a:latin typeface="Arial" charset="0"/>
            </a:endParaRPr>
          </a:p>
        </p:txBody>
      </p:sp>
      <p:sp>
        <p:nvSpPr>
          <p:cNvPr id="102405" name="Text Box 5"/>
          <p:cNvSpPr txBox="1">
            <a:spLocks noChangeArrowheads="1"/>
          </p:cNvSpPr>
          <p:nvPr/>
        </p:nvSpPr>
        <p:spPr bwMode="auto">
          <a:xfrm>
            <a:off x="971550" y="3213100"/>
            <a:ext cx="7921625" cy="29210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400">
                <a:solidFill>
                  <a:srgbClr val="000099"/>
                </a:solidFill>
              </a:rPr>
              <a:t>оно может использоваться для описания процедур обеспечения и администрирования безопасности;</a:t>
            </a:r>
          </a:p>
          <a:p>
            <a:pPr marL="355600" indent="-355600" algn="l">
              <a:buClr>
                <a:srgbClr val="FF0066"/>
              </a:buClr>
              <a:buSzPct val="80000"/>
              <a:buFont typeface="Wingdings" pitchFamily="2" charset="2"/>
              <a:buChar char="q"/>
            </a:pPr>
            <a:r>
              <a:rPr lang="ru-RU" sz="2400">
                <a:solidFill>
                  <a:srgbClr val="000099"/>
                </a:solidFill>
              </a:rPr>
              <a:t>оно может использоваться как «строительный блок» при моделировании основных направлений деятельности по обеспечению безопасности, которые затрагивают элементы, находящиеся под управлением различных ЦБ.</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971550" y="1360488"/>
            <a:ext cx="7921625" cy="4794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3000">
                <a:solidFill>
                  <a:srgbClr val="000099"/>
                </a:solidFill>
              </a:rPr>
              <a:t>ССБ могут быть связаны между собой по-разному. Взаимосвязи между ССБ должны быть зафиксированы в ПЛБ ССБ и предварительно согласованы их ЦБ. Эти взаимосвязи описываются с использованием терминов </a:t>
            </a:r>
            <a:r>
              <a:rPr lang="ru-RU" sz="3000" i="1">
                <a:solidFill>
                  <a:srgbClr val="FF0066"/>
                </a:solidFill>
              </a:rPr>
              <a:t>«элементы и основные направления деятельности ССБ»</a:t>
            </a:r>
            <a:r>
              <a:rPr lang="ru-RU" sz="3000">
                <a:solidFill>
                  <a:srgbClr val="000099"/>
                </a:solidFill>
              </a:rPr>
              <a:t> и отображаются в правилах безопасного взаимодействия каждого взаимодействующего ССБ.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1000100" y="928670"/>
            <a:ext cx="7921625" cy="5501506"/>
          </a:xfrm>
          <a:noFill/>
          <a:effectLst>
            <a:outerShdw dist="17961" dir="2700000" algn="ctr" rotWithShape="0">
              <a:srgbClr val="3399FF"/>
            </a:outerShdw>
          </a:effectLst>
        </p:spPr>
        <p:txBody>
          <a:bodyPr lIns="0" tIns="0" rIns="0" bIns="0" anchor="ctr" anchorCtr="1">
            <a:spAutoFit/>
          </a:bodyPr>
          <a:lstStyle/>
          <a:p>
            <a:pPr marL="0" indent="0" algn="ctr">
              <a:lnSpc>
                <a:spcPts val="3900"/>
              </a:lnSpc>
              <a:spcBef>
                <a:spcPts val="0"/>
              </a:spcBef>
              <a:buNone/>
            </a:pPr>
            <a:r>
              <a:rPr lang="ru-RU" sz="3400" i="1" dirty="0" smtClean="0">
                <a:solidFill>
                  <a:srgbClr val="FF0066"/>
                </a:solidFill>
                <a:latin typeface="Verdana" pitchFamily="34" charset="0"/>
                <a:ea typeface="Verdana" pitchFamily="34" charset="0"/>
                <a:cs typeface="Verdana" pitchFamily="34" charset="0"/>
              </a:rPr>
              <a:t>Концептуальные основы обеспечения ИБ </a:t>
            </a:r>
            <a:r>
              <a:rPr lang="ru-RU" sz="3400" dirty="0" smtClean="0">
                <a:solidFill>
                  <a:srgbClr val="000099"/>
                </a:solidFill>
                <a:latin typeface="Verdana" pitchFamily="34" charset="0"/>
                <a:ea typeface="Verdana" pitchFamily="34" charset="0"/>
                <a:cs typeface="Verdana" pitchFamily="34" charset="0"/>
              </a:rPr>
              <a:t>связаны со способами и средствами защиты подсистем и объектов, расположенных внутри таких систем, а также с взаимодействием систем между собой. Однако основы ИБ не затрагивают методологию проектирования самих систем и способов.</a:t>
            </a:r>
            <a:endParaRPr lang="en-GB" sz="3400" dirty="0">
              <a:solidFill>
                <a:srgbClr val="000099"/>
              </a:solidFill>
              <a:latin typeface="Verdana" pitchFamily="34" charset="0"/>
              <a:ea typeface="Verdana" pitchFamily="34" charset="0"/>
              <a:cs typeface="Verdana" pitchFamily="34" charset="0"/>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971550" y="1146175"/>
            <a:ext cx="7921625" cy="52228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600">
                <a:solidFill>
                  <a:srgbClr val="000099"/>
                </a:solidFill>
              </a:rPr>
              <a:t>Говорят, что </a:t>
            </a:r>
            <a:r>
              <a:rPr lang="ru-RU" sz="3600" i="1">
                <a:solidFill>
                  <a:srgbClr val="FF0066"/>
                </a:solidFill>
              </a:rPr>
              <a:t>два ССБ являются</a:t>
            </a:r>
            <a:r>
              <a:rPr lang="ru-RU" sz="3600">
                <a:solidFill>
                  <a:srgbClr val="000099"/>
                </a:solidFill>
              </a:rPr>
              <a:t> </a:t>
            </a:r>
            <a:r>
              <a:rPr lang="ru-RU" sz="3600" i="1">
                <a:solidFill>
                  <a:srgbClr val="FF0066"/>
                </a:solidFill>
              </a:rPr>
              <a:t>изолированными</a:t>
            </a:r>
            <a:r>
              <a:rPr lang="ru-RU" sz="3600">
                <a:solidFill>
                  <a:srgbClr val="000099"/>
                </a:solidFill>
              </a:rPr>
              <a:t> друг от друга, если они не имеют ни общих элементов данных, ни общих направлений деятельности и, более того, не могут взаимодействовать.</a:t>
            </a:r>
          </a:p>
          <a:p>
            <a:pPr>
              <a:lnSpc>
                <a:spcPct val="95000"/>
              </a:lnSpc>
            </a:pPr>
            <a:r>
              <a:rPr lang="ru-RU" sz="3600">
                <a:solidFill>
                  <a:srgbClr val="000099"/>
                </a:solidFill>
              </a:rPr>
              <a:t>Говорят, что </a:t>
            </a:r>
            <a:r>
              <a:rPr lang="ru-RU" sz="3600" i="1">
                <a:solidFill>
                  <a:srgbClr val="FF0066"/>
                </a:solidFill>
              </a:rPr>
              <a:t>два ССБ являются</a:t>
            </a:r>
            <a:r>
              <a:rPr lang="ru-RU" sz="3600">
                <a:solidFill>
                  <a:srgbClr val="000099"/>
                </a:solidFill>
              </a:rPr>
              <a:t> </a:t>
            </a:r>
            <a:r>
              <a:rPr lang="ru-RU" sz="3600" i="1">
                <a:solidFill>
                  <a:srgbClr val="FF0066"/>
                </a:solidFill>
              </a:rPr>
              <a:t>независимыми</a:t>
            </a:r>
            <a:r>
              <a:rPr lang="ru-RU" sz="3600">
                <a:solidFill>
                  <a:srgbClr val="000099"/>
                </a:solidFill>
              </a:rPr>
              <a:t> друг от друга если: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p:cNvSpPr txBox="1">
            <a:spLocks noChangeArrowheads="1"/>
          </p:cNvSpPr>
          <p:nvPr/>
        </p:nvSpPr>
        <p:spPr bwMode="auto">
          <a:xfrm>
            <a:off x="928662" y="1071546"/>
            <a:ext cx="7921625"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dirty="0">
                <a:solidFill>
                  <a:srgbClr val="000099"/>
                </a:solidFill>
              </a:rPr>
              <a:t>они не имеют общих элементов данных;</a:t>
            </a:r>
          </a:p>
          <a:p>
            <a:pPr marL="355600" indent="-355600" algn="l">
              <a:buClr>
                <a:srgbClr val="FF0066"/>
              </a:buClr>
              <a:buSzPct val="80000"/>
              <a:buFont typeface="Wingdings" pitchFamily="2" charset="2"/>
              <a:buChar char="q"/>
            </a:pPr>
            <a:r>
              <a:rPr lang="ru-RU" dirty="0">
                <a:solidFill>
                  <a:srgbClr val="000099"/>
                </a:solidFill>
              </a:rPr>
              <a:t>основные направления деятельности в рамках каждого ССБ основаны только на его собственных ПЛБ (и соответствующих группах правил ПЛБ);</a:t>
            </a:r>
          </a:p>
          <a:p>
            <a:pPr marL="355600" indent="-355600" algn="l">
              <a:buClr>
                <a:srgbClr val="FF0066"/>
              </a:buClr>
              <a:buSzPct val="80000"/>
              <a:buFont typeface="Wingdings" pitchFamily="2" charset="2"/>
              <a:buChar char="q"/>
            </a:pPr>
            <a:r>
              <a:rPr lang="ru-RU" dirty="0">
                <a:solidFill>
                  <a:srgbClr val="000099"/>
                </a:solidFill>
              </a:rPr>
              <a:t>центры ССБ не осуществляют координацию своих ПЛБ.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971550" y="1412875"/>
            <a:ext cx="7921625" cy="3200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Два и более независимых ССБ могут заключить между собой </a:t>
            </a:r>
            <a:r>
              <a:rPr lang="ru-RU" sz="3000" i="1">
                <a:solidFill>
                  <a:srgbClr val="FF0066"/>
                </a:solidFill>
              </a:rPr>
              <a:t>соглашение о скоординированном обмене информацией</a:t>
            </a:r>
            <a:r>
              <a:rPr lang="ru-RU" sz="3000">
                <a:solidFill>
                  <a:srgbClr val="000099"/>
                </a:solidFill>
              </a:rPr>
              <a:t> между ними.</a:t>
            </a:r>
          </a:p>
          <a:p>
            <a:r>
              <a:rPr lang="ru-RU" sz="3000">
                <a:solidFill>
                  <a:srgbClr val="000099"/>
                </a:solidFill>
              </a:rPr>
              <a:t>Говорят, что ССБ </a:t>
            </a:r>
            <a:r>
              <a:rPr lang="ru-RU" sz="3000" i="1">
                <a:solidFill>
                  <a:srgbClr val="000099"/>
                </a:solidFill>
              </a:rPr>
              <a:t>А</a:t>
            </a:r>
            <a:r>
              <a:rPr lang="ru-RU" sz="3000">
                <a:solidFill>
                  <a:srgbClr val="000099"/>
                </a:solidFill>
              </a:rPr>
              <a:t> является </a:t>
            </a:r>
            <a:r>
              <a:rPr lang="ru-RU" sz="3000" i="1">
                <a:solidFill>
                  <a:srgbClr val="FF0066"/>
                </a:solidFill>
              </a:rPr>
              <a:t>сетевым субсегментом безопасности</a:t>
            </a:r>
            <a:r>
              <a:rPr lang="ru-RU" sz="3000">
                <a:solidFill>
                  <a:srgbClr val="000099"/>
                </a:solidFill>
              </a:rPr>
              <a:t> другого ССБ </a:t>
            </a:r>
            <a:r>
              <a:rPr lang="ru-RU" sz="3000" i="1">
                <a:solidFill>
                  <a:srgbClr val="000099"/>
                </a:solidFill>
              </a:rPr>
              <a:t>В</a:t>
            </a:r>
            <a:r>
              <a:rPr lang="ru-RU" sz="3000">
                <a:solidFill>
                  <a:srgbClr val="000099"/>
                </a:solidFill>
              </a:rPr>
              <a:t> тогда и только тогда, когда: </a:t>
            </a:r>
          </a:p>
        </p:txBody>
      </p:sp>
      <p:sp>
        <p:nvSpPr>
          <p:cNvPr id="107525" name="Text Box 5"/>
          <p:cNvSpPr txBox="1">
            <a:spLocks noChangeArrowheads="1"/>
          </p:cNvSpPr>
          <p:nvPr/>
        </p:nvSpPr>
        <p:spPr bwMode="auto">
          <a:xfrm>
            <a:off x="971550" y="4724400"/>
            <a:ext cx="7921625" cy="12811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800">
                <a:solidFill>
                  <a:srgbClr val="000099"/>
                </a:solidFill>
              </a:rPr>
              <a:t>множество элементов </a:t>
            </a:r>
            <a:r>
              <a:rPr lang="ru-RU" sz="2800" i="1">
                <a:solidFill>
                  <a:srgbClr val="FF0066"/>
                </a:solidFill>
              </a:rPr>
              <a:t>А</a:t>
            </a:r>
            <a:r>
              <a:rPr lang="ru-RU" sz="2800">
                <a:solidFill>
                  <a:srgbClr val="000099"/>
                </a:solidFill>
              </a:rPr>
              <a:t> является подмножеством (или совпадает с) множества элементов </a:t>
            </a:r>
            <a:r>
              <a:rPr lang="ru-RU" sz="2800" i="1">
                <a:solidFill>
                  <a:srgbClr val="FF0066"/>
                </a:solidFill>
              </a:rPr>
              <a:t>В</a:t>
            </a:r>
            <a:r>
              <a:rPr lang="ru-RU" sz="2800">
                <a:solidFill>
                  <a:srgbClr val="000099"/>
                </a:solidFill>
              </a:rPr>
              <a:t>;</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1000100" y="1071546"/>
            <a:ext cx="7921625"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3000" dirty="0">
                <a:solidFill>
                  <a:srgbClr val="000099"/>
                </a:solidFill>
              </a:rPr>
              <a:t>совокупность основных направлений деятельности </a:t>
            </a:r>
            <a:r>
              <a:rPr lang="ru-RU" sz="3000" i="1" dirty="0">
                <a:solidFill>
                  <a:srgbClr val="FF0066"/>
                </a:solidFill>
              </a:rPr>
              <a:t>А</a:t>
            </a:r>
            <a:r>
              <a:rPr lang="ru-RU" sz="3000" dirty="0">
                <a:solidFill>
                  <a:srgbClr val="000099"/>
                </a:solidFill>
              </a:rPr>
              <a:t> является частью (или совпадает с) совокупности основных направлений деятельности </a:t>
            </a:r>
            <a:r>
              <a:rPr lang="ru-RU" sz="3000" i="1" dirty="0">
                <a:solidFill>
                  <a:srgbClr val="FF0066"/>
                </a:solidFill>
              </a:rPr>
              <a:t>В</a:t>
            </a:r>
            <a:r>
              <a:rPr lang="ru-RU" sz="3000" dirty="0">
                <a:solidFill>
                  <a:srgbClr val="000099"/>
                </a:solidFill>
              </a:rPr>
              <a:t>; </a:t>
            </a:r>
          </a:p>
          <a:p>
            <a:pPr marL="355600" indent="-355600" algn="l">
              <a:buClr>
                <a:srgbClr val="FF0066"/>
              </a:buClr>
              <a:buSzPct val="80000"/>
              <a:buFont typeface="Wingdings" pitchFamily="2" charset="2"/>
              <a:buChar char="q"/>
            </a:pPr>
            <a:r>
              <a:rPr lang="ru-RU" sz="3000" dirty="0">
                <a:solidFill>
                  <a:srgbClr val="000099"/>
                </a:solidFill>
              </a:rPr>
              <a:t>юрисдикция над </a:t>
            </a:r>
            <a:r>
              <a:rPr lang="ru-RU" sz="3000" i="1" dirty="0">
                <a:solidFill>
                  <a:srgbClr val="FF0066"/>
                </a:solidFill>
              </a:rPr>
              <a:t>А</a:t>
            </a:r>
            <a:r>
              <a:rPr lang="ru-RU" sz="3000" dirty="0">
                <a:solidFill>
                  <a:srgbClr val="000099"/>
                </a:solidFill>
              </a:rPr>
              <a:t> делегирована центром безопасности </a:t>
            </a:r>
            <a:r>
              <a:rPr lang="ru-RU" sz="3000" i="1" dirty="0">
                <a:solidFill>
                  <a:srgbClr val="FF0066"/>
                </a:solidFill>
              </a:rPr>
              <a:t>В</a:t>
            </a:r>
            <a:r>
              <a:rPr lang="ru-RU" sz="3000" dirty="0">
                <a:solidFill>
                  <a:srgbClr val="000099"/>
                </a:solidFill>
              </a:rPr>
              <a:t> центру безопасности </a:t>
            </a:r>
            <a:r>
              <a:rPr lang="ru-RU" sz="3000" i="1" dirty="0">
                <a:solidFill>
                  <a:srgbClr val="FF0066"/>
                </a:solidFill>
              </a:rPr>
              <a:t>А</a:t>
            </a:r>
            <a:r>
              <a:rPr lang="ru-RU" sz="3000" dirty="0">
                <a:solidFill>
                  <a:srgbClr val="000099"/>
                </a:solidFill>
              </a:rPr>
              <a:t>;</a:t>
            </a:r>
          </a:p>
          <a:p>
            <a:pPr marL="355600" indent="-355600" algn="l">
              <a:buClr>
                <a:srgbClr val="FF0066"/>
              </a:buClr>
              <a:buSzPct val="80000"/>
              <a:buFont typeface="Wingdings" pitchFamily="2" charset="2"/>
              <a:buChar char="q"/>
            </a:pPr>
            <a:r>
              <a:rPr lang="ru-RU" sz="3000" dirty="0">
                <a:solidFill>
                  <a:srgbClr val="000099"/>
                </a:solidFill>
              </a:rPr>
              <a:t>ПЛБ </a:t>
            </a:r>
            <a:r>
              <a:rPr lang="ru-RU" sz="3000" i="1" dirty="0">
                <a:solidFill>
                  <a:srgbClr val="000099"/>
                </a:solidFill>
              </a:rPr>
              <a:t>А</a:t>
            </a:r>
            <a:r>
              <a:rPr lang="ru-RU" sz="3000" dirty="0">
                <a:solidFill>
                  <a:srgbClr val="000099"/>
                </a:solidFill>
              </a:rPr>
              <a:t> не противоречит ПЛБ </a:t>
            </a:r>
            <a:r>
              <a:rPr lang="ru-RU" sz="3000" i="1" dirty="0">
                <a:solidFill>
                  <a:srgbClr val="FF0066"/>
                </a:solidFill>
              </a:rPr>
              <a:t>В</a:t>
            </a:r>
            <a:r>
              <a:rPr lang="ru-RU" sz="3000" dirty="0">
                <a:solidFill>
                  <a:srgbClr val="000099"/>
                </a:solidFill>
              </a:rPr>
              <a:t>. При необходимости,</a:t>
            </a:r>
            <a:r>
              <a:rPr lang="ru-RU" sz="3000" i="1" dirty="0">
                <a:solidFill>
                  <a:srgbClr val="000099"/>
                </a:solidFill>
              </a:rPr>
              <a:t> </a:t>
            </a:r>
            <a:r>
              <a:rPr lang="ru-RU" sz="3000" i="1" dirty="0">
                <a:solidFill>
                  <a:srgbClr val="FF0066"/>
                </a:solidFill>
              </a:rPr>
              <a:t>А</a:t>
            </a:r>
            <a:r>
              <a:rPr lang="ru-RU" sz="3000" dirty="0">
                <a:solidFill>
                  <a:srgbClr val="000099"/>
                </a:solidFill>
              </a:rPr>
              <a:t> может вводить дополнительную ПЛБ, если это допускается ПЛБ </a:t>
            </a:r>
            <a:r>
              <a:rPr lang="ru-RU" sz="3000" i="1" dirty="0">
                <a:solidFill>
                  <a:srgbClr val="FF0066"/>
                </a:solidFill>
              </a:rPr>
              <a:t>В</a:t>
            </a:r>
            <a:r>
              <a:rPr lang="ru-RU" sz="3000" dirty="0">
                <a:solidFill>
                  <a:srgbClr val="000099"/>
                </a:solidFill>
              </a:rPr>
              <a:t>.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971550" y="1439863"/>
            <a:ext cx="7921625" cy="4635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4000">
                <a:solidFill>
                  <a:srgbClr val="000099"/>
                </a:solidFill>
              </a:rPr>
              <a:t>Говорят, что ССБ </a:t>
            </a:r>
            <a:r>
              <a:rPr lang="ru-RU" sz="4000" i="1">
                <a:solidFill>
                  <a:srgbClr val="000099"/>
                </a:solidFill>
              </a:rPr>
              <a:t>А</a:t>
            </a:r>
            <a:r>
              <a:rPr lang="ru-RU" sz="4000">
                <a:solidFill>
                  <a:srgbClr val="000099"/>
                </a:solidFill>
              </a:rPr>
              <a:t> является </a:t>
            </a:r>
            <a:r>
              <a:rPr lang="ru-RU" sz="4000" i="1">
                <a:solidFill>
                  <a:srgbClr val="FF0066"/>
                </a:solidFill>
              </a:rPr>
              <a:t>сетевым суперсегментом безопасности</a:t>
            </a:r>
            <a:r>
              <a:rPr lang="ru-RU" sz="4000">
                <a:solidFill>
                  <a:srgbClr val="000099"/>
                </a:solidFill>
              </a:rPr>
              <a:t> по отношению к другому ССБ </a:t>
            </a:r>
            <a:r>
              <a:rPr lang="ru-RU" sz="4000" i="1">
                <a:solidFill>
                  <a:srgbClr val="000099"/>
                </a:solidFill>
              </a:rPr>
              <a:t>В</a:t>
            </a:r>
            <a:r>
              <a:rPr lang="ru-RU" sz="4000">
                <a:solidFill>
                  <a:srgbClr val="000099"/>
                </a:solidFill>
              </a:rPr>
              <a:t> тогда и только тогда, когда </a:t>
            </a:r>
            <a:r>
              <a:rPr lang="ru-RU" sz="4000" i="1">
                <a:solidFill>
                  <a:srgbClr val="000099"/>
                </a:solidFill>
              </a:rPr>
              <a:t>В</a:t>
            </a:r>
            <a:r>
              <a:rPr lang="ru-RU" sz="4000">
                <a:solidFill>
                  <a:srgbClr val="000099"/>
                </a:solidFill>
              </a:rPr>
              <a:t> является </a:t>
            </a:r>
            <a:r>
              <a:rPr lang="ru-RU" sz="4000" i="1">
                <a:solidFill>
                  <a:srgbClr val="FF0066"/>
                </a:solidFill>
              </a:rPr>
              <a:t>сетевым субсегментом безопасности</a:t>
            </a:r>
            <a:r>
              <a:rPr lang="ru-RU" sz="4000">
                <a:solidFill>
                  <a:srgbClr val="000099"/>
                </a:solidFill>
              </a:rPr>
              <a:t> по отношению к </a:t>
            </a:r>
            <a:r>
              <a:rPr lang="ru-RU" sz="4000" i="1">
                <a:solidFill>
                  <a:srgbClr val="000099"/>
                </a:solidFill>
              </a:rPr>
              <a:t>А</a:t>
            </a:r>
            <a:r>
              <a:rPr lang="ru-RU" sz="4000">
                <a:solidFill>
                  <a:srgbClr val="000099"/>
                </a:solidFill>
              </a:rPr>
              <a:t>. </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900113" y="2060575"/>
            <a:ext cx="7921625" cy="38989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solidFill>
                  <a:srgbClr val="000099"/>
                </a:solidFill>
              </a:rPr>
              <a:t>Информационное взаимодействие между ССБ должно быть отражено в наборе правил ПЛБ. Такие правила ПЛБ называются </a:t>
            </a:r>
            <a:r>
              <a:rPr lang="ru-RU" i="1">
                <a:solidFill>
                  <a:srgbClr val="FF0066"/>
                </a:solidFill>
              </a:rPr>
              <a:t>правилами безопасного взаимодействия (ПБВ)</a:t>
            </a:r>
            <a:r>
              <a:rPr lang="ru-RU">
                <a:solidFill>
                  <a:srgbClr val="000099"/>
                </a:solidFill>
              </a:rPr>
              <a:t>. Они составляют определённую часть общих правил ПЛБ каждого ССБ. ПБВ устанавливают общие:</a:t>
            </a:r>
          </a:p>
        </p:txBody>
      </p:sp>
      <p:sp>
        <p:nvSpPr>
          <p:cNvPr id="110596" name="Rectangle 4"/>
          <p:cNvSpPr>
            <a:spLocks noChangeArrowheads="1"/>
          </p:cNvSpPr>
          <p:nvPr/>
        </p:nvSpPr>
        <p:spPr bwMode="auto">
          <a:xfrm>
            <a:off x="755650" y="836613"/>
            <a:ext cx="8388350"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dirty="0">
                <a:solidFill>
                  <a:srgbClr val="FF3300"/>
                </a:solidFill>
                <a:latin typeface="Arial" charset="0"/>
              </a:rPr>
              <a:t>1.2.</a:t>
            </a:r>
            <a:r>
              <a:rPr lang="ru-RU" sz="2800" b="1" i="1" dirty="0">
                <a:solidFill>
                  <a:srgbClr val="FF3300"/>
                </a:solidFill>
                <a:latin typeface="Arial" charset="0"/>
              </a:rPr>
              <a:t>4.</a:t>
            </a:r>
            <a:r>
              <a:rPr lang="en-US" sz="2800" b="1" i="1" dirty="0">
                <a:solidFill>
                  <a:srgbClr val="FF3300"/>
                </a:solidFill>
                <a:latin typeface="Arial" charset="0"/>
              </a:rPr>
              <a:t> </a:t>
            </a:r>
            <a:r>
              <a:rPr lang="ru-RU" sz="2800" b="1" i="1" dirty="0">
                <a:solidFill>
                  <a:srgbClr val="FF3300"/>
                </a:solidFill>
                <a:latin typeface="Arial" charset="0"/>
              </a:rPr>
              <a:t>Формирование правил безопасного информационного взаимодействия</a:t>
            </a:r>
            <a:endParaRPr lang="en-GB" sz="2800"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971550" y="1628775"/>
            <a:ext cx="7921625" cy="438626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a:solidFill>
                  <a:srgbClr val="000099"/>
                </a:solidFill>
              </a:rPr>
              <a:t>СЛБ и СПБ, которые могут варьироваться при каждом информационном взаимодействии, как правило, путём согласования; </a:t>
            </a:r>
          </a:p>
          <a:p>
            <a:pPr marL="355600" indent="-355600" algn="l">
              <a:buClr>
                <a:srgbClr val="FF0066"/>
              </a:buClr>
              <a:buSzPct val="80000"/>
              <a:buFont typeface="Wingdings" pitchFamily="2" charset="2"/>
              <a:buChar char="q"/>
            </a:pPr>
            <a:r>
              <a:rPr lang="ru-RU">
                <a:solidFill>
                  <a:srgbClr val="000099"/>
                </a:solidFill>
              </a:rPr>
              <a:t>элементы ВИ в каждом ССБ, взаимодействующего по принципу «каждый с каждым», как правило, путём взаимно-однозначного отображения.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971550" y="1471613"/>
            <a:ext cx="79216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a:solidFill>
                  <a:srgbClr val="FF0066"/>
                </a:solidFill>
              </a:rPr>
              <a:t>Для обеспечения возможного обмена правилами ПЛБ между ССБ необходима ВИ</a:t>
            </a:r>
            <a:r>
              <a:rPr lang="ru-RU" sz="3000">
                <a:solidFill>
                  <a:srgbClr val="000099"/>
                </a:solidFill>
              </a:rPr>
              <a:t>. ПБВ могут определяться различными способами в зависимости от реального взаимодействия между ССБ.</a:t>
            </a:r>
          </a:p>
          <a:p>
            <a:r>
              <a:rPr lang="ru-RU" sz="3000">
                <a:solidFill>
                  <a:srgbClr val="000099"/>
                </a:solidFill>
              </a:rPr>
              <a:t>Для обеспечения безопасного взаимодействия между независимыми ССБ ПБВ должны быть согласованы ЦБ взаимодействующих ССБ.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928662" y="1142984"/>
            <a:ext cx="7921625"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Для обеспечения безопасного взаимодействия между сетевыми субсегментами безопасности ПБВ могут формироваться ЦБ сетевого суперсегмента безопасности. Если это допускает ПЛБ сетевого суперсегмента безопасности, то </a:t>
            </a:r>
            <a:r>
              <a:rPr lang="ru-RU" i="1" dirty="0">
                <a:solidFill>
                  <a:srgbClr val="FF0066"/>
                </a:solidFill>
              </a:rPr>
              <a:t>сетевые субсегменты безопасности могут формировать свои собственные ПБВ</a:t>
            </a:r>
            <a:r>
              <a:rPr lang="ru-RU"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928662" y="1714488"/>
            <a:ext cx="7921625" cy="24368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ПБВ могут сами содержать ВИ, и может возникнуть необходимость в доставке такой ВИ между ССБ. В этой связи возможны следующие случаи:</a:t>
            </a:r>
          </a:p>
        </p:txBody>
      </p:sp>
      <p:sp>
        <p:nvSpPr>
          <p:cNvPr id="114692" name="Rectangle 4"/>
          <p:cNvSpPr>
            <a:spLocks noChangeArrowheads="1"/>
          </p:cNvSpPr>
          <p:nvPr/>
        </p:nvSpPr>
        <p:spPr bwMode="auto">
          <a:xfrm>
            <a:off x="755650" y="981075"/>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dirty="0">
                <a:solidFill>
                  <a:srgbClr val="FF3300"/>
                </a:solidFill>
                <a:latin typeface="Arial" charset="0"/>
              </a:rPr>
              <a:t>1.2.</a:t>
            </a:r>
            <a:r>
              <a:rPr lang="ru-RU" sz="2800" b="1" i="1" dirty="0">
                <a:solidFill>
                  <a:srgbClr val="FF3300"/>
                </a:solidFill>
                <a:latin typeface="Arial" charset="0"/>
              </a:rPr>
              <a:t>5.</a:t>
            </a:r>
            <a:r>
              <a:rPr lang="en-US" sz="2800" b="1" i="1" dirty="0">
                <a:solidFill>
                  <a:srgbClr val="FF3300"/>
                </a:solidFill>
                <a:latin typeface="Arial" charset="0"/>
              </a:rPr>
              <a:t> </a:t>
            </a:r>
            <a:r>
              <a:rPr lang="ru-RU" sz="2800" b="1" i="1" dirty="0">
                <a:solidFill>
                  <a:srgbClr val="FF3300"/>
                </a:solidFill>
                <a:latin typeface="Arial" charset="0"/>
              </a:rPr>
              <a:t>Доставка ВИ между ССБ</a:t>
            </a:r>
            <a:endParaRPr lang="en-GB" sz="2800" b="1" i="1" dirty="0">
              <a:solidFill>
                <a:srgbClr val="FF3300"/>
              </a:solidFill>
              <a:latin typeface="Arial" charset="0"/>
            </a:endParaRPr>
          </a:p>
        </p:txBody>
      </p:sp>
      <p:sp>
        <p:nvSpPr>
          <p:cNvPr id="114693" name="Text Box 5"/>
          <p:cNvSpPr txBox="1">
            <a:spLocks noChangeArrowheads="1"/>
          </p:cNvSpPr>
          <p:nvPr/>
        </p:nvSpPr>
        <p:spPr bwMode="auto">
          <a:xfrm>
            <a:off x="1000100" y="4286256"/>
            <a:ext cx="7921625" cy="19494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dirty="0">
                <a:solidFill>
                  <a:srgbClr val="000099"/>
                </a:solidFill>
              </a:rPr>
              <a:t>семантика и формат представления ВИ в каждом ССБ идентичны. Это означает, что отображение не требуется; </a:t>
            </a:r>
          </a:p>
        </p:txBody>
      </p:sp>
      <p:sp>
        <p:nvSpPr>
          <p:cNvPr id="6"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71550" y="1012825"/>
            <a:ext cx="7921625" cy="5427663"/>
          </a:xfrm>
          <a:noFill/>
          <a:effectLst>
            <a:outerShdw dist="17961" dir="2700000" algn="ctr" rotWithShape="0">
              <a:srgbClr val="3399FF"/>
            </a:outerShdw>
          </a:effectLst>
        </p:spPr>
        <p:txBody>
          <a:bodyPr lIns="0" tIns="0" rIns="0" bIns="0" anchor="ctr" anchorCtr="1">
            <a:spAutoFit/>
          </a:bodyPr>
          <a:lstStyle/>
          <a:p>
            <a:pPr marL="0" indent="0" algn="ctr">
              <a:lnSpc>
                <a:spcPct val="105000"/>
              </a:lnSpc>
              <a:spcBef>
                <a:spcPct val="0"/>
              </a:spcBef>
              <a:buFont typeface="Wingdings" pitchFamily="2" charset="2"/>
              <a:buNone/>
            </a:pPr>
            <a:r>
              <a:rPr lang="ru-RU" sz="2600" i="1" dirty="0">
                <a:solidFill>
                  <a:srgbClr val="FF0066"/>
                </a:solidFill>
                <a:latin typeface="Verdana" pitchFamily="34" charset="0"/>
              </a:rPr>
              <a:t>Обеспечение </a:t>
            </a:r>
            <a:r>
              <a:rPr lang="ru-RU" sz="2600" i="1" dirty="0" smtClean="0">
                <a:solidFill>
                  <a:srgbClr val="FF0066"/>
                </a:solidFill>
                <a:latin typeface="Verdana" pitchFamily="34" charset="0"/>
              </a:rPr>
              <a:t>ИБ </a:t>
            </a:r>
            <a:r>
              <a:rPr lang="ru-RU" sz="2600" i="1" dirty="0">
                <a:solidFill>
                  <a:srgbClr val="FF0066"/>
                </a:solidFill>
                <a:latin typeface="Verdana" pitchFamily="34" charset="0"/>
              </a:rPr>
              <a:t>охватывает</a:t>
            </a:r>
            <a:r>
              <a:rPr lang="ru-RU" sz="2600" dirty="0">
                <a:solidFill>
                  <a:srgbClr val="000099"/>
                </a:solidFill>
                <a:latin typeface="Verdana" pitchFamily="34" charset="0"/>
              </a:rPr>
              <a:t> элементы данных и последовательности процедур (но не протокольные элементы данных), которые используются для предоставления </a:t>
            </a:r>
            <a:r>
              <a:rPr lang="ru-RU" sz="2600" i="1" dirty="0">
                <a:solidFill>
                  <a:srgbClr val="FF0066"/>
                </a:solidFill>
                <a:latin typeface="Verdana" pitchFamily="34" charset="0"/>
              </a:rPr>
              <a:t>специфических услуг обеспечения безопасности</a:t>
            </a:r>
            <a:r>
              <a:rPr lang="ru-RU" sz="2600" dirty="0">
                <a:solidFill>
                  <a:srgbClr val="000099"/>
                </a:solidFill>
                <a:latin typeface="Verdana" pitchFamily="34" charset="0"/>
              </a:rPr>
              <a:t>. Услуги обеспечения безопасности могут предоставляться соответствующими </a:t>
            </a:r>
            <a:r>
              <a:rPr lang="ru-RU" sz="2600" i="1" dirty="0">
                <a:solidFill>
                  <a:srgbClr val="FF0066"/>
                </a:solidFill>
                <a:latin typeface="Verdana" pitchFamily="34" charset="0"/>
              </a:rPr>
              <a:t>службами обеспечения безопасности (СЛБ)</a:t>
            </a:r>
            <a:r>
              <a:rPr lang="ru-RU" sz="2600" dirty="0">
                <a:solidFill>
                  <a:srgbClr val="000099"/>
                </a:solidFill>
                <a:latin typeface="Verdana" pitchFamily="34" charset="0"/>
              </a:rPr>
              <a:t> при информационном взаимодействии объектов/субъектов систем, а также при обмене данными между системами и при управлении данными самими системами.</a:t>
            </a:r>
            <a:endParaRPr lang="en-GB" sz="2600" dirty="0">
              <a:solidFill>
                <a:srgbClr val="000099"/>
              </a:solidFill>
              <a:latin typeface="Verdana" pitchFamily="34" charset="0"/>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Text Box 5"/>
          <p:cNvSpPr txBox="1">
            <a:spLocks noChangeArrowheads="1"/>
          </p:cNvSpPr>
          <p:nvPr/>
        </p:nvSpPr>
        <p:spPr bwMode="auto">
          <a:xfrm>
            <a:off x="971550" y="1196975"/>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800">
                <a:solidFill>
                  <a:srgbClr val="000099"/>
                </a:solidFill>
              </a:rPr>
              <a:t>семантика представления ВИ в каждом ССБ идентична, но форматы её представления отличаются. Это означает, что методы описания ВИ различны, и, следовательно, необходимо отображение синтаксиса;</a:t>
            </a:r>
          </a:p>
          <a:p>
            <a:pPr marL="355600" indent="-355600" algn="l">
              <a:buClr>
                <a:srgbClr val="FF0066"/>
              </a:buClr>
              <a:buSzPct val="80000"/>
              <a:buFont typeface="Wingdings" pitchFamily="2" charset="2"/>
              <a:buChar char="q"/>
            </a:pPr>
            <a:r>
              <a:rPr lang="ru-RU" sz="2800">
                <a:solidFill>
                  <a:srgbClr val="000099"/>
                </a:solidFill>
              </a:rPr>
              <a:t>и семантика, и формат представления ВИ в каждом ССБ различны. Это означает, что ПБВ должны определять способ отображения ВИ одного ССБ в ВИ другого ССБ. Кроме этого, может понадобиться отображение синтаксиса.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971550" y="1773238"/>
            <a:ext cx="7921625" cy="44767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800" dirty="0">
                <a:solidFill>
                  <a:srgbClr val="000099"/>
                </a:solidFill>
              </a:rPr>
              <a:t>Способы УД могут использоваться в некоторых реальных службах обеспечения целостности (</a:t>
            </a:r>
            <a:r>
              <a:rPr lang="ru-RU" sz="2800" dirty="0" smtClean="0">
                <a:solidFill>
                  <a:srgbClr val="000099"/>
                </a:solidFill>
              </a:rPr>
              <a:t>СЛЦЛ) </a:t>
            </a:r>
            <a:r>
              <a:rPr lang="ru-RU" sz="2800" dirty="0">
                <a:solidFill>
                  <a:srgbClr val="000099"/>
                </a:solidFill>
              </a:rPr>
              <a:t>или конфиденциальности (</a:t>
            </a:r>
            <a:r>
              <a:rPr lang="ru-RU" sz="2800" dirty="0" smtClean="0">
                <a:solidFill>
                  <a:srgbClr val="000099"/>
                </a:solidFill>
              </a:rPr>
              <a:t>СЛКН). </a:t>
            </a:r>
            <a:r>
              <a:rPr lang="ru-RU" sz="2800" dirty="0">
                <a:solidFill>
                  <a:srgbClr val="000099"/>
                </a:solidFill>
              </a:rPr>
              <a:t>В таких случаях, правила ПЛБ, определяющие функционирование </a:t>
            </a:r>
            <a:r>
              <a:rPr lang="ru-RU" sz="2800" dirty="0" smtClean="0">
                <a:solidFill>
                  <a:srgbClr val="000099"/>
                </a:solidFill>
              </a:rPr>
              <a:t>СЛЦЛ </a:t>
            </a:r>
            <a:r>
              <a:rPr lang="ru-RU" sz="2800" dirty="0">
                <a:solidFill>
                  <a:srgbClr val="000099"/>
                </a:solidFill>
              </a:rPr>
              <a:t>или </a:t>
            </a:r>
            <a:r>
              <a:rPr lang="ru-RU" sz="2800" dirty="0" smtClean="0">
                <a:solidFill>
                  <a:srgbClr val="000099"/>
                </a:solidFill>
              </a:rPr>
              <a:t>СЛКН, </a:t>
            </a:r>
            <a:r>
              <a:rPr lang="ru-RU" sz="2800" dirty="0">
                <a:solidFill>
                  <a:srgbClr val="000099"/>
                </a:solidFill>
              </a:rPr>
              <a:t>должны устанавливать порядок использования способов УД. Способы УД рассматриваются в терминах </a:t>
            </a:r>
            <a:r>
              <a:rPr lang="ru-RU" sz="2800" i="1" dirty="0">
                <a:solidFill>
                  <a:srgbClr val="FF0066"/>
                </a:solidFill>
              </a:rPr>
              <a:t>«инициатор»</a:t>
            </a:r>
            <a:r>
              <a:rPr lang="ru-RU" sz="2800" dirty="0">
                <a:solidFill>
                  <a:srgbClr val="000099"/>
                </a:solidFill>
              </a:rPr>
              <a:t> и </a:t>
            </a:r>
            <a:r>
              <a:rPr lang="ru-RU" sz="2800" i="1" dirty="0">
                <a:solidFill>
                  <a:srgbClr val="FF0066"/>
                </a:solidFill>
              </a:rPr>
              <a:t>«целевой объект»</a:t>
            </a:r>
            <a:r>
              <a:rPr lang="ru-RU" sz="2800" dirty="0">
                <a:solidFill>
                  <a:srgbClr val="000099"/>
                </a:solidFill>
              </a:rPr>
              <a:t>. </a:t>
            </a:r>
          </a:p>
        </p:txBody>
      </p:sp>
      <p:sp>
        <p:nvSpPr>
          <p:cNvPr id="116740" name="Rectangle 4"/>
          <p:cNvSpPr>
            <a:spLocks noChangeArrowheads="1"/>
          </p:cNvSpPr>
          <p:nvPr/>
        </p:nvSpPr>
        <p:spPr bwMode="auto">
          <a:xfrm>
            <a:off x="755650" y="836613"/>
            <a:ext cx="8388350"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dirty="0">
                <a:solidFill>
                  <a:srgbClr val="FF3300"/>
                </a:solidFill>
                <a:latin typeface="Arial" charset="0"/>
              </a:rPr>
              <a:t>1.3</a:t>
            </a:r>
            <a:r>
              <a:rPr lang="ru-RU" sz="2800" b="1" i="1" dirty="0">
                <a:solidFill>
                  <a:srgbClr val="FF3300"/>
                </a:solidFill>
                <a:latin typeface="Arial" charset="0"/>
              </a:rPr>
              <a:t>.</a:t>
            </a:r>
            <a:r>
              <a:rPr lang="en-US" sz="2800" b="1" i="1" dirty="0">
                <a:solidFill>
                  <a:srgbClr val="FF3300"/>
                </a:solidFill>
                <a:latin typeface="Arial" charset="0"/>
              </a:rPr>
              <a:t> </a:t>
            </a:r>
            <a:r>
              <a:rPr lang="ru-RU" sz="2800" b="1" i="1" dirty="0">
                <a:solidFill>
                  <a:srgbClr val="FF3300"/>
                </a:solidFill>
                <a:latin typeface="Arial" charset="0"/>
              </a:rPr>
              <a:t>Предположения относительно ПЛБ для определённых СЛБ</a:t>
            </a:r>
            <a:r>
              <a:rPr lang="ru-RU" sz="2800" dirty="0">
                <a:solidFill>
                  <a:srgbClr val="FF3300"/>
                </a:solidFill>
                <a:latin typeface="Arial" charset="0"/>
              </a:rPr>
              <a:t> </a:t>
            </a:r>
            <a:endParaRPr lang="en-GB" sz="2800"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928662" y="1285860"/>
            <a:ext cx="7921625" cy="46101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3600" i="1" dirty="0">
                <a:solidFill>
                  <a:srgbClr val="FF0066"/>
                </a:solidFill>
              </a:rPr>
              <a:t>Правила ПЛБ определяют</a:t>
            </a:r>
            <a:r>
              <a:rPr lang="ru-RU" sz="3600" dirty="0">
                <a:solidFill>
                  <a:srgbClr val="000099"/>
                </a:solidFill>
              </a:rPr>
              <a:t> как объекты/субъекты, информация и элементы данных в политиках обеспечения целостности (</a:t>
            </a:r>
            <a:r>
              <a:rPr lang="ru-RU" sz="3600" dirty="0" smtClean="0">
                <a:solidFill>
                  <a:srgbClr val="000099"/>
                </a:solidFill>
              </a:rPr>
              <a:t>ПЛЦЛ) </a:t>
            </a:r>
            <a:r>
              <a:rPr lang="ru-RU" sz="3600" dirty="0">
                <a:solidFill>
                  <a:srgbClr val="000099"/>
                </a:solidFill>
              </a:rPr>
              <a:t>и конфиденциальности (</a:t>
            </a:r>
            <a:r>
              <a:rPr lang="ru-RU" sz="3600" dirty="0" smtClean="0">
                <a:solidFill>
                  <a:srgbClr val="000099"/>
                </a:solidFill>
              </a:rPr>
              <a:t>ПЛКН) </a:t>
            </a:r>
            <a:r>
              <a:rPr lang="ru-RU" sz="3600" dirty="0">
                <a:solidFill>
                  <a:srgbClr val="000099"/>
                </a:solidFill>
              </a:rPr>
              <a:t>связаны с инициаторами и целевыми объектами, указанными в способах УД.</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971550" y="1103313"/>
            <a:ext cx="7921625" cy="53721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800" i="1" dirty="0" smtClean="0">
                <a:solidFill>
                  <a:srgbClr val="FF0066"/>
                </a:solidFill>
              </a:rPr>
              <a:t>ПЛКН </a:t>
            </a:r>
            <a:r>
              <a:rPr lang="ru-RU" sz="2800" i="1" dirty="0">
                <a:solidFill>
                  <a:srgbClr val="FF0066"/>
                </a:solidFill>
              </a:rPr>
              <a:t>устанавливают</a:t>
            </a:r>
            <a:r>
              <a:rPr lang="ru-RU" sz="2800" dirty="0">
                <a:solidFill>
                  <a:srgbClr val="000099"/>
                </a:solidFill>
              </a:rPr>
              <a:t>, что объекты/субъекты могут контролировать информационные элементы. Существуют два способа, в соответствие с которыми процедура, осуществляемая инициатором по отношению к целевому объекту, может раскрыть информацию о взаимодействующей стороне. </a:t>
            </a:r>
            <a:r>
              <a:rPr lang="ru-RU" sz="2800" i="1" dirty="0">
                <a:solidFill>
                  <a:srgbClr val="FF0066"/>
                </a:solidFill>
              </a:rPr>
              <a:t>Во-первых</a:t>
            </a:r>
            <a:r>
              <a:rPr lang="ru-RU" sz="2800" dirty="0">
                <a:solidFill>
                  <a:srgbClr val="000099"/>
                </a:solidFill>
              </a:rPr>
              <a:t>, в результате проведённой инициатором процедуры ему может стать известной некоторая информация о целевом объекте.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28662" y="1071546"/>
            <a:ext cx="7921625"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i="1" dirty="0">
                <a:solidFill>
                  <a:srgbClr val="FF0066"/>
                </a:solidFill>
              </a:rPr>
              <a:t>Во-вторых</a:t>
            </a:r>
            <a:r>
              <a:rPr lang="ru-RU" dirty="0">
                <a:solidFill>
                  <a:srgbClr val="000099"/>
                </a:solidFill>
              </a:rPr>
              <a:t>, запрос процедуры, направленный целевым объектом, может обеспечить его некоторой информацией об инициаторе. Когда способы УД применяются для обеспечения </a:t>
            </a:r>
            <a:r>
              <a:rPr lang="ru-RU" dirty="0" smtClean="0">
                <a:solidFill>
                  <a:srgbClr val="000099"/>
                </a:solidFill>
              </a:rPr>
              <a:t>СЛКН, </a:t>
            </a:r>
            <a:r>
              <a:rPr lang="ru-RU" dirty="0">
                <a:solidFill>
                  <a:srgbClr val="000099"/>
                </a:solidFill>
              </a:rPr>
              <a:t>тогда объекты/субъекты, пытающиеся получить информацию, считаются инициаторами, а информационные элементы — целевыми объектами.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971550" y="1046163"/>
            <a:ext cx="7921625" cy="5486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dirty="0" smtClean="0">
                <a:solidFill>
                  <a:srgbClr val="FF0066"/>
                </a:solidFill>
              </a:rPr>
              <a:t>ПЛЦЛ </a:t>
            </a:r>
            <a:r>
              <a:rPr lang="ru-RU" sz="3000" i="1" dirty="0">
                <a:solidFill>
                  <a:srgbClr val="FF0066"/>
                </a:solidFill>
              </a:rPr>
              <a:t>устанавливают</a:t>
            </a:r>
            <a:r>
              <a:rPr lang="ru-RU" sz="3000" dirty="0">
                <a:solidFill>
                  <a:srgbClr val="000099"/>
                </a:solidFill>
              </a:rPr>
              <a:t>, что объекты/субъекты могут модифицировать элементы данных. Существуют два способа, в соответствие с которыми процедура, осуществляемая инициатором по отношению к целевому объекту, может повлечь модификацию данных. </a:t>
            </a:r>
            <a:r>
              <a:rPr lang="ru-RU" sz="3000" i="1" dirty="0">
                <a:solidFill>
                  <a:srgbClr val="FF0066"/>
                </a:solidFill>
              </a:rPr>
              <a:t>Во-первых</a:t>
            </a:r>
            <a:r>
              <a:rPr lang="ru-RU" sz="3000" dirty="0">
                <a:solidFill>
                  <a:srgbClr val="000099"/>
                </a:solidFill>
              </a:rPr>
              <a:t>, процедура может напрямую повлечь модификацию данных, расположенных внутри целевого объекта.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928662" y="1142984"/>
            <a:ext cx="7921625"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Во-вторых</a:t>
            </a:r>
            <a:r>
              <a:rPr lang="ru-RU" dirty="0">
                <a:solidFill>
                  <a:srgbClr val="000099"/>
                </a:solidFill>
              </a:rPr>
              <a:t>, в результате процедуры может последовать модификация данных, расположенных внутри инициатора. Когда способы УД применяются для обеспечения </a:t>
            </a:r>
            <a:r>
              <a:rPr lang="ru-RU" dirty="0" smtClean="0">
                <a:solidFill>
                  <a:srgbClr val="000099"/>
                </a:solidFill>
              </a:rPr>
              <a:t>СЛЦЛ, </a:t>
            </a:r>
            <a:r>
              <a:rPr lang="ru-RU" dirty="0">
                <a:solidFill>
                  <a:srgbClr val="000099"/>
                </a:solidFill>
              </a:rPr>
              <a:t>тогда объекты/субъекты, пытающиеся модифицировать данные, считаются инициаторами, а элементы данных — целевыми объектами.</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971550" y="1844675"/>
            <a:ext cx="79216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Говорят, что </a:t>
            </a:r>
            <a:r>
              <a:rPr lang="ru-RU" sz="3000" i="1">
                <a:solidFill>
                  <a:srgbClr val="FF0066"/>
                </a:solidFill>
              </a:rPr>
              <a:t>объект/субъект является надёжным (доверенным)</a:t>
            </a:r>
            <a:r>
              <a:rPr lang="ru-RU" sz="3000">
                <a:solidFill>
                  <a:srgbClr val="000099"/>
                </a:solidFill>
              </a:rPr>
              <a:t> для некоторых видов основной деятельности в соответствие с ПЛБ, если объект/субъект может нарушить ПЛБ, либо путём осуществления процедур, которые не предусмотрены для выполнения, либо путём прерывания процедур, которые предусмотрены для выполнения.</a:t>
            </a:r>
          </a:p>
        </p:txBody>
      </p:sp>
      <p:sp>
        <p:nvSpPr>
          <p:cNvPr id="122884" name="Rectangle 4"/>
          <p:cNvSpPr>
            <a:spLocks noChangeArrowheads="1"/>
          </p:cNvSpPr>
          <p:nvPr/>
        </p:nvSpPr>
        <p:spPr bwMode="auto">
          <a:xfrm>
            <a:off x="755650" y="836613"/>
            <a:ext cx="8388350"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a:t>
            </a:r>
            <a:r>
              <a:rPr lang="ru-RU" sz="2800" b="1" i="1">
                <a:solidFill>
                  <a:srgbClr val="FF3300"/>
                </a:solidFill>
                <a:latin typeface="Arial" charset="0"/>
              </a:rPr>
              <a:t>4.</a:t>
            </a:r>
            <a:r>
              <a:rPr lang="en-US" sz="2800" b="1" i="1">
                <a:solidFill>
                  <a:srgbClr val="FF3300"/>
                </a:solidFill>
                <a:latin typeface="Arial" charset="0"/>
              </a:rPr>
              <a:t> </a:t>
            </a:r>
            <a:r>
              <a:rPr lang="ru-RU" sz="2800" b="1" i="1">
                <a:solidFill>
                  <a:srgbClr val="FF3300"/>
                </a:solidFill>
                <a:latin typeface="Arial" charset="0"/>
              </a:rPr>
              <a:t>Надёжные (доверенные) объекты/субъекты</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971550" y="1268413"/>
            <a:ext cx="7921625" cy="5010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i="1">
                <a:solidFill>
                  <a:srgbClr val="FF0066"/>
                </a:solidFill>
              </a:rPr>
              <a:t>ПЛБ устанавливает</a:t>
            </a:r>
            <a:r>
              <a:rPr lang="ru-RU" sz="2600">
                <a:solidFill>
                  <a:srgbClr val="000099"/>
                </a:solidFill>
              </a:rPr>
              <a:t>, какие объекты/субъекты являются надёжными, и для каждого надёжного объекта/субъекта устанавливает совокупность видов основной деятельности, при осуществлении которых объект/субъект считается надёжным. Объект/субъект, который считается надёжным при осуществлении соответствующей совокупности видов основной деятельности, не обязательно является надёжным при осуществлении всех видов основной деятельности в пределах ССБ.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971550" y="1258888"/>
            <a:ext cx="7921625"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Содержащаяся в ПЛБ декларация о том, что объект/субъект должен вести себя соответствующим образом, не обязательно гарантирует, что объект/субъект будет вести себя именно таким образом. Соответственно, </a:t>
            </a:r>
            <a:r>
              <a:rPr lang="ru-RU" sz="3000" i="1">
                <a:solidFill>
                  <a:srgbClr val="FF0066"/>
                </a:solidFill>
              </a:rPr>
              <a:t>ПЛБ может требовать наличия средств выявления нарушений ПЛБ</a:t>
            </a:r>
            <a:r>
              <a:rPr lang="ru-RU" sz="3000">
                <a:solidFill>
                  <a:srgbClr val="000099"/>
                </a:solidFill>
              </a:rPr>
              <a:t>, являющих следствием некорректного поведения надёжного объекта/субъекта.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928662" y="928670"/>
            <a:ext cx="7921625" cy="5386090"/>
          </a:xfrm>
          <a:noFill/>
          <a:effectLst>
            <a:outerShdw dist="17961" dir="2700000" algn="ctr" rotWithShape="0">
              <a:srgbClr val="3399FF"/>
            </a:outerShdw>
          </a:effectLst>
        </p:spPr>
        <p:txBody>
          <a:bodyPr lIns="0" tIns="0" rIns="0" bIns="0" anchor="ctr" anchorCtr="1">
            <a:spAutoFit/>
          </a:bodyPr>
          <a:lstStyle/>
          <a:p>
            <a:pPr marL="0" indent="0" algn="ctr">
              <a:buFont typeface="Wingdings" pitchFamily="2" charset="2"/>
              <a:buNone/>
            </a:pPr>
            <a:r>
              <a:rPr lang="ru-RU" sz="3500" i="1" dirty="0" smtClean="0">
                <a:solidFill>
                  <a:srgbClr val="FF0066"/>
                </a:solidFill>
                <a:latin typeface="Verdana" pitchFamily="34" charset="0"/>
              </a:rPr>
              <a:t>Концептуальные основы </a:t>
            </a:r>
            <a:r>
              <a:rPr lang="ru-RU" sz="3500" i="1" dirty="0">
                <a:solidFill>
                  <a:srgbClr val="FF0066"/>
                </a:solidFill>
                <a:latin typeface="Verdana" pitchFamily="34" charset="0"/>
              </a:rPr>
              <a:t>обеспечения </a:t>
            </a:r>
            <a:r>
              <a:rPr lang="ru-RU" sz="3500" i="1" dirty="0" smtClean="0">
                <a:solidFill>
                  <a:srgbClr val="FF0066"/>
                </a:solidFill>
                <a:latin typeface="Verdana" pitchFamily="34" charset="0"/>
              </a:rPr>
              <a:t>ИБ</a:t>
            </a:r>
            <a:r>
              <a:rPr lang="ru-RU" sz="3500" dirty="0" smtClean="0">
                <a:solidFill>
                  <a:srgbClr val="000099"/>
                </a:solidFill>
                <a:latin typeface="Verdana" pitchFamily="34" charset="0"/>
              </a:rPr>
              <a:t> </a:t>
            </a:r>
            <a:r>
              <a:rPr lang="ru-RU" sz="3500" dirty="0">
                <a:solidFill>
                  <a:srgbClr val="000099"/>
                </a:solidFill>
                <a:latin typeface="Verdana" pitchFamily="34" charset="0"/>
              </a:rPr>
              <a:t>могут использоваться в качестве основы для стандартизации, применения единой терминологии и описания общих абстрактных служебных интерфейсов при выполнении определённых требований к обеспечению безопасности. </a:t>
            </a:r>
            <a:endParaRPr lang="en-GB" sz="3500" dirty="0">
              <a:solidFill>
                <a:srgbClr val="000099"/>
              </a:solidFill>
              <a:latin typeface="Verdana" pitchFamily="34" charset="0"/>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971550" y="1346200"/>
            <a:ext cx="7921625" cy="4854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900">
                <a:solidFill>
                  <a:srgbClr val="000099"/>
                </a:solidFill>
              </a:rPr>
              <a:t>Надёжный объект/субъект, который может вести себя некорректно и при этом его некорректное поведение не будет обнаружено, называется </a:t>
            </a:r>
            <a:r>
              <a:rPr lang="ru-RU" sz="2900" i="1">
                <a:solidFill>
                  <a:srgbClr val="FF0066"/>
                </a:solidFill>
              </a:rPr>
              <a:t>безусловно надёжным объектом/субъектом</a:t>
            </a:r>
            <a:r>
              <a:rPr lang="ru-RU" sz="2900">
                <a:solidFill>
                  <a:srgbClr val="000099"/>
                </a:solidFill>
              </a:rPr>
              <a:t>. Надёжный объект/субъект, который может нарушить ПЛБ и при этом не может воспрепятствовать обнаружению его некорректного поведения, называется </a:t>
            </a:r>
            <a:r>
              <a:rPr lang="ru-RU" sz="2900" i="1">
                <a:solidFill>
                  <a:srgbClr val="FF0066"/>
                </a:solidFill>
              </a:rPr>
              <a:t>условно надёжным объектом/субъектом</a:t>
            </a:r>
            <a:r>
              <a:rPr lang="ru-RU" sz="290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971550" y="1268413"/>
            <a:ext cx="7921625" cy="5010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i="1">
                <a:solidFill>
                  <a:srgbClr val="FF0066"/>
                </a:solidFill>
              </a:rPr>
              <a:t>Надёжный объект/субъект может быть безусловно надёжным объектом/субъектом</a:t>
            </a:r>
            <a:r>
              <a:rPr lang="ru-RU" sz="2600">
                <a:solidFill>
                  <a:srgbClr val="000099"/>
                </a:solidFill>
              </a:rPr>
              <a:t> при реализации некоторого подмножества направлений своей основной деятельности, </a:t>
            </a:r>
            <a:r>
              <a:rPr lang="ru-RU" sz="2600" i="1">
                <a:solidFill>
                  <a:srgbClr val="FF0066"/>
                </a:solidFill>
              </a:rPr>
              <a:t>а также быть условно надёжным объектом/субъектом</a:t>
            </a:r>
            <a:r>
              <a:rPr lang="ru-RU" sz="2600">
                <a:solidFill>
                  <a:srgbClr val="000099"/>
                </a:solidFill>
              </a:rPr>
              <a:t> при реализации другого подмножества направлений своей основной деятельности. Такой объект/субъект может нарушать ПЛБ по некоторым аспектам без обнаружения таких нарушений, но не может нарушать ПЛБ по другим аспектам без обнаружения таких нарушений.</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971550" y="1346200"/>
            <a:ext cx="7921625" cy="4854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900" i="1">
                <a:solidFill>
                  <a:srgbClr val="FF0066"/>
                </a:solidFill>
              </a:rPr>
              <a:t>ПЛБ ССБ может содержать декларацию</a:t>
            </a:r>
            <a:r>
              <a:rPr lang="ru-RU" sz="2900">
                <a:solidFill>
                  <a:srgbClr val="000099"/>
                </a:solidFill>
              </a:rPr>
              <a:t> о том, что элемент, не входящий в этот ССБ, является надёжным при реализации некоторого подмножества направлений своей основной деятельности в пределах данного ССБ. </a:t>
            </a:r>
            <a:r>
              <a:rPr lang="ru-RU" sz="2900" i="1">
                <a:solidFill>
                  <a:srgbClr val="FF0066"/>
                </a:solidFill>
              </a:rPr>
              <a:t>ПБВ могут устанавливать</a:t>
            </a:r>
            <a:r>
              <a:rPr lang="ru-RU" sz="2900">
                <a:solidFill>
                  <a:srgbClr val="000099"/>
                </a:solidFill>
              </a:rPr>
              <a:t>, как в пределах ССБ объекты/субъекты должны взаимодействовать с надёжным объектом/субъектом, расположенным за пределами данного ССБ.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971550" y="1700213"/>
            <a:ext cx="79216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Говорят, что объект/субъект </a:t>
            </a:r>
            <a:r>
              <a:rPr lang="en-US" sz="3000" i="1">
                <a:solidFill>
                  <a:srgbClr val="FF0066"/>
                </a:solidFill>
              </a:rPr>
              <a:t>X</a:t>
            </a:r>
            <a:r>
              <a:rPr lang="en-US" sz="3000">
                <a:solidFill>
                  <a:srgbClr val="FF0066"/>
                </a:solidFill>
              </a:rPr>
              <a:t> </a:t>
            </a:r>
            <a:r>
              <a:rPr lang="ru-RU" sz="3000" i="1">
                <a:solidFill>
                  <a:srgbClr val="FF0066"/>
                </a:solidFill>
              </a:rPr>
              <a:t>доверяет</a:t>
            </a:r>
            <a:r>
              <a:rPr lang="ru-RU" sz="3000">
                <a:solidFill>
                  <a:srgbClr val="000099"/>
                </a:solidFill>
              </a:rPr>
              <a:t> объекту/субъекту </a:t>
            </a:r>
            <a:r>
              <a:rPr lang="en-US" sz="3000" i="1">
                <a:solidFill>
                  <a:srgbClr val="FF0066"/>
                </a:solidFill>
              </a:rPr>
              <a:t>Y</a:t>
            </a:r>
            <a:r>
              <a:rPr lang="ru-RU" sz="3000">
                <a:solidFill>
                  <a:srgbClr val="000099"/>
                </a:solidFill>
              </a:rPr>
              <a:t> (при реализации некоторого подмножества направлений своей основной деятельности) тогда и только тогда, когда </a:t>
            </a:r>
            <a:r>
              <a:rPr lang="ru-RU" sz="3000" i="1">
                <a:solidFill>
                  <a:srgbClr val="FF0066"/>
                </a:solidFill>
              </a:rPr>
              <a:t>Х</a:t>
            </a:r>
            <a:r>
              <a:rPr lang="ru-RU" sz="3000">
                <a:solidFill>
                  <a:srgbClr val="000099"/>
                </a:solidFill>
              </a:rPr>
              <a:t> верит в то (уверен в том), что </a:t>
            </a:r>
            <a:r>
              <a:rPr lang="en-US" sz="3000" i="1">
                <a:solidFill>
                  <a:srgbClr val="FF0066"/>
                </a:solidFill>
              </a:rPr>
              <a:t>Y</a:t>
            </a:r>
            <a:r>
              <a:rPr lang="ru-RU" sz="3000">
                <a:solidFill>
                  <a:srgbClr val="000099"/>
                </a:solidFill>
              </a:rPr>
              <a:t> функционирует соответствующим образом и в соответствие с направлениями своей основной деятельности.</a:t>
            </a:r>
          </a:p>
        </p:txBody>
      </p:sp>
      <p:sp>
        <p:nvSpPr>
          <p:cNvPr id="130052" name="Rectangle 4"/>
          <p:cNvSpPr>
            <a:spLocks noChangeArrowheads="1"/>
          </p:cNvSpPr>
          <p:nvPr/>
        </p:nvSpPr>
        <p:spPr bwMode="auto">
          <a:xfrm>
            <a:off x="755650" y="981075"/>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a:t>
            </a:r>
            <a:r>
              <a:rPr lang="ru-RU" sz="2800" b="1" i="1">
                <a:solidFill>
                  <a:srgbClr val="FF3300"/>
                </a:solidFill>
                <a:latin typeface="Arial" charset="0"/>
              </a:rPr>
              <a:t>5.</a:t>
            </a:r>
            <a:r>
              <a:rPr lang="en-US" sz="2800" b="1" i="1">
                <a:solidFill>
                  <a:srgbClr val="FF3300"/>
                </a:solidFill>
                <a:latin typeface="Arial" charset="0"/>
              </a:rPr>
              <a:t> </a:t>
            </a:r>
            <a:r>
              <a:rPr lang="ru-RU" sz="2800" b="1" i="1">
                <a:solidFill>
                  <a:srgbClr val="FF3300"/>
                </a:solidFill>
                <a:latin typeface="Arial" charset="0"/>
              </a:rPr>
              <a:t>Доверие</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928662" y="1071546"/>
            <a:ext cx="7921625"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Доверие не обязательно является обоюдным</a:t>
            </a:r>
            <a:r>
              <a:rPr lang="ru-RU" sz="2600" dirty="0">
                <a:solidFill>
                  <a:srgbClr val="000099"/>
                </a:solidFill>
              </a:rPr>
              <a:t>. Объект/субъект, который не доверяет объекту/субъекту, может воспользоваться услугами обеспечения безопасности, предоставляемыми надёжным объектом/субъектом. Примером ситуации, в которой доверие является обоюдным, может быть случай, когда два надёжных объекта/субъекта взаимодействуют при реализации одного из направлений своей основной деятельности, и при этом каждый из двух объектов/субъектов уверен, что другой помогает ему строго соблюдать ПЛБ.</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928662" y="1071546"/>
            <a:ext cx="7921625"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Доверие не обязательно является транзитивным</a:t>
            </a:r>
            <a:r>
              <a:rPr lang="ru-RU" sz="2600" dirty="0">
                <a:solidFill>
                  <a:srgbClr val="000099"/>
                </a:solidFill>
              </a:rPr>
              <a:t>. В определённых условиях ПЛБ может устанавливать </a:t>
            </a:r>
            <a:r>
              <a:rPr lang="ru-RU" sz="2600" i="1" dirty="0">
                <a:solidFill>
                  <a:srgbClr val="FF0066"/>
                </a:solidFill>
              </a:rPr>
              <a:t>транзитивность</a:t>
            </a:r>
            <a:r>
              <a:rPr lang="ru-RU" sz="2600" dirty="0">
                <a:solidFill>
                  <a:srgbClr val="000099"/>
                </a:solidFill>
              </a:rPr>
              <a:t> надёжной взаимосвязи. Если объект/субъект </a:t>
            </a:r>
            <a:r>
              <a:rPr lang="ru-RU" sz="2600" i="1" dirty="0">
                <a:solidFill>
                  <a:srgbClr val="FF0066"/>
                </a:solidFill>
              </a:rPr>
              <a:t>А</a:t>
            </a:r>
            <a:r>
              <a:rPr lang="ru-RU" sz="2600" dirty="0">
                <a:solidFill>
                  <a:srgbClr val="000099"/>
                </a:solidFill>
              </a:rPr>
              <a:t> уверен в услугах обеспечения безопасности, предоставляемых надёжным объектом/субъектом </a:t>
            </a:r>
            <a:r>
              <a:rPr lang="ru-RU" sz="2600" i="1" dirty="0">
                <a:solidFill>
                  <a:srgbClr val="FF0066"/>
                </a:solidFill>
              </a:rPr>
              <a:t>В</a:t>
            </a:r>
            <a:r>
              <a:rPr lang="ru-RU" sz="2600" dirty="0">
                <a:solidFill>
                  <a:srgbClr val="000099"/>
                </a:solidFill>
              </a:rPr>
              <a:t>, а надёжный объект/субъект </a:t>
            </a:r>
            <a:r>
              <a:rPr lang="ru-RU" sz="2600" i="1" dirty="0">
                <a:solidFill>
                  <a:srgbClr val="FF0066"/>
                </a:solidFill>
              </a:rPr>
              <a:t>В</a:t>
            </a:r>
            <a:r>
              <a:rPr lang="ru-RU" sz="2600" dirty="0">
                <a:solidFill>
                  <a:srgbClr val="000099"/>
                </a:solidFill>
              </a:rPr>
              <a:t> уверен в услугах обеспечения безопасности, предоставляемых надёжным объектом/субъектом </a:t>
            </a:r>
            <a:r>
              <a:rPr lang="ru-RU" sz="2600" i="1" dirty="0">
                <a:solidFill>
                  <a:srgbClr val="FF0066"/>
                </a:solidFill>
              </a:rPr>
              <a:t>С</a:t>
            </a:r>
            <a:r>
              <a:rPr lang="ru-RU" sz="2600" dirty="0">
                <a:solidFill>
                  <a:srgbClr val="000099"/>
                </a:solidFill>
              </a:rPr>
              <a:t>, то </a:t>
            </a:r>
            <a:r>
              <a:rPr lang="ru-RU" sz="2600" i="1" dirty="0">
                <a:solidFill>
                  <a:srgbClr val="FF0066"/>
                </a:solidFill>
              </a:rPr>
              <a:t>А</a:t>
            </a:r>
            <a:r>
              <a:rPr lang="ru-RU" sz="2600" dirty="0">
                <a:solidFill>
                  <a:srgbClr val="000099"/>
                </a:solidFill>
              </a:rPr>
              <a:t> может быть напрямую уверенным в том, что </a:t>
            </a:r>
            <a:r>
              <a:rPr lang="ru-RU" sz="2600" i="1" dirty="0">
                <a:solidFill>
                  <a:srgbClr val="FF0066"/>
                </a:solidFill>
              </a:rPr>
              <a:t>С</a:t>
            </a:r>
            <a:r>
              <a:rPr lang="ru-RU" sz="2600" dirty="0">
                <a:solidFill>
                  <a:srgbClr val="000099"/>
                </a:solidFill>
              </a:rPr>
              <a:t> ведёт себя (функционирует) соответствующим образом.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971550" y="1339850"/>
            <a:ext cx="7921625"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solidFill>
                  <a:srgbClr val="000099"/>
                </a:solidFill>
              </a:rPr>
              <a:t>Там, где имеет место такой случай, доверие является </a:t>
            </a:r>
            <a:r>
              <a:rPr lang="ru-RU" i="1">
                <a:solidFill>
                  <a:srgbClr val="FF0066"/>
                </a:solidFill>
              </a:rPr>
              <a:t>транзитивным</a:t>
            </a:r>
            <a:r>
              <a:rPr lang="ru-RU">
                <a:solidFill>
                  <a:srgbClr val="000099"/>
                </a:solidFill>
              </a:rPr>
              <a:t>. Однако в некоторых ситуациях </a:t>
            </a:r>
            <a:r>
              <a:rPr lang="ru-RU" i="1">
                <a:solidFill>
                  <a:srgbClr val="FF0066"/>
                </a:solidFill>
              </a:rPr>
              <a:t>В</a:t>
            </a:r>
            <a:r>
              <a:rPr lang="ru-RU">
                <a:solidFill>
                  <a:srgbClr val="000099"/>
                </a:solidFill>
              </a:rPr>
              <a:t> может сделать некоторые шаги в целях обеспечения гарантий того, что некорректное поведение </a:t>
            </a:r>
            <a:r>
              <a:rPr lang="ru-RU" i="1">
                <a:solidFill>
                  <a:srgbClr val="FF0066"/>
                </a:solidFill>
              </a:rPr>
              <a:t>С</a:t>
            </a:r>
            <a:r>
              <a:rPr lang="ru-RU">
                <a:solidFill>
                  <a:srgbClr val="000099"/>
                </a:solidFill>
              </a:rPr>
              <a:t> не может навредить функционированию </a:t>
            </a:r>
            <a:r>
              <a:rPr lang="ru-RU" i="1">
                <a:solidFill>
                  <a:srgbClr val="FF0066"/>
                </a:solidFill>
              </a:rPr>
              <a:t>А</a:t>
            </a:r>
            <a:r>
              <a:rPr lang="ru-RU">
                <a:solidFill>
                  <a:srgbClr val="000099"/>
                </a:solidFill>
              </a:rPr>
              <a:t>. В последнем примере доверие </a:t>
            </a:r>
            <a:r>
              <a:rPr lang="ru-RU" i="1">
                <a:solidFill>
                  <a:srgbClr val="FF0066"/>
                </a:solidFill>
              </a:rPr>
              <a:t>не является транзитивным</a:t>
            </a:r>
            <a:r>
              <a:rPr lang="ru-RU">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971550" y="1973263"/>
            <a:ext cx="7921625" cy="40259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300" i="1">
                <a:solidFill>
                  <a:srgbClr val="FF0066"/>
                </a:solidFill>
              </a:rPr>
              <a:t>Третья доверенная сторона (ДТС)</a:t>
            </a:r>
            <a:r>
              <a:rPr lang="ru-RU" sz="3300">
                <a:solidFill>
                  <a:srgbClr val="000099"/>
                </a:solidFill>
              </a:rPr>
              <a:t> представляет собой ЦБ или его представителя, который является надёжным (в соответствие с ПЛБ) относительно некоторых видов своей основной деятельности, связанной с обеспечением безопасности.</a:t>
            </a:r>
          </a:p>
        </p:txBody>
      </p:sp>
      <p:sp>
        <p:nvSpPr>
          <p:cNvPr id="134148" name="Rectangle 4"/>
          <p:cNvSpPr>
            <a:spLocks noChangeArrowheads="1"/>
          </p:cNvSpPr>
          <p:nvPr/>
        </p:nvSpPr>
        <p:spPr bwMode="auto">
          <a:xfrm>
            <a:off x="755650" y="981075"/>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1.</a:t>
            </a:r>
            <a:r>
              <a:rPr lang="ru-RU" sz="2800" b="1" i="1">
                <a:solidFill>
                  <a:srgbClr val="FF3300"/>
                </a:solidFill>
                <a:latin typeface="Arial" charset="0"/>
              </a:rPr>
              <a:t>6.</a:t>
            </a:r>
            <a:r>
              <a:rPr lang="en-US" sz="2800" b="1" i="1">
                <a:solidFill>
                  <a:srgbClr val="FF3300"/>
                </a:solidFill>
                <a:latin typeface="Arial" charset="0"/>
              </a:rPr>
              <a:t> </a:t>
            </a:r>
            <a:r>
              <a:rPr lang="ru-RU" sz="2800" b="1" i="1">
                <a:solidFill>
                  <a:srgbClr val="FF3300"/>
                </a:solidFill>
                <a:latin typeface="Arial" charset="0"/>
              </a:rPr>
              <a:t>Третьи доверенные стороны</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971550" y="1268413"/>
            <a:ext cx="7921625" cy="549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600">
                <a:solidFill>
                  <a:srgbClr val="000099"/>
                </a:solidFill>
              </a:rPr>
              <a:t>Примерами ДТС являются:</a:t>
            </a:r>
          </a:p>
        </p:txBody>
      </p:sp>
      <p:sp>
        <p:nvSpPr>
          <p:cNvPr id="135173" name="Text Box 5"/>
          <p:cNvSpPr txBox="1">
            <a:spLocks noChangeArrowheads="1"/>
          </p:cNvSpPr>
          <p:nvPr/>
        </p:nvSpPr>
        <p:spPr bwMode="auto">
          <a:xfrm>
            <a:off x="971550" y="2060575"/>
            <a:ext cx="7921625" cy="38989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a:solidFill>
                  <a:srgbClr val="000099"/>
                </a:solidFill>
              </a:rPr>
              <a:t>ДТС, обеспечивающие аутентификацию (удостоверяющие центры, УЦ);</a:t>
            </a:r>
          </a:p>
          <a:p>
            <a:pPr marL="355600" indent="-355600" algn="l">
              <a:buClr>
                <a:srgbClr val="FF0066"/>
              </a:buClr>
              <a:buSzPct val="80000"/>
              <a:buFont typeface="Wingdings" pitchFamily="2" charset="2"/>
              <a:buChar char="q"/>
            </a:pPr>
            <a:r>
              <a:rPr lang="ru-RU">
                <a:solidFill>
                  <a:srgbClr val="000099"/>
                </a:solidFill>
              </a:rPr>
              <a:t>службы нотариата или меток времени в системах обеспечения неотказуемости;</a:t>
            </a:r>
          </a:p>
          <a:p>
            <a:pPr marL="355600" indent="-355600" algn="l">
              <a:buClr>
                <a:srgbClr val="FF0066"/>
              </a:buClr>
              <a:buSzPct val="80000"/>
              <a:buFont typeface="Wingdings" pitchFamily="2" charset="2"/>
              <a:buChar char="q"/>
            </a:pPr>
            <a:r>
              <a:rPr lang="ru-RU">
                <a:solidFill>
                  <a:srgbClr val="000099"/>
                </a:solidFill>
              </a:rPr>
              <a:t>центр распределения ключей в системах обеспечения ключами.  </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971550" y="1773238"/>
            <a:ext cx="79216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500">
                <a:solidFill>
                  <a:srgbClr val="000099"/>
                </a:solidFill>
              </a:rPr>
              <a:t>Некоторые виды ВИ (т.е. </a:t>
            </a:r>
            <a:r>
              <a:rPr lang="ru-RU" sz="2500" i="1">
                <a:solidFill>
                  <a:srgbClr val="FF0066"/>
                </a:solidFill>
              </a:rPr>
              <a:t>информации, необходимой для обеспечения безопасности</a:t>
            </a:r>
            <a:r>
              <a:rPr lang="ru-RU" sz="2500">
                <a:solidFill>
                  <a:srgbClr val="000099"/>
                </a:solidFill>
              </a:rPr>
              <a:t>) востребованы и используются одной или несколькими СЛБ. СПБ, как правило, используют обмен ВИ, либо между взаимодействующими объектами/субъектами (сторонами), которым необходимо привлекать СЛБ в течение их информационного взаимодействия, либо между ЦБ и взаимодействующими сторонами. Существуют следующие </a:t>
            </a:r>
            <a:r>
              <a:rPr lang="ru-RU" sz="2500" i="1">
                <a:solidFill>
                  <a:srgbClr val="FF0066"/>
                </a:solidFill>
              </a:rPr>
              <a:t>четыре формы ВИ</a:t>
            </a:r>
            <a:r>
              <a:rPr lang="ru-RU" sz="2500">
                <a:solidFill>
                  <a:srgbClr val="000099"/>
                </a:solidFill>
              </a:rPr>
              <a:t>, которую используют СПБ: </a:t>
            </a:r>
          </a:p>
        </p:txBody>
      </p:sp>
      <p:sp>
        <p:nvSpPr>
          <p:cNvPr id="136196" name="Rectangle 4"/>
          <p:cNvSpPr>
            <a:spLocks noChangeArrowheads="1"/>
          </p:cNvSpPr>
          <p:nvPr/>
        </p:nvSpPr>
        <p:spPr bwMode="auto">
          <a:xfrm>
            <a:off x="755650" y="790575"/>
            <a:ext cx="8388350" cy="8763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b="1" i="1" dirty="0">
                <a:solidFill>
                  <a:srgbClr val="FF3300"/>
                </a:solidFill>
                <a:latin typeface="Arial" charset="0"/>
              </a:rPr>
              <a:t>II. </a:t>
            </a:r>
            <a:r>
              <a:rPr lang="ru-RU" b="1" i="1" dirty="0">
                <a:solidFill>
                  <a:srgbClr val="FF3300"/>
                </a:solidFill>
                <a:latin typeface="Arial" charset="0"/>
              </a:rPr>
              <a:t>Общая информация для</a:t>
            </a:r>
          </a:p>
          <a:p>
            <a:pPr>
              <a:lnSpc>
                <a:spcPct val="90000"/>
              </a:lnSpc>
              <a:buClr>
                <a:srgbClr val="FFFF00"/>
              </a:buClr>
              <a:buSzPct val="80000"/>
              <a:buFont typeface="Wingdings" pitchFamily="2" charset="2"/>
              <a:buNone/>
            </a:pPr>
            <a:r>
              <a:rPr lang="ru-RU" b="1" i="1" dirty="0">
                <a:solidFill>
                  <a:srgbClr val="FF3300"/>
                </a:solidFill>
                <a:latin typeface="Arial" charset="0"/>
              </a:rPr>
              <a:t>обеспечения безопасности</a:t>
            </a:r>
            <a:endParaRPr lang="en-GB"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971550" y="981075"/>
            <a:ext cx="7921625" cy="5273675"/>
          </a:xfrm>
          <a:noFill/>
          <a:effectLst>
            <a:outerShdw dist="17961" dir="2700000" algn="ctr" rotWithShape="0">
              <a:srgbClr val="3399FF"/>
            </a:outerShdw>
          </a:effectLst>
        </p:spPr>
        <p:txBody>
          <a:bodyPr lIns="0" tIns="0" rIns="0" bIns="0" anchor="ctr" anchorCtr="1">
            <a:spAutoFit/>
          </a:bodyPr>
          <a:lstStyle/>
          <a:p>
            <a:pPr marL="0" indent="0" algn="ctr">
              <a:lnSpc>
                <a:spcPct val="105000"/>
              </a:lnSpc>
              <a:spcBef>
                <a:spcPct val="0"/>
              </a:spcBef>
              <a:buFont typeface="Wingdings" pitchFamily="2" charset="2"/>
              <a:buNone/>
            </a:pPr>
            <a:r>
              <a:rPr lang="ru-RU" sz="3000">
                <a:solidFill>
                  <a:srgbClr val="000099"/>
                </a:solidFill>
              </a:rPr>
              <a:t>Одна СЛБ очень часто зависит от других СЛБ, что затрудняет изолирование одного направления обеспечения безопасности от других. </a:t>
            </a:r>
            <a:r>
              <a:rPr lang="ru-RU" sz="3000" i="1">
                <a:solidFill>
                  <a:srgbClr val="FF0066"/>
                </a:solidFill>
              </a:rPr>
              <a:t>Основы обеспечения безопасности</a:t>
            </a:r>
            <a:r>
              <a:rPr lang="ru-RU" sz="3000">
                <a:solidFill>
                  <a:srgbClr val="000099"/>
                </a:solidFill>
              </a:rPr>
              <a:t> включают рассмотрение соответствующих СЛБ, описывают совокупность способов, которые могут использоваться при предоставлении услуг обеспечения безопасности, и определяют взаимозависимость услуг и способов обеспечения безопасности (СПБ).</a:t>
            </a:r>
            <a:endParaRPr lang="en-GB" sz="3000">
              <a:solidFill>
                <a:srgbClr val="000099"/>
              </a:solidFill>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971550" y="1268413"/>
            <a:ext cx="7921625"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3000" i="1" dirty="0" smtClean="0">
                <a:solidFill>
                  <a:srgbClr val="FF0066"/>
                </a:solidFill>
              </a:rPr>
              <a:t>метки </a:t>
            </a:r>
            <a:r>
              <a:rPr lang="ru-RU" sz="3000" i="1" dirty="0">
                <a:solidFill>
                  <a:srgbClr val="FF0066"/>
                </a:solidFill>
              </a:rPr>
              <a:t>безопасности</a:t>
            </a:r>
            <a:r>
              <a:rPr lang="ru-RU" sz="3000" dirty="0">
                <a:solidFill>
                  <a:srgbClr val="000099"/>
                </a:solidFill>
              </a:rPr>
              <a:t>, используемые при описании ПЛБ, которая применяется к взаимодействующему объекту/субъекту, каналу связи (соединению) или некоторой совокупности данных;</a:t>
            </a:r>
          </a:p>
          <a:p>
            <a:pPr marL="355600" indent="-355600" algn="l">
              <a:buClr>
                <a:srgbClr val="FF0066"/>
              </a:buClr>
              <a:buSzPct val="80000"/>
              <a:buFont typeface="Wingdings" pitchFamily="2" charset="2"/>
              <a:buChar char="q"/>
            </a:pPr>
            <a:r>
              <a:rPr lang="ru-RU" sz="3000" i="1" dirty="0">
                <a:solidFill>
                  <a:srgbClr val="FF0066"/>
                </a:solidFill>
              </a:rPr>
              <a:t>криптографические проверочные суммы</a:t>
            </a:r>
            <a:r>
              <a:rPr lang="ru-RU" sz="3000" dirty="0">
                <a:solidFill>
                  <a:srgbClr val="000099"/>
                </a:solidFill>
              </a:rPr>
              <a:t> (КПС), используемые для обнаружения модификаций элемента данных;</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p:cNvSpPr txBox="1">
            <a:spLocks noChangeArrowheads="1"/>
          </p:cNvSpPr>
          <p:nvPr/>
        </p:nvSpPr>
        <p:spPr bwMode="auto">
          <a:xfrm>
            <a:off x="1000100" y="785794"/>
            <a:ext cx="7921625" cy="344709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2800" i="1" dirty="0">
                <a:solidFill>
                  <a:srgbClr val="FF0066"/>
                </a:solidFill>
              </a:rPr>
              <a:t>СЕРТ безопасности</a:t>
            </a:r>
            <a:r>
              <a:rPr lang="ru-RU" sz="2800" dirty="0">
                <a:solidFill>
                  <a:srgbClr val="000099"/>
                </a:solidFill>
              </a:rPr>
              <a:t> (</a:t>
            </a:r>
            <a:r>
              <a:rPr lang="ru-RU" sz="2800" dirty="0" smtClean="0">
                <a:solidFill>
                  <a:srgbClr val="000099"/>
                </a:solidFill>
              </a:rPr>
              <a:t>СЕРТ|Б</a:t>
            </a:r>
            <a:r>
              <a:rPr lang="ru-RU" sz="2800" dirty="0">
                <a:solidFill>
                  <a:srgbClr val="000099"/>
                </a:solidFill>
              </a:rPr>
              <a:t>), применяемые для защиты ВИ, получаемой из ЦБ или ДТС и используемой одной или несколькими взаимодействующими сторонами; ;</a:t>
            </a:r>
          </a:p>
          <a:p>
            <a:pPr marL="355600" indent="-355600" algn="l">
              <a:buClr>
                <a:srgbClr val="FF0066"/>
              </a:buClr>
              <a:buSzPct val="80000"/>
              <a:buFont typeface="Wingdings" pitchFamily="2" charset="2"/>
              <a:buChar char="q"/>
            </a:pPr>
            <a:r>
              <a:rPr lang="ru-RU" sz="2800" i="1" dirty="0" smtClean="0">
                <a:solidFill>
                  <a:srgbClr val="FF0066"/>
                </a:solidFill>
              </a:rPr>
              <a:t>маркеры безопасности</a:t>
            </a:r>
            <a:r>
              <a:rPr lang="ru-RU" sz="2800" dirty="0" smtClean="0">
                <a:solidFill>
                  <a:srgbClr val="000099"/>
                </a:solidFill>
              </a:rPr>
              <a:t>, </a:t>
            </a:r>
            <a:r>
              <a:rPr lang="ru-RU" sz="2800" dirty="0">
                <a:solidFill>
                  <a:srgbClr val="000099"/>
                </a:solidFill>
              </a:rPr>
              <a:t>используемые для защиты ВИ, которая транслируется </a:t>
            </a:r>
            <a:r>
              <a:rPr lang="ru-RU" sz="2800" dirty="0" smtClean="0">
                <a:solidFill>
                  <a:srgbClr val="000099"/>
                </a:solidFill>
              </a:rPr>
              <a:t>между взаимодействующими </a:t>
            </a:r>
            <a:r>
              <a:rPr lang="ru-RU" sz="2800" dirty="0">
                <a:solidFill>
                  <a:srgbClr val="000099"/>
                </a:solidFill>
              </a:rPr>
              <a:t>сторонами. </a:t>
            </a:r>
          </a:p>
        </p:txBody>
      </p:sp>
      <p:sp>
        <p:nvSpPr>
          <p:cNvPr id="138244" name="Text Box 4"/>
          <p:cNvSpPr txBox="1">
            <a:spLocks noChangeArrowheads="1"/>
          </p:cNvSpPr>
          <p:nvPr/>
        </p:nvSpPr>
        <p:spPr bwMode="auto">
          <a:xfrm>
            <a:off x="785786" y="4429132"/>
            <a:ext cx="8137525" cy="1587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spcBef>
                <a:spcPct val="50000"/>
              </a:spcBef>
            </a:pPr>
            <a:r>
              <a:rPr lang="ru-RU" sz="2600" dirty="0">
                <a:solidFill>
                  <a:srgbClr val="000099"/>
                </a:solidFill>
              </a:rPr>
              <a:t>(</a:t>
            </a:r>
            <a:r>
              <a:rPr lang="ru-RU" sz="2600" i="1" u="sng" dirty="0">
                <a:solidFill>
                  <a:srgbClr val="FF0066"/>
                </a:solidFill>
              </a:rPr>
              <a:t>Примечание</a:t>
            </a:r>
            <a:r>
              <a:rPr lang="ru-RU" sz="2600" i="1" dirty="0">
                <a:solidFill>
                  <a:srgbClr val="FF0066"/>
                </a:solidFill>
              </a:rPr>
              <a:t>. ВИ может быть защищена несколькими различными СПБ. Некоторые СПБ основаны на криптографических методах защиты, а некоторые — на физических.</a:t>
            </a:r>
            <a:r>
              <a:rPr lang="ru-RU" sz="2600" dirty="0">
                <a:solidFill>
                  <a:srgbClr val="000099"/>
                </a:solidFill>
              </a:rPr>
              <a:t>)</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971550" y="1751013"/>
            <a:ext cx="7921625" cy="4470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800" i="1" dirty="0" smtClean="0">
                <a:solidFill>
                  <a:srgbClr val="FF0066"/>
                </a:solidFill>
              </a:rPr>
              <a:t>Метка безопасности</a:t>
            </a:r>
            <a:r>
              <a:rPr lang="ru-RU" sz="2800" dirty="0" smtClean="0">
                <a:solidFill>
                  <a:srgbClr val="000099"/>
                </a:solidFill>
              </a:rPr>
              <a:t> </a:t>
            </a:r>
            <a:r>
              <a:rPr lang="ru-RU" sz="2800" dirty="0">
                <a:solidFill>
                  <a:srgbClr val="000099"/>
                </a:solidFill>
              </a:rPr>
              <a:t>представляет собой набор атрибутов, которые прикрепляются к взаимодействующему объекту/субъекту, каналу связи (соединению) или к некоторой совокупности данных. Кроме того, </a:t>
            </a:r>
            <a:r>
              <a:rPr lang="ru-RU" sz="2800" i="1" dirty="0" smtClean="0">
                <a:solidFill>
                  <a:srgbClr val="FF0066"/>
                </a:solidFill>
              </a:rPr>
              <a:t>метка </a:t>
            </a:r>
            <a:r>
              <a:rPr lang="ru-RU" sz="2800" i="1" dirty="0">
                <a:solidFill>
                  <a:srgbClr val="FF0066"/>
                </a:solidFill>
              </a:rPr>
              <a:t>безопасности указывает</a:t>
            </a:r>
            <a:r>
              <a:rPr lang="ru-RU" sz="2800" dirty="0">
                <a:solidFill>
                  <a:srgbClr val="000099"/>
                </a:solidFill>
              </a:rPr>
              <a:t>, либо в явном виде, либо не в явном виде, на ЦБ, который несёт ответственность за формирование </a:t>
            </a:r>
            <a:r>
              <a:rPr lang="ru-RU" sz="2800" dirty="0" smtClean="0">
                <a:solidFill>
                  <a:srgbClr val="000099"/>
                </a:solidFill>
              </a:rPr>
              <a:t>присоединённой метки </a:t>
            </a:r>
            <a:r>
              <a:rPr lang="ru-RU" sz="2800" dirty="0">
                <a:solidFill>
                  <a:srgbClr val="000099"/>
                </a:solidFill>
              </a:rPr>
              <a:t>и соответствующую ПЛБ, используемую по отношению к </a:t>
            </a:r>
            <a:r>
              <a:rPr lang="ru-RU" sz="2800" dirty="0" smtClean="0">
                <a:solidFill>
                  <a:srgbClr val="000099"/>
                </a:solidFill>
              </a:rPr>
              <a:t>этой метке.</a:t>
            </a:r>
            <a:endParaRPr lang="ru-RU" sz="2800" dirty="0">
              <a:solidFill>
                <a:srgbClr val="000099"/>
              </a:solidFill>
            </a:endParaRPr>
          </a:p>
        </p:txBody>
      </p:sp>
      <p:sp>
        <p:nvSpPr>
          <p:cNvPr id="139268" name="Rectangle 4"/>
          <p:cNvSpPr>
            <a:spLocks noChangeArrowheads="1"/>
          </p:cNvSpPr>
          <p:nvPr/>
        </p:nvSpPr>
        <p:spPr bwMode="auto">
          <a:xfrm>
            <a:off x="755650" y="981075"/>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dirty="0">
                <a:solidFill>
                  <a:srgbClr val="FF3300"/>
                </a:solidFill>
                <a:latin typeface="Arial" charset="0"/>
              </a:rPr>
              <a:t>2.</a:t>
            </a:r>
            <a:r>
              <a:rPr lang="ru-RU" sz="2800" b="1" i="1" dirty="0">
                <a:solidFill>
                  <a:srgbClr val="FF3300"/>
                </a:solidFill>
                <a:latin typeface="Arial" charset="0"/>
              </a:rPr>
              <a:t>1.</a:t>
            </a:r>
            <a:r>
              <a:rPr lang="en-US" sz="2800" b="1" i="1" dirty="0">
                <a:solidFill>
                  <a:srgbClr val="FF3300"/>
                </a:solidFill>
                <a:latin typeface="Arial" charset="0"/>
              </a:rPr>
              <a:t> </a:t>
            </a:r>
            <a:r>
              <a:rPr lang="ru-RU" sz="2800" b="1" i="1" dirty="0" smtClean="0">
                <a:solidFill>
                  <a:srgbClr val="FF3300"/>
                </a:solidFill>
                <a:latin typeface="Arial" charset="0"/>
              </a:rPr>
              <a:t>Метки </a:t>
            </a:r>
            <a:r>
              <a:rPr lang="ru-RU" sz="2800" b="1" i="1" dirty="0">
                <a:solidFill>
                  <a:srgbClr val="FF3300"/>
                </a:solidFill>
                <a:latin typeface="Arial" charset="0"/>
              </a:rPr>
              <a:t>безопасности</a:t>
            </a:r>
            <a:endParaRPr lang="en-GB" sz="2800"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928662" y="857232"/>
            <a:ext cx="7921625" cy="53214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800" i="1" dirty="0" smtClean="0">
                <a:solidFill>
                  <a:srgbClr val="FF0066"/>
                </a:solidFill>
              </a:rPr>
              <a:t>Метка </a:t>
            </a:r>
            <a:r>
              <a:rPr lang="ru-RU" sz="2800" i="1" dirty="0">
                <a:solidFill>
                  <a:srgbClr val="FF0066"/>
                </a:solidFill>
              </a:rPr>
              <a:t>безопасности</a:t>
            </a:r>
            <a:r>
              <a:rPr lang="ru-RU" sz="2800" dirty="0">
                <a:solidFill>
                  <a:srgbClr val="000099"/>
                </a:solidFill>
              </a:rPr>
              <a:t> может использоваться для обеспечения нескольких СЛБ</a:t>
            </a:r>
            <a:r>
              <a:rPr lang="ru-RU" sz="2800" dirty="0" smtClean="0">
                <a:solidFill>
                  <a:srgbClr val="000099"/>
                </a:solidFill>
              </a:rPr>
              <a:t>.</a:t>
            </a:r>
          </a:p>
          <a:p>
            <a:pPr>
              <a:lnSpc>
                <a:spcPct val="95000"/>
              </a:lnSpc>
            </a:pPr>
            <a:r>
              <a:rPr lang="ru-RU" sz="2800" dirty="0" smtClean="0">
                <a:solidFill>
                  <a:srgbClr val="000099"/>
                </a:solidFill>
              </a:rPr>
              <a:t>Как правило, организации имеют одну или несколько ПЛБ, которые определяют порядок и правила разделения элементов данных на группы, которые в рамках одной группы должны быть защищены и обрабатываться одним и тем же способом. Кроме того, ПЛБ описывает сам способ защиты, который должен быть реализован по отношению к каждой группе элементов данных.</a:t>
            </a:r>
            <a:endParaRPr lang="ru-RU" sz="2800"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000100" y="1000108"/>
            <a:ext cx="7921625" cy="187128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i="1" dirty="0" smtClean="0">
                <a:solidFill>
                  <a:srgbClr val="FF0066"/>
                </a:solidFill>
              </a:rPr>
              <a:t>Все аспекты обеспечения безопасности</a:t>
            </a:r>
            <a:r>
              <a:rPr lang="ru-RU" dirty="0" smtClean="0">
                <a:solidFill>
                  <a:srgbClr val="000099"/>
                </a:solidFill>
              </a:rPr>
              <a:t>, отражённые в ПЛБ, указываются в метке безопасности, которая включает:</a:t>
            </a:r>
            <a:endParaRPr lang="ru-RU" dirty="0">
              <a:solidFill>
                <a:srgbClr val="000099"/>
              </a:solidFill>
            </a:endParaRPr>
          </a:p>
        </p:txBody>
      </p:sp>
      <p:sp>
        <p:nvSpPr>
          <p:cNvPr id="140292" name="Text Box 4"/>
          <p:cNvSpPr txBox="1">
            <a:spLocks noChangeArrowheads="1"/>
          </p:cNvSpPr>
          <p:nvPr/>
        </p:nvSpPr>
        <p:spPr bwMode="auto">
          <a:xfrm>
            <a:off x="1000100" y="3000372"/>
            <a:ext cx="7921625" cy="327474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95000"/>
              </a:lnSpc>
              <a:buClr>
                <a:srgbClr val="FF0066"/>
              </a:buClr>
              <a:buSzPct val="80000"/>
              <a:buFont typeface="Wingdings" pitchFamily="2" charset="2"/>
              <a:buChar char="q"/>
            </a:pPr>
            <a:r>
              <a:rPr lang="ru-RU" sz="2800" dirty="0" smtClean="0">
                <a:solidFill>
                  <a:srgbClr val="000099"/>
                </a:solidFill>
              </a:rPr>
              <a:t>уровень защиты данных, хранящихся в системе;</a:t>
            </a:r>
          </a:p>
          <a:p>
            <a:pPr marL="355600" indent="-355600" algn="l">
              <a:lnSpc>
                <a:spcPct val="95000"/>
              </a:lnSpc>
              <a:buClr>
                <a:srgbClr val="FF0066"/>
              </a:buClr>
              <a:buSzPct val="80000"/>
              <a:buFont typeface="Wingdings" pitchFamily="2" charset="2"/>
              <a:buChar char="q"/>
            </a:pPr>
            <a:r>
              <a:rPr lang="ru-RU" sz="2800" dirty="0" smtClean="0">
                <a:solidFill>
                  <a:srgbClr val="000099"/>
                </a:solidFill>
              </a:rPr>
              <a:t>кто имеет полномочия доступа к данным, процессам или ресурсам;</a:t>
            </a:r>
          </a:p>
          <a:p>
            <a:pPr marL="355600" indent="-355600" algn="l">
              <a:lnSpc>
                <a:spcPct val="95000"/>
              </a:lnSpc>
              <a:buClr>
                <a:srgbClr val="FF0066"/>
              </a:buClr>
              <a:buSzPct val="80000"/>
              <a:buFont typeface="Wingdings" pitchFamily="2" charset="2"/>
              <a:buChar char="q"/>
            </a:pPr>
            <a:r>
              <a:rPr lang="ru-RU" sz="2800" dirty="0" smtClean="0">
                <a:solidFill>
                  <a:srgbClr val="000099"/>
                </a:solidFill>
              </a:rPr>
              <a:t>требуемые отметки обеспечения безопасности, которые должны отображаться на любом дисплее или быть опубликованы;</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a:spLocks noChangeArrowheads="1"/>
          </p:cNvSpPr>
          <p:nvPr/>
        </p:nvSpPr>
        <p:spPr bwMode="auto">
          <a:xfrm>
            <a:off x="1000100" y="933301"/>
            <a:ext cx="7921625"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ts val="3800"/>
              </a:lnSpc>
              <a:buClr>
                <a:srgbClr val="FF0066"/>
              </a:buClr>
              <a:buSzPct val="80000"/>
              <a:buFont typeface="Wingdings" pitchFamily="2" charset="2"/>
              <a:buChar char="q"/>
            </a:pPr>
            <a:r>
              <a:rPr lang="ru-RU" dirty="0" smtClean="0">
                <a:solidFill>
                  <a:srgbClr val="000099"/>
                </a:solidFill>
              </a:rPr>
              <a:t>требования маршрутизации и зашифрования данных, транслируемых между системами;</a:t>
            </a:r>
          </a:p>
          <a:p>
            <a:pPr marL="355600" indent="-355600" algn="l">
              <a:lnSpc>
                <a:spcPts val="3800"/>
              </a:lnSpc>
              <a:buClr>
                <a:srgbClr val="FF0066"/>
              </a:buClr>
              <a:buSzPct val="80000"/>
              <a:buFont typeface="Wingdings" pitchFamily="2" charset="2"/>
              <a:buChar char="q"/>
            </a:pPr>
            <a:r>
              <a:rPr lang="ru-RU" dirty="0" smtClean="0">
                <a:solidFill>
                  <a:srgbClr val="000099"/>
                </a:solidFill>
              </a:rPr>
              <a:t>требования по защите от несанкционированного (неавторизованного) копирования;</a:t>
            </a:r>
          </a:p>
          <a:p>
            <a:pPr marL="355600" indent="-355600" algn="l">
              <a:lnSpc>
                <a:spcPts val="3800"/>
              </a:lnSpc>
              <a:buClr>
                <a:srgbClr val="FF0066"/>
              </a:buClr>
              <a:buSzPct val="80000"/>
              <a:buFont typeface="Wingdings" pitchFamily="2" charset="2"/>
              <a:buChar char="q"/>
            </a:pPr>
            <a:r>
              <a:rPr lang="ru-RU" dirty="0" smtClean="0">
                <a:solidFill>
                  <a:srgbClr val="000099"/>
                </a:solidFill>
              </a:rPr>
              <a:t>методы хранения данных;</a:t>
            </a:r>
          </a:p>
          <a:p>
            <a:pPr marL="355600" indent="-355600" algn="l">
              <a:lnSpc>
                <a:spcPts val="3800"/>
              </a:lnSpc>
              <a:buClr>
                <a:srgbClr val="FF0066"/>
              </a:buClr>
              <a:buSzPct val="80000"/>
              <a:buFont typeface="Wingdings" pitchFamily="2" charset="2"/>
              <a:buChar char="q"/>
            </a:pPr>
            <a:r>
              <a:rPr lang="ru-RU" dirty="0" smtClean="0">
                <a:solidFill>
                  <a:srgbClr val="000099"/>
                </a:solidFill>
              </a:rPr>
              <a:t>алгоритмы шифрования, которые должны быть использованы;</a:t>
            </a:r>
          </a:p>
          <a:p>
            <a:pPr marL="355600" indent="-355600" algn="l">
              <a:lnSpc>
                <a:spcPts val="3800"/>
              </a:lnSpc>
              <a:buClr>
                <a:srgbClr val="FF0066"/>
              </a:buClr>
              <a:buSzPct val="80000"/>
              <a:buFont typeface="Wingdings" pitchFamily="2" charset="2"/>
              <a:buChar char="q"/>
            </a:pPr>
            <a:r>
              <a:rPr lang="ru-RU" dirty="0" smtClean="0">
                <a:solidFill>
                  <a:srgbClr val="000099"/>
                </a:solidFill>
              </a:rPr>
              <a:t>алгоритмы шифрования, которые должны быть использованы;</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a:spLocks noChangeArrowheads="1"/>
          </p:cNvSpPr>
          <p:nvPr/>
        </p:nvSpPr>
        <p:spPr bwMode="auto">
          <a:xfrm>
            <a:off x="1000100" y="1000108"/>
            <a:ext cx="7921625" cy="5146024"/>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95000"/>
              </a:lnSpc>
              <a:buClr>
                <a:srgbClr val="FF0066"/>
              </a:buClr>
              <a:buSzPct val="80000"/>
              <a:buFont typeface="Wingdings" pitchFamily="2" charset="2"/>
              <a:buChar char="q"/>
            </a:pPr>
            <a:r>
              <a:rPr lang="ru-RU" dirty="0" smtClean="0">
                <a:solidFill>
                  <a:srgbClr val="000099"/>
                </a:solidFill>
              </a:rPr>
              <a:t>методы аутентификации объектов/субъектов;</a:t>
            </a:r>
          </a:p>
          <a:p>
            <a:pPr marL="355600" indent="-355600" algn="l">
              <a:lnSpc>
                <a:spcPct val="95000"/>
              </a:lnSpc>
              <a:buClr>
                <a:srgbClr val="FF0066"/>
              </a:buClr>
              <a:buSzPct val="80000"/>
              <a:buFont typeface="Wingdings" pitchFamily="2" charset="2"/>
              <a:buChar char="q"/>
            </a:pPr>
            <a:r>
              <a:rPr lang="ru-RU" dirty="0" smtClean="0">
                <a:solidFill>
                  <a:srgbClr val="000099"/>
                </a:solidFill>
              </a:rPr>
              <a:t>должны ли операции над объектом/субъектом подвергаться аудиторской проверке;</a:t>
            </a:r>
          </a:p>
          <a:p>
            <a:pPr marL="355600" indent="-355600" algn="l">
              <a:lnSpc>
                <a:spcPct val="95000"/>
              </a:lnSpc>
              <a:buClr>
                <a:srgbClr val="FF0066"/>
              </a:buClr>
              <a:buSzPct val="80000"/>
              <a:buFont typeface="Wingdings" pitchFamily="2" charset="2"/>
              <a:buChar char="q"/>
            </a:pPr>
            <a:r>
              <a:rPr lang="ru-RU" dirty="0" smtClean="0">
                <a:solidFill>
                  <a:srgbClr val="000099"/>
                </a:solidFill>
              </a:rPr>
              <a:t>требуется ли обеспечение неотказуемости получателей при получении ими квитанции от объекта/субъекта;</a:t>
            </a:r>
          </a:p>
          <a:p>
            <a:pPr marL="355600" indent="-355600" algn="l">
              <a:lnSpc>
                <a:spcPct val="95000"/>
              </a:lnSpc>
              <a:buClr>
                <a:srgbClr val="FF0066"/>
              </a:buClr>
              <a:buSzPct val="80000"/>
              <a:buFont typeface="Wingdings" pitchFamily="2" charset="2"/>
              <a:buChar char="q"/>
            </a:pPr>
            <a:r>
              <a:rPr lang="ru-RU" dirty="0" smtClean="0">
                <a:solidFill>
                  <a:srgbClr val="000099"/>
                </a:solidFill>
              </a:rPr>
              <a:t>требуются ли (если да, то чьи) ЭЦП для аутентификации данных.</a:t>
            </a:r>
            <a:endParaRPr lang="ru-RU"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971550" y="984250"/>
            <a:ext cx="7921625" cy="53214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800" dirty="0" smtClean="0">
                <a:solidFill>
                  <a:srgbClr val="000099"/>
                </a:solidFill>
              </a:rPr>
              <a:t>Если данные хранятся в ИТС или транслируются по каналам/линиям связи (виртуальным соединениям) между системами, то данные помечаются для указания защищённого сегмента (группы), которому они принадлежат, и, следовательно, как эти данные должны обрабатываться с целью обеспечения безопасности. </a:t>
            </a:r>
            <a:r>
              <a:rPr lang="ru-RU" sz="2800" i="1" dirty="0" smtClean="0">
                <a:solidFill>
                  <a:srgbClr val="FF0066"/>
                </a:solidFill>
              </a:rPr>
              <a:t>Метка</a:t>
            </a:r>
            <a:r>
              <a:rPr lang="ru-RU" sz="2800" dirty="0" smtClean="0">
                <a:solidFill>
                  <a:srgbClr val="000099"/>
                </a:solidFill>
              </a:rPr>
              <a:t> может быть опознаваема не зависимо от защищаемой информации, но, тем не менее, она </a:t>
            </a:r>
            <a:r>
              <a:rPr lang="ru-RU" sz="2800" i="1" dirty="0" smtClean="0">
                <a:solidFill>
                  <a:srgbClr val="FF0066"/>
                </a:solidFill>
              </a:rPr>
              <a:t>по-прежнему остаётся логически привязанной к ней</a:t>
            </a:r>
            <a:r>
              <a:rPr lang="ru-RU" sz="2800" dirty="0" smtClean="0">
                <a:solidFill>
                  <a:srgbClr val="000099"/>
                </a:solidFill>
              </a:rPr>
              <a:t>.</a:t>
            </a:r>
            <a:endParaRPr lang="ru-RU" sz="3000"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984250"/>
            <a:ext cx="7921625" cy="54648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pPr>
            <a:r>
              <a:rPr lang="ru-RU" sz="2600" i="1" dirty="0" smtClean="0">
                <a:solidFill>
                  <a:srgbClr val="FF0066"/>
                </a:solidFill>
              </a:rPr>
              <a:t>Целостность меток и целостность их привязок к информации должны быть гарантированными</a:t>
            </a:r>
            <a:r>
              <a:rPr lang="ru-RU" sz="2600" dirty="0" smtClean="0">
                <a:solidFill>
                  <a:srgbClr val="000099"/>
                </a:solidFill>
              </a:rPr>
              <a:t>. Для этого ИТС должна принимать соответствующие решения по обеспечению безопасности, например, УД и маршрутизация, причём без необходимости обращения к защищаемой информации. Метка безопасности может быть связана с каждым информационным объектом в ИТС, например, документами, сообщениями электронной почтовой службы, окнами экранных интерфейсов, записями в БД, записями в БДК и электронными формами.</a:t>
            </a:r>
            <a:endParaRPr lang="ru-RU" sz="2600" dirty="0">
              <a:solidFill>
                <a:srgbClr val="000099"/>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984250"/>
            <a:ext cx="7921625"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i="1" dirty="0" smtClean="0">
                <a:solidFill>
                  <a:srgbClr val="FF0066"/>
                </a:solidFill>
              </a:rPr>
              <a:t>Метки предназначены для использования в тех случаях, когда информационные объекты хранятся и циркулируют между соответствующими системами</a:t>
            </a:r>
            <a:r>
              <a:rPr lang="ru-RU" dirty="0" smtClean="0">
                <a:solidFill>
                  <a:srgbClr val="000099"/>
                </a:solidFill>
              </a:rPr>
              <a:t>, либо внутри них, и когда они обрабатываются прикладными системами, которые функционируют на основе меток, включая прикладные системы, которые формируют новые информационные объекты на основе существующих.</a:t>
            </a:r>
            <a:endParaRPr lang="ru-RU" dirty="0">
              <a:solidFill>
                <a:srgbClr val="000099"/>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971550" y="1196975"/>
            <a:ext cx="7921625" cy="2462213"/>
          </a:xfrm>
          <a:noFill/>
          <a:effectLst>
            <a:outerShdw dist="17961" dir="2700000" algn="ctr" rotWithShape="0">
              <a:srgbClr val="3399FF"/>
            </a:outerShdw>
          </a:effectLst>
        </p:spPr>
        <p:txBody>
          <a:bodyPr lIns="0" tIns="0" rIns="0" bIns="0" anchor="ctr" anchorCtr="1">
            <a:spAutoFit/>
          </a:bodyPr>
          <a:lstStyle/>
          <a:p>
            <a:pPr marL="0" indent="0" algn="ctr">
              <a:spcBef>
                <a:spcPct val="0"/>
              </a:spcBef>
              <a:buNone/>
            </a:pPr>
            <a:r>
              <a:rPr lang="ru-RU" dirty="0" smtClean="0">
                <a:solidFill>
                  <a:srgbClr val="000099"/>
                </a:solidFill>
                <a:latin typeface="Verdana" pitchFamily="34" charset="0"/>
                <a:ea typeface="Verdana" pitchFamily="34" charset="0"/>
                <a:cs typeface="Verdana" pitchFamily="34" charset="0"/>
              </a:rPr>
              <a:t>Следствием детального описания этих способов может стать </a:t>
            </a:r>
            <a:r>
              <a:rPr lang="ru-RU" i="1" dirty="0" smtClean="0">
                <a:solidFill>
                  <a:srgbClr val="FF0066"/>
                </a:solidFill>
                <a:latin typeface="Verdana" pitchFamily="34" charset="0"/>
                <a:ea typeface="Verdana" pitchFamily="34" charset="0"/>
                <a:cs typeface="Verdana" pitchFamily="34" charset="0"/>
              </a:rPr>
              <a:t>доверие</a:t>
            </a:r>
            <a:r>
              <a:rPr lang="ru-RU" dirty="0" smtClean="0">
                <a:solidFill>
                  <a:srgbClr val="000099"/>
                </a:solidFill>
                <a:latin typeface="Verdana" pitchFamily="34" charset="0"/>
                <a:ea typeface="Verdana" pitchFamily="34" charset="0"/>
                <a:cs typeface="Verdana" pitchFamily="34" charset="0"/>
              </a:rPr>
              <a:t> к различным СЛБ</a:t>
            </a:r>
            <a:r>
              <a:rPr lang="ru-RU" dirty="0">
                <a:solidFill>
                  <a:srgbClr val="000099"/>
                </a:solidFill>
                <a:latin typeface="Verdana" pitchFamily="34" charset="0"/>
                <a:ea typeface="Verdana" pitchFamily="34" charset="0"/>
                <a:cs typeface="Verdana" pitchFamily="34" charset="0"/>
              </a:rPr>
              <a:t>, а также доверие одной СЛБ к другой.</a:t>
            </a:r>
          </a:p>
          <a:p>
            <a:pPr marL="0" indent="0" algn="ctr">
              <a:spcBef>
                <a:spcPct val="0"/>
              </a:spcBef>
              <a:buFont typeface="Wingdings" pitchFamily="2" charset="2"/>
              <a:buNone/>
            </a:pPr>
            <a:r>
              <a:rPr lang="ru-RU" dirty="0">
                <a:solidFill>
                  <a:srgbClr val="000099"/>
                </a:solidFill>
                <a:latin typeface="Verdana" pitchFamily="34" charset="0"/>
                <a:ea typeface="Verdana" pitchFamily="34" charset="0"/>
                <a:cs typeface="Verdana" pitchFamily="34" charset="0"/>
              </a:rPr>
              <a:t>В данной лекции определены:</a:t>
            </a:r>
            <a:endParaRPr lang="en-GB" dirty="0">
              <a:solidFill>
                <a:srgbClr val="000099"/>
              </a:solidFill>
              <a:latin typeface="Verdana" pitchFamily="34" charset="0"/>
              <a:ea typeface="Verdana" pitchFamily="34" charset="0"/>
              <a:cs typeface="Verdana" pitchFamily="34" charset="0"/>
            </a:endParaRPr>
          </a:p>
        </p:txBody>
      </p:sp>
      <p:sp>
        <p:nvSpPr>
          <p:cNvPr id="82948" name="Text Box 4"/>
          <p:cNvSpPr txBox="1">
            <a:spLocks noChangeArrowheads="1"/>
          </p:cNvSpPr>
          <p:nvPr/>
        </p:nvSpPr>
        <p:spPr bwMode="auto">
          <a:xfrm>
            <a:off x="971550" y="3762375"/>
            <a:ext cx="7921625" cy="22860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buClr>
                <a:srgbClr val="FF0066"/>
              </a:buClr>
              <a:buSzPct val="80000"/>
              <a:buFont typeface="Wingdings" pitchFamily="2" charset="2"/>
              <a:buChar char="q"/>
            </a:pPr>
            <a:r>
              <a:rPr lang="ru-RU" sz="3000">
                <a:solidFill>
                  <a:srgbClr val="000099"/>
                </a:solidFill>
              </a:rPr>
              <a:t>концепции обеспечения безопасности, которые востребованы многими СЛБ;</a:t>
            </a:r>
          </a:p>
          <a:p>
            <a:pPr marL="355600" indent="-355600" algn="l">
              <a:buClr>
                <a:srgbClr val="FF0066"/>
              </a:buClr>
              <a:buSzPct val="80000"/>
              <a:buFont typeface="Wingdings" pitchFamily="2" charset="2"/>
              <a:buChar char="q"/>
            </a:pPr>
            <a:r>
              <a:rPr lang="ru-RU" sz="3000">
                <a:solidFill>
                  <a:srgbClr val="000099"/>
                </a:solidFill>
              </a:rPr>
              <a:t>взаимозависимость услуг и способов обеспечения безопасности.</a:t>
            </a: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984250"/>
            <a:ext cx="7921625"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sz="2800" i="1" dirty="0" smtClean="0">
                <a:solidFill>
                  <a:srgbClr val="FF0066"/>
                </a:solidFill>
              </a:rPr>
              <a:t>Когда помеченные данные должны передаваться между различными ССБ, последние должны согласовать единую ПЛБ</a:t>
            </a:r>
            <a:r>
              <a:rPr lang="ru-RU" sz="2800" dirty="0" smtClean="0">
                <a:solidFill>
                  <a:srgbClr val="000099"/>
                </a:solidFill>
              </a:rPr>
              <a:t>, которая будет применяться к таким данным. Если метки, описанные политикой, применяемой внутри ССБ, отличаются от меток, описанных политикой для распространяемых данных, то политика для распространяемых данных должна определять правила отображения одной группы меток в другую и наоборот.</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984250"/>
            <a:ext cx="7921625" cy="52578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100"/>
              </a:lnSpc>
            </a:pPr>
            <a:r>
              <a:rPr lang="ru-RU" sz="3500" i="1" dirty="0" smtClean="0">
                <a:solidFill>
                  <a:srgbClr val="FF0066"/>
                </a:solidFill>
              </a:rPr>
              <a:t>Само по себе наличие меток ещё не даёт каких-либо гарантий по защите информации</a:t>
            </a:r>
            <a:r>
              <a:rPr lang="ru-RU" sz="3500" dirty="0" smtClean="0">
                <a:solidFill>
                  <a:srgbClr val="000099"/>
                </a:solidFill>
              </a:rPr>
              <a:t>. ПЛБ, применяемая по отношению к информации, должна «принудительно навязываться» для исполнения каждой организацией, несмотря на то, что помеченная информация является предметом её контроля.</a:t>
            </a:r>
            <a:endParaRPr lang="ru-RU" sz="3500" dirty="0">
              <a:solidFill>
                <a:srgbClr val="000099"/>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806450"/>
            <a:ext cx="7921625" cy="563365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800" dirty="0" smtClean="0">
                <a:solidFill>
                  <a:srgbClr val="000099"/>
                </a:solidFill>
              </a:rPr>
              <a:t>Все организации, пользователи и ИТС, которые обрабатывают какой-либо элемент информации, должны заранее знать (быть ознакомлены с) ПЛБ, применяемую(ой) к такой информации. </a:t>
            </a:r>
            <a:r>
              <a:rPr lang="ru-RU" sz="2800" i="1" dirty="0" smtClean="0">
                <a:solidFill>
                  <a:srgbClr val="FF0066"/>
                </a:solidFill>
              </a:rPr>
              <a:t>Организациям, обменивающимся информацией, необходимо установить между собой взаимное доверие, которое бы означало, что информация будет обрабатываться в соответствие с согласованными ПЛБ</a:t>
            </a:r>
            <a:r>
              <a:rPr lang="ru-RU" sz="2800" dirty="0" smtClean="0">
                <a:solidFill>
                  <a:srgbClr val="000099"/>
                </a:solidFill>
              </a:rPr>
              <a:t>. Такое доверие, как правило, устанавливается на основе формального соглашения (договора).</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1784350"/>
            <a:ext cx="7921625" cy="1308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800" dirty="0" smtClean="0">
                <a:solidFill>
                  <a:srgbClr val="000099"/>
                </a:solidFill>
              </a:rPr>
              <a:t>Рассмотрим пример метки конфиденциальности для СЛУД, которая имеет следующее </a:t>
            </a:r>
            <a:r>
              <a:rPr lang="en-US" sz="2800" dirty="0" smtClean="0">
                <a:solidFill>
                  <a:srgbClr val="000099"/>
                </a:solidFill>
              </a:rPr>
              <a:t>ASN</a:t>
            </a:r>
            <a:r>
              <a:rPr lang="ru-RU" sz="2800" dirty="0" smtClean="0">
                <a:solidFill>
                  <a:srgbClr val="000099"/>
                </a:solidFill>
              </a:rPr>
              <a:t>.1-кодирование:</a:t>
            </a:r>
            <a:endParaRPr lang="ru-RU" sz="2800" dirty="0">
              <a:solidFill>
                <a:srgbClr val="000099"/>
              </a:solidFill>
            </a:endParaRPr>
          </a:p>
        </p:txBody>
      </p:sp>
      <p:sp>
        <p:nvSpPr>
          <p:cNvPr id="5" name="Rectangle 4"/>
          <p:cNvSpPr>
            <a:spLocks noChangeArrowheads="1"/>
          </p:cNvSpPr>
          <p:nvPr/>
        </p:nvSpPr>
        <p:spPr bwMode="auto">
          <a:xfrm>
            <a:off x="827088" y="836613"/>
            <a:ext cx="8316912"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smtClean="0">
                <a:solidFill>
                  <a:srgbClr val="FF3300"/>
                </a:solidFill>
                <a:latin typeface="Arial" charset="0"/>
              </a:rPr>
              <a:t>2.1.1. </a:t>
            </a:r>
            <a:r>
              <a:rPr lang="ru-RU" sz="2800" b="1" i="1" dirty="0">
                <a:solidFill>
                  <a:srgbClr val="FF3300"/>
                </a:solidFill>
                <a:latin typeface="Arial" charset="0"/>
              </a:rPr>
              <a:t>Поверка и последовательности (цепочки) связанных </a:t>
            </a:r>
            <a:r>
              <a:rPr lang="ru-RU" sz="2800" b="1" i="1" dirty="0" smtClean="0">
                <a:solidFill>
                  <a:srgbClr val="FF3300"/>
                </a:solidFill>
                <a:latin typeface="Arial" charset="0"/>
              </a:rPr>
              <a:t>СЕРТ|ИБ</a:t>
            </a:r>
            <a:r>
              <a:rPr lang="ru-RU" sz="2800" dirty="0" smtClean="0">
                <a:solidFill>
                  <a:srgbClr val="FF3300"/>
                </a:solidFill>
                <a:latin typeface="Arial" charset="0"/>
              </a:rPr>
              <a:t> </a:t>
            </a:r>
            <a:endParaRPr lang="en-GB" sz="2800" dirty="0">
              <a:solidFill>
                <a:srgbClr val="FF3300"/>
              </a:solidFill>
              <a:latin typeface="Arial" charset="0"/>
            </a:endParaRPr>
          </a:p>
        </p:txBody>
      </p:sp>
      <p:sp>
        <p:nvSpPr>
          <p:cNvPr id="6" name="Text Box 2"/>
          <p:cNvSpPr txBox="1">
            <a:spLocks noChangeArrowheads="1"/>
          </p:cNvSpPr>
          <p:nvPr/>
        </p:nvSpPr>
        <p:spPr bwMode="auto">
          <a:xfrm>
            <a:off x="971550" y="3295650"/>
            <a:ext cx="7921625" cy="292387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gn="l" hangingPunct="0">
              <a:lnSpc>
                <a:spcPts val="2400"/>
              </a:lnSpc>
              <a:spcBef>
                <a:spcPts val="600"/>
              </a:spcBef>
            </a:pPr>
            <a:r>
              <a:rPr lang="en-US" sz="2000" b="1" dirty="0" smtClean="0">
                <a:solidFill>
                  <a:srgbClr val="7030A0"/>
                </a:solidFill>
                <a:latin typeface="Arial Narrow" pitchFamily="34" charset="0"/>
              </a:rPr>
              <a:t>id-</a:t>
            </a:r>
            <a:r>
              <a:rPr lang="en-US" sz="2000" b="1" dirty="0" err="1" smtClean="0">
                <a:solidFill>
                  <a:srgbClr val="7030A0"/>
                </a:solidFill>
                <a:latin typeface="Arial Narrow" pitchFamily="34" charset="0"/>
              </a:rPr>
              <a:t>ConfidentialityLabel</a:t>
            </a:r>
            <a:r>
              <a:rPr lang="en-US" sz="2000" b="1" dirty="0" smtClean="0">
                <a:solidFill>
                  <a:srgbClr val="7030A0"/>
                </a:solidFill>
                <a:latin typeface="Arial Narrow" pitchFamily="34" charset="0"/>
              </a:rPr>
              <a:t> OBJECT IDENTIFIER ::= {</a:t>
            </a:r>
            <a:endParaRPr lang="ru-RU" sz="2000" dirty="0" smtClean="0">
              <a:solidFill>
                <a:srgbClr val="7030A0"/>
              </a:solidFill>
              <a:latin typeface="Arial Narrow" pitchFamily="34" charset="0"/>
            </a:endParaRPr>
          </a:p>
          <a:p>
            <a:pPr algn="l" hangingPunct="0">
              <a:lnSpc>
                <a:spcPts val="24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joint-iso-</a:t>
            </a:r>
            <a:r>
              <a:rPr lang="en-US" sz="2000" b="1" dirty="0" err="1" smtClean="0">
                <a:solidFill>
                  <a:srgbClr val="7030A0"/>
                </a:solidFill>
                <a:latin typeface="Arial Narrow" pitchFamily="34" charset="0"/>
              </a:rPr>
              <a:t>itu</a:t>
            </a:r>
            <a:r>
              <a:rPr lang="en-US" sz="2000" b="1" dirty="0" smtClean="0">
                <a:solidFill>
                  <a:srgbClr val="7030A0"/>
                </a:solidFill>
                <a:latin typeface="Arial Narrow" pitchFamily="34" charset="0"/>
              </a:rPr>
              <a:t>-t </a:t>
            </a:r>
            <a:r>
              <a:rPr lang="en-US" sz="2000" b="1" dirty="0" err="1" smtClean="0">
                <a:solidFill>
                  <a:srgbClr val="7030A0"/>
                </a:solidFill>
                <a:latin typeface="Arial Narrow" pitchFamily="34" charset="0"/>
              </a:rPr>
              <a:t>sios</a:t>
            </a:r>
            <a:r>
              <a:rPr lang="en-US" sz="2000" b="1" dirty="0" smtClean="0">
                <a:solidFill>
                  <a:srgbClr val="7030A0"/>
                </a:solidFill>
                <a:latin typeface="Arial Narrow" pitchFamily="34" charset="0"/>
              </a:rPr>
              <a:t>(24) specification(0) </a:t>
            </a:r>
            <a:r>
              <a:rPr lang="en-US" sz="2000" b="1" dirty="0" err="1" smtClean="0">
                <a:solidFill>
                  <a:srgbClr val="7030A0"/>
                </a:solidFill>
                <a:latin typeface="Arial Narrow" pitchFamily="34" charset="0"/>
              </a:rPr>
              <a:t>securityLabels</a:t>
            </a:r>
            <a:r>
              <a:rPr lang="en-US" sz="2000" b="1" dirty="0" smtClean="0">
                <a:solidFill>
                  <a:srgbClr val="7030A0"/>
                </a:solidFill>
                <a:latin typeface="Arial Narrow" pitchFamily="34" charset="0"/>
              </a:rPr>
              <a:t>(1) </a:t>
            </a: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confidentiality(0)}</a:t>
            </a:r>
            <a:endParaRPr lang="ru-RU" sz="2000" dirty="0" smtClean="0">
              <a:solidFill>
                <a:srgbClr val="7030A0"/>
              </a:solidFill>
              <a:latin typeface="Arial Narrow" pitchFamily="34" charset="0"/>
            </a:endParaRPr>
          </a:p>
          <a:p>
            <a:pPr algn="l" hangingPunct="0">
              <a:lnSpc>
                <a:spcPts val="2400"/>
              </a:lnSpc>
              <a:spcBef>
                <a:spcPts val="600"/>
              </a:spcBef>
            </a:pP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ConfidentialityLabel</a:t>
            </a:r>
            <a:r>
              <a:rPr lang="en-US" sz="2000" b="1" dirty="0" smtClean="0">
                <a:solidFill>
                  <a:srgbClr val="7030A0"/>
                </a:solidFill>
                <a:latin typeface="Arial Narrow" pitchFamily="34" charset="0"/>
              </a:rPr>
              <a:t> ::= SET {</a:t>
            </a:r>
            <a:endParaRPr lang="ru-RU" sz="2000" dirty="0" smtClean="0">
              <a:solidFill>
                <a:srgbClr val="7030A0"/>
              </a:solidFill>
              <a:latin typeface="Arial Narrow" pitchFamily="34" charset="0"/>
            </a:endParaRPr>
          </a:p>
          <a:p>
            <a:pPr algn="l" hangingPunct="0">
              <a:lnSpc>
                <a:spcPts val="24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security-policy-identifier </a:t>
            </a:r>
            <a:r>
              <a:rPr lang="en-US" sz="2000" b="1" dirty="0" err="1" smtClean="0">
                <a:solidFill>
                  <a:srgbClr val="7030A0"/>
                </a:solidFill>
                <a:latin typeface="Arial Narrow" pitchFamily="34" charset="0"/>
              </a:rPr>
              <a:t>SecurityPolicyIdentifier</a:t>
            </a:r>
            <a:r>
              <a:rPr lang="en-US" sz="2000" b="1" dirty="0" smtClean="0">
                <a:solidFill>
                  <a:srgbClr val="7030A0"/>
                </a:solidFill>
                <a:latin typeface="Arial Narrow" pitchFamily="34" charset="0"/>
              </a:rPr>
              <a:t> OPTIONAL,</a:t>
            </a:r>
            <a:endParaRPr lang="ru-RU" sz="2000" dirty="0" smtClean="0">
              <a:solidFill>
                <a:srgbClr val="7030A0"/>
              </a:solidFill>
              <a:latin typeface="Arial Narrow" pitchFamily="34" charset="0"/>
            </a:endParaRPr>
          </a:p>
          <a:p>
            <a:pPr algn="l" hangingPunct="0">
              <a:lnSpc>
                <a:spcPts val="24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security-classification INTEGER(0..MAX) OPTIONAL,</a:t>
            </a:r>
            <a:endParaRPr lang="ru-RU" sz="2000" dirty="0" smtClean="0">
              <a:solidFill>
                <a:srgbClr val="7030A0"/>
              </a:solidFill>
              <a:latin typeface="Arial Narrow" pitchFamily="34" charset="0"/>
            </a:endParaRPr>
          </a:p>
          <a:p>
            <a:pPr algn="l" hangingPunct="0">
              <a:lnSpc>
                <a:spcPts val="24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privacy-mark </a:t>
            </a:r>
            <a:r>
              <a:rPr lang="en-US" sz="2000" b="1" dirty="0" err="1" smtClean="0">
                <a:solidFill>
                  <a:srgbClr val="7030A0"/>
                </a:solidFill>
                <a:latin typeface="Arial Narrow" pitchFamily="34" charset="0"/>
              </a:rPr>
              <a:t>PrivacyMark</a:t>
            </a:r>
            <a:r>
              <a:rPr lang="en-US" sz="2000" b="1" dirty="0" smtClean="0">
                <a:solidFill>
                  <a:srgbClr val="7030A0"/>
                </a:solidFill>
                <a:latin typeface="Arial Narrow" pitchFamily="34" charset="0"/>
              </a:rPr>
              <a:t> OPTIONAL,</a:t>
            </a:r>
            <a:endParaRPr lang="ru-RU" sz="2000" dirty="0" smtClean="0">
              <a:solidFill>
                <a:srgbClr val="7030A0"/>
              </a:solidFill>
              <a:latin typeface="Arial Narrow" pitchFamily="34" charset="0"/>
            </a:endParaRPr>
          </a:p>
          <a:p>
            <a:pPr algn="l" hangingPunct="0">
              <a:lnSpc>
                <a:spcPts val="24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security-categories </a:t>
            </a:r>
            <a:r>
              <a:rPr lang="en-US" sz="2000" b="1" dirty="0" err="1" smtClean="0">
                <a:solidFill>
                  <a:srgbClr val="7030A0"/>
                </a:solidFill>
                <a:latin typeface="Arial Narrow" pitchFamily="34" charset="0"/>
              </a:rPr>
              <a:t>SecurityCategories</a:t>
            </a:r>
            <a:r>
              <a:rPr lang="en-US" sz="2000" b="1" dirty="0" smtClean="0">
                <a:solidFill>
                  <a:srgbClr val="7030A0"/>
                </a:solidFill>
                <a:latin typeface="Arial Narrow" pitchFamily="34" charset="0"/>
              </a:rPr>
              <a:t> OPTIONAL }</a:t>
            </a:r>
            <a:endParaRPr lang="ru-RU" sz="2000" dirty="0" smtClean="0">
              <a:solidFill>
                <a:srgbClr val="7030A0"/>
              </a:solidFill>
              <a:latin typeface="Arial Narrow" pitchFamily="34" charset="0"/>
            </a:endParaRPr>
          </a:p>
          <a:p>
            <a:pPr algn="l" hangingPunct="0">
              <a:lnSpc>
                <a:spcPts val="2400"/>
              </a:lnSpc>
              <a:spcBef>
                <a:spcPts val="600"/>
              </a:spcBef>
            </a:pPr>
            <a:r>
              <a:rPr lang="en-US" sz="2000" b="1" dirty="0" smtClean="0">
                <a:solidFill>
                  <a:srgbClr val="7030A0"/>
                </a:solidFill>
                <a:latin typeface="Arial Narrow" pitchFamily="34" charset="0"/>
              </a:rPr>
              <a:t>(ALL EXCEPT({</a:t>
            </a:r>
            <a:r>
              <a:rPr lang="en-US" sz="2000" i="1" dirty="0" smtClean="0">
                <a:solidFill>
                  <a:srgbClr val="7030A0"/>
                </a:solidFill>
                <a:latin typeface="Arial Narrow" pitchFamily="34" charset="0"/>
              </a:rPr>
              <a:t>-- none; at least one component shall be present --</a:t>
            </a:r>
            <a:r>
              <a:rPr lang="en-US" sz="2000" b="1" dirty="0" smtClean="0">
                <a:solidFill>
                  <a:srgbClr val="7030A0"/>
                </a:solidFill>
                <a:latin typeface="Arial Narrow" pitchFamily="34" charset="0"/>
              </a:rPr>
              <a:t>}))</a:t>
            </a:r>
            <a:endParaRPr lang="ru-RU" sz="2000" dirty="0" smtClean="0">
              <a:solidFill>
                <a:srgbClr val="7030A0"/>
              </a:solidFill>
              <a:latin typeface="Arial Narrow"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6" name="Text Box 2"/>
          <p:cNvSpPr txBox="1">
            <a:spLocks noChangeArrowheads="1"/>
          </p:cNvSpPr>
          <p:nvPr/>
        </p:nvSpPr>
        <p:spPr bwMode="auto">
          <a:xfrm>
            <a:off x="971550" y="850900"/>
            <a:ext cx="7921625" cy="438581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gn="l" hangingPunct="0">
              <a:lnSpc>
                <a:spcPts val="2100"/>
              </a:lnSpc>
            </a:pPr>
            <a:r>
              <a:rPr lang="en-US" sz="2000" b="1" dirty="0" err="1" smtClean="0">
                <a:solidFill>
                  <a:srgbClr val="7030A0"/>
                </a:solidFill>
                <a:latin typeface="Arial Narrow" pitchFamily="34" charset="0"/>
              </a:rPr>
              <a:t>SecurityPolicyIdentifier</a:t>
            </a:r>
            <a:r>
              <a:rPr lang="en-US" sz="2000" b="1" dirty="0" smtClean="0">
                <a:solidFill>
                  <a:srgbClr val="7030A0"/>
                </a:solidFill>
                <a:latin typeface="Arial Narrow" pitchFamily="34" charset="0"/>
              </a:rPr>
              <a:t> ::= OBJECT IDENTIFIER</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err="1" smtClean="0">
                <a:solidFill>
                  <a:srgbClr val="7030A0"/>
                </a:solidFill>
                <a:latin typeface="Arial Narrow" pitchFamily="34" charset="0"/>
              </a:rPr>
              <a:t>PrivacyMark</a:t>
            </a:r>
            <a:r>
              <a:rPr lang="en-US" sz="2000" b="1" dirty="0" smtClean="0">
                <a:solidFill>
                  <a:srgbClr val="7030A0"/>
                </a:solidFill>
                <a:latin typeface="Arial Narrow" pitchFamily="34" charset="0"/>
              </a:rPr>
              <a:t> ::= CHOICE {</a:t>
            </a:r>
            <a:endParaRPr lang="ru-RU" sz="2000" dirty="0" smtClean="0">
              <a:solidFill>
                <a:srgbClr val="7030A0"/>
              </a:solidFill>
              <a:latin typeface="Arial Narrow" pitchFamily="34" charset="0"/>
            </a:endParaRPr>
          </a:p>
          <a:p>
            <a:pPr algn="l" hangingPunct="0">
              <a:lnSpc>
                <a:spcPts val="2100"/>
              </a:lnSpc>
              <a:spcBef>
                <a:spcPts val="0"/>
              </a:spcBef>
            </a:pPr>
            <a:r>
              <a:rPr lang="en-US" sz="2000" b="1" dirty="0" err="1" smtClean="0">
                <a:solidFill>
                  <a:srgbClr val="7030A0"/>
                </a:solidFill>
                <a:latin typeface="Arial Narrow" pitchFamily="34" charset="0"/>
              </a:rPr>
              <a:t>pString</a:t>
            </a: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PrintableString</a:t>
            </a:r>
            <a:r>
              <a:rPr lang="en-US" sz="2000" b="1" dirty="0" smtClean="0">
                <a:solidFill>
                  <a:srgbClr val="7030A0"/>
                </a:solidFill>
                <a:latin typeface="Arial Narrow" pitchFamily="34" charset="0"/>
              </a:rPr>
              <a:t> (SIZE(1..ub-privacy-mark-length)),</a:t>
            </a:r>
            <a:endParaRPr lang="ru-RU" sz="2000" dirty="0" smtClean="0">
              <a:solidFill>
                <a:srgbClr val="7030A0"/>
              </a:solidFill>
              <a:latin typeface="Arial Narrow" pitchFamily="34" charset="0"/>
            </a:endParaRPr>
          </a:p>
          <a:p>
            <a:pPr algn="l" hangingPunct="0">
              <a:lnSpc>
                <a:spcPts val="2100"/>
              </a:lnSpc>
              <a:spcBef>
                <a:spcPts val="0"/>
              </a:spcBef>
            </a:pPr>
            <a:r>
              <a:rPr lang="en-US" sz="2000" b="1" dirty="0" smtClean="0">
                <a:solidFill>
                  <a:srgbClr val="7030A0"/>
                </a:solidFill>
                <a:latin typeface="Arial Narrow" pitchFamily="34" charset="0"/>
              </a:rPr>
              <a:t>utf8String </a:t>
            </a:r>
            <a:r>
              <a:rPr lang="en-US" sz="2000" b="1" dirty="0" err="1" smtClean="0">
                <a:solidFill>
                  <a:srgbClr val="7030A0"/>
                </a:solidFill>
                <a:latin typeface="Arial Narrow" pitchFamily="34" charset="0"/>
              </a:rPr>
              <a:t>UTF8String</a:t>
            </a:r>
            <a:r>
              <a:rPr lang="en-US" sz="2000" b="1" dirty="0" smtClean="0">
                <a:solidFill>
                  <a:srgbClr val="7030A0"/>
                </a:solidFill>
                <a:latin typeface="Arial Narrow" pitchFamily="34" charset="0"/>
              </a:rPr>
              <a:t> (SIZE(1..ub-privacy-mark-length))</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ub</a:t>
            </a:r>
            <a:r>
              <a:rPr lang="en-US" sz="2000" b="1" dirty="0" smtClean="0">
                <a:solidFill>
                  <a:srgbClr val="7030A0"/>
                </a:solidFill>
                <a:latin typeface="Arial Narrow" pitchFamily="34" charset="0"/>
              </a:rPr>
              <a:t>-privacy-mark-length INTEGER ::= 128 </a:t>
            </a:r>
            <a:r>
              <a:rPr lang="en-US" sz="2000" i="1" dirty="0" smtClean="0">
                <a:solidFill>
                  <a:srgbClr val="7030A0"/>
                </a:solidFill>
                <a:latin typeface="Arial Narrow" pitchFamily="34" charset="0"/>
              </a:rPr>
              <a:t>– ITU-T Rec. X.411 | ISO/IEC 10021-4</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SecurityCategories</a:t>
            </a:r>
            <a:r>
              <a:rPr lang="en-US" sz="2000" b="1" dirty="0" smtClean="0">
                <a:solidFill>
                  <a:srgbClr val="7030A0"/>
                </a:solidFill>
                <a:latin typeface="Arial Narrow" pitchFamily="34" charset="0"/>
              </a:rPr>
              <a:t> ::= SET SIZE (1..MAX) OF </a:t>
            </a:r>
            <a:r>
              <a:rPr lang="en-US" sz="2000" b="1" dirty="0" err="1" smtClean="0">
                <a:solidFill>
                  <a:srgbClr val="7030A0"/>
                </a:solidFill>
                <a:latin typeface="Arial Narrow" pitchFamily="34" charset="0"/>
              </a:rPr>
              <a:t>SecurityCategory</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SecurityCategory</a:t>
            </a:r>
            <a:r>
              <a:rPr lang="en-US" sz="2000" b="1" dirty="0" smtClean="0">
                <a:solidFill>
                  <a:srgbClr val="7030A0"/>
                </a:solidFill>
                <a:latin typeface="Arial Narrow" pitchFamily="34" charset="0"/>
              </a:rPr>
              <a:t> ::= SEQUENCE {</a:t>
            </a:r>
            <a:endParaRPr lang="ru-RU" sz="2000" dirty="0" smtClean="0">
              <a:solidFill>
                <a:srgbClr val="7030A0"/>
              </a:solidFill>
              <a:latin typeface="Arial Narrow" pitchFamily="34" charset="0"/>
            </a:endParaRPr>
          </a:p>
          <a:p>
            <a:pPr algn="l" hangingPunct="0">
              <a:lnSpc>
                <a:spcPts val="21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type [0] SECURITY-</a:t>
            </a:r>
            <a:r>
              <a:rPr lang="en-US" sz="2000" b="1" dirty="0" err="1" smtClean="0">
                <a:solidFill>
                  <a:srgbClr val="7030A0"/>
                </a:solidFill>
                <a:latin typeface="Arial Narrow" pitchFamily="34" charset="0"/>
              </a:rPr>
              <a:t>CATEGORY.&amp;id</a:t>
            </a: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SecurityCategoriesTable</a:t>
            </a:r>
            <a:r>
              <a:rPr lang="en-US" sz="2000" b="1" dirty="0" smtClean="0">
                <a:solidFill>
                  <a:srgbClr val="7030A0"/>
                </a:solidFill>
                <a:latin typeface="Arial Narrow" pitchFamily="34" charset="0"/>
              </a:rPr>
              <a:t>}),</a:t>
            </a:r>
            <a:endParaRPr lang="ru-RU" sz="2000" dirty="0" smtClean="0">
              <a:solidFill>
                <a:srgbClr val="7030A0"/>
              </a:solidFill>
              <a:latin typeface="Arial Narrow" pitchFamily="34" charset="0"/>
            </a:endParaRPr>
          </a:p>
          <a:p>
            <a:pPr algn="l" hangingPunct="0">
              <a:lnSpc>
                <a:spcPts val="2100"/>
              </a:lnSpc>
              <a:spcBef>
                <a:spcPts val="0"/>
              </a:spcBef>
            </a:pP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value [1] SECURITY-</a:t>
            </a:r>
            <a:r>
              <a:rPr lang="en-US" sz="2000" b="1" dirty="0" err="1" smtClean="0">
                <a:solidFill>
                  <a:srgbClr val="7030A0"/>
                </a:solidFill>
                <a:latin typeface="Arial Narrow" pitchFamily="34" charset="0"/>
              </a:rPr>
              <a:t>CATEGORY.&amp;Type</a:t>
            </a:r>
            <a:r>
              <a:rPr lang="en-US" sz="2000" b="1" dirty="0" smtClean="0">
                <a:solidFill>
                  <a:srgbClr val="7030A0"/>
                </a:solidFill>
                <a:latin typeface="Arial Narrow" pitchFamily="34" charset="0"/>
              </a:rPr>
              <a:t> ({</a:t>
            </a:r>
            <a:r>
              <a:rPr lang="en-US" sz="2000" b="1" dirty="0" err="1" smtClean="0">
                <a:solidFill>
                  <a:srgbClr val="7030A0"/>
                </a:solidFill>
                <a:latin typeface="Arial Narrow" pitchFamily="34" charset="0"/>
              </a:rPr>
              <a:t>SecurityCategoriesTable</a:t>
            </a:r>
            <a:r>
              <a:rPr lang="en-US" sz="2000" b="1" dirty="0" smtClean="0">
                <a:solidFill>
                  <a:srgbClr val="7030A0"/>
                </a:solidFill>
                <a:latin typeface="Arial Narrow" pitchFamily="34" charset="0"/>
              </a:rPr>
              <a:t>} </a:t>
            </a:r>
            <a:r>
              <a:rPr lang="ru-RU" sz="2000" b="1" dirty="0" smtClean="0">
                <a:solidFill>
                  <a:srgbClr val="7030A0"/>
                </a:solidFill>
                <a:latin typeface="Arial Narrow" pitchFamily="34" charset="0"/>
              </a:rPr>
              <a:t>	</a:t>
            </a:r>
            <a:r>
              <a:rPr lang="en-US" sz="2000" b="1" dirty="0" smtClean="0">
                <a:solidFill>
                  <a:srgbClr val="7030A0"/>
                </a:solidFill>
                <a:latin typeface="Arial Narrow" pitchFamily="34" charset="0"/>
              </a:rPr>
              <a:t>type})</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a:t>
            </a:r>
            <a:endParaRPr lang="ru-RU" sz="2000" dirty="0" smtClean="0">
              <a:solidFill>
                <a:srgbClr val="7030A0"/>
              </a:solidFill>
              <a:latin typeface="Arial Narrow" pitchFamily="34" charset="0"/>
            </a:endParaRPr>
          </a:p>
          <a:p>
            <a:pPr algn="l" hangingPunct="0">
              <a:lnSpc>
                <a:spcPts val="2100"/>
              </a:lnSpc>
              <a:spcBef>
                <a:spcPts val="600"/>
              </a:spcBef>
            </a:pPr>
            <a:r>
              <a:rPr lang="en-US" sz="2000" b="1" dirty="0" smtClean="0">
                <a:solidFill>
                  <a:srgbClr val="7030A0"/>
                </a:solidFill>
                <a:latin typeface="Arial Narrow" pitchFamily="34" charset="0"/>
              </a:rPr>
              <a:t> SECURITY-CATEGORY ::= TYPE-IDENTIFIER</a:t>
            </a:r>
            <a:endParaRPr lang="ru-RU" sz="2000" dirty="0" smtClean="0">
              <a:solidFill>
                <a:srgbClr val="7030A0"/>
              </a:solidFill>
              <a:latin typeface="Arial Narrow" pitchFamily="34" charset="0"/>
            </a:endParaRPr>
          </a:p>
          <a:p>
            <a:pPr algn="l">
              <a:lnSpc>
                <a:spcPts val="2100"/>
              </a:lnSpc>
              <a:spcBef>
                <a:spcPts val="600"/>
              </a:spcBef>
            </a:pPr>
            <a:r>
              <a:rPr lang="en-US" sz="2000" b="1" dirty="0" err="1" smtClean="0">
                <a:solidFill>
                  <a:srgbClr val="7030A0"/>
                </a:solidFill>
                <a:latin typeface="Arial Narrow" pitchFamily="34" charset="0"/>
              </a:rPr>
              <a:t>SecurityCategoriesTable</a:t>
            </a:r>
            <a:r>
              <a:rPr lang="en-US" sz="2000" b="1" dirty="0" smtClean="0">
                <a:solidFill>
                  <a:srgbClr val="7030A0"/>
                </a:solidFill>
                <a:latin typeface="Arial Narrow" pitchFamily="34" charset="0"/>
              </a:rPr>
              <a:t> SECURITY-CATEGORY ::= {…}</a:t>
            </a:r>
            <a:endParaRPr lang="ru-RU" sz="2000" dirty="0">
              <a:solidFill>
                <a:srgbClr val="7030A0"/>
              </a:solidFill>
              <a:latin typeface="Arial Narrow" pitchFamily="34" charset="0"/>
            </a:endParaRPr>
          </a:p>
        </p:txBody>
      </p:sp>
      <p:sp>
        <p:nvSpPr>
          <p:cNvPr id="7" name="Text Box 2"/>
          <p:cNvSpPr txBox="1">
            <a:spLocks noChangeArrowheads="1"/>
          </p:cNvSpPr>
          <p:nvPr/>
        </p:nvSpPr>
        <p:spPr bwMode="auto">
          <a:xfrm>
            <a:off x="927100" y="5340350"/>
            <a:ext cx="7921625" cy="10387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700"/>
              </a:lnSpc>
            </a:pPr>
            <a:r>
              <a:rPr lang="ru-RU" sz="2400" dirty="0" smtClean="0">
                <a:solidFill>
                  <a:srgbClr val="000099"/>
                </a:solidFill>
              </a:rPr>
              <a:t>Пример расширения класса информационного объекта «</a:t>
            </a:r>
            <a:r>
              <a:rPr lang="en-US" sz="2400" dirty="0" smtClean="0">
                <a:solidFill>
                  <a:srgbClr val="000099"/>
                </a:solidFill>
              </a:rPr>
              <a:t>TYPE</a:t>
            </a:r>
            <a:r>
              <a:rPr lang="ru-RU" sz="2400" dirty="0" smtClean="0">
                <a:solidFill>
                  <a:srgbClr val="000099"/>
                </a:solidFill>
              </a:rPr>
              <a:t>-</a:t>
            </a:r>
            <a:r>
              <a:rPr lang="en-US" sz="2400" dirty="0" smtClean="0">
                <a:solidFill>
                  <a:srgbClr val="000099"/>
                </a:solidFill>
              </a:rPr>
              <a:t>IDENTIFIER</a:t>
            </a:r>
            <a:r>
              <a:rPr lang="ru-RU" sz="2400" dirty="0" smtClean="0">
                <a:solidFill>
                  <a:srgbClr val="000099"/>
                </a:solidFill>
              </a:rPr>
              <a:t>» представлен в международном стандарте </a:t>
            </a:r>
            <a:r>
              <a:rPr lang="en-US" sz="2400" dirty="0" smtClean="0">
                <a:solidFill>
                  <a:srgbClr val="000099"/>
                </a:solidFill>
              </a:rPr>
              <a:t>ISO</a:t>
            </a:r>
            <a:r>
              <a:rPr lang="ru-RU" sz="2400" dirty="0" smtClean="0">
                <a:solidFill>
                  <a:srgbClr val="000099"/>
                </a:solidFill>
              </a:rPr>
              <a:t>/</a:t>
            </a:r>
            <a:r>
              <a:rPr lang="en-US" sz="2400" dirty="0" smtClean="0">
                <a:solidFill>
                  <a:srgbClr val="000099"/>
                </a:solidFill>
              </a:rPr>
              <a:t>IEC</a:t>
            </a:r>
            <a:r>
              <a:rPr lang="ru-RU" sz="2400" dirty="0" smtClean="0">
                <a:solidFill>
                  <a:srgbClr val="000099"/>
                </a:solidFill>
              </a:rPr>
              <a:t> 15816.</a:t>
            </a:r>
            <a:endParaRPr lang="ru-RU" sz="2400" dirty="0">
              <a:solidFill>
                <a:srgbClr val="000099"/>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71550" y="1739900"/>
            <a:ext cx="7921625"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i="1" dirty="0" smtClean="0">
                <a:solidFill>
                  <a:srgbClr val="FF3300"/>
                </a:solidFill>
              </a:rPr>
              <a:t>Первый метод</a:t>
            </a:r>
            <a:r>
              <a:rPr lang="ru-RU" dirty="0" smtClean="0">
                <a:solidFill>
                  <a:srgbClr val="000099"/>
                </a:solidFill>
              </a:rPr>
              <a:t>. Копия данных (</a:t>
            </a:r>
            <a:r>
              <a:rPr lang="en-US" i="1" dirty="0" smtClean="0">
                <a:solidFill>
                  <a:srgbClr val="000099"/>
                </a:solidFill>
              </a:rPr>
              <a:t>D</a:t>
            </a:r>
            <a:r>
              <a:rPr lang="ru-RU" dirty="0" smtClean="0">
                <a:solidFill>
                  <a:srgbClr val="000099"/>
                </a:solidFill>
              </a:rPr>
              <a:t>) и копия метки безопасности (</a:t>
            </a:r>
            <a:r>
              <a:rPr lang="en-US" i="1" dirty="0" smtClean="0">
                <a:solidFill>
                  <a:srgbClr val="000099"/>
                </a:solidFill>
              </a:rPr>
              <a:t>L</a:t>
            </a:r>
            <a:r>
              <a:rPr lang="ru-RU" dirty="0" smtClean="0">
                <a:solidFill>
                  <a:srgbClr val="000099"/>
                </a:solidFill>
              </a:rPr>
              <a:t>) хранятся вместе (в форме записи данных) в пределах границ системы безопасности. Предположим, что система способна защитить целостность метки безопасности, а также целостность (и по возможности конфиденциальность) самих данных.</a:t>
            </a:r>
            <a:endParaRPr lang="ru-RU" dirty="0">
              <a:solidFill>
                <a:srgbClr val="000099"/>
              </a:solidFill>
            </a:endParaRPr>
          </a:p>
        </p:txBody>
      </p:sp>
      <p:sp>
        <p:nvSpPr>
          <p:cNvPr id="5" name="Rectangle 4"/>
          <p:cNvSpPr>
            <a:spLocks noChangeArrowheads="1"/>
          </p:cNvSpPr>
          <p:nvPr/>
        </p:nvSpPr>
        <p:spPr bwMode="auto">
          <a:xfrm>
            <a:off x="827088" y="836613"/>
            <a:ext cx="8316912" cy="77559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smtClean="0">
                <a:solidFill>
                  <a:srgbClr val="FF3300"/>
                </a:solidFill>
                <a:latin typeface="+mn-lt"/>
              </a:rPr>
              <a:t>2.1.2. Методы привязки меток конфиденциальности</a:t>
            </a:r>
            <a:endParaRPr lang="en-GB" sz="2800" i="1" dirty="0">
              <a:solidFill>
                <a:srgbClr val="FF3300"/>
              </a:solidFill>
              <a:latin typeface="+mn-lt"/>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984250"/>
            <a:ext cx="7921625" cy="50891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300" dirty="0" smtClean="0">
                <a:solidFill>
                  <a:srgbClr val="000099"/>
                </a:solidFill>
              </a:rPr>
              <a:t>Защита должна быть такой, чтобы неавторизованный пользователь или прикладной процесс не были способны модифицировать данные или их соответствующую метку безопасности. </a:t>
            </a:r>
            <a:r>
              <a:rPr lang="ru-RU" sz="3300" i="1" dirty="0" smtClean="0">
                <a:solidFill>
                  <a:srgbClr val="FF0066"/>
                </a:solidFill>
              </a:rPr>
              <a:t>Этот метод привязки не предполагает использования криптографических функций </a:t>
            </a:r>
            <a:r>
              <a:rPr lang="ru-RU" sz="3300" dirty="0" smtClean="0">
                <a:solidFill>
                  <a:srgbClr val="000099"/>
                </a:solidFill>
              </a:rPr>
              <a:t>для «связки» данных и метки безопасности.</a:t>
            </a:r>
            <a:endParaRPr lang="ru-RU" sz="3300" dirty="0">
              <a:solidFill>
                <a:srgbClr val="000099"/>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895350"/>
            <a:ext cx="7921625"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800" i="1" dirty="0" smtClean="0">
                <a:solidFill>
                  <a:srgbClr val="FF0066"/>
                </a:solidFill>
              </a:rPr>
              <a:t>Второй метод</a:t>
            </a:r>
            <a:r>
              <a:rPr lang="ru-RU" sz="2800" dirty="0" smtClean="0">
                <a:solidFill>
                  <a:srgbClr val="000099"/>
                </a:solidFill>
              </a:rPr>
              <a:t>. Несекретная ЭЦП вычисляется по </a:t>
            </a:r>
            <a:r>
              <a:rPr lang="en-US" sz="2800" i="1" dirty="0" smtClean="0">
                <a:solidFill>
                  <a:srgbClr val="000099"/>
                </a:solidFill>
              </a:rPr>
              <a:t>D</a:t>
            </a:r>
            <a:r>
              <a:rPr lang="ru-RU" sz="2800" dirty="0" smtClean="0">
                <a:solidFill>
                  <a:srgbClr val="000099"/>
                </a:solidFill>
              </a:rPr>
              <a:t> и </a:t>
            </a:r>
            <a:r>
              <a:rPr lang="en-US" sz="2800" i="1" dirty="0" smtClean="0">
                <a:solidFill>
                  <a:srgbClr val="000099"/>
                </a:solidFill>
              </a:rPr>
              <a:t>L</a:t>
            </a:r>
            <a:r>
              <a:rPr lang="ru-RU" sz="2800" dirty="0" smtClean="0">
                <a:solidFill>
                  <a:srgbClr val="000099"/>
                </a:solidFill>
              </a:rPr>
              <a:t>, используя алгоритм формирования ЭЦП (</a:t>
            </a:r>
            <a:r>
              <a:rPr lang="en-US" sz="2800" i="1" dirty="0" err="1" smtClean="0">
                <a:solidFill>
                  <a:srgbClr val="000099"/>
                </a:solidFill>
              </a:rPr>
              <a:t>SigAlg</a:t>
            </a:r>
            <a:r>
              <a:rPr lang="ru-RU" sz="2800" dirty="0" smtClean="0">
                <a:solidFill>
                  <a:srgbClr val="000099"/>
                </a:solidFill>
              </a:rPr>
              <a:t>) и секретный ключ (</a:t>
            </a:r>
            <a:r>
              <a:rPr lang="en-US" sz="2800" i="1" dirty="0" smtClean="0">
                <a:solidFill>
                  <a:srgbClr val="000099"/>
                </a:solidFill>
              </a:rPr>
              <a:t>X</a:t>
            </a:r>
            <a:r>
              <a:rPr lang="ru-RU" sz="2800" dirty="0" smtClean="0">
                <a:solidFill>
                  <a:srgbClr val="000099"/>
                </a:solidFill>
              </a:rPr>
              <a:t>) из алгоритма шифрования с открытым ключом. Т.е.,</a:t>
            </a:r>
          </a:p>
          <a:p>
            <a:pPr hangingPunct="0">
              <a:spcBef>
                <a:spcPts val="600"/>
              </a:spcBef>
              <a:spcAft>
                <a:spcPts val="600"/>
              </a:spcAft>
            </a:pPr>
            <a:r>
              <a:rPr lang="en-US" b="1" i="1" dirty="0" smtClean="0">
                <a:solidFill>
                  <a:srgbClr val="CC0000"/>
                </a:solidFill>
              </a:rPr>
              <a:t>S = </a:t>
            </a:r>
            <a:r>
              <a:rPr lang="en-US" b="1" i="1" dirty="0" err="1" smtClean="0">
                <a:solidFill>
                  <a:srgbClr val="CC0000"/>
                </a:solidFill>
              </a:rPr>
              <a:t>SigAlg</a:t>
            </a:r>
            <a:r>
              <a:rPr lang="en-US" b="1" i="1" dirty="0" smtClean="0">
                <a:solidFill>
                  <a:srgbClr val="CC0000"/>
                </a:solidFill>
              </a:rPr>
              <a:t>(X, f(D), L)</a:t>
            </a:r>
            <a:r>
              <a:rPr lang="en-US" dirty="0" smtClean="0">
                <a:solidFill>
                  <a:srgbClr val="CC0000"/>
                </a:solidFill>
              </a:rPr>
              <a:t> </a:t>
            </a:r>
            <a:r>
              <a:rPr lang="en-US" sz="2800" dirty="0" smtClean="0">
                <a:solidFill>
                  <a:srgbClr val="000099"/>
                </a:solidFill>
              </a:rPr>
              <a:t>.</a:t>
            </a:r>
            <a:endParaRPr lang="ru-RU" sz="2800" dirty="0" smtClean="0">
              <a:solidFill>
                <a:srgbClr val="000099"/>
              </a:solidFill>
            </a:endParaRPr>
          </a:p>
          <a:p>
            <a:r>
              <a:rPr lang="ru-RU" sz="2800" dirty="0" smtClean="0">
                <a:solidFill>
                  <a:srgbClr val="000099"/>
                </a:solidFill>
              </a:rPr>
              <a:t>ЭЦП храниться вместе с </a:t>
            </a:r>
            <a:r>
              <a:rPr lang="en-US" sz="2800" i="1" dirty="0" smtClean="0">
                <a:solidFill>
                  <a:srgbClr val="000099"/>
                </a:solidFill>
              </a:rPr>
              <a:t>D</a:t>
            </a:r>
            <a:r>
              <a:rPr lang="ru-RU" sz="2800" dirty="0" smtClean="0">
                <a:solidFill>
                  <a:srgbClr val="000099"/>
                </a:solidFill>
              </a:rPr>
              <a:t> и </a:t>
            </a:r>
            <a:r>
              <a:rPr lang="en-US" sz="2800" i="1" dirty="0" smtClean="0">
                <a:solidFill>
                  <a:srgbClr val="000099"/>
                </a:solidFill>
              </a:rPr>
              <a:t>L</a:t>
            </a:r>
            <a:r>
              <a:rPr lang="ru-RU" sz="2800" dirty="0" smtClean="0">
                <a:solidFill>
                  <a:srgbClr val="000099"/>
                </a:solidFill>
              </a:rPr>
              <a:t> в записи данных. Сформированная таким способом ЭЦП привязывает </a:t>
            </a:r>
            <a:r>
              <a:rPr lang="en-US" sz="2800" i="1" dirty="0" smtClean="0">
                <a:solidFill>
                  <a:srgbClr val="000099"/>
                </a:solidFill>
              </a:rPr>
              <a:t>L</a:t>
            </a:r>
            <a:r>
              <a:rPr lang="ru-RU" sz="2800" dirty="0" smtClean="0">
                <a:solidFill>
                  <a:srgbClr val="000099"/>
                </a:solidFill>
              </a:rPr>
              <a:t> к </a:t>
            </a:r>
            <a:r>
              <a:rPr lang="en-US" sz="2800" i="1" dirty="0" smtClean="0">
                <a:solidFill>
                  <a:srgbClr val="000099"/>
                </a:solidFill>
              </a:rPr>
              <a:t>D</a:t>
            </a:r>
            <a:r>
              <a:rPr lang="ru-RU" sz="2800" dirty="0" smtClean="0">
                <a:solidFill>
                  <a:srgbClr val="000099"/>
                </a:solidFill>
              </a:rPr>
              <a:t>. В этом выражении символ «</a:t>
            </a:r>
            <a:r>
              <a:rPr lang="en-US" sz="2800" i="1" dirty="0" smtClean="0">
                <a:solidFill>
                  <a:srgbClr val="000099"/>
                </a:solidFill>
              </a:rPr>
              <a:t>f</a:t>
            </a:r>
            <a:r>
              <a:rPr lang="ru-RU" sz="2800" dirty="0" smtClean="0">
                <a:solidFill>
                  <a:srgbClr val="000099"/>
                </a:solidFill>
              </a:rPr>
              <a:t>» обозначает открытую функцию, такую, что </a:t>
            </a:r>
            <a:r>
              <a:rPr lang="en-US" sz="2800" i="1" dirty="0" smtClean="0">
                <a:solidFill>
                  <a:srgbClr val="000099"/>
                </a:solidFill>
              </a:rPr>
              <a:t>f</a:t>
            </a:r>
            <a:r>
              <a:rPr lang="ru-RU" sz="2800" i="1" dirty="0" smtClean="0">
                <a:solidFill>
                  <a:srgbClr val="000099"/>
                </a:solidFill>
              </a:rPr>
              <a:t>(</a:t>
            </a:r>
            <a:r>
              <a:rPr lang="en-US" sz="2800" i="1" dirty="0" smtClean="0">
                <a:solidFill>
                  <a:srgbClr val="000099"/>
                </a:solidFill>
              </a:rPr>
              <a:t>D</a:t>
            </a:r>
            <a:r>
              <a:rPr lang="ru-RU" sz="2800" i="1" dirty="0" smtClean="0">
                <a:solidFill>
                  <a:srgbClr val="000099"/>
                </a:solidFill>
              </a:rPr>
              <a:t>)</a:t>
            </a:r>
            <a:r>
              <a:rPr lang="ru-RU" sz="2800" dirty="0" smtClean="0">
                <a:solidFill>
                  <a:srgbClr val="000099"/>
                </a:solidFill>
              </a:rPr>
              <a:t> не раскрывает информацию о </a:t>
            </a:r>
            <a:r>
              <a:rPr lang="en-US" sz="2800" i="1" dirty="0" smtClean="0">
                <a:solidFill>
                  <a:srgbClr val="000099"/>
                </a:solidFill>
              </a:rPr>
              <a:t>D</a:t>
            </a:r>
            <a:r>
              <a:rPr lang="ru-RU" sz="2800" dirty="0" smtClean="0">
                <a:solidFill>
                  <a:srgbClr val="000099"/>
                </a:solidFill>
              </a:rPr>
              <a:t>.</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762000"/>
            <a:ext cx="7921625" cy="56015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r>
              <a:rPr lang="ru-RU" sz="2800" dirty="0" smtClean="0">
                <a:solidFill>
                  <a:srgbClr val="000099"/>
                </a:solidFill>
              </a:rPr>
              <a:t>Если используется этот метод привязки, то нет необходимости хранения </a:t>
            </a:r>
            <a:r>
              <a:rPr lang="en-US" sz="2800" i="1" dirty="0" smtClean="0">
                <a:solidFill>
                  <a:srgbClr val="000099"/>
                </a:solidFill>
              </a:rPr>
              <a:t>L</a:t>
            </a:r>
            <a:r>
              <a:rPr lang="ru-RU" sz="2800" dirty="0" smtClean="0">
                <a:solidFill>
                  <a:srgbClr val="000099"/>
                </a:solidFill>
              </a:rPr>
              <a:t> и </a:t>
            </a:r>
            <a:r>
              <a:rPr lang="en-US" sz="2800" i="1" dirty="0" smtClean="0">
                <a:solidFill>
                  <a:srgbClr val="000099"/>
                </a:solidFill>
              </a:rPr>
              <a:t>S</a:t>
            </a:r>
            <a:r>
              <a:rPr lang="ru-RU" sz="2800" dirty="0" smtClean="0">
                <a:solidFill>
                  <a:srgbClr val="000099"/>
                </a:solidFill>
              </a:rPr>
              <a:t> в пределах границ системы безопасности. При обращении к криптографической службе и предоставлении ей некорректного значения, либо </a:t>
            </a:r>
            <a:r>
              <a:rPr lang="en-US" sz="2800" i="1" dirty="0" smtClean="0">
                <a:solidFill>
                  <a:srgbClr val="000099"/>
                </a:solidFill>
              </a:rPr>
              <a:t>L</a:t>
            </a:r>
            <a:r>
              <a:rPr lang="ru-RU" sz="2800" dirty="0" smtClean="0">
                <a:solidFill>
                  <a:srgbClr val="000099"/>
                </a:solidFill>
              </a:rPr>
              <a:t>, либо </a:t>
            </a:r>
            <a:r>
              <a:rPr lang="en-US" sz="2800" i="1" dirty="0" smtClean="0">
                <a:solidFill>
                  <a:srgbClr val="000099"/>
                </a:solidFill>
              </a:rPr>
              <a:t>D</a:t>
            </a:r>
            <a:r>
              <a:rPr lang="ru-RU" sz="2800" dirty="0" smtClean="0">
                <a:solidFill>
                  <a:srgbClr val="000099"/>
                </a:solidFill>
              </a:rPr>
              <a:t>, либо </a:t>
            </a:r>
            <a:r>
              <a:rPr lang="en-US" sz="2800" i="1" dirty="0" smtClean="0">
                <a:solidFill>
                  <a:srgbClr val="000099"/>
                </a:solidFill>
              </a:rPr>
              <a:t>S</a:t>
            </a:r>
            <a:r>
              <a:rPr lang="ru-RU" sz="2800" dirty="0" smtClean="0">
                <a:solidFill>
                  <a:srgbClr val="000099"/>
                </a:solidFill>
              </a:rPr>
              <a:t>, будет обнаружено соответствующее противоречие. Это противоречие вскрывается путём использования открытого ключа из алгоритма шифрования с открытым ключом в качестве проверочного ключа для проверки ЭЦП.</a:t>
            </a:r>
            <a:endParaRPr lang="ru-RU" sz="2800" dirty="0">
              <a:solidFill>
                <a:srgbClr val="000099"/>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806450"/>
            <a:ext cx="7921625" cy="546303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200"/>
              </a:lnSpc>
            </a:pPr>
            <a:r>
              <a:rPr lang="ru-RU" i="1" dirty="0" smtClean="0">
                <a:solidFill>
                  <a:srgbClr val="FF0066"/>
                </a:solidFill>
              </a:rPr>
              <a:t>Третий метод</a:t>
            </a:r>
            <a:r>
              <a:rPr lang="ru-RU" dirty="0" smtClean="0">
                <a:solidFill>
                  <a:srgbClr val="000099"/>
                </a:solidFill>
              </a:rPr>
              <a:t>. Несекретный аутентификационный код сообщения (</a:t>
            </a:r>
            <a:r>
              <a:rPr lang="en-US" dirty="0" smtClean="0">
                <a:solidFill>
                  <a:srgbClr val="000099"/>
                </a:solidFill>
              </a:rPr>
              <a:t>message authentication code</a:t>
            </a:r>
            <a:r>
              <a:rPr lang="ru-RU" dirty="0" smtClean="0">
                <a:solidFill>
                  <a:srgbClr val="000099"/>
                </a:solidFill>
              </a:rPr>
              <a:t>, </a:t>
            </a:r>
            <a:r>
              <a:rPr lang="en-US" dirty="0" smtClean="0">
                <a:solidFill>
                  <a:srgbClr val="000099"/>
                </a:solidFill>
              </a:rPr>
              <a:t>MAC</a:t>
            </a:r>
            <a:r>
              <a:rPr lang="ru-RU" dirty="0" smtClean="0">
                <a:solidFill>
                  <a:srgbClr val="000099"/>
                </a:solidFill>
              </a:rPr>
              <a:t>) вычисляется по </a:t>
            </a:r>
            <a:r>
              <a:rPr lang="en-US" i="1" dirty="0" smtClean="0">
                <a:solidFill>
                  <a:srgbClr val="000099"/>
                </a:solidFill>
              </a:rPr>
              <a:t>D</a:t>
            </a:r>
            <a:r>
              <a:rPr lang="ru-RU" dirty="0" smtClean="0">
                <a:solidFill>
                  <a:srgbClr val="000099"/>
                </a:solidFill>
              </a:rPr>
              <a:t> и </a:t>
            </a:r>
            <a:r>
              <a:rPr lang="en-US" i="1" dirty="0" smtClean="0">
                <a:solidFill>
                  <a:srgbClr val="000099"/>
                </a:solidFill>
              </a:rPr>
              <a:t>L</a:t>
            </a:r>
            <a:r>
              <a:rPr lang="ru-RU" dirty="0" smtClean="0">
                <a:solidFill>
                  <a:srgbClr val="000099"/>
                </a:solidFill>
              </a:rPr>
              <a:t>, используя алгоритм зашифрования (</a:t>
            </a:r>
            <a:r>
              <a:rPr lang="en-US" i="1" dirty="0" err="1" smtClean="0">
                <a:solidFill>
                  <a:srgbClr val="000099"/>
                </a:solidFill>
              </a:rPr>
              <a:t>MacAlg</a:t>
            </a:r>
            <a:r>
              <a:rPr lang="ru-RU" dirty="0" smtClean="0">
                <a:solidFill>
                  <a:srgbClr val="000099"/>
                </a:solidFill>
              </a:rPr>
              <a:t>) в режиме формирования МАС-кода и секретный ключ (</a:t>
            </a:r>
            <a:r>
              <a:rPr lang="en-US" i="1" dirty="0" smtClean="0">
                <a:solidFill>
                  <a:srgbClr val="000099"/>
                </a:solidFill>
              </a:rPr>
              <a:t>K</a:t>
            </a:r>
            <a:r>
              <a:rPr lang="ru-RU" i="1" dirty="0" smtClean="0">
                <a:solidFill>
                  <a:srgbClr val="000099"/>
                </a:solidFill>
              </a:rPr>
              <a:t>-</a:t>
            </a:r>
            <a:r>
              <a:rPr lang="en-US" i="1" dirty="0" smtClean="0">
                <a:solidFill>
                  <a:srgbClr val="000099"/>
                </a:solidFill>
              </a:rPr>
              <a:t>MAC</a:t>
            </a:r>
            <a:r>
              <a:rPr lang="ru-RU" dirty="0" smtClean="0">
                <a:solidFill>
                  <a:srgbClr val="000099"/>
                </a:solidFill>
              </a:rPr>
              <a:t>) из алгоритма формирования МАС-кода. Т.е., </a:t>
            </a:r>
          </a:p>
          <a:p>
            <a:pPr hangingPunct="0">
              <a:lnSpc>
                <a:spcPts val="4200"/>
              </a:lnSpc>
              <a:spcBef>
                <a:spcPts val="600"/>
              </a:spcBef>
            </a:pPr>
            <a:r>
              <a:rPr lang="en-US" sz="3400" b="1" i="1" dirty="0" smtClean="0">
                <a:solidFill>
                  <a:srgbClr val="CC0000"/>
                </a:solidFill>
              </a:rPr>
              <a:t>MAC = </a:t>
            </a:r>
            <a:r>
              <a:rPr lang="en-US" sz="3400" b="1" i="1" dirty="0" err="1" smtClean="0">
                <a:solidFill>
                  <a:srgbClr val="CC0000"/>
                </a:solidFill>
              </a:rPr>
              <a:t>MacAlg</a:t>
            </a:r>
            <a:r>
              <a:rPr lang="en-US" sz="3400" b="1" i="1" dirty="0" smtClean="0">
                <a:solidFill>
                  <a:srgbClr val="CC0000"/>
                </a:solidFill>
              </a:rPr>
              <a:t>(K-MAC, f(D), L)</a:t>
            </a:r>
            <a:r>
              <a:rPr lang="en-US" sz="3400" dirty="0" smtClean="0">
                <a:solidFill>
                  <a:srgbClr val="CC0000"/>
                </a:solidFill>
              </a:rPr>
              <a:t> </a:t>
            </a:r>
            <a:r>
              <a:rPr lang="en-US" dirty="0" smtClean="0">
                <a:solidFill>
                  <a:srgbClr val="000099"/>
                </a:solidFill>
              </a:rPr>
              <a:t>.</a:t>
            </a:r>
            <a:endParaRPr lang="ru-RU" dirty="0" smtClean="0">
              <a:solidFill>
                <a:srgbClr val="000099"/>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928662" y="1071546"/>
            <a:ext cx="7921625" cy="2923877"/>
          </a:xfrm>
          <a:noFill/>
          <a:effectLst>
            <a:outerShdw dist="17961" dir="2700000" algn="ctr" rotWithShape="0">
              <a:srgbClr val="3399FF"/>
            </a:outerShdw>
          </a:effectLst>
        </p:spPr>
        <p:txBody>
          <a:bodyPr lIns="0" tIns="0" rIns="0" bIns="0" anchor="ctr" anchorCtr="1">
            <a:spAutoFit/>
          </a:bodyPr>
          <a:lstStyle/>
          <a:p>
            <a:pPr marL="0" indent="0" algn="ctr">
              <a:lnSpc>
                <a:spcPts val="3800"/>
              </a:lnSpc>
              <a:spcBef>
                <a:spcPct val="0"/>
              </a:spcBef>
              <a:buNone/>
            </a:pPr>
            <a:r>
              <a:rPr lang="ru-RU" sz="3100" dirty="0" smtClean="0">
                <a:solidFill>
                  <a:srgbClr val="000099"/>
                </a:solidFill>
                <a:latin typeface="Verdana" pitchFamily="34" charset="0"/>
                <a:ea typeface="Verdana" pitchFamily="34" charset="0"/>
                <a:cs typeface="Verdana" pitchFamily="34" charset="0"/>
              </a:rPr>
              <a:t>Концептуальные основы обеспечения ИБ включают несколько частей, каждая из которых представляет собой отдельную лекцию, посвящённую конкретной СЛБ, а именно (рис. 2.1):</a:t>
            </a:r>
            <a:endParaRPr lang="en-GB" sz="3100" dirty="0">
              <a:solidFill>
                <a:srgbClr val="000099"/>
              </a:solidFill>
              <a:latin typeface="Verdana" pitchFamily="34" charset="0"/>
              <a:ea typeface="Verdana" pitchFamily="34" charset="0"/>
              <a:cs typeface="Verdana" pitchFamily="34" charset="0"/>
            </a:endParaRPr>
          </a:p>
        </p:txBody>
      </p:sp>
      <p:sp>
        <p:nvSpPr>
          <p:cNvPr id="83972" name="Text Box 4"/>
          <p:cNvSpPr txBox="1">
            <a:spLocks noChangeArrowheads="1"/>
          </p:cNvSpPr>
          <p:nvPr/>
        </p:nvSpPr>
        <p:spPr bwMode="auto">
          <a:xfrm>
            <a:off x="1000100" y="4071942"/>
            <a:ext cx="7921625" cy="225702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ts val="4400"/>
              </a:lnSpc>
              <a:buClr>
                <a:srgbClr val="FF0066"/>
              </a:buClr>
              <a:buSzPct val="80000"/>
              <a:buFont typeface="Wingdings" pitchFamily="2" charset="2"/>
              <a:buChar char="q"/>
            </a:pPr>
            <a:r>
              <a:rPr lang="ru-RU" sz="2800" dirty="0" smtClean="0">
                <a:solidFill>
                  <a:srgbClr val="000099"/>
                </a:solidFill>
              </a:rPr>
              <a:t>службе аутентификации (СЛАУ);</a:t>
            </a:r>
            <a:endParaRPr lang="ru-RU" sz="2800" dirty="0">
              <a:solidFill>
                <a:srgbClr val="000099"/>
              </a:solidFill>
            </a:endParaRPr>
          </a:p>
          <a:p>
            <a:pPr marL="355600" indent="-355600" algn="l">
              <a:lnSpc>
                <a:spcPts val="4400"/>
              </a:lnSpc>
              <a:buClr>
                <a:srgbClr val="FF0066"/>
              </a:buClr>
              <a:buSzPct val="80000"/>
              <a:buFont typeface="Wingdings" pitchFamily="2" charset="2"/>
              <a:buChar char="q"/>
            </a:pPr>
            <a:r>
              <a:rPr lang="ru-RU" sz="2800" dirty="0" smtClean="0">
                <a:solidFill>
                  <a:srgbClr val="000099"/>
                </a:solidFill>
              </a:rPr>
              <a:t>службе </a:t>
            </a:r>
            <a:r>
              <a:rPr lang="ru-RU" sz="2800" dirty="0">
                <a:solidFill>
                  <a:srgbClr val="000099"/>
                </a:solidFill>
              </a:rPr>
              <a:t>управления доступом </a:t>
            </a:r>
            <a:r>
              <a:rPr lang="ru-RU" sz="2800" dirty="0" smtClean="0">
                <a:solidFill>
                  <a:srgbClr val="000099"/>
                </a:solidFill>
              </a:rPr>
              <a:t>(СЛУД);</a:t>
            </a:r>
            <a:endParaRPr lang="ru-RU" sz="2800" dirty="0">
              <a:solidFill>
                <a:srgbClr val="000099"/>
              </a:solidFill>
            </a:endParaRPr>
          </a:p>
          <a:p>
            <a:pPr marL="355600" indent="-355600" algn="l">
              <a:lnSpc>
                <a:spcPts val="4400"/>
              </a:lnSpc>
              <a:buClr>
                <a:srgbClr val="FF0066"/>
              </a:buClr>
              <a:buSzPct val="80000"/>
              <a:buFont typeface="Wingdings" pitchFamily="2" charset="2"/>
              <a:buChar char="q"/>
            </a:pPr>
            <a:r>
              <a:rPr lang="ru-RU" sz="2800" dirty="0" smtClean="0">
                <a:solidFill>
                  <a:srgbClr val="000099"/>
                </a:solidFill>
              </a:rPr>
              <a:t>службе </a:t>
            </a:r>
            <a:r>
              <a:rPr lang="ru-RU" sz="2800" dirty="0">
                <a:solidFill>
                  <a:srgbClr val="000099"/>
                </a:solidFill>
              </a:rPr>
              <a:t>обеспечения неотказуемости (</a:t>
            </a:r>
            <a:r>
              <a:rPr lang="ru-RU" sz="2800" dirty="0" smtClean="0">
                <a:solidFill>
                  <a:srgbClr val="000099"/>
                </a:solidFill>
              </a:rPr>
              <a:t>СЛНТ);</a:t>
            </a:r>
            <a:endParaRPr lang="ru-RU" sz="2800" dirty="0">
              <a:solidFill>
                <a:srgbClr val="000099"/>
              </a:solidFill>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1117600"/>
            <a:ext cx="7921625" cy="47192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600"/>
              </a:lnSpc>
            </a:pPr>
            <a:r>
              <a:rPr lang="ru-RU" sz="3600" dirty="0" smtClean="0">
                <a:solidFill>
                  <a:srgbClr val="000099"/>
                </a:solidFill>
              </a:rPr>
              <a:t>МАС-код храниться вместе с </a:t>
            </a:r>
            <a:r>
              <a:rPr lang="en-US" sz="3600" i="1" dirty="0" smtClean="0">
                <a:solidFill>
                  <a:srgbClr val="000099"/>
                </a:solidFill>
              </a:rPr>
              <a:t>D</a:t>
            </a:r>
            <a:r>
              <a:rPr lang="ru-RU" sz="3600" dirty="0" smtClean="0">
                <a:solidFill>
                  <a:srgbClr val="000099"/>
                </a:solidFill>
              </a:rPr>
              <a:t> и </a:t>
            </a:r>
            <a:r>
              <a:rPr lang="en-US" sz="3600" i="1" dirty="0" smtClean="0">
                <a:solidFill>
                  <a:srgbClr val="000099"/>
                </a:solidFill>
              </a:rPr>
              <a:t>L</a:t>
            </a:r>
            <a:r>
              <a:rPr lang="ru-RU" sz="3600" dirty="0" smtClean="0">
                <a:solidFill>
                  <a:srgbClr val="000099"/>
                </a:solidFill>
              </a:rPr>
              <a:t> в записи данных. </a:t>
            </a:r>
            <a:r>
              <a:rPr lang="ru-RU" sz="3600" i="1" dirty="0" smtClean="0">
                <a:solidFill>
                  <a:srgbClr val="FF0066"/>
                </a:solidFill>
              </a:rPr>
              <a:t>Сформированный таким способом МАС-код привязывает </a:t>
            </a:r>
            <a:r>
              <a:rPr lang="en-US" sz="3600" i="1" dirty="0" smtClean="0">
                <a:solidFill>
                  <a:srgbClr val="FF0066"/>
                </a:solidFill>
              </a:rPr>
              <a:t>L</a:t>
            </a:r>
            <a:r>
              <a:rPr lang="ru-RU" sz="3600" i="1" dirty="0" smtClean="0">
                <a:solidFill>
                  <a:srgbClr val="FF0066"/>
                </a:solidFill>
              </a:rPr>
              <a:t> к </a:t>
            </a:r>
            <a:r>
              <a:rPr lang="en-US" sz="3600" i="1" dirty="0" smtClean="0">
                <a:solidFill>
                  <a:srgbClr val="FF0066"/>
                </a:solidFill>
              </a:rPr>
              <a:t>D</a:t>
            </a:r>
            <a:r>
              <a:rPr lang="ru-RU" sz="3600" dirty="0" smtClean="0">
                <a:solidFill>
                  <a:srgbClr val="000099"/>
                </a:solidFill>
              </a:rPr>
              <a:t>. В этом выражении символ «</a:t>
            </a:r>
            <a:r>
              <a:rPr lang="en-US" sz="3600" i="1" dirty="0" smtClean="0">
                <a:solidFill>
                  <a:srgbClr val="000099"/>
                </a:solidFill>
              </a:rPr>
              <a:t>f</a:t>
            </a:r>
            <a:r>
              <a:rPr lang="ru-RU" sz="3600" dirty="0" smtClean="0">
                <a:solidFill>
                  <a:srgbClr val="000099"/>
                </a:solidFill>
              </a:rPr>
              <a:t>» обозначает открытую функцию, такую, что </a:t>
            </a:r>
            <a:r>
              <a:rPr lang="en-US" sz="3600" i="1" dirty="0" smtClean="0">
                <a:solidFill>
                  <a:srgbClr val="000099"/>
                </a:solidFill>
              </a:rPr>
              <a:t>f</a:t>
            </a:r>
            <a:r>
              <a:rPr lang="ru-RU" sz="3600" i="1" dirty="0" smtClean="0">
                <a:solidFill>
                  <a:srgbClr val="000099"/>
                </a:solidFill>
              </a:rPr>
              <a:t>(</a:t>
            </a:r>
            <a:r>
              <a:rPr lang="en-US" sz="3600" i="1" dirty="0" smtClean="0">
                <a:solidFill>
                  <a:srgbClr val="000099"/>
                </a:solidFill>
              </a:rPr>
              <a:t>D</a:t>
            </a:r>
            <a:r>
              <a:rPr lang="ru-RU" sz="3600" i="1" dirty="0" smtClean="0">
                <a:solidFill>
                  <a:srgbClr val="000099"/>
                </a:solidFill>
              </a:rPr>
              <a:t>)</a:t>
            </a:r>
            <a:r>
              <a:rPr lang="ru-RU" sz="3600" dirty="0" smtClean="0">
                <a:solidFill>
                  <a:srgbClr val="000099"/>
                </a:solidFill>
              </a:rPr>
              <a:t> не раскрывает информацию о </a:t>
            </a:r>
            <a:r>
              <a:rPr lang="en-US" sz="3600" i="1" dirty="0" smtClean="0">
                <a:solidFill>
                  <a:srgbClr val="000099"/>
                </a:solidFill>
              </a:rPr>
              <a:t>D</a:t>
            </a:r>
            <a:r>
              <a:rPr lang="ru-RU" sz="3600" dirty="0" smtClean="0">
                <a:solidFill>
                  <a:srgbClr val="000099"/>
                </a:solidFill>
              </a:rPr>
              <a:t>.</a:t>
            </a:r>
            <a:endParaRPr lang="ru-RU" sz="3600" dirty="0">
              <a:solidFill>
                <a:srgbClr val="000099"/>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850900"/>
            <a:ext cx="7921625" cy="564257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000"/>
              </a:lnSpc>
            </a:pPr>
            <a:r>
              <a:rPr lang="ru-RU" sz="3600" dirty="0" smtClean="0">
                <a:solidFill>
                  <a:srgbClr val="000099"/>
                </a:solidFill>
              </a:rPr>
              <a:t>Если используется этот метод привязки, то нет необходимости хранения </a:t>
            </a:r>
            <a:r>
              <a:rPr lang="en-US" sz="3600" i="1" dirty="0" smtClean="0">
                <a:solidFill>
                  <a:srgbClr val="000099"/>
                </a:solidFill>
              </a:rPr>
              <a:t>L</a:t>
            </a:r>
            <a:r>
              <a:rPr lang="ru-RU" sz="3600" dirty="0" smtClean="0">
                <a:solidFill>
                  <a:srgbClr val="000099"/>
                </a:solidFill>
              </a:rPr>
              <a:t> и МАС-код в пределах границ системы безопасности. При обращении к криптографической службе и предоставлении ей некорректного значения, либо </a:t>
            </a:r>
            <a:r>
              <a:rPr lang="en-US" sz="3600" i="1" dirty="0" smtClean="0">
                <a:solidFill>
                  <a:srgbClr val="000099"/>
                </a:solidFill>
              </a:rPr>
              <a:t>L</a:t>
            </a:r>
            <a:r>
              <a:rPr lang="ru-RU" sz="3600" dirty="0" smtClean="0">
                <a:solidFill>
                  <a:srgbClr val="000099"/>
                </a:solidFill>
              </a:rPr>
              <a:t>, либо </a:t>
            </a:r>
            <a:r>
              <a:rPr lang="en-US" sz="3600" i="1" dirty="0" smtClean="0">
                <a:solidFill>
                  <a:srgbClr val="000099"/>
                </a:solidFill>
              </a:rPr>
              <a:t>D</a:t>
            </a:r>
            <a:r>
              <a:rPr lang="ru-RU" sz="3600" dirty="0" smtClean="0">
                <a:solidFill>
                  <a:srgbClr val="000099"/>
                </a:solidFill>
              </a:rPr>
              <a:t>, либо МАС-кода, </a:t>
            </a:r>
            <a:r>
              <a:rPr lang="ru-RU" sz="3600" i="1" dirty="0" smtClean="0">
                <a:solidFill>
                  <a:srgbClr val="FF0066"/>
                </a:solidFill>
              </a:rPr>
              <a:t>будет обнаружено соответствующее противоречие</a:t>
            </a:r>
            <a:r>
              <a:rPr lang="ru-RU" sz="3600" dirty="0" smtClean="0">
                <a:solidFill>
                  <a:srgbClr val="000099"/>
                </a:solidFill>
              </a:rPr>
              <a:t>.</a:t>
            </a:r>
            <a:endParaRPr lang="ru-RU" sz="3600" dirty="0">
              <a:solidFill>
                <a:srgbClr val="000099"/>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
        <p:nvSpPr>
          <p:cNvPr id="3" name="Text Box 2"/>
          <p:cNvSpPr txBox="1">
            <a:spLocks noChangeArrowheads="1"/>
          </p:cNvSpPr>
          <p:nvPr/>
        </p:nvSpPr>
        <p:spPr bwMode="auto">
          <a:xfrm>
            <a:off x="927100" y="806450"/>
            <a:ext cx="7921625" cy="564257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hangingPunct="0">
              <a:lnSpc>
                <a:spcPts val="4000"/>
              </a:lnSpc>
            </a:pPr>
            <a:r>
              <a:rPr lang="ru-RU" sz="3600" i="1" dirty="0" smtClean="0">
                <a:solidFill>
                  <a:srgbClr val="FF0066"/>
                </a:solidFill>
              </a:rPr>
              <a:t>Это противоречие вскрывается </a:t>
            </a:r>
            <a:r>
              <a:rPr lang="ru-RU" sz="3600" dirty="0" smtClean="0">
                <a:solidFill>
                  <a:srgbClr val="000099"/>
                </a:solidFill>
              </a:rPr>
              <a:t>путём вычисления эталонного значения МАС-кода с использованием предоставленных значений </a:t>
            </a:r>
            <a:r>
              <a:rPr lang="en-US" sz="3600" i="1" dirty="0" smtClean="0">
                <a:solidFill>
                  <a:srgbClr val="000099"/>
                </a:solidFill>
              </a:rPr>
              <a:t>L</a:t>
            </a:r>
            <a:r>
              <a:rPr lang="ru-RU" sz="3600" dirty="0" smtClean="0">
                <a:solidFill>
                  <a:srgbClr val="000099"/>
                </a:solidFill>
              </a:rPr>
              <a:t> и </a:t>
            </a:r>
            <a:r>
              <a:rPr lang="en-US" sz="3600" i="1" dirty="0" smtClean="0">
                <a:solidFill>
                  <a:srgbClr val="000099"/>
                </a:solidFill>
              </a:rPr>
              <a:t>D</a:t>
            </a:r>
            <a:r>
              <a:rPr lang="ru-RU" sz="3600" dirty="0" smtClean="0">
                <a:solidFill>
                  <a:srgbClr val="000099"/>
                </a:solidFill>
              </a:rPr>
              <a:t>, а также копии </a:t>
            </a:r>
            <a:r>
              <a:rPr lang="en-US" sz="3600" i="1" dirty="0" smtClean="0">
                <a:solidFill>
                  <a:srgbClr val="000099"/>
                </a:solidFill>
              </a:rPr>
              <a:t>K</a:t>
            </a:r>
            <a:r>
              <a:rPr lang="ru-RU" sz="3600" i="1" dirty="0" smtClean="0">
                <a:solidFill>
                  <a:srgbClr val="000099"/>
                </a:solidFill>
              </a:rPr>
              <a:t>-</a:t>
            </a:r>
            <a:r>
              <a:rPr lang="en-US" sz="3600" i="1" dirty="0" smtClean="0">
                <a:solidFill>
                  <a:srgbClr val="000099"/>
                </a:solidFill>
              </a:rPr>
              <a:t>MAC</a:t>
            </a:r>
            <a:r>
              <a:rPr lang="ru-RU" sz="3600" dirty="0" smtClean="0">
                <a:solidFill>
                  <a:srgbClr val="000099"/>
                </a:solidFill>
              </a:rPr>
              <a:t>, и последующим сравнением вычисленного эталонного значения МАС-кода с предоставленным значением МАС-кода.</a:t>
            </a:r>
            <a:endParaRPr lang="ru-RU" sz="3600" dirty="0">
              <a:solidFill>
                <a:srgbClr val="000099"/>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971550" y="1628775"/>
            <a:ext cx="7921625" cy="47847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000" dirty="0">
                <a:solidFill>
                  <a:srgbClr val="000099"/>
                </a:solidFill>
              </a:rPr>
              <a:t>КПС представляет собой информацию, которая </a:t>
            </a:r>
            <a:r>
              <a:rPr lang="ru-RU" sz="3000" dirty="0" smtClean="0">
                <a:solidFill>
                  <a:srgbClr val="000099"/>
                </a:solidFill>
              </a:rPr>
              <a:t>формируется </a:t>
            </a:r>
            <a:r>
              <a:rPr lang="ru-RU" sz="3000" dirty="0">
                <a:solidFill>
                  <a:srgbClr val="000099"/>
                </a:solidFill>
              </a:rPr>
              <a:t>из элемента данных путём осуществления криптографического преобразования. КПС на основе симметричной криптографии (</a:t>
            </a:r>
            <a:r>
              <a:rPr lang="en-US" sz="3000" dirty="0">
                <a:solidFill>
                  <a:srgbClr val="000099"/>
                </a:solidFill>
              </a:rPr>
              <a:t>seal</a:t>
            </a:r>
            <a:r>
              <a:rPr lang="ru-RU" sz="3000" dirty="0">
                <a:solidFill>
                  <a:srgbClr val="000099"/>
                </a:solidFill>
              </a:rPr>
              <a:t>, </a:t>
            </a:r>
            <a:r>
              <a:rPr lang="ru-RU" sz="3000" i="1" dirty="0">
                <a:solidFill>
                  <a:srgbClr val="FF0066"/>
                </a:solidFill>
              </a:rPr>
              <a:t>криптоконверт</a:t>
            </a:r>
            <a:r>
              <a:rPr lang="ru-RU" sz="3000" dirty="0">
                <a:solidFill>
                  <a:srgbClr val="000099"/>
                </a:solidFill>
              </a:rPr>
              <a:t>), </a:t>
            </a:r>
            <a:r>
              <a:rPr lang="ru-RU" sz="3000" i="1" dirty="0">
                <a:solidFill>
                  <a:srgbClr val="FF0066"/>
                </a:solidFill>
              </a:rPr>
              <a:t>электронные цифровые подписи</a:t>
            </a:r>
            <a:r>
              <a:rPr lang="ru-RU" sz="3000" dirty="0">
                <a:solidFill>
                  <a:srgbClr val="000099"/>
                </a:solidFill>
              </a:rPr>
              <a:t> (</a:t>
            </a:r>
            <a:r>
              <a:rPr lang="en-US" sz="3000" dirty="0">
                <a:solidFill>
                  <a:srgbClr val="000099"/>
                </a:solidFill>
              </a:rPr>
              <a:t>digital signature</a:t>
            </a:r>
            <a:r>
              <a:rPr lang="ru-RU" sz="3000" dirty="0">
                <a:solidFill>
                  <a:srgbClr val="000099"/>
                </a:solidFill>
              </a:rPr>
              <a:t>, </a:t>
            </a:r>
            <a:r>
              <a:rPr lang="ru-RU" sz="3000" i="1" dirty="0">
                <a:solidFill>
                  <a:srgbClr val="FF0066"/>
                </a:solidFill>
              </a:rPr>
              <a:t>ЭЦП</a:t>
            </a:r>
            <a:r>
              <a:rPr lang="ru-RU" sz="3000" dirty="0">
                <a:solidFill>
                  <a:srgbClr val="000099"/>
                </a:solidFill>
              </a:rPr>
              <a:t>) и </a:t>
            </a:r>
            <a:r>
              <a:rPr lang="ru-RU" sz="3000" i="1" dirty="0">
                <a:solidFill>
                  <a:srgbClr val="FF0066"/>
                </a:solidFill>
              </a:rPr>
              <a:t>цифровые отпечатки</a:t>
            </a:r>
            <a:r>
              <a:rPr lang="ru-RU" sz="3000" dirty="0">
                <a:solidFill>
                  <a:srgbClr val="000099"/>
                </a:solidFill>
              </a:rPr>
              <a:t> (</a:t>
            </a:r>
            <a:r>
              <a:rPr lang="en-US" sz="3000" dirty="0">
                <a:solidFill>
                  <a:srgbClr val="000099"/>
                </a:solidFill>
              </a:rPr>
              <a:t>digital fingerprint</a:t>
            </a:r>
            <a:r>
              <a:rPr lang="ru-RU" sz="3000" dirty="0">
                <a:solidFill>
                  <a:srgbClr val="000099"/>
                </a:solidFill>
              </a:rPr>
              <a:t>) являются примерами криптографических проверочных сумм.</a:t>
            </a:r>
          </a:p>
        </p:txBody>
      </p:sp>
      <p:sp>
        <p:nvSpPr>
          <p:cNvPr id="142340" name="Rectangle 4"/>
          <p:cNvSpPr>
            <a:spLocks noChangeArrowheads="1"/>
          </p:cNvSpPr>
          <p:nvPr/>
        </p:nvSpPr>
        <p:spPr bwMode="auto">
          <a:xfrm>
            <a:off x="755650" y="765175"/>
            <a:ext cx="8388350"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a:solidFill>
                  <a:srgbClr val="FF3300"/>
                </a:solidFill>
                <a:latin typeface="Arial" charset="0"/>
              </a:rPr>
              <a:t>2.</a:t>
            </a:r>
            <a:r>
              <a:rPr lang="ru-RU" sz="2800" b="1" i="1">
                <a:solidFill>
                  <a:srgbClr val="FF3300"/>
                </a:solidFill>
                <a:latin typeface="Arial" charset="0"/>
              </a:rPr>
              <a:t>2.</a:t>
            </a:r>
            <a:r>
              <a:rPr lang="en-US" sz="2800" b="1" i="1">
                <a:solidFill>
                  <a:srgbClr val="FF3300"/>
                </a:solidFill>
                <a:latin typeface="Arial" charset="0"/>
              </a:rPr>
              <a:t> </a:t>
            </a:r>
            <a:r>
              <a:rPr lang="ru-RU" sz="2800" b="1" i="1">
                <a:solidFill>
                  <a:srgbClr val="FF3300"/>
                </a:solidFill>
                <a:latin typeface="Arial" charset="0"/>
              </a:rPr>
              <a:t>Криптографические проверочные</a:t>
            </a:r>
          </a:p>
          <a:p>
            <a:pPr>
              <a:lnSpc>
                <a:spcPct val="90000"/>
              </a:lnSpc>
              <a:buClr>
                <a:srgbClr val="FFFF00"/>
              </a:buClr>
              <a:buSzPct val="80000"/>
              <a:buFont typeface="Wingdings" pitchFamily="2" charset="2"/>
              <a:buNone/>
            </a:pPr>
            <a:r>
              <a:rPr lang="ru-RU" sz="2800" b="1" i="1">
                <a:solidFill>
                  <a:srgbClr val="FF3300"/>
                </a:solidFill>
                <a:latin typeface="Arial" charset="0"/>
              </a:rPr>
              <a:t>суммы</a:t>
            </a:r>
            <a:endParaRPr lang="en-GB" sz="2800" b="1" i="1">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971550" y="1341438"/>
            <a:ext cx="7921625" cy="46577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i="1">
                <a:solidFill>
                  <a:srgbClr val="FF0066"/>
                </a:solidFill>
              </a:rPr>
              <a:t>Криптоконверт</a:t>
            </a:r>
            <a:r>
              <a:rPr lang="ru-RU" sz="3400">
                <a:solidFill>
                  <a:srgbClr val="000099"/>
                </a:solidFill>
              </a:rPr>
              <a:t> является формой КПС, вычисленной с использованием симметричного криптографического алгоритма и секретного ключа, известного взаимодействующим сторонам. </a:t>
            </a:r>
            <a:r>
              <a:rPr lang="ru-RU" sz="3400" i="1">
                <a:solidFill>
                  <a:srgbClr val="FF0066"/>
                </a:solidFill>
              </a:rPr>
              <a:t>Криптоконверты используются для выявления модификаций во время доставки данных</a:t>
            </a:r>
            <a:r>
              <a:rPr lang="ru-RU" sz="340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971550" y="1233488"/>
            <a:ext cx="7921625"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a:solidFill>
                  <a:srgbClr val="FF0066"/>
                </a:solidFill>
              </a:rPr>
              <a:t>ЭЦП</a:t>
            </a:r>
            <a:r>
              <a:rPr lang="ru-RU">
                <a:solidFill>
                  <a:srgbClr val="FF0066"/>
                </a:solidFill>
              </a:rPr>
              <a:t> </a:t>
            </a:r>
            <a:r>
              <a:rPr lang="ru-RU">
                <a:solidFill>
                  <a:srgbClr val="000099"/>
                </a:solidFill>
              </a:rPr>
              <a:t>является КПС, которая </a:t>
            </a:r>
            <a:r>
              <a:rPr lang="ru-RU" i="1">
                <a:solidFill>
                  <a:srgbClr val="FF0066"/>
                </a:solidFill>
              </a:rPr>
              <a:t>защищает от незаконного копирования получателем</a:t>
            </a:r>
            <a:r>
              <a:rPr lang="ru-RU">
                <a:solidFill>
                  <a:srgbClr val="000099"/>
                </a:solidFill>
              </a:rPr>
              <a:t>, и вычисляется с использованием закрытого ключа и асимметричного криптографического алгоритма. Поверка подлинности ЭЦП требует знания того же самого криптографического алгоритма и соответствующего открытого ключа.</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971550" y="1208088"/>
            <a:ext cx="7921625"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800" dirty="0">
                <a:solidFill>
                  <a:srgbClr val="000099"/>
                </a:solidFill>
              </a:rPr>
              <a:t>(</a:t>
            </a:r>
            <a:r>
              <a:rPr lang="ru-RU" sz="2800" i="1" u="sng" dirty="0">
                <a:solidFill>
                  <a:srgbClr val="FF0066"/>
                </a:solidFill>
              </a:rPr>
              <a:t>Примечание</a:t>
            </a:r>
            <a:r>
              <a:rPr lang="ru-RU" sz="2800" i="1" dirty="0">
                <a:solidFill>
                  <a:srgbClr val="FF0066"/>
                </a:solidFill>
              </a:rPr>
              <a:t>. Несмотря на то, что существуют другие средства предотвращения попыток получателя фальсифицировать (подделать) КПС (например, использование аппаратных криптографических модулей для защиты от фальсификаций), в </a:t>
            </a:r>
            <a:r>
              <a:rPr lang="ru-RU" sz="2800" i="1" dirty="0" smtClean="0">
                <a:solidFill>
                  <a:srgbClr val="FF0066"/>
                </a:solidFill>
              </a:rPr>
              <a:t>данной лекции </a:t>
            </a:r>
            <a:r>
              <a:rPr lang="ru-RU" sz="2800" i="1" dirty="0">
                <a:solidFill>
                  <a:srgbClr val="FF0066"/>
                </a:solidFill>
              </a:rPr>
              <a:t>используется термин «ЭЦП», который означает, что КПС вычисляется с использованием ассиметричного криптографического алгоритма.</a:t>
            </a:r>
            <a:r>
              <a:rPr lang="ru-RU" sz="2800" dirty="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971550" y="1108075"/>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a:solidFill>
                  <a:srgbClr val="000099"/>
                </a:solidFill>
              </a:rPr>
              <a:t>(</a:t>
            </a:r>
            <a:r>
              <a:rPr lang="ru-RU" sz="2800" i="1" u="sng">
                <a:solidFill>
                  <a:srgbClr val="FF0066"/>
                </a:solidFill>
              </a:rPr>
              <a:t>Примечание</a:t>
            </a:r>
            <a:r>
              <a:rPr lang="ru-RU" sz="2800" i="1">
                <a:solidFill>
                  <a:srgbClr val="FF0066"/>
                </a:solidFill>
              </a:rPr>
              <a:t>. В некоторых ассиметричных криптографических алгоритмах процедура вычисления ЭЦП требует использования более одного закрытого ключа. Если такие алгоритмы используются, то различные объекты/субъекты могут запрещать одновременное обладание несколькими закрытыми ключами. Это гарантирует, что объекты/субъекты будут взаимодействовать при формировании ЭЦП.</a:t>
            </a:r>
            <a:r>
              <a:rPr lang="ru-RU" sz="280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971550" y="1131888"/>
            <a:ext cx="7921625" cy="50768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700" i="1">
                <a:solidFill>
                  <a:srgbClr val="FF0066"/>
                </a:solidFill>
              </a:rPr>
              <a:t>Цифровой отпечаток</a:t>
            </a:r>
            <a:r>
              <a:rPr lang="ru-RU" sz="2700">
                <a:solidFill>
                  <a:srgbClr val="000099"/>
                </a:solidFill>
              </a:rPr>
              <a:t> является характеристикой элемента данных, который максимально отражает (соответствует) элемент данных, а с вычислительной точки зрения не возможно найти какой-либо другой элемент данных с таким же цифровым отпечатком. Для формирования цифрового отпечатка могут использоваться некоторые типы КПС (например, полученные в результате применения </a:t>
            </a:r>
            <a:r>
              <a:rPr lang="ru-RU" sz="2700" i="1">
                <a:solidFill>
                  <a:srgbClr val="FF0066"/>
                </a:solidFill>
              </a:rPr>
              <a:t>однонаправленной функции</a:t>
            </a:r>
            <a:r>
              <a:rPr lang="ru-RU" sz="2700">
                <a:solidFill>
                  <a:srgbClr val="000099"/>
                </a:solidFill>
              </a:rPr>
              <a:t> (ОНФ) по всей последовательности данных).</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971550" y="1320800"/>
            <a:ext cx="7921625" cy="46974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800">
                <a:solidFill>
                  <a:srgbClr val="000099"/>
                </a:solidFill>
              </a:rPr>
              <a:t>Цифровые отпечатки могут быть сформированы по средством и других криптографических алгоритмов. Например, копия элемента данных является цифровым отпечатком.</a:t>
            </a:r>
          </a:p>
          <a:p>
            <a:r>
              <a:rPr lang="ru-RU" sz="2800">
                <a:solidFill>
                  <a:srgbClr val="000099"/>
                </a:solidFill>
              </a:rPr>
              <a:t>(</a:t>
            </a:r>
            <a:r>
              <a:rPr lang="ru-RU" sz="2800" i="1" u="sng">
                <a:solidFill>
                  <a:srgbClr val="FF0066"/>
                </a:solidFill>
              </a:rPr>
              <a:t>Примечание</a:t>
            </a:r>
            <a:r>
              <a:rPr lang="ru-RU" sz="2800" i="1">
                <a:solidFill>
                  <a:srgbClr val="FF0066"/>
                </a:solidFill>
              </a:rPr>
              <a:t>. ОНФ не эквивалентны цифровым отпечаткам. Некоторые ОНФ не приемлемы для формирования цифровых отпечатков, а некоторые цифровые отпечатки не формируются с использованием ОНФ.</a:t>
            </a:r>
            <a:r>
              <a:rPr lang="ru-RU" sz="280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1000100" y="1071546"/>
            <a:ext cx="7921625" cy="5235279"/>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105000"/>
              </a:lnSpc>
              <a:buClr>
                <a:srgbClr val="FF0066"/>
              </a:buClr>
              <a:buSzPct val="80000"/>
              <a:buFont typeface="Wingdings" pitchFamily="2" charset="2"/>
              <a:buChar char="q"/>
            </a:pPr>
            <a:r>
              <a:rPr lang="ru-RU" sz="3600" dirty="0" smtClean="0">
                <a:solidFill>
                  <a:srgbClr val="000099"/>
                </a:solidFill>
              </a:rPr>
              <a:t>службе </a:t>
            </a:r>
            <a:r>
              <a:rPr lang="ru-RU" sz="3600" dirty="0">
                <a:solidFill>
                  <a:srgbClr val="000099"/>
                </a:solidFill>
              </a:rPr>
              <a:t>обеспечения конфиденциальности (</a:t>
            </a:r>
            <a:r>
              <a:rPr lang="ru-RU" sz="3600" dirty="0" smtClean="0">
                <a:solidFill>
                  <a:srgbClr val="000099"/>
                </a:solidFill>
              </a:rPr>
              <a:t>СЛКН);</a:t>
            </a:r>
            <a:endParaRPr lang="ru-RU" sz="3600" dirty="0">
              <a:solidFill>
                <a:srgbClr val="000099"/>
              </a:solidFill>
            </a:endParaRPr>
          </a:p>
          <a:p>
            <a:pPr marL="355600" indent="-355600" algn="l">
              <a:lnSpc>
                <a:spcPct val="105000"/>
              </a:lnSpc>
              <a:buClr>
                <a:srgbClr val="FF0066"/>
              </a:buClr>
              <a:buSzPct val="80000"/>
              <a:buFont typeface="Wingdings" pitchFamily="2" charset="2"/>
              <a:buChar char="q"/>
            </a:pPr>
            <a:r>
              <a:rPr lang="ru-RU" sz="3600" dirty="0" smtClean="0">
                <a:solidFill>
                  <a:srgbClr val="000099"/>
                </a:solidFill>
              </a:rPr>
              <a:t>службе </a:t>
            </a:r>
            <a:r>
              <a:rPr lang="ru-RU" sz="3600" dirty="0">
                <a:solidFill>
                  <a:srgbClr val="000099"/>
                </a:solidFill>
              </a:rPr>
              <a:t>обеспечения целостности (</a:t>
            </a:r>
            <a:r>
              <a:rPr lang="ru-RU" sz="3600" dirty="0" smtClean="0">
                <a:solidFill>
                  <a:srgbClr val="000099"/>
                </a:solidFill>
              </a:rPr>
              <a:t>СЛЦЛ);</a:t>
            </a:r>
            <a:endParaRPr lang="ru-RU" sz="3600" dirty="0">
              <a:solidFill>
                <a:srgbClr val="000099"/>
              </a:solidFill>
            </a:endParaRPr>
          </a:p>
          <a:p>
            <a:pPr marL="355600" indent="-355600" algn="l">
              <a:lnSpc>
                <a:spcPct val="105000"/>
              </a:lnSpc>
              <a:buClr>
                <a:srgbClr val="FF0066"/>
              </a:buClr>
              <a:buSzPct val="80000"/>
              <a:buFont typeface="Wingdings" pitchFamily="2" charset="2"/>
              <a:buChar char="q"/>
            </a:pPr>
            <a:r>
              <a:rPr lang="ru-RU" sz="3600" dirty="0" smtClean="0">
                <a:solidFill>
                  <a:srgbClr val="000099"/>
                </a:solidFill>
              </a:rPr>
              <a:t>службе </a:t>
            </a:r>
            <a:r>
              <a:rPr lang="ru-RU" sz="3600" dirty="0">
                <a:solidFill>
                  <a:srgbClr val="000099"/>
                </a:solidFill>
              </a:rPr>
              <a:t>аудита безопасности и оповещения об опасности (</a:t>
            </a:r>
            <a:r>
              <a:rPr lang="ru-RU" sz="3600" dirty="0" smtClean="0">
                <a:solidFill>
                  <a:srgbClr val="000099"/>
                </a:solidFill>
              </a:rPr>
              <a:t>СЛАО);</a:t>
            </a:r>
            <a:endParaRPr lang="ru-RU" sz="3600" dirty="0">
              <a:solidFill>
                <a:srgbClr val="000099"/>
              </a:solidFill>
            </a:endParaRPr>
          </a:p>
          <a:p>
            <a:pPr marL="355600" indent="-355600" algn="l">
              <a:lnSpc>
                <a:spcPct val="105000"/>
              </a:lnSpc>
              <a:buClr>
                <a:srgbClr val="FF0066"/>
              </a:buClr>
              <a:buSzPct val="80000"/>
              <a:buFont typeface="Wingdings" pitchFamily="2" charset="2"/>
              <a:buChar char="q"/>
            </a:pPr>
            <a:r>
              <a:rPr lang="ru-RU" sz="3600" dirty="0" smtClean="0">
                <a:solidFill>
                  <a:srgbClr val="000099"/>
                </a:solidFill>
              </a:rPr>
              <a:t>службе </a:t>
            </a:r>
            <a:r>
              <a:rPr lang="ru-RU" sz="3600" dirty="0">
                <a:solidFill>
                  <a:srgbClr val="000099"/>
                </a:solidFill>
              </a:rPr>
              <a:t>обеспечения </a:t>
            </a:r>
            <a:r>
              <a:rPr lang="ru-RU" sz="3600" dirty="0" smtClean="0">
                <a:solidFill>
                  <a:srgbClr val="000099"/>
                </a:solidFill>
              </a:rPr>
              <a:t>ключами (СЛКЛ). </a:t>
            </a:r>
            <a:endParaRPr lang="ru-RU" sz="3600" dirty="0">
              <a:solidFill>
                <a:srgbClr val="000099"/>
              </a:solidFill>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971550" y="1003300"/>
            <a:ext cx="7921625" cy="5334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500">
                <a:solidFill>
                  <a:srgbClr val="000099"/>
                </a:solidFill>
              </a:rPr>
              <a:t>(</a:t>
            </a:r>
            <a:r>
              <a:rPr lang="ru-RU" sz="2500" i="1" u="sng">
                <a:solidFill>
                  <a:srgbClr val="FF0066"/>
                </a:solidFill>
              </a:rPr>
              <a:t>Примечание</a:t>
            </a:r>
            <a:r>
              <a:rPr lang="ru-RU" sz="2500" i="1">
                <a:solidFill>
                  <a:srgbClr val="FF0066"/>
                </a:solidFill>
              </a:rPr>
              <a:t>. Вычисление ЭЦП с использованием ассиметричного алгоритма может занять слишком много времени, так как в целом ассиметричные алгоритмы, с вычислительной точки зрения, являются весьма затратными. Скорее всего, ЭЦП лучше сформировать по цифровому отпечатку данных, чем по всей совокупности самих данных. Это может быть результатом уменьшения времени, затрачиваемого на вычисления, так как можно гораздо быстрее вычислить ЭЦП по короткому цифровому отпечатку, чем по всему длинному сообщению.</a:t>
            </a:r>
            <a:r>
              <a:rPr lang="ru-RU" sz="2500">
                <a:solidFill>
                  <a:srgbClr val="000099"/>
                </a:solidFill>
              </a:rPr>
              <a:t>)</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971550" y="1090613"/>
            <a:ext cx="7921625"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a:solidFill>
                  <a:srgbClr val="FF0066"/>
                </a:solidFill>
              </a:rPr>
              <a:t>КПС не приемлемы</a:t>
            </a:r>
            <a:r>
              <a:rPr lang="ru-RU" sz="2600">
                <a:solidFill>
                  <a:srgbClr val="000099"/>
                </a:solidFill>
              </a:rPr>
              <a:t> для защиты одиночного элемента данных от атак типа «повторная передача». Защита от атак такого рода может быть обеспечена за счёт включения в данные определённой информации, которая может быть использована для обнаружения повторов, например, </a:t>
            </a:r>
            <a:r>
              <a:rPr lang="ru-RU" sz="2600" i="1">
                <a:solidFill>
                  <a:srgbClr val="FF0066"/>
                </a:solidFill>
              </a:rPr>
              <a:t>последовательный номер</a:t>
            </a:r>
            <a:r>
              <a:rPr lang="ru-RU" sz="2600">
                <a:solidFill>
                  <a:srgbClr val="000099"/>
                </a:solidFill>
              </a:rPr>
              <a:t> или </a:t>
            </a:r>
            <a:r>
              <a:rPr lang="ru-RU" sz="2600" i="1">
                <a:solidFill>
                  <a:srgbClr val="FF0066"/>
                </a:solidFill>
              </a:rPr>
              <a:t>метка времени</a:t>
            </a:r>
            <a:r>
              <a:rPr lang="ru-RU" sz="2600">
                <a:solidFill>
                  <a:srgbClr val="000099"/>
                </a:solidFill>
              </a:rPr>
              <a:t>, а также использование </a:t>
            </a:r>
            <a:r>
              <a:rPr lang="ru-RU" sz="2600" i="1">
                <a:solidFill>
                  <a:srgbClr val="FF0066"/>
                </a:solidFill>
              </a:rPr>
              <a:t>«криптографической связки»</a:t>
            </a:r>
            <a:r>
              <a:rPr lang="ru-RU" sz="2600">
                <a:solidFill>
                  <a:srgbClr val="000099"/>
                </a:solidFill>
              </a:rPr>
              <a:t>. Для защиты от повторной передачи такая информация должна быть проверена получателем защищённого элемента данных.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971550" y="1846263"/>
            <a:ext cx="7921625" cy="43497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000" i="1" dirty="0" smtClean="0">
                <a:solidFill>
                  <a:srgbClr val="FF0066"/>
                </a:solidFill>
              </a:rPr>
              <a:t>СЕРТ</a:t>
            </a:r>
            <a:r>
              <a:rPr lang="ru-RU" sz="3000" i="1" dirty="0" smtClean="0">
                <a:solidFill>
                  <a:srgbClr val="FF0066"/>
                </a:solidFill>
                <a:sym typeface="Symbol"/>
              </a:rPr>
              <a:t></a:t>
            </a:r>
            <a:r>
              <a:rPr lang="ru-RU" sz="3000" i="1" dirty="0" smtClean="0">
                <a:solidFill>
                  <a:srgbClr val="FF0066"/>
                </a:solidFill>
              </a:rPr>
              <a:t>ИБ</a:t>
            </a:r>
            <a:r>
              <a:rPr lang="ru-RU" sz="3000" dirty="0" smtClean="0">
                <a:solidFill>
                  <a:srgbClr val="FF0066"/>
                </a:solidFill>
              </a:rPr>
              <a:t> </a:t>
            </a:r>
            <a:r>
              <a:rPr lang="ru-RU" sz="3000" dirty="0">
                <a:solidFill>
                  <a:srgbClr val="000099"/>
                </a:solidFill>
              </a:rPr>
              <a:t>представляет собой совокупность связанных с обеспечением безопасности данных, который выдаётся ЦБ или ДТС вместе ВИ и используется при предоставлении услуг обеспечения целостности и аутентификации источника данных. </a:t>
            </a:r>
            <a:r>
              <a:rPr lang="ru-RU" sz="3000" i="1" dirty="0" smtClean="0">
                <a:solidFill>
                  <a:srgbClr val="FF0066"/>
                </a:solidFill>
              </a:rPr>
              <a:t>СЕРТ</a:t>
            </a:r>
            <a:r>
              <a:rPr lang="ru-RU" sz="3000" i="1" dirty="0" smtClean="0">
                <a:solidFill>
                  <a:srgbClr val="FF0066"/>
                </a:solidFill>
                <a:sym typeface="Symbol"/>
              </a:rPr>
              <a:t></a:t>
            </a:r>
            <a:r>
              <a:rPr lang="ru-RU" sz="3000" i="1" dirty="0" smtClean="0">
                <a:solidFill>
                  <a:srgbClr val="FF0066"/>
                </a:solidFill>
              </a:rPr>
              <a:t>ИБ </a:t>
            </a:r>
            <a:r>
              <a:rPr lang="ru-RU" sz="3000" i="1" dirty="0">
                <a:solidFill>
                  <a:srgbClr val="FF0066"/>
                </a:solidFill>
              </a:rPr>
              <a:t>содержит указатель периода времени, в течение которого он является действительным</a:t>
            </a:r>
            <a:r>
              <a:rPr lang="ru-RU" sz="3000" dirty="0">
                <a:solidFill>
                  <a:srgbClr val="000099"/>
                </a:solidFill>
              </a:rPr>
              <a:t>.</a:t>
            </a:r>
          </a:p>
        </p:txBody>
      </p:sp>
      <p:sp>
        <p:nvSpPr>
          <p:cNvPr id="151556" name="Rectangle 4"/>
          <p:cNvSpPr>
            <a:spLocks noChangeArrowheads="1"/>
          </p:cNvSpPr>
          <p:nvPr/>
        </p:nvSpPr>
        <p:spPr bwMode="auto">
          <a:xfrm>
            <a:off x="755650" y="744538"/>
            <a:ext cx="8388350" cy="82484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en-US" sz="2800" b="1" i="1" dirty="0">
                <a:solidFill>
                  <a:srgbClr val="FF3300"/>
                </a:solidFill>
                <a:latin typeface="Arial" charset="0"/>
              </a:rPr>
              <a:t>2.</a:t>
            </a:r>
            <a:r>
              <a:rPr lang="ru-RU" sz="2800" b="1" i="1" dirty="0">
                <a:solidFill>
                  <a:srgbClr val="FF3300"/>
                </a:solidFill>
                <a:latin typeface="Arial" charset="0"/>
              </a:rPr>
              <a:t>3.</a:t>
            </a:r>
            <a:r>
              <a:rPr lang="en-US" sz="2800" b="1" i="1" dirty="0">
                <a:solidFill>
                  <a:srgbClr val="FF3300"/>
                </a:solidFill>
                <a:latin typeface="Arial" charset="0"/>
              </a:rPr>
              <a:t> </a:t>
            </a:r>
            <a:r>
              <a:rPr lang="ru-RU" sz="2800" b="1" i="1" dirty="0">
                <a:solidFill>
                  <a:srgbClr val="FF3300"/>
                </a:solidFill>
                <a:latin typeface="Arial" charset="0"/>
              </a:rPr>
              <a:t>Сертификаты безопасности</a:t>
            </a:r>
          </a:p>
          <a:p>
            <a:pPr>
              <a:lnSpc>
                <a:spcPct val="90000"/>
              </a:lnSpc>
              <a:spcBef>
                <a:spcPct val="5000"/>
              </a:spcBef>
              <a:buClr>
                <a:srgbClr val="FFFF00"/>
              </a:buClr>
              <a:buSzPct val="80000"/>
              <a:buFont typeface="Wingdings" pitchFamily="2" charset="2"/>
              <a:buNone/>
            </a:pPr>
            <a:r>
              <a:rPr lang="ru-RU" sz="2800" b="1" i="1" dirty="0">
                <a:solidFill>
                  <a:srgbClr val="FF3300"/>
                </a:solidFill>
                <a:latin typeface="Arial" charset="0"/>
              </a:rPr>
              <a:t>2.3.1. Общие положения</a:t>
            </a:r>
            <a:endParaRPr lang="en-GB" sz="2800" b="1" i="1"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971550" y="1235075"/>
            <a:ext cx="7921625"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i="1" dirty="0" smtClean="0">
                <a:solidFill>
                  <a:srgbClr val="FF0066"/>
                </a:solidFill>
                <a:sym typeface="Symbol"/>
              </a:rPr>
              <a:t>СЕРТ|</a:t>
            </a:r>
            <a:r>
              <a:rPr lang="ru-RU" i="1" dirty="0" smtClean="0">
                <a:solidFill>
                  <a:srgbClr val="FF0066"/>
                </a:solidFill>
              </a:rPr>
              <a:t>ИБ </a:t>
            </a:r>
            <a:r>
              <a:rPr lang="ru-RU" i="1" dirty="0">
                <a:solidFill>
                  <a:srgbClr val="FF0066"/>
                </a:solidFill>
              </a:rPr>
              <a:t>используются при доставке ВИ</a:t>
            </a:r>
            <a:r>
              <a:rPr lang="ru-RU" dirty="0">
                <a:solidFill>
                  <a:srgbClr val="000099"/>
                </a:solidFill>
              </a:rPr>
              <a:t> от ЦБ (или ДТС) тем объектам/субъектам, которым необходима такая информация при реализации функций обеспечения безопасности. </a:t>
            </a:r>
            <a:r>
              <a:rPr lang="ru-RU" dirty="0" smtClean="0">
                <a:solidFill>
                  <a:srgbClr val="000099"/>
                </a:solidFill>
              </a:rPr>
              <a:t>СЕРТ</a:t>
            </a:r>
            <a:r>
              <a:rPr lang="ru-RU" dirty="0" smtClean="0">
                <a:solidFill>
                  <a:srgbClr val="000099"/>
                </a:solidFill>
                <a:sym typeface="Symbol"/>
              </a:rPr>
              <a:t></a:t>
            </a:r>
            <a:r>
              <a:rPr lang="ru-RU" dirty="0" smtClean="0">
                <a:solidFill>
                  <a:srgbClr val="000099"/>
                </a:solidFill>
              </a:rPr>
              <a:t>ИБ </a:t>
            </a:r>
            <a:r>
              <a:rPr lang="ru-RU" dirty="0">
                <a:solidFill>
                  <a:srgbClr val="000099"/>
                </a:solidFill>
              </a:rPr>
              <a:t>может содержать ВИ для одной или нескольких СЛБ.</a:t>
            </a:r>
          </a:p>
          <a:p>
            <a:pPr>
              <a:lnSpc>
                <a:spcPct val="105000"/>
              </a:lnSpc>
            </a:pPr>
            <a:r>
              <a:rPr lang="ru-RU" dirty="0" smtClean="0">
                <a:solidFill>
                  <a:srgbClr val="000099"/>
                </a:solidFill>
              </a:rPr>
              <a:t>СЕРТ|ИБ </a:t>
            </a:r>
            <a:r>
              <a:rPr lang="ru-RU" dirty="0">
                <a:solidFill>
                  <a:srgbClr val="000099"/>
                </a:solidFill>
              </a:rPr>
              <a:t>могут содержать ВИ в целях: </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Text Box 3"/>
          <p:cNvSpPr txBox="1">
            <a:spLocks noChangeArrowheads="1"/>
          </p:cNvSpPr>
          <p:nvPr/>
        </p:nvSpPr>
        <p:spPr bwMode="auto">
          <a:xfrm>
            <a:off x="927100" y="850201"/>
            <a:ext cx="7921625" cy="5437386"/>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1325" indent="-355600" algn="l">
              <a:lnSpc>
                <a:spcPts val="4000"/>
              </a:lnSpc>
              <a:spcBef>
                <a:spcPts val="400"/>
              </a:spcBef>
              <a:buClr>
                <a:srgbClr val="FF0066"/>
              </a:buClr>
              <a:buSzPct val="80000"/>
              <a:buFont typeface="Wingdings" pitchFamily="2" charset="2"/>
              <a:buChar char="q"/>
            </a:pPr>
            <a:r>
              <a:rPr lang="ru-RU" dirty="0" smtClean="0">
                <a:solidFill>
                  <a:srgbClr val="000099"/>
                </a:solidFill>
              </a:rPr>
              <a:t>УД (СЕРТ|УД);</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smtClean="0">
                <a:solidFill>
                  <a:srgbClr val="000099"/>
                </a:solidFill>
              </a:rPr>
              <a:t>аутентификации</a:t>
            </a:r>
            <a:r>
              <a:rPr lang="en-US" dirty="0" smtClean="0">
                <a:solidFill>
                  <a:srgbClr val="000099"/>
                </a:solidFill>
              </a:rPr>
              <a:t> </a:t>
            </a:r>
            <a:r>
              <a:rPr lang="ru-RU" dirty="0" smtClean="0">
                <a:solidFill>
                  <a:srgbClr val="000099"/>
                </a:solidFill>
              </a:rPr>
              <a:t>(СЕРТ|АУ);</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a:solidFill>
                  <a:srgbClr val="000099"/>
                </a:solidFill>
              </a:rPr>
              <a:t>обеспечения </a:t>
            </a:r>
            <a:r>
              <a:rPr lang="ru-RU" dirty="0" smtClean="0">
                <a:solidFill>
                  <a:srgbClr val="000099"/>
                </a:solidFill>
              </a:rPr>
              <a:t>целостности (СЕРТ|ЦЛ);</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a:solidFill>
                  <a:srgbClr val="000099"/>
                </a:solidFill>
              </a:rPr>
              <a:t>обеспечения </a:t>
            </a:r>
            <a:r>
              <a:rPr lang="ru-RU" dirty="0" smtClean="0">
                <a:solidFill>
                  <a:srgbClr val="000099"/>
                </a:solidFill>
              </a:rPr>
              <a:t>конфиденциальности (СЕРТ|КН);</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a:solidFill>
                  <a:srgbClr val="000099"/>
                </a:solidFill>
              </a:rPr>
              <a:t>обеспечения </a:t>
            </a:r>
            <a:r>
              <a:rPr lang="ru-RU" dirty="0" smtClean="0">
                <a:solidFill>
                  <a:srgbClr val="000099"/>
                </a:solidFill>
              </a:rPr>
              <a:t>неотказуемости (СЕРТ|НТ);</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a:solidFill>
                  <a:srgbClr val="000099"/>
                </a:solidFill>
              </a:rPr>
              <a:t>проведения </a:t>
            </a:r>
            <a:r>
              <a:rPr lang="ru-RU" dirty="0" smtClean="0">
                <a:solidFill>
                  <a:srgbClr val="000099"/>
                </a:solidFill>
              </a:rPr>
              <a:t>аудита (СЕРТ|АО);</a:t>
            </a:r>
            <a:endParaRPr lang="ru-RU" dirty="0">
              <a:solidFill>
                <a:srgbClr val="000099"/>
              </a:solidFill>
            </a:endParaRPr>
          </a:p>
          <a:p>
            <a:pPr marL="441325" indent="-355600" algn="l">
              <a:lnSpc>
                <a:spcPts val="4000"/>
              </a:lnSpc>
              <a:spcBef>
                <a:spcPts val="400"/>
              </a:spcBef>
              <a:buClr>
                <a:srgbClr val="FF0066"/>
              </a:buClr>
              <a:buSzPct val="80000"/>
              <a:buFont typeface="Wingdings" pitchFamily="2" charset="2"/>
              <a:buChar char="q"/>
            </a:pPr>
            <a:r>
              <a:rPr lang="ru-RU" dirty="0">
                <a:solidFill>
                  <a:srgbClr val="000099"/>
                </a:solidFill>
              </a:rPr>
              <a:t>обеспечения </a:t>
            </a:r>
            <a:r>
              <a:rPr lang="ru-RU" dirty="0" smtClean="0">
                <a:solidFill>
                  <a:srgbClr val="000099"/>
                </a:solidFill>
              </a:rPr>
              <a:t>ключами (СЕРТ|КЛ).</a:t>
            </a:r>
            <a:endParaRPr lang="ru-RU" dirty="0">
              <a:solidFill>
                <a:srgbClr val="000099"/>
              </a:solidFill>
            </a:endParaRP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971550" y="1695450"/>
            <a:ext cx="7921625" cy="4575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2800" i="1" dirty="0">
                <a:solidFill>
                  <a:srgbClr val="FF0066"/>
                </a:solidFill>
              </a:rPr>
              <a:t>Проверка </a:t>
            </a:r>
            <a:r>
              <a:rPr lang="ru-RU" sz="2800" i="1" dirty="0" smtClean="0">
                <a:solidFill>
                  <a:srgbClr val="FF0066"/>
                </a:solidFill>
              </a:rPr>
              <a:t>СЕРТ|ИБ </a:t>
            </a:r>
            <a:r>
              <a:rPr lang="ru-RU" sz="2800" i="1" dirty="0">
                <a:solidFill>
                  <a:srgbClr val="FF0066"/>
                </a:solidFill>
              </a:rPr>
              <a:t>включает</a:t>
            </a:r>
            <a:r>
              <a:rPr lang="ru-RU" sz="2800" dirty="0">
                <a:solidFill>
                  <a:srgbClr val="000099"/>
                </a:solidFill>
              </a:rPr>
              <a:t> подтверждение его целостности и проверку представленного параметра подлинности организации, выдавшей (выпустившей) </a:t>
            </a:r>
            <a:r>
              <a:rPr lang="ru-RU" sz="2800" dirty="0" smtClean="0">
                <a:solidFill>
                  <a:srgbClr val="000099"/>
                </a:solidFill>
              </a:rPr>
              <a:t>СЕРТ|ИБ, </a:t>
            </a:r>
            <a:r>
              <a:rPr lang="ru-RU" sz="2800" dirty="0">
                <a:solidFill>
                  <a:srgbClr val="000099"/>
                </a:solidFill>
              </a:rPr>
              <a:t>а также проверку того, что организация, выдавшая </a:t>
            </a:r>
            <a:r>
              <a:rPr lang="ru-RU" sz="2800" dirty="0" smtClean="0">
                <a:solidFill>
                  <a:srgbClr val="000099"/>
                </a:solidFill>
              </a:rPr>
              <a:t>СЕРТ|ИБ, </a:t>
            </a:r>
            <a:r>
              <a:rPr lang="ru-RU" sz="2800" dirty="0">
                <a:solidFill>
                  <a:srgbClr val="000099"/>
                </a:solidFill>
              </a:rPr>
              <a:t>является авторизованной (уполномоченной) для выпуска </a:t>
            </a:r>
            <a:r>
              <a:rPr lang="ru-RU" sz="2800" dirty="0" smtClean="0">
                <a:solidFill>
                  <a:srgbClr val="000099"/>
                </a:solidFill>
              </a:rPr>
              <a:t>СЕРТ|ИБ. </a:t>
            </a:r>
            <a:r>
              <a:rPr lang="ru-RU" sz="2800" dirty="0">
                <a:solidFill>
                  <a:srgbClr val="000099"/>
                </a:solidFill>
              </a:rPr>
              <a:t>Эти процедуры могут потребовать наличия дополнительной ВИ.</a:t>
            </a:r>
          </a:p>
        </p:txBody>
      </p:sp>
      <p:sp>
        <p:nvSpPr>
          <p:cNvPr id="154628" name="Rectangle 4"/>
          <p:cNvSpPr>
            <a:spLocks noChangeArrowheads="1"/>
          </p:cNvSpPr>
          <p:nvPr/>
        </p:nvSpPr>
        <p:spPr bwMode="auto">
          <a:xfrm>
            <a:off x="827088" y="836613"/>
            <a:ext cx="8316912"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a:solidFill>
                  <a:srgbClr val="FF3300"/>
                </a:solidFill>
                <a:latin typeface="Arial" charset="0"/>
              </a:rPr>
              <a:t>2.3.2. Поверка и последовательности (цепочки) связанных </a:t>
            </a:r>
            <a:r>
              <a:rPr lang="ru-RU" sz="2800" b="1" i="1" dirty="0" smtClean="0">
                <a:solidFill>
                  <a:srgbClr val="FF3300"/>
                </a:solidFill>
                <a:latin typeface="Arial" charset="0"/>
              </a:rPr>
              <a:t>СЕРТ|ИБ</a:t>
            </a:r>
            <a:r>
              <a:rPr lang="ru-RU" sz="2800" dirty="0" smtClean="0">
                <a:solidFill>
                  <a:srgbClr val="FF3300"/>
                </a:solidFill>
                <a:latin typeface="Arial" charset="0"/>
              </a:rPr>
              <a:t> </a:t>
            </a:r>
            <a:endParaRPr lang="en-GB" sz="2800"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927100" y="762000"/>
            <a:ext cx="7921625" cy="563365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800" dirty="0">
                <a:solidFill>
                  <a:srgbClr val="000099"/>
                </a:solidFill>
              </a:rPr>
              <a:t>Если сторона, проверяющая </a:t>
            </a:r>
            <a:r>
              <a:rPr lang="ru-RU" sz="2800" dirty="0" smtClean="0">
                <a:solidFill>
                  <a:srgbClr val="000099"/>
                </a:solidFill>
              </a:rPr>
              <a:t>СЕРТ|ИБ, </a:t>
            </a:r>
            <a:r>
              <a:rPr lang="ru-RU" sz="2800" dirty="0">
                <a:solidFill>
                  <a:srgbClr val="000099"/>
                </a:solidFill>
              </a:rPr>
              <a:t>не имеет ВИ, необходимой для проверки </a:t>
            </a:r>
            <a:r>
              <a:rPr lang="ru-RU" sz="2800" dirty="0" smtClean="0">
                <a:solidFill>
                  <a:srgbClr val="000099"/>
                </a:solidFill>
              </a:rPr>
              <a:t>СЕРТ|ИБ, </a:t>
            </a:r>
            <a:r>
              <a:rPr lang="ru-RU" sz="2800" dirty="0">
                <a:solidFill>
                  <a:srgbClr val="000099"/>
                </a:solidFill>
              </a:rPr>
              <a:t>то может использоваться </a:t>
            </a:r>
            <a:r>
              <a:rPr lang="ru-RU" sz="2800" dirty="0" smtClean="0">
                <a:solidFill>
                  <a:srgbClr val="000099"/>
                </a:solidFill>
              </a:rPr>
              <a:t>СЕРТ|ИБ </a:t>
            </a:r>
            <a:r>
              <a:rPr lang="ru-RU" sz="2800" dirty="0">
                <a:solidFill>
                  <a:srgbClr val="000099"/>
                </a:solidFill>
              </a:rPr>
              <a:t>другого УЦ для получения необходимой ВИ. Этот процесс может повторяться с целью формирования </a:t>
            </a:r>
            <a:r>
              <a:rPr lang="ru-RU" sz="2800" i="1" dirty="0">
                <a:solidFill>
                  <a:srgbClr val="FF0066"/>
                </a:solidFill>
              </a:rPr>
              <a:t>последовательности (цепочки) связанных </a:t>
            </a:r>
            <a:r>
              <a:rPr lang="ru-RU" sz="2800" i="1" dirty="0" smtClean="0">
                <a:solidFill>
                  <a:srgbClr val="FF0066"/>
                </a:solidFill>
              </a:rPr>
              <a:t>СЕРТ|ИБ</a:t>
            </a:r>
            <a:r>
              <a:rPr lang="ru-RU" sz="2800" dirty="0" smtClean="0">
                <a:solidFill>
                  <a:srgbClr val="000099"/>
                </a:solidFill>
              </a:rPr>
              <a:t>. </a:t>
            </a:r>
            <a:r>
              <a:rPr lang="ru-RU" sz="2800" dirty="0">
                <a:solidFill>
                  <a:srgbClr val="000099"/>
                </a:solidFill>
              </a:rPr>
              <a:t>Последняя содержит ВИ, которая определяет безопасный маршрут от известного УЦ (т.е. УЦ, для которого ВИ уже была сформирована) до объекта/субъекта, которому необходима сертифицированная ВИ.</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927100" y="806450"/>
            <a:ext cx="7921625" cy="56310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700" i="1" dirty="0">
                <a:solidFill>
                  <a:srgbClr val="FF0066"/>
                </a:solidFill>
              </a:rPr>
              <a:t>Цепочка </a:t>
            </a:r>
            <a:r>
              <a:rPr lang="ru-RU" sz="2700" i="1" dirty="0" smtClean="0">
                <a:solidFill>
                  <a:srgbClr val="FF0066"/>
                </a:solidFill>
              </a:rPr>
              <a:t>СЕРТ|ИБ</a:t>
            </a:r>
            <a:r>
              <a:rPr lang="ru-RU" sz="2700" dirty="0" smtClean="0">
                <a:solidFill>
                  <a:srgbClr val="000099"/>
                </a:solidFill>
              </a:rPr>
              <a:t> </a:t>
            </a:r>
            <a:r>
              <a:rPr lang="ru-RU" sz="2700" dirty="0">
                <a:solidFill>
                  <a:srgbClr val="000099"/>
                </a:solidFill>
              </a:rPr>
              <a:t>должна использоваться только тогда, когда её появление обусловлено ограничениями, наложенными всеми соответствующими ПЛБ. </a:t>
            </a:r>
            <a:r>
              <a:rPr lang="ru-RU" sz="2700" i="1" dirty="0">
                <a:solidFill>
                  <a:srgbClr val="FF0066"/>
                </a:solidFill>
              </a:rPr>
              <a:t>Наличие только одной цепочки является недостаточным</a:t>
            </a:r>
            <a:r>
              <a:rPr lang="ru-RU" sz="2700" dirty="0">
                <a:solidFill>
                  <a:srgbClr val="000099"/>
                </a:solidFill>
              </a:rPr>
              <a:t>. Цепочка должна использоваться только тогда, когда такое использование допускается доверенными взаимосвязями между стороной, проверяющей цепочку, и УЦ, которые сформировали </a:t>
            </a:r>
            <a:r>
              <a:rPr lang="ru-RU" sz="2700" dirty="0" smtClean="0">
                <a:solidFill>
                  <a:srgbClr val="000099"/>
                </a:solidFill>
              </a:rPr>
              <a:t>СЕРТ|ИБ </a:t>
            </a:r>
            <a:r>
              <a:rPr lang="ru-RU" sz="2700" dirty="0">
                <a:solidFill>
                  <a:srgbClr val="000099"/>
                </a:solidFill>
              </a:rPr>
              <a:t>в цепочке, а также допускается доверенными взаимосвязями между этими УЦ.</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927100" y="1028700"/>
            <a:ext cx="7921625"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Такие </a:t>
            </a:r>
            <a:r>
              <a:rPr lang="ru-RU" sz="3000" i="1" dirty="0">
                <a:solidFill>
                  <a:srgbClr val="FF0066"/>
                </a:solidFill>
              </a:rPr>
              <a:t>взаимосвязи устанавливаются ПЛБ стороны, проверяющей цепочку, и ПЛБ УЦ</a:t>
            </a:r>
            <a:r>
              <a:rPr lang="ru-RU" sz="3000" dirty="0">
                <a:solidFill>
                  <a:srgbClr val="000099"/>
                </a:solidFill>
              </a:rPr>
              <a:t>. Соответственно, некоторые УЦ являются надёжными относительно выпуска ими </a:t>
            </a:r>
            <a:r>
              <a:rPr lang="ru-RU" sz="3000" dirty="0" smtClean="0">
                <a:solidFill>
                  <a:srgbClr val="000099"/>
                </a:solidFill>
              </a:rPr>
              <a:t>СЕРТ|ИБ </a:t>
            </a:r>
            <a:r>
              <a:rPr lang="ru-RU" sz="3000" dirty="0">
                <a:solidFill>
                  <a:srgbClr val="000099"/>
                </a:solidFill>
              </a:rPr>
              <a:t>для некоторых других УЦ, в то время как некоторые другие являются надёжными относительно выпуска ими </a:t>
            </a:r>
            <a:r>
              <a:rPr lang="ru-RU" sz="3000" dirty="0" smtClean="0">
                <a:solidFill>
                  <a:srgbClr val="000099"/>
                </a:solidFill>
              </a:rPr>
              <a:t>СЕРТ|ИБ </a:t>
            </a:r>
            <a:r>
              <a:rPr lang="ru-RU" sz="3000" dirty="0">
                <a:solidFill>
                  <a:srgbClr val="000099"/>
                </a:solidFill>
              </a:rPr>
              <a:t>только для объектов/субъектов, находящихся под их административным управлением.</a:t>
            </a:r>
          </a:p>
        </p:txBody>
      </p:sp>
      <p:sp>
        <p:nvSpPr>
          <p:cNvPr id="4"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971550" y="1873250"/>
            <a:ext cx="7921625" cy="434375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ВИ, содержащаяся в </a:t>
            </a:r>
            <a:r>
              <a:rPr lang="ru-RU" sz="3000" dirty="0" smtClean="0">
                <a:solidFill>
                  <a:srgbClr val="000099"/>
                </a:solidFill>
              </a:rPr>
              <a:t>СЕРТ|ИБ, </a:t>
            </a:r>
            <a:r>
              <a:rPr lang="ru-RU" sz="3000" dirty="0">
                <a:solidFill>
                  <a:srgbClr val="000099"/>
                </a:solidFill>
              </a:rPr>
              <a:t>может стать </a:t>
            </a:r>
            <a:r>
              <a:rPr lang="ru-RU" sz="3000" i="1" dirty="0">
                <a:solidFill>
                  <a:srgbClr val="FF0066"/>
                </a:solidFill>
              </a:rPr>
              <a:t>не действительной</a:t>
            </a:r>
            <a:r>
              <a:rPr lang="ru-RU" sz="3000" dirty="0">
                <a:solidFill>
                  <a:srgbClr val="000099"/>
                </a:solidFill>
              </a:rPr>
              <a:t>. Например, если закрытый ключ был скомпрометирован, то соответствующий открытый ключ не должен больше использоваться, и, следовательно, </a:t>
            </a:r>
            <a:r>
              <a:rPr lang="ru-RU" sz="3000" dirty="0" smtClean="0">
                <a:solidFill>
                  <a:srgbClr val="000099"/>
                </a:solidFill>
              </a:rPr>
              <a:t>СЕРТ|ИБ, </a:t>
            </a:r>
            <a:r>
              <a:rPr lang="ru-RU" sz="3000" dirty="0">
                <a:solidFill>
                  <a:srgbClr val="000099"/>
                </a:solidFill>
              </a:rPr>
              <a:t>которые содержат этот открытый ключ, должны быть аннулированы (отозваны).</a:t>
            </a:r>
          </a:p>
        </p:txBody>
      </p:sp>
      <p:sp>
        <p:nvSpPr>
          <p:cNvPr id="158724" name="Rectangle 4"/>
          <p:cNvSpPr>
            <a:spLocks noChangeArrowheads="1"/>
          </p:cNvSpPr>
          <p:nvPr/>
        </p:nvSpPr>
        <p:spPr bwMode="auto">
          <a:xfrm>
            <a:off x="827088" y="1125538"/>
            <a:ext cx="8316912"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5000"/>
              </a:spcBef>
              <a:buClr>
                <a:srgbClr val="FFFF00"/>
              </a:buClr>
              <a:buSzPct val="80000"/>
              <a:buFont typeface="Wingdings" pitchFamily="2" charset="2"/>
              <a:buNone/>
            </a:pPr>
            <a:r>
              <a:rPr lang="ru-RU" sz="2800" b="1" i="1" dirty="0">
                <a:solidFill>
                  <a:srgbClr val="FF3300"/>
                </a:solidFill>
                <a:latin typeface="Arial" charset="0"/>
              </a:rPr>
              <a:t>2.3.3. Аннулирование (отзыв) </a:t>
            </a:r>
            <a:r>
              <a:rPr lang="ru-RU" sz="2800" b="1" i="1" dirty="0" smtClean="0">
                <a:solidFill>
                  <a:srgbClr val="FF3300"/>
                </a:solidFill>
                <a:latin typeface="Arial" charset="0"/>
              </a:rPr>
              <a:t>СЕРТ|ИБ</a:t>
            </a:r>
            <a:r>
              <a:rPr lang="ru-RU" sz="2800" dirty="0" smtClean="0">
                <a:solidFill>
                  <a:srgbClr val="FF3300"/>
                </a:solidFill>
                <a:latin typeface="Arial" charset="0"/>
              </a:rPr>
              <a:t> </a:t>
            </a:r>
            <a:endParaRPr lang="en-GB" sz="2800" dirty="0">
              <a:solidFill>
                <a:srgbClr val="FF3300"/>
              </a:solidFill>
              <a:latin typeface="Arial" charset="0"/>
            </a:endParaRPr>
          </a:p>
        </p:txBody>
      </p:sp>
      <p:sp>
        <p:nvSpPr>
          <p:cNvPr id="5" name="Rectangle 5"/>
          <p:cNvSpPr>
            <a:spLocks noChangeArrowheads="1"/>
          </p:cNvSpPr>
          <p:nvPr/>
        </p:nvSpPr>
        <p:spPr bwMode="auto">
          <a:xfrm>
            <a:off x="755650" y="60325"/>
            <a:ext cx="8388350" cy="56169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№2:</a:t>
            </a:r>
            <a:r>
              <a:rPr lang="ru-RU" sz="2000" dirty="0" smtClean="0">
                <a:solidFill>
                  <a:srgbClr val="CC0000"/>
                </a:solidFill>
                <a:latin typeface="Arial" charset="0"/>
                <a:cs typeface="Arial" charset="0"/>
              </a:rPr>
              <a:t> </a:t>
            </a:r>
            <a:r>
              <a:rPr lang="ru-RU" sz="2000" i="1" dirty="0" smtClean="0">
                <a:solidFill>
                  <a:srgbClr val="56AC00"/>
                </a:solidFill>
                <a:latin typeface="Arial" charset="0"/>
                <a:cs typeface="Arial" charset="0"/>
              </a:rPr>
              <a:t>Концепции обеспечения информационной</a:t>
            </a:r>
          </a:p>
          <a:p>
            <a:pPr marL="342900" indent="-342900" algn="l" fontAlgn="ctr">
              <a:lnSpc>
                <a:spcPct val="90000"/>
              </a:lnSpc>
              <a:buClr>
                <a:srgbClr val="FFFF00"/>
              </a:buClr>
              <a:buSzPct val="80000"/>
              <a:buFont typeface="Wingdings" pitchFamily="2" charset="2"/>
              <a:buNone/>
            </a:pPr>
            <a:r>
              <a:rPr lang="ru-RU" sz="2000" i="1" dirty="0" smtClean="0">
                <a:solidFill>
                  <a:srgbClr val="56AC00"/>
                </a:solidFill>
                <a:latin typeface="Arial" charset="0"/>
                <a:cs typeface="Arial" charset="0"/>
              </a:rPr>
              <a:t>                       безопасности</a:t>
            </a:r>
            <a:endParaRPr lang="en-US"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3081</TotalTime>
  <Words>10540</Words>
  <Application>Microsoft Office PowerPoint</Application>
  <PresentationFormat>Экран (4:3)</PresentationFormat>
  <Paragraphs>827</Paragraphs>
  <Slides>168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168</vt:i4>
      </vt:variant>
    </vt:vector>
  </HeadingPairs>
  <TitlesOfParts>
    <vt:vector size="175" baseType="lpstr">
      <vt:lpstr>Arial</vt:lpstr>
      <vt:lpstr>Arial Narrow</vt:lpstr>
      <vt:lpstr>Symbol</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516</cp:revision>
  <dcterms:created xsi:type="dcterms:W3CDTF">2004-05-29T13:25:37Z</dcterms:created>
  <dcterms:modified xsi:type="dcterms:W3CDTF">2022-09-09T18:17:33Z</dcterms:modified>
</cp:coreProperties>
</file>