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7" r:id="rId2"/>
    <p:sldId id="260" r:id="rId3"/>
    <p:sldId id="404" r:id="rId4"/>
    <p:sldId id="268" r:id="rId5"/>
    <p:sldId id="269" r:id="rId6"/>
    <p:sldId id="405" r:id="rId7"/>
    <p:sldId id="330" r:id="rId8"/>
    <p:sldId id="407" r:id="rId9"/>
    <p:sldId id="406" r:id="rId10"/>
    <p:sldId id="408" r:id="rId11"/>
    <p:sldId id="409" r:id="rId12"/>
    <p:sldId id="410" r:id="rId13"/>
    <p:sldId id="411" r:id="rId14"/>
    <p:sldId id="412" r:id="rId15"/>
    <p:sldId id="413" r:id="rId16"/>
    <p:sldId id="414" r:id="rId17"/>
    <p:sldId id="415" r:id="rId18"/>
    <p:sldId id="416" r:id="rId19"/>
    <p:sldId id="417" r:id="rId20"/>
    <p:sldId id="418" r:id="rId21"/>
    <p:sldId id="419" r:id="rId22"/>
    <p:sldId id="420" r:id="rId23"/>
    <p:sldId id="421" r:id="rId24"/>
    <p:sldId id="422" r:id="rId25"/>
    <p:sldId id="423" r:id="rId26"/>
    <p:sldId id="424" r:id="rId27"/>
    <p:sldId id="425" r:id="rId28"/>
    <p:sldId id="426" r:id="rId29"/>
    <p:sldId id="427" r:id="rId30"/>
    <p:sldId id="428" r:id="rId31"/>
    <p:sldId id="429" r:id="rId32"/>
    <p:sldId id="430" r:id="rId33"/>
    <p:sldId id="431" r:id="rId34"/>
    <p:sldId id="432" r:id="rId35"/>
    <p:sldId id="433" r:id="rId36"/>
    <p:sldId id="434" r:id="rId37"/>
    <p:sldId id="435" r:id="rId38"/>
    <p:sldId id="436" r:id="rId39"/>
    <p:sldId id="437" r:id="rId40"/>
    <p:sldId id="438" r:id="rId41"/>
    <p:sldId id="439" r:id="rId42"/>
    <p:sldId id="440" r:id="rId43"/>
    <p:sldId id="441" r:id="rId44"/>
    <p:sldId id="442" r:id="rId45"/>
    <p:sldId id="443" r:id="rId46"/>
    <p:sldId id="444" r:id="rId47"/>
    <p:sldId id="445" r:id="rId48"/>
    <p:sldId id="446" r:id="rId49"/>
    <p:sldId id="447" r:id="rId50"/>
    <p:sldId id="448" r:id="rId51"/>
    <p:sldId id="449" r:id="rId52"/>
    <p:sldId id="450" r:id="rId53"/>
    <p:sldId id="451" r:id="rId54"/>
    <p:sldId id="452" r:id="rId55"/>
    <p:sldId id="453" r:id="rId56"/>
    <p:sldId id="454" r:id="rId57"/>
    <p:sldId id="455" r:id="rId58"/>
    <p:sldId id="456" r:id="rId59"/>
    <p:sldId id="457" r:id="rId60"/>
    <p:sldId id="458" r:id="rId61"/>
    <p:sldId id="459" r:id="rId62"/>
    <p:sldId id="460" r:id="rId63"/>
    <p:sldId id="461" r:id="rId64"/>
    <p:sldId id="462" r:id="rId65"/>
    <p:sldId id="463" r:id="rId66"/>
    <p:sldId id="464" r:id="rId67"/>
    <p:sldId id="465" r:id="rId68"/>
    <p:sldId id="466" r:id="rId69"/>
    <p:sldId id="467" r:id="rId70"/>
    <p:sldId id="468" r:id="rId71"/>
    <p:sldId id="469" r:id="rId72"/>
    <p:sldId id="470" r:id="rId73"/>
    <p:sldId id="471" r:id="rId74"/>
    <p:sldId id="472" r:id="rId75"/>
    <p:sldId id="473" r:id="rId76"/>
    <p:sldId id="474" r:id="rId77"/>
    <p:sldId id="475" r:id="rId78"/>
    <p:sldId id="476" r:id="rId79"/>
    <p:sldId id="477" r:id="rId80"/>
    <p:sldId id="478" r:id="rId81"/>
    <p:sldId id="479" r:id="rId82"/>
    <p:sldId id="480" r:id="rId83"/>
    <p:sldId id="481" r:id="rId84"/>
    <p:sldId id="482" r:id="rId85"/>
    <p:sldId id="483" r:id="rId86"/>
    <p:sldId id="484" r:id="rId87"/>
    <p:sldId id="485" r:id="rId88"/>
    <p:sldId id="486" r:id="rId89"/>
    <p:sldId id="487" r:id="rId90"/>
    <p:sldId id="488" r:id="rId91"/>
    <p:sldId id="489" r:id="rId92"/>
    <p:sldId id="490" r:id="rId93"/>
    <p:sldId id="491" r:id="rId94"/>
    <p:sldId id="492" r:id="rId95"/>
    <p:sldId id="493" r:id="rId96"/>
    <p:sldId id="494" r:id="rId97"/>
    <p:sldId id="495" r:id="rId98"/>
    <p:sldId id="496" r:id="rId99"/>
    <p:sldId id="497" r:id="rId100"/>
    <p:sldId id="498" r:id="rId101"/>
    <p:sldId id="499" r:id="rId102"/>
    <p:sldId id="500" r:id="rId103"/>
    <p:sldId id="501" r:id="rId104"/>
    <p:sldId id="503" r:id="rId105"/>
    <p:sldId id="502" r:id="rId106"/>
    <p:sldId id="504" r:id="rId107"/>
    <p:sldId id="505" r:id="rId108"/>
    <p:sldId id="506" r:id="rId109"/>
  </p:sldIdLst>
  <p:sldSz cx="9144000" cy="6858000" type="screen4x3"/>
  <p:notesSz cx="6858000" cy="91440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rgbClr val="FFAFFF"/>
        </a:solidFill>
        <a:latin typeface="Verdana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0099"/>
    <a:srgbClr val="FF6600"/>
    <a:srgbClr val="CCECFF"/>
    <a:srgbClr val="CCFFCC"/>
    <a:srgbClr val="FFDBB7"/>
    <a:srgbClr val="FF3300"/>
    <a:srgbClr val="F8F8F8"/>
    <a:srgbClr val="FF0000"/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327" autoAdjust="0"/>
    <p:restoredTop sz="94780" autoAdjust="0"/>
  </p:normalViewPr>
  <p:slideViewPr>
    <p:cSldViewPr>
      <p:cViewPr varScale="1">
        <p:scale>
          <a:sx n="84" d="100"/>
          <a:sy n="84" d="100"/>
        </p:scale>
        <p:origin x="1320" y="8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9312"/>
    </p:cViewPr>
  </p:sorterViewPr>
  <p:gridSpacing cx="45005" cy="45005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reeform 2"/>
          <p:cNvSpPr>
            <a:spLocks/>
          </p:cNvSpPr>
          <p:nvPr/>
        </p:nvSpPr>
        <p:spPr bwMode="hidden">
          <a:xfrm>
            <a:off x="-11113" y="1836738"/>
            <a:ext cx="2268538" cy="2709862"/>
          </a:xfrm>
          <a:custGeom>
            <a:avLst/>
            <a:gdLst/>
            <a:ahLst/>
            <a:cxnLst>
              <a:cxn ang="0">
                <a:pos x="808" y="283"/>
              </a:cxn>
              <a:cxn ang="0">
                <a:pos x="673" y="252"/>
              </a:cxn>
              <a:cxn ang="0">
                <a:pos x="654" y="0"/>
              </a:cxn>
              <a:cxn ang="0">
                <a:pos x="488" y="13"/>
              </a:cxn>
              <a:cxn ang="0">
                <a:pos x="476" y="252"/>
              </a:cxn>
              <a:cxn ang="0">
                <a:pos x="365" y="290"/>
              </a:cxn>
              <a:cxn ang="0">
                <a:pos x="206" y="86"/>
              </a:cxn>
              <a:cxn ang="0">
                <a:pos x="95" y="148"/>
              </a:cxn>
              <a:cxn ang="0">
                <a:pos x="200" y="376"/>
              </a:cxn>
              <a:cxn ang="0">
                <a:pos x="126" y="450"/>
              </a:cxn>
              <a:cxn ang="0">
                <a:pos x="0" y="423"/>
              </a:cxn>
              <a:cxn ang="0">
                <a:pos x="0" y="1273"/>
              </a:cxn>
              <a:cxn ang="0">
                <a:pos x="101" y="1226"/>
              </a:cxn>
              <a:cxn ang="0">
                <a:pos x="181" y="1306"/>
              </a:cxn>
              <a:cxn ang="0">
                <a:pos x="70" y="1509"/>
              </a:cxn>
              <a:cxn ang="0">
                <a:pos x="175" y="1596"/>
              </a:cxn>
              <a:cxn ang="0">
                <a:pos x="365" y="1411"/>
              </a:cxn>
              <a:cxn ang="0">
                <a:pos x="476" y="1448"/>
              </a:cxn>
              <a:cxn ang="0">
                <a:pos x="501" y="1700"/>
              </a:cxn>
              <a:cxn ang="0">
                <a:pos x="667" y="1707"/>
              </a:cxn>
              <a:cxn ang="0">
                <a:pos x="685" y="1442"/>
              </a:cxn>
              <a:cxn ang="0">
                <a:pos x="826" y="1405"/>
              </a:cxn>
              <a:cxn ang="0">
                <a:pos x="993" y="1590"/>
              </a:cxn>
              <a:cxn ang="0">
                <a:pos x="1103" y="1522"/>
              </a:cxn>
              <a:cxn ang="0">
                <a:pos x="993" y="1300"/>
              </a:cxn>
              <a:cxn ang="0">
                <a:pos x="1067" y="1207"/>
              </a:cxn>
              <a:cxn ang="0">
                <a:pos x="1288" y="1312"/>
              </a:cxn>
              <a:cxn ang="0">
                <a:pos x="1355" y="1196"/>
              </a:cxn>
              <a:cxn ang="0">
                <a:pos x="1153" y="1047"/>
              </a:cxn>
              <a:cxn ang="0">
                <a:pos x="1177" y="918"/>
              </a:cxn>
              <a:cxn ang="0">
                <a:pos x="1429" y="894"/>
              </a:cxn>
              <a:cxn ang="0">
                <a:pos x="1423" y="764"/>
              </a:cxn>
              <a:cxn ang="0">
                <a:pos x="1171" y="727"/>
              </a:cxn>
              <a:cxn ang="0">
                <a:pos x="1146" y="629"/>
              </a:cxn>
              <a:cxn ang="0">
                <a:pos x="1349" y="487"/>
              </a:cxn>
              <a:cxn ang="0">
                <a:pos x="1282" y="370"/>
              </a:cxn>
              <a:cxn ang="0">
                <a:pos x="1054" y="462"/>
              </a:cxn>
              <a:cxn ang="0">
                <a:pos x="980" y="388"/>
              </a:cxn>
              <a:cxn ang="0">
                <a:pos x="1097" y="173"/>
              </a:cxn>
              <a:cxn ang="0">
                <a:pos x="986" y="105"/>
              </a:cxn>
              <a:cxn ang="0">
                <a:pos x="808" y="283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147" name="Freeform 3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/>
            <a:ahLst/>
            <a:cxnLst>
              <a:cxn ang="0">
                <a:pos x="335" y="56"/>
              </a:cxn>
              <a:cxn ang="0">
                <a:pos x="293" y="46"/>
              </a:cxn>
              <a:cxn ang="0">
                <a:pos x="288" y="0"/>
              </a:cxn>
              <a:cxn ang="0">
                <a:pos x="238" y="0"/>
              </a:cxn>
              <a:cxn ang="0">
                <a:pos x="232" y="46"/>
              </a:cxn>
              <a:cxn ang="0">
                <a:pos x="198" y="58"/>
              </a:cxn>
              <a:cxn ang="0">
                <a:pos x="146" y="0"/>
              </a:cxn>
              <a:cxn ang="0">
                <a:pos x="114" y="14"/>
              </a:cxn>
              <a:cxn ang="0">
                <a:pos x="147" y="84"/>
              </a:cxn>
              <a:cxn ang="0">
                <a:pos x="124" y="107"/>
              </a:cxn>
              <a:cxn ang="0">
                <a:pos x="50" y="81"/>
              </a:cxn>
              <a:cxn ang="0">
                <a:pos x="32" y="109"/>
              </a:cxn>
              <a:cxn ang="0">
                <a:pos x="90" y="159"/>
              </a:cxn>
              <a:cxn ang="0">
                <a:pos x="80" y="197"/>
              </a:cxn>
              <a:cxn ang="0">
                <a:pos x="2" y="202"/>
              </a:cxn>
              <a:cxn ang="0">
                <a:pos x="0" y="244"/>
              </a:cxn>
              <a:cxn ang="0">
                <a:pos x="80" y="256"/>
              </a:cxn>
              <a:cxn ang="0">
                <a:pos x="88" y="292"/>
              </a:cxn>
              <a:cxn ang="0">
                <a:pos x="29" y="345"/>
              </a:cxn>
              <a:cxn ang="0">
                <a:pos x="50" y="378"/>
              </a:cxn>
              <a:cxn ang="0">
                <a:pos x="116" y="347"/>
              </a:cxn>
              <a:cxn ang="0">
                <a:pos x="141" y="372"/>
              </a:cxn>
              <a:cxn ang="0">
                <a:pos x="107" y="435"/>
              </a:cxn>
              <a:cxn ang="0">
                <a:pos x="139" y="462"/>
              </a:cxn>
              <a:cxn ang="0">
                <a:pos x="198" y="404"/>
              </a:cxn>
              <a:cxn ang="0">
                <a:pos x="232" y="416"/>
              </a:cxn>
              <a:cxn ang="0">
                <a:pos x="240" y="494"/>
              </a:cxn>
              <a:cxn ang="0">
                <a:pos x="292" y="496"/>
              </a:cxn>
              <a:cxn ang="0">
                <a:pos x="297" y="414"/>
              </a:cxn>
              <a:cxn ang="0">
                <a:pos x="341" y="403"/>
              </a:cxn>
              <a:cxn ang="0">
                <a:pos x="393" y="460"/>
              </a:cxn>
              <a:cxn ang="0">
                <a:pos x="427" y="439"/>
              </a:cxn>
              <a:cxn ang="0">
                <a:pos x="393" y="370"/>
              </a:cxn>
              <a:cxn ang="0">
                <a:pos x="416" y="341"/>
              </a:cxn>
              <a:cxn ang="0">
                <a:pos x="484" y="374"/>
              </a:cxn>
              <a:cxn ang="0">
                <a:pos x="505" y="338"/>
              </a:cxn>
              <a:cxn ang="0">
                <a:pos x="442" y="292"/>
              </a:cxn>
              <a:cxn ang="0">
                <a:pos x="450" y="252"/>
              </a:cxn>
              <a:cxn ang="0">
                <a:pos x="528" y="244"/>
              </a:cxn>
              <a:cxn ang="0">
                <a:pos x="526" y="204"/>
              </a:cxn>
              <a:cxn ang="0">
                <a:pos x="448" y="193"/>
              </a:cxn>
              <a:cxn ang="0">
                <a:pos x="440" y="162"/>
              </a:cxn>
              <a:cxn ang="0">
                <a:pos x="503" y="119"/>
              </a:cxn>
              <a:cxn ang="0">
                <a:pos x="482" y="82"/>
              </a:cxn>
              <a:cxn ang="0">
                <a:pos x="412" y="111"/>
              </a:cxn>
              <a:cxn ang="0">
                <a:pos x="389" y="88"/>
              </a:cxn>
              <a:cxn ang="0">
                <a:pos x="425" y="21"/>
              </a:cxn>
              <a:cxn ang="0">
                <a:pos x="391" y="0"/>
              </a:cxn>
              <a:cxn ang="0">
                <a:pos x="335" y="56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148" name="Freeform 4"/>
          <p:cNvSpPr>
            <a:spLocks/>
          </p:cNvSpPr>
          <p:nvPr/>
        </p:nvSpPr>
        <p:spPr bwMode="hidden">
          <a:xfrm>
            <a:off x="1192213" y="354013"/>
            <a:ext cx="2266950" cy="22701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149" name="Freeform 5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150" name="Freeform 6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/>
            <a:ahLst/>
            <a:cxnLst>
              <a:cxn ang="0">
                <a:pos x="1368" y="358"/>
              </a:cxn>
              <a:cxn ang="0">
                <a:pos x="1197" y="318"/>
              </a:cxn>
              <a:cxn ang="0">
                <a:pos x="1173" y="0"/>
              </a:cxn>
              <a:cxn ang="0">
                <a:pos x="964" y="16"/>
              </a:cxn>
              <a:cxn ang="0">
                <a:pos x="948" y="318"/>
              </a:cxn>
              <a:cxn ang="0">
                <a:pos x="808" y="366"/>
              </a:cxn>
              <a:cxn ang="0">
                <a:pos x="606" y="109"/>
              </a:cxn>
              <a:cxn ang="0">
                <a:pos x="467" y="187"/>
              </a:cxn>
              <a:cxn ang="0">
                <a:pos x="599" y="474"/>
              </a:cxn>
              <a:cxn ang="0">
                <a:pos x="506" y="568"/>
              </a:cxn>
              <a:cxn ang="0">
                <a:pos x="202" y="459"/>
              </a:cxn>
              <a:cxn ang="0">
                <a:pos x="132" y="576"/>
              </a:cxn>
              <a:cxn ang="0">
                <a:pos x="365" y="778"/>
              </a:cxn>
              <a:cxn ang="0">
                <a:pos x="327" y="933"/>
              </a:cxn>
              <a:cxn ang="0">
                <a:pos x="7" y="956"/>
              </a:cxn>
              <a:cxn ang="0">
                <a:pos x="0" y="1128"/>
              </a:cxn>
              <a:cxn ang="0">
                <a:pos x="327" y="1174"/>
              </a:cxn>
              <a:cxn ang="0">
                <a:pos x="358" y="1321"/>
              </a:cxn>
              <a:cxn ang="0">
                <a:pos x="1804" y="1321"/>
              </a:cxn>
              <a:cxn ang="0">
                <a:pos x="1835" y="1158"/>
              </a:cxn>
              <a:cxn ang="0">
                <a:pos x="2153" y="1128"/>
              </a:cxn>
              <a:cxn ang="0">
                <a:pos x="2146" y="964"/>
              </a:cxn>
              <a:cxn ang="0">
                <a:pos x="1827" y="917"/>
              </a:cxn>
              <a:cxn ang="0">
                <a:pos x="1795" y="793"/>
              </a:cxn>
              <a:cxn ang="0">
                <a:pos x="2052" y="615"/>
              </a:cxn>
              <a:cxn ang="0">
                <a:pos x="1967" y="467"/>
              </a:cxn>
              <a:cxn ang="0">
                <a:pos x="1679" y="583"/>
              </a:cxn>
              <a:cxn ang="0">
                <a:pos x="1586" y="490"/>
              </a:cxn>
              <a:cxn ang="0">
                <a:pos x="1733" y="218"/>
              </a:cxn>
              <a:cxn ang="0">
                <a:pos x="1593" y="132"/>
              </a:cxn>
              <a:cxn ang="0">
                <a:pos x="1368" y="358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151" name="Freeform 7"/>
          <p:cNvSpPr>
            <a:spLocks/>
          </p:cNvSpPr>
          <p:nvPr/>
        </p:nvSpPr>
        <p:spPr bwMode="hidden">
          <a:xfrm>
            <a:off x="4494213" y="4425950"/>
            <a:ext cx="2263775" cy="226377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152" name="Freeform 8"/>
          <p:cNvSpPr>
            <a:spLocks/>
          </p:cNvSpPr>
          <p:nvPr/>
        </p:nvSpPr>
        <p:spPr bwMode="hidden">
          <a:xfrm>
            <a:off x="5646738" y="487363"/>
            <a:ext cx="2928937" cy="29305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153" name="Freeform 9"/>
          <p:cNvSpPr>
            <a:spLocks/>
          </p:cNvSpPr>
          <p:nvPr/>
        </p:nvSpPr>
        <p:spPr bwMode="hidden">
          <a:xfrm>
            <a:off x="7146925" y="2555875"/>
            <a:ext cx="2008188" cy="3997325"/>
          </a:xfrm>
          <a:custGeom>
            <a:avLst/>
            <a:gdLst/>
            <a:ahLst/>
            <a:cxnLst>
              <a:cxn ang="0">
                <a:pos x="1265" y="0"/>
              </a:cxn>
              <a:cxn ang="0">
                <a:pos x="1128" y="18"/>
              </a:cxn>
              <a:cxn ang="0">
                <a:pos x="1110" y="372"/>
              </a:cxn>
              <a:cxn ang="0">
                <a:pos x="946" y="428"/>
              </a:cxn>
              <a:cxn ang="0">
                <a:pos x="710" y="127"/>
              </a:cxn>
              <a:cxn ang="0">
                <a:pos x="546" y="219"/>
              </a:cxn>
              <a:cxn ang="0">
                <a:pos x="701" y="555"/>
              </a:cxn>
              <a:cxn ang="0">
                <a:pos x="592" y="665"/>
              </a:cxn>
              <a:cxn ang="0">
                <a:pos x="237" y="537"/>
              </a:cxn>
              <a:cxn ang="0">
                <a:pos x="155" y="674"/>
              </a:cxn>
              <a:cxn ang="0">
                <a:pos x="427" y="911"/>
              </a:cxn>
              <a:cxn ang="0">
                <a:pos x="383" y="1093"/>
              </a:cxn>
              <a:cxn ang="0">
                <a:pos x="9" y="1121"/>
              </a:cxn>
              <a:cxn ang="0">
                <a:pos x="0" y="1322"/>
              </a:cxn>
              <a:cxn ang="0">
                <a:pos x="383" y="1376"/>
              </a:cxn>
              <a:cxn ang="0">
                <a:pos x="419" y="1549"/>
              </a:cxn>
              <a:cxn ang="0">
                <a:pos x="136" y="1804"/>
              </a:cxn>
              <a:cxn ang="0">
                <a:pos x="237" y="1959"/>
              </a:cxn>
              <a:cxn ang="0">
                <a:pos x="555" y="1813"/>
              </a:cxn>
              <a:cxn ang="0">
                <a:pos x="674" y="1932"/>
              </a:cxn>
              <a:cxn ang="0">
                <a:pos x="509" y="2232"/>
              </a:cxn>
              <a:cxn ang="0">
                <a:pos x="664" y="2360"/>
              </a:cxn>
              <a:cxn ang="0">
                <a:pos x="946" y="2087"/>
              </a:cxn>
              <a:cxn ang="0">
                <a:pos x="1110" y="2142"/>
              </a:cxn>
              <a:cxn ang="0">
                <a:pos x="1147" y="2515"/>
              </a:cxn>
              <a:cxn ang="0">
                <a:pos x="1265" y="2518"/>
              </a:cxn>
              <a:cxn ang="0">
                <a:pos x="1265" y="0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6154" name="Freeform 10"/>
          <p:cNvSpPr>
            <a:spLocks/>
          </p:cNvSpPr>
          <p:nvPr/>
        </p:nvSpPr>
        <p:spPr bwMode="hidden">
          <a:xfrm rot="-5400000">
            <a:off x="3977481" y="-853281"/>
            <a:ext cx="1722438" cy="3429000"/>
          </a:xfrm>
          <a:custGeom>
            <a:avLst/>
            <a:gdLst/>
            <a:ahLst/>
            <a:cxnLst>
              <a:cxn ang="0">
                <a:pos x="1265" y="0"/>
              </a:cxn>
              <a:cxn ang="0">
                <a:pos x="1128" y="18"/>
              </a:cxn>
              <a:cxn ang="0">
                <a:pos x="1110" y="372"/>
              </a:cxn>
              <a:cxn ang="0">
                <a:pos x="946" y="428"/>
              </a:cxn>
              <a:cxn ang="0">
                <a:pos x="710" y="127"/>
              </a:cxn>
              <a:cxn ang="0">
                <a:pos x="546" y="219"/>
              </a:cxn>
              <a:cxn ang="0">
                <a:pos x="701" y="555"/>
              </a:cxn>
              <a:cxn ang="0">
                <a:pos x="592" y="665"/>
              </a:cxn>
              <a:cxn ang="0">
                <a:pos x="237" y="537"/>
              </a:cxn>
              <a:cxn ang="0">
                <a:pos x="155" y="674"/>
              </a:cxn>
              <a:cxn ang="0">
                <a:pos x="427" y="911"/>
              </a:cxn>
              <a:cxn ang="0">
                <a:pos x="383" y="1093"/>
              </a:cxn>
              <a:cxn ang="0">
                <a:pos x="9" y="1121"/>
              </a:cxn>
              <a:cxn ang="0">
                <a:pos x="0" y="1322"/>
              </a:cxn>
              <a:cxn ang="0">
                <a:pos x="383" y="1376"/>
              </a:cxn>
              <a:cxn ang="0">
                <a:pos x="419" y="1549"/>
              </a:cxn>
              <a:cxn ang="0">
                <a:pos x="136" y="1804"/>
              </a:cxn>
              <a:cxn ang="0">
                <a:pos x="237" y="1959"/>
              </a:cxn>
              <a:cxn ang="0">
                <a:pos x="555" y="1813"/>
              </a:cxn>
              <a:cxn ang="0">
                <a:pos x="674" y="1932"/>
              </a:cxn>
              <a:cxn ang="0">
                <a:pos x="509" y="2232"/>
              </a:cxn>
              <a:cxn ang="0">
                <a:pos x="664" y="2360"/>
              </a:cxn>
              <a:cxn ang="0">
                <a:pos x="946" y="2087"/>
              </a:cxn>
              <a:cxn ang="0">
                <a:pos x="1110" y="2142"/>
              </a:cxn>
              <a:cxn ang="0">
                <a:pos x="1147" y="2515"/>
              </a:cxn>
              <a:cxn ang="0">
                <a:pos x="1265" y="2518"/>
              </a:cxn>
              <a:cxn ang="0">
                <a:pos x="1265" y="0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pic>
        <p:nvPicPr>
          <p:cNvPr id="6155" name="Picture 11" descr="Facbanna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invGray">
          <a:xfrm>
            <a:off x="3175" y="-3175"/>
            <a:ext cx="803275" cy="6858000"/>
          </a:xfrm>
          <a:prstGeom prst="rect">
            <a:avLst/>
          </a:prstGeom>
          <a:noFill/>
        </p:spPr>
      </p:pic>
      <p:sp>
        <p:nvSpPr>
          <p:cNvPr id="6156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1143000" y="22860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6157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2133600" y="4114800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158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11430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59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5814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160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70104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F50B9B2-0F6B-4A55-9332-E23ABFD87F3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983D085-E939-4549-9FD3-C8D46097967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6896100" y="304800"/>
            <a:ext cx="1943100" cy="5486400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1066800" y="304800"/>
            <a:ext cx="5676900" cy="5486400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1F4570-A49F-411C-A4ED-59B9BBB014C9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3630B58-E799-4E7C-803B-56E69E0FF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0D7C364-2C58-4885-8727-C5D88D260F6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sz="half" idx="1"/>
          </p:nvPr>
        </p:nvSpPr>
        <p:spPr>
          <a:xfrm>
            <a:off x="10668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5029200" y="16764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9BBA82-E7F0-4AB0-9E3F-89AE9D78615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Содержимое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Содержимое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4100758-E3A6-4A68-995F-E801ADF8826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E3D4A12-69A5-45AB-9011-9FB348A84B3E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430FB0-B4EF-40A1-B49F-3680709FF0C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Содержимое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855053-CA62-4FC4-8F5E-395C16EAD4BB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B3FF716-CA44-43E7-8F3D-3C9D17BF76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reeform 2"/>
          <p:cNvSpPr>
            <a:spLocks/>
          </p:cNvSpPr>
          <p:nvPr/>
        </p:nvSpPr>
        <p:spPr bwMode="hidden">
          <a:xfrm>
            <a:off x="-11113" y="1836738"/>
            <a:ext cx="2268538" cy="2709862"/>
          </a:xfrm>
          <a:custGeom>
            <a:avLst/>
            <a:gdLst/>
            <a:ahLst/>
            <a:cxnLst>
              <a:cxn ang="0">
                <a:pos x="808" y="283"/>
              </a:cxn>
              <a:cxn ang="0">
                <a:pos x="673" y="252"/>
              </a:cxn>
              <a:cxn ang="0">
                <a:pos x="654" y="0"/>
              </a:cxn>
              <a:cxn ang="0">
                <a:pos x="488" y="13"/>
              </a:cxn>
              <a:cxn ang="0">
                <a:pos x="476" y="252"/>
              </a:cxn>
              <a:cxn ang="0">
                <a:pos x="365" y="290"/>
              </a:cxn>
              <a:cxn ang="0">
                <a:pos x="206" y="86"/>
              </a:cxn>
              <a:cxn ang="0">
                <a:pos x="95" y="148"/>
              </a:cxn>
              <a:cxn ang="0">
                <a:pos x="200" y="376"/>
              </a:cxn>
              <a:cxn ang="0">
                <a:pos x="126" y="450"/>
              </a:cxn>
              <a:cxn ang="0">
                <a:pos x="0" y="423"/>
              </a:cxn>
              <a:cxn ang="0">
                <a:pos x="0" y="1273"/>
              </a:cxn>
              <a:cxn ang="0">
                <a:pos x="101" y="1226"/>
              </a:cxn>
              <a:cxn ang="0">
                <a:pos x="181" y="1306"/>
              </a:cxn>
              <a:cxn ang="0">
                <a:pos x="70" y="1509"/>
              </a:cxn>
              <a:cxn ang="0">
                <a:pos x="175" y="1596"/>
              </a:cxn>
              <a:cxn ang="0">
                <a:pos x="365" y="1411"/>
              </a:cxn>
              <a:cxn ang="0">
                <a:pos x="476" y="1448"/>
              </a:cxn>
              <a:cxn ang="0">
                <a:pos x="501" y="1700"/>
              </a:cxn>
              <a:cxn ang="0">
                <a:pos x="667" y="1707"/>
              </a:cxn>
              <a:cxn ang="0">
                <a:pos x="685" y="1442"/>
              </a:cxn>
              <a:cxn ang="0">
                <a:pos x="826" y="1405"/>
              </a:cxn>
              <a:cxn ang="0">
                <a:pos x="993" y="1590"/>
              </a:cxn>
              <a:cxn ang="0">
                <a:pos x="1103" y="1522"/>
              </a:cxn>
              <a:cxn ang="0">
                <a:pos x="993" y="1300"/>
              </a:cxn>
              <a:cxn ang="0">
                <a:pos x="1067" y="1207"/>
              </a:cxn>
              <a:cxn ang="0">
                <a:pos x="1288" y="1312"/>
              </a:cxn>
              <a:cxn ang="0">
                <a:pos x="1355" y="1196"/>
              </a:cxn>
              <a:cxn ang="0">
                <a:pos x="1153" y="1047"/>
              </a:cxn>
              <a:cxn ang="0">
                <a:pos x="1177" y="918"/>
              </a:cxn>
              <a:cxn ang="0">
                <a:pos x="1429" y="894"/>
              </a:cxn>
              <a:cxn ang="0">
                <a:pos x="1423" y="764"/>
              </a:cxn>
              <a:cxn ang="0">
                <a:pos x="1171" y="727"/>
              </a:cxn>
              <a:cxn ang="0">
                <a:pos x="1146" y="629"/>
              </a:cxn>
              <a:cxn ang="0">
                <a:pos x="1349" y="487"/>
              </a:cxn>
              <a:cxn ang="0">
                <a:pos x="1282" y="370"/>
              </a:cxn>
              <a:cxn ang="0">
                <a:pos x="1054" y="462"/>
              </a:cxn>
              <a:cxn ang="0">
                <a:pos x="980" y="388"/>
              </a:cxn>
              <a:cxn ang="0">
                <a:pos x="1097" y="173"/>
              </a:cxn>
              <a:cxn ang="0">
                <a:pos x="986" y="105"/>
              </a:cxn>
              <a:cxn ang="0">
                <a:pos x="808" y="283"/>
              </a:cxn>
            </a:cxnLst>
            <a:rect l="0" t="0" r="r" b="b"/>
            <a:pathLst>
              <a:path w="1429" h="1707">
                <a:moveTo>
                  <a:pt x="808" y="283"/>
                </a:moveTo>
                <a:lnTo>
                  <a:pt x="673" y="252"/>
                </a:lnTo>
                <a:lnTo>
                  <a:pt x="654" y="0"/>
                </a:lnTo>
                <a:lnTo>
                  <a:pt x="488" y="13"/>
                </a:lnTo>
                <a:lnTo>
                  <a:pt x="476" y="252"/>
                </a:lnTo>
                <a:lnTo>
                  <a:pt x="365" y="290"/>
                </a:lnTo>
                <a:lnTo>
                  <a:pt x="206" y="86"/>
                </a:lnTo>
                <a:lnTo>
                  <a:pt x="95" y="148"/>
                </a:lnTo>
                <a:lnTo>
                  <a:pt x="200" y="376"/>
                </a:lnTo>
                <a:lnTo>
                  <a:pt x="126" y="450"/>
                </a:lnTo>
                <a:lnTo>
                  <a:pt x="0" y="423"/>
                </a:lnTo>
                <a:lnTo>
                  <a:pt x="0" y="1273"/>
                </a:lnTo>
                <a:lnTo>
                  <a:pt x="101" y="1226"/>
                </a:lnTo>
                <a:lnTo>
                  <a:pt x="181" y="1306"/>
                </a:lnTo>
                <a:lnTo>
                  <a:pt x="70" y="1509"/>
                </a:lnTo>
                <a:lnTo>
                  <a:pt x="175" y="1596"/>
                </a:lnTo>
                <a:lnTo>
                  <a:pt x="365" y="1411"/>
                </a:lnTo>
                <a:lnTo>
                  <a:pt x="476" y="1448"/>
                </a:lnTo>
                <a:lnTo>
                  <a:pt x="501" y="1700"/>
                </a:lnTo>
                <a:lnTo>
                  <a:pt x="667" y="1707"/>
                </a:lnTo>
                <a:lnTo>
                  <a:pt x="685" y="1442"/>
                </a:lnTo>
                <a:lnTo>
                  <a:pt x="826" y="1405"/>
                </a:lnTo>
                <a:lnTo>
                  <a:pt x="993" y="1590"/>
                </a:lnTo>
                <a:lnTo>
                  <a:pt x="1103" y="1522"/>
                </a:lnTo>
                <a:lnTo>
                  <a:pt x="993" y="1300"/>
                </a:lnTo>
                <a:lnTo>
                  <a:pt x="1067" y="1207"/>
                </a:lnTo>
                <a:lnTo>
                  <a:pt x="1288" y="1312"/>
                </a:lnTo>
                <a:lnTo>
                  <a:pt x="1355" y="1196"/>
                </a:lnTo>
                <a:lnTo>
                  <a:pt x="1153" y="1047"/>
                </a:lnTo>
                <a:lnTo>
                  <a:pt x="1177" y="918"/>
                </a:lnTo>
                <a:lnTo>
                  <a:pt x="1429" y="894"/>
                </a:lnTo>
                <a:lnTo>
                  <a:pt x="1423" y="764"/>
                </a:lnTo>
                <a:lnTo>
                  <a:pt x="1171" y="727"/>
                </a:lnTo>
                <a:lnTo>
                  <a:pt x="1146" y="629"/>
                </a:lnTo>
                <a:lnTo>
                  <a:pt x="1349" y="487"/>
                </a:lnTo>
                <a:lnTo>
                  <a:pt x="1282" y="370"/>
                </a:lnTo>
                <a:lnTo>
                  <a:pt x="1054" y="462"/>
                </a:lnTo>
                <a:lnTo>
                  <a:pt x="980" y="388"/>
                </a:lnTo>
                <a:lnTo>
                  <a:pt x="1097" y="173"/>
                </a:lnTo>
                <a:lnTo>
                  <a:pt x="986" y="105"/>
                </a:lnTo>
                <a:lnTo>
                  <a:pt x="808" y="283"/>
                </a:lnTo>
                <a:close/>
              </a:path>
            </a:pathLst>
          </a:cu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3" name="Freeform 3"/>
          <p:cNvSpPr>
            <a:spLocks/>
          </p:cNvSpPr>
          <p:nvPr/>
        </p:nvSpPr>
        <p:spPr bwMode="hidden">
          <a:xfrm>
            <a:off x="107950" y="15875"/>
            <a:ext cx="838200" cy="787400"/>
          </a:xfrm>
          <a:custGeom>
            <a:avLst/>
            <a:gdLst/>
            <a:ahLst/>
            <a:cxnLst>
              <a:cxn ang="0">
                <a:pos x="335" y="56"/>
              </a:cxn>
              <a:cxn ang="0">
                <a:pos x="293" y="46"/>
              </a:cxn>
              <a:cxn ang="0">
                <a:pos x="288" y="0"/>
              </a:cxn>
              <a:cxn ang="0">
                <a:pos x="238" y="0"/>
              </a:cxn>
              <a:cxn ang="0">
                <a:pos x="232" y="46"/>
              </a:cxn>
              <a:cxn ang="0">
                <a:pos x="198" y="58"/>
              </a:cxn>
              <a:cxn ang="0">
                <a:pos x="146" y="0"/>
              </a:cxn>
              <a:cxn ang="0">
                <a:pos x="114" y="14"/>
              </a:cxn>
              <a:cxn ang="0">
                <a:pos x="147" y="84"/>
              </a:cxn>
              <a:cxn ang="0">
                <a:pos x="124" y="107"/>
              </a:cxn>
              <a:cxn ang="0">
                <a:pos x="50" y="81"/>
              </a:cxn>
              <a:cxn ang="0">
                <a:pos x="32" y="109"/>
              </a:cxn>
              <a:cxn ang="0">
                <a:pos x="90" y="159"/>
              </a:cxn>
              <a:cxn ang="0">
                <a:pos x="80" y="197"/>
              </a:cxn>
              <a:cxn ang="0">
                <a:pos x="2" y="202"/>
              </a:cxn>
              <a:cxn ang="0">
                <a:pos x="0" y="244"/>
              </a:cxn>
              <a:cxn ang="0">
                <a:pos x="80" y="256"/>
              </a:cxn>
              <a:cxn ang="0">
                <a:pos x="88" y="292"/>
              </a:cxn>
              <a:cxn ang="0">
                <a:pos x="29" y="345"/>
              </a:cxn>
              <a:cxn ang="0">
                <a:pos x="50" y="378"/>
              </a:cxn>
              <a:cxn ang="0">
                <a:pos x="116" y="347"/>
              </a:cxn>
              <a:cxn ang="0">
                <a:pos x="141" y="372"/>
              </a:cxn>
              <a:cxn ang="0">
                <a:pos x="107" y="435"/>
              </a:cxn>
              <a:cxn ang="0">
                <a:pos x="139" y="462"/>
              </a:cxn>
              <a:cxn ang="0">
                <a:pos x="198" y="404"/>
              </a:cxn>
              <a:cxn ang="0">
                <a:pos x="232" y="416"/>
              </a:cxn>
              <a:cxn ang="0">
                <a:pos x="240" y="494"/>
              </a:cxn>
              <a:cxn ang="0">
                <a:pos x="292" y="496"/>
              </a:cxn>
              <a:cxn ang="0">
                <a:pos x="297" y="414"/>
              </a:cxn>
              <a:cxn ang="0">
                <a:pos x="341" y="403"/>
              </a:cxn>
              <a:cxn ang="0">
                <a:pos x="393" y="460"/>
              </a:cxn>
              <a:cxn ang="0">
                <a:pos x="427" y="439"/>
              </a:cxn>
              <a:cxn ang="0">
                <a:pos x="393" y="370"/>
              </a:cxn>
              <a:cxn ang="0">
                <a:pos x="416" y="341"/>
              </a:cxn>
              <a:cxn ang="0">
                <a:pos x="484" y="374"/>
              </a:cxn>
              <a:cxn ang="0">
                <a:pos x="505" y="338"/>
              </a:cxn>
              <a:cxn ang="0">
                <a:pos x="442" y="292"/>
              </a:cxn>
              <a:cxn ang="0">
                <a:pos x="450" y="252"/>
              </a:cxn>
              <a:cxn ang="0">
                <a:pos x="528" y="244"/>
              </a:cxn>
              <a:cxn ang="0">
                <a:pos x="526" y="204"/>
              </a:cxn>
              <a:cxn ang="0">
                <a:pos x="448" y="193"/>
              </a:cxn>
              <a:cxn ang="0">
                <a:pos x="440" y="162"/>
              </a:cxn>
              <a:cxn ang="0">
                <a:pos x="503" y="119"/>
              </a:cxn>
              <a:cxn ang="0">
                <a:pos x="482" y="82"/>
              </a:cxn>
              <a:cxn ang="0">
                <a:pos x="412" y="111"/>
              </a:cxn>
              <a:cxn ang="0">
                <a:pos x="389" y="88"/>
              </a:cxn>
              <a:cxn ang="0">
                <a:pos x="425" y="21"/>
              </a:cxn>
              <a:cxn ang="0">
                <a:pos x="391" y="0"/>
              </a:cxn>
              <a:cxn ang="0">
                <a:pos x="335" y="56"/>
              </a:cxn>
            </a:cxnLst>
            <a:rect l="0" t="0" r="r" b="b"/>
            <a:pathLst>
              <a:path w="528" h="496">
                <a:moveTo>
                  <a:pt x="335" y="56"/>
                </a:moveTo>
                <a:lnTo>
                  <a:pt x="293" y="46"/>
                </a:lnTo>
                <a:lnTo>
                  <a:pt x="288" y="0"/>
                </a:lnTo>
                <a:lnTo>
                  <a:pt x="238" y="0"/>
                </a:lnTo>
                <a:lnTo>
                  <a:pt x="232" y="46"/>
                </a:lnTo>
                <a:lnTo>
                  <a:pt x="198" y="58"/>
                </a:lnTo>
                <a:lnTo>
                  <a:pt x="146" y="0"/>
                </a:lnTo>
                <a:lnTo>
                  <a:pt x="114" y="14"/>
                </a:lnTo>
                <a:lnTo>
                  <a:pt x="147" y="84"/>
                </a:lnTo>
                <a:lnTo>
                  <a:pt x="124" y="107"/>
                </a:lnTo>
                <a:lnTo>
                  <a:pt x="50" y="81"/>
                </a:lnTo>
                <a:lnTo>
                  <a:pt x="32" y="109"/>
                </a:lnTo>
                <a:lnTo>
                  <a:pt x="90" y="159"/>
                </a:lnTo>
                <a:lnTo>
                  <a:pt x="80" y="197"/>
                </a:lnTo>
                <a:lnTo>
                  <a:pt x="2" y="202"/>
                </a:lnTo>
                <a:lnTo>
                  <a:pt x="0" y="244"/>
                </a:lnTo>
                <a:lnTo>
                  <a:pt x="80" y="256"/>
                </a:lnTo>
                <a:lnTo>
                  <a:pt x="88" y="292"/>
                </a:lnTo>
                <a:lnTo>
                  <a:pt x="29" y="345"/>
                </a:lnTo>
                <a:lnTo>
                  <a:pt x="50" y="378"/>
                </a:lnTo>
                <a:lnTo>
                  <a:pt x="116" y="347"/>
                </a:lnTo>
                <a:lnTo>
                  <a:pt x="141" y="372"/>
                </a:lnTo>
                <a:lnTo>
                  <a:pt x="107" y="435"/>
                </a:lnTo>
                <a:lnTo>
                  <a:pt x="139" y="462"/>
                </a:lnTo>
                <a:lnTo>
                  <a:pt x="198" y="404"/>
                </a:lnTo>
                <a:lnTo>
                  <a:pt x="232" y="416"/>
                </a:lnTo>
                <a:lnTo>
                  <a:pt x="240" y="494"/>
                </a:lnTo>
                <a:lnTo>
                  <a:pt x="292" y="496"/>
                </a:lnTo>
                <a:lnTo>
                  <a:pt x="297" y="414"/>
                </a:lnTo>
                <a:lnTo>
                  <a:pt x="341" y="403"/>
                </a:lnTo>
                <a:lnTo>
                  <a:pt x="393" y="460"/>
                </a:lnTo>
                <a:lnTo>
                  <a:pt x="427" y="439"/>
                </a:lnTo>
                <a:lnTo>
                  <a:pt x="393" y="370"/>
                </a:lnTo>
                <a:lnTo>
                  <a:pt x="416" y="341"/>
                </a:lnTo>
                <a:lnTo>
                  <a:pt x="484" y="374"/>
                </a:lnTo>
                <a:lnTo>
                  <a:pt x="505" y="338"/>
                </a:lnTo>
                <a:lnTo>
                  <a:pt x="442" y="292"/>
                </a:lnTo>
                <a:lnTo>
                  <a:pt x="450" y="252"/>
                </a:lnTo>
                <a:lnTo>
                  <a:pt x="528" y="244"/>
                </a:lnTo>
                <a:lnTo>
                  <a:pt x="526" y="204"/>
                </a:lnTo>
                <a:lnTo>
                  <a:pt x="448" y="193"/>
                </a:lnTo>
                <a:lnTo>
                  <a:pt x="440" y="162"/>
                </a:lnTo>
                <a:lnTo>
                  <a:pt x="503" y="119"/>
                </a:lnTo>
                <a:lnTo>
                  <a:pt x="482" y="82"/>
                </a:lnTo>
                <a:lnTo>
                  <a:pt x="412" y="111"/>
                </a:lnTo>
                <a:lnTo>
                  <a:pt x="389" y="88"/>
                </a:lnTo>
                <a:lnTo>
                  <a:pt x="425" y="21"/>
                </a:lnTo>
                <a:lnTo>
                  <a:pt x="391" y="0"/>
                </a:lnTo>
                <a:lnTo>
                  <a:pt x="335" y="56"/>
                </a:lnTo>
                <a:close/>
              </a:path>
            </a:pathLst>
          </a:custGeom>
          <a:gradFill rotWithShape="0">
            <a:gsLst>
              <a:gs pos="0">
                <a:schemeClr val="accent1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4" name="Freeform 4"/>
          <p:cNvSpPr>
            <a:spLocks/>
          </p:cNvSpPr>
          <p:nvPr/>
        </p:nvSpPr>
        <p:spPr bwMode="hidden">
          <a:xfrm>
            <a:off x="1192213" y="354013"/>
            <a:ext cx="2266950" cy="22701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189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5" name="Freeform 5"/>
          <p:cNvSpPr>
            <a:spLocks/>
          </p:cNvSpPr>
          <p:nvPr/>
        </p:nvSpPr>
        <p:spPr bwMode="hidden">
          <a:xfrm>
            <a:off x="2532063" y="1270000"/>
            <a:ext cx="3670300" cy="3671888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6" name="Freeform 6"/>
          <p:cNvSpPr>
            <a:spLocks/>
          </p:cNvSpPr>
          <p:nvPr/>
        </p:nvSpPr>
        <p:spPr bwMode="hidden">
          <a:xfrm>
            <a:off x="3175" y="4797425"/>
            <a:ext cx="3417888" cy="2097088"/>
          </a:xfrm>
          <a:custGeom>
            <a:avLst/>
            <a:gdLst/>
            <a:ahLst/>
            <a:cxnLst>
              <a:cxn ang="0">
                <a:pos x="1368" y="358"/>
              </a:cxn>
              <a:cxn ang="0">
                <a:pos x="1197" y="318"/>
              </a:cxn>
              <a:cxn ang="0">
                <a:pos x="1173" y="0"/>
              </a:cxn>
              <a:cxn ang="0">
                <a:pos x="964" y="16"/>
              </a:cxn>
              <a:cxn ang="0">
                <a:pos x="948" y="318"/>
              </a:cxn>
              <a:cxn ang="0">
                <a:pos x="808" y="366"/>
              </a:cxn>
              <a:cxn ang="0">
                <a:pos x="606" y="109"/>
              </a:cxn>
              <a:cxn ang="0">
                <a:pos x="467" y="187"/>
              </a:cxn>
              <a:cxn ang="0">
                <a:pos x="599" y="474"/>
              </a:cxn>
              <a:cxn ang="0">
                <a:pos x="506" y="568"/>
              </a:cxn>
              <a:cxn ang="0">
                <a:pos x="202" y="459"/>
              </a:cxn>
              <a:cxn ang="0">
                <a:pos x="132" y="576"/>
              </a:cxn>
              <a:cxn ang="0">
                <a:pos x="365" y="778"/>
              </a:cxn>
              <a:cxn ang="0">
                <a:pos x="327" y="933"/>
              </a:cxn>
              <a:cxn ang="0">
                <a:pos x="7" y="956"/>
              </a:cxn>
              <a:cxn ang="0">
                <a:pos x="0" y="1128"/>
              </a:cxn>
              <a:cxn ang="0">
                <a:pos x="327" y="1174"/>
              </a:cxn>
              <a:cxn ang="0">
                <a:pos x="358" y="1321"/>
              </a:cxn>
              <a:cxn ang="0">
                <a:pos x="1804" y="1321"/>
              </a:cxn>
              <a:cxn ang="0">
                <a:pos x="1835" y="1158"/>
              </a:cxn>
              <a:cxn ang="0">
                <a:pos x="2153" y="1128"/>
              </a:cxn>
              <a:cxn ang="0">
                <a:pos x="2146" y="964"/>
              </a:cxn>
              <a:cxn ang="0">
                <a:pos x="1827" y="917"/>
              </a:cxn>
              <a:cxn ang="0">
                <a:pos x="1795" y="793"/>
              </a:cxn>
              <a:cxn ang="0">
                <a:pos x="2052" y="615"/>
              </a:cxn>
              <a:cxn ang="0">
                <a:pos x="1967" y="467"/>
              </a:cxn>
              <a:cxn ang="0">
                <a:pos x="1679" y="583"/>
              </a:cxn>
              <a:cxn ang="0">
                <a:pos x="1586" y="490"/>
              </a:cxn>
              <a:cxn ang="0">
                <a:pos x="1733" y="218"/>
              </a:cxn>
              <a:cxn ang="0">
                <a:pos x="1593" y="132"/>
              </a:cxn>
              <a:cxn ang="0">
                <a:pos x="1368" y="358"/>
              </a:cxn>
            </a:cxnLst>
            <a:rect l="0" t="0" r="r" b="b"/>
            <a:pathLst>
              <a:path w="2153" h="1321">
                <a:moveTo>
                  <a:pt x="1368" y="358"/>
                </a:moveTo>
                <a:lnTo>
                  <a:pt x="1197" y="318"/>
                </a:lnTo>
                <a:lnTo>
                  <a:pt x="1173" y="0"/>
                </a:lnTo>
                <a:lnTo>
                  <a:pt x="964" y="16"/>
                </a:lnTo>
                <a:lnTo>
                  <a:pt x="948" y="318"/>
                </a:lnTo>
                <a:lnTo>
                  <a:pt x="808" y="366"/>
                </a:lnTo>
                <a:lnTo>
                  <a:pt x="606" y="109"/>
                </a:lnTo>
                <a:lnTo>
                  <a:pt x="467" y="187"/>
                </a:lnTo>
                <a:lnTo>
                  <a:pt x="599" y="474"/>
                </a:lnTo>
                <a:lnTo>
                  <a:pt x="506" y="568"/>
                </a:lnTo>
                <a:lnTo>
                  <a:pt x="202" y="459"/>
                </a:lnTo>
                <a:lnTo>
                  <a:pt x="132" y="576"/>
                </a:lnTo>
                <a:lnTo>
                  <a:pt x="365" y="778"/>
                </a:lnTo>
                <a:lnTo>
                  <a:pt x="327" y="933"/>
                </a:lnTo>
                <a:lnTo>
                  <a:pt x="7" y="956"/>
                </a:lnTo>
                <a:lnTo>
                  <a:pt x="0" y="1128"/>
                </a:lnTo>
                <a:lnTo>
                  <a:pt x="327" y="1174"/>
                </a:lnTo>
                <a:lnTo>
                  <a:pt x="358" y="1321"/>
                </a:lnTo>
                <a:lnTo>
                  <a:pt x="1804" y="1321"/>
                </a:lnTo>
                <a:lnTo>
                  <a:pt x="1835" y="1158"/>
                </a:lnTo>
                <a:lnTo>
                  <a:pt x="2153" y="1128"/>
                </a:lnTo>
                <a:lnTo>
                  <a:pt x="2146" y="964"/>
                </a:lnTo>
                <a:lnTo>
                  <a:pt x="1827" y="917"/>
                </a:lnTo>
                <a:lnTo>
                  <a:pt x="1795" y="793"/>
                </a:lnTo>
                <a:lnTo>
                  <a:pt x="2052" y="615"/>
                </a:lnTo>
                <a:lnTo>
                  <a:pt x="1967" y="467"/>
                </a:lnTo>
                <a:lnTo>
                  <a:pt x="1679" y="583"/>
                </a:lnTo>
                <a:lnTo>
                  <a:pt x="1586" y="490"/>
                </a:lnTo>
                <a:lnTo>
                  <a:pt x="1733" y="218"/>
                </a:lnTo>
                <a:lnTo>
                  <a:pt x="1593" y="132"/>
                </a:lnTo>
                <a:lnTo>
                  <a:pt x="1368" y="358"/>
                </a:lnTo>
                <a:close/>
              </a:path>
            </a:pathLst>
          </a:custGeom>
          <a:solidFill>
            <a:schemeClr val="bg1">
              <a:alpha val="50000"/>
            </a:scheme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7" name="Freeform 7"/>
          <p:cNvSpPr>
            <a:spLocks/>
          </p:cNvSpPr>
          <p:nvPr/>
        </p:nvSpPr>
        <p:spPr bwMode="hidden">
          <a:xfrm>
            <a:off x="4494213" y="4425950"/>
            <a:ext cx="2263775" cy="226377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8" name="Freeform 8"/>
          <p:cNvSpPr>
            <a:spLocks/>
          </p:cNvSpPr>
          <p:nvPr/>
        </p:nvSpPr>
        <p:spPr bwMode="hidden">
          <a:xfrm>
            <a:off x="5646738" y="487363"/>
            <a:ext cx="2928937" cy="2930525"/>
          </a:xfrm>
          <a:custGeom>
            <a:avLst/>
            <a:gdLst/>
            <a:ahLst/>
            <a:cxnLst>
              <a:cxn ang="0">
                <a:pos x="1469" y="384"/>
              </a:cxn>
              <a:cxn ang="0">
                <a:pos x="1285" y="342"/>
              </a:cxn>
              <a:cxn ang="0">
                <a:pos x="1260" y="0"/>
              </a:cxn>
              <a:cxn ang="0">
                <a:pos x="1035" y="17"/>
              </a:cxn>
              <a:cxn ang="0">
                <a:pos x="1018" y="342"/>
              </a:cxn>
              <a:cxn ang="0">
                <a:pos x="868" y="393"/>
              </a:cxn>
              <a:cxn ang="0">
                <a:pos x="651" y="117"/>
              </a:cxn>
              <a:cxn ang="0">
                <a:pos x="501" y="201"/>
              </a:cxn>
              <a:cxn ang="0">
                <a:pos x="643" y="509"/>
              </a:cxn>
              <a:cxn ang="0">
                <a:pos x="543" y="610"/>
              </a:cxn>
              <a:cxn ang="0">
                <a:pos x="217" y="493"/>
              </a:cxn>
              <a:cxn ang="0">
                <a:pos x="142" y="618"/>
              </a:cxn>
              <a:cxn ang="0">
                <a:pos x="392" y="835"/>
              </a:cxn>
              <a:cxn ang="0">
                <a:pos x="351" y="1002"/>
              </a:cxn>
              <a:cxn ang="0">
                <a:pos x="8" y="1027"/>
              </a:cxn>
              <a:cxn ang="0">
                <a:pos x="0" y="1211"/>
              </a:cxn>
              <a:cxn ang="0">
                <a:pos x="351" y="1261"/>
              </a:cxn>
              <a:cxn ang="0">
                <a:pos x="384" y="1419"/>
              </a:cxn>
              <a:cxn ang="0">
                <a:pos x="125" y="1653"/>
              </a:cxn>
              <a:cxn ang="0">
                <a:pos x="217" y="1795"/>
              </a:cxn>
              <a:cxn ang="0">
                <a:pos x="509" y="1661"/>
              </a:cxn>
              <a:cxn ang="0">
                <a:pos x="618" y="1770"/>
              </a:cxn>
              <a:cxn ang="0">
                <a:pos x="467" y="2045"/>
              </a:cxn>
              <a:cxn ang="0">
                <a:pos x="609" y="2162"/>
              </a:cxn>
              <a:cxn ang="0">
                <a:pos x="868" y="1912"/>
              </a:cxn>
              <a:cxn ang="0">
                <a:pos x="1018" y="1962"/>
              </a:cxn>
              <a:cxn ang="0">
                <a:pos x="1052" y="2304"/>
              </a:cxn>
              <a:cxn ang="0">
                <a:pos x="1277" y="2313"/>
              </a:cxn>
              <a:cxn ang="0">
                <a:pos x="1302" y="1954"/>
              </a:cxn>
              <a:cxn ang="0">
                <a:pos x="1494" y="1904"/>
              </a:cxn>
              <a:cxn ang="0">
                <a:pos x="1720" y="2154"/>
              </a:cxn>
              <a:cxn ang="0">
                <a:pos x="1870" y="2062"/>
              </a:cxn>
              <a:cxn ang="0">
                <a:pos x="1720" y="1762"/>
              </a:cxn>
              <a:cxn ang="0">
                <a:pos x="1820" y="1636"/>
              </a:cxn>
              <a:cxn ang="0">
                <a:pos x="2120" y="1778"/>
              </a:cxn>
              <a:cxn ang="0">
                <a:pos x="2212" y="1620"/>
              </a:cxn>
              <a:cxn ang="0">
                <a:pos x="1937" y="1419"/>
              </a:cxn>
              <a:cxn ang="0">
                <a:pos x="1970" y="1244"/>
              </a:cxn>
              <a:cxn ang="0">
                <a:pos x="2312" y="1211"/>
              </a:cxn>
              <a:cxn ang="0">
                <a:pos x="2304" y="1035"/>
              </a:cxn>
              <a:cxn ang="0">
                <a:pos x="1962" y="985"/>
              </a:cxn>
              <a:cxn ang="0">
                <a:pos x="1928" y="852"/>
              </a:cxn>
              <a:cxn ang="0">
                <a:pos x="2204" y="660"/>
              </a:cxn>
              <a:cxn ang="0">
                <a:pos x="2112" y="501"/>
              </a:cxn>
              <a:cxn ang="0">
                <a:pos x="1803" y="626"/>
              </a:cxn>
              <a:cxn ang="0">
                <a:pos x="1703" y="526"/>
              </a:cxn>
              <a:cxn ang="0">
                <a:pos x="1861" y="234"/>
              </a:cxn>
              <a:cxn ang="0">
                <a:pos x="1711" y="142"/>
              </a:cxn>
              <a:cxn ang="0">
                <a:pos x="1469" y="384"/>
              </a:cxn>
            </a:cxnLst>
            <a:rect l="0" t="0" r="r" b="b"/>
            <a:pathLst>
              <a:path w="2312" h="2313">
                <a:moveTo>
                  <a:pt x="1469" y="384"/>
                </a:moveTo>
                <a:lnTo>
                  <a:pt x="1285" y="342"/>
                </a:lnTo>
                <a:lnTo>
                  <a:pt x="1260" y="0"/>
                </a:lnTo>
                <a:lnTo>
                  <a:pt x="1035" y="17"/>
                </a:lnTo>
                <a:lnTo>
                  <a:pt x="1018" y="342"/>
                </a:lnTo>
                <a:lnTo>
                  <a:pt x="868" y="393"/>
                </a:lnTo>
                <a:lnTo>
                  <a:pt x="651" y="117"/>
                </a:lnTo>
                <a:lnTo>
                  <a:pt x="501" y="201"/>
                </a:lnTo>
                <a:lnTo>
                  <a:pt x="643" y="509"/>
                </a:lnTo>
                <a:lnTo>
                  <a:pt x="543" y="610"/>
                </a:lnTo>
                <a:lnTo>
                  <a:pt x="217" y="493"/>
                </a:lnTo>
                <a:lnTo>
                  <a:pt x="142" y="618"/>
                </a:lnTo>
                <a:lnTo>
                  <a:pt x="392" y="835"/>
                </a:lnTo>
                <a:lnTo>
                  <a:pt x="351" y="1002"/>
                </a:lnTo>
                <a:lnTo>
                  <a:pt x="8" y="1027"/>
                </a:lnTo>
                <a:lnTo>
                  <a:pt x="0" y="1211"/>
                </a:lnTo>
                <a:lnTo>
                  <a:pt x="351" y="1261"/>
                </a:lnTo>
                <a:lnTo>
                  <a:pt x="384" y="1419"/>
                </a:lnTo>
                <a:lnTo>
                  <a:pt x="125" y="1653"/>
                </a:lnTo>
                <a:lnTo>
                  <a:pt x="217" y="1795"/>
                </a:lnTo>
                <a:lnTo>
                  <a:pt x="509" y="1661"/>
                </a:lnTo>
                <a:lnTo>
                  <a:pt x="618" y="1770"/>
                </a:lnTo>
                <a:lnTo>
                  <a:pt x="467" y="2045"/>
                </a:lnTo>
                <a:lnTo>
                  <a:pt x="609" y="2162"/>
                </a:lnTo>
                <a:lnTo>
                  <a:pt x="868" y="1912"/>
                </a:lnTo>
                <a:lnTo>
                  <a:pt x="1018" y="1962"/>
                </a:lnTo>
                <a:lnTo>
                  <a:pt x="1052" y="2304"/>
                </a:lnTo>
                <a:lnTo>
                  <a:pt x="1277" y="2313"/>
                </a:lnTo>
                <a:lnTo>
                  <a:pt x="1302" y="1954"/>
                </a:lnTo>
                <a:lnTo>
                  <a:pt x="1494" y="1904"/>
                </a:lnTo>
                <a:lnTo>
                  <a:pt x="1720" y="2154"/>
                </a:lnTo>
                <a:lnTo>
                  <a:pt x="1870" y="2062"/>
                </a:lnTo>
                <a:lnTo>
                  <a:pt x="1720" y="1762"/>
                </a:lnTo>
                <a:lnTo>
                  <a:pt x="1820" y="1636"/>
                </a:lnTo>
                <a:lnTo>
                  <a:pt x="2120" y="1778"/>
                </a:lnTo>
                <a:lnTo>
                  <a:pt x="2212" y="1620"/>
                </a:lnTo>
                <a:lnTo>
                  <a:pt x="1937" y="1419"/>
                </a:lnTo>
                <a:lnTo>
                  <a:pt x="1970" y="1244"/>
                </a:lnTo>
                <a:lnTo>
                  <a:pt x="2312" y="1211"/>
                </a:lnTo>
                <a:lnTo>
                  <a:pt x="2304" y="1035"/>
                </a:lnTo>
                <a:lnTo>
                  <a:pt x="1962" y="985"/>
                </a:lnTo>
                <a:lnTo>
                  <a:pt x="1928" y="852"/>
                </a:lnTo>
                <a:lnTo>
                  <a:pt x="2204" y="660"/>
                </a:lnTo>
                <a:lnTo>
                  <a:pt x="2112" y="501"/>
                </a:lnTo>
                <a:lnTo>
                  <a:pt x="1803" y="626"/>
                </a:lnTo>
                <a:lnTo>
                  <a:pt x="1703" y="526"/>
                </a:lnTo>
                <a:lnTo>
                  <a:pt x="1861" y="234"/>
                </a:lnTo>
                <a:lnTo>
                  <a:pt x="1711" y="142"/>
                </a:lnTo>
                <a:lnTo>
                  <a:pt x="1469" y="384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bg2"/>
              </a:gs>
            </a:gsLst>
            <a:lin ang="270000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sp>
        <p:nvSpPr>
          <p:cNvPr id="5129" name="Freeform 9"/>
          <p:cNvSpPr>
            <a:spLocks/>
          </p:cNvSpPr>
          <p:nvPr/>
        </p:nvSpPr>
        <p:spPr bwMode="hidden">
          <a:xfrm>
            <a:off x="7146925" y="2555875"/>
            <a:ext cx="2008188" cy="3997325"/>
          </a:xfrm>
          <a:custGeom>
            <a:avLst/>
            <a:gdLst/>
            <a:ahLst/>
            <a:cxnLst>
              <a:cxn ang="0">
                <a:pos x="1265" y="0"/>
              </a:cxn>
              <a:cxn ang="0">
                <a:pos x="1128" y="18"/>
              </a:cxn>
              <a:cxn ang="0">
                <a:pos x="1110" y="372"/>
              </a:cxn>
              <a:cxn ang="0">
                <a:pos x="946" y="428"/>
              </a:cxn>
              <a:cxn ang="0">
                <a:pos x="710" y="127"/>
              </a:cxn>
              <a:cxn ang="0">
                <a:pos x="546" y="219"/>
              </a:cxn>
              <a:cxn ang="0">
                <a:pos x="701" y="555"/>
              </a:cxn>
              <a:cxn ang="0">
                <a:pos x="592" y="665"/>
              </a:cxn>
              <a:cxn ang="0">
                <a:pos x="237" y="537"/>
              </a:cxn>
              <a:cxn ang="0">
                <a:pos x="155" y="674"/>
              </a:cxn>
              <a:cxn ang="0">
                <a:pos x="427" y="911"/>
              </a:cxn>
              <a:cxn ang="0">
                <a:pos x="383" y="1093"/>
              </a:cxn>
              <a:cxn ang="0">
                <a:pos x="9" y="1121"/>
              </a:cxn>
              <a:cxn ang="0">
                <a:pos x="0" y="1322"/>
              </a:cxn>
              <a:cxn ang="0">
                <a:pos x="383" y="1376"/>
              </a:cxn>
              <a:cxn ang="0">
                <a:pos x="419" y="1549"/>
              </a:cxn>
              <a:cxn ang="0">
                <a:pos x="136" y="1804"/>
              </a:cxn>
              <a:cxn ang="0">
                <a:pos x="237" y="1959"/>
              </a:cxn>
              <a:cxn ang="0">
                <a:pos x="555" y="1813"/>
              </a:cxn>
              <a:cxn ang="0">
                <a:pos x="674" y="1932"/>
              </a:cxn>
              <a:cxn ang="0">
                <a:pos x="509" y="2232"/>
              </a:cxn>
              <a:cxn ang="0">
                <a:pos x="664" y="2360"/>
              </a:cxn>
              <a:cxn ang="0">
                <a:pos x="946" y="2087"/>
              </a:cxn>
              <a:cxn ang="0">
                <a:pos x="1110" y="2142"/>
              </a:cxn>
              <a:cxn ang="0">
                <a:pos x="1147" y="2515"/>
              </a:cxn>
              <a:cxn ang="0">
                <a:pos x="1265" y="2518"/>
              </a:cxn>
              <a:cxn ang="0">
                <a:pos x="1265" y="0"/>
              </a:cxn>
            </a:cxnLst>
            <a:rect l="0" t="0" r="r" b="b"/>
            <a:pathLst>
              <a:path w="1265" h="2518">
                <a:moveTo>
                  <a:pt x="1265" y="0"/>
                </a:moveTo>
                <a:lnTo>
                  <a:pt x="1128" y="18"/>
                </a:lnTo>
                <a:lnTo>
                  <a:pt x="1110" y="372"/>
                </a:lnTo>
                <a:lnTo>
                  <a:pt x="946" y="428"/>
                </a:lnTo>
                <a:lnTo>
                  <a:pt x="710" y="127"/>
                </a:lnTo>
                <a:lnTo>
                  <a:pt x="546" y="219"/>
                </a:lnTo>
                <a:lnTo>
                  <a:pt x="701" y="555"/>
                </a:lnTo>
                <a:lnTo>
                  <a:pt x="592" y="665"/>
                </a:lnTo>
                <a:lnTo>
                  <a:pt x="237" y="537"/>
                </a:lnTo>
                <a:lnTo>
                  <a:pt x="155" y="674"/>
                </a:lnTo>
                <a:lnTo>
                  <a:pt x="427" y="911"/>
                </a:lnTo>
                <a:lnTo>
                  <a:pt x="383" y="1093"/>
                </a:lnTo>
                <a:lnTo>
                  <a:pt x="9" y="1121"/>
                </a:lnTo>
                <a:lnTo>
                  <a:pt x="0" y="1322"/>
                </a:lnTo>
                <a:lnTo>
                  <a:pt x="383" y="1376"/>
                </a:lnTo>
                <a:lnTo>
                  <a:pt x="419" y="1549"/>
                </a:lnTo>
                <a:lnTo>
                  <a:pt x="136" y="1804"/>
                </a:lnTo>
                <a:lnTo>
                  <a:pt x="237" y="1959"/>
                </a:lnTo>
                <a:lnTo>
                  <a:pt x="555" y="1813"/>
                </a:lnTo>
                <a:lnTo>
                  <a:pt x="674" y="1932"/>
                </a:lnTo>
                <a:lnTo>
                  <a:pt x="509" y="2232"/>
                </a:lnTo>
                <a:lnTo>
                  <a:pt x="664" y="2360"/>
                </a:lnTo>
                <a:lnTo>
                  <a:pt x="946" y="2087"/>
                </a:lnTo>
                <a:lnTo>
                  <a:pt x="1110" y="2142"/>
                </a:lnTo>
                <a:lnTo>
                  <a:pt x="1147" y="2515"/>
                </a:lnTo>
                <a:lnTo>
                  <a:pt x="1265" y="2518"/>
                </a:lnTo>
                <a:lnTo>
                  <a:pt x="1265" y="0"/>
                </a:lnTo>
                <a:close/>
              </a:path>
            </a:pathLst>
          </a:custGeom>
          <a:gradFill rotWithShape="0">
            <a:gsLst>
              <a:gs pos="0">
                <a:schemeClr val="bg1"/>
              </a:gs>
              <a:gs pos="100000">
                <a:schemeClr val="accent2"/>
              </a:gs>
            </a:gsLst>
            <a:lin ang="0" scaled="1"/>
          </a:gra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ru-RU"/>
          </a:p>
        </p:txBody>
      </p:sp>
      <p:pic>
        <p:nvPicPr>
          <p:cNvPr id="5130" name="Picture 10" descr="Facbanna"/>
          <p:cNvPicPr>
            <a:picLocks noChangeAspect="1" noChangeArrowheads="1"/>
          </p:cNvPicPr>
          <p:nvPr/>
        </p:nvPicPr>
        <p:blipFill>
          <a:blip r:embed="rId13"/>
          <a:srcRect/>
          <a:stretch>
            <a:fillRect/>
          </a:stretch>
        </p:blipFill>
        <p:spPr bwMode="invGray">
          <a:xfrm>
            <a:off x="3175" y="-3175"/>
            <a:ext cx="803275" cy="6858000"/>
          </a:xfrm>
          <a:prstGeom prst="rect">
            <a:avLst/>
          </a:prstGeom>
          <a:noFill/>
        </p:spPr>
      </p:pic>
      <p:sp>
        <p:nvSpPr>
          <p:cNvPr id="5131" name="Rectangle 11"/>
          <p:cNvSpPr>
            <a:spLocks noGrp="1" noChangeArrowheads="1"/>
          </p:cNvSpPr>
          <p:nvPr>
            <p:ph type="title"/>
          </p:nvPr>
        </p:nvSpPr>
        <p:spPr bwMode="auto">
          <a:xfrm>
            <a:off x="1066800" y="3048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5132" name="Rectangle 12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66800" y="16764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5133" name="Rectangle 1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0668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134" name="Rectangle 1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505200" y="63246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5135" name="Rectangle 1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934200" y="63246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chemeClr val="tx2"/>
                </a:solidFill>
                <a:latin typeface="+mn-lt"/>
              </a:defRPr>
            </a:lvl1pPr>
          </a:lstStyle>
          <a:p>
            <a:fld id="{4C864473-6EFF-4A4E-8232-88B43FC8BC3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</p:sldLayoutIdLst>
  <p:txStyles>
    <p:titleStyle>
      <a:lvl1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lr>
          <a:srgbClr val="FFFF00"/>
        </a:buClr>
        <a:buSzPct val="80000"/>
        <a:buFont typeface="Wingdings" pitchFamily="2" charset="2"/>
        <a:buChar char="®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lr>
          <a:srgbClr val="CC0000"/>
        </a:buClr>
        <a:buSzPct val="70000"/>
        <a:buFont typeface="Wingdings" pitchFamily="2" charset="2"/>
        <a:buChar char="®"/>
        <a:defRPr sz="2800">
          <a:solidFill>
            <a:schemeClr val="tx1"/>
          </a:solidFill>
          <a:latin typeface="+mn-lt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lr>
          <a:srgbClr val="009900"/>
        </a:buClr>
        <a:buSzPct val="60000"/>
        <a:buFont typeface="Wingdings" pitchFamily="2" charset="2"/>
        <a:buChar char="®"/>
        <a:defRPr sz="2400">
          <a:solidFill>
            <a:schemeClr val="tx1"/>
          </a:solidFill>
          <a:latin typeface="+mn-lt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l"/>
        <a:defRPr sz="2000">
          <a:solidFill>
            <a:schemeClr val="tx1"/>
          </a:solidFill>
          <a:latin typeface="+mn-lt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Rectangle 6"/>
          <p:cNvSpPr>
            <a:spLocks noChangeArrowheads="1"/>
          </p:cNvSpPr>
          <p:nvPr/>
        </p:nvSpPr>
        <p:spPr bwMode="auto">
          <a:xfrm>
            <a:off x="827088" y="549275"/>
            <a:ext cx="8316912" cy="517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 marL="342900" indent="-342900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3400" b="1" i="1">
                <a:solidFill>
                  <a:srgbClr val="CC0000"/>
                </a:solidFill>
              </a:rPr>
              <a:t>КУРС ЛЕКЦИЙ</a:t>
            </a:r>
            <a:endParaRPr lang="en-GB" sz="3400" b="1" i="1">
              <a:solidFill>
                <a:srgbClr val="CC0000"/>
              </a:solidFill>
            </a:endParaRPr>
          </a:p>
        </p:txBody>
      </p:sp>
      <p:sp>
        <p:nvSpPr>
          <p:cNvPr id="3079" name="Rectangle 7"/>
          <p:cNvSpPr>
            <a:spLocks noChangeArrowheads="1"/>
          </p:cNvSpPr>
          <p:nvPr/>
        </p:nvSpPr>
        <p:spPr bwMode="auto">
          <a:xfrm>
            <a:off x="755650" y="3933825"/>
            <a:ext cx="8388350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 marL="342900" indent="-342900" fontAlgn="ctr"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3200" dirty="0">
                <a:solidFill>
                  <a:srgbClr val="CC0000"/>
                </a:solidFill>
              </a:rPr>
              <a:t>Лекция </a:t>
            </a:r>
            <a:r>
              <a:rPr lang="ru-RU" sz="3200" dirty="0" smtClean="0">
                <a:solidFill>
                  <a:srgbClr val="CC0000"/>
                </a:solidFill>
              </a:rPr>
              <a:t>№3:</a:t>
            </a:r>
            <a:r>
              <a:rPr lang="ru-RU" sz="3200" dirty="0" smtClean="0">
                <a:solidFill>
                  <a:srgbClr val="FF3300"/>
                </a:solidFill>
              </a:rPr>
              <a:t> </a:t>
            </a:r>
            <a:r>
              <a:rPr lang="ru-RU" sz="3200" i="1" dirty="0">
                <a:solidFill>
                  <a:srgbClr val="56AC00"/>
                </a:solidFill>
              </a:rPr>
              <a:t>Теоретические основы аутентификации (Часть 1) </a:t>
            </a:r>
            <a:endParaRPr lang="en-GB" sz="3200" i="1" dirty="0">
              <a:solidFill>
                <a:srgbClr val="56AC00"/>
              </a:solidFill>
            </a:endParaRPr>
          </a:p>
        </p:txBody>
      </p:sp>
      <p:sp>
        <p:nvSpPr>
          <p:cNvPr id="3080" name="Rectangle 8"/>
          <p:cNvSpPr>
            <a:spLocks noChangeArrowheads="1"/>
          </p:cNvSpPr>
          <p:nvPr/>
        </p:nvSpPr>
        <p:spPr bwMode="auto">
          <a:xfrm>
            <a:off x="755650" y="5805488"/>
            <a:ext cx="8388350" cy="7445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/>
          <a:lstStyle/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600" dirty="0">
                <a:solidFill>
                  <a:srgbClr val="3333CC"/>
                </a:solidFill>
              </a:rPr>
              <a:t>МЕЛЬНИКОВ Дмитрий Анатольевич</a:t>
            </a:r>
          </a:p>
          <a:p>
            <a:pPr marL="342900" indent="-342900">
              <a:lnSpc>
                <a:spcPct val="8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600">
                <a:solidFill>
                  <a:srgbClr val="3333CC"/>
                </a:solidFill>
              </a:rPr>
              <a:t>доктор </a:t>
            </a:r>
            <a:r>
              <a:rPr lang="ru-RU" sz="2600" dirty="0">
                <a:solidFill>
                  <a:srgbClr val="3333CC"/>
                </a:solidFill>
              </a:rPr>
              <a:t>технических наук, доцент</a:t>
            </a: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793750" y="1473200"/>
            <a:ext cx="8350250" cy="16619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  <a:spAutoFit/>
          </a:bodyPr>
          <a:lstStyle/>
          <a:p>
            <a:pPr marR="0" lvl="0" algn="ctr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FFFF00"/>
              </a:buClr>
              <a:buSzPct val="80000"/>
              <a:buFont typeface="Wingdings" pitchFamily="2" charset="2"/>
              <a:buNone/>
              <a:tabLst/>
              <a:defRPr/>
            </a:pPr>
            <a:r>
              <a:rPr kumimoji="0" lang="ru-RU" sz="3600" b="1" i="0" u="none" strike="noStrike" kern="0" cap="none" spc="0" normalizeH="0" baseline="0" noProof="0" dirty="0" smtClean="0">
                <a:ln>
                  <a:noFill/>
                </a:ln>
                <a:solidFill>
                  <a:srgbClr val="EA7500"/>
                </a:solidFill>
                <a:effectLst/>
                <a:uLnTx/>
                <a:uFillTx/>
                <a:latin typeface="Verdana" pitchFamily="34" charset="0"/>
                <a:ea typeface="+mn-ea"/>
                <a:cs typeface="+mn-cs"/>
              </a:rPr>
              <a:t>ИНФОРМАЦИОННАЯ БЕЗОПАСНОСТЬ ОТКРЫТЫХ СИСТЕМ</a:t>
            </a:r>
            <a:endParaRPr kumimoji="0" lang="en-GB" sz="3600" b="1" i="0" u="none" strike="noStrike" kern="0" cap="none" spc="0" normalizeH="0" baseline="0" noProof="0" dirty="0">
              <a:ln>
                <a:noFill/>
              </a:ln>
              <a:solidFill>
                <a:srgbClr val="EA7500"/>
              </a:solidFill>
              <a:effectLst/>
              <a:uLnTx/>
              <a:uFillTx/>
              <a:latin typeface="Verdana" pitchFamily="34" charset="0"/>
              <a:ea typeface="+mn-ea"/>
              <a:cs typeface="+mn-cs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450" name="Text Box 2"/>
          <p:cNvSpPr txBox="1">
            <a:spLocks noChangeArrowheads="1"/>
          </p:cNvSpPr>
          <p:nvPr/>
        </p:nvSpPr>
        <p:spPr bwMode="auto">
          <a:xfrm>
            <a:off x="971550" y="1295400"/>
            <a:ext cx="7921625" cy="503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600"/>
              </a:lnSpc>
            </a:pPr>
            <a:r>
              <a:rPr lang="ru-RU" i="1" dirty="0">
                <a:solidFill>
                  <a:srgbClr val="FF0066"/>
                </a:solidFill>
              </a:rPr>
              <a:t>Взаимодействующая сторона информационного соединения</a:t>
            </a:r>
            <a:r>
              <a:rPr lang="ru-RU" dirty="0">
                <a:solidFill>
                  <a:srgbClr val="000099"/>
                </a:solidFill>
              </a:rPr>
              <a:t> является объектом, чья подлинность может быть аутентифицирована (подтверждена). Объект может иметь один или более отличительных идентификаторов, непосредственно связанных с этим объектом. Для проверки действительной подлинности объектов субъект может воспользоваться услугами службы аутентификации.</a:t>
            </a:r>
          </a:p>
        </p:txBody>
      </p:sp>
      <p:sp>
        <p:nvSpPr>
          <p:cNvPr id="232451" name="Rectangle 3"/>
          <p:cNvSpPr>
            <a:spLocks noChangeArrowheads="1"/>
          </p:cNvSpPr>
          <p:nvPr/>
        </p:nvSpPr>
        <p:spPr bwMode="auto">
          <a:xfrm>
            <a:off x="755650" y="836613"/>
            <a:ext cx="83883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spcBef>
                <a:spcPct val="5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b="1" i="1">
                <a:solidFill>
                  <a:srgbClr val="FF3300"/>
                </a:solidFill>
                <a:latin typeface="Arial" charset="0"/>
              </a:rPr>
              <a:t>1.1.1. Идентификация и аутентификация</a:t>
            </a:r>
            <a:endParaRPr lang="en-GB" b="1" i="1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32452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927100" y="1073150"/>
            <a:ext cx="7921625" cy="5129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4000"/>
              </a:lnSpc>
            </a:pPr>
            <a:r>
              <a:rPr lang="ru-RU" sz="3400" i="1" dirty="0" smtClean="0">
                <a:solidFill>
                  <a:srgbClr val="FF0066"/>
                </a:solidFill>
              </a:rPr>
              <a:t>В</a:t>
            </a:r>
            <a:r>
              <a:rPr lang="ru-RU" sz="3400" dirty="0" smtClean="0">
                <a:solidFill>
                  <a:srgbClr val="000099"/>
                </a:solidFill>
              </a:rPr>
              <a:t> действует как проверяющая стороны и также передаёт информацию, которую может использовать </a:t>
            </a:r>
            <a:r>
              <a:rPr lang="ru-RU" sz="3400" i="1" dirty="0" smtClean="0">
                <a:solidFill>
                  <a:srgbClr val="FF0066"/>
                </a:solidFill>
              </a:rPr>
              <a:t>С</a:t>
            </a:r>
            <a:r>
              <a:rPr lang="ru-RU" sz="3400" dirty="0" smtClean="0">
                <a:solidFill>
                  <a:srgbClr val="000099"/>
                </a:solidFill>
              </a:rPr>
              <a:t> для исполнения роли проверяющей стороны. По окончании процедуры аутентификации нарушитель </a:t>
            </a:r>
            <a:r>
              <a:rPr lang="ru-RU" sz="3400" i="1" dirty="0" smtClean="0">
                <a:solidFill>
                  <a:srgbClr val="FF0066"/>
                </a:solidFill>
              </a:rPr>
              <a:t>С</a:t>
            </a:r>
            <a:r>
              <a:rPr lang="ru-RU" sz="3400" dirty="0" smtClean="0">
                <a:solidFill>
                  <a:srgbClr val="000099"/>
                </a:solidFill>
              </a:rPr>
              <a:t> будет представляться стороне </a:t>
            </a:r>
            <a:r>
              <a:rPr lang="ru-RU" sz="3400" i="1" dirty="0" smtClean="0">
                <a:solidFill>
                  <a:srgbClr val="FF0066"/>
                </a:solidFill>
              </a:rPr>
              <a:t>В</a:t>
            </a:r>
            <a:r>
              <a:rPr lang="ru-RU" sz="3400" dirty="0" smtClean="0">
                <a:solidFill>
                  <a:srgbClr val="000099"/>
                </a:solidFill>
              </a:rPr>
              <a:t> как претендент </a:t>
            </a:r>
            <a:r>
              <a:rPr lang="ru-RU" sz="3400" i="1" dirty="0" smtClean="0">
                <a:solidFill>
                  <a:srgbClr val="FF0066"/>
                </a:solidFill>
              </a:rPr>
              <a:t>А</a:t>
            </a:r>
            <a:r>
              <a:rPr lang="ru-RU" sz="3400" dirty="0" smtClean="0">
                <a:solidFill>
                  <a:srgbClr val="000099"/>
                </a:solidFill>
              </a:rPr>
              <a:t>, прошедший процедуру аутентификации.</a:t>
            </a:r>
            <a:endParaRPr lang="ru-RU" sz="3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927100" y="984250"/>
            <a:ext cx="7921625" cy="10259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4000"/>
              </a:lnSpc>
            </a:pPr>
            <a:r>
              <a:rPr lang="ru-RU" sz="3200" dirty="0" smtClean="0">
                <a:solidFill>
                  <a:srgbClr val="000099"/>
                </a:solidFill>
              </a:rPr>
              <a:t>Этот вариант атаки </a:t>
            </a:r>
            <a:r>
              <a:rPr lang="ru-RU" sz="3200" i="1" dirty="0" smtClean="0">
                <a:solidFill>
                  <a:srgbClr val="FF0066"/>
                </a:solidFill>
              </a:rPr>
              <a:t>может быть парирован</a:t>
            </a:r>
            <a:r>
              <a:rPr lang="ru-RU" sz="3200" dirty="0" smtClean="0">
                <a:solidFill>
                  <a:srgbClr val="000099"/>
                </a:solidFill>
              </a:rPr>
              <a:t>, если:</a:t>
            </a:r>
            <a:endParaRPr lang="ru-RU" sz="3200" dirty="0">
              <a:solidFill>
                <a:srgbClr val="000099"/>
              </a:solidFill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27100" y="2228850"/>
            <a:ext cx="8001000" cy="385644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625475" indent="-533400" algn="l">
              <a:lnSpc>
                <a:spcPts val="3800"/>
              </a:lnSpc>
              <a:spcBef>
                <a:spcPts val="0"/>
              </a:spcBef>
              <a:spcAft>
                <a:spcPts val="600"/>
              </a:spcAft>
              <a:buClr>
                <a:srgbClr val="FF0066"/>
              </a:buClr>
              <a:buSzPct val="85000"/>
              <a:buFont typeface="+mj-lt"/>
              <a:buAutoNum type="alphaLcPeriod"/>
            </a:pPr>
            <a:r>
              <a:rPr lang="ru-RU" sz="3000" dirty="0" smtClean="0">
                <a:solidFill>
                  <a:srgbClr val="000099"/>
                </a:solidFill>
              </a:rPr>
              <a:t>взаимодействующая сторона, которая инициирует информационный обмен, либо всегда является претендентом, либо всегда является проверяющей стороной (такой случай не возможен при реализации обоюдной аутентификации);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27100" y="939800"/>
            <a:ext cx="8001000" cy="536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625475" indent="-533400" algn="l">
              <a:lnSpc>
                <a:spcPts val="3700"/>
              </a:lnSpc>
              <a:spcBef>
                <a:spcPts val="0"/>
              </a:spcBef>
              <a:spcAft>
                <a:spcPts val="600"/>
              </a:spcAft>
              <a:buClr>
                <a:srgbClr val="FF0066"/>
              </a:buClr>
              <a:buSzPct val="85000"/>
              <a:buFont typeface="+mj-lt"/>
              <a:buAutoNum type="alphaLcPeriod" startAt="2"/>
            </a:pPr>
            <a:r>
              <a:rPr lang="ru-RU" sz="3000" dirty="0" smtClean="0">
                <a:solidFill>
                  <a:srgbClr val="000099"/>
                </a:solidFill>
              </a:rPr>
              <a:t>формируемая претендентом ВИАУ для обмена варьируется в соответствие с его ролью в качестве инициатора запроса процедуры аутентификации или в качестве отвечающей стороны на приглашение пройти процедуру аутентификации. Такое отличие позволяет проверяющей стороне обнаружить описанный выше перехват.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971550" y="2139950"/>
            <a:ext cx="7921625" cy="389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800"/>
              </a:lnSpc>
            </a:pPr>
            <a:r>
              <a:rPr lang="ru-RU" sz="3200" dirty="0" smtClean="0">
                <a:solidFill>
                  <a:srgbClr val="000099"/>
                </a:solidFill>
              </a:rPr>
              <a:t>В этом варианте атаки </a:t>
            </a:r>
            <a:r>
              <a:rPr lang="ru-RU" sz="3200" i="1" dirty="0" smtClean="0">
                <a:solidFill>
                  <a:srgbClr val="FF0066"/>
                </a:solidFill>
              </a:rPr>
              <a:t>нарушитель располагается в середине соединения</a:t>
            </a:r>
            <a:r>
              <a:rPr lang="ru-RU" sz="3200" dirty="0" smtClean="0">
                <a:solidFill>
                  <a:srgbClr val="000099"/>
                </a:solidFill>
              </a:rPr>
              <a:t> (рис. 3.7), по которому осуществляется аутентификационный обмен, перехватывает ВИАУ и ретранслирует её, беря на себя роль инициатора.</a:t>
            </a:r>
            <a:endParaRPr lang="ru-RU" sz="3000" dirty="0">
              <a:solidFill>
                <a:srgbClr val="000099"/>
              </a:solidFill>
            </a:endParaRP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793750" y="895350"/>
            <a:ext cx="8350250" cy="10802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600" b="1" i="1" dirty="0" smtClean="0">
                <a:solidFill>
                  <a:srgbClr val="FF3300"/>
                </a:solidFill>
                <a:latin typeface="+mn-lt"/>
              </a:rPr>
              <a:t>1.8.2.2. Атаки типа «подмена», в которых нарушитель выступает в роли отвечающей стороны</a:t>
            </a:r>
            <a:endParaRPr lang="en-GB" sz="2600" b="1" i="1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Text Box 2"/>
          <p:cNvSpPr txBox="1">
            <a:spLocks noChangeArrowheads="1"/>
          </p:cNvSpPr>
          <p:nvPr/>
        </p:nvSpPr>
        <p:spPr bwMode="auto">
          <a:xfrm>
            <a:off x="882650" y="5384800"/>
            <a:ext cx="8045450" cy="10002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2600"/>
              </a:lnSpc>
            </a:pPr>
            <a:r>
              <a:rPr lang="ru-RU" sz="2400" b="1" dirty="0">
                <a:solidFill>
                  <a:srgbClr val="C00000"/>
                </a:solidFill>
              </a:rPr>
              <a:t>Рис</a:t>
            </a:r>
            <a:r>
              <a:rPr lang="ru-RU" sz="2400" b="1" dirty="0" smtClean="0">
                <a:solidFill>
                  <a:srgbClr val="C00000"/>
                </a:solidFill>
              </a:rPr>
              <a:t>. 3.7. Атака типа «подмена», в которой нарушитель выступает в роли отвечающей стороны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971550" y="673100"/>
            <a:ext cx="7904163" cy="4581132"/>
            <a:chOff x="971550" y="717550"/>
            <a:chExt cx="7904163" cy="4581132"/>
          </a:xfrm>
        </p:grpSpPr>
        <p:cxnSp>
          <p:nvCxnSpPr>
            <p:cNvPr id="304136" name="AutoShape 8"/>
            <p:cNvCxnSpPr>
              <a:cxnSpLocks noChangeShapeType="1"/>
              <a:stCxn id="304148" idx="3"/>
              <a:endCxn id="304155" idx="2"/>
            </p:cNvCxnSpPr>
            <p:nvPr/>
          </p:nvCxnSpPr>
          <p:spPr bwMode="auto">
            <a:xfrm flipV="1">
              <a:off x="7169150" y="2979738"/>
              <a:ext cx="545307" cy="1427163"/>
            </a:xfrm>
            <a:prstGeom prst="bentConnector2">
              <a:avLst/>
            </a:prstGeom>
            <a:noFill/>
            <a:ln w="38100">
              <a:solidFill>
                <a:srgbClr val="FF6600"/>
              </a:solidFill>
              <a:prstDash val="dash"/>
              <a:miter lim="800000"/>
              <a:headEnd type="triangle" w="lg" len="lg"/>
              <a:tailEnd type="triangle" w="lg" len="lg"/>
            </a:ln>
          </p:spPr>
        </p:cxnSp>
        <p:sp>
          <p:nvSpPr>
            <p:cNvPr id="304138" name="Text Box 10"/>
            <p:cNvSpPr txBox="1">
              <a:spLocks noChangeArrowheads="1"/>
            </p:cNvSpPr>
            <p:nvPr/>
          </p:nvSpPr>
          <p:spPr bwMode="auto">
            <a:xfrm>
              <a:off x="971550" y="939800"/>
              <a:ext cx="2322513" cy="62786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ru-RU" altLang="zh-CN" sz="2400" b="1" i="1" dirty="0" smtClean="0">
                  <a:solidFill>
                    <a:srgbClr val="CC0099"/>
                  </a:solidFill>
                  <a:latin typeface="Arial" charset="0"/>
                  <a:cs typeface="Arial" charset="0"/>
                </a:rPr>
                <a:t>А</a:t>
              </a:r>
            </a:p>
            <a:p>
              <a:pPr>
                <a:lnSpc>
                  <a:spcPct val="85000"/>
                </a:lnSpc>
              </a:pPr>
              <a:r>
                <a:rPr lang="ru-RU" altLang="zh-CN" sz="2400" b="1" dirty="0" smtClean="0">
                  <a:solidFill>
                    <a:srgbClr val="CC0099"/>
                  </a:solidFill>
                  <a:latin typeface="Arial" charset="0"/>
                  <a:cs typeface="Arial" charset="0"/>
                </a:rPr>
                <a:t>Инициатор</a:t>
              </a:r>
              <a:endParaRPr lang="ru-RU" sz="1800" b="1" i="1" dirty="0">
                <a:solidFill>
                  <a:srgbClr val="FF0066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04144" name="Rectangle 16"/>
            <p:cNvSpPr>
              <a:spLocks noChangeArrowheads="1"/>
            </p:cNvSpPr>
            <p:nvPr/>
          </p:nvSpPr>
          <p:spPr bwMode="auto">
            <a:xfrm>
              <a:off x="971550" y="1651000"/>
              <a:ext cx="2284413" cy="1338263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00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4145" name="AutoShape 17"/>
            <p:cNvSpPr>
              <a:spLocks noChangeArrowheads="1"/>
            </p:cNvSpPr>
            <p:nvPr/>
          </p:nvSpPr>
          <p:spPr bwMode="auto">
            <a:xfrm>
              <a:off x="1116013" y="1879601"/>
              <a:ext cx="2016125" cy="97155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4146" name="Text Box 18"/>
            <p:cNvSpPr txBox="1">
              <a:spLocks noChangeArrowheads="1"/>
            </p:cNvSpPr>
            <p:nvPr/>
          </p:nvSpPr>
          <p:spPr bwMode="auto">
            <a:xfrm>
              <a:off x="1104900" y="2139950"/>
              <a:ext cx="2016125" cy="4342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wrap="square" lIns="0" tIns="0" rIns="0" bIns="0">
              <a:noAutofit/>
            </a:bodyPr>
            <a:lstStyle/>
            <a:p>
              <a:r>
                <a:rPr lang="ru-RU" altLang="zh-CN" b="1" i="1" dirty="0" smtClean="0">
                  <a:solidFill>
                    <a:srgbClr val="CC0099"/>
                  </a:solidFill>
                  <a:latin typeface="Arial" charset="0"/>
                  <a:cs typeface="Arial" charset="0"/>
                </a:rPr>
                <a:t>А</a:t>
              </a:r>
            </a:p>
          </p:txBody>
        </p:sp>
        <p:sp>
          <p:nvSpPr>
            <p:cNvPr id="304147" name="Text Box 19"/>
            <p:cNvSpPr txBox="1">
              <a:spLocks noChangeArrowheads="1"/>
            </p:cNvSpPr>
            <p:nvPr/>
          </p:nvSpPr>
          <p:spPr bwMode="auto">
            <a:xfrm>
              <a:off x="1993900" y="3429000"/>
              <a:ext cx="5911850" cy="28777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ru-RU" altLang="zh-CN" sz="2200" b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Отвечающая сторона </a:t>
              </a:r>
              <a:r>
                <a:rPr lang="ru-RU" altLang="zh-CN" sz="2200" b="1" i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– С – </a:t>
              </a:r>
              <a:r>
                <a:rPr lang="ru-RU" sz="2200" b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Инициатор</a:t>
              </a:r>
              <a:endParaRPr lang="ru-RU" sz="2200" b="1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04139" name="Text Box 11"/>
            <p:cNvSpPr txBox="1">
              <a:spLocks noChangeArrowheads="1"/>
            </p:cNvSpPr>
            <p:nvPr/>
          </p:nvSpPr>
          <p:spPr bwMode="auto">
            <a:xfrm>
              <a:off x="6527800" y="717550"/>
              <a:ext cx="2347913" cy="88639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wrap="square" lIns="0" tIns="0" rIns="0" bIns="0" anchor="ctr" anchorCtr="1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ru-RU" altLang="zh-CN" sz="2400" b="1" i="1" dirty="0" smtClean="0">
                  <a:solidFill>
                    <a:srgbClr val="CC0099"/>
                  </a:solidFill>
                  <a:latin typeface="Arial" charset="0"/>
                  <a:cs typeface="Arial" charset="0"/>
                </a:rPr>
                <a:t>В</a:t>
              </a:r>
            </a:p>
            <a:p>
              <a:pPr>
                <a:lnSpc>
                  <a:spcPct val="80000"/>
                </a:lnSpc>
              </a:pPr>
              <a:r>
                <a:rPr lang="ru-RU" sz="2400" b="1" dirty="0" smtClean="0">
                  <a:solidFill>
                    <a:srgbClr val="CC0099"/>
                  </a:solidFill>
                  <a:latin typeface="Arial" charset="0"/>
                  <a:cs typeface="Arial" charset="0"/>
                </a:rPr>
                <a:t>Отвечающая сторона</a:t>
              </a:r>
              <a:endParaRPr lang="ru-RU" sz="2400" b="1" dirty="0">
                <a:solidFill>
                  <a:srgbClr val="FF0066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04155" name="Rectangle 27"/>
            <p:cNvSpPr>
              <a:spLocks noChangeArrowheads="1"/>
            </p:cNvSpPr>
            <p:nvPr/>
          </p:nvSpPr>
          <p:spPr bwMode="auto">
            <a:xfrm>
              <a:off x="6572250" y="1647825"/>
              <a:ext cx="2284413" cy="1331913"/>
            </a:xfrm>
            <a:prstGeom prst="rect">
              <a:avLst/>
            </a:prstGeom>
            <a:solidFill>
              <a:srgbClr val="CCECFF"/>
            </a:solidFill>
            <a:ln w="41275">
              <a:solidFill>
                <a:srgbClr val="CC00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4156" name="AutoShape 28"/>
            <p:cNvSpPr>
              <a:spLocks noChangeArrowheads="1"/>
            </p:cNvSpPr>
            <p:nvPr/>
          </p:nvSpPr>
          <p:spPr bwMode="auto">
            <a:xfrm>
              <a:off x="6716713" y="1870076"/>
              <a:ext cx="2016125" cy="97155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4157" name="Text Box 29"/>
            <p:cNvSpPr txBox="1">
              <a:spLocks noChangeArrowheads="1"/>
            </p:cNvSpPr>
            <p:nvPr/>
          </p:nvSpPr>
          <p:spPr bwMode="auto">
            <a:xfrm>
              <a:off x="6750050" y="2139950"/>
              <a:ext cx="1955800" cy="4308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wrap="square" lIns="0" tIns="0" rIns="0" bIns="0">
              <a:spAutoFit/>
            </a:bodyPr>
            <a:lstStyle/>
            <a:p>
              <a:r>
                <a:rPr lang="ru-RU" altLang="zh-CN" b="1" i="1" dirty="0" smtClean="0">
                  <a:solidFill>
                    <a:srgbClr val="CC0099"/>
                  </a:solidFill>
                  <a:latin typeface="Arial" charset="0"/>
                  <a:cs typeface="Arial" charset="0"/>
                </a:rPr>
                <a:t>В</a:t>
              </a:r>
            </a:p>
          </p:txBody>
        </p:sp>
        <p:sp>
          <p:nvSpPr>
            <p:cNvPr id="304148" name="Rectangle 20"/>
            <p:cNvSpPr>
              <a:spLocks noChangeArrowheads="1"/>
            </p:cNvSpPr>
            <p:nvPr/>
          </p:nvSpPr>
          <p:spPr bwMode="auto">
            <a:xfrm>
              <a:off x="2705100" y="3917951"/>
              <a:ext cx="4464050" cy="977900"/>
            </a:xfrm>
            <a:prstGeom prst="rect">
              <a:avLst/>
            </a:prstGeom>
            <a:solidFill>
              <a:srgbClr val="FFDBB7"/>
            </a:solidFill>
            <a:ln w="57150">
              <a:solidFill>
                <a:srgbClr val="C00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4159" name="AutoShape 31"/>
            <p:cNvSpPr>
              <a:spLocks noChangeArrowheads="1"/>
            </p:cNvSpPr>
            <p:nvPr/>
          </p:nvSpPr>
          <p:spPr bwMode="auto">
            <a:xfrm>
              <a:off x="5016500" y="4140200"/>
              <a:ext cx="2016125" cy="5334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4162" name="AutoShape 34"/>
            <p:cNvSpPr>
              <a:spLocks noChangeArrowheads="1"/>
            </p:cNvSpPr>
            <p:nvPr/>
          </p:nvSpPr>
          <p:spPr bwMode="auto">
            <a:xfrm>
              <a:off x="2838450" y="4140200"/>
              <a:ext cx="2016125" cy="53340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4163" name="Text Box 35"/>
            <p:cNvSpPr txBox="1">
              <a:spLocks noChangeArrowheads="1"/>
            </p:cNvSpPr>
            <p:nvPr/>
          </p:nvSpPr>
          <p:spPr bwMode="auto">
            <a:xfrm>
              <a:off x="2882900" y="4273550"/>
              <a:ext cx="188277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wrap="square" lIns="0" tIns="0" rIns="0" bIns="0">
              <a:spAutoFit/>
            </a:bodyPr>
            <a:lstStyle/>
            <a:p>
              <a:r>
                <a:rPr lang="ru-RU" altLang="zh-CN" sz="2000" b="1" i="1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В(С)</a:t>
              </a:r>
            </a:p>
          </p:txBody>
        </p:sp>
        <p:sp>
          <p:nvSpPr>
            <p:cNvPr id="40" name="Text Box 35"/>
            <p:cNvSpPr txBox="1">
              <a:spLocks noChangeArrowheads="1"/>
            </p:cNvSpPr>
            <p:nvPr/>
          </p:nvSpPr>
          <p:spPr bwMode="auto">
            <a:xfrm>
              <a:off x="5060950" y="4273550"/>
              <a:ext cx="1927225" cy="30777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wrap="square" lIns="0" tIns="0" rIns="0" bIns="0">
              <a:spAutoFit/>
            </a:bodyPr>
            <a:lstStyle/>
            <a:p>
              <a:r>
                <a:rPr lang="ru-RU" altLang="zh-CN" sz="2000" b="1" i="1" dirty="0" smtClean="0">
                  <a:solidFill>
                    <a:srgbClr val="C00000"/>
                  </a:solidFill>
                  <a:latin typeface="Arial" charset="0"/>
                  <a:cs typeface="Arial" charset="0"/>
                </a:rPr>
                <a:t>А(С)</a:t>
              </a:r>
            </a:p>
          </p:txBody>
        </p:sp>
        <p:cxnSp>
          <p:nvCxnSpPr>
            <p:cNvPr id="41" name="AutoShape 8"/>
            <p:cNvCxnSpPr>
              <a:cxnSpLocks noChangeShapeType="1"/>
              <a:stCxn id="304148" idx="1"/>
              <a:endCxn id="304144" idx="2"/>
            </p:cNvCxnSpPr>
            <p:nvPr/>
          </p:nvCxnSpPr>
          <p:spPr bwMode="auto">
            <a:xfrm rot="10800000">
              <a:off x="2113758" y="2989263"/>
              <a:ext cx="591343" cy="1417638"/>
            </a:xfrm>
            <a:prstGeom prst="bentConnector2">
              <a:avLst/>
            </a:prstGeom>
            <a:noFill/>
            <a:ln w="38100">
              <a:solidFill>
                <a:srgbClr val="FF6600"/>
              </a:solidFill>
              <a:prstDash val="dash"/>
              <a:miter lim="800000"/>
              <a:headEnd type="triangle" w="lg" len="lg"/>
              <a:tailEnd type="triangle" w="lg" len="lg"/>
            </a:ln>
          </p:spPr>
        </p:cxnSp>
        <p:sp>
          <p:nvSpPr>
            <p:cNvPr id="48" name="Text Box 19"/>
            <p:cNvSpPr txBox="1">
              <a:spLocks noChangeArrowheads="1"/>
            </p:cNvSpPr>
            <p:nvPr/>
          </p:nvSpPr>
          <p:spPr bwMode="auto">
            <a:xfrm>
              <a:off x="3194050" y="4984750"/>
              <a:ext cx="3529013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ru-RU" sz="2400" b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Нарушитель</a:t>
              </a:r>
              <a:endParaRPr lang="ru-RU" sz="2400" b="1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927100" y="1117600"/>
            <a:ext cx="7921625" cy="4961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900"/>
              </a:lnSpc>
            </a:pPr>
            <a:r>
              <a:rPr lang="ru-RU" sz="3200" dirty="0" smtClean="0">
                <a:solidFill>
                  <a:srgbClr val="000099"/>
                </a:solidFill>
              </a:rPr>
              <a:t>Этот вариант атаки можно осуществить, </a:t>
            </a:r>
            <a:r>
              <a:rPr lang="ru-RU" sz="3200" i="1" dirty="0" smtClean="0">
                <a:solidFill>
                  <a:srgbClr val="FF0066"/>
                </a:solidFill>
              </a:rPr>
              <a:t>либо в нужное время и в нужном месте </a:t>
            </a:r>
            <a:r>
              <a:rPr lang="ru-RU" sz="3200" dirty="0" smtClean="0">
                <a:solidFill>
                  <a:srgbClr val="000099"/>
                </a:solidFill>
              </a:rPr>
              <a:t>(в этом случае нарушитель(и) выжидает(ют), когда отвечающая сторона сделает ошибку), </a:t>
            </a:r>
            <a:r>
              <a:rPr lang="ru-RU" sz="3200" i="1" dirty="0" smtClean="0">
                <a:solidFill>
                  <a:srgbClr val="FF0066"/>
                </a:solidFill>
              </a:rPr>
              <a:t>либо систематически </a:t>
            </a:r>
            <a:r>
              <a:rPr lang="ru-RU" sz="3200" dirty="0" smtClean="0">
                <a:solidFill>
                  <a:srgbClr val="000099"/>
                </a:solidFill>
              </a:rPr>
              <a:t>(в этом случае нарушитель объявляет, что он является отвечающей стороной, например, в таблице размещения основных ресурсов).</a:t>
            </a:r>
            <a:endParaRPr lang="ru-RU" sz="30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927100" y="1117600"/>
            <a:ext cx="7921625" cy="48474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4200"/>
              </a:lnSpc>
            </a:pPr>
            <a:r>
              <a:rPr lang="ru-RU" sz="4000" i="1" dirty="0" smtClean="0">
                <a:solidFill>
                  <a:srgbClr val="FF0066"/>
                </a:solidFill>
              </a:rPr>
              <a:t>Основной способ парирования такого варианта атак </a:t>
            </a:r>
            <a:r>
              <a:rPr lang="ru-RU" sz="4000" dirty="0" smtClean="0">
                <a:solidFill>
                  <a:srgbClr val="000099"/>
                </a:solidFill>
              </a:rPr>
              <a:t>основан на использовании дополнительной службы (обеспечения целостности или конфиденциальности) в течение последующих процедур обмена данными.</a:t>
            </a:r>
            <a:endParaRPr lang="ru-RU" sz="40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927100" y="984250"/>
            <a:ext cx="7921625" cy="5334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200"/>
              </a:lnSpc>
            </a:pPr>
            <a:r>
              <a:rPr lang="ru-RU" i="1" dirty="0" smtClean="0">
                <a:solidFill>
                  <a:srgbClr val="FF0066"/>
                </a:solidFill>
              </a:rPr>
              <a:t>ВИАУ для обмена должна комбинироваться с некоторой иной информацией</a:t>
            </a:r>
            <a:r>
              <a:rPr lang="ru-RU" dirty="0" smtClean="0">
                <a:solidFill>
                  <a:srgbClr val="000099"/>
                </a:solidFill>
              </a:rPr>
              <a:t>, предоставляющей возможность претенденту и проверяющей стороне, которые пытаются подтвердить, что они являются легитимными участниками информационного взаимодействия, сформировать ключ. Затем сформированный ключ может использоваться при реализации криптографического способа обеспечения целостности или конфиденциальности.</a:t>
            </a:r>
            <a:endParaRPr lang="ru-RU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927100" y="806450"/>
            <a:ext cx="7966075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600"/>
              </a:lnSpc>
            </a:pPr>
            <a:r>
              <a:rPr lang="ru-RU" sz="3000" i="1" dirty="0" smtClean="0">
                <a:solidFill>
                  <a:srgbClr val="FF0066"/>
                </a:solidFill>
              </a:rPr>
              <a:t>Другой способ нейтрализации такого варианта атак </a:t>
            </a:r>
            <a:r>
              <a:rPr lang="ru-RU" sz="3000" dirty="0" smtClean="0">
                <a:solidFill>
                  <a:srgbClr val="000099"/>
                </a:solidFill>
              </a:rPr>
              <a:t>является очень важным в тех сетях передачи данных, которые не являются объектом, с точки зрения, внутреннего перехвата, т.е. сеть всегда доставляет данные неизменными и по корректному адресу. В такой ситуации атака может быть предотвращена путём встраивания сетевых адресов в ВИАУ для обмена (например, подписание сетевого адреса).</a:t>
            </a:r>
            <a:endParaRPr lang="ru-RU" sz="30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474" name="Text Box 2"/>
          <p:cNvSpPr txBox="1">
            <a:spLocks noChangeArrowheads="1"/>
          </p:cNvSpPr>
          <p:nvPr/>
        </p:nvSpPr>
        <p:spPr bwMode="auto">
          <a:xfrm>
            <a:off x="971550" y="1295400"/>
            <a:ext cx="7921625" cy="4657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3400" i="1" dirty="0">
                <a:solidFill>
                  <a:srgbClr val="FF0066"/>
                </a:solidFill>
              </a:rPr>
              <a:t>Проверенная подлинность объекта именуется аутентифицированной (подтвержденной) подлинностью</a:t>
            </a:r>
            <a:r>
              <a:rPr lang="ru-RU" sz="3400" dirty="0">
                <a:solidFill>
                  <a:srgbClr val="000099"/>
                </a:solidFill>
              </a:rPr>
              <a:t>.</a:t>
            </a:r>
          </a:p>
          <a:p>
            <a:r>
              <a:rPr lang="ru-RU" sz="3400" dirty="0">
                <a:solidFill>
                  <a:srgbClr val="000099"/>
                </a:solidFill>
              </a:rPr>
              <a:t>Примеры взаимодействующих сторон информационного соединения, которые могут быть идентифицированы и в последующем аутентифицированы, следующие:</a:t>
            </a:r>
          </a:p>
        </p:txBody>
      </p:sp>
      <p:sp>
        <p:nvSpPr>
          <p:cNvPr id="233476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498" name="Text Box 2"/>
          <p:cNvSpPr txBox="1">
            <a:spLocks noChangeArrowheads="1"/>
          </p:cNvSpPr>
          <p:nvPr/>
        </p:nvSpPr>
        <p:spPr bwMode="auto">
          <a:xfrm>
            <a:off x="971550" y="984250"/>
            <a:ext cx="7921625" cy="51798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>
            <a:spAutoFit/>
          </a:bodyPr>
          <a:lstStyle/>
          <a:p>
            <a:pPr marL="355600" indent="-355600" algn="l">
              <a:lnSpc>
                <a:spcPct val="95000"/>
              </a:lnSpc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q"/>
            </a:pPr>
            <a:r>
              <a:rPr lang="ru-RU" sz="3600" dirty="0">
                <a:solidFill>
                  <a:srgbClr val="000099"/>
                </a:solidFill>
              </a:rPr>
              <a:t>пользователи (граждане, физические лица, персоны);</a:t>
            </a:r>
          </a:p>
          <a:p>
            <a:pPr marL="355600" indent="-355600" algn="l">
              <a:lnSpc>
                <a:spcPct val="95000"/>
              </a:lnSpc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q"/>
            </a:pPr>
            <a:r>
              <a:rPr lang="ru-RU" sz="3600" dirty="0">
                <a:solidFill>
                  <a:srgbClr val="000099"/>
                </a:solidFill>
              </a:rPr>
              <a:t>процессы;</a:t>
            </a:r>
          </a:p>
          <a:p>
            <a:pPr marL="355600" indent="-355600" algn="l">
              <a:lnSpc>
                <a:spcPct val="95000"/>
              </a:lnSpc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q"/>
            </a:pPr>
            <a:r>
              <a:rPr lang="ru-RU" sz="3600" dirty="0">
                <a:solidFill>
                  <a:srgbClr val="000099"/>
                </a:solidFill>
              </a:rPr>
              <a:t>реальные открытые системы;</a:t>
            </a:r>
          </a:p>
          <a:p>
            <a:pPr marL="355600" indent="-355600" algn="l">
              <a:lnSpc>
                <a:spcPct val="95000"/>
              </a:lnSpc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q"/>
            </a:pPr>
            <a:r>
              <a:rPr lang="ru-RU" sz="3600" dirty="0">
                <a:solidFill>
                  <a:srgbClr val="000099"/>
                </a:solidFill>
              </a:rPr>
              <a:t>логические объекты каждого из уровней </a:t>
            </a:r>
            <a:r>
              <a:rPr lang="ru-RU" sz="3600" dirty="0" smtClean="0">
                <a:solidFill>
                  <a:srgbClr val="000099"/>
                </a:solidFill>
              </a:rPr>
              <a:t>ЭМВОС или Интернет-архитектуры;</a:t>
            </a:r>
            <a:endParaRPr lang="ru-RU" sz="3600" dirty="0">
              <a:solidFill>
                <a:srgbClr val="000099"/>
              </a:solidFill>
            </a:endParaRPr>
          </a:p>
          <a:p>
            <a:pPr marL="355600" indent="-355600" algn="l">
              <a:lnSpc>
                <a:spcPct val="95000"/>
              </a:lnSpc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q"/>
            </a:pPr>
            <a:r>
              <a:rPr lang="ru-RU" sz="3600" dirty="0">
                <a:solidFill>
                  <a:srgbClr val="000099"/>
                </a:solidFill>
              </a:rPr>
              <a:t>организации (юридические лица).</a:t>
            </a:r>
          </a:p>
        </p:txBody>
      </p:sp>
      <p:sp>
        <p:nvSpPr>
          <p:cNvPr id="234499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22" name="Text Box 2"/>
          <p:cNvSpPr txBox="1">
            <a:spLocks noChangeArrowheads="1"/>
          </p:cNvSpPr>
          <p:nvPr/>
        </p:nvSpPr>
        <p:spPr bwMode="auto">
          <a:xfrm>
            <a:off x="971550" y="1304925"/>
            <a:ext cx="7921625" cy="4873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3200" i="1">
                <a:solidFill>
                  <a:srgbClr val="FF0066"/>
                </a:solidFill>
              </a:rPr>
              <a:t>Уникальные идентификаторы (УИД)</a:t>
            </a:r>
            <a:r>
              <a:rPr lang="ru-RU" sz="3200">
                <a:solidFill>
                  <a:srgbClr val="000099"/>
                </a:solidFill>
              </a:rPr>
              <a:t> должны быть однозначными в границах конкретного сетевого сегмента безопасности (ССБ). УИД позволяют отличить взаимодействующую сторону информационного соединения от других возможных сторон в границах одного и того же ССБ одним из следующих способов:</a:t>
            </a:r>
          </a:p>
        </p:txBody>
      </p:sp>
      <p:sp>
        <p:nvSpPr>
          <p:cNvPr id="235523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546" name="Text Box 2"/>
          <p:cNvSpPr txBox="1">
            <a:spLocks noChangeArrowheads="1"/>
          </p:cNvSpPr>
          <p:nvPr/>
        </p:nvSpPr>
        <p:spPr bwMode="auto">
          <a:xfrm>
            <a:off x="971550" y="1122363"/>
            <a:ext cx="7921625" cy="5049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>
            <a:spAutoFit/>
          </a:bodyPr>
          <a:lstStyle/>
          <a:p>
            <a:pPr marL="355600" indent="-355600" algn="l">
              <a:lnSpc>
                <a:spcPct val="105000"/>
              </a:lnSpc>
              <a:spcBef>
                <a:spcPct val="10000"/>
              </a:spcBef>
              <a:buClr>
                <a:srgbClr val="FF0066"/>
              </a:buClr>
              <a:buSzPct val="70000"/>
              <a:buFont typeface="Wingdings" pitchFamily="2" charset="2"/>
              <a:buAutoNum type="arabicPeriod"/>
            </a:pPr>
            <a:r>
              <a:rPr lang="ru-RU" sz="2600" i="1">
                <a:solidFill>
                  <a:srgbClr val="FF0066"/>
                </a:solidFill>
              </a:rPr>
              <a:t>в случае низкого уровня кластеризации</a:t>
            </a:r>
            <a:r>
              <a:rPr lang="ru-RU" sz="2600">
                <a:solidFill>
                  <a:srgbClr val="000099"/>
                </a:solidFill>
              </a:rPr>
              <a:t>, благодаря принадлежности к группе объектов, учитывая их равнозначность при решении задачи аутентификации (в этом случае вся группа объектов рассматривается как одна взаимодействующая сторона информационного соединения, имеющая один УИД);</a:t>
            </a:r>
          </a:p>
          <a:p>
            <a:pPr marL="355600" indent="-355600" algn="l">
              <a:lnSpc>
                <a:spcPct val="105000"/>
              </a:lnSpc>
              <a:spcBef>
                <a:spcPct val="10000"/>
              </a:spcBef>
              <a:buClr>
                <a:srgbClr val="FF0066"/>
              </a:buClr>
              <a:buSzPct val="70000"/>
              <a:buFont typeface="Wingdings" pitchFamily="2" charset="2"/>
              <a:buAutoNum type="arabicPeriod"/>
            </a:pPr>
            <a:r>
              <a:rPr lang="ru-RU" sz="2600" i="1">
                <a:solidFill>
                  <a:srgbClr val="FF0066"/>
                </a:solidFill>
              </a:rPr>
              <a:t>в случае высокого уровня кластеризации</a:t>
            </a:r>
            <a:r>
              <a:rPr lang="ru-RU" sz="2600">
                <a:solidFill>
                  <a:srgbClr val="000099"/>
                </a:solidFill>
              </a:rPr>
              <a:t> идентифицируется один и только один объект.</a:t>
            </a:r>
          </a:p>
        </p:txBody>
      </p:sp>
      <p:sp>
        <p:nvSpPr>
          <p:cNvPr id="236547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570" name="Text Box 2"/>
          <p:cNvSpPr txBox="1">
            <a:spLocks noChangeArrowheads="1"/>
          </p:cNvSpPr>
          <p:nvPr/>
        </p:nvSpPr>
        <p:spPr bwMode="auto">
          <a:xfrm>
            <a:off x="971550" y="1028700"/>
            <a:ext cx="79216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i="1" dirty="0">
                <a:solidFill>
                  <a:srgbClr val="FF0066"/>
                </a:solidFill>
              </a:rPr>
              <a:t>Когда между различными ССБ осуществляется процедура аутентификации</a:t>
            </a:r>
            <a:r>
              <a:rPr lang="ru-RU" dirty="0">
                <a:solidFill>
                  <a:srgbClr val="000099"/>
                </a:solidFill>
              </a:rPr>
              <a:t>, тогда УИД может быть не приемлемым для однозначной идентификации объекта, так как различные администрации, управляющие этими ССБ, могут использовать те же самые УИД. В этом случае УИД должен использоваться совместно с идентификаторами ССБ с целью присвоения каждому сетевому объекту своего уникального идентификатора. </a:t>
            </a:r>
          </a:p>
        </p:txBody>
      </p:sp>
      <p:sp>
        <p:nvSpPr>
          <p:cNvPr id="237571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594" name="Text Box 2"/>
          <p:cNvSpPr txBox="1">
            <a:spLocks noChangeArrowheads="1"/>
          </p:cNvSpPr>
          <p:nvPr/>
        </p:nvSpPr>
        <p:spPr bwMode="auto">
          <a:xfrm>
            <a:off x="971550" y="950913"/>
            <a:ext cx="7921625" cy="876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buClr>
                <a:srgbClr val="FF0066"/>
              </a:buClr>
              <a:buSzPct val="80000"/>
              <a:buFont typeface="Wingdings" pitchFamily="2" charset="2"/>
              <a:buNone/>
            </a:pPr>
            <a:r>
              <a:rPr lang="ru-RU" sz="3200">
                <a:solidFill>
                  <a:srgbClr val="000099"/>
                </a:solidFill>
              </a:rPr>
              <a:t>Типичными примерами УИД являются:</a:t>
            </a:r>
          </a:p>
        </p:txBody>
      </p:sp>
      <p:sp>
        <p:nvSpPr>
          <p:cNvPr id="238595" name="Text Box 3"/>
          <p:cNvSpPr txBox="1">
            <a:spLocks noChangeArrowheads="1"/>
          </p:cNvSpPr>
          <p:nvPr/>
        </p:nvSpPr>
        <p:spPr bwMode="auto">
          <a:xfrm>
            <a:off x="971550" y="1862138"/>
            <a:ext cx="7921625" cy="4452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>
            <a:spAutoFit/>
          </a:bodyPr>
          <a:lstStyle/>
          <a:p>
            <a:pPr marL="271463" indent="-271463" algn="l">
              <a:lnSpc>
                <a:spcPct val="90000"/>
              </a:lnSpc>
              <a:spcBef>
                <a:spcPct val="15000"/>
              </a:spcBef>
              <a:buClr>
                <a:srgbClr val="FF0066"/>
              </a:buClr>
              <a:buSzPct val="70000"/>
              <a:buFont typeface="Wingdings" pitchFamily="2" charset="2"/>
              <a:buChar char="q"/>
            </a:pPr>
            <a:r>
              <a:rPr lang="ru-RU" sz="3000">
                <a:solidFill>
                  <a:srgbClr val="000099"/>
                </a:solidFill>
              </a:rPr>
              <a:t>имена в рамках распределённых прикладных служб;</a:t>
            </a:r>
          </a:p>
          <a:p>
            <a:pPr marL="271463" indent="-271463" algn="l">
              <a:lnSpc>
                <a:spcPct val="90000"/>
              </a:lnSpc>
              <a:spcBef>
                <a:spcPct val="15000"/>
              </a:spcBef>
              <a:buClr>
                <a:srgbClr val="FF0066"/>
              </a:buClr>
              <a:buSzPct val="70000"/>
              <a:buFont typeface="Wingdings" pitchFamily="2" charset="2"/>
              <a:buChar char="q"/>
            </a:pPr>
            <a:r>
              <a:rPr lang="ru-RU" sz="3000">
                <a:solidFill>
                  <a:srgbClr val="000099"/>
                </a:solidFill>
              </a:rPr>
              <a:t>сетевые адреса;</a:t>
            </a:r>
          </a:p>
          <a:p>
            <a:pPr marL="271463" indent="-271463" algn="l">
              <a:lnSpc>
                <a:spcPct val="90000"/>
              </a:lnSpc>
              <a:spcBef>
                <a:spcPct val="15000"/>
              </a:spcBef>
              <a:buClr>
                <a:srgbClr val="FF0066"/>
              </a:buClr>
              <a:buSzPct val="70000"/>
              <a:buFont typeface="Wingdings" pitchFamily="2" charset="2"/>
              <a:buChar char="q"/>
            </a:pPr>
            <a:r>
              <a:rPr lang="ru-RU" sz="3000">
                <a:solidFill>
                  <a:srgbClr val="000099"/>
                </a:solidFill>
              </a:rPr>
              <a:t>названия прикладных процессов и прикладных объектов;</a:t>
            </a:r>
          </a:p>
          <a:p>
            <a:pPr marL="271463" indent="-271463" algn="l">
              <a:lnSpc>
                <a:spcPct val="90000"/>
              </a:lnSpc>
              <a:spcBef>
                <a:spcPct val="15000"/>
              </a:spcBef>
              <a:buClr>
                <a:srgbClr val="FF0066"/>
              </a:buClr>
              <a:buSzPct val="70000"/>
              <a:buFont typeface="Wingdings" pitchFamily="2" charset="2"/>
              <a:buChar char="q"/>
            </a:pPr>
            <a:r>
              <a:rPr lang="ru-RU" sz="3000">
                <a:solidFill>
                  <a:srgbClr val="000099"/>
                </a:solidFill>
              </a:rPr>
              <a:t>идентификаторы объектов;</a:t>
            </a:r>
          </a:p>
          <a:p>
            <a:pPr marL="271463" indent="-271463" algn="l">
              <a:lnSpc>
                <a:spcPct val="90000"/>
              </a:lnSpc>
              <a:spcBef>
                <a:spcPct val="15000"/>
              </a:spcBef>
              <a:buClr>
                <a:srgbClr val="FF0066"/>
              </a:buClr>
              <a:buSzPct val="70000"/>
              <a:buFont typeface="Wingdings" pitchFamily="2" charset="2"/>
              <a:buChar char="q"/>
            </a:pPr>
            <a:r>
              <a:rPr lang="ru-RU" sz="3000">
                <a:solidFill>
                  <a:srgbClr val="000099"/>
                </a:solidFill>
              </a:rPr>
              <a:t>персональные имена (уникальные в рамках конкретного ССБ);</a:t>
            </a:r>
          </a:p>
          <a:p>
            <a:pPr marL="271463" indent="-271463" algn="l">
              <a:lnSpc>
                <a:spcPct val="90000"/>
              </a:lnSpc>
              <a:spcBef>
                <a:spcPct val="15000"/>
              </a:spcBef>
              <a:buClr>
                <a:srgbClr val="FF0066"/>
              </a:buClr>
              <a:buSzPct val="70000"/>
              <a:buFont typeface="Wingdings" pitchFamily="2" charset="2"/>
              <a:buChar char="q"/>
            </a:pPr>
            <a:r>
              <a:rPr lang="ru-RU" sz="3000">
                <a:solidFill>
                  <a:srgbClr val="000099"/>
                </a:solidFill>
              </a:rPr>
              <a:t>номера паспортов или электронных средств социальной защиты.</a:t>
            </a:r>
          </a:p>
        </p:txBody>
      </p:sp>
      <p:sp>
        <p:nvSpPr>
          <p:cNvPr id="238596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618" name="Text Box 2"/>
          <p:cNvSpPr txBox="1">
            <a:spLocks noChangeArrowheads="1"/>
          </p:cNvSpPr>
          <p:nvPr/>
        </p:nvSpPr>
        <p:spPr bwMode="auto">
          <a:xfrm>
            <a:off x="971550" y="1698625"/>
            <a:ext cx="7921625" cy="4592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105000"/>
              </a:lnSpc>
            </a:pPr>
            <a:r>
              <a:rPr lang="ru-RU" sz="2600">
                <a:solidFill>
                  <a:srgbClr val="000099"/>
                </a:solidFill>
              </a:rPr>
              <a:t>Термин </a:t>
            </a:r>
            <a:r>
              <a:rPr lang="ru-RU" sz="2600" i="1">
                <a:solidFill>
                  <a:srgbClr val="FF0066"/>
                </a:solidFill>
              </a:rPr>
              <a:t>претендент</a:t>
            </a:r>
            <a:r>
              <a:rPr lang="ru-RU" sz="2600">
                <a:solidFill>
                  <a:srgbClr val="000099"/>
                </a:solidFill>
              </a:rPr>
              <a:t> </a:t>
            </a:r>
            <a:r>
              <a:rPr lang="ru-RU" sz="2600" i="1">
                <a:solidFill>
                  <a:srgbClr val="FF0066"/>
                </a:solidFill>
              </a:rPr>
              <a:t>(объект аутентификации, предъявляющий права, </a:t>
            </a:r>
            <a:r>
              <a:rPr lang="en-US" sz="2600" i="1">
                <a:solidFill>
                  <a:srgbClr val="FF0066"/>
                </a:solidFill>
              </a:rPr>
              <a:t>claimant</a:t>
            </a:r>
            <a:r>
              <a:rPr lang="ru-RU" sz="2600" i="1">
                <a:solidFill>
                  <a:srgbClr val="FF0066"/>
                </a:solidFill>
              </a:rPr>
              <a:t>)</a:t>
            </a:r>
            <a:r>
              <a:rPr lang="ru-RU" sz="2600">
                <a:solidFill>
                  <a:srgbClr val="000099"/>
                </a:solidFill>
              </a:rPr>
              <a:t> используется для определения объекта, который является или представляет взаимодействующую сторону информационного обмена для проведения в отношении него процедуры аутентификации. Претендент обладает функциями, которые необходимо инициализировать от имени взаимодействующей стороны в течение процедуры аутентификации.</a:t>
            </a:r>
          </a:p>
        </p:txBody>
      </p:sp>
      <p:sp>
        <p:nvSpPr>
          <p:cNvPr id="239619" name="Rectangle 3"/>
          <p:cNvSpPr>
            <a:spLocks noChangeArrowheads="1"/>
          </p:cNvSpPr>
          <p:nvPr/>
        </p:nvSpPr>
        <p:spPr bwMode="auto">
          <a:xfrm>
            <a:off x="755650" y="765175"/>
            <a:ext cx="83883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b="1" i="1">
                <a:solidFill>
                  <a:srgbClr val="FF3300"/>
                </a:solidFill>
                <a:latin typeface="Arial" charset="0"/>
              </a:rPr>
              <a:t>1.1.2. Объекты и субъекты</a:t>
            </a:r>
          </a:p>
          <a:p>
            <a:pPr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b="1" i="1">
                <a:solidFill>
                  <a:srgbClr val="FF3300"/>
                </a:solidFill>
                <a:latin typeface="Arial" charset="0"/>
              </a:rPr>
              <a:t>аутентификации</a:t>
            </a:r>
            <a:endParaRPr lang="en-GB" b="1" i="1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39620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642" name="Text Box 2"/>
          <p:cNvSpPr txBox="1">
            <a:spLocks noChangeArrowheads="1"/>
          </p:cNvSpPr>
          <p:nvPr/>
        </p:nvSpPr>
        <p:spPr bwMode="auto">
          <a:xfrm>
            <a:off x="971550" y="1268413"/>
            <a:ext cx="792162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105000"/>
              </a:lnSpc>
            </a:pPr>
            <a:r>
              <a:rPr lang="ru-RU">
                <a:solidFill>
                  <a:srgbClr val="000099"/>
                </a:solidFill>
              </a:rPr>
              <a:t>Термин </a:t>
            </a:r>
            <a:r>
              <a:rPr lang="ru-RU" i="1">
                <a:solidFill>
                  <a:srgbClr val="FF0066"/>
                </a:solidFill>
              </a:rPr>
              <a:t>проверяющая сторона (субъект аутентификации, </a:t>
            </a:r>
            <a:r>
              <a:rPr lang="en-US" i="1">
                <a:solidFill>
                  <a:srgbClr val="FF0066"/>
                </a:solidFill>
              </a:rPr>
              <a:t>verifier</a:t>
            </a:r>
            <a:r>
              <a:rPr lang="ru-RU" i="1">
                <a:solidFill>
                  <a:srgbClr val="FF0066"/>
                </a:solidFill>
              </a:rPr>
              <a:t>)</a:t>
            </a:r>
            <a:r>
              <a:rPr lang="ru-RU">
                <a:solidFill>
                  <a:srgbClr val="000099"/>
                </a:solidFill>
              </a:rPr>
              <a:t> используется для определения субъекта, который является или представляет взаимодействующую сторону информационного обмена, которая запрашивает подтверждение подлинности. Субъект аутентификации обладает функциями, которые необходимо инициализировать в течение процедуры аутентификации.</a:t>
            </a:r>
          </a:p>
        </p:txBody>
      </p:sp>
      <p:sp>
        <p:nvSpPr>
          <p:cNvPr id="240644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666" name="Text Box 2"/>
          <p:cNvSpPr txBox="1">
            <a:spLocks noChangeArrowheads="1"/>
          </p:cNvSpPr>
          <p:nvPr/>
        </p:nvSpPr>
        <p:spPr bwMode="auto">
          <a:xfrm>
            <a:off x="927100" y="1117600"/>
            <a:ext cx="7921625" cy="4886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105000"/>
              </a:lnSpc>
            </a:pPr>
            <a:r>
              <a:rPr lang="ru-RU" sz="3400" dirty="0">
                <a:solidFill>
                  <a:srgbClr val="000099"/>
                </a:solidFill>
              </a:rPr>
              <a:t>Взаимодействующая сторона информационного обмена, участвующая в </a:t>
            </a:r>
            <a:r>
              <a:rPr lang="ru-RU" sz="3400" i="1" dirty="0">
                <a:solidFill>
                  <a:srgbClr val="FF0066"/>
                </a:solidFill>
              </a:rPr>
              <a:t>обоюдной аутентификации</a:t>
            </a:r>
            <a:r>
              <a:rPr lang="ru-RU" sz="3400" dirty="0">
                <a:solidFill>
                  <a:srgbClr val="000099"/>
                </a:solidFill>
              </a:rPr>
              <a:t>, будет выступать в двух ролях одновременно, а именно как </a:t>
            </a:r>
            <a:r>
              <a:rPr lang="ru-RU" sz="3400" i="1" dirty="0">
                <a:solidFill>
                  <a:srgbClr val="FF0066"/>
                </a:solidFill>
              </a:rPr>
              <a:t>претендент (объект аутентификации)</a:t>
            </a:r>
            <a:r>
              <a:rPr lang="ru-RU" sz="3400" dirty="0">
                <a:solidFill>
                  <a:srgbClr val="000099"/>
                </a:solidFill>
              </a:rPr>
              <a:t> и </a:t>
            </a:r>
            <a:r>
              <a:rPr lang="ru-RU" sz="3400" i="1" dirty="0">
                <a:solidFill>
                  <a:srgbClr val="FF0066"/>
                </a:solidFill>
              </a:rPr>
              <a:t>как проверяющая сторона (субъект аутентификации)</a:t>
            </a:r>
            <a:r>
              <a:rPr lang="ru-RU" sz="3400" dirty="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241667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74759" name="Text Box 7"/>
          <p:cNvSpPr txBox="1">
            <a:spLocks noChangeArrowheads="1"/>
          </p:cNvSpPr>
          <p:nvPr/>
        </p:nvSpPr>
        <p:spPr bwMode="auto">
          <a:xfrm>
            <a:off x="928662" y="1071546"/>
            <a:ext cx="7921625" cy="5086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4000"/>
              </a:lnSpc>
            </a:pPr>
            <a:r>
              <a:rPr lang="ru-RU" sz="3200" dirty="0" smtClean="0">
                <a:solidFill>
                  <a:srgbClr val="000099"/>
                </a:solidFill>
              </a:rPr>
              <a:t>Во многих реальных прикладных системах предъявляются </a:t>
            </a:r>
            <a:r>
              <a:rPr lang="ru-RU" sz="3200" i="1" dirty="0" smtClean="0">
                <a:solidFill>
                  <a:srgbClr val="FF0066"/>
                </a:solidFill>
              </a:rPr>
              <a:t>требования по обеспечению безопасности</a:t>
            </a:r>
            <a:r>
              <a:rPr lang="ru-RU" sz="3200" dirty="0" smtClean="0">
                <a:solidFill>
                  <a:srgbClr val="000099"/>
                </a:solidFill>
              </a:rPr>
              <a:t>, основанные от корректности идентификации привлекаемых участников информационного взаимодействия. Такие требования могут включать защиту имущества и ресурсов от несанкционированного (неавторизованного) доступа (НСД).</a:t>
            </a:r>
            <a:endParaRPr lang="ru-RU" sz="30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690" name="Text Box 2"/>
          <p:cNvSpPr txBox="1">
            <a:spLocks noChangeArrowheads="1"/>
          </p:cNvSpPr>
          <p:nvPr/>
        </p:nvSpPr>
        <p:spPr bwMode="auto">
          <a:xfrm>
            <a:off x="971550" y="1117600"/>
            <a:ext cx="7921625" cy="5081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4000"/>
              </a:lnSpc>
            </a:pPr>
            <a:r>
              <a:rPr lang="ru-RU" sz="3000" dirty="0">
                <a:solidFill>
                  <a:srgbClr val="000099"/>
                </a:solidFill>
              </a:rPr>
              <a:t>Термин </a:t>
            </a:r>
            <a:r>
              <a:rPr lang="ru-RU" sz="3000" i="1" dirty="0">
                <a:solidFill>
                  <a:srgbClr val="FF0066"/>
                </a:solidFill>
              </a:rPr>
              <a:t>доверенная третья сторона (ДТС, </a:t>
            </a:r>
            <a:r>
              <a:rPr lang="en-US" sz="3000" i="1" dirty="0">
                <a:solidFill>
                  <a:srgbClr val="FF0066"/>
                </a:solidFill>
              </a:rPr>
              <a:t>trusted third party</a:t>
            </a:r>
            <a:r>
              <a:rPr lang="ru-RU" sz="3000" i="1" dirty="0">
                <a:solidFill>
                  <a:srgbClr val="FF0066"/>
                </a:solidFill>
              </a:rPr>
              <a:t>)</a:t>
            </a:r>
            <a:r>
              <a:rPr lang="ru-RU" sz="3000" dirty="0">
                <a:solidFill>
                  <a:srgbClr val="000099"/>
                </a:solidFill>
              </a:rPr>
              <a:t> используется для определения центра безопасности (ЦБ) или его представителя, которому доверяют обе взаимодействующие стороны, относительно его деятельности по обеспечению безопасности. В данном случае </a:t>
            </a:r>
            <a:r>
              <a:rPr lang="ru-RU" sz="3000" i="1" dirty="0">
                <a:solidFill>
                  <a:srgbClr val="FF0066"/>
                </a:solidFill>
              </a:rPr>
              <a:t>ДТС обеспечивает проведение процедуры аутентификации</a:t>
            </a:r>
            <a:r>
              <a:rPr lang="ru-RU" sz="3000" dirty="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242691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714" name="Text Box 2"/>
          <p:cNvSpPr txBox="1">
            <a:spLocks noChangeArrowheads="1"/>
          </p:cNvSpPr>
          <p:nvPr/>
        </p:nvSpPr>
        <p:spPr bwMode="auto">
          <a:xfrm>
            <a:off x="971550" y="1490663"/>
            <a:ext cx="7921625" cy="44783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105000"/>
              </a:lnSpc>
            </a:pPr>
            <a:r>
              <a:rPr lang="ru-RU" sz="4000">
                <a:solidFill>
                  <a:srgbClr val="000099"/>
                </a:solidFill>
              </a:rPr>
              <a:t>(</a:t>
            </a:r>
            <a:r>
              <a:rPr lang="ru-RU" sz="4000" i="1" u="sng">
                <a:solidFill>
                  <a:srgbClr val="FF0066"/>
                </a:solidFill>
              </a:rPr>
              <a:t>Примечание</a:t>
            </a:r>
            <a:r>
              <a:rPr lang="ru-RU" sz="4000" i="1">
                <a:solidFill>
                  <a:srgbClr val="FF0066"/>
                </a:solidFill>
              </a:rPr>
              <a:t>. </a:t>
            </a:r>
            <a:r>
              <a:rPr lang="ru-RU" sz="4000" i="1">
                <a:solidFill>
                  <a:srgbClr val="FF0000"/>
                </a:solidFill>
              </a:rPr>
              <a:t>Претендент</a:t>
            </a:r>
            <a:r>
              <a:rPr lang="ru-RU" sz="4000" i="1">
                <a:solidFill>
                  <a:srgbClr val="FF0066"/>
                </a:solidFill>
              </a:rPr>
              <a:t> и </a:t>
            </a:r>
            <a:r>
              <a:rPr lang="ru-RU" sz="4000" i="1">
                <a:solidFill>
                  <a:srgbClr val="FF0000"/>
                </a:solidFill>
              </a:rPr>
              <a:t>проверяющая сторона</a:t>
            </a:r>
            <a:r>
              <a:rPr lang="ru-RU" sz="4000" i="1">
                <a:solidFill>
                  <a:srgbClr val="FF0066"/>
                </a:solidFill>
              </a:rPr>
              <a:t> могут уточняться в нескольких функциональных компонентах, возможно принадлежащим различным открытым системам</a:t>
            </a:r>
            <a:r>
              <a:rPr lang="ru-RU" sz="4000">
                <a:solidFill>
                  <a:srgbClr val="000099"/>
                </a:solidFill>
              </a:rPr>
              <a:t>.)</a:t>
            </a:r>
            <a:r>
              <a:rPr lang="ru-RU" sz="4000"/>
              <a:t> </a:t>
            </a:r>
          </a:p>
        </p:txBody>
      </p:sp>
      <p:sp>
        <p:nvSpPr>
          <p:cNvPr id="243715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738" name="Text Box 2"/>
          <p:cNvSpPr txBox="1">
            <a:spLocks noChangeArrowheads="1"/>
          </p:cNvSpPr>
          <p:nvPr/>
        </p:nvSpPr>
        <p:spPr bwMode="auto">
          <a:xfrm>
            <a:off x="971550" y="1339850"/>
            <a:ext cx="7921625" cy="19492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800"/>
              </a:lnSpc>
            </a:pPr>
            <a:r>
              <a:rPr lang="ru-RU" sz="3200" dirty="0" smtClean="0">
                <a:solidFill>
                  <a:srgbClr val="000099"/>
                </a:solidFill>
              </a:rPr>
              <a:t>Существуют следующие </a:t>
            </a:r>
            <a:r>
              <a:rPr lang="ru-RU" sz="3200" i="1" dirty="0" smtClean="0">
                <a:solidFill>
                  <a:srgbClr val="FF0066"/>
                </a:solidFill>
              </a:rPr>
              <a:t>типы вспомогательной (аутентификационной) информации (ВИАУ, </a:t>
            </a:r>
            <a:r>
              <a:rPr lang="en-US" sz="3200" i="1" dirty="0" smtClean="0">
                <a:solidFill>
                  <a:srgbClr val="FF0066"/>
                </a:solidFill>
              </a:rPr>
              <a:t>authentication </a:t>
            </a:r>
            <a:r>
              <a:rPr lang="en-US" sz="3200" i="1" dirty="0">
                <a:solidFill>
                  <a:srgbClr val="FF0066"/>
                </a:solidFill>
              </a:rPr>
              <a:t>information</a:t>
            </a:r>
            <a:r>
              <a:rPr lang="ru-RU" sz="3200" i="1" dirty="0">
                <a:solidFill>
                  <a:srgbClr val="FF0066"/>
                </a:solidFill>
              </a:rPr>
              <a:t>):</a:t>
            </a:r>
          </a:p>
        </p:txBody>
      </p:sp>
      <p:sp>
        <p:nvSpPr>
          <p:cNvPr id="244739" name="Rectangle 3"/>
          <p:cNvSpPr>
            <a:spLocks noChangeArrowheads="1"/>
          </p:cNvSpPr>
          <p:nvPr/>
        </p:nvSpPr>
        <p:spPr bwMode="auto">
          <a:xfrm>
            <a:off x="755650" y="836613"/>
            <a:ext cx="83883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b="1" i="1">
                <a:solidFill>
                  <a:srgbClr val="FF3300"/>
                </a:solidFill>
                <a:latin typeface="Arial" charset="0"/>
              </a:rPr>
              <a:t>1.1.3. Аутентификационная информация</a:t>
            </a:r>
            <a:endParaRPr lang="en-GB" b="1" i="1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44740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244741" name="Text Box 5"/>
          <p:cNvSpPr txBox="1">
            <a:spLocks noChangeArrowheads="1"/>
          </p:cNvSpPr>
          <p:nvPr/>
        </p:nvSpPr>
        <p:spPr bwMode="auto">
          <a:xfrm>
            <a:off x="971550" y="3429000"/>
            <a:ext cx="7921625" cy="290848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>
            <a:spAutoFit/>
          </a:bodyPr>
          <a:lstStyle/>
          <a:p>
            <a:pPr marL="358775" indent="-358775" algn="l">
              <a:spcBef>
                <a:spcPct val="15000"/>
              </a:spcBef>
              <a:buClr>
                <a:srgbClr val="FF0066"/>
              </a:buClr>
              <a:buSzPct val="70000"/>
              <a:buFont typeface="Wingdings" pitchFamily="2" charset="2"/>
              <a:buChar char="q"/>
            </a:pPr>
            <a:r>
              <a:rPr lang="ru-RU" sz="3000" dirty="0" smtClean="0">
                <a:solidFill>
                  <a:srgbClr val="000099"/>
                </a:solidFill>
              </a:rPr>
              <a:t>ВИАУ </a:t>
            </a:r>
            <a:r>
              <a:rPr lang="ru-RU" sz="3000" dirty="0">
                <a:solidFill>
                  <a:srgbClr val="000099"/>
                </a:solidFill>
              </a:rPr>
              <a:t>для обмена в течение информационного взаимодействия </a:t>
            </a:r>
            <a:r>
              <a:rPr lang="ru-RU" sz="3000" dirty="0" smtClean="0">
                <a:solidFill>
                  <a:srgbClr val="000099"/>
                </a:solidFill>
              </a:rPr>
              <a:t>(ВИАУ </a:t>
            </a:r>
            <a:r>
              <a:rPr lang="ru-RU" sz="3000" dirty="0">
                <a:solidFill>
                  <a:srgbClr val="000099"/>
                </a:solidFill>
              </a:rPr>
              <a:t>для обмена);</a:t>
            </a:r>
          </a:p>
          <a:p>
            <a:pPr marL="358775" indent="-358775" algn="l">
              <a:spcBef>
                <a:spcPct val="15000"/>
              </a:spcBef>
              <a:buClr>
                <a:srgbClr val="FF0066"/>
              </a:buClr>
              <a:buSzPct val="70000"/>
              <a:buFont typeface="Wingdings" pitchFamily="2" charset="2"/>
              <a:buChar char="q"/>
            </a:pPr>
            <a:r>
              <a:rPr lang="ru-RU" sz="3000" dirty="0">
                <a:solidFill>
                  <a:srgbClr val="000099"/>
                </a:solidFill>
              </a:rPr>
              <a:t>предъявляемая </a:t>
            </a:r>
            <a:r>
              <a:rPr lang="ru-RU" sz="3000" dirty="0" smtClean="0">
                <a:solidFill>
                  <a:srgbClr val="000099"/>
                </a:solidFill>
              </a:rPr>
              <a:t>ВИАУ;</a:t>
            </a:r>
            <a:endParaRPr lang="ru-RU" sz="3000" dirty="0">
              <a:solidFill>
                <a:srgbClr val="000099"/>
              </a:solidFill>
            </a:endParaRPr>
          </a:p>
          <a:p>
            <a:pPr marL="358775" indent="-358775" algn="l">
              <a:spcBef>
                <a:spcPct val="15000"/>
              </a:spcBef>
              <a:buClr>
                <a:srgbClr val="FF0066"/>
              </a:buClr>
              <a:buSzPct val="70000"/>
              <a:buFont typeface="Wingdings" pitchFamily="2" charset="2"/>
              <a:buChar char="q"/>
            </a:pPr>
            <a:r>
              <a:rPr lang="ru-RU" sz="3000" dirty="0" smtClean="0">
                <a:solidFill>
                  <a:srgbClr val="000099"/>
                </a:solidFill>
              </a:rPr>
              <a:t>ВИАУ </a:t>
            </a:r>
            <a:r>
              <a:rPr lang="ru-RU" sz="3000" dirty="0">
                <a:solidFill>
                  <a:srgbClr val="000099"/>
                </a:solidFill>
              </a:rPr>
              <a:t>для процедуры проверки (проверочная </a:t>
            </a:r>
            <a:r>
              <a:rPr lang="ru-RU" sz="3000" dirty="0" smtClean="0">
                <a:solidFill>
                  <a:srgbClr val="000099"/>
                </a:solidFill>
              </a:rPr>
              <a:t>ВИАУ).</a:t>
            </a:r>
            <a:endParaRPr lang="ru-RU" sz="30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62" name="Text Box 2"/>
          <p:cNvSpPr txBox="1">
            <a:spLocks noChangeArrowheads="1"/>
          </p:cNvSpPr>
          <p:nvPr/>
        </p:nvSpPr>
        <p:spPr bwMode="auto">
          <a:xfrm>
            <a:off x="971550" y="984250"/>
            <a:ext cx="7921625" cy="50811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4000"/>
              </a:lnSpc>
            </a:pPr>
            <a:r>
              <a:rPr lang="ru-RU" sz="3000" dirty="0">
                <a:solidFill>
                  <a:srgbClr val="000099"/>
                </a:solidFill>
              </a:rPr>
              <a:t>Термин </a:t>
            </a:r>
            <a:r>
              <a:rPr lang="ru-RU" sz="3000" i="1" dirty="0" smtClean="0">
                <a:solidFill>
                  <a:srgbClr val="FF0066"/>
                </a:solidFill>
              </a:rPr>
              <a:t>ВИАУ </a:t>
            </a:r>
            <a:r>
              <a:rPr lang="ru-RU" sz="3000" i="1" dirty="0">
                <a:solidFill>
                  <a:srgbClr val="FF0066"/>
                </a:solidFill>
              </a:rPr>
              <a:t>для обмена в течение информационного взаимодействия</a:t>
            </a:r>
            <a:r>
              <a:rPr lang="ru-RU" sz="3000" dirty="0">
                <a:solidFill>
                  <a:srgbClr val="000099"/>
                </a:solidFill>
              </a:rPr>
              <a:t> используется для определения последовательности из одной или нескольких частных процедур обмена </a:t>
            </a:r>
            <a:r>
              <a:rPr lang="ru-RU" sz="3000" dirty="0" smtClean="0">
                <a:solidFill>
                  <a:srgbClr val="000099"/>
                </a:solidFill>
              </a:rPr>
              <a:t>ВИАУ </a:t>
            </a:r>
            <a:r>
              <a:rPr lang="ru-RU" sz="3000" dirty="0">
                <a:solidFill>
                  <a:srgbClr val="000099"/>
                </a:solidFill>
              </a:rPr>
              <a:t>в целях проведения процедуры </a:t>
            </a:r>
            <a:r>
              <a:rPr lang="ru-RU" sz="3000" dirty="0" smtClean="0">
                <a:solidFill>
                  <a:srgbClr val="000099"/>
                </a:solidFill>
              </a:rPr>
              <a:t>аутентификации. На </a:t>
            </a:r>
            <a:r>
              <a:rPr lang="ru-RU" sz="3000" dirty="0">
                <a:solidFill>
                  <a:srgbClr val="000099"/>
                </a:solidFill>
              </a:rPr>
              <a:t>рис</a:t>
            </a:r>
            <a:r>
              <a:rPr lang="ru-RU" sz="3000" dirty="0" smtClean="0">
                <a:solidFill>
                  <a:srgbClr val="000099"/>
                </a:solidFill>
              </a:rPr>
              <a:t>. 3.1 </a:t>
            </a:r>
            <a:r>
              <a:rPr lang="ru-RU" sz="3000" dirty="0">
                <a:solidFill>
                  <a:srgbClr val="000099"/>
                </a:solidFill>
              </a:rPr>
              <a:t>показаны взаимосвязи между претендентом, проверяющей стороной и ДТС, а также три типа </a:t>
            </a:r>
            <a:r>
              <a:rPr lang="ru-RU" sz="3000" dirty="0" smtClean="0">
                <a:solidFill>
                  <a:srgbClr val="000099"/>
                </a:solidFill>
              </a:rPr>
              <a:t>ВИАУ.</a:t>
            </a:r>
            <a:endParaRPr lang="ru-RU" sz="3000" dirty="0">
              <a:solidFill>
                <a:srgbClr val="000099"/>
              </a:solidFill>
            </a:endParaRPr>
          </a:p>
        </p:txBody>
      </p:sp>
      <p:sp>
        <p:nvSpPr>
          <p:cNvPr id="245764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6" name="Text Box 2"/>
          <p:cNvSpPr txBox="1">
            <a:spLocks noChangeArrowheads="1"/>
          </p:cNvSpPr>
          <p:nvPr/>
        </p:nvSpPr>
        <p:spPr bwMode="auto">
          <a:xfrm>
            <a:off x="971550" y="5661025"/>
            <a:ext cx="7921625" cy="8842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2000" dirty="0">
                <a:solidFill>
                  <a:srgbClr val="CC0000"/>
                </a:solidFill>
              </a:rPr>
              <a:t>Рис</a:t>
            </a:r>
            <a:r>
              <a:rPr lang="ru-RU" sz="2000" dirty="0" smtClean="0">
                <a:solidFill>
                  <a:srgbClr val="CC0000"/>
                </a:solidFill>
              </a:rPr>
              <a:t>. 3.1</a:t>
            </a:r>
            <a:r>
              <a:rPr lang="ru-RU" sz="2000" dirty="0">
                <a:solidFill>
                  <a:srgbClr val="CC0000"/>
                </a:solidFill>
              </a:rPr>
              <a:t>. Связи между претендентом, проверяющей стороной и ДТС, а также типы </a:t>
            </a:r>
            <a:r>
              <a:rPr lang="ru-RU" sz="2000" dirty="0" smtClean="0">
                <a:solidFill>
                  <a:srgbClr val="CC0000"/>
                </a:solidFill>
              </a:rPr>
              <a:t>ВИАУ</a:t>
            </a:r>
            <a:endParaRPr lang="ru-RU" sz="2000" dirty="0">
              <a:solidFill>
                <a:srgbClr val="CC0000"/>
              </a:solidFill>
            </a:endParaRPr>
          </a:p>
          <a:p>
            <a:r>
              <a:rPr lang="ru-RU" sz="1800" dirty="0">
                <a:solidFill>
                  <a:srgbClr val="CC0000"/>
                </a:solidFill>
              </a:rPr>
              <a:t>(</a:t>
            </a:r>
            <a:r>
              <a:rPr lang="ru-RU" sz="1800" i="1" u="sng" dirty="0">
                <a:solidFill>
                  <a:srgbClr val="FF0066"/>
                </a:solidFill>
              </a:rPr>
              <a:t>Примечание</a:t>
            </a:r>
            <a:r>
              <a:rPr lang="ru-RU" sz="1800" i="1" dirty="0">
                <a:solidFill>
                  <a:srgbClr val="FF0066"/>
                </a:solidFill>
              </a:rPr>
              <a:t>. В некоторых случаях ДТС может не участвовать.</a:t>
            </a:r>
            <a:r>
              <a:rPr lang="ru-RU" sz="1800" dirty="0">
                <a:solidFill>
                  <a:srgbClr val="CC0000"/>
                </a:solidFill>
              </a:rPr>
              <a:t>)</a:t>
            </a:r>
          </a:p>
        </p:txBody>
      </p:sp>
      <p:sp>
        <p:nvSpPr>
          <p:cNvPr id="246787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246847" name="Group 63"/>
          <p:cNvGrpSpPr>
            <a:grpSpLocks/>
          </p:cNvGrpSpPr>
          <p:nvPr/>
        </p:nvGrpSpPr>
        <p:grpSpPr bwMode="auto">
          <a:xfrm>
            <a:off x="900113" y="620713"/>
            <a:ext cx="8062912" cy="4927600"/>
            <a:chOff x="567" y="330"/>
            <a:chExt cx="5079" cy="3104"/>
          </a:xfrm>
        </p:grpSpPr>
        <p:sp>
          <p:nvSpPr>
            <p:cNvPr id="246843" name="Rectangle 59"/>
            <p:cNvSpPr>
              <a:spLocks noChangeArrowheads="1"/>
            </p:cNvSpPr>
            <p:nvPr/>
          </p:nvSpPr>
          <p:spPr bwMode="auto">
            <a:xfrm>
              <a:off x="1791" y="2568"/>
              <a:ext cx="2812" cy="86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6842" name="Rectangle 58"/>
            <p:cNvSpPr>
              <a:spLocks noChangeArrowheads="1"/>
            </p:cNvSpPr>
            <p:nvPr/>
          </p:nvSpPr>
          <p:spPr bwMode="auto">
            <a:xfrm>
              <a:off x="1746" y="2523"/>
              <a:ext cx="2812" cy="86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cxnSp>
          <p:nvCxnSpPr>
            <p:cNvPr id="246789" name="AutoShape 5"/>
            <p:cNvCxnSpPr>
              <a:cxnSpLocks noChangeShapeType="1"/>
            </p:cNvCxnSpPr>
            <p:nvPr/>
          </p:nvCxnSpPr>
          <p:spPr bwMode="auto">
            <a:xfrm>
              <a:off x="2096" y="1264"/>
              <a:ext cx="2022" cy="0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prstDash val="dash"/>
              <a:round/>
              <a:headEnd type="triangle" w="lg" len="lg"/>
              <a:tailEnd type="triangle" w="lg" len="lg"/>
            </a:ln>
          </p:spPr>
        </p:cxnSp>
        <p:cxnSp>
          <p:nvCxnSpPr>
            <p:cNvPr id="246791" name="AutoShape 7"/>
            <p:cNvCxnSpPr>
              <a:cxnSpLocks noChangeShapeType="1"/>
              <a:stCxn id="246814" idx="3"/>
              <a:endCxn id="246831" idx="2"/>
            </p:cNvCxnSpPr>
            <p:nvPr/>
          </p:nvCxnSpPr>
          <p:spPr bwMode="auto">
            <a:xfrm flipV="1">
              <a:off x="4526" y="1796"/>
              <a:ext cx="299" cy="1115"/>
            </a:xfrm>
            <a:prstGeom prst="bentConnector2">
              <a:avLst/>
            </a:prstGeom>
            <a:noFill/>
            <a:ln w="38100">
              <a:solidFill>
                <a:srgbClr val="CC3300"/>
              </a:solidFill>
              <a:prstDash val="dash"/>
              <a:miter lim="800000"/>
              <a:headEnd type="triangle" w="lg" len="lg"/>
              <a:tailEnd type="triangle" w="lg" len="lg"/>
            </a:ln>
          </p:spPr>
        </p:cxnSp>
        <p:cxnSp>
          <p:nvCxnSpPr>
            <p:cNvPr id="246792" name="AutoShape 8"/>
            <p:cNvCxnSpPr>
              <a:cxnSpLocks noChangeShapeType="1"/>
              <a:stCxn id="246814" idx="1"/>
              <a:endCxn id="246797" idx="2"/>
            </p:cNvCxnSpPr>
            <p:nvPr/>
          </p:nvCxnSpPr>
          <p:spPr bwMode="auto">
            <a:xfrm rot="10800000">
              <a:off x="1377" y="1800"/>
              <a:ext cx="311" cy="1111"/>
            </a:xfrm>
            <a:prstGeom prst="bentConnector2">
              <a:avLst/>
            </a:prstGeom>
            <a:noFill/>
            <a:ln w="38100">
              <a:solidFill>
                <a:srgbClr val="CC3300"/>
              </a:solidFill>
              <a:prstDash val="dash"/>
              <a:miter lim="800000"/>
              <a:headEnd type="triangle" w="lg" len="lg"/>
              <a:tailEnd type="triangle" w="lg" len="lg"/>
            </a:ln>
          </p:spPr>
        </p:cxnSp>
        <p:sp>
          <p:nvSpPr>
            <p:cNvPr id="246793" name="Text Box 9"/>
            <p:cNvSpPr txBox="1">
              <a:spLocks noChangeArrowheads="1"/>
            </p:cNvSpPr>
            <p:nvPr/>
          </p:nvSpPr>
          <p:spPr bwMode="auto">
            <a:xfrm>
              <a:off x="657" y="436"/>
              <a:ext cx="1407" cy="3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ru-RU" altLang="zh-CN" sz="2400" b="1">
                  <a:solidFill>
                    <a:srgbClr val="CC0099"/>
                  </a:solidFill>
                  <a:latin typeface="Arial" charset="0"/>
                  <a:cs typeface="Arial" charset="0"/>
                </a:rPr>
                <a:t>Претендент</a:t>
              </a:r>
            </a:p>
            <a:p>
              <a:pPr>
                <a:lnSpc>
                  <a:spcPct val="85000"/>
                </a:lnSpc>
              </a:pPr>
              <a:r>
                <a:rPr lang="ru-RU" altLang="zh-CN" sz="1800" b="1" i="1">
                  <a:solidFill>
                    <a:srgbClr val="FF0066"/>
                  </a:solidFill>
                  <a:latin typeface="Arial" charset="0"/>
                  <a:cs typeface="Arial" charset="0"/>
                </a:rPr>
                <a:t>(объект)</a:t>
              </a:r>
              <a:endParaRPr lang="ru-RU" sz="1800" b="1" i="1">
                <a:solidFill>
                  <a:srgbClr val="FF0066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6794" name="Text Box 10"/>
            <p:cNvSpPr txBox="1">
              <a:spLocks noChangeArrowheads="1"/>
            </p:cNvSpPr>
            <p:nvPr/>
          </p:nvSpPr>
          <p:spPr bwMode="auto">
            <a:xfrm>
              <a:off x="4105" y="330"/>
              <a:ext cx="1451" cy="4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ru-RU" altLang="zh-CN" sz="2000" b="1">
                  <a:solidFill>
                    <a:srgbClr val="CC0099"/>
                  </a:solidFill>
                  <a:latin typeface="Arial" charset="0"/>
                  <a:cs typeface="Arial" charset="0"/>
                </a:rPr>
                <a:t>Поверяющая сторона</a:t>
              </a:r>
            </a:p>
            <a:p>
              <a:pPr>
                <a:lnSpc>
                  <a:spcPct val="80000"/>
                </a:lnSpc>
              </a:pPr>
              <a:r>
                <a:rPr lang="ru-RU" altLang="zh-CN" sz="1800" b="1" i="1">
                  <a:solidFill>
                    <a:srgbClr val="FF0066"/>
                  </a:solidFill>
                  <a:latin typeface="Arial" charset="0"/>
                  <a:cs typeface="Arial" charset="0"/>
                </a:rPr>
                <a:t>(субъект)</a:t>
              </a:r>
              <a:endParaRPr lang="ru-RU" sz="1800" b="1" i="1">
                <a:solidFill>
                  <a:srgbClr val="FF0066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246825" name="Group 41"/>
            <p:cNvGrpSpPr>
              <a:grpSpLocks/>
            </p:cNvGrpSpPr>
            <p:nvPr/>
          </p:nvGrpSpPr>
          <p:grpSpPr bwMode="auto">
            <a:xfrm>
              <a:off x="2426" y="709"/>
              <a:ext cx="1360" cy="443"/>
              <a:chOff x="2336" y="627"/>
              <a:chExt cx="1360" cy="443"/>
            </a:xfrm>
          </p:grpSpPr>
          <p:sp>
            <p:nvSpPr>
              <p:cNvPr id="246790" name="AutoShape 6"/>
              <p:cNvSpPr>
                <a:spLocks noChangeArrowheads="1"/>
              </p:cNvSpPr>
              <p:nvPr/>
            </p:nvSpPr>
            <p:spPr bwMode="auto">
              <a:xfrm>
                <a:off x="2336" y="627"/>
                <a:ext cx="1360" cy="443"/>
              </a:xfrm>
              <a:prstGeom prst="roundRect">
                <a:avLst>
                  <a:gd name="adj" fmla="val 16667"/>
                </a:avLst>
              </a:prstGeom>
              <a:solidFill>
                <a:srgbClr val="EBFFFF"/>
              </a:solidFill>
              <a:ln w="381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6795" name="Text Box 11"/>
              <p:cNvSpPr txBox="1">
                <a:spLocks noChangeArrowheads="1"/>
              </p:cNvSpPr>
              <p:nvPr/>
            </p:nvSpPr>
            <p:spPr bwMode="auto">
              <a:xfrm>
                <a:off x="2398" y="701"/>
                <a:ext cx="1270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3399FF"/>
                </a:outerShdw>
              </a:effec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ru-RU" altLang="zh-CN" sz="2000" b="1" dirty="0" smtClean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ВИАУ </a:t>
                </a:r>
                <a:r>
                  <a:rPr lang="ru-RU" altLang="zh-CN" sz="2000" b="1" dirty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для обмена</a:t>
                </a:r>
                <a:endParaRPr lang="ru-RU" sz="2000" b="1" dirty="0">
                  <a:solidFill>
                    <a:srgbClr val="CC0099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46829" name="Group 45"/>
            <p:cNvGrpSpPr>
              <a:grpSpLocks/>
            </p:cNvGrpSpPr>
            <p:nvPr/>
          </p:nvGrpSpPr>
          <p:grpSpPr bwMode="auto">
            <a:xfrm>
              <a:off x="657" y="849"/>
              <a:ext cx="1439" cy="938"/>
              <a:chOff x="657" y="849"/>
              <a:chExt cx="1439" cy="938"/>
            </a:xfrm>
          </p:grpSpPr>
          <p:sp>
            <p:nvSpPr>
              <p:cNvPr id="246797" name="Rectangle 13"/>
              <p:cNvSpPr>
                <a:spLocks noChangeArrowheads="1"/>
              </p:cNvSpPr>
              <p:nvPr/>
            </p:nvSpPr>
            <p:spPr bwMode="auto">
              <a:xfrm>
                <a:off x="657" y="849"/>
                <a:ext cx="1439" cy="938"/>
              </a:xfrm>
              <a:prstGeom prst="rect">
                <a:avLst/>
              </a:prstGeom>
              <a:solidFill>
                <a:srgbClr val="FFCCFF"/>
              </a:solidFill>
              <a:ln w="41275">
                <a:solidFill>
                  <a:srgbClr val="CC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6798" name="AutoShape 14"/>
              <p:cNvSpPr>
                <a:spLocks noChangeArrowheads="1"/>
              </p:cNvSpPr>
              <p:nvPr/>
            </p:nvSpPr>
            <p:spPr bwMode="auto">
              <a:xfrm>
                <a:off x="748" y="1088"/>
                <a:ext cx="1270" cy="612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381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6799" name="Text Box 15"/>
              <p:cNvSpPr txBox="1">
                <a:spLocks noChangeArrowheads="1"/>
              </p:cNvSpPr>
              <p:nvPr/>
            </p:nvSpPr>
            <p:spPr bwMode="auto">
              <a:xfrm>
                <a:off x="748" y="1207"/>
                <a:ext cx="127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3399FF"/>
                </a:outerShdw>
              </a:effec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4000"/>
                  </a:lnSpc>
                </a:pPr>
                <a:r>
                  <a:rPr lang="ru-RU" altLang="zh-CN" sz="1800" b="1" dirty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Предъявляемая </a:t>
                </a:r>
                <a:r>
                  <a:rPr lang="ru-RU" altLang="zh-CN" sz="1800" b="1" dirty="0" smtClean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ВИАУ</a:t>
                </a:r>
                <a:endParaRPr lang="ru-RU" sz="1800" b="1" dirty="0">
                  <a:solidFill>
                    <a:srgbClr val="CC0099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46810" name="Text Box 26"/>
            <p:cNvSpPr txBox="1">
              <a:spLocks noChangeArrowheads="1"/>
            </p:cNvSpPr>
            <p:nvPr/>
          </p:nvSpPr>
          <p:spPr bwMode="auto">
            <a:xfrm>
              <a:off x="2018" y="2069"/>
              <a:ext cx="2223" cy="34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u-RU" altLang="zh-CN" sz="2000" b="1">
                  <a:solidFill>
                    <a:srgbClr val="FF0000"/>
                  </a:solidFill>
                  <a:latin typeface="Arial" charset="0"/>
                  <a:cs typeface="Arial" charset="0"/>
                </a:rPr>
                <a:t>Третья(и) доверенная(ые)</a:t>
              </a:r>
            </a:p>
            <a:p>
              <a:pPr>
                <a:lnSpc>
                  <a:spcPct val="90000"/>
                </a:lnSpc>
              </a:pPr>
              <a:r>
                <a:rPr lang="ru-RU" altLang="zh-CN" sz="2000" b="1">
                  <a:solidFill>
                    <a:srgbClr val="FF0000"/>
                  </a:solidFill>
                  <a:latin typeface="Arial" charset="0"/>
                  <a:cs typeface="Arial" charset="0"/>
                </a:rPr>
                <a:t>сторона(ы)</a:t>
              </a:r>
              <a:endParaRPr lang="ru-RU" sz="2000" b="1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46814" name="Rectangle 30"/>
            <p:cNvSpPr>
              <a:spLocks noChangeArrowheads="1"/>
            </p:cNvSpPr>
            <p:nvPr/>
          </p:nvSpPr>
          <p:spPr bwMode="auto">
            <a:xfrm>
              <a:off x="1701" y="2478"/>
              <a:ext cx="2812" cy="866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46822" name="AutoShape 38"/>
            <p:cNvSpPr>
              <a:spLocks noChangeArrowheads="1"/>
            </p:cNvSpPr>
            <p:nvPr/>
          </p:nvSpPr>
          <p:spPr bwMode="auto">
            <a:xfrm>
              <a:off x="2365" y="1513"/>
              <a:ext cx="1484" cy="375"/>
            </a:xfrm>
            <a:prstGeom prst="wedgeRectCallout">
              <a:avLst>
                <a:gd name="adj1" fmla="val 104921"/>
                <a:gd name="adj2" fmla="val 76667"/>
              </a:avLst>
            </a:prstGeom>
            <a:noFill/>
            <a:ln w="19050">
              <a:solidFill>
                <a:srgbClr val="CC33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ru-RU" sz="3200">
                <a:solidFill>
                  <a:srgbClr val="CC0000"/>
                </a:solidFill>
              </a:endParaRPr>
            </a:p>
          </p:txBody>
        </p:sp>
        <p:sp>
          <p:nvSpPr>
            <p:cNvPr id="246823" name="AutoShape 39"/>
            <p:cNvSpPr>
              <a:spLocks noChangeArrowheads="1"/>
            </p:cNvSpPr>
            <p:nvPr/>
          </p:nvSpPr>
          <p:spPr bwMode="auto">
            <a:xfrm>
              <a:off x="2365" y="1513"/>
              <a:ext cx="1484" cy="375"/>
            </a:xfrm>
            <a:prstGeom prst="wedgeRectCallout">
              <a:avLst>
                <a:gd name="adj1" fmla="val 4042"/>
                <a:gd name="adj2" fmla="val -106801"/>
              </a:avLst>
            </a:prstGeom>
            <a:noFill/>
            <a:ln w="19050">
              <a:solidFill>
                <a:srgbClr val="CC33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ru-RU" sz="3200">
                <a:solidFill>
                  <a:srgbClr val="CC0000"/>
                </a:solidFill>
              </a:endParaRPr>
            </a:p>
          </p:txBody>
        </p:sp>
        <p:sp>
          <p:nvSpPr>
            <p:cNvPr id="246824" name="AutoShape 40"/>
            <p:cNvSpPr>
              <a:spLocks noChangeArrowheads="1"/>
            </p:cNvSpPr>
            <p:nvPr/>
          </p:nvSpPr>
          <p:spPr bwMode="auto">
            <a:xfrm>
              <a:off x="2365" y="1513"/>
              <a:ext cx="1484" cy="375"/>
            </a:xfrm>
            <a:prstGeom prst="wedgeRectCallout">
              <a:avLst>
                <a:gd name="adj1" fmla="val -102630"/>
                <a:gd name="adj2" fmla="val 79866"/>
              </a:avLst>
            </a:prstGeom>
            <a:noFill/>
            <a:ln w="19050">
              <a:solidFill>
                <a:srgbClr val="CC33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lnSpc>
                  <a:spcPct val="90000"/>
                </a:lnSpc>
              </a:pPr>
              <a:r>
                <a:rPr lang="ru-RU" altLang="zh-CN" sz="1800" b="1">
                  <a:solidFill>
                    <a:srgbClr val="CC0099"/>
                  </a:solidFill>
                  <a:latin typeface="Arial" charset="0"/>
                  <a:cs typeface="Arial" charset="0"/>
                </a:rPr>
                <a:t>Возможные потоки информации</a:t>
              </a:r>
              <a:endParaRPr lang="ru-RU" sz="1800" b="1">
                <a:solidFill>
                  <a:srgbClr val="CC0099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246826" name="Group 42"/>
            <p:cNvGrpSpPr>
              <a:grpSpLocks/>
            </p:cNvGrpSpPr>
            <p:nvPr/>
          </p:nvGrpSpPr>
          <p:grpSpPr bwMode="auto">
            <a:xfrm>
              <a:off x="567" y="2069"/>
              <a:ext cx="1360" cy="443"/>
              <a:chOff x="2336" y="627"/>
              <a:chExt cx="1360" cy="443"/>
            </a:xfrm>
          </p:grpSpPr>
          <p:sp>
            <p:nvSpPr>
              <p:cNvPr id="246827" name="AutoShape 43"/>
              <p:cNvSpPr>
                <a:spLocks noChangeArrowheads="1"/>
              </p:cNvSpPr>
              <p:nvPr/>
            </p:nvSpPr>
            <p:spPr bwMode="auto">
              <a:xfrm>
                <a:off x="2336" y="627"/>
                <a:ext cx="1360" cy="443"/>
              </a:xfrm>
              <a:prstGeom prst="roundRect">
                <a:avLst>
                  <a:gd name="adj" fmla="val 16667"/>
                </a:avLst>
              </a:prstGeom>
              <a:solidFill>
                <a:srgbClr val="EBFFFF"/>
              </a:solidFill>
              <a:ln w="381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6828" name="Text Box 44"/>
              <p:cNvSpPr txBox="1">
                <a:spLocks noChangeArrowheads="1"/>
              </p:cNvSpPr>
              <p:nvPr/>
            </p:nvSpPr>
            <p:spPr bwMode="auto">
              <a:xfrm>
                <a:off x="2381" y="713"/>
                <a:ext cx="1270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3399FF"/>
                </a:outerShdw>
              </a:effec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ru-RU" altLang="zh-CN" sz="2000" b="1" dirty="0" smtClean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ВИАУ </a:t>
                </a:r>
                <a:r>
                  <a:rPr lang="ru-RU" altLang="zh-CN" sz="2000" b="1" dirty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для обмена</a:t>
                </a:r>
                <a:endParaRPr lang="ru-RU" sz="2000" b="1" dirty="0">
                  <a:solidFill>
                    <a:srgbClr val="CC0099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46830" name="Group 46"/>
            <p:cNvGrpSpPr>
              <a:grpSpLocks/>
            </p:cNvGrpSpPr>
            <p:nvPr/>
          </p:nvGrpSpPr>
          <p:grpSpPr bwMode="auto">
            <a:xfrm>
              <a:off x="4105" y="845"/>
              <a:ext cx="1439" cy="938"/>
              <a:chOff x="657" y="849"/>
              <a:chExt cx="1439" cy="938"/>
            </a:xfrm>
          </p:grpSpPr>
          <p:sp>
            <p:nvSpPr>
              <p:cNvPr id="246831" name="Rectangle 47"/>
              <p:cNvSpPr>
                <a:spLocks noChangeArrowheads="1"/>
              </p:cNvSpPr>
              <p:nvPr/>
            </p:nvSpPr>
            <p:spPr bwMode="auto">
              <a:xfrm>
                <a:off x="657" y="849"/>
                <a:ext cx="1439" cy="938"/>
              </a:xfrm>
              <a:prstGeom prst="rect">
                <a:avLst/>
              </a:prstGeom>
              <a:solidFill>
                <a:srgbClr val="FFCCCC"/>
              </a:solidFill>
              <a:ln w="41275">
                <a:solidFill>
                  <a:srgbClr val="CC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6832" name="AutoShape 48"/>
              <p:cNvSpPr>
                <a:spLocks noChangeArrowheads="1"/>
              </p:cNvSpPr>
              <p:nvPr/>
            </p:nvSpPr>
            <p:spPr bwMode="auto">
              <a:xfrm>
                <a:off x="748" y="1088"/>
                <a:ext cx="1270" cy="612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381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6833" name="Text Box 49"/>
              <p:cNvSpPr txBox="1">
                <a:spLocks noChangeArrowheads="1"/>
              </p:cNvSpPr>
              <p:nvPr/>
            </p:nvSpPr>
            <p:spPr bwMode="auto">
              <a:xfrm>
                <a:off x="748" y="1207"/>
                <a:ext cx="127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3399FF"/>
                </a:outerShdw>
              </a:effec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4000"/>
                  </a:lnSpc>
                </a:pPr>
                <a:r>
                  <a:rPr lang="ru-RU" altLang="zh-CN" sz="1800" b="1" dirty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Проверочная</a:t>
                </a:r>
              </a:p>
              <a:p>
                <a:pPr>
                  <a:lnSpc>
                    <a:spcPct val="104000"/>
                  </a:lnSpc>
                </a:pPr>
                <a:r>
                  <a:rPr lang="ru-RU" altLang="zh-CN" sz="1800" b="1" dirty="0" smtClean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ВИАУ</a:t>
                </a:r>
                <a:endParaRPr lang="ru-RU" sz="1800" b="1" dirty="0">
                  <a:solidFill>
                    <a:srgbClr val="CC0099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46835" name="Group 51"/>
            <p:cNvGrpSpPr>
              <a:grpSpLocks/>
            </p:cNvGrpSpPr>
            <p:nvPr/>
          </p:nvGrpSpPr>
          <p:grpSpPr bwMode="auto">
            <a:xfrm>
              <a:off x="1791" y="2614"/>
              <a:ext cx="1270" cy="612"/>
              <a:chOff x="748" y="1088"/>
              <a:chExt cx="1270" cy="612"/>
            </a:xfrm>
          </p:grpSpPr>
          <p:sp>
            <p:nvSpPr>
              <p:cNvPr id="246836" name="AutoShape 52"/>
              <p:cNvSpPr>
                <a:spLocks noChangeArrowheads="1"/>
              </p:cNvSpPr>
              <p:nvPr/>
            </p:nvSpPr>
            <p:spPr bwMode="auto">
              <a:xfrm>
                <a:off x="748" y="1088"/>
                <a:ext cx="1270" cy="612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381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6837" name="Text Box 53"/>
              <p:cNvSpPr txBox="1">
                <a:spLocks noChangeArrowheads="1"/>
              </p:cNvSpPr>
              <p:nvPr/>
            </p:nvSpPr>
            <p:spPr bwMode="auto">
              <a:xfrm>
                <a:off x="748" y="1207"/>
                <a:ext cx="127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3399FF"/>
                </a:outerShdw>
              </a:effec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4000"/>
                  </a:lnSpc>
                </a:pPr>
                <a:r>
                  <a:rPr lang="ru-RU" altLang="zh-CN" sz="1800" b="1" dirty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Предъявляемая </a:t>
                </a:r>
                <a:r>
                  <a:rPr lang="ru-RU" altLang="zh-CN" sz="1800" b="1" dirty="0" smtClean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ВИАУ</a:t>
                </a:r>
                <a:endParaRPr lang="ru-RU" sz="1800" b="1" dirty="0">
                  <a:solidFill>
                    <a:srgbClr val="CC0099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46839" name="Group 55"/>
            <p:cNvGrpSpPr>
              <a:grpSpLocks/>
            </p:cNvGrpSpPr>
            <p:nvPr/>
          </p:nvGrpSpPr>
          <p:grpSpPr bwMode="auto">
            <a:xfrm>
              <a:off x="3152" y="2614"/>
              <a:ext cx="1270" cy="612"/>
              <a:chOff x="4196" y="1084"/>
              <a:chExt cx="1270" cy="612"/>
            </a:xfrm>
          </p:grpSpPr>
          <p:sp>
            <p:nvSpPr>
              <p:cNvPr id="246840" name="AutoShape 56"/>
              <p:cNvSpPr>
                <a:spLocks noChangeArrowheads="1"/>
              </p:cNvSpPr>
              <p:nvPr/>
            </p:nvSpPr>
            <p:spPr bwMode="auto">
              <a:xfrm>
                <a:off x="4196" y="1084"/>
                <a:ext cx="1270" cy="612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381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6841" name="Text Box 57"/>
              <p:cNvSpPr txBox="1">
                <a:spLocks noChangeArrowheads="1"/>
              </p:cNvSpPr>
              <p:nvPr/>
            </p:nvSpPr>
            <p:spPr bwMode="auto">
              <a:xfrm>
                <a:off x="4196" y="1203"/>
                <a:ext cx="127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3399FF"/>
                </a:outerShdw>
              </a:effec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4000"/>
                  </a:lnSpc>
                </a:pPr>
                <a:r>
                  <a:rPr lang="ru-RU" altLang="zh-CN" sz="1800" b="1" dirty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Проверочная</a:t>
                </a:r>
              </a:p>
              <a:p>
                <a:pPr>
                  <a:lnSpc>
                    <a:spcPct val="104000"/>
                  </a:lnSpc>
                </a:pPr>
                <a:r>
                  <a:rPr lang="ru-RU" altLang="zh-CN" sz="1800" b="1" dirty="0" smtClean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ВИАУ</a:t>
                </a:r>
                <a:endParaRPr lang="ru-RU" sz="1800" b="1" dirty="0">
                  <a:solidFill>
                    <a:srgbClr val="CC0099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46844" name="Group 60"/>
            <p:cNvGrpSpPr>
              <a:grpSpLocks/>
            </p:cNvGrpSpPr>
            <p:nvPr/>
          </p:nvGrpSpPr>
          <p:grpSpPr bwMode="auto">
            <a:xfrm>
              <a:off x="4286" y="2069"/>
              <a:ext cx="1360" cy="443"/>
              <a:chOff x="2336" y="627"/>
              <a:chExt cx="1360" cy="443"/>
            </a:xfrm>
          </p:grpSpPr>
          <p:sp>
            <p:nvSpPr>
              <p:cNvPr id="246845" name="AutoShape 61"/>
              <p:cNvSpPr>
                <a:spLocks noChangeArrowheads="1"/>
              </p:cNvSpPr>
              <p:nvPr/>
            </p:nvSpPr>
            <p:spPr bwMode="auto">
              <a:xfrm>
                <a:off x="2336" y="627"/>
                <a:ext cx="1360" cy="443"/>
              </a:xfrm>
              <a:prstGeom prst="roundRect">
                <a:avLst>
                  <a:gd name="adj" fmla="val 16667"/>
                </a:avLst>
              </a:prstGeom>
              <a:solidFill>
                <a:srgbClr val="EBFFFF"/>
              </a:solidFill>
              <a:ln w="381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46846" name="Text Box 62"/>
              <p:cNvSpPr txBox="1">
                <a:spLocks noChangeArrowheads="1"/>
              </p:cNvSpPr>
              <p:nvPr/>
            </p:nvSpPr>
            <p:spPr bwMode="auto">
              <a:xfrm>
                <a:off x="2381" y="670"/>
                <a:ext cx="1270" cy="38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3399FF"/>
                </a:outerShdw>
              </a:effec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ts val="1600"/>
                  </a:lnSpc>
                </a:pPr>
                <a:r>
                  <a:rPr lang="ru-RU" altLang="zh-CN" sz="1600" b="1" dirty="0" smtClean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ВИАУ </a:t>
                </a:r>
                <a:r>
                  <a:rPr lang="ru-RU" altLang="zh-CN" sz="1600" b="1" dirty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для обмена и/или проверочная </a:t>
                </a:r>
                <a:r>
                  <a:rPr lang="ru-RU" altLang="zh-CN" sz="1600" b="1" dirty="0" smtClean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ВИАУ</a:t>
                </a:r>
                <a:endParaRPr lang="ru-RU" sz="1600" b="1" dirty="0">
                  <a:solidFill>
                    <a:srgbClr val="CC0099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810" name="Text Box 2"/>
          <p:cNvSpPr txBox="1">
            <a:spLocks noChangeArrowheads="1"/>
          </p:cNvSpPr>
          <p:nvPr/>
        </p:nvSpPr>
        <p:spPr bwMode="auto">
          <a:xfrm>
            <a:off x="971550" y="895350"/>
            <a:ext cx="7921625" cy="54168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3200" dirty="0">
                <a:solidFill>
                  <a:srgbClr val="000099"/>
                </a:solidFill>
              </a:rPr>
              <a:t>В некоторых случаях с целью проведения процедуры обмена </a:t>
            </a:r>
            <a:r>
              <a:rPr lang="ru-RU" sz="3200" dirty="0" smtClean="0">
                <a:solidFill>
                  <a:srgbClr val="000099"/>
                </a:solidFill>
              </a:rPr>
              <a:t>ВИАУ </a:t>
            </a:r>
            <a:r>
              <a:rPr lang="ru-RU" sz="3200" i="1" dirty="0">
                <a:solidFill>
                  <a:srgbClr val="FF0066"/>
                </a:solidFill>
              </a:rPr>
              <a:t>претенденту может понадобиться обращение в ДТС</a:t>
            </a:r>
            <a:r>
              <a:rPr lang="ru-RU" sz="3200" dirty="0">
                <a:solidFill>
                  <a:srgbClr val="000099"/>
                </a:solidFill>
              </a:rPr>
              <a:t>. Аналогично, и </a:t>
            </a:r>
            <a:r>
              <a:rPr lang="ru-RU" sz="3200" i="1" dirty="0">
                <a:solidFill>
                  <a:srgbClr val="FF0066"/>
                </a:solidFill>
              </a:rPr>
              <a:t>проверяющая сторона может обратиться к ДТС</a:t>
            </a:r>
            <a:r>
              <a:rPr lang="ru-RU" sz="3200" dirty="0">
                <a:solidFill>
                  <a:srgbClr val="000099"/>
                </a:solidFill>
              </a:rPr>
              <a:t> с целью проведения процедуры обмена </a:t>
            </a:r>
            <a:r>
              <a:rPr lang="ru-RU" sz="3200" dirty="0" smtClean="0">
                <a:solidFill>
                  <a:srgbClr val="000099"/>
                </a:solidFill>
              </a:rPr>
              <a:t>ВИАУ. </a:t>
            </a:r>
            <a:r>
              <a:rPr lang="ru-RU" sz="3200" dirty="0">
                <a:solidFill>
                  <a:srgbClr val="000099"/>
                </a:solidFill>
              </a:rPr>
              <a:t>В таких случаях </a:t>
            </a:r>
            <a:r>
              <a:rPr lang="ru-RU" sz="3200" i="1" dirty="0">
                <a:solidFill>
                  <a:srgbClr val="FF0066"/>
                </a:solidFill>
              </a:rPr>
              <a:t>ДТС может хранить проверочную </a:t>
            </a:r>
            <a:r>
              <a:rPr lang="ru-RU" sz="3200" i="1" dirty="0" smtClean="0">
                <a:solidFill>
                  <a:srgbClr val="FF0066"/>
                </a:solidFill>
              </a:rPr>
              <a:t>ВИАУ</a:t>
            </a:r>
            <a:r>
              <a:rPr lang="ru-RU" sz="3200" dirty="0" smtClean="0">
                <a:solidFill>
                  <a:srgbClr val="000099"/>
                </a:solidFill>
              </a:rPr>
              <a:t>, </a:t>
            </a:r>
            <a:r>
              <a:rPr lang="ru-RU" sz="3200" dirty="0">
                <a:solidFill>
                  <a:srgbClr val="000099"/>
                </a:solidFill>
              </a:rPr>
              <a:t>относящуюся к взаимодействующей стороне.</a:t>
            </a:r>
          </a:p>
        </p:txBody>
      </p:sp>
      <p:sp>
        <p:nvSpPr>
          <p:cNvPr id="247811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4" name="Text Box 2"/>
          <p:cNvSpPr txBox="1">
            <a:spLocks noChangeArrowheads="1"/>
          </p:cNvSpPr>
          <p:nvPr/>
        </p:nvSpPr>
        <p:spPr bwMode="auto">
          <a:xfrm>
            <a:off x="927100" y="984250"/>
            <a:ext cx="7921625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3400" dirty="0">
                <a:solidFill>
                  <a:srgbClr val="000099"/>
                </a:solidFill>
              </a:rPr>
              <a:t>Возможен случай, когда </a:t>
            </a:r>
            <a:r>
              <a:rPr lang="ru-RU" sz="3400" i="1" dirty="0">
                <a:solidFill>
                  <a:srgbClr val="FF0066"/>
                </a:solidFill>
              </a:rPr>
              <a:t>ДТС используется для доставки </a:t>
            </a:r>
            <a:r>
              <a:rPr lang="ru-RU" sz="3400" i="1" dirty="0" smtClean="0">
                <a:solidFill>
                  <a:srgbClr val="FF0066"/>
                </a:solidFill>
              </a:rPr>
              <a:t>ВИАУ</a:t>
            </a:r>
            <a:r>
              <a:rPr lang="ru-RU" sz="3400" dirty="0" smtClean="0">
                <a:solidFill>
                  <a:srgbClr val="000099"/>
                </a:solidFill>
              </a:rPr>
              <a:t>, </a:t>
            </a:r>
            <a:r>
              <a:rPr lang="ru-RU" sz="3400" dirty="0">
                <a:solidFill>
                  <a:srgbClr val="000099"/>
                </a:solidFill>
              </a:rPr>
              <a:t>предназначенной для обмена в процедуре аутентификации.</a:t>
            </a:r>
          </a:p>
          <a:p>
            <a:r>
              <a:rPr lang="ru-RU" sz="3400" dirty="0">
                <a:solidFill>
                  <a:srgbClr val="000099"/>
                </a:solidFill>
              </a:rPr>
              <a:t>Возможно, что взаимодействующим сторонам понадобиться хранить </a:t>
            </a:r>
            <a:r>
              <a:rPr lang="ru-RU" sz="3400" dirty="0" smtClean="0">
                <a:solidFill>
                  <a:srgbClr val="000099"/>
                </a:solidFill>
              </a:rPr>
              <a:t>ВИАУ </a:t>
            </a:r>
            <a:r>
              <a:rPr lang="ru-RU" sz="3400" dirty="0">
                <a:solidFill>
                  <a:srgbClr val="000099"/>
                </a:solidFill>
              </a:rPr>
              <a:t>для её последующего использования в процедуре аутентификации самой ДТС.</a:t>
            </a:r>
          </a:p>
        </p:txBody>
      </p:sp>
      <p:sp>
        <p:nvSpPr>
          <p:cNvPr id="248835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858" name="Text Box 2"/>
          <p:cNvSpPr txBox="1">
            <a:spLocks noChangeArrowheads="1"/>
          </p:cNvSpPr>
          <p:nvPr/>
        </p:nvSpPr>
        <p:spPr bwMode="auto">
          <a:xfrm>
            <a:off x="971550" y="2273300"/>
            <a:ext cx="7921625" cy="3836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105000"/>
              </a:lnSpc>
              <a:buClr>
                <a:srgbClr val="FF0066"/>
              </a:buClr>
              <a:buSzPct val="80000"/>
              <a:buFont typeface="Wingdings" pitchFamily="2" charset="2"/>
              <a:buNone/>
            </a:pPr>
            <a:r>
              <a:rPr lang="ru-RU" sz="3000" i="1" dirty="0">
                <a:solidFill>
                  <a:srgbClr val="FF0066"/>
                </a:solidFill>
              </a:rPr>
              <a:t>Цель аутентификации</a:t>
            </a:r>
            <a:r>
              <a:rPr lang="ru-RU" sz="3000" dirty="0">
                <a:solidFill>
                  <a:srgbClr val="000099"/>
                </a:solidFill>
              </a:rPr>
              <a:t> обеспечить гарантированное подтверждение подлинности взаимодействующей стороны. Способы и средства обеспечения аутентификации обычно должны парировать угрозы, связанные с проведением атак типа «маскарад» и «повторная передача сообщений».</a:t>
            </a:r>
          </a:p>
        </p:txBody>
      </p:sp>
      <p:sp>
        <p:nvSpPr>
          <p:cNvPr id="249859" name="Rectangle 3"/>
          <p:cNvSpPr>
            <a:spLocks noChangeArrowheads="1"/>
          </p:cNvSpPr>
          <p:nvPr/>
        </p:nvSpPr>
        <p:spPr bwMode="auto">
          <a:xfrm>
            <a:off x="755650" y="706438"/>
            <a:ext cx="8388350" cy="13049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3000" b="1" i="1" dirty="0">
                <a:solidFill>
                  <a:srgbClr val="FF3300"/>
                </a:solidFill>
                <a:latin typeface="Arial" charset="0"/>
              </a:rPr>
              <a:t>1.2. Практические аспекты функционирования </a:t>
            </a: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СЛАУ</a:t>
            </a:r>
            <a:endParaRPr lang="en-US" sz="3000" b="1" i="1" dirty="0">
              <a:solidFill>
                <a:srgbClr val="FF3300"/>
              </a:solidFill>
              <a:latin typeface="Arial" charset="0"/>
            </a:endParaRPr>
          </a:p>
          <a:p>
            <a: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b="1" i="1" dirty="0">
                <a:solidFill>
                  <a:srgbClr val="FF3300"/>
                </a:solidFill>
                <a:latin typeface="Arial" charset="0"/>
              </a:rPr>
              <a:t>1.2.1. Угрозы аутентификации</a:t>
            </a:r>
            <a:endParaRPr lang="en-GB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49860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882" name="Text Box 2"/>
          <p:cNvSpPr txBox="1">
            <a:spLocks noChangeArrowheads="1"/>
          </p:cNvSpPr>
          <p:nvPr/>
        </p:nvSpPr>
        <p:spPr bwMode="auto">
          <a:xfrm>
            <a:off x="927100" y="584200"/>
            <a:ext cx="7956550" cy="56336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400"/>
              </a:lnSpc>
              <a:buClr>
                <a:srgbClr val="FF0066"/>
              </a:buClr>
              <a:buSzPct val="80000"/>
              <a:buFont typeface="Wingdings" pitchFamily="2" charset="2"/>
              <a:buNone/>
            </a:pPr>
            <a:r>
              <a:rPr lang="ru-RU" i="1" dirty="0">
                <a:solidFill>
                  <a:srgbClr val="FF0066"/>
                </a:solidFill>
              </a:rPr>
              <a:t>Атака маскарад относится к обману</a:t>
            </a:r>
            <a:r>
              <a:rPr lang="ru-RU" dirty="0">
                <a:solidFill>
                  <a:srgbClr val="000099"/>
                </a:solidFill>
              </a:rPr>
              <a:t>, при котором нарушитель выступает в роли полномочного объекта. То есть, </a:t>
            </a:r>
            <a:r>
              <a:rPr lang="ru-RU" i="1" dirty="0">
                <a:solidFill>
                  <a:srgbClr val="FF0066"/>
                </a:solidFill>
              </a:rPr>
              <a:t>нарушитель подменяет претендента</a:t>
            </a:r>
            <a:r>
              <a:rPr lang="ru-RU" dirty="0">
                <a:solidFill>
                  <a:srgbClr val="000099"/>
                </a:solidFill>
              </a:rPr>
              <a:t>, который определённым образом устанавливает связь с проверяющей стороной (например, выступая в роли источника данных, или посредством установления соединения для проведения информационного обмена). Эти типы угроз включают атаки типа «повторная передача», «ретрансляция» и компрометация предъявляемой </a:t>
            </a:r>
            <a:r>
              <a:rPr lang="ru-RU" dirty="0" smtClean="0">
                <a:solidFill>
                  <a:srgbClr val="000099"/>
                </a:solidFill>
              </a:rPr>
              <a:t>ВИАУ.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250884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906" name="Text Box 2"/>
          <p:cNvSpPr txBox="1">
            <a:spLocks noChangeArrowheads="1"/>
          </p:cNvSpPr>
          <p:nvPr/>
        </p:nvSpPr>
        <p:spPr bwMode="auto">
          <a:xfrm>
            <a:off x="927100" y="628650"/>
            <a:ext cx="7921625" cy="5745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200"/>
              </a:lnSpc>
              <a:buClr>
                <a:srgbClr val="FF0066"/>
              </a:buClr>
              <a:buSzPct val="80000"/>
              <a:buFont typeface="Wingdings" pitchFamily="2" charset="2"/>
              <a:buNone/>
            </a:pPr>
            <a:r>
              <a:rPr lang="ru-RU" i="1" dirty="0">
                <a:solidFill>
                  <a:srgbClr val="FF0066"/>
                </a:solidFill>
              </a:rPr>
              <a:t>Угроза атаки маскарад</a:t>
            </a:r>
            <a:r>
              <a:rPr lang="ru-RU" dirty="0">
                <a:solidFill>
                  <a:srgbClr val="000099"/>
                </a:solidFill>
              </a:rPr>
              <a:t> связана с деятельностью, которая инициирована, либо претендентом, либо проверяющей стороной (например, выступая в роли источника данных, или посредством установления соединения для проведения информационного обмена). </a:t>
            </a:r>
            <a:r>
              <a:rPr lang="ru-RU" i="1" dirty="0">
                <a:solidFill>
                  <a:srgbClr val="FF0066"/>
                </a:solidFill>
              </a:rPr>
              <a:t>Защита против атаки маскарад</a:t>
            </a:r>
            <a:r>
              <a:rPr lang="ru-RU" dirty="0">
                <a:solidFill>
                  <a:srgbClr val="000099"/>
                </a:solidFill>
              </a:rPr>
              <a:t> при осуществлении каких-либо действий по установлению и обеспечению информационного взаимодействия требует использование СЛЦ с целью «привязки» компонентов этих данных к </a:t>
            </a:r>
            <a:r>
              <a:rPr lang="ru-RU" dirty="0" smtClean="0">
                <a:solidFill>
                  <a:srgbClr val="000099"/>
                </a:solidFill>
              </a:rPr>
              <a:t>процедуре обмена ВИАУ.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251907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355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228356" name="Text Box 4"/>
          <p:cNvSpPr txBox="1">
            <a:spLocks noChangeArrowheads="1"/>
          </p:cNvSpPr>
          <p:nvPr/>
        </p:nvSpPr>
        <p:spPr bwMode="auto">
          <a:xfrm>
            <a:off x="928662" y="928670"/>
            <a:ext cx="7921625" cy="54648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 hangingPunct="0">
              <a:lnSpc>
                <a:spcPts val="3300"/>
              </a:lnSpc>
            </a:pPr>
            <a:r>
              <a:rPr lang="ru-RU" sz="2600" dirty="0" smtClean="0">
                <a:solidFill>
                  <a:srgbClr val="000099"/>
                </a:solidFill>
              </a:rPr>
              <a:t>Для реализации такой защиты могут использоваться процедуры и способы управления доступом, основанные на параметре подлинности (</a:t>
            </a:r>
            <a:r>
              <a:rPr lang="en-US" sz="2600" dirty="0" smtClean="0">
                <a:solidFill>
                  <a:srgbClr val="000099"/>
                </a:solidFill>
              </a:rPr>
              <a:t>identity</a:t>
            </a:r>
            <a:r>
              <a:rPr lang="ru-RU" sz="2600" dirty="0" smtClean="0">
                <a:solidFill>
                  <a:srgbClr val="000099"/>
                </a:solidFill>
              </a:rPr>
              <a:t>), а также/или принуждения к прохождению процедуры идентификации с помощью проведения проверки регистрационных записей соответствующих событий, и с целью учёта и выставления счёта на оплату.</a:t>
            </a:r>
          </a:p>
          <a:p>
            <a:pPr>
              <a:lnSpc>
                <a:spcPts val="3300"/>
              </a:lnSpc>
            </a:pPr>
            <a:r>
              <a:rPr lang="ru-RU" sz="2600" i="1" dirty="0" smtClean="0">
                <a:solidFill>
                  <a:srgbClr val="FF0066"/>
                </a:solidFill>
              </a:rPr>
              <a:t>Процедура подтверждения подлинности называется аутентификацией</a:t>
            </a:r>
            <a:r>
              <a:rPr lang="ru-RU" sz="2600" dirty="0" smtClean="0">
                <a:solidFill>
                  <a:srgbClr val="000099"/>
                </a:solidFill>
              </a:rPr>
              <a:t>. В данной главе определён общий подход к реализации служб аутентификации.</a:t>
            </a:r>
            <a:endParaRPr lang="ru-RU" sz="26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930" name="Text Box 2"/>
          <p:cNvSpPr txBox="1">
            <a:spLocks noChangeArrowheads="1"/>
          </p:cNvSpPr>
          <p:nvPr/>
        </p:nvSpPr>
        <p:spPr bwMode="auto">
          <a:xfrm>
            <a:off x="971550" y="939800"/>
            <a:ext cx="7921625" cy="51976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400"/>
              </a:lnSpc>
            </a:pPr>
            <a:r>
              <a:rPr lang="ru-RU" i="1" dirty="0">
                <a:solidFill>
                  <a:srgbClr val="FF0066"/>
                </a:solidFill>
              </a:rPr>
              <a:t>Для нейтрализации угроз, относящихся к атакам маскарад</a:t>
            </a:r>
            <a:r>
              <a:rPr lang="ru-RU" dirty="0">
                <a:solidFill>
                  <a:srgbClr val="000099"/>
                </a:solidFill>
              </a:rPr>
              <a:t>, должна использоваться процедура аутентификации, причем во взаимосвязи с некоторой формой службы обеспечения целостности, которая связывает подтверждение подлинности с информационным взаимодействием.</a:t>
            </a:r>
          </a:p>
          <a:p>
            <a:pPr>
              <a:lnSpc>
                <a:spcPts val="3400"/>
              </a:lnSpc>
            </a:pPr>
            <a:r>
              <a:rPr lang="ru-RU" i="1" dirty="0">
                <a:solidFill>
                  <a:srgbClr val="FF0066"/>
                </a:solidFill>
              </a:rPr>
              <a:t>Атака типа «повторная передача» относится к повтору процедуры обмена </a:t>
            </a:r>
            <a:r>
              <a:rPr lang="ru-RU" i="1" dirty="0" smtClean="0">
                <a:solidFill>
                  <a:srgbClr val="FF0066"/>
                </a:solidFill>
              </a:rPr>
              <a:t>ВИАУ </a:t>
            </a:r>
            <a:r>
              <a:rPr lang="ru-RU" i="1" dirty="0">
                <a:solidFill>
                  <a:srgbClr val="FF0066"/>
                </a:solidFill>
              </a:rPr>
              <a:t>с целью выполнения неавторизованных (несанкционированных) действий</a:t>
            </a:r>
            <a:r>
              <a:rPr lang="ru-RU" dirty="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252931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954" name="Text Box 2"/>
          <p:cNvSpPr txBox="1">
            <a:spLocks noChangeArrowheads="1"/>
          </p:cNvSpPr>
          <p:nvPr/>
        </p:nvSpPr>
        <p:spPr bwMode="auto">
          <a:xfrm>
            <a:off x="971550" y="895350"/>
            <a:ext cx="7921625" cy="5283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5000"/>
              </a:lnSpc>
            </a:pPr>
            <a:r>
              <a:rPr lang="ru-RU" dirty="0">
                <a:solidFill>
                  <a:srgbClr val="000099"/>
                </a:solidFill>
              </a:rPr>
              <a:t>Атаки такого типа обычно проводятся в сочетании с другими атаками, например, модификация данных. Не все способы и средства адекватны с точки зрения нейтрализации атак типа «повторная передача». Такие атаки могут стать угрозой для других служб безопасности. </a:t>
            </a:r>
            <a:r>
              <a:rPr lang="ru-RU" i="1" dirty="0">
                <a:solidFill>
                  <a:srgbClr val="FF0066"/>
                </a:solidFill>
              </a:rPr>
              <a:t>Аутентификация может быть использована для предотвращения атак «повторная передача»</a:t>
            </a:r>
            <a:r>
              <a:rPr lang="ru-RU" dirty="0">
                <a:solidFill>
                  <a:srgbClr val="000099"/>
                </a:solidFill>
              </a:rPr>
              <a:t>, так как она предполагает использование средств для установления источника информации при электронном взаимодействии сторон.</a:t>
            </a:r>
          </a:p>
        </p:txBody>
      </p:sp>
      <p:sp>
        <p:nvSpPr>
          <p:cNvPr id="253955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978" name="Text Box 2"/>
          <p:cNvSpPr txBox="1">
            <a:spLocks noChangeArrowheads="1"/>
          </p:cNvSpPr>
          <p:nvPr/>
        </p:nvSpPr>
        <p:spPr bwMode="auto">
          <a:xfrm>
            <a:off x="971550" y="1700213"/>
            <a:ext cx="7921625" cy="4592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105000"/>
              </a:lnSpc>
              <a:buClr>
                <a:srgbClr val="FF0066"/>
              </a:buClr>
              <a:buSzPct val="80000"/>
              <a:buFont typeface="Wingdings" pitchFamily="2" charset="2"/>
              <a:buNone/>
            </a:pPr>
            <a:r>
              <a:rPr lang="ru-RU" sz="2600" i="1">
                <a:solidFill>
                  <a:srgbClr val="FF0066"/>
                </a:solidFill>
              </a:rPr>
              <a:t>В отдельных случаях взаимодействующая сторона будет вынуждена обмениваться информацией с другой стороной в рамках одной системы не напрямую</a:t>
            </a:r>
            <a:r>
              <a:rPr lang="ru-RU" sz="2600">
                <a:solidFill>
                  <a:srgbClr val="000099"/>
                </a:solidFill>
              </a:rPr>
              <a:t>. В такой ситуации в рамках системы должен быть сформирован её представитель. Более того, перед тем как в границах системы будет сформирован представитель взаимодействующей стороны, последняя должна пройти процедуру собственной аутентификации.</a:t>
            </a:r>
          </a:p>
        </p:txBody>
      </p:sp>
      <p:sp>
        <p:nvSpPr>
          <p:cNvPr id="254979" name="Rectangle 3"/>
          <p:cNvSpPr>
            <a:spLocks noChangeArrowheads="1"/>
          </p:cNvSpPr>
          <p:nvPr/>
        </p:nvSpPr>
        <p:spPr bwMode="auto">
          <a:xfrm>
            <a:off x="755650" y="692150"/>
            <a:ext cx="83883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b="1" i="1">
                <a:solidFill>
                  <a:srgbClr val="FF3300"/>
                </a:solidFill>
                <a:latin typeface="Arial" charset="0"/>
              </a:rPr>
              <a:t>1.2.2. Ретрансляция процедуры аутентификации</a:t>
            </a:r>
            <a:endParaRPr lang="en-GB" b="1" i="1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54980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02" name="Text Box 2"/>
          <p:cNvSpPr txBox="1">
            <a:spLocks noChangeArrowheads="1"/>
          </p:cNvSpPr>
          <p:nvPr/>
        </p:nvSpPr>
        <p:spPr bwMode="auto">
          <a:xfrm>
            <a:off x="971550" y="673100"/>
            <a:ext cx="7921625" cy="566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400"/>
              </a:lnSpc>
              <a:buClr>
                <a:srgbClr val="FF0066"/>
              </a:buClr>
              <a:buSzPct val="80000"/>
              <a:buFont typeface="Wingdings" pitchFamily="2" charset="2"/>
              <a:buNone/>
            </a:pPr>
            <a:r>
              <a:rPr lang="ru-RU" sz="3000" i="1" dirty="0">
                <a:solidFill>
                  <a:srgbClr val="FF0066"/>
                </a:solidFill>
              </a:rPr>
              <a:t>Когда представитель взаимодействующей стороны действует от её имени</a:t>
            </a:r>
            <a:r>
              <a:rPr lang="ru-RU" sz="3000" dirty="0">
                <a:solidFill>
                  <a:srgbClr val="000099"/>
                </a:solidFill>
              </a:rPr>
              <a:t>, он пройдёт процедуру собственной аутентификации вместо представляемой им стороны. В виду того, что представитель взаимодействующей стороны действует так, как если бы он являлся этой стороной, действия последней внутри системы могли бы распространяться без необходимого непосредственного её участия.</a:t>
            </a:r>
          </a:p>
        </p:txBody>
      </p:sp>
      <p:sp>
        <p:nvSpPr>
          <p:cNvPr id="256004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026" name="Text Box 2"/>
          <p:cNvSpPr txBox="1">
            <a:spLocks noChangeArrowheads="1"/>
          </p:cNvSpPr>
          <p:nvPr/>
        </p:nvSpPr>
        <p:spPr bwMode="auto">
          <a:xfrm>
            <a:off x="971550" y="1103313"/>
            <a:ext cx="7921625" cy="511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105000"/>
              </a:lnSpc>
              <a:buClr>
                <a:srgbClr val="FF0066"/>
              </a:buClr>
              <a:buSzPct val="80000"/>
              <a:buFont typeface="Wingdings" pitchFamily="2" charset="2"/>
              <a:buNone/>
            </a:pPr>
            <a:r>
              <a:rPr lang="ru-RU" sz="3200" i="1">
                <a:solidFill>
                  <a:srgbClr val="FF0066"/>
                </a:solidFill>
              </a:rPr>
              <a:t>Когда взаимодействующей стороной является гражданин (пользователь)</a:t>
            </a:r>
            <a:r>
              <a:rPr lang="ru-RU" sz="3200">
                <a:solidFill>
                  <a:srgbClr val="000099"/>
                </a:solidFill>
              </a:rPr>
              <a:t>, то для ограничения «времени жизни» его представителя в период времени, в течение которого сам пользователь работает в некотором определённом сегменте системы (сети), могут использоваться специализированные способы и средства.</a:t>
            </a:r>
          </a:p>
        </p:txBody>
      </p:sp>
      <p:sp>
        <p:nvSpPr>
          <p:cNvPr id="257027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050" name="Text Box 2"/>
          <p:cNvSpPr txBox="1">
            <a:spLocks noChangeArrowheads="1"/>
          </p:cNvSpPr>
          <p:nvPr/>
        </p:nvSpPr>
        <p:spPr bwMode="auto">
          <a:xfrm>
            <a:off x="971550" y="1079500"/>
            <a:ext cx="7921625" cy="51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2600" i="1">
                <a:solidFill>
                  <a:srgbClr val="FF0066"/>
                </a:solidFill>
              </a:rPr>
              <a:t>Претендент, действующий от имени одной взаимодействующей стороны</a:t>
            </a:r>
            <a:r>
              <a:rPr lang="ru-RU" sz="2600">
                <a:solidFill>
                  <a:srgbClr val="000099"/>
                </a:solidFill>
              </a:rPr>
              <a:t>, может получить доступ в другую систему, которая, в свою очередь, сформирует своего собственного представителя взаимодействующей стороны с последующей её аутентификацией. Формирование такого представителя рассматривается как ретрансляции процедуры аутентификации.</a:t>
            </a:r>
          </a:p>
          <a:p>
            <a:r>
              <a:rPr lang="ru-RU" sz="2600">
                <a:solidFill>
                  <a:srgbClr val="000099"/>
                </a:solidFill>
              </a:rPr>
              <a:t>Проведение ретрансляции процедуры аутентификации рассмотренным выше способом может быть запрещено политикой безопасности.</a:t>
            </a:r>
          </a:p>
        </p:txBody>
      </p:sp>
      <p:sp>
        <p:nvSpPr>
          <p:cNvPr id="258051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074" name="Text Box 2"/>
          <p:cNvSpPr txBox="1">
            <a:spLocks noChangeArrowheads="1"/>
          </p:cNvSpPr>
          <p:nvPr/>
        </p:nvSpPr>
        <p:spPr bwMode="auto">
          <a:xfrm>
            <a:off x="971550" y="1692275"/>
            <a:ext cx="7921625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105000"/>
              </a:lnSpc>
            </a:pPr>
            <a:r>
              <a:rPr lang="ru-RU" sz="2400" i="1">
                <a:solidFill>
                  <a:srgbClr val="FF0066"/>
                </a:solidFill>
              </a:rPr>
              <a:t>Процедура аутентификации может быть односторонней или обоюдной (двусторонней)</a:t>
            </a:r>
            <a:r>
              <a:rPr lang="ru-RU" sz="2400">
                <a:solidFill>
                  <a:srgbClr val="000099"/>
                </a:solidFill>
              </a:rPr>
              <a:t>. Односторонняя аутентификация обеспечивает гарантированное подтверждение подлинности только одной взаимодействующей стороны. Обоюдная аутентификация обеспечивает гарантированное подтверждение подлинности обеих взаимодействующих сторон.</a:t>
            </a:r>
          </a:p>
          <a:p>
            <a:pPr>
              <a:lnSpc>
                <a:spcPct val="105000"/>
              </a:lnSpc>
            </a:pPr>
            <a:r>
              <a:rPr lang="ru-RU" sz="2400">
                <a:solidFill>
                  <a:srgbClr val="000099"/>
                </a:solidFill>
              </a:rPr>
              <a:t>Процедура аутентификации объекта может быть, либо односторонней, либо обоюдной. Вполне очевидно, что </a:t>
            </a:r>
            <a:r>
              <a:rPr lang="ru-RU" sz="2400" i="1">
                <a:solidFill>
                  <a:srgbClr val="FF0066"/>
                </a:solidFill>
              </a:rPr>
              <a:t>аутентификация источника данных всегда является односторонней</a:t>
            </a:r>
            <a:r>
              <a:rPr lang="ru-RU" sz="240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259075" name="Rectangle 3"/>
          <p:cNvSpPr>
            <a:spLocks noChangeArrowheads="1"/>
          </p:cNvSpPr>
          <p:nvPr/>
        </p:nvSpPr>
        <p:spPr bwMode="auto">
          <a:xfrm>
            <a:off x="755650" y="692150"/>
            <a:ext cx="83883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b="1" i="1">
                <a:solidFill>
                  <a:srgbClr val="FF3300"/>
                </a:solidFill>
                <a:latin typeface="Arial" charset="0"/>
              </a:rPr>
              <a:t>1.2.3. Односторонняя и обоюдная аутентификации</a:t>
            </a:r>
            <a:endParaRPr lang="en-GB" b="1" i="1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59076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098" name="Text Box 2"/>
          <p:cNvSpPr txBox="1">
            <a:spLocks noChangeArrowheads="1"/>
          </p:cNvSpPr>
          <p:nvPr/>
        </p:nvSpPr>
        <p:spPr bwMode="auto">
          <a:xfrm>
            <a:off x="971550" y="2208213"/>
            <a:ext cx="7921625" cy="36194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105000"/>
              </a:lnSpc>
            </a:pPr>
            <a:r>
              <a:rPr lang="ru-RU" sz="3200" dirty="0">
                <a:solidFill>
                  <a:srgbClr val="000099"/>
                </a:solidFill>
              </a:rPr>
              <a:t>Процедура аутентификации может быть инициирована, либо претендентом, либо проверяющей стороной. </a:t>
            </a:r>
            <a:r>
              <a:rPr lang="ru-RU" sz="3200" i="1" dirty="0">
                <a:solidFill>
                  <a:srgbClr val="FF0066"/>
                </a:solidFill>
              </a:rPr>
              <a:t>Взаимодействующая сторона, которая начинает обмен </a:t>
            </a:r>
            <a:r>
              <a:rPr lang="ru-RU" sz="3200" i="1" dirty="0" smtClean="0">
                <a:solidFill>
                  <a:srgbClr val="FF0066"/>
                </a:solidFill>
              </a:rPr>
              <a:t>ВИАУ, </a:t>
            </a:r>
            <a:r>
              <a:rPr lang="ru-RU" sz="3200" i="1" dirty="0">
                <a:solidFill>
                  <a:srgbClr val="FF0066"/>
                </a:solidFill>
              </a:rPr>
              <a:t>называется</a:t>
            </a:r>
            <a:r>
              <a:rPr lang="ru-RU" sz="3200" dirty="0">
                <a:solidFill>
                  <a:srgbClr val="000099"/>
                </a:solidFill>
              </a:rPr>
              <a:t> </a:t>
            </a:r>
            <a:r>
              <a:rPr lang="ru-RU" sz="3200" i="1" dirty="0">
                <a:solidFill>
                  <a:srgbClr val="FF0066"/>
                </a:solidFill>
              </a:rPr>
              <a:t>инициатором процедуры аутентификации</a:t>
            </a:r>
            <a:r>
              <a:rPr lang="ru-RU" sz="3200" dirty="0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260099" name="Rectangle 3"/>
          <p:cNvSpPr>
            <a:spLocks noChangeArrowheads="1"/>
          </p:cNvSpPr>
          <p:nvPr/>
        </p:nvSpPr>
        <p:spPr bwMode="auto">
          <a:xfrm>
            <a:off x="755650" y="908050"/>
            <a:ext cx="83883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b="1" i="1">
                <a:solidFill>
                  <a:srgbClr val="FF3300"/>
                </a:solidFill>
                <a:latin typeface="Arial" charset="0"/>
              </a:rPr>
              <a:t>1.2.4. Начало процедуры аутентификации (аутентификационного обмена)</a:t>
            </a:r>
            <a:endParaRPr lang="en-GB" b="1" i="1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60100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122" name="Text Box 2"/>
          <p:cNvSpPr txBox="1">
            <a:spLocks noChangeArrowheads="1"/>
          </p:cNvSpPr>
          <p:nvPr/>
        </p:nvSpPr>
        <p:spPr bwMode="auto">
          <a:xfrm>
            <a:off x="971550" y="1651000"/>
            <a:ext cx="7921625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2400" i="1" dirty="0">
                <a:solidFill>
                  <a:srgbClr val="FF0066"/>
                </a:solidFill>
              </a:rPr>
              <a:t>Отзыв (аннулирование) </a:t>
            </a:r>
            <a:r>
              <a:rPr lang="ru-RU" sz="2400" i="1" dirty="0" smtClean="0">
                <a:solidFill>
                  <a:srgbClr val="FF0066"/>
                </a:solidFill>
              </a:rPr>
              <a:t>ВИАУ </a:t>
            </a:r>
            <a:r>
              <a:rPr lang="ru-RU" sz="2400" i="1" dirty="0">
                <a:solidFill>
                  <a:srgbClr val="FF0066"/>
                </a:solidFill>
              </a:rPr>
              <a:t>означает окончательную недействительность проверочной </a:t>
            </a:r>
            <a:r>
              <a:rPr lang="ru-RU" sz="2400" i="1" dirty="0" smtClean="0">
                <a:solidFill>
                  <a:srgbClr val="FF0066"/>
                </a:solidFill>
              </a:rPr>
              <a:t>ВИАУ</a:t>
            </a:r>
            <a:r>
              <a:rPr lang="ru-RU" sz="2400" dirty="0" smtClean="0">
                <a:solidFill>
                  <a:srgbClr val="000099"/>
                </a:solidFill>
              </a:rPr>
              <a:t>.</a:t>
            </a:r>
            <a:endParaRPr lang="ru-RU" sz="2400" dirty="0">
              <a:solidFill>
                <a:srgbClr val="000099"/>
              </a:solidFill>
            </a:endParaRPr>
          </a:p>
          <a:p>
            <a:r>
              <a:rPr lang="ru-RU" sz="2400" dirty="0">
                <a:solidFill>
                  <a:srgbClr val="000099"/>
                </a:solidFill>
              </a:rPr>
              <a:t>В некоторых конкретных ситуациях отзыв </a:t>
            </a:r>
            <a:r>
              <a:rPr lang="ru-RU" sz="2400" dirty="0" smtClean="0">
                <a:solidFill>
                  <a:srgbClr val="000099"/>
                </a:solidFill>
              </a:rPr>
              <a:t>ВИАУ </a:t>
            </a:r>
            <a:r>
              <a:rPr lang="ru-RU" sz="2400" dirty="0">
                <a:solidFill>
                  <a:srgbClr val="000099"/>
                </a:solidFill>
              </a:rPr>
              <a:t>может быть востребован политикой обеспечения безопасности. Решение об аннулировании </a:t>
            </a:r>
            <a:r>
              <a:rPr lang="ru-RU" sz="2400" dirty="0" smtClean="0">
                <a:solidFill>
                  <a:srgbClr val="000099"/>
                </a:solidFill>
              </a:rPr>
              <a:t>ВИАУ </a:t>
            </a:r>
            <a:r>
              <a:rPr lang="ru-RU" sz="2400" dirty="0">
                <a:solidFill>
                  <a:srgbClr val="000099"/>
                </a:solidFill>
              </a:rPr>
              <a:t>может основываться на выявлении событий, угрожающих безопасности, изменении политики или может быть вызвано другими причинами. Отзыв </a:t>
            </a:r>
            <a:r>
              <a:rPr lang="ru-RU" sz="2400" dirty="0" smtClean="0">
                <a:solidFill>
                  <a:srgbClr val="000099"/>
                </a:solidFill>
              </a:rPr>
              <a:t>ВИАУ </a:t>
            </a:r>
            <a:r>
              <a:rPr lang="ru-RU" sz="2400" dirty="0">
                <a:solidFill>
                  <a:srgbClr val="000099"/>
                </a:solidFill>
              </a:rPr>
              <a:t>может или не может подразумевать прекращение существующего доступа, или иметь другие последствия.</a:t>
            </a:r>
          </a:p>
        </p:txBody>
      </p:sp>
      <p:sp>
        <p:nvSpPr>
          <p:cNvPr id="261123" name="Rectangle 3"/>
          <p:cNvSpPr>
            <a:spLocks noChangeArrowheads="1"/>
          </p:cNvSpPr>
          <p:nvPr/>
        </p:nvSpPr>
        <p:spPr bwMode="auto">
          <a:xfrm>
            <a:off x="755650" y="1052513"/>
            <a:ext cx="83883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b="1" i="1" dirty="0">
                <a:solidFill>
                  <a:srgbClr val="FF3300"/>
                </a:solidFill>
                <a:latin typeface="Arial" charset="0"/>
              </a:rPr>
              <a:t>1.2.5. Отзыв (аннулирование)</a:t>
            </a:r>
            <a:r>
              <a:rPr lang="en-US" b="1" i="1" dirty="0">
                <a:solidFill>
                  <a:srgbClr val="FF3300"/>
                </a:solidFill>
                <a:latin typeface="Arial" charset="0"/>
              </a:rPr>
              <a:t> </a:t>
            </a: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ВИАУ</a:t>
            </a:r>
            <a:endParaRPr lang="en-GB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61124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146" name="Text Box 2"/>
          <p:cNvSpPr txBox="1">
            <a:spLocks noChangeArrowheads="1"/>
          </p:cNvSpPr>
          <p:nvPr/>
        </p:nvSpPr>
        <p:spPr bwMode="auto">
          <a:xfrm>
            <a:off x="971550" y="1412875"/>
            <a:ext cx="7921625" cy="1022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105000"/>
              </a:lnSpc>
            </a:pPr>
            <a:r>
              <a:rPr lang="ru-RU" sz="3200">
                <a:solidFill>
                  <a:srgbClr val="000099"/>
                </a:solidFill>
              </a:rPr>
              <a:t>Кроме этого, могут последовать следующие действия:</a:t>
            </a:r>
          </a:p>
        </p:txBody>
      </p:sp>
      <p:sp>
        <p:nvSpPr>
          <p:cNvPr id="262148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262149" name="Text Box 5"/>
          <p:cNvSpPr txBox="1">
            <a:spLocks noChangeArrowheads="1"/>
          </p:cNvSpPr>
          <p:nvPr/>
        </p:nvSpPr>
        <p:spPr bwMode="auto">
          <a:xfrm>
            <a:off x="971550" y="2595563"/>
            <a:ext cx="7921625" cy="3405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>
            <a:spAutoFit/>
          </a:bodyPr>
          <a:lstStyle/>
          <a:p>
            <a:pPr marL="358775" indent="-358775" algn="l">
              <a:spcBef>
                <a:spcPct val="15000"/>
              </a:spcBef>
              <a:buClr>
                <a:srgbClr val="FF0066"/>
              </a:buClr>
              <a:buSzPct val="70000"/>
              <a:buFont typeface="Wingdings" pitchFamily="2" charset="2"/>
              <a:buChar char="q"/>
            </a:pPr>
            <a:r>
              <a:rPr lang="ru-RU" sz="3000">
                <a:solidFill>
                  <a:srgbClr val="000099"/>
                </a:solidFill>
              </a:rPr>
              <a:t>регистрация события с целью его последующего анализа в рамках проведения аудита;</a:t>
            </a:r>
          </a:p>
          <a:p>
            <a:pPr marL="358775" indent="-358775" algn="l">
              <a:spcBef>
                <a:spcPct val="15000"/>
              </a:spcBef>
              <a:buClr>
                <a:srgbClr val="FF0066"/>
              </a:buClr>
              <a:buSzPct val="70000"/>
              <a:buFont typeface="Wingdings" pitchFamily="2" charset="2"/>
              <a:buChar char="q"/>
            </a:pPr>
            <a:r>
              <a:rPr lang="ru-RU" sz="3000">
                <a:solidFill>
                  <a:srgbClr val="000099"/>
                </a:solidFill>
              </a:rPr>
              <a:t>локальный отчёт о событии;</a:t>
            </a:r>
          </a:p>
          <a:p>
            <a:pPr marL="358775" indent="-358775" algn="l">
              <a:spcBef>
                <a:spcPct val="15000"/>
              </a:spcBef>
              <a:buClr>
                <a:srgbClr val="FF0066"/>
              </a:buClr>
              <a:buSzPct val="70000"/>
              <a:buFont typeface="Wingdings" pitchFamily="2" charset="2"/>
              <a:buChar char="q"/>
            </a:pPr>
            <a:r>
              <a:rPr lang="ru-RU" sz="3000">
                <a:solidFill>
                  <a:srgbClr val="000099"/>
                </a:solidFill>
              </a:rPr>
              <a:t>удалённый отчёт о событии;</a:t>
            </a:r>
          </a:p>
          <a:p>
            <a:pPr marL="358775" indent="-358775" algn="l">
              <a:spcBef>
                <a:spcPct val="15000"/>
              </a:spcBef>
              <a:buClr>
                <a:srgbClr val="FF0066"/>
              </a:buClr>
              <a:buSzPct val="70000"/>
              <a:buFont typeface="Wingdings" pitchFamily="2" charset="2"/>
              <a:buChar char="q"/>
            </a:pPr>
            <a:r>
              <a:rPr lang="ru-RU" sz="3000">
                <a:solidFill>
                  <a:srgbClr val="000099"/>
                </a:solidFill>
              </a:rPr>
              <a:t>разъединение существующего соединения.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Text Box 2"/>
          <p:cNvSpPr txBox="1">
            <a:spLocks noChangeArrowheads="1"/>
          </p:cNvSpPr>
          <p:nvPr/>
        </p:nvSpPr>
        <p:spPr bwMode="auto">
          <a:xfrm>
            <a:off x="928662" y="2071678"/>
            <a:ext cx="7993063" cy="38779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ct val="105000"/>
              </a:lnSpc>
              <a:buClr>
                <a:srgbClr val="FF0066"/>
              </a:buClr>
              <a:buSzPct val="80000"/>
              <a:buFont typeface="Wingdings" pitchFamily="2" charset="2"/>
              <a:buNone/>
            </a:pPr>
            <a:r>
              <a:rPr lang="ru-RU" sz="3000" i="1" dirty="0">
                <a:solidFill>
                  <a:srgbClr val="FF0066"/>
                </a:solidFill>
              </a:rPr>
              <a:t>Аутентификация дает гарантию того (подтверждает), что объект действительно является тем, за кого себя выдаёт</a:t>
            </a:r>
            <a:r>
              <a:rPr lang="ru-RU" sz="3000" dirty="0">
                <a:solidFill>
                  <a:srgbClr val="000099"/>
                </a:solidFill>
              </a:rPr>
              <a:t>. Аутентификация имеет значение только в условиях информационного взаимодействия объекта (кого проверяют) и субъекта (кто проверяет) аутентификации. </a:t>
            </a:r>
          </a:p>
        </p:txBody>
      </p:sp>
      <p:sp>
        <p:nvSpPr>
          <p:cNvPr id="86020" name="Rectangle 4"/>
          <p:cNvSpPr>
            <a:spLocks noChangeArrowheads="1"/>
          </p:cNvSpPr>
          <p:nvPr/>
        </p:nvSpPr>
        <p:spPr bwMode="auto">
          <a:xfrm>
            <a:off x="785786" y="679450"/>
            <a:ext cx="8358214" cy="12311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ts val="32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en-US" sz="3200" b="1" i="1" dirty="0">
                <a:solidFill>
                  <a:srgbClr val="FF3300"/>
                </a:solidFill>
                <a:latin typeface="Arial" charset="0"/>
              </a:rPr>
              <a:t>I. </a:t>
            </a:r>
            <a:r>
              <a:rPr lang="ru-RU" sz="3200" b="1" i="1" dirty="0" smtClean="0">
                <a:solidFill>
                  <a:srgbClr val="FF3300"/>
                </a:solidFill>
                <a:latin typeface="Arial" charset="0"/>
              </a:rPr>
              <a:t>Общие положения</a:t>
            </a:r>
            <a:endParaRPr lang="ru-RU" sz="3200" b="1" i="1" dirty="0">
              <a:solidFill>
                <a:srgbClr val="FF3300"/>
              </a:solidFill>
              <a:latin typeface="Arial" charset="0"/>
            </a:endParaRPr>
          </a:p>
          <a:p>
            <a:pPr>
              <a:lnSpc>
                <a:spcPts val="32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3000" b="1" i="1" dirty="0">
                <a:solidFill>
                  <a:srgbClr val="FF3300"/>
                </a:solidFill>
                <a:latin typeface="Arial" charset="0"/>
              </a:rPr>
              <a:t>1.1. </a:t>
            </a: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Основные </a:t>
            </a:r>
            <a:r>
              <a:rPr lang="ru-RU" sz="3000" b="1" i="1" dirty="0">
                <a:solidFill>
                  <a:srgbClr val="FF3300"/>
                </a:solidFill>
                <a:latin typeface="Arial" charset="0"/>
              </a:rPr>
              <a:t>концепции аутентификации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86022" name="Rectangle 6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170" name="Text Box 2"/>
          <p:cNvSpPr txBox="1">
            <a:spLocks noChangeArrowheads="1"/>
          </p:cNvSpPr>
          <p:nvPr/>
        </p:nvSpPr>
        <p:spPr bwMode="auto">
          <a:xfrm>
            <a:off x="971550" y="1117600"/>
            <a:ext cx="792162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105000"/>
              </a:lnSpc>
            </a:pPr>
            <a:r>
              <a:rPr lang="ru-RU" i="1" dirty="0">
                <a:solidFill>
                  <a:srgbClr val="FF0066"/>
                </a:solidFill>
              </a:rPr>
              <a:t>Для каждого события выбирается специфическая реакция (ответное действие)</a:t>
            </a:r>
            <a:r>
              <a:rPr lang="ru-RU" dirty="0">
                <a:solidFill>
                  <a:srgbClr val="000099"/>
                </a:solidFill>
              </a:rPr>
              <a:t>, которая зависит от действующей политики безопасности и других факторов, связанных с состоянием информационного взаимодействия, например, вносились или нет изменения в учётные данные после того, как взаимодействующая сторона был зарегистрирована и начала информационный обмен.</a:t>
            </a:r>
          </a:p>
        </p:txBody>
      </p:sp>
      <p:sp>
        <p:nvSpPr>
          <p:cNvPr id="263171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194" name="Text Box 2"/>
          <p:cNvSpPr txBox="1">
            <a:spLocks noChangeArrowheads="1"/>
          </p:cNvSpPr>
          <p:nvPr/>
        </p:nvSpPr>
        <p:spPr bwMode="auto">
          <a:xfrm>
            <a:off x="971550" y="2060575"/>
            <a:ext cx="7921625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3000" i="1">
                <a:solidFill>
                  <a:srgbClr val="FF0066"/>
                </a:solidFill>
              </a:rPr>
              <a:t>Аутентификация объекта</a:t>
            </a:r>
            <a:r>
              <a:rPr lang="ru-RU" sz="3000">
                <a:solidFill>
                  <a:srgbClr val="000099"/>
                </a:solidFill>
              </a:rPr>
              <a:t> обеспечивает гарантированное подтверждение его подлинности только на определённый момент времени. </a:t>
            </a:r>
            <a:r>
              <a:rPr lang="ru-RU" sz="3000" i="1">
                <a:solidFill>
                  <a:srgbClr val="FF0066"/>
                </a:solidFill>
              </a:rPr>
              <a:t>Одним из способов обеспечения гарантированной непрерывной аутентификации</a:t>
            </a:r>
            <a:r>
              <a:rPr lang="ru-RU" sz="3000">
                <a:solidFill>
                  <a:srgbClr val="000099"/>
                </a:solidFill>
              </a:rPr>
              <a:t> является «связывание» службы аутентификации со службой обеспечения целостности данных.</a:t>
            </a:r>
          </a:p>
        </p:txBody>
      </p:sp>
      <p:sp>
        <p:nvSpPr>
          <p:cNvPr id="264195" name="Rectangle 3"/>
          <p:cNvSpPr>
            <a:spLocks noChangeArrowheads="1"/>
          </p:cNvSpPr>
          <p:nvPr/>
        </p:nvSpPr>
        <p:spPr bwMode="auto">
          <a:xfrm>
            <a:off x="755650" y="908050"/>
            <a:ext cx="83883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b="1" i="1">
                <a:solidFill>
                  <a:srgbClr val="FF3300"/>
                </a:solidFill>
                <a:latin typeface="Arial" charset="0"/>
              </a:rPr>
              <a:t>1.2.6. Гарантированность непрерывной аутентификации</a:t>
            </a:r>
            <a:endParaRPr lang="en-GB" b="1" i="1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64196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218" name="Text Box 2"/>
          <p:cNvSpPr txBox="1">
            <a:spLocks noChangeArrowheads="1"/>
          </p:cNvSpPr>
          <p:nvPr/>
        </p:nvSpPr>
        <p:spPr bwMode="auto">
          <a:xfrm>
            <a:off x="971550" y="850900"/>
            <a:ext cx="7921625" cy="5332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105000"/>
              </a:lnSpc>
            </a:pPr>
            <a:r>
              <a:rPr lang="ru-RU" sz="3000" i="1" dirty="0">
                <a:solidFill>
                  <a:srgbClr val="FF0066"/>
                </a:solidFill>
              </a:rPr>
              <a:t>Говорят, что службы аутентификации и целостности связаны</a:t>
            </a:r>
            <a:r>
              <a:rPr lang="ru-RU" sz="3000" dirty="0">
                <a:solidFill>
                  <a:srgbClr val="000099"/>
                </a:solidFill>
              </a:rPr>
              <a:t>, когда одна взаимодействующая сторона была аутентифицирована с использованием службы аутентификации в начальной фазе установления соединения, а в последующем передача данных от имени этой стороны была связана не только с процедурой обмена </a:t>
            </a:r>
            <a:r>
              <a:rPr lang="ru-RU" sz="3000" dirty="0" smtClean="0">
                <a:solidFill>
                  <a:srgbClr val="000099"/>
                </a:solidFill>
              </a:rPr>
              <a:t>ВИАУ, </a:t>
            </a:r>
            <a:r>
              <a:rPr lang="ru-RU" sz="3000" dirty="0">
                <a:solidFill>
                  <a:srgbClr val="000099"/>
                </a:solidFill>
              </a:rPr>
              <a:t>но и с процедурой обеспечения целостности.</a:t>
            </a:r>
          </a:p>
        </p:txBody>
      </p:sp>
      <p:sp>
        <p:nvSpPr>
          <p:cNvPr id="265219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42" name="Text Box 2"/>
          <p:cNvSpPr txBox="1">
            <a:spLocks noChangeArrowheads="1"/>
          </p:cNvSpPr>
          <p:nvPr/>
        </p:nvSpPr>
        <p:spPr bwMode="auto">
          <a:xfrm>
            <a:off x="971550" y="806450"/>
            <a:ext cx="7921625" cy="5401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2700" i="1" dirty="0">
                <a:solidFill>
                  <a:srgbClr val="FF0066"/>
                </a:solidFill>
              </a:rPr>
              <a:t>Такой подход гарантирует</a:t>
            </a:r>
            <a:r>
              <a:rPr lang="ru-RU" sz="2700" dirty="0">
                <a:solidFill>
                  <a:srgbClr val="000099"/>
                </a:solidFill>
              </a:rPr>
              <a:t>, что более поздняя информация не может быть изменена другой стороной соединения, и более того, должна поступать только от той взаимодействующей стороны, которая была аутентифицирована в начальной фазе установления соединения. Очень важно, что служба обеспечения целостности используется на протяжении всего выбранного маршрута доставки информации от одной аутентифицированной взаимодействующей стороны до проверяющей стороны.</a:t>
            </a:r>
          </a:p>
        </p:txBody>
      </p:sp>
      <p:sp>
        <p:nvSpPr>
          <p:cNvPr id="266243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266" name="Text Box 2"/>
          <p:cNvSpPr txBox="1">
            <a:spLocks noChangeArrowheads="1"/>
          </p:cNvSpPr>
          <p:nvPr/>
        </p:nvSpPr>
        <p:spPr bwMode="auto">
          <a:xfrm>
            <a:off x="971550" y="1028700"/>
            <a:ext cx="7921625" cy="5124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dirty="0">
                <a:solidFill>
                  <a:srgbClr val="000099"/>
                </a:solidFill>
              </a:rPr>
              <a:t>Например, </a:t>
            </a:r>
            <a:r>
              <a:rPr lang="ru-RU" i="1" dirty="0">
                <a:solidFill>
                  <a:srgbClr val="FF0066"/>
                </a:solidFill>
              </a:rPr>
              <a:t>атака «маскарад» возможна только в том случае</a:t>
            </a:r>
            <a:r>
              <a:rPr lang="ru-RU" dirty="0">
                <a:solidFill>
                  <a:srgbClr val="000099"/>
                </a:solidFill>
              </a:rPr>
              <a:t>, если часть информации могла быть сформирована взаимодействующими сторонами, которые не прошли процедуру аутентификации.</a:t>
            </a:r>
          </a:p>
          <a:p>
            <a:r>
              <a:rPr lang="ru-RU" dirty="0">
                <a:solidFill>
                  <a:srgbClr val="000099"/>
                </a:solidFill>
              </a:rPr>
              <a:t>Другим способом обеспечения гарантированности того, что взаимодействующий объект остаётся тем же, который был в начальной фазе соединения, является </a:t>
            </a:r>
            <a:r>
              <a:rPr lang="ru-RU" i="1" dirty="0">
                <a:solidFill>
                  <a:srgbClr val="FF0066"/>
                </a:solidFill>
              </a:rPr>
              <a:t>периодическое проведение процедуры аутентификации на основе обмена </a:t>
            </a:r>
            <a:r>
              <a:rPr lang="ru-RU" i="1" dirty="0" smtClean="0">
                <a:solidFill>
                  <a:srgbClr val="FF0066"/>
                </a:solidFill>
              </a:rPr>
              <a:t>ВИАУ</a:t>
            </a:r>
            <a:r>
              <a:rPr lang="ru-RU" dirty="0" smtClean="0">
                <a:solidFill>
                  <a:srgbClr val="000099"/>
                </a:solidFill>
              </a:rPr>
              <a:t>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267267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ext Box 2"/>
          <p:cNvSpPr txBox="1">
            <a:spLocks noChangeArrowheads="1"/>
          </p:cNvSpPr>
          <p:nvPr/>
        </p:nvSpPr>
        <p:spPr bwMode="auto">
          <a:xfrm>
            <a:off x="927100" y="717550"/>
            <a:ext cx="7921625" cy="56015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2600" dirty="0">
                <a:solidFill>
                  <a:srgbClr val="000099"/>
                </a:solidFill>
              </a:rPr>
              <a:t>Однако </a:t>
            </a:r>
            <a:r>
              <a:rPr lang="ru-RU" sz="2600" i="1" dirty="0">
                <a:solidFill>
                  <a:srgbClr val="FF0066"/>
                </a:solidFill>
              </a:rPr>
              <a:t>этот способ не предотвращает вторжения в промежуточных интервалах, и поэтому не обеспечивает гарантии непрерывности аутентификации</a:t>
            </a:r>
            <a:r>
              <a:rPr lang="ru-RU" sz="2600" dirty="0">
                <a:solidFill>
                  <a:srgbClr val="000099"/>
                </a:solidFill>
              </a:rPr>
              <a:t>. Например, возможна следующая атака: нарушитель в момент, когда поступает команда на проведение следующей процедуры аутентификации, «разрешает» полномочному объекту провести все необходимые для аутентификации действия. Затем, по завершении этих действий, нарушитель снова «захватывает» соединение, обеспечивающее информационное взаимодействие.</a:t>
            </a:r>
          </a:p>
        </p:txBody>
      </p:sp>
      <p:sp>
        <p:nvSpPr>
          <p:cNvPr id="268291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314" name="Text Box 2"/>
          <p:cNvSpPr txBox="1">
            <a:spLocks noChangeArrowheads="1"/>
          </p:cNvSpPr>
          <p:nvPr/>
        </p:nvSpPr>
        <p:spPr bwMode="auto">
          <a:xfrm>
            <a:off x="882650" y="806450"/>
            <a:ext cx="8010525" cy="56682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300"/>
              </a:lnSpc>
            </a:pPr>
            <a:r>
              <a:rPr lang="ru-RU" sz="3000" i="1" dirty="0">
                <a:solidFill>
                  <a:srgbClr val="FF0066"/>
                </a:solidFill>
              </a:rPr>
              <a:t>Если для реализации способа обеспечения целостности необходим ключ</a:t>
            </a:r>
            <a:r>
              <a:rPr lang="ru-RU" sz="3000" dirty="0">
                <a:solidFill>
                  <a:srgbClr val="000099"/>
                </a:solidFill>
              </a:rPr>
              <a:t>, то последний может быть определён из параметров, которые определяются в течение процедуры аутентификации. Получив, таким образом, ключ, связанный с аутентифицированной взаимодействующей стороной, его применение при реализации способа обеспечения целостности будет направлено на «связывание» </a:t>
            </a:r>
            <a:r>
              <a:rPr lang="ru-RU" sz="3000" dirty="0" smtClean="0">
                <a:solidFill>
                  <a:srgbClr val="000099"/>
                </a:solidFill>
              </a:rPr>
              <a:t>СЛАУ </a:t>
            </a:r>
            <a:r>
              <a:rPr lang="ru-RU" sz="3000" dirty="0">
                <a:solidFill>
                  <a:srgbClr val="000099"/>
                </a:solidFill>
              </a:rPr>
              <a:t>и </a:t>
            </a:r>
            <a:r>
              <a:rPr lang="ru-RU" sz="3000" dirty="0" smtClean="0">
                <a:solidFill>
                  <a:srgbClr val="000099"/>
                </a:solidFill>
              </a:rPr>
              <a:t>СЛЦЛ, </a:t>
            </a:r>
            <a:r>
              <a:rPr lang="ru-RU" sz="3000" dirty="0">
                <a:solidFill>
                  <a:srgbClr val="000099"/>
                </a:solidFill>
              </a:rPr>
              <a:t>как было рассмотрено ранее.</a:t>
            </a:r>
          </a:p>
        </p:txBody>
      </p:sp>
      <p:sp>
        <p:nvSpPr>
          <p:cNvPr id="269315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338" name="Text Box 2"/>
          <p:cNvSpPr txBox="1">
            <a:spLocks noChangeArrowheads="1"/>
          </p:cNvSpPr>
          <p:nvPr/>
        </p:nvSpPr>
        <p:spPr bwMode="auto">
          <a:xfrm>
            <a:off x="927100" y="628650"/>
            <a:ext cx="7921625" cy="56092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</a:pPr>
            <a:r>
              <a:rPr lang="ru-RU" sz="2700" dirty="0">
                <a:solidFill>
                  <a:srgbClr val="000099"/>
                </a:solidFill>
              </a:rPr>
              <a:t>Способ вычисления ключа для службы обеспечения целостности данных может быть определён как составная часть совокупности параметров, которые определяют, какие методы и алгоритмы целесообразно использовать на протяжении всей процедуры аутентификации.</a:t>
            </a:r>
          </a:p>
          <a:p>
            <a:pPr>
              <a:lnSpc>
                <a:spcPct val="90000"/>
              </a:lnSpc>
            </a:pPr>
            <a:r>
              <a:rPr lang="ru-RU" sz="2700" dirty="0">
                <a:solidFill>
                  <a:srgbClr val="000099"/>
                </a:solidFill>
              </a:rPr>
              <a:t>(</a:t>
            </a:r>
            <a:r>
              <a:rPr lang="ru-RU" sz="2700" i="1" u="sng" dirty="0">
                <a:solidFill>
                  <a:srgbClr val="FF0066"/>
                </a:solidFill>
              </a:rPr>
              <a:t>Примечание</a:t>
            </a:r>
            <a:r>
              <a:rPr lang="ru-RU" sz="2700" i="1" dirty="0">
                <a:solidFill>
                  <a:srgbClr val="FF0066"/>
                </a:solidFill>
              </a:rPr>
              <a:t>. Когда используются и другие службы обеспечения безопасности, также существует возможность определения служебной информации на основе параметров, которые определяются в течение процедуры аутентификации, например, секретный ключ.</a:t>
            </a:r>
            <a:r>
              <a:rPr lang="ru-RU" sz="2700" dirty="0">
                <a:solidFill>
                  <a:srgbClr val="000099"/>
                </a:solidFill>
              </a:rPr>
              <a:t>) </a:t>
            </a:r>
          </a:p>
        </p:txBody>
      </p:sp>
      <p:sp>
        <p:nvSpPr>
          <p:cNvPr id="270339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362" name="Text Box 2"/>
          <p:cNvSpPr txBox="1">
            <a:spLocks noChangeArrowheads="1"/>
          </p:cNvSpPr>
          <p:nvPr/>
        </p:nvSpPr>
        <p:spPr bwMode="auto">
          <a:xfrm>
            <a:off x="971550" y="1873250"/>
            <a:ext cx="7921625" cy="43256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400"/>
              </a:lnSpc>
            </a:pPr>
            <a:r>
              <a:rPr lang="ru-RU" i="1" dirty="0">
                <a:solidFill>
                  <a:srgbClr val="FF0066"/>
                </a:solidFill>
              </a:rPr>
              <a:t>Если имеет место несколько ССБ</a:t>
            </a:r>
            <a:r>
              <a:rPr lang="ru-RU" dirty="0">
                <a:solidFill>
                  <a:srgbClr val="000099"/>
                </a:solidFill>
              </a:rPr>
              <a:t>, то при установлении информационного взаимодействия возможна ситуация, при которой находящийся в одном сегменте претендент может быть аутентифицирован проверяющей стороной, расположенной в другом сегменте. К процедуре аутентификации могут быть привлечено несколько ССБ, среди которых:</a:t>
            </a:r>
          </a:p>
        </p:txBody>
      </p:sp>
      <p:sp>
        <p:nvSpPr>
          <p:cNvPr id="271363" name="Rectangle 3"/>
          <p:cNvSpPr>
            <a:spLocks noChangeArrowheads="1"/>
          </p:cNvSpPr>
          <p:nvPr/>
        </p:nvSpPr>
        <p:spPr bwMode="auto">
          <a:xfrm>
            <a:off x="755650" y="854075"/>
            <a:ext cx="8388350" cy="768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b="1" i="1" dirty="0">
                <a:solidFill>
                  <a:srgbClr val="FF3300"/>
                </a:solidFill>
                <a:latin typeface="Arial" charset="0"/>
              </a:rPr>
              <a:t>1.2.7. Распределение компонентов аутентификации среди нескольких ССБ</a:t>
            </a:r>
            <a:endParaRPr lang="en-GB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71364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386" name="Text Box 2"/>
          <p:cNvSpPr txBox="1">
            <a:spLocks noChangeArrowheads="1"/>
          </p:cNvSpPr>
          <p:nvPr/>
        </p:nvSpPr>
        <p:spPr bwMode="auto">
          <a:xfrm>
            <a:off x="971550" y="3295650"/>
            <a:ext cx="7921625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5000"/>
              </a:lnSpc>
            </a:pPr>
            <a:r>
              <a:rPr lang="ru-RU">
                <a:solidFill>
                  <a:srgbClr val="000099"/>
                </a:solidFill>
              </a:rPr>
              <a:t>Тем не менее, </a:t>
            </a:r>
            <a:r>
              <a:rPr lang="ru-RU" i="1">
                <a:solidFill>
                  <a:srgbClr val="FF0066"/>
                </a:solidFill>
              </a:rPr>
              <a:t>нет необходимости в наличии всех этих сегментов</a:t>
            </a:r>
            <a:r>
              <a:rPr lang="ru-RU">
                <a:solidFill>
                  <a:srgbClr val="000099"/>
                </a:solidFill>
              </a:rPr>
              <a:t>.</a:t>
            </a:r>
          </a:p>
          <a:p>
            <a:pPr>
              <a:lnSpc>
                <a:spcPct val="95000"/>
              </a:lnSpc>
            </a:pPr>
            <a:r>
              <a:rPr lang="ru-RU">
                <a:solidFill>
                  <a:srgbClr val="000099"/>
                </a:solidFill>
              </a:rPr>
              <a:t> Прежде чем проводить процедуру аутентификации между разными ССБ, необходимо сформировать соответствующую </a:t>
            </a:r>
            <a:r>
              <a:rPr lang="ru-RU" i="1">
                <a:solidFill>
                  <a:srgbClr val="FF0066"/>
                </a:solidFill>
              </a:rPr>
              <a:t>политику безопасного информационного взаимодействия (ПБВ)</a:t>
            </a:r>
            <a:r>
              <a:rPr lang="ru-RU">
                <a:solidFill>
                  <a:srgbClr val="000099"/>
                </a:solidFill>
              </a:rPr>
              <a:t>.</a:t>
            </a:r>
          </a:p>
        </p:txBody>
      </p:sp>
      <p:sp>
        <p:nvSpPr>
          <p:cNvPr id="272387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272388" name="Text Box 4"/>
          <p:cNvSpPr txBox="1">
            <a:spLocks noChangeArrowheads="1"/>
          </p:cNvSpPr>
          <p:nvPr/>
        </p:nvSpPr>
        <p:spPr bwMode="auto">
          <a:xfrm>
            <a:off x="927100" y="1117600"/>
            <a:ext cx="7921625" cy="2073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>
            <a:spAutoFit/>
          </a:bodyPr>
          <a:lstStyle/>
          <a:p>
            <a:pPr marL="358775" indent="-358775" algn="l">
              <a:lnSpc>
                <a:spcPct val="95000"/>
              </a:lnSpc>
              <a:spcBef>
                <a:spcPct val="5000"/>
              </a:spcBef>
              <a:buClr>
                <a:srgbClr val="FF0066"/>
              </a:buClr>
              <a:buSzPct val="70000"/>
              <a:buFont typeface="Wingdings" pitchFamily="2" charset="2"/>
              <a:buChar char="q"/>
            </a:pPr>
            <a:r>
              <a:rPr lang="ru-RU" dirty="0">
                <a:solidFill>
                  <a:srgbClr val="000099"/>
                </a:solidFill>
              </a:rPr>
              <a:t>ССБ, в котором расположен инициатор процедуры аутентификации;</a:t>
            </a:r>
          </a:p>
          <a:p>
            <a:pPr marL="358775" indent="-358775" algn="l">
              <a:lnSpc>
                <a:spcPct val="95000"/>
              </a:lnSpc>
              <a:spcBef>
                <a:spcPct val="5000"/>
              </a:spcBef>
              <a:buClr>
                <a:srgbClr val="FF0066"/>
              </a:buClr>
              <a:buSzPct val="70000"/>
              <a:buFont typeface="Wingdings" pitchFamily="2" charset="2"/>
              <a:buChar char="q"/>
            </a:pPr>
            <a:r>
              <a:rPr lang="ru-RU" dirty="0">
                <a:solidFill>
                  <a:srgbClr val="000099"/>
                </a:solidFill>
              </a:rPr>
              <a:t>ССБ, в котором расположена проверяющая сторона;</a:t>
            </a:r>
          </a:p>
          <a:p>
            <a:pPr marL="358775" indent="-358775" algn="l">
              <a:lnSpc>
                <a:spcPct val="95000"/>
              </a:lnSpc>
              <a:spcBef>
                <a:spcPct val="5000"/>
              </a:spcBef>
              <a:buClr>
                <a:srgbClr val="FF0066"/>
              </a:buClr>
              <a:buSzPct val="70000"/>
              <a:buFont typeface="Wingdings" pitchFamily="2" charset="2"/>
              <a:buChar char="q"/>
            </a:pPr>
            <a:r>
              <a:rPr lang="ru-RU" dirty="0">
                <a:solidFill>
                  <a:srgbClr val="000099"/>
                </a:solidFill>
              </a:rPr>
              <a:t>ССБ, в которых расположены ДТС.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Text Box 2"/>
          <p:cNvSpPr txBox="1">
            <a:spLocks noChangeArrowheads="1"/>
          </p:cNvSpPr>
          <p:nvPr/>
        </p:nvSpPr>
        <p:spPr bwMode="auto">
          <a:xfrm>
            <a:off x="900113" y="1028700"/>
            <a:ext cx="7921625" cy="1949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buClr>
                <a:srgbClr val="FF0066"/>
              </a:buClr>
              <a:buSzPct val="80000"/>
              <a:buFont typeface="Wingdings" pitchFamily="2" charset="2"/>
              <a:buNone/>
            </a:pPr>
            <a:r>
              <a:rPr lang="ru-RU" sz="3200">
                <a:solidFill>
                  <a:srgbClr val="000099"/>
                </a:solidFill>
              </a:rPr>
              <a:t>В информационно-технологических сетях и системах (ИТС) рассматриваются две наиболее важных </a:t>
            </a:r>
            <a:r>
              <a:rPr lang="ru-RU" sz="3200" i="1">
                <a:solidFill>
                  <a:srgbClr val="FF0066"/>
                </a:solidFill>
              </a:rPr>
              <a:t>формы аутентификации</a:t>
            </a:r>
            <a:r>
              <a:rPr lang="ru-RU" sz="3200">
                <a:solidFill>
                  <a:srgbClr val="000099"/>
                </a:solidFill>
              </a:rPr>
              <a:t>:</a:t>
            </a:r>
          </a:p>
        </p:txBody>
      </p:sp>
      <p:sp>
        <p:nvSpPr>
          <p:cNvPr id="87045" name="Text Box 5"/>
          <p:cNvSpPr txBox="1">
            <a:spLocks noChangeArrowheads="1"/>
          </p:cNvSpPr>
          <p:nvPr/>
        </p:nvSpPr>
        <p:spPr bwMode="auto">
          <a:xfrm>
            <a:off x="971550" y="3068638"/>
            <a:ext cx="7921625" cy="311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>
            <a:spAutoFit/>
          </a:bodyPr>
          <a:lstStyle/>
          <a:p>
            <a:pPr marL="355600" indent="-355600" algn="l">
              <a:lnSpc>
                <a:spcPct val="90000"/>
              </a:lnSpc>
              <a:spcBef>
                <a:spcPct val="10000"/>
              </a:spcBef>
              <a:buClr>
                <a:srgbClr val="FF0066"/>
              </a:buClr>
              <a:buSzPct val="80000"/>
              <a:buFont typeface="Wingdings" pitchFamily="2" charset="2"/>
              <a:buAutoNum type="arabicPeriod"/>
            </a:pPr>
            <a:r>
              <a:rPr lang="ru-RU" i="1">
                <a:solidFill>
                  <a:srgbClr val="FF0066"/>
                </a:solidFill>
              </a:rPr>
              <a:t>объект выступает в роли претендента</a:t>
            </a:r>
            <a:r>
              <a:rPr lang="ru-RU">
                <a:solidFill>
                  <a:srgbClr val="000099"/>
                </a:solidFill>
              </a:rPr>
              <a:t>, устанавливающего информационное взаимодействие с субъектом (аутентификация объекта);</a:t>
            </a:r>
          </a:p>
          <a:p>
            <a:pPr marL="355600" indent="-355600" algn="l">
              <a:lnSpc>
                <a:spcPct val="90000"/>
              </a:lnSpc>
              <a:spcBef>
                <a:spcPct val="10000"/>
              </a:spcBef>
              <a:buClr>
                <a:srgbClr val="FF0066"/>
              </a:buClr>
              <a:buSzPct val="80000"/>
              <a:buFont typeface="Wingdings" pitchFamily="2" charset="2"/>
              <a:buAutoNum type="arabicPeriod"/>
            </a:pPr>
            <a:r>
              <a:rPr lang="ru-RU" i="1">
                <a:solidFill>
                  <a:srgbClr val="FF0066"/>
                </a:solidFill>
              </a:rPr>
              <a:t>объект является источником совокупности данных</a:t>
            </a:r>
            <a:r>
              <a:rPr lang="ru-RU">
                <a:solidFill>
                  <a:srgbClr val="000099"/>
                </a:solidFill>
              </a:rPr>
              <a:t>, которые доступны субъекту (аутентификация источника данных). </a:t>
            </a:r>
          </a:p>
        </p:txBody>
      </p:sp>
      <p:sp>
        <p:nvSpPr>
          <p:cNvPr id="87046" name="Rectangle 6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410" name="Text Box 2"/>
          <p:cNvSpPr txBox="1">
            <a:spLocks noChangeArrowheads="1"/>
          </p:cNvSpPr>
          <p:nvPr/>
        </p:nvSpPr>
        <p:spPr bwMode="auto">
          <a:xfrm>
            <a:off x="971550" y="1917700"/>
            <a:ext cx="7921625" cy="4140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3400" dirty="0">
                <a:solidFill>
                  <a:srgbClr val="000099"/>
                </a:solidFill>
              </a:rPr>
              <a:t>В целом, соответствующий метод аутентификации будет опираться на ряд предположений и гипотез, связанных с одним или несколькими взаимодействующими сторонами.</a:t>
            </a:r>
          </a:p>
          <a:p>
            <a:r>
              <a:rPr lang="ru-RU" sz="3400" i="1" dirty="0">
                <a:solidFill>
                  <a:srgbClr val="FF0066"/>
                </a:solidFill>
              </a:rPr>
              <a:t>Принципы, используемые при аутентификации</a:t>
            </a:r>
            <a:r>
              <a:rPr lang="ru-RU" sz="3400" dirty="0">
                <a:solidFill>
                  <a:srgbClr val="000099"/>
                </a:solidFill>
              </a:rPr>
              <a:t>, следующие:</a:t>
            </a:r>
          </a:p>
        </p:txBody>
      </p:sp>
      <p:sp>
        <p:nvSpPr>
          <p:cNvPr id="273411" name="Rectangle 3"/>
          <p:cNvSpPr>
            <a:spLocks noChangeArrowheads="1"/>
          </p:cNvSpPr>
          <p:nvPr/>
        </p:nvSpPr>
        <p:spPr bwMode="auto">
          <a:xfrm>
            <a:off x="755650" y="854075"/>
            <a:ext cx="83883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3000" b="1" i="1" dirty="0">
                <a:solidFill>
                  <a:srgbClr val="FF3300"/>
                </a:solidFill>
                <a:latin typeface="Arial" charset="0"/>
              </a:rPr>
              <a:t>1.3. Принципы, используемые при аутентификации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73412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5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274436" name="Text Box 4"/>
          <p:cNvSpPr txBox="1">
            <a:spLocks noChangeArrowheads="1"/>
          </p:cNvSpPr>
          <p:nvPr/>
        </p:nvSpPr>
        <p:spPr bwMode="auto">
          <a:xfrm>
            <a:off x="971550" y="806450"/>
            <a:ext cx="7921625" cy="5642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>
            <a:spAutoFit/>
          </a:bodyPr>
          <a:lstStyle/>
          <a:p>
            <a:pPr marL="358775" indent="-358775" algn="l">
              <a:lnSpc>
                <a:spcPts val="3100"/>
              </a:lnSpc>
              <a:spcBef>
                <a:spcPts val="0"/>
              </a:spcBef>
              <a:spcAft>
                <a:spcPts val="600"/>
              </a:spcAft>
              <a:buClr>
                <a:srgbClr val="FF0066"/>
              </a:buClr>
              <a:buSzPct val="80000"/>
              <a:buFont typeface="Wingdings" pitchFamily="2" charset="2"/>
              <a:buAutoNum type="alphaLcParenR"/>
            </a:pPr>
            <a:r>
              <a:rPr lang="ru-RU" dirty="0">
                <a:solidFill>
                  <a:srgbClr val="000099"/>
                </a:solidFill>
              </a:rPr>
              <a:t>что-нибудь известно, например, пароль;</a:t>
            </a:r>
          </a:p>
          <a:p>
            <a:pPr marL="358775" indent="-358775" algn="l">
              <a:lnSpc>
                <a:spcPts val="3100"/>
              </a:lnSpc>
              <a:spcBef>
                <a:spcPts val="0"/>
              </a:spcBef>
              <a:spcAft>
                <a:spcPts val="600"/>
              </a:spcAft>
              <a:buClr>
                <a:srgbClr val="FF0066"/>
              </a:buClr>
              <a:buSzPct val="80000"/>
              <a:buFont typeface="Wingdings" pitchFamily="2" charset="2"/>
              <a:buAutoNum type="alphaLcParenR"/>
            </a:pPr>
            <a:r>
              <a:rPr lang="ru-RU" dirty="0">
                <a:solidFill>
                  <a:srgbClr val="000099"/>
                </a:solidFill>
              </a:rPr>
              <a:t>чем-нибудь владеют, например, магнитной или смарт-картой;</a:t>
            </a:r>
          </a:p>
          <a:p>
            <a:pPr marL="358775" indent="-358775" algn="l">
              <a:lnSpc>
                <a:spcPts val="3100"/>
              </a:lnSpc>
              <a:spcBef>
                <a:spcPts val="0"/>
              </a:spcBef>
              <a:spcAft>
                <a:spcPts val="600"/>
              </a:spcAft>
              <a:buClr>
                <a:srgbClr val="FF0066"/>
              </a:buClr>
              <a:buSzPct val="80000"/>
              <a:buFont typeface="Wingdings" pitchFamily="2" charset="2"/>
              <a:buAutoNum type="alphaLcParenR"/>
            </a:pPr>
            <a:r>
              <a:rPr lang="ru-RU" dirty="0">
                <a:solidFill>
                  <a:srgbClr val="000099"/>
                </a:solidFill>
              </a:rPr>
              <a:t>некоторые неизменные характеристики, например, биометрические идентификаторы;</a:t>
            </a:r>
          </a:p>
          <a:p>
            <a:pPr marL="358775" indent="-358775" algn="l">
              <a:lnSpc>
                <a:spcPts val="3100"/>
              </a:lnSpc>
              <a:spcBef>
                <a:spcPts val="0"/>
              </a:spcBef>
              <a:spcAft>
                <a:spcPts val="600"/>
              </a:spcAft>
              <a:buClr>
                <a:srgbClr val="FF0066"/>
              </a:buClr>
              <a:buSzPct val="80000"/>
              <a:buFont typeface="Wingdings" pitchFamily="2" charset="2"/>
              <a:buAutoNum type="alphaLcParenR"/>
            </a:pPr>
            <a:r>
              <a:rPr lang="ru-RU" dirty="0">
                <a:solidFill>
                  <a:srgbClr val="000099"/>
                </a:solidFill>
              </a:rPr>
              <a:t>признание такого третьего объекта (ДТС), который бы подтвердил результаты процедуры аутентификации;</a:t>
            </a:r>
          </a:p>
          <a:p>
            <a:pPr marL="358775" indent="-358775" algn="l">
              <a:lnSpc>
                <a:spcPts val="3100"/>
              </a:lnSpc>
              <a:spcBef>
                <a:spcPts val="0"/>
              </a:spcBef>
              <a:spcAft>
                <a:spcPts val="600"/>
              </a:spcAft>
              <a:buClr>
                <a:srgbClr val="FF0066"/>
              </a:buClr>
              <a:buSzPct val="80000"/>
              <a:buFont typeface="Wingdings" pitchFamily="2" charset="2"/>
              <a:buAutoNum type="alphaLcParenR"/>
            </a:pPr>
            <a:r>
              <a:rPr lang="ru-RU" dirty="0">
                <a:solidFill>
                  <a:srgbClr val="000099"/>
                </a:solidFill>
              </a:rPr>
              <a:t>контекст, например, адрес взаимодействующей стороны.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458" name="Text Box 2"/>
          <p:cNvSpPr txBox="1">
            <a:spLocks noChangeArrowheads="1"/>
          </p:cNvSpPr>
          <p:nvPr/>
        </p:nvSpPr>
        <p:spPr bwMode="auto">
          <a:xfrm>
            <a:off x="971550" y="939800"/>
            <a:ext cx="7921625" cy="536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800"/>
              </a:lnSpc>
            </a:pPr>
            <a:r>
              <a:rPr lang="ru-RU" sz="3200" dirty="0">
                <a:solidFill>
                  <a:srgbClr val="000099"/>
                </a:solidFill>
              </a:rPr>
              <a:t>Целесообразно отметить, что </a:t>
            </a:r>
            <a:r>
              <a:rPr lang="ru-RU" sz="3200" i="1" dirty="0">
                <a:solidFill>
                  <a:srgbClr val="FF0066"/>
                </a:solidFill>
              </a:rPr>
              <a:t>во всех этих принципах есть свои естественные слабости</a:t>
            </a:r>
            <a:r>
              <a:rPr lang="ru-RU" sz="3200" dirty="0">
                <a:solidFill>
                  <a:srgbClr val="000099"/>
                </a:solidFill>
              </a:rPr>
              <a:t>. Например, аутентификация того, чем владеют, то есть гораздо чаще аутентифицируется объект, которым владеют, а не его владелец. В некоторых случаях слабости могут быть преодолены за счёт одновременной реализации нескольких принципов.</a:t>
            </a:r>
          </a:p>
        </p:txBody>
      </p:sp>
      <p:sp>
        <p:nvSpPr>
          <p:cNvPr id="275460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82" name="Text Box 2"/>
          <p:cNvSpPr txBox="1">
            <a:spLocks noChangeArrowheads="1"/>
          </p:cNvSpPr>
          <p:nvPr/>
        </p:nvSpPr>
        <p:spPr bwMode="auto">
          <a:xfrm>
            <a:off x="971550" y="984250"/>
            <a:ext cx="7921625" cy="53183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800"/>
              </a:lnSpc>
            </a:pPr>
            <a:r>
              <a:rPr lang="ru-RU" sz="3000" dirty="0">
                <a:solidFill>
                  <a:srgbClr val="000099"/>
                </a:solidFill>
              </a:rPr>
              <a:t>Например, при использовании смарт-карты (чем-нибудь владеют), слабость может быть преодолена за счёт применения </a:t>
            </a:r>
            <a:r>
              <a:rPr lang="en-US" sz="3000" i="1" dirty="0">
                <a:solidFill>
                  <a:srgbClr val="FF0066"/>
                </a:solidFill>
              </a:rPr>
              <a:t>PIN</a:t>
            </a:r>
            <a:r>
              <a:rPr lang="ru-RU" sz="3000" i="1" dirty="0">
                <a:solidFill>
                  <a:srgbClr val="FF0066"/>
                </a:solidFill>
              </a:rPr>
              <a:t>-кода</a:t>
            </a:r>
            <a:r>
              <a:rPr lang="ru-RU" sz="3000" dirty="0">
                <a:solidFill>
                  <a:srgbClr val="000099"/>
                </a:solidFill>
              </a:rPr>
              <a:t> (что-нибудь известно) с целью аутентификации пользователя карты. Более того, принцип </a:t>
            </a:r>
            <a:r>
              <a:rPr lang="ru-RU" sz="3000" i="1" dirty="0">
                <a:solidFill>
                  <a:srgbClr val="FF0066"/>
                </a:solidFill>
              </a:rPr>
              <a:t>е)</a:t>
            </a:r>
            <a:r>
              <a:rPr lang="ru-RU" sz="3000" dirty="0">
                <a:solidFill>
                  <a:srgbClr val="000099"/>
                </a:solidFill>
              </a:rPr>
              <a:t> является особенно слабым и фактически всегда используется в «связке» с другим принципом.</a:t>
            </a:r>
          </a:p>
          <a:p>
            <a:pPr>
              <a:lnSpc>
                <a:spcPts val="3800"/>
              </a:lnSpc>
            </a:pPr>
            <a:r>
              <a:rPr lang="ru-RU" sz="3000" dirty="0">
                <a:solidFill>
                  <a:srgbClr val="000099"/>
                </a:solidFill>
              </a:rPr>
              <a:t>Следует отметить, что в принципе </a:t>
            </a:r>
            <a:r>
              <a:rPr lang="en-US" sz="3000" i="1" dirty="0">
                <a:solidFill>
                  <a:srgbClr val="FF0066"/>
                </a:solidFill>
              </a:rPr>
              <a:t>d</a:t>
            </a:r>
            <a:r>
              <a:rPr lang="ru-RU" sz="3000" i="1" dirty="0">
                <a:solidFill>
                  <a:srgbClr val="FF0066"/>
                </a:solidFill>
              </a:rPr>
              <a:t>)</a:t>
            </a:r>
            <a:r>
              <a:rPr lang="ru-RU" sz="3000" dirty="0">
                <a:solidFill>
                  <a:srgbClr val="000099"/>
                </a:solidFill>
              </a:rPr>
              <a:t> существуют два типа рекурсии:</a:t>
            </a:r>
          </a:p>
        </p:txBody>
      </p:sp>
      <p:sp>
        <p:nvSpPr>
          <p:cNvPr id="276483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506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</a:t>
            </a:r>
            <a:r>
              <a:rPr lang="ru-RU" sz="2000" i="1" dirty="0" smtClean="0">
                <a:solidFill>
                  <a:srgbClr val="56AC00"/>
                </a:solidFill>
                <a:latin typeface="Arial" charset="0"/>
                <a:cs typeface="Arial" charset="0"/>
              </a:rPr>
              <a:t>1)3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277507" name="Text Box 3"/>
          <p:cNvSpPr txBox="1">
            <a:spLocks noChangeArrowheads="1"/>
          </p:cNvSpPr>
          <p:nvPr/>
        </p:nvSpPr>
        <p:spPr bwMode="auto">
          <a:xfrm>
            <a:off x="971550" y="939800"/>
            <a:ext cx="7921625" cy="2287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>
            <a:spAutoFit/>
          </a:bodyPr>
          <a:lstStyle/>
          <a:p>
            <a:pPr marL="358775" indent="-358775" algn="l">
              <a:lnSpc>
                <a:spcPct val="95000"/>
              </a:lnSpc>
              <a:spcBef>
                <a:spcPct val="50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</a:pPr>
            <a:r>
              <a:rPr lang="ru-RU" sz="2600" dirty="0">
                <a:solidFill>
                  <a:srgbClr val="000099"/>
                </a:solidFill>
              </a:rPr>
              <a:t>с целью собственной идентификации ДТС может потребовать проведения процедуры собственной аутентификации;</a:t>
            </a:r>
          </a:p>
          <a:p>
            <a:pPr marL="358775" indent="-358775" algn="l">
              <a:lnSpc>
                <a:spcPct val="95000"/>
              </a:lnSpc>
              <a:spcBef>
                <a:spcPct val="5000"/>
              </a:spcBef>
              <a:buClr>
                <a:srgbClr val="FF0066"/>
              </a:buClr>
              <a:buSzPct val="80000"/>
              <a:buFont typeface="Wingdings" pitchFamily="2" charset="2"/>
              <a:buChar char="q"/>
            </a:pPr>
            <a:r>
              <a:rPr lang="ru-RU" sz="2600" dirty="0">
                <a:solidFill>
                  <a:srgbClr val="000099"/>
                </a:solidFill>
              </a:rPr>
              <a:t>для проведения аутентификации ДТС может использоваться четвёртая взаимодействующая сторона.</a:t>
            </a:r>
          </a:p>
        </p:txBody>
      </p:sp>
      <p:sp>
        <p:nvSpPr>
          <p:cNvPr id="277508" name="Text Box 4"/>
          <p:cNvSpPr txBox="1">
            <a:spLocks noChangeArrowheads="1"/>
          </p:cNvSpPr>
          <p:nvPr/>
        </p:nvSpPr>
        <p:spPr bwMode="auto">
          <a:xfrm>
            <a:off x="971550" y="3429000"/>
            <a:ext cx="7921625" cy="284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5000"/>
              </a:lnSpc>
            </a:pPr>
            <a:r>
              <a:rPr lang="ru-RU" i="1" dirty="0">
                <a:solidFill>
                  <a:srgbClr val="FF0066"/>
                </a:solidFill>
              </a:rPr>
              <a:t>Анализ существующих методов аутентификации</a:t>
            </a:r>
            <a:r>
              <a:rPr lang="ru-RU" dirty="0">
                <a:solidFill>
                  <a:srgbClr val="000099"/>
                </a:solidFill>
              </a:rPr>
              <a:t>, основанных на этих принципах, будет указывать, какие стороны участвуют в информационном обмене, какие принципы используются и какие взаимодействующие стороны аутентифицированы. 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530" name="Text Box 2"/>
          <p:cNvSpPr txBox="1">
            <a:spLocks noChangeArrowheads="1"/>
          </p:cNvSpPr>
          <p:nvPr/>
        </p:nvSpPr>
        <p:spPr bwMode="auto">
          <a:xfrm>
            <a:off x="971550" y="1628775"/>
            <a:ext cx="7921625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2600">
                <a:solidFill>
                  <a:srgbClr val="000099"/>
                </a:solidFill>
              </a:rPr>
              <a:t>При проведении процедуры аутентификации возможны следующие фазы:</a:t>
            </a:r>
          </a:p>
        </p:txBody>
      </p:sp>
      <p:sp>
        <p:nvSpPr>
          <p:cNvPr id="278531" name="Rectangle 3"/>
          <p:cNvSpPr>
            <a:spLocks noChangeArrowheads="1"/>
          </p:cNvSpPr>
          <p:nvPr/>
        </p:nvSpPr>
        <p:spPr bwMode="auto">
          <a:xfrm>
            <a:off x="755650" y="981075"/>
            <a:ext cx="83883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b="1" i="1">
                <a:solidFill>
                  <a:srgbClr val="FF3300"/>
                </a:solidFill>
                <a:latin typeface="Arial" charset="0"/>
              </a:rPr>
              <a:t>1.4. Фазы (этапы) аутентификации</a:t>
            </a:r>
            <a:endParaRPr lang="en-GB" b="1" i="1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78532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278533" name="Text Box 5"/>
          <p:cNvSpPr txBox="1">
            <a:spLocks noChangeArrowheads="1"/>
          </p:cNvSpPr>
          <p:nvPr/>
        </p:nvSpPr>
        <p:spPr bwMode="auto">
          <a:xfrm>
            <a:off x="1331913" y="2589213"/>
            <a:ext cx="7200900" cy="3600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>
            <a:spAutoFit/>
          </a:bodyPr>
          <a:lstStyle/>
          <a:p>
            <a:pPr marL="542925" indent="-542925" algn="l">
              <a:lnSpc>
                <a:spcPct val="105000"/>
              </a:lnSpc>
              <a:buClr>
                <a:srgbClr val="FF0066"/>
              </a:buClr>
              <a:buSzPct val="80000"/>
              <a:buFont typeface="Wingdings" pitchFamily="2" charset="2"/>
              <a:buChar char="r"/>
            </a:pPr>
            <a:r>
              <a:rPr lang="ru-RU" sz="2500" dirty="0">
                <a:solidFill>
                  <a:srgbClr val="000099"/>
                </a:solidFill>
              </a:rPr>
              <a:t>фаза инсталляции;</a:t>
            </a:r>
          </a:p>
          <a:p>
            <a:pPr marL="542925" indent="-542925" algn="l">
              <a:lnSpc>
                <a:spcPct val="105000"/>
              </a:lnSpc>
              <a:buClr>
                <a:srgbClr val="FF0066"/>
              </a:buClr>
              <a:buSzPct val="80000"/>
              <a:buFont typeface="Wingdings" pitchFamily="2" charset="2"/>
              <a:buChar char="r"/>
            </a:pPr>
            <a:r>
              <a:rPr lang="ru-RU" sz="2500" dirty="0">
                <a:solidFill>
                  <a:srgbClr val="000099"/>
                </a:solidFill>
              </a:rPr>
              <a:t>фаза изменения </a:t>
            </a:r>
            <a:r>
              <a:rPr lang="ru-RU" sz="2500" dirty="0" smtClean="0">
                <a:solidFill>
                  <a:srgbClr val="000099"/>
                </a:solidFill>
              </a:rPr>
              <a:t>ВИАУ;</a:t>
            </a:r>
            <a:endParaRPr lang="ru-RU" sz="2500" dirty="0">
              <a:solidFill>
                <a:srgbClr val="000099"/>
              </a:solidFill>
            </a:endParaRPr>
          </a:p>
          <a:p>
            <a:pPr marL="542925" indent="-542925" algn="l">
              <a:lnSpc>
                <a:spcPct val="105000"/>
              </a:lnSpc>
              <a:buClr>
                <a:srgbClr val="FF0066"/>
              </a:buClr>
              <a:buSzPct val="80000"/>
              <a:buFont typeface="Wingdings" pitchFamily="2" charset="2"/>
              <a:buChar char="r"/>
            </a:pPr>
            <a:r>
              <a:rPr lang="ru-RU" sz="2500" dirty="0">
                <a:solidFill>
                  <a:srgbClr val="000099"/>
                </a:solidFill>
              </a:rPr>
              <a:t>фаза распределения;</a:t>
            </a:r>
          </a:p>
          <a:p>
            <a:pPr marL="542925" indent="-542925" algn="l">
              <a:lnSpc>
                <a:spcPct val="105000"/>
              </a:lnSpc>
              <a:buClr>
                <a:srgbClr val="FF0066"/>
              </a:buClr>
              <a:buSzPct val="80000"/>
              <a:buFont typeface="Wingdings" pitchFamily="2" charset="2"/>
              <a:buChar char="r"/>
            </a:pPr>
            <a:r>
              <a:rPr lang="ru-RU" sz="2500" dirty="0">
                <a:solidFill>
                  <a:srgbClr val="000099"/>
                </a:solidFill>
              </a:rPr>
              <a:t>фаза получения;</a:t>
            </a:r>
          </a:p>
          <a:p>
            <a:pPr marL="542925" indent="-542925" algn="l">
              <a:lnSpc>
                <a:spcPct val="105000"/>
              </a:lnSpc>
              <a:buClr>
                <a:srgbClr val="FF0066"/>
              </a:buClr>
              <a:buSzPct val="80000"/>
              <a:buFont typeface="Wingdings" pitchFamily="2" charset="2"/>
              <a:buChar char="r"/>
            </a:pPr>
            <a:r>
              <a:rPr lang="ru-RU" sz="2500" dirty="0">
                <a:solidFill>
                  <a:srgbClr val="000099"/>
                </a:solidFill>
              </a:rPr>
              <a:t>фаза доставки;</a:t>
            </a:r>
          </a:p>
          <a:p>
            <a:pPr marL="542925" indent="-542925" algn="l">
              <a:lnSpc>
                <a:spcPct val="105000"/>
              </a:lnSpc>
              <a:buClr>
                <a:srgbClr val="FF0066"/>
              </a:buClr>
              <a:buSzPct val="80000"/>
              <a:buFont typeface="Wingdings" pitchFamily="2" charset="2"/>
              <a:buChar char="r"/>
            </a:pPr>
            <a:r>
              <a:rPr lang="ru-RU" sz="2500" dirty="0">
                <a:solidFill>
                  <a:srgbClr val="000099"/>
                </a:solidFill>
              </a:rPr>
              <a:t>фаза проверки;</a:t>
            </a:r>
          </a:p>
          <a:p>
            <a:pPr marL="542925" indent="-542925" algn="l">
              <a:lnSpc>
                <a:spcPct val="105000"/>
              </a:lnSpc>
              <a:buClr>
                <a:srgbClr val="FF0066"/>
              </a:buClr>
              <a:buSzPct val="80000"/>
              <a:buFont typeface="Wingdings" pitchFamily="2" charset="2"/>
              <a:buChar char="r"/>
            </a:pPr>
            <a:r>
              <a:rPr lang="ru-RU" sz="2500" dirty="0">
                <a:solidFill>
                  <a:srgbClr val="000099"/>
                </a:solidFill>
              </a:rPr>
              <a:t>фаза блокировки;</a:t>
            </a:r>
          </a:p>
          <a:p>
            <a:pPr marL="542925" indent="-542925" algn="l">
              <a:lnSpc>
                <a:spcPct val="105000"/>
              </a:lnSpc>
              <a:buClr>
                <a:srgbClr val="FF0066"/>
              </a:buClr>
              <a:buSzPct val="80000"/>
              <a:buFont typeface="Wingdings" pitchFamily="2" charset="2"/>
              <a:buChar char="r"/>
            </a:pPr>
            <a:r>
              <a:rPr lang="ru-RU" sz="2500" dirty="0">
                <a:solidFill>
                  <a:srgbClr val="000099"/>
                </a:solidFill>
              </a:rPr>
              <a:t>фаза отмены блокировки;</a:t>
            </a:r>
          </a:p>
          <a:p>
            <a:pPr marL="542925" indent="-542925" algn="l">
              <a:lnSpc>
                <a:spcPct val="105000"/>
              </a:lnSpc>
              <a:buClr>
                <a:srgbClr val="FF0066"/>
              </a:buClr>
              <a:buSzPct val="80000"/>
              <a:buFont typeface="Wingdings" pitchFamily="2" charset="2"/>
              <a:buChar char="r"/>
            </a:pPr>
            <a:r>
              <a:rPr lang="ru-RU" sz="2500" dirty="0">
                <a:solidFill>
                  <a:srgbClr val="000099"/>
                </a:solidFill>
              </a:rPr>
              <a:t>фаза деинсталляции.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554" name="Text Box 2"/>
          <p:cNvSpPr txBox="1">
            <a:spLocks noChangeArrowheads="1"/>
          </p:cNvSpPr>
          <p:nvPr/>
        </p:nvSpPr>
        <p:spPr bwMode="auto">
          <a:xfrm>
            <a:off x="971550" y="1162050"/>
            <a:ext cx="7921625" cy="502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3000" dirty="0">
                <a:solidFill>
                  <a:srgbClr val="000099"/>
                </a:solidFill>
              </a:rPr>
              <a:t>Границы этих фаз не обязательно являются четкими по времени, то есть </a:t>
            </a:r>
            <a:r>
              <a:rPr lang="ru-RU" sz="3000" i="1" dirty="0">
                <a:solidFill>
                  <a:srgbClr val="FF0066"/>
                </a:solidFill>
              </a:rPr>
              <a:t>фазы могут перекрываться между собой</a:t>
            </a:r>
            <a:r>
              <a:rPr lang="ru-RU" sz="3000" dirty="0">
                <a:solidFill>
                  <a:srgbClr val="000099"/>
                </a:solidFill>
              </a:rPr>
              <a:t>.</a:t>
            </a:r>
          </a:p>
          <a:p>
            <a:r>
              <a:rPr lang="ru-RU" sz="3000" dirty="0">
                <a:solidFill>
                  <a:srgbClr val="000099"/>
                </a:solidFill>
              </a:rPr>
              <a:t>Не все из этих фаз востребованы конкретной схемой аутентификации. Более того, в некоторых случаях </a:t>
            </a:r>
            <a:r>
              <a:rPr lang="ru-RU" sz="3000" i="1" dirty="0">
                <a:solidFill>
                  <a:srgbClr val="FF0066"/>
                </a:solidFill>
              </a:rPr>
              <a:t>установленная последовательность фаз может отличаться</a:t>
            </a:r>
            <a:r>
              <a:rPr lang="ru-RU" sz="3000" dirty="0">
                <a:solidFill>
                  <a:srgbClr val="000099"/>
                </a:solidFill>
              </a:rPr>
              <a:t> от последовательности, которая представлена ниже.</a:t>
            </a:r>
          </a:p>
        </p:txBody>
      </p:sp>
      <p:sp>
        <p:nvSpPr>
          <p:cNvPr id="279555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578" name="Text Box 2"/>
          <p:cNvSpPr txBox="1">
            <a:spLocks noChangeArrowheads="1"/>
          </p:cNvSpPr>
          <p:nvPr/>
        </p:nvSpPr>
        <p:spPr bwMode="auto">
          <a:xfrm>
            <a:off x="971550" y="1598613"/>
            <a:ext cx="7921625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3000" dirty="0">
                <a:solidFill>
                  <a:srgbClr val="000099"/>
                </a:solidFill>
              </a:rPr>
              <a:t>В фазе инсталляции определяются предъявляемая </a:t>
            </a:r>
            <a:r>
              <a:rPr lang="ru-RU" sz="3000" dirty="0" smtClean="0">
                <a:solidFill>
                  <a:srgbClr val="000099"/>
                </a:solidFill>
              </a:rPr>
              <a:t>ВИАУ </a:t>
            </a:r>
            <a:r>
              <a:rPr lang="ru-RU" sz="3000" dirty="0">
                <a:solidFill>
                  <a:srgbClr val="000099"/>
                </a:solidFill>
              </a:rPr>
              <a:t>и проверочная </a:t>
            </a:r>
            <a:r>
              <a:rPr lang="ru-RU" sz="3000" dirty="0" smtClean="0">
                <a:solidFill>
                  <a:srgbClr val="000099"/>
                </a:solidFill>
              </a:rPr>
              <a:t>ВИАУ.</a:t>
            </a:r>
            <a:endParaRPr lang="ru-RU" sz="3000" dirty="0">
              <a:solidFill>
                <a:srgbClr val="000099"/>
              </a:solidFill>
            </a:endParaRPr>
          </a:p>
        </p:txBody>
      </p:sp>
      <p:sp>
        <p:nvSpPr>
          <p:cNvPr id="280579" name="Rectangle 3"/>
          <p:cNvSpPr>
            <a:spLocks noChangeArrowheads="1"/>
          </p:cNvSpPr>
          <p:nvPr/>
        </p:nvSpPr>
        <p:spPr bwMode="auto">
          <a:xfrm>
            <a:off x="755650" y="908050"/>
            <a:ext cx="83883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b="1" i="1">
                <a:solidFill>
                  <a:srgbClr val="FF3300"/>
                </a:solidFill>
                <a:latin typeface="Arial" charset="0"/>
              </a:rPr>
              <a:t>1.4.1. Фаза инсталляции</a:t>
            </a:r>
            <a:endParaRPr lang="en-GB" b="1" i="1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80580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280582" name="Text Box 6"/>
          <p:cNvSpPr txBox="1">
            <a:spLocks noChangeArrowheads="1"/>
          </p:cNvSpPr>
          <p:nvPr/>
        </p:nvSpPr>
        <p:spPr bwMode="auto">
          <a:xfrm>
            <a:off x="971550" y="4005263"/>
            <a:ext cx="7921625" cy="2286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3000" dirty="0">
                <a:solidFill>
                  <a:srgbClr val="000099"/>
                </a:solidFill>
              </a:rPr>
              <a:t>В этой фазе взаимодействующая сторона или администратор добивается изменения предъявляемой </a:t>
            </a:r>
            <a:r>
              <a:rPr lang="ru-RU" sz="3000" dirty="0" smtClean="0">
                <a:solidFill>
                  <a:srgbClr val="000099"/>
                </a:solidFill>
              </a:rPr>
              <a:t>ВИАУ </a:t>
            </a:r>
            <a:r>
              <a:rPr lang="ru-RU" sz="3000" dirty="0">
                <a:solidFill>
                  <a:srgbClr val="000099"/>
                </a:solidFill>
              </a:rPr>
              <a:t>и проверочной </a:t>
            </a:r>
            <a:r>
              <a:rPr lang="ru-RU" sz="3000" dirty="0" smtClean="0">
                <a:solidFill>
                  <a:srgbClr val="000099"/>
                </a:solidFill>
              </a:rPr>
              <a:t>ВИАУ </a:t>
            </a:r>
            <a:r>
              <a:rPr lang="ru-RU" sz="3000" dirty="0">
                <a:solidFill>
                  <a:srgbClr val="000099"/>
                </a:solidFill>
              </a:rPr>
              <a:t>(например, смена пароля).</a:t>
            </a:r>
          </a:p>
        </p:txBody>
      </p:sp>
      <p:sp>
        <p:nvSpPr>
          <p:cNvPr id="280583" name="Rectangle 7"/>
          <p:cNvSpPr>
            <a:spLocks noChangeArrowheads="1"/>
          </p:cNvSpPr>
          <p:nvPr/>
        </p:nvSpPr>
        <p:spPr bwMode="auto">
          <a:xfrm>
            <a:off x="755650" y="3314700"/>
            <a:ext cx="83883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b="1" i="1" dirty="0">
                <a:solidFill>
                  <a:srgbClr val="FF3300"/>
                </a:solidFill>
                <a:latin typeface="Arial" charset="0"/>
              </a:rPr>
              <a:t>1.4.2. Фаза изменения </a:t>
            </a: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ВИАУ</a:t>
            </a:r>
            <a:endParaRPr lang="en-GB" b="1" i="1" dirty="0">
              <a:solidFill>
                <a:srgbClr val="FF33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602" name="Text Box 2"/>
          <p:cNvSpPr txBox="1">
            <a:spLocks noChangeArrowheads="1"/>
          </p:cNvSpPr>
          <p:nvPr/>
        </p:nvSpPr>
        <p:spPr bwMode="auto">
          <a:xfrm>
            <a:off x="971550" y="1585913"/>
            <a:ext cx="7848600" cy="4610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105000"/>
              </a:lnSpc>
            </a:pPr>
            <a:r>
              <a:rPr lang="ru-RU" sz="2400" dirty="0">
                <a:solidFill>
                  <a:srgbClr val="000099"/>
                </a:solidFill>
              </a:rPr>
              <a:t>В этой фазе </a:t>
            </a:r>
            <a:r>
              <a:rPr lang="ru-RU" sz="2400" i="1" dirty="0">
                <a:solidFill>
                  <a:srgbClr val="FF0066"/>
                </a:solidFill>
              </a:rPr>
              <a:t>проверочная </a:t>
            </a:r>
            <a:r>
              <a:rPr lang="ru-RU" sz="2400" i="1" dirty="0" smtClean="0">
                <a:solidFill>
                  <a:srgbClr val="FF0066"/>
                </a:solidFill>
              </a:rPr>
              <a:t>ВИАУ </a:t>
            </a:r>
            <a:r>
              <a:rPr lang="ru-RU" sz="2400" dirty="0">
                <a:solidFill>
                  <a:srgbClr val="000099"/>
                </a:solidFill>
              </a:rPr>
              <a:t>доводится до взаимодействующей стороны (например, претендента или проверяющей стороны) с целью последующего использования этой </a:t>
            </a:r>
            <a:r>
              <a:rPr lang="ru-RU" sz="2400" dirty="0" smtClean="0">
                <a:solidFill>
                  <a:srgbClr val="000099"/>
                </a:solidFill>
              </a:rPr>
              <a:t>ВИАУ </a:t>
            </a:r>
            <a:r>
              <a:rPr lang="ru-RU" sz="2400" dirty="0">
                <a:solidFill>
                  <a:srgbClr val="000099"/>
                </a:solidFill>
              </a:rPr>
              <a:t>в процессе её проверки в течение процедуры обмена </a:t>
            </a:r>
            <a:r>
              <a:rPr lang="ru-RU" sz="2400" dirty="0" smtClean="0">
                <a:solidFill>
                  <a:srgbClr val="000099"/>
                </a:solidFill>
              </a:rPr>
              <a:t>ВИАУ. </a:t>
            </a:r>
            <a:r>
              <a:rPr lang="ru-RU" sz="2400" dirty="0">
                <a:solidFill>
                  <a:srgbClr val="000099"/>
                </a:solidFill>
              </a:rPr>
              <a:t>Например, в автономных прикладных системах, взаимодействующие стороны могут приобретать сертификаты для аутентификации, списки аннулированных сертификатов и удостоверяющих центров (УЦ). Фаза распределения может быть проведена до, в течение или после фазы доставки.</a:t>
            </a:r>
          </a:p>
        </p:txBody>
      </p:sp>
      <p:sp>
        <p:nvSpPr>
          <p:cNvPr id="281603" name="Rectangle 3"/>
          <p:cNvSpPr>
            <a:spLocks noChangeArrowheads="1"/>
          </p:cNvSpPr>
          <p:nvPr/>
        </p:nvSpPr>
        <p:spPr bwMode="auto">
          <a:xfrm>
            <a:off x="755650" y="908050"/>
            <a:ext cx="83883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b="1" i="1">
                <a:solidFill>
                  <a:srgbClr val="FF3300"/>
                </a:solidFill>
                <a:latin typeface="Arial" charset="0"/>
              </a:rPr>
              <a:t>1.4.3. Фаза распределения</a:t>
            </a:r>
            <a:endParaRPr lang="en-GB" b="1" i="1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81604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626" name="Text Box 2"/>
          <p:cNvSpPr txBox="1">
            <a:spLocks noChangeArrowheads="1"/>
          </p:cNvSpPr>
          <p:nvPr/>
        </p:nvSpPr>
        <p:spPr bwMode="auto">
          <a:xfrm>
            <a:off x="971550" y="1652588"/>
            <a:ext cx="7848600" cy="45243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105000"/>
              </a:lnSpc>
            </a:pPr>
            <a:r>
              <a:rPr lang="ru-RU" dirty="0">
                <a:solidFill>
                  <a:srgbClr val="000099"/>
                </a:solidFill>
              </a:rPr>
              <a:t>В этой фазе претендент или проверяющая сторона могут получить необходимую информацию для реализации специфической процедуры обмена </a:t>
            </a:r>
            <a:r>
              <a:rPr lang="ru-RU" dirty="0" smtClean="0">
                <a:solidFill>
                  <a:srgbClr val="000099"/>
                </a:solidFill>
              </a:rPr>
              <a:t>ВИАУ, </a:t>
            </a:r>
            <a:r>
              <a:rPr lang="ru-RU" dirty="0">
                <a:solidFill>
                  <a:srgbClr val="000099"/>
                </a:solidFill>
              </a:rPr>
              <a:t>например, процедуры аутентификации. Различные процедуры могут запросить обмен </a:t>
            </a:r>
            <a:r>
              <a:rPr lang="ru-RU" dirty="0" smtClean="0">
                <a:solidFill>
                  <a:srgbClr val="000099"/>
                </a:solidFill>
              </a:rPr>
              <a:t>ВИАУ </a:t>
            </a:r>
            <a:r>
              <a:rPr lang="ru-RU" dirty="0">
                <a:solidFill>
                  <a:srgbClr val="000099"/>
                </a:solidFill>
              </a:rPr>
              <a:t>путём взаимодействия с ДТС или путём обмена сообщениями между аутентифицируемыми сторонами.</a:t>
            </a:r>
          </a:p>
        </p:txBody>
      </p:sp>
      <p:sp>
        <p:nvSpPr>
          <p:cNvPr id="282627" name="Rectangle 3"/>
          <p:cNvSpPr>
            <a:spLocks noChangeArrowheads="1"/>
          </p:cNvSpPr>
          <p:nvPr/>
        </p:nvSpPr>
        <p:spPr bwMode="auto">
          <a:xfrm>
            <a:off x="755650" y="908050"/>
            <a:ext cx="83883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b="1" i="1">
                <a:solidFill>
                  <a:srgbClr val="FF3300"/>
                </a:solidFill>
                <a:latin typeface="Arial" charset="0"/>
              </a:rPr>
              <a:t>1.4.4. Фаза получения</a:t>
            </a:r>
            <a:endParaRPr lang="en-GB" b="1" i="1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82628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378" name="Text Box 2"/>
          <p:cNvSpPr txBox="1">
            <a:spLocks noChangeArrowheads="1"/>
          </p:cNvSpPr>
          <p:nvPr/>
        </p:nvSpPr>
        <p:spPr bwMode="auto">
          <a:xfrm>
            <a:off x="971550" y="939800"/>
            <a:ext cx="7921625" cy="10715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0000"/>
              </a:lnSpc>
              <a:buClr>
                <a:srgbClr val="FF0066"/>
              </a:buClr>
              <a:buSzPct val="80000"/>
              <a:buFont typeface="Wingdings" pitchFamily="2" charset="2"/>
              <a:buNone/>
            </a:pPr>
            <a:r>
              <a:rPr lang="ru-RU" sz="2600" dirty="0">
                <a:solidFill>
                  <a:srgbClr val="000099"/>
                </a:solidFill>
              </a:rPr>
              <a:t>Эти две формы аутентификации имеют между собой различия, заключающиеся в следующем:</a:t>
            </a:r>
          </a:p>
        </p:txBody>
      </p:sp>
      <p:sp>
        <p:nvSpPr>
          <p:cNvPr id="229379" name="Text Box 3"/>
          <p:cNvSpPr txBox="1">
            <a:spLocks noChangeArrowheads="1"/>
          </p:cNvSpPr>
          <p:nvPr/>
        </p:nvSpPr>
        <p:spPr bwMode="auto">
          <a:xfrm>
            <a:off x="882650" y="2051050"/>
            <a:ext cx="8010525" cy="43581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271463" indent="-271463" algn="l">
              <a:lnSpc>
                <a:spcPct val="90000"/>
              </a:lnSpc>
              <a:spcBef>
                <a:spcPct val="10000"/>
              </a:spcBef>
              <a:buClr>
                <a:srgbClr val="FF0066"/>
              </a:buClr>
              <a:buSzPct val="70000"/>
              <a:buFont typeface="Wingdings" pitchFamily="2" charset="2"/>
              <a:buChar char="q"/>
            </a:pPr>
            <a:r>
              <a:rPr lang="ru-RU" sz="2400" i="1" dirty="0">
                <a:solidFill>
                  <a:srgbClr val="FF0066"/>
                </a:solidFill>
              </a:rPr>
              <a:t>аутентификация объекта</a:t>
            </a:r>
            <a:r>
              <a:rPr lang="ru-RU" sz="2400" dirty="0">
                <a:solidFill>
                  <a:srgbClr val="000099"/>
                </a:solidFill>
              </a:rPr>
              <a:t> обеспечивает подтверждение (доказательство) подлинности объекта в рамках информационного взаимодействия. Подлинность аутентифицированного объекта может быть гарантирована только тогда, когда функционирует соответствующая служба аутентификации;</a:t>
            </a:r>
          </a:p>
          <a:p>
            <a:pPr marL="271463" indent="-271463" algn="l">
              <a:lnSpc>
                <a:spcPct val="90000"/>
              </a:lnSpc>
              <a:spcBef>
                <a:spcPct val="10000"/>
              </a:spcBef>
              <a:buClr>
                <a:srgbClr val="FF0066"/>
              </a:buClr>
              <a:buSzPct val="70000"/>
              <a:buFont typeface="Wingdings" pitchFamily="2" charset="2"/>
              <a:buChar char="q"/>
            </a:pPr>
            <a:r>
              <a:rPr lang="ru-RU" sz="2400" i="1" dirty="0">
                <a:solidFill>
                  <a:srgbClr val="FF0066"/>
                </a:solidFill>
              </a:rPr>
              <a:t>аутентификация источника данных</a:t>
            </a:r>
            <a:r>
              <a:rPr lang="ru-RU" sz="2400" dirty="0">
                <a:solidFill>
                  <a:srgbClr val="000099"/>
                </a:solidFill>
              </a:rPr>
              <a:t> обеспечивает подтверждение (доказательство) подлинности объекта, который несёт ответственность за некоторую совокупность данных.</a:t>
            </a:r>
          </a:p>
        </p:txBody>
      </p:sp>
      <p:sp>
        <p:nvSpPr>
          <p:cNvPr id="229380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650" name="Text Box 2"/>
          <p:cNvSpPr txBox="1">
            <a:spLocks noChangeArrowheads="1"/>
          </p:cNvSpPr>
          <p:nvPr/>
        </p:nvSpPr>
        <p:spPr bwMode="auto">
          <a:xfrm>
            <a:off x="971550" y="1341438"/>
            <a:ext cx="7848600" cy="4600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105000"/>
              </a:lnSpc>
            </a:pPr>
            <a:r>
              <a:rPr lang="ru-RU" sz="3200">
                <a:solidFill>
                  <a:srgbClr val="000099"/>
                </a:solidFill>
              </a:rPr>
              <a:t>Например, когда используется центр распределения ключей (ЦРК) в режиме реального времени, то претендент или проверяющая сторона может получить из ЦРК некоторую информацию, такую как сертификат для аутентификации, с целью проведение процедуры аутентификации с другой стороной.</a:t>
            </a:r>
          </a:p>
        </p:txBody>
      </p:sp>
      <p:sp>
        <p:nvSpPr>
          <p:cNvPr id="283652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674" name="Text Box 2"/>
          <p:cNvSpPr txBox="1">
            <a:spLocks noChangeArrowheads="1"/>
          </p:cNvSpPr>
          <p:nvPr/>
        </p:nvSpPr>
        <p:spPr bwMode="auto">
          <a:xfrm>
            <a:off x="971550" y="1295400"/>
            <a:ext cx="7921625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2600" dirty="0">
                <a:solidFill>
                  <a:srgbClr val="000099"/>
                </a:solidFill>
              </a:rPr>
              <a:t>В этой фазе </a:t>
            </a:r>
            <a:r>
              <a:rPr lang="ru-RU" sz="2600" dirty="0" smtClean="0">
                <a:solidFill>
                  <a:srgbClr val="000099"/>
                </a:solidFill>
              </a:rPr>
              <a:t>ВИАУ </a:t>
            </a:r>
            <a:r>
              <a:rPr lang="ru-RU" sz="2600" dirty="0">
                <a:solidFill>
                  <a:srgbClr val="000099"/>
                </a:solidFill>
              </a:rPr>
              <a:t>для обмена доставляется претенденту и проверяющей стороне.</a:t>
            </a:r>
          </a:p>
        </p:txBody>
      </p:sp>
      <p:sp>
        <p:nvSpPr>
          <p:cNvPr id="284675" name="Rectangle 3"/>
          <p:cNvSpPr>
            <a:spLocks noChangeArrowheads="1"/>
          </p:cNvSpPr>
          <p:nvPr/>
        </p:nvSpPr>
        <p:spPr bwMode="auto">
          <a:xfrm>
            <a:off x="755650" y="908050"/>
            <a:ext cx="83883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b="1" i="1">
                <a:solidFill>
                  <a:srgbClr val="FF3300"/>
                </a:solidFill>
                <a:latin typeface="Arial" charset="0"/>
              </a:rPr>
              <a:t>1.4.5. Доставка</a:t>
            </a:r>
            <a:endParaRPr lang="en-GB" b="1" i="1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84676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284677" name="Text Box 5"/>
          <p:cNvSpPr txBox="1">
            <a:spLocks noChangeArrowheads="1"/>
          </p:cNvSpPr>
          <p:nvPr/>
        </p:nvSpPr>
        <p:spPr bwMode="auto">
          <a:xfrm>
            <a:off x="971550" y="2754312"/>
            <a:ext cx="7921625" cy="36009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2600" dirty="0">
                <a:solidFill>
                  <a:srgbClr val="000099"/>
                </a:solidFill>
              </a:rPr>
              <a:t>В этой фазе предоставленная при обмене </a:t>
            </a:r>
            <a:r>
              <a:rPr lang="ru-RU" sz="2600" dirty="0" smtClean="0">
                <a:solidFill>
                  <a:srgbClr val="000099"/>
                </a:solidFill>
              </a:rPr>
              <a:t>ВИАУ </a:t>
            </a:r>
            <a:r>
              <a:rPr lang="ru-RU" sz="2600" dirty="0">
                <a:solidFill>
                  <a:srgbClr val="000099"/>
                </a:solidFill>
              </a:rPr>
              <a:t>сравнивается с проверочной </a:t>
            </a:r>
            <a:r>
              <a:rPr lang="ru-RU" sz="2600" dirty="0" smtClean="0">
                <a:solidFill>
                  <a:srgbClr val="000099"/>
                </a:solidFill>
              </a:rPr>
              <a:t>ВИАУ. </a:t>
            </a:r>
            <a:r>
              <a:rPr lang="ru-RU" sz="2600" dirty="0">
                <a:solidFill>
                  <a:srgbClr val="000099"/>
                </a:solidFill>
              </a:rPr>
              <a:t>Кроме этого, взаимодействующая сторона, не способная сама проверить предоставленную при обмене </a:t>
            </a:r>
            <a:r>
              <a:rPr lang="ru-RU" sz="2600" dirty="0" smtClean="0">
                <a:solidFill>
                  <a:srgbClr val="000099"/>
                </a:solidFill>
              </a:rPr>
              <a:t>ВИАУ, </a:t>
            </a:r>
            <a:r>
              <a:rPr lang="ru-RU" sz="2600" dirty="0">
                <a:solidFill>
                  <a:srgbClr val="000099"/>
                </a:solidFill>
              </a:rPr>
              <a:t>может установить взаимодействие с ДТС, которая и проверит эту </a:t>
            </a:r>
            <a:r>
              <a:rPr lang="ru-RU" sz="2600" dirty="0" smtClean="0">
                <a:solidFill>
                  <a:srgbClr val="000099"/>
                </a:solidFill>
              </a:rPr>
              <a:t>ВИАУ. </a:t>
            </a:r>
            <a:r>
              <a:rPr lang="ru-RU" sz="2600" dirty="0">
                <a:solidFill>
                  <a:srgbClr val="000099"/>
                </a:solidFill>
              </a:rPr>
              <a:t>В таком случае, ДТС ответит, либо положительно, либо отрицательно.</a:t>
            </a:r>
          </a:p>
        </p:txBody>
      </p:sp>
      <p:sp>
        <p:nvSpPr>
          <p:cNvPr id="284678" name="Rectangle 6"/>
          <p:cNvSpPr>
            <a:spLocks noChangeArrowheads="1"/>
          </p:cNvSpPr>
          <p:nvPr/>
        </p:nvSpPr>
        <p:spPr bwMode="auto">
          <a:xfrm>
            <a:off x="755650" y="2406650"/>
            <a:ext cx="83883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b="1" i="1">
                <a:solidFill>
                  <a:srgbClr val="FF3300"/>
                </a:solidFill>
                <a:latin typeface="Arial" charset="0"/>
              </a:rPr>
              <a:t>1.4.6. Проверка</a:t>
            </a:r>
            <a:endParaRPr lang="en-GB" b="1" i="1">
              <a:solidFill>
                <a:srgbClr val="FF33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698" name="Text Box 2"/>
          <p:cNvSpPr txBox="1">
            <a:spLocks noChangeArrowheads="1"/>
          </p:cNvSpPr>
          <p:nvPr/>
        </p:nvSpPr>
        <p:spPr bwMode="auto">
          <a:xfrm>
            <a:off x="971550" y="1198563"/>
            <a:ext cx="7921625" cy="182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2400">
                <a:solidFill>
                  <a:srgbClr val="000099"/>
                </a:solidFill>
              </a:rPr>
              <a:t>В этой фазе состояние, сформированное взаимодействующей стороной, которая могла быть предварительно аутентифицирована, временно блокируется для проведения процедуры аутентификации. </a:t>
            </a:r>
          </a:p>
        </p:txBody>
      </p:sp>
      <p:sp>
        <p:nvSpPr>
          <p:cNvPr id="285699" name="Rectangle 3"/>
          <p:cNvSpPr>
            <a:spLocks noChangeArrowheads="1"/>
          </p:cNvSpPr>
          <p:nvPr/>
        </p:nvSpPr>
        <p:spPr bwMode="auto">
          <a:xfrm>
            <a:off x="755650" y="765175"/>
            <a:ext cx="83883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b="1" i="1">
                <a:solidFill>
                  <a:srgbClr val="FF3300"/>
                </a:solidFill>
                <a:latin typeface="Arial" charset="0"/>
              </a:rPr>
              <a:t>1.4.7. Блокировка</a:t>
            </a:r>
            <a:endParaRPr lang="en-GB" b="1" i="1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85700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285701" name="Text Box 5"/>
          <p:cNvSpPr txBox="1">
            <a:spLocks noChangeArrowheads="1"/>
          </p:cNvSpPr>
          <p:nvPr/>
        </p:nvSpPr>
        <p:spPr bwMode="auto">
          <a:xfrm>
            <a:off x="971550" y="3646488"/>
            <a:ext cx="79216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2400">
                <a:solidFill>
                  <a:srgbClr val="000099"/>
                </a:solidFill>
              </a:rPr>
              <a:t>В этой фазе заблокированное состояние, сформированное взаимодействующей стороной, разблокируется.</a:t>
            </a:r>
          </a:p>
        </p:txBody>
      </p:sp>
      <p:sp>
        <p:nvSpPr>
          <p:cNvPr id="285702" name="Rectangle 6"/>
          <p:cNvSpPr>
            <a:spLocks noChangeArrowheads="1"/>
          </p:cNvSpPr>
          <p:nvPr/>
        </p:nvSpPr>
        <p:spPr bwMode="auto">
          <a:xfrm>
            <a:off x="755650" y="3141663"/>
            <a:ext cx="83883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b="1" i="1">
                <a:solidFill>
                  <a:srgbClr val="FF3300"/>
                </a:solidFill>
                <a:latin typeface="Arial" charset="0"/>
              </a:rPr>
              <a:t>1.4.8. Фаза отмены блокировки</a:t>
            </a:r>
            <a:endParaRPr lang="en-GB" b="1" i="1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85703" name="Text Box 7"/>
          <p:cNvSpPr txBox="1">
            <a:spLocks noChangeArrowheads="1"/>
          </p:cNvSpPr>
          <p:nvPr/>
        </p:nvSpPr>
        <p:spPr bwMode="auto">
          <a:xfrm>
            <a:off x="971550" y="5303838"/>
            <a:ext cx="79216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2400">
                <a:solidFill>
                  <a:srgbClr val="000099"/>
                </a:solidFill>
              </a:rPr>
              <a:t>В этой фазе взаимодействующая сторона выделяется из группы взаимодействующих сторон (персонифицируется).</a:t>
            </a:r>
          </a:p>
        </p:txBody>
      </p:sp>
      <p:sp>
        <p:nvSpPr>
          <p:cNvPr id="285704" name="Rectangle 8"/>
          <p:cNvSpPr>
            <a:spLocks noChangeArrowheads="1"/>
          </p:cNvSpPr>
          <p:nvPr/>
        </p:nvSpPr>
        <p:spPr bwMode="auto">
          <a:xfrm>
            <a:off x="755650" y="4868863"/>
            <a:ext cx="8388350" cy="384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b="1" i="1">
                <a:solidFill>
                  <a:srgbClr val="FF3300"/>
                </a:solidFill>
                <a:latin typeface="Arial" charset="0"/>
              </a:rPr>
              <a:t>1.4.9. Фаза деинсталляции</a:t>
            </a:r>
            <a:endParaRPr lang="en-GB" b="1" i="1">
              <a:solidFill>
                <a:srgbClr val="FF33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22" name="Text Box 2"/>
          <p:cNvSpPr txBox="1">
            <a:spLocks noChangeArrowheads="1"/>
          </p:cNvSpPr>
          <p:nvPr/>
        </p:nvSpPr>
        <p:spPr bwMode="auto">
          <a:xfrm>
            <a:off x="971550" y="1406525"/>
            <a:ext cx="7921625" cy="1095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2400">
                <a:solidFill>
                  <a:srgbClr val="000099"/>
                </a:solidFill>
              </a:rPr>
              <a:t>Способы и средства аутентификации могут характеризоваться числом привлечённых (привлекаемых) ДТС.</a:t>
            </a:r>
          </a:p>
        </p:txBody>
      </p:sp>
      <p:sp>
        <p:nvSpPr>
          <p:cNvPr id="286723" name="Rectangle 3"/>
          <p:cNvSpPr>
            <a:spLocks noChangeArrowheads="1"/>
          </p:cNvSpPr>
          <p:nvPr/>
        </p:nvSpPr>
        <p:spPr bwMode="auto">
          <a:xfrm>
            <a:off x="755650" y="908050"/>
            <a:ext cx="8388350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spcBef>
                <a:spcPct val="20000"/>
              </a:spcBef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3000" b="1" i="1" dirty="0">
                <a:solidFill>
                  <a:srgbClr val="FF3300"/>
                </a:solidFill>
                <a:latin typeface="Arial" charset="0"/>
              </a:rPr>
              <a:t>1.5. Привлечение ДТС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286724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286725" name="Text Box 5"/>
          <p:cNvSpPr txBox="1">
            <a:spLocks noChangeArrowheads="1"/>
          </p:cNvSpPr>
          <p:nvPr/>
        </p:nvSpPr>
        <p:spPr bwMode="auto">
          <a:xfrm>
            <a:off x="971550" y="3317875"/>
            <a:ext cx="7921625" cy="29546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2400" dirty="0">
                <a:solidFill>
                  <a:srgbClr val="000099"/>
                </a:solidFill>
              </a:rPr>
              <a:t>В самой простой ситуации ни претендент, ни проверяющая сторона не привлекают какую-либо третью сторону для формирования и проведения обмена </a:t>
            </a:r>
            <a:r>
              <a:rPr lang="ru-RU" sz="2400" dirty="0" smtClean="0">
                <a:solidFill>
                  <a:srgbClr val="000099"/>
                </a:solidFill>
              </a:rPr>
              <a:t>ВИАУ </a:t>
            </a:r>
            <a:r>
              <a:rPr lang="ru-RU" sz="2400" dirty="0">
                <a:solidFill>
                  <a:srgbClr val="000099"/>
                </a:solidFill>
              </a:rPr>
              <a:t>и самой процедуры аутентификации (рис</a:t>
            </a:r>
            <a:r>
              <a:rPr lang="ru-RU" sz="2400" dirty="0" smtClean="0">
                <a:solidFill>
                  <a:srgbClr val="000099"/>
                </a:solidFill>
              </a:rPr>
              <a:t>. 3.2</a:t>
            </a:r>
            <a:r>
              <a:rPr lang="ru-RU" sz="2400" dirty="0">
                <a:solidFill>
                  <a:srgbClr val="000099"/>
                </a:solidFill>
              </a:rPr>
              <a:t>). В этом случае проверочная </a:t>
            </a:r>
            <a:r>
              <a:rPr lang="ru-RU" sz="2400" dirty="0" smtClean="0">
                <a:solidFill>
                  <a:srgbClr val="000099"/>
                </a:solidFill>
              </a:rPr>
              <a:t>ВИАУ </a:t>
            </a:r>
            <a:r>
              <a:rPr lang="ru-RU" sz="2400" dirty="0">
                <a:solidFill>
                  <a:srgbClr val="000099"/>
                </a:solidFill>
              </a:rPr>
              <a:t>для взаимодействующей стороны должна быть инсталлирована на проверяющей стороне.</a:t>
            </a:r>
          </a:p>
        </p:txBody>
      </p:sp>
      <p:sp>
        <p:nvSpPr>
          <p:cNvPr id="286726" name="Rectangle 6"/>
          <p:cNvSpPr>
            <a:spLocks noChangeArrowheads="1"/>
          </p:cNvSpPr>
          <p:nvPr/>
        </p:nvSpPr>
        <p:spPr bwMode="auto">
          <a:xfrm>
            <a:off x="755650" y="2781300"/>
            <a:ext cx="838835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b="1" i="1" dirty="0">
                <a:solidFill>
                  <a:srgbClr val="FF3300"/>
                </a:solidFill>
                <a:latin typeface="Arial" charset="0"/>
              </a:rPr>
              <a:t>1.5.1. Аутентификация без привлечения ДТС</a:t>
            </a:r>
            <a:endParaRPr lang="en-GB" b="1" i="1" dirty="0">
              <a:solidFill>
                <a:srgbClr val="FF33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746" name="Text Box 2"/>
          <p:cNvSpPr txBox="1">
            <a:spLocks noChangeArrowheads="1"/>
          </p:cNvSpPr>
          <p:nvPr/>
        </p:nvSpPr>
        <p:spPr bwMode="auto">
          <a:xfrm>
            <a:off x="927100" y="5562600"/>
            <a:ext cx="7966075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r>
              <a:rPr lang="ru-RU" sz="2400" b="1" dirty="0">
                <a:solidFill>
                  <a:srgbClr val="CC0000"/>
                </a:solidFill>
              </a:rPr>
              <a:t>Рис</a:t>
            </a:r>
            <a:r>
              <a:rPr lang="ru-RU" sz="2400" b="1" dirty="0" smtClean="0">
                <a:solidFill>
                  <a:srgbClr val="CC0000"/>
                </a:solidFill>
              </a:rPr>
              <a:t>. 3.2</a:t>
            </a:r>
            <a:r>
              <a:rPr lang="ru-RU" sz="2400" b="1" dirty="0">
                <a:solidFill>
                  <a:srgbClr val="CC0000"/>
                </a:solidFill>
              </a:rPr>
              <a:t>. Аутентификация </a:t>
            </a:r>
            <a:r>
              <a:rPr lang="ru-RU" sz="2400" b="1" dirty="0" smtClean="0">
                <a:solidFill>
                  <a:srgbClr val="CC0000"/>
                </a:solidFill>
              </a:rPr>
              <a:t>без</a:t>
            </a:r>
          </a:p>
          <a:p>
            <a:r>
              <a:rPr lang="ru-RU" sz="2400" b="1" dirty="0" smtClean="0">
                <a:solidFill>
                  <a:srgbClr val="CC0000"/>
                </a:solidFill>
              </a:rPr>
              <a:t>привлечения </a:t>
            </a:r>
            <a:r>
              <a:rPr lang="ru-RU" sz="2400" b="1" dirty="0">
                <a:solidFill>
                  <a:srgbClr val="CC0000"/>
                </a:solidFill>
              </a:rPr>
              <a:t>ДТС</a:t>
            </a:r>
          </a:p>
        </p:txBody>
      </p:sp>
      <p:sp>
        <p:nvSpPr>
          <p:cNvPr id="287747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19" name="Группа 18"/>
          <p:cNvGrpSpPr/>
          <p:nvPr/>
        </p:nvGrpSpPr>
        <p:grpSpPr>
          <a:xfrm>
            <a:off x="969963" y="1725613"/>
            <a:ext cx="7758112" cy="2622550"/>
            <a:chOff x="969963" y="1725613"/>
            <a:chExt cx="7758112" cy="2622550"/>
          </a:xfrm>
        </p:grpSpPr>
        <p:cxnSp>
          <p:nvCxnSpPr>
            <p:cNvPr id="287751" name="AutoShape 7"/>
            <p:cNvCxnSpPr>
              <a:cxnSpLocks noChangeShapeType="1"/>
            </p:cNvCxnSpPr>
            <p:nvPr/>
          </p:nvCxnSpPr>
          <p:spPr bwMode="auto">
            <a:xfrm>
              <a:off x="3254375" y="3517901"/>
              <a:ext cx="3209925" cy="0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 type="triangle" w="lg" len="lg"/>
              <a:tailEnd type="triangle" w="lg" len="lg"/>
            </a:ln>
          </p:spPr>
        </p:cxnSp>
        <p:sp>
          <p:nvSpPr>
            <p:cNvPr id="287754" name="Text Box 10"/>
            <p:cNvSpPr txBox="1">
              <a:spLocks noChangeArrowheads="1"/>
            </p:cNvSpPr>
            <p:nvPr/>
          </p:nvSpPr>
          <p:spPr bwMode="auto">
            <a:xfrm>
              <a:off x="971550" y="1989138"/>
              <a:ext cx="2233612" cy="777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ru-RU" altLang="zh-CN" sz="2400" b="1">
                  <a:solidFill>
                    <a:srgbClr val="CC0099"/>
                  </a:solidFill>
                  <a:latin typeface="Arial" charset="0"/>
                  <a:cs typeface="Arial" charset="0"/>
                </a:rPr>
                <a:t>Претендент</a:t>
              </a:r>
            </a:p>
            <a:p>
              <a:pPr>
                <a:lnSpc>
                  <a:spcPct val="85000"/>
                </a:lnSpc>
              </a:pPr>
              <a:r>
                <a:rPr lang="ru-RU" altLang="zh-CN" sz="1800" b="1" i="1">
                  <a:solidFill>
                    <a:srgbClr val="FF0066"/>
                  </a:solidFill>
                  <a:latin typeface="Arial" charset="0"/>
                  <a:cs typeface="Arial" charset="0"/>
                </a:rPr>
                <a:t>(объект аутентификации)</a:t>
              </a:r>
              <a:endParaRPr lang="ru-RU" sz="1800" b="1" i="1">
                <a:solidFill>
                  <a:srgbClr val="FF0066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87755" name="Text Box 11"/>
            <p:cNvSpPr txBox="1">
              <a:spLocks noChangeArrowheads="1"/>
            </p:cNvSpPr>
            <p:nvPr/>
          </p:nvSpPr>
          <p:spPr bwMode="auto">
            <a:xfrm>
              <a:off x="6443663" y="1725613"/>
              <a:ext cx="2232025" cy="102235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ru-RU" altLang="zh-CN" sz="2400" b="1">
                  <a:solidFill>
                    <a:srgbClr val="CC0099"/>
                  </a:solidFill>
                  <a:latin typeface="Arial" charset="0"/>
                  <a:cs typeface="Arial" charset="0"/>
                </a:rPr>
                <a:t>Поверяющая сторона</a:t>
              </a:r>
            </a:p>
            <a:p>
              <a:pPr>
                <a:lnSpc>
                  <a:spcPct val="80000"/>
                </a:lnSpc>
              </a:pPr>
              <a:r>
                <a:rPr lang="ru-RU" altLang="zh-CN" sz="1800" b="1" i="1">
                  <a:solidFill>
                    <a:srgbClr val="FF0066"/>
                  </a:solidFill>
                  <a:latin typeface="Arial" charset="0"/>
                  <a:cs typeface="Arial" charset="0"/>
                </a:rPr>
                <a:t>(субъект аутентификации)</a:t>
              </a:r>
              <a:endParaRPr lang="ru-RU" sz="1800" b="1" i="1">
                <a:solidFill>
                  <a:srgbClr val="FF0066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287756" name="Group 12"/>
            <p:cNvGrpSpPr>
              <a:grpSpLocks/>
            </p:cNvGrpSpPr>
            <p:nvPr/>
          </p:nvGrpSpPr>
          <p:grpSpPr bwMode="auto">
            <a:xfrm>
              <a:off x="3778250" y="2636839"/>
              <a:ext cx="2159000" cy="703263"/>
              <a:chOff x="2336" y="627"/>
              <a:chExt cx="1360" cy="443"/>
            </a:xfrm>
          </p:grpSpPr>
          <p:sp>
            <p:nvSpPr>
              <p:cNvPr id="287757" name="AutoShape 13"/>
              <p:cNvSpPr>
                <a:spLocks noChangeArrowheads="1"/>
              </p:cNvSpPr>
              <p:nvPr/>
            </p:nvSpPr>
            <p:spPr bwMode="auto">
              <a:xfrm>
                <a:off x="2336" y="627"/>
                <a:ext cx="1360" cy="443"/>
              </a:xfrm>
              <a:prstGeom prst="roundRect">
                <a:avLst>
                  <a:gd name="adj" fmla="val 16667"/>
                </a:avLst>
              </a:prstGeom>
              <a:solidFill>
                <a:srgbClr val="EBFFFF"/>
              </a:solidFill>
              <a:ln w="381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7758" name="Text Box 14"/>
              <p:cNvSpPr txBox="1">
                <a:spLocks noChangeArrowheads="1"/>
              </p:cNvSpPr>
              <p:nvPr/>
            </p:nvSpPr>
            <p:spPr bwMode="auto">
              <a:xfrm>
                <a:off x="2388" y="706"/>
                <a:ext cx="1270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3399FF"/>
                </a:outerShdw>
              </a:effec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ru-RU" altLang="zh-CN" sz="2000" b="1" dirty="0" smtClean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ВИАУ </a:t>
                </a:r>
                <a:r>
                  <a:rPr lang="ru-RU" altLang="zh-CN" sz="2000" b="1" dirty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для обмена</a:t>
                </a:r>
                <a:endParaRPr lang="ru-RU" sz="2000" b="1" dirty="0">
                  <a:solidFill>
                    <a:srgbClr val="CC0099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87759" name="Group 15"/>
            <p:cNvGrpSpPr>
              <a:grpSpLocks/>
            </p:cNvGrpSpPr>
            <p:nvPr/>
          </p:nvGrpSpPr>
          <p:grpSpPr bwMode="auto">
            <a:xfrm>
              <a:off x="969963" y="2859088"/>
              <a:ext cx="2284412" cy="1489075"/>
              <a:chOff x="657" y="849"/>
              <a:chExt cx="1439" cy="938"/>
            </a:xfrm>
          </p:grpSpPr>
          <p:sp>
            <p:nvSpPr>
              <p:cNvPr id="287760" name="Rectangle 16"/>
              <p:cNvSpPr>
                <a:spLocks noChangeArrowheads="1"/>
              </p:cNvSpPr>
              <p:nvPr/>
            </p:nvSpPr>
            <p:spPr bwMode="auto">
              <a:xfrm>
                <a:off x="657" y="849"/>
                <a:ext cx="1439" cy="938"/>
              </a:xfrm>
              <a:prstGeom prst="rect">
                <a:avLst/>
              </a:prstGeom>
              <a:solidFill>
                <a:srgbClr val="FFCCFF"/>
              </a:solidFill>
              <a:ln w="41275">
                <a:solidFill>
                  <a:srgbClr val="CC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7761" name="AutoShape 17"/>
              <p:cNvSpPr>
                <a:spLocks noChangeArrowheads="1"/>
              </p:cNvSpPr>
              <p:nvPr/>
            </p:nvSpPr>
            <p:spPr bwMode="auto">
              <a:xfrm>
                <a:off x="748" y="1088"/>
                <a:ext cx="1270" cy="612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381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7762" name="Text Box 18"/>
              <p:cNvSpPr txBox="1">
                <a:spLocks noChangeArrowheads="1"/>
              </p:cNvSpPr>
              <p:nvPr/>
            </p:nvSpPr>
            <p:spPr bwMode="auto">
              <a:xfrm>
                <a:off x="748" y="1207"/>
                <a:ext cx="127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3399FF"/>
                </a:outerShdw>
              </a:effec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4000"/>
                  </a:lnSpc>
                </a:pPr>
                <a:r>
                  <a:rPr lang="ru-RU" altLang="zh-CN" sz="1800" b="1" dirty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Предъявляемая </a:t>
                </a:r>
                <a:r>
                  <a:rPr lang="ru-RU" altLang="zh-CN" sz="1800" b="1" dirty="0" smtClean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ВИАУ</a:t>
                </a:r>
                <a:endParaRPr lang="ru-RU" sz="1800" b="1" dirty="0">
                  <a:solidFill>
                    <a:srgbClr val="CC0099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87784" name="Group 40"/>
            <p:cNvGrpSpPr>
              <a:grpSpLocks/>
            </p:cNvGrpSpPr>
            <p:nvPr/>
          </p:nvGrpSpPr>
          <p:grpSpPr bwMode="auto">
            <a:xfrm>
              <a:off x="6443663" y="2852738"/>
              <a:ext cx="2284412" cy="1489075"/>
              <a:chOff x="4059" y="1797"/>
              <a:chExt cx="1439" cy="938"/>
            </a:xfrm>
          </p:grpSpPr>
          <p:sp>
            <p:nvSpPr>
              <p:cNvPr id="287772" name="Rectangle 28"/>
              <p:cNvSpPr>
                <a:spLocks noChangeArrowheads="1"/>
              </p:cNvSpPr>
              <p:nvPr/>
            </p:nvSpPr>
            <p:spPr bwMode="auto">
              <a:xfrm>
                <a:off x="4059" y="1797"/>
                <a:ext cx="1439" cy="938"/>
              </a:xfrm>
              <a:prstGeom prst="rect">
                <a:avLst/>
              </a:prstGeom>
              <a:solidFill>
                <a:srgbClr val="FFDBB7"/>
              </a:solidFill>
              <a:ln w="41275">
                <a:solidFill>
                  <a:srgbClr val="CC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7773" name="AutoShape 29"/>
              <p:cNvSpPr>
                <a:spLocks noChangeArrowheads="1"/>
              </p:cNvSpPr>
              <p:nvPr/>
            </p:nvSpPr>
            <p:spPr bwMode="auto">
              <a:xfrm>
                <a:off x="4150" y="2036"/>
                <a:ext cx="1270" cy="612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381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87774" name="Text Box 30"/>
              <p:cNvSpPr txBox="1">
                <a:spLocks noChangeArrowheads="1"/>
              </p:cNvSpPr>
              <p:nvPr/>
            </p:nvSpPr>
            <p:spPr bwMode="auto">
              <a:xfrm>
                <a:off x="4150" y="2155"/>
                <a:ext cx="127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3399FF"/>
                </a:outerShdw>
              </a:effec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4000"/>
                  </a:lnSpc>
                </a:pPr>
                <a:r>
                  <a:rPr lang="ru-RU" altLang="zh-CN" sz="1800" b="1" dirty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Проверочная</a:t>
                </a:r>
              </a:p>
              <a:p>
                <a:pPr>
                  <a:lnSpc>
                    <a:spcPct val="104000"/>
                  </a:lnSpc>
                </a:pPr>
                <a:r>
                  <a:rPr lang="ru-RU" altLang="zh-CN" sz="1800" b="1" dirty="0" smtClean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ВИАУ</a:t>
                </a:r>
                <a:endParaRPr lang="ru-RU" sz="1800" b="1" dirty="0">
                  <a:solidFill>
                    <a:srgbClr val="CC0099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772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288773" name="Text Box 5"/>
          <p:cNvSpPr txBox="1">
            <a:spLocks noChangeArrowheads="1"/>
          </p:cNvSpPr>
          <p:nvPr/>
        </p:nvSpPr>
        <p:spPr bwMode="auto">
          <a:xfrm>
            <a:off x="971550" y="1162050"/>
            <a:ext cx="792162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105000"/>
              </a:lnSpc>
            </a:pPr>
            <a:r>
              <a:rPr lang="ru-RU" sz="2600" dirty="0">
                <a:solidFill>
                  <a:srgbClr val="000099"/>
                </a:solidFill>
              </a:rPr>
              <a:t>До тех пор, пока большинство объектов будут ограничены весьма незначительным числом возможных соединений с партнёрами, </a:t>
            </a:r>
            <a:r>
              <a:rPr lang="ru-RU" sz="2600" i="1" dirty="0">
                <a:solidFill>
                  <a:srgbClr val="FF0066"/>
                </a:solidFill>
              </a:rPr>
              <a:t>такой подход в крупномасштабных прикладных системам будет использоваться очень редко</a:t>
            </a:r>
            <a:r>
              <a:rPr lang="ru-RU" sz="2600" dirty="0">
                <a:solidFill>
                  <a:srgbClr val="000099"/>
                </a:solidFill>
              </a:rPr>
              <a:t>. В наихудшем случае каждая проверяющая сторона должна будет иметь проверочную </a:t>
            </a:r>
            <a:r>
              <a:rPr lang="ru-RU" sz="2600" dirty="0" smtClean="0">
                <a:solidFill>
                  <a:srgbClr val="000099"/>
                </a:solidFill>
              </a:rPr>
              <a:t>ВИАУ </a:t>
            </a:r>
            <a:r>
              <a:rPr lang="ru-RU" sz="2600" dirty="0">
                <a:solidFill>
                  <a:srgbClr val="000099"/>
                </a:solidFill>
              </a:rPr>
              <a:t>для каждого из всех объектов ССБ, а рост требуемой общей информации будет пропорционален квадрату общего числа взаимодействующих объектов.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796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289797" name="Text Box 5"/>
          <p:cNvSpPr txBox="1">
            <a:spLocks noChangeArrowheads="1"/>
          </p:cNvSpPr>
          <p:nvPr/>
        </p:nvSpPr>
        <p:spPr bwMode="auto">
          <a:xfrm>
            <a:off x="971550" y="1873250"/>
            <a:ext cx="7921625" cy="44506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500"/>
              </a:lnSpc>
            </a:pPr>
            <a:r>
              <a:rPr lang="ru-RU" i="1" dirty="0">
                <a:solidFill>
                  <a:srgbClr val="FF0066"/>
                </a:solidFill>
              </a:rPr>
              <a:t>Проверочная </a:t>
            </a:r>
            <a:r>
              <a:rPr lang="ru-RU" i="1" dirty="0" smtClean="0">
                <a:solidFill>
                  <a:srgbClr val="FF0066"/>
                </a:solidFill>
              </a:rPr>
              <a:t>ВИАУ </a:t>
            </a:r>
            <a:r>
              <a:rPr lang="ru-RU" i="1" dirty="0">
                <a:solidFill>
                  <a:srgbClr val="FF0066"/>
                </a:solidFill>
              </a:rPr>
              <a:t>может быть получена на основе информационного взаимодействия с ДТС</a:t>
            </a:r>
            <a:r>
              <a:rPr lang="ru-RU" dirty="0">
                <a:solidFill>
                  <a:srgbClr val="000099"/>
                </a:solidFill>
              </a:rPr>
              <a:t>. </a:t>
            </a:r>
            <a:r>
              <a:rPr lang="ru-RU" i="1" dirty="0">
                <a:solidFill>
                  <a:srgbClr val="FF0066"/>
                </a:solidFill>
              </a:rPr>
              <a:t>Целостность такой информации должна быть гарантирована</a:t>
            </a:r>
            <a:r>
              <a:rPr lang="ru-RU" dirty="0">
                <a:solidFill>
                  <a:srgbClr val="000099"/>
                </a:solidFill>
              </a:rPr>
              <a:t>. Последнее также необходимо и при обеспечении конфиденциальности предъявляемой ДТС </a:t>
            </a:r>
            <a:r>
              <a:rPr lang="ru-RU" dirty="0" smtClean="0">
                <a:solidFill>
                  <a:srgbClr val="000099"/>
                </a:solidFill>
              </a:rPr>
              <a:t>ВИАУ </a:t>
            </a:r>
            <a:r>
              <a:rPr lang="ru-RU" dirty="0">
                <a:solidFill>
                  <a:srgbClr val="000099"/>
                </a:solidFill>
              </a:rPr>
              <a:t>и проверочной </a:t>
            </a:r>
            <a:r>
              <a:rPr lang="ru-RU" dirty="0" smtClean="0">
                <a:solidFill>
                  <a:srgbClr val="000099"/>
                </a:solidFill>
              </a:rPr>
              <a:t>ВИАУ, </a:t>
            </a:r>
            <a:r>
              <a:rPr lang="ru-RU" dirty="0">
                <a:solidFill>
                  <a:srgbClr val="000099"/>
                </a:solidFill>
              </a:rPr>
              <a:t>если предъявляемая </a:t>
            </a:r>
            <a:r>
              <a:rPr lang="ru-RU" dirty="0" smtClean="0">
                <a:solidFill>
                  <a:srgbClr val="000099"/>
                </a:solidFill>
              </a:rPr>
              <a:t>ВИАУ </a:t>
            </a:r>
            <a:r>
              <a:rPr lang="ru-RU" dirty="0">
                <a:solidFill>
                  <a:srgbClr val="000099"/>
                </a:solidFill>
              </a:rPr>
              <a:t>может быть получена из проверочной </a:t>
            </a:r>
            <a:r>
              <a:rPr lang="ru-RU" dirty="0" smtClean="0">
                <a:solidFill>
                  <a:srgbClr val="000099"/>
                </a:solidFill>
              </a:rPr>
              <a:t>ВИАУ </a:t>
            </a:r>
            <a:r>
              <a:rPr lang="ru-RU" dirty="0">
                <a:solidFill>
                  <a:srgbClr val="000099"/>
                </a:solidFill>
              </a:rPr>
              <a:t>логическим путём.</a:t>
            </a:r>
          </a:p>
        </p:txBody>
      </p:sp>
      <p:sp>
        <p:nvSpPr>
          <p:cNvPr id="289798" name="Rectangle 6"/>
          <p:cNvSpPr>
            <a:spLocks noChangeArrowheads="1"/>
          </p:cNvSpPr>
          <p:nvPr/>
        </p:nvSpPr>
        <p:spPr bwMode="auto">
          <a:xfrm>
            <a:off x="755650" y="1125538"/>
            <a:ext cx="838835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b="1" i="1" dirty="0">
                <a:solidFill>
                  <a:srgbClr val="FF3300"/>
                </a:solidFill>
                <a:latin typeface="Arial" charset="0"/>
              </a:rPr>
              <a:t>1.5.2. Аутентификация с привлечением ДТС</a:t>
            </a:r>
            <a:endParaRPr lang="en-GB" b="1" i="1" dirty="0">
              <a:solidFill>
                <a:srgbClr val="FF33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818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290819" name="Text Box 3"/>
          <p:cNvSpPr txBox="1">
            <a:spLocks noChangeArrowheads="1"/>
          </p:cNvSpPr>
          <p:nvPr/>
        </p:nvSpPr>
        <p:spPr bwMode="auto">
          <a:xfrm>
            <a:off x="971550" y="1268413"/>
            <a:ext cx="7921625" cy="4933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2700" i="1">
                <a:solidFill>
                  <a:srgbClr val="FF0066"/>
                </a:solidFill>
              </a:rPr>
              <a:t>Процедура аутентификации может затрагивать одну ДТС или группу ДТС</a:t>
            </a:r>
            <a:r>
              <a:rPr lang="ru-RU" sz="2700">
                <a:solidFill>
                  <a:srgbClr val="000099"/>
                </a:solidFill>
              </a:rPr>
              <a:t> (принцип «</a:t>
            </a:r>
            <a:r>
              <a:rPr lang="en-US" sz="2700" i="1">
                <a:solidFill>
                  <a:srgbClr val="000099"/>
                </a:solidFill>
              </a:rPr>
              <a:t>d</a:t>
            </a:r>
            <a:r>
              <a:rPr lang="ru-RU" sz="2700" i="1">
                <a:solidFill>
                  <a:srgbClr val="000099"/>
                </a:solidFill>
              </a:rPr>
              <a:t>)»</a:t>
            </a:r>
            <a:r>
              <a:rPr lang="ru-RU" sz="2700">
                <a:solidFill>
                  <a:srgbClr val="000099"/>
                </a:solidFill>
              </a:rPr>
              <a:t>). Введение дополнительных ДТС обеспечивает аутентификацию среди большой группы объектов, при этом потребуется соответствующая информация только об ограниченном числе объектов (не обо всех других объектах). Таким образом, </a:t>
            </a:r>
            <a:r>
              <a:rPr lang="ru-RU" sz="2700" i="1">
                <a:solidFill>
                  <a:srgbClr val="FF0066"/>
                </a:solidFill>
              </a:rPr>
              <a:t>общий объём обрабатываемой информации будет расти линейно с ростом числа привлекаемых к аутентификации объектов</a:t>
            </a:r>
            <a:r>
              <a:rPr lang="ru-RU" sz="2700">
                <a:solidFill>
                  <a:srgbClr val="000099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842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291843" name="Text Box 3"/>
          <p:cNvSpPr txBox="1">
            <a:spLocks noChangeArrowheads="1"/>
          </p:cNvSpPr>
          <p:nvPr/>
        </p:nvSpPr>
        <p:spPr bwMode="auto">
          <a:xfrm>
            <a:off x="971550" y="984250"/>
            <a:ext cx="7921625" cy="483106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800"/>
              </a:lnSpc>
            </a:pPr>
            <a:r>
              <a:rPr lang="ru-RU" sz="3000" i="1" dirty="0">
                <a:solidFill>
                  <a:srgbClr val="FF0066"/>
                </a:solidFill>
              </a:rPr>
              <a:t>Многосторонние связи (информационный обмен)</a:t>
            </a:r>
            <a:r>
              <a:rPr lang="ru-RU" sz="3000" dirty="0">
                <a:solidFill>
                  <a:srgbClr val="000099"/>
                </a:solidFill>
              </a:rPr>
              <a:t> могут характеризоваться в зависимости от требований к соединениям (число используемых активных каналов/линий связи) и в соответствие с наличием необходимого уровня административного управления, например, задержка, которая вполне естественна при аннулировании </a:t>
            </a:r>
            <a:r>
              <a:rPr lang="ru-RU" sz="3000" dirty="0" smtClean="0">
                <a:solidFill>
                  <a:srgbClr val="000099"/>
                </a:solidFill>
              </a:rPr>
              <a:t>ВИАУ.</a:t>
            </a:r>
            <a:endParaRPr lang="ru-RU" sz="30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866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292867" name="Text Box 3"/>
          <p:cNvSpPr txBox="1">
            <a:spLocks noChangeArrowheads="1"/>
          </p:cNvSpPr>
          <p:nvPr/>
        </p:nvSpPr>
        <p:spPr bwMode="auto">
          <a:xfrm>
            <a:off x="971550" y="1644650"/>
            <a:ext cx="7921625" cy="453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5000"/>
              </a:lnSpc>
            </a:pPr>
            <a:r>
              <a:rPr lang="ru-RU" sz="2600" dirty="0">
                <a:solidFill>
                  <a:srgbClr val="000099"/>
                </a:solidFill>
              </a:rPr>
              <a:t>В этом случае </a:t>
            </a:r>
            <a:r>
              <a:rPr lang="ru-RU" sz="2600" i="1" dirty="0">
                <a:solidFill>
                  <a:srgbClr val="FF0066"/>
                </a:solidFill>
              </a:rPr>
              <a:t>ДТС (промежуточная система, </a:t>
            </a:r>
            <a:r>
              <a:rPr lang="en-US" sz="2600" i="1" dirty="0">
                <a:solidFill>
                  <a:srgbClr val="FF0066"/>
                </a:solidFill>
              </a:rPr>
              <a:t>an intermediary</a:t>
            </a:r>
            <a:r>
              <a:rPr lang="ru-RU" sz="2600" i="1" dirty="0">
                <a:solidFill>
                  <a:srgbClr val="FF0066"/>
                </a:solidFill>
              </a:rPr>
              <a:t>) непосредственно «вклинивается» в аутентификационный обмен между претендентом и проверяющей стороной</a:t>
            </a:r>
            <a:r>
              <a:rPr lang="ru-RU" sz="2600" dirty="0">
                <a:solidFill>
                  <a:srgbClr val="000099"/>
                </a:solidFill>
              </a:rPr>
              <a:t> (расположена на маршруте информационного взаимодействия). Взаимодействующая сторона аутентифицируется промежуточной системой, которая затем гарантированно подтверждает её подлинность в последующем поточном аутентификационном обмене (рис</a:t>
            </a:r>
            <a:r>
              <a:rPr lang="ru-RU" sz="2600" dirty="0" smtClean="0">
                <a:solidFill>
                  <a:srgbClr val="000099"/>
                </a:solidFill>
              </a:rPr>
              <a:t>. 3.3</a:t>
            </a:r>
            <a:r>
              <a:rPr lang="ru-RU" sz="2600" dirty="0">
                <a:solidFill>
                  <a:srgbClr val="000099"/>
                </a:solidFill>
              </a:rPr>
              <a:t>).</a:t>
            </a:r>
          </a:p>
        </p:txBody>
      </p:sp>
      <p:sp>
        <p:nvSpPr>
          <p:cNvPr id="292868" name="Rectangle 4"/>
          <p:cNvSpPr>
            <a:spLocks noChangeArrowheads="1"/>
          </p:cNvSpPr>
          <p:nvPr/>
        </p:nvSpPr>
        <p:spPr bwMode="auto">
          <a:xfrm>
            <a:off x="755650" y="1052513"/>
            <a:ext cx="8388350" cy="3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600" b="1" i="1" dirty="0">
                <a:solidFill>
                  <a:srgbClr val="FF3300"/>
                </a:solidFill>
                <a:latin typeface="Arial" charset="0"/>
              </a:rPr>
              <a:t>1.5.2.1. Поточная (</a:t>
            </a:r>
            <a:r>
              <a:rPr lang="en-US" sz="2600" b="1" i="1" dirty="0">
                <a:solidFill>
                  <a:srgbClr val="FF3300"/>
                </a:solidFill>
                <a:latin typeface="Arial" charset="0"/>
              </a:rPr>
              <a:t>in-line</a:t>
            </a:r>
            <a:r>
              <a:rPr lang="ru-RU" sz="2600" b="1" i="1" dirty="0">
                <a:solidFill>
                  <a:srgbClr val="FF3300"/>
                </a:solidFill>
                <a:latin typeface="Arial" charset="0"/>
              </a:rPr>
              <a:t>)аутентификация</a:t>
            </a:r>
            <a:endParaRPr lang="en-GB" sz="2600" b="1" i="1" dirty="0">
              <a:solidFill>
                <a:srgbClr val="FF33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554" name="Text Box 2"/>
          <p:cNvSpPr txBox="1">
            <a:spLocks noChangeArrowheads="1"/>
          </p:cNvSpPr>
          <p:nvPr/>
        </p:nvSpPr>
        <p:spPr bwMode="auto">
          <a:xfrm>
            <a:off x="971550" y="1196975"/>
            <a:ext cx="7921625" cy="4921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5000"/>
              </a:lnSpc>
            </a:pPr>
            <a:r>
              <a:rPr lang="ru-RU" sz="3400" i="1">
                <a:solidFill>
                  <a:srgbClr val="FF0066"/>
                </a:solidFill>
              </a:rPr>
              <a:t>Когда используется аутентификация источника данных</a:t>
            </a:r>
            <a:r>
              <a:rPr lang="ru-RU" sz="3400">
                <a:solidFill>
                  <a:srgbClr val="000099"/>
                </a:solidFill>
              </a:rPr>
              <a:t>, тогда необходимо иметь соответствующую дополнительную гарантию того, что данные не были модифицированы. Это может достигнуто за счёт использования службы обеспечения целостности. Например:</a:t>
            </a:r>
          </a:p>
        </p:txBody>
      </p:sp>
      <p:sp>
        <p:nvSpPr>
          <p:cNvPr id="151557" name="Rectangle 5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890" name="Text Box 2"/>
          <p:cNvSpPr txBox="1">
            <a:spLocks noChangeArrowheads="1"/>
          </p:cNvSpPr>
          <p:nvPr/>
        </p:nvSpPr>
        <p:spPr bwMode="auto">
          <a:xfrm>
            <a:off x="971550" y="6165850"/>
            <a:ext cx="7921625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2400" dirty="0">
                <a:solidFill>
                  <a:srgbClr val="CC0000"/>
                </a:solidFill>
              </a:rPr>
              <a:t>Рис</a:t>
            </a:r>
            <a:r>
              <a:rPr lang="ru-RU" sz="2400" dirty="0" smtClean="0">
                <a:solidFill>
                  <a:srgbClr val="CC0000"/>
                </a:solidFill>
              </a:rPr>
              <a:t>. 3.3</a:t>
            </a:r>
            <a:r>
              <a:rPr lang="ru-RU" sz="2400" dirty="0">
                <a:solidFill>
                  <a:srgbClr val="CC0000"/>
                </a:solidFill>
              </a:rPr>
              <a:t>. Поточная аутентификация</a:t>
            </a:r>
          </a:p>
        </p:txBody>
      </p:sp>
      <p:sp>
        <p:nvSpPr>
          <p:cNvPr id="293891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29" name="Группа 28"/>
          <p:cNvGrpSpPr/>
          <p:nvPr/>
        </p:nvGrpSpPr>
        <p:grpSpPr>
          <a:xfrm>
            <a:off x="1042988" y="836613"/>
            <a:ext cx="7777162" cy="5046662"/>
            <a:chOff x="1042988" y="836613"/>
            <a:chExt cx="7777162" cy="5046662"/>
          </a:xfrm>
        </p:grpSpPr>
        <p:cxnSp>
          <p:nvCxnSpPr>
            <p:cNvPr id="293896" name="AutoShape 8"/>
            <p:cNvCxnSpPr>
              <a:cxnSpLocks noChangeShapeType="1"/>
              <a:stCxn id="293908" idx="3"/>
              <a:endCxn id="293916" idx="2"/>
            </p:cNvCxnSpPr>
            <p:nvPr/>
          </p:nvCxnSpPr>
          <p:spPr bwMode="auto">
            <a:xfrm flipV="1">
              <a:off x="7185026" y="3163888"/>
              <a:ext cx="474663" cy="2032000"/>
            </a:xfrm>
            <a:prstGeom prst="bentConnector2">
              <a:avLst/>
            </a:prstGeom>
            <a:noFill/>
            <a:ln w="38100">
              <a:solidFill>
                <a:srgbClr val="CC3300"/>
              </a:solidFill>
              <a:miter lim="800000"/>
              <a:headEnd type="triangle" w="lg" len="lg"/>
              <a:tailEnd type="triangle" w="lg" len="lg"/>
            </a:ln>
          </p:spPr>
        </p:cxnSp>
        <p:cxnSp>
          <p:nvCxnSpPr>
            <p:cNvPr id="293897" name="AutoShape 9"/>
            <p:cNvCxnSpPr>
              <a:cxnSpLocks noChangeShapeType="1"/>
              <a:stCxn id="293908" idx="1"/>
              <a:endCxn id="293904" idx="2"/>
            </p:cNvCxnSpPr>
            <p:nvPr/>
          </p:nvCxnSpPr>
          <p:spPr bwMode="auto">
            <a:xfrm rot="10800000">
              <a:off x="2185988" y="3170238"/>
              <a:ext cx="493713" cy="2025650"/>
            </a:xfrm>
            <a:prstGeom prst="bentConnector2">
              <a:avLst/>
            </a:prstGeom>
            <a:noFill/>
            <a:ln w="38100">
              <a:solidFill>
                <a:srgbClr val="CC3300"/>
              </a:solidFill>
              <a:miter lim="800000"/>
              <a:headEnd type="triangle" w="lg" len="lg"/>
              <a:tailEnd type="triangle" w="lg" len="lg"/>
            </a:ln>
          </p:spPr>
        </p:cxnSp>
        <p:sp>
          <p:nvSpPr>
            <p:cNvPr id="293898" name="Text Box 10"/>
            <p:cNvSpPr txBox="1">
              <a:spLocks noChangeArrowheads="1"/>
            </p:cNvSpPr>
            <p:nvPr/>
          </p:nvSpPr>
          <p:spPr bwMode="auto">
            <a:xfrm>
              <a:off x="1042988" y="981075"/>
              <a:ext cx="2305050" cy="777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ru-RU" altLang="zh-CN" sz="2400" b="1">
                  <a:solidFill>
                    <a:srgbClr val="CC0099"/>
                  </a:solidFill>
                  <a:latin typeface="Arial" charset="0"/>
                  <a:cs typeface="Arial" charset="0"/>
                </a:rPr>
                <a:t>Претендент</a:t>
              </a:r>
            </a:p>
            <a:p>
              <a:pPr>
                <a:lnSpc>
                  <a:spcPct val="85000"/>
                </a:lnSpc>
              </a:pPr>
              <a:r>
                <a:rPr lang="ru-RU" altLang="zh-CN" sz="1800" b="1" i="1">
                  <a:solidFill>
                    <a:srgbClr val="FF0066"/>
                  </a:solidFill>
                  <a:latin typeface="Arial" charset="0"/>
                  <a:cs typeface="Arial" charset="0"/>
                </a:rPr>
                <a:t>(объект аутентификации)</a:t>
              </a:r>
              <a:endParaRPr lang="ru-RU" sz="1800" b="1" i="1">
                <a:solidFill>
                  <a:srgbClr val="FF0066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93899" name="Text Box 11"/>
            <p:cNvSpPr txBox="1">
              <a:spLocks noChangeArrowheads="1"/>
            </p:cNvSpPr>
            <p:nvPr/>
          </p:nvSpPr>
          <p:spPr bwMode="auto">
            <a:xfrm>
              <a:off x="6516688" y="836613"/>
              <a:ext cx="2230438" cy="9271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ru-RU" altLang="zh-CN" sz="2000" b="1">
                  <a:solidFill>
                    <a:srgbClr val="CC0099"/>
                  </a:solidFill>
                  <a:latin typeface="Arial" charset="0"/>
                  <a:cs typeface="Arial" charset="0"/>
                </a:rPr>
                <a:t>Поверяющая сторона</a:t>
              </a:r>
            </a:p>
            <a:p>
              <a:pPr>
                <a:lnSpc>
                  <a:spcPct val="80000"/>
                </a:lnSpc>
              </a:pPr>
              <a:r>
                <a:rPr lang="ru-RU" altLang="zh-CN" sz="1800" b="1" i="1">
                  <a:solidFill>
                    <a:srgbClr val="FF0066"/>
                  </a:solidFill>
                  <a:latin typeface="Arial" charset="0"/>
                  <a:cs typeface="Arial" charset="0"/>
                </a:rPr>
                <a:t>(субъект аутентификации)</a:t>
              </a:r>
              <a:endParaRPr lang="ru-RU" sz="1800" b="1" i="1">
                <a:solidFill>
                  <a:srgbClr val="FF0066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93904" name="Rectangle 16"/>
            <p:cNvSpPr>
              <a:spLocks noChangeArrowheads="1"/>
            </p:cNvSpPr>
            <p:nvPr/>
          </p:nvSpPr>
          <p:spPr bwMode="auto">
            <a:xfrm>
              <a:off x="1042988" y="1844675"/>
              <a:ext cx="2284413" cy="1304925"/>
            </a:xfrm>
            <a:prstGeom prst="rect">
              <a:avLst/>
            </a:prstGeom>
            <a:solidFill>
              <a:srgbClr val="FFCCFF"/>
            </a:solidFill>
            <a:ln w="41275">
              <a:solidFill>
                <a:srgbClr val="CC00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3905" name="AutoShape 17"/>
            <p:cNvSpPr>
              <a:spLocks noChangeArrowheads="1"/>
            </p:cNvSpPr>
            <p:nvPr/>
          </p:nvSpPr>
          <p:spPr bwMode="auto">
            <a:xfrm>
              <a:off x="1187451" y="2039938"/>
              <a:ext cx="2016125" cy="97155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3906" name="Text Box 18"/>
            <p:cNvSpPr txBox="1">
              <a:spLocks noChangeArrowheads="1"/>
            </p:cNvSpPr>
            <p:nvPr/>
          </p:nvSpPr>
          <p:spPr bwMode="auto">
            <a:xfrm>
              <a:off x="1187451" y="2228850"/>
              <a:ext cx="2016125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4000"/>
                </a:lnSpc>
              </a:pPr>
              <a:r>
                <a:rPr lang="ru-RU" altLang="zh-CN" sz="1800" b="1" dirty="0">
                  <a:solidFill>
                    <a:srgbClr val="CC0099"/>
                  </a:solidFill>
                  <a:latin typeface="Arial" charset="0"/>
                  <a:cs typeface="Arial" charset="0"/>
                </a:rPr>
                <a:t>Предъявляемая </a:t>
              </a:r>
              <a:r>
                <a:rPr lang="ru-RU" altLang="zh-CN" sz="1800" b="1" dirty="0" smtClean="0">
                  <a:solidFill>
                    <a:srgbClr val="CC0099"/>
                  </a:solidFill>
                  <a:latin typeface="Arial" charset="0"/>
                  <a:cs typeface="Arial" charset="0"/>
                </a:rPr>
                <a:t>ВИАУ</a:t>
              </a:r>
              <a:endParaRPr lang="ru-RU" sz="1800" b="1" dirty="0">
                <a:solidFill>
                  <a:srgbClr val="CC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93907" name="Text Box 19"/>
            <p:cNvSpPr txBox="1">
              <a:spLocks noChangeArrowheads="1"/>
            </p:cNvSpPr>
            <p:nvPr/>
          </p:nvSpPr>
          <p:spPr bwMode="auto">
            <a:xfrm>
              <a:off x="3203576" y="3597275"/>
              <a:ext cx="3529013" cy="796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u-RU" altLang="zh-CN" sz="2000" b="1">
                  <a:solidFill>
                    <a:srgbClr val="FF0000"/>
                  </a:solidFill>
                  <a:latin typeface="Arial" charset="0"/>
                  <a:cs typeface="Arial" charset="0"/>
                </a:rPr>
                <a:t>Третья доверенная</a:t>
              </a:r>
            </a:p>
            <a:p>
              <a:pPr>
                <a:lnSpc>
                  <a:spcPct val="90000"/>
                </a:lnSpc>
              </a:pPr>
              <a:r>
                <a:rPr lang="ru-RU" altLang="zh-CN" sz="2000" b="1">
                  <a:solidFill>
                    <a:srgbClr val="FF0000"/>
                  </a:solidFill>
                  <a:latin typeface="Arial" charset="0"/>
                  <a:cs typeface="Arial" charset="0"/>
                </a:rPr>
                <a:t>сторона</a:t>
              </a:r>
            </a:p>
            <a:p>
              <a:pPr>
                <a:lnSpc>
                  <a:spcPct val="90000"/>
                </a:lnSpc>
              </a:pPr>
              <a:r>
                <a:rPr lang="ru-RU" sz="1800" b="1" i="1">
                  <a:solidFill>
                    <a:srgbClr val="FF0066"/>
                  </a:solidFill>
                  <a:latin typeface="Arial" charset="0"/>
                  <a:cs typeface="Arial" charset="0"/>
                </a:rPr>
                <a:t>(промежуточная система)</a:t>
              </a:r>
            </a:p>
          </p:txBody>
        </p:sp>
        <p:sp>
          <p:nvSpPr>
            <p:cNvPr id="293908" name="Rectangle 20"/>
            <p:cNvSpPr>
              <a:spLocks noChangeArrowheads="1"/>
            </p:cNvSpPr>
            <p:nvPr/>
          </p:nvSpPr>
          <p:spPr bwMode="auto">
            <a:xfrm>
              <a:off x="2700338" y="4508500"/>
              <a:ext cx="4464050" cy="1374775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3913" name="AutoShape 25"/>
            <p:cNvSpPr>
              <a:spLocks noChangeArrowheads="1"/>
            </p:cNvSpPr>
            <p:nvPr/>
          </p:nvSpPr>
          <p:spPr bwMode="auto">
            <a:xfrm>
              <a:off x="1042988" y="3573463"/>
              <a:ext cx="2159000" cy="703262"/>
            </a:xfrm>
            <a:prstGeom prst="roundRect">
              <a:avLst>
                <a:gd name="adj" fmla="val 16667"/>
              </a:avLst>
            </a:prstGeom>
            <a:solidFill>
              <a:srgbClr val="EBFFFF"/>
            </a:solidFill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ts val="2000"/>
                </a:lnSpc>
              </a:pPr>
              <a:endParaRPr lang="ru-RU"/>
            </a:p>
          </p:txBody>
        </p:sp>
        <p:sp>
          <p:nvSpPr>
            <p:cNvPr id="293914" name="Text Box 26"/>
            <p:cNvSpPr txBox="1">
              <a:spLocks noChangeArrowheads="1"/>
            </p:cNvSpPr>
            <p:nvPr/>
          </p:nvSpPr>
          <p:spPr bwMode="auto">
            <a:xfrm>
              <a:off x="1104900" y="3695700"/>
              <a:ext cx="2016125" cy="512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ru-RU" altLang="zh-CN" sz="2000" b="1" dirty="0" smtClean="0">
                  <a:solidFill>
                    <a:srgbClr val="CC0099"/>
                  </a:solidFill>
                  <a:latin typeface="Arial" charset="0"/>
                  <a:cs typeface="Arial" charset="0"/>
                </a:rPr>
                <a:t>ВИАУ </a:t>
              </a:r>
              <a:r>
                <a:rPr lang="ru-RU" altLang="zh-CN" sz="2000" b="1" dirty="0">
                  <a:solidFill>
                    <a:srgbClr val="CC0099"/>
                  </a:solidFill>
                  <a:latin typeface="Arial" charset="0"/>
                  <a:cs typeface="Arial" charset="0"/>
                </a:rPr>
                <a:t>для обмена</a:t>
              </a:r>
              <a:endParaRPr lang="ru-RU" sz="2000" b="1" dirty="0">
                <a:solidFill>
                  <a:srgbClr val="CC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93916" name="Rectangle 28"/>
            <p:cNvSpPr>
              <a:spLocks noChangeArrowheads="1"/>
            </p:cNvSpPr>
            <p:nvPr/>
          </p:nvSpPr>
          <p:spPr bwMode="auto">
            <a:xfrm>
              <a:off x="6516688" y="1844675"/>
              <a:ext cx="2284413" cy="1298575"/>
            </a:xfrm>
            <a:prstGeom prst="rect">
              <a:avLst/>
            </a:prstGeom>
            <a:solidFill>
              <a:srgbClr val="FFCCCC"/>
            </a:solidFill>
            <a:ln w="41275">
              <a:solidFill>
                <a:srgbClr val="CC00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3917" name="AutoShape 29"/>
            <p:cNvSpPr>
              <a:spLocks noChangeArrowheads="1"/>
            </p:cNvSpPr>
            <p:nvPr/>
          </p:nvSpPr>
          <p:spPr bwMode="auto">
            <a:xfrm>
              <a:off x="6661151" y="2033588"/>
              <a:ext cx="2016125" cy="97155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3918" name="Text Box 30"/>
            <p:cNvSpPr txBox="1">
              <a:spLocks noChangeArrowheads="1"/>
            </p:cNvSpPr>
            <p:nvPr/>
          </p:nvSpPr>
          <p:spPr bwMode="auto">
            <a:xfrm>
              <a:off x="6661151" y="2222500"/>
              <a:ext cx="2016125" cy="5715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104000"/>
                </a:lnSpc>
              </a:pPr>
              <a:r>
                <a:rPr lang="ru-RU" altLang="zh-CN" sz="1800" b="1" dirty="0">
                  <a:solidFill>
                    <a:srgbClr val="CC0099"/>
                  </a:solidFill>
                  <a:latin typeface="Arial" charset="0"/>
                  <a:cs typeface="Arial" charset="0"/>
                </a:rPr>
                <a:t>Проверочная</a:t>
              </a:r>
            </a:p>
            <a:p>
              <a:pPr>
                <a:lnSpc>
                  <a:spcPct val="104000"/>
                </a:lnSpc>
              </a:pPr>
              <a:r>
                <a:rPr lang="ru-RU" altLang="zh-CN" sz="1800" b="1" dirty="0" smtClean="0">
                  <a:solidFill>
                    <a:srgbClr val="CC0099"/>
                  </a:solidFill>
                  <a:latin typeface="Arial" charset="0"/>
                  <a:cs typeface="Arial" charset="0"/>
                </a:rPr>
                <a:t>ВИАУ </a:t>
              </a:r>
              <a:r>
                <a:rPr lang="ru-RU" altLang="zh-CN" sz="1800" b="1" dirty="0">
                  <a:solidFill>
                    <a:srgbClr val="CC0099"/>
                  </a:solidFill>
                  <a:latin typeface="Arial" charset="0"/>
                  <a:cs typeface="Arial" charset="0"/>
                </a:rPr>
                <a:t>для ДТС</a:t>
              </a:r>
              <a:endParaRPr lang="ru-RU" sz="1800" b="1" dirty="0">
                <a:solidFill>
                  <a:srgbClr val="CC0099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293919" name="Group 31"/>
            <p:cNvGrpSpPr>
              <a:grpSpLocks/>
            </p:cNvGrpSpPr>
            <p:nvPr/>
          </p:nvGrpSpPr>
          <p:grpSpPr bwMode="auto">
            <a:xfrm>
              <a:off x="2843213" y="4724400"/>
              <a:ext cx="2016125" cy="971550"/>
              <a:chOff x="748" y="1088"/>
              <a:chExt cx="1270" cy="612"/>
            </a:xfrm>
          </p:grpSpPr>
          <p:sp>
            <p:nvSpPr>
              <p:cNvPr id="293920" name="AutoShape 32"/>
              <p:cNvSpPr>
                <a:spLocks noChangeArrowheads="1"/>
              </p:cNvSpPr>
              <p:nvPr/>
            </p:nvSpPr>
            <p:spPr bwMode="auto">
              <a:xfrm>
                <a:off x="748" y="1088"/>
                <a:ext cx="1270" cy="612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381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3921" name="Text Box 33"/>
              <p:cNvSpPr txBox="1">
                <a:spLocks noChangeArrowheads="1"/>
              </p:cNvSpPr>
              <p:nvPr/>
            </p:nvSpPr>
            <p:spPr bwMode="auto">
              <a:xfrm>
                <a:off x="748" y="1207"/>
                <a:ext cx="127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3399FF"/>
                </a:outerShdw>
              </a:effec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4000"/>
                  </a:lnSpc>
                </a:pPr>
                <a:r>
                  <a:rPr lang="ru-RU" altLang="zh-CN" sz="1800" b="1" dirty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Проверочная</a:t>
                </a:r>
              </a:p>
              <a:p>
                <a:pPr>
                  <a:lnSpc>
                    <a:spcPct val="104000"/>
                  </a:lnSpc>
                </a:pPr>
                <a:r>
                  <a:rPr lang="ru-RU" altLang="zh-CN" sz="1800" b="1" dirty="0" smtClean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ВИАУ</a:t>
                </a:r>
                <a:endParaRPr lang="ru-RU" sz="1800" b="1" dirty="0">
                  <a:solidFill>
                    <a:srgbClr val="CC0099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93922" name="Group 34"/>
            <p:cNvGrpSpPr>
              <a:grpSpLocks/>
            </p:cNvGrpSpPr>
            <p:nvPr/>
          </p:nvGrpSpPr>
          <p:grpSpPr bwMode="auto">
            <a:xfrm>
              <a:off x="5003801" y="4724400"/>
              <a:ext cx="2016125" cy="971550"/>
              <a:chOff x="4196" y="1084"/>
              <a:chExt cx="1270" cy="612"/>
            </a:xfrm>
          </p:grpSpPr>
          <p:sp>
            <p:nvSpPr>
              <p:cNvPr id="293923" name="AutoShape 35"/>
              <p:cNvSpPr>
                <a:spLocks noChangeArrowheads="1"/>
              </p:cNvSpPr>
              <p:nvPr/>
            </p:nvSpPr>
            <p:spPr bwMode="auto">
              <a:xfrm>
                <a:off x="4196" y="1084"/>
                <a:ext cx="1270" cy="612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381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3924" name="Text Box 36"/>
              <p:cNvSpPr txBox="1">
                <a:spLocks noChangeArrowheads="1"/>
              </p:cNvSpPr>
              <p:nvPr/>
            </p:nvSpPr>
            <p:spPr bwMode="auto">
              <a:xfrm>
                <a:off x="4196" y="1203"/>
                <a:ext cx="127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3399FF"/>
                </a:outerShdw>
              </a:effec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4000"/>
                  </a:lnSpc>
                </a:pPr>
                <a:r>
                  <a:rPr lang="ru-RU" altLang="zh-CN" sz="1800" b="1" dirty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Предъявляемая</a:t>
                </a:r>
              </a:p>
              <a:p>
                <a:pPr>
                  <a:lnSpc>
                    <a:spcPct val="104000"/>
                  </a:lnSpc>
                </a:pPr>
                <a:r>
                  <a:rPr lang="ru-RU" altLang="zh-CN" sz="1800" b="1" dirty="0" smtClean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ВИАУ </a:t>
                </a:r>
                <a:r>
                  <a:rPr lang="ru-RU" altLang="zh-CN" sz="1800" b="1" dirty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для ДТС</a:t>
                </a:r>
                <a:endParaRPr lang="ru-RU" sz="1800" b="1" dirty="0">
                  <a:solidFill>
                    <a:srgbClr val="CC0099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93926" name="AutoShape 38"/>
            <p:cNvSpPr>
              <a:spLocks noChangeArrowheads="1"/>
            </p:cNvSpPr>
            <p:nvPr/>
          </p:nvSpPr>
          <p:spPr bwMode="auto">
            <a:xfrm>
              <a:off x="6661150" y="3562350"/>
              <a:ext cx="2159000" cy="703263"/>
            </a:xfrm>
            <a:prstGeom prst="roundRect">
              <a:avLst>
                <a:gd name="adj" fmla="val 16667"/>
              </a:avLst>
            </a:prstGeom>
            <a:solidFill>
              <a:srgbClr val="EBFFFF"/>
            </a:solidFill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pPr>
                <a:lnSpc>
                  <a:spcPts val="2000"/>
                </a:lnSpc>
              </a:pPr>
              <a:endParaRPr lang="ru-RU"/>
            </a:p>
          </p:txBody>
        </p:sp>
        <p:sp>
          <p:nvSpPr>
            <p:cNvPr id="293927" name="Text Box 39"/>
            <p:cNvSpPr txBox="1">
              <a:spLocks noChangeArrowheads="1"/>
            </p:cNvSpPr>
            <p:nvPr/>
          </p:nvSpPr>
          <p:spPr bwMode="auto">
            <a:xfrm>
              <a:off x="6751638" y="3702050"/>
              <a:ext cx="2016125" cy="51276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ru-RU" altLang="zh-CN" sz="2000" b="1" dirty="0" smtClean="0">
                  <a:solidFill>
                    <a:srgbClr val="CC0099"/>
                  </a:solidFill>
                  <a:latin typeface="Arial" charset="0"/>
                  <a:cs typeface="Arial" charset="0"/>
                </a:rPr>
                <a:t>ВИАУ </a:t>
              </a:r>
              <a:r>
                <a:rPr lang="ru-RU" altLang="zh-CN" sz="2000" b="1" dirty="0">
                  <a:solidFill>
                    <a:srgbClr val="CC0099"/>
                  </a:solidFill>
                  <a:latin typeface="Arial" charset="0"/>
                  <a:cs typeface="Arial" charset="0"/>
                </a:rPr>
                <a:t>для обмена</a:t>
              </a:r>
              <a:endParaRPr lang="ru-RU" sz="2000" b="1" dirty="0">
                <a:solidFill>
                  <a:srgbClr val="CC0099"/>
                </a:solidFill>
                <a:latin typeface="Arial" charset="0"/>
                <a:cs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914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294915" name="Text Box 3"/>
          <p:cNvSpPr txBox="1">
            <a:spLocks noChangeArrowheads="1"/>
          </p:cNvSpPr>
          <p:nvPr/>
        </p:nvSpPr>
        <p:spPr bwMode="auto">
          <a:xfrm>
            <a:off x="971550" y="762000"/>
            <a:ext cx="7921625" cy="55399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500"/>
              </a:lnSpc>
            </a:pPr>
            <a:r>
              <a:rPr lang="ru-RU" sz="3000" i="1" dirty="0">
                <a:solidFill>
                  <a:srgbClr val="FF0066"/>
                </a:solidFill>
              </a:rPr>
              <a:t>Поточная аутентификация требует</a:t>
            </a:r>
            <a:r>
              <a:rPr lang="ru-RU" sz="3000" dirty="0">
                <a:solidFill>
                  <a:srgbClr val="000099"/>
                </a:solidFill>
              </a:rPr>
              <a:t>, чтобы проверяющая сторона доверяла промежуточной системе с целью обеспечения информационного взаимодействия с прошедшей корректную процедуру аутентификации противоположной стороной, и чтобы проверяющая сторона гарантировала подлинность промежуточной системы на протяжении всей процедуры аутентификации.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938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295939" name="Text Box 3"/>
          <p:cNvSpPr txBox="1">
            <a:spLocks noChangeArrowheads="1"/>
          </p:cNvSpPr>
          <p:nvPr/>
        </p:nvSpPr>
        <p:spPr bwMode="auto">
          <a:xfrm>
            <a:off x="971550" y="1120775"/>
            <a:ext cx="7921625" cy="5159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2600" i="1" dirty="0">
                <a:solidFill>
                  <a:srgbClr val="FF0066"/>
                </a:solidFill>
              </a:rPr>
              <a:t>С целью обеспечения регулярности (этапности и непрерывности) проведения процедуры аутентификации</a:t>
            </a:r>
            <a:r>
              <a:rPr lang="ru-RU" sz="2600" dirty="0">
                <a:solidFill>
                  <a:srgbClr val="000099"/>
                </a:solidFill>
              </a:rPr>
              <a:t> до начала следующего этапа может налагаться временный запрет на её проведение. </a:t>
            </a:r>
            <a:r>
              <a:rPr lang="ru-RU" sz="2600" i="1" dirty="0">
                <a:solidFill>
                  <a:srgbClr val="FF0066"/>
                </a:solidFill>
              </a:rPr>
              <a:t>Целесообразно</a:t>
            </a:r>
            <a:r>
              <a:rPr lang="ru-RU" sz="2600" dirty="0">
                <a:solidFill>
                  <a:srgbClr val="000099"/>
                </a:solidFill>
              </a:rPr>
              <a:t>, чтобы претендент обладал своей собственной аннулированной </a:t>
            </a:r>
            <a:r>
              <a:rPr lang="ru-RU" sz="2600" dirty="0" smtClean="0">
                <a:solidFill>
                  <a:srgbClr val="000099"/>
                </a:solidFill>
              </a:rPr>
              <a:t>ВИАУ </a:t>
            </a:r>
            <a:r>
              <a:rPr lang="ru-RU" sz="2600" dirty="0">
                <a:solidFill>
                  <a:srgbClr val="000099"/>
                </a:solidFill>
              </a:rPr>
              <a:t>и поддерживал её в актуальном состоянии, это позволит промежуточной системе (ДТС) незамедлительно обновлять текущее состояние претендента и отклонять какие-либо последующие попытки проведения аутентификации.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296963" name="Text Box 3"/>
          <p:cNvSpPr txBox="1">
            <a:spLocks noChangeArrowheads="1"/>
          </p:cNvSpPr>
          <p:nvPr/>
        </p:nvSpPr>
        <p:spPr bwMode="auto">
          <a:xfrm>
            <a:off x="971550" y="1028700"/>
            <a:ext cx="7921625" cy="492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3200" dirty="0">
                <a:solidFill>
                  <a:srgbClr val="000099"/>
                </a:solidFill>
              </a:rPr>
              <a:t>Иногда ситуация может измениться так, что </a:t>
            </a:r>
            <a:r>
              <a:rPr lang="ru-RU" sz="3200" i="1" dirty="0">
                <a:solidFill>
                  <a:srgbClr val="FF0066"/>
                </a:solidFill>
              </a:rPr>
              <a:t>гарантия будет получена от последовательной группы (цепочки) ДТС</a:t>
            </a:r>
            <a:r>
              <a:rPr lang="ru-RU" sz="3200" dirty="0">
                <a:solidFill>
                  <a:srgbClr val="000099"/>
                </a:solidFill>
              </a:rPr>
              <a:t>. В зависимости от реально действующей ПЛБ ответственность за определение, является или нет группа ДТС правомерной и надёжной, несёт, либо проверяющая сторона, либо последняя в цепочке ДТС.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971550" y="1739900"/>
            <a:ext cx="7921625" cy="448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500"/>
              </a:lnSpc>
            </a:pPr>
            <a:r>
              <a:rPr lang="ru-RU" sz="3000" dirty="0">
                <a:solidFill>
                  <a:srgbClr val="000099"/>
                </a:solidFill>
              </a:rPr>
              <a:t>В этом случае </a:t>
            </a:r>
            <a:r>
              <a:rPr lang="ru-RU" sz="3000" i="1" dirty="0">
                <a:solidFill>
                  <a:srgbClr val="FF0066"/>
                </a:solidFill>
              </a:rPr>
              <a:t>при каждом требовании любой из сторон аутентификационного обмена привлекается функционирующая одна или несколько ДТС</a:t>
            </a:r>
            <a:r>
              <a:rPr lang="ru-RU" sz="3000" dirty="0">
                <a:solidFill>
                  <a:srgbClr val="000099"/>
                </a:solidFill>
              </a:rPr>
              <a:t>. Однако в отличие от поточной аутентификации интерактивные ДТС не располагаются непосредственно на маршруте аутентификационного обмена между претендентом и проверяющей стороной (рис</a:t>
            </a:r>
            <a:r>
              <a:rPr lang="ru-RU" sz="3000" dirty="0" smtClean="0">
                <a:solidFill>
                  <a:srgbClr val="000099"/>
                </a:solidFill>
              </a:rPr>
              <a:t>. 3.4</a:t>
            </a:r>
            <a:r>
              <a:rPr lang="ru-RU" sz="3000" dirty="0">
                <a:solidFill>
                  <a:srgbClr val="000099"/>
                </a:solidFill>
              </a:rPr>
              <a:t>).</a:t>
            </a: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755650" y="895350"/>
            <a:ext cx="8388350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600" b="1" i="1" dirty="0">
                <a:solidFill>
                  <a:srgbClr val="FF3300"/>
                </a:solidFill>
                <a:latin typeface="Arial" charset="0"/>
              </a:rPr>
              <a:t>1.5.2.2. Интерактивная (</a:t>
            </a:r>
            <a:r>
              <a:rPr lang="en-US" sz="2600" b="1" i="1" dirty="0">
                <a:solidFill>
                  <a:srgbClr val="FF3300"/>
                </a:solidFill>
                <a:latin typeface="Arial" charset="0"/>
              </a:rPr>
              <a:t>on-line</a:t>
            </a:r>
            <a:r>
              <a:rPr lang="ru-RU" sz="2600" b="1" i="1" dirty="0">
                <a:solidFill>
                  <a:srgbClr val="FF3300"/>
                </a:solidFill>
                <a:latin typeface="Arial" charset="0"/>
              </a:rPr>
              <a:t>) аутентификация</a:t>
            </a:r>
            <a:endParaRPr lang="en-GB" sz="2600" b="1" i="1" dirty="0">
              <a:solidFill>
                <a:srgbClr val="FF33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010" name="Text Box 2"/>
          <p:cNvSpPr txBox="1">
            <a:spLocks noChangeArrowheads="1"/>
          </p:cNvSpPr>
          <p:nvPr/>
        </p:nvSpPr>
        <p:spPr bwMode="auto">
          <a:xfrm>
            <a:off x="971550" y="5883275"/>
            <a:ext cx="7921625" cy="793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80000"/>
              </a:lnSpc>
            </a:pPr>
            <a:r>
              <a:rPr lang="ru-RU" sz="2000" dirty="0">
                <a:solidFill>
                  <a:srgbClr val="CC0000"/>
                </a:solidFill>
              </a:rPr>
              <a:t>Рис</a:t>
            </a:r>
            <a:r>
              <a:rPr lang="ru-RU" sz="2000" dirty="0" smtClean="0">
                <a:solidFill>
                  <a:srgbClr val="CC0000"/>
                </a:solidFill>
              </a:rPr>
              <a:t>. 3.4</a:t>
            </a:r>
            <a:r>
              <a:rPr lang="ru-RU" sz="2000" dirty="0">
                <a:solidFill>
                  <a:srgbClr val="CC0000"/>
                </a:solidFill>
              </a:rPr>
              <a:t>. Интерактивная аутентификация</a:t>
            </a:r>
          </a:p>
          <a:p>
            <a:pPr>
              <a:lnSpc>
                <a:spcPct val="85000"/>
              </a:lnSpc>
              <a:spcBef>
                <a:spcPct val="30000"/>
              </a:spcBef>
            </a:pPr>
            <a:r>
              <a:rPr lang="ru-RU" sz="1800" dirty="0">
                <a:solidFill>
                  <a:srgbClr val="CC0000"/>
                </a:solidFill>
              </a:rPr>
              <a:t>(</a:t>
            </a:r>
            <a:r>
              <a:rPr lang="ru-RU" sz="1800" i="1" u="sng" dirty="0">
                <a:solidFill>
                  <a:srgbClr val="FF0066"/>
                </a:solidFill>
              </a:rPr>
              <a:t>Примечание</a:t>
            </a:r>
            <a:r>
              <a:rPr lang="ru-RU" sz="1800" i="1" dirty="0">
                <a:solidFill>
                  <a:srgbClr val="FF0066"/>
                </a:solidFill>
              </a:rPr>
              <a:t>. Процедуры обмена </a:t>
            </a:r>
            <a:r>
              <a:rPr lang="ru-RU" sz="1800" i="1" dirty="0" smtClean="0">
                <a:solidFill>
                  <a:srgbClr val="FF0066"/>
                </a:solidFill>
              </a:rPr>
              <a:t>ВИАУ </a:t>
            </a:r>
            <a:r>
              <a:rPr lang="ru-RU" sz="1800" i="1" dirty="0">
                <a:solidFill>
                  <a:srgbClr val="FF0066"/>
                </a:solidFill>
              </a:rPr>
              <a:t>между тремя объектами, представленными на этом рисунке, различаются между собой.</a:t>
            </a:r>
            <a:r>
              <a:rPr lang="ru-RU" sz="1800" dirty="0">
                <a:solidFill>
                  <a:srgbClr val="CC0000"/>
                </a:solidFill>
              </a:rPr>
              <a:t>)</a:t>
            </a:r>
          </a:p>
        </p:txBody>
      </p:sp>
      <p:sp>
        <p:nvSpPr>
          <p:cNvPr id="299011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9" name="Группа 38"/>
          <p:cNvGrpSpPr/>
          <p:nvPr/>
        </p:nvGrpSpPr>
        <p:grpSpPr>
          <a:xfrm>
            <a:off x="900113" y="765175"/>
            <a:ext cx="8062912" cy="4927600"/>
            <a:chOff x="900113" y="765175"/>
            <a:chExt cx="8062912" cy="4927600"/>
          </a:xfrm>
        </p:grpSpPr>
        <p:sp>
          <p:nvSpPr>
            <p:cNvPr id="299013" name="Rectangle 5"/>
            <p:cNvSpPr>
              <a:spLocks noChangeArrowheads="1"/>
            </p:cNvSpPr>
            <p:nvPr/>
          </p:nvSpPr>
          <p:spPr bwMode="auto">
            <a:xfrm>
              <a:off x="2843213" y="4318000"/>
              <a:ext cx="4464050" cy="1374775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9014" name="Rectangle 6"/>
            <p:cNvSpPr>
              <a:spLocks noChangeArrowheads="1"/>
            </p:cNvSpPr>
            <p:nvPr/>
          </p:nvSpPr>
          <p:spPr bwMode="auto">
            <a:xfrm>
              <a:off x="2771775" y="4246563"/>
              <a:ext cx="4464050" cy="1374775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cxnSp>
          <p:nvCxnSpPr>
            <p:cNvPr id="299015" name="AutoShape 7"/>
            <p:cNvCxnSpPr>
              <a:cxnSpLocks noChangeShapeType="1"/>
            </p:cNvCxnSpPr>
            <p:nvPr/>
          </p:nvCxnSpPr>
          <p:spPr bwMode="auto">
            <a:xfrm>
              <a:off x="3327400" y="2247900"/>
              <a:ext cx="3209925" cy="0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 type="triangle" w="lg" len="lg"/>
              <a:tailEnd type="triangle" w="lg" len="lg"/>
            </a:ln>
          </p:spPr>
        </p:cxnSp>
        <p:cxnSp>
          <p:nvCxnSpPr>
            <p:cNvPr id="299016" name="AutoShape 8"/>
            <p:cNvCxnSpPr>
              <a:cxnSpLocks noChangeShapeType="1"/>
              <a:stCxn id="299028" idx="3"/>
              <a:endCxn id="299036" idx="2"/>
            </p:cNvCxnSpPr>
            <p:nvPr/>
          </p:nvCxnSpPr>
          <p:spPr bwMode="auto">
            <a:xfrm flipV="1">
              <a:off x="7185025" y="3092450"/>
              <a:ext cx="474662" cy="1770063"/>
            </a:xfrm>
            <a:prstGeom prst="bentConnector2">
              <a:avLst/>
            </a:prstGeom>
            <a:noFill/>
            <a:ln w="38100">
              <a:solidFill>
                <a:srgbClr val="CC3300"/>
              </a:solidFill>
              <a:prstDash val="dash"/>
              <a:miter lim="800000"/>
              <a:headEnd type="triangle" w="lg" len="lg"/>
              <a:tailEnd type="triangle" w="lg" len="lg"/>
            </a:ln>
          </p:spPr>
        </p:cxnSp>
        <p:cxnSp>
          <p:nvCxnSpPr>
            <p:cNvPr id="299017" name="AutoShape 9"/>
            <p:cNvCxnSpPr>
              <a:cxnSpLocks noChangeShapeType="1"/>
              <a:stCxn id="299028" idx="1"/>
              <a:endCxn id="299024" idx="2"/>
            </p:cNvCxnSpPr>
            <p:nvPr/>
          </p:nvCxnSpPr>
          <p:spPr bwMode="auto">
            <a:xfrm rot="10800000">
              <a:off x="2185988" y="3098800"/>
              <a:ext cx="493712" cy="1763713"/>
            </a:xfrm>
            <a:prstGeom prst="bentConnector2">
              <a:avLst/>
            </a:prstGeom>
            <a:noFill/>
            <a:ln w="38100">
              <a:solidFill>
                <a:srgbClr val="CC3300"/>
              </a:solidFill>
              <a:prstDash val="dash"/>
              <a:miter lim="800000"/>
              <a:headEnd type="triangle" w="lg" len="lg"/>
              <a:tailEnd type="triangle" w="lg" len="lg"/>
            </a:ln>
          </p:spPr>
        </p:cxnSp>
        <p:sp>
          <p:nvSpPr>
            <p:cNvPr id="299018" name="Text Box 10"/>
            <p:cNvSpPr txBox="1">
              <a:spLocks noChangeArrowheads="1"/>
            </p:cNvSpPr>
            <p:nvPr/>
          </p:nvSpPr>
          <p:spPr bwMode="auto">
            <a:xfrm>
              <a:off x="1042988" y="933450"/>
              <a:ext cx="2233612" cy="544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ru-RU" altLang="zh-CN" sz="2400" b="1">
                  <a:solidFill>
                    <a:srgbClr val="CC0099"/>
                  </a:solidFill>
                  <a:latin typeface="Arial" charset="0"/>
                  <a:cs typeface="Arial" charset="0"/>
                </a:rPr>
                <a:t>Претендент</a:t>
              </a:r>
            </a:p>
            <a:p>
              <a:pPr>
                <a:lnSpc>
                  <a:spcPct val="85000"/>
                </a:lnSpc>
              </a:pPr>
              <a:r>
                <a:rPr lang="ru-RU" altLang="zh-CN" sz="1800" b="1" i="1">
                  <a:solidFill>
                    <a:srgbClr val="FF0066"/>
                  </a:solidFill>
                  <a:latin typeface="Arial" charset="0"/>
                  <a:cs typeface="Arial" charset="0"/>
                </a:rPr>
                <a:t>(объект)</a:t>
              </a:r>
              <a:endParaRPr lang="ru-RU" sz="1800" b="1" i="1">
                <a:solidFill>
                  <a:srgbClr val="FF0066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99019" name="Text Box 11"/>
            <p:cNvSpPr txBox="1">
              <a:spLocks noChangeArrowheads="1"/>
            </p:cNvSpPr>
            <p:nvPr/>
          </p:nvSpPr>
          <p:spPr bwMode="auto">
            <a:xfrm>
              <a:off x="6516688" y="765175"/>
              <a:ext cx="2303462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ru-RU" altLang="zh-CN" sz="2000" b="1">
                  <a:solidFill>
                    <a:srgbClr val="CC0099"/>
                  </a:solidFill>
                  <a:latin typeface="Arial" charset="0"/>
                  <a:cs typeface="Arial" charset="0"/>
                </a:rPr>
                <a:t>Поверяющая сторона</a:t>
              </a:r>
            </a:p>
            <a:p>
              <a:pPr>
                <a:lnSpc>
                  <a:spcPct val="80000"/>
                </a:lnSpc>
              </a:pPr>
              <a:r>
                <a:rPr lang="ru-RU" altLang="zh-CN" sz="1800" b="1" i="1">
                  <a:solidFill>
                    <a:srgbClr val="FF0066"/>
                  </a:solidFill>
                  <a:latin typeface="Arial" charset="0"/>
                  <a:cs typeface="Arial" charset="0"/>
                </a:rPr>
                <a:t>(субъект)</a:t>
              </a:r>
              <a:endParaRPr lang="ru-RU" sz="1800" b="1" i="1">
                <a:solidFill>
                  <a:srgbClr val="FF0066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99021" name="AutoShape 13"/>
            <p:cNvSpPr>
              <a:spLocks noChangeArrowheads="1"/>
            </p:cNvSpPr>
            <p:nvPr/>
          </p:nvSpPr>
          <p:spPr bwMode="auto">
            <a:xfrm>
              <a:off x="3851275" y="1366838"/>
              <a:ext cx="2159000" cy="703263"/>
            </a:xfrm>
            <a:prstGeom prst="roundRect">
              <a:avLst>
                <a:gd name="adj" fmla="val 16667"/>
              </a:avLst>
            </a:prstGeom>
            <a:solidFill>
              <a:srgbClr val="EBFFFF"/>
            </a:solidFill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9022" name="Text Box 14"/>
            <p:cNvSpPr txBox="1">
              <a:spLocks noChangeArrowheads="1"/>
            </p:cNvSpPr>
            <p:nvPr/>
          </p:nvSpPr>
          <p:spPr bwMode="auto">
            <a:xfrm>
              <a:off x="3949700" y="1517650"/>
              <a:ext cx="2016125" cy="512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ru-RU" altLang="zh-CN" sz="2000" b="1" dirty="0" smtClean="0">
                  <a:solidFill>
                    <a:srgbClr val="CC0099"/>
                  </a:solidFill>
                  <a:latin typeface="Arial" charset="0"/>
                  <a:cs typeface="Arial" charset="0"/>
                </a:rPr>
                <a:t>ВИАУ </a:t>
              </a:r>
              <a:r>
                <a:rPr lang="ru-RU" altLang="zh-CN" sz="2000" b="1" dirty="0">
                  <a:solidFill>
                    <a:srgbClr val="CC0099"/>
                  </a:solidFill>
                  <a:latin typeface="Arial" charset="0"/>
                  <a:cs typeface="Arial" charset="0"/>
                </a:rPr>
                <a:t>для обмена</a:t>
              </a:r>
              <a:endParaRPr lang="ru-RU" sz="2000" b="1" dirty="0">
                <a:solidFill>
                  <a:srgbClr val="CC0099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299023" name="Group 15"/>
            <p:cNvGrpSpPr>
              <a:grpSpLocks/>
            </p:cNvGrpSpPr>
            <p:nvPr/>
          </p:nvGrpSpPr>
          <p:grpSpPr bwMode="auto">
            <a:xfrm>
              <a:off x="1042988" y="1589088"/>
              <a:ext cx="2284412" cy="1489075"/>
              <a:chOff x="657" y="849"/>
              <a:chExt cx="1439" cy="938"/>
            </a:xfrm>
          </p:grpSpPr>
          <p:sp>
            <p:nvSpPr>
              <p:cNvPr id="299024" name="Rectangle 16"/>
              <p:cNvSpPr>
                <a:spLocks noChangeArrowheads="1"/>
              </p:cNvSpPr>
              <p:nvPr/>
            </p:nvSpPr>
            <p:spPr bwMode="auto">
              <a:xfrm>
                <a:off x="657" y="849"/>
                <a:ext cx="1439" cy="938"/>
              </a:xfrm>
              <a:prstGeom prst="rect">
                <a:avLst/>
              </a:prstGeom>
              <a:solidFill>
                <a:srgbClr val="FFCCFF"/>
              </a:solidFill>
              <a:ln w="41275">
                <a:solidFill>
                  <a:srgbClr val="CC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9025" name="AutoShape 17"/>
              <p:cNvSpPr>
                <a:spLocks noChangeArrowheads="1"/>
              </p:cNvSpPr>
              <p:nvPr/>
            </p:nvSpPr>
            <p:spPr bwMode="auto">
              <a:xfrm>
                <a:off x="748" y="1088"/>
                <a:ext cx="1270" cy="612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381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9026" name="Text Box 18"/>
              <p:cNvSpPr txBox="1">
                <a:spLocks noChangeArrowheads="1"/>
              </p:cNvSpPr>
              <p:nvPr/>
            </p:nvSpPr>
            <p:spPr bwMode="auto">
              <a:xfrm>
                <a:off x="748" y="1207"/>
                <a:ext cx="127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3399FF"/>
                </a:outerShdw>
              </a:effec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4000"/>
                  </a:lnSpc>
                </a:pPr>
                <a:r>
                  <a:rPr lang="ru-RU" altLang="zh-CN" sz="1800" b="1" dirty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Предъявляемая </a:t>
                </a:r>
                <a:r>
                  <a:rPr lang="ru-RU" altLang="zh-CN" sz="1800" b="1" dirty="0" smtClean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ВИАУ</a:t>
                </a:r>
                <a:endParaRPr lang="ru-RU" sz="1800" b="1" dirty="0">
                  <a:solidFill>
                    <a:srgbClr val="CC0099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99027" name="Text Box 19"/>
            <p:cNvSpPr txBox="1">
              <a:spLocks noChangeArrowheads="1"/>
            </p:cNvSpPr>
            <p:nvPr/>
          </p:nvSpPr>
          <p:spPr bwMode="auto">
            <a:xfrm>
              <a:off x="3203575" y="3525838"/>
              <a:ext cx="3529012" cy="5492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90000"/>
                </a:lnSpc>
              </a:pPr>
              <a:r>
                <a:rPr lang="ru-RU" altLang="zh-CN" sz="2000" b="1">
                  <a:solidFill>
                    <a:srgbClr val="FF0000"/>
                  </a:solidFill>
                  <a:latin typeface="Arial" charset="0"/>
                  <a:cs typeface="Arial" charset="0"/>
                </a:rPr>
                <a:t>Третья(и) доверенная(ые)</a:t>
              </a:r>
            </a:p>
            <a:p>
              <a:pPr>
                <a:lnSpc>
                  <a:spcPct val="90000"/>
                </a:lnSpc>
              </a:pPr>
              <a:r>
                <a:rPr lang="ru-RU" altLang="zh-CN" sz="2000" b="1">
                  <a:solidFill>
                    <a:srgbClr val="FF0000"/>
                  </a:solidFill>
                  <a:latin typeface="Arial" charset="0"/>
                  <a:cs typeface="Arial" charset="0"/>
                </a:rPr>
                <a:t>сторона(ы)</a:t>
              </a:r>
              <a:endParaRPr lang="ru-RU" sz="2000" b="1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99028" name="Rectangle 20"/>
            <p:cNvSpPr>
              <a:spLocks noChangeArrowheads="1"/>
            </p:cNvSpPr>
            <p:nvPr/>
          </p:nvSpPr>
          <p:spPr bwMode="auto">
            <a:xfrm>
              <a:off x="2700338" y="4175125"/>
              <a:ext cx="4464050" cy="1374775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9029" name="AutoShape 21"/>
            <p:cNvSpPr>
              <a:spLocks noChangeArrowheads="1"/>
            </p:cNvSpPr>
            <p:nvPr/>
          </p:nvSpPr>
          <p:spPr bwMode="auto">
            <a:xfrm>
              <a:off x="3754438" y="2643188"/>
              <a:ext cx="2355850" cy="714375"/>
            </a:xfrm>
            <a:prstGeom prst="wedgeRectCallout">
              <a:avLst>
                <a:gd name="adj1" fmla="val 104921"/>
                <a:gd name="adj2" fmla="val 55556"/>
              </a:avLst>
            </a:prstGeom>
            <a:noFill/>
            <a:ln w="19050">
              <a:solidFill>
                <a:srgbClr val="CC33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/>
            <a:lstStyle/>
            <a:p>
              <a:endParaRPr lang="ru-RU" sz="3200">
                <a:solidFill>
                  <a:srgbClr val="CC0000"/>
                </a:solidFill>
              </a:endParaRPr>
            </a:p>
          </p:txBody>
        </p:sp>
        <p:sp>
          <p:nvSpPr>
            <p:cNvPr id="299031" name="AutoShape 23"/>
            <p:cNvSpPr>
              <a:spLocks noChangeArrowheads="1"/>
            </p:cNvSpPr>
            <p:nvPr/>
          </p:nvSpPr>
          <p:spPr bwMode="auto">
            <a:xfrm>
              <a:off x="3754438" y="2643188"/>
              <a:ext cx="2355850" cy="714375"/>
            </a:xfrm>
            <a:prstGeom prst="wedgeRectCallout">
              <a:avLst>
                <a:gd name="adj1" fmla="val -102630"/>
                <a:gd name="adj2" fmla="val 58222"/>
              </a:avLst>
            </a:prstGeom>
            <a:noFill/>
            <a:ln w="19050">
              <a:solidFill>
                <a:srgbClr val="CC3300"/>
              </a:solidFill>
              <a:prstDash val="dash"/>
              <a:miter lim="800000"/>
              <a:headEnd/>
              <a:tailEnd/>
            </a:ln>
          </p:spPr>
          <p:txBody>
            <a:bodyPr lIns="0" tIns="0" rIns="0" bIns="0" anchor="ctr" anchorCtr="1"/>
            <a:lstStyle/>
            <a:p>
              <a:pPr>
                <a:lnSpc>
                  <a:spcPct val="85000"/>
                </a:lnSpc>
              </a:pPr>
              <a:r>
                <a:rPr lang="ru-RU" altLang="zh-CN" sz="1800" b="1">
                  <a:solidFill>
                    <a:srgbClr val="CC0099"/>
                  </a:solidFill>
                  <a:latin typeface="Arial" charset="0"/>
                  <a:cs typeface="Arial" charset="0"/>
                </a:rPr>
                <a:t>Возможные потоки информации: </a:t>
              </a:r>
              <a:r>
                <a:rPr lang="ru-RU" altLang="zh-CN" sz="1600" b="1">
                  <a:solidFill>
                    <a:srgbClr val="CC0099"/>
                  </a:solidFill>
                  <a:latin typeface="Arial" charset="0"/>
                  <a:cs typeface="Arial" charset="0"/>
                </a:rPr>
                <a:t>либо один из них, либо оба</a:t>
              </a:r>
              <a:endParaRPr lang="ru-RU" sz="1600" b="1">
                <a:solidFill>
                  <a:srgbClr val="CC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299033" name="AutoShape 25"/>
            <p:cNvSpPr>
              <a:spLocks noChangeArrowheads="1"/>
            </p:cNvSpPr>
            <p:nvPr/>
          </p:nvSpPr>
          <p:spPr bwMode="auto">
            <a:xfrm>
              <a:off x="900113" y="3525838"/>
              <a:ext cx="2159000" cy="703263"/>
            </a:xfrm>
            <a:prstGeom prst="roundRect">
              <a:avLst>
                <a:gd name="adj" fmla="val 16667"/>
              </a:avLst>
            </a:prstGeom>
            <a:solidFill>
              <a:srgbClr val="EBFFFF"/>
            </a:solidFill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9034" name="Text Box 26"/>
            <p:cNvSpPr txBox="1">
              <a:spLocks noChangeArrowheads="1"/>
            </p:cNvSpPr>
            <p:nvPr/>
          </p:nvSpPr>
          <p:spPr bwMode="auto">
            <a:xfrm>
              <a:off x="971550" y="3651250"/>
              <a:ext cx="2016125" cy="512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ru-RU" altLang="zh-CN" sz="2000" b="1" dirty="0" smtClean="0">
                  <a:solidFill>
                    <a:srgbClr val="CC0099"/>
                  </a:solidFill>
                  <a:latin typeface="Arial" charset="0"/>
                  <a:cs typeface="Arial" charset="0"/>
                </a:rPr>
                <a:t>ВИАУ </a:t>
              </a:r>
              <a:r>
                <a:rPr lang="ru-RU" altLang="zh-CN" sz="2000" b="1" dirty="0">
                  <a:solidFill>
                    <a:srgbClr val="CC0099"/>
                  </a:solidFill>
                  <a:latin typeface="Arial" charset="0"/>
                  <a:cs typeface="Arial" charset="0"/>
                </a:rPr>
                <a:t>для обмена</a:t>
              </a:r>
              <a:endParaRPr lang="ru-RU" sz="2000" b="1" dirty="0">
                <a:solidFill>
                  <a:srgbClr val="CC0099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299035" name="Group 27"/>
            <p:cNvGrpSpPr>
              <a:grpSpLocks/>
            </p:cNvGrpSpPr>
            <p:nvPr/>
          </p:nvGrpSpPr>
          <p:grpSpPr bwMode="auto">
            <a:xfrm>
              <a:off x="6516688" y="1582738"/>
              <a:ext cx="2284412" cy="1489075"/>
              <a:chOff x="657" y="849"/>
              <a:chExt cx="1439" cy="938"/>
            </a:xfrm>
          </p:grpSpPr>
          <p:sp>
            <p:nvSpPr>
              <p:cNvPr id="299036" name="Rectangle 28"/>
              <p:cNvSpPr>
                <a:spLocks noChangeArrowheads="1"/>
              </p:cNvSpPr>
              <p:nvPr/>
            </p:nvSpPr>
            <p:spPr bwMode="auto">
              <a:xfrm>
                <a:off x="657" y="849"/>
                <a:ext cx="1439" cy="938"/>
              </a:xfrm>
              <a:prstGeom prst="rect">
                <a:avLst/>
              </a:prstGeom>
              <a:solidFill>
                <a:srgbClr val="FFCCCC"/>
              </a:solidFill>
              <a:ln w="41275">
                <a:solidFill>
                  <a:srgbClr val="CC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9037" name="AutoShape 29"/>
              <p:cNvSpPr>
                <a:spLocks noChangeArrowheads="1"/>
              </p:cNvSpPr>
              <p:nvPr/>
            </p:nvSpPr>
            <p:spPr bwMode="auto">
              <a:xfrm>
                <a:off x="748" y="1088"/>
                <a:ext cx="1270" cy="612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381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9038" name="Text Box 30"/>
              <p:cNvSpPr txBox="1">
                <a:spLocks noChangeArrowheads="1"/>
              </p:cNvSpPr>
              <p:nvPr/>
            </p:nvSpPr>
            <p:spPr bwMode="auto">
              <a:xfrm>
                <a:off x="748" y="1207"/>
                <a:ext cx="127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3399FF"/>
                </a:outerShdw>
              </a:effec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4000"/>
                  </a:lnSpc>
                </a:pPr>
                <a:r>
                  <a:rPr lang="ru-RU" altLang="zh-CN" sz="1800" b="1" dirty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Проверочная</a:t>
                </a:r>
              </a:p>
              <a:p>
                <a:pPr>
                  <a:lnSpc>
                    <a:spcPct val="104000"/>
                  </a:lnSpc>
                </a:pPr>
                <a:r>
                  <a:rPr lang="ru-RU" altLang="zh-CN" sz="1800" b="1" dirty="0" smtClean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ВИАУ </a:t>
                </a:r>
                <a:r>
                  <a:rPr lang="ru-RU" altLang="zh-CN" sz="1800" b="1" dirty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для ДТС</a:t>
                </a:r>
                <a:endParaRPr lang="ru-RU" sz="1800" b="1" dirty="0">
                  <a:solidFill>
                    <a:srgbClr val="CC0099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99039" name="Group 31"/>
            <p:cNvGrpSpPr>
              <a:grpSpLocks/>
            </p:cNvGrpSpPr>
            <p:nvPr/>
          </p:nvGrpSpPr>
          <p:grpSpPr bwMode="auto">
            <a:xfrm>
              <a:off x="2843213" y="4391025"/>
              <a:ext cx="2016125" cy="971550"/>
              <a:chOff x="748" y="1088"/>
              <a:chExt cx="1270" cy="612"/>
            </a:xfrm>
          </p:grpSpPr>
          <p:sp>
            <p:nvSpPr>
              <p:cNvPr id="299040" name="AutoShape 32"/>
              <p:cNvSpPr>
                <a:spLocks noChangeArrowheads="1"/>
              </p:cNvSpPr>
              <p:nvPr/>
            </p:nvSpPr>
            <p:spPr bwMode="auto">
              <a:xfrm>
                <a:off x="748" y="1088"/>
                <a:ext cx="1270" cy="612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381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9041" name="Text Box 33"/>
              <p:cNvSpPr txBox="1">
                <a:spLocks noChangeArrowheads="1"/>
              </p:cNvSpPr>
              <p:nvPr/>
            </p:nvSpPr>
            <p:spPr bwMode="auto">
              <a:xfrm>
                <a:off x="748" y="1207"/>
                <a:ext cx="127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3399FF"/>
                </a:outerShdw>
              </a:effec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4000"/>
                  </a:lnSpc>
                </a:pPr>
                <a:r>
                  <a:rPr lang="ru-RU" altLang="zh-CN" sz="1800" b="1" dirty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Предъявляемая </a:t>
                </a:r>
                <a:r>
                  <a:rPr lang="ru-RU" altLang="zh-CN" sz="1800" b="1" dirty="0" smtClean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ВИАУ </a:t>
                </a:r>
                <a:r>
                  <a:rPr lang="ru-RU" altLang="zh-CN" sz="1800" b="1" dirty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для ДТС</a:t>
                </a:r>
                <a:endParaRPr lang="ru-RU" sz="1800" b="1" dirty="0">
                  <a:solidFill>
                    <a:srgbClr val="CC0099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299042" name="Group 34"/>
            <p:cNvGrpSpPr>
              <a:grpSpLocks/>
            </p:cNvGrpSpPr>
            <p:nvPr/>
          </p:nvGrpSpPr>
          <p:grpSpPr bwMode="auto">
            <a:xfrm>
              <a:off x="5003800" y="4391025"/>
              <a:ext cx="2016125" cy="971550"/>
              <a:chOff x="4196" y="1084"/>
              <a:chExt cx="1270" cy="612"/>
            </a:xfrm>
          </p:grpSpPr>
          <p:sp>
            <p:nvSpPr>
              <p:cNvPr id="299043" name="AutoShape 35"/>
              <p:cNvSpPr>
                <a:spLocks noChangeArrowheads="1"/>
              </p:cNvSpPr>
              <p:nvPr/>
            </p:nvSpPr>
            <p:spPr bwMode="auto">
              <a:xfrm>
                <a:off x="4196" y="1084"/>
                <a:ext cx="1270" cy="612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381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299044" name="Text Box 36"/>
              <p:cNvSpPr txBox="1">
                <a:spLocks noChangeArrowheads="1"/>
              </p:cNvSpPr>
              <p:nvPr/>
            </p:nvSpPr>
            <p:spPr bwMode="auto">
              <a:xfrm>
                <a:off x="4196" y="1203"/>
                <a:ext cx="127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3399FF"/>
                </a:outerShdw>
              </a:effec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4000"/>
                  </a:lnSpc>
                </a:pPr>
                <a:r>
                  <a:rPr lang="ru-RU" altLang="zh-CN" sz="1800" b="1" dirty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Проверочная</a:t>
                </a:r>
              </a:p>
              <a:p>
                <a:pPr>
                  <a:lnSpc>
                    <a:spcPct val="104000"/>
                  </a:lnSpc>
                </a:pPr>
                <a:r>
                  <a:rPr lang="ru-RU" altLang="zh-CN" sz="1800" b="1" dirty="0" smtClean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ВИАУ</a:t>
                </a:r>
                <a:endParaRPr lang="ru-RU" sz="1800" b="1" dirty="0">
                  <a:solidFill>
                    <a:srgbClr val="CC0099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299046" name="AutoShape 38"/>
            <p:cNvSpPr>
              <a:spLocks noChangeArrowheads="1"/>
            </p:cNvSpPr>
            <p:nvPr/>
          </p:nvSpPr>
          <p:spPr bwMode="auto">
            <a:xfrm>
              <a:off x="6804025" y="3525838"/>
              <a:ext cx="2159000" cy="703263"/>
            </a:xfrm>
            <a:prstGeom prst="roundRect">
              <a:avLst>
                <a:gd name="adj" fmla="val 16667"/>
              </a:avLst>
            </a:prstGeom>
            <a:solidFill>
              <a:srgbClr val="EBFFFF"/>
            </a:solidFill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299047" name="Text Box 39"/>
            <p:cNvSpPr txBox="1">
              <a:spLocks noChangeArrowheads="1"/>
            </p:cNvSpPr>
            <p:nvPr/>
          </p:nvSpPr>
          <p:spPr bwMode="auto">
            <a:xfrm>
              <a:off x="6883400" y="3651250"/>
              <a:ext cx="2016125" cy="49244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ru-RU" altLang="zh-CN" sz="2000" b="1" dirty="0" smtClean="0">
                  <a:solidFill>
                    <a:srgbClr val="CC0099"/>
                  </a:solidFill>
                  <a:latin typeface="Arial" charset="0"/>
                  <a:cs typeface="Arial" charset="0"/>
                </a:rPr>
                <a:t>ВИАУ </a:t>
              </a:r>
              <a:r>
                <a:rPr lang="ru-RU" altLang="zh-CN" sz="2000" b="1" dirty="0">
                  <a:solidFill>
                    <a:srgbClr val="CC0099"/>
                  </a:solidFill>
                  <a:latin typeface="Arial" charset="0"/>
                  <a:cs typeface="Arial" charset="0"/>
                </a:rPr>
                <a:t>для обмена</a:t>
              </a:r>
              <a:endParaRPr lang="ru-RU" sz="2000" b="1" dirty="0">
                <a:solidFill>
                  <a:srgbClr val="CC0099"/>
                </a:solidFill>
                <a:latin typeface="Arial" charset="0"/>
                <a:cs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034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300035" name="Text Box 3"/>
          <p:cNvSpPr txBox="1">
            <a:spLocks noChangeArrowheads="1"/>
          </p:cNvSpPr>
          <p:nvPr/>
        </p:nvSpPr>
        <p:spPr bwMode="auto">
          <a:xfrm>
            <a:off x="971550" y="939800"/>
            <a:ext cx="7921625" cy="52322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3400" i="1" dirty="0">
                <a:solidFill>
                  <a:srgbClr val="FF0066"/>
                </a:solidFill>
              </a:rPr>
              <a:t>Интерактивные ДТС</a:t>
            </a:r>
            <a:r>
              <a:rPr lang="ru-RU" sz="3400" dirty="0">
                <a:solidFill>
                  <a:srgbClr val="000099"/>
                </a:solidFill>
              </a:rPr>
              <a:t> могут быть востребованы претендентом с целью формирования </a:t>
            </a:r>
            <a:r>
              <a:rPr lang="ru-RU" sz="3400" dirty="0" smtClean="0">
                <a:solidFill>
                  <a:srgbClr val="000099"/>
                </a:solidFill>
              </a:rPr>
              <a:t>ВИАУ </a:t>
            </a:r>
            <a:r>
              <a:rPr lang="ru-RU" sz="3400" dirty="0">
                <a:solidFill>
                  <a:srgbClr val="000099"/>
                </a:solidFill>
              </a:rPr>
              <a:t>для обмена и могут содействовать проверяющей стороне в процедуре проверки </a:t>
            </a:r>
            <a:r>
              <a:rPr lang="ru-RU" sz="3400" dirty="0" smtClean="0">
                <a:solidFill>
                  <a:srgbClr val="000099"/>
                </a:solidFill>
              </a:rPr>
              <a:t>ВИАУ </a:t>
            </a:r>
            <a:r>
              <a:rPr lang="ru-RU" sz="3400" dirty="0">
                <a:solidFill>
                  <a:srgbClr val="000099"/>
                </a:solidFill>
              </a:rPr>
              <a:t>для обмена. </a:t>
            </a:r>
            <a:r>
              <a:rPr lang="ru-RU" sz="3400" i="1" dirty="0">
                <a:solidFill>
                  <a:srgbClr val="FF0066"/>
                </a:solidFill>
              </a:rPr>
              <a:t>Интерактивная ДТС может выпускать интерактивные сертификаты </a:t>
            </a:r>
            <a:r>
              <a:rPr lang="ru-RU" sz="3400" i="1" dirty="0" smtClean="0">
                <a:solidFill>
                  <a:srgbClr val="FF0066"/>
                </a:solidFill>
              </a:rPr>
              <a:t>для аутентификации</a:t>
            </a:r>
            <a:r>
              <a:rPr lang="ru-RU" sz="3400" dirty="0">
                <a:solidFill>
                  <a:srgbClr val="000099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058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301059" name="Text Box 3"/>
          <p:cNvSpPr txBox="1">
            <a:spLocks noChangeArrowheads="1"/>
          </p:cNvSpPr>
          <p:nvPr/>
        </p:nvSpPr>
        <p:spPr bwMode="auto">
          <a:xfrm>
            <a:off x="971550" y="1073150"/>
            <a:ext cx="7921625" cy="503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600"/>
              </a:lnSpc>
            </a:pPr>
            <a:r>
              <a:rPr lang="ru-RU" i="1" dirty="0">
                <a:solidFill>
                  <a:srgbClr val="FF0066"/>
                </a:solidFill>
              </a:rPr>
              <a:t>Интерактивная аутентификация требует</a:t>
            </a:r>
            <a:r>
              <a:rPr lang="ru-RU" dirty="0">
                <a:solidFill>
                  <a:srgbClr val="000099"/>
                </a:solidFill>
              </a:rPr>
              <a:t>, чтобы имелась некоторая последовательность ДТС, привлекаемых к формированию </a:t>
            </a:r>
            <a:r>
              <a:rPr lang="ru-RU" dirty="0" smtClean="0">
                <a:solidFill>
                  <a:srgbClr val="000099"/>
                </a:solidFill>
              </a:rPr>
              <a:t>ВИАУ, </a:t>
            </a:r>
            <a:r>
              <a:rPr lang="ru-RU" dirty="0">
                <a:solidFill>
                  <a:srgbClr val="000099"/>
                </a:solidFill>
              </a:rPr>
              <a:t>используемой при обмене между проверяющей стороной и ДТС, которая может подтвердить подлинность предъявляемой объектом </a:t>
            </a:r>
            <a:r>
              <a:rPr lang="ru-RU" dirty="0" smtClean="0">
                <a:solidFill>
                  <a:srgbClr val="000099"/>
                </a:solidFill>
              </a:rPr>
              <a:t>ВИАУ. </a:t>
            </a:r>
            <a:r>
              <a:rPr lang="ru-RU" dirty="0">
                <a:solidFill>
                  <a:srgbClr val="000099"/>
                </a:solidFill>
              </a:rPr>
              <a:t>В простейшем случае для прямого взаимодействия между претендентом или проверяющей стороной необходима лишь одна ДТС.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082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302083" name="Text Box 3"/>
          <p:cNvSpPr txBox="1">
            <a:spLocks noChangeArrowheads="1"/>
          </p:cNvSpPr>
          <p:nvPr/>
        </p:nvSpPr>
        <p:spPr bwMode="auto">
          <a:xfrm>
            <a:off x="971550" y="922338"/>
            <a:ext cx="7921625" cy="5201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r>
              <a:rPr lang="ru-RU" sz="2600" dirty="0">
                <a:solidFill>
                  <a:srgbClr val="000099"/>
                </a:solidFill>
              </a:rPr>
              <a:t>Тем не менее, такой случай может быть расширен до взаимодействия с последовательной группой ДТС, с которыми претендент или проверяющая сторона устанавливают прямые или опосредованные </a:t>
            </a:r>
            <a:r>
              <a:rPr lang="ru-RU" sz="2600" dirty="0" smtClean="0">
                <a:solidFill>
                  <a:srgbClr val="000099"/>
                </a:solidFill>
              </a:rPr>
              <a:t>соединения. С </a:t>
            </a:r>
            <a:r>
              <a:rPr lang="ru-RU" sz="2600" dirty="0">
                <a:solidFill>
                  <a:srgbClr val="000099"/>
                </a:solidFill>
              </a:rPr>
              <a:t>целью обеспечения регулярности (этапности и непрерывности) проведения процедуры аутентификации до начала следующего этапа может налагаться временный запрет на её проведение.</a:t>
            </a:r>
          </a:p>
          <a:p>
            <a:r>
              <a:rPr lang="ru-RU" sz="2600" i="1" dirty="0">
                <a:solidFill>
                  <a:srgbClr val="FF0066"/>
                </a:solidFill>
              </a:rPr>
              <a:t>Примерами интерактивных ДТС могут быть серверы интерактивной аутентификации или ЦРК</a:t>
            </a:r>
            <a:r>
              <a:rPr lang="ru-RU" sz="2600" dirty="0">
                <a:solidFill>
                  <a:srgbClr val="000099"/>
                </a:solidFill>
              </a:rPr>
              <a:t>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106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303107" name="Text Box 3"/>
          <p:cNvSpPr txBox="1">
            <a:spLocks noChangeArrowheads="1"/>
          </p:cNvSpPr>
          <p:nvPr/>
        </p:nvSpPr>
        <p:spPr bwMode="auto">
          <a:xfrm>
            <a:off x="971550" y="1606550"/>
            <a:ext cx="7921625" cy="4761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400"/>
              </a:lnSpc>
            </a:pPr>
            <a:r>
              <a:rPr lang="ru-RU" i="1" dirty="0">
                <a:solidFill>
                  <a:srgbClr val="FF0066"/>
                </a:solidFill>
              </a:rPr>
              <a:t>Независимая (или автономная) аутентификация</a:t>
            </a:r>
            <a:r>
              <a:rPr lang="ru-RU" dirty="0">
                <a:solidFill>
                  <a:srgbClr val="000099"/>
                </a:solidFill>
              </a:rPr>
              <a:t> отличается тем, что для её проведения необходимо использовать сертифицированные перечни аннулированных сертификатов, списки сертификатов, восстановленных из аннулированных сертификатов, интервалы изъятия сертификатов или другие опосредованные методы аннулирования проверочной </a:t>
            </a:r>
            <a:r>
              <a:rPr lang="ru-RU" dirty="0" smtClean="0">
                <a:solidFill>
                  <a:srgbClr val="000099"/>
                </a:solidFill>
              </a:rPr>
              <a:t>ВИАУ</a:t>
            </a:r>
          </a:p>
          <a:p>
            <a:pPr>
              <a:lnSpc>
                <a:spcPts val="3400"/>
              </a:lnSpc>
            </a:pPr>
            <a:r>
              <a:rPr lang="ru-RU" dirty="0" smtClean="0">
                <a:solidFill>
                  <a:srgbClr val="000099"/>
                </a:solidFill>
              </a:rPr>
              <a:t>(</a:t>
            </a:r>
            <a:r>
              <a:rPr lang="ru-RU" dirty="0">
                <a:solidFill>
                  <a:srgbClr val="000099"/>
                </a:solidFill>
              </a:rPr>
              <a:t>рис</a:t>
            </a:r>
            <a:r>
              <a:rPr lang="ru-RU" dirty="0" smtClean="0">
                <a:solidFill>
                  <a:srgbClr val="000099"/>
                </a:solidFill>
              </a:rPr>
              <a:t>. 3.5</a:t>
            </a:r>
            <a:r>
              <a:rPr lang="ru-RU" dirty="0">
                <a:solidFill>
                  <a:srgbClr val="000099"/>
                </a:solidFill>
              </a:rPr>
              <a:t>).</a:t>
            </a:r>
          </a:p>
        </p:txBody>
      </p:sp>
      <p:sp>
        <p:nvSpPr>
          <p:cNvPr id="303108" name="Rectangle 4"/>
          <p:cNvSpPr>
            <a:spLocks noChangeArrowheads="1"/>
          </p:cNvSpPr>
          <p:nvPr/>
        </p:nvSpPr>
        <p:spPr bwMode="auto">
          <a:xfrm>
            <a:off x="755650" y="939800"/>
            <a:ext cx="8388350" cy="360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600" b="1" i="1" dirty="0">
                <a:solidFill>
                  <a:srgbClr val="FF3300"/>
                </a:solidFill>
                <a:latin typeface="Arial" charset="0"/>
              </a:rPr>
              <a:t>1.5.2.3. Независимая (</a:t>
            </a:r>
            <a:r>
              <a:rPr lang="en-US" sz="2600" b="1" i="1" dirty="0">
                <a:solidFill>
                  <a:srgbClr val="FF3300"/>
                </a:solidFill>
                <a:latin typeface="Arial" charset="0"/>
              </a:rPr>
              <a:t>off-line</a:t>
            </a:r>
            <a:r>
              <a:rPr lang="ru-RU" sz="2600" b="1" i="1" dirty="0">
                <a:solidFill>
                  <a:srgbClr val="FF3300"/>
                </a:solidFill>
                <a:latin typeface="Arial" charset="0"/>
              </a:rPr>
              <a:t>) аутентификация</a:t>
            </a:r>
            <a:endParaRPr lang="en-GB" sz="2600" b="1" i="1" dirty="0">
              <a:solidFill>
                <a:srgbClr val="FF33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427" name="Text Box 3"/>
          <p:cNvSpPr txBox="1">
            <a:spLocks noChangeArrowheads="1"/>
          </p:cNvSpPr>
          <p:nvPr/>
        </p:nvSpPr>
        <p:spPr bwMode="auto">
          <a:xfrm>
            <a:off x="971550" y="1162050"/>
            <a:ext cx="7921625" cy="5060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>
            <a:spAutoFit/>
          </a:bodyPr>
          <a:lstStyle/>
          <a:p>
            <a:pPr marL="355600" indent="-355600" algn="l">
              <a:lnSpc>
                <a:spcPct val="95000"/>
              </a:lnSpc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q"/>
            </a:pPr>
            <a:r>
              <a:rPr lang="ru-RU" sz="3000" dirty="0">
                <a:solidFill>
                  <a:srgbClr val="000099"/>
                </a:solidFill>
              </a:rPr>
              <a:t>за счёт использования систем, в которых данные не могут быть модифицированы;</a:t>
            </a:r>
          </a:p>
          <a:p>
            <a:pPr marL="355600" indent="-355600" algn="l">
              <a:lnSpc>
                <a:spcPct val="95000"/>
              </a:lnSpc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q"/>
            </a:pPr>
            <a:r>
              <a:rPr lang="ru-RU" sz="3000" dirty="0">
                <a:solidFill>
                  <a:srgbClr val="000099"/>
                </a:solidFill>
              </a:rPr>
              <a:t>путём проверки того, что принятые данные полностью совпадают с цифровой копией (цифровым отпечатком) переданных данных;</a:t>
            </a:r>
          </a:p>
          <a:p>
            <a:pPr marL="355600" indent="-355600" algn="l">
              <a:lnSpc>
                <a:spcPct val="95000"/>
              </a:lnSpc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q"/>
            </a:pPr>
            <a:r>
              <a:rPr lang="ru-RU" sz="3000" dirty="0">
                <a:solidFill>
                  <a:srgbClr val="000099"/>
                </a:solidFill>
              </a:rPr>
              <a:t>путём использования электронной цифровой подписи (ЭЦП);</a:t>
            </a:r>
          </a:p>
          <a:p>
            <a:pPr marL="355600" indent="-355600" algn="l">
              <a:lnSpc>
                <a:spcPct val="95000"/>
              </a:lnSpc>
              <a:spcBef>
                <a:spcPct val="20000"/>
              </a:spcBef>
              <a:buClr>
                <a:srgbClr val="FF0066"/>
              </a:buClr>
              <a:buSzPct val="70000"/>
              <a:buFont typeface="Wingdings" pitchFamily="2" charset="2"/>
              <a:buChar char="q"/>
            </a:pPr>
            <a:r>
              <a:rPr lang="ru-RU" sz="3000" dirty="0">
                <a:solidFill>
                  <a:srgbClr val="000099"/>
                </a:solidFill>
              </a:rPr>
              <a:t>путём использования алгоритмов симметричной криптографии.</a:t>
            </a:r>
          </a:p>
        </p:txBody>
      </p:sp>
      <p:sp>
        <p:nvSpPr>
          <p:cNvPr id="231428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Text Box 2"/>
          <p:cNvSpPr txBox="1">
            <a:spLocks noChangeArrowheads="1"/>
          </p:cNvSpPr>
          <p:nvPr/>
        </p:nvSpPr>
        <p:spPr bwMode="auto">
          <a:xfrm>
            <a:off x="971550" y="6237288"/>
            <a:ext cx="7921625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80000"/>
              </a:lnSpc>
            </a:pPr>
            <a:r>
              <a:rPr lang="ru-RU" sz="2000" b="1" dirty="0">
                <a:solidFill>
                  <a:srgbClr val="CC0000"/>
                </a:solidFill>
              </a:rPr>
              <a:t>Рис</a:t>
            </a:r>
            <a:r>
              <a:rPr lang="ru-RU" sz="2000" b="1" dirty="0" smtClean="0">
                <a:solidFill>
                  <a:srgbClr val="CC0000"/>
                </a:solidFill>
              </a:rPr>
              <a:t>. 3.5</a:t>
            </a:r>
            <a:r>
              <a:rPr lang="ru-RU" sz="2000" b="1" dirty="0">
                <a:solidFill>
                  <a:srgbClr val="CC0000"/>
                </a:solidFill>
              </a:rPr>
              <a:t>. Автономная (независимая) аутентификация</a:t>
            </a: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34" name="Группа 33"/>
          <p:cNvGrpSpPr/>
          <p:nvPr/>
        </p:nvGrpSpPr>
        <p:grpSpPr>
          <a:xfrm>
            <a:off x="971550" y="765175"/>
            <a:ext cx="7920038" cy="5189538"/>
            <a:chOff x="971550" y="765175"/>
            <a:chExt cx="7920038" cy="5189538"/>
          </a:xfrm>
        </p:grpSpPr>
        <p:sp>
          <p:nvSpPr>
            <p:cNvPr id="304133" name="Rectangle 5"/>
            <p:cNvSpPr>
              <a:spLocks noChangeArrowheads="1"/>
            </p:cNvSpPr>
            <p:nvPr/>
          </p:nvSpPr>
          <p:spPr bwMode="auto">
            <a:xfrm>
              <a:off x="2771775" y="4579938"/>
              <a:ext cx="4464050" cy="1374775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4134" name="Rectangle 6"/>
            <p:cNvSpPr>
              <a:spLocks noChangeArrowheads="1"/>
            </p:cNvSpPr>
            <p:nvPr/>
          </p:nvSpPr>
          <p:spPr bwMode="auto">
            <a:xfrm>
              <a:off x="2700338" y="4508500"/>
              <a:ext cx="4464050" cy="1374775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cxnSp>
          <p:nvCxnSpPr>
            <p:cNvPr id="304135" name="AutoShape 7"/>
            <p:cNvCxnSpPr>
              <a:cxnSpLocks noChangeShapeType="1"/>
            </p:cNvCxnSpPr>
            <p:nvPr/>
          </p:nvCxnSpPr>
          <p:spPr bwMode="auto">
            <a:xfrm>
              <a:off x="3255963" y="2247900"/>
              <a:ext cx="3209925" cy="0"/>
            </a:xfrm>
            <a:prstGeom prst="straightConnector1">
              <a:avLst/>
            </a:prstGeom>
            <a:noFill/>
            <a:ln w="38100">
              <a:solidFill>
                <a:srgbClr val="CC3300"/>
              </a:solidFill>
              <a:round/>
              <a:headEnd type="triangle" w="lg" len="lg"/>
              <a:tailEnd type="triangle" w="lg" len="lg"/>
            </a:ln>
          </p:spPr>
        </p:cxnSp>
        <p:cxnSp>
          <p:nvCxnSpPr>
            <p:cNvPr id="304136" name="AutoShape 8"/>
            <p:cNvCxnSpPr>
              <a:cxnSpLocks noChangeShapeType="1"/>
              <a:stCxn id="304148" idx="3"/>
              <a:endCxn id="304155" idx="2"/>
            </p:cNvCxnSpPr>
            <p:nvPr/>
          </p:nvCxnSpPr>
          <p:spPr bwMode="auto">
            <a:xfrm flipV="1">
              <a:off x="7113588" y="3092450"/>
              <a:ext cx="474663" cy="2032000"/>
            </a:xfrm>
            <a:prstGeom prst="bentConnector2">
              <a:avLst/>
            </a:prstGeom>
            <a:noFill/>
            <a:ln w="38100">
              <a:solidFill>
                <a:srgbClr val="CC3300"/>
              </a:solidFill>
              <a:prstDash val="dash"/>
              <a:miter lim="800000"/>
              <a:headEnd type="triangle" w="lg" len="lg"/>
              <a:tailEnd type="triangle" w="lg" len="lg"/>
            </a:ln>
          </p:spPr>
        </p:cxnSp>
        <p:sp>
          <p:nvSpPr>
            <p:cNvPr id="304138" name="Text Box 10"/>
            <p:cNvSpPr txBox="1">
              <a:spLocks noChangeArrowheads="1"/>
            </p:cNvSpPr>
            <p:nvPr/>
          </p:nvSpPr>
          <p:spPr bwMode="auto">
            <a:xfrm>
              <a:off x="971550" y="933450"/>
              <a:ext cx="2233613" cy="54451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ru-RU" altLang="zh-CN" sz="2400" b="1">
                  <a:solidFill>
                    <a:srgbClr val="CC0099"/>
                  </a:solidFill>
                  <a:latin typeface="Arial" charset="0"/>
                  <a:cs typeface="Arial" charset="0"/>
                </a:rPr>
                <a:t>Претендент</a:t>
              </a:r>
            </a:p>
            <a:p>
              <a:pPr>
                <a:lnSpc>
                  <a:spcPct val="85000"/>
                </a:lnSpc>
              </a:pPr>
              <a:r>
                <a:rPr lang="ru-RU" altLang="zh-CN" sz="1800" b="1" i="1">
                  <a:solidFill>
                    <a:srgbClr val="FF0066"/>
                  </a:solidFill>
                  <a:latin typeface="Arial" charset="0"/>
                  <a:cs typeface="Arial" charset="0"/>
                </a:rPr>
                <a:t>(объект)</a:t>
              </a:r>
              <a:endParaRPr lang="ru-RU" sz="1800" b="1" i="1">
                <a:solidFill>
                  <a:srgbClr val="FF0066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04139" name="Text Box 11"/>
            <p:cNvSpPr txBox="1">
              <a:spLocks noChangeArrowheads="1"/>
            </p:cNvSpPr>
            <p:nvPr/>
          </p:nvSpPr>
          <p:spPr bwMode="auto">
            <a:xfrm>
              <a:off x="6445250" y="765175"/>
              <a:ext cx="2303463" cy="7080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lIns="0" tIns="0" rIns="0" bIns="0" anchor="ctr" anchorCtr="1">
              <a:spAutoFit/>
            </a:bodyPr>
            <a:lstStyle/>
            <a:p>
              <a:pPr>
                <a:lnSpc>
                  <a:spcPct val="80000"/>
                </a:lnSpc>
              </a:pPr>
              <a:r>
                <a:rPr lang="ru-RU" altLang="zh-CN" sz="2000" b="1">
                  <a:solidFill>
                    <a:srgbClr val="CC0099"/>
                  </a:solidFill>
                  <a:latin typeface="Arial" charset="0"/>
                  <a:cs typeface="Arial" charset="0"/>
                </a:rPr>
                <a:t>Поверяющая сторона</a:t>
              </a:r>
            </a:p>
            <a:p>
              <a:pPr>
                <a:lnSpc>
                  <a:spcPct val="80000"/>
                </a:lnSpc>
              </a:pPr>
              <a:r>
                <a:rPr lang="ru-RU" altLang="zh-CN" sz="1800" b="1" i="1">
                  <a:solidFill>
                    <a:srgbClr val="FF0066"/>
                  </a:solidFill>
                  <a:latin typeface="Arial" charset="0"/>
                  <a:cs typeface="Arial" charset="0"/>
                </a:rPr>
                <a:t>(субъект)</a:t>
              </a:r>
              <a:endParaRPr lang="ru-RU" sz="1800" b="1" i="1">
                <a:solidFill>
                  <a:srgbClr val="FF0066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304140" name="Group 12"/>
            <p:cNvGrpSpPr>
              <a:grpSpLocks/>
            </p:cNvGrpSpPr>
            <p:nvPr/>
          </p:nvGrpSpPr>
          <p:grpSpPr bwMode="auto">
            <a:xfrm>
              <a:off x="3779838" y="1366839"/>
              <a:ext cx="2159000" cy="703263"/>
              <a:chOff x="2336" y="627"/>
              <a:chExt cx="1360" cy="443"/>
            </a:xfrm>
          </p:grpSpPr>
          <p:sp>
            <p:nvSpPr>
              <p:cNvPr id="304141" name="AutoShape 13"/>
              <p:cNvSpPr>
                <a:spLocks noChangeArrowheads="1"/>
              </p:cNvSpPr>
              <p:nvPr/>
            </p:nvSpPr>
            <p:spPr bwMode="auto">
              <a:xfrm>
                <a:off x="2336" y="627"/>
                <a:ext cx="1360" cy="443"/>
              </a:xfrm>
              <a:prstGeom prst="roundRect">
                <a:avLst>
                  <a:gd name="adj" fmla="val 16667"/>
                </a:avLst>
              </a:prstGeom>
              <a:solidFill>
                <a:srgbClr val="EBFFFF"/>
              </a:solidFill>
              <a:ln w="381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4142" name="Text Box 14"/>
              <p:cNvSpPr txBox="1">
                <a:spLocks noChangeArrowheads="1"/>
              </p:cNvSpPr>
              <p:nvPr/>
            </p:nvSpPr>
            <p:spPr bwMode="auto">
              <a:xfrm>
                <a:off x="2387" y="694"/>
                <a:ext cx="1270" cy="32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3399FF"/>
                </a:outerShdw>
              </a:effec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ru-RU" altLang="zh-CN" sz="2000" b="1" dirty="0" smtClean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ВИАУ </a:t>
                </a:r>
                <a:r>
                  <a:rPr lang="ru-RU" altLang="zh-CN" sz="2000" b="1" dirty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для обмена</a:t>
                </a:r>
                <a:endParaRPr lang="ru-RU" sz="2000" b="1" dirty="0">
                  <a:solidFill>
                    <a:srgbClr val="CC0099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304143" name="Group 15"/>
            <p:cNvGrpSpPr>
              <a:grpSpLocks/>
            </p:cNvGrpSpPr>
            <p:nvPr/>
          </p:nvGrpSpPr>
          <p:grpSpPr bwMode="auto">
            <a:xfrm>
              <a:off x="971550" y="1589088"/>
              <a:ext cx="2284413" cy="1489075"/>
              <a:chOff x="657" y="849"/>
              <a:chExt cx="1439" cy="938"/>
            </a:xfrm>
          </p:grpSpPr>
          <p:sp>
            <p:nvSpPr>
              <p:cNvPr id="304144" name="Rectangle 16"/>
              <p:cNvSpPr>
                <a:spLocks noChangeArrowheads="1"/>
              </p:cNvSpPr>
              <p:nvPr/>
            </p:nvSpPr>
            <p:spPr bwMode="auto">
              <a:xfrm>
                <a:off x="657" y="849"/>
                <a:ext cx="1439" cy="938"/>
              </a:xfrm>
              <a:prstGeom prst="rect">
                <a:avLst/>
              </a:prstGeom>
              <a:solidFill>
                <a:srgbClr val="FFCCFF"/>
              </a:solidFill>
              <a:ln w="41275">
                <a:solidFill>
                  <a:srgbClr val="CC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4145" name="AutoShape 17"/>
              <p:cNvSpPr>
                <a:spLocks noChangeArrowheads="1"/>
              </p:cNvSpPr>
              <p:nvPr/>
            </p:nvSpPr>
            <p:spPr bwMode="auto">
              <a:xfrm>
                <a:off x="748" y="1088"/>
                <a:ext cx="1270" cy="612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381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4146" name="Text Box 18"/>
              <p:cNvSpPr txBox="1">
                <a:spLocks noChangeArrowheads="1"/>
              </p:cNvSpPr>
              <p:nvPr/>
            </p:nvSpPr>
            <p:spPr bwMode="auto">
              <a:xfrm>
                <a:off x="748" y="1207"/>
                <a:ext cx="127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3399FF"/>
                </a:outerShdw>
              </a:effec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4000"/>
                  </a:lnSpc>
                </a:pPr>
                <a:r>
                  <a:rPr lang="ru-RU" altLang="zh-CN" sz="1800" b="1" dirty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Предъявляемая </a:t>
                </a:r>
                <a:r>
                  <a:rPr lang="ru-RU" altLang="zh-CN" sz="1800" b="1" dirty="0" smtClean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ВИАУ</a:t>
                </a:r>
                <a:endParaRPr lang="ru-RU" sz="1800" b="1" dirty="0">
                  <a:solidFill>
                    <a:srgbClr val="CC0099"/>
                  </a:solidFill>
                  <a:latin typeface="Arial" charset="0"/>
                  <a:cs typeface="Arial" charset="0"/>
                </a:endParaRPr>
              </a:p>
            </p:txBody>
          </p:sp>
        </p:grpSp>
        <p:sp>
          <p:nvSpPr>
            <p:cNvPr id="304147" name="Text Box 19"/>
            <p:cNvSpPr txBox="1">
              <a:spLocks noChangeArrowheads="1"/>
            </p:cNvSpPr>
            <p:nvPr/>
          </p:nvSpPr>
          <p:spPr bwMode="auto">
            <a:xfrm>
              <a:off x="3132138" y="3860800"/>
              <a:ext cx="3529013" cy="5175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ru-RU" altLang="zh-CN" sz="2000" b="1">
                  <a:solidFill>
                    <a:srgbClr val="FF0000"/>
                  </a:solidFill>
                  <a:latin typeface="Arial" charset="0"/>
                  <a:cs typeface="Arial" charset="0"/>
                </a:rPr>
                <a:t>Третья(и) доверенная(ые)</a:t>
              </a:r>
            </a:p>
            <a:p>
              <a:pPr>
                <a:lnSpc>
                  <a:spcPct val="85000"/>
                </a:lnSpc>
              </a:pPr>
              <a:r>
                <a:rPr lang="ru-RU" altLang="zh-CN" sz="2000" b="1">
                  <a:solidFill>
                    <a:srgbClr val="FF0000"/>
                  </a:solidFill>
                  <a:latin typeface="Arial" charset="0"/>
                  <a:cs typeface="Arial" charset="0"/>
                </a:rPr>
                <a:t>сторона(ы)</a:t>
              </a:r>
              <a:endParaRPr lang="ru-RU" sz="2000" b="1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04148" name="Rectangle 20"/>
            <p:cNvSpPr>
              <a:spLocks noChangeArrowheads="1"/>
            </p:cNvSpPr>
            <p:nvPr/>
          </p:nvSpPr>
          <p:spPr bwMode="auto">
            <a:xfrm>
              <a:off x="2628900" y="4437063"/>
              <a:ext cx="4464050" cy="1374775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008000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4150" name="AutoShape 22"/>
            <p:cNvSpPr>
              <a:spLocks noChangeArrowheads="1"/>
            </p:cNvSpPr>
            <p:nvPr/>
          </p:nvSpPr>
          <p:spPr bwMode="auto">
            <a:xfrm>
              <a:off x="3348038" y="2492375"/>
              <a:ext cx="2952750" cy="1223963"/>
            </a:xfrm>
            <a:prstGeom prst="wedgeRectCallout">
              <a:avLst>
                <a:gd name="adj1" fmla="val 90755"/>
                <a:gd name="adj2" fmla="val 24319"/>
              </a:avLst>
            </a:prstGeom>
            <a:noFill/>
            <a:ln w="19050">
              <a:solidFill>
                <a:srgbClr val="CC3300"/>
              </a:solidFill>
              <a:prstDash val="dash"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lIns="0" tIns="0" rIns="0" bIns="0" anchor="ctr" anchorCtr="1"/>
            <a:lstStyle/>
            <a:p>
              <a:pPr>
                <a:lnSpc>
                  <a:spcPct val="80000"/>
                </a:lnSpc>
              </a:pPr>
              <a:r>
                <a:rPr lang="ru-RU" sz="1800" i="1" dirty="0">
                  <a:solidFill>
                    <a:srgbClr val="CC0099"/>
                  </a:solidFill>
                  <a:latin typeface="Arial Narrow" pitchFamily="34" charset="0"/>
                </a:rPr>
                <a:t>Указывает на то, что проверочная </a:t>
              </a:r>
              <a:r>
                <a:rPr lang="ru-RU" sz="1800" i="1" dirty="0" smtClean="0">
                  <a:solidFill>
                    <a:srgbClr val="CC0099"/>
                  </a:solidFill>
                  <a:latin typeface="Arial Narrow" pitchFamily="34" charset="0"/>
                </a:rPr>
                <a:t>ВИАУ </a:t>
              </a:r>
              <a:r>
                <a:rPr lang="ru-RU" sz="1800" i="1" dirty="0">
                  <a:solidFill>
                    <a:srgbClr val="CC0099"/>
                  </a:solidFill>
                  <a:latin typeface="Arial Narrow" pitchFamily="34" charset="0"/>
                </a:rPr>
                <a:t>была предоставлена в</a:t>
              </a:r>
            </a:p>
            <a:p>
              <a:pPr>
                <a:lnSpc>
                  <a:spcPct val="80000"/>
                </a:lnSpc>
              </a:pPr>
              <a:r>
                <a:rPr lang="ru-RU" sz="1800" i="1" dirty="0">
                  <a:solidFill>
                    <a:srgbClr val="CC0099"/>
                  </a:solidFill>
                  <a:latin typeface="Arial Narrow" pitchFamily="34" charset="0"/>
                </a:rPr>
                <a:t>автономном режиме</a:t>
              </a:r>
            </a:p>
            <a:p>
              <a:pPr>
                <a:lnSpc>
                  <a:spcPct val="80000"/>
                </a:lnSpc>
              </a:pPr>
              <a:r>
                <a:rPr lang="ru-RU" sz="1800" i="1" dirty="0">
                  <a:solidFill>
                    <a:srgbClr val="CC0099"/>
                  </a:solidFill>
                  <a:latin typeface="Arial Narrow" pitchFamily="34" charset="0"/>
                </a:rPr>
                <a:t>(возможно через претендента)</a:t>
              </a:r>
              <a:r>
                <a:rPr lang="ru-RU" sz="1800" dirty="0">
                  <a:solidFill>
                    <a:srgbClr val="CC0099"/>
                  </a:solidFill>
                  <a:latin typeface="Arial Narrow" pitchFamily="34" charset="0"/>
                </a:rPr>
                <a:t> </a:t>
              </a:r>
            </a:p>
          </p:txBody>
        </p:sp>
        <p:grpSp>
          <p:nvGrpSpPr>
            <p:cNvPr id="304154" name="Group 26"/>
            <p:cNvGrpSpPr>
              <a:grpSpLocks/>
            </p:cNvGrpSpPr>
            <p:nvPr/>
          </p:nvGrpSpPr>
          <p:grpSpPr bwMode="auto">
            <a:xfrm>
              <a:off x="6445250" y="1582738"/>
              <a:ext cx="2284413" cy="1489075"/>
              <a:chOff x="657" y="849"/>
              <a:chExt cx="1439" cy="938"/>
            </a:xfrm>
          </p:grpSpPr>
          <p:sp>
            <p:nvSpPr>
              <p:cNvPr id="304155" name="Rectangle 27"/>
              <p:cNvSpPr>
                <a:spLocks noChangeArrowheads="1"/>
              </p:cNvSpPr>
              <p:nvPr/>
            </p:nvSpPr>
            <p:spPr bwMode="auto">
              <a:xfrm>
                <a:off x="657" y="849"/>
                <a:ext cx="1439" cy="938"/>
              </a:xfrm>
              <a:prstGeom prst="rect">
                <a:avLst/>
              </a:prstGeom>
              <a:solidFill>
                <a:srgbClr val="FFCCCC"/>
              </a:solidFill>
              <a:ln w="41275">
                <a:solidFill>
                  <a:srgbClr val="CC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4156" name="AutoShape 28"/>
              <p:cNvSpPr>
                <a:spLocks noChangeArrowheads="1"/>
              </p:cNvSpPr>
              <p:nvPr/>
            </p:nvSpPr>
            <p:spPr bwMode="auto">
              <a:xfrm>
                <a:off x="748" y="1088"/>
                <a:ext cx="1270" cy="612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381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4157" name="Text Box 29"/>
              <p:cNvSpPr txBox="1">
                <a:spLocks noChangeArrowheads="1"/>
              </p:cNvSpPr>
              <p:nvPr/>
            </p:nvSpPr>
            <p:spPr bwMode="auto">
              <a:xfrm>
                <a:off x="748" y="1207"/>
                <a:ext cx="127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3399FF"/>
                </a:outerShdw>
              </a:effec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4000"/>
                  </a:lnSpc>
                </a:pPr>
                <a:r>
                  <a:rPr lang="ru-RU" altLang="zh-CN" sz="1800" b="1" dirty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Проверочная</a:t>
                </a:r>
              </a:p>
              <a:p>
                <a:pPr>
                  <a:lnSpc>
                    <a:spcPct val="104000"/>
                  </a:lnSpc>
                </a:pPr>
                <a:r>
                  <a:rPr lang="ru-RU" altLang="zh-CN" sz="1800" b="1" dirty="0" smtClean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ВИАУ </a:t>
                </a:r>
                <a:r>
                  <a:rPr lang="ru-RU" altLang="zh-CN" sz="1800" b="1" dirty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для ДТС</a:t>
                </a:r>
                <a:endParaRPr lang="ru-RU" sz="1800" b="1" dirty="0">
                  <a:solidFill>
                    <a:srgbClr val="CC0099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304158" name="Group 30"/>
            <p:cNvGrpSpPr>
              <a:grpSpLocks/>
            </p:cNvGrpSpPr>
            <p:nvPr/>
          </p:nvGrpSpPr>
          <p:grpSpPr bwMode="auto">
            <a:xfrm>
              <a:off x="4932363" y="4652963"/>
              <a:ext cx="2016125" cy="971550"/>
              <a:chOff x="748" y="1088"/>
              <a:chExt cx="1270" cy="612"/>
            </a:xfrm>
          </p:grpSpPr>
          <p:sp>
            <p:nvSpPr>
              <p:cNvPr id="304159" name="AutoShape 31"/>
              <p:cNvSpPr>
                <a:spLocks noChangeArrowheads="1"/>
              </p:cNvSpPr>
              <p:nvPr/>
            </p:nvSpPr>
            <p:spPr bwMode="auto">
              <a:xfrm>
                <a:off x="748" y="1088"/>
                <a:ext cx="1270" cy="612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381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4160" name="Text Box 32"/>
              <p:cNvSpPr txBox="1">
                <a:spLocks noChangeArrowheads="1"/>
              </p:cNvSpPr>
              <p:nvPr/>
            </p:nvSpPr>
            <p:spPr bwMode="auto">
              <a:xfrm>
                <a:off x="748" y="1207"/>
                <a:ext cx="127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3399FF"/>
                </a:outerShdw>
              </a:effec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4000"/>
                  </a:lnSpc>
                </a:pPr>
                <a:r>
                  <a:rPr lang="ru-RU" altLang="zh-CN" sz="1800" b="1" dirty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Предъявляемая </a:t>
                </a:r>
                <a:r>
                  <a:rPr lang="ru-RU" altLang="zh-CN" sz="1800" b="1" dirty="0" smtClean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ВИАУ </a:t>
                </a:r>
                <a:r>
                  <a:rPr lang="ru-RU" altLang="zh-CN" sz="1800" b="1" dirty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для ДТС</a:t>
                </a:r>
                <a:endParaRPr lang="ru-RU" sz="1800" b="1" dirty="0">
                  <a:solidFill>
                    <a:srgbClr val="CC0099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304161" name="Group 33"/>
            <p:cNvGrpSpPr>
              <a:grpSpLocks/>
            </p:cNvGrpSpPr>
            <p:nvPr/>
          </p:nvGrpSpPr>
          <p:grpSpPr bwMode="auto">
            <a:xfrm>
              <a:off x="2771775" y="4652963"/>
              <a:ext cx="2016125" cy="971550"/>
              <a:chOff x="4196" y="1084"/>
              <a:chExt cx="1270" cy="612"/>
            </a:xfrm>
          </p:grpSpPr>
          <p:sp>
            <p:nvSpPr>
              <p:cNvPr id="304162" name="AutoShape 34"/>
              <p:cNvSpPr>
                <a:spLocks noChangeArrowheads="1"/>
              </p:cNvSpPr>
              <p:nvPr/>
            </p:nvSpPr>
            <p:spPr bwMode="auto">
              <a:xfrm>
                <a:off x="4196" y="1084"/>
                <a:ext cx="1270" cy="612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381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4163" name="Text Box 35"/>
              <p:cNvSpPr txBox="1">
                <a:spLocks noChangeArrowheads="1"/>
              </p:cNvSpPr>
              <p:nvPr/>
            </p:nvSpPr>
            <p:spPr bwMode="auto">
              <a:xfrm>
                <a:off x="4196" y="1203"/>
                <a:ext cx="1270" cy="3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3399FF"/>
                </a:outerShdw>
              </a:effectLst>
            </p:spPr>
            <p:txBody>
              <a:bodyPr lIns="0" tIns="0" rIns="0" bIns="0">
                <a:spAutoFit/>
              </a:bodyPr>
              <a:lstStyle/>
              <a:p>
                <a:pPr>
                  <a:lnSpc>
                    <a:spcPct val="104000"/>
                  </a:lnSpc>
                </a:pPr>
                <a:r>
                  <a:rPr lang="ru-RU" altLang="zh-CN" sz="1800" b="1" dirty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Проверочная</a:t>
                </a:r>
              </a:p>
              <a:p>
                <a:pPr>
                  <a:lnSpc>
                    <a:spcPct val="104000"/>
                  </a:lnSpc>
                </a:pPr>
                <a:r>
                  <a:rPr lang="ru-RU" altLang="zh-CN" sz="1800" b="1" dirty="0" smtClean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ВИАУ</a:t>
                </a:r>
                <a:endParaRPr lang="ru-RU" sz="1800" b="1" dirty="0">
                  <a:solidFill>
                    <a:srgbClr val="CC0099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304164" name="Group 36"/>
            <p:cNvGrpSpPr>
              <a:grpSpLocks/>
            </p:cNvGrpSpPr>
            <p:nvPr/>
          </p:nvGrpSpPr>
          <p:grpSpPr bwMode="auto">
            <a:xfrm>
              <a:off x="6732588" y="3573463"/>
              <a:ext cx="2159000" cy="703263"/>
              <a:chOff x="2336" y="627"/>
              <a:chExt cx="1360" cy="443"/>
            </a:xfrm>
          </p:grpSpPr>
          <p:sp>
            <p:nvSpPr>
              <p:cNvPr id="304165" name="AutoShape 37"/>
              <p:cNvSpPr>
                <a:spLocks noChangeArrowheads="1"/>
              </p:cNvSpPr>
              <p:nvPr/>
            </p:nvSpPr>
            <p:spPr bwMode="auto">
              <a:xfrm>
                <a:off x="2336" y="627"/>
                <a:ext cx="1360" cy="443"/>
              </a:xfrm>
              <a:prstGeom prst="roundRect">
                <a:avLst>
                  <a:gd name="adj" fmla="val 16667"/>
                </a:avLst>
              </a:prstGeom>
              <a:solidFill>
                <a:srgbClr val="EBFFFF"/>
              </a:solidFill>
              <a:ln w="381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4166" name="Text Box 38"/>
              <p:cNvSpPr txBox="1">
                <a:spLocks noChangeArrowheads="1"/>
              </p:cNvSpPr>
              <p:nvPr/>
            </p:nvSpPr>
            <p:spPr bwMode="auto">
              <a:xfrm>
                <a:off x="2381" y="700"/>
                <a:ext cx="1270" cy="30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3399FF"/>
                </a:outerShdw>
              </a:effec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ru-RU" altLang="zh-CN" sz="2000" b="1" dirty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Проверочная </a:t>
                </a:r>
                <a:r>
                  <a:rPr lang="ru-RU" altLang="zh-CN" sz="2000" b="1" dirty="0" smtClean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ВИАУ</a:t>
                </a:r>
                <a:endParaRPr lang="ru-RU" sz="2000" b="1" dirty="0">
                  <a:solidFill>
                    <a:srgbClr val="CC0099"/>
                  </a:solidFill>
                  <a:latin typeface="Arial" charset="0"/>
                  <a:cs typeface="Arial" charset="0"/>
                </a:endParaRPr>
              </a:p>
            </p:txBody>
          </p:sp>
        </p:grp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154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305155" name="Text Box 3"/>
          <p:cNvSpPr txBox="1">
            <a:spLocks noChangeArrowheads="1"/>
          </p:cNvSpPr>
          <p:nvPr/>
        </p:nvSpPr>
        <p:spPr bwMode="auto">
          <a:xfrm>
            <a:off x="971550" y="939800"/>
            <a:ext cx="7921625" cy="521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105000"/>
              </a:lnSpc>
            </a:pPr>
            <a:r>
              <a:rPr lang="ru-RU" sz="2500" dirty="0">
                <a:solidFill>
                  <a:srgbClr val="000099"/>
                </a:solidFill>
              </a:rPr>
              <a:t>При таком виде аутентификации одна или несколько ДТС обеспечивают процедуру аутентификации без своего непосредственного участия в ней после каждого запроса на её проведение. </a:t>
            </a:r>
            <a:r>
              <a:rPr lang="ru-RU" sz="2500" i="1" dirty="0">
                <a:solidFill>
                  <a:srgbClr val="FF0066"/>
                </a:solidFill>
              </a:rPr>
              <a:t>Автономная ДТС формирует и заблаговременно распространяет сертификаты для независимой аутентификации</a:t>
            </a:r>
            <a:r>
              <a:rPr lang="ru-RU" sz="2500" dirty="0">
                <a:solidFill>
                  <a:srgbClr val="000099"/>
                </a:solidFill>
              </a:rPr>
              <a:t>, которые проверяющая сторона может в последствие использовать для подтверждения подлинности аутентификационного обмена. Следовательно, аутентификационный обмен осуществляется автономно (независимо), без вмешательства ДТС.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178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306179" name="Text Box 3"/>
          <p:cNvSpPr txBox="1">
            <a:spLocks noChangeArrowheads="1"/>
          </p:cNvSpPr>
          <p:nvPr/>
        </p:nvSpPr>
        <p:spPr bwMode="auto">
          <a:xfrm>
            <a:off x="971550" y="984250"/>
            <a:ext cx="7921625" cy="5214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5000"/>
              </a:lnSpc>
            </a:pPr>
            <a:r>
              <a:rPr lang="ru-RU" sz="2400" dirty="0">
                <a:solidFill>
                  <a:srgbClr val="000099"/>
                </a:solidFill>
              </a:rPr>
              <a:t>Так как ДТС не нужно принимать прямого участия в информационном обмене с претендентом или проверяющей стороной в период проведения процедуры аутентификации, </a:t>
            </a:r>
            <a:r>
              <a:rPr lang="ru-RU" sz="2400" i="1" dirty="0">
                <a:solidFill>
                  <a:srgbClr val="FF0066"/>
                </a:solidFill>
              </a:rPr>
              <a:t>такой вид аутентификации может быть более эффективным с точки зрения числа требуемых процедур информационного обмена</a:t>
            </a:r>
            <a:r>
              <a:rPr lang="ru-RU" sz="2400" dirty="0">
                <a:solidFill>
                  <a:srgbClr val="000099"/>
                </a:solidFill>
              </a:rPr>
              <a:t>.</a:t>
            </a:r>
          </a:p>
          <a:p>
            <a:pPr>
              <a:lnSpc>
                <a:spcPct val="95000"/>
              </a:lnSpc>
            </a:pPr>
            <a:r>
              <a:rPr lang="ru-RU" sz="2400" dirty="0">
                <a:solidFill>
                  <a:srgbClr val="000099"/>
                </a:solidFill>
              </a:rPr>
              <a:t>Процесс аннулирования должен зависеть от ряда дополнительных условий, таких как окончание «времени жизни» сертификатов и возобновление их действия, а также от сертифицированных списков аннулированных сертификатов. Примерами автономных ДТС являются УЦ, которые издают сертификаты для независимой аутентификации.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971550" y="1473200"/>
            <a:ext cx="7921625" cy="486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5000"/>
              </a:lnSpc>
            </a:pPr>
            <a:r>
              <a:rPr lang="ru-RU" sz="2400" i="1" dirty="0">
                <a:solidFill>
                  <a:srgbClr val="FF0066"/>
                </a:solidFill>
              </a:rPr>
              <a:t>Методы и способы, которые необходимо применять для обеспечения доверия к проверяющей стороне, являются неадекватными</a:t>
            </a:r>
            <a:r>
              <a:rPr lang="ru-RU" sz="2400" dirty="0">
                <a:solidFill>
                  <a:srgbClr val="000099"/>
                </a:solidFill>
              </a:rPr>
              <a:t>, но до тех пор, пока все возможные проверяющие стороны не станут надёжными. И объясняется это тем, что если подлинность проверяющей стороны не была подтверждена, то её надёжность (благонадёжность) не известна. Например, простое использование паролей для аутентификации, в этом случае необходимо удостовериться в том, что проверяющая сторона не хранит и не использует повторно предоставленный претендентом пароль.</a:t>
            </a: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755650" y="584200"/>
            <a:ext cx="8388350" cy="7755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b="1" i="1" dirty="0">
                <a:solidFill>
                  <a:srgbClr val="FF3300"/>
                </a:solidFill>
                <a:latin typeface="Arial" charset="0"/>
              </a:rPr>
              <a:t>1.5.3. Доверие претендента к проверяющей стороне</a:t>
            </a:r>
            <a:endParaRPr lang="en-GB" b="1" i="1" dirty="0">
              <a:solidFill>
                <a:srgbClr val="FF33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226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308227" name="Text Box 3"/>
          <p:cNvSpPr txBox="1">
            <a:spLocks noChangeArrowheads="1"/>
          </p:cNvSpPr>
          <p:nvPr/>
        </p:nvSpPr>
        <p:spPr bwMode="auto">
          <a:xfrm>
            <a:off x="971550" y="1557338"/>
            <a:ext cx="7921625" cy="1625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5000"/>
              </a:lnSpc>
            </a:pPr>
            <a:r>
              <a:rPr lang="ru-RU" i="1" dirty="0">
                <a:solidFill>
                  <a:srgbClr val="FF0066"/>
                </a:solidFill>
              </a:rPr>
              <a:t>Участники информационного взаимодействия </a:t>
            </a:r>
            <a:r>
              <a:rPr lang="ru-RU" dirty="0">
                <a:solidFill>
                  <a:srgbClr val="000099"/>
                </a:solidFill>
              </a:rPr>
              <a:t>могут быть разделены на категории различными способами, например, которые связаны с:</a:t>
            </a:r>
          </a:p>
        </p:txBody>
      </p:sp>
      <p:sp>
        <p:nvSpPr>
          <p:cNvPr id="308228" name="Rectangle 4"/>
          <p:cNvSpPr>
            <a:spLocks noChangeArrowheads="1"/>
          </p:cNvSpPr>
          <p:nvPr/>
        </p:nvSpPr>
        <p:spPr bwMode="auto">
          <a:xfrm>
            <a:off x="755650" y="584200"/>
            <a:ext cx="83883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3000" b="1" i="1" dirty="0">
                <a:solidFill>
                  <a:srgbClr val="FF3300"/>
                </a:solidFill>
                <a:latin typeface="Arial" charset="0"/>
              </a:rPr>
              <a:t>1.6. Типы участников информационного взаимодействия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308229" name="Text Box 5"/>
          <p:cNvSpPr txBox="1">
            <a:spLocks noChangeArrowheads="1"/>
          </p:cNvSpPr>
          <p:nvPr/>
        </p:nvSpPr>
        <p:spPr bwMode="auto">
          <a:xfrm>
            <a:off x="971550" y="3225800"/>
            <a:ext cx="7921625" cy="31416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>
            <a:spAutoFit/>
          </a:bodyPr>
          <a:lstStyle/>
          <a:p>
            <a:pPr marL="444500" indent="-444500" algn="l">
              <a:lnSpc>
                <a:spcPct val="95000"/>
              </a:lnSpc>
              <a:spcBef>
                <a:spcPct val="10000"/>
              </a:spcBef>
              <a:buClr>
                <a:srgbClr val="FF0066"/>
              </a:buClr>
              <a:buSzPct val="85000"/>
              <a:buFont typeface="Wingdings" pitchFamily="2" charset="2"/>
              <a:buAutoNum type="alphaLcPeriod"/>
            </a:pPr>
            <a:r>
              <a:rPr lang="ru-RU" sz="2600">
                <a:solidFill>
                  <a:srgbClr val="000099"/>
                </a:solidFill>
              </a:rPr>
              <a:t>пассивным(и) параметром(ами), например, отпечатки пальцев, рисунок сетчатки глаза;</a:t>
            </a:r>
          </a:p>
          <a:p>
            <a:pPr marL="444500" indent="-444500" algn="l">
              <a:lnSpc>
                <a:spcPct val="95000"/>
              </a:lnSpc>
              <a:spcBef>
                <a:spcPct val="10000"/>
              </a:spcBef>
              <a:buClr>
                <a:srgbClr val="FF0066"/>
              </a:buClr>
              <a:buSzPct val="85000"/>
              <a:buFont typeface="Wingdings" pitchFamily="2" charset="2"/>
              <a:buAutoNum type="alphaLcPeriod"/>
            </a:pPr>
            <a:r>
              <a:rPr lang="ru-RU" sz="2600">
                <a:solidFill>
                  <a:srgbClr val="000099"/>
                </a:solidFill>
              </a:rPr>
              <a:t>способностью обмениваться информацией и её обработки;</a:t>
            </a:r>
          </a:p>
          <a:p>
            <a:pPr marL="444500" indent="-444500" algn="l">
              <a:lnSpc>
                <a:spcPct val="95000"/>
              </a:lnSpc>
              <a:spcBef>
                <a:spcPct val="10000"/>
              </a:spcBef>
              <a:buClr>
                <a:srgbClr val="FF0066"/>
              </a:buClr>
              <a:buSzPct val="85000"/>
              <a:buFont typeface="Wingdings" pitchFamily="2" charset="2"/>
              <a:buAutoNum type="alphaLcPeriod"/>
            </a:pPr>
            <a:r>
              <a:rPr lang="ru-RU" sz="2600">
                <a:solidFill>
                  <a:srgbClr val="000099"/>
                </a:solidFill>
              </a:rPr>
              <a:t>способностью хранения информации;</a:t>
            </a:r>
          </a:p>
          <a:p>
            <a:pPr marL="444500" indent="-444500" algn="l">
              <a:lnSpc>
                <a:spcPct val="95000"/>
              </a:lnSpc>
              <a:spcBef>
                <a:spcPct val="10000"/>
              </a:spcBef>
              <a:buClr>
                <a:srgbClr val="FF0066"/>
              </a:buClr>
              <a:buSzPct val="85000"/>
              <a:buFont typeface="Wingdings" pitchFamily="2" charset="2"/>
              <a:buAutoNum type="alphaLcPeriod"/>
            </a:pPr>
            <a:r>
              <a:rPr lang="ru-RU" sz="2600">
                <a:solidFill>
                  <a:srgbClr val="000099"/>
                </a:solidFill>
              </a:rPr>
              <a:t>уникальным постоянным местонахождением.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274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310275" name="Text Box 3"/>
          <p:cNvSpPr txBox="1">
            <a:spLocks noChangeArrowheads="1"/>
          </p:cNvSpPr>
          <p:nvPr/>
        </p:nvSpPr>
        <p:spPr bwMode="auto">
          <a:xfrm>
            <a:off x="971550" y="895350"/>
            <a:ext cx="7921625" cy="2839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200"/>
              </a:lnSpc>
            </a:pPr>
            <a:r>
              <a:rPr lang="ru-RU" sz="2600" i="1" dirty="0">
                <a:solidFill>
                  <a:srgbClr val="FF0066"/>
                </a:solidFill>
              </a:rPr>
              <a:t>Участники информационного взаимодействия могут относиться к нескольким категориям одновременно</a:t>
            </a:r>
            <a:r>
              <a:rPr lang="ru-RU" sz="2600" dirty="0">
                <a:solidFill>
                  <a:srgbClr val="000099"/>
                </a:solidFill>
              </a:rPr>
              <a:t> (например, физические лица (граждане, пользователи) относятся к категориям </a:t>
            </a:r>
            <a:r>
              <a:rPr lang="en-US" sz="2600" i="1" dirty="0">
                <a:solidFill>
                  <a:srgbClr val="FF0066"/>
                </a:solidFill>
              </a:rPr>
              <a:t>a</a:t>
            </a:r>
            <a:r>
              <a:rPr lang="ru-RU" sz="2600" dirty="0">
                <a:solidFill>
                  <a:srgbClr val="000099"/>
                </a:solidFill>
              </a:rPr>
              <a:t>,</a:t>
            </a:r>
            <a:r>
              <a:rPr lang="en-US" sz="2600" i="1" dirty="0">
                <a:solidFill>
                  <a:srgbClr val="FF0066"/>
                </a:solidFill>
              </a:rPr>
              <a:t>b</a:t>
            </a:r>
            <a:r>
              <a:rPr lang="en-US" sz="2600" dirty="0">
                <a:solidFill>
                  <a:srgbClr val="000099"/>
                </a:solidFill>
              </a:rPr>
              <a:t> </a:t>
            </a:r>
            <a:r>
              <a:rPr lang="ru-RU" sz="2600" dirty="0">
                <a:solidFill>
                  <a:srgbClr val="000099"/>
                </a:solidFill>
              </a:rPr>
              <a:t>и </a:t>
            </a:r>
            <a:r>
              <a:rPr lang="en-US" sz="2600" i="1" dirty="0">
                <a:solidFill>
                  <a:srgbClr val="FF0066"/>
                </a:solidFill>
              </a:rPr>
              <a:t>c</a:t>
            </a:r>
            <a:r>
              <a:rPr lang="ru-RU" sz="2600" dirty="0">
                <a:solidFill>
                  <a:srgbClr val="000099"/>
                </a:solidFill>
              </a:rPr>
              <a:t>). В каждом случае применяется свой отличительный метод аутентификации:</a:t>
            </a:r>
          </a:p>
        </p:txBody>
      </p:sp>
      <p:sp>
        <p:nvSpPr>
          <p:cNvPr id="310277" name="Text Box 5"/>
          <p:cNvSpPr txBox="1">
            <a:spLocks noChangeArrowheads="1"/>
          </p:cNvSpPr>
          <p:nvPr/>
        </p:nvSpPr>
        <p:spPr bwMode="auto">
          <a:xfrm>
            <a:off x="971550" y="3784600"/>
            <a:ext cx="7921625" cy="2195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>
            <a:spAutoFit/>
          </a:bodyPr>
          <a:lstStyle/>
          <a:p>
            <a:pPr marL="444500" indent="-444500" algn="l">
              <a:lnSpc>
                <a:spcPct val="95000"/>
              </a:lnSpc>
              <a:spcBef>
                <a:spcPct val="10000"/>
              </a:spcBef>
              <a:buClr>
                <a:srgbClr val="FF0066"/>
              </a:buClr>
              <a:buSzPct val="85000"/>
              <a:buFont typeface="Wingdings" pitchFamily="2" charset="2"/>
              <a:buAutoNum type="alphaLcParenR"/>
            </a:pPr>
            <a:r>
              <a:rPr lang="ru-RU" sz="2400" dirty="0">
                <a:solidFill>
                  <a:srgbClr val="000099"/>
                </a:solidFill>
              </a:rPr>
              <a:t>измерение пассивного(</a:t>
            </a:r>
            <a:r>
              <a:rPr lang="ru-RU" sz="2400" dirty="0" err="1">
                <a:solidFill>
                  <a:srgbClr val="000099"/>
                </a:solidFill>
              </a:rPr>
              <a:t>ых</a:t>
            </a:r>
            <a:r>
              <a:rPr lang="ru-RU" sz="2400" dirty="0">
                <a:solidFill>
                  <a:srgbClr val="000099"/>
                </a:solidFill>
              </a:rPr>
              <a:t>) параметра(</a:t>
            </a:r>
            <a:r>
              <a:rPr lang="ru-RU" sz="2400" dirty="0" err="1">
                <a:solidFill>
                  <a:srgbClr val="000099"/>
                </a:solidFill>
              </a:rPr>
              <a:t>ов</a:t>
            </a:r>
            <a:r>
              <a:rPr lang="ru-RU" sz="2400" dirty="0">
                <a:solidFill>
                  <a:srgbClr val="000099"/>
                </a:solidFill>
              </a:rPr>
              <a:t>);</a:t>
            </a:r>
          </a:p>
          <a:p>
            <a:pPr marL="444500" indent="-444500" algn="l">
              <a:lnSpc>
                <a:spcPct val="95000"/>
              </a:lnSpc>
              <a:spcBef>
                <a:spcPct val="10000"/>
              </a:spcBef>
              <a:buClr>
                <a:srgbClr val="FF0066"/>
              </a:buClr>
              <a:buSzPct val="85000"/>
              <a:buFont typeface="Wingdings" pitchFamily="2" charset="2"/>
              <a:buAutoNum type="alphaLcParenR"/>
            </a:pPr>
            <a:r>
              <a:rPr lang="ru-RU" sz="2400" dirty="0">
                <a:solidFill>
                  <a:srgbClr val="000099"/>
                </a:solidFill>
              </a:rPr>
              <a:t>комплексная проверка запроса и ответа на него;</a:t>
            </a:r>
          </a:p>
          <a:p>
            <a:pPr marL="444500" indent="-444500" algn="l">
              <a:lnSpc>
                <a:spcPct val="95000"/>
              </a:lnSpc>
              <a:spcBef>
                <a:spcPct val="10000"/>
              </a:spcBef>
              <a:buClr>
                <a:srgbClr val="FF0066"/>
              </a:buClr>
              <a:buSzPct val="85000"/>
              <a:buFont typeface="Wingdings" pitchFamily="2" charset="2"/>
              <a:buAutoNum type="alphaLcParenR"/>
            </a:pPr>
            <a:r>
              <a:rPr lang="ru-RU" sz="2400" dirty="0">
                <a:solidFill>
                  <a:srgbClr val="000099"/>
                </a:solidFill>
              </a:rPr>
              <a:t>запоминание секретного слова (например, пароля);</a:t>
            </a:r>
          </a:p>
          <a:p>
            <a:pPr marL="444500" indent="-444500" algn="l">
              <a:lnSpc>
                <a:spcPct val="95000"/>
              </a:lnSpc>
              <a:spcBef>
                <a:spcPct val="10000"/>
              </a:spcBef>
              <a:buClr>
                <a:srgbClr val="FF0066"/>
              </a:buClr>
              <a:buSzPct val="85000"/>
              <a:buFont typeface="Wingdings" pitchFamily="2" charset="2"/>
              <a:buAutoNum type="alphaLcParenR"/>
            </a:pPr>
            <a:r>
              <a:rPr lang="ru-RU" sz="2400" dirty="0">
                <a:solidFill>
                  <a:srgbClr val="000099"/>
                </a:solidFill>
              </a:rPr>
              <a:t>определение местоположения.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971550" y="2228850"/>
            <a:ext cx="7921625" cy="38985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800"/>
              </a:lnSpc>
            </a:pPr>
            <a:r>
              <a:rPr lang="ru-RU" sz="3200" i="1" dirty="0">
                <a:solidFill>
                  <a:srgbClr val="FF0066"/>
                </a:solidFill>
              </a:rPr>
              <a:t>При запросе процедуры аутентификации</a:t>
            </a:r>
            <a:r>
              <a:rPr lang="ru-RU" sz="3200" dirty="0">
                <a:solidFill>
                  <a:srgbClr val="000099"/>
                </a:solidFill>
              </a:rPr>
              <a:t>, последняя, скорее всего, нужна для аутентификации конечного пользователя (то есть персонификация), а не для аутентификации процесса, действующего от имени этого конечного пользователя.</a:t>
            </a:r>
          </a:p>
        </p:txBody>
      </p:sp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755650" y="806450"/>
            <a:ext cx="8388350" cy="12464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3000" b="1" i="1" dirty="0">
                <a:solidFill>
                  <a:srgbClr val="FF3300"/>
                </a:solidFill>
                <a:latin typeface="Arial" charset="0"/>
              </a:rPr>
              <a:t>1.7. Аутентификация физического лица (гражданина, пользователя) или персонификация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971550" y="984250"/>
            <a:ext cx="7921625" cy="52169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105000"/>
              </a:lnSpc>
            </a:pPr>
            <a:r>
              <a:rPr lang="ru-RU" sz="2500" i="1" dirty="0">
                <a:solidFill>
                  <a:srgbClr val="FF0066"/>
                </a:solidFill>
              </a:rPr>
              <a:t>Методы персонификации</a:t>
            </a:r>
            <a:r>
              <a:rPr lang="ru-RU" sz="2500" dirty="0">
                <a:solidFill>
                  <a:srgbClr val="000099"/>
                </a:solidFill>
              </a:rPr>
              <a:t> должны быть приемлемыми для конечных пользователей, и с точки зрения экономичности, и с точки зрения безопасности. Не приемлемые методы персонификации будут потворствовать оконечным пользователям в поисках путей для не прохождения процедур, что повышает вероятность противоправных действий со стороны нарушителей.</a:t>
            </a:r>
          </a:p>
          <a:p>
            <a:pPr>
              <a:lnSpc>
                <a:spcPct val="105000"/>
              </a:lnSpc>
            </a:pPr>
            <a:r>
              <a:rPr lang="ru-RU" sz="2500" dirty="0">
                <a:solidFill>
                  <a:srgbClr val="000099"/>
                </a:solidFill>
              </a:rPr>
              <a:t>Методы персонификации основаны на принципах, представленных в §1.3. Процедуры же персонификации включают фазы, рассмотренные в §1.4.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298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311299" name="Text Box 3"/>
          <p:cNvSpPr txBox="1">
            <a:spLocks noChangeArrowheads="1"/>
          </p:cNvSpPr>
          <p:nvPr/>
        </p:nvSpPr>
        <p:spPr bwMode="auto">
          <a:xfrm>
            <a:off x="971550" y="1828800"/>
            <a:ext cx="7921625" cy="97462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800"/>
              </a:lnSpc>
            </a:pPr>
            <a:r>
              <a:rPr lang="ru-RU" sz="3200" dirty="0" smtClean="0">
                <a:solidFill>
                  <a:srgbClr val="000099"/>
                </a:solidFill>
              </a:rPr>
              <a:t>В настоящее время рассматриваются три разновидности атак:</a:t>
            </a:r>
            <a:endParaRPr lang="ru-RU" sz="3200" dirty="0">
              <a:solidFill>
                <a:srgbClr val="000099"/>
              </a:solidFill>
            </a:endParaRPr>
          </a:p>
        </p:txBody>
      </p:sp>
      <p:sp>
        <p:nvSpPr>
          <p:cNvPr id="311300" name="Rectangle 4"/>
          <p:cNvSpPr>
            <a:spLocks noChangeArrowheads="1"/>
          </p:cNvSpPr>
          <p:nvPr/>
        </p:nvSpPr>
        <p:spPr bwMode="auto">
          <a:xfrm>
            <a:off x="755650" y="806450"/>
            <a:ext cx="838835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3000" b="1" i="1" dirty="0" smtClean="0">
                <a:solidFill>
                  <a:srgbClr val="FF3300"/>
                </a:solidFill>
                <a:latin typeface="Arial" charset="0"/>
              </a:rPr>
              <a:t>1.8. Типы атак на процедуру аутентификации</a:t>
            </a:r>
            <a:endParaRPr lang="en-GB" sz="3000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27100" y="2895600"/>
            <a:ext cx="7956550" cy="33609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444500" indent="-444500" algn="l">
              <a:lnSpc>
                <a:spcPct val="95000"/>
              </a:lnSpc>
              <a:spcBef>
                <a:spcPct val="10000"/>
              </a:spcBef>
              <a:buClr>
                <a:srgbClr val="FF0066"/>
              </a:buClr>
              <a:buSzPct val="85000"/>
              <a:buFont typeface="Wingdings" pitchFamily="2" charset="2"/>
              <a:buChar char="q"/>
            </a:pPr>
            <a:r>
              <a:rPr lang="ru-RU" i="1" dirty="0" smtClean="0">
                <a:solidFill>
                  <a:srgbClr val="FF0066"/>
                </a:solidFill>
              </a:rPr>
              <a:t>атаки типа «повторная передача»</a:t>
            </a:r>
            <a:r>
              <a:rPr lang="ru-RU" dirty="0" smtClean="0">
                <a:solidFill>
                  <a:srgbClr val="000099"/>
                </a:solidFill>
              </a:rPr>
              <a:t>, при которых ВИАУ для обмена читается и в последствие повторяется;</a:t>
            </a:r>
          </a:p>
          <a:p>
            <a:pPr marL="444500" indent="-444500" algn="l">
              <a:lnSpc>
                <a:spcPct val="95000"/>
              </a:lnSpc>
              <a:spcBef>
                <a:spcPct val="10000"/>
              </a:spcBef>
              <a:buClr>
                <a:srgbClr val="FF0066"/>
              </a:buClr>
              <a:buSzPct val="85000"/>
              <a:buFont typeface="Wingdings" pitchFamily="2" charset="2"/>
              <a:buChar char="q"/>
            </a:pPr>
            <a:r>
              <a:rPr lang="ru-RU" i="1" dirty="0" smtClean="0">
                <a:solidFill>
                  <a:srgbClr val="FF0066"/>
                </a:solidFill>
              </a:rPr>
              <a:t>атаки типа «подмена»</a:t>
            </a:r>
            <a:r>
              <a:rPr lang="ru-RU" dirty="0" smtClean="0">
                <a:solidFill>
                  <a:srgbClr val="000099"/>
                </a:solidFill>
              </a:rPr>
              <a:t>, которые инициируются нарушителем;</a:t>
            </a:r>
          </a:p>
          <a:p>
            <a:pPr marL="444500" indent="-444500" algn="l">
              <a:lnSpc>
                <a:spcPct val="95000"/>
              </a:lnSpc>
              <a:spcBef>
                <a:spcPct val="10000"/>
              </a:spcBef>
              <a:buClr>
                <a:srgbClr val="FF0066"/>
              </a:buClr>
              <a:buSzPct val="85000"/>
              <a:buFont typeface="Wingdings" pitchFamily="2" charset="2"/>
              <a:buChar char="q"/>
            </a:pPr>
            <a:r>
              <a:rPr lang="ru-RU" i="1" dirty="0" smtClean="0">
                <a:solidFill>
                  <a:srgbClr val="FF0066"/>
                </a:solidFill>
              </a:rPr>
              <a:t>атаки типа «подмена»</a:t>
            </a:r>
            <a:r>
              <a:rPr lang="ru-RU" dirty="0" smtClean="0">
                <a:solidFill>
                  <a:srgbClr val="000099"/>
                </a:solidFill>
              </a:rPr>
              <a:t>, при которых нарушитель выступает в роли отвечающей стороны.</a:t>
            </a:r>
            <a:endParaRPr lang="ru-RU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322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312323" name="Text Box 3"/>
          <p:cNvSpPr txBox="1">
            <a:spLocks noChangeArrowheads="1"/>
          </p:cNvSpPr>
          <p:nvPr/>
        </p:nvSpPr>
        <p:spPr bwMode="auto">
          <a:xfrm>
            <a:off x="927100" y="1517650"/>
            <a:ext cx="7921625" cy="42657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105000"/>
              </a:lnSpc>
            </a:pPr>
            <a:r>
              <a:rPr lang="ru-RU" sz="4400" i="1" dirty="0" smtClean="0">
                <a:solidFill>
                  <a:srgbClr val="FF0066"/>
                </a:solidFill>
              </a:rPr>
              <a:t>Атака типа «подмена» </a:t>
            </a:r>
            <a:r>
              <a:rPr lang="ru-RU" sz="4400" dirty="0" smtClean="0">
                <a:solidFill>
                  <a:srgbClr val="000099"/>
                </a:solidFill>
              </a:rPr>
              <a:t>является атакой, в течение которой ВИАУ для обмена перехватывается и затем незамедлительно ретранслируется.</a:t>
            </a:r>
            <a:endParaRPr lang="ru-RU" sz="4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402" name="Text Box 2"/>
          <p:cNvSpPr txBox="1">
            <a:spLocks noChangeArrowheads="1"/>
          </p:cNvSpPr>
          <p:nvPr/>
        </p:nvSpPr>
        <p:spPr bwMode="auto">
          <a:xfrm>
            <a:off x="971550" y="1196975"/>
            <a:ext cx="7921625" cy="5099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ct val="95000"/>
              </a:lnSpc>
            </a:pPr>
            <a:r>
              <a:rPr lang="ru-RU" sz="3200">
                <a:solidFill>
                  <a:srgbClr val="000099"/>
                </a:solidFill>
              </a:rPr>
              <a:t>Термин </a:t>
            </a:r>
            <a:r>
              <a:rPr lang="ru-RU" sz="3200" i="1">
                <a:solidFill>
                  <a:srgbClr val="FF0066"/>
                </a:solidFill>
              </a:rPr>
              <a:t>информационное взаимодействие</a:t>
            </a:r>
            <a:r>
              <a:rPr lang="ru-RU" sz="3200">
                <a:solidFill>
                  <a:srgbClr val="000099"/>
                </a:solidFill>
              </a:rPr>
              <a:t> (соединение, информационный обмен), используемый в определении аутентификации объекта, может интерпретироваться весьма широко и может относиться, например, к взаимодействию открытых систем, связи между процессами или взаимодействию между пользователем и терминалом.</a:t>
            </a:r>
          </a:p>
        </p:txBody>
      </p:sp>
      <p:sp>
        <p:nvSpPr>
          <p:cNvPr id="230404" name="Rectangle 4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971550" y="1695450"/>
            <a:ext cx="7921625" cy="25216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4000"/>
              </a:lnSpc>
            </a:pPr>
            <a:r>
              <a:rPr lang="ru-RU" sz="3200" i="1" dirty="0" smtClean="0">
                <a:solidFill>
                  <a:srgbClr val="FF0066"/>
                </a:solidFill>
              </a:rPr>
              <a:t>Наиболее важными </a:t>
            </a:r>
            <a:r>
              <a:rPr lang="ru-RU" sz="3200" dirty="0" smtClean="0">
                <a:solidFill>
                  <a:srgbClr val="000099"/>
                </a:solidFill>
              </a:rPr>
              <a:t>являются два варианта проведения атаки типа «повторная передача», то есть возможна повторная передача некоторой части ВИАУ для обмена:</a:t>
            </a:r>
            <a:endParaRPr lang="ru-RU" sz="3200" dirty="0">
              <a:solidFill>
                <a:srgbClr val="000099"/>
              </a:solidFill>
            </a:endParaRP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755650" y="895350"/>
            <a:ext cx="8388350" cy="3877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1.8.1. Атаки типа «повторная передача»</a:t>
            </a:r>
            <a:endParaRPr lang="en-GB" b="1" i="1" dirty="0">
              <a:solidFill>
                <a:srgbClr val="FF3300"/>
              </a:solidFill>
              <a:latin typeface="Arial" charset="0"/>
            </a:endParaRPr>
          </a:p>
        </p:txBody>
      </p:sp>
      <p:sp>
        <p:nvSpPr>
          <p:cNvPr id="5" name="Text Box 5"/>
          <p:cNvSpPr txBox="1">
            <a:spLocks noChangeArrowheads="1"/>
          </p:cNvSpPr>
          <p:nvPr/>
        </p:nvSpPr>
        <p:spPr bwMode="auto">
          <a:xfrm>
            <a:off x="971550" y="4451350"/>
            <a:ext cx="7912100" cy="14619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>
            <a:spAutoFit/>
          </a:bodyPr>
          <a:lstStyle/>
          <a:p>
            <a:pPr marL="625475" indent="-533400" algn="l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FF0066"/>
              </a:buClr>
              <a:buSzPct val="85000"/>
              <a:buFont typeface="Wingdings" pitchFamily="2" charset="2"/>
              <a:buChar char="q"/>
            </a:pPr>
            <a:r>
              <a:rPr lang="ru-RU" sz="3000" dirty="0" smtClean="0">
                <a:solidFill>
                  <a:srgbClr val="000099"/>
                </a:solidFill>
              </a:rPr>
              <a:t>одной и той же проверяющей стороне;</a:t>
            </a:r>
          </a:p>
          <a:p>
            <a:pPr marL="625475" indent="-533400" algn="l">
              <a:lnSpc>
                <a:spcPts val="3600"/>
              </a:lnSpc>
              <a:spcBef>
                <a:spcPts val="0"/>
              </a:spcBef>
              <a:spcAft>
                <a:spcPts val="600"/>
              </a:spcAft>
              <a:buClr>
                <a:srgbClr val="FF0066"/>
              </a:buClr>
              <a:buSzPct val="85000"/>
              <a:buFont typeface="Wingdings" pitchFamily="2" charset="2"/>
              <a:buChar char="q"/>
            </a:pPr>
            <a:r>
              <a:rPr lang="ru-RU" sz="3000" dirty="0" smtClean="0">
                <a:solidFill>
                  <a:srgbClr val="000099"/>
                </a:solidFill>
              </a:rPr>
              <a:t>другой проверяющей стороне.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927100" y="806450"/>
            <a:ext cx="7921625" cy="538609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4200"/>
              </a:lnSpc>
            </a:pPr>
            <a:r>
              <a:rPr lang="ru-RU" sz="3600" i="1" dirty="0" smtClean="0">
                <a:solidFill>
                  <a:srgbClr val="FF0066"/>
                </a:solidFill>
              </a:rPr>
              <a:t>Последний случай </a:t>
            </a:r>
            <a:r>
              <a:rPr lang="ru-RU" sz="3600" dirty="0" smtClean="0">
                <a:solidFill>
                  <a:srgbClr val="000099"/>
                </a:solidFill>
              </a:rPr>
              <a:t>возможет тогда, когда одна и та же проверочная информация одной из взаимодействующих сторон известна нескольким проверяющим сторонам. </a:t>
            </a:r>
            <a:r>
              <a:rPr lang="ru-RU" sz="3600" i="1" dirty="0" smtClean="0">
                <a:solidFill>
                  <a:srgbClr val="FF0066"/>
                </a:solidFill>
              </a:rPr>
              <a:t>Успех проведения атаки</a:t>
            </a:r>
            <a:r>
              <a:rPr lang="ru-RU" sz="3600" dirty="0" smtClean="0">
                <a:solidFill>
                  <a:srgbClr val="000099"/>
                </a:solidFill>
              </a:rPr>
              <a:t> типа «повторная передача» во многом зависит от атаки типа «маскарад».</a:t>
            </a:r>
            <a:endParaRPr lang="ru-RU" sz="36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927100" y="895350"/>
            <a:ext cx="7921625" cy="53604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800"/>
              </a:lnSpc>
            </a:pPr>
            <a:r>
              <a:rPr lang="ru-RU" sz="3200" dirty="0" smtClean="0">
                <a:solidFill>
                  <a:srgbClr val="000099"/>
                </a:solidFill>
              </a:rPr>
              <a:t>Оба варианта проведения атаки типа «повторная передача» </a:t>
            </a:r>
            <a:r>
              <a:rPr lang="ru-RU" sz="3200" i="1" dirty="0" smtClean="0">
                <a:solidFill>
                  <a:srgbClr val="FF0066"/>
                </a:solidFill>
              </a:rPr>
              <a:t>могут быть парированы за счёт использования встречных запросов</a:t>
            </a:r>
            <a:r>
              <a:rPr lang="ru-RU" sz="3200" dirty="0" smtClean="0">
                <a:solidFill>
                  <a:srgbClr val="000099"/>
                </a:solidFill>
              </a:rPr>
              <a:t>. Встречные запросы формируются проверяющей стороной. Один и тот же встречный запрос никогда не должен направляться одной и той же проверяющей стороной дважды. Это может быть обеспечено несколькими способами.</a:t>
            </a:r>
            <a:endParaRPr lang="ru-RU" sz="32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927100" y="1784350"/>
            <a:ext cx="7956550" cy="448840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500"/>
              </a:lnSpc>
            </a:pPr>
            <a:r>
              <a:rPr lang="ru-RU" dirty="0" smtClean="0">
                <a:solidFill>
                  <a:srgbClr val="000099"/>
                </a:solidFill>
              </a:rPr>
              <a:t>Повторная передача одной и той же проверяющей стороне </a:t>
            </a:r>
            <a:r>
              <a:rPr lang="ru-RU" i="1" dirty="0" smtClean="0">
                <a:solidFill>
                  <a:srgbClr val="FF0066"/>
                </a:solidFill>
              </a:rPr>
              <a:t>может быть парирована за счёт использования уникальных номеров или встречных запросов</a:t>
            </a:r>
            <a:r>
              <a:rPr lang="ru-RU" dirty="0" smtClean="0">
                <a:solidFill>
                  <a:srgbClr val="000099"/>
                </a:solidFill>
              </a:rPr>
              <a:t>. Уникальные номера формируются претендентом. Один и тот же уникальный номер никогда не должен признаваться дважды одной и той же проверяющей стороной. Это может быть обеспечено несколькими способами.</a:t>
            </a:r>
            <a:endParaRPr lang="ru-RU" dirty="0">
              <a:solidFill>
                <a:srgbClr val="000099"/>
              </a:solidFill>
            </a:endParaRP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755650" y="895350"/>
            <a:ext cx="8388350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600" b="1" i="1" dirty="0" smtClean="0">
                <a:solidFill>
                  <a:srgbClr val="FF3300"/>
                </a:solidFill>
                <a:latin typeface="+mn-lt"/>
              </a:rPr>
              <a:t>1.8.1.1. Повторная передача одной и той же проверяющей стороне</a:t>
            </a:r>
            <a:endParaRPr lang="en-GB" sz="2600" b="1" i="1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986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297987" name="Text Box 3"/>
          <p:cNvSpPr txBox="1">
            <a:spLocks noChangeArrowheads="1"/>
          </p:cNvSpPr>
          <p:nvPr/>
        </p:nvSpPr>
        <p:spPr bwMode="auto">
          <a:xfrm>
            <a:off x="927100" y="1651000"/>
            <a:ext cx="7956550" cy="458426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3000"/>
              </a:lnSpc>
            </a:pPr>
            <a:r>
              <a:rPr lang="ru-RU" sz="2400" dirty="0" smtClean="0">
                <a:solidFill>
                  <a:srgbClr val="000099"/>
                </a:solidFill>
              </a:rPr>
              <a:t>Повторная передача другой проверяющей стороне </a:t>
            </a:r>
            <a:r>
              <a:rPr lang="ru-RU" sz="2400" i="1" dirty="0" smtClean="0">
                <a:solidFill>
                  <a:srgbClr val="FF0066"/>
                </a:solidFill>
              </a:rPr>
              <a:t>может быть парирована за счёт использования встречных запросов</a:t>
            </a:r>
            <a:r>
              <a:rPr lang="ru-RU" sz="2400" dirty="0" smtClean="0">
                <a:solidFill>
                  <a:srgbClr val="000099"/>
                </a:solidFill>
              </a:rPr>
              <a:t>. С другой стороны, она </a:t>
            </a:r>
            <a:r>
              <a:rPr lang="ru-RU" sz="2400" i="1" dirty="0" smtClean="0">
                <a:solidFill>
                  <a:srgbClr val="FF0066"/>
                </a:solidFill>
              </a:rPr>
              <a:t>может быть парирована за счёт использования</a:t>
            </a:r>
            <a:r>
              <a:rPr lang="ru-RU" sz="2400" dirty="0" smtClean="0">
                <a:solidFill>
                  <a:srgbClr val="000099"/>
                </a:solidFill>
              </a:rPr>
              <a:t>, в период формирования ВИАУ для обмена, любых иных </a:t>
            </a:r>
            <a:r>
              <a:rPr lang="ru-RU" sz="2400" i="1" dirty="0" smtClean="0">
                <a:solidFill>
                  <a:srgbClr val="FF0066"/>
                </a:solidFill>
              </a:rPr>
              <a:t>признаков, которые уникальны для проверяющей стороны</a:t>
            </a:r>
            <a:r>
              <a:rPr lang="ru-RU" sz="2400" dirty="0" smtClean="0">
                <a:solidFill>
                  <a:srgbClr val="000099"/>
                </a:solidFill>
              </a:rPr>
              <a:t>. Таким признаком может быть имя проверяющей стороны, её сетевой адрес или любой иной атрибут, который уникален для проверяющих сторон, совместно использующих одну и ту же проверочную ВИАУ.</a:t>
            </a:r>
            <a:endParaRPr lang="ru-RU" sz="2400" dirty="0">
              <a:solidFill>
                <a:srgbClr val="000099"/>
              </a:solidFill>
            </a:endParaRPr>
          </a:p>
        </p:txBody>
      </p:sp>
      <p:sp>
        <p:nvSpPr>
          <p:cNvPr id="297988" name="Rectangle 4"/>
          <p:cNvSpPr>
            <a:spLocks noChangeArrowheads="1"/>
          </p:cNvSpPr>
          <p:nvPr/>
        </p:nvSpPr>
        <p:spPr bwMode="auto">
          <a:xfrm>
            <a:off x="793750" y="717550"/>
            <a:ext cx="8350250" cy="720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wrap="square" lIns="0" tIns="0" rIns="0" bIns="0" anchor="b" anchorCtr="1">
            <a:spAutoFit/>
          </a:bodyPr>
          <a:lstStyle/>
          <a:p>
            <a:pPr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600" b="1" i="1" dirty="0" smtClean="0">
                <a:solidFill>
                  <a:srgbClr val="FF3300"/>
                </a:solidFill>
                <a:latin typeface="+mn-lt"/>
              </a:rPr>
              <a:t>1.8.1.2. Повторная передача другой проверяющей стороне</a:t>
            </a:r>
            <a:endParaRPr lang="en-GB" sz="2600" b="1" i="1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971550" y="2139950"/>
            <a:ext cx="7921625" cy="41549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600"/>
              </a:lnSpc>
            </a:pPr>
            <a:r>
              <a:rPr lang="ru-RU" sz="3000" dirty="0" smtClean="0">
                <a:solidFill>
                  <a:srgbClr val="000099"/>
                </a:solidFill>
              </a:rPr>
              <a:t>Этот вариант атаки связан с противоправной деятельностью нарушителя, который является инициатором процедуры аутентификации. </a:t>
            </a:r>
            <a:r>
              <a:rPr lang="ru-RU" sz="3000" i="1" dirty="0" smtClean="0">
                <a:solidFill>
                  <a:srgbClr val="FF0066"/>
                </a:solidFill>
              </a:rPr>
              <a:t>Такая атака возможна только тогда</a:t>
            </a:r>
            <a:r>
              <a:rPr lang="ru-RU" sz="3000" dirty="0" smtClean="0">
                <a:solidFill>
                  <a:srgbClr val="000099"/>
                </a:solidFill>
              </a:rPr>
              <a:t>, когда, и претендент, и проверяющая сторона могут инициировать процедуру аутентификации.</a:t>
            </a:r>
            <a:endParaRPr lang="ru-RU" sz="3000" dirty="0">
              <a:solidFill>
                <a:srgbClr val="000099"/>
              </a:solidFill>
            </a:endParaRPr>
          </a:p>
        </p:txBody>
      </p:sp>
      <p:sp>
        <p:nvSpPr>
          <p:cNvPr id="307204" name="Rectangle 4"/>
          <p:cNvSpPr>
            <a:spLocks noChangeArrowheads="1"/>
          </p:cNvSpPr>
          <p:nvPr/>
        </p:nvSpPr>
        <p:spPr bwMode="auto">
          <a:xfrm>
            <a:off x="755650" y="895350"/>
            <a:ext cx="8388350" cy="11079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660066"/>
            </a:outerShdw>
          </a:effectLst>
        </p:spPr>
        <p:txBody>
          <a:bodyPr lIns="0" tIns="0" rIns="0" bIns="0" anchor="b" anchorCtr="1">
            <a:spAutoFit/>
          </a:bodyPr>
          <a:lstStyle/>
          <a:p>
            <a:pPr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b="1" i="1" dirty="0" smtClean="0">
                <a:solidFill>
                  <a:srgbClr val="FF3300"/>
                </a:solidFill>
                <a:latin typeface="Arial" charset="0"/>
              </a:rPr>
              <a:t>1.8.2. Атаки типа «подмена»</a:t>
            </a:r>
          </a:p>
          <a:p>
            <a:pPr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600" b="1" i="1" dirty="0" smtClean="0">
                <a:solidFill>
                  <a:srgbClr val="FF3300"/>
                </a:solidFill>
                <a:latin typeface="+mn-lt"/>
              </a:rPr>
              <a:t>1.8.2.1. Атаки типа «подмена», инициируемые нарушителем</a:t>
            </a:r>
            <a:endParaRPr lang="en-GB" sz="2600" b="1" i="1" dirty="0">
              <a:solidFill>
                <a:srgbClr val="FF3300"/>
              </a:solidFill>
              <a:latin typeface="+mn-lt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927100" y="1073150"/>
            <a:ext cx="7921625" cy="51296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4000"/>
              </a:lnSpc>
            </a:pPr>
            <a:r>
              <a:rPr lang="ru-RU" sz="3400" dirty="0" smtClean="0">
                <a:solidFill>
                  <a:srgbClr val="000099"/>
                </a:solidFill>
              </a:rPr>
              <a:t>При проведении этой атаки претендент и проверяющая сторона, причем, не осознавая этого, обмениваются ВИАУ через нарушителя, т.е. </a:t>
            </a:r>
            <a:r>
              <a:rPr lang="ru-RU" sz="3400" i="1" dirty="0" smtClean="0">
                <a:solidFill>
                  <a:srgbClr val="FF0066"/>
                </a:solidFill>
              </a:rPr>
              <a:t>нарушитель «прикидывается»</a:t>
            </a:r>
            <a:r>
              <a:rPr lang="ru-RU" sz="3400" dirty="0" smtClean="0">
                <a:solidFill>
                  <a:srgbClr val="000099"/>
                </a:solidFill>
              </a:rPr>
              <a:t>, то некой проверяющей стороной по отношению к претенденту, то этим претендентом по отношению к реальной проверяющей стороне.</a:t>
            </a:r>
            <a:endParaRPr lang="ru-RU" sz="34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927100" y="1073150"/>
            <a:ext cx="7921625" cy="50373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3600"/>
              </a:lnSpc>
            </a:pPr>
            <a:r>
              <a:rPr lang="ru-RU" dirty="0" smtClean="0">
                <a:solidFill>
                  <a:srgbClr val="000099"/>
                </a:solidFill>
              </a:rPr>
              <a:t>Например (рис. 3.6), предположим, что нарушитель </a:t>
            </a:r>
            <a:r>
              <a:rPr lang="ru-RU" i="1" dirty="0" smtClean="0">
                <a:solidFill>
                  <a:srgbClr val="FF0066"/>
                </a:solidFill>
              </a:rPr>
              <a:t>С</a:t>
            </a:r>
            <a:r>
              <a:rPr lang="ru-RU" dirty="0" smtClean="0">
                <a:solidFill>
                  <a:srgbClr val="000099"/>
                </a:solidFill>
              </a:rPr>
              <a:t> хочет выступить перед проверяющей стороной </a:t>
            </a:r>
            <a:r>
              <a:rPr lang="ru-RU" i="1" dirty="0" smtClean="0">
                <a:solidFill>
                  <a:srgbClr val="FF0066"/>
                </a:solidFill>
              </a:rPr>
              <a:t>В</a:t>
            </a:r>
            <a:r>
              <a:rPr lang="ru-RU" dirty="0" smtClean="0">
                <a:solidFill>
                  <a:srgbClr val="000099"/>
                </a:solidFill>
              </a:rPr>
              <a:t> </a:t>
            </a:r>
            <a:r>
              <a:rPr lang="ru-RU" dirty="0" err="1" smtClean="0">
                <a:solidFill>
                  <a:srgbClr val="000099"/>
                </a:solidFill>
              </a:rPr>
              <a:t>в</a:t>
            </a:r>
            <a:r>
              <a:rPr lang="ru-RU" dirty="0" smtClean="0">
                <a:solidFill>
                  <a:srgbClr val="000099"/>
                </a:solidFill>
              </a:rPr>
              <a:t> роли претендента </a:t>
            </a:r>
            <a:r>
              <a:rPr lang="ru-RU" i="1" dirty="0" smtClean="0">
                <a:solidFill>
                  <a:srgbClr val="FF0066"/>
                </a:solidFill>
              </a:rPr>
              <a:t>А</a:t>
            </a:r>
            <a:r>
              <a:rPr lang="ru-RU" dirty="0" smtClean="0">
                <a:solidFill>
                  <a:srgbClr val="000099"/>
                </a:solidFill>
              </a:rPr>
              <a:t>. </a:t>
            </a:r>
            <a:r>
              <a:rPr lang="ru-RU" i="1" dirty="0" smtClean="0">
                <a:solidFill>
                  <a:srgbClr val="FF0066"/>
                </a:solidFill>
              </a:rPr>
              <a:t>С</a:t>
            </a:r>
            <a:r>
              <a:rPr lang="ru-RU" dirty="0" smtClean="0">
                <a:solidFill>
                  <a:srgbClr val="000099"/>
                </a:solidFill>
              </a:rPr>
              <a:t> начинает информационное взаимодействие с обеими сторонами </a:t>
            </a:r>
            <a:r>
              <a:rPr lang="ru-RU" i="1" dirty="0" smtClean="0">
                <a:solidFill>
                  <a:srgbClr val="FF0066"/>
                </a:solidFill>
              </a:rPr>
              <a:t>А</a:t>
            </a:r>
            <a:r>
              <a:rPr lang="ru-RU" dirty="0" smtClean="0">
                <a:solidFill>
                  <a:srgbClr val="000099"/>
                </a:solidFill>
              </a:rPr>
              <a:t> и</a:t>
            </a:r>
            <a:r>
              <a:rPr lang="ru-RU" dirty="0" smtClean="0">
                <a:solidFill>
                  <a:srgbClr val="FF0066"/>
                </a:solidFill>
              </a:rPr>
              <a:t> </a:t>
            </a:r>
            <a:r>
              <a:rPr lang="ru-RU" i="1" dirty="0" smtClean="0">
                <a:solidFill>
                  <a:srgbClr val="FF0066"/>
                </a:solidFill>
              </a:rPr>
              <a:t>В</a:t>
            </a:r>
            <a:r>
              <a:rPr lang="ru-RU" dirty="0" smtClean="0">
                <a:solidFill>
                  <a:srgbClr val="000099"/>
                </a:solidFill>
              </a:rPr>
              <a:t>. </a:t>
            </a:r>
            <a:r>
              <a:rPr lang="ru-RU" i="1" dirty="0" smtClean="0">
                <a:solidFill>
                  <a:srgbClr val="FF0066"/>
                </a:solidFill>
              </a:rPr>
              <a:t>С</a:t>
            </a:r>
            <a:r>
              <a:rPr lang="ru-RU" dirty="0" smtClean="0">
                <a:solidFill>
                  <a:srgbClr val="000099"/>
                </a:solidFill>
              </a:rPr>
              <a:t> сообщает </a:t>
            </a:r>
            <a:r>
              <a:rPr lang="ru-RU" i="1" dirty="0" smtClean="0">
                <a:solidFill>
                  <a:srgbClr val="FF0066"/>
                </a:solidFill>
              </a:rPr>
              <a:t>А</a:t>
            </a:r>
            <a:r>
              <a:rPr lang="ru-RU" dirty="0" smtClean="0">
                <a:solidFill>
                  <a:srgbClr val="000099"/>
                </a:solidFill>
              </a:rPr>
              <a:t>, что он является </a:t>
            </a:r>
            <a:r>
              <a:rPr lang="ru-RU" i="1" dirty="0" smtClean="0">
                <a:solidFill>
                  <a:srgbClr val="FF0066"/>
                </a:solidFill>
              </a:rPr>
              <a:t>В</a:t>
            </a:r>
            <a:r>
              <a:rPr lang="ru-RU" dirty="0" smtClean="0">
                <a:solidFill>
                  <a:srgbClr val="000099"/>
                </a:solidFill>
              </a:rPr>
              <a:t>, запрашивает </a:t>
            </a:r>
            <a:r>
              <a:rPr lang="ru-RU" i="1" dirty="0" smtClean="0">
                <a:solidFill>
                  <a:srgbClr val="FF0066"/>
                </a:solidFill>
              </a:rPr>
              <a:t>А</a:t>
            </a:r>
            <a:r>
              <a:rPr lang="ru-RU" dirty="0" smtClean="0">
                <a:solidFill>
                  <a:srgbClr val="000099"/>
                </a:solidFill>
              </a:rPr>
              <a:t> для проведения аутентификации на стороне </a:t>
            </a:r>
            <a:r>
              <a:rPr lang="ru-RU" i="1" dirty="0" smtClean="0">
                <a:solidFill>
                  <a:srgbClr val="FF0066"/>
                </a:solidFill>
              </a:rPr>
              <a:t>В</a:t>
            </a:r>
            <a:r>
              <a:rPr lang="ru-RU" dirty="0" smtClean="0">
                <a:solidFill>
                  <a:srgbClr val="000099"/>
                </a:solidFill>
              </a:rPr>
              <a:t>, кроме того </a:t>
            </a:r>
            <a:r>
              <a:rPr lang="ru-RU" i="1" dirty="0" smtClean="0">
                <a:solidFill>
                  <a:srgbClr val="FF0066"/>
                </a:solidFill>
              </a:rPr>
              <a:t>С</a:t>
            </a:r>
            <a:r>
              <a:rPr lang="ru-RU" dirty="0" smtClean="0">
                <a:solidFill>
                  <a:srgbClr val="000099"/>
                </a:solidFill>
              </a:rPr>
              <a:t> сообщает </a:t>
            </a:r>
            <a:r>
              <a:rPr lang="ru-RU" i="1" dirty="0" smtClean="0">
                <a:solidFill>
                  <a:srgbClr val="FF0066"/>
                </a:solidFill>
              </a:rPr>
              <a:t>В</a:t>
            </a:r>
            <a:r>
              <a:rPr lang="ru-RU" dirty="0" smtClean="0">
                <a:solidFill>
                  <a:srgbClr val="000099"/>
                </a:solidFill>
              </a:rPr>
              <a:t>, что он является </a:t>
            </a:r>
            <a:r>
              <a:rPr lang="ru-RU" i="1" dirty="0" smtClean="0">
                <a:solidFill>
                  <a:srgbClr val="FF0066"/>
                </a:solidFill>
              </a:rPr>
              <a:t>А</a:t>
            </a:r>
            <a:r>
              <a:rPr lang="ru-RU" dirty="0" smtClean="0">
                <a:solidFill>
                  <a:srgbClr val="000099"/>
                </a:solidFill>
              </a:rPr>
              <a:t>, и что он хочет пройти процедуру собственной аутентификации.</a:t>
            </a:r>
            <a:endParaRPr lang="ru-RU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130" name="Text Box 2"/>
          <p:cNvSpPr txBox="1">
            <a:spLocks noChangeArrowheads="1"/>
          </p:cNvSpPr>
          <p:nvPr/>
        </p:nvSpPr>
        <p:spPr bwMode="auto">
          <a:xfrm>
            <a:off x="927100" y="5829300"/>
            <a:ext cx="8010525" cy="6668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wrap="square" lIns="0" tIns="0" rIns="0" bIns="0" anchor="ctr" anchorCtr="1">
            <a:spAutoFit/>
          </a:bodyPr>
          <a:lstStyle/>
          <a:p>
            <a:pPr>
              <a:lnSpc>
                <a:spcPts val="2600"/>
              </a:lnSpc>
            </a:pPr>
            <a:r>
              <a:rPr lang="ru-RU" sz="2400" b="1" dirty="0">
                <a:solidFill>
                  <a:srgbClr val="C00000"/>
                </a:solidFill>
              </a:rPr>
              <a:t>Рис</a:t>
            </a:r>
            <a:r>
              <a:rPr lang="ru-RU" sz="2400" b="1" dirty="0" smtClean="0">
                <a:solidFill>
                  <a:srgbClr val="C00000"/>
                </a:solidFill>
              </a:rPr>
              <a:t>. 3.6. Атака типа «подмена», инициируемая нарушителем</a:t>
            </a:r>
            <a:endParaRPr lang="ru-RU" sz="2400" b="1" dirty="0">
              <a:solidFill>
                <a:srgbClr val="C00000"/>
              </a:solidFill>
            </a:endParaRPr>
          </a:p>
        </p:txBody>
      </p:sp>
      <p:sp>
        <p:nvSpPr>
          <p:cNvPr id="304131" name="Rectangle 3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grpSp>
        <p:nvGrpSpPr>
          <p:cNvPr id="49" name="Группа 48"/>
          <p:cNvGrpSpPr/>
          <p:nvPr/>
        </p:nvGrpSpPr>
        <p:grpSpPr>
          <a:xfrm>
            <a:off x="927100" y="584200"/>
            <a:ext cx="7948613" cy="5070082"/>
            <a:chOff x="927100" y="673100"/>
            <a:chExt cx="7948613" cy="5070082"/>
          </a:xfrm>
        </p:grpSpPr>
        <p:cxnSp>
          <p:nvCxnSpPr>
            <p:cNvPr id="304135" name="AutoShape 7"/>
            <p:cNvCxnSpPr>
              <a:cxnSpLocks noChangeShapeType="1"/>
              <a:stCxn id="304144" idx="3"/>
              <a:endCxn id="304155" idx="1"/>
            </p:cNvCxnSpPr>
            <p:nvPr/>
          </p:nvCxnSpPr>
          <p:spPr bwMode="auto">
            <a:xfrm flipV="1">
              <a:off x="3255963" y="2402682"/>
              <a:ext cx="3316287" cy="6350"/>
            </a:xfrm>
            <a:prstGeom prst="straightConnector1">
              <a:avLst/>
            </a:prstGeom>
            <a:noFill/>
            <a:ln w="38100">
              <a:solidFill>
                <a:srgbClr val="FF6600"/>
              </a:solidFill>
              <a:round/>
              <a:headEnd type="triangle" w="lg" len="lg"/>
              <a:tailEnd type="triangle" w="lg" len="lg"/>
            </a:ln>
          </p:spPr>
        </p:cxnSp>
        <p:cxnSp>
          <p:nvCxnSpPr>
            <p:cNvPr id="304136" name="AutoShape 8"/>
            <p:cNvCxnSpPr>
              <a:cxnSpLocks noChangeShapeType="1"/>
              <a:stCxn id="304148" idx="3"/>
              <a:endCxn id="304155" idx="2"/>
            </p:cNvCxnSpPr>
            <p:nvPr/>
          </p:nvCxnSpPr>
          <p:spPr bwMode="auto">
            <a:xfrm flipV="1">
              <a:off x="7169150" y="3068638"/>
              <a:ext cx="545307" cy="1625600"/>
            </a:xfrm>
            <a:prstGeom prst="bentConnector2">
              <a:avLst/>
            </a:prstGeom>
            <a:noFill/>
            <a:ln w="38100">
              <a:solidFill>
                <a:srgbClr val="FF6600"/>
              </a:solidFill>
              <a:prstDash val="dash"/>
              <a:miter lim="800000"/>
              <a:headEnd type="triangle" w="lg" len="lg"/>
              <a:tailEnd type="triangle" w="lg" len="lg"/>
            </a:ln>
          </p:spPr>
        </p:cxnSp>
        <p:sp>
          <p:nvSpPr>
            <p:cNvPr id="304138" name="Text Box 10"/>
            <p:cNvSpPr txBox="1">
              <a:spLocks noChangeArrowheads="1"/>
            </p:cNvSpPr>
            <p:nvPr/>
          </p:nvSpPr>
          <p:spPr bwMode="auto">
            <a:xfrm>
              <a:off x="927100" y="673100"/>
              <a:ext cx="2322513" cy="941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wrap="square"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ru-RU" altLang="zh-CN" sz="2400" b="1" i="1" dirty="0" smtClean="0">
                  <a:solidFill>
                    <a:srgbClr val="CC0099"/>
                  </a:solidFill>
                  <a:latin typeface="Arial" charset="0"/>
                  <a:cs typeface="Arial" charset="0"/>
                </a:rPr>
                <a:t>А</a:t>
              </a:r>
            </a:p>
            <a:p>
              <a:pPr>
                <a:lnSpc>
                  <a:spcPct val="85000"/>
                </a:lnSpc>
              </a:pPr>
              <a:r>
                <a:rPr lang="ru-RU" altLang="zh-CN" sz="2400" b="1" dirty="0" smtClean="0">
                  <a:solidFill>
                    <a:srgbClr val="CC0099"/>
                  </a:solidFill>
                  <a:latin typeface="Arial" charset="0"/>
                  <a:cs typeface="Arial" charset="0"/>
                </a:rPr>
                <a:t>Отвечающая сторона</a:t>
              </a:r>
              <a:endParaRPr lang="ru-RU" sz="1800" b="1" i="1" dirty="0">
                <a:solidFill>
                  <a:srgbClr val="FF0066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04144" name="Rectangle 16"/>
            <p:cNvSpPr>
              <a:spLocks noChangeArrowheads="1"/>
            </p:cNvSpPr>
            <p:nvPr/>
          </p:nvSpPr>
          <p:spPr bwMode="auto">
            <a:xfrm>
              <a:off x="971550" y="1739900"/>
              <a:ext cx="2284413" cy="1338263"/>
            </a:xfrm>
            <a:prstGeom prst="rect">
              <a:avLst/>
            </a:prstGeom>
            <a:solidFill>
              <a:srgbClr val="CCFFCC"/>
            </a:solidFill>
            <a:ln w="41275">
              <a:solidFill>
                <a:srgbClr val="CC0099"/>
              </a:solidFill>
              <a:miter lim="800000"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4145" name="AutoShape 17"/>
            <p:cNvSpPr>
              <a:spLocks noChangeArrowheads="1"/>
            </p:cNvSpPr>
            <p:nvPr/>
          </p:nvSpPr>
          <p:spPr bwMode="auto">
            <a:xfrm>
              <a:off x="1116013" y="1968501"/>
              <a:ext cx="2016125" cy="971550"/>
            </a:xfrm>
            <a:prstGeom prst="roundRect">
              <a:avLst>
                <a:gd name="adj" fmla="val 16667"/>
              </a:avLst>
            </a:prstGeom>
            <a:solidFill>
              <a:srgbClr val="FFFFCC"/>
            </a:solidFill>
            <a:ln w="38100">
              <a:solidFill>
                <a:srgbClr val="003366"/>
              </a:solidFill>
              <a:round/>
              <a:headEnd/>
              <a:tailEnd/>
            </a:ln>
          </p:spPr>
          <p:txBody>
            <a:bodyPr/>
            <a:lstStyle/>
            <a:p>
              <a:endParaRPr lang="ru-RU"/>
            </a:p>
          </p:txBody>
        </p:sp>
        <p:sp>
          <p:nvSpPr>
            <p:cNvPr id="304146" name="Text Box 18"/>
            <p:cNvSpPr txBox="1">
              <a:spLocks noChangeArrowheads="1"/>
            </p:cNvSpPr>
            <p:nvPr/>
          </p:nvSpPr>
          <p:spPr bwMode="auto">
            <a:xfrm>
              <a:off x="1116013" y="2157413"/>
              <a:ext cx="2016125" cy="512961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lIns="0" tIns="0" rIns="0" bIns="0">
              <a:spAutoFit/>
            </a:bodyPr>
            <a:lstStyle/>
            <a:p>
              <a:pPr>
                <a:lnSpc>
                  <a:spcPts val="2000"/>
                </a:lnSpc>
              </a:pPr>
              <a:r>
                <a:rPr lang="ru-RU" altLang="zh-CN" sz="2000" b="1" i="1" dirty="0" smtClean="0">
                  <a:solidFill>
                    <a:srgbClr val="CC0099"/>
                  </a:solidFill>
                  <a:latin typeface="Arial" charset="0"/>
                  <a:cs typeface="Arial" charset="0"/>
                </a:rPr>
                <a:t>А</a:t>
              </a:r>
            </a:p>
            <a:p>
              <a:pPr>
                <a:lnSpc>
                  <a:spcPts val="2000"/>
                </a:lnSpc>
              </a:pPr>
              <a:r>
                <a:rPr lang="ru-RU" altLang="zh-CN" sz="2000" b="1" dirty="0" smtClean="0">
                  <a:solidFill>
                    <a:srgbClr val="CC0099"/>
                  </a:solidFill>
                  <a:latin typeface="Arial" charset="0"/>
                  <a:cs typeface="Arial" charset="0"/>
                </a:rPr>
                <a:t>Претендент</a:t>
              </a:r>
              <a:endParaRPr lang="ru-RU" sz="2000" b="1" dirty="0">
                <a:solidFill>
                  <a:srgbClr val="CC0099"/>
                </a:solidFill>
                <a:latin typeface="Arial" charset="0"/>
                <a:cs typeface="Arial" charset="0"/>
              </a:endParaRPr>
            </a:p>
          </p:txBody>
        </p:sp>
        <p:sp>
          <p:nvSpPr>
            <p:cNvPr id="304147" name="Text Box 19"/>
            <p:cNvSpPr txBox="1">
              <a:spLocks noChangeArrowheads="1"/>
            </p:cNvSpPr>
            <p:nvPr/>
          </p:nvSpPr>
          <p:spPr bwMode="auto">
            <a:xfrm>
              <a:off x="3149600" y="2984500"/>
              <a:ext cx="3529013" cy="94179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ru-RU" altLang="zh-CN" sz="2400" b="1" i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С</a:t>
              </a:r>
            </a:p>
            <a:p>
              <a:pPr>
                <a:lnSpc>
                  <a:spcPct val="85000"/>
                </a:lnSpc>
              </a:pPr>
              <a:r>
                <a:rPr lang="ru-RU" sz="2400" b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Инициатор процедуры аутентификации</a:t>
              </a:r>
              <a:endParaRPr lang="ru-RU" sz="2400" b="1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  <p:grpSp>
          <p:nvGrpSpPr>
            <p:cNvPr id="45" name="Группа 44"/>
            <p:cNvGrpSpPr/>
            <p:nvPr/>
          </p:nvGrpSpPr>
          <p:grpSpPr>
            <a:xfrm>
              <a:off x="6572250" y="762000"/>
              <a:ext cx="2303463" cy="2306638"/>
              <a:chOff x="6445250" y="765175"/>
              <a:chExt cx="2303463" cy="2306638"/>
            </a:xfrm>
          </p:grpSpPr>
          <p:sp>
            <p:nvSpPr>
              <p:cNvPr id="304139" name="Text Box 11"/>
              <p:cNvSpPr txBox="1">
                <a:spLocks noChangeArrowheads="1"/>
              </p:cNvSpPr>
              <p:nvPr/>
            </p:nvSpPr>
            <p:spPr bwMode="auto">
              <a:xfrm>
                <a:off x="6445250" y="765175"/>
                <a:ext cx="2303463" cy="8863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3399FF"/>
                </a:outerShdw>
              </a:effectLst>
            </p:spPr>
            <p:txBody>
              <a:bodyPr lIns="0" tIns="0" rIns="0" bIns="0" anchor="ctr" anchorCtr="1">
                <a:spAutoFit/>
              </a:bodyPr>
              <a:lstStyle/>
              <a:p>
                <a:pPr>
                  <a:lnSpc>
                    <a:spcPct val="80000"/>
                  </a:lnSpc>
                </a:pPr>
                <a:r>
                  <a:rPr lang="ru-RU" altLang="zh-CN" sz="2400" b="1" i="1" dirty="0" smtClean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В</a:t>
                </a:r>
              </a:p>
              <a:p>
                <a:pPr>
                  <a:lnSpc>
                    <a:spcPct val="80000"/>
                  </a:lnSpc>
                </a:pPr>
                <a:r>
                  <a:rPr lang="ru-RU" sz="2400" b="1" dirty="0" smtClean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Отвечающая сторона</a:t>
                </a:r>
                <a:endParaRPr lang="ru-RU" sz="2400" b="1" dirty="0">
                  <a:solidFill>
                    <a:srgbClr val="FF0066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304155" name="Rectangle 27"/>
              <p:cNvSpPr>
                <a:spLocks noChangeArrowheads="1"/>
              </p:cNvSpPr>
              <p:nvPr/>
            </p:nvSpPr>
            <p:spPr bwMode="auto">
              <a:xfrm>
                <a:off x="6445250" y="1739900"/>
                <a:ext cx="2284413" cy="1331913"/>
              </a:xfrm>
              <a:prstGeom prst="rect">
                <a:avLst/>
              </a:prstGeom>
              <a:solidFill>
                <a:srgbClr val="CCECFF"/>
              </a:solidFill>
              <a:ln w="41275">
                <a:solidFill>
                  <a:srgbClr val="CC0099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4156" name="AutoShape 28"/>
              <p:cNvSpPr>
                <a:spLocks noChangeArrowheads="1"/>
              </p:cNvSpPr>
              <p:nvPr/>
            </p:nvSpPr>
            <p:spPr bwMode="auto">
              <a:xfrm>
                <a:off x="6589713" y="1962151"/>
                <a:ext cx="2016125" cy="971550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381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4157" name="Text Box 29"/>
              <p:cNvSpPr txBox="1">
                <a:spLocks noChangeArrowheads="1"/>
              </p:cNvSpPr>
              <p:nvPr/>
            </p:nvSpPr>
            <p:spPr bwMode="auto">
              <a:xfrm>
                <a:off x="6616701" y="2095500"/>
                <a:ext cx="1955800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3399FF"/>
                </a:outerShdw>
              </a:effectLst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ru-RU" altLang="zh-CN" sz="2000" b="1" i="1" dirty="0" smtClean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В</a:t>
                </a:r>
              </a:p>
              <a:p>
                <a:pPr>
                  <a:lnSpc>
                    <a:spcPts val="2000"/>
                  </a:lnSpc>
                </a:pPr>
                <a:r>
                  <a:rPr lang="ru-RU" altLang="zh-CN" sz="2000" b="1" dirty="0" smtClean="0">
                    <a:solidFill>
                      <a:srgbClr val="CC0099"/>
                    </a:solidFill>
                    <a:latin typeface="Arial" charset="0"/>
                    <a:cs typeface="Arial" charset="0"/>
                  </a:rPr>
                  <a:t>Проверяющая сторона</a:t>
                </a:r>
                <a:endParaRPr lang="ru-RU" sz="2000" b="1" dirty="0">
                  <a:solidFill>
                    <a:srgbClr val="CC0099"/>
                  </a:solidFill>
                  <a:latin typeface="Arial" charset="0"/>
                  <a:cs typeface="Arial" charset="0"/>
                </a:endParaRPr>
              </a:p>
            </p:txBody>
          </p:sp>
        </p:grpSp>
        <p:grpSp>
          <p:nvGrpSpPr>
            <p:cNvPr id="44" name="Группа 43"/>
            <p:cNvGrpSpPr/>
            <p:nvPr/>
          </p:nvGrpSpPr>
          <p:grpSpPr>
            <a:xfrm>
              <a:off x="2705100" y="4006850"/>
              <a:ext cx="4464050" cy="1374775"/>
              <a:chOff x="2660650" y="4006850"/>
              <a:chExt cx="4464050" cy="1374775"/>
            </a:xfrm>
          </p:grpSpPr>
          <p:sp>
            <p:nvSpPr>
              <p:cNvPr id="304148" name="Rectangle 20"/>
              <p:cNvSpPr>
                <a:spLocks noChangeArrowheads="1"/>
              </p:cNvSpPr>
              <p:nvPr/>
            </p:nvSpPr>
            <p:spPr bwMode="auto">
              <a:xfrm>
                <a:off x="2660650" y="4006850"/>
                <a:ext cx="4464050" cy="1374775"/>
              </a:xfrm>
              <a:prstGeom prst="rect">
                <a:avLst/>
              </a:prstGeom>
              <a:solidFill>
                <a:srgbClr val="FFDBB7"/>
              </a:solidFill>
              <a:ln w="57150">
                <a:solidFill>
                  <a:srgbClr val="C00000"/>
                </a:solidFill>
                <a:miter lim="800000"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4159" name="AutoShape 31"/>
              <p:cNvSpPr>
                <a:spLocks noChangeArrowheads="1"/>
              </p:cNvSpPr>
              <p:nvPr/>
            </p:nvSpPr>
            <p:spPr bwMode="auto">
              <a:xfrm>
                <a:off x="4972050" y="4229100"/>
                <a:ext cx="2016125" cy="971550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381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4162" name="AutoShape 34"/>
              <p:cNvSpPr>
                <a:spLocks noChangeArrowheads="1"/>
              </p:cNvSpPr>
              <p:nvPr/>
            </p:nvSpPr>
            <p:spPr bwMode="auto">
              <a:xfrm>
                <a:off x="2794000" y="4229100"/>
                <a:ext cx="2016125" cy="971550"/>
              </a:xfrm>
              <a:prstGeom prst="roundRect">
                <a:avLst>
                  <a:gd name="adj" fmla="val 16667"/>
                </a:avLst>
              </a:prstGeom>
              <a:solidFill>
                <a:srgbClr val="FFFFCC"/>
              </a:solidFill>
              <a:ln w="38100">
                <a:solidFill>
                  <a:srgbClr val="003366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ru-RU"/>
              </a:p>
            </p:txBody>
          </p:sp>
          <p:sp>
            <p:nvSpPr>
              <p:cNvPr id="304163" name="Text Box 35"/>
              <p:cNvSpPr txBox="1">
                <a:spLocks noChangeArrowheads="1"/>
              </p:cNvSpPr>
              <p:nvPr/>
            </p:nvSpPr>
            <p:spPr bwMode="auto">
              <a:xfrm>
                <a:off x="2838450" y="4362450"/>
                <a:ext cx="1882775" cy="76944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3399FF"/>
                </a:outerShdw>
              </a:effectLst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ru-RU" altLang="zh-CN" sz="2000" b="1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В(С)</a:t>
                </a:r>
              </a:p>
              <a:p>
                <a:pPr>
                  <a:lnSpc>
                    <a:spcPts val="2000"/>
                  </a:lnSpc>
                </a:pPr>
                <a:r>
                  <a:rPr lang="ru-RU" altLang="zh-CN" sz="2000" b="1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Проверяющая сторона</a:t>
                </a:r>
                <a:endParaRPr lang="ru-RU" sz="2000" b="1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  <p:sp>
            <p:nvSpPr>
              <p:cNvPr id="40" name="Text Box 35"/>
              <p:cNvSpPr txBox="1">
                <a:spLocks noChangeArrowheads="1"/>
              </p:cNvSpPr>
              <p:nvPr/>
            </p:nvSpPr>
            <p:spPr bwMode="auto">
              <a:xfrm>
                <a:off x="5016500" y="4406900"/>
                <a:ext cx="1927225" cy="51296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  <a:effectLst>
                <a:outerShdw dist="17961" dir="2700000" algn="ctr" rotWithShape="0">
                  <a:srgbClr val="3399FF"/>
                </a:outerShdw>
              </a:effectLst>
            </p:spPr>
            <p:txBody>
              <a:bodyPr wrap="square" lIns="0" tIns="0" rIns="0" bIns="0">
                <a:spAutoFit/>
              </a:bodyPr>
              <a:lstStyle/>
              <a:p>
                <a:pPr>
                  <a:lnSpc>
                    <a:spcPts val="2000"/>
                  </a:lnSpc>
                </a:pPr>
                <a:r>
                  <a:rPr lang="ru-RU" altLang="zh-CN" sz="2000" b="1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А(С)</a:t>
                </a:r>
              </a:p>
              <a:p>
                <a:pPr>
                  <a:lnSpc>
                    <a:spcPts val="2000"/>
                  </a:lnSpc>
                </a:pPr>
                <a:r>
                  <a:rPr lang="ru-RU" altLang="zh-CN" sz="2000" b="1" dirty="0" smtClean="0">
                    <a:solidFill>
                      <a:srgbClr val="C00000"/>
                    </a:solidFill>
                    <a:latin typeface="Arial" charset="0"/>
                    <a:cs typeface="Arial" charset="0"/>
                  </a:rPr>
                  <a:t>Претендент</a:t>
                </a:r>
                <a:endParaRPr lang="ru-RU" sz="2000" b="1" dirty="0">
                  <a:solidFill>
                    <a:srgbClr val="C00000"/>
                  </a:solidFill>
                  <a:latin typeface="Arial" charset="0"/>
                  <a:cs typeface="Arial" charset="0"/>
                </a:endParaRPr>
              </a:p>
            </p:txBody>
          </p:sp>
        </p:grpSp>
        <p:cxnSp>
          <p:nvCxnSpPr>
            <p:cNvPr id="41" name="AutoShape 8"/>
            <p:cNvCxnSpPr>
              <a:cxnSpLocks noChangeShapeType="1"/>
              <a:stCxn id="304148" idx="1"/>
              <a:endCxn id="304144" idx="2"/>
            </p:cNvCxnSpPr>
            <p:nvPr/>
          </p:nvCxnSpPr>
          <p:spPr bwMode="auto">
            <a:xfrm rot="10800000">
              <a:off x="2113758" y="3078164"/>
              <a:ext cx="591343" cy="1616075"/>
            </a:xfrm>
            <a:prstGeom prst="bentConnector2">
              <a:avLst/>
            </a:prstGeom>
            <a:noFill/>
            <a:ln w="38100">
              <a:solidFill>
                <a:srgbClr val="FF6600"/>
              </a:solidFill>
              <a:prstDash val="dash"/>
              <a:miter lim="800000"/>
              <a:headEnd type="triangle" w="lg" len="lg"/>
              <a:tailEnd type="triangle" w="lg" len="lg"/>
            </a:ln>
          </p:spPr>
        </p:cxnSp>
        <p:sp>
          <p:nvSpPr>
            <p:cNvPr id="48" name="Text Box 19"/>
            <p:cNvSpPr txBox="1">
              <a:spLocks noChangeArrowheads="1"/>
            </p:cNvSpPr>
            <p:nvPr/>
          </p:nvSpPr>
          <p:spPr bwMode="auto">
            <a:xfrm>
              <a:off x="3194050" y="5429250"/>
              <a:ext cx="3529013" cy="3139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>
              <a:outerShdw dist="17961" dir="2700000" algn="ctr" rotWithShape="0">
                <a:srgbClr val="3399FF"/>
              </a:outerShdw>
            </a:effectLst>
          </p:spPr>
          <p:txBody>
            <a:bodyPr lIns="0" tIns="0" rIns="0" bIns="0">
              <a:spAutoFit/>
            </a:bodyPr>
            <a:lstStyle/>
            <a:p>
              <a:pPr>
                <a:lnSpc>
                  <a:spcPct val="85000"/>
                </a:lnSpc>
              </a:pPr>
              <a:r>
                <a:rPr lang="ru-RU" sz="2400" b="1" dirty="0" smtClean="0">
                  <a:solidFill>
                    <a:srgbClr val="FF0000"/>
                  </a:solidFill>
                  <a:latin typeface="Arial" charset="0"/>
                  <a:cs typeface="Arial" charset="0"/>
                </a:rPr>
                <a:t>Нарушитель</a:t>
              </a:r>
              <a:endParaRPr lang="ru-RU" sz="2400" b="1" dirty="0">
                <a:solidFill>
                  <a:srgbClr val="FF0000"/>
                </a:solidFill>
                <a:latin typeface="Arial" charset="0"/>
                <a:cs typeface="Arial" charset="0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02" name="Rectangle 2"/>
          <p:cNvSpPr>
            <a:spLocks noChangeArrowheads="1"/>
          </p:cNvSpPr>
          <p:nvPr/>
        </p:nvSpPr>
        <p:spPr bwMode="auto">
          <a:xfrm>
            <a:off x="755650" y="115888"/>
            <a:ext cx="8388350" cy="2846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FF9933"/>
            </a:outerShdw>
          </a:effectLst>
        </p:spPr>
        <p:txBody>
          <a:bodyPr lIns="0" tIns="0" rIns="0" bIns="0" anchor="ctr">
            <a:spAutoFit/>
          </a:bodyPr>
          <a:lstStyle/>
          <a:p>
            <a:pPr marL="342900" indent="-342900" algn="l" fontAlgn="ctr">
              <a:lnSpc>
                <a:spcPct val="90000"/>
              </a:lnSpc>
              <a:buClr>
                <a:srgbClr val="FFFF00"/>
              </a:buClr>
              <a:buSzPct val="80000"/>
              <a:buFont typeface="Wingdings" pitchFamily="2" charset="2"/>
              <a:buNone/>
            </a:pPr>
            <a:r>
              <a:rPr lang="ru-RU" sz="2000" dirty="0">
                <a:solidFill>
                  <a:srgbClr val="996633"/>
                </a:solidFill>
                <a:latin typeface="Arial" charset="0"/>
                <a:cs typeface="Arial" charset="0"/>
              </a:rPr>
              <a:t>  Лекция </a:t>
            </a:r>
            <a:r>
              <a:rPr lang="ru-RU" sz="2000" dirty="0" smtClean="0">
                <a:solidFill>
                  <a:srgbClr val="996633"/>
                </a:solidFill>
                <a:latin typeface="Arial" charset="0"/>
                <a:cs typeface="Arial" charset="0"/>
              </a:rPr>
              <a:t>№3:</a:t>
            </a:r>
            <a:r>
              <a:rPr lang="ru-RU" sz="2000" dirty="0" smtClean="0">
                <a:solidFill>
                  <a:srgbClr val="CC0000"/>
                </a:solidFill>
                <a:latin typeface="Arial" charset="0"/>
                <a:cs typeface="Arial" charset="0"/>
              </a:rPr>
              <a:t> </a:t>
            </a:r>
            <a:r>
              <a:rPr lang="ru-RU" sz="2000" i="1" dirty="0">
                <a:solidFill>
                  <a:srgbClr val="56AC00"/>
                </a:solidFill>
                <a:latin typeface="Arial" charset="0"/>
                <a:cs typeface="Arial" charset="0"/>
              </a:rPr>
              <a:t>Теоретические основы аутентификации (Часть 1)</a:t>
            </a:r>
            <a:endParaRPr lang="en-GB" sz="2000" i="1" dirty="0">
              <a:solidFill>
                <a:srgbClr val="56AC00"/>
              </a:solidFill>
              <a:latin typeface="Arial" charset="0"/>
              <a:cs typeface="Arial" charset="0"/>
            </a:endParaRPr>
          </a:p>
        </p:txBody>
      </p:sp>
      <p:sp>
        <p:nvSpPr>
          <p:cNvPr id="307203" name="Text Box 3"/>
          <p:cNvSpPr txBox="1">
            <a:spLocks noChangeArrowheads="1"/>
          </p:cNvSpPr>
          <p:nvPr/>
        </p:nvSpPr>
        <p:spPr bwMode="auto">
          <a:xfrm>
            <a:off x="927100" y="984250"/>
            <a:ext cx="7921625" cy="525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outerShdw dist="17961" dir="2700000" algn="ctr" rotWithShape="0">
              <a:srgbClr val="3399FF"/>
            </a:outerShdw>
          </a:effectLst>
        </p:spPr>
        <p:txBody>
          <a:bodyPr lIns="0" tIns="0" rIns="0" bIns="0" anchor="ctr" anchorCtr="1">
            <a:spAutoFit/>
          </a:bodyPr>
          <a:lstStyle/>
          <a:p>
            <a:pPr>
              <a:lnSpc>
                <a:spcPts val="4100"/>
              </a:lnSpc>
            </a:pPr>
            <a:r>
              <a:rPr lang="ru-RU" sz="3600" dirty="0" smtClean="0">
                <a:solidFill>
                  <a:srgbClr val="000099"/>
                </a:solidFill>
              </a:rPr>
              <a:t>В течение процедуры аутентификации </a:t>
            </a:r>
            <a:r>
              <a:rPr lang="ru-RU" sz="3600" i="1" dirty="0" smtClean="0">
                <a:solidFill>
                  <a:srgbClr val="FF0066"/>
                </a:solidFill>
              </a:rPr>
              <a:t>А</a:t>
            </a:r>
            <a:r>
              <a:rPr lang="ru-RU" sz="3600" dirty="0" smtClean="0">
                <a:solidFill>
                  <a:srgbClr val="000099"/>
                </a:solidFill>
              </a:rPr>
              <a:t> действует как претендент по отношению к </a:t>
            </a:r>
            <a:r>
              <a:rPr lang="ru-RU" sz="3600" i="1" dirty="0" smtClean="0">
                <a:solidFill>
                  <a:srgbClr val="FF0066"/>
                </a:solidFill>
              </a:rPr>
              <a:t>В</a:t>
            </a:r>
            <a:r>
              <a:rPr lang="ru-RU" sz="3600" dirty="0" smtClean="0">
                <a:solidFill>
                  <a:srgbClr val="000099"/>
                </a:solidFill>
              </a:rPr>
              <a:t> (а в действительности по отношению к </a:t>
            </a:r>
            <a:r>
              <a:rPr lang="ru-RU" sz="3600" i="1" dirty="0" smtClean="0">
                <a:solidFill>
                  <a:srgbClr val="FF0066"/>
                </a:solidFill>
              </a:rPr>
              <a:t>С</a:t>
            </a:r>
            <a:r>
              <a:rPr lang="ru-RU" sz="3600" dirty="0" smtClean="0">
                <a:solidFill>
                  <a:srgbClr val="000099"/>
                </a:solidFill>
              </a:rPr>
              <a:t>, который действует как </a:t>
            </a:r>
            <a:r>
              <a:rPr lang="ru-RU" sz="3600" i="1" dirty="0" smtClean="0">
                <a:solidFill>
                  <a:srgbClr val="FF0066"/>
                </a:solidFill>
              </a:rPr>
              <a:t>В</a:t>
            </a:r>
            <a:r>
              <a:rPr lang="ru-RU" sz="3600" dirty="0" smtClean="0">
                <a:solidFill>
                  <a:srgbClr val="000099"/>
                </a:solidFill>
              </a:rPr>
              <a:t>) и, более того, он передаёт информацию, которую может использовать </a:t>
            </a:r>
            <a:r>
              <a:rPr lang="ru-RU" sz="3600" i="1" dirty="0" smtClean="0">
                <a:solidFill>
                  <a:srgbClr val="FF0066"/>
                </a:solidFill>
              </a:rPr>
              <a:t>С</a:t>
            </a:r>
            <a:r>
              <a:rPr lang="ru-RU" sz="3600" dirty="0" smtClean="0">
                <a:solidFill>
                  <a:srgbClr val="000099"/>
                </a:solidFill>
              </a:rPr>
              <a:t> для проведения аутентификации на стороне </a:t>
            </a:r>
            <a:r>
              <a:rPr lang="ru-RU" sz="3600" i="1" dirty="0" smtClean="0">
                <a:solidFill>
                  <a:srgbClr val="FF0066"/>
                </a:solidFill>
              </a:rPr>
              <a:t>В</a:t>
            </a:r>
            <a:r>
              <a:rPr lang="ru-RU" sz="3600" dirty="0" smtClean="0">
                <a:solidFill>
                  <a:srgbClr val="000099"/>
                </a:solidFill>
              </a:rPr>
              <a:t>. </a:t>
            </a:r>
            <a:endParaRPr lang="ru-RU" sz="3600" dirty="0">
              <a:solidFill>
                <a:srgbClr val="000099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tory">
  <a:themeElements>
    <a:clrScheme name="Factory 2">
      <a:dk1>
        <a:srgbClr val="000000"/>
      </a:dk1>
      <a:lt1>
        <a:srgbClr val="FFFFCC"/>
      </a:lt1>
      <a:dk2>
        <a:srgbClr val="993300"/>
      </a:dk2>
      <a:lt2>
        <a:srgbClr val="EDE1AF"/>
      </a:lt2>
      <a:accent1>
        <a:srgbClr val="CAC0E2"/>
      </a:accent1>
      <a:accent2>
        <a:srgbClr val="DFC977"/>
      </a:accent2>
      <a:accent3>
        <a:srgbClr val="FFFFE2"/>
      </a:accent3>
      <a:accent4>
        <a:srgbClr val="000000"/>
      </a:accent4>
      <a:accent5>
        <a:srgbClr val="E1DCEE"/>
      </a:accent5>
      <a:accent6>
        <a:srgbClr val="CAB66B"/>
      </a:accent6>
      <a:hlink>
        <a:srgbClr val="660033"/>
      </a:hlink>
      <a:folHlink>
        <a:srgbClr val="993366"/>
      </a:folHlink>
    </a:clrScheme>
    <a:fontScheme name="Factory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FAFFF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800" b="0" i="0" u="none" strike="noStrike" cap="none" normalizeH="0" baseline="0" smtClean="0">
            <a:ln>
              <a:noFill/>
            </a:ln>
            <a:solidFill>
              <a:srgbClr val="FFAFFF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Factory 1">
        <a:dk1>
          <a:srgbClr val="000054"/>
        </a:dk1>
        <a:lt1>
          <a:srgbClr val="EAEAEA"/>
        </a:lt1>
        <a:dk2>
          <a:srgbClr val="00007A"/>
        </a:dk2>
        <a:lt2>
          <a:srgbClr val="EBD189"/>
        </a:lt2>
        <a:accent1>
          <a:srgbClr val="FCAB40"/>
        </a:accent1>
        <a:accent2>
          <a:srgbClr val="555BAD"/>
        </a:accent2>
        <a:accent3>
          <a:srgbClr val="AAAABE"/>
        </a:accent3>
        <a:accent4>
          <a:srgbClr val="C8C8C8"/>
        </a:accent4>
        <a:accent5>
          <a:srgbClr val="FDD2AF"/>
        </a:accent5>
        <a:accent6>
          <a:srgbClr val="4C529C"/>
        </a:accent6>
        <a:hlink>
          <a:srgbClr val="B97C01"/>
        </a:hlink>
        <a:folHlink>
          <a:srgbClr val="CCFF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2">
        <a:dk1>
          <a:srgbClr val="000000"/>
        </a:dk1>
        <a:lt1>
          <a:srgbClr val="FFFFCC"/>
        </a:lt1>
        <a:dk2>
          <a:srgbClr val="993300"/>
        </a:dk2>
        <a:lt2>
          <a:srgbClr val="EDE1AF"/>
        </a:lt2>
        <a:accent1>
          <a:srgbClr val="CAC0E2"/>
        </a:accent1>
        <a:accent2>
          <a:srgbClr val="DFC977"/>
        </a:accent2>
        <a:accent3>
          <a:srgbClr val="FFFFE2"/>
        </a:accent3>
        <a:accent4>
          <a:srgbClr val="000000"/>
        </a:accent4>
        <a:accent5>
          <a:srgbClr val="E1DCEE"/>
        </a:accent5>
        <a:accent6>
          <a:srgbClr val="CAB66B"/>
        </a:accent6>
        <a:hlink>
          <a:srgbClr val="660033"/>
        </a:hlink>
        <a:folHlink>
          <a:srgbClr val="9933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3">
        <a:dk1>
          <a:srgbClr val="000000"/>
        </a:dk1>
        <a:lt1>
          <a:srgbClr val="FFFFFF"/>
        </a:lt1>
        <a:dk2>
          <a:srgbClr val="000000"/>
        </a:dk2>
        <a:lt2>
          <a:srgbClr val="EAEAEA"/>
        </a:lt2>
        <a:accent1>
          <a:srgbClr val="DDDDDD"/>
        </a:accent1>
        <a:accent2>
          <a:srgbClr val="B2B2B2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A1A1A1"/>
        </a:accent6>
        <a:hlink>
          <a:srgbClr val="4D4D4D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Factory 4">
        <a:dk1>
          <a:srgbClr val="481800"/>
        </a:dk1>
        <a:lt1>
          <a:srgbClr val="EAEAEA"/>
        </a:lt1>
        <a:dk2>
          <a:srgbClr val="762700"/>
        </a:dk2>
        <a:lt2>
          <a:srgbClr val="EBD189"/>
        </a:lt2>
        <a:accent1>
          <a:srgbClr val="FCAB40"/>
        </a:accent1>
        <a:accent2>
          <a:srgbClr val="AD717F"/>
        </a:accent2>
        <a:accent3>
          <a:srgbClr val="BDACAA"/>
        </a:accent3>
        <a:accent4>
          <a:srgbClr val="C8C8C8"/>
        </a:accent4>
        <a:accent5>
          <a:srgbClr val="FDD2AF"/>
        </a:accent5>
        <a:accent6>
          <a:srgbClr val="9C6672"/>
        </a:accent6>
        <a:hlink>
          <a:srgbClr val="FFFF99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5">
        <a:dk1>
          <a:srgbClr val="330066"/>
        </a:dk1>
        <a:lt1>
          <a:srgbClr val="EAEAEA"/>
        </a:lt1>
        <a:dk2>
          <a:srgbClr val="4E009C"/>
        </a:dk2>
        <a:lt2>
          <a:srgbClr val="EBD189"/>
        </a:lt2>
        <a:accent1>
          <a:srgbClr val="FCAB40"/>
        </a:accent1>
        <a:accent2>
          <a:srgbClr val="8871BB"/>
        </a:accent2>
        <a:accent3>
          <a:srgbClr val="B2AACB"/>
        </a:accent3>
        <a:accent4>
          <a:srgbClr val="C8C8C8"/>
        </a:accent4>
        <a:accent5>
          <a:srgbClr val="FDD2AF"/>
        </a:accent5>
        <a:accent6>
          <a:srgbClr val="7B66A9"/>
        </a:accent6>
        <a:hlink>
          <a:srgbClr val="99CC00"/>
        </a:hlink>
        <a:folHlink>
          <a:srgbClr val="808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6">
        <a:dk1>
          <a:srgbClr val="454425"/>
        </a:dk1>
        <a:lt1>
          <a:srgbClr val="EAEAEA"/>
        </a:lt1>
        <a:dk2>
          <a:srgbClr val="4D6A2A"/>
        </a:dk2>
        <a:lt2>
          <a:srgbClr val="EBD189"/>
        </a:lt2>
        <a:accent1>
          <a:srgbClr val="FCAB40"/>
        </a:accent1>
        <a:accent2>
          <a:srgbClr val="A59E79"/>
        </a:accent2>
        <a:accent3>
          <a:srgbClr val="B2B9AC"/>
        </a:accent3>
        <a:accent4>
          <a:srgbClr val="C8C8C8"/>
        </a:accent4>
        <a:accent5>
          <a:srgbClr val="FDD2AF"/>
        </a:accent5>
        <a:accent6>
          <a:srgbClr val="958F6D"/>
        </a:accent6>
        <a:hlink>
          <a:srgbClr val="FFCC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Factory 7">
        <a:dk1>
          <a:srgbClr val="3C2924"/>
        </a:dk1>
        <a:lt1>
          <a:srgbClr val="EAEAEA"/>
        </a:lt1>
        <a:dk2>
          <a:srgbClr val="0D0A46"/>
        </a:dk2>
        <a:lt2>
          <a:srgbClr val="EBD189"/>
        </a:lt2>
        <a:accent1>
          <a:srgbClr val="FCAB40"/>
        </a:accent1>
        <a:accent2>
          <a:srgbClr val="633D4E"/>
        </a:accent2>
        <a:accent3>
          <a:srgbClr val="AAAAB0"/>
        </a:accent3>
        <a:accent4>
          <a:srgbClr val="C8C8C8"/>
        </a:accent4>
        <a:accent5>
          <a:srgbClr val="FDD2AF"/>
        </a:accent5>
        <a:accent6>
          <a:srgbClr val="593646"/>
        </a:accent6>
        <a:hlink>
          <a:srgbClr val="FFCC66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Factory</Template>
  <TotalTime>3476</TotalTime>
  <Words>6662</Words>
  <Application>Microsoft Office PowerPoint</Application>
  <PresentationFormat>Экран (4:3)</PresentationFormat>
  <Paragraphs>440</Paragraphs>
  <Slides>108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108</vt:i4>
      </vt:variant>
    </vt:vector>
  </HeadingPairs>
  <TitlesOfParts>
    <vt:vector size="113" baseType="lpstr">
      <vt:lpstr>Arial</vt:lpstr>
      <vt:lpstr>Arial Narrow</vt:lpstr>
      <vt:lpstr>Verdana</vt:lpstr>
      <vt:lpstr>Wingdings</vt:lpstr>
      <vt:lpstr>Factory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>University of Glamorgan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dmelniko</dc:creator>
  <cp:lastModifiedBy>Пользователь Windows</cp:lastModifiedBy>
  <cp:revision>378</cp:revision>
  <dcterms:created xsi:type="dcterms:W3CDTF">2004-05-29T13:25:37Z</dcterms:created>
  <dcterms:modified xsi:type="dcterms:W3CDTF">2022-09-09T18:19:43Z</dcterms:modified>
</cp:coreProperties>
</file>