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8" r:id="rId3"/>
    <p:sldId id="269" r:id="rId4"/>
    <p:sldId id="480" r:id="rId5"/>
    <p:sldId id="405" r:id="rId6"/>
    <p:sldId id="456" r:id="rId7"/>
    <p:sldId id="481" r:id="rId8"/>
    <p:sldId id="485" r:id="rId9"/>
    <p:sldId id="483" r:id="rId10"/>
    <p:sldId id="482" r:id="rId11"/>
    <p:sldId id="484" r:id="rId12"/>
    <p:sldId id="457" r:id="rId13"/>
    <p:sldId id="486" r:id="rId14"/>
    <p:sldId id="487" r:id="rId15"/>
    <p:sldId id="488" r:id="rId16"/>
    <p:sldId id="489" r:id="rId17"/>
    <p:sldId id="490" r:id="rId18"/>
    <p:sldId id="458" r:id="rId19"/>
    <p:sldId id="467" r:id="rId20"/>
    <p:sldId id="491" r:id="rId21"/>
    <p:sldId id="492" r:id="rId22"/>
    <p:sldId id="493" r:id="rId23"/>
    <p:sldId id="494" r:id="rId24"/>
    <p:sldId id="495" r:id="rId25"/>
    <p:sldId id="496" r:id="rId26"/>
    <p:sldId id="497" r:id="rId27"/>
    <p:sldId id="498" r:id="rId28"/>
    <p:sldId id="499" r:id="rId29"/>
    <p:sldId id="474" r:id="rId30"/>
    <p:sldId id="500" r:id="rId31"/>
    <p:sldId id="600" r:id="rId32"/>
    <p:sldId id="501" r:id="rId33"/>
    <p:sldId id="510" r:id="rId34"/>
    <p:sldId id="503" r:id="rId35"/>
    <p:sldId id="508" r:id="rId36"/>
    <p:sldId id="504" r:id="rId37"/>
    <p:sldId id="505" r:id="rId38"/>
    <p:sldId id="506" r:id="rId39"/>
    <p:sldId id="507" r:id="rId40"/>
    <p:sldId id="509" r:id="rId41"/>
    <p:sldId id="502" r:id="rId42"/>
    <p:sldId id="511" r:id="rId43"/>
    <p:sldId id="512" r:id="rId44"/>
    <p:sldId id="513" r:id="rId45"/>
    <p:sldId id="514" r:id="rId46"/>
    <p:sldId id="515" r:id="rId47"/>
    <p:sldId id="516" r:id="rId48"/>
    <p:sldId id="517" r:id="rId49"/>
    <p:sldId id="518" r:id="rId50"/>
    <p:sldId id="519" r:id="rId51"/>
    <p:sldId id="520" r:id="rId52"/>
    <p:sldId id="521" r:id="rId53"/>
    <p:sldId id="522" r:id="rId54"/>
    <p:sldId id="523" r:id="rId55"/>
    <p:sldId id="524" r:id="rId56"/>
    <p:sldId id="525" r:id="rId57"/>
    <p:sldId id="526" r:id="rId58"/>
    <p:sldId id="527" r:id="rId59"/>
    <p:sldId id="528" r:id="rId60"/>
    <p:sldId id="529" r:id="rId61"/>
    <p:sldId id="530" r:id="rId62"/>
    <p:sldId id="531" r:id="rId63"/>
    <p:sldId id="532" r:id="rId64"/>
    <p:sldId id="533" r:id="rId65"/>
    <p:sldId id="478" r:id="rId66"/>
    <p:sldId id="534" r:id="rId67"/>
    <p:sldId id="535" r:id="rId68"/>
    <p:sldId id="536" r:id="rId69"/>
    <p:sldId id="537" r:id="rId70"/>
    <p:sldId id="538" r:id="rId71"/>
    <p:sldId id="539" r:id="rId72"/>
    <p:sldId id="540" r:id="rId73"/>
    <p:sldId id="541" r:id="rId74"/>
    <p:sldId id="542" r:id="rId75"/>
    <p:sldId id="543" r:id="rId76"/>
    <p:sldId id="544" r:id="rId77"/>
    <p:sldId id="545" r:id="rId78"/>
    <p:sldId id="546" r:id="rId79"/>
    <p:sldId id="547" r:id="rId80"/>
    <p:sldId id="548" r:id="rId81"/>
    <p:sldId id="549" r:id="rId82"/>
    <p:sldId id="550" r:id="rId83"/>
    <p:sldId id="551" r:id="rId84"/>
    <p:sldId id="552" r:id="rId85"/>
    <p:sldId id="553" r:id="rId86"/>
    <p:sldId id="554" r:id="rId87"/>
    <p:sldId id="422" r:id="rId88"/>
    <p:sldId id="555" r:id="rId89"/>
    <p:sldId id="556" r:id="rId90"/>
    <p:sldId id="557" r:id="rId91"/>
    <p:sldId id="558" r:id="rId92"/>
    <p:sldId id="468" r:id="rId93"/>
    <p:sldId id="559" r:id="rId94"/>
    <p:sldId id="560" r:id="rId95"/>
    <p:sldId id="561" r:id="rId96"/>
    <p:sldId id="562" r:id="rId97"/>
    <p:sldId id="563" r:id="rId98"/>
    <p:sldId id="564" r:id="rId99"/>
    <p:sldId id="565" r:id="rId100"/>
    <p:sldId id="566" r:id="rId101"/>
    <p:sldId id="567" r:id="rId102"/>
    <p:sldId id="569" r:id="rId103"/>
    <p:sldId id="568" r:id="rId104"/>
    <p:sldId id="570" r:id="rId105"/>
    <p:sldId id="571" r:id="rId106"/>
    <p:sldId id="572" r:id="rId107"/>
    <p:sldId id="473" r:id="rId108"/>
    <p:sldId id="573" r:id="rId109"/>
    <p:sldId id="575" r:id="rId110"/>
    <p:sldId id="574" r:id="rId111"/>
    <p:sldId id="576" r:id="rId112"/>
    <p:sldId id="577" r:id="rId113"/>
    <p:sldId id="578" r:id="rId114"/>
    <p:sldId id="579" r:id="rId115"/>
    <p:sldId id="581" r:id="rId116"/>
    <p:sldId id="580" r:id="rId117"/>
    <p:sldId id="584" r:id="rId118"/>
    <p:sldId id="582" r:id="rId119"/>
    <p:sldId id="583" r:id="rId120"/>
    <p:sldId id="585" r:id="rId121"/>
    <p:sldId id="462" r:id="rId122"/>
    <p:sldId id="586" r:id="rId123"/>
    <p:sldId id="588" r:id="rId124"/>
    <p:sldId id="587" r:id="rId125"/>
    <p:sldId id="589" r:id="rId126"/>
    <p:sldId id="590" r:id="rId127"/>
    <p:sldId id="591" r:id="rId128"/>
    <p:sldId id="592" r:id="rId129"/>
    <p:sldId id="593" r:id="rId130"/>
    <p:sldId id="594" r:id="rId131"/>
    <p:sldId id="595" r:id="rId132"/>
    <p:sldId id="596" r:id="rId133"/>
    <p:sldId id="597" r:id="rId134"/>
    <p:sldId id="598" r:id="rId135"/>
    <p:sldId id="599" r:id="rId136"/>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a:srgbClr val="FF0066"/>
    <a:srgbClr val="000099"/>
    <a:srgbClr val="FFCCCC"/>
    <a:srgbClr val="FFCCFF"/>
    <a:srgbClr val="6600CC"/>
    <a:srgbClr val="CCFFFF"/>
    <a:srgbClr val="CC0000"/>
    <a:srgbClr val="CCECFF"/>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7"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725"/>
    </p:cViewPr>
  </p:sorterViewPr>
  <p:gridSpacing cx="45005" cy="45005"/>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566272D7-B93B-4C49-A28C-358BD048AB9A}"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01502548-8009-41ED-83D3-9590689800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649D01E0-842C-4EFA-8C74-30F7DBED358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9F83DCC-5002-451C-830C-6E8388D5D71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4079C49-8965-4E5D-A5C6-CF3CD7E8E85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317F72A-31EC-4074-B0FB-63AB9652BA5E}"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ED997B87-A210-4862-A352-05CFD894D50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B6F7E715-B670-4BEE-AD94-DAC09FBC43D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6CA09E18-1CE5-4C80-A5E2-537D60AB6958}"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2AA46170-2816-4BA6-B7CE-1C53D4E409A6}"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4010814-F1E2-4EDD-B1DD-C38FE2D5C7B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A675F6F2-0AF0-45D0-89B4-5333B97F745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55650" y="3933825"/>
            <a:ext cx="8388350" cy="984250"/>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fontAlgn="ctr">
              <a:spcBef>
                <a:spcPct val="2000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№3:</a:t>
            </a:r>
            <a:r>
              <a:rPr lang="ru-RU" sz="3200" dirty="0" smtClean="0">
                <a:solidFill>
                  <a:srgbClr val="FF3300"/>
                </a:solidFill>
              </a:rPr>
              <a:t> </a:t>
            </a:r>
            <a:r>
              <a:rPr lang="ru-RU" sz="3200" i="1" dirty="0">
                <a:solidFill>
                  <a:srgbClr val="56AC00"/>
                </a:solidFill>
              </a:rPr>
              <a:t>Теоретические основы аутентификации (Часть 2)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143000"/>
            <a:ext cx="8001000" cy="50006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000"/>
              </a:lnSpc>
              <a:spcBef>
                <a:spcPts val="0"/>
              </a:spcBef>
              <a:buClr>
                <a:srgbClr val="FF0066"/>
              </a:buClr>
              <a:buSzPct val="80000"/>
              <a:buFont typeface="Wingdings" pitchFamily="2" charset="2"/>
              <a:buChar char="q"/>
              <a:defRPr/>
            </a:pPr>
            <a:r>
              <a:rPr lang="ru-RU" sz="2600" dirty="0">
                <a:solidFill>
                  <a:srgbClr val="000099"/>
                </a:solidFill>
              </a:rPr>
              <a:t>результат выполнения преобразующей функции, которая применяется для формирования или используется при обработке предъявляемой </a:t>
            </a:r>
            <a:r>
              <a:rPr lang="ru-RU" sz="2600" dirty="0" smtClean="0">
                <a:solidFill>
                  <a:srgbClr val="000099"/>
                </a:solidFill>
              </a:rPr>
              <a:t>ВИАУ </a:t>
            </a:r>
            <a:r>
              <a:rPr lang="ru-RU" sz="2600" dirty="0">
                <a:solidFill>
                  <a:srgbClr val="000099"/>
                </a:solidFill>
              </a:rPr>
              <a:t>и других данных (например, метка времени, случайное число, значение счётчика, уникальная особенность проверяющей стороны, цифровые отпечатки пальцев, уникальная особенность претендента); примерами преобразующих функций являются </a:t>
            </a:r>
            <a:r>
              <a:rPr lang="ru-RU" sz="2600" dirty="0" smtClean="0">
                <a:solidFill>
                  <a:srgbClr val="000099"/>
                </a:solidFill>
              </a:rPr>
              <a:t>ОНФ, </a:t>
            </a:r>
            <a:r>
              <a:rPr lang="ru-RU" sz="2600" dirty="0">
                <a:solidFill>
                  <a:srgbClr val="000099"/>
                </a:solidFill>
              </a:rPr>
              <a:t>функция асимметричного шифрования и функция симметричного шифрования.</a:t>
            </a:r>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50900"/>
            <a:ext cx="8001000" cy="213518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Предъявляемая </a:t>
            </a:r>
            <a:r>
              <a:rPr lang="ru-RU" i="1" dirty="0" smtClean="0">
                <a:solidFill>
                  <a:srgbClr val="FF0066"/>
                </a:solidFill>
              </a:rPr>
              <a:t>ВИАУ </a:t>
            </a:r>
            <a:r>
              <a:rPr lang="ru-RU" i="1" dirty="0">
                <a:solidFill>
                  <a:srgbClr val="FF0066"/>
                </a:solidFill>
              </a:rPr>
              <a:t>и уникальное число</a:t>
            </a:r>
            <a:r>
              <a:rPr lang="ru-RU" dirty="0">
                <a:solidFill>
                  <a:srgbClr val="000099"/>
                </a:solidFill>
              </a:rPr>
              <a:t> преобразуются и доставляются вместе с УИД.</a:t>
            </a:r>
          </a:p>
          <a:p>
            <a:r>
              <a:rPr lang="ru-RU" i="1" dirty="0">
                <a:solidFill>
                  <a:srgbClr val="FF0066"/>
                </a:solidFill>
              </a:rPr>
              <a:t>Методы получения уникального числа</a:t>
            </a:r>
            <a:r>
              <a:rPr lang="ru-RU" dirty="0">
                <a:solidFill>
                  <a:srgbClr val="000099"/>
                </a:solidFill>
              </a:rPr>
              <a:t> могут быть следующими:</a:t>
            </a:r>
          </a:p>
        </p:txBody>
      </p:sp>
      <p:sp>
        <p:nvSpPr>
          <p:cNvPr id="5" name="Text Box 5"/>
          <p:cNvSpPr txBox="1">
            <a:spLocks noChangeArrowheads="1"/>
          </p:cNvSpPr>
          <p:nvPr/>
        </p:nvSpPr>
        <p:spPr bwMode="auto">
          <a:xfrm>
            <a:off x="927100" y="3162300"/>
            <a:ext cx="8001000" cy="30226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ct val="5000"/>
              </a:spcBef>
              <a:buClr>
                <a:srgbClr val="FF0066"/>
              </a:buClr>
              <a:buSzPct val="80000"/>
              <a:buFont typeface="Wingdings" pitchFamily="2" charset="2"/>
              <a:buAutoNum type="alphaLcParenR"/>
            </a:pPr>
            <a:r>
              <a:rPr lang="ru-RU" sz="2600" i="1" dirty="0">
                <a:solidFill>
                  <a:srgbClr val="FF0066"/>
                </a:solidFill>
              </a:rPr>
              <a:t>случайное или псевдослучайное число</a:t>
            </a:r>
            <a:r>
              <a:rPr lang="ru-RU" sz="2600" dirty="0">
                <a:solidFill>
                  <a:srgbClr val="000099"/>
                </a:solidFill>
              </a:rPr>
              <a:t>. Такое число умышленно не повторяется в течение всего периода «жизни» предъявляемой </a:t>
            </a:r>
            <a:r>
              <a:rPr lang="ru-RU" sz="2600" dirty="0" smtClean="0">
                <a:solidFill>
                  <a:srgbClr val="000099"/>
                </a:solidFill>
              </a:rPr>
              <a:t>ВИАУ. </a:t>
            </a:r>
            <a:r>
              <a:rPr lang="ru-RU" sz="2600" dirty="0">
                <a:solidFill>
                  <a:srgbClr val="000099"/>
                </a:solidFill>
              </a:rPr>
              <a:t>Случайное или псевдослучайное число, выбранное из достаточно широкого диапазона чисел, может снижать риск (вероятность) того, что такое же число уже использовалось ранее;</a:t>
            </a:r>
          </a:p>
        </p:txBody>
      </p:sp>
    </p:spTree>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939800"/>
            <a:ext cx="8001000" cy="542456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ts val="3000"/>
              </a:lnSpc>
              <a:spcBef>
                <a:spcPts val="300"/>
              </a:spcBef>
              <a:buClr>
                <a:srgbClr val="FF0066"/>
              </a:buClr>
              <a:buSzPct val="80000"/>
              <a:buFont typeface="Wingdings" pitchFamily="2" charset="2"/>
              <a:buAutoNum type="alphaLcParenR" startAt="2"/>
            </a:pPr>
            <a:r>
              <a:rPr lang="ru-RU" sz="2600" i="1" dirty="0">
                <a:solidFill>
                  <a:srgbClr val="FF0066"/>
                </a:solidFill>
              </a:rPr>
              <a:t>метки времени</a:t>
            </a:r>
            <a:r>
              <a:rPr lang="ru-RU" sz="2600" dirty="0">
                <a:solidFill>
                  <a:srgbClr val="000099"/>
                </a:solidFill>
              </a:rPr>
              <a:t>. Метка времени, принимаемая от доверенного источника, является уникальным числом. При этом она является уникальным параметром в течение всего периода «жизни» предъявляемой </a:t>
            </a:r>
            <a:r>
              <a:rPr lang="ru-RU" sz="2600" dirty="0" smtClean="0">
                <a:solidFill>
                  <a:srgbClr val="000099"/>
                </a:solidFill>
              </a:rPr>
              <a:t>ВИАУ. </a:t>
            </a:r>
            <a:r>
              <a:rPr lang="ru-RU" sz="2600" dirty="0">
                <a:solidFill>
                  <a:srgbClr val="000099"/>
                </a:solidFill>
              </a:rPr>
              <a:t>Устаревшие метки времени или метки времени, которые использовались ранее, должны уничтожаться;</a:t>
            </a:r>
          </a:p>
          <a:p>
            <a:pPr marL="533400" indent="-533400" algn="l">
              <a:lnSpc>
                <a:spcPts val="3000"/>
              </a:lnSpc>
              <a:spcBef>
                <a:spcPts val="300"/>
              </a:spcBef>
              <a:buClr>
                <a:srgbClr val="FF0066"/>
              </a:buClr>
              <a:buSzPct val="80000"/>
              <a:buFont typeface="Wingdings" pitchFamily="2" charset="2"/>
              <a:buAutoNum type="alphaLcParenR" startAt="2"/>
            </a:pPr>
            <a:r>
              <a:rPr lang="ru-RU" sz="2600" i="1" dirty="0">
                <a:solidFill>
                  <a:srgbClr val="FF0066"/>
                </a:solidFill>
              </a:rPr>
              <a:t>счётчик</a:t>
            </a:r>
            <a:r>
              <a:rPr lang="ru-RU" sz="2600" dirty="0">
                <a:solidFill>
                  <a:srgbClr val="000099"/>
                </a:solidFill>
              </a:rPr>
              <a:t>. Значение счётчика является уникальным числом, при этом значение счётчика увеличивается на единицу в течение всего периода использования предъявляемой </a:t>
            </a:r>
            <a:r>
              <a:rPr lang="ru-RU" sz="2600" dirty="0" smtClean="0">
                <a:solidFill>
                  <a:srgbClr val="000099"/>
                </a:solidFill>
              </a:rPr>
              <a:t>ВИАУ;</a:t>
            </a:r>
            <a:endParaRPr lang="ru-RU" sz="2600" dirty="0">
              <a:solidFill>
                <a:srgbClr val="000099"/>
              </a:solidFill>
            </a:endParaRPr>
          </a:p>
        </p:txBody>
      </p:sp>
    </p:spTree>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073150"/>
            <a:ext cx="8001000" cy="26892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0000"/>
              </a:lnSpc>
              <a:spcBef>
                <a:spcPct val="5000"/>
              </a:spcBef>
              <a:buClr>
                <a:srgbClr val="FF0066"/>
              </a:buClr>
              <a:buSzPct val="80000"/>
              <a:buFont typeface="Wingdings" pitchFamily="2" charset="2"/>
              <a:buAutoNum type="alphaLcParenR" startAt="4"/>
            </a:pPr>
            <a:r>
              <a:rPr lang="ru-RU" i="1" dirty="0">
                <a:solidFill>
                  <a:srgbClr val="FF0066"/>
                </a:solidFill>
              </a:rPr>
              <a:t>криптографическая связка</a:t>
            </a:r>
            <a:r>
              <a:rPr lang="ru-RU" dirty="0">
                <a:solidFill>
                  <a:srgbClr val="000099"/>
                </a:solidFill>
              </a:rPr>
              <a:t>. Величина, вычисленная по содержанию предыдущих данных, которыми обменивались претендент и проверяющая сторона, с использованием сцепления (связки) блоков, является уникальным числом.</a:t>
            </a:r>
            <a:endParaRPr lang="ru-RU" sz="2600" dirty="0">
              <a:solidFill>
                <a:srgbClr val="000099"/>
              </a:solidFill>
            </a:endParaRPr>
          </a:p>
        </p:txBody>
      </p:sp>
      <p:sp>
        <p:nvSpPr>
          <p:cNvPr id="120836" name="Text Box 4"/>
          <p:cNvSpPr txBox="1">
            <a:spLocks noChangeArrowheads="1"/>
          </p:cNvSpPr>
          <p:nvPr/>
        </p:nvSpPr>
        <p:spPr bwMode="auto">
          <a:xfrm>
            <a:off x="927100" y="4051300"/>
            <a:ext cx="7921625" cy="21351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a:t>
            </a:r>
            <a:r>
              <a:rPr lang="ru-RU" i="1" u="sng" dirty="0">
                <a:solidFill>
                  <a:srgbClr val="FF0066"/>
                </a:solidFill>
              </a:rPr>
              <a:t>Примечание</a:t>
            </a:r>
            <a:r>
              <a:rPr lang="ru-RU" i="1" dirty="0">
                <a:solidFill>
                  <a:srgbClr val="FF0066"/>
                </a:solidFill>
              </a:rPr>
              <a:t>. В данном случае использование термина </a:t>
            </a:r>
            <a:r>
              <a:rPr lang="ru-RU" i="1" dirty="0">
                <a:solidFill>
                  <a:srgbClr val="FF3300"/>
                </a:solidFill>
              </a:rPr>
              <a:t>криптографическая связка</a:t>
            </a:r>
            <a:r>
              <a:rPr lang="ru-RU" i="1" dirty="0">
                <a:solidFill>
                  <a:srgbClr val="FF0066"/>
                </a:solidFill>
              </a:rPr>
              <a:t> соответствует определению </a:t>
            </a:r>
            <a:r>
              <a:rPr lang="ru-RU" i="1" dirty="0">
                <a:solidFill>
                  <a:srgbClr val="FF3300"/>
                </a:solidFill>
              </a:rPr>
              <a:t>связка блоков</a:t>
            </a:r>
            <a:r>
              <a:rPr lang="ru-RU" i="1" dirty="0">
                <a:solidFill>
                  <a:srgbClr val="FF0066"/>
                </a:solidFill>
              </a:rPr>
              <a:t> в стандарте ISO/IEC 10116.</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70150"/>
            <a:ext cx="8001000" cy="4270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630238" indent="-630238" algn="l">
              <a:buFontTx/>
              <a:buAutoNum type="alphaLcParenR" startAt="4"/>
            </a:pPr>
            <a:endParaRPr lang="ru-RU">
              <a:solidFill>
                <a:srgbClr val="000099"/>
              </a:solidFill>
            </a:endParaRPr>
          </a:p>
        </p:txBody>
      </p:sp>
      <p:sp>
        <p:nvSpPr>
          <p:cNvPr id="119813" name="Text Box 5"/>
          <p:cNvSpPr txBox="1">
            <a:spLocks noChangeArrowheads="1"/>
          </p:cNvSpPr>
          <p:nvPr/>
        </p:nvSpPr>
        <p:spPr bwMode="auto">
          <a:xfrm>
            <a:off x="971550" y="895350"/>
            <a:ext cx="7921625" cy="553997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500"/>
              </a:lnSpc>
            </a:pPr>
            <a:r>
              <a:rPr lang="ru-RU" sz="3000" i="1" dirty="0">
                <a:solidFill>
                  <a:srgbClr val="FF0066"/>
                </a:solidFill>
              </a:rPr>
              <a:t>Однозначность уникального числа</a:t>
            </a:r>
            <a:r>
              <a:rPr lang="ru-RU" sz="3000" dirty="0">
                <a:solidFill>
                  <a:srgbClr val="000099"/>
                </a:solidFill>
              </a:rPr>
              <a:t>, не формируемого претендентом, может быть гарантирована путём объединения этого числа с данными, которые уникальны для претендента (например, его собственный УИД</a:t>
            </a:r>
            <a:r>
              <a:rPr lang="ru-RU" sz="3000" dirty="0" smtClean="0">
                <a:solidFill>
                  <a:srgbClr val="000099"/>
                </a:solidFill>
              </a:rPr>
              <a:t>). Для </a:t>
            </a:r>
            <a:r>
              <a:rPr lang="ru-RU" sz="3000" dirty="0">
                <a:solidFill>
                  <a:srgbClr val="000099"/>
                </a:solidFill>
              </a:rPr>
              <a:t>генерирования уникального числа возможно использование различных комбинаций методов его </a:t>
            </a:r>
            <a:r>
              <a:rPr lang="ru-RU" sz="3000" dirty="0" smtClean="0">
                <a:solidFill>
                  <a:srgbClr val="000099"/>
                </a:solidFill>
              </a:rPr>
              <a:t>генерирования. К </a:t>
            </a:r>
            <a:r>
              <a:rPr lang="ru-RU" sz="3000" dirty="0">
                <a:solidFill>
                  <a:srgbClr val="000099"/>
                </a:solidFill>
              </a:rPr>
              <a:t>функциям преобразования (</a:t>
            </a:r>
            <a:r>
              <a:rPr lang="en-US" sz="3000" i="1" dirty="0">
                <a:solidFill>
                  <a:srgbClr val="000099"/>
                </a:solidFill>
              </a:rPr>
              <a:t>F</a:t>
            </a:r>
            <a:r>
              <a:rPr lang="ru-RU" sz="3000" dirty="0">
                <a:solidFill>
                  <a:srgbClr val="000099"/>
                </a:solidFill>
              </a:rPr>
              <a:t>) относятся следующие: </a:t>
            </a:r>
          </a:p>
        </p:txBody>
      </p:sp>
    </p:spTree>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028700"/>
            <a:ext cx="8001000" cy="51816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0000"/>
              </a:lnSpc>
              <a:spcBef>
                <a:spcPct val="5000"/>
              </a:spcBef>
              <a:buClr>
                <a:srgbClr val="FF0066"/>
              </a:buClr>
              <a:buSzPct val="80000"/>
              <a:buFont typeface="Wingdings" pitchFamily="2" charset="2"/>
              <a:buAutoNum type="alphaLcParenR"/>
            </a:pPr>
            <a:r>
              <a:rPr lang="ru-RU" sz="2500" i="1" dirty="0">
                <a:solidFill>
                  <a:srgbClr val="FF0066"/>
                </a:solidFill>
              </a:rPr>
              <a:t>ОНФ</a:t>
            </a:r>
            <a:r>
              <a:rPr lang="ru-RU" sz="2500" dirty="0">
                <a:solidFill>
                  <a:srgbClr val="000099"/>
                </a:solidFill>
              </a:rPr>
              <a:t>. Уникальное число, предъявляемая </a:t>
            </a:r>
            <a:r>
              <a:rPr lang="ru-RU" sz="2500" dirty="0" smtClean="0">
                <a:solidFill>
                  <a:srgbClr val="000099"/>
                </a:solidFill>
              </a:rPr>
              <a:t>ВИАУ </a:t>
            </a:r>
            <a:r>
              <a:rPr lang="ru-RU" sz="2500" dirty="0">
                <a:solidFill>
                  <a:srgbClr val="000099"/>
                </a:solidFill>
              </a:rPr>
              <a:t>и, дополнительно, УИД преобразуются с помощью ОНФ. Уникальное число также передаётся проверяющей стороне, которая может провести аналогичное преобразование;</a:t>
            </a:r>
          </a:p>
          <a:p>
            <a:pPr marL="358775" indent="-358775" algn="l">
              <a:lnSpc>
                <a:spcPct val="90000"/>
              </a:lnSpc>
              <a:spcBef>
                <a:spcPct val="5000"/>
              </a:spcBef>
              <a:buClr>
                <a:srgbClr val="FF0066"/>
              </a:buClr>
              <a:buSzPct val="80000"/>
              <a:buFont typeface="Wingdings" pitchFamily="2" charset="2"/>
              <a:buAutoNum type="alphaLcParenR"/>
            </a:pPr>
            <a:r>
              <a:rPr lang="ru-RU" sz="2500" i="1" dirty="0">
                <a:solidFill>
                  <a:srgbClr val="FF0066"/>
                </a:solidFill>
              </a:rPr>
              <a:t>асимметричный алгоритм</a:t>
            </a:r>
            <a:r>
              <a:rPr lang="ru-RU" sz="2500" dirty="0">
                <a:solidFill>
                  <a:srgbClr val="000099"/>
                </a:solidFill>
              </a:rPr>
              <a:t>. Если предъявляемая </a:t>
            </a:r>
            <a:r>
              <a:rPr lang="ru-RU" sz="2500" dirty="0" smtClean="0">
                <a:solidFill>
                  <a:srgbClr val="000099"/>
                </a:solidFill>
              </a:rPr>
              <a:t>ВИАУ </a:t>
            </a:r>
            <a:r>
              <a:rPr lang="ru-RU" sz="2500" dirty="0">
                <a:solidFill>
                  <a:srgbClr val="000099"/>
                </a:solidFill>
              </a:rPr>
              <a:t>представляет собой закрытый ключ, то уникальное число подписывается с помощью закрытого ключа;</a:t>
            </a:r>
          </a:p>
          <a:p>
            <a:pPr marL="358775" indent="-358775" algn="l">
              <a:lnSpc>
                <a:spcPct val="90000"/>
              </a:lnSpc>
              <a:spcBef>
                <a:spcPct val="5000"/>
              </a:spcBef>
              <a:buClr>
                <a:srgbClr val="FF0066"/>
              </a:buClr>
              <a:buSzPct val="80000"/>
              <a:buFont typeface="Wingdings" pitchFamily="2" charset="2"/>
              <a:buAutoNum type="alphaLcParenR"/>
            </a:pPr>
            <a:r>
              <a:rPr lang="ru-RU" sz="2500" i="1" dirty="0">
                <a:solidFill>
                  <a:srgbClr val="FF0066"/>
                </a:solidFill>
              </a:rPr>
              <a:t>симметричный алгоритм</a:t>
            </a:r>
            <a:r>
              <a:rPr lang="ru-RU" sz="2500" dirty="0">
                <a:solidFill>
                  <a:srgbClr val="000099"/>
                </a:solidFill>
              </a:rPr>
              <a:t>. Если предъявляемая </a:t>
            </a:r>
            <a:r>
              <a:rPr lang="ru-RU" sz="2500" dirty="0" smtClean="0">
                <a:solidFill>
                  <a:srgbClr val="000099"/>
                </a:solidFill>
              </a:rPr>
              <a:t>ВИАУ </a:t>
            </a:r>
            <a:r>
              <a:rPr lang="ru-RU" sz="2500" dirty="0">
                <a:solidFill>
                  <a:srgbClr val="000099"/>
                </a:solidFill>
              </a:rPr>
              <a:t>представляет собой секретный ключ, то уникальное число зашифровывается с помощью секретного ключа.</a:t>
            </a:r>
          </a:p>
        </p:txBody>
      </p:sp>
    </p:spTree>
  </p:cSld>
  <p:clrMapOvr>
    <a:masterClrMapping/>
  </p:clrMapOvr>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70150"/>
            <a:ext cx="8001000" cy="4270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630238" indent="-630238" algn="l">
              <a:buFontTx/>
              <a:buAutoNum type="alphaLcParenR" startAt="4"/>
            </a:pPr>
            <a:endParaRPr lang="ru-RU">
              <a:solidFill>
                <a:srgbClr val="000099"/>
              </a:solidFill>
            </a:endParaRPr>
          </a:p>
        </p:txBody>
      </p:sp>
      <p:sp>
        <p:nvSpPr>
          <p:cNvPr id="122884" name="Text Box 4"/>
          <p:cNvSpPr txBox="1">
            <a:spLocks noChangeArrowheads="1"/>
          </p:cNvSpPr>
          <p:nvPr/>
        </p:nvSpPr>
        <p:spPr bwMode="auto">
          <a:xfrm>
            <a:off x="927100" y="1314450"/>
            <a:ext cx="8010525" cy="4572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i="1">
                <a:solidFill>
                  <a:srgbClr val="FF0066"/>
                </a:solidFill>
              </a:rPr>
              <a:t>Этот подкласс способов применим для процедур аутентификации источника данных и взаимодействующей стороны (объекта).</a:t>
            </a:r>
          </a:p>
          <a:p>
            <a:r>
              <a:rPr lang="ru-RU" sz="3000">
                <a:solidFill>
                  <a:srgbClr val="000099"/>
                </a:solidFill>
              </a:rPr>
              <a:t>Средство формирования генерирует уникальное число. Затем оно осуществляет процедуру зашифрования, используя следующие параметры в качестве входных данных:</a:t>
            </a:r>
          </a:p>
        </p:txBody>
      </p:sp>
    </p:spTree>
  </p:cSld>
  <p:clrMapOvr>
    <a:masterClrMapping/>
  </p:clrMapOvr>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117600"/>
            <a:ext cx="8001000" cy="315471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ts val="3800"/>
              </a:lnSpc>
              <a:spcBef>
                <a:spcPts val="600"/>
              </a:spcBef>
              <a:buClr>
                <a:srgbClr val="FF0066"/>
              </a:buClr>
              <a:buSzPct val="80000"/>
              <a:buFont typeface="Wingdings" pitchFamily="2" charset="2"/>
              <a:buChar char="q"/>
            </a:pPr>
            <a:r>
              <a:rPr lang="ru-RU" sz="3200" dirty="0">
                <a:solidFill>
                  <a:srgbClr val="000099"/>
                </a:solidFill>
              </a:rPr>
              <a:t>уникальное число;</a:t>
            </a:r>
          </a:p>
          <a:p>
            <a:pPr marL="533400" indent="-533400" algn="l">
              <a:lnSpc>
                <a:spcPts val="3800"/>
              </a:lnSpc>
              <a:spcBef>
                <a:spcPts val="600"/>
              </a:spcBef>
              <a:buClr>
                <a:srgbClr val="FF0066"/>
              </a:buClr>
              <a:buSzPct val="80000"/>
              <a:buFont typeface="Wingdings" pitchFamily="2" charset="2"/>
              <a:buChar char="q"/>
            </a:pPr>
            <a:r>
              <a:rPr lang="ru-RU" sz="3200" dirty="0">
                <a:solidFill>
                  <a:srgbClr val="000099"/>
                </a:solidFill>
              </a:rPr>
              <a:t>предъявляемая </a:t>
            </a:r>
            <a:r>
              <a:rPr lang="ru-RU" sz="3200" dirty="0" smtClean="0">
                <a:solidFill>
                  <a:srgbClr val="000099"/>
                </a:solidFill>
              </a:rPr>
              <a:t>ВИАУ;</a:t>
            </a:r>
            <a:endParaRPr lang="ru-RU" sz="3200" dirty="0">
              <a:solidFill>
                <a:srgbClr val="000099"/>
              </a:solidFill>
            </a:endParaRPr>
          </a:p>
          <a:p>
            <a:pPr marL="533400" indent="-533400" algn="l">
              <a:lnSpc>
                <a:spcPts val="3800"/>
              </a:lnSpc>
              <a:spcBef>
                <a:spcPts val="600"/>
              </a:spcBef>
              <a:buClr>
                <a:srgbClr val="FF0066"/>
              </a:buClr>
              <a:buSzPct val="80000"/>
              <a:buFont typeface="Wingdings" pitchFamily="2" charset="2"/>
              <a:buChar char="q"/>
            </a:pPr>
            <a:r>
              <a:rPr lang="ru-RU" sz="3200" dirty="0">
                <a:solidFill>
                  <a:srgbClr val="000099"/>
                </a:solidFill>
              </a:rPr>
              <a:t>УИД (дополнительно);</a:t>
            </a:r>
          </a:p>
          <a:p>
            <a:pPr marL="533400" indent="-533400" algn="l">
              <a:lnSpc>
                <a:spcPts val="3800"/>
              </a:lnSpc>
              <a:spcBef>
                <a:spcPts val="600"/>
              </a:spcBef>
              <a:buClr>
                <a:srgbClr val="FF0066"/>
              </a:buClr>
              <a:buSzPct val="80000"/>
              <a:buFont typeface="Wingdings" pitchFamily="2" charset="2"/>
              <a:buChar char="q"/>
            </a:pPr>
            <a:r>
              <a:rPr lang="ru-RU" sz="3200" dirty="0">
                <a:solidFill>
                  <a:srgbClr val="000099"/>
                </a:solidFill>
              </a:rPr>
              <a:t>цифровой отпечаток (при аутентификации источника данных).</a:t>
            </a:r>
          </a:p>
        </p:txBody>
      </p:sp>
      <p:sp>
        <p:nvSpPr>
          <p:cNvPr id="123909" name="Text Box 5"/>
          <p:cNvSpPr txBox="1">
            <a:spLocks noChangeArrowheads="1"/>
          </p:cNvSpPr>
          <p:nvPr/>
        </p:nvSpPr>
        <p:spPr bwMode="auto">
          <a:xfrm>
            <a:off x="927100" y="4318000"/>
            <a:ext cx="8010525" cy="156966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dirty="0">
                <a:solidFill>
                  <a:srgbClr val="000099"/>
                </a:solidFill>
              </a:rPr>
              <a:t>А после зашифрования оно формирует </a:t>
            </a:r>
            <a:r>
              <a:rPr lang="ru-RU" sz="3400" dirty="0" smtClean="0">
                <a:solidFill>
                  <a:srgbClr val="000099"/>
                </a:solidFill>
              </a:rPr>
              <a:t>ВИАУ </a:t>
            </a:r>
            <a:r>
              <a:rPr lang="ru-RU" sz="3400" dirty="0">
                <a:solidFill>
                  <a:srgbClr val="000099"/>
                </a:solidFill>
              </a:rPr>
              <a:t>для </a:t>
            </a:r>
            <a:r>
              <a:rPr lang="ru-RU" sz="3400" dirty="0" smtClean="0">
                <a:solidFill>
                  <a:srgbClr val="000099"/>
                </a:solidFill>
              </a:rPr>
              <a:t>обмена</a:t>
            </a:r>
          </a:p>
          <a:p>
            <a:r>
              <a:rPr lang="ru-RU" sz="3400" dirty="0" smtClean="0">
                <a:solidFill>
                  <a:srgbClr val="000099"/>
                </a:solidFill>
              </a:rPr>
              <a:t>(</a:t>
            </a:r>
            <a:r>
              <a:rPr lang="ru-RU" sz="3400" dirty="0">
                <a:solidFill>
                  <a:srgbClr val="000099"/>
                </a:solidFill>
              </a:rPr>
              <a:t>рис</a:t>
            </a:r>
            <a:r>
              <a:rPr lang="ru-RU" sz="3400" dirty="0" smtClean="0">
                <a:solidFill>
                  <a:srgbClr val="000099"/>
                </a:solidFill>
              </a:rPr>
              <a:t>. 3.12). </a:t>
            </a:r>
            <a:endParaRPr lang="ru-RU" sz="3400" dirty="0">
              <a:solidFill>
                <a:srgbClr val="000099"/>
              </a:solidFill>
            </a:endParaRPr>
          </a:p>
        </p:txBody>
      </p:sp>
    </p:spTree>
  </p:cSld>
  <p:clrMapOvr>
    <a:masterClrMapping/>
  </p:clrMapOvr>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971550" y="5340350"/>
            <a:ext cx="7921625" cy="110799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b="1" dirty="0">
                <a:solidFill>
                  <a:srgbClr val="CC0000"/>
                </a:solidFill>
              </a:rPr>
              <a:t>Рис</a:t>
            </a:r>
            <a:r>
              <a:rPr lang="ru-RU" sz="2400" b="1" dirty="0" smtClean="0">
                <a:solidFill>
                  <a:srgbClr val="CC0000"/>
                </a:solidFill>
              </a:rPr>
              <a:t>. 3.12. </a:t>
            </a:r>
            <a:r>
              <a:rPr lang="ru-RU" sz="2400" b="1" dirty="0">
                <a:solidFill>
                  <a:srgbClr val="CC0000"/>
                </a:solidFill>
              </a:rPr>
              <a:t>Подкласс класса «3» — способ, основанный на применении уникальных чисел </a:t>
            </a:r>
          </a:p>
        </p:txBody>
      </p:sp>
      <p:sp>
        <p:nvSpPr>
          <p:cNvPr id="299011"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84016" name="Group 48"/>
          <p:cNvGrpSpPr>
            <a:grpSpLocks/>
          </p:cNvGrpSpPr>
          <p:nvPr/>
        </p:nvGrpSpPr>
        <p:grpSpPr bwMode="auto">
          <a:xfrm>
            <a:off x="881063" y="1314450"/>
            <a:ext cx="8056562" cy="3671888"/>
            <a:chOff x="555" y="629"/>
            <a:chExt cx="5075" cy="2313"/>
          </a:xfrm>
        </p:grpSpPr>
        <p:sp>
          <p:nvSpPr>
            <p:cNvPr id="84009" name="AutoShape 41"/>
            <p:cNvSpPr>
              <a:spLocks noChangeArrowheads="1"/>
            </p:cNvSpPr>
            <p:nvPr/>
          </p:nvSpPr>
          <p:spPr bwMode="auto">
            <a:xfrm flipH="1">
              <a:off x="4439" y="1273"/>
              <a:ext cx="936" cy="949"/>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84010" name="AutoShape 42"/>
            <p:cNvSpPr>
              <a:spLocks noChangeArrowheads="1"/>
            </p:cNvSpPr>
            <p:nvPr/>
          </p:nvSpPr>
          <p:spPr bwMode="auto">
            <a:xfrm>
              <a:off x="838" y="1273"/>
              <a:ext cx="936" cy="949"/>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84011" name="Text Box 43"/>
            <p:cNvSpPr txBox="1">
              <a:spLocks noChangeArrowheads="1"/>
            </p:cNvSpPr>
            <p:nvPr/>
          </p:nvSpPr>
          <p:spPr bwMode="auto">
            <a:xfrm>
              <a:off x="555" y="2339"/>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84012" name="Text Box 44"/>
            <p:cNvSpPr txBox="1">
              <a:spLocks noChangeArrowheads="1"/>
            </p:cNvSpPr>
            <p:nvPr/>
          </p:nvSpPr>
          <p:spPr bwMode="auto">
            <a:xfrm>
              <a:off x="1774" y="629"/>
              <a:ext cx="2609" cy="104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400" dirty="0">
                  <a:solidFill>
                    <a:srgbClr val="0033CC"/>
                  </a:solidFill>
                  <a:latin typeface="Arial" charset="0"/>
                  <a:cs typeface="Arial" charset="0"/>
                </a:rPr>
                <a:t>Запрос аутентификации, УИД, [уникальное число]</a:t>
              </a:r>
              <a:endParaRPr lang="en-US" sz="2400" i="1" dirty="0">
                <a:solidFill>
                  <a:srgbClr val="0033CC"/>
                </a:solidFill>
                <a:latin typeface="Arial" charset="0"/>
                <a:cs typeface="Arial" charset="0"/>
              </a:endParaRPr>
            </a:p>
            <a:p>
              <a:pPr>
                <a:lnSpc>
                  <a:spcPct val="90000"/>
                </a:lnSpc>
              </a:pPr>
              <a:r>
                <a:rPr lang="en-US" sz="2400" i="1" dirty="0">
                  <a:solidFill>
                    <a:srgbClr val="0033CC"/>
                  </a:solidFill>
                  <a:latin typeface="Arial" charset="0"/>
                  <a:cs typeface="Arial" charset="0"/>
                </a:rPr>
                <a:t>F</a:t>
              </a:r>
              <a:r>
                <a:rPr lang="ru-RU" sz="2400" dirty="0">
                  <a:solidFill>
                    <a:srgbClr val="0033CC"/>
                  </a:solidFill>
                  <a:latin typeface="Arial" charset="0"/>
                  <a:cs typeface="Arial" charset="0"/>
                </a:rPr>
                <a:t>(предъявляемая </a:t>
              </a:r>
              <a:r>
                <a:rPr lang="ru-RU" sz="2400" dirty="0" smtClean="0">
                  <a:solidFill>
                    <a:srgbClr val="0033CC"/>
                  </a:solidFill>
                  <a:latin typeface="Arial" charset="0"/>
                  <a:cs typeface="Arial" charset="0"/>
                </a:rPr>
                <a:t>ВИАУ, </a:t>
              </a:r>
              <a:r>
                <a:rPr lang="ru-RU" sz="2400" dirty="0">
                  <a:solidFill>
                    <a:srgbClr val="0033CC"/>
                  </a:solidFill>
                  <a:latin typeface="Arial" charset="0"/>
                  <a:cs typeface="Arial" charset="0"/>
                </a:rPr>
                <a:t>уникальное число, [УИД], [цифровой отпечаток]) </a:t>
              </a:r>
            </a:p>
          </p:txBody>
        </p:sp>
        <p:sp>
          <p:nvSpPr>
            <p:cNvPr id="84013" name="AutoShape 45"/>
            <p:cNvSpPr>
              <a:spLocks/>
            </p:cNvSpPr>
            <p:nvPr/>
          </p:nvSpPr>
          <p:spPr bwMode="auto">
            <a:xfrm>
              <a:off x="2568" y="1929"/>
              <a:ext cx="1645" cy="258"/>
            </a:xfrm>
            <a:prstGeom prst="borderCallout2">
              <a:avLst>
                <a:gd name="adj1" fmla="val 27907"/>
                <a:gd name="adj2" fmla="val -2917"/>
                <a:gd name="adj3" fmla="val 27907"/>
                <a:gd name="adj4" fmla="val -13435"/>
                <a:gd name="adj5" fmla="val -65505"/>
                <a:gd name="adj6" fmla="val -20792"/>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400" b="1" i="1">
                  <a:solidFill>
                    <a:srgbClr val="FF3300"/>
                  </a:solidFill>
                  <a:latin typeface="Arial" charset="0"/>
                  <a:cs typeface="Arial" charset="0"/>
                </a:rPr>
                <a:t>Одна итерация</a:t>
              </a:r>
              <a:endParaRPr lang="ru-RU" sz="2400" b="1">
                <a:solidFill>
                  <a:srgbClr val="FF3300"/>
                </a:solidFill>
                <a:latin typeface="Arial" charset="0"/>
                <a:cs typeface="Arial" charset="0"/>
              </a:endParaRPr>
            </a:p>
          </p:txBody>
        </p:sp>
        <p:sp>
          <p:nvSpPr>
            <p:cNvPr id="84014" name="Text Box 46"/>
            <p:cNvSpPr txBox="1">
              <a:spLocks noChangeArrowheads="1"/>
            </p:cNvSpPr>
            <p:nvPr/>
          </p:nvSpPr>
          <p:spPr bwMode="auto">
            <a:xfrm>
              <a:off x="4127" y="2266"/>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84015" name="Line 47"/>
            <p:cNvSpPr>
              <a:spLocks noChangeShapeType="1"/>
            </p:cNvSpPr>
            <p:nvPr/>
          </p:nvSpPr>
          <p:spPr bwMode="auto">
            <a:xfrm>
              <a:off x="1689" y="1755"/>
              <a:ext cx="2835" cy="0"/>
            </a:xfrm>
            <a:prstGeom prst="line">
              <a:avLst/>
            </a:prstGeom>
            <a:noFill/>
            <a:ln w="57150">
              <a:solidFill>
                <a:srgbClr val="0033CC"/>
              </a:solidFill>
              <a:miter lim="800000"/>
              <a:headEnd/>
              <a:tailEnd type="triangle" w="lg" len="lg"/>
            </a:ln>
            <a:effectLst/>
          </p:spPr>
          <p:txBody>
            <a:bodyPr wrap="none"/>
            <a:lstStyle/>
            <a:p>
              <a:endParaRPr lang="ru-RU"/>
            </a:p>
          </p:txBody>
        </p:sp>
      </p:grpSp>
    </p:spTree>
  </p:cSld>
  <p:clrMapOvr>
    <a:masterClrMapping/>
  </p:clrMapOvr>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70150"/>
            <a:ext cx="8001000" cy="4270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630238" indent="-630238" algn="l">
              <a:buFontTx/>
              <a:buAutoNum type="alphaLcParenR" startAt="4"/>
            </a:pPr>
            <a:endParaRPr lang="ru-RU">
              <a:solidFill>
                <a:srgbClr val="000099"/>
              </a:solidFill>
            </a:endParaRPr>
          </a:p>
        </p:txBody>
      </p:sp>
      <p:sp>
        <p:nvSpPr>
          <p:cNvPr id="125956" name="Text Box 4"/>
          <p:cNvSpPr txBox="1">
            <a:spLocks noChangeArrowheads="1"/>
          </p:cNvSpPr>
          <p:nvPr/>
        </p:nvSpPr>
        <p:spPr bwMode="auto">
          <a:xfrm>
            <a:off x="927100" y="939800"/>
            <a:ext cx="8010525" cy="534184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pPr>
            <a:r>
              <a:rPr lang="ru-RU" sz="3400" i="1" dirty="0">
                <a:solidFill>
                  <a:srgbClr val="FF0066"/>
                </a:solidFill>
              </a:rPr>
              <a:t>Средство проверки</a:t>
            </a:r>
            <a:r>
              <a:rPr lang="ru-RU" sz="3400" dirty="0">
                <a:solidFill>
                  <a:srgbClr val="000099"/>
                </a:solidFill>
              </a:rPr>
              <a:t> расшифровывает и проверяет </a:t>
            </a:r>
            <a:r>
              <a:rPr lang="ru-RU" sz="3400" dirty="0" smtClean="0">
                <a:solidFill>
                  <a:srgbClr val="000099"/>
                </a:solidFill>
              </a:rPr>
              <a:t>ВИАУ </a:t>
            </a:r>
            <a:r>
              <a:rPr lang="ru-RU" sz="3400" dirty="0">
                <a:solidFill>
                  <a:srgbClr val="000099"/>
                </a:solidFill>
              </a:rPr>
              <a:t>для обмена на предмет её подлинности, используя для этого проверочную </a:t>
            </a:r>
            <a:r>
              <a:rPr lang="ru-RU" sz="3400" dirty="0" smtClean="0">
                <a:solidFill>
                  <a:srgbClr val="000099"/>
                </a:solidFill>
              </a:rPr>
              <a:t>ВИАУ, </a:t>
            </a:r>
            <a:r>
              <a:rPr lang="ru-RU" sz="3400" dirty="0">
                <a:solidFill>
                  <a:srgbClr val="000099"/>
                </a:solidFill>
              </a:rPr>
              <a:t>как это определено для класса «1». Также оно проверяет полученное уникальное число на предмет его возможного более раннего приёма.</a:t>
            </a:r>
          </a:p>
        </p:txBody>
      </p:sp>
    </p:spTree>
  </p:cSld>
  <p:clrMapOvr>
    <a:masterClrMapping/>
  </p:clrMapOvr>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70150"/>
            <a:ext cx="8001000" cy="4270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630238" indent="-630238" algn="l">
              <a:buFontTx/>
              <a:buAutoNum type="alphaLcParenR" startAt="4"/>
            </a:pPr>
            <a:endParaRPr lang="ru-RU">
              <a:solidFill>
                <a:srgbClr val="000099"/>
              </a:solidFill>
            </a:endParaRPr>
          </a:p>
        </p:txBody>
      </p:sp>
      <p:sp>
        <p:nvSpPr>
          <p:cNvPr id="128004" name="Text Box 4"/>
          <p:cNvSpPr txBox="1">
            <a:spLocks noChangeArrowheads="1"/>
          </p:cNvSpPr>
          <p:nvPr/>
        </p:nvSpPr>
        <p:spPr bwMode="auto">
          <a:xfrm>
            <a:off x="927100" y="1223963"/>
            <a:ext cx="8010525" cy="497059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400" dirty="0">
                <a:solidFill>
                  <a:srgbClr val="000099"/>
                </a:solidFill>
              </a:rPr>
              <a:t>Если такое число было принято ранее, то имеет место повторная передача. Кроме этого, </a:t>
            </a:r>
            <a:r>
              <a:rPr lang="ru-RU" sz="3400" i="1" dirty="0">
                <a:solidFill>
                  <a:srgbClr val="FF0066"/>
                </a:solidFill>
              </a:rPr>
              <a:t>при аутентификации источника данных</a:t>
            </a:r>
            <a:r>
              <a:rPr lang="ru-RU" sz="3400" dirty="0">
                <a:solidFill>
                  <a:srgbClr val="000099"/>
                </a:solidFill>
              </a:rPr>
              <a:t> цифровой отпечаток, переданный в составе </a:t>
            </a:r>
            <a:r>
              <a:rPr lang="ru-RU" sz="3400" dirty="0" smtClean="0">
                <a:solidFill>
                  <a:srgbClr val="000099"/>
                </a:solidFill>
              </a:rPr>
              <a:t>ВИАУ </a:t>
            </a:r>
            <a:r>
              <a:rPr lang="ru-RU" sz="3400" dirty="0">
                <a:solidFill>
                  <a:srgbClr val="000099"/>
                </a:solidFill>
              </a:rPr>
              <a:t>для обмена, сравнивается с вновь сгенерированным отпечатком по последовательности принятых данных.</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285875"/>
            <a:ext cx="8001000" cy="11287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800"/>
              </a:lnSpc>
              <a:spcBef>
                <a:spcPts val="1200"/>
              </a:spcBef>
              <a:buClr>
                <a:srgbClr val="FF0066"/>
              </a:buClr>
              <a:buSzPct val="80000"/>
              <a:buFont typeface="Wingdings" pitchFamily="2" charset="2"/>
              <a:buChar char="q"/>
              <a:defRPr/>
            </a:pPr>
            <a:r>
              <a:rPr lang="ru-RU" sz="3400" dirty="0">
                <a:solidFill>
                  <a:srgbClr val="000099"/>
                </a:solidFill>
              </a:rPr>
              <a:t>интерактивный сертификат;</a:t>
            </a:r>
          </a:p>
          <a:p>
            <a:pPr marL="539750" indent="-539750" algn="l">
              <a:lnSpc>
                <a:spcPts val="3800"/>
              </a:lnSpc>
              <a:spcBef>
                <a:spcPts val="1200"/>
              </a:spcBef>
              <a:buClr>
                <a:srgbClr val="FF0066"/>
              </a:buClr>
              <a:buSzPct val="80000"/>
              <a:buFont typeface="Wingdings" pitchFamily="2" charset="2"/>
              <a:buChar char="q"/>
              <a:defRPr/>
            </a:pPr>
            <a:r>
              <a:rPr lang="ru-RU" sz="3400" dirty="0">
                <a:solidFill>
                  <a:srgbClr val="000099"/>
                </a:solidFill>
              </a:rPr>
              <a:t>независимый сертификат.</a:t>
            </a:r>
          </a:p>
        </p:txBody>
      </p:sp>
      <p:sp>
        <p:nvSpPr>
          <p:cNvPr id="4" name="Text Box 2"/>
          <p:cNvSpPr txBox="1">
            <a:spLocks noChangeArrowheads="1"/>
          </p:cNvSpPr>
          <p:nvPr/>
        </p:nvSpPr>
        <p:spPr bwMode="auto">
          <a:xfrm>
            <a:off x="928688" y="2714625"/>
            <a:ext cx="8001000" cy="34909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600" dirty="0">
                <a:solidFill>
                  <a:srgbClr val="000099"/>
                </a:solidFill>
              </a:rPr>
              <a:t>Часть или вся </a:t>
            </a:r>
            <a:r>
              <a:rPr lang="ru-RU" sz="3600" dirty="0" smtClean="0">
                <a:solidFill>
                  <a:srgbClr val="000099"/>
                </a:solidFill>
              </a:rPr>
              <a:t>ВИАУ </a:t>
            </a:r>
            <a:r>
              <a:rPr lang="ru-RU" sz="3600" dirty="0">
                <a:solidFill>
                  <a:srgbClr val="000099"/>
                </a:solidFill>
              </a:rPr>
              <a:t>для обмена, транспортируемая в рамках одной итерации информационного обмена, </a:t>
            </a:r>
            <a:r>
              <a:rPr lang="ru-RU" sz="3600" i="1" dirty="0">
                <a:solidFill>
                  <a:srgbClr val="FF0066"/>
                </a:solidFill>
              </a:rPr>
              <a:t>может быть представлена в форме маркера безопасности</a:t>
            </a:r>
            <a:r>
              <a:rPr lang="ru-RU" sz="3600" dirty="0">
                <a:solidFill>
                  <a:srgbClr val="000099"/>
                </a:solidFill>
              </a:rPr>
              <a:t>.</a:t>
            </a:r>
          </a:p>
        </p:txBody>
      </p:sp>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28675"/>
            <a:ext cx="8388350" cy="219290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2800"/>
              </a:lnSpc>
              <a:spcBef>
                <a:spcPts val="0"/>
              </a:spcBef>
            </a:pPr>
            <a:r>
              <a:rPr lang="ru-RU" b="1" i="1" dirty="0">
                <a:solidFill>
                  <a:srgbClr val="FF0000"/>
                </a:solidFill>
                <a:latin typeface="Arial" charset="0"/>
                <a:cs typeface="Arial" charset="0"/>
              </a:rPr>
              <a:t>4.1.5. Класс «4» (защищён от вскрытия и атак типа «повторная передача» со стороны одного и того же или различных проверяющих субъектов)</a:t>
            </a:r>
          </a:p>
          <a:p>
            <a:pPr>
              <a:lnSpc>
                <a:spcPts val="2800"/>
              </a:lnSpc>
              <a:spcBef>
                <a:spcPts val="300"/>
              </a:spcBef>
            </a:pPr>
            <a:r>
              <a:rPr lang="ru-RU" sz="2600" b="1" i="1" dirty="0">
                <a:solidFill>
                  <a:srgbClr val="FF0000"/>
                </a:solidFill>
                <a:latin typeface="Arial" charset="0"/>
                <a:cs typeface="Arial" charset="0"/>
              </a:rPr>
              <a:t>4.1.5.1. Подкласс “4а” — способы, </a:t>
            </a:r>
            <a:r>
              <a:rPr lang="ru-RU" sz="2600" b="1" i="1" dirty="0" smtClean="0">
                <a:solidFill>
                  <a:srgbClr val="FF0000"/>
                </a:solidFill>
                <a:latin typeface="Arial" charset="0"/>
                <a:cs typeface="Arial" charset="0"/>
              </a:rPr>
              <a:t>основанные</a:t>
            </a:r>
          </a:p>
          <a:p>
            <a:pPr>
              <a:lnSpc>
                <a:spcPts val="2800"/>
              </a:lnSpc>
              <a:spcBef>
                <a:spcPts val="0"/>
              </a:spcBef>
            </a:pPr>
            <a:r>
              <a:rPr lang="ru-RU" sz="2600" b="1" i="1" dirty="0" smtClean="0">
                <a:solidFill>
                  <a:srgbClr val="FF0000"/>
                </a:solidFill>
                <a:latin typeface="Arial" charset="0"/>
                <a:cs typeface="Arial" charset="0"/>
              </a:rPr>
              <a:t>на </a:t>
            </a:r>
            <a:r>
              <a:rPr lang="ru-RU" sz="2600" b="1" i="1" dirty="0">
                <a:solidFill>
                  <a:srgbClr val="FF0000"/>
                </a:solidFill>
                <a:latin typeface="Arial" charset="0"/>
                <a:cs typeface="Arial" charset="0"/>
              </a:rPr>
              <a:t>использовании уникальных чисел</a:t>
            </a:r>
            <a:r>
              <a:rPr lang="ru-RU" sz="2600" dirty="0">
                <a:solidFill>
                  <a:srgbClr val="FF0000"/>
                </a:solidFill>
                <a:latin typeface="Arial" charset="0"/>
                <a:cs typeface="Arial" charset="0"/>
              </a:rPr>
              <a:t>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3117850"/>
            <a:ext cx="8001000" cy="31750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Этот подкласс способов идентичен классу «3»</a:t>
            </a:r>
            <a:r>
              <a:rPr lang="ru-RU" sz="2600" dirty="0">
                <a:solidFill>
                  <a:srgbClr val="000099"/>
                </a:solidFill>
              </a:rPr>
              <a:t>, за исключением того, элемент данных, содержащий уникальный для конкретной проверяющей стороны параметр, включается в данные для обмена в качестве входных данных при реализации функции преобразования. Это повышает уровень защищённости.</a:t>
            </a:r>
          </a:p>
        </p:txBody>
      </p:sp>
    </p:spTree>
  </p:cSld>
  <p:clrMapOvr>
    <a:masterClrMapping/>
  </p:clrMapOvr>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95350"/>
            <a:ext cx="8388350" cy="66684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2600"/>
              </a:lnSpc>
              <a:spcBef>
                <a:spcPts val="0"/>
              </a:spcBef>
            </a:pPr>
            <a:r>
              <a:rPr lang="ru-RU" sz="2600" b="1" i="1" dirty="0">
                <a:solidFill>
                  <a:srgbClr val="FF0000"/>
                </a:solidFill>
                <a:latin typeface="Arial" charset="0"/>
                <a:cs typeface="Arial" charset="0"/>
              </a:rPr>
              <a:t>4.1.5.2. Подкласс “4</a:t>
            </a:r>
            <a:r>
              <a:rPr lang="en-US" sz="2600" b="1" i="1" dirty="0">
                <a:solidFill>
                  <a:srgbClr val="FF0000"/>
                </a:solidFill>
                <a:latin typeface="Arial" charset="0"/>
                <a:cs typeface="Arial" charset="0"/>
              </a:rPr>
              <a:t>b</a:t>
            </a:r>
            <a:r>
              <a:rPr lang="ru-RU" sz="2600" b="1" i="1" dirty="0">
                <a:solidFill>
                  <a:srgbClr val="FF0000"/>
                </a:solidFill>
                <a:latin typeface="Arial" charset="0"/>
                <a:cs typeface="Arial" charset="0"/>
              </a:rPr>
              <a:t>” — способы, </a:t>
            </a:r>
            <a:r>
              <a:rPr lang="ru-RU" sz="2600" b="1" i="1" dirty="0" smtClean="0">
                <a:solidFill>
                  <a:srgbClr val="FF0000"/>
                </a:solidFill>
                <a:latin typeface="Arial" charset="0"/>
                <a:cs typeface="Arial" charset="0"/>
              </a:rPr>
              <a:t>основанные</a:t>
            </a:r>
          </a:p>
          <a:p>
            <a:pPr>
              <a:lnSpc>
                <a:spcPts val="2600"/>
              </a:lnSpc>
              <a:spcBef>
                <a:spcPts val="0"/>
              </a:spcBef>
            </a:pPr>
            <a:r>
              <a:rPr lang="ru-RU" sz="2600" b="1" i="1" dirty="0" smtClean="0">
                <a:solidFill>
                  <a:srgbClr val="FF0000"/>
                </a:solidFill>
                <a:latin typeface="Arial" charset="0"/>
                <a:cs typeface="Arial" charset="0"/>
              </a:rPr>
              <a:t>на </a:t>
            </a:r>
            <a:r>
              <a:rPr lang="ru-RU" sz="2600" b="1" i="1" dirty="0">
                <a:solidFill>
                  <a:srgbClr val="FF0000"/>
                </a:solidFill>
                <a:latin typeface="Arial" charset="0"/>
                <a:cs typeface="Arial" charset="0"/>
              </a:rPr>
              <a:t>использовании встречного запроса</a:t>
            </a:r>
            <a:endParaRPr lang="ru-RU" sz="2600" dirty="0">
              <a:solidFill>
                <a:srgbClr val="FF0000"/>
              </a:solidFill>
              <a:latin typeface="Arial" charset="0"/>
              <a:cs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828800"/>
            <a:ext cx="8001000" cy="432560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i="1" dirty="0">
                <a:solidFill>
                  <a:srgbClr val="FF0066"/>
                </a:solidFill>
              </a:rPr>
              <a:t>Цель этого способа — ведение счёта атак типа «повторная передача»</a:t>
            </a:r>
            <a:r>
              <a:rPr lang="ru-RU" dirty="0">
                <a:solidFill>
                  <a:srgbClr val="000099"/>
                </a:solidFill>
              </a:rPr>
              <a:t>, то есть гарантировать, что любая попытка аутентификации на основе повторного использования </a:t>
            </a:r>
            <a:r>
              <a:rPr lang="ru-RU" dirty="0" smtClean="0">
                <a:solidFill>
                  <a:srgbClr val="000099"/>
                </a:solidFill>
              </a:rPr>
              <a:t>ВИАУ </a:t>
            </a:r>
            <a:r>
              <a:rPr lang="ru-RU" dirty="0">
                <a:solidFill>
                  <a:srgbClr val="000099"/>
                </a:solidFill>
              </a:rPr>
              <a:t>для обмена будет безуспешной. В ответе на запрос процедуры аутентификации проверяющая сторона направляет встречное требование (запрос) претенденту в форме элемента данных с уникальным параметром.</a:t>
            </a:r>
          </a:p>
        </p:txBody>
      </p:sp>
    </p:spTree>
  </p:cSld>
  <p:clrMapOvr>
    <a:masterClrMapping/>
  </p:clrMapOvr>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06450"/>
            <a:ext cx="8001000"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200" dirty="0">
                <a:solidFill>
                  <a:srgbClr val="000099"/>
                </a:solidFill>
              </a:rPr>
              <a:t>Претендент преобразует данные из встречного требования и предъявляемую </a:t>
            </a:r>
            <a:r>
              <a:rPr lang="ru-RU" sz="3200" dirty="0" smtClean="0">
                <a:solidFill>
                  <a:srgbClr val="000099"/>
                </a:solidFill>
              </a:rPr>
              <a:t>ВИАУ </a:t>
            </a:r>
            <a:r>
              <a:rPr lang="ru-RU" sz="3200" dirty="0">
                <a:solidFill>
                  <a:srgbClr val="000099"/>
                </a:solidFill>
              </a:rPr>
              <a:t>с использованием некоторой функции, и затем возвращает результат этого преобразования проверяющей </a:t>
            </a:r>
            <a:r>
              <a:rPr lang="ru-RU" sz="3200" dirty="0" smtClean="0">
                <a:solidFill>
                  <a:srgbClr val="000099"/>
                </a:solidFill>
              </a:rPr>
              <a:t>стороне. Вследствие </a:t>
            </a:r>
            <a:r>
              <a:rPr lang="ru-RU" sz="3200" dirty="0">
                <a:solidFill>
                  <a:srgbClr val="000099"/>
                </a:solidFill>
              </a:rPr>
              <a:t>этого способы, основанные на использовании процедуры встречного запроса, включают в себя следующие три итерации доставки информации:</a:t>
            </a:r>
          </a:p>
        </p:txBody>
      </p:sp>
    </p:spTree>
  </p:cSld>
  <p:clrMapOvr>
    <a:masterClrMapping/>
  </p:clrMapOv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073150"/>
            <a:ext cx="8001000" cy="49625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5000"/>
              </a:lnSpc>
              <a:spcBef>
                <a:spcPct val="10000"/>
              </a:spcBef>
              <a:buClr>
                <a:srgbClr val="FF0066"/>
              </a:buClr>
              <a:buSzPct val="80000"/>
              <a:buFont typeface="Wingdings" pitchFamily="2" charset="2"/>
              <a:buChar char="q"/>
            </a:pPr>
            <a:r>
              <a:rPr lang="ru-RU" dirty="0">
                <a:solidFill>
                  <a:srgbClr val="000099"/>
                </a:solidFill>
              </a:rPr>
              <a:t>передача запроса на проведение процедуры аутентификации;</a:t>
            </a:r>
          </a:p>
          <a:p>
            <a:pPr marL="533400" indent="-533400" algn="l">
              <a:lnSpc>
                <a:spcPct val="95000"/>
              </a:lnSpc>
              <a:spcBef>
                <a:spcPct val="10000"/>
              </a:spcBef>
              <a:buClr>
                <a:srgbClr val="FF0066"/>
              </a:buClr>
              <a:buSzPct val="80000"/>
              <a:buFont typeface="Wingdings" pitchFamily="2" charset="2"/>
              <a:buChar char="q"/>
            </a:pPr>
            <a:r>
              <a:rPr lang="ru-RU" dirty="0">
                <a:solidFill>
                  <a:srgbClr val="000099"/>
                </a:solidFill>
              </a:rPr>
              <a:t>отправка встречного запроса (требования);</a:t>
            </a:r>
          </a:p>
          <a:p>
            <a:pPr marL="533400" indent="-533400" algn="l">
              <a:lnSpc>
                <a:spcPct val="95000"/>
              </a:lnSpc>
              <a:spcBef>
                <a:spcPct val="10000"/>
              </a:spcBef>
              <a:buClr>
                <a:srgbClr val="FF0066"/>
              </a:buClr>
              <a:buSzPct val="80000"/>
              <a:buFont typeface="Wingdings" pitchFamily="2" charset="2"/>
              <a:buChar char="q"/>
            </a:pPr>
            <a:r>
              <a:rPr lang="ru-RU" dirty="0">
                <a:solidFill>
                  <a:srgbClr val="000099"/>
                </a:solidFill>
              </a:rPr>
              <a:t>передача ответа, который содержит параметр, полученный на основе предъявляемой </a:t>
            </a:r>
            <a:r>
              <a:rPr lang="ru-RU" dirty="0" smtClean="0">
                <a:solidFill>
                  <a:srgbClr val="000099"/>
                </a:solidFill>
              </a:rPr>
              <a:t>ВИАУ, </a:t>
            </a:r>
            <a:r>
              <a:rPr lang="ru-RU" dirty="0">
                <a:solidFill>
                  <a:srgbClr val="000099"/>
                </a:solidFill>
              </a:rPr>
              <a:t>возможно в сочетании с УИД, и востребованную информацию (элемент данных с уникальным параметром), преобразованные с использованием некоторой определенной функции </a:t>
            </a:r>
            <a:r>
              <a:rPr lang="ru-RU" dirty="0">
                <a:solidFill>
                  <a:srgbClr val="FF0066"/>
                </a:solidFill>
              </a:rPr>
              <a:t>(</a:t>
            </a:r>
            <a:r>
              <a:rPr lang="en-US" i="1" dirty="0">
                <a:solidFill>
                  <a:srgbClr val="FF0066"/>
                </a:solidFill>
              </a:rPr>
              <a:t>F</a:t>
            </a:r>
            <a:r>
              <a:rPr lang="ru-RU" dirty="0">
                <a:solidFill>
                  <a:srgbClr val="FF0066"/>
                </a:solidFill>
              </a:rPr>
              <a:t>)</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117600"/>
            <a:ext cx="7954963"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dirty="0">
                <a:solidFill>
                  <a:srgbClr val="000099"/>
                </a:solidFill>
              </a:rPr>
              <a:t>В общем случае УИД может быть передан, либо в составе запроса на проведение процедуры аутентификации, либо в составе финального ответа.</a:t>
            </a:r>
          </a:p>
          <a:p>
            <a:r>
              <a:rPr lang="ru-RU" sz="3200" dirty="0">
                <a:solidFill>
                  <a:srgbClr val="000099"/>
                </a:solidFill>
              </a:rPr>
              <a:t>К функциям преобразования </a:t>
            </a:r>
            <a:r>
              <a:rPr lang="ru-RU" sz="3200" dirty="0">
                <a:solidFill>
                  <a:srgbClr val="FF0066"/>
                </a:solidFill>
              </a:rPr>
              <a:t>(</a:t>
            </a:r>
            <a:r>
              <a:rPr lang="en-US" sz="3200" i="1" dirty="0">
                <a:solidFill>
                  <a:srgbClr val="FF0066"/>
                </a:solidFill>
              </a:rPr>
              <a:t>F</a:t>
            </a:r>
            <a:r>
              <a:rPr lang="ru-RU" sz="3200" dirty="0">
                <a:solidFill>
                  <a:srgbClr val="FF0066"/>
                </a:solidFill>
              </a:rPr>
              <a:t>)</a:t>
            </a:r>
            <a:r>
              <a:rPr lang="ru-RU" sz="3200" dirty="0">
                <a:solidFill>
                  <a:srgbClr val="000099"/>
                </a:solidFill>
              </a:rPr>
              <a:t>, используемым в способах аутентификации на основе встречного запроса, относятся следующие:</a:t>
            </a:r>
          </a:p>
        </p:txBody>
      </p:sp>
    </p:spTree>
  </p:cSld>
  <p:clrMapOvr>
    <a:masterClrMapping/>
  </p:clrMapOv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984250"/>
            <a:ext cx="8001000" cy="51133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85000"/>
              </a:lnSpc>
              <a:spcBef>
                <a:spcPct val="5000"/>
              </a:spcBef>
              <a:buClr>
                <a:srgbClr val="FF0066"/>
              </a:buClr>
              <a:buSzPct val="80000"/>
              <a:buFont typeface="Wingdings" pitchFamily="2" charset="2"/>
              <a:buAutoNum type="alphaLcParenR"/>
            </a:pPr>
            <a:r>
              <a:rPr lang="ru-RU" sz="2600" i="1" dirty="0">
                <a:solidFill>
                  <a:srgbClr val="FF0066"/>
                </a:solidFill>
              </a:rPr>
              <a:t>ОНФ</a:t>
            </a:r>
            <a:r>
              <a:rPr lang="ru-RU" sz="2600" dirty="0">
                <a:solidFill>
                  <a:srgbClr val="000099"/>
                </a:solidFill>
              </a:rPr>
              <a:t>. Востребованный элемент данных с уникальным параметром и предъявляемая </a:t>
            </a:r>
            <a:r>
              <a:rPr lang="ru-RU" sz="2600" dirty="0" smtClean="0">
                <a:solidFill>
                  <a:srgbClr val="000099"/>
                </a:solidFill>
              </a:rPr>
              <a:t>ВИАУ </a:t>
            </a:r>
            <a:r>
              <a:rPr lang="ru-RU" sz="2600" dirty="0">
                <a:solidFill>
                  <a:srgbClr val="000099"/>
                </a:solidFill>
              </a:rPr>
              <a:t>преобразуются с помощью ОНФ;</a:t>
            </a:r>
          </a:p>
          <a:p>
            <a:pPr marL="533400" indent="-533400" algn="l">
              <a:lnSpc>
                <a:spcPct val="85000"/>
              </a:lnSpc>
              <a:spcBef>
                <a:spcPct val="5000"/>
              </a:spcBef>
              <a:buClr>
                <a:srgbClr val="FF0066"/>
              </a:buClr>
              <a:buSzPct val="80000"/>
              <a:buFont typeface="Wingdings" pitchFamily="2" charset="2"/>
              <a:buAutoNum type="alphaLcParenR"/>
            </a:pPr>
            <a:r>
              <a:rPr lang="ru-RU" sz="2600" i="1" dirty="0">
                <a:solidFill>
                  <a:srgbClr val="FF0066"/>
                </a:solidFill>
              </a:rPr>
              <a:t>асимметричный алгоритм</a:t>
            </a:r>
            <a:r>
              <a:rPr lang="ru-RU" sz="2600" dirty="0">
                <a:solidFill>
                  <a:srgbClr val="000099"/>
                </a:solidFill>
              </a:rPr>
              <a:t>. Если предъявляемая </a:t>
            </a:r>
            <a:r>
              <a:rPr lang="ru-RU" sz="2600" dirty="0" smtClean="0">
                <a:solidFill>
                  <a:srgbClr val="000099"/>
                </a:solidFill>
              </a:rPr>
              <a:t>ВИАУ </a:t>
            </a:r>
            <a:r>
              <a:rPr lang="ru-RU" sz="2600" dirty="0">
                <a:solidFill>
                  <a:srgbClr val="000099"/>
                </a:solidFill>
              </a:rPr>
              <a:t>представляет собой закрытый ключ, то востребованный элемент данных с уникальным параметром подписывается с помощью закрытого ключа;</a:t>
            </a:r>
          </a:p>
          <a:p>
            <a:pPr marL="533400" indent="-533400" algn="l">
              <a:lnSpc>
                <a:spcPct val="85000"/>
              </a:lnSpc>
              <a:spcBef>
                <a:spcPct val="5000"/>
              </a:spcBef>
              <a:buClr>
                <a:srgbClr val="FF0066"/>
              </a:buClr>
              <a:buSzPct val="80000"/>
              <a:buFont typeface="Wingdings" pitchFamily="2" charset="2"/>
              <a:buAutoNum type="alphaLcParenR"/>
            </a:pPr>
            <a:r>
              <a:rPr lang="ru-RU" sz="2600" i="1" dirty="0">
                <a:solidFill>
                  <a:srgbClr val="FF0066"/>
                </a:solidFill>
              </a:rPr>
              <a:t>симметричный алгоритм</a:t>
            </a:r>
            <a:r>
              <a:rPr lang="ru-RU" sz="2600" dirty="0">
                <a:solidFill>
                  <a:srgbClr val="000099"/>
                </a:solidFill>
              </a:rPr>
              <a:t>. Если предъявляемая </a:t>
            </a:r>
            <a:r>
              <a:rPr lang="ru-RU" sz="2600" dirty="0" smtClean="0">
                <a:solidFill>
                  <a:srgbClr val="000099"/>
                </a:solidFill>
              </a:rPr>
              <a:t>ВИАУ </a:t>
            </a:r>
            <a:r>
              <a:rPr lang="ru-RU" sz="2600" dirty="0">
                <a:solidFill>
                  <a:srgbClr val="000099"/>
                </a:solidFill>
              </a:rPr>
              <a:t>представляет собой секретный ключ, то востребованный элемент данных с уникальным параметром зашифровывается с помощью секретного ключа.</a:t>
            </a:r>
          </a:p>
        </p:txBody>
      </p:sp>
    </p:spTree>
  </p:cSld>
  <p:clrMapOvr>
    <a:masterClrMapping/>
  </p:clrMapOv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073150"/>
            <a:ext cx="8001000" cy="4921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400" i="1" dirty="0">
                <a:solidFill>
                  <a:srgbClr val="FF0066"/>
                </a:solidFill>
              </a:rPr>
              <a:t>В качестве особого случая рассматривается аутентификация на основе встречного запроса</a:t>
            </a:r>
            <a:r>
              <a:rPr lang="ru-RU" sz="3400" dirty="0">
                <a:solidFill>
                  <a:srgbClr val="000099"/>
                </a:solidFill>
              </a:rPr>
              <a:t>, при которой сформированный элемент данных с уникальным параметром может зависеть от уникального свойства объекта, которое было принято в составе запроса на проведение процедуры аутентификации.</a:t>
            </a:r>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073150"/>
            <a:ext cx="8001000" cy="4921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400" dirty="0">
                <a:solidFill>
                  <a:srgbClr val="000099"/>
                </a:solidFill>
              </a:rPr>
              <a:t>Такой способ известен как специализированный способ аутентификации на основе встречного запроса. В таком случае УИД должен передавать в составе запроса на проведение процедуры аутентификации. Поэтому возможна следующая </a:t>
            </a:r>
            <a:r>
              <a:rPr lang="ru-RU" sz="3400" i="1" dirty="0">
                <a:solidFill>
                  <a:srgbClr val="FF0066"/>
                </a:solidFill>
              </a:rPr>
              <a:t>четвёртая функция преобразования</a:t>
            </a:r>
            <a:r>
              <a:rPr lang="ru-RU" sz="3400" dirty="0">
                <a:solidFill>
                  <a:srgbClr val="000099"/>
                </a:solidFill>
              </a:rPr>
              <a:t>:</a:t>
            </a:r>
          </a:p>
        </p:txBody>
      </p:sp>
    </p:spTree>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117600"/>
            <a:ext cx="8001000" cy="508645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ts val="4000"/>
              </a:lnSpc>
              <a:buClr>
                <a:srgbClr val="FF0066"/>
              </a:buClr>
              <a:buSzPct val="80000"/>
              <a:buFont typeface="Wingdings" pitchFamily="2" charset="2"/>
              <a:buAutoNum type="alphaLcParenR" startAt="4"/>
            </a:pPr>
            <a:r>
              <a:rPr lang="ru-RU" sz="3200" i="1" dirty="0">
                <a:solidFill>
                  <a:srgbClr val="FF0066"/>
                </a:solidFill>
              </a:rPr>
              <a:t>не криптографическая</a:t>
            </a:r>
            <a:r>
              <a:rPr lang="ru-RU" sz="3200" dirty="0">
                <a:solidFill>
                  <a:srgbClr val="FF0066"/>
                </a:solidFill>
              </a:rPr>
              <a:t> </a:t>
            </a:r>
            <a:r>
              <a:rPr lang="ru-RU" sz="3200" i="1" dirty="0">
                <a:solidFill>
                  <a:srgbClr val="FF0066"/>
                </a:solidFill>
              </a:rPr>
              <a:t>функция</a:t>
            </a:r>
            <a:r>
              <a:rPr lang="ru-RU" sz="3200" dirty="0">
                <a:solidFill>
                  <a:srgbClr val="000099"/>
                </a:solidFill>
              </a:rPr>
              <a:t>. Одним из примеров такой функции является использование таблицы пар запрос/ответ, то есть запрашивающий субъект требует соответствующего ответа. Другим примером является биометрическая схема, такая как система повторения речевого сообщения.</a:t>
            </a:r>
          </a:p>
        </p:txBody>
      </p:sp>
    </p:spTree>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124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Этот подкласс способов применим для процедур аутентификации источника данных и взаимодействующей стороны (объекта)</a:t>
            </a:r>
            <a:r>
              <a:rPr lang="ru-RU" dirty="0">
                <a:solidFill>
                  <a:srgbClr val="000099"/>
                </a:solidFill>
              </a:rPr>
              <a:t>. Средство формирования вырабатывает запрос на аутентификацию (который в случае специализированного способа аутентификации на основе встречного запроса, должен содержать УИД). После получения этого запроса средство проверки формирует уникальный встречный запрос в форме </a:t>
            </a:r>
            <a:r>
              <a:rPr lang="ru-RU" dirty="0" smtClean="0">
                <a:solidFill>
                  <a:srgbClr val="000099"/>
                </a:solidFill>
              </a:rPr>
              <a:t>ВИАУ </a:t>
            </a:r>
            <a:r>
              <a:rPr lang="ru-RU"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27100" y="1428750"/>
            <a:ext cx="8001000" cy="48731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defRPr/>
            </a:pPr>
            <a:r>
              <a:rPr lang="ru-RU" sz="3000" i="1" dirty="0">
                <a:solidFill>
                  <a:srgbClr val="FF0066"/>
                </a:solidFill>
              </a:rPr>
              <a:t>Наиболее общей формой представления </a:t>
            </a:r>
            <a:r>
              <a:rPr lang="ru-RU" sz="3000" i="1" dirty="0" smtClean="0">
                <a:solidFill>
                  <a:srgbClr val="FF0066"/>
                </a:solidFill>
              </a:rPr>
              <a:t>ВИАУ </a:t>
            </a:r>
            <a:r>
              <a:rPr lang="ru-RU" sz="3000" i="1" dirty="0">
                <a:solidFill>
                  <a:srgbClr val="FF0066"/>
                </a:solidFill>
              </a:rPr>
              <a:t>является сертификат для аутентификации (</a:t>
            </a:r>
            <a:r>
              <a:rPr lang="ru-RU" sz="3000" i="1" dirty="0" smtClean="0">
                <a:solidFill>
                  <a:srgbClr val="FF0066"/>
                </a:solidFill>
              </a:rPr>
              <a:t>СЕРТ</a:t>
            </a:r>
            <a:r>
              <a:rPr lang="ru-RU" sz="3000" dirty="0" smtClean="0">
                <a:solidFill>
                  <a:srgbClr val="FF0066"/>
                </a:solidFill>
                <a:latin typeface="Verdana"/>
                <a:ea typeface="Verdana"/>
                <a:cs typeface="Verdana"/>
                <a:sym typeface="Symbol"/>
              </a:rPr>
              <a:t>|</a:t>
            </a:r>
            <a:r>
              <a:rPr lang="ru-RU" sz="3000" i="1" dirty="0" smtClean="0">
                <a:solidFill>
                  <a:srgbClr val="FF0066"/>
                </a:solidFill>
              </a:rPr>
              <a:t>АУ)</a:t>
            </a:r>
            <a:r>
              <a:rPr lang="ru-RU" sz="3000" dirty="0" smtClean="0">
                <a:solidFill>
                  <a:srgbClr val="000099"/>
                </a:solidFill>
              </a:rPr>
              <a:t>. СЕРТ|АУ </a:t>
            </a:r>
            <a:r>
              <a:rPr lang="ru-RU" sz="3000" dirty="0">
                <a:solidFill>
                  <a:srgbClr val="000099"/>
                </a:solidFill>
              </a:rPr>
              <a:t>представляет собой специфический тип сертификата безопасности, который заверен доверенным УЦ и может использоваться в процедурах аутентификации.</a:t>
            </a:r>
          </a:p>
          <a:p>
            <a:pPr>
              <a:lnSpc>
                <a:spcPts val="3800"/>
              </a:lnSpc>
              <a:defRPr/>
            </a:pPr>
            <a:r>
              <a:rPr lang="ru-RU" sz="3000" dirty="0">
                <a:solidFill>
                  <a:srgbClr val="000099"/>
                </a:solidFill>
              </a:rPr>
              <a:t>Существуют различные типы </a:t>
            </a:r>
            <a:r>
              <a:rPr lang="ru-RU" sz="3000" dirty="0" smtClean="0">
                <a:solidFill>
                  <a:srgbClr val="000099"/>
                </a:solidFill>
              </a:rPr>
              <a:t>СЕРТ|АУ:</a:t>
            </a:r>
            <a:endParaRPr lang="ru-RU" sz="3000" dirty="0">
              <a:solidFill>
                <a:srgbClr val="000099"/>
              </a:solidFill>
            </a:endParaRPr>
          </a:p>
        </p:txBody>
      </p:sp>
      <p:sp>
        <p:nvSpPr>
          <p:cNvPr id="282627" name="Rectangle 3"/>
          <p:cNvSpPr>
            <a:spLocks noChangeArrowheads="1"/>
          </p:cNvSpPr>
          <p:nvPr/>
        </p:nvSpPr>
        <p:spPr bwMode="auto">
          <a:xfrm>
            <a:off x="755650" y="85090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20000"/>
              </a:spcBef>
              <a:buClr>
                <a:srgbClr val="FFFF00"/>
              </a:buClr>
              <a:buSzPct val="80000"/>
              <a:buFont typeface="Wingdings" pitchFamily="2" charset="2"/>
              <a:buNone/>
              <a:defRPr/>
            </a:pPr>
            <a:r>
              <a:rPr lang="ru-RU" b="1" i="1" dirty="0">
                <a:solidFill>
                  <a:srgbClr val="FF3300"/>
                </a:solidFill>
                <a:latin typeface="Arial" charset="0"/>
              </a:rPr>
              <a:t>2.1.4. Сертификаты для аутентификации</a:t>
            </a:r>
            <a:endParaRPr lang="en-GB" b="1" i="1" dirty="0">
              <a:solidFill>
                <a:srgbClr val="FF3300"/>
              </a:solidFill>
              <a:latin typeface="Arial" charset="0"/>
            </a:endParaRP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50900"/>
            <a:ext cx="8001000" cy="541686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dirty="0">
                <a:solidFill>
                  <a:srgbClr val="000099"/>
                </a:solidFill>
              </a:rPr>
              <a:t>Затем </a:t>
            </a:r>
            <a:r>
              <a:rPr lang="ru-RU" sz="3200" i="1" dirty="0">
                <a:solidFill>
                  <a:srgbClr val="FF0066"/>
                </a:solidFill>
              </a:rPr>
              <a:t>средство формирования</a:t>
            </a:r>
            <a:r>
              <a:rPr lang="ru-RU" sz="3200" dirty="0">
                <a:solidFill>
                  <a:srgbClr val="000099"/>
                </a:solidFill>
              </a:rPr>
              <a:t> генерирует </a:t>
            </a:r>
            <a:r>
              <a:rPr lang="ru-RU" sz="3200" dirty="0" smtClean="0">
                <a:solidFill>
                  <a:srgbClr val="000099"/>
                </a:solidFill>
              </a:rPr>
              <a:t>ВИАУ </a:t>
            </a:r>
            <a:r>
              <a:rPr lang="ru-RU" sz="3200" dirty="0">
                <a:solidFill>
                  <a:srgbClr val="000099"/>
                </a:solidFill>
              </a:rPr>
              <a:t>для обмена на основе преобразования входных данных (рис</a:t>
            </a:r>
            <a:r>
              <a:rPr lang="ru-RU" sz="3200" dirty="0" smtClean="0">
                <a:solidFill>
                  <a:srgbClr val="000099"/>
                </a:solidFill>
              </a:rPr>
              <a:t>. 3.13). </a:t>
            </a:r>
            <a:r>
              <a:rPr lang="ru-RU" sz="3200" dirty="0">
                <a:solidFill>
                  <a:srgbClr val="000099"/>
                </a:solidFill>
              </a:rPr>
              <a:t>В случае применения </a:t>
            </a:r>
            <a:r>
              <a:rPr lang="ru-RU" sz="3200" i="1" dirty="0">
                <a:solidFill>
                  <a:srgbClr val="FF0066"/>
                </a:solidFill>
              </a:rPr>
              <a:t>ОНФ</a:t>
            </a:r>
            <a:r>
              <a:rPr lang="ru-RU" sz="3200" dirty="0">
                <a:solidFill>
                  <a:srgbClr val="000099"/>
                </a:solidFill>
              </a:rPr>
              <a:t> средство проверки повторяет преобразование с использованием проверочной </a:t>
            </a:r>
            <a:r>
              <a:rPr lang="ru-RU" sz="3200" dirty="0" smtClean="0">
                <a:solidFill>
                  <a:srgbClr val="000099"/>
                </a:solidFill>
              </a:rPr>
              <a:t>ВИАУ </a:t>
            </a:r>
            <a:r>
              <a:rPr lang="ru-RU" sz="3200" dirty="0">
                <a:solidFill>
                  <a:srgbClr val="000099"/>
                </a:solidFill>
              </a:rPr>
              <a:t>вместо предъявляемой </a:t>
            </a:r>
            <a:r>
              <a:rPr lang="ru-RU" sz="3200" dirty="0" smtClean="0">
                <a:solidFill>
                  <a:srgbClr val="000099"/>
                </a:solidFill>
              </a:rPr>
              <a:t>ВИАУ </a:t>
            </a:r>
            <a:r>
              <a:rPr lang="ru-RU" sz="3200" dirty="0">
                <a:solidFill>
                  <a:srgbClr val="000099"/>
                </a:solidFill>
              </a:rPr>
              <a:t>и проверяет результата этого преобразования с полученной </a:t>
            </a:r>
            <a:r>
              <a:rPr lang="ru-RU" sz="3200" dirty="0" smtClean="0">
                <a:solidFill>
                  <a:srgbClr val="000099"/>
                </a:solidFill>
              </a:rPr>
              <a:t>ВИАУ </a:t>
            </a:r>
            <a:r>
              <a:rPr lang="ru-RU" sz="3200"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Text Box 2"/>
          <p:cNvSpPr txBox="1">
            <a:spLocks noChangeArrowheads="1"/>
          </p:cNvSpPr>
          <p:nvPr/>
        </p:nvSpPr>
        <p:spPr bwMode="auto">
          <a:xfrm>
            <a:off x="971550" y="5784850"/>
            <a:ext cx="7921625" cy="6953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400" b="1" dirty="0" smtClean="0">
                <a:solidFill>
                  <a:srgbClr val="CC0000"/>
                </a:solidFill>
              </a:rPr>
              <a:t>Рис. 3.13. </a:t>
            </a:r>
            <a:r>
              <a:rPr lang="ru-RU" sz="2400" b="1" dirty="0">
                <a:solidFill>
                  <a:srgbClr val="CC0000"/>
                </a:solidFill>
              </a:rPr>
              <a:t>Подкласс «4</a:t>
            </a:r>
            <a:r>
              <a:rPr lang="en-US" sz="2400" b="1" dirty="0">
                <a:solidFill>
                  <a:srgbClr val="CC0000"/>
                </a:solidFill>
              </a:rPr>
              <a:t>b</a:t>
            </a:r>
            <a:r>
              <a:rPr lang="ru-RU" sz="2400" b="1" dirty="0">
                <a:solidFill>
                  <a:srgbClr val="CC0000"/>
                </a:solidFill>
              </a:rPr>
              <a:t>» — способ, основанный на встречном запросе </a:t>
            </a:r>
          </a:p>
        </p:txBody>
      </p:sp>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85027" name="Group 35"/>
          <p:cNvGrpSpPr>
            <a:grpSpLocks/>
          </p:cNvGrpSpPr>
          <p:nvPr/>
        </p:nvGrpSpPr>
        <p:grpSpPr bwMode="auto">
          <a:xfrm>
            <a:off x="838200" y="762000"/>
            <a:ext cx="8102600" cy="4902200"/>
            <a:chOff x="527" y="544"/>
            <a:chExt cx="5104" cy="3088"/>
          </a:xfrm>
        </p:grpSpPr>
        <p:sp>
          <p:nvSpPr>
            <p:cNvPr id="85013" name="AutoShape 21"/>
            <p:cNvSpPr>
              <a:spLocks noChangeArrowheads="1"/>
            </p:cNvSpPr>
            <p:nvPr/>
          </p:nvSpPr>
          <p:spPr bwMode="auto">
            <a:xfrm flipH="1">
              <a:off x="4411" y="1028"/>
              <a:ext cx="936" cy="1815"/>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85014" name="AutoShape 22"/>
            <p:cNvSpPr>
              <a:spLocks noChangeArrowheads="1"/>
            </p:cNvSpPr>
            <p:nvPr/>
          </p:nvSpPr>
          <p:spPr bwMode="auto">
            <a:xfrm>
              <a:off x="810" y="1028"/>
              <a:ext cx="936" cy="1815"/>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85015" name="Text Box 23"/>
            <p:cNvSpPr txBox="1">
              <a:spLocks noChangeArrowheads="1"/>
            </p:cNvSpPr>
            <p:nvPr/>
          </p:nvSpPr>
          <p:spPr bwMode="auto">
            <a:xfrm>
              <a:off x="527" y="3013"/>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85016" name="Text Box 24"/>
            <p:cNvSpPr txBox="1">
              <a:spLocks noChangeArrowheads="1"/>
            </p:cNvSpPr>
            <p:nvPr/>
          </p:nvSpPr>
          <p:spPr bwMode="auto">
            <a:xfrm>
              <a:off x="1888" y="1000"/>
              <a:ext cx="2353" cy="38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dirty="0">
                  <a:solidFill>
                    <a:srgbClr val="0033CC"/>
                  </a:solidFill>
                  <a:latin typeface="Arial" charset="0"/>
                  <a:cs typeface="Arial" charset="0"/>
                </a:rPr>
                <a:t>Запрос аутентификации, [УИД]</a:t>
              </a:r>
            </a:p>
          </p:txBody>
        </p:sp>
        <p:sp>
          <p:nvSpPr>
            <p:cNvPr id="85017" name="AutoShape 25"/>
            <p:cNvSpPr>
              <a:spLocks/>
            </p:cNvSpPr>
            <p:nvPr/>
          </p:nvSpPr>
          <p:spPr bwMode="auto">
            <a:xfrm>
              <a:off x="659" y="544"/>
              <a:ext cx="935" cy="394"/>
            </a:xfrm>
            <a:prstGeom prst="borderCallout2">
              <a:avLst>
                <a:gd name="adj1" fmla="val 18273"/>
                <a:gd name="adj2" fmla="val 105134"/>
                <a:gd name="adj3" fmla="val 18273"/>
                <a:gd name="adj4" fmla="val 112727"/>
                <a:gd name="adj5" fmla="val 227157"/>
                <a:gd name="adj6" fmla="val 140537"/>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Первая итерация</a:t>
              </a:r>
              <a:endParaRPr lang="ru-RU" sz="2000" b="1">
                <a:solidFill>
                  <a:srgbClr val="FF3300"/>
                </a:solidFill>
                <a:latin typeface="Arial" charset="0"/>
                <a:cs typeface="Arial" charset="0"/>
              </a:endParaRPr>
            </a:p>
          </p:txBody>
        </p:sp>
        <p:sp>
          <p:nvSpPr>
            <p:cNvPr id="85018" name="Text Box 26"/>
            <p:cNvSpPr txBox="1">
              <a:spLocks noChangeArrowheads="1"/>
            </p:cNvSpPr>
            <p:nvPr/>
          </p:nvSpPr>
          <p:spPr bwMode="auto">
            <a:xfrm>
              <a:off x="4128" y="2956"/>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85019" name="Line 27"/>
            <p:cNvSpPr>
              <a:spLocks noChangeShapeType="1"/>
            </p:cNvSpPr>
            <p:nvPr/>
          </p:nvSpPr>
          <p:spPr bwMode="auto">
            <a:xfrm>
              <a:off x="1690" y="2389"/>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85020" name="Text Box 28"/>
            <p:cNvSpPr txBox="1">
              <a:spLocks noChangeArrowheads="1"/>
            </p:cNvSpPr>
            <p:nvPr/>
          </p:nvSpPr>
          <p:spPr bwMode="auto">
            <a:xfrm>
              <a:off x="1916" y="1680"/>
              <a:ext cx="2297" cy="19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dirty="0">
                  <a:solidFill>
                    <a:srgbClr val="0033CC"/>
                  </a:solidFill>
                  <a:latin typeface="Arial" charset="0"/>
                  <a:cs typeface="Arial" charset="0"/>
                </a:rPr>
                <a:t>Встречный запрос</a:t>
              </a:r>
            </a:p>
          </p:txBody>
        </p:sp>
        <p:sp>
          <p:nvSpPr>
            <p:cNvPr id="85021" name="Text Box 29"/>
            <p:cNvSpPr txBox="1">
              <a:spLocks noChangeArrowheads="1"/>
            </p:cNvSpPr>
            <p:nvPr/>
          </p:nvSpPr>
          <p:spPr bwMode="auto">
            <a:xfrm>
              <a:off x="1775" y="2474"/>
              <a:ext cx="2609" cy="5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dirty="0">
                  <a:solidFill>
                    <a:srgbClr val="0033CC"/>
                  </a:solidFill>
                  <a:latin typeface="Arial" charset="0"/>
                  <a:cs typeface="Arial" charset="0"/>
                </a:rPr>
                <a:t>[УИД], </a:t>
              </a:r>
              <a:r>
                <a:rPr lang="en-US" sz="2200" i="1" dirty="0">
                  <a:solidFill>
                    <a:srgbClr val="0033CC"/>
                  </a:solidFill>
                  <a:latin typeface="Arial" charset="0"/>
                  <a:cs typeface="Arial" charset="0"/>
                </a:rPr>
                <a:t>F</a:t>
              </a:r>
              <a:r>
                <a:rPr lang="ru-RU" sz="2200" dirty="0">
                  <a:solidFill>
                    <a:srgbClr val="0033CC"/>
                  </a:solidFill>
                  <a:latin typeface="Arial" charset="0"/>
                  <a:cs typeface="Arial" charset="0"/>
                </a:rPr>
                <a:t>(предъявляемая </a:t>
              </a:r>
              <a:r>
                <a:rPr lang="ru-RU" sz="2200" dirty="0" smtClean="0">
                  <a:solidFill>
                    <a:srgbClr val="0033CC"/>
                  </a:solidFill>
                  <a:latin typeface="Arial" charset="0"/>
                  <a:cs typeface="Arial" charset="0"/>
                </a:rPr>
                <a:t>ВИАУ, </a:t>
              </a:r>
              <a:r>
                <a:rPr lang="ru-RU" sz="2200" dirty="0">
                  <a:solidFill>
                    <a:srgbClr val="0033CC"/>
                  </a:solidFill>
                  <a:latin typeface="Arial" charset="0"/>
                  <a:cs typeface="Arial" charset="0"/>
                </a:rPr>
                <a:t>встречный запрос, [УИД], [цифровой отпечаток]) </a:t>
              </a:r>
            </a:p>
          </p:txBody>
        </p:sp>
        <p:sp>
          <p:nvSpPr>
            <p:cNvPr id="85022" name="Line 30"/>
            <p:cNvSpPr>
              <a:spLocks noChangeShapeType="1"/>
            </p:cNvSpPr>
            <p:nvPr/>
          </p:nvSpPr>
          <p:spPr bwMode="auto">
            <a:xfrm>
              <a:off x="1661" y="1482"/>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85023" name="Line 31"/>
            <p:cNvSpPr>
              <a:spLocks noChangeShapeType="1"/>
            </p:cNvSpPr>
            <p:nvPr/>
          </p:nvSpPr>
          <p:spPr bwMode="auto">
            <a:xfrm>
              <a:off x="1661" y="1935"/>
              <a:ext cx="2835" cy="0"/>
            </a:xfrm>
            <a:prstGeom prst="line">
              <a:avLst/>
            </a:prstGeom>
            <a:noFill/>
            <a:ln w="57150">
              <a:solidFill>
                <a:srgbClr val="0033CC"/>
              </a:solidFill>
              <a:miter lim="800000"/>
              <a:headEnd type="triangle" w="lg" len="lg"/>
              <a:tailEnd type="none" w="lg" len="lg"/>
            </a:ln>
            <a:effectLst/>
          </p:spPr>
          <p:txBody>
            <a:bodyPr wrap="none"/>
            <a:lstStyle/>
            <a:p>
              <a:endParaRPr lang="ru-RU"/>
            </a:p>
          </p:txBody>
        </p:sp>
        <p:sp>
          <p:nvSpPr>
            <p:cNvPr id="85024" name="AutoShape 32"/>
            <p:cNvSpPr>
              <a:spLocks/>
            </p:cNvSpPr>
            <p:nvPr/>
          </p:nvSpPr>
          <p:spPr bwMode="auto">
            <a:xfrm>
              <a:off x="4496" y="546"/>
              <a:ext cx="981" cy="394"/>
            </a:xfrm>
            <a:prstGeom prst="borderCallout2">
              <a:avLst>
                <a:gd name="adj1" fmla="val 18273"/>
                <a:gd name="adj2" fmla="val -4894"/>
                <a:gd name="adj3" fmla="val 18273"/>
                <a:gd name="adj4" fmla="val -11620"/>
                <a:gd name="adj5" fmla="val 341370"/>
                <a:gd name="adj6" fmla="val -36190"/>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Вторая итерация</a:t>
              </a:r>
              <a:endParaRPr lang="ru-RU" sz="2000" b="1">
                <a:solidFill>
                  <a:srgbClr val="FF3300"/>
                </a:solidFill>
                <a:latin typeface="Arial" charset="0"/>
                <a:cs typeface="Arial" charset="0"/>
              </a:endParaRPr>
            </a:p>
          </p:txBody>
        </p:sp>
        <p:sp>
          <p:nvSpPr>
            <p:cNvPr id="85025" name="AutoShape 33"/>
            <p:cNvSpPr>
              <a:spLocks/>
            </p:cNvSpPr>
            <p:nvPr/>
          </p:nvSpPr>
          <p:spPr bwMode="auto">
            <a:xfrm>
              <a:off x="2682" y="2057"/>
              <a:ext cx="1531" cy="225"/>
            </a:xfrm>
            <a:prstGeom prst="borderCallout2">
              <a:avLst>
                <a:gd name="adj1" fmla="val 32000"/>
                <a:gd name="adj2" fmla="val -3134"/>
                <a:gd name="adj3" fmla="val 32000"/>
                <a:gd name="adj4" fmla="val -9537"/>
                <a:gd name="adj5" fmla="val 136444"/>
                <a:gd name="adj6" fmla="val -18810"/>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Третья итерация</a:t>
              </a:r>
              <a:endParaRPr lang="ru-RU" sz="2000" b="1">
                <a:solidFill>
                  <a:srgbClr val="FF3300"/>
                </a:solidFill>
                <a:latin typeface="Arial" charset="0"/>
                <a:cs typeface="Arial" charset="0"/>
              </a:endParaRPr>
            </a:p>
          </p:txBody>
        </p:sp>
      </p:grpSp>
    </p:spTree>
  </p:cSld>
  <p:clrMapOvr>
    <a:masterClrMapping/>
  </p:clrMapOvr>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95350"/>
            <a:ext cx="8001000" cy="502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000" dirty="0">
                <a:solidFill>
                  <a:srgbClr val="000099"/>
                </a:solidFill>
              </a:rPr>
              <a:t>Для повторения этой функции проверяющая сторона должна иметь приемлемый УИД и данные, по отношению к которым применяется служба аутентификации. В случае иных функций преобразования </a:t>
            </a:r>
            <a:r>
              <a:rPr lang="ru-RU" sz="3000" i="1" dirty="0">
                <a:solidFill>
                  <a:srgbClr val="FF0066"/>
                </a:solidFill>
              </a:rPr>
              <a:t>средство проверки</a:t>
            </a:r>
            <a:r>
              <a:rPr lang="ru-RU" sz="3000" dirty="0">
                <a:solidFill>
                  <a:srgbClr val="000099"/>
                </a:solidFill>
              </a:rPr>
              <a:t>, либо повторяет преобразование, либо реализует обратную функцию и проверяет содержание результата с использованием проверочной </a:t>
            </a:r>
            <a:r>
              <a:rPr lang="ru-RU" sz="3000" dirty="0" smtClean="0">
                <a:solidFill>
                  <a:srgbClr val="000099"/>
                </a:solidFill>
              </a:rPr>
              <a:t>ВИАУ.</a:t>
            </a:r>
            <a:endParaRPr lang="ru-RU" sz="3000" dirty="0">
              <a:solidFill>
                <a:srgbClr val="000099"/>
              </a:solidFill>
            </a:endParaRPr>
          </a:p>
        </p:txBody>
      </p:sp>
    </p:spTree>
  </p:cSld>
  <p:clrMapOvr>
    <a:masterClrMapping/>
  </p:clrMapOvr>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717550"/>
            <a:ext cx="8388350" cy="1000274"/>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2600"/>
              </a:lnSpc>
              <a:spcBef>
                <a:spcPts val="0"/>
              </a:spcBef>
            </a:pPr>
            <a:r>
              <a:rPr lang="ru-RU" sz="2400" b="1" i="1" dirty="0">
                <a:solidFill>
                  <a:srgbClr val="FF0000"/>
                </a:solidFill>
                <a:latin typeface="Arial" charset="0"/>
                <a:cs typeface="Arial" charset="0"/>
              </a:rPr>
              <a:t>4.1.5.3. Подкласс “4с” — специализированные способы, основанные на использовании зашифрованного встречного запроса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71550" y="1884363"/>
            <a:ext cx="7921625" cy="1219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a:solidFill>
                  <a:srgbClr val="000099"/>
                </a:solidFill>
              </a:rPr>
              <a:t>Эти способы также включают в себя следующие </a:t>
            </a:r>
            <a:r>
              <a:rPr lang="ru-RU" i="1">
                <a:solidFill>
                  <a:srgbClr val="FF0066"/>
                </a:solidFill>
              </a:rPr>
              <a:t>три итерации доставки информации</a:t>
            </a:r>
            <a:r>
              <a:rPr lang="ru-RU">
                <a:solidFill>
                  <a:srgbClr val="000099"/>
                </a:solidFill>
              </a:rPr>
              <a:t>:</a:t>
            </a:r>
          </a:p>
        </p:txBody>
      </p:sp>
      <p:sp>
        <p:nvSpPr>
          <p:cNvPr id="5" name="Text Box 5"/>
          <p:cNvSpPr txBox="1">
            <a:spLocks noChangeArrowheads="1"/>
          </p:cNvSpPr>
          <p:nvPr/>
        </p:nvSpPr>
        <p:spPr bwMode="auto">
          <a:xfrm>
            <a:off x="927100" y="3159125"/>
            <a:ext cx="8001000" cy="31019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ct val="10000"/>
              </a:spcBef>
              <a:buClr>
                <a:srgbClr val="FF0066"/>
              </a:buClr>
              <a:buSzPct val="80000"/>
              <a:buFont typeface="Wingdings" pitchFamily="2" charset="2"/>
              <a:buChar char="q"/>
            </a:pPr>
            <a:r>
              <a:rPr lang="ru-RU" sz="2600" dirty="0">
                <a:solidFill>
                  <a:srgbClr val="000099"/>
                </a:solidFill>
              </a:rPr>
              <a:t>передача запроса на проведение процедуры аутентификации и УИД;</a:t>
            </a:r>
          </a:p>
          <a:p>
            <a:pPr marL="358775" indent="-358775" algn="l">
              <a:lnSpc>
                <a:spcPct val="95000"/>
              </a:lnSpc>
              <a:spcBef>
                <a:spcPct val="10000"/>
              </a:spcBef>
              <a:buClr>
                <a:srgbClr val="FF0066"/>
              </a:buClr>
              <a:buSzPct val="80000"/>
              <a:buFont typeface="Wingdings" pitchFamily="2" charset="2"/>
              <a:buChar char="q"/>
            </a:pPr>
            <a:r>
              <a:rPr lang="ru-RU" sz="2600" dirty="0">
                <a:solidFill>
                  <a:srgbClr val="000099"/>
                </a:solidFill>
              </a:rPr>
              <a:t>отправка встречного запроса (требования) и проверочной </a:t>
            </a:r>
            <a:r>
              <a:rPr lang="ru-RU" sz="2600" dirty="0" smtClean="0">
                <a:solidFill>
                  <a:srgbClr val="000099"/>
                </a:solidFill>
              </a:rPr>
              <a:t>ВИАУ, </a:t>
            </a:r>
            <a:r>
              <a:rPr lang="ru-RU" sz="2600" dirty="0">
                <a:solidFill>
                  <a:srgbClr val="000099"/>
                </a:solidFill>
              </a:rPr>
              <a:t>возможно вместе с УИД, преобразованных с помощью некоторой приемлемой функции </a:t>
            </a:r>
            <a:r>
              <a:rPr lang="ru-RU" sz="2600" dirty="0">
                <a:solidFill>
                  <a:srgbClr val="FF0066"/>
                </a:solidFill>
              </a:rPr>
              <a:t>(</a:t>
            </a:r>
            <a:r>
              <a:rPr lang="en-US" sz="2600" i="1" dirty="0">
                <a:solidFill>
                  <a:srgbClr val="FF0066"/>
                </a:solidFill>
              </a:rPr>
              <a:t>F</a:t>
            </a:r>
            <a:r>
              <a:rPr lang="ru-RU" sz="2600" dirty="0">
                <a:solidFill>
                  <a:srgbClr val="FF0066"/>
                </a:solidFill>
              </a:rPr>
              <a:t>)</a:t>
            </a:r>
            <a:r>
              <a:rPr lang="ru-RU" sz="2600" dirty="0">
                <a:solidFill>
                  <a:srgbClr val="000099"/>
                </a:solidFill>
              </a:rPr>
              <a:t>;</a:t>
            </a:r>
          </a:p>
          <a:p>
            <a:pPr marL="358775" indent="-358775" algn="l">
              <a:lnSpc>
                <a:spcPct val="95000"/>
              </a:lnSpc>
              <a:spcBef>
                <a:spcPct val="10000"/>
              </a:spcBef>
              <a:buClr>
                <a:srgbClr val="FF0066"/>
              </a:buClr>
              <a:buSzPct val="80000"/>
              <a:buFont typeface="Wingdings" pitchFamily="2" charset="2"/>
              <a:buChar char="q"/>
            </a:pPr>
            <a:r>
              <a:rPr lang="ru-RU" sz="2600" dirty="0">
                <a:solidFill>
                  <a:srgbClr val="000099"/>
                </a:solidFill>
              </a:rPr>
              <a:t>передача ответа, который содержит востребованную информацию.</a:t>
            </a:r>
          </a:p>
        </p:txBody>
      </p:sp>
    </p:spTree>
  </p:cSld>
  <p:clrMapOvr>
    <a:masterClrMapping/>
  </p:clrMapOvr>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51100"/>
            <a:ext cx="8001000" cy="383329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ts val="3000"/>
              </a:lnSpc>
              <a:spcBef>
                <a:spcPct val="5000"/>
              </a:spcBef>
              <a:buClr>
                <a:srgbClr val="FF0066"/>
              </a:buClr>
              <a:buSzPct val="80000"/>
              <a:buFont typeface="Wingdings" pitchFamily="2" charset="2"/>
              <a:buAutoNum type="alphaLcParenR"/>
            </a:pPr>
            <a:r>
              <a:rPr lang="ru-RU" sz="2400" i="1" dirty="0">
                <a:solidFill>
                  <a:srgbClr val="FF0066"/>
                </a:solidFill>
              </a:rPr>
              <a:t>асимметричный алгоритм</a:t>
            </a:r>
            <a:r>
              <a:rPr lang="ru-RU" sz="2400" dirty="0">
                <a:solidFill>
                  <a:srgbClr val="000099"/>
                </a:solidFill>
              </a:rPr>
              <a:t>. Если предъявляемая </a:t>
            </a:r>
            <a:r>
              <a:rPr lang="ru-RU" sz="2400" dirty="0" smtClean="0">
                <a:solidFill>
                  <a:srgbClr val="000099"/>
                </a:solidFill>
              </a:rPr>
              <a:t>ВИАУ </a:t>
            </a:r>
            <a:r>
              <a:rPr lang="ru-RU" sz="2400" dirty="0">
                <a:solidFill>
                  <a:srgbClr val="000099"/>
                </a:solidFill>
              </a:rPr>
              <a:t>представляет собой закрытый ключ, то встречный запрос зашифровывается с помощью соответствующего открытого ключа;</a:t>
            </a:r>
          </a:p>
          <a:p>
            <a:pPr marL="358775" indent="-358775" algn="l">
              <a:lnSpc>
                <a:spcPts val="3000"/>
              </a:lnSpc>
              <a:spcBef>
                <a:spcPct val="5000"/>
              </a:spcBef>
              <a:buClr>
                <a:srgbClr val="FF0066"/>
              </a:buClr>
              <a:buSzPct val="80000"/>
              <a:buFont typeface="Wingdings" pitchFamily="2" charset="2"/>
              <a:buAutoNum type="alphaLcParenR"/>
            </a:pPr>
            <a:r>
              <a:rPr lang="ru-RU" sz="2400" i="1" dirty="0">
                <a:solidFill>
                  <a:srgbClr val="FF0066"/>
                </a:solidFill>
              </a:rPr>
              <a:t>симметричный алгоритм</a:t>
            </a:r>
            <a:r>
              <a:rPr lang="ru-RU" sz="2400" dirty="0">
                <a:solidFill>
                  <a:srgbClr val="000099"/>
                </a:solidFill>
              </a:rPr>
              <a:t>. Если предъявляемая </a:t>
            </a:r>
            <a:r>
              <a:rPr lang="ru-RU" sz="2400" dirty="0" smtClean="0">
                <a:solidFill>
                  <a:srgbClr val="000099"/>
                </a:solidFill>
              </a:rPr>
              <a:t>ВИАУ </a:t>
            </a:r>
            <a:r>
              <a:rPr lang="ru-RU" sz="2400" dirty="0">
                <a:solidFill>
                  <a:srgbClr val="000099"/>
                </a:solidFill>
              </a:rPr>
              <a:t>представляет собой секретный ключ, то встречный запрос зашифровывается с помощью секретного ключа. Встречный запрос зашифровывается проверяющей стороной, передающей этот запрос.</a:t>
            </a:r>
          </a:p>
        </p:txBody>
      </p:sp>
      <p:sp>
        <p:nvSpPr>
          <p:cNvPr id="6" name="Text Box 2"/>
          <p:cNvSpPr txBox="1">
            <a:spLocks noChangeArrowheads="1"/>
          </p:cNvSpPr>
          <p:nvPr/>
        </p:nvSpPr>
        <p:spPr bwMode="auto">
          <a:xfrm>
            <a:off x="927100" y="895350"/>
            <a:ext cx="7921625" cy="15113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2600" i="1" dirty="0">
                <a:solidFill>
                  <a:srgbClr val="FF0066"/>
                </a:solidFill>
              </a:rPr>
              <a:t>Специализированные способы</a:t>
            </a:r>
            <a:r>
              <a:rPr lang="ru-RU" sz="2600" dirty="0">
                <a:solidFill>
                  <a:srgbClr val="000099"/>
                </a:solidFill>
              </a:rPr>
              <a:t>, основанные на использовании зашифрованного встречного запроса, могут быть следующими:</a:t>
            </a: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028700"/>
            <a:ext cx="8001000" cy="508857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Этот тип способов применим для процедуры аутентификации взаимодействующей стороны (объекта), но не для аутентификации источника данных</a:t>
            </a:r>
            <a:r>
              <a:rPr lang="ru-RU" sz="2600" dirty="0">
                <a:solidFill>
                  <a:srgbClr val="000099"/>
                </a:solidFill>
              </a:rPr>
              <a:t>.</a:t>
            </a:r>
          </a:p>
          <a:p>
            <a:pPr>
              <a:lnSpc>
                <a:spcPts val="3400"/>
              </a:lnSpc>
            </a:pPr>
            <a:r>
              <a:rPr lang="ru-RU" sz="2600" dirty="0">
                <a:solidFill>
                  <a:srgbClr val="000099"/>
                </a:solidFill>
              </a:rPr>
              <a:t>Средство формирования генерирует запрос на проведение процедуры аутентификации. После получения этого запроса и УИД средство проверки формирует непредсказуемый (уникальный) встречный запрос. Затем средство проверки реализует функцию преобразования с целью формирования </a:t>
            </a:r>
            <a:r>
              <a:rPr lang="ru-RU" sz="2600" dirty="0" smtClean="0">
                <a:solidFill>
                  <a:srgbClr val="000099"/>
                </a:solidFill>
              </a:rPr>
              <a:t>ВИАУ </a:t>
            </a:r>
            <a:r>
              <a:rPr lang="ru-RU" sz="2600" dirty="0">
                <a:solidFill>
                  <a:srgbClr val="000099"/>
                </a:solidFill>
              </a:rPr>
              <a:t>для обмена (рис</a:t>
            </a:r>
            <a:r>
              <a:rPr lang="ru-RU" sz="2600" dirty="0" smtClean="0">
                <a:solidFill>
                  <a:srgbClr val="000099"/>
                </a:solidFill>
              </a:rPr>
              <a:t>. 3.14).</a:t>
            </a:r>
            <a:endParaRPr lang="ru-RU" sz="2600" dirty="0">
              <a:solidFill>
                <a:srgbClr val="000099"/>
              </a:solidFill>
            </a:endParaRPr>
          </a:p>
        </p:txBody>
      </p:sp>
    </p:spTree>
  </p:cSld>
  <p:clrMapOvr>
    <a:masterClrMapping/>
  </p:clrMapOvr>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143380" name="Group 20"/>
          <p:cNvGrpSpPr>
            <a:grpSpLocks/>
          </p:cNvGrpSpPr>
          <p:nvPr/>
        </p:nvGrpSpPr>
        <p:grpSpPr bwMode="auto">
          <a:xfrm>
            <a:off x="881063" y="684213"/>
            <a:ext cx="8102600" cy="4902200"/>
            <a:chOff x="555" y="431"/>
            <a:chExt cx="5104" cy="3088"/>
          </a:xfrm>
        </p:grpSpPr>
        <p:sp>
          <p:nvSpPr>
            <p:cNvPr id="143365" name="AutoShape 5"/>
            <p:cNvSpPr>
              <a:spLocks noChangeArrowheads="1"/>
            </p:cNvSpPr>
            <p:nvPr/>
          </p:nvSpPr>
          <p:spPr bwMode="auto">
            <a:xfrm flipH="1">
              <a:off x="4439" y="915"/>
              <a:ext cx="936" cy="1815"/>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143366" name="AutoShape 6"/>
            <p:cNvSpPr>
              <a:spLocks noChangeArrowheads="1"/>
            </p:cNvSpPr>
            <p:nvPr/>
          </p:nvSpPr>
          <p:spPr bwMode="auto">
            <a:xfrm>
              <a:off x="838" y="915"/>
              <a:ext cx="936" cy="1815"/>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143367" name="Text Box 7"/>
            <p:cNvSpPr txBox="1">
              <a:spLocks noChangeArrowheads="1"/>
            </p:cNvSpPr>
            <p:nvPr/>
          </p:nvSpPr>
          <p:spPr bwMode="auto">
            <a:xfrm>
              <a:off x="555" y="2900"/>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143368" name="Text Box 8"/>
            <p:cNvSpPr txBox="1">
              <a:spLocks noChangeArrowheads="1"/>
            </p:cNvSpPr>
            <p:nvPr/>
          </p:nvSpPr>
          <p:spPr bwMode="auto">
            <a:xfrm>
              <a:off x="1916" y="887"/>
              <a:ext cx="2353" cy="38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dirty="0">
                  <a:solidFill>
                    <a:srgbClr val="0033CC"/>
                  </a:solidFill>
                  <a:latin typeface="Arial" charset="0"/>
                  <a:cs typeface="Arial" charset="0"/>
                </a:rPr>
                <a:t>Запрос аутентификации, УИД</a:t>
              </a:r>
            </a:p>
          </p:txBody>
        </p:sp>
        <p:sp>
          <p:nvSpPr>
            <p:cNvPr id="143369" name="AutoShape 9"/>
            <p:cNvSpPr>
              <a:spLocks/>
            </p:cNvSpPr>
            <p:nvPr/>
          </p:nvSpPr>
          <p:spPr bwMode="auto">
            <a:xfrm>
              <a:off x="687" y="431"/>
              <a:ext cx="935" cy="394"/>
            </a:xfrm>
            <a:prstGeom prst="borderCallout2">
              <a:avLst>
                <a:gd name="adj1" fmla="val 18273"/>
                <a:gd name="adj2" fmla="val 105134"/>
                <a:gd name="adj3" fmla="val 18273"/>
                <a:gd name="adj4" fmla="val 112727"/>
                <a:gd name="adj5" fmla="val 227157"/>
                <a:gd name="adj6" fmla="val 140537"/>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Первая итерация</a:t>
              </a:r>
              <a:endParaRPr lang="ru-RU" sz="2000" b="1">
                <a:solidFill>
                  <a:srgbClr val="FF3300"/>
                </a:solidFill>
                <a:latin typeface="Arial" charset="0"/>
                <a:cs typeface="Arial" charset="0"/>
              </a:endParaRPr>
            </a:p>
          </p:txBody>
        </p:sp>
        <p:sp>
          <p:nvSpPr>
            <p:cNvPr id="143370" name="Text Box 10"/>
            <p:cNvSpPr txBox="1">
              <a:spLocks noChangeArrowheads="1"/>
            </p:cNvSpPr>
            <p:nvPr/>
          </p:nvSpPr>
          <p:spPr bwMode="auto">
            <a:xfrm>
              <a:off x="4156" y="2843"/>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143371" name="Line 11"/>
            <p:cNvSpPr>
              <a:spLocks noChangeShapeType="1"/>
            </p:cNvSpPr>
            <p:nvPr/>
          </p:nvSpPr>
          <p:spPr bwMode="auto">
            <a:xfrm>
              <a:off x="1718" y="2302"/>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143372" name="Text Box 12"/>
            <p:cNvSpPr txBox="1">
              <a:spLocks noChangeArrowheads="1"/>
            </p:cNvSpPr>
            <p:nvPr/>
          </p:nvSpPr>
          <p:spPr bwMode="auto">
            <a:xfrm>
              <a:off x="1944" y="2359"/>
              <a:ext cx="2297" cy="19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dirty="0">
                  <a:solidFill>
                    <a:srgbClr val="0033CC"/>
                  </a:solidFill>
                  <a:latin typeface="Arial" charset="0"/>
                  <a:cs typeface="Arial" charset="0"/>
                </a:rPr>
                <a:t>Встречный запрос</a:t>
              </a:r>
            </a:p>
          </p:txBody>
        </p:sp>
        <p:sp>
          <p:nvSpPr>
            <p:cNvPr id="143373" name="Text Box 13"/>
            <p:cNvSpPr txBox="1">
              <a:spLocks noChangeArrowheads="1"/>
            </p:cNvSpPr>
            <p:nvPr/>
          </p:nvSpPr>
          <p:spPr bwMode="auto">
            <a:xfrm>
              <a:off x="2001" y="1424"/>
              <a:ext cx="2211" cy="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0000"/>
                </a:lnSpc>
              </a:pPr>
              <a:r>
                <a:rPr lang="en-US" sz="2200" i="1" dirty="0">
                  <a:solidFill>
                    <a:srgbClr val="0033CC"/>
                  </a:solidFill>
                  <a:latin typeface="Arial" charset="0"/>
                  <a:cs typeface="Arial" charset="0"/>
                </a:rPr>
                <a:t>F</a:t>
              </a:r>
              <a:r>
                <a:rPr lang="ru-RU" sz="2200" dirty="0">
                  <a:solidFill>
                    <a:srgbClr val="0033CC"/>
                  </a:solidFill>
                  <a:latin typeface="Arial" charset="0"/>
                  <a:cs typeface="Arial" charset="0"/>
                </a:rPr>
                <a:t>(встречный запрос, проверочная </a:t>
              </a:r>
              <a:r>
                <a:rPr lang="ru-RU" sz="2200" dirty="0" smtClean="0">
                  <a:solidFill>
                    <a:srgbClr val="0033CC"/>
                  </a:solidFill>
                  <a:latin typeface="Arial" charset="0"/>
                  <a:cs typeface="Arial" charset="0"/>
                </a:rPr>
                <a:t>ВИАУ, </a:t>
              </a:r>
              <a:r>
                <a:rPr lang="ru-RU" sz="2200" dirty="0">
                  <a:solidFill>
                    <a:srgbClr val="0033CC"/>
                  </a:solidFill>
                  <a:latin typeface="Arial" charset="0"/>
                  <a:cs typeface="Arial" charset="0"/>
                </a:rPr>
                <a:t>[УИД]) </a:t>
              </a:r>
            </a:p>
          </p:txBody>
        </p:sp>
        <p:sp>
          <p:nvSpPr>
            <p:cNvPr id="143374" name="Line 14"/>
            <p:cNvSpPr>
              <a:spLocks noChangeShapeType="1"/>
            </p:cNvSpPr>
            <p:nvPr/>
          </p:nvSpPr>
          <p:spPr bwMode="auto">
            <a:xfrm>
              <a:off x="1689" y="1369"/>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143375" name="Line 15"/>
            <p:cNvSpPr>
              <a:spLocks noChangeShapeType="1"/>
            </p:cNvSpPr>
            <p:nvPr/>
          </p:nvSpPr>
          <p:spPr bwMode="auto">
            <a:xfrm>
              <a:off x="1689" y="1848"/>
              <a:ext cx="2835" cy="0"/>
            </a:xfrm>
            <a:prstGeom prst="line">
              <a:avLst/>
            </a:prstGeom>
            <a:noFill/>
            <a:ln w="57150">
              <a:solidFill>
                <a:srgbClr val="0033CC"/>
              </a:solidFill>
              <a:miter lim="800000"/>
              <a:headEnd type="triangle" w="lg" len="lg"/>
              <a:tailEnd type="none" w="lg" len="lg"/>
            </a:ln>
            <a:effectLst/>
          </p:spPr>
          <p:txBody>
            <a:bodyPr wrap="none"/>
            <a:lstStyle/>
            <a:p>
              <a:endParaRPr lang="ru-RU"/>
            </a:p>
          </p:txBody>
        </p:sp>
        <p:sp>
          <p:nvSpPr>
            <p:cNvPr id="143376" name="AutoShape 16"/>
            <p:cNvSpPr>
              <a:spLocks/>
            </p:cNvSpPr>
            <p:nvPr/>
          </p:nvSpPr>
          <p:spPr bwMode="auto">
            <a:xfrm>
              <a:off x="4524" y="433"/>
              <a:ext cx="981" cy="394"/>
            </a:xfrm>
            <a:prstGeom prst="borderCallout2">
              <a:avLst>
                <a:gd name="adj1" fmla="val 18273"/>
                <a:gd name="adj2" fmla="val -4894"/>
                <a:gd name="adj3" fmla="val 18273"/>
                <a:gd name="adj4" fmla="val -10093"/>
                <a:gd name="adj5" fmla="val 339338"/>
                <a:gd name="adj6" fmla="val -29153"/>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Вторая итерация</a:t>
              </a:r>
              <a:endParaRPr lang="ru-RU" sz="2000" b="1">
                <a:solidFill>
                  <a:srgbClr val="FF3300"/>
                </a:solidFill>
                <a:latin typeface="Arial" charset="0"/>
                <a:cs typeface="Arial" charset="0"/>
              </a:endParaRPr>
            </a:p>
          </p:txBody>
        </p:sp>
        <p:sp>
          <p:nvSpPr>
            <p:cNvPr id="143377" name="AutoShape 17"/>
            <p:cNvSpPr>
              <a:spLocks/>
            </p:cNvSpPr>
            <p:nvPr/>
          </p:nvSpPr>
          <p:spPr bwMode="auto">
            <a:xfrm>
              <a:off x="2710" y="1944"/>
              <a:ext cx="1531" cy="225"/>
            </a:xfrm>
            <a:prstGeom prst="borderCallout2">
              <a:avLst>
                <a:gd name="adj1" fmla="val 32000"/>
                <a:gd name="adj2" fmla="val -3134"/>
                <a:gd name="adj3" fmla="val 32000"/>
                <a:gd name="adj4" fmla="val -9537"/>
                <a:gd name="adj5" fmla="val 136444"/>
                <a:gd name="adj6" fmla="val -18810"/>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Третья итерация</a:t>
              </a:r>
              <a:endParaRPr lang="ru-RU" sz="2000" b="1">
                <a:solidFill>
                  <a:srgbClr val="FF3300"/>
                </a:solidFill>
                <a:latin typeface="Arial" charset="0"/>
                <a:cs typeface="Arial" charset="0"/>
              </a:endParaRPr>
            </a:p>
          </p:txBody>
        </p:sp>
      </p:grpSp>
      <p:sp>
        <p:nvSpPr>
          <p:cNvPr id="287746" name="Text Box 2"/>
          <p:cNvSpPr txBox="1">
            <a:spLocks noChangeArrowheads="1"/>
          </p:cNvSpPr>
          <p:nvPr/>
        </p:nvSpPr>
        <p:spPr bwMode="auto">
          <a:xfrm>
            <a:off x="971550" y="5673725"/>
            <a:ext cx="7921625" cy="91409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b="1" dirty="0">
                <a:solidFill>
                  <a:srgbClr val="CC0000"/>
                </a:solidFill>
              </a:rPr>
              <a:t>Рис</a:t>
            </a:r>
            <a:r>
              <a:rPr lang="ru-RU" sz="2200" b="1" dirty="0" smtClean="0">
                <a:solidFill>
                  <a:srgbClr val="CC0000"/>
                </a:solidFill>
              </a:rPr>
              <a:t>. 3.14. </a:t>
            </a:r>
            <a:r>
              <a:rPr lang="ru-RU" sz="2200" b="1" dirty="0">
                <a:solidFill>
                  <a:srgbClr val="CC0000"/>
                </a:solidFill>
              </a:rPr>
              <a:t>Подкласс «4</a:t>
            </a:r>
            <a:r>
              <a:rPr lang="en-US" sz="2200" b="1" dirty="0">
                <a:solidFill>
                  <a:srgbClr val="CC0000"/>
                </a:solidFill>
              </a:rPr>
              <a:t>c</a:t>
            </a:r>
            <a:r>
              <a:rPr lang="ru-RU" sz="2200" b="1" dirty="0">
                <a:solidFill>
                  <a:srgbClr val="CC0000"/>
                </a:solidFill>
              </a:rPr>
              <a:t>» — специализированный способ, основанный на зашифрованном встречном запросе </a:t>
            </a:r>
          </a:p>
        </p:txBody>
      </p:sp>
    </p:spTree>
  </p:cSld>
  <p:clrMapOvr>
    <a:masterClrMapping/>
  </p:clrMapOvr>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50900"/>
            <a:ext cx="8001000" cy="541686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dirty="0">
                <a:solidFill>
                  <a:srgbClr val="000099"/>
                </a:solidFill>
              </a:rPr>
              <a:t>Затем </a:t>
            </a:r>
            <a:r>
              <a:rPr lang="ru-RU" sz="3200" i="1" dirty="0">
                <a:solidFill>
                  <a:srgbClr val="FF0066"/>
                </a:solidFill>
              </a:rPr>
              <a:t>средство формирования</a:t>
            </a:r>
            <a:r>
              <a:rPr lang="ru-RU" sz="3200" dirty="0">
                <a:solidFill>
                  <a:srgbClr val="000099"/>
                </a:solidFill>
              </a:rPr>
              <a:t> осуществляет обратное преобразование с использованием предъявляемой </a:t>
            </a:r>
            <a:r>
              <a:rPr lang="ru-RU" sz="3200" dirty="0" smtClean="0">
                <a:solidFill>
                  <a:srgbClr val="000099"/>
                </a:solidFill>
              </a:rPr>
              <a:t>ВИАУ </a:t>
            </a:r>
            <a:r>
              <a:rPr lang="ru-RU" sz="3200" dirty="0">
                <a:solidFill>
                  <a:srgbClr val="000099"/>
                </a:solidFill>
              </a:rPr>
              <a:t>вместо проверочной </a:t>
            </a:r>
            <a:r>
              <a:rPr lang="ru-RU" sz="3200" dirty="0" smtClean="0">
                <a:solidFill>
                  <a:srgbClr val="000099"/>
                </a:solidFill>
              </a:rPr>
              <a:t>ВИАУ </a:t>
            </a:r>
            <a:r>
              <a:rPr lang="ru-RU" sz="3200" dirty="0">
                <a:solidFill>
                  <a:srgbClr val="000099"/>
                </a:solidFill>
              </a:rPr>
              <a:t>с целью получения встречного запроса, который потом направляется проверяющей стороне.</a:t>
            </a:r>
          </a:p>
          <a:p>
            <a:r>
              <a:rPr lang="ru-RU" sz="3200" dirty="0">
                <a:solidFill>
                  <a:srgbClr val="000099"/>
                </a:solidFill>
              </a:rPr>
              <a:t>В заключении, </a:t>
            </a:r>
            <a:r>
              <a:rPr lang="ru-RU" sz="3200" i="1" dirty="0">
                <a:solidFill>
                  <a:srgbClr val="FF0066"/>
                </a:solidFill>
              </a:rPr>
              <a:t>средство проверки</a:t>
            </a:r>
            <a:r>
              <a:rPr lang="ru-RU" sz="3200" dirty="0">
                <a:solidFill>
                  <a:srgbClr val="000099"/>
                </a:solidFill>
              </a:rPr>
              <a:t> сравнивает полученный встречный запрос с ранее сформированным.</a:t>
            </a: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998538"/>
            <a:ext cx="8388350" cy="64120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2500"/>
              </a:lnSpc>
              <a:spcBef>
                <a:spcPts val="0"/>
              </a:spcBef>
            </a:pPr>
            <a:r>
              <a:rPr lang="ru-RU" sz="2400" b="1" i="1">
                <a:solidFill>
                  <a:srgbClr val="FF0000"/>
                </a:solidFill>
                <a:latin typeface="Arial" charset="0"/>
                <a:cs typeface="Arial" charset="0"/>
              </a:rPr>
              <a:t>4.1.5.4. Подкласс “4</a:t>
            </a:r>
            <a:r>
              <a:rPr lang="en-US" sz="2400" b="1" i="1">
                <a:solidFill>
                  <a:srgbClr val="FF0000"/>
                </a:solidFill>
                <a:latin typeface="Arial" charset="0"/>
                <a:cs typeface="Arial" charset="0"/>
              </a:rPr>
              <a:t>d</a:t>
            </a:r>
            <a:r>
              <a:rPr lang="ru-RU" sz="2400" b="1" i="1">
                <a:solidFill>
                  <a:srgbClr val="FF0000"/>
                </a:solidFill>
                <a:latin typeface="Arial" charset="0"/>
                <a:cs typeface="Arial" charset="0"/>
              </a:rPr>
              <a:t>” — способы, основанные на вычислении ответа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71550" y="1898650"/>
            <a:ext cx="7921625" cy="13906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sz="3200">
                <a:solidFill>
                  <a:srgbClr val="000099"/>
                </a:solidFill>
              </a:rPr>
              <a:t>Способы этого подкласса также включают в себя следующие </a:t>
            </a:r>
            <a:r>
              <a:rPr lang="ru-RU" sz="3200" i="1">
                <a:solidFill>
                  <a:srgbClr val="FF0066"/>
                </a:solidFill>
              </a:rPr>
              <a:t>три итерации доставки информации</a:t>
            </a:r>
            <a:r>
              <a:rPr lang="ru-RU" sz="3200">
                <a:solidFill>
                  <a:srgbClr val="000099"/>
                </a:solidFill>
              </a:rPr>
              <a:t>:</a:t>
            </a:r>
          </a:p>
        </p:txBody>
      </p:sp>
      <p:sp>
        <p:nvSpPr>
          <p:cNvPr id="5" name="Text Box 5"/>
          <p:cNvSpPr txBox="1">
            <a:spLocks noChangeArrowheads="1"/>
          </p:cNvSpPr>
          <p:nvPr/>
        </p:nvSpPr>
        <p:spPr bwMode="auto">
          <a:xfrm>
            <a:off x="927100" y="3519488"/>
            <a:ext cx="8001000" cy="21748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ct val="95000"/>
              </a:lnSpc>
              <a:spcBef>
                <a:spcPct val="10000"/>
              </a:spcBef>
              <a:buClr>
                <a:srgbClr val="FF0066"/>
              </a:buClr>
              <a:buSzPct val="80000"/>
              <a:buFont typeface="Wingdings" pitchFamily="2" charset="2"/>
              <a:buChar char="q"/>
            </a:pPr>
            <a:r>
              <a:rPr lang="ru-RU" sz="3000">
                <a:solidFill>
                  <a:srgbClr val="000099"/>
                </a:solidFill>
              </a:rPr>
              <a:t>передача запроса на проведение процедуры аутентификации с набором параметров, из которых может быть выбран один из них, и уникальная информация объекта;</a:t>
            </a:r>
          </a:p>
        </p:txBody>
      </p:sp>
    </p:spTree>
  </p:cSld>
  <p:clrMapOvr>
    <a:masterClrMapping/>
  </p:clrMapOvr>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117600"/>
            <a:ext cx="8001000" cy="512448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58775" indent="-358775" algn="l">
              <a:lnSpc>
                <a:spcPts val="3600"/>
              </a:lnSpc>
              <a:spcBef>
                <a:spcPts val="600"/>
              </a:spcBef>
              <a:buClr>
                <a:srgbClr val="FF0066"/>
              </a:buClr>
              <a:buSzPct val="80000"/>
              <a:buFont typeface="Wingdings" pitchFamily="2" charset="2"/>
              <a:buChar char="q"/>
            </a:pPr>
            <a:r>
              <a:rPr lang="ru-RU" sz="3000" dirty="0">
                <a:solidFill>
                  <a:srgbClr val="000099"/>
                </a:solidFill>
              </a:rPr>
              <a:t>отправка встречного запроса (требования), содержащего те параметры, которые были выбраны проверяющей стороной;</a:t>
            </a:r>
          </a:p>
          <a:p>
            <a:pPr marL="358775" indent="-358775" algn="l">
              <a:lnSpc>
                <a:spcPts val="3600"/>
              </a:lnSpc>
              <a:spcBef>
                <a:spcPts val="600"/>
              </a:spcBef>
              <a:buClr>
                <a:srgbClr val="FF0066"/>
              </a:buClr>
              <a:buSzPct val="80000"/>
              <a:buFont typeface="Wingdings" pitchFamily="2" charset="2"/>
              <a:buChar char="q"/>
            </a:pPr>
            <a:r>
              <a:rPr lang="ru-RU" sz="3000" dirty="0">
                <a:solidFill>
                  <a:srgbClr val="000099"/>
                </a:solidFill>
              </a:rPr>
              <a:t>передача ответа, содержащего уникальное число, встречный запрос или выбранные параметры для вычисления ответа, и предъявляемую </a:t>
            </a:r>
            <a:r>
              <a:rPr lang="ru-RU" sz="3000" dirty="0" smtClean="0">
                <a:solidFill>
                  <a:srgbClr val="000099"/>
                </a:solidFill>
              </a:rPr>
              <a:t>ВИАУ, </a:t>
            </a:r>
            <a:r>
              <a:rPr lang="ru-RU" sz="3000" dirty="0">
                <a:solidFill>
                  <a:srgbClr val="000099"/>
                </a:solidFill>
              </a:rPr>
              <a:t>преобразованные в соответствие с некоторой соответствующей функцией.</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073150"/>
            <a:ext cx="8001000" cy="19749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2900"/>
              </a:lnSpc>
              <a:spcBef>
                <a:spcPts val="300"/>
              </a:spcBef>
              <a:buClr>
                <a:srgbClr val="FF0066"/>
              </a:buClr>
              <a:buSzPct val="80000"/>
              <a:buFont typeface="Wingdings" pitchFamily="2" charset="2"/>
              <a:buChar char="q"/>
              <a:defRPr/>
            </a:pPr>
            <a:r>
              <a:rPr lang="ru-RU" sz="2400" dirty="0">
                <a:solidFill>
                  <a:srgbClr val="000099"/>
                </a:solidFill>
              </a:rPr>
              <a:t>интерактивные </a:t>
            </a:r>
            <a:r>
              <a:rPr lang="ru-RU" sz="2400" dirty="0" smtClean="0">
                <a:solidFill>
                  <a:srgbClr val="000099"/>
                </a:solidFill>
              </a:rPr>
              <a:t>СЕРТ|АУ;</a:t>
            </a:r>
            <a:endParaRPr lang="ru-RU" sz="2400" dirty="0">
              <a:solidFill>
                <a:srgbClr val="000099"/>
              </a:solidFill>
            </a:endParaRPr>
          </a:p>
          <a:p>
            <a:pPr marL="539750" indent="-539750" algn="l">
              <a:lnSpc>
                <a:spcPts val="2900"/>
              </a:lnSpc>
              <a:spcBef>
                <a:spcPts val="300"/>
              </a:spcBef>
              <a:buClr>
                <a:srgbClr val="FF0066"/>
              </a:buClr>
              <a:buSzPct val="80000"/>
              <a:buFont typeface="Wingdings" pitchFamily="2" charset="2"/>
              <a:buChar char="q"/>
              <a:defRPr/>
            </a:pPr>
            <a:r>
              <a:rPr lang="ru-RU" sz="2400" dirty="0">
                <a:solidFill>
                  <a:srgbClr val="000099"/>
                </a:solidFill>
              </a:rPr>
              <a:t>независимые </a:t>
            </a:r>
            <a:r>
              <a:rPr lang="ru-RU" sz="2400" dirty="0" smtClean="0">
                <a:solidFill>
                  <a:srgbClr val="000099"/>
                </a:solidFill>
              </a:rPr>
              <a:t>СЕРТ|АУ;</a:t>
            </a:r>
            <a:endParaRPr lang="ru-RU" sz="2400" dirty="0">
              <a:solidFill>
                <a:srgbClr val="000099"/>
              </a:solidFill>
            </a:endParaRPr>
          </a:p>
          <a:p>
            <a:pPr marL="539750" indent="-539750" algn="l">
              <a:lnSpc>
                <a:spcPts val="2900"/>
              </a:lnSpc>
              <a:spcBef>
                <a:spcPts val="300"/>
              </a:spcBef>
              <a:buClr>
                <a:srgbClr val="FF0066"/>
              </a:buClr>
              <a:buSzPct val="80000"/>
              <a:buFont typeface="Wingdings" pitchFamily="2" charset="2"/>
              <a:buChar char="q"/>
              <a:defRPr/>
            </a:pPr>
            <a:r>
              <a:rPr lang="ru-RU" sz="2400" dirty="0" smtClean="0">
                <a:solidFill>
                  <a:srgbClr val="000099"/>
                </a:solidFill>
              </a:rPr>
              <a:t>СЕРТ|АУ отзыва</a:t>
            </a:r>
            <a:r>
              <a:rPr lang="en-US" sz="2400" dirty="0" smtClean="0">
                <a:solidFill>
                  <a:srgbClr val="000099"/>
                </a:solidFill>
              </a:rPr>
              <a:t> (</a:t>
            </a:r>
            <a:r>
              <a:rPr lang="ru-RU" sz="2400" dirty="0" smtClean="0">
                <a:solidFill>
                  <a:srgbClr val="000099"/>
                </a:solidFill>
              </a:rPr>
              <a:t>СЕРТ|ОТ</a:t>
            </a:r>
            <a:r>
              <a:rPr lang="en-US" sz="2400" dirty="0" smtClean="0">
                <a:solidFill>
                  <a:srgbClr val="000099"/>
                </a:solidFill>
              </a:rPr>
              <a:t>)</a:t>
            </a:r>
            <a:r>
              <a:rPr lang="ru-RU" sz="2400" dirty="0" smtClean="0">
                <a:solidFill>
                  <a:srgbClr val="000099"/>
                </a:solidFill>
              </a:rPr>
              <a:t>;</a:t>
            </a:r>
            <a:endParaRPr lang="ru-RU" sz="2400" dirty="0">
              <a:solidFill>
                <a:srgbClr val="000099"/>
              </a:solidFill>
            </a:endParaRPr>
          </a:p>
          <a:p>
            <a:pPr marL="539750" indent="-539750" algn="l">
              <a:lnSpc>
                <a:spcPts val="2900"/>
              </a:lnSpc>
              <a:spcBef>
                <a:spcPts val="300"/>
              </a:spcBef>
              <a:buClr>
                <a:srgbClr val="FF0066"/>
              </a:buClr>
              <a:buSzPct val="80000"/>
              <a:buFont typeface="Wingdings" pitchFamily="2" charset="2"/>
              <a:buChar char="q"/>
              <a:defRPr/>
            </a:pPr>
            <a:r>
              <a:rPr lang="ru-RU" sz="2400" dirty="0">
                <a:solidFill>
                  <a:srgbClr val="000099"/>
                </a:solidFill>
              </a:rPr>
              <a:t>перечни отозванных (аннулированных) </a:t>
            </a:r>
            <a:r>
              <a:rPr lang="ru-RU" sz="2400" dirty="0" smtClean="0">
                <a:solidFill>
                  <a:srgbClr val="000099"/>
                </a:solidFill>
              </a:rPr>
              <a:t>СЕРТ|АУ (СЕРТ|СО).</a:t>
            </a:r>
            <a:endParaRPr lang="ru-RU" sz="2400" dirty="0">
              <a:solidFill>
                <a:srgbClr val="000099"/>
              </a:solidFill>
            </a:endParaRPr>
          </a:p>
        </p:txBody>
      </p:sp>
      <p:sp>
        <p:nvSpPr>
          <p:cNvPr id="4" name="Text Box 2"/>
          <p:cNvSpPr txBox="1">
            <a:spLocks noChangeArrowheads="1"/>
          </p:cNvSpPr>
          <p:nvPr/>
        </p:nvSpPr>
        <p:spPr bwMode="auto">
          <a:xfrm>
            <a:off x="927100" y="3073400"/>
            <a:ext cx="8001000" cy="297312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2600" i="1" dirty="0">
                <a:solidFill>
                  <a:srgbClr val="FF0066"/>
                </a:solidFill>
              </a:rPr>
              <a:t>Независимые сертификаты </a:t>
            </a:r>
            <a:r>
              <a:rPr lang="ru-RU" sz="2600" dirty="0">
                <a:solidFill>
                  <a:srgbClr val="000099"/>
                </a:solidFill>
              </a:rPr>
              <a:t>в основном применяются для опубликования открытых ключей, которые связаны с проверочной </a:t>
            </a:r>
            <a:r>
              <a:rPr lang="ru-RU" sz="2600" dirty="0" smtClean="0">
                <a:solidFill>
                  <a:srgbClr val="000099"/>
                </a:solidFill>
              </a:rPr>
              <a:t>ВИАУ. </a:t>
            </a:r>
            <a:r>
              <a:rPr lang="ru-RU" sz="2600" dirty="0">
                <a:solidFill>
                  <a:srgbClr val="000099"/>
                </a:solidFill>
              </a:rPr>
              <a:t>Подлинность независимых сертификатов может быть аннулирована с помощью, либо </a:t>
            </a:r>
            <a:r>
              <a:rPr lang="ru-RU" sz="2400" dirty="0" smtClean="0">
                <a:solidFill>
                  <a:srgbClr val="000099"/>
                </a:solidFill>
              </a:rPr>
              <a:t>СЕРТ|ОТ</a:t>
            </a:r>
            <a:r>
              <a:rPr lang="ru-RU" sz="2600" dirty="0" smtClean="0">
                <a:solidFill>
                  <a:srgbClr val="000099"/>
                </a:solidFill>
              </a:rPr>
              <a:t>, </a:t>
            </a:r>
            <a:r>
              <a:rPr lang="ru-RU" sz="2600" dirty="0">
                <a:solidFill>
                  <a:srgbClr val="000099"/>
                </a:solidFill>
              </a:rPr>
              <a:t>либо списка отозванных (аннулированных) сертификатов.</a:t>
            </a:r>
          </a:p>
        </p:txBody>
      </p:sp>
    </p:spTree>
  </p:cSld>
  <p:clrMapOvr>
    <a:masterClrMapping/>
  </p:clrMapOvr>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206500"/>
            <a:ext cx="8001000" cy="46577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dirty="0">
                <a:solidFill>
                  <a:srgbClr val="000099"/>
                </a:solidFill>
              </a:rPr>
              <a:t>Одним из примеров этого подкласса является </a:t>
            </a:r>
            <a:r>
              <a:rPr lang="ru-RU" sz="3400" i="1" dirty="0">
                <a:solidFill>
                  <a:srgbClr val="FF0066"/>
                </a:solidFill>
              </a:rPr>
              <a:t>метод аутентификации в условиях отсутствия исходных данных</a:t>
            </a:r>
            <a:r>
              <a:rPr lang="ru-RU" sz="3400" dirty="0">
                <a:solidFill>
                  <a:srgbClr val="000099"/>
                </a:solidFill>
              </a:rPr>
              <a:t>, при котором проверяющая сторона выбирает одну из группы проблем, которую должен решить сам претендент, причём без «подсказки как именно».</a:t>
            </a: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50900"/>
            <a:ext cx="8001000"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i="1" dirty="0">
                <a:solidFill>
                  <a:srgbClr val="FF0066"/>
                </a:solidFill>
              </a:rPr>
              <a:t>С целью обеспечения более высокого уровня надёжности подтверждения подлинности</a:t>
            </a:r>
            <a:r>
              <a:rPr lang="ru-RU" sz="3000" dirty="0">
                <a:solidFill>
                  <a:srgbClr val="000099"/>
                </a:solidFill>
              </a:rPr>
              <a:t>, процедуры информационного обмена могут повторяться. Такой приём обеспечивает защиту от атак типа «маскарад», реализуемых нарушителем, способным вычислить корректный ответ для некоторых (но не для всех) параметров, которые могла выбрать проверяющая сторона.</a:t>
            </a:r>
          </a:p>
        </p:txBody>
      </p:sp>
    </p:spTree>
  </p:cSld>
  <p:clrMapOvr>
    <a:masterClrMapping/>
  </p:clrMapOvr>
  <p:transition/>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037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dirty="0">
                <a:solidFill>
                  <a:srgbClr val="000099"/>
                </a:solidFill>
              </a:rPr>
              <a:t>Если имеет место только одна процедура информационного обмена, то проверяющая сторона может случайным образом выбрать параметр, для которого нарушитель знает корректный ответ. </a:t>
            </a:r>
            <a:r>
              <a:rPr lang="ru-RU" i="1" dirty="0">
                <a:solidFill>
                  <a:srgbClr val="FF0066"/>
                </a:solidFill>
              </a:rPr>
              <a:t>Увеличение числа процедур снижает вероятность успешного проведения таких атак</a:t>
            </a:r>
            <a:r>
              <a:rPr lang="ru-RU" dirty="0">
                <a:solidFill>
                  <a:srgbClr val="000099"/>
                </a:solidFill>
              </a:rPr>
              <a:t>. Средство формирования, в первую очередь, генерирует уникальное число и выбирает параметр, а затем включает их в </a:t>
            </a:r>
            <a:r>
              <a:rPr lang="ru-RU" dirty="0" smtClean="0">
                <a:solidFill>
                  <a:srgbClr val="000099"/>
                </a:solidFill>
              </a:rPr>
              <a:t>ВИАУ </a:t>
            </a:r>
            <a:r>
              <a:rPr lang="ru-RU" dirty="0">
                <a:solidFill>
                  <a:srgbClr val="000099"/>
                </a:solidFill>
              </a:rPr>
              <a:t>для обмена (рис</a:t>
            </a:r>
            <a:r>
              <a:rPr lang="ru-RU" dirty="0" smtClean="0">
                <a:solidFill>
                  <a:srgbClr val="000099"/>
                </a:solidFill>
              </a:rPr>
              <a:t>. 3.15.)</a:t>
            </a:r>
            <a:endParaRPr lang="ru-RU" dirty="0">
              <a:solidFill>
                <a:srgbClr val="000099"/>
              </a:solidFill>
            </a:endParaRPr>
          </a:p>
        </p:txBody>
      </p:sp>
    </p:spTree>
  </p:cSld>
  <p:clrMapOvr>
    <a:masterClrMapping/>
  </p:clrMapOvr>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150546" name="Group 18"/>
          <p:cNvGrpSpPr>
            <a:grpSpLocks/>
          </p:cNvGrpSpPr>
          <p:nvPr/>
        </p:nvGrpSpPr>
        <p:grpSpPr bwMode="auto">
          <a:xfrm>
            <a:off x="881063" y="684213"/>
            <a:ext cx="8102600" cy="4902200"/>
            <a:chOff x="555" y="431"/>
            <a:chExt cx="5104" cy="3088"/>
          </a:xfrm>
        </p:grpSpPr>
        <p:sp>
          <p:nvSpPr>
            <p:cNvPr id="150532" name="AutoShape 4"/>
            <p:cNvSpPr>
              <a:spLocks noChangeArrowheads="1"/>
            </p:cNvSpPr>
            <p:nvPr/>
          </p:nvSpPr>
          <p:spPr bwMode="auto">
            <a:xfrm flipH="1">
              <a:off x="4439" y="915"/>
              <a:ext cx="936" cy="1815"/>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150533" name="AutoShape 5"/>
            <p:cNvSpPr>
              <a:spLocks noChangeArrowheads="1"/>
            </p:cNvSpPr>
            <p:nvPr/>
          </p:nvSpPr>
          <p:spPr bwMode="auto">
            <a:xfrm>
              <a:off x="838" y="915"/>
              <a:ext cx="936" cy="1815"/>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150534" name="Text Box 6"/>
            <p:cNvSpPr txBox="1">
              <a:spLocks noChangeArrowheads="1"/>
            </p:cNvSpPr>
            <p:nvPr/>
          </p:nvSpPr>
          <p:spPr bwMode="auto">
            <a:xfrm>
              <a:off x="555" y="2900"/>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dirty="0">
                  <a:solidFill>
                    <a:srgbClr val="009900"/>
                  </a:solidFill>
                </a:rPr>
                <a:t>Претендент</a:t>
              </a:r>
            </a:p>
            <a:p>
              <a:pPr>
                <a:lnSpc>
                  <a:spcPct val="88000"/>
                </a:lnSpc>
              </a:pPr>
              <a:r>
                <a:rPr lang="ru-RU" altLang="zh-CN" sz="2000" dirty="0">
                  <a:solidFill>
                    <a:srgbClr val="009900"/>
                  </a:solidFill>
                </a:rPr>
                <a:t>(объект аутентификации)</a:t>
              </a:r>
              <a:endParaRPr lang="ru-RU" sz="2000" dirty="0">
                <a:solidFill>
                  <a:srgbClr val="009900"/>
                </a:solidFill>
              </a:endParaRPr>
            </a:p>
          </p:txBody>
        </p:sp>
        <p:sp>
          <p:nvSpPr>
            <p:cNvPr id="150535" name="Text Box 7"/>
            <p:cNvSpPr txBox="1">
              <a:spLocks noChangeArrowheads="1"/>
            </p:cNvSpPr>
            <p:nvPr/>
          </p:nvSpPr>
          <p:spPr bwMode="auto">
            <a:xfrm>
              <a:off x="1944" y="720"/>
              <a:ext cx="2353" cy="5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0000"/>
                </a:lnSpc>
              </a:pPr>
              <a:r>
                <a:rPr lang="ru-RU" sz="2200" dirty="0">
                  <a:solidFill>
                    <a:srgbClr val="0033CC"/>
                  </a:solidFill>
                  <a:latin typeface="Arial" charset="0"/>
                  <a:cs typeface="Arial" charset="0"/>
                </a:rPr>
                <a:t>Запрос аутентификации, УИД, уникальное число, параметры для выбора</a:t>
              </a:r>
            </a:p>
          </p:txBody>
        </p:sp>
        <p:sp>
          <p:nvSpPr>
            <p:cNvPr id="150536" name="AutoShape 8"/>
            <p:cNvSpPr>
              <a:spLocks/>
            </p:cNvSpPr>
            <p:nvPr/>
          </p:nvSpPr>
          <p:spPr bwMode="auto">
            <a:xfrm>
              <a:off x="687" y="431"/>
              <a:ext cx="935" cy="394"/>
            </a:xfrm>
            <a:prstGeom prst="borderCallout2">
              <a:avLst>
                <a:gd name="adj1" fmla="val 18273"/>
                <a:gd name="adj2" fmla="val 105134"/>
                <a:gd name="adj3" fmla="val 18273"/>
                <a:gd name="adj4" fmla="val 112727"/>
                <a:gd name="adj5" fmla="val 227157"/>
                <a:gd name="adj6" fmla="val 140537"/>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Первая итерация</a:t>
              </a:r>
              <a:endParaRPr lang="ru-RU" sz="2000" b="1">
                <a:solidFill>
                  <a:srgbClr val="FF3300"/>
                </a:solidFill>
                <a:latin typeface="Arial" charset="0"/>
                <a:cs typeface="Arial" charset="0"/>
              </a:endParaRPr>
            </a:p>
          </p:txBody>
        </p:sp>
        <p:sp>
          <p:nvSpPr>
            <p:cNvPr id="150537" name="Text Box 9"/>
            <p:cNvSpPr txBox="1">
              <a:spLocks noChangeArrowheads="1"/>
            </p:cNvSpPr>
            <p:nvPr/>
          </p:nvSpPr>
          <p:spPr bwMode="auto">
            <a:xfrm>
              <a:off x="4156" y="2843"/>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150538" name="Line 10"/>
            <p:cNvSpPr>
              <a:spLocks noChangeShapeType="1"/>
            </p:cNvSpPr>
            <p:nvPr/>
          </p:nvSpPr>
          <p:spPr bwMode="auto">
            <a:xfrm>
              <a:off x="1718" y="2302"/>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150539" name="Text Box 11"/>
            <p:cNvSpPr txBox="1">
              <a:spLocks noChangeArrowheads="1"/>
            </p:cNvSpPr>
            <p:nvPr/>
          </p:nvSpPr>
          <p:spPr bwMode="auto">
            <a:xfrm>
              <a:off x="1973" y="1418"/>
              <a:ext cx="2268" cy="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0000"/>
                </a:lnSpc>
              </a:pPr>
              <a:r>
                <a:rPr lang="ru-RU" sz="2200" dirty="0">
                  <a:solidFill>
                    <a:srgbClr val="0033CC"/>
                  </a:solidFill>
                  <a:latin typeface="Arial" charset="0"/>
                  <a:cs typeface="Arial" charset="0"/>
                </a:rPr>
                <a:t>Встречный запрос, выбранные параметры</a:t>
              </a:r>
            </a:p>
          </p:txBody>
        </p:sp>
        <p:sp>
          <p:nvSpPr>
            <p:cNvPr id="150540" name="Text Box 12"/>
            <p:cNvSpPr txBox="1">
              <a:spLocks noChangeArrowheads="1"/>
            </p:cNvSpPr>
            <p:nvPr/>
          </p:nvSpPr>
          <p:spPr bwMode="auto">
            <a:xfrm>
              <a:off x="1973" y="2351"/>
              <a:ext cx="2239" cy="68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0000"/>
                </a:lnSpc>
              </a:pPr>
              <a:r>
                <a:rPr lang="en-US" sz="2200" i="1" dirty="0">
                  <a:solidFill>
                    <a:srgbClr val="0033CC"/>
                  </a:solidFill>
                  <a:latin typeface="Arial" charset="0"/>
                  <a:cs typeface="Arial" charset="0"/>
                </a:rPr>
                <a:t>F</a:t>
              </a:r>
              <a:r>
                <a:rPr lang="ru-RU" sz="2200" dirty="0">
                  <a:solidFill>
                    <a:srgbClr val="0033CC"/>
                  </a:solidFill>
                  <a:latin typeface="Arial" charset="0"/>
                  <a:cs typeface="Arial" charset="0"/>
                </a:rPr>
                <a:t>(встречный запрос или выбранные параметры, предъявляемая </a:t>
              </a:r>
              <a:r>
                <a:rPr lang="ru-RU" sz="2200" dirty="0" smtClean="0">
                  <a:solidFill>
                    <a:srgbClr val="0033CC"/>
                  </a:solidFill>
                  <a:latin typeface="Arial" charset="0"/>
                  <a:cs typeface="Arial" charset="0"/>
                </a:rPr>
                <a:t>ВИАУ, </a:t>
              </a:r>
              <a:r>
                <a:rPr lang="ru-RU" sz="2200" dirty="0">
                  <a:solidFill>
                    <a:srgbClr val="0033CC"/>
                  </a:solidFill>
                  <a:latin typeface="Arial" charset="0"/>
                  <a:cs typeface="Arial" charset="0"/>
                </a:rPr>
                <a:t>[цифровой отпечаток]) </a:t>
              </a:r>
            </a:p>
          </p:txBody>
        </p:sp>
        <p:sp>
          <p:nvSpPr>
            <p:cNvPr id="150541" name="Line 13"/>
            <p:cNvSpPr>
              <a:spLocks noChangeShapeType="1"/>
            </p:cNvSpPr>
            <p:nvPr/>
          </p:nvSpPr>
          <p:spPr bwMode="auto">
            <a:xfrm>
              <a:off x="1689" y="1369"/>
              <a:ext cx="2835" cy="0"/>
            </a:xfrm>
            <a:prstGeom prst="line">
              <a:avLst/>
            </a:prstGeom>
            <a:noFill/>
            <a:ln w="57150">
              <a:solidFill>
                <a:srgbClr val="0033CC"/>
              </a:solidFill>
              <a:miter lim="800000"/>
              <a:headEnd/>
              <a:tailEnd type="triangle" w="lg" len="lg"/>
            </a:ln>
            <a:effectLst/>
          </p:spPr>
          <p:txBody>
            <a:bodyPr wrap="none"/>
            <a:lstStyle/>
            <a:p>
              <a:endParaRPr lang="ru-RU"/>
            </a:p>
          </p:txBody>
        </p:sp>
        <p:sp>
          <p:nvSpPr>
            <p:cNvPr id="150542" name="Line 14"/>
            <p:cNvSpPr>
              <a:spLocks noChangeShapeType="1"/>
            </p:cNvSpPr>
            <p:nvPr/>
          </p:nvSpPr>
          <p:spPr bwMode="auto">
            <a:xfrm>
              <a:off x="1689" y="1848"/>
              <a:ext cx="2835" cy="0"/>
            </a:xfrm>
            <a:prstGeom prst="line">
              <a:avLst/>
            </a:prstGeom>
            <a:noFill/>
            <a:ln w="57150">
              <a:solidFill>
                <a:srgbClr val="0033CC"/>
              </a:solidFill>
              <a:miter lim="800000"/>
              <a:headEnd type="triangle" w="lg" len="lg"/>
              <a:tailEnd type="none" w="lg" len="lg"/>
            </a:ln>
            <a:effectLst/>
          </p:spPr>
          <p:txBody>
            <a:bodyPr wrap="none"/>
            <a:lstStyle/>
            <a:p>
              <a:endParaRPr lang="ru-RU"/>
            </a:p>
          </p:txBody>
        </p:sp>
        <p:sp>
          <p:nvSpPr>
            <p:cNvPr id="150543" name="AutoShape 15"/>
            <p:cNvSpPr>
              <a:spLocks/>
            </p:cNvSpPr>
            <p:nvPr/>
          </p:nvSpPr>
          <p:spPr bwMode="auto">
            <a:xfrm>
              <a:off x="4524" y="433"/>
              <a:ext cx="981" cy="394"/>
            </a:xfrm>
            <a:prstGeom prst="borderCallout2">
              <a:avLst>
                <a:gd name="adj1" fmla="val 18273"/>
                <a:gd name="adj2" fmla="val -4894"/>
                <a:gd name="adj3" fmla="val 18273"/>
                <a:gd name="adj4" fmla="val -10093"/>
                <a:gd name="adj5" fmla="val 339338"/>
                <a:gd name="adj6" fmla="val -29153"/>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Вторая итерация</a:t>
              </a:r>
              <a:endParaRPr lang="ru-RU" sz="2000" b="1">
                <a:solidFill>
                  <a:srgbClr val="FF3300"/>
                </a:solidFill>
                <a:latin typeface="Arial" charset="0"/>
                <a:cs typeface="Arial" charset="0"/>
              </a:endParaRPr>
            </a:p>
          </p:txBody>
        </p:sp>
        <p:sp>
          <p:nvSpPr>
            <p:cNvPr id="150544" name="AutoShape 16"/>
            <p:cNvSpPr>
              <a:spLocks/>
            </p:cNvSpPr>
            <p:nvPr/>
          </p:nvSpPr>
          <p:spPr bwMode="auto">
            <a:xfrm>
              <a:off x="2710" y="1944"/>
              <a:ext cx="1531" cy="225"/>
            </a:xfrm>
            <a:prstGeom prst="borderCallout2">
              <a:avLst>
                <a:gd name="adj1" fmla="val 32000"/>
                <a:gd name="adj2" fmla="val -3134"/>
                <a:gd name="adj3" fmla="val 32000"/>
                <a:gd name="adj4" fmla="val -9537"/>
                <a:gd name="adj5" fmla="val 136444"/>
                <a:gd name="adj6" fmla="val -18810"/>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000" b="1" i="1">
                  <a:solidFill>
                    <a:srgbClr val="FF3300"/>
                  </a:solidFill>
                  <a:latin typeface="Arial" charset="0"/>
                  <a:cs typeface="Arial" charset="0"/>
                </a:rPr>
                <a:t>Третья итерация</a:t>
              </a:r>
              <a:endParaRPr lang="ru-RU" sz="2000" b="1">
                <a:solidFill>
                  <a:srgbClr val="FF3300"/>
                </a:solidFill>
                <a:latin typeface="Arial" charset="0"/>
                <a:cs typeface="Arial" charset="0"/>
              </a:endParaRPr>
            </a:p>
          </p:txBody>
        </p:sp>
      </p:grpSp>
      <p:sp>
        <p:nvSpPr>
          <p:cNvPr id="287746" name="Text Box 2"/>
          <p:cNvSpPr txBox="1">
            <a:spLocks noChangeArrowheads="1"/>
          </p:cNvSpPr>
          <p:nvPr/>
        </p:nvSpPr>
        <p:spPr bwMode="auto">
          <a:xfrm>
            <a:off x="971550" y="5824538"/>
            <a:ext cx="7921625" cy="60939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sz="2200" b="1" dirty="0">
                <a:solidFill>
                  <a:srgbClr val="CC0000"/>
                </a:solidFill>
              </a:rPr>
              <a:t>Рис</a:t>
            </a:r>
            <a:r>
              <a:rPr lang="ru-RU" sz="2200" b="1" dirty="0" smtClean="0">
                <a:solidFill>
                  <a:srgbClr val="CC0000"/>
                </a:solidFill>
              </a:rPr>
              <a:t>. 3.15. </a:t>
            </a:r>
            <a:r>
              <a:rPr lang="ru-RU" sz="2200" b="1" dirty="0">
                <a:solidFill>
                  <a:srgbClr val="CC0000"/>
                </a:solidFill>
              </a:rPr>
              <a:t>Подкласс «4</a:t>
            </a:r>
            <a:r>
              <a:rPr lang="en-US" sz="2200" b="1" dirty="0">
                <a:solidFill>
                  <a:srgbClr val="CC0000"/>
                </a:solidFill>
              </a:rPr>
              <a:t>d</a:t>
            </a:r>
            <a:r>
              <a:rPr lang="ru-RU" sz="2200" b="1" dirty="0">
                <a:solidFill>
                  <a:srgbClr val="CC0000"/>
                </a:solidFill>
              </a:rPr>
              <a:t>» — способ, основанный на вычислении ответа</a:t>
            </a:r>
          </a:p>
        </p:txBody>
      </p:sp>
    </p:spTree>
  </p:cSld>
  <p:clrMapOvr>
    <a:masterClrMapping/>
  </p:clrMapOvr>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2832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5000"/>
              </a:lnSpc>
            </a:pPr>
            <a:r>
              <a:rPr lang="ru-RU" dirty="0">
                <a:solidFill>
                  <a:srgbClr val="000099"/>
                </a:solidFill>
              </a:rPr>
              <a:t>Затем </a:t>
            </a:r>
            <a:r>
              <a:rPr lang="ru-RU" i="1" dirty="0">
                <a:solidFill>
                  <a:srgbClr val="FF0066"/>
                </a:solidFill>
              </a:rPr>
              <a:t>средство проверки</a:t>
            </a:r>
            <a:r>
              <a:rPr lang="ru-RU" dirty="0">
                <a:solidFill>
                  <a:srgbClr val="000099"/>
                </a:solidFill>
              </a:rPr>
              <a:t> выбирает параметры из предложенного списка и формирует встречный запрос в форме второго блока </a:t>
            </a:r>
            <a:r>
              <a:rPr lang="ru-RU" dirty="0" smtClean="0">
                <a:solidFill>
                  <a:srgbClr val="000099"/>
                </a:solidFill>
              </a:rPr>
              <a:t>ВИАУ </a:t>
            </a:r>
            <a:r>
              <a:rPr lang="ru-RU" dirty="0">
                <a:solidFill>
                  <a:srgbClr val="000099"/>
                </a:solidFill>
              </a:rPr>
              <a:t>для обмена.</a:t>
            </a:r>
          </a:p>
          <a:p>
            <a:pPr>
              <a:lnSpc>
                <a:spcPct val="95000"/>
              </a:lnSpc>
            </a:pPr>
            <a:r>
              <a:rPr lang="ru-RU" i="1" dirty="0">
                <a:solidFill>
                  <a:srgbClr val="FF0066"/>
                </a:solidFill>
              </a:rPr>
              <a:t>Средство формирования</a:t>
            </a:r>
            <a:r>
              <a:rPr lang="ru-RU" dirty="0">
                <a:solidFill>
                  <a:srgbClr val="000099"/>
                </a:solidFill>
              </a:rPr>
              <a:t> осуществляет преобразование встречного запроса или выбранных параметров с использованием предъявляемой </a:t>
            </a:r>
            <a:r>
              <a:rPr lang="ru-RU" dirty="0" smtClean="0">
                <a:solidFill>
                  <a:srgbClr val="000099"/>
                </a:solidFill>
              </a:rPr>
              <a:t>ВИАУ.</a:t>
            </a:r>
            <a:endParaRPr lang="ru-RU" dirty="0">
              <a:solidFill>
                <a:srgbClr val="000099"/>
              </a:solidFill>
            </a:endParaRPr>
          </a:p>
          <a:p>
            <a:pPr>
              <a:lnSpc>
                <a:spcPct val="95000"/>
              </a:lnSpc>
            </a:pPr>
            <a:r>
              <a:rPr lang="ru-RU" dirty="0">
                <a:solidFill>
                  <a:srgbClr val="000099"/>
                </a:solidFill>
              </a:rPr>
              <a:t>После этого </a:t>
            </a:r>
            <a:r>
              <a:rPr lang="ru-RU" i="1" dirty="0">
                <a:solidFill>
                  <a:srgbClr val="FF0066"/>
                </a:solidFill>
              </a:rPr>
              <a:t>средство проверки</a:t>
            </a:r>
            <a:r>
              <a:rPr lang="ru-RU" dirty="0">
                <a:solidFill>
                  <a:srgbClr val="000099"/>
                </a:solidFill>
              </a:rPr>
              <a:t> осуществляет заключительное обратное преобразование с использованием проверочной </a:t>
            </a:r>
            <a:r>
              <a:rPr lang="ru-RU" dirty="0" smtClean="0">
                <a:solidFill>
                  <a:srgbClr val="000099"/>
                </a:solidFill>
              </a:rPr>
              <a:t>ВИАУ </a:t>
            </a:r>
            <a:r>
              <a:rPr lang="ru-RU" dirty="0">
                <a:solidFill>
                  <a:srgbClr val="000099"/>
                </a:solidFill>
              </a:rPr>
              <a:t>и сравнивает полученные параметры.</a:t>
            </a:r>
          </a:p>
        </p:txBody>
      </p:sp>
    </p:spTree>
  </p:cSld>
  <p:clrMapOvr>
    <a:masterClrMapping/>
  </p:clrMapOvr>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516063"/>
            <a:ext cx="8001000" cy="4746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a:solidFill>
                  <a:srgbClr val="000099"/>
                </a:solidFill>
              </a:rPr>
              <a:t>Представленные ранее примеры процедур информационного обмена инициировались претендентом с использованием запроса на проведение процедуры аутентификации. Тем не менее, для подтверждения подлинности объекта могут применяться описанные ранее подклассы способов, но в которых </a:t>
            </a:r>
            <a:r>
              <a:rPr lang="ru-RU" sz="2400" i="1">
                <a:solidFill>
                  <a:srgbClr val="FF0066"/>
                </a:solidFill>
              </a:rPr>
              <a:t>инициатором выступает проверяющая сторона</a:t>
            </a:r>
            <a:r>
              <a:rPr lang="ru-RU" sz="2400">
                <a:solidFill>
                  <a:srgbClr val="000099"/>
                </a:solidFill>
              </a:rPr>
              <a:t>, использующая для этого приглашение для участия в процедуре аутентификации. В таком случае число итераций доставки информации будет отличаться. Число итерации доставки информации для каждого такого случая будет представлено в Таблице 1. </a:t>
            </a:r>
          </a:p>
        </p:txBody>
      </p:sp>
      <p:sp>
        <p:nvSpPr>
          <p:cNvPr id="86020" name="Rectangle 4"/>
          <p:cNvSpPr>
            <a:spLocks noChangeArrowheads="1"/>
          </p:cNvSpPr>
          <p:nvPr/>
        </p:nvSpPr>
        <p:spPr bwMode="auto">
          <a:xfrm>
            <a:off x="792163" y="863600"/>
            <a:ext cx="8351837" cy="4064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spcBef>
                <a:spcPts val="100"/>
              </a:spcBef>
              <a:buClr>
                <a:srgbClr val="FFFF00"/>
              </a:buClr>
              <a:buSzPct val="80000"/>
              <a:buFont typeface="Wingdings" pitchFamily="2" charset="2"/>
              <a:buNone/>
            </a:pPr>
            <a:r>
              <a:rPr lang="en-US" sz="3000" b="1" i="1">
                <a:solidFill>
                  <a:srgbClr val="FF3300"/>
                </a:solidFill>
                <a:latin typeface="Arial" charset="0"/>
              </a:rPr>
              <a:t>4</a:t>
            </a:r>
            <a:r>
              <a:rPr lang="ru-RU" sz="3000" b="1" i="1">
                <a:solidFill>
                  <a:srgbClr val="FF3300"/>
                </a:solidFill>
                <a:latin typeface="Arial" charset="0"/>
              </a:rPr>
              <a:t>.2. Инициирование доставки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962150"/>
            <a:ext cx="8001000" cy="450123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2900"/>
              </a:lnSpc>
              <a:spcBef>
                <a:spcPts val="300"/>
              </a:spcBef>
              <a:buClr>
                <a:srgbClr val="FF0066"/>
              </a:buClr>
              <a:buSzPct val="80000"/>
              <a:buFont typeface="Wingdings" pitchFamily="2" charset="2"/>
              <a:buChar char="q"/>
              <a:defRPr/>
            </a:pPr>
            <a:r>
              <a:rPr lang="ru-RU" sz="2600" dirty="0">
                <a:solidFill>
                  <a:srgbClr val="000099"/>
                </a:solidFill>
              </a:rPr>
              <a:t>идентификатор метода и/или ключ, который используется при формировании криптографической проверочной суммы;</a:t>
            </a:r>
          </a:p>
          <a:p>
            <a:pPr marL="539750" indent="-539750" algn="l">
              <a:lnSpc>
                <a:spcPts val="2900"/>
              </a:lnSpc>
              <a:spcBef>
                <a:spcPts val="300"/>
              </a:spcBef>
              <a:buClr>
                <a:srgbClr val="FF0066"/>
              </a:buClr>
              <a:buSzPct val="80000"/>
              <a:buFont typeface="Wingdings" pitchFamily="2" charset="2"/>
              <a:buChar char="q"/>
              <a:defRPr/>
            </a:pPr>
            <a:r>
              <a:rPr lang="ru-RU" sz="2600" dirty="0">
                <a:solidFill>
                  <a:srgbClr val="000099"/>
                </a:solidFill>
              </a:rPr>
              <a:t>уникальные особенности центра аутентификации (УЦ) или его уполномоченного, который издаёт </a:t>
            </a:r>
            <a:r>
              <a:rPr lang="ru-RU" sz="2600" dirty="0" smtClean="0">
                <a:solidFill>
                  <a:srgbClr val="000099"/>
                </a:solidFill>
              </a:rPr>
              <a:t>СЕРТ|АУ </a:t>
            </a:r>
            <a:r>
              <a:rPr lang="ru-RU" sz="2600" dirty="0">
                <a:solidFill>
                  <a:srgbClr val="000099"/>
                </a:solidFill>
              </a:rPr>
              <a:t>(когда УЦ представлен несколькими уполномоченными, тогда уникальные особенности уполномоченного позволяют точно знать, какой ключ уполномоченного использовался);</a:t>
            </a:r>
          </a:p>
        </p:txBody>
      </p:sp>
      <p:sp>
        <p:nvSpPr>
          <p:cNvPr id="4" name="Text Box 2"/>
          <p:cNvSpPr txBox="1">
            <a:spLocks noChangeArrowheads="1"/>
          </p:cNvSpPr>
          <p:nvPr/>
        </p:nvSpPr>
        <p:spPr bwMode="auto">
          <a:xfrm>
            <a:off x="928688" y="1000125"/>
            <a:ext cx="8001000" cy="9048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dirty="0">
                <a:solidFill>
                  <a:srgbClr val="000099"/>
                </a:solidFill>
              </a:rPr>
              <a:t>Примерами элементов, содержащихся в любом </a:t>
            </a:r>
            <a:r>
              <a:rPr lang="ru-RU" dirty="0" smtClean="0">
                <a:solidFill>
                  <a:srgbClr val="000099"/>
                </a:solidFill>
              </a:rPr>
              <a:t>СЕРТ|АУ, </a:t>
            </a:r>
            <a:r>
              <a:rPr lang="ru-RU" dirty="0">
                <a:solidFill>
                  <a:srgbClr val="000099"/>
                </a:solidFill>
              </a:rPr>
              <a:t>могут быть:</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214438"/>
            <a:ext cx="8001000" cy="474503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700"/>
              </a:lnSpc>
              <a:spcBef>
                <a:spcPts val="300"/>
              </a:spcBef>
              <a:buClr>
                <a:srgbClr val="FF0066"/>
              </a:buClr>
              <a:buSzPct val="80000"/>
              <a:buFont typeface="Wingdings" pitchFamily="2" charset="2"/>
              <a:buChar char="q"/>
              <a:defRPr/>
            </a:pPr>
            <a:r>
              <a:rPr lang="ru-RU" sz="3200" dirty="0">
                <a:solidFill>
                  <a:srgbClr val="000099"/>
                </a:solidFill>
              </a:rPr>
              <a:t>время издания </a:t>
            </a:r>
            <a:r>
              <a:rPr lang="ru-RU" sz="3200" dirty="0" smtClean="0">
                <a:solidFill>
                  <a:srgbClr val="000099"/>
                </a:solidFill>
              </a:rPr>
              <a:t>СЕРТ|АУ </a:t>
            </a:r>
            <a:r>
              <a:rPr lang="ru-RU" sz="3200" dirty="0">
                <a:solidFill>
                  <a:srgbClr val="000099"/>
                </a:solidFill>
              </a:rPr>
              <a:t>(Время издания может быть использовано в аудиторских целях или использовано, когда период действия </a:t>
            </a:r>
            <a:r>
              <a:rPr lang="ru-RU" sz="3200" dirty="0" smtClean="0">
                <a:solidFill>
                  <a:srgbClr val="000099"/>
                </a:solidFill>
              </a:rPr>
              <a:t>СЕРТ|АУ </a:t>
            </a:r>
            <a:r>
              <a:rPr lang="ru-RU" sz="3200" dirty="0">
                <a:solidFill>
                  <a:srgbClr val="000099"/>
                </a:solidFill>
              </a:rPr>
              <a:t>не представлен; после определенного периода времени, который зависит от политики обеспечения безопасности, очень старые </a:t>
            </a:r>
            <a:r>
              <a:rPr lang="ru-RU" sz="3200" dirty="0" smtClean="0">
                <a:solidFill>
                  <a:srgbClr val="000099"/>
                </a:solidFill>
              </a:rPr>
              <a:t>СЕРТ|АУ </a:t>
            </a:r>
            <a:r>
              <a:rPr lang="ru-RU" sz="3200" dirty="0">
                <a:solidFill>
                  <a:srgbClr val="000099"/>
                </a:solidFill>
              </a:rPr>
              <a:t>могут быть удалены);</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143000"/>
            <a:ext cx="8001000" cy="521937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2913" indent="-442913" algn="l">
              <a:lnSpc>
                <a:spcPts val="3700"/>
              </a:lnSpc>
              <a:spcBef>
                <a:spcPts val="300"/>
              </a:spcBef>
              <a:buClr>
                <a:srgbClr val="FF0066"/>
              </a:buClr>
              <a:buSzPct val="80000"/>
              <a:buFont typeface="Wingdings" pitchFamily="2" charset="2"/>
              <a:buChar char="q"/>
              <a:defRPr/>
            </a:pPr>
            <a:r>
              <a:rPr lang="ru-RU" dirty="0">
                <a:solidFill>
                  <a:srgbClr val="000099"/>
                </a:solidFill>
              </a:rPr>
              <a:t>время (временной интервал) действия (не ранее, не позже) </a:t>
            </a:r>
            <a:r>
              <a:rPr lang="ru-RU" dirty="0" smtClean="0">
                <a:solidFill>
                  <a:srgbClr val="000099"/>
                </a:solidFill>
              </a:rPr>
              <a:t>СЕРТ|АУ </a:t>
            </a:r>
            <a:r>
              <a:rPr lang="ru-RU" dirty="0">
                <a:solidFill>
                  <a:srgbClr val="000099"/>
                </a:solidFill>
              </a:rPr>
              <a:t>(этот временной интервал может иметь значение, если политика обеспечения безопасности получателя предусматривает его применение, в противном случае, время истечения срока действия </a:t>
            </a:r>
            <a:r>
              <a:rPr lang="ru-RU" dirty="0" smtClean="0">
                <a:solidFill>
                  <a:srgbClr val="000099"/>
                </a:solidFill>
              </a:rPr>
              <a:t>СЕРТ|АУ </a:t>
            </a:r>
            <a:r>
              <a:rPr lang="ru-RU" dirty="0">
                <a:solidFill>
                  <a:srgbClr val="000099"/>
                </a:solidFill>
              </a:rPr>
              <a:t>будет определяться с момента выпуска </a:t>
            </a:r>
            <a:r>
              <a:rPr lang="ru-RU" dirty="0" smtClean="0">
                <a:solidFill>
                  <a:srgbClr val="000099"/>
                </a:solidFill>
              </a:rPr>
              <a:t>СЕРТ|АУ </a:t>
            </a:r>
            <a:r>
              <a:rPr lang="ru-RU" dirty="0">
                <a:solidFill>
                  <a:srgbClr val="000099"/>
                </a:solidFill>
              </a:rPr>
              <a:t>в соответствие с ПЛБ получателя);</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143000"/>
            <a:ext cx="8001000" cy="50784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900"/>
              </a:lnSpc>
              <a:spcBef>
                <a:spcPts val="300"/>
              </a:spcBef>
              <a:buClr>
                <a:srgbClr val="FF0066"/>
              </a:buClr>
              <a:buSzPct val="80000"/>
              <a:buFont typeface="Wingdings" pitchFamily="2" charset="2"/>
              <a:buChar char="q"/>
              <a:defRPr/>
            </a:pPr>
            <a:r>
              <a:rPr lang="ru-RU" sz="3600" dirty="0">
                <a:solidFill>
                  <a:srgbClr val="000099"/>
                </a:solidFill>
              </a:rPr>
              <a:t>ПЛБ, которая приемлема для </a:t>
            </a:r>
            <a:r>
              <a:rPr lang="ru-RU" sz="3600" dirty="0" smtClean="0">
                <a:solidFill>
                  <a:srgbClr val="000099"/>
                </a:solidFill>
              </a:rPr>
              <a:t>СЕРТ|АУ;</a:t>
            </a:r>
            <a:endParaRPr lang="ru-RU" sz="3600" dirty="0">
              <a:solidFill>
                <a:srgbClr val="000099"/>
              </a:solidFill>
            </a:endParaRPr>
          </a:p>
          <a:p>
            <a:pPr marL="539750" indent="-539750" algn="l">
              <a:lnSpc>
                <a:spcPts val="3900"/>
              </a:lnSpc>
              <a:spcBef>
                <a:spcPts val="300"/>
              </a:spcBef>
              <a:buClr>
                <a:srgbClr val="FF0066"/>
              </a:buClr>
              <a:buSzPct val="80000"/>
              <a:buFont typeface="Wingdings" pitchFamily="2" charset="2"/>
              <a:buChar char="q"/>
              <a:defRPr/>
            </a:pPr>
            <a:r>
              <a:rPr lang="ru-RU" sz="3600" dirty="0">
                <a:solidFill>
                  <a:srgbClr val="000099"/>
                </a:solidFill>
              </a:rPr>
              <a:t>контрольный номер сертификата, который является уникальным для этого </a:t>
            </a:r>
            <a:r>
              <a:rPr lang="ru-RU" sz="3600" dirty="0" smtClean="0">
                <a:solidFill>
                  <a:srgbClr val="000099"/>
                </a:solidFill>
              </a:rPr>
              <a:t>СЕРТ|АУ, </a:t>
            </a:r>
            <a:r>
              <a:rPr lang="ru-RU" sz="3600" dirty="0">
                <a:solidFill>
                  <a:srgbClr val="000099"/>
                </a:solidFill>
              </a:rPr>
              <a:t>а это касается всех </a:t>
            </a:r>
            <a:r>
              <a:rPr lang="ru-RU" sz="3600" dirty="0" smtClean="0">
                <a:solidFill>
                  <a:srgbClr val="000099"/>
                </a:solidFill>
              </a:rPr>
              <a:t>СЕРТ|АУ, </a:t>
            </a:r>
            <a:r>
              <a:rPr lang="ru-RU" sz="3600" dirty="0">
                <a:solidFill>
                  <a:srgbClr val="000099"/>
                </a:solidFill>
              </a:rPr>
              <a:t>выпущенных одним и тем же уполномоченным УЦ;</a:t>
            </a:r>
          </a:p>
          <a:p>
            <a:pPr marL="539750" indent="-539750" algn="l">
              <a:lnSpc>
                <a:spcPts val="3900"/>
              </a:lnSpc>
              <a:spcBef>
                <a:spcPts val="300"/>
              </a:spcBef>
              <a:buClr>
                <a:srgbClr val="FF0066"/>
              </a:buClr>
              <a:buSzPct val="80000"/>
              <a:buFont typeface="Wingdings" pitchFamily="2" charset="2"/>
              <a:buChar char="q"/>
              <a:defRPr/>
            </a:pPr>
            <a:r>
              <a:rPr lang="ru-RU" sz="3600" dirty="0">
                <a:solidFill>
                  <a:srgbClr val="000099"/>
                </a:solidFill>
              </a:rPr>
              <a:t>тип сертификата;</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Text Box 2"/>
          <p:cNvSpPr txBox="1">
            <a:spLocks noChangeArrowheads="1"/>
          </p:cNvSpPr>
          <p:nvPr/>
        </p:nvSpPr>
        <p:spPr bwMode="auto">
          <a:xfrm>
            <a:off x="927100" y="3784600"/>
            <a:ext cx="8001000" cy="24622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defRPr/>
            </a:pPr>
            <a:r>
              <a:rPr lang="ru-RU" dirty="0">
                <a:solidFill>
                  <a:srgbClr val="000099"/>
                </a:solidFill>
              </a:rPr>
              <a:t>Описания конкретных элементов могут содержаться в прикладных стандартах, в которых будут определены элементы, являющиеся обязательными, и элементы, являющиеся дополнительными (не обязательными).</a:t>
            </a:r>
          </a:p>
        </p:txBody>
      </p:sp>
      <p:sp>
        <p:nvSpPr>
          <p:cNvPr id="283652"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5"/>
          <p:cNvSpPr txBox="1">
            <a:spLocks noChangeArrowheads="1"/>
          </p:cNvSpPr>
          <p:nvPr/>
        </p:nvSpPr>
        <p:spPr bwMode="auto">
          <a:xfrm>
            <a:off x="927100" y="717550"/>
            <a:ext cx="8001000" cy="3077766"/>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характерная особенность или атрибуты проверяющей стороны, для которой предназначен </a:t>
            </a:r>
            <a:r>
              <a:rPr lang="ru-RU" sz="2600" dirty="0" smtClean="0">
                <a:solidFill>
                  <a:srgbClr val="000099"/>
                </a:solidFill>
              </a:rPr>
              <a:t>СЕРТ|АУ </a:t>
            </a:r>
            <a:r>
              <a:rPr lang="ru-RU" sz="2600" dirty="0">
                <a:solidFill>
                  <a:srgbClr val="000099"/>
                </a:solidFill>
              </a:rPr>
              <a:t>(взаимодействующие стороны могут проверить значение этого параметра, если он представлен, а </a:t>
            </a:r>
            <a:r>
              <a:rPr lang="ru-RU" sz="2600" dirty="0" smtClean="0">
                <a:solidFill>
                  <a:srgbClr val="000099"/>
                </a:solidFill>
              </a:rPr>
              <a:t>СЕРТ|АУ, </a:t>
            </a:r>
            <a:r>
              <a:rPr lang="ru-RU" sz="2600" dirty="0">
                <a:solidFill>
                  <a:srgbClr val="000099"/>
                </a:solidFill>
              </a:rPr>
              <a:t>содержащие некорректное значение параметра, могут быть уничтожены).</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71550" y="1428750"/>
            <a:ext cx="7921625"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200" i="1" dirty="0">
                <a:solidFill>
                  <a:srgbClr val="FF0066"/>
                </a:solidFill>
              </a:rPr>
              <a:t>Интерактивные </a:t>
            </a:r>
            <a:r>
              <a:rPr lang="ru-RU" sz="3200" i="1" dirty="0" smtClean="0">
                <a:solidFill>
                  <a:srgbClr val="FF0066"/>
                </a:solidFill>
              </a:rPr>
              <a:t>СЕРТ|АУ </a:t>
            </a:r>
            <a:r>
              <a:rPr lang="ru-RU" sz="3200" i="1" dirty="0">
                <a:solidFill>
                  <a:srgbClr val="FF0066"/>
                </a:solidFill>
              </a:rPr>
              <a:t>формируются ДТС на основании прямого запроса претендента</a:t>
            </a:r>
            <a:r>
              <a:rPr lang="ru-RU" sz="3200" dirty="0">
                <a:solidFill>
                  <a:srgbClr val="000099"/>
                </a:solidFill>
              </a:rPr>
              <a:t>. Такие </a:t>
            </a:r>
            <a:r>
              <a:rPr lang="ru-RU" sz="3200" dirty="0" smtClean="0">
                <a:solidFill>
                  <a:srgbClr val="000099"/>
                </a:solidFill>
              </a:rPr>
              <a:t>СЕРТ|АУ </a:t>
            </a:r>
            <a:r>
              <a:rPr lang="ru-RU" sz="3200" dirty="0">
                <a:solidFill>
                  <a:srgbClr val="000099"/>
                </a:solidFill>
              </a:rPr>
              <a:t>обычно передаются проверяющей стороне как часть </a:t>
            </a:r>
            <a:r>
              <a:rPr lang="ru-RU" sz="3200" dirty="0" smtClean="0">
                <a:solidFill>
                  <a:srgbClr val="000099"/>
                </a:solidFill>
              </a:rPr>
              <a:t>ВИАУ </a:t>
            </a:r>
            <a:r>
              <a:rPr lang="ru-RU" sz="3200" dirty="0">
                <a:solidFill>
                  <a:srgbClr val="000099"/>
                </a:solidFill>
              </a:rPr>
              <a:t>для обмена.</a:t>
            </a:r>
          </a:p>
          <a:p>
            <a:pPr>
              <a:defRPr/>
            </a:pPr>
            <a:r>
              <a:rPr lang="ru-RU" sz="3200" dirty="0">
                <a:solidFill>
                  <a:srgbClr val="000099"/>
                </a:solidFill>
              </a:rPr>
              <a:t>Примеры дополнительных элементов, которые могут входить в состав интерактивных </a:t>
            </a:r>
            <a:r>
              <a:rPr lang="ru-RU" sz="3200" dirty="0" smtClean="0">
                <a:solidFill>
                  <a:srgbClr val="000099"/>
                </a:solidFill>
              </a:rPr>
              <a:t>СЕРТ|АУ, </a:t>
            </a:r>
            <a:r>
              <a:rPr lang="ru-RU" sz="3200" dirty="0">
                <a:solidFill>
                  <a:srgbClr val="000099"/>
                </a:solidFill>
              </a:rPr>
              <a:t>следующие:</a:t>
            </a:r>
          </a:p>
        </p:txBody>
      </p:sp>
      <p:sp>
        <p:nvSpPr>
          <p:cNvPr id="292868" name="Rectangle 4"/>
          <p:cNvSpPr>
            <a:spLocks noChangeArrowheads="1"/>
          </p:cNvSpPr>
          <p:nvPr/>
        </p:nvSpPr>
        <p:spPr bwMode="auto">
          <a:xfrm>
            <a:off x="793750" y="857250"/>
            <a:ext cx="8350250" cy="360099"/>
          </a:xfrm>
          <a:prstGeom prst="rect">
            <a:avLst/>
          </a:prstGeom>
          <a:noFill/>
          <a:ln w="9525">
            <a:noFill/>
            <a:miter lim="800000"/>
            <a:headEnd/>
            <a:tailEnd/>
          </a:ln>
          <a:effectLst>
            <a:outerShdw dist="17961" dir="2700000" algn="ctr" rotWithShape="0">
              <a:srgbClr val="660066"/>
            </a:outerShdw>
          </a:effectLst>
        </p:spPr>
        <p:txBody>
          <a:bodyPr wrap="square"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3300"/>
                </a:solidFill>
                <a:latin typeface="Arial" charset="0"/>
              </a:rPr>
              <a:t>2.1.4.1. Интерактивные </a:t>
            </a:r>
            <a:r>
              <a:rPr lang="ru-RU" sz="2600" b="1" i="1" dirty="0" smtClean="0">
                <a:solidFill>
                  <a:srgbClr val="FF3300"/>
                </a:solidFill>
                <a:latin typeface="Arial" charset="0"/>
              </a:rPr>
              <a:t>СЕРТ|АУ</a:t>
            </a:r>
            <a:endParaRPr lang="en-GB" sz="2600" b="1" i="1" dirty="0">
              <a:solidFill>
                <a:srgbClr val="FF3300"/>
              </a:solidFill>
              <a:latin typeface="Arial"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2428875"/>
            <a:ext cx="8001000" cy="3619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sz="3200" i="1" dirty="0">
                <a:solidFill>
                  <a:srgbClr val="FF0066"/>
                </a:solidFill>
              </a:rPr>
              <a:t>Предъявляемая </a:t>
            </a:r>
            <a:r>
              <a:rPr lang="ru-RU" sz="3200" i="1" dirty="0" smtClean="0">
                <a:solidFill>
                  <a:srgbClr val="FF0066"/>
                </a:solidFill>
              </a:rPr>
              <a:t>ВИАУ </a:t>
            </a:r>
            <a:r>
              <a:rPr lang="ru-RU" sz="3200" i="1" dirty="0">
                <a:solidFill>
                  <a:srgbClr val="FF0066"/>
                </a:solidFill>
              </a:rPr>
              <a:t>является вспомогательной информацией</a:t>
            </a:r>
            <a:r>
              <a:rPr lang="ru-RU" sz="3200" dirty="0">
                <a:solidFill>
                  <a:srgbClr val="000099"/>
                </a:solidFill>
              </a:rPr>
              <a:t>, которая используется при формировании </a:t>
            </a:r>
            <a:r>
              <a:rPr lang="ru-RU" sz="3200" dirty="0" smtClean="0">
                <a:solidFill>
                  <a:srgbClr val="000099"/>
                </a:solidFill>
              </a:rPr>
              <a:t>ВИАУ </a:t>
            </a:r>
            <a:r>
              <a:rPr lang="ru-RU" sz="3200" dirty="0">
                <a:solidFill>
                  <a:srgbClr val="000099"/>
                </a:solidFill>
              </a:rPr>
              <a:t>для обмена, необходимой при аутентификации одного из участников информационного взаимодействия.</a:t>
            </a:r>
            <a:endParaRPr lang="ru-RU" sz="3000" dirty="0">
              <a:solidFill>
                <a:srgbClr val="000099"/>
              </a:solidFill>
            </a:endParaRPr>
          </a:p>
        </p:txBody>
      </p:sp>
      <p:sp>
        <p:nvSpPr>
          <p:cNvPr id="86020" name="Rectangle 4"/>
          <p:cNvSpPr>
            <a:spLocks noChangeArrowheads="1"/>
          </p:cNvSpPr>
          <p:nvPr/>
        </p:nvSpPr>
        <p:spPr bwMode="auto">
          <a:xfrm>
            <a:off x="755650" y="692150"/>
            <a:ext cx="8388350" cy="13716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en-US" sz="3200" b="1" i="1" dirty="0">
                <a:solidFill>
                  <a:srgbClr val="FF3300"/>
                </a:solidFill>
                <a:latin typeface="Arial" charset="0"/>
              </a:rPr>
              <a:t>II. </a:t>
            </a:r>
            <a:r>
              <a:rPr lang="ru-RU" sz="3200" b="1" i="1" dirty="0" smtClean="0">
                <a:solidFill>
                  <a:srgbClr val="FF3300"/>
                </a:solidFill>
                <a:latin typeface="Arial" charset="0"/>
              </a:rPr>
              <a:t>ВИАУ </a:t>
            </a:r>
            <a:r>
              <a:rPr lang="ru-RU" sz="3200" b="1" i="1" dirty="0">
                <a:solidFill>
                  <a:srgbClr val="FF3300"/>
                </a:solidFill>
                <a:latin typeface="Arial" charset="0"/>
              </a:rPr>
              <a:t>и средства аутентификации</a:t>
            </a:r>
          </a:p>
          <a:p>
            <a:pPr>
              <a:buClr>
                <a:srgbClr val="FFFF00"/>
              </a:buClr>
              <a:buSzPct val="80000"/>
              <a:buFont typeface="Wingdings" pitchFamily="2" charset="2"/>
              <a:buNone/>
              <a:defRPr/>
            </a:pPr>
            <a:r>
              <a:rPr lang="ru-RU" sz="3000" b="1" i="1" dirty="0">
                <a:solidFill>
                  <a:srgbClr val="FF3300"/>
                </a:solidFill>
                <a:latin typeface="Arial" charset="0"/>
              </a:rPr>
              <a:t>2.1. </a:t>
            </a:r>
            <a:r>
              <a:rPr lang="ru-RU" sz="3000" b="1" i="1" dirty="0" smtClean="0">
                <a:solidFill>
                  <a:srgbClr val="FF3300"/>
                </a:solidFill>
                <a:latin typeface="Arial" charset="0"/>
              </a:rPr>
              <a:t>ВИ для аутентификации</a:t>
            </a:r>
            <a:endParaRPr lang="ru-RU" sz="3000" b="1" i="1" dirty="0">
              <a:solidFill>
                <a:srgbClr val="FF3300"/>
              </a:solidFill>
              <a:latin typeface="Arial" charset="0"/>
            </a:endParaRPr>
          </a:p>
          <a:p>
            <a:pPr>
              <a:buClr>
                <a:srgbClr val="FFFF00"/>
              </a:buClr>
              <a:buSzPct val="80000"/>
              <a:buFont typeface="Wingdings" pitchFamily="2" charset="2"/>
              <a:buNone/>
              <a:defRPr/>
            </a:pPr>
            <a:r>
              <a:rPr lang="ru-RU" b="1" i="1" dirty="0">
                <a:solidFill>
                  <a:srgbClr val="FF3300"/>
                </a:solidFill>
                <a:latin typeface="Arial" charset="0"/>
              </a:rPr>
              <a:t>2.1.1. Предъявляемая </a:t>
            </a:r>
            <a:r>
              <a:rPr lang="ru-RU" b="1" i="1" dirty="0" smtClean="0">
                <a:solidFill>
                  <a:srgbClr val="FF3300"/>
                </a:solidFill>
                <a:latin typeface="Arial" charset="0"/>
              </a:rPr>
              <a:t>ВИАУ</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285875"/>
            <a:ext cx="8001000" cy="48387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2913" indent="-442913" algn="l">
              <a:lnSpc>
                <a:spcPts val="3400"/>
              </a:lnSpc>
              <a:spcBef>
                <a:spcPts val="300"/>
              </a:spcBef>
              <a:buClr>
                <a:srgbClr val="FF0066"/>
              </a:buClr>
              <a:buSzPct val="80000"/>
              <a:buFont typeface="Wingdings" pitchFamily="2" charset="2"/>
              <a:buChar char="q"/>
              <a:defRPr/>
            </a:pPr>
            <a:r>
              <a:rPr lang="ru-RU" dirty="0">
                <a:solidFill>
                  <a:srgbClr val="000099"/>
                </a:solidFill>
              </a:rPr>
              <a:t>УИД взаимодействующей стороны;</a:t>
            </a:r>
          </a:p>
          <a:p>
            <a:pPr marL="442913" indent="-442913" algn="l">
              <a:lnSpc>
                <a:spcPts val="3400"/>
              </a:lnSpc>
              <a:spcBef>
                <a:spcPts val="300"/>
              </a:spcBef>
              <a:buClr>
                <a:srgbClr val="FF0066"/>
              </a:buClr>
              <a:buSzPct val="80000"/>
              <a:buFont typeface="Wingdings" pitchFamily="2" charset="2"/>
              <a:buChar char="q"/>
              <a:defRPr/>
            </a:pPr>
            <a:r>
              <a:rPr lang="ru-RU" dirty="0">
                <a:solidFill>
                  <a:srgbClr val="000099"/>
                </a:solidFill>
              </a:rPr>
              <a:t>цифровой отпечаток данных, когда применяется аутентификация источника данных;</a:t>
            </a:r>
          </a:p>
          <a:p>
            <a:pPr marL="442913" indent="-442913" algn="l">
              <a:lnSpc>
                <a:spcPts val="3400"/>
              </a:lnSpc>
              <a:spcBef>
                <a:spcPts val="300"/>
              </a:spcBef>
              <a:buClr>
                <a:srgbClr val="FF0066"/>
              </a:buClr>
              <a:buSzPct val="80000"/>
              <a:buFont typeface="Wingdings" pitchFamily="2" charset="2"/>
              <a:buChar char="q"/>
              <a:defRPr/>
            </a:pPr>
            <a:r>
              <a:rPr lang="ru-RU" dirty="0">
                <a:solidFill>
                  <a:srgbClr val="000099"/>
                </a:solidFill>
              </a:rPr>
              <a:t>симметричный ключ, выданный взаимодействующей стороне для аутентификации, совместно с идентификатором алгоритма, используемого с данным ключом. Ключ необходим для обеспечения конфиденциальности этой информации;</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000125"/>
            <a:ext cx="8001000" cy="53086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метод аутентификации, используемый для получения </a:t>
            </a:r>
            <a:r>
              <a:rPr lang="ru-RU" dirty="0" smtClean="0">
                <a:solidFill>
                  <a:srgbClr val="000099"/>
                </a:solidFill>
              </a:rPr>
              <a:t>СЕРТ|АУ;</a:t>
            </a:r>
            <a:endParaRPr lang="ru-RU" dirty="0">
              <a:solidFill>
                <a:srgbClr val="000099"/>
              </a:solidFill>
            </a:endParaRPr>
          </a:p>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метод(</a:t>
            </a:r>
            <a:r>
              <a:rPr lang="ru-RU" dirty="0" err="1">
                <a:solidFill>
                  <a:srgbClr val="000099"/>
                </a:solidFill>
              </a:rPr>
              <a:t>ы</a:t>
            </a:r>
            <a:r>
              <a:rPr lang="ru-RU" dirty="0">
                <a:solidFill>
                  <a:srgbClr val="000099"/>
                </a:solidFill>
              </a:rPr>
              <a:t>) аутентификации с которым(и) может использоваться </a:t>
            </a:r>
            <a:r>
              <a:rPr lang="ru-RU" dirty="0" smtClean="0">
                <a:solidFill>
                  <a:srgbClr val="000099"/>
                </a:solidFill>
              </a:rPr>
              <a:t>СЕРТ|АУ;</a:t>
            </a:r>
            <a:endParaRPr lang="ru-RU" dirty="0">
              <a:solidFill>
                <a:srgbClr val="000099"/>
              </a:solidFill>
            </a:endParaRPr>
          </a:p>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идентификатор метода, который должен использоваться для защиты </a:t>
            </a:r>
            <a:r>
              <a:rPr lang="ru-RU" dirty="0" smtClean="0">
                <a:solidFill>
                  <a:srgbClr val="000099"/>
                </a:solidFill>
              </a:rPr>
              <a:t>СЕРТ|АУ </a:t>
            </a:r>
            <a:r>
              <a:rPr lang="ru-RU" dirty="0">
                <a:solidFill>
                  <a:srgbClr val="000099"/>
                </a:solidFill>
              </a:rPr>
              <a:t>при его доставке, и любые соответствующие параметры, необходимые для обеспечения такой защиты (примерами таких параметров защиты являются запрос, уникальный номер или ключ для защиты).</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357313"/>
            <a:ext cx="8001000" cy="5000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sz="2600" i="1" dirty="0">
                <a:solidFill>
                  <a:srgbClr val="FF0066"/>
                </a:solidFill>
              </a:rPr>
              <a:t>Независимый </a:t>
            </a:r>
            <a:r>
              <a:rPr lang="ru-RU" sz="2600" i="1" dirty="0" smtClean="0">
                <a:solidFill>
                  <a:srgbClr val="FF0066"/>
                </a:solidFill>
              </a:rPr>
              <a:t>СЕРТ|АУ </a:t>
            </a:r>
            <a:r>
              <a:rPr lang="ru-RU" sz="2600" i="1" dirty="0">
                <a:solidFill>
                  <a:srgbClr val="FF0066"/>
                </a:solidFill>
              </a:rPr>
              <a:t>«привязывает» персону (личность) к криптографическому ключу </a:t>
            </a:r>
            <a:r>
              <a:rPr lang="ru-RU" sz="2600" dirty="0">
                <a:solidFill>
                  <a:srgbClr val="000099"/>
                </a:solidFill>
              </a:rPr>
              <a:t>(связывают владельца </a:t>
            </a:r>
            <a:r>
              <a:rPr lang="ru-RU" sz="2600" dirty="0" smtClean="0">
                <a:solidFill>
                  <a:srgbClr val="000099"/>
                </a:solidFill>
              </a:rPr>
              <a:t>СЕРТ|АУ </a:t>
            </a:r>
            <a:r>
              <a:rPr lang="ru-RU" sz="2600" dirty="0">
                <a:solidFill>
                  <a:srgbClr val="000099"/>
                </a:solidFill>
              </a:rPr>
              <a:t>с ключом, содержащимся в </a:t>
            </a:r>
            <a:r>
              <a:rPr lang="ru-RU" sz="2600" dirty="0" smtClean="0">
                <a:solidFill>
                  <a:srgbClr val="000099"/>
                </a:solidFill>
              </a:rPr>
              <a:t>СЕРТ|АУ). СЕРТ|АУ </a:t>
            </a:r>
            <a:r>
              <a:rPr lang="ru-RU" sz="2600" dirty="0">
                <a:solidFill>
                  <a:srgbClr val="000099"/>
                </a:solidFill>
              </a:rPr>
              <a:t>издаётся УЦ в отсутствие, либо претендента, либо проверяющей стороны, которым необходимо напрямую взаимодействовать с УЦ. Независимые </a:t>
            </a:r>
            <a:r>
              <a:rPr lang="ru-RU" sz="2600" dirty="0" smtClean="0">
                <a:solidFill>
                  <a:srgbClr val="000099"/>
                </a:solidFill>
              </a:rPr>
              <a:t>СЕРТ|АУ, </a:t>
            </a:r>
            <a:r>
              <a:rPr lang="ru-RU" sz="2600" dirty="0">
                <a:solidFill>
                  <a:srgbClr val="000099"/>
                </a:solidFill>
              </a:rPr>
              <a:t>как правило, применяются в процедурах аутентификации, основанных на асимметричных алгоритмах. Такой сертификат может доставляться проверяющей стороне как часть </a:t>
            </a:r>
            <a:r>
              <a:rPr lang="ru-RU" sz="2600" dirty="0" smtClean="0">
                <a:solidFill>
                  <a:srgbClr val="000099"/>
                </a:solidFill>
              </a:rPr>
              <a:t>ВИАУ </a:t>
            </a:r>
            <a:r>
              <a:rPr lang="ru-RU" sz="2600" dirty="0">
                <a:solidFill>
                  <a:srgbClr val="000099"/>
                </a:solidFill>
              </a:rPr>
              <a:t>для обмена.</a:t>
            </a: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3300"/>
                </a:solidFill>
                <a:latin typeface="Arial" charset="0"/>
              </a:rPr>
              <a:t>2.1.4.2. Независимые </a:t>
            </a:r>
            <a:r>
              <a:rPr lang="ru-RU" sz="2600" b="1" i="1" dirty="0" smtClean="0">
                <a:solidFill>
                  <a:srgbClr val="FF3300"/>
                </a:solidFill>
                <a:latin typeface="Arial" charset="0"/>
              </a:rPr>
              <a:t>СЕРТ|АУ</a:t>
            </a:r>
            <a:endParaRPr lang="en-GB" sz="2600" b="1" i="1" dirty="0">
              <a:solidFill>
                <a:srgbClr val="FF3300"/>
              </a:solidFill>
              <a:latin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184400"/>
            <a:ext cx="8001000" cy="22701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2900"/>
              </a:lnSpc>
              <a:spcBef>
                <a:spcPts val="300"/>
              </a:spcBef>
              <a:buClr>
                <a:srgbClr val="FF0066"/>
              </a:buClr>
              <a:buSzPct val="80000"/>
              <a:buFont typeface="Wingdings" pitchFamily="2" charset="2"/>
              <a:buChar char="q"/>
              <a:defRPr/>
            </a:pPr>
            <a:r>
              <a:rPr lang="ru-RU" sz="2400" dirty="0">
                <a:solidFill>
                  <a:srgbClr val="000099"/>
                </a:solidFill>
              </a:rPr>
              <a:t>УИД взаимодействующей стороны;</a:t>
            </a:r>
          </a:p>
          <a:p>
            <a:pPr marL="360363" indent="-360363" algn="l">
              <a:lnSpc>
                <a:spcPts val="2900"/>
              </a:lnSpc>
              <a:spcBef>
                <a:spcPts val="300"/>
              </a:spcBef>
              <a:buClr>
                <a:srgbClr val="FF0066"/>
              </a:buClr>
              <a:buSzPct val="80000"/>
              <a:buFont typeface="Wingdings" pitchFamily="2" charset="2"/>
              <a:buChar char="q"/>
              <a:defRPr/>
            </a:pPr>
            <a:r>
              <a:rPr lang="ru-RU" sz="2400" dirty="0">
                <a:solidFill>
                  <a:srgbClr val="000099"/>
                </a:solidFill>
              </a:rPr>
              <a:t>открытый ключ, выданный взаимодействующей стороне центром аутентификации (УЦ), совместно с идентификатором алгоритма, используемого с данным открытым ключом.</a:t>
            </a:r>
          </a:p>
        </p:txBody>
      </p:sp>
      <p:sp>
        <p:nvSpPr>
          <p:cNvPr id="4" name="Text Box 2"/>
          <p:cNvSpPr txBox="1">
            <a:spLocks noChangeArrowheads="1"/>
          </p:cNvSpPr>
          <p:nvPr/>
        </p:nvSpPr>
        <p:spPr bwMode="auto">
          <a:xfrm>
            <a:off x="927100" y="850900"/>
            <a:ext cx="8001000" cy="126034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2600" dirty="0">
                <a:solidFill>
                  <a:srgbClr val="000099"/>
                </a:solidFill>
              </a:rPr>
              <a:t>Примеры дополнительных элементов, которые могут входить в состав независимых </a:t>
            </a:r>
            <a:r>
              <a:rPr lang="ru-RU" sz="2600" dirty="0" smtClean="0">
                <a:solidFill>
                  <a:srgbClr val="000099"/>
                </a:solidFill>
              </a:rPr>
              <a:t>СЕРТ|АУ, </a:t>
            </a:r>
            <a:r>
              <a:rPr lang="ru-RU" sz="2600" dirty="0">
                <a:solidFill>
                  <a:srgbClr val="000099"/>
                </a:solidFill>
              </a:rPr>
              <a:t>следующие:</a:t>
            </a:r>
          </a:p>
        </p:txBody>
      </p:sp>
      <p:sp>
        <p:nvSpPr>
          <p:cNvPr id="6" name="Text Box 2"/>
          <p:cNvSpPr txBox="1">
            <a:spLocks noChangeArrowheads="1"/>
          </p:cNvSpPr>
          <p:nvPr/>
        </p:nvSpPr>
        <p:spPr bwMode="auto">
          <a:xfrm>
            <a:off x="927100" y="4540250"/>
            <a:ext cx="8001000" cy="168046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2600" dirty="0">
                <a:solidFill>
                  <a:srgbClr val="000099"/>
                </a:solidFill>
              </a:rPr>
              <a:t>Независимый </a:t>
            </a:r>
            <a:r>
              <a:rPr lang="ru-RU" sz="2600" dirty="0" smtClean="0">
                <a:solidFill>
                  <a:srgbClr val="000099"/>
                </a:solidFill>
              </a:rPr>
              <a:t>СЕРТ|АУ </a:t>
            </a:r>
            <a:r>
              <a:rPr lang="ru-RU" sz="2600" dirty="0">
                <a:solidFill>
                  <a:srgbClr val="000099"/>
                </a:solidFill>
              </a:rPr>
              <a:t>может отзываться до окончания срока его действия путём использования, либо сертификата отзыва, либо списков отозванных сертификатов.</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7100" y="1428750"/>
            <a:ext cx="8001000" cy="470603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defRPr/>
            </a:pPr>
            <a:r>
              <a:rPr lang="ru-RU" sz="3000" i="1" dirty="0">
                <a:solidFill>
                  <a:srgbClr val="FF0066"/>
                </a:solidFill>
              </a:rPr>
              <a:t>Сертификат отзыва представляет собой </a:t>
            </a:r>
            <a:r>
              <a:rPr lang="ru-RU" sz="3000" i="1" dirty="0" smtClean="0">
                <a:solidFill>
                  <a:srgbClr val="FF0066"/>
                </a:solidFill>
              </a:rPr>
              <a:t>СЕРТ</a:t>
            </a:r>
            <a:r>
              <a:rPr lang="ru-RU" sz="3000" i="1" dirty="0" smtClean="0">
                <a:solidFill>
                  <a:srgbClr val="FF0066"/>
                </a:solidFill>
                <a:latin typeface="Verdana"/>
                <a:ea typeface="Verdana"/>
                <a:cs typeface="Verdana"/>
              </a:rPr>
              <a:t>|И</a:t>
            </a:r>
            <a:r>
              <a:rPr lang="ru-RU" sz="3000" i="1" dirty="0" smtClean="0">
                <a:solidFill>
                  <a:srgbClr val="FF0066"/>
                </a:solidFill>
              </a:rPr>
              <a:t>Б</a:t>
            </a:r>
            <a:r>
              <a:rPr lang="ru-RU" sz="3000" dirty="0">
                <a:solidFill>
                  <a:srgbClr val="000099"/>
                </a:solidFill>
              </a:rPr>
              <a:t>, выпускаемый центром безопасности (УЦ) для указания того, что соответствующий независимый </a:t>
            </a:r>
            <a:r>
              <a:rPr lang="ru-RU" sz="3000" dirty="0" smtClean="0">
                <a:solidFill>
                  <a:srgbClr val="000099"/>
                </a:solidFill>
              </a:rPr>
              <a:t>СЕРТ|АУ </a:t>
            </a:r>
            <a:r>
              <a:rPr lang="ru-RU" sz="3000" dirty="0">
                <a:solidFill>
                  <a:srgbClr val="000099"/>
                </a:solidFill>
              </a:rPr>
              <a:t>был отозван (аннулирован). Такая информация сохраняется, и может запрашиваться всякий раз, когда предоставляется </a:t>
            </a:r>
            <a:r>
              <a:rPr lang="ru-RU" sz="3000" dirty="0" smtClean="0">
                <a:solidFill>
                  <a:srgbClr val="000099"/>
                </a:solidFill>
              </a:rPr>
              <a:t>СЕРТ|АУ </a:t>
            </a:r>
            <a:r>
              <a:rPr lang="ru-RU" sz="3000" dirty="0">
                <a:solidFill>
                  <a:srgbClr val="000099"/>
                </a:solidFill>
              </a:rPr>
              <a:t>для определения того, что он по-прежнему является действительным.</a:t>
            </a: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3300"/>
                </a:solidFill>
                <a:latin typeface="Arial" charset="0"/>
              </a:rPr>
              <a:t>2.1.4.3. Сертификаты отзыва</a:t>
            </a:r>
            <a:endParaRPr lang="en-GB" sz="2600" b="1" i="1" dirty="0">
              <a:solidFill>
                <a:srgbClr val="FF3300"/>
              </a:solidFill>
              <a:latin typeface="Arial" charset="0"/>
            </a:endParaRP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2928938"/>
            <a:ext cx="8001000" cy="312906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специфические свойства взаимодействующей стороны, группы взаимодействующих сторон или центра аутентификации (УЦ);</a:t>
            </a:r>
          </a:p>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время и дата, когда </a:t>
            </a:r>
            <a:r>
              <a:rPr lang="ru-RU" dirty="0" smtClean="0">
                <a:solidFill>
                  <a:srgbClr val="000099"/>
                </a:solidFill>
              </a:rPr>
              <a:t>СЕРТ|АУ </a:t>
            </a:r>
            <a:r>
              <a:rPr lang="ru-RU" dirty="0">
                <a:solidFill>
                  <a:srgbClr val="000099"/>
                </a:solidFill>
              </a:rPr>
              <a:t>был аннулирован;</a:t>
            </a:r>
          </a:p>
          <a:p>
            <a:pPr marL="360363" indent="-360363" algn="l">
              <a:lnSpc>
                <a:spcPts val="3400"/>
              </a:lnSpc>
              <a:spcBef>
                <a:spcPts val="300"/>
              </a:spcBef>
              <a:buClr>
                <a:srgbClr val="FF0066"/>
              </a:buClr>
              <a:buSzPct val="80000"/>
              <a:buFont typeface="Wingdings" pitchFamily="2" charset="2"/>
              <a:buChar char="q"/>
              <a:defRPr/>
            </a:pPr>
            <a:r>
              <a:rPr lang="ru-RU" dirty="0">
                <a:solidFill>
                  <a:srgbClr val="000099"/>
                </a:solidFill>
              </a:rPr>
              <a:t>уникальный номер сертификата отзыва.</a:t>
            </a:r>
          </a:p>
        </p:txBody>
      </p:sp>
      <p:sp>
        <p:nvSpPr>
          <p:cNvPr id="4" name="Text Box 2"/>
          <p:cNvSpPr txBox="1">
            <a:spLocks noChangeArrowheads="1"/>
          </p:cNvSpPr>
          <p:nvPr/>
        </p:nvSpPr>
        <p:spPr bwMode="auto">
          <a:xfrm>
            <a:off x="928688" y="1357313"/>
            <a:ext cx="8001000" cy="14128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000" dirty="0">
                <a:solidFill>
                  <a:srgbClr val="000099"/>
                </a:solidFill>
              </a:rPr>
              <a:t>Примеры дополнительных элементов, которые могут входить в состав сертификатов отзыва, следующие:</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7100" y="1651000"/>
            <a:ext cx="8001000" cy="4616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000" i="1" dirty="0">
                <a:solidFill>
                  <a:srgbClr val="FF0066"/>
                </a:solidFill>
              </a:rPr>
              <a:t>СОС представляет собой заверенный список (перечень) </a:t>
            </a:r>
            <a:r>
              <a:rPr lang="ru-RU" sz="3000" i="1" dirty="0" smtClean="0">
                <a:solidFill>
                  <a:srgbClr val="FF0066"/>
                </a:solidFill>
              </a:rPr>
              <a:t>СЕРТ|АУ</a:t>
            </a:r>
            <a:r>
              <a:rPr lang="ru-RU" sz="3000" dirty="0" smtClean="0">
                <a:solidFill>
                  <a:srgbClr val="000099"/>
                </a:solidFill>
              </a:rPr>
              <a:t>, </a:t>
            </a:r>
            <a:r>
              <a:rPr lang="ru-RU" sz="3000" dirty="0">
                <a:solidFill>
                  <a:srgbClr val="000099"/>
                </a:solidFill>
              </a:rPr>
              <a:t>отозванных конкретным центром безопасности (УЦ), который содержит время и дату своего издания. </a:t>
            </a:r>
          </a:p>
          <a:p>
            <a:pPr>
              <a:defRPr/>
            </a:pPr>
            <a:r>
              <a:rPr lang="ru-RU" sz="3000" dirty="0">
                <a:solidFill>
                  <a:srgbClr val="000099"/>
                </a:solidFill>
              </a:rPr>
              <a:t>Такая информация сохраняется, и может запрашиваться всякий раз, когда предоставляется </a:t>
            </a:r>
            <a:r>
              <a:rPr lang="ru-RU" sz="3000" dirty="0" smtClean="0">
                <a:solidFill>
                  <a:srgbClr val="000099"/>
                </a:solidFill>
              </a:rPr>
              <a:t>СЕРТ|АУ </a:t>
            </a:r>
            <a:r>
              <a:rPr lang="ru-RU" sz="3000" dirty="0">
                <a:solidFill>
                  <a:srgbClr val="000099"/>
                </a:solidFill>
              </a:rPr>
              <a:t>для определения того, что он по-прежнему является действительным.</a:t>
            </a:r>
          </a:p>
        </p:txBody>
      </p:sp>
      <p:sp>
        <p:nvSpPr>
          <p:cNvPr id="292868" name="Rectangle 4"/>
          <p:cNvSpPr>
            <a:spLocks noChangeArrowheads="1"/>
          </p:cNvSpPr>
          <p:nvPr/>
        </p:nvSpPr>
        <p:spPr bwMode="auto">
          <a:xfrm>
            <a:off x="755650" y="857250"/>
            <a:ext cx="8388350" cy="72019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3300"/>
                </a:solidFill>
                <a:latin typeface="+mj-lt"/>
              </a:rPr>
              <a:t>2.1.4.4. Списки отозванных (аннулированных) сертификатов (СОС)</a:t>
            </a:r>
            <a:endParaRPr lang="en-GB" sz="2600" b="1" i="1" dirty="0">
              <a:solidFill>
                <a:srgbClr val="FF3300"/>
              </a:solidFill>
              <a:latin typeface="+mj-lt"/>
            </a:endParaRP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2000250"/>
            <a:ext cx="8001000" cy="4193456"/>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сертификаты отзыва;</a:t>
            </a:r>
          </a:p>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специфические идентификаторы сертификатов отзыва;</a:t>
            </a:r>
          </a:p>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аннулированные </a:t>
            </a:r>
            <a:r>
              <a:rPr lang="ru-RU" sz="3000" dirty="0" smtClean="0">
                <a:solidFill>
                  <a:srgbClr val="000099"/>
                </a:solidFill>
              </a:rPr>
              <a:t>СЕРТ|АУ;</a:t>
            </a:r>
            <a:endParaRPr lang="ru-RU" sz="3000" dirty="0">
              <a:solidFill>
                <a:srgbClr val="000099"/>
              </a:solidFill>
            </a:endParaRPr>
          </a:p>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специфические идентификаторы аннулированных </a:t>
            </a:r>
            <a:r>
              <a:rPr lang="ru-RU" sz="3000" dirty="0" smtClean="0">
                <a:solidFill>
                  <a:srgbClr val="000099"/>
                </a:solidFill>
              </a:rPr>
              <a:t>СЕРТ|АУ;</a:t>
            </a:r>
            <a:endParaRPr lang="ru-RU" sz="3000" dirty="0">
              <a:solidFill>
                <a:srgbClr val="000099"/>
              </a:solidFill>
            </a:endParaRPr>
          </a:p>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дату издания списка;</a:t>
            </a:r>
          </a:p>
          <a:p>
            <a:pPr marL="360363" indent="-360363" algn="l">
              <a:lnSpc>
                <a:spcPts val="3900"/>
              </a:lnSpc>
              <a:spcBef>
                <a:spcPts val="300"/>
              </a:spcBef>
              <a:buClr>
                <a:srgbClr val="FF0066"/>
              </a:buClr>
              <a:buSzPct val="80000"/>
              <a:buFont typeface="Wingdings" pitchFamily="2" charset="2"/>
              <a:buChar char="q"/>
              <a:defRPr/>
            </a:pPr>
            <a:r>
              <a:rPr lang="ru-RU" sz="3000" dirty="0">
                <a:solidFill>
                  <a:srgbClr val="000099"/>
                </a:solidFill>
              </a:rPr>
              <a:t>дату издания следующего списка.</a:t>
            </a:r>
          </a:p>
        </p:txBody>
      </p:sp>
      <p:sp>
        <p:nvSpPr>
          <p:cNvPr id="4" name="Text Box 2"/>
          <p:cNvSpPr txBox="1">
            <a:spLocks noChangeArrowheads="1"/>
          </p:cNvSpPr>
          <p:nvPr/>
        </p:nvSpPr>
        <p:spPr bwMode="auto">
          <a:xfrm>
            <a:off x="928688" y="1285875"/>
            <a:ext cx="8001000" cy="5810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600" dirty="0">
                <a:solidFill>
                  <a:srgbClr val="000099"/>
                </a:solidFill>
              </a:rPr>
              <a:t>СОС может включать:</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7100" y="1739900"/>
            <a:ext cx="8001000" cy="461844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defRPr/>
            </a:pPr>
            <a:r>
              <a:rPr lang="ru-RU" sz="2600" i="1" dirty="0" smtClean="0">
                <a:solidFill>
                  <a:srgbClr val="FF0066"/>
                </a:solidFill>
              </a:rPr>
              <a:t>СЕРТ|АУ </a:t>
            </a:r>
            <a:r>
              <a:rPr lang="ru-RU" sz="2600" i="1" dirty="0">
                <a:solidFill>
                  <a:srgbClr val="FF0066"/>
                </a:solidFill>
              </a:rPr>
              <a:t>всегда защищены с целью проведения процедуры аутентификации источника данных со стороны ДТС</a:t>
            </a:r>
            <a:r>
              <a:rPr lang="ru-RU" sz="2600" dirty="0">
                <a:solidFill>
                  <a:srgbClr val="000099"/>
                </a:solidFill>
              </a:rPr>
              <a:t>. Если проверяющая сторона не хранит проверочную </a:t>
            </a:r>
            <a:r>
              <a:rPr lang="ru-RU" sz="2600" dirty="0" smtClean="0">
                <a:solidFill>
                  <a:srgbClr val="000099"/>
                </a:solidFill>
              </a:rPr>
              <a:t>ВИАУ </a:t>
            </a:r>
            <a:r>
              <a:rPr lang="ru-RU" sz="2600" dirty="0">
                <a:solidFill>
                  <a:srgbClr val="000099"/>
                </a:solidFill>
              </a:rPr>
              <a:t>с целью проверки источника сертификата, то тогда может использоваться последовательная цепочка сертификатов. Сертификат, выданный другим УЦ, удостоверяет проверочную </a:t>
            </a:r>
            <a:r>
              <a:rPr lang="ru-RU" sz="2600" dirty="0" smtClean="0">
                <a:solidFill>
                  <a:srgbClr val="000099"/>
                </a:solidFill>
              </a:rPr>
              <a:t>ВИАУ, </a:t>
            </a:r>
            <a:r>
              <a:rPr lang="ru-RU" sz="2600" dirty="0">
                <a:solidFill>
                  <a:srgbClr val="000099"/>
                </a:solidFill>
              </a:rPr>
              <a:t>используемую для подтверждения источника первого сертификата.</a:t>
            </a:r>
          </a:p>
        </p:txBody>
      </p:sp>
      <p:sp>
        <p:nvSpPr>
          <p:cNvPr id="292868" name="Rectangle 4"/>
          <p:cNvSpPr>
            <a:spLocks noChangeArrowheads="1"/>
          </p:cNvSpPr>
          <p:nvPr/>
        </p:nvSpPr>
        <p:spPr bwMode="auto">
          <a:xfrm>
            <a:off x="755650" y="857250"/>
            <a:ext cx="8388350" cy="720197"/>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3300"/>
                </a:solidFill>
                <a:latin typeface="+mj-lt"/>
              </a:rPr>
              <a:t>2.1.4.5. Последовательности (цепочки) сертификатов</a:t>
            </a:r>
            <a:endParaRPr lang="en-GB" sz="2600" b="1" i="1" dirty="0">
              <a:solidFill>
                <a:srgbClr val="FF3300"/>
              </a:solidFill>
              <a:latin typeface="+mj-lt"/>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300035" name="Text Box 3"/>
          <p:cNvSpPr txBox="1">
            <a:spLocks noChangeArrowheads="1"/>
          </p:cNvSpPr>
          <p:nvPr/>
        </p:nvSpPr>
        <p:spPr bwMode="auto">
          <a:xfrm>
            <a:off x="928688" y="1071563"/>
            <a:ext cx="7993062" cy="52006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600" i="1" dirty="0">
                <a:solidFill>
                  <a:srgbClr val="FF0066"/>
                </a:solidFill>
              </a:rPr>
              <a:t>Цепочка сертификатов может использоваться рекурсивно</a:t>
            </a:r>
            <a:r>
              <a:rPr lang="ru-RU" sz="2600" dirty="0">
                <a:solidFill>
                  <a:srgbClr val="000099"/>
                </a:solidFill>
              </a:rPr>
              <a:t>, то есть каждый сертификат заверяет проверочную </a:t>
            </a:r>
            <a:r>
              <a:rPr lang="ru-RU" sz="2600" dirty="0" smtClean="0">
                <a:solidFill>
                  <a:srgbClr val="000099"/>
                </a:solidFill>
              </a:rPr>
              <a:t>ВИАУ, </a:t>
            </a:r>
            <a:r>
              <a:rPr lang="ru-RU" sz="2600" dirty="0">
                <a:solidFill>
                  <a:srgbClr val="000099"/>
                </a:solidFill>
              </a:rPr>
              <a:t>используемую для подтверждения подлинности источника предшествующего сертификата. Такая </a:t>
            </a:r>
            <a:r>
              <a:rPr lang="ru-RU" sz="2600" i="1" dirty="0">
                <a:solidFill>
                  <a:srgbClr val="FF0066"/>
                </a:solidFill>
              </a:rPr>
              <a:t>цепочка определяет последовательность УЦ от проверяющей стороны до претендента</a:t>
            </a:r>
            <a:r>
              <a:rPr lang="ru-RU" sz="2600" dirty="0">
                <a:solidFill>
                  <a:srgbClr val="000099"/>
                </a:solidFill>
              </a:rPr>
              <a:t>. Проверяющая сторона должна сама принять решение доверять или не доверять каждому сертификату из цепочки сертификатов, основываясь при этом на информацию, которую она имеет (хранит) или может получить от ДТС.</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2"/>
          <p:cNvSpPr txBox="1">
            <a:spLocks noChangeArrowheads="1"/>
          </p:cNvSpPr>
          <p:nvPr/>
        </p:nvSpPr>
        <p:spPr bwMode="auto">
          <a:xfrm>
            <a:off x="927100" y="1028700"/>
            <a:ext cx="7993062" cy="9842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buClr>
                <a:srgbClr val="FF0066"/>
              </a:buClr>
              <a:buSzPct val="80000"/>
              <a:buFont typeface="Wingdings" pitchFamily="2" charset="2"/>
              <a:buNone/>
              <a:defRPr/>
            </a:pPr>
            <a:r>
              <a:rPr lang="ru-RU" sz="3200" dirty="0">
                <a:solidFill>
                  <a:srgbClr val="000099"/>
                </a:solidFill>
              </a:rPr>
              <a:t>Примерами предъявляемой </a:t>
            </a:r>
            <a:r>
              <a:rPr lang="ru-RU" sz="3200" dirty="0" smtClean="0">
                <a:solidFill>
                  <a:srgbClr val="000099"/>
                </a:solidFill>
              </a:rPr>
              <a:t>ВИАУ </a:t>
            </a:r>
            <a:r>
              <a:rPr lang="ru-RU" sz="3200" dirty="0">
                <a:solidFill>
                  <a:srgbClr val="000099"/>
                </a:solidFill>
              </a:rPr>
              <a:t>являются:</a:t>
            </a:r>
          </a:p>
        </p:txBody>
      </p:sp>
      <p:sp>
        <p:nvSpPr>
          <p:cNvPr id="87045" name="Text Box 5"/>
          <p:cNvSpPr txBox="1">
            <a:spLocks noChangeArrowheads="1"/>
          </p:cNvSpPr>
          <p:nvPr/>
        </p:nvSpPr>
        <p:spPr bwMode="auto">
          <a:xfrm>
            <a:off x="927100" y="2095500"/>
            <a:ext cx="8001000" cy="40782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500"/>
              </a:lnSpc>
              <a:spcBef>
                <a:spcPts val="300"/>
              </a:spcBef>
              <a:buClr>
                <a:srgbClr val="FF0066"/>
              </a:buClr>
              <a:buSzPct val="80000"/>
              <a:buFont typeface="+mj-lt"/>
              <a:buAutoNum type="alphaLcPeriod"/>
              <a:defRPr/>
            </a:pPr>
            <a:r>
              <a:rPr lang="ru-RU" dirty="0">
                <a:solidFill>
                  <a:srgbClr val="000099"/>
                </a:solidFill>
              </a:rPr>
              <a:t>пароль;</a:t>
            </a:r>
          </a:p>
          <a:p>
            <a:pPr marL="360363" indent="-360363" algn="l">
              <a:lnSpc>
                <a:spcPts val="3500"/>
              </a:lnSpc>
              <a:spcBef>
                <a:spcPts val="300"/>
              </a:spcBef>
              <a:buClr>
                <a:srgbClr val="FF0066"/>
              </a:buClr>
              <a:buSzPct val="80000"/>
              <a:buFont typeface="+mj-lt"/>
              <a:buAutoNum type="alphaLcPeriod"/>
              <a:defRPr/>
            </a:pPr>
            <a:r>
              <a:rPr lang="ru-RU" dirty="0">
                <a:solidFill>
                  <a:srgbClr val="000099"/>
                </a:solidFill>
              </a:rPr>
              <a:t>секретный ключ (предназначен для использования в реализуемых способах аутентификации, которые основаны на симметричных алгоритмах);</a:t>
            </a:r>
          </a:p>
          <a:p>
            <a:pPr marL="360363" indent="-360363" algn="l">
              <a:lnSpc>
                <a:spcPts val="3500"/>
              </a:lnSpc>
              <a:spcBef>
                <a:spcPts val="300"/>
              </a:spcBef>
              <a:buClr>
                <a:srgbClr val="FF0066"/>
              </a:buClr>
              <a:buSzPct val="80000"/>
              <a:buFont typeface="+mj-lt"/>
              <a:buAutoNum type="alphaLcPeriod"/>
              <a:defRPr/>
            </a:pPr>
            <a:r>
              <a:rPr lang="ru-RU" dirty="0">
                <a:solidFill>
                  <a:srgbClr val="000099"/>
                </a:solidFill>
              </a:rPr>
              <a:t>закрытый ключ (предназначен для использования в реализуемых способах аутентификации, которые основаны на асимметричных алгоритмах). </a:t>
            </a:r>
          </a:p>
        </p:txBody>
      </p:sp>
      <p:sp>
        <p:nvSpPr>
          <p:cNvPr id="87046"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00" cy="452431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sz="4000" dirty="0" smtClean="0">
                <a:solidFill>
                  <a:srgbClr val="000099"/>
                </a:solidFill>
              </a:rPr>
              <a:t>Рассмотрим </a:t>
            </a:r>
            <a:r>
              <a:rPr lang="ru-RU" sz="4000" i="1" dirty="0" smtClean="0">
                <a:solidFill>
                  <a:srgbClr val="FF0066"/>
                </a:solidFill>
              </a:rPr>
              <a:t>общую </a:t>
            </a:r>
            <a:r>
              <a:rPr lang="ru-RU" sz="4000" i="1" dirty="0">
                <a:solidFill>
                  <a:srgbClr val="FF0066"/>
                </a:solidFill>
              </a:rPr>
              <a:t>модель процедуры аутентификации</a:t>
            </a:r>
            <a:r>
              <a:rPr lang="ru-RU" sz="4000" dirty="0">
                <a:solidFill>
                  <a:srgbClr val="000099"/>
                </a:solidFill>
              </a:rPr>
              <a:t> на основе её реализации с помощью типовых средств</a:t>
            </a:r>
            <a:r>
              <a:rPr lang="ru-RU" sz="4000" dirty="0" smtClean="0">
                <a:solidFill>
                  <a:srgbClr val="000099"/>
                </a:solidFill>
              </a:rPr>
              <a:t>.</a:t>
            </a:r>
            <a:r>
              <a:rPr lang="ru-RU" sz="4000" dirty="0" smtClean="0"/>
              <a:t> </a:t>
            </a:r>
            <a:r>
              <a:rPr lang="ru-RU" sz="4000" dirty="0" smtClean="0">
                <a:solidFill>
                  <a:srgbClr val="000099"/>
                </a:solidFill>
              </a:rPr>
              <a:t>Используемые </a:t>
            </a:r>
            <a:r>
              <a:rPr lang="ru-RU" sz="4000" i="1" dirty="0" smtClean="0">
                <a:solidFill>
                  <a:srgbClr val="FF0066"/>
                </a:solidFill>
              </a:rPr>
              <a:t>средства аутентификации </a:t>
            </a:r>
            <a:r>
              <a:rPr lang="ru-RU" sz="4000" dirty="0" smtClean="0">
                <a:solidFill>
                  <a:srgbClr val="000099"/>
                </a:solidFill>
              </a:rPr>
              <a:t>представлены на рис. 3.8.</a:t>
            </a:r>
            <a:endParaRPr lang="ru-RU" sz="4000" dirty="0">
              <a:solidFill>
                <a:srgbClr val="000099"/>
              </a:solidFill>
            </a:endParaRPr>
          </a:p>
        </p:txBody>
      </p:sp>
      <p:sp>
        <p:nvSpPr>
          <p:cNvPr id="86020" name="Rectangle 4"/>
          <p:cNvSpPr>
            <a:spLocks noChangeArrowheads="1"/>
          </p:cNvSpPr>
          <p:nvPr/>
        </p:nvSpPr>
        <p:spPr bwMode="auto">
          <a:xfrm>
            <a:off x="755650" y="984250"/>
            <a:ext cx="8388350" cy="46196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sz="3000" b="1" i="1" dirty="0">
                <a:solidFill>
                  <a:srgbClr val="FF3300"/>
                </a:solidFill>
                <a:latin typeface="Arial" charset="0"/>
              </a:rPr>
              <a:t>2.2. Средства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85" name="Группа 84"/>
          <p:cNvGrpSpPr/>
          <p:nvPr/>
        </p:nvGrpSpPr>
        <p:grpSpPr>
          <a:xfrm>
            <a:off x="1682750" y="539750"/>
            <a:ext cx="6489701" cy="5378450"/>
            <a:chOff x="1682750" y="628650"/>
            <a:chExt cx="6489701" cy="5378450"/>
          </a:xfrm>
        </p:grpSpPr>
        <p:cxnSp>
          <p:nvCxnSpPr>
            <p:cNvPr id="1028" name="AutoShape 4"/>
            <p:cNvCxnSpPr>
              <a:cxnSpLocks noChangeShapeType="1"/>
            </p:cNvCxnSpPr>
            <p:nvPr/>
          </p:nvCxnSpPr>
          <p:spPr bwMode="auto">
            <a:xfrm>
              <a:off x="3439476" y="2101849"/>
              <a:ext cx="0" cy="3297740"/>
            </a:xfrm>
            <a:prstGeom prst="straightConnector1">
              <a:avLst/>
            </a:prstGeom>
            <a:noFill/>
            <a:ln w="28575">
              <a:solidFill>
                <a:srgbClr val="C00000"/>
              </a:solidFill>
              <a:round/>
              <a:headEnd/>
              <a:tailEnd/>
            </a:ln>
          </p:spPr>
        </p:cxnSp>
        <p:cxnSp>
          <p:nvCxnSpPr>
            <p:cNvPr id="1029" name="AutoShape 5"/>
            <p:cNvCxnSpPr>
              <a:cxnSpLocks noChangeShapeType="1"/>
            </p:cNvCxnSpPr>
            <p:nvPr/>
          </p:nvCxnSpPr>
          <p:spPr bwMode="auto">
            <a:xfrm>
              <a:off x="2785989" y="4103063"/>
              <a:ext cx="653487" cy="0"/>
            </a:xfrm>
            <a:prstGeom prst="straightConnector1">
              <a:avLst/>
            </a:prstGeom>
            <a:noFill/>
            <a:ln w="28575">
              <a:solidFill>
                <a:srgbClr val="C00000"/>
              </a:solidFill>
              <a:round/>
              <a:headEnd/>
              <a:tailEnd/>
            </a:ln>
          </p:spPr>
        </p:cxnSp>
        <p:cxnSp>
          <p:nvCxnSpPr>
            <p:cNvPr id="1030" name="AutoShape 6"/>
            <p:cNvCxnSpPr>
              <a:cxnSpLocks noChangeShapeType="1"/>
            </p:cNvCxnSpPr>
            <p:nvPr/>
          </p:nvCxnSpPr>
          <p:spPr bwMode="auto">
            <a:xfrm>
              <a:off x="2785989" y="3681128"/>
              <a:ext cx="653487" cy="0"/>
            </a:xfrm>
            <a:prstGeom prst="straightConnector1">
              <a:avLst/>
            </a:prstGeom>
            <a:noFill/>
            <a:ln w="28575">
              <a:solidFill>
                <a:srgbClr val="C00000"/>
              </a:solidFill>
              <a:round/>
              <a:headEnd/>
              <a:tailEnd/>
            </a:ln>
          </p:spPr>
        </p:cxnSp>
        <p:cxnSp>
          <p:nvCxnSpPr>
            <p:cNvPr id="1031" name="AutoShape 7"/>
            <p:cNvCxnSpPr>
              <a:cxnSpLocks noChangeShapeType="1"/>
            </p:cNvCxnSpPr>
            <p:nvPr/>
          </p:nvCxnSpPr>
          <p:spPr bwMode="auto">
            <a:xfrm>
              <a:off x="2859026" y="4970130"/>
              <a:ext cx="580450" cy="0"/>
            </a:xfrm>
            <a:prstGeom prst="straightConnector1">
              <a:avLst/>
            </a:prstGeom>
            <a:noFill/>
            <a:ln w="28575">
              <a:solidFill>
                <a:srgbClr val="C00000"/>
              </a:solidFill>
              <a:round/>
              <a:headEnd/>
              <a:tailEnd/>
            </a:ln>
          </p:spPr>
        </p:cxnSp>
        <p:cxnSp>
          <p:nvCxnSpPr>
            <p:cNvPr id="1032" name="AutoShape 8"/>
            <p:cNvCxnSpPr>
              <a:cxnSpLocks noChangeShapeType="1"/>
            </p:cNvCxnSpPr>
            <p:nvPr/>
          </p:nvCxnSpPr>
          <p:spPr bwMode="auto">
            <a:xfrm>
              <a:off x="2785989" y="4541299"/>
              <a:ext cx="653487" cy="0"/>
            </a:xfrm>
            <a:prstGeom prst="straightConnector1">
              <a:avLst/>
            </a:prstGeom>
            <a:noFill/>
            <a:ln w="28575">
              <a:solidFill>
                <a:srgbClr val="C00000"/>
              </a:solidFill>
              <a:round/>
              <a:headEnd/>
              <a:tailEnd/>
            </a:ln>
          </p:spPr>
        </p:cxnSp>
        <p:sp>
          <p:nvSpPr>
            <p:cNvPr id="1034" name="AutoShape 10"/>
            <p:cNvSpPr>
              <a:spLocks noChangeArrowheads="1"/>
            </p:cNvSpPr>
            <p:nvPr/>
          </p:nvSpPr>
          <p:spPr bwMode="auto">
            <a:xfrm rot="16200000">
              <a:off x="2173269" y="2761777"/>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5" name="WordArt 11"/>
            <p:cNvSpPr>
              <a:spLocks noChangeArrowheads="1" noChangeShapeType="1" noTextEdit="1"/>
            </p:cNvSpPr>
            <p:nvPr/>
          </p:nvSpPr>
          <p:spPr bwMode="auto">
            <a:xfrm>
              <a:off x="1737528" y="3359504"/>
              <a:ext cx="1475150" cy="393095"/>
            </a:xfrm>
            <a:prstGeom prst="rect">
              <a:avLst/>
            </a:prstGeom>
          </p:spPr>
          <p:txBody>
            <a:bodyPr wrap="none" fromWordArt="1">
              <a:prstTxWarp prst="textSlantDown">
                <a:avLst>
                  <a:gd name="adj" fmla="val 40509"/>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Изменение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37" name="AutoShape 13"/>
            <p:cNvSpPr>
              <a:spLocks noChangeArrowheads="1"/>
            </p:cNvSpPr>
            <p:nvPr/>
          </p:nvSpPr>
          <p:spPr bwMode="auto">
            <a:xfrm rot="16200000">
              <a:off x="2173269" y="3190609"/>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38" name="WordArt 14"/>
            <p:cNvSpPr>
              <a:spLocks noChangeArrowheads="1" noChangeShapeType="1" noTextEdit="1"/>
            </p:cNvSpPr>
            <p:nvPr/>
          </p:nvSpPr>
          <p:spPr bwMode="auto">
            <a:xfrm>
              <a:off x="1741372" y="3788336"/>
              <a:ext cx="1475150" cy="393095"/>
            </a:xfrm>
            <a:prstGeom prst="rect">
              <a:avLst/>
            </a:prstGeom>
          </p:spPr>
          <p:txBody>
            <a:bodyPr wrap="none" fromWordArt="1">
              <a:prstTxWarp prst="textSlantDown">
                <a:avLst>
                  <a:gd name="adj" fmla="val 44444"/>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Распределение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40" name="AutoShape 16"/>
            <p:cNvSpPr>
              <a:spLocks noChangeArrowheads="1"/>
            </p:cNvSpPr>
            <p:nvPr/>
          </p:nvSpPr>
          <p:spPr bwMode="auto">
            <a:xfrm rot="16200000">
              <a:off x="2173269" y="3612544"/>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1" name="WordArt 17"/>
            <p:cNvSpPr>
              <a:spLocks noChangeArrowheads="1" noChangeShapeType="1" noTextEdit="1"/>
            </p:cNvSpPr>
            <p:nvPr/>
          </p:nvSpPr>
          <p:spPr bwMode="auto">
            <a:xfrm>
              <a:off x="1737528" y="4209644"/>
              <a:ext cx="1475150" cy="393095"/>
            </a:xfrm>
            <a:prstGeom prst="rect">
              <a:avLst/>
            </a:prstGeom>
          </p:spPr>
          <p:txBody>
            <a:bodyPr wrap="none" fromWordArt="1">
              <a:prstTxWarp prst="textSlantDown">
                <a:avLst>
                  <a:gd name="adj" fmla="val 36523"/>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Блокировка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43" name="AutoShape 19"/>
            <p:cNvSpPr>
              <a:spLocks noChangeArrowheads="1"/>
            </p:cNvSpPr>
            <p:nvPr/>
          </p:nvSpPr>
          <p:spPr bwMode="auto">
            <a:xfrm rot="16200000">
              <a:off x="2173269" y="4050780"/>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44" name="WordArt 20"/>
            <p:cNvSpPr>
              <a:spLocks noChangeArrowheads="1" noChangeShapeType="1" noTextEdit="1"/>
            </p:cNvSpPr>
            <p:nvPr/>
          </p:nvSpPr>
          <p:spPr bwMode="auto">
            <a:xfrm>
              <a:off x="1737528" y="4647880"/>
              <a:ext cx="1475150" cy="393095"/>
            </a:xfrm>
            <a:prstGeom prst="rect">
              <a:avLst/>
            </a:prstGeom>
          </p:spPr>
          <p:txBody>
            <a:bodyPr wrap="none" fromWordArt="1">
              <a:prstTxWarp prst="textSlantDown">
                <a:avLst>
                  <a:gd name="adj" fmla="val 36523"/>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Разблокировка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grpSp>
          <p:nvGrpSpPr>
            <p:cNvPr id="1046" name="Group 22"/>
            <p:cNvGrpSpPr>
              <a:grpSpLocks/>
            </p:cNvGrpSpPr>
            <p:nvPr/>
          </p:nvGrpSpPr>
          <p:grpSpPr bwMode="auto">
            <a:xfrm>
              <a:off x="3216522" y="2460462"/>
              <a:ext cx="564113" cy="867068"/>
              <a:chOff x="3541" y="4199"/>
              <a:chExt cx="587" cy="1383"/>
            </a:xfrm>
          </p:grpSpPr>
          <p:sp>
            <p:nvSpPr>
              <p:cNvPr id="1047" name="Freeform 23"/>
              <p:cNvSpPr>
                <a:spLocks/>
              </p:cNvSpPr>
              <p:nvPr/>
            </p:nvSpPr>
            <p:spPr bwMode="auto">
              <a:xfrm>
                <a:off x="3887" y="4199"/>
                <a:ext cx="241" cy="1383"/>
              </a:xfrm>
              <a:custGeom>
                <a:avLst/>
                <a:gdLst/>
                <a:ahLst/>
                <a:cxnLst>
                  <a:cxn ang="0">
                    <a:pos x="241" y="0"/>
                  </a:cxn>
                  <a:cxn ang="0">
                    <a:pos x="3" y="1"/>
                  </a:cxn>
                  <a:cxn ang="0">
                    <a:pos x="0" y="1382"/>
                  </a:cxn>
                  <a:cxn ang="0">
                    <a:pos x="241" y="1383"/>
                  </a:cxn>
                </a:cxnLst>
                <a:rect l="0" t="0" r="r" b="b"/>
                <a:pathLst>
                  <a:path w="241" h="1383">
                    <a:moveTo>
                      <a:pt x="241" y="0"/>
                    </a:moveTo>
                    <a:lnTo>
                      <a:pt x="3" y="1"/>
                    </a:lnTo>
                    <a:lnTo>
                      <a:pt x="0" y="1382"/>
                    </a:lnTo>
                    <a:lnTo>
                      <a:pt x="241" y="1383"/>
                    </a:lnTo>
                  </a:path>
                </a:pathLst>
              </a:custGeom>
              <a:noFill/>
              <a:ln w="28575">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1048" name="AutoShape 24"/>
              <p:cNvCxnSpPr>
                <a:cxnSpLocks noChangeShapeType="1"/>
              </p:cNvCxnSpPr>
              <p:nvPr/>
            </p:nvCxnSpPr>
            <p:spPr bwMode="auto">
              <a:xfrm>
                <a:off x="3541" y="4897"/>
                <a:ext cx="587" cy="0"/>
              </a:xfrm>
              <a:prstGeom prst="straightConnector1">
                <a:avLst/>
              </a:prstGeom>
              <a:noFill/>
              <a:ln w="28575">
                <a:solidFill>
                  <a:srgbClr val="C00000"/>
                </a:solidFill>
                <a:round/>
                <a:headEnd/>
                <a:tailEnd/>
              </a:ln>
            </p:spPr>
          </p:cxnSp>
        </p:grpSp>
        <p:sp>
          <p:nvSpPr>
            <p:cNvPr id="1050" name="AutoShape 26"/>
            <p:cNvSpPr>
              <a:spLocks noChangeArrowheads="1"/>
            </p:cNvSpPr>
            <p:nvPr/>
          </p:nvSpPr>
          <p:spPr bwMode="auto">
            <a:xfrm rot="5400000" flipH="1">
              <a:off x="4149106" y="1549263"/>
              <a:ext cx="607512"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1" name="WordArt 27"/>
            <p:cNvSpPr>
              <a:spLocks noChangeArrowheads="1" noChangeShapeType="1" noTextEdit="1"/>
            </p:cNvSpPr>
            <p:nvPr/>
          </p:nvSpPr>
          <p:spPr bwMode="auto">
            <a:xfrm>
              <a:off x="3717209" y="2146989"/>
              <a:ext cx="1475150" cy="393096"/>
            </a:xfrm>
            <a:prstGeom prst="rect">
              <a:avLst/>
            </a:prstGeom>
          </p:spPr>
          <p:txBody>
            <a:bodyPr wrap="none" fromWordArt="1">
              <a:prstTxWarp prst="textSlantUp">
                <a:avLst>
                  <a:gd name="adj" fmla="val 64435"/>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Регистрация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53" name="AutoShape 29"/>
            <p:cNvSpPr>
              <a:spLocks noChangeArrowheads="1"/>
            </p:cNvSpPr>
            <p:nvPr/>
          </p:nvSpPr>
          <p:spPr bwMode="auto">
            <a:xfrm rot="5400000" flipH="1">
              <a:off x="4149106" y="1979976"/>
              <a:ext cx="607512"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4" name="WordArt 30"/>
            <p:cNvSpPr>
              <a:spLocks noChangeArrowheads="1" noChangeShapeType="1" noTextEdit="1"/>
            </p:cNvSpPr>
            <p:nvPr/>
          </p:nvSpPr>
          <p:spPr bwMode="auto">
            <a:xfrm>
              <a:off x="3717209" y="2531935"/>
              <a:ext cx="1475150" cy="472091"/>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Проверка </a:t>
              </a:r>
            </a:p>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подлинности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56" name="AutoShape 32"/>
            <p:cNvSpPr>
              <a:spLocks noChangeArrowheads="1"/>
            </p:cNvSpPr>
            <p:nvPr/>
          </p:nvSpPr>
          <p:spPr bwMode="auto">
            <a:xfrm rot="5400000" flipH="1">
              <a:off x="4149106" y="2406299"/>
              <a:ext cx="607512"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57" name="WordArt 33"/>
            <p:cNvSpPr>
              <a:spLocks noChangeArrowheads="1" noChangeShapeType="1" noTextEdit="1"/>
            </p:cNvSpPr>
            <p:nvPr/>
          </p:nvSpPr>
          <p:spPr bwMode="auto">
            <a:xfrm>
              <a:off x="3717209" y="3004025"/>
              <a:ext cx="1475150" cy="393096"/>
            </a:xfrm>
            <a:prstGeom prst="rect">
              <a:avLst/>
            </a:prstGeom>
          </p:spPr>
          <p:txBody>
            <a:bodyPr wrap="none" fromWordArt="1">
              <a:prstTxWarp prst="textSlantUp">
                <a:avLst>
                  <a:gd name="adj" fmla="val 64435"/>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Подтверждение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59" name="AutoShape 35"/>
            <p:cNvSpPr>
              <a:spLocks noChangeArrowheads="1"/>
            </p:cNvSpPr>
            <p:nvPr/>
          </p:nvSpPr>
          <p:spPr bwMode="auto">
            <a:xfrm rot="16200000">
              <a:off x="2173269" y="1969943"/>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0" name="WordArt 36"/>
            <p:cNvSpPr>
              <a:spLocks noChangeArrowheads="1" noChangeShapeType="1" noTextEdit="1"/>
            </p:cNvSpPr>
            <p:nvPr/>
          </p:nvSpPr>
          <p:spPr bwMode="auto">
            <a:xfrm>
              <a:off x="1737528" y="2567670"/>
              <a:ext cx="1475150" cy="393095"/>
            </a:xfrm>
            <a:prstGeom prst="rect">
              <a:avLst/>
            </a:prstGeom>
          </p:spPr>
          <p:txBody>
            <a:bodyPr wrap="none" fromWordArt="1">
              <a:prstTxWarp prst="textSlantDown">
                <a:avLst>
                  <a:gd name="adj" fmla="val 37319"/>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Инсталляция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grpSp>
          <p:nvGrpSpPr>
            <p:cNvPr id="1062" name="Group 38"/>
            <p:cNvGrpSpPr>
              <a:grpSpLocks/>
            </p:cNvGrpSpPr>
            <p:nvPr/>
          </p:nvGrpSpPr>
          <p:grpSpPr bwMode="auto">
            <a:xfrm>
              <a:off x="3216522" y="4961980"/>
              <a:ext cx="564113" cy="867067"/>
              <a:chOff x="3541" y="4199"/>
              <a:chExt cx="587" cy="1383"/>
            </a:xfrm>
          </p:grpSpPr>
          <p:sp>
            <p:nvSpPr>
              <p:cNvPr id="1063" name="Freeform 39"/>
              <p:cNvSpPr>
                <a:spLocks/>
              </p:cNvSpPr>
              <p:nvPr/>
            </p:nvSpPr>
            <p:spPr bwMode="auto">
              <a:xfrm>
                <a:off x="3887" y="4199"/>
                <a:ext cx="241" cy="1383"/>
              </a:xfrm>
              <a:custGeom>
                <a:avLst/>
                <a:gdLst/>
                <a:ahLst/>
                <a:cxnLst>
                  <a:cxn ang="0">
                    <a:pos x="241" y="0"/>
                  </a:cxn>
                  <a:cxn ang="0">
                    <a:pos x="3" y="1"/>
                  </a:cxn>
                  <a:cxn ang="0">
                    <a:pos x="0" y="1382"/>
                  </a:cxn>
                  <a:cxn ang="0">
                    <a:pos x="241" y="1383"/>
                  </a:cxn>
                </a:cxnLst>
                <a:rect l="0" t="0" r="r" b="b"/>
                <a:pathLst>
                  <a:path w="241" h="1383">
                    <a:moveTo>
                      <a:pt x="241" y="0"/>
                    </a:moveTo>
                    <a:lnTo>
                      <a:pt x="3" y="1"/>
                    </a:lnTo>
                    <a:lnTo>
                      <a:pt x="0" y="1382"/>
                    </a:lnTo>
                    <a:lnTo>
                      <a:pt x="241" y="1383"/>
                    </a:lnTo>
                  </a:path>
                </a:pathLst>
              </a:custGeom>
              <a:noFill/>
              <a:ln w="28575">
                <a:solidFill>
                  <a:srgbClr val="C00000"/>
                </a:solidFill>
                <a:round/>
                <a:headEnd/>
                <a:tailEnd/>
              </a:ln>
            </p:spPr>
            <p:txBody>
              <a:bodyPr vert="horz" wrap="square" lIns="91440" tIns="45720" rIns="91440" bIns="45720" numCol="1" anchor="t" anchorCtr="0" compatLnSpc="1">
                <a:prstTxWarp prst="textNoShape">
                  <a:avLst/>
                </a:prstTxWarp>
              </a:bodyPr>
              <a:lstStyle/>
              <a:p>
                <a:endParaRPr lang="ru-RU"/>
              </a:p>
            </p:txBody>
          </p:sp>
          <p:cxnSp>
            <p:nvCxnSpPr>
              <p:cNvPr id="1064" name="AutoShape 40"/>
              <p:cNvCxnSpPr>
                <a:cxnSpLocks noChangeShapeType="1"/>
              </p:cNvCxnSpPr>
              <p:nvPr/>
            </p:nvCxnSpPr>
            <p:spPr bwMode="auto">
              <a:xfrm>
                <a:off x="3541" y="4897"/>
                <a:ext cx="587" cy="0"/>
              </a:xfrm>
              <a:prstGeom prst="straightConnector1">
                <a:avLst/>
              </a:prstGeom>
              <a:noFill/>
              <a:ln w="28575">
                <a:solidFill>
                  <a:srgbClr val="C00000"/>
                </a:solidFill>
                <a:round/>
                <a:headEnd/>
                <a:tailEnd/>
              </a:ln>
            </p:spPr>
          </p:cxnSp>
        </p:grpSp>
        <p:sp>
          <p:nvSpPr>
            <p:cNvPr id="1066" name="AutoShape 42"/>
            <p:cNvSpPr>
              <a:spLocks noChangeArrowheads="1"/>
            </p:cNvSpPr>
            <p:nvPr/>
          </p:nvSpPr>
          <p:spPr bwMode="auto">
            <a:xfrm rot="5400000" flipH="1">
              <a:off x="4149106" y="4050780"/>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67" name="WordArt 43"/>
            <p:cNvSpPr>
              <a:spLocks noChangeArrowheads="1" noChangeShapeType="1" noTextEdit="1"/>
            </p:cNvSpPr>
            <p:nvPr/>
          </p:nvSpPr>
          <p:spPr bwMode="auto">
            <a:xfrm>
              <a:off x="3717209" y="4602740"/>
              <a:ext cx="1475150" cy="472091"/>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Признание </a:t>
              </a:r>
            </a:p>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несостоятельности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69" name="AutoShape 45"/>
            <p:cNvSpPr>
              <a:spLocks noChangeArrowheads="1"/>
            </p:cNvSpPr>
            <p:nvPr/>
          </p:nvSpPr>
          <p:spPr bwMode="auto">
            <a:xfrm rot="5400000" flipH="1">
              <a:off x="4149106" y="4479611"/>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0" name="WordArt 46"/>
            <p:cNvSpPr>
              <a:spLocks noChangeArrowheads="1" noChangeShapeType="1" noTextEdit="1"/>
            </p:cNvSpPr>
            <p:nvPr/>
          </p:nvSpPr>
          <p:spPr bwMode="auto">
            <a:xfrm>
              <a:off x="3717209" y="5077338"/>
              <a:ext cx="1475150" cy="393095"/>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Уведомление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72" name="AutoShape 48"/>
            <p:cNvSpPr>
              <a:spLocks noChangeArrowheads="1"/>
            </p:cNvSpPr>
            <p:nvPr/>
          </p:nvSpPr>
          <p:spPr bwMode="auto">
            <a:xfrm rot="5400000" flipH="1">
              <a:off x="4149106" y="4909070"/>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3" name="WordArt 49"/>
            <p:cNvSpPr>
              <a:spLocks noChangeArrowheads="1" noChangeShapeType="1" noTextEdit="1"/>
            </p:cNvSpPr>
            <p:nvPr/>
          </p:nvSpPr>
          <p:spPr bwMode="auto">
            <a:xfrm>
              <a:off x="3717209" y="5461030"/>
              <a:ext cx="1475150" cy="472091"/>
            </a:xfrm>
            <a:prstGeom prst="rect">
              <a:avLst/>
            </a:prstGeom>
          </p:spPr>
          <p:txBody>
            <a:bodyPr wrap="none" fromWordArt="1">
              <a:prstTxWarp prst="textSlantUp">
                <a:avLst>
                  <a:gd name="adj" fmla="val 50731"/>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Удаление    </a:t>
              </a:r>
            </a:p>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регистрации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75" name="AutoShape 51"/>
            <p:cNvSpPr>
              <a:spLocks noChangeArrowheads="1"/>
            </p:cNvSpPr>
            <p:nvPr/>
          </p:nvSpPr>
          <p:spPr bwMode="auto">
            <a:xfrm rot="16200000">
              <a:off x="2173269" y="4479611"/>
              <a:ext cx="607511" cy="1588549"/>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76" name="WordArt 52"/>
            <p:cNvSpPr>
              <a:spLocks noChangeArrowheads="1" noChangeShapeType="1" noTextEdit="1"/>
            </p:cNvSpPr>
            <p:nvPr/>
          </p:nvSpPr>
          <p:spPr bwMode="auto">
            <a:xfrm>
              <a:off x="1737528" y="5077338"/>
              <a:ext cx="1475150" cy="393095"/>
            </a:xfrm>
            <a:prstGeom prst="rect">
              <a:avLst/>
            </a:prstGeom>
          </p:spPr>
          <p:txBody>
            <a:bodyPr wrap="none" fromWordArt="1">
              <a:prstTxWarp prst="textSlantDown">
                <a:avLst>
                  <a:gd name="adj" fmla="val 37319"/>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Деинсталляция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cxnSp>
          <p:nvCxnSpPr>
            <p:cNvPr id="1078" name="AutoShape 54"/>
            <p:cNvCxnSpPr>
              <a:cxnSpLocks noChangeShapeType="1"/>
            </p:cNvCxnSpPr>
            <p:nvPr/>
          </p:nvCxnSpPr>
          <p:spPr bwMode="auto">
            <a:xfrm>
              <a:off x="6452242" y="3995854"/>
              <a:ext cx="515101" cy="627"/>
            </a:xfrm>
            <a:prstGeom prst="straightConnector1">
              <a:avLst/>
            </a:prstGeom>
            <a:noFill/>
            <a:ln w="28575">
              <a:solidFill>
                <a:srgbClr val="C00000"/>
              </a:solidFill>
              <a:round/>
              <a:headEnd/>
              <a:tailEnd/>
            </a:ln>
          </p:spPr>
        </p:cxnSp>
        <p:cxnSp>
          <p:nvCxnSpPr>
            <p:cNvPr id="1080" name="AutoShape 56"/>
            <p:cNvCxnSpPr>
              <a:cxnSpLocks noChangeShapeType="1"/>
            </p:cNvCxnSpPr>
            <p:nvPr/>
          </p:nvCxnSpPr>
          <p:spPr bwMode="auto">
            <a:xfrm>
              <a:off x="6452242" y="2101848"/>
              <a:ext cx="0" cy="1894006"/>
            </a:xfrm>
            <a:prstGeom prst="straightConnector1">
              <a:avLst/>
            </a:prstGeom>
            <a:noFill/>
            <a:ln w="28575">
              <a:solidFill>
                <a:srgbClr val="C00000"/>
              </a:solidFill>
              <a:round/>
              <a:headEnd/>
              <a:tailEnd/>
            </a:ln>
          </p:spPr>
        </p:cxnSp>
        <p:cxnSp>
          <p:nvCxnSpPr>
            <p:cNvPr id="1081" name="AutoShape 57"/>
            <p:cNvCxnSpPr>
              <a:cxnSpLocks noChangeShapeType="1"/>
            </p:cNvCxnSpPr>
            <p:nvPr/>
          </p:nvCxnSpPr>
          <p:spPr bwMode="auto">
            <a:xfrm>
              <a:off x="6452242" y="2716256"/>
              <a:ext cx="419961" cy="627"/>
            </a:xfrm>
            <a:prstGeom prst="straightConnector1">
              <a:avLst/>
            </a:prstGeom>
            <a:noFill/>
            <a:ln w="28575">
              <a:solidFill>
                <a:srgbClr val="C00000"/>
              </a:solidFill>
              <a:round/>
              <a:headEnd/>
              <a:tailEnd/>
            </a:ln>
          </p:spPr>
        </p:cxnSp>
        <p:cxnSp>
          <p:nvCxnSpPr>
            <p:cNvPr id="1082" name="AutoShape 58"/>
            <p:cNvCxnSpPr>
              <a:cxnSpLocks noChangeShapeType="1"/>
            </p:cNvCxnSpPr>
            <p:nvPr/>
          </p:nvCxnSpPr>
          <p:spPr bwMode="auto">
            <a:xfrm>
              <a:off x="6452242" y="3145087"/>
              <a:ext cx="515101" cy="627"/>
            </a:xfrm>
            <a:prstGeom prst="straightConnector1">
              <a:avLst/>
            </a:prstGeom>
            <a:noFill/>
            <a:ln w="28575">
              <a:solidFill>
                <a:srgbClr val="C00000"/>
              </a:solidFill>
              <a:round/>
              <a:headEnd/>
              <a:tailEnd/>
            </a:ln>
          </p:spPr>
        </p:cxnSp>
        <p:cxnSp>
          <p:nvCxnSpPr>
            <p:cNvPr id="1083" name="AutoShape 59"/>
            <p:cNvCxnSpPr>
              <a:cxnSpLocks noChangeShapeType="1"/>
            </p:cNvCxnSpPr>
            <p:nvPr/>
          </p:nvCxnSpPr>
          <p:spPr bwMode="auto">
            <a:xfrm>
              <a:off x="6452242" y="3573919"/>
              <a:ext cx="515101" cy="627"/>
            </a:xfrm>
            <a:prstGeom prst="straightConnector1">
              <a:avLst/>
            </a:prstGeom>
            <a:noFill/>
            <a:ln w="28575">
              <a:solidFill>
                <a:srgbClr val="C00000"/>
              </a:solidFill>
              <a:round/>
              <a:headEnd/>
              <a:tailEnd/>
            </a:ln>
          </p:spPr>
        </p:cxnSp>
        <p:sp>
          <p:nvSpPr>
            <p:cNvPr id="1085" name="AutoShape 61"/>
            <p:cNvSpPr>
              <a:spLocks noChangeArrowheads="1"/>
            </p:cNvSpPr>
            <p:nvPr/>
          </p:nvSpPr>
          <p:spPr bwMode="auto">
            <a:xfrm rot="5400000" flipH="1">
              <a:off x="7074420" y="1800040"/>
              <a:ext cx="607511" cy="1588550"/>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6" name="WordArt 62"/>
            <p:cNvSpPr>
              <a:spLocks noChangeArrowheads="1" noChangeShapeType="1" noTextEdit="1"/>
            </p:cNvSpPr>
            <p:nvPr/>
          </p:nvSpPr>
          <p:spPr bwMode="auto">
            <a:xfrm>
              <a:off x="6642522" y="2397767"/>
              <a:ext cx="1475151" cy="393095"/>
            </a:xfrm>
            <a:prstGeom prst="rect">
              <a:avLst/>
            </a:prstGeom>
          </p:spPr>
          <p:txBody>
            <a:bodyPr wrap="none" fromWordArt="1">
              <a:prstTxWarp prst="textSlantUp">
                <a:avLst>
                  <a:gd name="adj" fmla="val 64435"/>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Запрос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88" name="AutoShape 64"/>
            <p:cNvSpPr>
              <a:spLocks noChangeArrowheads="1"/>
            </p:cNvSpPr>
            <p:nvPr/>
          </p:nvSpPr>
          <p:spPr bwMode="auto">
            <a:xfrm rot="5400000" flipH="1">
              <a:off x="7074420" y="2226364"/>
              <a:ext cx="607511" cy="1588550"/>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89" name="WordArt 65"/>
            <p:cNvSpPr>
              <a:spLocks noChangeArrowheads="1" noChangeShapeType="1" noTextEdit="1"/>
            </p:cNvSpPr>
            <p:nvPr/>
          </p:nvSpPr>
          <p:spPr bwMode="auto">
            <a:xfrm>
              <a:off x="6642522" y="2824091"/>
              <a:ext cx="1475151" cy="393095"/>
            </a:xfrm>
            <a:prstGeom prst="rect">
              <a:avLst/>
            </a:prstGeom>
          </p:spPr>
          <p:txBody>
            <a:bodyPr wrap="none" fromWordArt="1">
              <a:prstTxWarp prst="textSlantUp">
                <a:avLst>
                  <a:gd name="adj" fmla="val 64435"/>
                </a:avLst>
              </a:prstTxWarp>
            </a:bodyPr>
            <a:lstStyle/>
            <a:p>
              <a:pPr algn="ctr" rtl="0"/>
              <a:r>
                <a:rPr lang="ru-RU" sz="1200" b="1" kern="10" spc="0" dirty="0" smtClean="0">
                  <a:ln w="9525">
                    <a:noFill/>
                    <a:round/>
                    <a:headEnd/>
                    <a:tailEnd/>
                  </a:ln>
                  <a:solidFill>
                    <a:srgbClr val="6600CC"/>
                  </a:solidFill>
                  <a:effectLst>
                    <a:outerShdw dist="25400" dir="2700000" algn="ctr" rotWithShape="0">
                      <a:schemeClr val="accent3"/>
                    </a:outerShdw>
                  </a:effectLst>
                  <a:latin typeface="Arial"/>
                  <a:cs typeface="Arial"/>
                </a:rPr>
                <a:t>  Формирование  </a:t>
              </a:r>
              <a:endParaRPr lang="ru-RU" sz="1200" b="1" kern="10" spc="0" dirty="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91" name="AutoShape 67"/>
            <p:cNvSpPr>
              <a:spLocks noChangeArrowheads="1"/>
            </p:cNvSpPr>
            <p:nvPr/>
          </p:nvSpPr>
          <p:spPr bwMode="auto">
            <a:xfrm rot="5400000" flipH="1">
              <a:off x="7074420" y="2655195"/>
              <a:ext cx="607511" cy="1588550"/>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92" name="WordArt 68"/>
            <p:cNvSpPr>
              <a:spLocks noChangeArrowheads="1" noChangeShapeType="1" noTextEdit="1"/>
            </p:cNvSpPr>
            <p:nvPr/>
          </p:nvSpPr>
          <p:spPr bwMode="auto">
            <a:xfrm>
              <a:off x="6642522" y="3252922"/>
              <a:ext cx="1475151" cy="393095"/>
            </a:xfrm>
            <a:prstGeom prst="rect">
              <a:avLst/>
            </a:prstGeom>
          </p:spPr>
          <p:txBody>
            <a:bodyPr wrap="none" fromWordArt="1">
              <a:prstTxWarp prst="textSlantUp">
                <a:avLst>
                  <a:gd name="adj" fmla="val 64435"/>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Проверка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94" name="AutoShape 70"/>
            <p:cNvSpPr>
              <a:spLocks noChangeArrowheads="1"/>
            </p:cNvSpPr>
            <p:nvPr/>
          </p:nvSpPr>
          <p:spPr bwMode="auto">
            <a:xfrm rot="5400000" flipH="1">
              <a:off x="7074420" y="3083400"/>
              <a:ext cx="607511" cy="1588550"/>
            </a:xfrm>
            <a:prstGeom prst="parallelogram">
              <a:avLst>
                <a:gd name="adj" fmla="val 41792"/>
              </a:avLst>
            </a:prstGeom>
            <a:solidFill>
              <a:srgbClr val="FFCCCC"/>
            </a:solidFill>
            <a:ln w="28575">
              <a:solidFill>
                <a:srgbClr val="000099"/>
              </a:solidFill>
              <a:miter lim="800000"/>
              <a:headEnd/>
              <a:tailEnd/>
            </a:ln>
            <a:effectLst>
              <a:outerShdw dist="381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95" name="WordArt 71"/>
            <p:cNvSpPr>
              <a:spLocks noChangeArrowheads="1" noChangeShapeType="1" noTextEdit="1"/>
            </p:cNvSpPr>
            <p:nvPr/>
          </p:nvSpPr>
          <p:spPr bwMode="auto">
            <a:xfrm>
              <a:off x="6642522" y="3635360"/>
              <a:ext cx="1475151" cy="472091"/>
            </a:xfrm>
            <a:prstGeom prst="rect">
              <a:avLst/>
            </a:prstGeom>
          </p:spPr>
          <p:txBody>
            <a:bodyPr wrap="none" fromWordArt="1">
              <a:prstTxWarp prst="textSlantUp">
                <a:avLst>
                  <a:gd name="adj" fmla="val 50731"/>
                </a:avLst>
              </a:prstTxWarp>
            </a:bodyPr>
            <a:lstStyle/>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Формирование </a:t>
              </a:r>
            </a:p>
            <a:p>
              <a:pPr algn="ctr" rtl="0"/>
              <a:r>
                <a:rPr lang="ru-RU" sz="1200" b="1" kern="10" spc="0" smtClean="0">
                  <a:ln w="9525">
                    <a:noFill/>
                    <a:round/>
                    <a:headEnd/>
                    <a:tailEnd/>
                  </a:ln>
                  <a:solidFill>
                    <a:srgbClr val="6600CC"/>
                  </a:solidFill>
                  <a:effectLst>
                    <a:outerShdw dist="25400" dir="2700000" algn="ctr" rotWithShape="0">
                      <a:schemeClr val="accent3"/>
                    </a:outerShdw>
                  </a:effectLst>
                  <a:latin typeface="Arial"/>
                  <a:cs typeface="Arial"/>
                </a:rPr>
                <a:t> и проверка </a:t>
              </a:r>
              <a:endParaRPr lang="ru-RU" sz="1200" b="1" kern="10" spc="0">
                <a:ln w="9525">
                  <a:noFill/>
                  <a:round/>
                  <a:headEnd/>
                  <a:tailEnd/>
                </a:ln>
                <a:solidFill>
                  <a:srgbClr val="6600CC"/>
                </a:solidFill>
                <a:effectLst>
                  <a:outerShdw dist="25400" dir="2700000" algn="ctr" rotWithShape="0">
                    <a:schemeClr val="accent3"/>
                  </a:outerShdw>
                </a:effectLst>
                <a:latin typeface="Arial"/>
                <a:cs typeface="Arial"/>
              </a:endParaRPr>
            </a:p>
          </p:txBody>
        </p:sp>
        <p:sp>
          <p:nvSpPr>
            <p:cNvPr id="1098" name="AutoShape 74"/>
            <p:cNvSpPr>
              <a:spLocks noChangeArrowheads="1"/>
            </p:cNvSpPr>
            <p:nvPr/>
          </p:nvSpPr>
          <p:spPr bwMode="auto">
            <a:xfrm flipH="1">
              <a:off x="1860550" y="1562100"/>
              <a:ext cx="2089150" cy="607512"/>
            </a:xfrm>
            <a:prstGeom prst="flowChartDocument">
              <a:avLst/>
            </a:prstGeom>
            <a:solidFill>
              <a:srgbClr val="CCFF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099" name="Text Box 75"/>
            <p:cNvSpPr txBox="1">
              <a:spLocks noChangeArrowheads="1"/>
            </p:cNvSpPr>
            <p:nvPr/>
          </p:nvSpPr>
          <p:spPr bwMode="auto">
            <a:xfrm>
              <a:off x="1949450" y="1606550"/>
              <a:ext cx="1911350" cy="487313"/>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r" defTabSz="914400" rtl="0" eaLnBrk="1" fontAlgn="base" latinLnBrk="0" hangingPunct="1">
                <a:lnSpc>
                  <a:spcPts val="1900"/>
                </a:lnSpc>
                <a:spcBef>
                  <a:spcPct val="0"/>
                </a:spcBef>
                <a:spcAft>
                  <a:spcPts val="0"/>
                </a:spcAft>
                <a:buClrTx/>
                <a:buSzTx/>
                <a:buFontTx/>
                <a:buNone/>
                <a:tabLst/>
              </a:pPr>
              <a:r>
                <a:rPr kumimoji="0" lang="ru-RU" sz="1900" b="1" i="0" u="none" strike="noStrike" cap="none" normalizeH="0" baseline="0" dirty="0" smtClean="0">
                  <a:ln>
                    <a:noFill/>
                  </a:ln>
                  <a:solidFill>
                    <a:srgbClr val="7030A0"/>
                  </a:solidFill>
                  <a:effectLst>
                    <a:outerShdw dist="50800" dir="2700000" algn="ctr" rotWithShape="0">
                      <a:schemeClr val="accent3"/>
                    </a:outerShdw>
                  </a:effectLst>
                  <a:latin typeface="Arial Narrow" pitchFamily="34" charset="0"/>
                  <a:cs typeface="Arial" pitchFamily="34" charset="0"/>
                </a:rPr>
                <a:t>Вспомогательные</a:t>
              </a:r>
            </a:p>
            <a:p>
              <a:pPr marL="0" marR="0" lvl="0" indent="0" algn="r" defTabSz="914400" rtl="0" eaLnBrk="1" fontAlgn="base" latinLnBrk="0" hangingPunct="1">
                <a:lnSpc>
                  <a:spcPts val="1900"/>
                </a:lnSpc>
                <a:spcBef>
                  <a:spcPct val="0"/>
                </a:spcBef>
                <a:spcAft>
                  <a:spcPts val="0"/>
                </a:spcAft>
                <a:buClrTx/>
                <a:buSzTx/>
                <a:buFontTx/>
                <a:buNone/>
                <a:tabLst/>
              </a:pPr>
              <a:r>
                <a:rPr kumimoji="0" lang="ru-RU" sz="1900" b="1" i="0" u="none" strike="noStrike" cap="none" normalizeH="0" baseline="0" dirty="0" smtClean="0">
                  <a:ln>
                    <a:noFill/>
                  </a:ln>
                  <a:solidFill>
                    <a:srgbClr val="7030A0"/>
                  </a:solidFill>
                  <a:effectLst>
                    <a:outerShdw dist="50800" dir="2700000" algn="ctr" rotWithShape="0">
                      <a:schemeClr val="accent3"/>
                    </a:outerShdw>
                  </a:effectLst>
                  <a:latin typeface="Arial Narrow" pitchFamily="34" charset="0"/>
                  <a:cs typeface="Arial" pitchFamily="34" charset="0"/>
                </a:rPr>
                <a:t>средства </a:t>
              </a:r>
            </a:p>
          </p:txBody>
        </p:sp>
        <p:sp>
          <p:nvSpPr>
            <p:cNvPr id="1100" name="Freeform 76"/>
            <p:cNvSpPr>
              <a:spLocks/>
            </p:cNvSpPr>
            <p:nvPr/>
          </p:nvSpPr>
          <p:spPr bwMode="auto">
            <a:xfrm flipH="1">
              <a:off x="3950733" y="1385249"/>
              <a:ext cx="639072" cy="475853"/>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CC00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101" name="Freeform 77"/>
            <p:cNvSpPr>
              <a:spLocks/>
            </p:cNvSpPr>
            <p:nvPr/>
          </p:nvSpPr>
          <p:spPr bwMode="auto">
            <a:xfrm>
              <a:off x="5247136" y="1385249"/>
              <a:ext cx="657331" cy="475853"/>
            </a:xfrm>
            <a:custGeom>
              <a:avLst/>
              <a:gdLst/>
              <a:ahLst/>
              <a:cxnLst>
                <a:cxn ang="0">
                  <a:pos x="0" y="0"/>
                </a:cxn>
                <a:cxn ang="0">
                  <a:pos x="0" y="822"/>
                </a:cxn>
                <a:cxn ang="0">
                  <a:pos x="477" y="822"/>
                </a:cxn>
              </a:cxnLst>
              <a:rect l="0" t="0" r="r" b="b"/>
              <a:pathLst>
                <a:path w="477" h="822">
                  <a:moveTo>
                    <a:pt x="0" y="0"/>
                  </a:moveTo>
                  <a:lnTo>
                    <a:pt x="0" y="822"/>
                  </a:lnTo>
                  <a:lnTo>
                    <a:pt x="477" y="822"/>
                  </a:lnTo>
                </a:path>
              </a:pathLst>
            </a:custGeom>
            <a:noFill/>
            <a:ln w="38100">
              <a:solidFill>
                <a:srgbClr val="CC0000"/>
              </a:solidFill>
              <a:round/>
              <a:headEnd/>
              <a:tailEnd type="triangle" w="lg" len="lg"/>
            </a:ln>
          </p:spPr>
          <p:txBody>
            <a:bodyPr vert="horz" wrap="square" lIns="91440" tIns="45720" rIns="91440" bIns="45720" numCol="1" anchor="t" anchorCtr="0" compatLnSpc="1">
              <a:prstTxWarp prst="textNoShape">
                <a:avLst/>
              </a:prstTxWarp>
            </a:bodyPr>
            <a:lstStyle/>
            <a:p>
              <a:endParaRPr lang="ru-RU"/>
            </a:p>
          </p:txBody>
        </p:sp>
        <p:sp>
          <p:nvSpPr>
            <p:cNvPr id="1103" name="AutoShape 79"/>
            <p:cNvSpPr>
              <a:spLocks noChangeArrowheads="1"/>
            </p:cNvSpPr>
            <p:nvPr/>
          </p:nvSpPr>
          <p:spPr bwMode="auto">
            <a:xfrm>
              <a:off x="3494254" y="628650"/>
              <a:ext cx="2848433" cy="803620"/>
            </a:xfrm>
            <a:prstGeom prst="bevel">
              <a:avLst>
                <a:gd name="adj" fmla="val 12500"/>
              </a:avLst>
            </a:prstGeom>
            <a:solidFill>
              <a:srgbClr val="CCECFF"/>
            </a:solidFill>
            <a:ln w="38100">
              <a:solidFill>
                <a:srgbClr val="0070C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104" name="Text Box 80"/>
            <p:cNvSpPr txBox="1">
              <a:spLocks noChangeArrowheads="1"/>
            </p:cNvSpPr>
            <p:nvPr/>
          </p:nvSpPr>
          <p:spPr bwMode="auto">
            <a:xfrm>
              <a:off x="3638550" y="762000"/>
              <a:ext cx="2533650" cy="512961"/>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Tahoma" pitchFamily="34" charset="0"/>
                  <a:cs typeface="Arial" pitchFamily="34" charset="0"/>
                </a:rPr>
                <a:t>Средства</a:t>
              </a:r>
            </a:p>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Tahoma" pitchFamily="34" charset="0"/>
                  <a:cs typeface="Arial" pitchFamily="34" charset="0"/>
                </a:rPr>
                <a:t>аутентификации</a:t>
              </a:r>
              <a:endParaRPr kumimoji="0" lang="ru-RU" sz="2000" b="1" i="0" u="none" strike="noStrike" cap="none" normalizeH="0" baseline="0" dirty="0" smtClean="0">
                <a:ln>
                  <a:noFill/>
                </a:ln>
                <a:solidFill>
                  <a:srgbClr val="C00000"/>
                </a:solidFill>
                <a:effectLst>
                  <a:outerShdw dist="50800" dir="2700000" algn="ctr" rotWithShape="0">
                    <a:schemeClr val="accent3"/>
                  </a:outerShdw>
                </a:effectLst>
                <a:latin typeface="Arial" pitchFamily="34" charset="0"/>
                <a:cs typeface="Arial" pitchFamily="34" charset="0"/>
              </a:endParaRPr>
            </a:p>
          </p:txBody>
        </p:sp>
        <p:sp>
          <p:nvSpPr>
            <p:cNvPr id="1106" name="AutoShape 82"/>
            <p:cNvSpPr>
              <a:spLocks noChangeArrowheads="1"/>
            </p:cNvSpPr>
            <p:nvPr/>
          </p:nvSpPr>
          <p:spPr bwMode="auto">
            <a:xfrm>
              <a:off x="5904466" y="1575840"/>
              <a:ext cx="2090183" cy="607512"/>
            </a:xfrm>
            <a:prstGeom prst="flowChartDocument">
              <a:avLst/>
            </a:prstGeom>
            <a:solidFill>
              <a:srgbClr val="CCFFFF"/>
            </a:solidFill>
            <a:ln w="38100">
              <a:solidFill>
                <a:srgbClr val="C0000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a:p>
          </p:txBody>
        </p:sp>
        <p:sp>
          <p:nvSpPr>
            <p:cNvPr id="1107" name="Text Box 83"/>
            <p:cNvSpPr txBox="1">
              <a:spLocks noChangeArrowheads="1"/>
            </p:cNvSpPr>
            <p:nvPr/>
          </p:nvSpPr>
          <p:spPr bwMode="auto">
            <a:xfrm>
              <a:off x="5994400" y="1606550"/>
              <a:ext cx="1866900" cy="487313"/>
            </a:xfrm>
            <a:prstGeom prst="rect">
              <a:avLst/>
            </a:prstGeom>
            <a:noFill/>
            <a:ln w="9525">
              <a:noFill/>
              <a:miter lim="800000"/>
              <a:headEnd/>
              <a:tailEnd/>
            </a:ln>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ts val="1900"/>
                </a:lnSpc>
                <a:spcBef>
                  <a:spcPct val="0"/>
                </a:spcBef>
                <a:spcAft>
                  <a:spcPts val="0"/>
                </a:spcAft>
                <a:buClrTx/>
                <a:buSzTx/>
                <a:buFontTx/>
                <a:buNone/>
                <a:tabLst/>
              </a:pPr>
              <a:r>
                <a:rPr kumimoji="0" lang="ru-RU" sz="1900" b="1" i="0" u="none" strike="noStrike" cap="none" normalizeH="0" baseline="0" dirty="0" smtClean="0">
                  <a:ln>
                    <a:noFill/>
                  </a:ln>
                  <a:solidFill>
                    <a:srgbClr val="7030A0"/>
                  </a:solidFill>
                  <a:effectLst>
                    <a:outerShdw dist="50800" dir="2400000" algn="ctr" rotWithShape="0">
                      <a:schemeClr val="accent3"/>
                    </a:outerShdw>
                  </a:effectLst>
                  <a:latin typeface="Arial Narrow" pitchFamily="34" charset="0"/>
                  <a:cs typeface="Arial" pitchFamily="34" charset="0"/>
                </a:rPr>
                <a:t>Функциональные</a:t>
              </a:r>
            </a:p>
            <a:p>
              <a:pPr marL="0" marR="0" lvl="0" indent="0" algn="l" defTabSz="914400" rtl="0" eaLnBrk="1" fontAlgn="base" latinLnBrk="0" hangingPunct="1">
                <a:lnSpc>
                  <a:spcPts val="1900"/>
                </a:lnSpc>
                <a:spcBef>
                  <a:spcPct val="0"/>
                </a:spcBef>
                <a:spcAft>
                  <a:spcPts val="0"/>
                </a:spcAft>
                <a:buClrTx/>
                <a:buSzTx/>
                <a:buFontTx/>
                <a:buNone/>
                <a:tabLst/>
              </a:pPr>
              <a:r>
                <a:rPr kumimoji="0" lang="ru-RU" sz="1900" b="1" i="0" u="none" strike="noStrike" cap="none" normalizeH="0" baseline="0" dirty="0" smtClean="0">
                  <a:ln>
                    <a:noFill/>
                  </a:ln>
                  <a:solidFill>
                    <a:srgbClr val="7030A0"/>
                  </a:solidFill>
                  <a:effectLst>
                    <a:outerShdw dist="50800" dir="2400000" algn="ctr" rotWithShape="0">
                      <a:schemeClr val="accent3"/>
                    </a:outerShdw>
                  </a:effectLst>
                  <a:latin typeface="Arial Narrow" pitchFamily="34" charset="0"/>
                  <a:cs typeface="Arial" pitchFamily="34" charset="0"/>
                </a:rPr>
                <a:t>средства </a:t>
              </a:r>
            </a:p>
          </p:txBody>
        </p:sp>
      </p:grpSp>
      <p:sp>
        <p:nvSpPr>
          <p:cNvPr id="86" name="Text Box 2"/>
          <p:cNvSpPr txBox="1">
            <a:spLocks noChangeArrowheads="1"/>
          </p:cNvSpPr>
          <p:nvPr/>
        </p:nvSpPr>
        <p:spPr bwMode="auto">
          <a:xfrm>
            <a:off x="927100" y="6051550"/>
            <a:ext cx="7966075" cy="61555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400"/>
              </a:lnSpc>
            </a:pPr>
            <a:r>
              <a:rPr lang="ru-RU" sz="2200" b="1" dirty="0">
                <a:solidFill>
                  <a:srgbClr val="CC0000"/>
                </a:solidFill>
              </a:rPr>
              <a:t>Рис</a:t>
            </a:r>
            <a:r>
              <a:rPr lang="ru-RU" sz="2200" b="1" dirty="0" smtClean="0">
                <a:solidFill>
                  <a:srgbClr val="CC0000"/>
                </a:solidFill>
              </a:rPr>
              <a:t>. 3.8. Средства, используемые в процедурах аутентификации</a:t>
            </a:r>
            <a:endParaRPr lang="ru-RU" sz="2200" b="1" dirty="0">
              <a:solidFill>
                <a:srgbClr val="CC0000"/>
              </a:solidFill>
            </a:endParaRP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2143125"/>
            <a:ext cx="8001000" cy="41036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buClr>
                <a:srgbClr val="FF0066"/>
              </a:buClr>
              <a:buSzPct val="80000"/>
              <a:buFont typeface="Wingdings" pitchFamily="2" charset="2"/>
              <a:buNone/>
              <a:defRPr/>
            </a:pPr>
            <a:r>
              <a:rPr lang="ru-RU" sz="3600" i="1" dirty="0">
                <a:solidFill>
                  <a:srgbClr val="FF0066"/>
                </a:solidFill>
              </a:rPr>
              <a:t>Информация о состоянии процедуры аутентификации (ИСА) </a:t>
            </a:r>
            <a:r>
              <a:rPr lang="ru-RU" sz="3600" dirty="0">
                <a:solidFill>
                  <a:srgbClr val="000099"/>
                </a:solidFill>
              </a:rPr>
              <a:t>описывает состояние аутентификации, сохраняющееся между обращениями к службам аутентификации. ИСА может включать:</a:t>
            </a:r>
          </a:p>
        </p:txBody>
      </p:sp>
      <p:sp>
        <p:nvSpPr>
          <p:cNvPr id="86020" name="Rectangle 4"/>
          <p:cNvSpPr>
            <a:spLocks noChangeArrowheads="1"/>
          </p:cNvSpPr>
          <p:nvPr/>
        </p:nvSpPr>
        <p:spPr bwMode="auto">
          <a:xfrm>
            <a:off x="755650" y="1000125"/>
            <a:ext cx="8388350" cy="8620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2.2.1. Информация о состоянии процедуры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500188"/>
            <a:ext cx="8001000" cy="15382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900"/>
              </a:lnSpc>
              <a:spcBef>
                <a:spcPts val="300"/>
              </a:spcBef>
              <a:buClr>
                <a:srgbClr val="FF0066"/>
              </a:buClr>
              <a:buSzPct val="80000"/>
              <a:buFont typeface="Wingdings" pitchFamily="2" charset="2"/>
              <a:buChar char="q"/>
              <a:defRPr/>
            </a:pPr>
            <a:r>
              <a:rPr lang="ru-RU" sz="3400" dirty="0">
                <a:solidFill>
                  <a:srgbClr val="000099"/>
                </a:solidFill>
              </a:rPr>
              <a:t>сеансовые криптоключи;</a:t>
            </a:r>
          </a:p>
          <a:p>
            <a:pPr marL="539750" indent="-539750" algn="l">
              <a:lnSpc>
                <a:spcPts val="3900"/>
              </a:lnSpc>
              <a:spcBef>
                <a:spcPts val="300"/>
              </a:spcBef>
              <a:buClr>
                <a:srgbClr val="FF0066"/>
              </a:buClr>
              <a:buSzPct val="80000"/>
              <a:buFont typeface="Wingdings" pitchFamily="2" charset="2"/>
              <a:buChar char="q"/>
              <a:defRPr/>
            </a:pPr>
            <a:r>
              <a:rPr lang="ru-RU" sz="3400" dirty="0">
                <a:solidFill>
                  <a:srgbClr val="000099"/>
                </a:solidFill>
              </a:rPr>
              <a:t>последовательные номера сообщений.</a:t>
            </a:r>
          </a:p>
        </p:txBody>
      </p:sp>
      <p:sp>
        <p:nvSpPr>
          <p:cNvPr id="4" name="Text Box 2"/>
          <p:cNvSpPr txBox="1">
            <a:spLocks noChangeArrowheads="1"/>
          </p:cNvSpPr>
          <p:nvPr/>
        </p:nvSpPr>
        <p:spPr bwMode="auto">
          <a:xfrm>
            <a:off x="928688" y="3214688"/>
            <a:ext cx="8001000" cy="29083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600" i="1" dirty="0">
                <a:solidFill>
                  <a:srgbClr val="FF0066"/>
                </a:solidFill>
              </a:rPr>
              <a:t>ИСА необходимо хранить в режиме обеспечения её безопасности</a:t>
            </a:r>
            <a:r>
              <a:rPr lang="ru-RU" sz="3600" dirty="0">
                <a:solidFill>
                  <a:srgbClr val="000099"/>
                </a:solidFill>
              </a:rPr>
              <a:t>. Эта информация храниться у провайдеров служб аутентификации.</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571625"/>
            <a:ext cx="8001000" cy="4616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buClr>
                <a:srgbClr val="FF0066"/>
              </a:buClr>
              <a:buSzPct val="80000"/>
              <a:buFont typeface="Wingdings" pitchFamily="2" charset="2"/>
              <a:buNone/>
              <a:defRPr/>
            </a:pPr>
            <a:r>
              <a:rPr lang="ru-RU" sz="3400" i="1" dirty="0">
                <a:solidFill>
                  <a:srgbClr val="FF0066"/>
                </a:solidFill>
              </a:rPr>
              <a:t>Обеспечивающие средства аутентификации </a:t>
            </a:r>
            <a:r>
              <a:rPr lang="ru-RU" sz="3400" dirty="0">
                <a:solidFill>
                  <a:srgbClr val="000099"/>
                </a:solidFill>
              </a:rPr>
              <a:t>могут потребоваться для распределения описательной информации, паролей или ключей (используя службу управления ключами), между объектами, для которых требуется проведение процедуры аутентификации.</a:t>
            </a:r>
          </a:p>
        </p:txBody>
      </p:sp>
      <p:sp>
        <p:nvSpPr>
          <p:cNvPr id="86020" name="Rectangle 4"/>
          <p:cNvSpPr>
            <a:spLocks noChangeArrowheads="1"/>
          </p:cNvSpPr>
          <p:nvPr/>
        </p:nvSpPr>
        <p:spPr bwMode="auto">
          <a:xfrm>
            <a:off x="755650" y="857250"/>
            <a:ext cx="8388350" cy="4302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2.2.2. Обеспечивающие средства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071563"/>
            <a:ext cx="8001000" cy="51292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buClr>
                <a:srgbClr val="FF0066"/>
              </a:buClr>
              <a:buSzPct val="80000"/>
              <a:buFont typeface="Wingdings" pitchFamily="2" charset="2"/>
              <a:buNone/>
              <a:defRPr/>
            </a:pPr>
            <a:r>
              <a:rPr lang="ru-RU" sz="3400" dirty="0">
                <a:solidFill>
                  <a:srgbClr val="000099"/>
                </a:solidFill>
              </a:rPr>
              <a:t>Кроме этого, в данной ситуации может потребоваться использование протокола между взаимодействующими сторонами и другими объектами, выполняющими функции провайдеров служб аутентификации. Обеспечение процедуры аутентификации также может потребовать отзыв </a:t>
            </a:r>
            <a:r>
              <a:rPr lang="ru-RU" sz="3400" dirty="0" smtClean="0">
                <a:solidFill>
                  <a:srgbClr val="000099"/>
                </a:solidFill>
              </a:rPr>
              <a:t>ВИАУ.</a:t>
            </a:r>
            <a:endParaRPr lang="ru-RU" sz="3400" dirty="0">
              <a:solidFill>
                <a:srgbClr val="000099"/>
              </a:solidFill>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500188"/>
            <a:ext cx="8001000" cy="4616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defRPr/>
            </a:pPr>
            <a:r>
              <a:rPr lang="ru-RU" sz="3600" dirty="0">
                <a:solidFill>
                  <a:srgbClr val="000099"/>
                </a:solidFill>
              </a:rPr>
              <a:t>Средство инсталляции размещает предъявляемую </a:t>
            </a:r>
            <a:r>
              <a:rPr lang="ru-RU" sz="3600" dirty="0" smtClean="0">
                <a:solidFill>
                  <a:srgbClr val="000099"/>
                </a:solidFill>
              </a:rPr>
              <a:t>ВИАУ </a:t>
            </a:r>
            <a:r>
              <a:rPr lang="ru-RU" sz="3600" dirty="0">
                <a:solidFill>
                  <a:srgbClr val="000099"/>
                </a:solidFill>
              </a:rPr>
              <a:t>и проверочную </a:t>
            </a:r>
            <a:r>
              <a:rPr lang="ru-RU" sz="3600" dirty="0" smtClean="0">
                <a:solidFill>
                  <a:srgbClr val="000099"/>
                </a:solidFill>
              </a:rPr>
              <a:t>ВИАУ. </a:t>
            </a:r>
            <a:r>
              <a:rPr lang="ru-RU" sz="3600" dirty="0">
                <a:solidFill>
                  <a:srgbClr val="000099"/>
                </a:solidFill>
              </a:rPr>
              <a:t>Это средство в последующем может быть детализировано и представлено в терминах: </a:t>
            </a:r>
            <a:r>
              <a:rPr lang="ru-RU" sz="3600" i="1" dirty="0">
                <a:solidFill>
                  <a:srgbClr val="FF0066"/>
                </a:solidFill>
              </a:rPr>
              <a:t>средство регистрации, средство проверки подлинности и средство подтверждения</a:t>
            </a:r>
            <a:r>
              <a:rPr lang="ru-RU" sz="3600" dirty="0">
                <a:solidFill>
                  <a:srgbClr val="000099"/>
                </a:solidFill>
              </a:rPr>
              <a:t>.</a:t>
            </a: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2.2.2.1. Инсталляция</a:t>
            </a:r>
            <a:r>
              <a:rPr lang="en-US" sz="2600" b="1" i="1" dirty="0">
                <a:solidFill>
                  <a:srgbClr val="FF0000"/>
                </a:solidFill>
                <a:latin typeface="+mj-lt"/>
              </a:rPr>
              <a:t> (install)</a:t>
            </a:r>
            <a:endParaRPr lang="en-GB" sz="2600" b="1" i="1" dirty="0">
              <a:solidFill>
                <a:srgbClr val="FF0000"/>
              </a:solidFill>
              <a:latin typeface="+mj-lt"/>
            </a:endParaRP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000125"/>
            <a:ext cx="8001000" cy="52324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400" i="1" dirty="0">
                <a:solidFill>
                  <a:srgbClr val="FF0000"/>
                </a:solidFill>
              </a:rPr>
              <a:t>Средство регистрации</a:t>
            </a:r>
            <a:r>
              <a:rPr lang="en-US" sz="3400" i="1" dirty="0">
                <a:solidFill>
                  <a:srgbClr val="FF0000"/>
                </a:solidFill>
              </a:rPr>
              <a:t> (</a:t>
            </a:r>
            <a:r>
              <a:rPr lang="en-US" sz="3400" i="1" dirty="0" err="1">
                <a:solidFill>
                  <a:srgbClr val="FF0000"/>
                </a:solidFill>
              </a:rPr>
              <a:t>enrol</a:t>
            </a:r>
            <a:r>
              <a:rPr lang="en-US" sz="3400" i="1" dirty="0">
                <a:solidFill>
                  <a:srgbClr val="FF0000"/>
                </a:solidFill>
              </a:rPr>
              <a:t>)</a:t>
            </a:r>
            <a:endParaRPr lang="ru-RU" sz="3400" i="1" dirty="0">
              <a:solidFill>
                <a:srgbClr val="FF0000"/>
              </a:solidFill>
            </a:endParaRPr>
          </a:p>
          <a:p>
            <a:pPr>
              <a:defRPr/>
            </a:pPr>
            <a:r>
              <a:rPr lang="ru-RU" sz="3400" dirty="0">
                <a:solidFill>
                  <a:srgbClr val="000099"/>
                </a:solidFill>
              </a:rPr>
              <a:t>Средство регистрации побуждает центр безопасности фиксировать некоторую </a:t>
            </a:r>
            <a:r>
              <a:rPr lang="ru-RU" sz="3400" i="1" dirty="0">
                <a:solidFill>
                  <a:srgbClr val="FF0066"/>
                </a:solidFill>
              </a:rPr>
              <a:t>проверочную </a:t>
            </a:r>
            <a:r>
              <a:rPr lang="ru-RU" sz="3400" i="1" dirty="0" smtClean="0">
                <a:solidFill>
                  <a:srgbClr val="FF0066"/>
                </a:solidFill>
              </a:rPr>
              <a:t>ВИАУ</a:t>
            </a:r>
            <a:r>
              <a:rPr lang="ru-RU" sz="3400" dirty="0" smtClean="0">
                <a:solidFill>
                  <a:srgbClr val="000099"/>
                </a:solidFill>
              </a:rPr>
              <a:t>, </a:t>
            </a:r>
            <a:r>
              <a:rPr lang="ru-RU" sz="3400" dirty="0">
                <a:solidFill>
                  <a:srgbClr val="000099"/>
                </a:solidFill>
              </a:rPr>
              <a:t>связанную с взаимодействующей стороной. Эта информация включает УИД, который присваивается, либо взаимодействующей стороной, либо центром безопасности.</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143000"/>
            <a:ext cx="8001000"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defRPr/>
            </a:pPr>
            <a:r>
              <a:rPr lang="ru-RU" dirty="0">
                <a:solidFill>
                  <a:srgbClr val="000099"/>
                </a:solidFill>
              </a:rPr>
              <a:t>(</a:t>
            </a:r>
            <a:r>
              <a:rPr lang="ru-RU" dirty="0" smtClean="0">
                <a:solidFill>
                  <a:srgbClr val="000099"/>
                </a:solidFill>
              </a:rPr>
              <a:t>Регистрационный ЦБ может </a:t>
            </a:r>
            <a:r>
              <a:rPr lang="ru-RU" dirty="0">
                <a:solidFill>
                  <a:srgbClr val="000099"/>
                </a:solidFill>
              </a:rPr>
              <a:t>потребовать от взаимодействующей стороны подтверждение гарантий с точки зрения обеспечения проверки подлинности регистрации.) В этот момент времени взаимодействующая сторона является кандидатом на вхождение в ССБ, но она пока ещё официально не признана членом ССБ. </a:t>
            </a:r>
            <a:r>
              <a:rPr lang="ru-RU" i="1" dirty="0">
                <a:solidFill>
                  <a:srgbClr val="FF0066"/>
                </a:solidFill>
              </a:rPr>
              <a:t>В этот момент времени обмен </a:t>
            </a:r>
            <a:r>
              <a:rPr lang="ru-RU" i="1" dirty="0" smtClean="0">
                <a:solidFill>
                  <a:srgbClr val="FF0066"/>
                </a:solidFill>
              </a:rPr>
              <a:t>ВИАУ </a:t>
            </a:r>
            <a:r>
              <a:rPr lang="ru-RU" i="1" dirty="0">
                <a:solidFill>
                  <a:srgbClr val="FF0066"/>
                </a:solidFill>
              </a:rPr>
              <a:t>не возможен</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071563"/>
            <a:ext cx="8001000" cy="517048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400" i="1" dirty="0">
                <a:solidFill>
                  <a:srgbClr val="FF0000"/>
                </a:solidFill>
              </a:rPr>
              <a:t>Средство проверки подлинности (</a:t>
            </a:r>
            <a:r>
              <a:rPr lang="en-US" sz="2400" i="1" dirty="0">
                <a:solidFill>
                  <a:srgbClr val="FF0000"/>
                </a:solidFill>
              </a:rPr>
              <a:t>validate</a:t>
            </a:r>
            <a:r>
              <a:rPr lang="ru-RU" sz="2400" i="1" dirty="0">
                <a:solidFill>
                  <a:srgbClr val="FF0000"/>
                </a:solidFill>
              </a:rPr>
              <a:t>)</a:t>
            </a:r>
          </a:p>
          <a:p>
            <a:pPr>
              <a:defRPr/>
            </a:pPr>
            <a:r>
              <a:rPr lang="ru-RU" sz="2400" dirty="0">
                <a:solidFill>
                  <a:srgbClr val="000099"/>
                </a:solidFill>
              </a:rPr>
              <a:t>Средство проверки подлинности, функционирующее от имени УЦ ССБ, включает взаимодействующую сторону в ССБ.</a:t>
            </a:r>
          </a:p>
          <a:p>
            <a:pPr>
              <a:defRPr/>
            </a:pPr>
            <a:r>
              <a:rPr lang="ru-RU" sz="2400" dirty="0">
                <a:solidFill>
                  <a:srgbClr val="000099"/>
                </a:solidFill>
              </a:rPr>
              <a:t>Проверка подлинности проверочной </a:t>
            </a:r>
            <a:r>
              <a:rPr lang="ru-RU" sz="2400" dirty="0" smtClean="0">
                <a:solidFill>
                  <a:srgbClr val="000099"/>
                </a:solidFill>
              </a:rPr>
              <a:t>ВИАУ, </a:t>
            </a:r>
            <a:r>
              <a:rPr lang="ru-RU" sz="2400" dirty="0">
                <a:solidFill>
                  <a:srgbClr val="000099"/>
                </a:solidFill>
              </a:rPr>
              <a:t>связанной с взаимодействующей стороной, может потребовать организации соединения между центром безопасности и другим объектом, которое может быть установлено без использования эталонной модели взаимодействия открытых систем (ЭМВОС). Функционирование средства проверки подлинности влечёт за собой применение УИД, входящего в состав проверочной </a:t>
            </a:r>
            <a:r>
              <a:rPr lang="ru-RU" sz="2400" dirty="0" smtClean="0">
                <a:solidFill>
                  <a:srgbClr val="000099"/>
                </a:solidFill>
              </a:rPr>
              <a:t>ВИАУ.</a:t>
            </a:r>
            <a:endParaRPr lang="ru-RU" sz="2400" dirty="0">
              <a:solidFill>
                <a:srgbClr val="000099"/>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571625"/>
            <a:ext cx="8001000" cy="31400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400" i="1" dirty="0">
                <a:solidFill>
                  <a:srgbClr val="FF0066"/>
                </a:solidFill>
              </a:rPr>
              <a:t>Проверочная </a:t>
            </a:r>
            <a:r>
              <a:rPr lang="ru-RU" sz="3400" i="1" dirty="0" smtClean="0">
                <a:solidFill>
                  <a:srgbClr val="FF0066"/>
                </a:solidFill>
              </a:rPr>
              <a:t>ВИАУ </a:t>
            </a:r>
            <a:r>
              <a:rPr lang="ru-RU" sz="3400" i="1" dirty="0">
                <a:solidFill>
                  <a:srgbClr val="FF0066"/>
                </a:solidFill>
              </a:rPr>
              <a:t>является информацией</a:t>
            </a:r>
            <a:r>
              <a:rPr lang="ru-RU" sz="3400" dirty="0">
                <a:solidFill>
                  <a:srgbClr val="000099"/>
                </a:solidFill>
              </a:rPr>
              <a:t>, которая используется проверки подлинности предъявленной путём обмена </a:t>
            </a:r>
            <a:r>
              <a:rPr lang="ru-RU" sz="3400" dirty="0" smtClean="0">
                <a:solidFill>
                  <a:srgbClr val="000099"/>
                </a:solidFill>
              </a:rPr>
              <a:t>ВИАУ. </a:t>
            </a:r>
            <a:r>
              <a:rPr lang="ru-RU" sz="3400" dirty="0">
                <a:solidFill>
                  <a:srgbClr val="000099"/>
                </a:solidFill>
              </a:rPr>
              <a:t>Примерами проверочной </a:t>
            </a:r>
            <a:r>
              <a:rPr lang="ru-RU" sz="3400" dirty="0" smtClean="0">
                <a:solidFill>
                  <a:srgbClr val="000099"/>
                </a:solidFill>
              </a:rPr>
              <a:t>ВИАУ </a:t>
            </a:r>
            <a:r>
              <a:rPr lang="ru-RU" sz="3400" dirty="0">
                <a:solidFill>
                  <a:srgbClr val="000099"/>
                </a:solidFill>
              </a:rPr>
              <a:t>являются:</a:t>
            </a:r>
          </a:p>
        </p:txBody>
      </p:sp>
      <p:sp>
        <p:nvSpPr>
          <p:cNvPr id="86020" name="Rectangle 4"/>
          <p:cNvSpPr>
            <a:spLocks noChangeArrowheads="1"/>
          </p:cNvSpPr>
          <p:nvPr/>
        </p:nvSpPr>
        <p:spPr bwMode="auto">
          <a:xfrm>
            <a:off x="755650" y="679450"/>
            <a:ext cx="8388350" cy="4302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2.1.2. Проверочная </a:t>
            </a:r>
            <a:r>
              <a:rPr lang="ru-RU" b="1" i="1" dirty="0" smtClean="0">
                <a:solidFill>
                  <a:srgbClr val="FF3300"/>
                </a:solidFill>
                <a:latin typeface="Arial" charset="0"/>
              </a:rPr>
              <a:t>ВИАУ</a:t>
            </a:r>
            <a:endParaRPr lang="en-GB"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4857750"/>
            <a:ext cx="8001000" cy="146208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800"/>
              </a:lnSpc>
              <a:spcBef>
                <a:spcPts val="300"/>
              </a:spcBef>
              <a:buClr>
                <a:srgbClr val="FF0066"/>
              </a:buClr>
              <a:buSzPct val="80000"/>
              <a:buFont typeface="+mj-lt"/>
              <a:buAutoNum type="alphaLcPeriod"/>
              <a:defRPr/>
            </a:pPr>
            <a:r>
              <a:rPr lang="ru-RU" sz="3200" dirty="0">
                <a:solidFill>
                  <a:srgbClr val="000099"/>
                </a:solidFill>
              </a:rPr>
              <a:t>пароль (определяющий подлинность взаимодействующей стороны);</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071563"/>
            <a:ext cx="8001000" cy="54165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defRPr/>
            </a:pPr>
            <a:r>
              <a:rPr lang="ru-RU" sz="3200" i="1" dirty="0">
                <a:solidFill>
                  <a:srgbClr val="FF0000"/>
                </a:solidFill>
              </a:rPr>
              <a:t>Средство подтверждения</a:t>
            </a:r>
            <a:r>
              <a:rPr lang="en-US" sz="3200" i="1" dirty="0">
                <a:solidFill>
                  <a:srgbClr val="FF0000"/>
                </a:solidFill>
              </a:rPr>
              <a:t> (confirm)</a:t>
            </a:r>
            <a:endParaRPr lang="ru-RU" sz="3200" i="1" dirty="0">
              <a:solidFill>
                <a:srgbClr val="FF0000"/>
              </a:solidFill>
            </a:endParaRPr>
          </a:p>
          <a:p>
            <a:pPr>
              <a:lnSpc>
                <a:spcPts val="3700"/>
              </a:lnSpc>
              <a:defRPr/>
            </a:pPr>
            <a:r>
              <a:rPr lang="ru-RU" sz="3200" dirty="0">
                <a:solidFill>
                  <a:srgbClr val="000099"/>
                </a:solidFill>
              </a:rPr>
              <a:t>Средство подтверждения используется после применения средства проверки подлинности. Это средство направляет взаимодействующей стороне или другим объектам ответную специфическую информацию. Простейшей формой ответной информации является квитанция или удаление после инсталляции.</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2357438"/>
            <a:ext cx="8001000" cy="15779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3900"/>
              </a:lnSpc>
              <a:spcBef>
                <a:spcPts val="300"/>
              </a:spcBef>
              <a:buClr>
                <a:srgbClr val="FF0066"/>
              </a:buClr>
              <a:buSzPct val="80000"/>
              <a:buFont typeface="Wingdings" pitchFamily="2" charset="2"/>
              <a:buChar char="q"/>
              <a:defRPr/>
            </a:pPr>
            <a:r>
              <a:rPr lang="ru-RU" sz="3200" dirty="0">
                <a:solidFill>
                  <a:srgbClr val="000099"/>
                </a:solidFill>
              </a:rPr>
              <a:t>независимый </a:t>
            </a:r>
            <a:r>
              <a:rPr lang="ru-RU" sz="3200" dirty="0" smtClean="0">
                <a:solidFill>
                  <a:srgbClr val="000099"/>
                </a:solidFill>
              </a:rPr>
              <a:t>СЕРТ|АУ;</a:t>
            </a:r>
            <a:endParaRPr lang="ru-RU" sz="3200" dirty="0">
              <a:solidFill>
                <a:srgbClr val="000099"/>
              </a:solidFill>
            </a:endParaRPr>
          </a:p>
          <a:p>
            <a:pPr marL="539750" indent="-539750" algn="l">
              <a:lnSpc>
                <a:spcPts val="3900"/>
              </a:lnSpc>
              <a:spcBef>
                <a:spcPts val="300"/>
              </a:spcBef>
              <a:buClr>
                <a:srgbClr val="FF0066"/>
              </a:buClr>
              <a:buSzPct val="80000"/>
              <a:buFont typeface="Wingdings" pitchFamily="2" charset="2"/>
              <a:buChar char="q"/>
              <a:defRPr/>
            </a:pPr>
            <a:r>
              <a:rPr lang="ru-RU" sz="3200" dirty="0">
                <a:solidFill>
                  <a:srgbClr val="000099"/>
                </a:solidFill>
              </a:rPr>
              <a:t>общепринятый УИД;</a:t>
            </a:r>
          </a:p>
          <a:p>
            <a:pPr marL="539750" indent="-539750" algn="l">
              <a:lnSpc>
                <a:spcPts val="3900"/>
              </a:lnSpc>
              <a:spcBef>
                <a:spcPts val="300"/>
              </a:spcBef>
              <a:buClr>
                <a:srgbClr val="FF0066"/>
              </a:buClr>
              <a:buSzPct val="80000"/>
              <a:buFont typeface="Wingdings" pitchFamily="2" charset="2"/>
              <a:buChar char="q"/>
              <a:defRPr/>
            </a:pPr>
            <a:r>
              <a:rPr lang="ru-RU" sz="3200" dirty="0">
                <a:solidFill>
                  <a:srgbClr val="000099"/>
                </a:solidFill>
              </a:rPr>
              <a:t>предъявляемая </a:t>
            </a:r>
            <a:r>
              <a:rPr lang="ru-RU" sz="3200" dirty="0" smtClean="0">
                <a:solidFill>
                  <a:srgbClr val="000099"/>
                </a:solidFill>
              </a:rPr>
              <a:t>ВИАУ.</a:t>
            </a:r>
            <a:endParaRPr lang="ru-RU" sz="3200" dirty="0">
              <a:solidFill>
                <a:srgbClr val="000099"/>
              </a:solidFill>
            </a:endParaRPr>
          </a:p>
        </p:txBody>
      </p:sp>
      <p:sp>
        <p:nvSpPr>
          <p:cNvPr id="4" name="Text Box 2"/>
          <p:cNvSpPr txBox="1">
            <a:spLocks noChangeArrowheads="1"/>
          </p:cNvSpPr>
          <p:nvPr/>
        </p:nvSpPr>
        <p:spPr bwMode="auto">
          <a:xfrm>
            <a:off x="928688" y="1285875"/>
            <a:ext cx="8001000" cy="10525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400" dirty="0">
                <a:solidFill>
                  <a:srgbClr val="000099"/>
                </a:solidFill>
              </a:rPr>
              <a:t>Другие формы могут быть следующими:</a:t>
            </a:r>
          </a:p>
        </p:txBody>
      </p:sp>
      <p:sp>
        <p:nvSpPr>
          <p:cNvPr id="6" name="Text Box 2"/>
          <p:cNvSpPr txBox="1">
            <a:spLocks noChangeArrowheads="1"/>
          </p:cNvSpPr>
          <p:nvPr/>
        </p:nvSpPr>
        <p:spPr bwMode="auto">
          <a:xfrm>
            <a:off x="928688" y="4071938"/>
            <a:ext cx="8001000" cy="21510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400" dirty="0">
                <a:solidFill>
                  <a:srgbClr val="000099"/>
                </a:solidFill>
              </a:rPr>
              <a:t>В последующей процедуре подтверждения взаимодействующая сторона может быть аутентифицирована.</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500188"/>
            <a:ext cx="8001000"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defRPr/>
            </a:pPr>
            <a:r>
              <a:rPr lang="ru-RU" dirty="0">
                <a:solidFill>
                  <a:srgbClr val="000099"/>
                </a:solidFill>
              </a:rPr>
              <a:t>Средство изменения </a:t>
            </a:r>
            <a:r>
              <a:rPr lang="ru-RU" dirty="0" smtClean="0">
                <a:solidFill>
                  <a:srgbClr val="000099"/>
                </a:solidFill>
              </a:rPr>
              <a:t>ВИАУ </a:t>
            </a:r>
            <a:r>
              <a:rPr lang="ru-RU" dirty="0">
                <a:solidFill>
                  <a:srgbClr val="000099"/>
                </a:solidFill>
              </a:rPr>
              <a:t>применяется от имени взаимодействующей стороны или администратора с целью осуществления изменений в </a:t>
            </a:r>
            <a:r>
              <a:rPr lang="ru-RU" dirty="0" smtClean="0">
                <a:solidFill>
                  <a:srgbClr val="000099"/>
                </a:solidFill>
              </a:rPr>
              <a:t>ВИАУ.</a:t>
            </a:r>
            <a:endParaRPr lang="ru-RU" dirty="0">
              <a:solidFill>
                <a:srgbClr val="000099"/>
              </a:solidFill>
            </a:endParaRP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2.2.2.2. Изменение</a:t>
            </a:r>
            <a:r>
              <a:rPr lang="en-US" sz="2600" b="1" i="1" dirty="0">
                <a:solidFill>
                  <a:srgbClr val="FF0000"/>
                </a:solidFill>
                <a:latin typeface="+mj-lt"/>
              </a:rPr>
              <a:t> (change-AI)</a:t>
            </a:r>
            <a:endParaRPr lang="en-GB" sz="2600" b="1" i="1" dirty="0">
              <a:solidFill>
                <a:srgbClr val="FF0000"/>
              </a:solidFill>
              <a:latin typeface="+mj-lt"/>
            </a:endParaRPr>
          </a:p>
        </p:txBody>
      </p:sp>
      <p:sp>
        <p:nvSpPr>
          <p:cNvPr id="5" name="Text Box 3"/>
          <p:cNvSpPr txBox="1">
            <a:spLocks noChangeArrowheads="1"/>
          </p:cNvSpPr>
          <p:nvPr/>
        </p:nvSpPr>
        <p:spPr bwMode="auto">
          <a:xfrm>
            <a:off x="928688" y="4286250"/>
            <a:ext cx="8001000" cy="184665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defRPr/>
            </a:pPr>
            <a:r>
              <a:rPr lang="ru-RU" dirty="0">
                <a:solidFill>
                  <a:srgbClr val="000099"/>
                </a:solidFill>
              </a:rPr>
              <a:t>Средство распределения </a:t>
            </a:r>
            <a:r>
              <a:rPr lang="ru-RU" dirty="0" smtClean="0">
                <a:solidFill>
                  <a:srgbClr val="000099"/>
                </a:solidFill>
              </a:rPr>
              <a:t>ВИАУ </a:t>
            </a:r>
            <a:r>
              <a:rPr lang="ru-RU" dirty="0">
                <a:solidFill>
                  <a:srgbClr val="000099"/>
                </a:solidFill>
              </a:rPr>
              <a:t>позволяет любой взаимодействующей стороне получить необходимую проверочную </a:t>
            </a:r>
            <a:r>
              <a:rPr lang="ru-RU" dirty="0" smtClean="0">
                <a:solidFill>
                  <a:srgbClr val="000099"/>
                </a:solidFill>
              </a:rPr>
              <a:t>ВИАУ, </a:t>
            </a:r>
            <a:r>
              <a:rPr lang="ru-RU" dirty="0">
                <a:solidFill>
                  <a:srgbClr val="000099"/>
                </a:solidFill>
              </a:rPr>
              <a:t>а после получения — проверить её.</a:t>
            </a:r>
          </a:p>
        </p:txBody>
      </p:sp>
      <p:sp>
        <p:nvSpPr>
          <p:cNvPr id="6" name="Rectangle 4"/>
          <p:cNvSpPr>
            <a:spLocks noChangeArrowheads="1"/>
          </p:cNvSpPr>
          <p:nvPr/>
        </p:nvSpPr>
        <p:spPr bwMode="auto">
          <a:xfrm>
            <a:off x="755650" y="37147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2.2.2.3. Распределение</a:t>
            </a:r>
            <a:r>
              <a:rPr lang="en-US" sz="2600" b="1" i="1" dirty="0">
                <a:solidFill>
                  <a:srgbClr val="FF0000"/>
                </a:solidFill>
                <a:latin typeface="+mj-lt"/>
              </a:rPr>
              <a:t> (distribute)</a:t>
            </a:r>
            <a:endParaRPr lang="en-GB" sz="2600" b="1" i="1" dirty="0">
              <a:solidFill>
                <a:srgbClr val="FF0000"/>
              </a:solidFill>
              <a:latin typeface="+mj-lt"/>
            </a:endParaRP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428750"/>
            <a:ext cx="8001000" cy="18907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sz="2400" dirty="0">
                <a:solidFill>
                  <a:srgbClr val="000099"/>
                </a:solidFill>
              </a:rPr>
              <a:t>Средство блокировки, применяемое от имени центра безопасности, переводит процедуру аутентификации в состояние, при котором взаимодействующая сторона временно приостанавливает собственную аутентификацию.</a:t>
            </a: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2.2.2.4. Блокировка</a:t>
            </a:r>
            <a:r>
              <a:rPr lang="en-US" sz="2600" b="1" i="1" dirty="0">
                <a:solidFill>
                  <a:srgbClr val="FF0000"/>
                </a:solidFill>
                <a:latin typeface="+mj-lt"/>
              </a:rPr>
              <a:t> (disable)</a:t>
            </a:r>
            <a:endParaRPr lang="en-GB" sz="2600" b="1" i="1" dirty="0">
              <a:solidFill>
                <a:srgbClr val="FF0000"/>
              </a:solidFill>
              <a:latin typeface="+mj-lt"/>
            </a:endParaRPr>
          </a:p>
        </p:txBody>
      </p:sp>
      <p:sp>
        <p:nvSpPr>
          <p:cNvPr id="5" name="Text Box 3"/>
          <p:cNvSpPr txBox="1">
            <a:spLocks noChangeArrowheads="1"/>
          </p:cNvSpPr>
          <p:nvPr/>
        </p:nvSpPr>
        <p:spPr bwMode="auto">
          <a:xfrm>
            <a:off x="928688" y="4286250"/>
            <a:ext cx="8001000" cy="2012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defRPr/>
            </a:pPr>
            <a:r>
              <a:rPr lang="ru-RU" sz="2400" dirty="0">
                <a:solidFill>
                  <a:srgbClr val="000099"/>
                </a:solidFill>
              </a:rPr>
              <a:t>Средство разблокировки, применяемое от имени центра безопасности, переводит процедуру аутентификации в состояние, при котором служба блокировки приостанавливает своё функционирование.</a:t>
            </a:r>
          </a:p>
        </p:txBody>
      </p:sp>
      <p:sp>
        <p:nvSpPr>
          <p:cNvPr id="6" name="Rectangle 4"/>
          <p:cNvSpPr>
            <a:spLocks noChangeArrowheads="1"/>
          </p:cNvSpPr>
          <p:nvPr/>
        </p:nvSpPr>
        <p:spPr bwMode="auto">
          <a:xfrm>
            <a:off x="755650" y="37147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2.2.2.5. Разблокировка</a:t>
            </a:r>
            <a:r>
              <a:rPr lang="en-US" sz="2600" b="1" i="1" dirty="0">
                <a:solidFill>
                  <a:srgbClr val="FF0000"/>
                </a:solidFill>
                <a:latin typeface="+mj-lt"/>
              </a:rPr>
              <a:t> (re-enable)</a:t>
            </a:r>
            <a:endParaRPr lang="en-GB" sz="2600" b="1" i="1" dirty="0">
              <a:solidFill>
                <a:srgbClr val="FF0000"/>
              </a:solidFill>
              <a:latin typeface="+mj-lt"/>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571625"/>
            <a:ext cx="8001000" cy="43862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defRPr/>
            </a:pPr>
            <a:r>
              <a:rPr lang="ru-RU" dirty="0">
                <a:solidFill>
                  <a:srgbClr val="000099"/>
                </a:solidFill>
              </a:rPr>
              <a:t>Средство деинсталляции удаляет запись о взаимодействующей стороне из набора записей о взаимодействующих объектах, подлежащих аутентификации. Это средство в последующем может быть детализировано и представлено в терминах: </a:t>
            </a:r>
            <a:r>
              <a:rPr lang="ru-RU" i="1" dirty="0">
                <a:solidFill>
                  <a:srgbClr val="FF0066"/>
                </a:solidFill>
              </a:rPr>
              <a:t>средство признания несостоятельности, средство уведомления и средство удаления регистрации</a:t>
            </a:r>
            <a:r>
              <a:rPr lang="ru-RU" dirty="0">
                <a:solidFill>
                  <a:srgbClr val="000099"/>
                </a:solidFill>
              </a:rPr>
              <a:t>.</a:t>
            </a:r>
          </a:p>
        </p:txBody>
      </p:sp>
      <p:sp>
        <p:nvSpPr>
          <p:cNvPr id="292868" name="Rectangle 4"/>
          <p:cNvSpPr>
            <a:spLocks noChangeArrowheads="1"/>
          </p:cNvSpPr>
          <p:nvPr/>
        </p:nvSpPr>
        <p:spPr bwMode="auto">
          <a:xfrm>
            <a:off x="755650" y="857250"/>
            <a:ext cx="8388350" cy="36009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buClr>
                <a:srgbClr val="FFFF00"/>
              </a:buClr>
              <a:buSzPct val="80000"/>
              <a:buFont typeface="Wingdings" pitchFamily="2" charset="2"/>
              <a:buNone/>
              <a:defRPr/>
            </a:pPr>
            <a:r>
              <a:rPr lang="ru-RU" sz="2600" b="1" i="1" dirty="0">
                <a:solidFill>
                  <a:srgbClr val="FF0000"/>
                </a:solidFill>
                <a:latin typeface="+mj-lt"/>
              </a:rPr>
              <a:t>2.2.2.6. Деинсталляция</a:t>
            </a:r>
            <a:r>
              <a:rPr lang="en-US" sz="2600" b="1" i="1" dirty="0">
                <a:solidFill>
                  <a:srgbClr val="FF0000"/>
                </a:solidFill>
                <a:latin typeface="+mj-lt"/>
              </a:rPr>
              <a:t> (de-install)</a:t>
            </a:r>
            <a:endParaRPr lang="en-GB" sz="2600" b="1" i="1" dirty="0">
              <a:solidFill>
                <a:srgbClr val="FF0000"/>
              </a:solidFill>
              <a:latin typeface="+mj-lt"/>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143000"/>
            <a:ext cx="8001000" cy="51704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i="1" dirty="0">
                <a:solidFill>
                  <a:srgbClr val="FF0000"/>
                </a:solidFill>
              </a:rPr>
              <a:t>Средство признания несостоятельности</a:t>
            </a:r>
            <a:r>
              <a:rPr lang="en-US" i="1" dirty="0">
                <a:solidFill>
                  <a:srgbClr val="FF0000"/>
                </a:solidFill>
              </a:rPr>
              <a:t> (invalidate)</a:t>
            </a:r>
            <a:endParaRPr lang="ru-RU" i="1" dirty="0">
              <a:solidFill>
                <a:srgbClr val="FF0000"/>
              </a:solidFill>
            </a:endParaRPr>
          </a:p>
          <a:p>
            <a:pPr>
              <a:defRPr/>
            </a:pPr>
            <a:r>
              <a:rPr lang="ru-RU" dirty="0">
                <a:solidFill>
                  <a:srgbClr val="000099"/>
                </a:solidFill>
              </a:rPr>
              <a:t>Это средство выполняет действие, инициализированное центром безопасности, которое включает </a:t>
            </a:r>
            <a:r>
              <a:rPr lang="ru-RU" i="1" dirty="0">
                <a:solidFill>
                  <a:srgbClr val="FF0066"/>
                </a:solidFill>
              </a:rPr>
              <a:t>аннулирование проверочной </a:t>
            </a:r>
            <a:r>
              <a:rPr lang="ru-RU" i="1" dirty="0" smtClean="0">
                <a:solidFill>
                  <a:srgbClr val="FF0066"/>
                </a:solidFill>
              </a:rPr>
              <a:t>ВИАУ </a:t>
            </a:r>
            <a:r>
              <a:rPr lang="ru-RU" i="1" dirty="0">
                <a:solidFill>
                  <a:srgbClr val="FF0066"/>
                </a:solidFill>
              </a:rPr>
              <a:t>и/или изменение ИСА</a:t>
            </a:r>
            <a:r>
              <a:rPr lang="ru-RU" dirty="0">
                <a:solidFill>
                  <a:srgbClr val="000099"/>
                </a:solidFill>
              </a:rPr>
              <a:t>, относящейся к взаимодействующей стороне. Средство признания несостоятельности препятствует прохождению процедуры аутентификации взаимодействующей стороной.</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8688" y="1214438"/>
            <a:ext cx="8001000" cy="4873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defRPr/>
            </a:pPr>
            <a:r>
              <a:rPr lang="ru-RU" i="1" dirty="0">
                <a:solidFill>
                  <a:srgbClr val="FF0000"/>
                </a:solidFill>
              </a:rPr>
              <a:t>Средство уведомления</a:t>
            </a:r>
            <a:r>
              <a:rPr lang="en-US" i="1" dirty="0">
                <a:solidFill>
                  <a:srgbClr val="FF0000"/>
                </a:solidFill>
              </a:rPr>
              <a:t> (notify)</a:t>
            </a:r>
            <a:endParaRPr lang="ru-RU" i="1" dirty="0">
              <a:solidFill>
                <a:srgbClr val="FF0000"/>
              </a:solidFill>
            </a:endParaRPr>
          </a:p>
          <a:p>
            <a:pPr>
              <a:lnSpc>
                <a:spcPts val="3800"/>
              </a:lnSpc>
              <a:defRPr/>
            </a:pPr>
            <a:r>
              <a:rPr lang="ru-RU" dirty="0">
                <a:solidFill>
                  <a:srgbClr val="000099"/>
                </a:solidFill>
              </a:rPr>
              <a:t>Это средство может быть использовано центром безопасности после использования средства признания несостоятельности. Средство уведомления направляет взаимодействующей стороне ответное извещение о признании её несостоятельности, которое также может содержать информацию о том, как пройти процедуру повторной регистрации.</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292867" name="Text Box 3"/>
          <p:cNvSpPr txBox="1">
            <a:spLocks noChangeArrowheads="1"/>
          </p:cNvSpPr>
          <p:nvPr/>
        </p:nvSpPr>
        <p:spPr bwMode="auto">
          <a:xfrm>
            <a:off x="927100" y="1073150"/>
            <a:ext cx="8001000" cy="512960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defRPr/>
            </a:pPr>
            <a:r>
              <a:rPr lang="ru-RU" sz="3400" i="1" dirty="0">
                <a:solidFill>
                  <a:srgbClr val="FF0000"/>
                </a:solidFill>
              </a:rPr>
              <a:t>Средство удаления регистрации (</a:t>
            </a:r>
            <a:r>
              <a:rPr lang="en-US" sz="3400" i="1" dirty="0" err="1">
                <a:solidFill>
                  <a:srgbClr val="FF0000"/>
                </a:solidFill>
              </a:rPr>
              <a:t>unenroll</a:t>
            </a:r>
            <a:r>
              <a:rPr lang="ru-RU" sz="3400" i="1" dirty="0">
                <a:solidFill>
                  <a:srgbClr val="FF0000"/>
                </a:solidFill>
              </a:rPr>
              <a:t>)</a:t>
            </a:r>
          </a:p>
          <a:p>
            <a:pPr>
              <a:lnSpc>
                <a:spcPts val="4000"/>
              </a:lnSpc>
              <a:defRPr/>
            </a:pPr>
            <a:r>
              <a:rPr lang="ru-RU" sz="3400" dirty="0">
                <a:solidFill>
                  <a:srgbClr val="000099"/>
                </a:solidFill>
              </a:rPr>
              <a:t>Это средство исключает взаимодействующую сторону из ССБ. Это означает удаление уникальных свойств взаимодействующей стороны и соответствующей проверочной </a:t>
            </a:r>
            <a:r>
              <a:rPr lang="ru-RU" sz="3400" dirty="0" smtClean="0">
                <a:solidFill>
                  <a:srgbClr val="000099"/>
                </a:solidFill>
              </a:rPr>
              <a:t>ВИАУ. </a:t>
            </a:r>
            <a:r>
              <a:rPr lang="ru-RU" sz="3400" dirty="0">
                <a:solidFill>
                  <a:srgbClr val="000099"/>
                </a:solidFill>
              </a:rPr>
              <a:t>Это средство применяется </a:t>
            </a:r>
            <a:r>
              <a:rPr lang="ru-RU" sz="3400" dirty="0" smtClean="0">
                <a:solidFill>
                  <a:srgbClr val="000099"/>
                </a:solidFill>
              </a:rPr>
              <a:t>ЦБ.</a:t>
            </a:r>
            <a:endParaRPr lang="ru-RU" sz="3400" dirty="0">
              <a:solidFill>
                <a:srgbClr val="000099"/>
              </a:solidFill>
            </a:endParaRP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2071688"/>
            <a:ext cx="8001000" cy="415448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buClr>
                <a:srgbClr val="FF0066"/>
              </a:buClr>
              <a:buSzPct val="80000"/>
              <a:buFont typeface="Wingdings" pitchFamily="2" charset="2"/>
              <a:buNone/>
              <a:defRPr/>
            </a:pPr>
            <a:r>
              <a:rPr lang="ru-RU" dirty="0">
                <a:solidFill>
                  <a:srgbClr val="000099"/>
                </a:solidFill>
              </a:rPr>
              <a:t>Средство запроса обеспечивает претенденту или проверяющей стороне получение информации, необходимой при формировании специфической </a:t>
            </a:r>
            <a:r>
              <a:rPr lang="ru-RU" dirty="0" smtClean="0">
                <a:solidFill>
                  <a:srgbClr val="000099"/>
                </a:solidFill>
              </a:rPr>
              <a:t>ВИАУ </a:t>
            </a:r>
            <a:r>
              <a:rPr lang="ru-RU" dirty="0">
                <a:solidFill>
                  <a:srgbClr val="000099"/>
                </a:solidFill>
              </a:rPr>
              <a:t>для обмена, которая, в свою очередь, необходима для запроса процедуры аутентификации. В этом случае может понадобиться взаимодействие с ДТС (например, сервером аутентификации).</a:t>
            </a:r>
          </a:p>
        </p:txBody>
      </p:sp>
      <p:sp>
        <p:nvSpPr>
          <p:cNvPr id="86020" name="Rectangle 4"/>
          <p:cNvSpPr>
            <a:spLocks noChangeArrowheads="1"/>
          </p:cNvSpPr>
          <p:nvPr/>
        </p:nvSpPr>
        <p:spPr bwMode="auto">
          <a:xfrm>
            <a:off x="755650" y="1000125"/>
            <a:ext cx="8388350" cy="86946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mj-lt"/>
              </a:rPr>
              <a:t>2.2.3. Функционально связанные средства</a:t>
            </a:r>
          </a:p>
          <a:p>
            <a:pPr>
              <a:spcBef>
                <a:spcPts val="300"/>
              </a:spcBef>
              <a:buClr>
                <a:srgbClr val="FFFF00"/>
              </a:buClr>
              <a:buSzPct val="80000"/>
              <a:defRPr/>
            </a:pPr>
            <a:r>
              <a:rPr lang="ru-RU" sz="2600" b="1" i="1" dirty="0">
                <a:solidFill>
                  <a:srgbClr val="FF0000"/>
                </a:solidFill>
                <a:latin typeface="+mj-lt"/>
              </a:rPr>
              <a:t>2.2.3.1. Запрос (</a:t>
            </a:r>
            <a:r>
              <a:rPr lang="en-US" sz="2600" b="1" i="1" dirty="0">
                <a:solidFill>
                  <a:srgbClr val="FF0000"/>
                </a:solidFill>
                <a:latin typeface="+mj-lt"/>
              </a:rPr>
              <a:t>acquire</a:t>
            </a:r>
            <a:r>
              <a:rPr lang="ru-RU" sz="2600" b="1" i="1" dirty="0">
                <a:solidFill>
                  <a:srgbClr val="FF0000"/>
                </a:solidFill>
                <a:latin typeface="+mj-lt"/>
              </a:rPr>
              <a:t>)</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695450"/>
            <a:ext cx="8001000" cy="446246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тип аутентификационного обмена;</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УИД взаимодействующей стороны;</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уникальный параметр проверяющей стороны;</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тип предъявляемой </a:t>
            </a:r>
            <a:r>
              <a:rPr lang="ru-RU" sz="2600" dirty="0" smtClean="0">
                <a:solidFill>
                  <a:srgbClr val="000099"/>
                </a:solidFill>
              </a:rPr>
              <a:t>ВИАУ </a:t>
            </a:r>
            <a:r>
              <a:rPr lang="ru-RU" sz="2600" dirty="0">
                <a:solidFill>
                  <a:srgbClr val="000099"/>
                </a:solidFill>
              </a:rPr>
              <a:t>(например, пароль, ключ);</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предъявляемая </a:t>
            </a:r>
            <a:r>
              <a:rPr lang="ru-RU" sz="2600" dirty="0" smtClean="0">
                <a:solidFill>
                  <a:srgbClr val="000099"/>
                </a:solidFill>
              </a:rPr>
              <a:t>ВИАУ </a:t>
            </a:r>
            <a:r>
              <a:rPr lang="ru-RU" sz="2600" dirty="0">
                <a:solidFill>
                  <a:srgbClr val="000099"/>
                </a:solidFill>
              </a:rPr>
              <a:t>(например, значение пароля);</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тип </a:t>
            </a:r>
            <a:r>
              <a:rPr lang="ru-RU" sz="2600" dirty="0" smtClean="0">
                <a:solidFill>
                  <a:srgbClr val="000099"/>
                </a:solidFill>
              </a:rPr>
              <a:t>ВИАУ </a:t>
            </a:r>
            <a:r>
              <a:rPr lang="ru-RU" sz="2600" dirty="0">
                <a:solidFill>
                  <a:srgbClr val="000099"/>
                </a:solidFill>
              </a:rPr>
              <a:t>для обмена;</a:t>
            </a:r>
          </a:p>
          <a:p>
            <a:pPr marL="360363" indent="-360363" algn="l">
              <a:lnSpc>
                <a:spcPts val="3000"/>
              </a:lnSpc>
              <a:spcBef>
                <a:spcPts val="300"/>
              </a:spcBef>
              <a:buClr>
                <a:srgbClr val="FF0066"/>
              </a:buClr>
              <a:buSzPct val="80000"/>
              <a:buFont typeface="Wingdings" pitchFamily="2" charset="2"/>
              <a:buChar char="q"/>
              <a:defRPr/>
            </a:pPr>
            <a:r>
              <a:rPr lang="ru-RU" sz="2600" dirty="0">
                <a:solidFill>
                  <a:srgbClr val="000099"/>
                </a:solidFill>
              </a:rPr>
              <a:t>срок действия (время начала и окончания действия).</a:t>
            </a:r>
          </a:p>
        </p:txBody>
      </p:sp>
      <p:sp>
        <p:nvSpPr>
          <p:cNvPr id="4" name="Text Box 2"/>
          <p:cNvSpPr txBox="1">
            <a:spLocks noChangeArrowheads="1"/>
          </p:cNvSpPr>
          <p:nvPr/>
        </p:nvSpPr>
        <p:spPr bwMode="auto">
          <a:xfrm>
            <a:off x="927100" y="1028700"/>
            <a:ext cx="8001000" cy="4524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dirty="0">
                <a:solidFill>
                  <a:srgbClr val="000099"/>
                </a:solidFill>
              </a:rPr>
              <a:t>Входные данные кандидата следующие:</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Text Box 3"/>
          <p:cNvSpPr txBox="1">
            <a:spLocks noChangeArrowheads="1"/>
          </p:cNvSpPr>
          <p:nvPr/>
        </p:nvSpPr>
        <p:spPr bwMode="auto">
          <a:xfrm>
            <a:off x="927100" y="895350"/>
            <a:ext cx="8001000" cy="54721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57200" indent="-457200" algn="l">
              <a:lnSpc>
                <a:spcPct val="90000"/>
              </a:lnSpc>
              <a:spcBef>
                <a:spcPct val="10000"/>
              </a:spcBef>
              <a:buClr>
                <a:srgbClr val="FF0066"/>
              </a:buClr>
              <a:buSzPct val="70000"/>
              <a:buFont typeface="+mj-lt"/>
              <a:buAutoNum type="alphaLcPeriod" startAt="2"/>
              <a:defRPr/>
            </a:pPr>
            <a:r>
              <a:rPr lang="ru-RU" dirty="0">
                <a:solidFill>
                  <a:srgbClr val="000099"/>
                </a:solidFill>
              </a:rPr>
              <a:t>секретный ключ (определяющий подлинность взаимодействующей стороны или ДТС (УЦ); </a:t>
            </a:r>
            <a:r>
              <a:rPr lang="ru-RU" i="1" dirty="0">
                <a:solidFill>
                  <a:srgbClr val="FF0066"/>
                </a:solidFill>
              </a:rPr>
              <a:t>предназначен</a:t>
            </a:r>
            <a:r>
              <a:rPr lang="ru-RU" dirty="0">
                <a:solidFill>
                  <a:srgbClr val="000099"/>
                </a:solidFill>
              </a:rPr>
              <a:t> для использования в реализуемых способах аутентификации, которые основаны на симметричных алгоритмах);</a:t>
            </a:r>
          </a:p>
          <a:p>
            <a:pPr marL="457200" indent="-457200" algn="l">
              <a:lnSpc>
                <a:spcPct val="90000"/>
              </a:lnSpc>
              <a:spcBef>
                <a:spcPct val="10000"/>
              </a:spcBef>
              <a:buClr>
                <a:srgbClr val="FF0066"/>
              </a:buClr>
              <a:buSzPct val="70000"/>
              <a:buFont typeface="+mj-lt"/>
              <a:buAutoNum type="alphaLcPeriod" startAt="2"/>
              <a:defRPr/>
            </a:pPr>
            <a:r>
              <a:rPr lang="ru-RU" dirty="0">
                <a:solidFill>
                  <a:srgbClr val="000099"/>
                </a:solidFill>
              </a:rPr>
              <a:t>открытый ключ (определяющий подлинность взаимодействующей стороны или ДТС (УЦ); </a:t>
            </a:r>
            <a:r>
              <a:rPr lang="ru-RU" i="1" dirty="0">
                <a:solidFill>
                  <a:srgbClr val="FF0066"/>
                </a:solidFill>
              </a:rPr>
              <a:t>предназначен</a:t>
            </a:r>
            <a:r>
              <a:rPr lang="ru-RU" dirty="0">
                <a:solidFill>
                  <a:srgbClr val="000099"/>
                </a:solidFill>
              </a:rPr>
              <a:t> для использования в реализуемых способах аутентификации, которые основаны на асимметричных алгоритмах).</a:t>
            </a:r>
          </a:p>
        </p:txBody>
      </p:sp>
      <p:sp>
        <p:nvSpPr>
          <p:cNvPr id="229380"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2571750"/>
            <a:ext cx="8001000" cy="315471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статус (положительное или отрицательное решение);</a:t>
            </a:r>
          </a:p>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информация, необходимая при формировании </a:t>
            </a:r>
            <a:r>
              <a:rPr lang="ru-RU" sz="3000" dirty="0" smtClean="0">
                <a:solidFill>
                  <a:srgbClr val="000099"/>
                </a:solidFill>
              </a:rPr>
              <a:t>ВИАУ </a:t>
            </a:r>
            <a:r>
              <a:rPr lang="ru-RU" sz="3000" dirty="0">
                <a:solidFill>
                  <a:srgbClr val="000099"/>
                </a:solidFill>
              </a:rPr>
              <a:t>для запроса;</a:t>
            </a:r>
          </a:p>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срок действия (время начала и окончания действия).</a:t>
            </a:r>
          </a:p>
        </p:txBody>
      </p:sp>
      <p:sp>
        <p:nvSpPr>
          <p:cNvPr id="4" name="Text Box 2"/>
          <p:cNvSpPr txBox="1">
            <a:spLocks noChangeArrowheads="1"/>
          </p:cNvSpPr>
          <p:nvPr/>
        </p:nvSpPr>
        <p:spPr bwMode="auto">
          <a:xfrm>
            <a:off x="928688" y="1428750"/>
            <a:ext cx="8001000" cy="10334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200" dirty="0">
                <a:solidFill>
                  <a:srgbClr val="000099"/>
                </a:solidFill>
              </a:rPr>
              <a:t>Выходные данные для кандидата следующие:</a:t>
            </a:r>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517650"/>
            <a:ext cx="8001000" cy="34464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200" dirty="0">
                <a:solidFill>
                  <a:srgbClr val="000099"/>
                </a:solidFill>
              </a:rPr>
              <a:t>Средство формирования применяется претендентом при генерировании </a:t>
            </a:r>
            <a:r>
              <a:rPr lang="ru-RU" sz="3200" dirty="0" smtClean="0">
                <a:solidFill>
                  <a:srgbClr val="000099"/>
                </a:solidFill>
              </a:rPr>
              <a:t>ВИАУ </a:t>
            </a:r>
            <a:r>
              <a:rPr lang="ru-RU" sz="3200" dirty="0">
                <a:solidFill>
                  <a:srgbClr val="000099"/>
                </a:solidFill>
              </a:rPr>
              <a:t>для обмена и/или при обработке полученной </a:t>
            </a:r>
            <a:r>
              <a:rPr lang="ru-RU" sz="3200" dirty="0" smtClean="0">
                <a:solidFill>
                  <a:srgbClr val="000099"/>
                </a:solidFill>
              </a:rPr>
              <a:t>ВИАУ </a:t>
            </a:r>
            <a:r>
              <a:rPr lang="ru-RU" sz="3200" dirty="0">
                <a:solidFill>
                  <a:srgbClr val="000099"/>
                </a:solidFill>
              </a:rPr>
              <a:t>для обмена.</a:t>
            </a:r>
          </a:p>
          <a:p>
            <a:pPr>
              <a:defRPr/>
            </a:pPr>
            <a:r>
              <a:rPr lang="ru-RU" sz="3200" dirty="0">
                <a:solidFill>
                  <a:srgbClr val="000099"/>
                </a:solidFill>
              </a:rPr>
              <a:t>Входные данные кандидата следующие:</a:t>
            </a:r>
          </a:p>
        </p:txBody>
      </p:sp>
      <p:sp>
        <p:nvSpPr>
          <p:cNvPr id="86020" name="Rectangle 4"/>
          <p:cNvSpPr>
            <a:spLocks noChangeArrowheads="1"/>
          </p:cNvSpPr>
          <p:nvPr/>
        </p:nvSpPr>
        <p:spPr bwMode="auto">
          <a:xfrm>
            <a:off x="755650" y="850900"/>
            <a:ext cx="8388350" cy="40011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spcBef>
                <a:spcPts val="300"/>
              </a:spcBef>
              <a:buClr>
                <a:srgbClr val="FFFF00"/>
              </a:buClr>
              <a:buSzPct val="80000"/>
              <a:defRPr/>
            </a:pPr>
            <a:r>
              <a:rPr lang="ru-RU" sz="2600" b="1" i="1" dirty="0">
                <a:solidFill>
                  <a:srgbClr val="FF0000"/>
                </a:solidFill>
                <a:latin typeface="+mj-lt"/>
              </a:rPr>
              <a:t>2.2.3.2. Формирование</a:t>
            </a:r>
            <a:r>
              <a:rPr lang="en-US" sz="2600" b="1" i="1" dirty="0">
                <a:solidFill>
                  <a:srgbClr val="FF0000"/>
                </a:solidFill>
                <a:latin typeface="+mj-lt"/>
              </a:rPr>
              <a:t> (generate)</a:t>
            </a:r>
            <a:endParaRPr lang="ru-RU" sz="2600" b="1" i="1" dirty="0">
              <a:solidFill>
                <a:srgbClr val="FF0000"/>
              </a:solidFill>
              <a:latin typeface="+mj-lt"/>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5072063"/>
            <a:ext cx="8001000" cy="10636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тип аутентификационного обмена;</a:t>
            </a:r>
          </a:p>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УИД взаимодействующей стороны;</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028700"/>
            <a:ext cx="8001000" cy="522922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442913" indent="-442913" algn="l">
              <a:lnSpc>
                <a:spcPts val="3600"/>
              </a:lnSpc>
              <a:spcBef>
                <a:spcPts val="300"/>
              </a:spcBef>
              <a:buClr>
                <a:srgbClr val="FF0066"/>
              </a:buClr>
              <a:buSzPct val="80000"/>
              <a:buFont typeface="Wingdings" pitchFamily="2" charset="2"/>
              <a:buChar char="q"/>
              <a:defRPr/>
            </a:pPr>
            <a:r>
              <a:rPr lang="ru-RU" dirty="0">
                <a:solidFill>
                  <a:srgbClr val="000099"/>
                </a:solidFill>
              </a:rPr>
              <a:t>информация, необходимая при формировании </a:t>
            </a:r>
            <a:r>
              <a:rPr lang="ru-RU" dirty="0" smtClean="0">
                <a:solidFill>
                  <a:srgbClr val="000099"/>
                </a:solidFill>
              </a:rPr>
              <a:t>ВИАУ </a:t>
            </a:r>
            <a:r>
              <a:rPr lang="ru-RU" dirty="0">
                <a:solidFill>
                  <a:srgbClr val="000099"/>
                </a:solidFill>
              </a:rPr>
              <a:t>для запроса, полученная после использования средства запроса;</a:t>
            </a:r>
          </a:p>
          <a:p>
            <a:pPr marL="442913" indent="-442913" algn="l">
              <a:lnSpc>
                <a:spcPts val="3600"/>
              </a:lnSpc>
              <a:spcBef>
                <a:spcPts val="300"/>
              </a:spcBef>
              <a:buClr>
                <a:srgbClr val="FF0066"/>
              </a:buClr>
              <a:buSzPct val="80000"/>
              <a:buFont typeface="Wingdings" pitchFamily="2" charset="2"/>
              <a:buChar char="q"/>
              <a:defRPr/>
            </a:pPr>
            <a:r>
              <a:rPr lang="ru-RU" dirty="0">
                <a:solidFill>
                  <a:srgbClr val="000099"/>
                </a:solidFill>
              </a:rPr>
              <a:t>ссылка на сохранённую ИСА;</a:t>
            </a:r>
          </a:p>
          <a:p>
            <a:pPr marL="442913" indent="-442913" algn="l">
              <a:lnSpc>
                <a:spcPts val="3600"/>
              </a:lnSpc>
              <a:spcBef>
                <a:spcPts val="300"/>
              </a:spcBef>
              <a:buClr>
                <a:srgbClr val="FF0066"/>
              </a:buClr>
              <a:buSzPct val="80000"/>
              <a:buFont typeface="Wingdings" pitchFamily="2" charset="2"/>
              <a:buChar char="q"/>
              <a:defRPr/>
            </a:pPr>
            <a:r>
              <a:rPr lang="ru-RU" dirty="0" smtClean="0">
                <a:solidFill>
                  <a:srgbClr val="000099"/>
                </a:solidFill>
              </a:rPr>
              <a:t>ВИАУ </a:t>
            </a:r>
            <a:r>
              <a:rPr lang="ru-RU" dirty="0">
                <a:solidFill>
                  <a:srgbClr val="000099"/>
                </a:solidFill>
              </a:rPr>
              <a:t>для обмена, полученная от проверяющей стороны;</a:t>
            </a:r>
          </a:p>
          <a:p>
            <a:pPr marL="442913" indent="-442913" algn="l">
              <a:lnSpc>
                <a:spcPts val="3600"/>
              </a:lnSpc>
              <a:spcBef>
                <a:spcPts val="300"/>
              </a:spcBef>
              <a:buClr>
                <a:srgbClr val="FF0066"/>
              </a:buClr>
              <a:buSzPct val="80000"/>
              <a:buFont typeface="Wingdings" pitchFamily="2" charset="2"/>
              <a:buChar char="q"/>
              <a:defRPr/>
            </a:pPr>
            <a:r>
              <a:rPr lang="ru-RU" dirty="0">
                <a:solidFill>
                  <a:srgbClr val="000099"/>
                </a:solidFill>
              </a:rPr>
              <a:t>тип </a:t>
            </a:r>
            <a:r>
              <a:rPr lang="ru-RU" dirty="0" smtClean="0">
                <a:solidFill>
                  <a:srgbClr val="000099"/>
                </a:solidFill>
              </a:rPr>
              <a:t>ВИАУ </a:t>
            </a:r>
            <a:r>
              <a:rPr lang="ru-RU" dirty="0">
                <a:solidFill>
                  <a:srgbClr val="000099"/>
                </a:solidFill>
              </a:rPr>
              <a:t>для обмена;</a:t>
            </a:r>
          </a:p>
          <a:p>
            <a:pPr marL="442913" indent="-442913" algn="l">
              <a:lnSpc>
                <a:spcPts val="3600"/>
              </a:lnSpc>
              <a:spcBef>
                <a:spcPts val="300"/>
              </a:spcBef>
              <a:buClr>
                <a:srgbClr val="FF0066"/>
              </a:buClr>
              <a:buSzPct val="80000"/>
              <a:buFont typeface="Wingdings" pitchFamily="2" charset="2"/>
              <a:buChar char="q"/>
              <a:defRPr/>
            </a:pPr>
            <a:r>
              <a:rPr lang="ru-RU" dirty="0">
                <a:solidFill>
                  <a:srgbClr val="000099"/>
                </a:solidFill>
              </a:rPr>
              <a:t>уникальный параметр проверяющей стороны;</a:t>
            </a:r>
          </a:p>
          <a:p>
            <a:pPr marL="442913" indent="-442913" algn="l">
              <a:lnSpc>
                <a:spcPts val="3600"/>
              </a:lnSpc>
              <a:spcBef>
                <a:spcPts val="300"/>
              </a:spcBef>
              <a:buClr>
                <a:srgbClr val="FF0066"/>
              </a:buClr>
              <a:buSzPct val="80000"/>
              <a:buFont typeface="Wingdings" pitchFamily="2" charset="2"/>
              <a:buChar char="q"/>
              <a:defRPr/>
            </a:pPr>
            <a:r>
              <a:rPr lang="ru-RU" dirty="0">
                <a:solidFill>
                  <a:srgbClr val="000099"/>
                </a:solidFill>
              </a:rPr>
              <a:t>предъявляемая </a:t>
            </a:r>
            <a:r>
              <a:rPr lang="ru-RU" dirty="0" smtClean="0">
                <a:solidFill>
                  <a:srgbClr val="000099"/>
                </a:solidFill>
              </a:rPr>
              <a:t>ВИАУ.</a:t>
            </a:r>
            <a:endParaRPr lang="ru-RU" dirty="0">
              <a:solidFill>
                <a:srgbClr val="000099"/>
              </a:solidFill>
            </a:endParaRP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139950"/>
            <a:ext cx="8001000" cy="41798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300"/>
              </a:spcBef>
              <a:buClr>
                <a:srgbClr val="FF0066"/>
              </a:buClr>
              <a:buSzPct val="80000"/>
              <a:buFont typeface="Wingdings" pitchFamily="2" charset="2"/>
              <a:buChar char="q"/>
              <a:defRPr/>
            </a:pPr>
            <a:r>
              <a:rPr lang="ru-RU" sz="3200" dirty="0">
                <a:solidFill>
                  <a:srgbClr val="000099"/>
                </a:solidFill>
              </a:rPr>
              <a:t>статус (положительное решение, необходимо дальнейшее информационное взаимодействие или отрицательное решение);</a:t>
            </a:r>
          </a:p>
          <a:p>
            <a:pPr marL="539750" indent="-539750" algn="l">
              <a:lnSpc>
                <a:spcPts val="4000"/>
              </a:lnSpc>
              <a:spcBef>
                <a:spcPts val="300"/>
              </a:spcBef>
              <a:buClr>
                <a:srgbClr val="FF0066"/>
              </a:buClr>
              <a:buSzPct val="80000"/>
              <a:buFont typeface="Wingdings" pitchFamily="2" charset="2"/>
              <a:buChar char="q"/>
              <a:defRPr/>
            </a:pPr>
            <a:r>
              <a:rPr lang="ru-RU" sz="3200" dirty="0">
                <a:solidFill>
                  <a:srgbClr val="000099"/>
                </a:solidFill>
              </a:rPr>
              <a:t>ссылка на сохранённую ИСА;</a:t>
            </a:r>
          </a:p>
          <a:p>
            <a:pPr marL="539750" indent="-539750" algn="l">
              <a:lnSpc>
                <a:spcPts val="4000"/>
              </a:lnSpc>
              <a:spcBef>
                <a:spcPts val="300"/>
              </a:spcBef>
              <a:buClr>
                <a:srgbClr val="FF0066"/>
              </a:buClr>
              <a:buSzPct val="80000"/>
              <a:buFont typeface="Wingdings" pitchFamily="2" charset="2"/>
              <a:buChar char="q"/>
              <a:defRPr/>
            </a:pPr>
            <a:r>
              <a:rPr lang="ru-RU" sz="3200" dirty="0" smtClean="0">
                <a:solidFill>
                  <a:srgbClr val="000099"/>
                </a:solidFill>
              </a:rPr>
              <a:t>ВИАУ </a:t>
            </a:r>
            <a:r>
              <a:rPr lang="ru-RU" sz="3200" dirty="0">
                <a:solidFill>
                  <a:srgbClr val="000099"/>
                </a:solidFill>
              </a:rPr>
              <a:t>для обмена, которая будет передаваться проверяющей стороне.</a:t>
            </a:r>
          </a:p>
        </p:txBody>
      </p:sp>
      <p:sp>
        <p:nvSpPr>
          <p:cNvPr id="4" name="Text Box 2"/>
          <p:cNvSpPr txBox="1">
            <a:spLocks noChangeArrowheads="1"/>
          </p:cNvSpPr>
          <p:nvPr/>
        </p:nvSpPr>
        <p:spPr bwMode="auto">
          <a:xfrm>
            <a:off x="927100" y="1028700"/>
            <a:ext cx="8001000" cy="10525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400" dirty="0">
                <a:solidFill>
                  <a:srgbClr val="000099"/>
                </a:solidFill>
              </a:rPr>
              <a:t>Выходные данные для кандидата следующие:</a:t>
            </a:r>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1028700"/>
            <a:ext cx="8001000" cy="51974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defRPr/>
            </a:pPr>
            <a:r>
              <a:rPr lang="ru-RU" i="1" dirty="0">
                <a:solidFill>
                  <a:srgbClr val="FF0066"/>
                </a:solidFill>
              </a:rPr>
              <a:t>Тип аутентификационного обмена </a:t>
            </a:r>
            <a:r>
              <a:rPr lang="ru-RU" dirty="0">
                <a:solidFill>
                  <a:srgbClr val="000099"/>
                </a:solidFill>
              </a:rPr>
              <a:t>может быть определён на основе входных данных при первом инициировании работы средства формирования в процессе аутентификационного обмена, при условии, что претендент является инициатором процедуры аутентификации. При этом же инициировании работы средства формирования в ответном сообщении доставляется ссылка на сохранённую ИСА в качестве выходных данных.</a:t>
            </a:r>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1028700"/>
            <a:ext cx="8001000" cy="519501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defRPr/>
            </a:pPr>
            <a:r>
              <a:rPr lang="ru-RU" sz="2700" dirty="0">
                <a:solidFill>
                  <a:srgbClr val="000099"/>
                </a:solidFill>
              </a:rPr>
              <a:t>В последующих обращениях к средству формирования в рамках одного и того же процесса аутентификационного обмена эти входные и выходные данные не нужны, однако ссылка на сохранённую ИСА может использоваться в качестве входных данных. </a:t>
            </a:r>
            <a:r>
              <a:rPr lang="ru-RU" sz="2700" i="1" dirty="0">
                <a:solidFill>
                  <a:srgbClr val="FF0066"/>
                </a:solidFill>
              </a:rPr>
              <a:t>ИСА будет сохраняться средством формирования для последующего использования в процедуре аутентификации</a:t>
            </a:r>
            <a:r>
              <a:rPr lang="ru-RU" sz="2700" dirty="0">
                <a:solidFill>
                  <a:srgbClr val="000099"/>
                </a:solidFill>
              </a:rPr>
              <a:t>, но до тех пор, пока не будет получен положительный или отрицательный ответ.</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984250"/>
            <a:ext cx="8001000" cy="52006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600" i="1" dirty="0">
                <a:solidFill>
                  <a:srgbClr val="FF0066"/>
                </a:solidFill>
              </a:rPr>
              <a:t>Если получен ответ «необходимо дальнейшее информационное взаимодействие»</a:t>
            </a:r>
            <a:r>
              <a:rPr lang="ru-RU" sz="2600" dirty="0">
                <a:solidFill>
                  <a:srgbClr val="000099"/>
                </a:solidFill>
              </a:rPr>
              <a:t>, то претендент будет использовать средство формирования для последующего получения </a:t>
            </a:r>
            <a:r>
              <a:rPr lang="ru-RU" sz="2600" dirty="0" smtClean="0">
                <a:solidFill>
                  <a:srgbClr val="000099"/>
                </a:solidFill>
              </a:rPr>
              <a:t>ВИАУ </a:t>
            </a:r>
            <a:r>
              <a:rPr lang="ru-RU" sz="2600" dirty="0">
                <a:solidFill>
                  <a:srgbClr val="000099"/>
                </a:solidFill>
              </a:rPr>
              <a:t>для обмена от другого субъекта. Претенденту возможно придётся провести несколько таких операций (то есть использование средства формирования, хранящего информацию о предыдущем состоянии процедуры аутентификации полученную </a:t>
            </a:r>
            <a:r>
              <a:rPr lang="ru-RU" sz="2600" dirty="0" smtClean="0">
                <a:solidFill>
                  <a:srgbClr val="000099"/>
                </a:solidFill>
              </a:rPr>
              <a:t>ВИАУ </a:t>
            </a:r>
            <a:r>
              <a:rPr lang="ru-RU" sz="2600" dirty="0">
                <a:solidFill>
                  <a:srgbClr val="000099"/>
                </a:solidFill>
              </a:rPr>
              <a:t>для обмена), причём до тех пор, пока не будет получен положительный или отрицательный ответ.</a:t>
            </a:r>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1000125" y="1214438"/>
            <a:ext cx="8001000"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200" dirty="0">
                <a:solidFill>
                  <a:srgbClr val="000099"/>
                </a:solidFill>
              </a:rPr>
              <a:t>Таким же образом средство формирования реализует и</a:t>
            </a:r>
            <a:r>
              <a:rPr lang="ru-RU" sz="3200" i="1" dirty="0">
                <a:solidFill>
                  <a:srgbClr val="000099"/>
                </a:solidFill>
              </a:rPr>
              <a:t> </a:t>
            </a:r>
            <a:r>
              <a:rPr lang="ru-RU" sz="3200" i="1" dirty="0">
                <a:solidFill>
                  <a:srgbClr val="FF0066"/>
                </a:solidFill>
              </a:rPr>
              <a:t>другие схемы формирования </a:t>
            </a:r>
            <a:r>
              <a:rPr lang="ru-RU" sz="3200" i="1" dirty="0" smtClean="0">
                <a:solidFill>
                  <a:srgbClr val="FF0066"/>
                </a:solidFill>
              </a:rPr>
              <a:t>ВИАУ</a:t>
            </a:r>
            <a:r>
              <a:rPr lang="ru-RU" sz="3200" dirty="0" smtClean="0">
                <a:solidFill>
                  <a:srgbClr val="000099"/>
                </a:solidFill>
              </a:rPr>
              <a:t>, </a:t>
            </a:r>
            <a:r>
              <a:rPr lang="ru-RU" sz="3200" dirty="0">
                <a:solidFill>
                  <a:srgbClr val="000099"/>
                </a:solidFill>
              </a:rPr>
              <a:t>включая многократные процедуры запрос/ответ, а также востребованные некоторыми схемами процедуры информационного обмена в условиях отсутствия соответствующих сведений.</a:t>
            </a:r>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428750"/>
            <a:ext cx="8001000" cy="39401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200" i="1" dirty="0">
                <a:solidFill>
                  <a:srgbClr val="FF0066"/>
                </a:solidFill>
              </a:rPr>
              <a:t>Проверяющая сторона использует средство проверки для верификации полученной от претендента </a:t>
            </a:r>
            <a:r>
              <a:rPr lang="ru-RU" sz="3200" i="1" dirty="0" smtClean="0">
                <a:solidFill>
                  <a:srgbClr val="FF0066"/>
                </a:solidFill>
              </a:rPr>
              <a:t>ВИАУ </a:t>
            </a:r>
            <a:r>
              <a:rPr lang="ru-RU" sz="3200" i="1" dirty="0">
                <a:solidFill>
                  <a:srgbClr val="FF0066"/>
                </a:solidFill>
              </a:rPr>
              <a:t>для обмена и/или формирования </a:t>
            </a:r>
            <a:r>
              <a:rPr lang="ru-RU" sz="3200" i="1" dirty="0" smtClean="0">
                <a:solidFill>
                  <a:srgbClr val="FF0066"/>
                </a:solidFill>
              </a:rPr>
              <a:t>ВИАУ </a:t>
            </a:r>
            <a:r>
              <a:rPr lang="ru-RU" sz="3200" i="1" dirty="0">
                <a:solidFill>
                  <a:srgbClr val="FF0066"/>
                </a:solidFill>
              </a:rPr>
              <a:t>для обмена</a:t>
            </a:r>
            <a:r>
              <a:rPr lang="ru-RU" sz="3200" dirty="0">
                <a:solidFill>
                  <a:srgbClr val="000099"/>
                </a:solidFill>
              </a:rPr>
              <a:t>, которая будет передаваться претенденту.</a:t>
            </a:r>
          </a:p>
          <a:p>
            <a:pPr>
              <a:defRPr/>
            </a:pPr>
            <a:r>
              <a:rPr lang="ru-RU" sz="3200" dirty="0">
                <a:solidFill>
                  <a:srgbClr val="000099"/>
                </a:solidFill>
              </a:rPr>
              <a:t>Входные данные кандидата следующие:</a:t>
            </a:r>
          </a:p>
        </p:txBody>
      </p:sp>
      <p:sp>
        <p:nvSpPr>
          <p:cNvPr id="86020" name="Rectangle 4"/>
          <p:cNvSpPr>
            <a:spLocks noChangeArrowheads="1"/>
          </p:cNvSpPr>
          <p:nvPr/>
        </p:nvSpPr>
        <p:spPr bwMode="auto">
          <a:xfrm>
            <a:off x="755650" y="862013"/>
            <a:ext cx="8388350" cy="40011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spcBef>
                <a:spcPts val="300"/>
              </a:spcBef>
              <a:buClr>
                <a:srgbClr val="FFFF00"/>
              </a:buClr>
              <a:buSzPct val="80000"/>
              <a:defRPr/>
            </a:pPr>
            <a:r>
              <a:rPr lang="ru-RU" sz="2600" b="1" i="1" dirty="0">
                <a:solidFill>
                  <a:srgbClr val="FF0000"/>
                </a:solidFill>
                <a:latin typeface="+mj-lt"/>
              </a:rPr>
              <a:t>2.2.3.3. Проверка</a:t>
            </a:r>
            <a:r>
              <a:rPr lang="en-US" sz="2600" b="1" i="1" dirty="0">
                <a:solidFill>
                  <a:srgbClr val="FF0000"/>
                </a:solidFill>
                <a:latin typeface="+mj-lt"/>
              </a:rPr>
              <a:t> (verify)</a:t>
            </a:r>
            <a:endParaRPr lang="ru-RU" sz="2600" b="1" i="1" dirty="0">
              <a:solidFill>
                <a:srgbClr val="FF0000"/>
              </a:solidFill>
              <a:latin typeface="+mj-lt"/>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5"/>
          <p:cNvSpPr txBox="1">
            <a:spLocks noChangeArrowheads="1"/>
          </p:cNvSpPr>
          <p:nvPr/>
        </p:nvSpPr>
        <p:spPr bwMode="auto">
          <a:xfrm>
            <a:off x="928688" y="5429250"/>
            <a:ext cx="8001000" cy="4651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300"/>
              </a:spcBef>
              <a:buClr>
                <a:srgbClr val="FF0066"/>
              </a:buClr>
              <a:buSzPct val="80000"/>
              <a:buFont typeface="Wingdings" pitchFamily="2" charset="2"/>
              <a:buChar char="q"/>
              <a:defRPr/>
            </a:pPr>
            <a:r>
              <a:rPr lang="ru-RU" sz="3000" dirty="0">
                <a:solidFill>
                  <a:srgbClr val="000099"/>
                </a:solidFill>
              </a:rPr>
              <a:t>тип аутентификационного обмена;</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285875"/>
            <a:ext cx="8001000" cy="4732338"/>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300"/>
              </a:spcBef>
              <a:buClr>
                <a:srgbClr val="FF0066"/>
              </a:buClr>
              <a:buSzPct val="80000"/>
              <a:buFont typeface="Wingdings" pitchFamily="2" charset="2"/>
              <a:buChar char="q"/>
              <a:defRPr/>
            </a:pPr>
            <a:r>
              <a:rPr lang="ru-RU" sz="3400" dirty="0">
                <a:solidFill>
                  <a:srgbClr val="000099"/>
                </a:solidFill>
              </a:rPr>
              <a:t>информация, необходимая при формировании </a:t>
            </a:r>
            <a:r>
              <a:rPr lang="ru-RU" sz="3400" dirty="0" smtClean="0">
                <a:solidFill>
                  <a:srgbClr val="000099"/>
                </a:solidFill>
              </a:rPr>
              <a:t>ВИАУ </a:t>
            </a:r>
            <a:r>
              <a:rPr lang="ru-RU" sz="3400" dirty="0">
                <a:solidFill>
                  <a:srgbClr val="000099"/>
                </a:solidFill>
              </a:rPr>
              <a:t>для запроса, полученная после использования средства запроса;</a:t>
            </a:r>
          </a:p>
          <a:p>
            <a:pPr marL="539750" indent="-539750" algn="l">
              <a:lnSpc>
                <a:spcPts val="4000"/>
              </a:lnSpc>
              <a:spcBef>
                <a:spcPts val="300"/>
              </a:spcBef>
              <a:buClr>
                <a:srgbClr val="FF0066"/>
              </a:buClr>
              <a:buSzPct val="80000"/>
              <a:buFont typeface="Wingdings" pitchFamily="2" charset="2"/>
              <a:buChar char="q"/>
              <a:defRPr/>
            </a:pPr>
            <a:r>
              <a:rPr lang="ru-RU" sz="3400" dirty="0">
                <a:solidFill>
                  <a:srgbClr val="000099"/>
                </a:solidFill>
              </a:rPr>
              <a:t>ссылка на сохранённую ИСА;</a:t>
            </a:r>
          </a:p>
          <a:p>
            <a:pPr marL="539750" indent="-539750" algn="l">
              <a:lnSpc>
                <a:spcPts val="4000"/>
              </a:lnSpc>
              <a:spcBef>
                <a:spcPts val="300"/>
              </a:spcBef>
              <a:buClr>
                <a:srgbClr val="FF0066"/>
              </a:buClr>
              <a:buSzPct val="80000"/>
              <a:buFont typeface="Wingdings" pitchFamily="2" charset="2"/>
              <a:buChar char="q"/>
              <a:defRPr/>
            </a:pPr>
            <a:r>
              <a:rPr lang="ru-RU" sz="3400" dirty="0">
                <a:solidFill>
                  <a:srgbClr val="000099"/>
                </a:solidFill>
              </a:rPr>
              <a:t>полученная от претендента </a:t>
            </a:r>
            <a:r>
              <a:rPr lang="ru-RU" sz="3400" dirty="0" smtClean="0">
                <a:solidFill>
                  <a:srgbClr val="000099"/>
                </a:solidFill>
              </a:rPr>
              <a:t>ВИАУ </a:t>
            </a:r>
            <a:r>
              <a:rPr lang="ru-RU" sz="3400" dirty="0">
                <a:solidFill>
                  <a:srgbClr val="000099"/>
                </a:solidFill>
              </a:rPr>
              <a:t>для обмена;</a:t>
            </a:r>
          </a:p>
          <a:p>
            <a:pPr marL="539750" indent="-539750" algn="l">
              <a:lnSpc>
                <a:spcPts val="4000"/>
              </a:lnSpc>
              <a:spcBef>
                <a:spcPts val="300"/>
              </a:spcBef>
              <a:buClr>
                <a:srgbClr val="FF0066"/>
              </a:buClr>
              <a:buSzPct val="80000"/>
              <a:buFont typeface="Wingdings" pitchFamily="2" charset="2"/>
              <a:buChar char="q"/>
              <a:defRPr/>
            </a:pPr>
            <a:r>
              <a:rPr lang="ru-RU" sz="3400" dirty="0">
                <a:solidFill>
                  <a:srgbClr val="000099"/>
                </a:solidFill>
              </a:rPr>
              <a:t>проверочная </a:t>
            </a:r>
            <a:r>
              <a:rPr lang="ru-RU" sz="3400" dirty="0" smtClean="0">
                <a:solidFill>
                  <a:srgbClr val="000099"/>
                </a:solidFill>
              </a:rPr>
              <a:t>ВИАУ.</a:t>
            </a:r>
            <a:endParaRPr lang="ru-RU" sz="3400" dirty="0">
              <a:solidFill>
                <a:srgbClr val="000099"/>
              </a:solidFill>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602" name="Text Box 2"/>
          <p:cNvSpPr txBox="1">
            <a:spLocks noChangeArrowheads="1"/>
          </p:cNvSpPr>
          <p:nvPr/>
        </p:nvSpPr>
        <p:spPr bwMode="auto">
          <a:xfrm>
            <a:off x="928688" y="1143000"/>
            <a:ext cx="8001000" cy="51704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400" dirty="0">
                <a:solidFill>
                  <a:srgbClr val="000099"/>
                </a:solidFill>
              </a:rPr>
              <a:t>Проверочная </a:t>
            </a:r>
            <a:r>
              <a:rPr lang="ru-RU" sz="2400" dirty="0" smtClean="0">
                <a:solidFill>
                  <a:srgbClr val="000099"/>
                </a:solidFill>
              </a:rPr>
              <a:t>ВИАУ </a:t>
            </a:r>
            <a:r>
              <a:rPr lang="ru-RU" sz="2400" dirty="0">
                <a:solidFill>
                  <a:srgbClr val="000099"/>
                </a:solidFill>
              </a:rPr>
              <a:t>может быть представлена в форме аутентификационной таблицы и/или сертификата для независимой (</a:t>
            </a:r>
            <a:r>
              <a:rPr lang="en-US" sz="2400" i="1" dirty="0">
                <a:solidFill>
                  <a:srgbClr val="FF0066"/>
                </a:solidFill>
              </a:rPr>
              <a:t>off</a:t>
            </a:r>
            <a:r>
              <a:rPr lang="ru-RU" sz="2400" i="1" dirty="0">
                <a:solidFill>
                  <a:srgbClr val="FF0066"/>
                </a:solidFill>
              </a:rPr>
              <a:t>-</a:t>
            </a:r>
            <a:r>
              <a:rPr lang="en-US" sz="2400" i="1" dirty="0">
                <a:solidFill>
                  <a:srgbClr val="FF0066"/>
                </a:solidFill>
              </a:rPr>
              <a:t>line</a:t>
            </a:r>
            <a:r>
              <a:rPr lang="ru-RU" sz="2400" dirty="0">
                <a:solidFill>
                  <a:srgbClr val="000099"/>
                </a:solidFill>
              </a:rPr>
              <a:t>) аутентификации.</a:t>
            </a:r>
          </a:p>
          <a:p>
            <a:pPr>
              <a:defRPr/>
            </a:pPr>
            <a:r>
              <a:rPr lang="ru-RU" sz="2400" i="1" dirty="0">
                <a:solidFill>
                  <a:srgbClr val="FF0066"/>
                </a:solidFill>
              </a:rPr>
              <a:t>Таблица аутентификации </a:t>
            </a:r>
            <a:r>
              <a:rPr lang="ru-RU" sz="2400" dirty="0">
                <a:solidFill>
                  <a:srgbClr val="000099"/>
                </a:solidFill>
              </a:rPr>
              <a:t>представляет собой совокупность записей, которые непосредственно доступны проверяющей стороне. Маршрут, </a:t>
            </a:r>
            <a:r>
              <a:rPr lang="ru-RU" sz="2400" dirty="0" smtClean="0">
                <a:solidFill>
                  <a:srgbClr val="000099"/>
                </a:solidFill>
              </a:rPr>
              <a:t>который </a:t>
            </a:r>
            <a:r>
              <a:rPr lang="ru-RU" sz="2400" dirty="0">
                <a:solidFill>
                  <a:srgbClr val="000099"/>
                </a:solidFill>
              </a:rPr>
              <a:t>используется для доступа к таблице, является защищённым, с точки зрения его целостности, и дополнительно при реализации симметричных способов он может быть защищён, с точки зрения обеспечения конфиденциальности передаваемых по нему данных.</a:t>
            </a:r>
          </a:p>
        </p:txBody>
      </p:sp>
      <p:sp>
        <p:nvSpPr>
          <p:cNvPr id="281604"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a:t>
            </a:r>
            <a:r>
              <a:rPr lang="ru-RU" sz="2000">
                <a:solidFill>
                  <a:srgbClr val="996633"/>
                </a:solidFill>
                <a:latin typeface="Arial" charset="0"/>
                <a:cs typeface="Arial" charset="0"/>
              </a:rPr>
              <a:t>Лекция </a:t>
            </a:r>
            <a:r>
              <a:rPr lang="ru-RU" sz="2000" smtClean="0">
                <a:solidFill>
                  <a:srgbClr val="996633"/>
                </a:solidFill>
                <a:latin typeface="Arial" charset="0"/>
                <a:cs typeface="Arial" charset="0"/>
              </a:rPr>
              <a:t>№3:</a:t>
            </a:r>
            <a:r>
              <a:rPr lang="ru-RU" sz="200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697038"/>
            <a:ext cx="8001000" cy="473233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статус (положительное решение, необходимо дальнейшее информационное взаимодействие или отрицательное решение);</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ссылка на сохранённую ИСА;</a:t>
            </a:r>
          </a:p>
          <a:p>
            <a:pPr marL="360363" indent="-360363" algn="l">
              <a:lnSpc>
                <a:spcPts val="2800"/>
              </a:lnSpc>
              <a:spcBef>
                <a:spcPts val="100"/>
              </a:spcBef>
              <a:buClr>
                <a:srgbClr val="FF0066"/>
              </a:buClr>
              <a:buSzPct val="80000"/>
              <a:buFont typeface="Wingdings" pitchFamily="2" charset="2"/>
              <a:buChar char="q"/>
              <a:defRPr/>
            </a:pPr>
            <a:r>
              <a:rPr lang="ru-RU" sz="2400" dirty="0" smtClean="0">
                <a:solidFill>
                  <a:srgbClr val="000099"/>
                </a:solidFill>
              </a:rPr>
              <a:t>ВИАУ </a:t>
            </a:r>
            <a:r>
              <a:rPr lang="ru-RU" sz="2400" dirty="0">
                <a:solidFill>
                  <a:srgbClr val="000099"/>
                </a:solidFill>
              </a:rPr>
              <a:t>для обмена, которая будет передаваться претенденту (если состояние процедуры аутентификации — «необходимо дальнейшее информационное взаимодействие»);</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УИД взаимодействующей стороны (если получен положительный ответ);</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срок действия (время начала и окончания действия);</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указатель обоюдной аутентификации.</a:t>
            </a:r>
          </a:p>
        </p:txBody>
      </p:sp>
      <p:sp>
        <p:nvSpPr>
          <p:cNvPr id="4" name="Text Box 2"/>
          <p:cNvSpPr txBox="1">
            <a:spLocks noChangeArrowheads="1"/>
          </p:cNvSpPr>
          <p:nvPr/>
        </p:nvSpPr>
        <p:spPr bwMode="auto">
          <a:xfrm>
            <a:off x="928688" y="857250"/>
            <a:ext cx="8001000" cy="8048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2600" dirty="0">
                <a:solidFill>
                  <a:srgbClr val="000099"/>
                </a:solidFill>
              </a:rPr>
              <a:t>Выходные данные для кандидата следующие:</a:t>
            </a: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928688" y="1143000"/>
            <a:ext cx="8001000" cy="517048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i="1" dirty="0">
                <a:solidFill>
                  <a:srgbClr val="FF0066"/>
                </a:solidFill>
              </a:rPr>
              <a:t>Тип аутентификационного обмена </a:t>
            </a:r>
            <a:r>
              <a:rPr lang="ru-RU" dirty="0">
                <a:solidFill>
                  <a:srgbClr val="000099"/>
                </a:solidFill>
              </a:rPr>
              <a:t>может быть определён на основе входных данных при первом инициировании работы средства проверки в процессе аутентификационного обмена, при условии, что проверяющая сторона является инициатором процедуры аутентификации. При этом же инициировании работы средства проверки в ответном сообщении доставляется ссылка на сохранённую ИСА в качестве выходных данных.</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4" name="Text Box 2"/>
          <p:cNvSpPr txBox="1">
            <a:spLocks noChangeArrowheads="1"/>
          </p:cNvSpPr>
          <p:nvPr/>
        </p:nvSpPr>
        <p:spPr bwMode="auto">
          <a:xfrm>
            <a:off x="927100" y="850900"/>
            <a:ext cx="8001000" cy="535371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sz="2400" dirty="0">
                <a:solidFill>
                  <a:srgbClr val="000099"/>
                </a:solidFill>
              </a:rPr>
              <a:t>В последующих обращениях к средству проверки в рамках одного и того же процесса аутентификационного обмена эти входные и выходные данные не нужны, однако ссылка на сохранённую ИСА может использоваться в качестве входных данных. </a:t>
            </a:r>
            <a:r>
              <a:rPr lang="ru-RU" sz="2400" i="1" dirty="0">
                <a:solidFill>
                  <a:srgbClr val="FF0066"/>
                </a:solidFill>
              </a:rPr>
              <a:t>ИСА будет сохраняться средством проверки для последующего использования в процедуре аутентификации</a:t>
            </a:r>
            <a:r>
              <a:rPr lang="ru-RU" sz="2400" dirty="0">
                <a:solidFill>
                  <a:srgbClr val="000099"/>
                </a:solidFill>
              </a:rPr>
              <a:t>, но до тех пор, пока не будет получен положительный или отрицательный ответ. Если был получен положительный ответ, то в нём также содержались данные, указывающие на подтверждение подлинности взаимодействующей стороны.</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428750"/>
            <a:ext cx="8001000" cy="47402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dirty="0">
                <a:solidFill>
                  <a:srgbClr val="000099"/>
                </a:solidFill>
              </a:rPr>
              <a:t>В случае </a:t>
            </a:r>
            <a:r>
              <a:rPr lang="ru-RU" i="1" dirty="0">
                <a:solidFill>
                  <a:srgbClr val="FF0066"/>
                </a:solidFill>
              </a:rPr>
              <a:t>обоюдной аутентификации </a:t>
            </a:r>
            <a:r>
              <a:rPr lang="ru-RU" dirty="0">
                <a:solidFill>
                  <a:srgbClr val="000099"/>
                </a:solidFill>
              </a:rPr>
              <a:t>средства формирования и проверки могут быть объединены в одно средство. Входные и выходные данные кандидата представляют собой объединение входных и выходных данных двух средств. (</a:t>
            </a:r>
            <a:r>
              <a:rPr lang="ru-RU" i="1" u="sng" dirty="0">
                <a:solidFill>
                  <a:srgbClr val="FF0066"/>
                </a:solidFill>
              </a:rPr>
              <a:t>Примечание</a:t>
            </a:r>
            <a:r>
              <a:rPr lang="ru-RU" i="1" dirty="0">
                <a:solidFill>
                  <a:srgbClr val="FF0066"/>
                </a:solidFill>
              </a:rPr>
              <a:t>. Средство формирования и средство проверки не доставляют какие бы то ни было данные. Доставка данных зависит от системы в которой используется аутентификация.</a:t>
            </a:r>
            <a:r>
              <a:rPr lang="ru-RU" dirty="0">
                <a:solidFill>
                  <a:srgbClr val="000099"/>
                </a:solidFill>
              </a:rPr>
              <a:t>)</a:t>
            </a:r>
          </a:p>
        </p:txBody>
      </p:sp>
      <p:sp>
        <p:nvSpPr>
          <p:cNvPr id="86020" name="Rectangle 4"/>
          <p:cNvSpPr>
            <a:spLocks noChangeArrowheads="1"/>
          </p:cNvSpPr>
          <p:nvPr/>
        </p:nvSpPr>
        <p:spPr bwMode="auto">
          <a:xfrm>
            <a:off x="755650" y="857250"/>
            <a:ext cx="8388350" cy="40011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spcBef>
                <a:spcPts val="300"/>
              </a:spcBef>
              <a:buClr>
                <a:srgbClr val="FFFF00"/>
              </a:buClr>
              <a:buSzPct val="80000"/>
              <a:defRPr/>
            </a:pPr>
            <a:r>
              <a:rPr lang="ru-RU" sz="2600" b="1" i="1" dirty="0">
                <a:solidFill>
                  <a:srgbClr val="FF0000"/>
                </a:solidFill>
                <a:latin typeface="+mj-lt"/>
              </a:rPr>
              <a:t>2.2.3.4. Формирование и проверка</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643063"/>
            <a:ext cx="8001000" cy="436401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300"/>
              </a:lnSpc>
              <a:defRPr/>
            </a:pPr>
            <a:r>
              <a:rPr lang="ru-RU" sz="3400" dirty="0">
                <a:solidFill>
                  <a:srgbClr val="000099"/>
                </a:solidFill>
              </a:rPr>
              <a:t>На рис</a:t>
            </a:r>
            <a:r>
              <a:rPr lang="ru-RU" sz="3400" dirty="0" smtClean="0">
                <a:solidFill>
                  <a:srgbClr val="000099"/>
                </a:solidFill>
              </a:rPr>
              <a:t>. 3.9 </a:t>
            </a:r>
            <a:r>
              <a:rPr lang="ru-RU" sz="3400" dirty="0">
                <a:solidFill>
                  <a:srgbClr val="000099"/>
                </a:solidFill>
              </a:rPr>
              <a:t>представлен </a:t>
            </a:r>
            <a:r>
              <a:rPr lang="ru-RU" sz="3400" i="1" dirty="0">
                <a:solidFill>
                  <a:srgbClr val="FF0066"/>
                </a:solidFill>
              </a:rPr>
              <a:t>пример информационных потоков</a:t>
            </a:r>
            <a:r>
              <a:rPr lang="ru-RU" sz="3400" dirty="0">
                <a:solidFill>
                  <a:srgbClr val="000099"/>
                </a:solidFill>
              </a:rPr>
              <a:t>, связанных с функционированием средств запроса, формирования и проверки, которые используются в модели проведения процедуры аутентификации (например, прикладных процессов).</a:t>
            </a:r>
          </a:p>
        </p:txBody>
      </p:sp>
      <p:sp>
        <p:nvSpPr>
          <p:cNvPr id="86020" name="Rectangle 4"/>
          <p:cNvSpPr>
            <a:spLocks noChangeArrowheads="1"/>
          </p:cNvSpPr>
          <p:nvPr/>
        </p:nvSpPr>
        <p:spPr bwMode="auto">
          <a:xfrm>
            <a:off x="755650" y="857250"/>
            <a:ext cx="8388350" cy="40011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spcBef>
                <a:spcPts val="300"/>
              </a:spcBef>
              <a:buClr>
                <a:srgbClr val="FFFF00"/>
              </a:buClr>
              <a:buSzPct val="80000"/>
              <a:defRPr/>
            </a:pPr>
            <a:r>
              <a:rPr lang="ru-RU" sz="2600" b="1" i="1" dirty="0">
                <a:solidFill>
                  <a:srgbClr val="FF0000"/>
                </a:solidFill>
                <a:latin typeface="+mj-lt"/>
              </a:rPr>
              <a:t>2.2.3.5. Пример информационных потоков</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928688" y="5929313"/>
            <a:ext cx="8001000" cy="6159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000" b="1" dirty="0">
                <a:solidFill>
                  <a:srgbClr val="CC0000"/>
                </a:solidFill>
              </a:rPr>
              <a:t>Рис</a:t>
            </a:r>
            <a:r>
              <a:rPr lang="ru-RU" sz="2000" b="1" dirty="0" smtClean="0">
                <a:solidFill>
                  <a:srgbClr val="CC0000"/>
                </a:solidFill>
              </a:rPr>
              <a:t>. 3.9. </a:t>
            </a:r>
            <a:r>
              <a:rPr lang="ru-RU" sz="2000" b="1" dirty="0">
                <a:solidFill>
                  <a:srgbClr val="CC0000"/>
                </a:solidFill>
              </a:rPr>
              <a:t>Пример информационных потоков между функционально связанными службами (средствами)</a:t>
            </a:r>
          </a:p>
        </p:txBody>
      </p:sp>
      <p:sp>
        <p:nvSpPr>
          <p:cNvPr id="304131"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68612" name="Группа 98"/>
          <p:cNvGrpSpPr>
            <a:grpSpLocks/>
          </p:cNvGrpSpPr>
          <p:nvPr/>
        </p:nvGrpSpPr>
        <p:grpSpPr bwMode="auto">
          <a:xfrm>
            <a:off x="704850" y="628650"/>
            <a:ext cx="8215313" cy="5246688"/>
            <a:chOff x="714348" y="539750"/>
            <a:chExt cx="8215370" cy="5246704"/>
          </a:xfrm>
        </p:grpSpPr>
        <p:cxnSp>
          <p:nvCxnSpPr>
            <p:cNvPr id="68613" name="AutoShape 51"/>
            <p:cNvCxnSpPr>
              <a:cxnSpLocks noChangeShapeType="1"/>
            </p:cNvCxnSpPr>
            <p:nvPr/>
          </p:nvCxnSpPr>
          <p:spPr bwMode="auto">
            <a:xfrm rot="5400000">
              <a:off x="6429388" y="3857628"/>
              <a:ext cx="429422" cy="794"/>
            </a:xfrm>
            <a:prstGeom prst="straightConnector1">
              <a:avLst/>
            </a:prstGeom>
            <a:noFill/>
            <a:ln w="38100">
              <a:solidFill>
                <a:srgbClr val="7030A0"/>
              </a:solidFill>
              <a:round/>
              <a:headEnd type="none" w="med" len="lg"/>
              <a:tailEnd type="triangle" w="med" len="lg"/>
            </a:ln>
          </p:spPr>
        </p:cxnSp>
        <p:sp>
          <p:nvSpPr>
            <p:cNvPr id="68614" name="Oval 36"/>
            <p:cNvSpPr>
              <a:spLocks noChangeArrowheads="1"/>
            </p:cNvSpPr>
            <p:nvPr/>
          </p:nvSpPr>
          <p:spPr bwMode="auto">
            <a:xfrm>
              <a:off x="2170096" y="1239840"/>
              <a:ext cx="1795474" cy="869953"/>
            </a:xfrm>
            <a:prstGeom prst="ellipse">
              <a:avLst/>
            </a:prstGeom>
            <a:solidFill>
              <a:srgbClr val="CCFFCC"/>
            </a:solidFill>
            <a:ln w="38100">
              <a:solidFill>
                <a:srgbClr val="C00000"/>
              </a:solidFill>
              <a:round/>
              <a:headEnd/>
              <a:tailEnd/>
            </a:ln>
            <a:effectLst>
              <a:outerShdw blurRad="25400" dist="25400" dir="2700000" algn="ctr" rotWithShape="0">
                <a:srgbClr val="3399FF"/>
              </a:outerShdw>
            </a:effectLst>
          </p:spPr>
          <p:txBody>
            <a:bodyPr/>
            <a:lstStyle/>
            <a:p>
              <a:pPr>
                <a:defRPr/>
              </a:pPr>
              <a:endParaRPr lang="ru-RU">
                <a:solidFill>
                  <a:srgbClr val="000099"/>
                </a:solidFill>
              </a:endParaRPr>
            </a:p>
          </p:txBody>
        </p:sp>
        <p:sp>
          <p:nvSpPr>
            <p:cNvPr id="37925" name="Oval 37"/>
            <p:cNvSpPr>
              <a:spLocks noChangeArrowheads="1"/>
            </p:cNvSpPr>
            <p:nvPr/>
          </p:nvSpPr>
          <p:spPr bwMode="auto">
            <a:xfrm>
              <a:off x="2170096" y="2835282"/>
              <a:ext cx="1795474" cy="869953"/>
            </a:xfrm>
            <a:prstGeom prst="ellipse">
              <a:avLst/>
            </a:prstGeom>
            <a:solidFill>
              <a:schemeClr val="tx2">
                <a:lumMod val="20000"/>
                <a:lumOff val="80000"/>
              </a:schemeClr>
            </a:solidFill>
            <a:ln w="38100">
              <a:solidFill>
                <a:srgbClr val="7030A0"/>
              </a:solidFill>
              <a:round/>
              <a:headEnd/>
              <a:tailEnd/>
            </a:ln>
            <a:effectLst>
              <a:outerShdw blurRad="25400" dist="25400" dir="2700000" algn="ctr" rotWithShape="0">
                <a:srgbClr val="3399FF"/>
              </a:outerShdw>
            </a:effectLst>
          </p:spPr>
          <p:txBody>
            <a:bodyPr/>
            <a:lstStyle/>
            <a:p>
              <a:pPr>
                <a:defRPr/>
              </a:pPr>
              <a:endParaRPr lang="ru-RU">
                <a:solidFill>
                  <a:srgbClr val="000099"/>
                </a:solidFill>
              </a:endParaRPr>
            </a:p>
          </p:txBody>
        </p:sp>
        <p:sp>
          <p:nvSpPr>
            <p:cNvPr id="37926" name="Oval 38"/>
            <p:cNvSpPr>
              <a:spLocks noChangeArrowheads="1"/>
            </p:cNvSpPr>
            <p:nvPr/>
          </p:nvSpPr>
          <p:spPr bwMode="auto">
            <a:xfrm>
              <a:off x="5762633" y="2835282"/>
              <a:ext cx="1797062" cy="869953"/>
            </a:xfrm>
            <a:prstGeom prst="ellipse">
              <a:avLst/>
            </a:prstGeom>
            <a:solidFill>
              <a:schemeClr val="tx2">
                <a:lumMod val="20000"/>
                <a:lumOff val="80000"/>
              </a:schemeClr>
            </a:solidFill>
            <a:ln w="38100">
              <a:solidFill>
                <a:srgbClr val="7030A0"/>
              </a:solidFill>
              <a:round/>
              <a:headEnd/>
              <a:tailEnd/>
            </a:ln>
            <a:effectLst>
              <a:outerShdw blurRad="25400" dist="25400" dir="2700000" algn="ctr" rotWithShape="0">
                <a:srgbClr val="3399FF"/>
              </a:outerShdw>
            </a:effectLst>
          </p:spPr>
          <p:txBody>
            <a:bodyPr/>
            <a:lstStyle/>
            <a:p>
              <a:pPr>
                <a:defRPr/>
              </a:pPr>
              <a:endParaRPr lang="ru-RU">
                <a:solidFill>
                  <a:srgbClr val="000099"/>
                </a:solidFill>
              </a:endParaRPr>
            </a:p>
          </p:txBody>
        </p:sp>
        <p:sp>
          <p:nvSpPr>
            <p:cNvPr id="68617" name="Oval 39"/>
            <p:cNvSpPr>
              <a:spLocks noChangeArrowheads="1"/>
            </p:cNvSpPr>
            <p:nvPr/>
          </p:nvSpPr>
          <p:spPr bwMode="auto">
            <a:xfrm>
              <a:off x="5762633" y="1239840"/>
              <a:ext cx="1797062" cy="869953"/>
            </a:xfrm>
            <a:prstGeom prst="ellipse">
              <a:avLst/>
            </a:prstGeom>
            <a:solidFill>
              <a:srgbClr val="CCFFCC"/>
            </a:solidFill>
            <a:ln w="38100">
              <a:solidFill>
                <a:srgbClr val="C00000"/>
              </a:solidFill>
              <a:round/>
              <a:headEnd/>
              <a:tailEnd/>
            </a:ln>
            <a:effectLst>
              <a:outerShdw blurRad="25400" dist="25400" dir="2700000" algn="ctr" rotWithShape="0">
                <a:srgbClr val="3399FF"/>
              </a:outerShdw>
            </a:effectLst>
          </p:spPr>
          <p:txBody>
            <a:bodyPr/>
            <a:lstStyle/>
            <a:p>
              <a:pPr>
                <a:defRPr/>
              </a:pPr>
              <a:endParaRPr lang="ru-RU">
                <a:solidFill>
                  <a:srgbClr val="000099"/>
                </a:solidFill>
              </a:endParaRPr>
            </a:p>
          </p:txBody>
        </p:sp>
        <p:sp>
          <p:nvSpPr>
            <p:cNvPr id="68618" name="Oval 40"/>
            <p:cNvSpPr>
              <a:spLocks noChangeArrowheads="1"/>
            </p:cNvSpPr>
            <p:nvPr/>
          </p:nvSpPr>
          <p:spPr bwMode="auto">
            <a:xfrm>
              <a:off x="6761178" y="4430725"/>
              <a:ext cx="1397010" cy="688977"/>
            </a:xfrm>
            <a:prstGeom prst="ellipse">
              <a:avLst/>
            </a:prstGeom>
            <a:solidFill>
              <a:srgbClr val="CCECFF"/>
            </a:solidFill>
            <a:ln w="38100">
              <a:solidFill>
                <a:srgbClr val="009900"/>
              </a:solidFill>
              <a:round/>
              <a:headEnd/>
              <a:tailEnd/>
            </a:ln>
            <a:effectLst>
              <a:outerShdw blurRad="25400" dist="25400" dir="2700000" algn="tl" rotWithShape="0">
                <a:srgbClr val="3399FF"/>
              </a:outerShdw>
            </a:effectLst>
          </p:spPr>
          <p:txBody>
            <a:bodyPr/>
            <a:lstStyle/>
            <a:p>
              <a:pPr>
                <a:defRPr/>
              </a:pPr>
              <a:endParaRPr lang="ru-RU">
                <a:solidFill>
                  <a:srgbClr val="000099"/>
                </a:solidFill>
              </a:endParaRPr>
            </a:p>
          </p:txBody>
        </p:sp>
        <p:sp>
          <p:nvSpPr>
            <p:cNvPr id="68619" name="Oval 41"/>
            <p:cNvSpPr>
              <a:spLocks noChangeArrowheads="1"/>
            </p:cNvSpPr>
            <p:nvPr/>
          </p:nvSpPr>
          <p:spPr bwMode="auto">
            <a:xfrm>
              <a:off x="1570017" y="4430725"/>
              <a:ext cx="1398597" cy="688977"/>
            </a:xfrm>
            <a:prstGeom prst="ellipse">
              <a:avLst/>
            </a:prstGeom>
            <a:solidFill>
              <a:srgbClr val="CCECFF"/>
            </a:solidFill>
            <a:ln w="38100">
              <a:solidFill>
                <a:srgbClr val="009900"/>
              </a:solidFill>
              <a:round/>
              <a:headEnd/>
              <a:tailEnd/>
            </a:ln>
            <a:effectLst>
              <a:outerShdw blurRad="25400" dist="25400" dir="2700000" algn="tl" rotWithShape="0">
                <a:srgbClr val="3399FF"/>
              </a:outerShdw>
            </a:effectLst>
          </p:spPr>
          <p:txBody>
            <a:bodyPr/>
            <a:lstStyle/>
            <a:p>
              <a:pPr>
                <a:defRPr/>
              </a:pPr>
              <a:endParaRPr lang="ru-RU">
                <a:solidFill>
                  <a:srgbClr val="000099"/>
                </a:solidFill>
              </a:endParaRPr>
            </a:p>
          </p:txBody>
        </p:sp>
        <p:cxnSp>
          <p:nvCxnSpPr>
            <p:cNvPr id="68620" name="AutoShape 42"/>
            <p:cNvCxnSpPr>
              <a:cxnSpLocks noChangeShapeType="1"/>
              <a:stCxn id="37951" idx="2"/>
              <a:endCxn id="68614" idx="0"/>
            </p:cNvCxnSpPr>
            <p:nvPr/>
          </p:nvCxnSpPr>
          <p:spPr bwMode="auto">
            <a:xfrm rot="16200000" flipH="1">
              <a:off x="2856937" y="1029264"/>
              <a:ext cx="414499" cy="6973"/>
            </a:xfrm>
            <a:prstGeom prst="straightConnector1">
              <a:avLst/>
            </a:prstGeom>
            <a:noFill/>
            <a:ln w="38100">
              <a:solidFill>
                <a:srgbClr val="7030A0"/>
              </a:solidFill>
              <a:round/>
              <a:headEnd type="none" w="med" len="lg"/>
              <a:tailEnd type="triangle" w="med" len="lg"/>
            </a:ln>
          </p:spPr>
        </p:cxnSp>
        <p:cxnSp>
          <p:nvCxnSpPr>
            <p:cNvPr id="68621" name="AutoShape 43"/>
            <p:cNvCxnSpPr>
              <a:cxnSpLocks noChangeShapeType="1"/>
              <a:stCxn id="73" idx="2"/>
            </p:cNvCxnSpPr>
            <p:nvPr/>
          </p:nvCxnSpPr>
          <p:spPr bwMode="auto">
            <a:xfrm rot="5400000">
              <a:off x="6451599" y="1035053"/>
              <a:ext cx="419103" cy="1588"/>
            </a:xfrm>
            <a:prstGeom prst="straightConnector1">
              <a:avLst/>
            </a:prstGeom>
            <a:noFill/>
            <a:ln w="38100">
              <a:solidFill>
                <a:srgbClr val="7030A0"/>
              </a:solidFill>
              <a:round/>
              <a:headEnd type="none" w="med" len="lg"/>
              <a:tailEnd type="triangle" w="med" len="lg"/>
            </a:ln>
          </p:spPr>
        </p:cxnSp>
        <p:cxnSp>
          <p:nvCxnSpPr>
            <p:cNvPr id="68622" name="AutoShape 44"/>
            <p:cNvCxnSpPr>
              <a:cxnSpLocks noChangeShapeType="1"/>
            </p:cNvCxnSpPr>
            <p:nvPr/>
          </p:nvCxnSpPr>
          <p:spPr bwMode="auto">
            <a:xfrm>
              <a:off x="3067672" y="2110245"/>
              <a:ext cx="0" cy="725204"/>
            </a:xfrm>
            <a:prstGeom prst="straightConnector1">
              <a:avLst/>
            </a:prstGeom>
            <a:noFill/>
            <a:ln w="38100">
              <a:solidFill>
                <a:srgbClr val="7030A0"/>
              </a:solidFill>
              <a:round/>
              <a:headEnd type="none" w="med" len="lg"/>
              <a:tailEnd type="triangle" w="med" len="lg"/>
            </a:ln>
          </p:spPr>
        </p:cxnSp>
        <p:cxnSp>
          <p:nvCxnSpPr>
            <p:cNvPr id="68623" name="AutoShape 45"/>
            <p:cNvCxnSpPr>
              <a:cxnSpLocks noChangeShapeType="1"/>
            </p:cNvCxnSpPr>
            <p:nvPr/>
          </p:nvCxnSpPr>
          <p:spPr bwMode="auto">
            <a:xfrm>
              <a:off x="6660714" y="2110245"/>
              <a:ext cx="0" cy="725204"/>
            </a:xfrm>
            <a:prstGeom prst="straightConnector1">
              <a:avLst/>
            </a:prstGeom>
            <a:noFill/>
            <a:ln w="38100">
              <a:solidFill>
                <a:srgbClr val="7030A0"/>
              </a:solidFill>
              <a:round/>
              <a:headEnd type="none" w="med" len="lg"/>
              <a:tailEnd type="triangle" w="med" len="lg"/>
            </a:ln>
          </p:spPr>
        </p:cxnSp>
        <p:cxnSp>
          <p:nvCxnSpPr>
            <p:cNvPr id="68624" name="AutoShape 46"/>
            <p:cNvCxnSpPr>
              <a:cxnSpLocks noChangeShapeType="1"/>
            </p:cNvCxnSpPr>
            <p:nvPr/>
          </p:nvCxnSpPr>
          <p:spPr bwMode="auto">
            <a:xfrm flipH="1">
              <a:off x="2269219" y="3646533"/>
              <a:ext cx="299420" cy="784365"/>
            </a:xfrm>
            <a:prstGeom prst="straightConnector1">
              <a:avLst/>
            </a:prstGeom>
            <a:noFill/>
            <a:ln w="38100">
              <a:solidFill>
                <a:srgbClr val="7030A0"/>
              </a:solidFill>
              <a:round/>
              <a:headEnd type="none" w="med" len="lg"/>
              <a:tailEnd type="triangle" w="med" len="lg"/>
            </a:ln>
          </p:spPr>
        </p:cxnSp>
        <p:cxnSp>
          <p:nvCxnSpPr>
            <p:cNvPr id="68625" name="AutoShape 47"/>
            <p:cNvCxnSpPr>
              <a:cxnSpLocks noChangeShapeType="1"/>
            </p:cNvCxnSpPr>
            <p:nvPr/>
          </p:nvCxnSpPr>
          <p:spPr bwMode="auto">
            <a:xfrm>
              <a:off x="7159748" y="3646533"/>
              <a:ext cx="299420" cy="784365"/>
            </a:xfrm>
            <a:prstGeom prst="straightConnector1">
              <a:avLst/>
            </a:prstGeom>
            <a:noFill/>
            <a:ln w="38100">
              <a:solidFill>
                <a:srgbClr val="7030A0"/>
              </a:solidFill>
              <a:round/>
              <a:headEnd type="none" w="med" len="lg"/>
              <a:tailEnd type="triangle" w="med" len="lg"/>
            </a:ln>
          </p:spPr>
        </p:cxnSp>
        <p:cxnSp>
          <p:nvCxnSpPr>
            <p:cNvPr id="68626" name="AutoShape 48"/>
            <p:cNvCxnSpPr>
              <a:cxnSpLocks noChangeShapeType="1"/>
            </p:cNvCxnSpPr>
            <p:nvPr/>
          </p:nvCxnSpPr>
          <p:spPr bwMode="auto">
            <a:xfrm flipH="1">
              <a:off x="3167479" y="2308722"/>
              <a:ext cx="798454" cy="305349"/>
            </a:xfrm>
            <a:prstGeom prst="straightConnector1">
              <a:avLst/>
            </a:prstGeom>
            <a:noFill/>
            <a:ln w="38100">
              <a:solidFill>
                <a:srgbClr val="7030A0"/>
              </a:solidFill>
              <a:round/>
              <a:headEnd type="none" w="med" len="lg"/>
              <a:tailEnd type="triangle" w="med" len="lg"/>
            </a:ln>
          </p:spPr>
        </p:cxnSp>
        <p:cxnSp>
          <p:nvCxnSpPr>
            <p:cNvPr id="68627" name="AutoShape 49"/>
            <p:cNvCxnSpPr>
              <a:cxnSpLocks noChangeShapeType="1"/>
            </p:cNvCxnSpPr>
            <p:nvPr/>
          </p:nvCxnSpPr>
          <p:spPr bwMode="auto">
            <a:xfrm>
              <a:off x="5762454" y="2308722"/>
              <a:ext cx="798454" cy="305349"/>
            </a:xfrm>
            <a:prstGeom prst="straightConnector1">
              <a:avLst/>
            </a:prstGeom>
            <a:noFill/>
            <a:ln w="38100">
              <a:solidFill>
                <a:srgbClr val="7030A0"/>
              </a:solidFill>
              <a:round/>
              <a:headEnd type="none" w="med" len="lg"/>
              <a:tailEnd type="triangle" w="med" len="lg"/>
            </a:ln>
          </p:spPr>
        </p:cxnSp>
        <p:cxnSp>
          <p:nvCxnSpPr>
            <p:cNvPr id="68628" name="AutoShape 50"/>
            <p:cNvCxnSpPr>
              <a:cxnSpLocks noChangeShapeType="1"/>
            </p:cNvCxnSpPr>
            <p:nvPr/>
          </p:nvCxnSpPr>
          <p:spPr bwMode="auto">
            <a:xfrm rot="16200000" flipH="1">
              <a:off x="2886613" y="3886753"/>
              <a:ext cx="366248" cy="4130"/>
            </a:xfrm>
            <a:prstGeom prst="straightConnector1">
              <a:avLst/>
            </a:prstGeom>
            <a:noFill/>
            <a:ln w="38100">
              <a:solidFill>
                <a:srgbClr val="7030A0"/>
              </a:solidFill>
              <a:round/>
              <a:headEnd type="none" w="med" len="lg"/>
              <a:tailEnd type="triangle" w="med" len="lg"/>
            </a:ln>
          </p:spPr>
        </p:cxnSp>
        <p:cxnSp>
          <p:nvCxnSpPr>
            <p:cNvPr id="68629" name="AutoShape 52"/>
            <p:cNvCxnSpPr>
              <a:cxnSpLocks noChangeShapeType="1"/>
            </p:cNvCxnSpPr>
            <p:nvPr/>
          </p:nvCxnSpPr>
          <p:spPr bwMode="auto">
            <a:xfrm flipH="1">
              <a:off x="3167479" y="4661818"/>
              <a:ext cx="3393428" cy="636"/>
            </a:xfrm>
            <a:prstGeom prst="straightConnector1">
              <a:avLst/>
            </a:prstGeom>
            <a:noFill/>
            <a:ln w="38100">
              <a:solidFill>
                <a:srgbClr val="7030A0"/>
              </a:solidFill>
              <a:round/>
              <a:headEnd type="none" w="med" len="lg"/>
              <a:tailEnd type="triangle" w="med" len="lg"/>
            </a:ln>
          </p:spPr>
        </p:cxnSp>
        <p:cxnSp>
          <p:nvCxnSpPr>
            <p:cNvPr id="68630" name="AutoShape 53"/>
            <p:cNvCxnSpPr>
              <a:cxnSpLocks noChangeShapeType="1"/>
            </p:cNvCxnSpPr>
            <p:nvPr/>
          </p:nvCxnSpPr>
          <p:spPr bwMode="auto">
            <a:xfrm>
              <a:off x="3167479" y="4843119"/>
              <a:ext cx="3393428" cy="636"/>
            </a:xfrm>
            <a:prstGeom prst="straightConnector1">
              <a:avLst/>
            </a:prstGeom>
            <a:noFill/>
            <a:ln w="38100">
              <a:solidFill>
                <a:srgbClr val="7030A0"/>
              </a:solidFill>
              <a:round/>
              <a:headEnd type="none" w="med" len="lg"/>
              <a:tailEnd type="triangle" w="med" len="lg"/>
            </a:ln>
          </p:spPr>
        </p:cxnSp>
        <p:cxnSp>
          <p:nvCxnSpPr>
            <p:cNvPr id="68631" name="AutoShape 54"/>
            <p:cNvCxnSpPr>
              <a:cxnSpLocks noChangeShapeType="1"/>
              <a:stCxn id="37955" idx="2"/>
            </p:cNvCxnSpPr>
            <p:nvPr/>
          </p:nvCxnSpPr>
          <p:spPr bwMode="auto">
            <a:xfrm rot="16200000" flipH="1">
              <a:off x="1640079" y="2717582"/>
              <a:ext cx="461295" cy="598245"/>
            </a:xfrm>
            <a:prstGeom prst="bentConnector2">
              <a:avLst/>
            </a:prstGeom>
            <a:noFill/>
            <a:ln w="38100">
              <a:solidFill>
                <a:srgbClr val="7030A0"/>
              </a:solidFill>
              <a:miter lim="800000"/>
              <a:headEnd type="none" w="med" len="lg"/>
              <a:tailEnd type="triangle" w="med" len="lg"/>
            </a:ln>
          </p:spPr>
        </p:cxnSp>
        <p:cxnSp>
          <p:nvCxnSpPr>
            <p:cNvPr id="68632" name="AutoShape 55"/>
            <p:cNvCxnSpPr>
              <a:cxnSpLocks noChangeShapeType="1"/>
              <a:endCxn id="37960" idx="2"/>
            </p:cNvCxnSpPr>
            <p:nvPr/>
          </p:nvCxnSpPr>
          <p:spPr bwMode="auto">
            <a:xfrm rot="5400000" flipH="1" flipV="1">
              <a:off x="7509011" y="2836021"/>
              <a:ext cx="497874" cy="397949"/>
            </a:xfrm>
            <a:prstGeom prst="bentConnector3">
              <a:avLst>
                <a:gd name="adj1" fmla="val -88"/>
              </a:avLst>
            </a:prstGeom>
            <a:noFill/>
            <a:ln w="38100">
              <a:solidFill>
                <a:srgbClr val="7030A0"/>
              </a:solidFill>
              <a:miter lim="800000"/>
              <a:headEnd type="none" w="med" len="lg"/>
              <a:tailEnd type="triangle" w="med" len="lg"/>
            </a:ln>
          </p:spPr>
        </p:cxnSp>
        <p:sp>
          <p:nvSpPr>
            <p:cNvPr id="37944" name="Text Box 56"/>
            <p:cNvSpPr txBox="1">
              <a:spLocks noChangeArrowheads="1"/>
            </p:cNvSpPr>
            <p:nvPr/>
          </p:nvSpPr>
          <p:spPr bwMode="auto">
            <a:xfrm>
              <a:off x="928662" y="5143514"/>
              <a:ext cx="2822595" cy="571502"/>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2200"/>
                </a:lnSpc>
                <a:spcAft>
                  <a:spcPts val="0"/>
                </a:spcAft>
                <a:defRPr/>
              </a:pPr>
              <a:r>
                <a:rPr lang="ru-RU" sz="2000" dirty="0">
                  <a:solidFill>
                    <a:srgbClr val="333300"/>
                  </a:solidFill>
                  <a:latin typeface="+mn-lt"/>
                </a:rPr>
                <a:t>Претендент</a:t>
              </a:r>
            </a:p>
            <a:p>
              <a:pPr>
                <a:lnSpc>
                  <a:spcPts val="2200"/>
                </a:lnSpc>
                <a:spcAft>
                  <a:spcPts val="0"/>
                </a:spcAft>
                <a:defRPr/>
              </a:pPr>
              <a:r>
                <a:rPr lang="ru-RU" sz="1800" dirty="0">
                  <a:solidFill>
                    <a:srgbClr val="333300"/>
                  </a:solidFill>
                  <a:latin typeface="+mn-lt"/>
                </a:rPr>
                <a:t>(объект аутентификации)</a:t>
              </a:r>
            </a:p>
          </p:txBody>
        </p:sp>
        <p:sp>
          <p:nvSpPr>
            <p:cNvPr id="37945" name="Text Box 57"/>
            <p:cNvSpPr txBox="1">
              <a:spLocks noChangeArrowheads="1"/>
            </p:cNvSpPr>
            <p:nvPr/>
          </p:nvSpPr>
          <p:spPr bwMode="auto">
            <a:xfrm>
              <a:off x="5857884" y="5143514"/>
              <a:ext cx="3071834" cy="642940"/>
            </a:xfrm>
            <a:prstGeom prst="rect">
              <a:avLst/>
            </a:prstGeom>
            <a:noFill/>
            <a:ln w="38100">
              <a:noFill/>
              <a:miter lim="800000"/>
              <a:headEnd/>
              <a:tailEnd/>
            </a:ln>
            <a:effectLst>
              <a:outerShdw blurRad="12700" dist="12700" dir="2700000" algn="tl" rotWithShape="0">
                <a:srgbClr val="3399FF"/>
              </a:outerShdw>
            </a:effectLst>
          </p:spPr>
          <p:txBody>
            <a:bodyPr lIns="0" tIns="0" rIns="0" bIns="0"/>
            <a:lstStyle/>
            <a:p>
              <a:pPr>
                <a:lnSpc>
                  <a:spcPts val="2100"/>
                </a:lnSpc>
                <a:spcAft>
                  <a:spcPts val="0"/>
                </a:spcAft>
                <a:defRPr/>
              </a:pPr>
              <a:r>
                <a:rPr lang="ru-RU" sz="2000" dirty="0">
                  <a:solidFill>
                    <a:srgbClr val="333300"/>
                  </a:solidFill>
                  <a:latin typeface="+mn-lt"/>
                </a:rPr>
                <a:t>Проверяющая сторона</a:t>
              </a:r>
            </a:p>
            <a:p>
              <a:pPr>
                <a:lnSpc>
                  <a:spcPts val="2100"/>
                </a:lnSpc>
                <a:spcAft>
                  <a:spcPts val="0"/>
                </a:spcAft>
                <a:defRPr/>
              </a:pPr>
              <a:r>
                <a:rPr lang="ru-RU" sz="1800" dirty="0">
                  <a:solidFill>
                    <a:srgbClr val="333300"/>
                  </a:solidFill>
                  <a:latin typeface="+mn-lt"/>
                </a:rPr>
                <a:t>(субъект аутентификации)</a:t>
              </a:r>
            </a:p>
          </p:txBody>
        </p:sp>
        <p:sp>
          <p:nvSpPr>
            <p:cNvPr id="37946" name="Text Box 58"/>
            <p:cNvSpPr txBox="1">
              <a:spLocks noChangeArrowheads="1"/>
            </p:cNvSpPr>
            <p:nvPr/>
          </p:nvSpPr>
          <p:spPr bwMode="auto">
            <a:xfrm>
              <a:off x="2428860" y="1500191"/>
              <a:ext cx="1285884" cy="344488"/>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400" dirty="0">
                  <a:solidFill>
                    <a:srgbClr val="000099"/>
                  </a:solidFill>
                  <a:latin typeface="+mn-lt"/>
                </a:rPr>
                <a:t>Запрос</a:t>
              </a:r>
            </a:p>
          </p:txBody>
        </p:sp>
        <p:sp>
          <p:nvSpPr>
            <p:cNvPr id="37947" name="Text Box 59"/>
            <p:cNvSpPr txBox="1">
              <a:spLocks noChangeArrowheads="1"/>
            </p:cNvSpPr>
            <p:nvPr/>
          </p:nvSpPr>
          <p:spPr bwMode="auto">
            <a:xfrm>
              <a:off x="6000760" y="1500191"/>
              <a:ext cx="1357322" cy="344488"/>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400" dirty="0">
                  <a:solidFill>
                    <a:srgbClr val="000099"/>
                  </a:solidFill>
                  <a:latin typeface="+mn-lt"/>
                </a:rPr>
                <a:t>Запрос</a:t>
              </a:r>
            </a:p>
          </p:txBody>
        </p:sp>
        <p:sp>
          <p:nvSpPr>
            <p:cNvPr id="37948" name="Text Box 60"/>
            <p:cNvSpPr txBox="1">
              <a:spLocks noChangeArrowheads="1"/>
            </p:cNvSpPr>
            <p:nvPr/>
          </p:nvSpPr>
          <p:spPr bwMode="auto">
            <a:xfrm>
              <a:off x="2171683" y="3073408"/>
              <a:ext cx="1785950" cy="428626"/>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1800" dirty="0">
                  <a:solidFill>
                    <a:srgbClr val="000099"/>
                  </a:solidFill>
                  <a:latin typeface="+mn-lt"/>
                </a:rPr>
                <a:t>Формирование</a:t>
              </a:r>
            </a:p>
          </p:txBody>
        </p:sp>
        <p:sp>
          <p:nvSpPr>
            <p:cNvPr id="37949" name="Text Box 61"/>
            <p:cNvSpPr txBox="1">
              <a:spLocks noChangeArrowheads="1"/>
            </p:cNvSpPr>
            <p:nvPr/>
          </p:nvSpPr>
          <p:spPr bwMode="auto">
            <a:xfrm>
              <a:off x="5786446" y="3143258"/>
              <a:ext cx="1803413" cy="357189"/>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400" dirty="0">
                  <a:solidFill>
                    <a:srgbClr val="000099"/>
                  </a:solidFill>
                  <a:latin typeface="+mn-lt"/>
                </a:rPr>
                <a:t>Проверка</a:t>
              </a:r>
            </a:p>
          </p:txBody>
        </p:sp>
        <p:sp>
          <p:nvSpPr>
            <p:cNvPr id="37950" name="Text Box 62"/>
            <p:cNvSpPr txBox="1">
              <a:spLocks noChangeArrowheads="1"/>
            </p:cNvSpPr>
            <p:nvPr/>
          </p:nvSpPr>
          <p:spPr bwMode="auto">
            <a:xfrm>
              <a:off x="3857620" y="1643066"/>
              <a:ext cx="2000264" cy="1428754"/>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2100"/>
                </a:lnSpc>
                <a:spcAft>
                  <a:spcPts val="0"/>
                </a:spcAft>
                <a:defRPr/>
              </a:pPr>
              <a:r>
                <a:rPr lang="ru-RU" sz="2000" dirty="0">
                  <a:solidFill>
                    <a:srgbClr val="000099"/>
                  </a:solidFill>
                  <a:latin typeface="+mj-lt"/>
                </a:rPr>
                <a:t>Информация,</a:t>
              </a:r>
            </a:p>
            <a:p>
              <a:pPr>
                <a:lnSpc>
                  <a:spcPts val="2100"/>
                </a:lnSpc>
                <a:spcAft>
                  <a:spcPts val="0"/>
                </a:spcAft>
                <a:defRPr/>
              </a:pPr>
              <a:r>
                <a:rPr lang="ru-RU" sz="2000" dirty="0">
                  <a:solidFill>
                    <a:srgbClr val="000099"/>
                  </a:solidFill>
                  <a:latin typeface="+mj-lt"/>
                </a:rPr>
                <a:t>необходимая при</a:t>
              </a:r>
            </a:p>
            <a:p>
              <a:pPr>
                <a:lnSpc>
                  <a:spcPts val="2100"/>
                </a:lnSpc>
                <a:spcAft>
                  <a:spcPts val="0"/>
                </a:spcAft>
                <a:defRPr/>
              </a:pPr>
              <a:r>
                <a:rPr lang="ru-RU" sz="2000" dirty="0">
                  <a:solidFill>
                    <a:srgbClr val="000099"/>
                  </a:solidFill>
                  <a:latin typeface="+mj-lt"/>
                </a:rPr>
                <a:t>формировании</a:t>
              </a:r>
            </a:p>
            <a:p>
              <a:pPr>
                <a:lnSpc>
                  <a:spcPts val="2100"/>
                </a:lnSpc>
                <a:spcAft>
                  <a:spcPts val="0"/>
                </a:spcAft>
                <a:defRPr/>
              </a:pPr>
              <a:r>
                <a:rPr lang="ru-RU" sz="2000" dirty="0" smtClean="0">
                  <a:solidFill>
                    <a:srgbClr val="000099"/>
                  </a:solidFill>
                  <a:latin typeface="+mj-lt"/>
                </a:rPr>
                <a:t>ВИАУ </a:t>
              </a:r>
              <a:r>
                <a:rPr lang="ru-RU" sz="2000" dirty="0">
                  <a:solidFill>
                    <a:srgbClr val="000099"/>
                  </a:solidFill>
                  <a:latin typeface="+mj-lt"/>
                </a:rPr>
                <a:t>для обмена</a:t>
              </a:r>
            </a:p>
          </p:txBody>
        </p:sp>
        <p:sp>
          <p:nvSpPr>
            <p:cNvPr id="37951" name="Text Box 63"/>
            <p:cNvSpPr txBox="1">
              <a:spLocks noChangeArrowheads="1"/>
            </p:cNvSpPr>
            <p:nvPr/>
          </p:nvSpPr>
          <p:spPr bwMode="auto">
            <a:xfrm>
              <a:off x="2127233" y="539750"/>
              <a:ext cx="1866913" cy="285751"/>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2000"/>
                </a:lnSpc>
                <a:spcAft>
                  <a:spcPts val="0"/>
                </a:spcAft>
                <a:defRPr/>
              </a:pPr>
              <a:r>
                <a:rPr lang="ru-RU" sz="2000" dirty="0">
                  <a:solidFill>
                    <a:srgbClr val="000099"/>
                  </a:solidFill>
                  <a:latin typeface="+mj-lt"/>
                </a:rPr>
                <a:t>УИД, тип и т.д.</a:t>
              </a:r>
            </a:p>
          </p:txBody>
        </p:sp>
        <p:sp>
          <p:nvSpPr>
            <p:cNvPr id="37953" name="Text Box 65"/>
            <p:cNvSpPr txBox="1">
              <a:spLocks noChangeArrowheads="1"/>
            </p:cNvSpPr>
            <p:nvPr/>
          </p:nvSpPr>
          <p:spPr bwMode="auto">
            <a:xfrm>
              <a:off x="2500298" y="4000511"/>
              <a:ext cx="1357321" cy="452439"/>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000" dirty="0">
                  <a:solidFill>
                    <a:srgbClr val="000099"/>
                  </a:solidFill>
                  <a:latin typeface="+mj-lt"/>
                </a:rPr>
                <a:t>Состояние</a:t>
              </a:r>
            </a:p>
          </p:txBody>
        </p:sp>
        <p:sp>
          <p:nvSpPr>
            <p:cNvPr id="37954" name="Text Box 66"/>
            <p:cNvSpPr txBox="1">
              <a:spLocks noChangeArrowheads="1"/>
            </p:cNvSpPr>
            <p:nvPr/>
          </p:nvSpPr>
          <p:spPr bwMode="auto">
            <a:xfrm>
              <a:off x="6000760" y="4000511"/>
              <a:ext cx="1301759" cy="381001"/>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000" dirty="0">
                  <a:solidFill>
                    <a:srgbClr val="000099"/>
                  </a:solidFill>
                  <a:latin typeface="+mj-lt"/>
                </a:rPr>
                <a:t>Состояние</a:t>
              </a:r>
            </a:p>
          </p:txBody>
        </p:sp>
        <p:sp>
          <p:nvSpPr>
            <p:cNvPr id="37955" name="Text Box 67"/>
            <p:cNvSpPr txBox="1">
              <a:spLocks noChangeArrowheads="1"/>
            </p:cNvSpPr>
            <p:nvPr/>
          </p:nvSpPr>
          <p:spPr bwMode="auto">
            <a:xfrm>
              <a:off x="714348" y="1785942"/>
              <a:ext cx="1714512" cy="1000128"/>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1700"/>
                </a:lnSpc>
                <a:spcAft>
                  <a:spcPts val="0"/>
                </a:spcAft>
                <a:defRPr/>
              </a:pPr>
              <a:r>
                <a:rPr lang="ru-RU" sz="1800" dirty="0">
                  <a:solidFill>
                    <a:srgbClr val="000099"/>
                  </a:solidFill>
                  <a:latin typeface="+mn-lt"/>
                </a:rPr>
                <a:t>Уникальный параметр</a:t>
              </a:r>
            </a:p>
            <a:p>
              <a:pPr>
                <a:lnSpc>
                  <a:spcPts val="1700"/>
                </a:lnSpc>
                <a:spcAft>
                  <a:spcPts val="0"/>
                </a:spcAft>
                <a:defRPr/>
              </a:pPr>
              <a:r>
                <a:rPr lang="ru-RU" sz="1800" dirty="0">
                  <a:solidFill>
                    <a:srgbClr val="000099"/>
                  </a:solidFill>
                  <a:latin typeface="+mn-lt"/>
                </a:rPr>
                <a:t>проверяющей стороны</a:t>
              </a:r>
            </a:p>
          </p:txBody>
        </p:sp>
        <p:sp>
          <p:nvSpPr>
            <p:cNvPr id="37956" name="Text Box 68"/>
            <p:cNvSpPr txBox="1">
              <a:spLocks noChangeArrowheads="1"/>
            </p:cNvSpPr>
            <p:nvPr/>
          </p:nvSpPr>
          <p:spPr bwMode="auto">
            <a:xfrm>
              <a:off x="1785918" y="4540262"/>
              <a:ext cx="998544" cy="511177"/>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1800"/>
                </a:lnSpc>
                <a:spcAft>
                  <a:spcPts val="0"/>
                </a:spcAft>
                <a:defRPr/>
              </a:pPr>
              <a:r>
                <a:rPr lang="ru-RU" sz="2000" dirty="0">
                  <a:solidFill>
                    <a:srgbClr val="000099"/>
                  </a:solidFill>
                  <a:latin typeface="+mj-lt"/>
                </a:rPr>
                <a:t>Модуль</a:t>
              </a:r>
            </a:p>
            <a:p>
              <a:pPr>
                <a:lnSpc>
                  <a:spcPts val="1800"/>
                </a:lnSpc>
                <a:spcAft>
                  <a:spcPts val="0"/>
                </a:spcAft>
                <a:defRPr/>
              </a:pPr>
              <a:r>
                <a:rPr lang="ru-RU" sz="2000" dirty="0">
                  <a:solidFill>
                    <a:srgbClr val="000099"/>
                  </a:solidFill>
                  <a:latin typeface="+mj-lt"/>
                </a:rPr>
                <a:t>связи</a:t>
              </a:r>
            </a:p>
          </p:txBody>
        </p:sp>
        <p:sp>
          <p:nvSpPr>
            <p:cNvPr id="37957" name="Text Box 69"/>
            <p:cNvSpPr txBox="1">
              <a:spLocks noChangeArrowheads="1"/>
            </p:cNvSpPr>
            <p:nvPr/>
          </p:nvSpPr>
          <p:spPr bwMode="auto">
            <a:xfrm>
              <a:off x="6972316" y="4540262"/>
              <a:ext cx="998545" cy="511177"/>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1800"/>
                </a:lnSpc>
                <a:spcAft>
                  <a:spcPts val="0"/>
                </a:spcAft>
                <a:defRPr/>
              </a:pPr>
              <a:r>
                <a:rPr lang="ru-RU" sz="2000" dirty="0">
                  <a:solidFill>
                    <a:srgbClr val="000099"/>
                  </a:solidFill>
                  <a:latin typeface="+mj-lt"/>
                </a:rPr>
                <a:t>Модуль</a:t>
              </a:r>
            </a:p>
            <a:p>
              <a:pPr>
                <a:lnSpc>
                  <a:spcPts val="1800"/>
                </a:lnSpc>
                <a:spcAft>
                  <a:spcPts val="0"/>
                </a:spcAft>
                <a:defRPr/>
              </a:pPr>
              <a:r>
                <a:rPr lang="ru-RU" sz="2000" dirty="0">
                  <a:solidFill>
                    <a:srgbClr val="000099"/>
                  </a:solidFill>
                  <a:latin typeface="+mj-lt"/>
                </a:rPr>
                <a:t>связи</a:t>
              </a:r>
            </a:p>
          </p:txBody>
        </p:sp>
        <p:sp>
          <p:nvSpPr>
            <p:cNvPr id="37958" name="Text Box 70"/>
            <p:cNvSpPr txBox="1">
              <a:spLocks noChangeArrowheads="1"/>
            </p:cNvSpPr>
            <p:nvPr/>
          </p:nvSpPr>
          <p:spPr bwMode="auto">
            <a:xfrm>
              <a:off x="1000100" y="3857635"/>
              <a:ext cx="1462098" cy="500065"/>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2000"/>
                </a:lnSpc>
                <a:spcAft>
                  <a:spcPts val="0"/>
                </a:spcAft>
                <a:defRPr/>
              </a:pPr>
              <a:r>
                <a:rPr lang="ru-RU" sz="2000" dirty="0" smtClean="0">
                  <a:solidFill>
                    <a:srgbClr val="000099"/>
                  </a:solidFill>
                  <a:latin typeface="+mj-lt"/>
                </a:rPr>
                <a:t>ВИАУ </a:t>
              </a:r>
              <a:r>
                <a:rPr lang="ru-RU" sz="2000" dirty="0">
                  <a:solidFill>
                    <a:srgbClr val="000099"/>
                  </a:solidFill>
                  <a:latin typeface="+mj-lt"/>
                </a:rPr>
                <a:t>для обмена</a:t>
              </a:r>
            </a:p>
          </p:txBody>
        </p:sp>
        <p:sp>
          <p:nvSpPr>
            <p:cNvPr id="37959" name="Text Box 71"/>
            <p:cNvSpPr txBox="1">
              <a:spLocks noChangeArrowheads="1"/>
            </p:cNvSpPr>
            <p:nvPr/>
          </p:nvSpPr>
          <p:spPr bwMode="auto">
            <a:xfrm>
              <a:off x="7215206" y="3786198"/>
              <a:ext cx="1449397" cy="642939"/>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ct val="72000"/>
                </a:lnSpc>
                <a:spcAft>
                  <a:spcPts val="1000"/>
                </a:spcAft>
                <a:defRPr/>
              </a:pPr>
              <a:r>
                <a:rPr lang="ru-RU" sz="2000" dirty="0" smtClean="0">
                  <a:solidFill>
                    <a:srgbClr val="000099"/>
                  </a:solidFill>
                  <a:latin typeface="+mj-lt"/>
                </a:rPr>
                <a:t>ВИАУ </a:t>
              </a:r>
              <a:r>
                <a:rPr lang="ru-RU" sz="2000" dirty="0">
                  <a:solidFill>
                    <a:srgbClr val="000099"/>
                  </a:solidFill>
                  <a:latin typeface="+mj-lt"/>
                </a:rPr>
                <a:t>для обмена</a:t>
              </a:r>
            </a:p>
          </p:txBody>
        </p:sp>
        <p:sp>
          <p:nvSpPr>
            <p:cNvPr id="37960" name="Text Box 72"/>
            <p:cNvSpPr txBox="1">
              <a:spLocks noChangeArrowheads="1"/>
            </p:cNvSpPr>
            <p:nvPr/>
          </p:nvSpPr>
          <p:spPr bwMode="auto">
            <a:xfrm>
              <a:off x="7000892" y="2286005"/>
              <a:ext cx="1911363" cy="500065"/>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1700"/>
                </a:lnSpc>
                <a:spcAft>
                  <a:spcPts val="0"/>
                </a:spcAft>
                <a:defRPr/>
              </a:pPr>
              <a:r>
                <a:rPr lang="ru-RU" sz="1800" dirty="0">
                  <a:solidFill>
                    <a:srgbClr val="000099"/>
                  </a:solidFill>
                  <a:latin typeface="+mn-lt"/>
                </a:rPr>
                <a:t>Подтверждённая</a:t>
              </a:r>
            </a:p>
            <a:p>
              <a:pPr>
                <a:lnSpc>
                  <a:spcPts val="1700"/>
                </a:lnSpc>
                <a:spcAft>
                  <a:spcPts val="0"/>
                </a:spcAft>
                <a:defRPr/>
              </a:pPr>
              <a:r>
                <a:rPr lang="ru-RU" sz="1800" dirty="0">
                  <a:solidFill>
                    <a:srgbClr val="000099"/>
                  </a:solidFill>
                  <a:latin typeface="+mn-lt"/>
                </a:rPr>
                <a:t>подлинность</a:t>
              </a:r>
            </a:p>
          </p:txBody>
        </p:sp>
        <p:sp>
          <p:nvSpPr>
            <p:cNvPr id="73" name="Text Box 63"/>
            <p:cNvSpPr txBox="1">
              <a:spLocks noChangeArrowheads="1"/>
            </p:cNvSpPr>
            <p:nvPr/>
          </p:nvSpPr>
          <p:spPr bwMode="auto">
            <a:xfrm>
              <a:off x="5772158" y="539750"/>
              <a:ext cx="1778012" cy="285751"/>
            </a:xfrm>
            <a:prstGeom prst="rect">
              <a:avLst/>
            </a:prstGeom>
            <a:noFill/>
            <a:ln w="38100">
              <a:noFill/>
              <a:miter lim="800000"/>
              <a:headEnd/>
              <a:tailEnd/>
            </a:ln>
            <a:effectLst>
              <a:outerShdw blurRad="12700" dist="12700" dir="2700000" algn="tl" rotWithShape="0">
                <a:srgbClr val="3399FF"/>
              </a:outerShdw>
            </a:effectLst>
          </p:spPr>
          <p:txBody>
            <a:bodyPr lIns="0" tIns="0" rIns="0" bIns="0" anchor="ctr" anchorCtr="1"/>
            <a:lstStyle/>
            <a:p>
              <a:pPr>
                <a:lnSpc>
                  <a:spcPts val="2000"/>
                </a:lnSpc>
                <a:spcAft>
                  <a:spcPts val="0"/>
                </a:spcAft>
                <a:defRPr/>
              </a:pPr>
              <a:r>
                <a:rPr lang="ru-RU" sz="2000" dirty="0">
                  <a:solidFill>
                    <a:srgbClr val="000099"/>
                  </a:solidFill>
                  <a:latin typeface="+mj-lt"/>
                </a:rPr>
                <a:t>УИД, тип и т.д.</a:t>
              </a:r>
            </a:p>
          </p:txBody>
        </p:sp>
      </p:gr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01000" cy="5037341"/>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defRPr/>
            </a:pPr>
            <a:r>
              <a:rPr lang="ru-RU" i="1" dirty="0">
                <a:solidFill>
                  <a:srgbClr val="FF0066"/>
                </a:solidFill>
              </a:rPr>
              <a:t>В этом примере представленная служба запросов </a:t>
            </a:r>
            <a:r>
              <a:rPr lang="ru-RU" dirty="0">
                <a:solidFill>
                  <a:srgbClr val="000099"/>
                </a:solidFill>
              </a:rPr>
              <a:t>используется, и претендентом, и проверяющей стороной. Но на практике, как правило, эта служба используется только одной из этих взаимодействующих сторон, либо не используется ни одной. Несмотря на то, что имеют место информационные потоки между службами (средствами) формирования и проверки, ни одна из этих служб не предназначена для использования модулей связи.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00" cy="465358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buClr>
                <a:srgbClr val="FF0066"/>
              </a:buClr>
              <a:buSzPct val="80000"/>
              <a:buFont typeface="Wingdings" pitchFamily="2" charset="2"/>
              <a:buNone/>
              <a:defRPr/>
            </a:pPr>
            <a:r>
              <a:rPr lang="ru-RU" sz="2600" i="1" dirty="0">
                <a:solidFill>
                  <a:srgbClr val="FF0066"/>
                </a:solidFill>
              </a:rPr>
              <a:t>Способы </a:t>
            </a:r>
            <a:r>
              <a:rPr lang="ru-RU" sz="2600" i="1" dirty="0" smtClean="0">
                <a:solidFill>
                  <a:srgbClr val="FF0066"/>
                </a:solidFill>
              </a:rPr>
              <a:t>аутентификации </a:t>
            </a:r>
            <a:r>
              <a:rPr lang="ru-RU" sz="2600" dirty="0" smtClean="0">
                <a:solidFill>
                  <a:srgbClr val="000099"/>
                </a:solidFill>
              </a:rPr>
              <a:t>(СПАУ) </a:t>
            </a:r>
            <a:r>
              <a:rPr lang="ru-RU" sz="2600" dirty="0">
                <a:solidFill>
                  <a:srgbClr val="000099"/>
                </a:solidFill>
              </a:rPr>
              <a:t>могут основываться на принципах </a:t>
            </a:r>
            <a:r>
              <a:rPr lang="en-US" sz="2600" i="1" dirty="0">
                <a:solidFill>
                  <a:srgbClr val="000099"/>
                </a:solidFill>
              </a:rPr>
              <a:t>a</a:t>
            </a:r>
            <a:r>
              <a:rPr lang="ru-RU" sz="2600" i="1" dirty="0">
                <a:solidFill>
                  <a:srgbClr val="000099"/>
                </a:solidFill>
              </a:rPr>
              <a:t>)</a:t>
            </a:r>
            <a:r>
              <a:rPr lang="ru-RU" sz="2600" dirty="0">
                <a:solidFill>
                  <a:srgbClr val="000099"/>
                </a:solidFill>
              </a:rPr>
              <a:t>, </a:t>
            </a:r>
            <a:r>
              <a:rPr lang="en-US" sz="2600" i="1" dirty="0">
                <a:solidFill>
                  <a:srgbClr val="000099"/>
                </a:solidFill>
              </a:rPr>
              <a:t>d</a:t>
            </a:r>
            <a:r>
              <a:rPr lang="ru-RU" sz="2600" i="1" dirty="0">
                <a:solidFill>
                  <a:srgbClr val="000099"/>
                </a:solidFill>
              </a:rPr>
              <a:t>)</a:t>
            </a:r>
            <a:r>
              <a:rPr lang="ru-RU" sz="2600" dirty="0">
                <a:solidFill>
                  <a:srgbClr val="000099"/>
                </a:solidFill>
              </a:rPr>
              <a:t> и </a:t>
            </a:r>
            <a:r>
              <a:rPr lang="en-US" sz="2600" i="1" dirty="0">
                <a:solidFill>
                  <a:srgbClr val="000099"/>
                </a:solidFill>
              </a:rPr>
              <a:t>e</a:t>
            </a:r>
            <a:r>
              <a:rPr lang="ru-RU" sz="2600" i="1" dirty="0">
                <a:solidFill>
                  <a:srgbClr val="000099"/>
                </a:solidFill>
              </a:rPr>
              <a:t>)</a:t>
            </a:r>
            <a:r>
              <a:rPr lang="ru-RU" sz="2600" dirty="0">
                <a:solidFill>
                  <a:srgbClr val="000099"/>
                </a:solidFill>
              </a:rPr>
              <a:t>. Принцип </a:t>
            </a:r>
            <a:r>
              <a:rPr lang="en-US" sz="2600" i="1" dirty="0">
                <a:solidFill>
                  <a:srgbClr val="000099"/>
                </a:solidFill>
              </a:rPr>
              <a:t>d</a:t>
            </a:r>
            <a:r>
              <a:rPr lang="ru-RU" sz="2600" i="1" dirty="0">
                <a:solidFill>
                  <a:srgbClr val="000099"/>
                </a:solidFill>
              </a:rPr>
              <a:t>)</a:t>
            </a:r>
            <a:r>
              <a:rPr lang="ru-RU" sz="2600" dirty="0">
                <a:solidFill>
                  <a:srgbClr val="000099"/>
                </a:solidFill>
              </a:rPr>
              <a:t> предусматривает использование ДТС, но такие способы, в конечном счете, будут зависеть от принципов </a:t>
            </a:r>
            <a:r>
              <a:rPr lang="en-US" sz="2600" i="1" dirty="0">
                <a:solidFill>
                  <a:srgbClr val="000099"/>
                </a:solidFill>
              </a:rPr>
              <a:t>a</a:t>
            </a:r>
            <a:r>
              <a:rPr lang="ru-RU" sz="2600" i="1" dirty="0">
                <a:solidFill>
                  <a:srgbClr val="000099"/>
                </a:solidFill>
              </a:rPr>
              <a:t>) </a:t>
            </a:r>
            <a:r>
              <a:rPr lang="ru-RU" sz="2600" dirty="0">
                <a:solidFill>
                  <a:srgbClr val="000099"/>
                </a:solidFill>
              </a:rPr>
              <a:t>или </a:t>
            </a:r>
            <a:r>
              <a:rPr lang="en-US" sz="2600" i="1" dirty="0">
                <a:solidFill>
                  <a:srgbClr val="000099"/>
                </a:solidFill>
              </a:rPr>
              <a:t>e</a:t>
            </a:r>
            <a:r>
              <a:rPr lang="ru-RU" sz="2600" i="1" dirty="0">
                <a:solidFill>
                  <a:srgbClr val="000099"/>
                </a:solidFill>
              </a:rPr>
              <a:t>)</a:t>
            </a:r>
            <a:r>
              <a:rPr lang="ru-RU" sz="2600" dirty="0">
                <a:solidFill>
                  <a:srgbClr val="000099"/>
                </a:solidFill>
              </a:rPr>
              <a:t>. С другой стороны, в открытых системах процедура аутентификации удалённых объектов очень часто основана на принципе </a:t>
            </a:r>
            <a:r>
              <a:rPr lang="en-US" sz="2600" i="1" dirty="0">
                <a:solidFill>
                  <a:srgbClr val="000099"/>
                </a:solidFill>
              </a:rPr>
              <a:t>a</a:t>
            </a:r>
            <a:r>
              <a:rPr lang="ru-RU" sz="2600" i="1" dirty="0">
                <a:solidFill>
                  <a:srgbClr val="000099"/>
                </a:solidFill>
              </a:rPr>
              <a:t>)</a:t>
            </a:r>
            <a:r>
              <a:rPr lang="ru-RU" sz="2600" dirty="0">
                <a:solidFill>
                  <a:srgbClr val="000099"/>
                </a:solidFill>
              </a:rPr>
              <a:t>, то есть на использовании </a:t>
            </a:r>
            <a:r>
              <a:rPr lang="ru-RU" sz="2600" i="1" dirty="0">
                <a:solidFill>
                  <a:srgbClr val="FF0066"/>
                </a:solidFill>
              </a:rPr>
              <a:t>секретных последовательностей символов </a:t>
            </a:r>
            <a:r>
              <a:rPr lang="ru-RU" sz="2600" dirty="0">
                <a:solidFill>
                  <a:srgbClr val="000099"/>
                </a:solidFill>
              </a:rPr>
              <a:t>(</a:t>
            </a:r>
            <a:r>
              <a:rPr lang="ru-RU" sz="2600" dirty="0" smtClean="0">
                <a:solidFill>
                  <a:srgbClr val="000099"/>
                </a:solidFill>
              </a:rPr>
              <a:t>СПС, </a:t>
            </a:r>
            <a:r>
              <a:rPr lang="fr-FR" sz="2600" i="1" dirty="0" smtClean="0">
                <a:solidFill>
                  <a:srgbClr val="000099"/>
                </a:solidFill>
              </a:rPr>
              <a:t>secrets</a:t>
            </a:r>
            <a:r>
              <a:rPr lang="ru-RU" sz="2600" dirty="0" smtClean="0">
                <a:solidFill>
                  <a:srgbClr val="000099"/>
                </a:solidFill>
              </a:rPr>
              <a:t>) </a:t>
            </a:r>
            <a:r>
              <a:rPr lang="ru-RU" sz="2600" dirty="0">
                <a:solidFill>
                  <a:srgbClr val="000099"/>
                </a:solidFill>
              </a:rPr>
              <a:t>в форме ключа или пароля.</a:t>
            </a:r>
          </a:p>
        </p:txBody>
      </p:sp>
      <p:sp>
        <p:nvSpPr>
          <p:cNvPr id="86020" name="Rectangle 4"/>
          <p:cNvSpPr>
            <a:spLocks noChangeArrowheads="1"/>
          </p:cNvSpPr>
          <p:nvPr/>
        </p:nvSpPr>
        <p:spPr bwMode="auto">
          <a:xfrm>
            <a:off x="755650" y="717550"/>
            <a:ext cx="8388350" cy="82073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en-US" sz="3200" b="1" i="1" dirty="0">
                <a:solidFill>
                  <a:srgbClr val="FF3300"/>
                </a:solidFill>
                <a:latin typeface="Arial" charset="0"/>
              </a:rPr>
              <a:t>III. </a:t>
            </a:r>
            <a:r>
              <a:rPr lang="ru-RU" sz="3200" b="1" i="1" dirty="0">
                <a:solidFill>
                  <a:srgbClr val="FF3300"/>
                </a:solidFill>
                <a:latin typeface="Arial" charset="0"/>
              </a:rPr>
              <a:t>Свойства способов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828800"/>
            <a:ext cx="8001000" cy="4270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buClr>
                <a:srgbClr val="FF0066"/>
              </a:buClr>
              <a:buSzPct val="80000"/>
              <a:buFont typeface="Wingdings" pitchFamily="2" charset="2"/>
              <a:buNone/>
              <a:defRPr/>
            </a:pPr>
            <a:r>
              <a:rPr lang="ru-RU" sz="3200" i="1" dirty="0">
                <a:solidFill>
                  <a:srgbClr val="FF0066"/>
                </a:solidFill>
              </a:rPr>
              <a:t>Аутентификация удалённых объектов </a:t>
            </a:r>
            <a:r>
              <a:rPr lang="ru-RU" sz="3200" dirty="0">
                <a:solidFill>
                  <a:srgbClr val="000099"/>
                </a:solidFill>
              </a:rPr>
              <a:t>очень часто основана на использовании СПС, которые имеют форму ключа или пароля. Процедура аутентификации влечёт за собой обязательную демонстрацию знания СПС. Методы такой демонстрации (показа) делятся на две обширные категории:</a:t>
            </a:r>
            <a:endParaRPr lang="ru-RU" sz="3000" dirty="0">
              <a:solidFill>
                <a:srgbClr val="000099"/>
              </a:solidFill>
            </a:endParaRPr>
          </a:p>
        </p:txBody>
      </p:sp>
      <p:sp>
        <p:nvSpPr>
          <p:cNvPr id="86020" name="Rectangle 4"/>
          <p:cNvSpPr>
            <a:spLocks noChangeArrowheads="1"/>
          </p:cNvSpPr>
          <p:nvPr/>
        </p:nvSpPr>
        <p:spPr bwMode="auto">
          <a:xfrm>
            <a:off x="755650" y="679450"/>
            <a:ext cx="8388350" cy="82073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a:solidFill>
                  <a:srgbClr val="FF3300"/>
                </a:solidFill>
                <a:latin typeface="Arial" charset="0"/>
              </a:rPr>
              <a:t>3.1. Симметричные/асимметричные методы аутентификации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162050"/>
            <a:ext cx="8001000" cy="514191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9750" indent="-539750" algn="l">
              <a:lnSpc>
                <a:spcPts val="4000"/>
              </a:lnSpc>
              <a:spcBef>
                <a:spcPts val="100"/>
              </a:spcBef>
              <a:buClr>
                <a:srgbClr val="FF0066"/>
              </a:buClr>
              <a:buSzPct val="80000"/>
              <a:buFont typeface="Wingdings" pitchFamily="2" charset="2"/>
              <a:buChar char="q"/>
              <a:defRPr/>
            </a:pPr>
            <a:r>
              <a:rPr lang="ru-RU" sz="3600" i="1" dirty="0">
                <a:solidFill>
                  <a:srgbClr val="FF0066"/>
                </a:solidFill>
              </a:rPr>
              <a:t>симметричные методы</a:t>
            </a:r>
            <a:r>
              <a:rPr lang="ru-RU" sz="3600" dirty="0">
                <a:solidFill>
                  <a:srgbClr val="000099"/>
                </a:solidFill>
              </a:rPr>
              <a:t>, при которых обе взаимодействующие стороны </a:t>
            </a:r>
            <a:r>
              <a:rPr lang="ru-RU" sz="3600" dirty="0" smtClean="0">
                <a:solidFill>
                  <a:srgbClr val="000099"/>
                </a:solidFill>
              </a:rPr>
              <a:t>используют </a:t>
            </a:r>
            <a:r>
              <a:rPr lang="ru-RU" sz="3600" dirty="0">
                <a:solidFill>
                  <a:srgbClr val="000099"/>
                </a:solidFill>
              </a:rPr>
              <a:t>общую </a:t>
            </a:r>
            <a:r>
              <a:rPr lang="ru-RU" sz="3600" dirty="0" smtClean="0">
                <a:solidFill>
                  <a:srgbClr val="000099"/>
                </a:solidFill>
              </a:rPr>
              <a:t>ВИАУ совместно;</a:t>
            </a:r>
            <a:endParaRPr lang="ru-RU" sz="3600" dirty="0">
              <a:solidFill>
                <a:srgbClr val="000099"/>
              </a:solidFill>
            </a:endParaRPr>
          </a:p>
          <a:p>
            <a:pPr marL="539750" indent="-539750" algn="l">
              <a:lnSpc>
                <a:spcPts val="4000"/>
              </a:lnSpc>
              <a:spcBef>
                <a:spcPts val="100"/>
              </a:spcBef>
              <a:buClr>
                <a:srgbClr val="FF0066"/>
              </a:buClr>
              <a:buSzPct val="80000"/>
              <a:buFont typeface="Wingdings" pitchFamily="2" charset="2"/>
              <a:buChar char="q"/>
              <a:defRPr/>
            </a:pPr>
            <a:r>
              <a:rPr lang="ru-RU" sz="3600" i="1" dirty="0">
                <a:solidFill>
                  <a:srgbClr val="FF0066"/>
                </a:solidFill>
              </a:rPr>
              <a:t>асимметричные методы</a:t>
            </a:r>
            <a:r>
              <a:rPr lang="ru-RU" sz="3600" dirty="0">
                <a:solidFill>
                  <a:srgbClr val="000099"/>
                </a:solidFill>
              </a:rPr>
              <a:t>, при которых не вся </a:t>
            </a:r>
            <a:r>
              <a:rPr lang="ru-RU" sz="3600" dirty="0" smtClean="0">
                <a:solidFill>
                  <a:srgbClr val="000099"/>
                </a:solidFill>
              </a:rPr>
              <a:t>ВИАУ </a:t>
            </a:r>
            <a:r>
              <a:rPr lang="ru-RU" sz="3600" dirty="0">
                <a:solidFill>
                  <a:srgbClr val="000099"/>
                </a:solidFill>
              </a:rPr>
              <a:t>используется обеими взаимодействующими сторонами совместно.</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8688" y="1000125"/>
            <a:ext cx="8001000" cy="147796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3200" dirty="0">
                <a:solidFill>
                  <a:srgbClr val="000099"/>
                </a:solidFill>
              </a:rPr>
              <a:t>Примерами элементов, содержащихся в записях таблицы аутентификации, могут быть:</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2571750"/>
            <a:ext cx="8001000" cy="329565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500"/>
              </a:lnSpc>
              <a:spcBef>
                <a:spcPts val="300"/>
              </a:spcBef>
              <a:buClr>
                <a:srgbClr val="FF0066"/>
              </a:buClr>
              <a:buSzPct val="80000"/>
              <a:buFont typeface="Wingdings" pitchFamily="2" charset="2"/>
              <a:buChar char="q"/>
              <a:defRPr/>
            </a:pPr>
            <a:r>
              <a:rPr lang="ru-RU" dirty="0">
                <a:solidFill>
                  <a:srgbClr val="000099"/>
                </a:solidFill>
              </a:rPr>
              <a:t>уникальная особенность участника информационного взаимодействия;</a:t>
            </a:r>
          </a:p>
          <a:p>
            <a:pPr marL="360363" indent="-360363" algn="l">
              <a:lnSpc>
                <a:spcPts val="3500"/>
              </a:lnSpc>
              <a:spcBef>
                <a:spcPts val="300"/>
              </a:spcBef>
              <a:buClr>
                <a:srgbClr val="FF0066"/>
              </a:buClr>
              <a:buSzPct val="80000"/>
              <a:buFont typeface="Wingdings" pitchFamily="2" charset="2"/>
              <a:buChar char="q"/>
              <a:defRPr/>
            </a:pPr>
            <a:r>
              <a:rPr lang="ru-RU" dirty="0">
                <a:solidFill>
                  <a:srgbClr val="000099"/>
                </a:solidFill>
              </a:rPr>
              <a:t>проверочная </a:t>
            </a:r>
            <a:r>
              <a:rPr lang="ru-RU" dirty="0" smtClean="0">
                <a:solidFill>
                  <a:srgbClr val="000099"/>
                </a:solidFill>
              </a:rPr>
              <a:t>ВИАУ </a:t>
            </a:r>
            <a:r>
              <a:rPr lang="ru-RU" dirty="0">
                <a:solidFill>
                  <a:srgbClr val="000099"/>
                </a:solidFill>
              </a:rPr>
              <a:t>(пароль, секретный ключ или открытый ключ);</a:t>
            </a:r>
          </a:p>
          <a:p>
            <a:pPr marL="360363" indent="-360363" algn="l">
              <a:lnSpc>
                <a:spcPts val="3500"/>
              </a:lnSpc>
              <a:spcBef>
                <a:spcPts val="300"/>
              </a:spcBef>
              <a:buClr>
                <a:srgbClr val="FF0066"/>
              </a:buClr>
              <a:buSzPct val="80000"/>
              <a:buFont typeface="Wingdings" pitchFamily="2" charset="2"/>
              <a:buChar char="q"/>
              <a:defRPr/>
            </a:pPr>
            <a:r>
              <a:rPr lang="ru-RU" dirty="0">
                <a:solidFill>
                  <a:srgbClr val="000099"/>
                </a:solidFill>
              </a:rPr>
              <a:t>время действия записи;</a:t>
            </a:r>
          </a:p>
          <a:p>
            <a:pPr marL="360363" indent="-360363" algn="l">
              <a:lnSpc>
                <a:spcPts val="3500"/>
              </a:lnSpc>
              <a:spcBef>
                <a:spcPts val="300"/>
              </a:spcBef>
              <a:buClr>
                <a:srgbClr val="FF0066"/>
              </a:buClr>
              <a:buSzPct val="80000"/>
              <a:buFont typeface="Wingdings" pitchFamily="2" charset="2"/>
              <a:buChar char="q"/>
              <a:defRPr/>
            </a:pPr>
            <a:r>
              <a:rPr lang="ru-RU" dirty="0">
                <a:solidFill>
                  <a:srgbClr val="000099"/>
                </a:solidFill>
              </a:rPr>
              <a:t>приемлемая для записи ПЛБ;</a:t>
            </a:r>
          </a:p>
          <a:p>
            <a:pPr marL="360363" indent="-360363" algn="l">
              <a:lnSpc>
                <a:spcPts val="3500"/>
              </a:lnSpc>
              <a:spcBef>
                <a:spcPts val="300"/>
              </a:spcBef>
              <a:buClr>
                <a:srgbClr val="FF0066"/>
              </a:buClr>
              <a:buSzPct val="80000"/>
              <a:buFont typeface="Wingdings" pitchFamily="2" charset="2"/>
              <a:buChar char="q"/>
              <a:defRPr/>
            </a:pPr>
            <a:r>
              <a:rPr lang="ru-RU" dirty="0">
                <a:solidFill>
                  <a:srgbClr val="000099"/>
                </a:solidFill>
              </a:rPr>
              <a:t>ответственность ДТС (УЦ) за запись.</a:t>
            </a:r>
          </a:p>
        </p:txBody>
      </p:sp>
    </p:spTree>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8688" y="1697038"/>
            <a:ext cx="8001000" cy="144938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2800"/>
              </a:lnSpc>
              <a:spcBef>
                <a:spcPts val="100"/>
              </a:spcBef>
              <a:buClr>
                <a:srgbClr val="FF0066"/>
              </a:buClr>
              <a:buSzPct val="80000"/>
              <a:buFont typeface="Wingdings" pitchFamily="2" charset="2"/>
              <a:buChar char="q"/>
              <a:defRPr/>
            </a:pPr>
            <a:r>
              <a:rPr lang="ru-RU" sz="2600" dirty="0">
                <a:solidFill>
                  <a:srgbClr val="000099"/>
                </a:solidFill>
              </a:rPr>
              <a:t>пароль;</a:t>
            </a:r>
          </a:p>
          <a:p>
            <a:pPr marL="360363" indent="-360363" algn="l">
              <a:lnSpc>
                <a:spcPts val="2800"/>
              </a:lnSpc>
              <a:spcBef>
                <a:spcPts val="100"/>
              </a:spcBef>
              <a:buClr>
                <a:srgbClr val="FF0066"/>
              </a:buClr>
              <a:buSzPct val="80000"/>
              <a:buFont typeface="Wingdings" pitchFamily="2" charset="2"/>
              <a:buChar char="q"/>
              <a:defRPr/>
            </a:pPr>
            <a:r>
              <a:rPr lang="ru-RU" sz="2600" dirty="0">
                <a:solidFill>
                  <a:srgbClr val="000099"/>
                </a:solidFill>
              </a:rPr>
              <a:t>обмен зашифрованными данными на основе симметричной криптографии с использованием общего криптоключа.</a:t>
            </a:r>
          </a:p>
        </p:txBody>
      </p:sp>
      <p:sp>
        <p:nvSpPr>
          <p:cNvPr id="4" name="Text Box 2"/>
          <p:cNvSpPr txBox="1">
            <a:spLocks noChangeArrowheads="1"/>
          </p:cNvSpPr>
          <p:nvPr/>
        </p:nvSpPr>
        <p:spPr bwMode="auto">
          <a:xfrm>
            <a:off x="928688" y="857250"/>
            <a:ext cx="8001000" cy="7699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dirty="0">
                <a:solidFill>
                  <a:srgbClr val="000099"/>
                </a:solidFill>
              </a:rPr>
              <a:t>Примеры </a:t>
            </a:r>
            <a:r>
              <a:rPr lang="ru-RU" i="1" dirty="0">
                <a:solidFill>
                  <a:srgbClr val="FF0066"/>
                </a:solidFill>
              </a:rPr>
              <a:t>симметричных методов аутентификации</a:t>
            </a:r>
            <a:r>
              <a:rPr lang="ru-RU" dirty="0">
                <a:solidFill>
                  <a:srgbClr val="000099"/>
                </a:solidFill>
              </a:rPr>
              <a:t>:</a:t>
            </a:r>
          </a:p>
        </p:txBody>
      </p:sp>
      <p:sp>
        <p:nvSpPr>
          <p:cNvPr id="6" name="Text Box 5"/>
          <p:cNvSpPr txBox="1">
            <a:spLocks noChangeArrowheads="1"/>
          </p:cNvSpPr>
          <p:nvPr/>
        </p:nvSpPr>
        <p:spPr bwMode="auto">
          <a:xfrm>
            <a:off x="927100" y="4406900"/>
            <a:ext cx="8001000" cy="1808163"/>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2800"/>
              </a:lnSpc>
              <a:spcBef>
                <a:spcPts val="100"/>
              </a:spcBef>
              <a:buClr>
                <a:srgbClr val="FF0066"/>
              </a:buClr>
              <a:buSzPct val="80000"/>
              <a:buFont typeface="Wingdings" pitchFamily="2" charset="2"/>
              <a:buChar char="q"/>
              <a:defRPr/>
            </a:pPr>
            <a:r>
              <a:rPr lang="ru-RU" sz="2600" dirty="0">
                <a:solidFill>
                  <a:srgbClr val="000099"/>
                </a:solidFill>
              </a:rPr>
              <a:t>асимметричная криптография с использованием пары криптоключей;</a:t>
            </a:r>
          </a:p>
          <a:p>
            <a:pPr marL="360363" indent="-360363" algn="l">
              <a:lnSpc>
                <a:spcPts val="2800"/>
              </a:lnSpc>
              <a:spcBef>
                <a:spcPts val="100"/>
              </a:spcBef>
              <a:buClr>
                <a:srgbClr val="FF0066"/>
              </a:buClr>
              <a:buSzPct val="80000"/>
              <a:buFont typeface="Wingdings" pitchFamily="2" charset="2"/>
              <a:buChar char="q"/>
              <a:defRPr/>
            </a:pPr>
            <a:r>
              <a:rPr lang="ru-RU" sz="2600" dirty="0">
                <a:solidFill>
                  <a:srgbClr val="000099"/>
                </a:solidFill>
              </a:rPr>
              <a:t>методы, с помощью которых владение информацией может быть проверено без показа какой-либо части этой информации.</a:t>
            </a:r>
          </a:p>
        </p:txBody>
      </p:sp>
      <p:sp>
        <p:nvSpPr>
          <p:cNvPr id="7" name="Text Box 2"/>
          <p:cNvSpPr txBox="1">
            <a:spLocks noChangeArrowheads="1"/>
          </p:cNvSpPr>
          <p:nvPr/>
        </p:nvSpPr>
        <p:spPr bwMode="auto">
          <a:xfrm>
            <a:off x="927100" y="3478213"/>
            <a:ext cx="8001000" cy="76993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dirty="0">
                <a:solidFill>
                  <a:srgbClr val="000099"/>
                </a:solidFill>
              </a:rPr>
              <a:t>Примеры </a:t>
            </a:r>
            <a:r>
              <a:rPr lang="ru-RU" i="1" dirty="0">
                <a:solidFill>
                  <a:srgbClr val="FF0066"/>
                </a:solidFill>
              </a:rPr>
              <a:t>асимметричных методов аутентификации</a:t>
            </a:r>
            <a:r>
              <a:rPr lang="ru-RU" dirty="0">
                <a:solidFill>
                  <a:srgbClr val="000099"/>
                </a:solidFill>
              </a:rPr>
              <a:t>:</a:t>
            </a:r>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06550"/>
            <a:ext cx="8001000" cy="48006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400" i="1" dirty="0">
                <a:solidFill>
                  <a:srgbClr val="FF0066"/>
                </a:solidFill>
              </a:rPr>
              <a:t>Способы аутентификации, основанные на знании чего-нибудь</a:t>
            </a:r>
            <a:r>
              <a:rPr lang="ru-RU" sz="2400" dirty="0">
                <a:solidFill>
                  <a:srgbClr val="000099"/>
                </a:solidFill>
              </a:rPr>
              <a:t>, в дальнейшем могут характеризоваться использованием ими криптоалгоритмов для защиты </a:t>
            </a:r>
            <a:r>
              <a:rPr lang="ru-RU" sz="2400" dirty="0" smtClean="0">
                <a:solidFill>
                  <a:srgbClr val="000099"/>
                </a:solidFill>
              </a:rPr>
              <a:t>ВИАУ. </a:t>
            </a:r>
            <a:r>
              <a:rPr lang="ru-RU" sz="2400" dirty="0">
                <a:solidFill>
                  <a:srgbClr val="000099"/>
                </a:solidFill>
              </a:rPr>
              <a:t>Симметричные, ассиметричные и гибридные криптографические методы могут использоваться для обеспечения целостности, а в некоторых случаях для защиты конфиденциальности </a:t>
            </a:r>
            <a:r>
              <a:rPr lang="ru-RU" sz="2400" dirty="0" smtClean="0">
                <a:solidFill>
                  <a:srgbClr val="000099"/>
                </a:solidFill>
              </a:rPr>
              <a:t>ВИАУ.</a:t>
            </a:r>
            <a:endParaRPr lang="ru-RU" sz="2400" dirty="0">
              <a:solidFill>
                <a:srgbClr val="000099"/>
              </a:solidFill>
            </a:endParaRPr>
          </a:p>
          <a:p>
            <a:pPr>
              <a:defRPr/>
            </a:pPr>
            <a:r>
              <a:rPr lang="ru-RU" sz="2400" dirty="0">
                <a:solidFill>
                  <a:srgbClr val="000099"/>
                </a:solidFill>
              </a:rPr>
              <a:t>Не криптографические методы предусматривают использование паролей или запросно-ответные таблицы. Примером криптографических методов является использование шифрования для защиты передаваемых паролей.</a:t>
            </a:r>
          </a:p>
        </p:txBody>
      </p:sp>
      <p:sp>
        <p:nvSpPr>
          <p:cNvPr id="86020" name="Rectangle 4"/>
          <p:cNvSpPr>
            <a:spLocks noChangeArrowheads="1"/>
          </p:cNvSpPr>
          <p:nvPr/>
        </p:nvSpPr>
        <p:spPr bwMode="auto">
          <a:xfrm>
            <a:off x="755650" y="687388"/>
            <a:ext cx="8388350" cy="8128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a:solidFill>
                  <a:srgbClr val="FF0000"/>
                </a:solidFill>
                <a:latin typeface="+mj-lt"/>
              </a:rPr>
              <a:t>3.2. Использование криптографических/</a:t>
            </a:r>
          </a:p>
          <a:p>
            <a:pPr>
              <a:lnSpc>
                <a:spcPts val="3200"/>
              </a:lnSpc>
              <a:buClr>
                <a:srgbClr val="FFFF00"/>
              </a:buClr>
              <a:buSzPct val="80000"/>
              <a:buFont typeface="Wingdings" pitchFamily="2" charset="2"/>
              <a:buNone/>
              <a:defRPr/>
            </a:pPr>
            <a:r>
              <a:rPr lang="ru-RU" sz="3000" b="1" i="1" dirty="0">
                <a:solidFill>
                  <a:srgbClr val="FF0000"/>
                </a:solidFill>
                <a:latin typeface="+mj-lt"/>
              </a:rPr>
              <a:t>не криптографических методов</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71550" y="1339850"/>
            <a:ext cx="8001000" cy="50006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sz="2600" i="1" dirty="0">
                <a:solidFill>
                  <a:srgbClr val="FF0066"/>
                </a:solidFill>
              </a:rPr>
              <a:t>Подтверждение подлинности затрагивает две взаимодействующие стороны</a:t>
            </a:r>
            <a:r>
              <a:rPr lang="ru-RU" sz="2600" dirty="0">
                <a:solidFill>
                  <a:srgbClr val="000099"/>
                </a:solidFill>
              </a:rPr>
              <a:t>. При односторонней аутентификации одна сторона выступает в роли претендента, а другая — проверяющей стороны. При обоюдной аутентификации каждая взаимодействующая сторона выступает одновременно в роли претендента и в роли проверяющей стороны. Обоюдная аутентификация может осуществляться с использованием одних и тех же или различных способов аутентификации, причём в обоих направлениях.</a:t>
            </a:r>
          </a:p>
        </p:txBody>
      </p:sp>
      <p:sp>
        <p:nvSpPr>
          <p:cNvPr id="86020" name="Rectangle 4"/>
          <p:cNvSpPr>
            <a:spLocks noChangeArrowheads="1"/>
          </p:cNvSpPr>
          <p:nvPr/>
        </p:nvSpPr>
        <p:spPr bwMode="auto">
          <a:xfrm>
            <a:off x="755650" y="766763"/>
            <a:ext cx="8388350" cy="4064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a:solidFill>
                  <a:srgbClr val="FF0000"/>
                </a:solidFill>
                <a:latin typeface="+mj-lt"/>
              </a:rPr>
              <a:t>3.3. Типы аутентификации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06450"/>
            <a:ext cx="8388350" cy="4302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3.3.1. Односторонняя аутентификация</a:t>
            </a:r>
          </a:p>
        </p:txBody>
      </p:sp>
      <p:sp>
        <p:nvSpPr>
          <p:cNvPr id="86022" name="Rectangle 6"/>
          <p:cNvSpPr>
            <a:spLocks noChangeArrowheads="1"/>
          </p:cNvSpPr>
          <p:nvPr/>
        </p:nvSpPr>
        <p:spPr bwMode="auto">
          <a:xfrm>
            <a:off x="755650" y="115888"/>
            <a:ext cx="8388350" cy="284162"/>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2406650"/>
            <a:ext cx="8001000" cy="39751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либо </a:t>
            </a:r>
            <a:r>
              <a:rPr lang="ru-RU" sz="2400" i="1" dirty="0">
                <a:solidFill>
                  <a:srgbClr val="FF0066"/>
                </a:solidFill>
              </a:rPr>
              <a:t>одной процедуры доставки </a:t>
            </a:r>
            <a:r>
              <a:rPr lang="ru-RU" sz="2400" i="1" dirty="0" smtClean="0">
                <a:solidFill>
                  <a:srgbClr val="FF0066"/>
                </a:solidFill>
              </a:rPr>
              <a:t>ВИАУ </a:t>
            </a:r>
            <a:r>
              <a:rPr lang="ru-RU" sz="2400" dirty="0">
                <a:solidFill>
                  <a:srgbClr val="000099"/>
                </a:solidFill>
              </a:rPr>
              <a:t>(например, когда используются уникальные номера);</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либо </a:t>
            </a:r>
            <a:r>
              <a:rPr lang="ru-RU" sz="2400" i="1" dirty="0">
                <a:solidFill>
                  <a:srgbClr val="FF0066"/>
                </a:solidFill>
              </a:rPr>
              <a:t>трех процедур доставки </a:t>
            </a:r>
            <a:r>
              <a:rPr lang="ru-RU" sz="2400" i="1" dirty="0" smtClean="0">
                <a:solidFill>
                  <a:srgbClr val="FF0066"/>
                </a:solidFill>
              </a:rPr>
              <a:t>ВИАУ</a:t>
            </a:r>
            <a:r>
              <a:rPr lang="ru-RU" sz="2400" dirty="0" smtClean="0">
                <a:solidFill>
                  <a:srgbClr val="000099"/>
                </a:solidFill>
              </a:rPr>
              <a:t>, </a:t>
            </a:r>
            <a:r>
              <a:rPr lang="ru-RU" sz="2400" dirty="0">
                <a:solidFill>
                  <a:srgbClr val="000099"/>
                </a:solidFill>
              </a:rPr>
              <a:t>когда используется запросно-ответный метод информационного обмена;</a:t>
            </a:r>
          </a:p>
          <a:p>
            <a:pPr marL="360363" indent="-360363" algn="l">
              <a:lnSpc>
                <a:spcPts val="2800"/>
              </a:lnSpc>
              <a:spcBef>
                <a:spcPts val="100"/>
              </a:spcBef>
              <a:buClr>
                <a:srgbClr val="FF0066"/>
              </a:buClr>
              <a:buSzPct val="80000"/>
              <a:buFont typeface="Wingdings" pitchFamily="2" charset="2"/>
              <a:buChar char="q"/>
              <a:defRPr/>
            </a:pPr>
            <a:r>
              <a:rPr lang="ru-RU" sz="2400" dirty="0">
                <a:solidFill>
                  <a:srgbClr val="000099"/>
                </a:solidFill>
              </a:rPr>
              <a:t>либо </a:t>
            </a:r>
            <a:r>
              <a:rPr lang="ru-RU" sz="2400" i="1" dirty="0">
                <a:solidFill>
                  <a:srgbClr val="FF0066"/>
                </a:solidFill>
              </a:rPr>
              <a:t>более трех процедур доставки </a:t>
            </a:r>
            <a:r>
              <a:rPr lang="ru-RU" sz="2400" i="1" dirty="0" smtClean="0">
                <a:solidFill>
                  <a:srgbClr val="FF0066"/>
                </a:solidFill>
              </a:rPr>
              <a:t>ВИАУ</a:t>
            </a:r>
            <a:r>
              <a:rPr lang="ru-RU" sz="2400" dirty="0" smtClean="0">
                <a:solidFill>
                  <a:srgbClr val="000099"/>
                </a:solidFill>
              </a:rPr>
              <a:t>. </a:t>
            </a:r>
            <a:r>
              <a:rPr lang="ru-RU" sz="2400" dirty="0">
                <a:solidFill>
                  <a:srgbClr val="000099"/>
                </a:solidFill>
              </a:rPr>
              <a:t>Такой вариант приемлем для некоторых специфических способов аутентификации в условиях отсутствия каких-либо начальных сведений.</a:t>
            </a:r>
          </a:p>
        </p:txBody>
      </p:sp>
      <p:sp>
        <p:nvSpPr>
          <p:cNvPr id="6" name="Text Box 2"/>
          <p:cNvSpPr txBox="1">
            <a:spLocks noChangeArrowheads="1"/>
          </p:cNvSpPr>
          <p:nvPr/>
        </p:nvSpPr>
        <p:spPr bwMode="auto">
          <a:xfrm>
            <a:off x="927100" y="1562100"/>
            <a:ext cx="8001000" cy="7699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sz="2600" dirty="0">
                <a:solidFill>
                  <a:srgbClr val="000099"/>
                </a:solidFill>
              </a:rPr>
              <a:t>Односторонняя аутентификация может быть проведена с использованием:</a:t>
            </a:r>
          </a:p>
        </p:txBody>
      </p:sp>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295400"/>
            <a:ext cx="8001000" cy="48482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defRPr/>
            </a:pPr>
            <a:r>
              <a:rPr lang="ru-RU" sz="3600" dirty="0">
                <a:solidFill>
                  <a:srgbClr val="000099"/>
                </a:solidFill>
              </a:rPr>
              <a:t>В рассмотренных выше случаях предполагалось, что </a:t>
            </a:r>
            <a:r>
              <a:rPr lang="ru-RU" sz="3600" i="1" dirty="0">
                <a:solidFill>
                  <a:srgbClr val="FF0066"/>
                </a:solidFill>
              </a:rPr>
              <a:t>претендент является инициатором </a:t>
            </a:r>
            <a:r>
              <a:rPr lang="ru-RU" sz="3600" dirty="0">
                <a:solidFill>
                  <a:srgbClr val="000099"/>
                </a:solidFill>
              </a:rPr>
              <a:t>процедуры аутентификации. Если инициатором процедуры аутентификации является проверяющая сторона, то число процедур доставки будет другим.</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06450"/>
            <a:ext cx="8388350" cy="430213"/>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buClr>
                <a:srgbClr val="FFFF00"/>
              </a:buClr>
              <a:buSzPct val="80000"/>
              <a:buFont typeface="Wingdings" pitchFamily="2" charset="2"/>
              <a:buNone/>
              <a:defRPr/>
            </a:pPr>
            <a:r>
              <a:rPr lang="ru-RU" b="1" i="1" dirty="0">
                <a:solidFill>
                  <a:srgbClr val="FF3300"/>
                </a:solidFill>
                <a:latin typeface="Arial" charset="0"/>
              </a:rPr>
              <a:t>3.3.2. Обоюдная аутентификация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428750"/>
            <a:ext cx="8001000" cy="47958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defRPr/>
            </a:pPr>
            <a:r>
              <a:rPr lang="ru-RU" sz="3000" i="1" dirty="0">
                <a:solidFill>
                  <a:srgbClr val="FF0066"/>
                </a:solidFill>
              </a:rPr>
              <a:t>При обоюдной аутентификации </a:t>
            </a:r>
            <a:r>
              <a:rPr lang="ru-RU" sz="3000" dirty="0">
                <a:solidFill>
                  <a:srgbClr val="000099"/>
                </a:solidFill>
              </a:rPr>
              <a:t>нет необходимости применять удвоенное число процедур доставки, или один и тот же способ аутентификации в обоих направлениях. </a:t>
            </a:r>
            <a:r>
              <a:rPr lang="ru-RU" sz="3000" i="1" dirty="0">
                <a:solidFill>
                  <a:srgbClr val="FF0066"/>
                </a:solidFill>
              </a:rPr>
              <a:t>В случае использования способов аутентификации с тремя процедурами доставки </a:t>
            </a:r>
            <a:r>
              <a:rPr lang="ru-RU" sz="3000" i="1" dirty="0" smtClean="0">
                <a:solidFill>
                  <a:srgbClr val="FF0066"/>
                </a:solidFill>
              </a:rPr>
              <a:t>ВИАУ </a:t>
            </a:r>
            <a:r>
              <a:rPr lang="ru-RU" sz="3000" dirty="0">
                <a:solidFill>
                  <a:srgbClr val="000099"/>
                </a:solidFill>
              </a:rPr>
              <a:t>при односторонней аутентификации, обоюдная аутентификация не требует какого-либо последующего информационного обмена. </a:t>
            </a:r>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28700"/>
            <a:ext cx="8001000" cy="52578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100"/>
              </a:lnSpc>
              <a:defRPr/>
            </a:pPr>
            <a:r>
              <a:rPr lang="ru-RU" sz="3600" i="1" dirty="0">
                <a:solidFill>
                  <a:srgbClr val="FF0066"/>
                </a:solidFill>
              </a:rPr>
              <a:t>Запрос в течение запросно-ответной процедуры </a:t>
            </a:r>
            <a:r>
              <a:rPr lang="ru-RU" sz="3600" dirty="0">
                <a:solidFill>
                  <a:srgbClr val="000099"/>
                </a:solidFill>
              </a:rPr>
              <a:t>может быть совмещён с передачей другого запроса, используемого проверяющей стороной (затем выступающей в роли претендента) для аутентификации претендента (затем выступающего в роли проверяющей стороны).</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14388"/>
            <a:ext cx="8388350" cy="7874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pPr>
            <a:r>
              <a:rPr lang="ru-RU" b="1" i="1" dirty="0">
                <a:solidFill>
                  <a:srgbClr val="FF0000"/>
                </a:solidFill>
                <a:latin typeface="Arial" charset="0"/>
              </a:rPr>
              <a:t>3.3.3. Квитирование результатов аутентификация</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695450"/>
            <a:ext cx="8001000" cy="461645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defRPr/>
            </a:pPr>
            <a:r>
              <a:rPr lang="ru-RU" dirty="0">
                <a:solidFill>
                  <a:srgbClr val="000099"/>
                </a:solidFill>
              </a:rPr>
              <a:t>В некоторых случаях весьма </a:t>
            </a:r>
            <a:r>
              <a:rPr lang="ru-RU" i="1" dirty="0">
                <a:solidFill>
                  <a:srgbClr val="FF0066"/>
                </a:solidFill>
              </a:rPr>
              <a:t>полезно использовать квитирование (</a:t>
            </a:r>
            <a:r>
              <a:rPr lang="en-US" i="1" dirty="0">
                <a:solidFill>
                  <a:srgbClr val="FF0066"/>
                </a:solidFill>
              </a:rPr>
              <a:t>acknowledgement</a:t>
            </a:r>
            <a:r>
              <a:rPr lang="ru-RU" i="1" dirty="0">
                <a:solidFill>
                  <a:srgbClr val="FF0066"/>
                </a:solidFill>
              </a:rPr>
              <a:t>) результатов процедуры аутентификации</a:t>
            </a:r>
            <a:r>
              <a:rPr lang="ru-RU" dirty="0">
                <a:solidFill>
                  <a:srgbClr val="000099"/>
                </a:solidFill>
              </a:rPr>
              <a:t>, когда объекту аутентификации был дан положительный или отрицательный ответ. Такая квитанция может быть гарантированной или может быть простым ответом «да» или «нет» без предоставления каких-либо гарантий. Отправка квитанции потребует дополнительной процедуры доставки.</a:t>
            </a:r>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95500"/>
            <a:ext cx="8001000" cy="44323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defRPr/>
            </a:pPr>
            <a:r>
              <a:rPr lang="ru-RU" sz="2400" i="1" dirty="0">
                <a:solidFill>
                  <a:srgbClr val="FF0066"/>
                </a:solidFill>
              </a:rPr>
              <a:t>Способы (процедуры) аутентификации сами по себе могут быть уязвимы к атакам</a:t>
            </a:r>
            <a:r>
              <a:rPr lang="ru-RU" sz="2400" dirty="0">
                <a:solidFill>
                  <a:srgbClr val="000099"/>
                </a:solidFill>
              </a:rPr>
              <a:t>, реализация которых снижает их эффективность. В данном параграфе рассматриваются способы аутентификации, которые могут быть использованы для проведения процедуры аутентификации в фазе доставки данных. Эти способы классифицируются в соответствие с угрозой(</a:t>
            </a:r>
            <a:r>
              <a:rPr lang="ru-RU" sz="2400" dirty="0" err="1">
                <a:solidFill>
                  <a:srgbClr val="000099"/>
                </a:solidFill>
              </a:rPr>
              <a:t>ами</a:t>
            </a:r>
            <a:r>
              <a:rPr lang="ru-RU" sz="2400" dirty="0">
                <a:solidFill>
                  <a:srgbClr val="000099"/>
                </a:solidFill>
              </a:rPr>
              <a:t>), к реализации которой(</a:t>
            </a:r>
            <a:r>
              <a:rPr lang="ru-RU" sz="2400" dirty="0" err="1">
                <a:solidFill>
                  <a:srgbClr val="000099"/>
                </a:solidFill>
              </a:rPr>
              <a:t>ых</a:t>
            </a:r>
            <a:r>
              <a:rPr lang="ru-RU" sz="2400" dirty="0">
                <a:solidFill>
                  <a:srgbClr val="000099"/>
                </a:solidFill>
              </a:rPr>
              <a:t>) они устойчивы. </a:t>
            </a:r>
            <a:r>
              <a:rPr lang="ru-RU" sz="2400" i="1" dirty="0">
                <a:solidFill>
                  <a:srgbClr val="FF0066"/>
                </a:solidFill>
              </a:rPr>
              <a:t>Все описываемые далее способы основаны на принципе аутентификации «знание чего-нибудь».</a:t>
            </a:r>
          </a:p>
        </p:txBody>
      </p:sp>
      <p:sp>
        <p:nvSpPr>
          <p:cNvPr id="86020" name="Rectangle 4"/>
          <p:cNvSpPr>
            <a:spLocks noChangeArrowheads="1"/>
          </p:cNvSpPr>
          <p:nvPr/>
        </p:nvSpPr>
        <p:spPr bwMode="auto">
          <a:xfrm>
            <a:off x="755650" y="692150"/>
            <a:ext cx="8388350" cy="12573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200"/>
              </a:lnSpc>
              <a:spcBef>
                <a:spcPts val="100"/>
              </a:spcBef>
              <a:buClr>
                <a:srgbClr val="FFFF00"/>
              </a:buClr>
              <a:buSzPct val="80000"/>
              <a:buFont typeface="Wingdings" pitchFamily="2" charset="2"/>
              <a:buNone/>
            </a:pPr>
            <a:r>
              <a:rPr lang="en-US" sz="3200" b="1" i="1">
                <a:solidFill>
                  <a:srgbClr val="FF3300"/>
                </a:solidFill>
                <a:latin typeface="Arial" charset="0"/>
              </a:rPr>
              <a:t>IV. </a:t>
            </a:r>
            <a:r>
              <a:rPr lang="ru-RU" sz="3200" b="1" i="1">
                <a:solidFill>
                  <a:srgbClr val="FF3300"/>
                </a:solidFill>
                <a:latin typeface="Arial" charset="0"/>
              </a:rPr>
              <a:t>Спо</a:t>
            </a:r>
            <a:r>
              <a:rPr lang="ru-RU" sz="3200" b="1" i="1">
                <a:solidFill>
                  <a:srgbClr val="FF0000"/>
                </a:solidFill>
                <a:latin typeface="Arial" charset="0"/>
              </a:rPr>
              <a:t>соб</a:t>
            </a:r>
            <a:r>
              <a:rPr lang="ru-RU" sz="3200" b="1" i="1">
                <a:solidFill>
                  <a:srgbClr val="FF3300"/>
                </a:solidFill>
                <a:latin typeface="Arial" charset="0"/>
              </a:rPr>
              <a:t>ы аутентификации</a:t>
            </a:r>
          </a:p>
          <a:p>
            <a:pPr>
              <a:lnSpc>
                <a:spcPts val="3200"/>
              </a:lnSpc>
              <a:spcBef>
                <a:spcPts val="300"/>
              </a:spcBef>
              <a:buClr>
                <a:srgbClr val="FFFF00"/>
              </a:buClr>
              <a:buSzPct val="80000"/>
              <a:buFont typeface="Wingdings" pitchFamily="2" charset="2"/>
              <a:buNone/>
            </a:pPr>
            <a:r>
              <a:rPr lang="en-US" sz="3000" b="1" i="1">
                <a:solidFill>
                  <a:srgbClr val="FF3300"/>
                </a:solidFill>
                <a:latin typeface="Arial" charset="0"/>
              </a:rPr>
              <a:t>4</a:t>
            </a:r>
            <a:r>
              <a:rPr lang="ru-RU" sz="3000" b="1" i="1">
                <a:solidFill>
                  <a:srgbClr val="FF3300"/>
                </a:solidFill>
                <a:latin typeface="Arial" charset="0"/>
              </a:rPr>
              <a:t>.1. Классификация по критерию уязвимости</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162050"/>
            <a:ext cx="8001000" cy="496142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900"/>
              </a:lnSpc>
            </a:pPr>
            <a:r>
              <a:rPr lang="ru-RU" sz="3200" dirty="0">
                <a:solidFill>
                  <a:srgbClr val="000099"/>
                </a:solidFill>
              </a:rPr>
              <a:t>Все рассматриваемые далее способы приемлемы </a:t>
            </a:r>
            <a:r>
              <a:rPr lang="ru-RU" sz="3200" i="1" dirty="0">
                <a:solidFill>
                  <a:srgbClr val="FF0066"/>
                </a:solidFill>
              </a:rPr>
              <a:t>для подтверждения подлинности объекта</a:t>
            </a:r>
            <a:r>
              <a:rPr lang="ru-RU" sz="3200" dirty="0">
                <a:solidFill>
                  <a:srgbClr val="000099"/>
                </a:solidFill>
              </a:rPr>
              <a:t>, а некоторые также приемлемы </a:t>
            </a:r>
            <a:r>
              <a:rPr lang="ru-RU" sz="3200" i="1" dirty="0">
                <a:solidFill>
                  <a:srgbClr val="FF0066"/>
                </a:solidFill>
              </a:rPr>
              <a:t>для аутентификации источника данных</a:t>
            </a:r>
            <a:r>
              <a:rPr lang="ru-RU" sz="3200" dirty="0">
                <a:solidFill>
                  <a:srgbClr val="000099"/>
                </a:solidFill>
              </a:rPr>
              <a:t>, например, цифровой отпечаток данных при аутентификационном обмене.</a:t>
            </a:r>
          </a:p>
          <a:p>
            <a:pPr>
              <a:lnSpc>
                <a:spcPts val="3900"/>
              </a:lnSpc>
            </a:pPr>
            <a:r>
              <a:rPr lang="ru-RU" sz="3200" dirty="0">
                <a:solidFill>
                  <a:srgbClr val="000099"/>
                </a:solidFill>
              </a:rPr>
              <a:t>Существуют следующие классы способов аутентификации:</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2"/>
          <p:cNvSpPr txBox="1">
            <a:spLocks noChangeArrowheads="1"/>
          </p:cNvSpPr>
          <p:nvPr/>
        </p:nvSpPr>
        <p:spPr bwMode="auto">
          <a:xfrm>
            <a:off x="971550" y="1652588"/>
            <a:ext cx="7848600" cy="465296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defRPr/>
            </a:pPr>
            <a:r>
              <a:rPr lang="ru-RU" sz="3200" i="1" dirty="0" smtClean="0">
                <a:solidFill>
                  <a:srgbClr val="FF0066"/>
                </a:solidFill>
              </a:rPr>
              <a:t>ВИАУ </a:t>
            </a:r>
            <a:r>
              <a:rPr lang="ru-RU" sz="3200" i="1" dirty="0">
                <a:solidFill>
                  <a:srgbClr val="FF0066"/>
                </a:solidFill>
              </a:rPr>
              <a:t>для обмена представляет собой информацию</a:t>
            </a:r>
            <a:r>
              <a:rPr lang="ru-RU" sz="3200" dirty="0">
                <a:solidFill>
                  <a:srgbClr val="000099"/>
                </a:solidFill>
              </a:rPr>
              <a:t>, которой обмениваются между собой претендент и проверяющая сторона в течение процедуры аутентификации одного из участников информационного взаимодействия. Примерами </a:t>
            </a:r>
            <a:r>
              <a:rPr lang="ru-RU" sz="3200" dirty="0" smtClean="0">
                <a:solidFill>
                  <a:srgbClr val="000099"/>
                </a:solidFill>
              </a:rPr>
              <a:t>ВИАУ </a:t>
            </a:r>
            <a:r>
              <a:rPr lang="ru-RU" sz="3200" dirty="0">
                <a:solidFill>
                  <a:srgbClr val="000099"/>
                </a:solidFill>
              </a:rPr>
              <a:t>для обмена являются:</a:t>
            </a:r>
          </a:p>
        </p:txBody>
      </p:sp>
      <p:sp>
        <p:nvSpPr>
          <p:cNvPr id="282627" name="Rectangle 3"/>
          <p:cNvSpPr>
            <a:spLocks noChangeArrowheads="1"/>
          </p:cNvSpPr>
          <p:nvPr/>
        </p:nvSpPr>
        <p:spPr bwMode="auto">
          <a:xfrm>
            <a:off x="755650" y="908050"/>
            <a:ext cx="8388350" cy="384175"/>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90000"/>
              </a:lnSpc>
              <a:spcBef>
                <a:spcPct val="20000"/>
              </a:spcBef>
              <a:buClr>
                <a:srgbClr val="FFFF00"/>
              </a:buClr>
              <a:buSzPct val="80000"/>
              <a:buFont typeface="Wingdings" pitchFamily="2" charset="2"/>
              <a:buNone/>
              <a:defRPr/>
            </a:pPr>
            <a:r>
              <a:rPr lang="ru-RU" b="1" i="1" dirty="0">
                <a:solidFill>
                  <a:srgbClr val="FF3300"/>
                </a:solidFill>
                <a:latin typeface="Arial" charset="0"/>
              </a:rPr>
              <a:t>2.1.3. </a:t>
            </a:r>
            <a:r>
              <a:rPr lang="ru-RU" b="1" i="1" dirty="0" smtClean="0">
                <a:solidFill>
                  <a:srgbClr val="FF3300"/>
                </a:solidFill>
                <a:latin typeface="Arial" charset="0"/>
              </a:rPr>
              <a:t>ВИАУ </a:t>
            </a:r>
            <a:r>
              <a:rPr lang="ru-RU" b="1" i="1" dirty="0">
                <a:solidFill>
                  <a:srgbClr val="FF3300"/>
                </a:solidFill>
                <a:latin typeface="Arial" charset="0"/>
              </a:rPr>
              <a:t>для обмена</a:t>
            </a:r>
            <a:endParaRPr lang="en-GB" b="1" i="1" dirty="0">
              <a:solidFill>
                <a:srgbClr val="FF3300"/>
              </a:solidFill>
              <a:latin typeface="Arial" charset="0"/>
            </a:endParaRPr>
          </a:p>
        </p:txBody>
      </p:sp>
      <p:sp>
        <p:nvSpPr>
          <p:cNvPr id="282628" name="Rectangle 4"/>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939800"/>
            <a:ext cx="8001000"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300"/>
              </a:lnSpc>
              <a:spcBef>
                <a:spcPts val="300"/>
              </a:spcBef>
              <a:buClr>
                <a:srgbClr val="FF0066"/>
              </a:buClr>
              <a:buSzPct val="80000"/>
              <a:buFont typeface="Wingdings" pitchFamily="2" charset="2"/>
              <a:buChar char="q"/>
            </a:pPr>
            <a:r>
              <a:rPr lang="ru-RU" i="1" dirty="0">
                <a:solidFill>
                  <a:srgbClr val="FF0066"/>
                </a:solidFill>
              </a:rPr>
              <a:t>класс 0</a:t>
            </a:r>
            <a:r>
              <a:rPr lang="ru-RU" dirty="0">
                <a:solidFill>
                  <a:srgbClr val="000099"/>
                </a:solidFill>
              </a:rPr>
              <a:t>: незащищённый;</a:t>
            </a:r>
          </a:p>
          <a:p>
            <a:pPr marL="360363" indent="-360363" algn="l">
              <a:lnSpc>
                <a:spcPts val="3300"/>
              </a:lnSpc>
              <a:spcBef>
                <a:spcPts val="300"/>
              </a:spcBef>
              <a:buClr>
                <a:srgbClr val="FF0066"/>
              </a:buClr>
              <a:buSzPct val="80000"/>
              <a:buFont typeface="Wingdings" pitchFamily="2" charset="2"/>
              <a:buChar char="q"/>
            </a:pPr>
            <a:r>
              <a:rPr lang="ru-RU" i="1" dirty="0">
                <a:solidFill>
                  <a:srgbClr val="FF0066"/>
                </a:solidFill>
              </a:rPr>
              <a:t>класс 1</a:t>
            </a:r>
            <a:r>
              <a:rPr lang="ru-RU" dirty="0">
                <a:solidFill>
                  <a:srgbClr val="000099"/>
                </a:solidFill>
              </a:rPr>
              <a:t>: защищённый от вскрытия;</a:t>
            </a:r>
          </a:p>
          <a:p>
            <a:pPr marL="360363" indent="-360363" algn="l">
              <a:lnSpc>
                <a:spcPts val="3300"/>
              </a:lnSpc>
              <a:spcBef>
                <a:spcPts val="300"/>
              </a:spcBef>
              <a:buClr>
                <a:srgbClr val="FF0066"/>
              </a:buClr>
              <a:buSzPct val="80000"/>
              <a:buFont typeface="Wingdings" pitchFamily="2" charset="2"/>
              <a:buChar char="q"/>
            </a:pPr>
            <a:r>
              <a:rPr lang="ru-RU" i="1" dirty="0">
                <a:solidFill>
                  <a:srgbClr val="FF0066"/>
                </a:solidFill>
              </a:rPr>
              <a:t>класс 2</a:t>
            </a:r>
            <a:r>
              <a:rPr lang="ru-RU" dirty="0">
                <a:solidFill>
                  <a:srgbClr val="000099"/>
                </a:solidFill>
              </a:rPr>
              <a:t>: защищённый от вскрытия и повторной передачи со стороны различных проверяющих субъектов;</a:t>
            </a:r>
          </a:p>
          <a:p>
            <a:pPr marL="360363" indent="-360363" algn="l">
              <a:lnSpc>
                <a:spcPts val="3300"/>
              </a:lnSpc>
              <a:spcBef>
                <a:spcPts val="300"/>
              </a:spcBef>
              <a:buClr>
                <a:srgbClr val="FF0066"/>
              </a:buClr>
              <a:buSzPct val="80000"/>
              <a:buFont typeface="Wingdings" pitchFamily="2" charset="2"/>
              <a:buChar char="q"/>
            </a:pPr>
            <a:r>
              <a:rPr lang="ru-RU" i="1" dirty="0">
                <a:solidFill>
                  <a:srgbClr val="FF0066"/>
                </a:solidFill>
              </a:rPr>
              <a:t>класс 3</a:t>
            </a:r>
            <a:r>
              <a:rPr lang="ru-RU" dirty="0">
                <a:solidFill>
                  <a:srgbClr val="000099"/>
                </a:solidFill>
              </a:rPr>
              <a:t>: защищённый от вскрытия и повторной передачи со стороны одного и того же проверяющего субъекта;</a:t>
            </a:r>
          </a:p>
          <a:p>
            <a:pPr marL="360363" indent="-360363" algn="l">
              <a:lnSpc>
                <a:spcPts val="3300"/>
              </a:lnSpc>
              <a:spcBef>
                <a:spcPts val="300"/>
              </a:spcBef>
              <a:buClr>
                <a:srgbClr val="FF0066"/>
              </a:buClr>
              <a:buSzPct val="80000"/>
              <a:buFont typeface="Wingdings" pitchFamily="2" charset="2"/>
              <a:buChar char="q"/>
            </a:pPr>
            <a:r>
              <a:rPr lang="ru-RU" i="1" dirty="0">
                <a:solidFill>
                  <a:srgbClr val="FF0066"/>
                </a:solidFill>
              </a:rPr>
              <a:t>класс 4</a:t>
            </a:r>
            <a:r>
              <a:rPr lang="ru-RU" dirty="0">
                <a:solidFill>
                  <a:srgbClr val="000099"/>
                </a:solidFill>
              </a:rPr>
              <a:t>: защищённый от вскрытия и повторной передачи со стороны одного и того же проверяющего субъекта или различных проверяющих субъектов.</a:t>
            </a:r>
          </a:p>
        </p:txBody>
      </p:sp>
    </p:spTree>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133475"/>
            <a:ext cx="8001000" cy="497674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dirty="0">
                <a:solidFill>
                  <a:srgbClr val="000099"/>
                </a:solidFill>
              </a:rPr>
              <a:t>(</a:t>
            </a:r>
            <a:r>
              <a:rPr lang="ru-RU" i="1" u="sng" dirty="0">
                <a:solidFill>
                  <a:srgbClr val="FF0066"/>
                </a:solidFill>
              </a:rPr>
              <a:t>Примечание</a:t>
            </a:r>
            <a:r>
              <a:rPr lang="ru-RU" i="1" dirty="0">
                <a:solidFill>
                  <a:srgbClr val="FF0066"/>
                </a:solidFill>
              </a:rPr>
              <a:t>. В классах с 1 по 4 термин «защита от вскрытия» означает защиту от вскрытия предъявляемой </a:t>
            </a:r>
            <a:r>
              <a:rPr lang="ru-RU" i="1" dirty="0" smtClean="0">
                <a:solidFill>
                  <a:srgbClr val="FF0066"/>
                </a:solidFill>
              </a:rPr>
              <a:t>ВИАУ.</a:t>
            </a:r>
            <a:r>
              <a:rPr lang="ru-RU" dirty="0" smtClean="0">
                <a:solidFill>
                  <a:srgbClr val="000099"/>
                </a:solidFill>
              </a:rPr>
              <a:t>)</a:t>
            </a:r>
            <a:endParaRPr lang="ru-RU" dirty="0">
              <a:solidFill>
                <a:srgbClr val="000099"/>
              </a:solidFill>
            </a:endParaRPr>
          </a:p>
          <a:p>
            <a:pPr>
              <a:lnSpc>
                <a:spcPct val="105000"/>
              </a:lnSpc>
            </a:pPr>
            <a:r>
              <a:rPr lang="ru-RU" dirty="0">
                <a:solidFill>
                  <a:srgbClr val="000099"/>
                </a:solidFill>
              </a:rPr>
              <a:t> При необходимости могут быть определены </a:t>
            </a:r>
            <a:r>
              <a:rPr lang="ru-RU" i="1" dirty="0">
                <a:solidFill>
                  <a:srgbClr val="FF0066"/>
                </a:solidFill>
              </a:rPr>
              <a:t>дополнительные классы</a:t>
            </a:r>
            <a:r>
              <a:rPr lang="ru-RU" dirty="0">
                <a:solidFill>
                  <a:srgbClr val="000099"/>
                </a:solidFill>
              </a:rPr>
              <a:t>. Для некоторых классов способов аутентификации определены </a:t>
            </a:r>
            <a:r>
              <a:rPr lang="ru-RU" i="1" dirty="0">
                <a:solidFill>
                  <a:srgbClr val="FF0066"/>
                </a:solidFill>
              </a:rPr>
              <a:t>подклассы</a:t>
            </a:r>
            <a:r>
              <a:rPr lang="ru-RU" dirty="0">
                <a:solidFill>
                  <a:srgbClr val="000099"/>
                </a:solidFill>
              </a:rPr>
              <a:t>. Подклассы не обязательно являются полными.</a:t>
            </a:r>
          </a:p>
          <a:p>
            <a:pPr>
              <a:lnSpc>
                <a:spcPct val="105000"/>
              </a:lnSpc>
            </a:pPr>
            <a:r>
              <a:rPr lang="ru-RU" dirty="0">
                <a:solidFill>
                  <a:srgbClr val="000099"/>
                </a:solidFill>
              </a:rPr>
              <a:t>Для каждого класса способов определена соответствующая </a:t>
            </a:r>
            <a:r>
              <a:rPr lang="ru-RU" dirty="0" smtClean="0">
                <a:solidFill>
                  <a:srgbClr val="000099"/>
                </a:solidFill>
              </a:rPr>
              <a:t>ВИАУ </a:t>
            </a:r>
            <a:r>
              <a:rPr lang="ru-RU"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895350"/>
            <a:ext cx="8001000" cy="546149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105000"/>
              </a:lnSpc>
            </a:pPr>
            <a:r>
              <a:rPr lang="ru-RU" sz="2600" dirty="0">
                <a:solidFill>
                  <a:srgbClr val="000099"/>
                </a:solidFill>
              </a:rPr>
              <a:t>При использовании функции шифрования, как одной из функций, реализуемых </a:t>
            </a:r>
            <a:r>
              <a:rPr lang="ru-RU" sz="2600" i="1" dirty="0">
                <a:solidFill>
                  <a:srgbClr val="FF0066"/>
                </a:solidFill>
              </a:rPr>
              <a:t>средством формирования</a:t>
            </a:r>
            <a:r>
              <a:rPr lang="ru-RU" sz="2600" dirty="0">
                <a:solidFill>
                  <a:srgbClr val="000099"/>
                </a:solidFill>
              </a:rPr>
              <a:t>, предъявляемая </a:t>
            </a:r>
            <a:r>
              <a:rPr lang="ru-RU" sz="2600" dirty="0" smtClean="0">
                <a:solidFill>
                  <a:srgbClr val="000099"/>
                </a:solidFill>
              </a:rPr>
              <a:t>ВИАУ </a:t>
            </a:r>
            <a:r>
              <a:rPr lang="ru-RU" sz="2600" dirty="0">
                <a:solidFill>
                  <a:srgbClr val="000099"/>
                </a:solidFill>
              </a:rPr>
              <a:t>(возможно совместно с другой информацией) используется для формирования криптоключа. При использовании функции шифрования, как одной из функций, реализуемых </a:t>
            </a:r>
            <a:r>
              <a:rPr lang="ru-RU" sz="2600" i="1" dirty="0">
                <a:solidFill>
                  <a:srgbClr val="FF0066"/>
                </a:solidFill>
              </a:rPr>
              <a:t>средством проверки</a:t>
            </a:r>
            <a:r>
              <a:rPr lang="ru-RU" sz="2600" dirty="0">
                <a:solidFill>
                  <a:srgbClr val="000099"/>
                </a:solidFill>
              </a:rPr>
              <a:t>, проверочная </a:t>
            </a:r>
            <a:r>
              <a:rPr lang="ru-RU" sz="2600" dirty="0" smtClean="0">
                <a:solidFill>
                  <a:srgbClr val="000099"/>
                </a:solidFill>
              </a:rPr>
              <a:t>ВИАУ </a:t>
            </a:r>
            <a:r>
              <a:rPr lang="ru-RU" sz="2600" dirty="0">
                <a:solidFill>
                  <a:srgbClr val="000099"/>
                </a:solidFill>
              </a:rPr>
              <a:t>(возможно совместно с другой информацией, полученной в период аутентификационного обмена) используется для формирования криптоключа. </a:t>
            </a:r>
          </a:p>
        </p:txBody>
      </p:sp>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39800"/>
            <a:ext cx="8001000"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a:solidFill>
                  <a:srgbClr val="000099"/>
                </a:solidFill>
              </a:rPr>
              <a:t>В представленных ниже диаграммах пара квадратных скобок «[ ]» указывает на применение </a:t>
            </a:r>
            <a:r>
              <a:rPr lang="ru-RU" sz="3000" i="1" dirty="0">
                <a:solidFill>
                  <a:srgbClr val="FF0066"/>
                </a:solidFill>
              </a:rPr>
              <a:t>дополнительного компонента</a:t>
            </a:r>
            <a:r>
              <a:rPr lang="ru-RU" sz="3000" dirty="0">
                <a:solidFill>
                  <a:srgbClr val="000099"/>
                </a:solidFill>
              </a:rPr>
              <a:t> в рамках доставляемых данных, включаемого в эти данные только при определённых условиях.</a:t>
            </a:r>
          </a:p>
          <a:p>
            <a:pPr>
              <a:lnSpc>
                <a:spcPts val="3800"/>
              </a:lnSpc>
            </a:pPr>
            <a:r>
              <a:rPr lang="ru-RU" sz="3000" dirty="0">
                <a:solidFill>
                  <a:srgbClr val="000099"/>
                </a:solidFill>
              </a:rPr>
              <a:t>Дополнительный компонент [цифровой отпечаток] используется в случае аутентификации источника данных, а в других случаях отсутствует.</a:t>
            </a:r>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200" i="1" dirty="0">
                <a:solidFill>
                  <a:srgbClr val="FF0066"/>
                </a:solidFill>
              </a:rPr>
              <a:t>Цифровой отпечаток</a:t>
            </a:r>
            <a:r>
              <a:rPr lang="ru-RU" sz="3200" dirty="0">
                <a:solidFill>
                  <a:srgbClr val="000099"/>
                </a:solidFill>
              </a:rPr>
              <a:t> может быть получен, например, с использованием алгоритма асимметричного шифрования данных, либо просто с помощью зашифрования данных, либо путём вычисления криптографической проверочной суммы по последовательности данных с использованием закрытого ключа подписанта.</a:t>
            </a:r>
          </a:p>
        </p:txBody>
      </p:sp>
    </p:spTree>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200" i="1" dirty="0">
                <a:solidFill>
                  <a:srgbClr val="FF0066"/>
                </a:solidFill>
              </a:rPr>
              <a:t>При аутентификации источника данных</a:t>
            </a:r>
            <a:r>
              <a:rPr lang="ru-RU" sz="3200" dirty="0">
                <a:solidFill>
                  <a:srgbClr val="000099"/>
                </a:solidFill>
              </a:rPr>
              <a:t> доставка данных, в которых содержится их цифровой отпечаток, может осуществляться, либо полностью независимо от способа и средств установления соединения, либо в условиях совместного использования средств установления соединения, используемого для последующего проведения процедур.</a:t>
            </a:r>
          </a:p>
        </p:txBody>
      </p:sp>
    </p:spTree>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762000"/>
            <a:ext cx="8388350" cy="3937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pPr>
            <a:r>
              <a:rPr lang="ru-RU" b="1" i="1" dirty="0">
                <a:solidFill>
                  <a:srgbClr val="FF3300"/>
                </a:solidFill>
                <a:latin typeface="Arial" charset="0"/>
                <a:cs typeface="Arial" charset="0"/>
              </a:rPr>
              <a:t>4.1.1. Класс «0» (незащищённый)</a:t>
            </a:r>
            <a:r>
              <a:rPr lang="ru-RU" dirty="0">
                <a:solidFill>
                  <a:srgbClr val="FF3300"/>
                </a:solidFill>
                <a:latin typeface="Arial" charset="0"/>
                <a:cs typeface="Arial" charset="0"/>
              </a:rPr>
              <a:t>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473200"/>
            <a:ext cx="8001000" cy="4762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dirty="0">
                <a:solidFill>
                  <a:srgbClr val="000099"/>
                </a:solidFill>
              </a:rPr>
              <a:t>В этом классе способов аутентификации предъявляемая </a:t>
            </a:r>
            <a:r>
              <a:rPr lang="ru-RU" sz="2600" dirty="0" smtClean="0">
                <a:solidFill>
                  <a:srgbClr val="000099"/>
                </a:solidFill>
              </a:rPr>
              <a:t>ВИАУ </a:t>
            </a:r>
            <a:r>
              <a:rPr lang="ru-RU" sz="2600" dirty="0">
                <a:solidFill>
                  <a:srgbClr val="000099"/>
                </a:solidFill>
              </a:rPr>
              <a:t>вместе с УИД просто передаются претендентом проверяющей стороне в форме </a:t>
            </a:r>
            <a:r>
              <a:rPr lang="ru-RU" sz="2600" dirty="0" smtClean="0">
                <a:solidFill>
                  <a:srgbClr val="000099"/>
                </a:solidFill>
              </a:rPr>
              <a:t>ВИАУ </a:t>
            </a:r>
            <a:r>
              <a:rPr lang="ru-RU" sz="2600" dirty="0">
                <a:solidFill>
                  <a:srgbClr val="000099"/>
                </a:solidFill>
              </a:rPr>
              <a:t>для обмена. Простым примером является передача пароля. Класс «0» является случаем симметричной аутентификации. Данный класс способов уязвим к раскрытию </a:t>
            </a:r>
            <a:r>
              <a:rPr lang="ru-RU" sz="2600" dirty="0" smtClean="0">
                <a:solidFill>
                  <a:srgbClr val="000099"/>
                </a:solidFill>
              </a:rPr>
              <a:t>ВИАУ </a:t>
            </a:r>
            <a:r>
              <a:rPr lang="ru-RU" sz="2600" dirty="0">
                <a:solidFill>
                  <a:srgbClr val="000099"/>
                </a:solidFill>
              </a:rPr>
              <a:t>и атакам типа «повторная передача».</a:t>
            </a:r>
          </a:p>
          <a:p>
            <a:r>
              <a:rPr lang="ru-RU" sz="2600" dirty="0">
                <a:solidFill>
                  <a:srgbClr val="000099"/>
                </a:solidFill>
              </a:rPr>
              <a:t>Средство формирования генерирует </a:t>
            </a:r>
            <a:r>
              <a:rPr lang="ru-RU" sz="2600" dirty="0" smtClean="0">
                <a:solidFill>
                  <a:srgbClr val="000099"/>
                </a:solidFill>
              </a:rPr>
              <a:t>ВИАУ </a:t>
            </a:r>
            <a:r>
              <a:rPr lang="ru-RU" sz="2600" dirty="0">
                <a:solidFill>
                  <a:srgbClr val="000099"/>
                </a:solidFill>
              </a:rPr>
              <a:t>для обмена (рис</a:t>
            </a:r>
            <a:r>
              <a:rPr lang="ru-RU" sz="2600" dirty="0" smtClean="0">
                <a:solidFill>
                  <a:srgbClr val="000099"/>
                </a:solidFill>
              </a:rPr>
              <a:t>. 3.10) </a:t>
            </a:r>
            <a:r>
              <a:rPr lang="ru-RU" sz="2600" dirty="0">
                <a:solidFill>
                  <a:srgbClr val="000099"/>
                </a:solidFill>
              </a:rPr>
              <a:t>непосредственно из собственных входных данных. </a:t>
            </a: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Text Box 2"/>
          <p:cNvSpPr txBox="1">
            <a:spLocks noChangeArrowheads="1"/>
          </p:cNvSpPr>
          <p:nvPr/>
        </p:nvSpPr>
        <p:spPr bwMode="auto">
          <a:xfrm>
            <a:off x="971550" y="5408613"/>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b="1" dirty="0">
                <a:solidFill>
                  <a:srgbClr val="CC0000"/>
                </a:solidFill>
              </a:rPr>
              <a:t>Рис</a:t>
            </a:r>
            <a:r>
              <a:rPr lang="ru-RU" sz="2400" b="1" dirty="0" smtClean="0">
                <a:solidFill>
                  <a:srgbClr val="CC0000"/>
                </a:solidFill>
              </a:rPr>
              <a:t>. 3.10. </a:t>
            </a:r>
            <a:r>
              <a:rPr lang="ru-RU" sz="2400" b="1" dirty="0">
                <a:solidFill>
                  <a:srgbClr val="CC0000"/>
                </a:solidFill>
              </a:rPr>
              <a:t>Способ класса «0» (незащищённый) </a:t>
            </a:r>
          </a:p>
        </p:txBody>
      </p:sp>
      <p:sp>
        <p:nvSpPr>
          <p:cNvPr id="246787"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81974" name="Group 54"/>
          <p:cNvGrpSpPr>
            <a:grpSpLocks/>
          </p:cNvGrpSpPr>
          <p:nvPr/>
        </p:nvGrpSpPr>
        <p:grpSpPr bwMode="auto">
          <a:xfrm>
            <a:off x="881063" y="1628775"/>
            <a:ext cx="8056562" cy="3041650"/>
            <a:chOff x="555" y="1026"/>
            <a:chExt cx="5075" cy="1916"/>
          </a:xfrm>
        </p:grpSpPr>
        <p:sp>
          <p:nvSpPr>
            <p:cNvPr id="81970" name="AutoShape 50"/>
            <p:cNvSpPr>
              <a:spLocks noChangeArrowheads="1"/>
            </p:cNvSpPr>
            <p:nvPr/>
          </p:nvSpPr>
          <p:spPr bwMode="auto">
            <a:xfrm flipH="1">
              <a:off x="4439" y="1273"/>
              <a:ext cx="936" cy="949"/>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81963" name="AutoShape 43"/>
            <p:cNvSpPr>
              <a:spLocks noChangeArrowheads="1"/>
            </p:cNvSpPr>
            <p:nvPr/>
          </p:nvSpPr>
          <p:spPr bwMode="auto">
            <a:xfrm>
              <a:off x="838" y="1273"/>
              <a:ext cx="936" cy="949"/>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81966" name="Text Box 46"/>
            <p:cNvSpPr txBox="1">
              <a:spLocks noChangeArrowheads="1"/>
            </p:cNvSpPr>
            <p:nvPr/>
          </p:nvSpPr>
          <p:spPr bwMode="auto">
            <a:xfrm>
              <a:off x="555" y="2339"/>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81968" name="Text Box 48"/>
            <p:cNvSpPr txBox="1">
              <a:spLocks noChangeArrowheads="1"/>
            </p:cNvSpPr>
            <p:nvPr/>
          </p:nvSpPr>
          <p:spPr bwMode="auto">
            <a:xfrm>
              <a:off x="1816" y="1026"/>
              <a:ext cx="2548" cy="61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ct val="88000"/>
                </a:lnSpc>
              </a:pPr>
              <a:r>
                <a:rPr lang="ru-RU" altLang="zh-CN" sz="2400" dirty="0">
                  <a:solidFill>
                    <a:srgbClr val="0033CC"/>
                  </a:solidFill>
                  <a:latin typeface="Arial" charset="0"/>
                  <a:cs typeface="Arial" charset="0"/>
                </a:rPr>
                <a:t>Запрос аутентификации, УИД, предъявляемая </a:t>
              </a:r>
              <a:r>
                <a:rPr lang="ru-RU" altLang="zh-CN" sz="2400" dirty="0" smtClean="0">
                  <a:solidFill>
                    <a:srgbClr val="0033CC"/>
                  </a:solidFill>
                  <a:latin typeface="Arial" charset="0"/>
                  <a:cs typeface="Arial" charset="0"/>
                </a:rPr>
                <a:t>ВИАУ</a:t>
              </a:r>
              <a:endParaRPr lang="ru-RU" altLang="zh-CN" sz="2400" dirty="0">
                <a:solidFill>
                  <a:srgbClr val="0033CC"/>
                </a:solidFill>
                <a:latin typeface="Arial" charset="0"/>
                <a:cs typeface="Arial" charset="0"/>
              </a:endParaRPr>
            </a:p>
            <a:p>
              <a:pPr>
                <a:lnSpc>
                  <a:spcPct val="88000"/>
                </a:lnSpc>
              </a:pPr>
              <a:r>
                <a:rPr lang="ru-RU" altLang="zh-CN" sz="2400" dirty="0">
                  <a:solidFill>
                    <a:srgbClr val="0033CC"/>
                  </a:solidFill>
                  <a:latin typeface="Arial" charset="0"/>
                  <a:ea typeface="宋体" pitchFamily="2" charset="-122"/>
                  <a:cs typeface="Arial" charset="0"/>
                </a:rPr>
                <a:t>[</a:t>
              </a:r>
              <a:r>
                <a:rPr lang="ru-RU" altLang="zh-CN" sz="2400" dirty="0">
                  <a:solidFill>
                    <a:srgbClr val="0033CC"/>
                  </a:solidFill>
                  <a:latin typeface="Arial" charset="0"/>
                  <a:cs typeface="Arial" charset="0"/>
                </a:rPr>
                <a:t>цифровой отпечаток</a:t>
              </a:r>
              <a:r>
                <a:rPr lang="ru-RU" altLang="zh-CN" sz="2400" dirty="0">
                  <a:solidFill>
                    <a:srgbClr val="0033CC"/>
                  </a:solidFill>
                  <a:latin typeface="Arial" charset="0"/>
                  <a:ea typeface="宋体" pitchFamily="2" charset="-122"/>
                </a:rPr>
                <a:t>]</a:t>
              </a:r>
              <a:endParaRPr lang="ru-RU" sz="2400" dirty="0">
                <a:solidFill>
                  <a:srgbClr val="0033CC"/>
                </a:solidFill>
                <a:latin typeface="Arial" charset="0"/>
                <a:cs typeface="Arial" charset="0"/>
              </a:endParaRPr>
            </a:p>
          </p:txBody>
        </p:sp>
        <p:sp>
          <p:nvSpPr>
            <p:cNvPr id="81969" name="AutoShape 49"/>
            <p:cNvSpPr>
              <a:spLocks/>
            </p:cNvSpPr>
            <p:nvPr/>
          </p:nvSpPr>
          <p:spPr bwMode="auto">
            <a:xfrm>
              <a:off x="2568" y="1929"/>
              <a:ext cx="1645" cy="258"/>
            </a:xfrm>
            <a:prstGeom prst="borderCallout2">
              <a:avLst>
                <a:gd name="adj1" fmla="val 27907"/>
                <a:gd name="adj2" fmla="val -2917"/>
                <a:gd name="adj3" fmla="val 27907"/>
                <a:gd name="adj4" fmla="val -13435"/>
                <a:gd name="adj5" fmla="val -65505"/>
                <a:gd name="adj6" fmla="val -20792"/>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400" b="1" i="1">
                  <a:solidFill>
                    <a:srgbClr val="FF3300"/>
                  </a:solidFill>
                  <a:latin typeface="Arial" charset="0"/>
                  <a:cs typeface="Arial" charset="0"/>
                </a:rPr>
                <a:t>Одна итерация</a:t>
              </a:r>
              <a:endParaRPr lang="ru-RU" sz="2400" b="1">
                <a:solidFill>
                  <a:srgbClr val="FF3300"/>
                </a:solidFill>
                <a:latin typeface="Arial" charset="0"/>
                <a:cs typeface="Arial" charset="0"/>
              </a:endParaRPr>
            </a:p>
          </p:txBody>
        </p:sp>
        <p:sp>
          <p:nvSpPr>
            <p:cNvPr id="81971" name="Text Box 51"/>
            <p:cNvSpPr txBox="1">
              <a:spLocks noChangeArrowheads="1"/>
            </p:cNvSpPr>
            <p:nvPr/>
          </p:nvSpPr>
          <p:spPr bwMode="auto">
            <a:xfrm>
              <a:off x="4127" y="2266"/>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81972" name="Line 52"/>
            <p:cNvSpPr>
              <a:spLocks noChangeShapeType="1"/>
            </p:cNvSpPr>
            <p:nvPr/>
          </p:nvSpPr>
          <p:spPr bwMode="auto">
            <a:xfrm>
              <a:off x="1689" y="1755"/>
              <a:ext cx="2835" cy="0"/>
            </a:xfrm>
            <a:prstGeom prst="line">
              <a:avLst/>
            </a:prstGeom>
            <a:noFill/>
            <a:ln w="57150">
              <a:solidFill>
                <a:srgbClr val="0033CC"/>
              </a:solidFill>
              <a:miter lim="800000"/>
              <a:headEnd/>
              <a:tailEnd type="triangle" w="lg" len="lg"/>
            </a:ln>
            <a:effectLst/>
          </p:spPr>
          <p:txBody>
            <a:bodyPr wrap="none"/>
            <a:lstStyle/>
            <a:p>
              <a:endParaRPr lang="ru-RU"/>
            </a:p>
          </p:txBody>
        </p:sp>
      </p:grpSp>
    </p:spTree>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250950"/>
            <a:ext cx="8001000" cy="46857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100"/>
              </a:lnSpc>
            </a:pPr>
            <a:r>
              <a:rPr lang="ru-RU" sz="3200" i="1" dirty="0">
                <a:solidFill>
                  <a:srgbClr val="FF0066"/>
                </a:solidFill>
              </a:rPr>
              <a:t>Средство проверки</a:t>
            </a:r>
            <a:r>
              <a:rPr lang="ru-RU" sz="3200" dirty="0">
                <a:solidFill>
                  <a:srgbClr val="000099"/>
                </a:solidFill>
              </a:rPr>
              <a:t> сравнивает полученную предъявляемую </a:t>
            </a:r>
            <a:r>
              <a:rPr lang="ru-RU" sz="3200" dirty="0" smtClean="0">
                <a:solidFill>
                  <a:srgbClr val="000099"/>
                </a:solidFill>
              </a:rPr>
              <a:t>ВИАУ </a:t>
            </a:r>
            <a:r>
              <a:rPr lang="ru-RU" sz="3200" dirty="0">
                <a:solidFill>
                  <a:srgbClr val="000099"/>
                </a:solidFill>
              </a:rPr>
              <a:t>(например, пароль) с проверочной </a:t>
            </a:r>
            <a:r>
              <a:rPr lang="ru-RU" sz="3200" dirty="0" smtClean="0">
                <a:solidFill>
                  <a:srgbClr val="000099"/>
                </a:solidFill>
              </a:rPr>
              <a:t>ВИАУ, </a:t>
            </a:r>
            <a:r>
              <a:rPr lang="ru-RU" sz="3200" dirty="0">
                <a:solidFill>
                  <a:srgbClr val="000099"/>
                </a:solidFill>
              </a:rPr>
              <a:t>связанной с полученным УИД.</a:t>
            </a:r>
          </a:p>
          <a:p>
            <a:pPr>
              <a:lnSpc>
                <a:spcPts val="4100"/>
              </a:lnSpc>
            </a:pPr>
            <a:r>
              <a:rPr lang="ru-RU" sz="3200" dirty="0">
                <a:solidFill>
                  <a:srgbClr val="000099"/>
                </a:solidFill>
              </a:rPr>
              <a:t>Способы аутентификации этого класса приемлемы для процедур аутентификации источника данных и взаимодействующей стороны (объекта).</a:t>
            </a:r>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850900"/>
            <a:ext cx="8388350" cy="39370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ts val="3100"/>
              </a:lnSpc>
              <a:buClr>
                <a:srgbClr val="FFFF00"/>
              </a:buClr>
              <a:buSzPct val="80000"/>
              <a:buFont typeface="Wingdings" pitchFamily="2" charset="2"/>
              <a:buNone/>
            </a:pPr>
            <a:r>
              <a:rPr lang="ru-RU" b="1" i="1" dirty="0">
                <a:solidFill>
                  <a:srgbClr val="FF3300"/>
                </a:solidFill>
                <a:latin typeface="Arial" charset="0"/>
                <a:cs typeface="Arial" charset="0"/>
              </a:rPr>
              <a:t>4.1.2. Класс «1» (защищён от раскрытия)</a:t>
            </a:r>
            <a:r>
              <a:rPr lang="ru-RU" dirty="0">
                <a:solidFill>
                  <a:srgbClr val="FF3300"/>
                </a:solidFill>
                <a:latin typeface="Arial" charset="0"/>
                <a:cs typeface="Arial" charset="0"/>
              </a:rPr>
              <a:t> </a:t>
            </a: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428750"/>
            <a:ext cx="8001000" cy="48856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400" i="1" dirty="0">
                <a:solidFill>
                  <a:srgbClr val="FF0066"/>
                </a:solidFill>
              </a:rPr>
              <a:t>Этот класс способов аутентификации обеспечивает защиту от раскрытия (вскрытия) предъявляемой </a:t>
            </a:r>
            <a:r>
              <a:rPr lang="ru-RU" sz="2400" i="1" dirty="0" smtClean="0">
                <a:solidFill>
                  <a:srgbClr val="FF0066"/>
                </a:solidFill>
              </a:rPr>
              <a:t>ВИАУ</a:t>
            </a:r>
            <a:r>
              <a:rPr lang="ru-RU" sz="2400" dirty="0" smtClean="0">
                <a:solidFill>
                  <a:srgbClr val="000099"/>
                </a:solidFill>
              </a:rPr>
              <a:t>. </a:t>
            </a:r>
            <a:r>
              <a:rPr lang="ru-RU" sz="2400" dirty="0">
                <a:solidFill>
                  <a:srgbClr val="000099"/>
                </a:solidFill>
              </a:rPr>
              <a:t>Способы класса «1» приемлемы для процедур аутентификации источника данных и взаимодействующей стороны (объекта</a:t>
            </a:r>
            <a:r>
              <a:rPr lang="ru-RU" sz="2400" dirty="0" smtClean="0">
                <a:solidFill>
                  <a:srgbClr val="000099"/>
                </a:solidFill>
              </a:rPr>
              <a:t>). Эти </a:t>
            </a:r>
            <a:r>
              <a:rPr lang="ru-RU" sz="2400" dirty="0">
                <a:solidFill>
                  <a:srgbClr val="000099"/>
                </a:solidFill>
              </a:rPr>
              <a:t>способы применяют функцию преобразования, с помощью которой предъявляемая </a:t>
            </a:r>
            <a:r>
              <a:rPr lang="ru-RU" sz="2400" dirty="0" smtClean="0">
                <a:solidFill>
                  <a:srgbClr val="000099"/>
                </a:solidFill>
              </a:rPr>
              <a:t>ВИАУ </a:t>
            </a:r>
            <a:r>
              <a:rPr lang="ru-RU" sz="2400" dirty="0">
                <a:solidFill>
                  <a:srgbClr val="000099"/>
                </a:solidFill>
              </a:rPr>
              <a:t>(возможно вместе с УИД) трансформируется. Затем преобразованная предъявляемая </a:t>
            </a:r>
            <a:r>
              <a:rPr lang="ru-RU" sz="2400" dirty="0" smtClean="0">
                <a:solidFill>
                  <a:srgbClr val="000099"/>
                </a:solidFill>
              </a:rPr>
              <a:t>ВИАУ </a:t>
            </a:r>
            <a:r>
              <a:rPr lang="ru-RU" sz="2400" dirty="0">
                <a:solidFill>
                  <a:srgbClr val="000099"/>
                </a:solidFill>
              </a:rPr>
              <a:t>вместе с УИД доставляется проверяющей стороне. Реальная предъявляемая </a:t>
            </a:r>
            <a:r>
              <a:rPr lang="ru-RU" sz="2400" dirty="0" smtClean="0">
                <a:solidFill>
                  <a:srgbClr val="000099"/>
                </a:solidFill>
              </a:rPr>
              <a:t>ВИАУ </a:t>
            </a:r>
            <a:r>
              <a:rPr lang="ru-RU" sz="2400" dirty="0">
                <a:solidFill>
                  <a:srgbClr val="000099"/>
                </a:solidFill>
              </a:rPr>
              <a:t>по каналу связи не передаётся. Примеры:</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1238250" y="1250950"/>
            <a:ext cx="7689850" cy="48090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623888" indent="-623888" algn="l">
              <a:lnSpc>
                <a:spcPts val="4500"/>
              </a:lnSpc>
              <a:spcBef>
                <a:spcPts val="1200"/>
              </a:spcBef>
              <a:buClr>
                <a:srgbClr val="FF0066"/>
              </a:buClr>
              <a:buSzPct val="80000"/>
              <a:buFont typeface="Wingdings" pitchFamily="2" charset="2"/>
              <a:buChar char="q"/>
              <a:tabLst>
                <a:tab pos="539750" algn="l"/>
              </a:tabLst>
              <a:defRPr/>
            </a:pPr>
            <a:r>
              <a:rPr lang="ru-RU" sz="4000" dirty="0">
                <a:solidFill>
                  <a:srgbClr val="000099"/>
                </a:solidFill>
              </a:rPr>
              <a:t>предъявляемый УИД;</a:t>
            </a:r>
          </a:p>
          <a:p>
            <a:pPr marL="623888" indent="-623888" algn="l">
              <a:lnSpc>
                <a:spcPts val="4500"/>
              </a:lnSpc>
              <a:spcBef>
                <a:spcPts val="1200"/>
              </a:spcBef>
              <a:buClr>
                <a:srgbClr val="FF0066"/>
              </a:buClr>
              <a:buSzPct val="80000"/>
              <a:buFont typeface="Wingdings" pitchFamily="2" charset="2"/>
              <a:buChar char="q"/>
              <a:defRPr/>
            </a:pPr>
            <a:r>
              <a:rPr lang="ru-RU" sz="4000" dirty="0">
                <a:solidFill>
                  <a:srgbClr val="000099"/>
                </a:solidFill>
              </a:rPr>
              <a:t>пароль;</a:t>
            </a:r>
          </a:p>
          <a:p>
            <a:pPr marL="623888" indent="-623888" algn="l">
              <a:lnSpc>
                <a:spcPts val="4500"/>
              </a:lnSpc>
              <a:spcBef>
                <a:spcPts val="1200"/>
              </a:spcBef>
              <a:buClr>
                <a:srgbClr val="FF0066"/>
              </a:buClr>
              <a:buSzPct val="80000"/>
              <a:buFont typeface="Wingdings" pitchFamily="2" charset="2"/>
              <a:buChar char="q"/>
              <a:defRPr/>
            </a:pPr>
            <a:r>
              <a:rPr lang="ru-RU" sz="4000" dirty="0">
                <a:solidFill>
                  <a:srgbClr val="000099"/>
                </a:solidFill>
              </a:rPr>
              <a:t>запрос;</a:t>
            </a:r>
          </a:p>
          <a:p>
            <a:pPr marL="623888" indent="-623888" algn="l">
              <a:lnSpc>
                <a:spcPts val="4500"/>
              </a:lnSpc>
              <a:spcBef>
                <a:spcPts val="1200"/>
              </a:spcBef>
              <a:buClr>
                <a:srgbClr val="FF0066"/>
              </a:buClr>
              <a:buSzPct val="80000"/>
              <a:buFont typeface="Wingdings" pitchFamily="2" charset="2"/>
              <a:buChar char="q"/>
              <a:defRPr/>
            </a:pPr>
            <a:r>
              <a:rPr lang="ru-RU" sz="4000" dirty="0">
                <a:solidFill>
                  <a:srgbClr val="000099"/>
                </a:solidFill>
              </a:rPr>
              <a:t>ответ на запрос;</a:t>
            </a:r>
          </a:p>
          <a:p>
            <a:pPr marL="623888" indent="-623888" algn="l">
              <a:lnSpc>
                <a:spcPts val="4500"/>
              </a:lnSpc>
              <a:spcBef>
                <a:spcPts val="1200"/>
              </a:spcBef>
              <a:buClr>
                <a:srgbClr val="FF0066"/>
              </a:buClr>
              <a:buSzPct val="80000"/>
              <a:buFont typeface="Wingdings" pitchFamily="2" charset="2"/>
              <a:buChar char="q"/>
              <a:defRPr/>
            </a:pPr>
            <a:r>
              <a:rPr lang="ru-RU" sz="4000" dirty="0">
                <a:solidFill>
                  <a:srgbClr val="000099"/>
                </a:solidFill>
              </a:rPr>
              <a:t>уникальный номер;</a:t>
            </a:r>
          </a:p>
          <a:p>
            <a:pPr marL="623888" indent="-623888" algn="l">
              <a:lnSpc>
                <a:spcPts val="4500"/>
              </a:lnSpc>
              <a:spcBef>
                <a:spcPts val="1200"/>
              </a:spcBef>
              <a:buClr>
                <a:srgbClr val="FF0066"/>
              </a:buClr>
              <a:buSzPct val="80000"/>
              <a:buFont typeface="Wingdings" pitchFamily="2" charset="2"/>
              <a:buChar char="q"/>
              <a:defRPr/>
            </a:pPr>
            <a:r>
              <a:rPr lang="ru-RU" sz="4000" dirty="0">
                <a:solidFill>
                  <a:srgbClr val="000099"/>
                </a:solidFill>
              </a:rPr>
              <a:t>УИД проверяющей стороны;</a:t>
            </a:r>
          </a:p>
        </p:txBody>
      </p:sp>
    </p:spTree>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984250"/>
            <a:ext cx="8001000" cy="5027017"/>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360363" indent="-360363" algn="l">
              <a:lnSpc>
                <a:spcPts val="3400"/>
              </a:lnSpc>
              <a:spcBef>
                <a:spcPts val="600"/>
              </a:spcBef>
              <a:buClr>
                <a:srgbClr val="FF0066"/>
              </a:buClr>
              <a:buSzPct val="80000"/>
              <a:buFont typeface="Wingdings" pitchFamily="2" charset="2"/>
              <a:buChar char="q"/>
            </a:pPr>
            <a:r>
              <a:rPr lang="ru-RU" sz="2900" dirty="0">
                <a:solidFill>
                  <a:srgbClr val="000099"/>
                </a:solidFill>
              </a:rPr>
              <a:t>передача пароля, преобразованного с помощью </a:t>
            </a:r>
            <a:r>
              <a:rPr lang="ru-RU" sz="2900" dirty="0" smtClean="0">
                <a:solidFill>
                  <a:srgbClr val="000099"/>
                </a:solidFill>
              </a:rPr>
              <a:t>ОНФ </a:t>
            </a:r>
            <a:r>
              <a:rPr lang="ru-RU" sz="2900" dirty="0">
                <a:solidFill>
                  <a:srgbClr val="000099"/>
                </a:solidFill>
              </a:rPr>
              <a:t>(например, </a:t>
            </a:r>
            <a:r>
              <a:rPr lang="ru-RU" sz="2900" dirty="0" smtClean="0">
                <a:solidFill>
                  <a:srgbClr val="000099"/>
                </a:solidFill>
              </a:rPr>
              <a:t>КПС или </a:t>
            </a:r>
            <a:r>
              <a:rPr lang="ru-RU" sz="2900" dirty="0">
                <a:solidFill>
                  <a:srgbClr val="000099"/>
                </a:solidFill>
              </a:rPr>
              <a:t>хэш-функция);</a:t>
            </a:r>
          </a:p>
          <a:p>
            <a:pPr marL="360363" indent="-360363" algn="l">
              <a:lnSpc>
                <a:spcPts val="3400"/>
              </a:lnSpc>
              <a:spcBef>
                <a:spcPts val="600"/>
              </a:spcBef>
              <a:buClr>
                <a:srgbClr val="FF0066"/>
              </a:buClr>
              <a:buSzPct val="80000"/>
              <a:buFont typeface="Wingdings" pitchFamily="2" charset="2"/>
              <a:buChar char="q"/>
            </a:pPr>
            <a:r>
              <a:rPr lang="ru-RU" sz="2900" dirty="0">
                <a:solidFill>
                  <a:srgbClr val="000099"/>
                </a:solidFill>
              </a:rPr>
              <a:t>передача цифрового отпечатка, зашифрованного с помощью секретного ключа;</a:t>
            </a:r>
          </a:p>
          <a:p>
            <a:pPr marL="360363" indent="-360363" algn="l">
              <a:lnSpc>
                <a:spcPts val="3400"/>
              </a:lnSpc>
              <a:spcBef>
                <a:spcPts val="600"/>
              </a:spcBef>
              <a:buClr>
                <a:srgbClr val="FF0066"/>
              </a:buClr>
              <a:buSzPct val="80000"/>
              <a:buFont typeface="Wingdings" pitchFamily="2" charset="2"/>
              <a:buChar char="q"/>
            </a:pPr>
            <a:r>
              <a:rPr lang="ru-RU" sz="2900" dirty="0">
                <a:solidFill>
                  <a:srgbClr val="000099"/>
                </a:solidFill>
              </a:rPr>
              <a:t>передача пароля, зашифрованного с помощью конфиденциального ключа;</a:t>
            </a:r>
          </a:p>
          <a:p>
            <a:pPr marL="360363" indent="-360363" algn="l">
              <a:lnSpc>
                <a:spcPts val="3400"/>
              </a:lnSpc>
              <a:spcBef>
                <a:spcPts val="600"/>
              </a:spcBef>
              <a:buClr>
                <a:srgbClr val="FF0066"/>
              </a:buClr>
              <a:buSzPct val="80000"/>
              <a:buFont typeface="Wingdings" pitchFamily="2" charset="2"/>
              <a:buChar char="q"/>
            </a:pPr>
            <a:r>
              <a:rPr lang="ru-RU" sz="2900" dirty="0">
                <a:solidFill>
                  <a:srgbClr val="000099"/>
                </a:solidFill>
              </a:rPr>
              <a:t>передача цифрового отпечатка, подписанного с помощью закрытого ключа.</a:t>
            </a:r>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673100"/>
            <a:ext cx="8001000" cy="560153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600" i="1" dirty="0">
                <a:solidFill>
                  <a:srgbClr val="FF0066"/>
                </a:solidFill>
              </a:rPr>
              <a:t>Способы этого класса уязвимы к атакам типа «повторная передача», но обеспечивают защиту от вскрытия предъявляемой </a:t>
            </a:r>
            <a:r>
              <a:rPr lang="ru-RU" sz="2600" i="1" dirty="0" smtClean="0">
                <a:solidFill>
                  <a:srgbClr val="FF0066"/>
                </a:solidFill>
              </a:rPr>
              <a:t>ВИАУ</a:t>
            </a:r>
            <a:r>
              <a:rPr lang="ru-RU" sz="2600" dirty="0" smtClean="0">
                <a:solidFill>
                  <a:srgbClr val="000099"/>
                </a:solidFill>
              </a:rPr>
              <a:t>. </a:t>
            </a:r>
            <a:r>
              <a:rPr lang="ru-RU" sz="2600" dirty="0">
                <a:solidFill>
                  <a:srgbClr val="000099"/>
                </a:solidFill>
              </a:rPr>
              <a:t>Например, преобразованный пароль может быть повторно передан на уровень протокола информационного обмена, но открытый пароль, который используется на уровне системного интерфейса, вскрыт не будет</a:t>
            </a:r>
            <a:r>
              <a:rPr lang="ru-RU" sz="2600" dirty="0" smtClean="0">
                <a:solidFill>
                  <a:srgbClr val="000099"/>
                </a:solidFill>
              </a:rPr>
              <a:t>. Средство </a:t>
            </a:r>
            <a:r>
              <a:rPr lang="ru-RU" sz="2600" dirty="0">
                <a:solidFill>
                  <a:srgbClr val="000099"/>
                </a:solidFill>
              </a:rPr>
              <a:t>формирования использует предъявляемую </a:t>
            </a:r>
            <a:r>
              <a:rPr lang="ru-RU" sz="2600" dirty="0" smtClean="0">
                <a:solidFill>
                  <a:srgbClr val="000099"/>
                </a:solidFill>
              </a:rPr>
              <a:t>ВИАУ </a:t>
            </a:r>
            <a:r>
              <a:rPr lang="ru-RU" sz="2600" dirty="0">
                <a:solidFill>
                  <a:srgbClr val="000099"/>
                </a:solidFill>
              </a:rPr>
              <a:t>и, если необходимо, УИД и/или цифровой отпечаток как входные данные процедуры криптографического преобразования с целью формирования </a:t>
            </a:r>
            <a:r>
              <a:rPr lang="ru-RU" sz="2600" dirty="0" smtClean="0">
                <a:solidFill>
                  <a:srgbClr val="000099"/>
                </a:solidFill>
              </a:rPr>
              <a:t>ВИАУ </a:t>
            </a:r>
            <a:r>
              <a:rPr lang="ru-RU" sz="2600" dirty="0">
                <a:solidFill>
                  <a:srgbClr val="000099"/>
                </a:solidFill>
              </a:rPr>
              <a:t>для </a:t>
            </a:r>
            <a:r>
              <a:rPr lang="ru-RU" sz="2600" dirty="0" smtClean="0">
                <a:solidFill>
                  <a:srgbClr val="000099"/>
                </a:solidFill>
              </a:rPr>
              <a:t>обмена (рис. 3.11).</a:t>
            </a:r>
            <a:endParaRPr lang="ru-RU" sz="2600" dirty="0">
              <a:solidFill>
                <a:srgbClr val="000099"/>
              </a:solidFill>
            </a:endParaRP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971550" y="5429250"/>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b="1" dirty="0">
                <a:solidFill>
                  <a:srgbClr val="CC0000"/>
                </a:solidFill>
              </a:rPr>
              <a:t>Рис</a:t>
            </a:r>
            <a:r>
              <a:rPr lang="ru-RU" sz="2400" b="1" dirty="0" smtClean="0">
                <a:solidFill>
                  <a:srgbClr val="CC0000"/>
                </a:solidFill>
              </a:rPr>
              <a:t>. 3.11. </a:t>
            </a:r>
            <a:r>
              <a:rPr lang="ru-RU" sz="2400" b="1" dirty="0">
                <a:solidFill>
                  <a:srgbClr val="CC0000"/>
                </a:solidFill>
              </a:rPr>
              <a:t>Класс «1» — способ, защищённый от вскрытия (раскрытия) </a:t>
            </a:r>
          </a:p>
        </p:txBody>
      </p:sp>
      <p:sp>
        <p:nvSpPr>
          <p:cNvPr id="293891" name="Rectangle 3"/>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grpSp>
        <p:nvGrpSpPr>
          <p:cNvPr id="82983" name="Group 39"/>
          <p:cNvGrpSpPr>
            <a:grpSpLocks/>
          </p:cNvGrpSpPr>
          <p:nvPr/>
        </p:nvGrpSpPr>
        <p:grpSpPr bwMode="auto">
          <a:xfrm>
            <a:off x="881063" y="1314450"/>
            <a:ext cx="8056562" cy="3355975"/>
            <a:chOff x="555" y="828"/>
            <a:chExt cx="5075" cy="2114"/>
          </a:xfrm>
        </p:grpSpPr>
        <p:sp>
          <p:nvSpPr>
            <p:cNvPr id="82975" name="AutoShape 31"/>
            <p:cNvSpPr>
              <a:spLocks noChangeArrowheads="1"/>
            </p:cNvSpPr>
            <p:nvPr/>
          </p:nvSpPr>
          <p:spPr bwMode="auto">
            <a:xfrm flipH="1">
              <a:off x="4439" y="1273"/>
              <a:ext cx="936" cy="949"/>
            </a:xfrm>
            <a:prstGeom prst="cube">
              <a:avLst>
                <a:gd name="adj" fmla="val 25000"/>
              </a:avLst>
            </a:prstGeom>
            <a:solidFill>
              <a:srgbClr val="CCFFCC"/>
            </a:solidFill>
            <a:ln w="28575">
              <a:solidFill>
                <a:schemeClr val="folHlink"/>
              </a:solidFill>
              <a:miter lim="800000"/>
              <a:headEnd/>
              <a:tailEnd/>
            </a:ln>
          </p:spPr>
          <p:txBody>
            <a:bodyPr/>
            <a:lstStyle/>
            <a:p>
              <a:endParaRPr lang="ru-RU"/>
            </a:p>
          </p:txBody>
        </p:sp>
        <p:sp>
          <p:nvSpPr>
            <p:cNvPr id="82976" name="AutoShape 32"/>
            <p:cNvSpPr>
              <a:spLocks noChangeArrowheads="1"/>
            </p:cNvSpPr>
            <p:nvPr/>
          </p:nvSpPr>
          <p:spPr bwMode="auto">
            <a:xfrm>
              <a:off x="838" y="1273"/>
              <a:ext cx="936" cy="949"/>
            </a:xfrm>
            <a:prstGeom prst="cube">
              <a:avLst>
                <a:gd name="adj" fmla="val 25000"/>
              </a:avLst>
            </a:prstGeom>
            <a:solidFill>
              <a:srgbClr val="FFDBB7"/>
            </a:solidFill>
            <a:ln w="28575">
              <a:solidFill>
                <a:schemeClr val="folHlink"/>
              </a:solidFill>
              <a:miter lim="800000"/>
              <a:headEnd/>
              <a:tailEnd/>
            </a:ln>
          </p:spPr>
          <p:txBody>
            <a:bodyPr/>
            <a:lstStyle/>
            <a:p>
              <a:endParaRPr lang="ru-RU"/>
            </a:p>
          </p:txBody>
        </p:sp>
        <p:sp>
          <p:nvSpPr>
            <p:cNvPr id="82977" name="Text Box 33"/>
            <p:cNvSpPr txBox="1">
              <a:spLocks noChangeArrowheads="1"/>
            </p:cNvSpPr>
            <p:nvPr/>
          </p:nvSpPr>
          <p:spPr bwMode="auto">
            <a:xfrm>
              <a:off x="555" y="2339"/>
              <a:ext cx="1503" cy="50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009900"/>
                  </a:solidFill>
                </a:rPr>
                <a:t>Претендент</a:t>
              </a:r>
            </a:p>
            <a:p>
              <a:pPr>
                <a:lnSpc>
                  <a:spcPct val="88000"/>
                </a:lnSpc>
              </a:pPr>
              <a:r>
                <a:rPr lang="ru-RU" altLang="zh-CN" sz="2000">
                  <a:solidFill>
                    <a:srgbClr val="009900"/>
                  </a:solidFill>
                </a:rPr>
                <a:t>(объект аутентификации)</a:t>
              </a:r>
              <a:endParaRPr lang="ru-RU" sz="2000">
                <a:solidFill>
                  <a:srgbClr val="009900"/>
                </a:solidFill>
              </a:endParaRPr>
            </a:p>
          </p:txBody>
        </p:sp>
        <p:sp>
          <p:nvSpPr>
            <p:cNvPr id="82978" name="Text Box 34"/>
            <p:cNvSpPr txBox="1">
              <a:spLocks noChangeArrowheads="1"/>
            </p:cNvSpPr>
            <p:nvPr/>
          </p:nvSpPr>
          <p:spPr bwMode="auto">
            <a:xfrm>
              <a:off x="1831" y="828"/>
              <a:ext cx="2523" cy="83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90000"/>
                </a:lnSpc>
              </a:pPr>
              <a:r>
                <a:rPr lang="ru-RU" altLang="zh-CN" sz="2400" dirty="0">
                  <a:solidFill>
                    <a:srgbClr val="0033CC"/>
                  </a:solidFill>
                  <a:latin typeface="Arial" charset="0"/>
                  <a:cs typeface="Arial" charset="0"/>
                </a:rPr>
                <a:t>Запрос аутентификации, УИД, </a:t>
              </a:r>
              <a:r>
                <a:rPr lang="en-US" altLang="zh-CN" sz="2400" i="1" dirty="0">
                  <a:solidFill>
                    <a:srgbClr val="0033CC"/>
                  </a:solidFill>
                  <a:latin typeface="Arial" charset="0"/>
                  <a:ea typeface="宋体" pitchFamily="2" charset="-122"/>
                  <a:cs typeface="Arial" charset="0"/>
                </a:rPr>
                <a:t>F</a:t>
              </a:r>
              <a:r>
                <a:rPr lang="ru-RU" altLang="zh-CN" sz="2400" dirty="0">
                  <a:solidFill>
                    <a:srgbClr val="0033CC"/>
                  </a:solidFill>
                  <a:latin typeface="Arial" charset="0"/>
                  <a:cs typeface="Arial" charset="0"/>
                </a:rPr>
                <a:t>(предъявляемая </a:t>
              </a:r>
              <a:r>
                <a:rPr lang="ru-RU" altLang="zh-CN" sz="2400" dirty="0" smtClean="0">
                  <a:solidFill>
                    <a:srgbClr val="0033CC"/>
                  </a:solidFill>
                  <a:latin typeface="Arial" charset="0"/>
                  <a:cs typeface="Arial" charset="0"/>
                </a:rPr>
                <a:t>ВИАУ, </a:t>
              </a:r>
              <a:r>
                <a:rPr lang="ru-RU" altLang="zh-CN" sz="2400" dirty="0">
                  <a:solidFill>
                    <a:srgbClr val="0033CC"/>
                  </a:solidFill>
                  <a:latin typeface="Arial" charset="0"/>
                  <a:cs typeface="Arial" charset="0"/>
                </a:rPr>
                <a:t>[УИД], [цифровой отпечаток]) </a:t>
              </a:r>
              <a:endParaRPr lang="ru-RU" sz="2400" dirty="0">
                <a:solidFill>
                  <a:srgbClr val="0033CC"/>
                </a:solidFill>
                <a:latin typeface="Arial" charset="0"/>
                <a:cs typeface="Arial" charset="0"/>
              </a:endParaRPr>
            </a:p>
          </p:txBody>
        </p:sp>
        <p:sp>
          <p:nvSpPr>
            <p:cNvPr id="82979" name="AutoShape 35"/>
            <p:cNvSpPr>
              <a:spLocks/>
            </p:cNvSpPr>
            <p:nvPr/>
          </p:nvSpPr>
          <p:spPr bwMode="auto">
            <a:xfrm>
              <a:off x="2568" y="1929"/>
              <a:ext cx="1645" cy="258"/>
            </a:xfrm>
            <a:prstGeom prst="borderCallout2">
              <a:avLst>
                <a:gd name="adj1" fmla="val 27907"/>
                <a:gd name="adj2" fmla="val -2917"/>
                <a:gd name="adj3" fmla="val 27907"/>
                <a:gd name="adj4" fmla="val -13435"/>
                <a:gd name="adj5" fmla="val -65505"/>
                <a:gd name="adj6" fmla="val -20792"/>
              </a:avLst>
            </a:prstGeom>
            <a:noFill/>
            <a:ln w="15875">
              <a:solidFill>
                <a:srgbClr val="FF3300"/>
              </a:solidFill>
              <a:prstDash val="dash"/>
              <a:miter lim="800000"/>
              <a:headEnd/>
              <a:tailEnd type="triangle" w="med" len="lg"/>
            </a:ln>
          </p:spPr>
          <p:txBody>
            <a:bodyPr lIns="36000" tIns="36000" rIns="36000" bIns="36000" anchor="ctr" anchorCtr="1">
              <a:spAutoFit/>
            </a:bodyPr>
            <a:lstStyle/>
            <a:p>
              <a:pPr>
                <a:lnSpc>
                  <a:spcPct val="88000"/>
                </a:lnSpc>
              </a:pPr>
              <a:r>
                <a:rPr lang="ru-RU" altLang="zh-CN" sz="2400" b="1" i="1">
                  <a:solidFill>
                    <a:srgbClr val="FF3300"/>
                  </a:solidFill>
                  <a:latin typeface="Arial" charset="0"/>
                  <a:cs typeface="Arial" charset="0"/>
                </a:rPr>
                <a:t>Одна итерация</a:t>
              </a:r>
              <a:endParaRPr lang="ru-RU" sz="2400" b="1">
                <a:solidFill>
                  <a:srgbClr val="FF3300"/>
                </a:solidFill>
                <a:latin typeface="Arial" charset="0"/>
                <a:cs typeface="Arial" charset="0"/>
              </a:endParaRPr>
            </a:p>
          </p:txBody>
        </p:sp>
        <p:sp>
          <p:nvSpPr>
            <p:cNvPr id="82980" name="Text Box 36"/>
            <p:cNvSpPr txBox="1">
              <a:spLocks noChangeArrowheads="1"/>
            </p:cNvSpPr>
            <p:nvPr/>
          </p:nvSpPr>
          <p:spPr bwMode="auto">
            <a:xfrm>
              <a:off x="4127" y="2266"/>
              <a:ext cx="1503" cy="67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ct val="88000"/>
                </a:lnSpc>
              </a:pPr>
              <a:r>
                <a:rPr lang="ru-RU" altLang="zh-CN" sz="2000">
                  <a:solidFill>
                    <a:srgbClr val="669900"/>
                  </a:solidFill>
                </a:rPr>
                <a:t>Проверяющая сторона</a:t>
              </a:r>
            </a:p>
            <a:p>
              <a:pPr>
                <a:lnSpc>
                  <a:spcPct val="88000"/>
                </a:lnSpc>
              </a:pPr>
              <a:r>
                <a:rPr lang="ru-RU" altLang="zh-CN" sz="2000">
                  <a:solidFill>
                    <a:srgbClr val="669900"/>
                  </a:solidFill>
                </a:rPr>
                <a:t>(субъект аутентификации)</a:t>
              </a:r>
              <a:endParaRPr lang="ru-RU" sz="2000">
                <a:solidFill>
                  <a:srgbClr val="669900"/>
                </a:solidFill>
              </a:endParaRPr>
            </a:p>
          </p:txBody>
        </p:sp>
        <p:sp>
          <p:nvSpPr>
            <p:cNvPr id="82981" name="Line 37"/>
            <p:cNvSpPr>
              <a:spLocks noChangeShapeType="1"/>
            </p:cNvSpPr>
            <p:nvPr/>
          </p:nvSpPr>
          <p:spPr bwMode="auto">
            <a:xfrm>
              <a:off x="1689" y="1755"/>
              <a:ext cx="2835" cy="0"/>
            </a:xfrm>
            <a:prstGeom prst="line">
              <a:avLst/>
            </a:prstGeom>
            <a:noFill/>
            <a:ln w="57150">
              <a:solidFill>
                <a:srgbClr val="0033CC"/>
              </a:solidFill>
              <a:miter lim="800000"/>
              <a:headEnd/>
              <a:tailEnd type="triangle" w="lg" len="lg"/>
            </a:ln>
            <a:effectLst/>
          </p:spPr>
          <p:txBody>
            <a:bodyPr wrap="none"/>
            <a:lstStyle/>
            <a:p>
              <a:endParaRPr lang="ru-RU"/>
            </a:p>
          </p:txBody>
        </p:sp>
      </p:gr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403350"/>
            <a:ext cx="8001000" cy="9747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a:solidFill>
                  <a:srgbClr val="000099"/>
                </a:solidFill>
              </a:rPr>
              <a:t>Примеры использования функции преобразования (</a:t>
            </a:r>
            <a:r>
              <a:rPr lang="en-US" sz="3200" i="1">
                <a:solidFill>
                  <a:srgbClr val="000099"/>
                </a:solidFill>
              </a:rPr>
              <a:t>F</a:t>
            </a:r>
            <a:r>
              <a:rPr lang="ru-RU" sz="3200">
                <a:solidFill>
                  <a:srgbClr val="000099"/>
                </a:solidFill>
              </a:rPr>
              <a:t>):</a:t>
            </a:r>
          </a:p>
        </p:txBody>
      </p:sp>
      <p:sp>
        <p:nvSpPr>
          <p:cNvPr id="5" name="Text Box 5"/>
          <p:cNvSpPr txBox="1">
            <a:spLocks noChangeArrowheads="1"/>
          </p:cNvSpPr>
          <p:nvPr/>
        </p:nvSpPr>
        <p:spPr bwMode="auto">
          <a:xfrm>
            <a:off x="927100" y="2528888"/>
            <a:ext cx="8001000" cy="34798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5000"/>
              </a:lnSpc>
              <a:spcBef>
                <a:spcPct val="5000"/>
              </a:spcBef>
              <a:buClr>
                <a:srgbClr val="FF0066"/>
              </a:buClr>
              <a:buSzPct val="80000"/>
              <a:buFont typeface="Wingdings" pitchFamily="2" charset="2"/>
              <a:buAutoNum type="alphaLcParenR"/>
            </a:pPr>
            <a:r>
              <a:rPr lang="ru-RU" sz="3000" i="1" dirty="0">
                <a:solidFill>
                  <a:srgbClr val="FF0066"/>
                </a:solidFill>
              </a:rPr>
              <a:t>в случае использования ОНФ</a:t>
            </a:r>
            <a:r>
              <a:rPr lang="ru-RU" sz="3000" dirty="0">
                <a:solidFill>
                  <a:srgbClr val="000099"/>
                </a:solidFill>
              </a:rPr>
              <a:t> средство проверки также с помощью ОНФ выполняет обработку проверочной </a:t>
            </a:r>
            <a:r>
              <a:rPr lang="ru-RU" sz="3000" dirty="0" smtClean="0">
                <a:solidFill>
                  <a:srgbClr val="000099"/>
                </a:solidFill>
              </a:rPr>
              <a:t>ВИАУ </a:t>
            </a:r>
            <a:r>
              <a:rPr lang="ru-RU" sz="3000" dirty="0">
                <a:solidFill>
                  <a:srgbClr val="000099"/>
                </a:solidFill>
              </a:rPr>
              <a:t>вместо предъявляемой информации, и затем сравнивает полученный результат обработки с полученной </a:t>
            </a:r>
            <a:r>
              <a:rPr lang="ru-RU" sz="3000" dirty="0" smtClean="0">
                <a:solidFill>
                  <a:srgbClr val="000099"/>
                </a:solidFill>
              </a:rPr>
              <a:t>ВИАУ </a:t>
            </a:r>
            <a:r>
              <a:rPr lang="ru-RU" sz="3000" dirty="0">
                <a:solidFill>
                  <a:srgbClr val="000099"/>
                </a:solidFill>
              </a:rPr>
              <a:t>для обмена;</a:t>
            </a:r>
          </a:p>
        </p:txBody>
      </p:sp>
    </p:spTree>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5" name="Text Box 5"/>
          <p:cNvSpPr txBox="1">
            <a:spLocks noChangeArrowheads="1"/>
          </p:cNvSpPr>
          <p:nvPr/>
        </p:nvSpPr>
        <p:spPr bwMode="auto">
          <a:xfrm>
            <a:off x="927100" y="1289050"/>
            <a:ext cx="8001000" cy="4876800"/>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5000"/>
              </a:lnSpc>
              <a:spcBef>
                <a:spcPct val="5000"/>
              </a:spcBef>
              <a:buClr>
                <a:srgbClr val="FF0066"/>
              </a:buClr>
              <a:buSzPct val="80000"/>
              <a:buFont typeface="Wingdings" pitchFamily="2" charset="2"/>
              <a:buAutoNum type="alphaLcParenR" startAt="2"/>
            </a:pPr>
            <a:r>
              <a:rPr lang="ru-RU" i="1" dirty="0">
                <a:solidFill>
                  <a:srgbClr val="FF0066"/>
                </a:solidFill>
              </a:rPr>
              <a:t>в случае использования симметричной криптографии</a:t>
            </a:r>
            <a:r>
              <a:rPr lang="ru-RU" dirty="0">
                <a:solidFill>
                  <a:srgbClr val="000099"/>
                </a:solidFill>
              </a:rPr>
              <a:t> средство проверки использует проверочную информацию для расшифрования полученной </a:t>
            </a:r>
            <a:r>
              <a:rPr lang="ru-RU" dirty="0" smtClean="0">
                <a:solidFill>
                  <a:srgbClr val="000099"/>
                </a:solidFill>
              </a:rPr>
              <a:t>ВИАУ </a:t>
            </a:r>
            <a:r>
              <a:rPr lang="ru-RU" dirty="0">
                <a:solidFill>
                  <a:srgbClr val="000099"/>
                </a:solidFill>
              </a:rPr>
              <a:t>для обмена, и затем проверяет корректность расшифрованной последовательности данных путём проверки содержащихся в ней уникальных параметров, таких как УИД претендента, корректный цифровой отпечаток, пароль или значение константы;</a:t>
            </a:r>
          </a:p>
        </p:txBody>
      </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4014788"/>
            <a:ext cx="8001000" cy="2135187"/>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dirty="0">
                <a:solidFill>
                  <a:srgbClr val="000099"/>
                </a:solidFill>
              </a:rPr>
              <a:t>Кроме этого, </a:t>
            </a:r>
            <a:r>
              <a:rPr lang="ru-RU" i="1" dirty="0">
                <a:solidFill>
                  <a:srgbClr val="FF0066"/>
                </a:solidFill>
              </a:rPr>
              <a:t>для аутентификации источника данных</a:t>
            </a:r>
            <a:r>
              <a:rPr lang="ru-RU" dirty="0">
                <a:solidFill>
                  <a:srgbClr val="000099"/>
                </a:solidFill>
              </a:rPr>
              <a:t> цифровой отпечаток в </a:t>
            </a:r>
            <a:r>
              <a:rPr lang="ru-RU" dirty="0" smtClean="0">
                <a:solidFill>
                  <a:srgbClr val="000099"/>
                </a:solidFill>
              </a:rPr>
              <a:t>ВИАУ </a:t>
            </a:r>
            <a:r>
              <a:rPr lang="ru-RU" dirty="0">
                <a:solidFill>
                  <a:srgbClr val="000099"/>
                </a:solidFill>
              </a:rPr>
              <a:t>для обмена сравнивается с регенерированным цифровым отпечатком данных, подлежащих аутентификации.</a:t>
            </a:r>
          </a:p>
        </p:txBody>
      </p:sp>
      <p:sp>
        <p:nvSpPr>
          <p:cNvPr id="5" name="Text Box 5"/>
          <p:cNvSpPr txBox="1">
            <a:spLocks noChangeArrowheads="1"/>
          </p:cNvSpPr>
          <p:nvPr/>
        </p:nvSpPr>
        <p:spPr bwMode="auto">
          <a:xfrm>
            <a:off x="927100" y="1223963"/>
            <a:ext cx="8001000" cy="2644775"/>
          </a:xfrm>
          <a:prstGeom prst="rect">
            <a:avLst/>
          </a:prstGeom>
          <a:noFill/>
          <a:ln w="9525">
            <a:noFill/>
            <a:miter lim="800000"/>
            <a:headEnd/>
            <a:tailEnd/>
          </a:ln>
          <a:effectLst>
            <a:outerShdw dist="17961" dir="2700000" algn="ctr" rotWithShape="0">
              <a:srgbClr val="3399FF"/>
            </a:outerShdw>
          </a:effectLst>
        </p:spPr>
        <p:txBody>
          <a:bodyPr lIns="0" tIns="0" rIns="0" bIns="0" anchor="ctr">
            <a:spAutoFit/>
          </a:bodyPr>
          <a:lstStyle/>
          <a:p>
            <a:pPr marL="533400" indent="-533400" algn="l">
              <a:lnSpc>
                <a:spcPct val="95000"/>
              </a:lnSpc>
              <a:spcBef>
                <a:spcPct val="5000"/>
              </a:spcBef>
              <a:buClr>
                <a:srgbClr val="FF0066"/>
              </a:buClr>
              <a:buSzPct val="80000"/>
              <a:buFont typeface="Wingdings" pitchFamily="2" charset="2"/>
              <a:buAutoNum type="alphaLcParenR" startAt="3"/>
            </a:pPr>
            <a:r>
              <a:rPr lang="ru-RU" sz="2600" i="1" dirty="0">
                <a:solidFill>
                  <a:srgbClr val="FF0066"/>
                </a:solidFill>
              </a:rPr>
              <a:t>в случае использования ЭЦП</a:t>
            </a:r>
            <a:r>
              <a:rPr lang="ru-RU" sz="2600" dirty="0">
                <a:solidFill>
                  <a:srgbClr val="000099"/>
                </a:solidFill>
              </a:rPr>
              <a:t> средство проверки повторно вычисляет цифровой отпечаток по полученным данным и использует проверочную </a:t>
            </a:r>
            <a:r>
              <a:rPr lang="ru-RU" sz="2600" dirty="0" smtClean="0">
                <a:solidFill>
                  <a:srgbClr val="000099"/>
                </a:solidFill>
              </a:rPr>
              <a:t>ВИАУ </a:t>
            </a:r>
            <a:r>
              <a:rPr lang="ru-RU" sz="2600" dirty="0">
                <a:solidFill>
                  <a:srgbClr val="000099"/>
                </a:solidFill>
              </a:rPr>
              <a:t>для проверки того, что полученная ЭЦП совпадает с формированной на основании повторно вычисленного отпечатка ЭЦП.</a:t>
            </a:r>
          </a:p>
        </p:txBody>
      </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206500"/>
            <a:ext cx="8001000" cy="492442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200" dirty="0">
                <a:solidFill>
                  <a:srgbClr val="000099"/>
                </a:solidFill>
              </a:rPr>
              <a:t>(</a:t>
            </a:r>
            <a:r>
              <a:rPr lang="ru-RU" sz="3200" i="1" u="sng" dirty="0">
                <a:solidFill>
                  <a:srgbClr val="FF0066"/>
                </a:solidFill>
              </a:rPr>
              <a:t>Примечание</a:t>
            </a:r>
            <a:r>
              <a:rPr lang="ru-RU" sz="3200" i="1" dirty="0">
                <a:solidFill>
                  <a:srgbClr val="FF0066"/>
                </a:solidFill>
              </a:rPr>
              <a:t>. Там, где УИД взаимодействующей стороны включён в предъявляемую </a:t>
            </a:r>
            <a:r>
              <a:rPr lang="ru-RU" sz="3200" i="1" dirty="0" smtClean="0">
                <a:solidFill>
                  <a:srgbClr val="FF0066"/>
                </a:solidFill>
              </a:rPr>
              <a:t>ВИАУ, </a:t>
            </a:r>
            <a:r>
              <a:rPr lang="ru-RU" sz="3200" i="1" dirty="0">
                <a:solidFill>
                  <a:srgbClr val="FF0066"/>
                </a:solidFill>
              </a:rPr>
              <a:t>проведение эффективной атаки становится ещё более трудным. В этом случае возможно проведение одновременной атаки только по отношению к одному объекту, не по отношению ко всем взаимодействующим сторонам.</a:t>
            </a:r>
            <a:r>
              <a:rPr lang="ru-RU" sz="3200" dirty="0">
                <a:solidFill>
                  <a:srgbClr val="000099"/>
                </a:solidFill>
              </a:rPr>
              <a:t>)</a:t>
            </a:r>
          </a:p>
        </p:txBody>
      </p:sp>
    </p:spTree>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984250"/>
            <a:ext cx="8001000" cy="51706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i="1" dirty="0">
                <a:solidFill>
                  <a:srgbClr val="FF0066"/>
                </a:solidFill>
              </a:rPr>
              <a:t>С целью обеспечения конфиденциальности</a:t>
            </a:r>
            <a:r>
              <a:rPr lang="ru-RU" dirty="0">
                <a:solidFill>
                  <a:srgbClr val="000099"/>
                </a:solidFill>
              </a:rPr>
              <a:t> функция преобразования не должна иметь обратной функции (то есть быть ОНФ), а если всё-таки имеется обратная функция, то она должна быть чрезвычайно сложной, с точки зрения её вычисления, для тех взаимодействующих сторон, для которых предъявляемая </a:t>
            </a:r>
            <a:r>
              <a:rPr lang="ru-RU" dirty="0" smtClean="0">
                <a:solidFill>
                  <a:srgbClr val="000099"/>
                </a:solidFill>
              </a:rPr>
              <a:t>ВИАУ </a:t>
            </a:r>
            <a:r>
              <a:rPr lang="ru-RU" dirty="0">
                <a:solidFill>
                  <a:srgbClr val="000099"/>
                </a:solidFill>
              </a:rPr>
              <a:t>(и цифровой отпечаток) должна быть недоступна (обеспечиваться её конфиденциальность).</a:t>
            </a:r>
          </a:p>
        </p:txBody>
      </p:sp>
    </p:spTree>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584200"/>
            <a:ext cx="8388350" cy="14541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85000"/>
              </a:lnSpc>
            </a:pPr>
            <a:r>
              <a:rPr lang="ru-RU" b="1" i="1" dirty="0">
                <a:solidFill>
                  <a:srgbClr val="FF3300"/>
                </a:solidFill>
                <a:latin typeface="Arial" charset="0"/>
                <a:cs typeface="Arial" charset="0"/>
              </a:rPr>
              <a:t>4.1.3. Класс «2» (защищён от вскрытия и атак типа «повторная передача» со стороны различных проверяющих субъектов)</a:t>
            </a:r>
            <a:endParaRPr lang="ru-RU" dirty="0">
              <a:solidFill>
                <a:srgbClr val="FF3300"/>
              </a:solidFill>
              <a:latin typeface="Arial" charset="0"/>
              <a:cs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2139950"/>
            <a:ext cx="8001000" cy="438150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i="1" dirty="0">
                <a:solidFill>
                  <a:srgbClr val="FF0066"/>
                </a:solidFill>
              </a:rPr>
              <a:t>Этот класс способов обеспечивает защиту от вскрытия и повторной передачи со стороны различных проверяющих субъектов, но не от повторной передачи со стороны одного и того же проверяющего субъекта</a:t>
            </a:r>
            <a:r>
              <a:rPr lang="ru-RU" sz="2400" dirty="0">
                <a:solidFill>
                  <a:srgbClr val="000099"/>
                </a:solidFill>
              </a:rPr>
              <a:t>. Он идентичен классу «1», за исключением того, что элемент данных, содержащий уникальный параметр для конкретной проверяющей стороны, рассматривается как входные данные при реализации функции преобразования. Это свойство повышает защищённость процедуры аутентификации.</a:t>
            </a:r>
          </a:p>
        </p:txBody>
      </p:sp>
    </p:spTree>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755650" y="720725"/>
            <a:ext cx="8388350" cy="1454150"/>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a:lnSpc>
                <a:spcPct val="85000"/>
              </a:lnSpc>
            </a:pPr>
            <a:r>
              <a:rPr lang="ru-RU" b="1" i="1" dirty="0">
                <a:solidFill>
                  <a:srgbClr val="FF3300"/>
                </a:solidFill>
                <a:latin typeface="Arial" charset="0"/>
                <a:cs typeface="Arial" charset="0"/>
              </a:rPr>
              <a:t>4.1.4. Класс «3» (защищён от вскрытия и атак типа «повторная передача» со стороны одного и того же проверяющего субъекта)</a:t>
            </a:r>
            <a:endParaRPr lang="ru-RU" dirty="0">
              <a:solidFill>
                <a:srgbClr val="FF3300"/>
              </a:solidFill>
              <a:latin typeface="Arial" charset="0"/>
              <a:cs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№3:</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2)</a:t>
            </a:r>
            <a:endParaRPr lang="en-GB" sz="20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2303463"/>
            <a:ext cx="8001000" cy="401637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2400" i="1">
                <a:solidFill>
                  <a:srgbClr val="FF0066"/>
                </a:solidFill>
              </a:rPr>
              <a:t>Этот класс способов обеспечивает защиту от вскрытия и повторной передачи со стороны одного и того же проверяющего субъекта</a:t>
            </a:r>
            <a:r>
              <a:rPr lang="ru-RU" sz="2400">
                <a:solidFill>
                  <a:srgbClr val="000099"/>
                </a:solidFill>
              </a:rPr>
              <a:t>.</a:t>
            </a:r>
          </a:p>
          <a:p>
            <a:r>
              <a:rPr lang="ru-RU" sz="2400">
                <a:solidFill>
                  <a:srgbClr val="000099"/>
                </a:solidFill>
              </a:rPr>
              <a:t>В этом классе способы аутентификации, основанные на использовании уникальных чисел, образуют подкласс способов аутентификации, которые применяют функцию преобразования в сочетании с уникальной информацией с целью обеспечения защиты от «повторной передачи» одной проверяющей стороны.</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4557</TotalTime>
  <Words>8348</Words>
  <Application>Microsoft Office PowerPoint</Application>
  <PresentationFormat>Экран (4:3)</PresentationFormat>
  <Paragraphs>570</Paragraphs>
  <Slides>135</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135</vt:i4>
      </vt:variant>
    </vt:vector>
  </HeadingPairs>
  <TitlesOfParts>
    <vt:vector size="143" baseType="lpstr">
      <vt:lpstr>SimSun</vt:lpstr>
      <vt:lpstr>Arial</vt:lpstr>
      <vt:lpstr>Arial Narrow</vt:lpstr>
      <vt:lpstr>Symbol</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898</cp:revision>
  <dcterms:created xsi:type="dcterms:W3CDTF">2004-05-29T13:25:37Z</dcterms:created>
  <dcterms:modified xsi:type="dcterms:W3CDTF">2022-09-09T18:19:56Z</dcterms:modified>
</cp:coreProperties>
</file>