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7" r:id="rId2"/>
    <p:sldId id="268" r:id="rId3"/>
    <p:sldId id="520" r:id="rId4"/>
    <p:sldId id="521" r:id="rId5"/>
    <p:sldId id="456" r:id="rId6"/>
    <p:sldId id="522" r:id="rId7"/>
    <p:sldId id="523" r:id="rId8"/>
    <p:sldId id="480" r:id="rId9"/>
    <p:sldId id="269" r:id="rId10"/>
    <p:sldId id="524" r:id="rId11"/>
    <p:sldId id="525" r:id="rId12"/>
    <p:sldId id="526" r:id="rId13"/>
    <p:sldId id="481" r:id="rId14"/>
    <p:sldId id="485" r:id="rId15"/>
    <p:sldId id="405" r:id="rId16"/>
    <p:sldId id="527" r:id="rId17"/>
    <p:sldId id="528" r:id="rId18"/>
    <p:sldId id="529" r:id="rId19"/>
    <p:sldId id="530" r:id="rId20"/>
    <p:sldId id="531" r:id="rId21"/>
    <p:sldId id="532" r:id="rId22"/>
    <p:sldId id="533" r:id="rId23"/>
    <p:sldId id="534" r:id="rId24"/>
    <p:sldId id="535" r:id="rId25"/>
    <p:sldId id="536" r:id="rId26"/>
    <p:sldId id="537" r:id="rId27"/>
    <p:sldId id="540" r:id="rId28"/>
    <p:sldId id="538" r:id="rId29"/>
    <p:sldId id="541" r:id="rId30"/>
    <p:sldId id="542" r:id="rId31"/>
    <p:sldId id="543" r:id="rId32"/>
    <p:sldId id="544" r:id="rId33"/>
    <p:sldId id="545" r:id="rId34"/>
    <p:sldId id="546" r:id="rId35"/>
    <p:sldId id="547" r:id="rId36"/>
    <p:sldId id="548" r:id="rId37"/>
    <p:sldId id="549" r:id="rId38"/>
    <p:sldId id="550" r:id="rId39"/>
    <p:sldId id="551" r:id="rId40"/>
    <p:sldId id="552" r:id="rId41"/>
    <p:sldId id="553" r:id="rId42"/>
    <p:sldId id="554" r:id="rId43"/>
    <p:sldId id="555" r:id="rId44"/>
    <p:sldId id="556" r:id="rId45"/>
    <p:sldId id="557" r:id="rId46"/>
    <p:sldId id="558" r:id="rId47"/>
    <p:sldId id="559" r:id="rId48"/>
    <p:sldId id="560" r:id="rId49"/>
    <p:sldId id="561" r:id="rId50"/>
    <p:sldId id="562" r:id="rId51"/>
    <p:sldId id="563" r:id="rId52"/>
    <p:sldId id="564" r:id="rId53"/>
    <p:sldId id="565" r:id="rId54"/>
    <p:sldId id="566" r:id="rId55"/>
    <p:sldId id="567" r:id="rId56"/>
    <p:sldId id="568" r:id="rId57"/>
    <p:sldId id="569" r:id="rId58"/>
    <p:sldId id="570" r:id="rId59"/>
    <p:sldId id="571" r:id="rId60"/>
    <p:sldId id="572" r:id="rId61"/>
    <p:sldId id="573" r:id="rId62"/>
    <p:sldId id="574" r:id="rId63"/>
    <p:sldId id="575" r:id="rId64"/>
    <p:sldId id="576" r:id="rId65"/>
    <p:sldId id="577" r:id="rId66"/>
    <p:sldId id="578" r:id="rId67"/>
    <p:sldId id="579" r:id="rId68"/>
    <p:sldId id="580" r:id="rId69"/>
    <p:sldId id="581" r:id="rId70"/>
    <p:sldId id="582" r:id="rId71"/>
    <p:sldId id="583" r:id="rId72"/>
    <p:sldId id="584" r:id="rId73"/>
    <p:sldId id="585" r:id="rId74"/>
    <p:sldId id="586" r:id="rId75"/>
    <p:sldId id="587" r:id="rId76"/>
    <p:sldId id="588" r:id="rId77"/>
    <p:sldId id="589" r:id="rId78"/>
    <p:sldId id="590" r:id="rId79"/>
    <p:sldId id="591" r:id="rId80"/>
    <p:sldId id="592" r:id="rId81"/>
    <p:sldId id="593" r:id="rId82"/>
    <p:sldId id="594" r:id="rId83"/>
    <p:sldId id="595" r:id="rId84"/>
    <p:sldId id="596" r:id="rId85"/>
    <p:sldId id="597" r:id="rId86"/>
    <p:sldId id="598" r:id="rId87"/>
    <p:sldId id="599" r:id="rId88"/>
    <p:sldId id="600" r:id="rId89"/>
    <p:sldId id="601" r:id="rId90"/>
    <p:sldId id="602" r:id="rId91"/>
    <p:sldId id="603" r:id="rId92"/>
    <p:sldId id="604" r:id="rId93"/>
    <p:sldId id="606" r:id="rId94"/>
    <p:sldId id="605" r:id="rId95"/>
    <p:sldId id="607" r:id="rId96"/>
    <p:sldId id="608" r:id="rId97"/>
    <p:sldId id="609" r:id="rId98"/>
    <p:sldId id="610" r:id="rId99"/>
    <p:sldId id="611" r:id="rId100"/>
    <p:sldId id="612" r:id="rId101"/>
    <p:sldId id="613" r:id="rId102"/>
    <p:sldId id="614" r:id="rId103"/>
    <p:sldId id="615" r:id="rId104"/>
    <p:sldId id="616" r:id="rId105"/>
    <p:sldId id="617" r:id="rId106"/>
    <p:sldId id="618" r:id="rId107"/>
    <p:sldId id="619" r:id="rId108"/>
    <p:sldId id="620" r:id="rId109"/>
    <p:sldId id="621" r:id="rId110"/>
    <p:sldId id="622" r:id="rId111"/>
    <p:sldId id="623" r:id="rId112"/>
    <p:sldId id="624" r:id="rId113"/>
    <p:sldId id="625" r:id="rId114"/>
    <p:sldId id="626" r:id="rId115"/>
    <p:sldId id="627" r:id="rId116"/>
    <p:sldId id="628" r:id="rId117"/>
    <p:sldId id="629" r:id="rId118"/>
    <p:sldId id="630" r:id="rId119"/>
    <p:sldId id="631" r:id="rId120"/>
    <p:sldId id="632" r:id="rId121"/>
    <p:sldId id="633" r:id="rId122"/>
    <p:sldId id="634" r:id="rId123"/>
  </p:sldIdLst>
  <p:sldSz cx="9144000" cy="6858000" type="screen4x3"/>
  <p:notesSz cx="6858000" cy="9144000"/>
  <p:defaultTextStyle>
    <a:defPPr>
      <a:defRPr lang="en-US"/>
    </a:defPPr>
    <a:lvl1pPr algn="ctr" rtl="0" fontAlgn="base">
      <a:spcBef>
        <a:spcPct val="0"/>
      </a:spcBef>
      <a:spcAft>
        <a:spcPct val="0"/>
      </a:spcAft>
      <a:defRPr sz="2800" kern="1200">
        <a:solidFill>
          <a:srgbClr val="FFAFFF"/>
        </a:solidFill>
        <a:latin typeface="Verdana" pitchFamily="34" charset="0"/>
        <a:ea typeface="+mn-ea"/>
        <a:cs typeface="+mn-cs"/>
      </a:defRPr>
    </a:lvl1pPr>
    <a:lvl2pPr marL="457200" algn="ctr" rtl="0" fontAlgn="base">
      <a:spcBef>
        <a:spcPct val="0"/>
      </a:spcBef>
      <a:spcAft>
        <a:spcPct val="0"/>
      </a:spcAft>
      <a:defRPr sz="2800" kern="1200">
        <a:solidFill>
          <a:srgbClr val="FFAFFF"/>
        </a:solidFill>
        <a:latin typeface="Verdana" pitchFamily="34" charset="0"/>
        <a:ea typeface="+mn-ea"/>
        <a:cs typeface="+mn-cs"/>
      </a:defRPr>
    </a:lvl2pPr>
    <a:lvl3pPr marL="914400" algn="ctr" rtl="0" fontAlgn="base">
      <a:spcBef>
        <a:spcPct val="0"/>
      </a:spcBef>
      <a:spcAft>
        <a:spcPct val="0"/>
      </a:spcAft>
      <a:defRPr sz="2800" kern="1200">
        <a:solidFill>
          <a:srgbClr val="FFAFFF"/>
        </a:solidFill>
        <a:latin typeface="Verdana" pitchFamily="34" charset="0"/>
        <a:ea typeface="+mn-ea"/>
        <a:cs typeface="+mn-cs"/>
      </a:defRPr>
    </a:lvl3pPr>
    <a:lvl4pPr marL="1371600" algn="ctr" rtl="0" fontAlgn="base">
      <a:spcBef>
        <a:spcPct val="0"/>
      </a:spcBef>
      <a:spcAft>
        <a:spcPct val="0"/>
      </a:spcAft>
      <a:defRPr sz="2800" kern="1200">
        <a:solidFill>
          <a:srgbClr val="FFAFFF"/>
        </a:solidFill>
        <a:latin typeface="Verdana" pitchFamily="34" charset="0"/>
        <a:ea typeface="+mn-ea"/>
        <a:cs typeface="+mn-cs"/>
      </a:defRPr>
    </a:lvl4pPr>
    <a:lvl5pPr marL="1828800" algn="ctr" rtl="0" fontAlgn="base">
      <a:spcBef>
        <a:spcPct val="0"/>
      </a:spcBef>
      <a:spcAft>
        <a:spcPct val="0"/>
      </a:spcAft>
      <a:defRPr sz="2800" kern="1200">
        <a:solidFill>
          <a:srgbClr val="FFAFFF"/>
        </a:solidFill>
        <a:latin typeface="Verdana" pitchFamily="34" charset="0"/>
        <a:ea typeface="+mn-ea"/>
        <a:cs typeface="+mn-cs"/>
      </a:defRPr>
    </a:lvl5pPr>
    <a:lvl6pPr marL="2286000" algn="l" defTabSz="914400" rtl="0" eaLnBrk="1" latinLnBrk="0" hangingPunct="1">
      <a:defRPr sz="2800" kern="1200">
        <a:solidFill>
          <a:srgbClr val="FFAFFF"/>
        </a:solidFill>
        <a:latin typeface="Verdana" pitchFamily="34" charset="0"/>
        <a:ea typeface="+mn-ea"/>
        <a:cs typeface="+mn-cs"/>
      </a:defRPr>
    </a:lvl6pPr>
    <a:lvl7pPr marL="2743200" algn="l" defTabSz="914400" rtl="0" eaLnBrk="1" latinLnBrk="0" hangingPunct="1">
      <a:defRPr sz="2800" kern="1200">
        <a:solidFill>
          <a:srgbClr val="FFAFFF"/>
        </a:solidFill>
        <a:latin typeface="Verdana" pitchFamily="34" charset="0"/>
        <a:ea typeface="+mn-ea"/>
        <a:cs typeface="+mn-cs"/>
      </a:defRPr>
    </a:lvl7pPr>
    <a:lvl8pPr marL="3200400" algn="l" defTabSz="914400" rtl="0" eaLnBrk="1" latinLnBrk="0" hangingPunct="1">
      <a:defRPr sz="2800" kern="1200">
        <a:solidFill>
          <a:srgbClr val="FFAFFF"/>
        </a:solidFill>
        <a:latin typeface="Verdana" pitchFamily="34" charset="0"/>
        <a:ea typeface="+mn-ea"/>
        <a:cs typeface="+mn-cs"/>
      </a:defRPr>
    </a:lvl8pPr>
    <a:lvl9pPr marL="3657600" algn="l" defTabSz="914400" rtl="0" eaLnBrk="1" latinLnBrk="0" hangingPunct="1">
      <a:defRPr sz="2800" kern="1200">
        <a:solidFill>
          <a:srgbClr val="FFAFFF"/>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EAF"/>
    <a:srgbClr val="000099"/>
    <a:srgbClr val="EFF0FF"/>
    <a:srgbClr val="E9FEE6"/>
    <a:srgbClr val="D6D8FE"/>
    <a:srgbClr val="FFDEC9"/>
    <a:srgbClr val="FFDDD5"/>
    <a:srgbClr val="FF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780" autoAdjust="0"/>
  </p:normalViewPr>
  <p:slideViewPr>
    <p:cSldViewPr>
      <p:cViewPr varScale="1">
        <p:scale>
          <a:sx n="84" d="100"/>
          <a:sy n="84" d="100"/>
        </p:scale>
        <p:origin x="1320"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Freeform 2"/>
          <p:cNvSpPr>
            <a:spLocks/>
          </p:cNvSpPr>
          <p:nvPr/>
        </p:nvSpPr>
        <p:spPr bwMode="hidden">
          <a:xfrm>
            <a:off x="-11113" y="1836738"/>
            <a:ext cx="2268538" cy="2709862"/>
          </a:xfrm>
          <a:custGeom>
            <a:avLst/>
            <a:gdLst/>
            <a:ahLst/>
            <a:cxnLst>
              <a:cxn ang="0">
                <a:pos x="808" y="283"/>
              </a:cxn>
              <a:cxn ang="0">
                <a:pos x="673" y="252"/>
              </a:cxn>
              <a:cxn ang="0">
                <a:pos x="654" y="0"/>
              </a:cxn>
              <a:cxn ang="0">
                <a:pos x="488" y="13"/>
              </a:cxn>
              <a:cxn ang="0">
                <a:pos x="476" y="252"/>
              </a:cxn>
              <a:cxn ang="0">
                <a:pos x="365" y="290"/>
              </a:cxn>
              <a:cxn ang="0">
                <a:pos x="206" y="86"/>
              </a:cxn>
              <a:cxn ang="0">
                <a:pos x="95" y="148"/>
              </a:cxn>
              <a:cxn ang="0">
                <a:pos x="200" y="376"/>
              </a:cxn>
              <a:cxn ang="0">
                <a:pos x="126" y="450"/>
              </a:cxn>
              <a:cxn ang="0">
                <a:pos x="0" y="423"/>
              </a:cxn>
              <a:cxn ang="0">
                <a:pos x="0" y="1273"/>
              </a:cxn>
              <a:cxn ang="0">
                <a:pos x="101" y="1226"/>
              </a:cxn>
              <a:cxn ang="0">
                <a:pos x="181" y="1306"/>
              </a:cxn>
              <a:cxn ang="0">
                <a:pos x="70" y="1509"/>
              </a:cxn>
              <a:cxn ang="0">
                <a:pos x="175" y="1596"/>
              </a:cxn>
              <a:cxn ang="0">
                <a:pos x="365" y="1411"/>
              </a:cxn>
              <a:cxn ang="0">
                <a:pos x="476" y="1448"/>
              </a:cxn>
              <a:cxn ang="0">
                <a:pos x="501" y="1700"/>
              </a:cxn>
              <a:cxn ang="0">
                <a:pos x="667" y="1707"/>
              </a:cxn>
              <a:cxn ang="0">
                <a:pos x="685" y="1442"/>
              </a:cxn>
              <a:cxn ang="0">
                <a:pos x="826" y="1405"/>
              </a:cxn>
              <a:cxn ang="0">
                <a:pos x="993" y="1590"/>
              </a:cxn>
              <a:cxn ang="0">
                <a:pos x="1103" y="1522"/>
              </a:cxn>
              <a:cxn ang="0">
                <a:pos x="993" y="1300"/>
              </a:cxn>
              <a:cxn ang="0">
                <a:pos x="1067" y="1207"/>
              </a:cxn>
              <a:cxn ang="0">
                <a:pos x="1288" y="1312"/>
              </a:cxn>
              <a:cxn ang="0">
                <a:pos x="1355" y="1196"/>
              </a:cxn>
              <a:cxn ang="0">
                <a:pos x="1153" y="1047"/>
              </a:cxn>
              <a:cxn ang="0">
                <a:pos x="1177" y="918"/>
              </a:cxn>
              <a:cxn ang="0">
                <a:pos x="1429" y="894"/>
              </a:cxn>
              <a:cxn ang="0">
                <a:pos x="1423" y="764"/>
              </a:cxn>
              <a:cxn ang="0">
                <a:pos x="1171" y="727"/>
              </a:cxn>
              <a:cxn ang="0">
                <a:pos x="1146" y="629"/>
              </a:cxn>
              <a:cxn ang="0">
                <a:pos x="1349" y="487"/>
              </a:cxn>
              <a:cxn ang="0">
                <a:pos x="1282" y="370"/>
              </a:cxn>
              <a:cxn ang="0">
                <a:pos x="1054" y="462"/>
              </a:cxn>
              <a:cxn ang="0">
                <a:pos x="980" y="388"/>
              </a:cxn>
              <a:cxn ang="0">
                <a:pos x="1097" y="173"/>
              </a:cxn>
              <a:cxn ang="0">
                <a:pos x="986" y="105"/>
              </a:cxn>
              <a:cxn ang="0">
                <a:pos x="808" y="283"/>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w="9525">
            <a:noFill/>
            <a:round/>
            <a:headEnd/>
            <a:tailEnd/>
          </a:ln>
          <a:effectLst/>
        </p:spPr>
        <p:txBody>
          <a:bodyPr wrap="none" anchor="ctr"/>
          <a:lstStyle/>
          <a:p>
            <a:pPr>
              <a:defRPr/>
            </a:pPr>
            <a:endParaRPr lang="ru-RU"/>
          </a:p>
        </p:txBody>
      </p:sp>
      <p:sp>
        <p:nvSpPr>
          <p:cNvPr id="5" name="Freeform 3"/>
          <p:cNvSpPr>
            <a:spLocks/>
          </p:cNvSpPr>
          <p:nvPr/>
        </p:nvSpPr>
        <p:spPr bwMode="hidden">
          <a:xfrm>
            <a:off x="107950" y="15875"/>
            <a:ext cx="838200" cy="787400"/>
          </a:xfrm>
          <a:custGeom>
            <a:avLst/>
            <a:gdLst/>
            <a:ahLst/>
            <a:cxnLst>
              <a:cxn ang="0">
                <a:pos x="335" y="56"/>
              </a:cxn>
              <a:cxn ang="0">
                <a:pos x="293" y="46"/>
              </a:cxn>
              <a:cxn ang="0">
                <a:pos x="288" y="0"/>
              </a:cxn>
              <a:cxn ang="0">
                <a:pos x="238" y="0"/>
              </a:cxn>
              <a:cxn ang="0">
                <a:pos x="232" y="46"/>
              </a:cxn>
              <a:cxn ang="0">
                <a:pos x="198" y="58"/>
              </a:cxn>
              <a:cxn ang="0">
                <a:pos x="146" y="0"/>
              </a:cxn>
              <a:cxn ang="0">
                <a:pos x="114" y="14"/>
              </a:cxn>
              <a:cxn ang="0">
                <a:pos x="147" y="84"/>
              </a:cxn>
              <a:cxn ang="0">
                <a:pos x="124" y="107"/>
              </a:cxn>
              <a:cxn ang="0">
                <a:pos x="50" y="81"/>
              </a:cxn>
              <a:cxn ang="0">
                <a:pos x="32" y="109"/>
              </a:cxn>
              <a:cxn ang="0">
                <a:pos x="90" y="159"/>
              </a:cxn>
              <a:cxn ang="0">
                <a:pos x="80" y="197"/>
              </a:cxn>
              <a:cxn ang="0">
                <a:pos x="2" y="202"/>
              </a:cxn>
              <a:cxn ang="0">
                <a:pos x="0" y="244"/>
              </a:cxn>
              <a:cxn ang="0">
                <a:pos x="80" y="256"/>
              </a:cxn>
              <a:cxn ang="0">
                <a:pos x="88" y="292"/>
              </a:cxn>
              <a:cxn ang="0">
                <a:pos x="29" y="345"/>
              </a:cxn>
              <a:cxn ang="0">
                <a:pos x="50" y="378"/>
              </a:cxn>
              <a:cxn ang="0">
                <a:pos x="116" y="347"/>
              </a:cxn>
              <a:cxn ang="0">
                <a:pos x="141" y="372"/>
              </a:cxn>
              <a:cxn ang="0">
                <a:pos x="107" y="435"/>
              </a:cxn>
              <a:cxn ang="0">
                <a:pos x="139" y="462"/>
              </a:cxn>
              <a:cxn ang="0">
                <a:pos x="198" y="404"/>
              </a:cxn>
              <a:cxn ang="0">
                <a:pos x="232" y="416"/>
              </a:cxn>
              <a:cxn ang="0">
                <a:pos x="240" y="494"/>
              </a:cxn>
              <a:cxn ang="0">
                <a:pos x="292" y="496"/>
              </a:cxn>
              <a:cxn ang="0">
                <a:pos x="297" y="414"/>
              </a:cxn>
              <a:cxn ang="0">
                <a:pos x="341" y="403"/>
              </a:cxn>
              <a:cxn ang="0">
                <a:pos x="393" y="460"/>
              </a:cxn>
              <a:cxn ang="0">
                <a:pos x="427" y="439"/>
              </a:cxn>
              <a:cxn ang="0">
                <a:pos x="393" y="370"/>
              </a:cxn>
              <a:cxn ang="0">
                <a:pos x="416" y="341"/>
              </a:cxn>
              <a:cxn ang="0">
                <a:pos x="484" y="374"/>
              </a:cxn>
              <a:cxn ang="0">
                <a:pos x="505" y="338"/>
              </a:cxn>
              <a:cxn ang="0">
                <a:pos x="442" y="292"/>
              </a:cxn>
              <a:cxn ang="0">
                <a:pos x="450" y="252"/>
              </a:cxn>
              <a:cxn ang="0">
                <a:pos x="528" y="244"/>
              </a:cxn>
              <a:cxn ang="0">
                <a:pos x="526" y="204"/>
              </a:cxn>
              <a:cxn ang="0">
                <a:pos x="448" y="193"/>
              </a:cxn>
              <a:cxn ang="0">
                <a:pos x="440" y="162"/>
              </a:cxn>
              <a:cxn ang="0">
                <a:pos x="503" y="119"/>
              </a:cxn>
              <a:cxn ang="0">
                <a:pos x="482" y="82"/>
              </a:cxn>
              <a:cxn ang="0">
                <a:pos x="412" y="111"/>
              </a:cxn>
              <a:cxn ang="0">
                <a:pos x="389" y="88"/>
              </a:cxn>
              <a:cxn ang="0">
                <a:pos x="425" y="21"/>
              </a:cxn>
              <a:cxn ang="0">
                <a:pos x="391" y="0"/>
              </a:cxn>
              <a:cxn ang="0">
                <a:pos x="335" y="56"/>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w="9525">
            <a:noFill/>
            <a:round/>
            <a:headEnd/>
            <a:tailEnd/>
          </a:ln>
          <a:effectLst/>
        </p:spPr>
        <p:txBody>
          <a:bodyPr wrap="none" anchor="ctr"/>
          <a:lstStyle/>
          <a:p>
            <a:pPr>
              <a:defRPr/>
            </a:pPr>
            <a:endParaRPr lang="ru-RU"/>
          </a:p>
        </p:txBody>
      </p:sp>
      <p:sp>
        <p:nvSpPr>
          <p:cNvPr id="6" name="Freeform 4"/>
          <p:cNvSpPr>
            <a:spLocks/>
          </p:cNvSpPr>
          <p:nvPr/>
        </p:nvSpPr>
        <p:spPr bwMode="hidden">
          <a:xfrm>
            <a:off x="1192213" y="354013"/>
            <a:ext cx="2266950" cy="22701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w="9525">
            <a:noFill/>
            <a:round/>
            <a:headEnd/>
            <a:tailEnd/>
          </a:ln>
          <a:effectLst/>
        </p:spPr>
        <p:txBody>
          <a:bodyPr wrap="none" anchor="ctr"/>
          <a:lstStyle/>
          <a:p>
            <a:pPr>
              <a:defRPr/>
            </a:pPr>
            <a:endParaRPr lang="ru-RU"/>
          </a:p>
        </p:txBody>
      </p:sp>
      <p:sp>
        <p:nvSpPr>
          <p:cNvPr id="7" name="Freeform 5"/>
          <p:cNvSpPr>
            <a:spLocks/>
          </p:cNvSpPr>
          <p:nvPr/>
        </p:nvSpPr>
        <p:spPr bwMode="hidden">
          <a:xfrm>
            <a:off x="2532063" y="1270000"/>
            <a:ext cx="3670300" cy="3671888"/>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8" name="Freeform 6"/>
          <p:cNvSpPr>
            <a:spLocks/>
          </p:cNvSpPr>
          <p:nvPr/>
        </p:nvSpPr>
        <p:spPr bwMode="hidden">
          <a:xfrm>
            <a:off x="3175" y="4797425"/>
            <a:ext cx="3417888" cy="2097088"/>
          </a:xfrm>
          <a:custGeom>
            <a:avLst/>
            <a:gdLst/>
            <a:ahLst/>
            <a:cxnLst>
              <a:cxn ang="0">
                <a:pos x="1368" y="358"/>
              </a:cxn>
              <a:cxn ang="0">
                <a:pos x="1197" y="318"/>
              </a:cxn>
              <a:cxn ang="0">
                <a:pos x="1173" y="0"/>
              </a:cxn>
              <a:cxn ang="0">
                <a:pos x="964" y="16"/>
              </a:cxn>
              <a:cxn ang="0">
                <a:pos x="948" y="318"/>
              </a:cxn>
              <a:cxn ang="0">
                <a:pos x="808" y="366"/>
              </a:cxn>
              <a:cxn ang="0">
                <a:pos x="606" y="109"/>
              </a:cxn>
              <a:cxn ang="0">
                <a:pos x="467" y="187"/>
              </a:cxn>
              <a:cxn ang="0">
                <a:pos x="599" y="474"/>
              </a:cxn>
              <a:cxn ang="0">
                <a:pos x="506" y="568"/>
              </a:cxn>
              <a:cxn ang="0">
                <a:pos x="202" y="459"/>
              </a:cxn>
              <a:cxn ang="0">
                <a:pos x="132" y="576"/>
              </a:cxn>
              <a:cxn ang="0">
                <a:pos x="365" y="778"/>
              </a:cxn>
              <a:cxn ang="0">
                <a:pos x="327" y="933"/>
              </a:cxn>
              <a:cxn ang="0">
                <a:pos x="7" y="956"/>
              </a:cxn>
              <a:cxn ang="0">
                <a:pos x="0" y="1128"/>
              </a:cxn>
              <a:cxn ang="0">
                <a:pos x="327" y="1174"/>
              </a:cxn>
              <a:cxn ang="0">
                <a:pos x="358" y="1321"/>
              </a:cxn>
              <a:cxn ang="0">
                <a:pos x="1804" y="1321"/>
              </a:cxn>
              <a:cxn ang="0">
                <a:pos x="1835" y="1158"/>
              </a:cxn>
              <a:cxn ang="0">
                <a:pos x="2153" y="1128"/>
              </a:cxn>
              <a:cxn ang="0">
                <a:pos x="2146" y="964"/>
              </a:cxn>
              <a:cxn ang="0">
                <a:pos x="1827" y="917"/>
              </a:cxn>
              <a:cxn ang="0">
                <a:pos x="1795" y="793"/>
              </a:cxn>
              <a:cxn ang="0">
                <a:pos x="2052" y="615"/>
              </a:cxn>
              <a:cxn ang="0">
                <a:pos x="1967" y="467"/>
              </a:cxn>
              <a:cxn ang="0">
                <a:pos x="1679" y="583"/>
              </a:cxn>
              <a:cxn ang="0">
                <a:pos x="1586" y="490"/>
              </a:cxn>
              <a:cxn ang="0">
                <a:pos x="1733" y="218"/>
              </a:cxn>
              <a:cxn ang="0">
                <a:pos x="1593" y="132"/>
              </a:cxn>
              <a:cxn ang="0">
                <a:pos x="1368" y="358"/>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w="9525">
            <a:noFill/>
            <a:round/>
            <a:headEnd/>
            <a:tailEnd/>
          </a:ln>
          <a:effectLst/>
        </p:spPr>
        <p:txBody>
          <a:bodyPr wrap="none" anchor="ctr"/>
          <a:lstStyle/>
          <a:p>
            <a:pPr>
              <a:defRPr/>
            </a:pPr>
            <a:endParaRPr lang="ru-RU"/>
          </a:p>
        </p:txBody>
      </p:sp>
      <p:sp>
        <p:nvSpPr>
          <p:cNvPr id="9" name="Freeform 7"/>
          <p:cNvSpPr>
            <a:spLocks/>
          </p:cNvSpPr>
          <p:nvPr/>
        </p:nvSpPr>
        <p:spPr bwMode="hidden">
          <a:xfrm>
            <a:off x="4494213" y="4425950"/>
            <a:ext cx="2263775" cy="226377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w="9525">
            <a:noFill/>
            <a:round/>
            <a:headEnd/>
            <a:tailEnd/>
          </a:ln>
          <a:effectLst/>
        </p:spPr>
        <p:txBody>
          <a:bodyPr wrap="none" anchor="ctr"/>
          <a:lstStyle/>
          <a:p>
            <a:pPr>
              <a:defRPr/>
            </a:pPr>
            <a:endParaRPr lang="ru-RU"/>
          </a:p>
        </p:txBody>
      </p:sp>
      <p:sp>
        <p:nvSpPr>
          <p:cNvPr id="10" name="Freeform 8"/>
          <p:cNvSpPr>
            <a:spLocks/>
          </p:cNvSpPr>
          <p:nvPr/>
        </p:nvSpPr>
        <p:spPr bwMode="hidden">
          <a:xfrm>
            <a:off x="5646738" y="487363"/>
            <a:ext cx="2928937" cy="29305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11" name="Freeform 9"/>
          <p:cNvSpPr>
            <a:spLocks/>
          </p:cNvSpPr>
          <p:nvPr/>
        </p:nvSpPr>
        <p:spPr bwMode="hidden">
          <a:xfrm>
            <a:off x="7146925" y="2555875"/>
            <a:ext cx="2008188" cy="3997325"/>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sp>
        <p:nvSpPr>
          <p:cNvPr id="12" name="Freeform 10"/>
          <p:cNvSpPr>
            <a:spLocks/>
          </p:cNvSpPr>
          <p:nvPr/>
        </p:nvSpPr>
        <p:spPr bwMode="hidden">
          <a:xfrm rot="16200000">
            <a:off x="3977481" y="-853281"/>
            <a:ext cx="1722438" cy="3429000"/>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pic>
        <p:nvPicPr>
          <p:cNvPr id="13" name="Picture 11" descr="Facbanna"/>
          <p:cNvPicPr>
            <a:picLocks noChangeAspect="1" noChangeArrowheads="1"/>
          </p:cNvPicPr>
          <p:nvPr/>
        </p:nvPicPr>
        <p:blipFill>
          <a:blip r:embed="rId2"/>
          <a:srcRect/>
          <a:stretch>
            <a:fillRect/>
          </a:stretch>
        </p:blipFill>
        <p:spPr bwMode="invGray">
          <a:xfrm>
            <a:off x="3175" y="-3175"/>
            <a:ext cx="803275" cy="6858000"/>
          </a:xfrm>
          <a:prstGeom prst="rect">
            <a:avLst/>
          </a:prstGeom>
          <a:noFill/>
          <a:ln w="9525">
            <a:noFill/>
            <a:miter lim="800000"/>
            <a:headEnd/>
            <a:tailEnd/>
          </a:ln>
        </p:spPr>
      </p:pic>
      <p:sp>
        <p:nvSpPr>
          <p:cNvPr id="6156" name="Rectangle 12"/>
          <p:cNvSpPr>
            <a:spLocks noGrp="1" noChangeArrowheads="1"/>
          </p:cNvSpPr>
          <p:nvPr>
            <p:ph type="ctrTitle"/>
          </p:nvPr>
        </p:nvSpPr>
        <p:spPr>
          <a:xfrm>
            <a:off x="1143000" y="22860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2133600" y="4114800"/>
            <a:ext cx="6400800" cy="1752600"/>
          </a:xfrm>
        </p:spPr>
        <p:txBody>
          <a:bodyPr/>
          <a:lstStyle>
            <a:lvl1pPr marL="0" indent="0">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143000" y="6248400"/>
            <a:ext cx="1905000" cy="457200"/>
          </a:xfrm>
        </p:spPr>
        <p:txBody>
          <a:bodyPr/>
          <a:lstStyle>
            <a:lvl1pPr>
              <a:defRPr/>
            </a:lvl1pPr>
          </a:lstStyle>
          <a:p>
            <a:pPr>
              <a:defRPr/>
            </a:pPr>
            <a:endParaRPr lang="en-US"/>
          </a:p>
        </p:txBody>
      </p:sp>
      <p:sp>
        <p:nvSpPr>
          <p:cNvPr id="15" name="Rectangle 15"/>
          <p:cNvSpPr>
            <a:spLocks noGrp="1" noChangeArrowheads="1"/>
          </p:cNvSpPr>
          <p:nvPr>
            <p:ph type="ftr" sz="quarter" idx="11"/>
          </p:nvPr>
        </p:nvSpPr>
        <p:spPr>
          <a:xfrm>
            <a:off x="3581400" y="6248400"/>
            <a:ext cx="2895600" cy="457200"/>
          </a:xfrm>
        </p:spPr>
        <p:txBody>
          <a:bodyPr/>
          <a:lstStyle>
            <a:lvl1pPr>
              <a:defRPr/>
            </a:lvl1pPr>
          </a:lstStyle>
          <a:p>
            <a:pPr>
              <a:defRPr/>
            </a:pPr>
            <a:endParaRPr lang="en-US"/>
          </a:p>
        </p:txBody>
      </p:sp>
      <p:sp>
        <p:nvSpPr>
          <p:cNvPr id="16" name="Rectangle 16"/>
          <p:cNvSpPr>
            <a:spLocks noGrp="1" noChangeArrowheads="1"/>
          </p:cNvSpPr>
          <p:nvPr>
            <p:ph type="sldNum" sz="quarter" idx="12"/>
          </p:nvPr>
        </p:nvSpPr>
        <p:spPr>
          <a:xfrm>
            <a:off x="7010400" y="6248400"/>
            <a:ext cx="1905000" cy="457200"/>
          </a:xfrm>
        </p:spPr>
        <p:txBody>
          <a:bodyPr/>
          <a:lstStyle>
            <a:lvl1pPr>
              <a:defRPr/>
            </a:lvl1pPr>
          </a:lstStyle>
          <a:p>
            <a:pPr>
              <a:defRPr/>
            </a:pPr>
            <a:fld id="{DF3E9B71-EB90-4D70-AC8E-078078970B8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752CE12B-72A0-48D7-9C5B-42641F2800A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96100" y="304800"/>
            <a:ext cx="1943100" cy="54864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066800" y="304800"/>
            <a:ext cx="5676900" cy="5486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1E24D97D-98C3-40A7-8A05-3FB818035FD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E436F693-6B7C-4C07-8849-1B2008E075C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FC493057-E86F-4319-BA5D-08F96C17EC4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10668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0292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955F5692-4C00-47D2-8EEC-29DF7A03621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76D178AA-A65E-4E2F-A1ED-C81A1110B6A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B61A0E1E-625E-44E2-B846-582D2FAB84A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72CBA389-8954-4E4A-AA65-406BC26F471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886F253D-8F47-4F6D-80AC-878C3DA9B7C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0B93716F-9FEE-42E5-B56B-49BAD14B90E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5122" name="Freeform 2"/>
          <p:cNvSpPr>
            <a:spLocks/>
          </p:cNvSpPr>
          <p:nvPr/>
        </p:nvSpPr>
        <p:spPr bwMode="hidden">
          <a:xfrm>
            <a:off x="-11113" y="1836738"/>
            <a:ext cx="2268538" cy="2709862"/>
          </a:xfrm>
          <a:custGeom>
            <a:avLst/>
            <a:gdLst/>
            <a:ahLst/>
            <a:cxnLst>
              <a:cxn ang="0">
                <a:pos x="808" y="283"/>
              </a:cxn>
              <a:cxn ang="0">
                <a:pos x="673" y="252"/>
              </a:cxn>
              <a:cxn ang="0">
                <a:pos x="654" y="0"/>
              </a:cxn>
              <a:cxn ang="0">
                <a:pos x="488" y="13"/>
              </a:cxn>
              <a:cxn ang="0">
                <a:pos x="476" y="252"/>
              </a:cxn>
              <a:cxn ang="0">
                <a:pos x="365" y="290"/>
              </a:cxn>
              <a:cxn ang="0">
                <a:pos x="206" y="86"/>
              </a:cxn>
              <a:cxn ang="0">
                <a:pos x="95" y="148"/>
              </a:cxn>
              <a:cxn ang="0">
                <a:pos x="200" y="376"/>
              </a:cxn>
              <a:cxn ang="0">
                <a:pos x="126" y="450"/>
              </a:cxn>
              <a:cxn ang="0">
                <a:pos x="0" y="423"/>
              </a:cxn>
              <a:cxn ang="0">
                <a:pos x="0" y="1273"/>
              </a:cxn>
              <a:cxn ang="0">
                <a:pos x="101" y="1226"/>
              </a:cxn>
              <a:cxn ang="0">
                <a:pos x="181" y="1306"/>
              </a:cxn>
              <a:cxn ang="0">
                <a:pos x="70" y="1509"/>
              </a:cxn>
              <a:cxn ang="0">
                <a:pos x="175" y="1596"/>
              </a:cxn>
              <a:cxn ang="0">
                <a:pos x="365" y="1411"/>
              </a:cxn>
              <a:cxn ang="0">
                <a:pos x="476" y="1448"/>
              </a:cxn>
              <a:cxn ang="0">
                <a:pos x="501" y="1700"/>
              </a:cxn>
              <a:cxn ang="0">
                <a:pos x="667" y="1707"/>
              </a:cxn>
              <a:cxn ang="0">
                <a:pos x="685" y="1442"/>
              </a:cxn>
              <a:cxn ang="0">
                <a:pos x="826" y="1405"/>
              </a:cxn>
              <a:cxn ang="0">
                <a:pos x="993" y="1590"/>
              </a:cxn>
              <a:cxn ang="0">
                <a:pos x="1103" y="1522"/>
              </a:cxn>
              <a:cxn ang="0">
                <a:pos x="993" y="1300"/>
              </a:cxn>
              <a:cxn ang="0">
                <a:pos x="1067" y="1207"/>
              </a:cxn>
              <a:cxn ang="0">
                <a:pos x="1288" y="1312"/>
              </a:cxn>
              <a:cxn ang="0">
                <a:pos x="1355" y="1196"/>
              </a:cxn>
              <a:cxn ang="0">
                <a:pos x="1153" y="1047"/>
              </a:cxn>
              <a:cxn ang="0">
                <a:pos x="1177" y="918"/>
              </a:cxn>
              <a:cxn ang="0">
                <a:pos x="1429" y="894"/>
              </a:cxn>
              <a:cxn ang="0">
                <a:pos x="1423" y="764"/>
              </a:cxn>
              <a:cxn ang="0">
                <a:pos x="1171" y="727"/>
              </a:cxn>
              <a:cxn ang="0">
                <a:pos x="1146" y="629"/>
              </a:cxn>
              <a:cxn ang="0">
                <a:pos x="1349" y="487"/>
              </a:cxn>
              <a:cxn ang="0">
                <a:pos x="1282" y="370"/>
              </a:cxn>
              <a:cxn ang="0">
                <a:pos x="1054" y="462"/>
              </a:cxn>
              <a:cxn ang="0">
                <a:pos x="980" y="388"/>
              </a:cxn>
              <a:cxn ang="0">
                <a:pos x="1097" y="173"/>
              </a:cxn>
              <a:cxn ang="0">
                <a:pos x="986" y="105"/>
              </a:cxn>
              <a:cxn ang="0">
                <a:pos x="808" y="283"/>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w="9525">
            <a:noFill/>
            <a:round/>
            <a:headEnd/>
            <a:tailEnd/>
          </a:ln>
          <a:effectLst/>
        </p:spPr>
        <p:txBody>
          <a:bodyPr wrap="none" anchor="ctr"/>
          <a:lstStyle/>
          <a:p>
            <a:pPr>
              <a:defRPr/>
            </a:pPr>
            <a:endParaRPr lang="ru-RU"/>
          </a:p>
        </p:txBody>
      </p:sp>
      <p:sp>
        <p:nvSpPr>
          <p:cNvPr id="5123" name="Freeform 3"/>
          <p:cNvSpPr>
            <a:spLocks/>
          </p:cNvSpPr>
          <p:nvPr/>
        </p:nvSpPr>
        <p:spPr bwMode="hidden">
          <a:xfrm>
            <a:off x="107950" y="15875"/>
            <a:ext cx="838200" cy="787400"/>
          </a:xfrm>
          <a:custGeom>
            <a:avLst/>
            <a:gdLst/>
            <a:ahLst/>
            <a:cxnLst>
              <a:cxn ang="0">
                <a:pos x="335" y="56"/>
              </a:cxn>
              <a:cxn ang="0">
                <a:pos x="293" y="46"/>
              </a:cxn>
              <a:cxn ang="0">
                <a:pos x="288" y="0"/>
              </a:cxn>
              <a:cxn ang="0">
                <a:pos x="238" y="0"/>
              </a:cxn>
              <a:cxn ang="0">
                <a:pos x="232" y="46"/>
              </a:cxn>
              <a:cxn ang="0">
                <a:pos x="198" y="58"/>
              </a:cxn>
              <a:cxn ang="0">
                <a:pos x="146" y="0"/>
              </a:cxn>
              <a:cxn ang="0">
                <a:pos x="114" y="14"/>
              </a:cxn>
              <a:cxn ang="0">
                <a:pos x="147" y="84"/>
              </a:cxn>
              <a:cxn ang="0">
                <a:pos x="124" y="107"/>
              </a:cxn>
              <a:cxn ang="0">
                <a:pos x="50" y="81"/>
              </a:cxn>
              <a:cxn ang="0">
                <a:pos x="32" y="109"/>
              </a:cxn>
              <a:cxn ang="0">
                <a:pos x="90" y="159"/>
              </a:cxn>
              <a:cxn ang="0">
                <a:pos x="80" y="197"/>
              </a:cxn>
              <a:cxn ang="0">
                <a:pos x="2" y="202"/>
              </a:cxn>
              <a:cxn ang="0">
                <a:pos x="0" y="244"/>
              </a:cxn>
              <a:cxn ang="0">
                <a:pos x="80" y="256"/>
              </a:cxn>
              <a:cxn ang="0">
                <a:pos x="88" y="292"/>
              </a:cxn>
              <a:cxn ang="0">
                <a:pos x="29" y="345"/>
              </a:cxn>
              <a:cxn ang="0">
                <a:pos x="50" y="378"/>
              </a:cxn>
              <a:cxn ang="0">
                <a:pos x="116" y="347"/>
              </a:cxn>
              <a:cxn ang="0">
                <a:pos x="141" y="372"/>
              </a:cxn>
              <a:cxn ang="0">
                <a:pos x="107" y="435"/>
              </a:cxn>
              <a:cxn ang="0">
                <a:pos x="139" y="462"/>
              </a:cxn>
              <a:cxn ang="0">
                <a:pos x="198" y="404"/>
              </a:cxn>
              <a:cxn ang="0">
                <a:pos x="232" y="416"/>
              </a:cxn>
              <a:cxn ang="0">
                <a:pos x="240" y="494"/>
              </a:cxn>
              <a:cxn ang="0">
                <a:pos x="292" y="496"/>
              </a:cxn>
              <a:cxn ang="0">
                <a:pos x="297" y="414"/>
              </a:cxn>
              <a:cxn ang="0">
                <a:pos x="341" y="403"/>
              </a:cxn>
              <a:cxn ang="0">
                <a:pos x="393" y="460"/>
              </a:cxn>
              <a:cxn ang="0">
                <a:pos x="427" y="439"/>
              </a:cxn>
              <a:cxn ang="0">
                <a:pos x="393" y="370"/>
              </a:cxn>
              <a:cxn ang="0">
                <a:pos x="416" y="341"/>
              </a:cxn>
              <a:cxn ang="0">
                <a:pos x="484" y="374"/>
              </a:cxn>
              <a:cxn ang="0">
                <a:pos x="505" y="338"/>
              </a:cxn>
              <a:cxn ang="0">
                <a:pos x="442" y="292"/>
              </a:cxn>
              <a:cxn ang="0">
                <a:pos x="450" y="252"/>
              </a:cxn>
              <a:cxn ang="0">
                <a:pos x="528" y="244"/>
              </a:cxn>
              <a:cxn ang="0">
                <a:pos x="526" y="204"/>
              </a:cxn>
              <a:cxn ang="0">
                <a:pos x="448" y="193"/>
              </a:cxn>
              <a:cxn ang="0">
                <a:pos x="440" y="162"/>
              </a:cxn>
              <a:cxn ang="0">
                <a:pos x="503" y="119"/>
              </a:cxn>
              <a:cxn ang="0">
                <a:pos x="482" y="82"/>
              </a:cxn>
              <a:cxn ang="0">
                <a:pos x="412" y="111"/>
              </a:cxn>
              <a:cxn ang="0">
                <a:pos x="389" y="88"/>
              </a:cxn>
              <a:cxn ang="0">
                <a:pos x="425" y="21"/>
              </a:cxn>
              <a:cxn ang="0">
                <a:pos x="391" y="0"/>
              </a:cxn>
              <a:cxn ang="0">
                <a:pos x="335" y="56"/>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w="9525">
            <a:noFill/>
            <a:round/>
            <a:headEnd/>
            <a:tailEnd/>
          </a:ln>
          <a:effectLst/>
        </p:spPr>
        <p:txBody>
          <a:bodyPr wrap="none" anchor="ctr"/>
          <a:lstStyle/>
          <a:p>
            <a:pPr>
              <a:defRPr/>
            </a:pPr>
            <a:endParaRPr lang="ru-RU"/>
          </a:p>
        </p:txBody>
      </p:sp>
      <p:sp>
        <p:nvSpPr>
          <p:cNvPr id="5124" name="Freeform 4"/>
          <p:cNvSpPr>
            <a:spLocks/>
          </p:cNvSpPr>
          <p:nvPr/>
        </p:nvSpPr>
        <p:spPr bwMode="hidden">
          <a:xfrm>
            <a:off x="1192213" y="354013"/>
            <a:ext cx="2266950" cy="22701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w="9525">
            <a:noFill/>
            <a:round/>
            <a:headEnd/>
            <a:tailEnd/>
          </a:ln>
          <a:effectLst/>
        </p:spPr>
        <p:txBody>
          <a:bodyPr wrap="none" anchor="ctr"/>
          <a:lstStyle/>
          <a:p>
            <a:pPr>
              <a:defRPr/>
            </a:pPr>
            <a:endParaRPr lang="ru-RU"/>
          </a:p>
        </p:txBody>
      </p:sp>
      <p:sp>
        <p:nvSpPr>
          <p:cNvPr id="5125" name="Freeform 5"/>
          <p:cNvSpPr>
            <a:spLocks/>
          </p:cNvSpPr>
          <p:nvPr/>
        </p:nvSpPr>
        <p:spPr bwMode="hidden">
          <a:xfrm>
            <a:off x="2532063" y="1270000"/>
            <a:ext cx="3670300" cy="3671888"/>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5126" name="Freeform 6"/>
          <p:cNvSpPr>
            <a:spLocks/>
          </p:cNvSpPr>
          <p:nvPr/>
        </p:nvSpPr>
        <p:spPr bwMode="hidden">
          <a:xfrm>
            <a:off x="3175" y="4797425"/>
            <a:ext cx="3417888" cy="2097088"/>
          </a:xfrm>
          <a:custGeom>
            <a:avLst/>
            <a:gdLst/>
            <a:ahLst/>
            <a:cxnLst>
              <a:cxn ang="0">
                <a:pos x="1368" y="358"/>
              </a:cxn>
              <a:cxn ang="0">
                <a:pos x="1197" y="318"/>
              </a:cxn>
              <a:cxn ang="0">
                <a:pos x="1173" y="0"/>
              </a:cxn>
              <a:cxn ang="0">
                <a:pos x="964" y="16"/>
              </a:cxn>
              <a:cxn ang="0">
                <a:pos x="948" y="318"/>
              </a:cxn>
              <a:cxn ang="0">
                <a:pos x="808" y="366"/>
              </a:cxn>
              <a:cxn ang="0">
                <a:pos x="606" y="109"/>
              </a:cxn>
              <a:cxn ang="0">
                <a:pos x="467" y="187"/>
              </a:cxn>
              <a:cxn ang="0">
                <a:pos x="599" y="474"/>
              </a:cxn>
              <a:cxn ang="0">
                <a:pos x="506" y="568"/>
              </a:cxn>
              <a:cxn ang="0">
                <a:pos x="202" y="459"/>
              </a:cxn>
              <a:cxn ang="0">
                <a:pos x="132" y="576"/>
              </a:cxn>
              <a:cxn ang="0">
                <a:pos x="365" y="778"/>
              </a:cxn>
              <a:cxn ang="0">
                <a:pos x="327" y="933"/>
              </a:cxn>
              <a:cxn ang="0">
                <a:pos x="7" y="956"/>
              </a:cxn>
              <a:cxn ang="0">
                <a:pos x="0" y="1128"/>
              </a:cxn>
              <a:cxn ang="0">
                <a:pos x="327" y="1174"/>
              </a:cxn>
              <a:cxn ang="0">
                <a:pos x="358" y="1321"/>
              </a:cxn>
              <a:cxn ang="0">
                <a:pos x="1804" y="1321"/>
              </a:cxn>
              <a:cxn ang="0">
                <a:pos x="1835" y="1158"/>
              </a:cxn>
              <a:cxn ang="0">
                <a:pos x="2153" y="1128"/>
              </a:cxn>
              <a:cxn ang="0">
                <a:pos x="2146" y="964"/>
              </a:cxn>
              <a:cxn ang="0">
                <a:pos x="1827" y="917"/>
              </a:cxn>
              <a:cxn ang="0">
                <a:pos x="1795" y="793"/>
              </a:cxn>
              <a:cxn ang="0">
                <a:pos x="2052" y="615"/>
              </a:cxn>
              <a:cxn ang="0">
                <a:pos x="1967" y="467"/>
              </a:cxn>
              <a:cxn ang="0">
                <a:pos x="1679" y="583"/>
              </a:cxn>
              <a:cxn ang="0">
                <a:pos x="1586" y="490"/>
              </a:cxn>
              <a:cxn ang="0">
                <a:pos x="1733" y="218"/>
              </a:cxn>
              <a:cxn ang="0">
                <a:pos x="1593" y="132"/>
              </a:cxn>
              <a:cxn ang="0">
                <a:pos x="1368" y="358"/>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w="9525">
            <a:noFill/>
            <a:round/>
            <a:headEnd/>
            <a:tailEnd/>
          </a:ln>
          <a:effectLst/>
        </p:spPr>
        <p:txBody>
          <a:bodyPr wrap="none" anchor="ctr"/>
          <a:lstStyle/>
          <a:p>
            <a:pPr>
              <a:defRPr/>
            </a:pPr>
            <a:endParaRPr lang="ru-RU"/>
          </a:p>
        </p:txBody>
      </p:sp>
      <p:sp>
        <p:nvSpPr>
          <p:cNvPr id="5127" name="Freeform 7"/>
          <p:cNvSpPr>
            <a:spLocks/>
          </p:cNvSpPr>
          <p:nvPr/>
        </p:nvSpPr>
        <p:spPr bwMode="hidden">
          <a:xfrm>
            <a:off x="4494213" y="4425950"/>
            <a:ext cx="2263775" cy="226377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w="9525">
            <a:noFill/>
            <a:round/>
            <a:headEnd/>
            <a:tailEnd/>
          </a:ln>
          <a:effectLst/>
        </p:spPr>
        <p:txBody>
          <a:bodyPr wrap="none" anchor="ctr"/>
          <a:lstStyle/>
          <a:p>
            <a:pPr>
              <a:defRPr/>
            </a:pPr>
            <a:endParaRPr lang="ru-RU"/>
          </a:p>
        </p:txBody>
      </p:sp>
      <p:sp>
        <p:nvSpPr>
          <p:cNvPr id="5128" name="Freeform 8"/>
          <p:cNvSpPr>
            <a:spLocks/>
          </p:cNvSpPr>
          <p:nvPr/>
        </p:nvSpPr>
        <p:spPr bwMode="hidden">
          <a:xfrm>
            <a:off x="5646738" y="487363"/>
            <a:ext cx="2928937" cy="29305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5129" name="Freeform 9"/>
          <p:cNvSpPr>
            <a:spLocks/>
          </p:cNvSpPr>
          <p:nvPr/>
        </p:nvSpPr>
        <p:spPr bwMode="hidden">
          <a:xfrm>
            <a:off x="7146925" y="2555875"/>
            <a:ext cx="2008188" cy="3997325"/>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pic>
        <p:nvPicPr>
          <p:cNvPr id="1034" name="Picture 10" descr="Facbanna"/>
          <p:cNvPicPr>
            <a:picLocks noChangeAspect="1" noChangeArrowheads="1"/>
          </p:cNvPicPr>
          <p:nvPr/>
        </p:nvPicPr>
        <p:blipFill>
          <a:blip r:embed="rId13"/>
          <a:srcRect/>
          <a:stretch>
            <a:fillRect/>
          </a:stretch>
        </p:blipFill>
        <p:spPr bwMode="invGray">
          <a:xfrm>
            <a:off x="3175" y="-3175"/>
            <a:ext cx="803275" cy="6858000"/>
          </a:xfrm>
          <a:prstGeom prst="rect">
            <a:avLst/>
          </a:prstGeom>
          <a:noFill/>
          <a:ln w="9525">
            <a:noFill/>
            <a:miter lim="800000"/>
            <a:headEnd/>
            <a:tailEnd/>
          </a:ln>
        </p:spPr>
      </p:pic>
      <p:sp>
        <p:nvSpPr>
          <p:cNvPr id="1035" name="Rectangle 11"/>
          <p:cNvSpPr>
            <a:spLocks noGrp="1" noChangeArrowheads="1"/>
          </p:cNvSpPr>
          <p:nvPr>
            <p:ph type="title"/>
          </p:nvPr>
        </p:nvSpPr>
        <p:spPr bwMode="auto">
          <a:xfrm>
            <a:off x="10668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6" name="Rectangle 12"/>
          <p:cNvSpPr>
            <a:spLocks noGrp="1" noChangeArrowheads="1"/>
          </p:cNvSpPr>
          <p:nvPr>
            <p:ph type="body" idx="1"/>
          </p:nvPr>
        </p:nvSpPr>
        <p:spPr bwMode="auto">
          <a:xfrm>
            <a:off x="1066800" y="16764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33" name="Rectangle 13"/>
          <p:cNvSpPr>
            <a:spLocks noGrp="1" noChangeArrowheads="1"/>
          </p:cNvSpPr>
          <p:nvPr>
            <p:ph type="dt" sz="half" idx="2"/>
          </p:nvPr>
        </p:nvSpPr>
        <p:spPr bwMode="auto">
          <a:xfrm>
            <a:off x="1066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solidFill>
                  <a:schemeClr val="tx2"/>
                </a:solidFill>
                <a:latin typeface="+mn-lt"/>
              </a:defRPr>
            </a:lvl1pPr>
          </a:lstStyle>
          <a:p>
            <a:pPr>
              <a:defRPr/>
            </a:pPr>
            <a:endParaRPr lang="en-US"/>
          </a:p>
        </p:txBody>
      </p:sp>
      <p:sp>
        <p:nvSpPr>
          <p:cNvPr id="5134" name="Rectangle 14"/>
          <p:cNvSpPr>
            <a:spLocks noGrp="1" noChangeArrowheads="1"/>
          </p:cNvSpPr>
          <p:nvPr>
            <p:ph type="ftr" sz="quarter" idx="3"/>
          </p:nvPr>
        </p:nvSpPr>
        <p:spPr bwMode="auto">
          <a:xfrm>
            <a:off x="35052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2"/>
                </a:solidFill>
                <a:latin typeface="+mn-lt"/>
              </a:defRPr>
            </a:lvl1pPr>
          </a:lstStyle>
          <a:p>
            <a:pPr>
              <a:defRPr/>
            </a:pPr>
            <a:endParaRPr lang="en-US"/>
          </a:p>
        </p:txBody>
      </p:sp>
      <p:sp>
        <p:nvSpPr>
          <p:cNvPr id="5135" name="Rectangle 15"/>
          <p:cNvSpPr>
            <a:spLocks noGrp="1" noChangeArrowheads="1"/>
          </p:cNvSpPr>
          <p:nvPr>
            <p:ph type="sldNum" sz="quarter" idx="4"/>
          </p:nvPr>
        </p:nvSpPr>
        <p:spPr bwMode="auto">
          <a:xfrm>
            <a:off x="6934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2"/>
                </a:solidFill>
                <a:latin typeface="+mn-lt"/>
              </a:defRPr>
            </a:lvl1pPr>
          </a:lstStyle>
          <a:p>
            <a:pPr>
              <a:defRPr/>
            </a:pPr>
            <a:fld id="{95421C3C-2049-494E-B539-6D72A772BA9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0" r:id="rId1"/>
    <p:sldLayoutId id="2147483719" r:id="rId2"/>
    <p:sldLayoutId id="2147483718" r:id="rId3"/>
    <p:sldLayoutId id="2147483717" r:id="rId4"/>
    <p:sldLayoutId id="2147483716" r:id="rId5"/>
    <p:sldLayoutId id="2147483715" r:id="rId6"/>
    <p:sldLayoutId id="2147483714" r:id="rId7"/>
    <p:sldLayoutId id="2147483713" r:id="rId8"/>
    <p:sldLayoutId id="2147483712" r:id="rId9"/>
    <p:sldLayoutId id="2147483711" r:id="rId10"/>
    <p:sldLayoutId id="2147483710"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FFFF00"/>
        </a:buClr>
        <a:buSzPct val="80000"/>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6"/>
          <p:cNvSpPr>
            <a:spLocks noChangeArrowheads="1"/>
          </p:cNvSpPr>
          <p:nvPr/>
        </p:nvSpPr>
        <p:spPr bwMode="auto">
          <a:xfrm>
            <a:off x="827088" y="549275"/>
            <a:ext cx="8316912" cy="517525"/>
          </a:xfrm>
          <a:prstGeom prst="rect">
            <a:avLst/>
          </a:prstGeom>
          <a:noFill/>
          <a:ln w="9525">
            <a:noFill/>
            <a:miter lim="800000"/>
            <a:headEnd/>
            <a:tailEnd/>
          </a:ln>
          <a:effectLst>
            <a:outerShdw dist="17961" dir="2700000" algn="ctr" rotWithShape="0">
              <a:srgbClr val="3399FF"/>
            </a:outerShdw>
          </a:effectLst>
        </p:spPr>
        <p:txBody>
          <a:bodyPr lIns="0" tIns="0" rIns="0" bIns="0" anchor="b" anchorCtr="1">
            <a:spAutoFit/>
          </a:bodyPr>
          <a:lstStyle/>
          <a:p>
            <a:pPr marL="342900" indent="-342900">
              <a:spcBef>
                <a:spcPct val="20000"/>
              </a:spcBef>
              <a:buClr>
                <a:srgbClr val="FFFF00"/>
              </a:buClr>
              <a:buSzPct val="80000"/>
              <a:buFont typeface="Wingdings" pitchFamily="2" charset="2"/>
              <a:buNone/>
              <a:defRPr/>
            </a:pPr>
            <a:r>
              <a:rPr lang="ru-RU" sz="3400" b="1" i="1">
                <a:solidFill>
                  <a:srgbClr val="CC0000"/>
                </a:solidFill>
              </a:rPr>
              <a:t>КУРС ЛЕКЦИЙ</a:t>
            </a:r>
            <a:endParaRPr lang="en-GB" sz="3400" b="1" i="1">
              <a:solidFill>
                <a:srgbClr val="CC0000"/>
              </a:solidFill>
            </a:endParaRPr>
          </a:p>
        </p:txBody>
      </p:sp>
      <p:sp>
        <p:nvSpPr>
          <p:cNvPr id="3079" name="Rectangle 7"/>
          <p:cNvSpPr>
            <a:spLocks noChangeArrowheads="1"/>
          </p:cNvSpPr>
          <p:nvPr/>
        </p:nvSpPr>
        <p:spPr bwMode="auto">
          <a:xfrm>
            <a:off x="755650" y="3943350"/>
            <a:ext cx="8388350" cy="984885"/>
          </a:xfrm>
          <a:prstGeom prst="rect">
            <a:avLst/>
          </a:prstGeom>
          <a:noFill/>
          <a:ln w="9525">
            <a:noFill/>
            <a:miter lim="800000"/>
            <a:headEnd/>
            <a:tailEnd/>
          </a:ln>
          <a:effectLst>
            <a:outerShdw dist="17961" dir="2700000" algn="ctr" rotWithShape="0">
              <a:srgbClr val="3399FF"/>
            </a:outerShdw>
          </a:effectLst>
        </p:spPr>
        <p:txBody>
          <a:bodyPr lIns="0" tIns="0" rIns="0" bIns="0" anchor="b" anchorCtr="1">
            <a:spAutoFit/>
          </a:bodyPr>
          <a:lstStyle/>
          <a:p>
            <a:pPr marL="342900" indent="-342900" fontAlgn="ctr">
              <a:spcBef>
                <a:spcPct val="20000"/>
              </a:spcBef>
              <a:buClr>
                <a:srgbClr val="FFFF00"/>
              </a:buClr>
              <a:buSzPct val="80000"/>
              <a:buFont typeface="Wingdings" pitchFamily="2" charset="2"/>
              <a:buNone/>
            </a:pPr>
            <a:r>
              <a:rPr lang="ru-RU" sz="3200" dirty="0">
                <a:solidFill>
                  <a:srgbClr val="CC0000"/>
                </a:solidFill>
              </a:rPr>
              <a:t>Лекция </a:t>
            </a:r>
            <a:r>
              <a:rPr lang="ru-RU" sz="3200" dirty="0" smtClean="0">
                <a:solidFill>
                  <a:srgbClr val="CC0000"/>
                </a:solidFill>
              </a:rPr>
              <a:t>№3:</a:t>
            </a:r>
            <a:r>
              <a:rPr lang="ru-RU" sz="3200" dirty="0" smtClean="0">
                <a:solidFill>
                  <a:srgbClr val="FF3300"/>
                </a:solidFill>
              </a:rPr>
              <a:t> </a:t>
            </a:r>
            <a:r>
              <a:rPr lang="ru-RU" sz="3200" i="1" dirty="0">
                <a:solidFill>
                  <a:srgbClr val="56AC00"/>
                </a:solidFill>
              </a:rPr>
              <a:t>Теоретические основы аутентификации (Часть </a:t>
            </a:r>
            <a:r>
              <a:rPr lang="ru-RU" sz="3200" i="1" dirty="0">
                <a:solidFill>
                  <a:srgbClr val="56AC00"/>
                </a:solidFill>
                <a:latin typeface="Arial" charset="0"/>
              </a:rPr>
              <a:t>3</a:t>
            </a:r>
            <a:r>
              <a:rPr lang="ru-RU" sz="3200" i="1" dirty="0">
                <a:solidFill>
                  <a:srgbClr val="56AC00"/>
                </a:solidFill>
              </a:rPr>
              <a:t>) </a:t>
            </a:r>
            <a:endParaRPr lang="en-GB" sz="3200" i="1" dirty="0">
              <a:solidFill>
                <a:srgbClr val="56AC00"/>
              </a:solidFill>
            </a:endParaRPr>
          </a:p>
        </p:txBody>
      </p:sp>
      <p:sp>
        <p:nvSpPr>
          <p:cNvPr id="3080" name="Rectangle 8"/>
          <p:cNvSpPr>
            <a:spLocks noChangeArrowheads="1"/>
          </p:cNvSpPr>
          <p:nvPr/>
        </p:nvSpPr>
        <p:spPr bwMode="auto">
          <a:xfrm>
            <a:off x="755650" y="5805488"/>
            <a:ext cx="8388350" cy="744537"/>
          </a:xfrm>
          <a:prstGeom prst="rect">
            <a:avLst/>
          </a:prstGeom>
          <a:noFill/>
          <a:ln w="9525">
            <a:noFill/>
            <a:miter lim="800000"/>
            <a:headEnd/>
            <a:tailEnd/>
          </a:ln>
          <a:effectLst>
            <a:outerShdw dist="17961" dir="2700000" algn="ctr" rotWithShape="0">
              <a:srgbClr val="FF9933"/>
            </a:outerShdw>
          </a:effectLst>
        </p:spPr>
        <p:txBody>
          <a:bodyPr/>
          <a:lstStyle/>
          <a:p>
            <a:pPr marL="342900" indent="-342900">
              <a:lnSpc>
                <a:spcPct val="80000"/>
              </a:lnSpc>
              <a:spcBef>
                <a:spcPct val="20000"/>
              </a:spcBef>
              <a:buClr>
                <a:srgbClr val="FFFF00"/>
              </a:buClr>
              <a:buSzPct val="80000"/>
              <a:buFont typeface="Wingdings" pitchFamily="2" charset="2"/>
              <a:buNone/>
              <a:defRPr/>
            </a:pPr>
            <a:r>
              <a:rPr lang="ru-RU" sz="2600" dirty="0">
                <a:solidFill>
                  <a:srgbClr val="3333CC"/>
                </a:solidFill>
              </a:rPr>
              <a:t>МЕЛЬНИКОВ Дмитрий Анатольевич</a:t>
            </a:r>
          </a:p>
          <a:p>
            <a:pPr marL="342900" indent="-342900">
              <a:lnSpc>
                <a:spcPct val="80000"/>
              </a:lnSpc>
              <a:spcBef>
                <a:spcPct val="20000"/>
              </a:spcBef>
              <a:buClr>
                <a:srgbClr val="FFFF00"/>
              </a:buClr>
              <a:buSzPct val="80000"/>
              <a:buFont typeface="Wingdings" pitchFamily="2" charset="2"/>
              <a:buNone/>
              <a:defRPr/>
            </a:pPr>
            <a:r>
              <a:rPr lang="ru-RU" sz="2600">
                <a:solidFill>
                  <a:srgbClr val="3333CC"/>
                </a:solidFill>
              </a:rPr>
              <a:t>доктор </a:t>
            </a:r>
            <a:r>
              <a:rPr lang="ru-RU" sz="2600" dirty="0">
                <a:solidFill>
                  <a:srgbClr val="3333CC"/>
                </a:solidFill>
              </a:rPr>
              <a:t>технических наук, доцент</a:t>
            </a:r>
          </a:p>
        </p:txBody>
      </p:sp>
      <p:sp>
        <p:nvSpPr>
          <p:cNvPr id="7" name="Rectangle 2"/>
          <p:cNvSpPr txBox="1">
            <a:spLocks noChangeArrowheads="1"/>
          </p:cNvSpPr>
          <p:nvPr/>
        </p:nvSpPr>
        <p:spPr bwMode="auto">
          <a:xfrm>
            <a:off x="793750" y="1473200"/>
            <a:ext cx="8350250" cy="1661993"/>
          </a:xfrm>
          <a:prstGeom prst="rect">
            <a:avLst/>
          </a:prstGeom>
          <a:noFill/>
          <a:ln w="9525">
            <a:noFill/>
            <a:miter lim="800000"/>
            <a:headEnd/>
            <a:tailEnd/>
          </a:ln>
          <a:effectLst>
            <a:outerShdw dist="17961" dir="2700000" algn="ctr" rotWithShape="0">
              <a:srgbClr val="3399FF"/>
            </a:outerShdw>
          </a:effectLst>
        </p:spPr>
        <p:txBody>
          <a:bodyPr vert="horz" wrap="square" lIns="0" tIns="0" rIns="0" bIns="0" numCol="1" anchor="b" anchorCtr="1" compatLnSpc="1">
            <a:prstTxWarp prst="textNoShape">
              <a:avLst/>
            </a:prstTxWarp>
            <a:spAutoFit/>
          </a:bodyPr>
          <a:lstStyle/>
          <a:p>
            <a:pPr marR="0" lvl="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defRPr/>
            </a:pPr>
            <a:r>
              <a:rPr kumimoji="0" lang="ru-RU" sz="3600" b="1" i="0" u="none" strike="noStrike" kern="0" cap="none" spc="0" normalizeH="0" baseline="0" noProof="0" dirty="0" smtClean="0">
                <a:ln>
                  <a:noFill/>
                </a:ln>
                <a:solidFill>
                  <a:srgbClr val="EA7500"/>
                </a:solidFill>
                <a:effectLst/>
                <a:uLnTx/>
                <a:uFillTx/>
                <a:latin typeface="Verdana" pitchFamily="34" charset="0"/>
                <a:ea typeface="+mn-ea"/>
                <a:cs typeface="+mn-cs"/>
              </a:rPr>
              <a:t>ИНФОРМАЦИОННАЯ БЕЗОПАСНОСТЬ ОТКРЫТЫХ СИСТЕМ</a:t>
            </a:r>
            <a:endParaRPr kumimoji="0" lang="en-GB" sz="3600" b="1" i="0" u="none" strike="noStrike" kern="0" cap="none" spc="0" normalizeH="0" baseline="0" noProof="0" dirty="0">
              <a:ln>
                <a:noFill/>
              </a:ln>
              <a:solidFill>
                <a:srgbClr val="EA7500"/>
              </a:solidFill>
              <a:effectLst/>
              <a:uLnTx/>
              <a:uFillTx/>
              <a:latin typeface="Verdana" pitchFamily="34" charset="0"/>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6"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graphicFrame>
        <p:nvGraphicFramePr>
          <p:cNvPr id="158825" name="Group 105"/>
          <p:cNvGraphicFramePr>
            <a:graphicFrameLocks noGrp="1"/>
          </p:cNvGraphicFramePr>
          <p:nvPr/>
        </p:nvGraphicFramePr>
        <p:xfrm>
          <a:off x="971550" y="1268413"/>
          <a:ext cx="7921625" cy="4852263"/>
        </p:xfrm>
        <a:graphic>
          <a:graphicData uri="http://schemas.openxmlformats.org/drawingml/2006/table">
            <a:tbl>
              <a:tblPr/>
              <a:tblGrid>
                <a:gridCol w="30607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630238">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0238">
                  <a:extLst>
                    <a:ext uri="{9D8B030D-6E8A-4147-A177-3AD203B41FA5}">
                      <a16:colId xmlns:a16="http://schemas.microsoft.com/office/drawing/2014/main" val="20004"/>
                    </a:ext>
                  </a:extLst>
                </a:gridCol>
                <a:gridCol w="630237">
                  <a:extLst>
                    <a:ext uri="{9D8B030D-6E8A-4147-A177-3AD203B41FA5}">
                      <a16:colId xmlns:a16="http://schemas.microsoft.com/office/drawing/2014/main" val="20005"/>
                    </a:ext>
                  </a:extLst>
                </a:gridCol>
                <a:gridCol w="584200">
                  <a:extLst>
                    <a:ext uri="{9D8B030D-6E8A-4147-A177-3AD203B41FA5}">
                      <a16:colId xmlns:a16="http://schemas.microsoft.com/office/drawing/2014/main" val="20006"/>
                    </a:ext>
                  </a:extLst>
                </a:gridCol>
                <a:gridCol w="46038">
                  <a:extLst>
                    <a:ext uri="{9D8B030D-6E8A-4147-A177-3AD203B41FA5}">
                      <a16:colId xmlns:a16="http://schemas.microsoft.com/office/drawing/2014/main" val="20007"/>
                    </a:ext>
                  </a:extLst>
                </a:gridCol>
                <a:gridCol w="539750">
                  <a:extLst>
                    <a:ext uri="{9D8B030D-6E8A-4147-A177-3AD203B41FA5}">
                      <a16:colId xmlns:a16="http://schemas.microsoft.com/office/drawing/2014/main" val="20008"/>
                    </a:ext>
                  </a:extLst>
                </a:gridCol>
                <a:gridCol w="585787">
                  <a:extLst>
                    <a:ext uri="{9D8B030D-6E8A-4147-A177-3AD203B41FA5}">
                      <a16:colId xmlns:a16="http://schemas.microsoft.com/office/drawing/2014/main" val="20009"/>
                    </a:ext>
                  </a:extLst>
                </a:gridCol>
              </a:tblGrid>
              <a:tr h="712788">
                <a:tc>
                  <a:txBody>
                    <a:bodyPr/>
                    <a:lstStyle/>
                    <a:p>
                      <a:pPr marL="0" marR="0" lvl="0" indent="0" algn="ctr" defTabSz="914400" rtl="0" eaLnBrk="0" fontAlgn="base" latinLnBrk="0" hangingPunct="0">
                        <a:lnSpc>
                          <a:spcPct val="100000"/>
                        </a:lnSpc>
                        <a:spcBef>
                          <a:spcPct val="2000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CC0000"/>
                          </a:solidFill>
                          <a:effectLst>
                            <a:outerShdw blurRad="38100" dist="38100" dir="2700000" algn="tl">
                              <a:srgbClr val="000000"/>
                            </a:outerShdw>
                          </a:effectLst>
                          <a:latin typeface="Arial" charset="0"/>
                        </a:rPr>
                        <a:t>Класс/подкласс</a:t>
                      </a:r>
                    </a:p>
                  </a:txBody>
                  <a:tcPr marL="0" marR="0" marT="0" marB="0" anchor="ctr" anchorCtr="1" horzOverflow="overflow">
                    <a:lnL w="381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l" defTabSz="914400" rtl="0" eaLnBrk="0" fontAlgn="base" latinLnBrk="0" hangingPunct="0">
                        <a:lnSpc>
                          <a:spcPct val="100000"/>
                        </a:lnSpc>
                        <a:spcBef>
                          <a:spcPct val="20000"/>
                        </a:spcBef>
                        <a:spcAft>
                          <a:spcPct val="0"/>
                        </a:spcAft>
                        <a:buClr>
                          <a:srgbClr val="FFFF00"/>
                        </a:buClr>
                        <a:buSzPct val="80000"/>
                        <a:buFont typeface="Wingdings" pitchFamily="2" charset="2"/>
                        <a:buNone/>
                        <a:tabLst/>
                      </a:pPr>
                      <a:r>
                        <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rPr>
                        <a:t>0</a:t>
                      </a:r>
                    </a:p>
                  </a:txBody>
                  <a:tcPr marL="0" marR="0" marT="0" marB="0" anchor="ctr" anchorCtr="1" horzOverflow="overflow">
                    <a:lnL w="381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l" defTabSz="914400" rtl="0" eaLnBrk="0" fontAlgn="base" latinLnBrk="0" hangingPunct="0">
                        <a:lnSpc>
                          <a:spcPct val="100000"/>
                        </a:lnSpc>
                        <a:spcBef>
                          <a:spcPct val="20000"/>
                        </a:spcBef>
                        <a:spcAft>
                          <a:spcPct val="0"/>
                        </a:spcAft>
                        <a:buClr>
                          <a:srgbClr val="FFFF00"/>
                        </a:buClr>
                        <a:buSzPct val="80000"/>
                        <a:buFont typeface="Wingdings" pitchFamily="2" charset="2"/>
                        <a:buNone/>
                        <a:tabLst/>
                      </a:pPr>
                      <a:r>
                        <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rPr>
                        <a:t>1</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l" defTabSz="914400" rtl="0" eaLnBrk="0" fontAlgn="base" latinLnBrk="0" hangingPunct="0">
                        <a:lnSpc>
                          <a:spcPct val="100000"/>
                        </a:lnSpc>
                        <a:spcBef>
                          <a:spcPct val="20000"/>
                        </a:spcBef>
                        <a:spcAft>
                          <a:spcPct val="0"/>
                        </a:spcAft>
                        <a:buClr>
                          <a:srgbClr val="FFFF00"/>
                        </a:buClr>
                        <a:buSzPct val="80000"/>
                        <a:buFont typeface="Wingdings" pitchFamily="2" charset="2"/>
                        <a:buNone/>
                        <a:tabLst/>
                      </a:pPr>
                      <a:r>
                        <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rPr>
                        <a:t>2</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l" defTabSz="914400" rtl="0" eaLnBrk="0" fontAlgn="base" latinLnBrk="0" hangingPunct="0">
                        <a:lnSpc>
                          <a:spcPct val="100000"/>
                        </a:lnSpc>
                        <a:spcBef>
                          <a:spcPct val="20000"/>
                        </a:spcBef>
                        <a:spcAft>
                          <a:spcPct val="0"/>
                        </a:spcAft>
                        <a:buClr>
                          <a:srgbClr val="FFFF00"/>
                        </a:buClr>
                        <a:buSzPct val="80000"/>
                        <a:buFont typeface="Wingdings" pitchFamily="2" charset="2"/>
                        <a:buNone/>
                        <a:tabLst/>
                      </a:pPr>
                      <a:r>
                        <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rPr>
                        <a:t>3</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l" defTabSz="914400" rtl="0" eaLnBrk="0" fontAlgn="base" latinLnBrk="0" hangingPunct="0">
                        <a:lnSpc>
                          <a:spcPct val="100000"/>
                        </a:lnSpc>
                        <a:spcBef>
                          <a:spcPct val="20000"/>
                        </a:spcBef>
                        <a:spcAft>
                          <a:spcPct val="0"/>
                        </a:spcAft>
                        <a:buClr>
                          <a:srgbClr val="FFFF00"/>
                        </a:buClr>
                        <a:buSzPct val="80000"/>
                        <a:buFont typeface="Wingdings" pitchFamily="2" charset="2"/>
                        <a:buNone/>
                        <a:tabLst/>
                      </a:pPr>
                      <a:r>
                        <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rPr>
                        <a:t>4</a:t>
                      </a:r>
                      <a:r>
                        <a:rPr kumimoji="0" lang="en-US" sz="2400" b="0" i="1" u="none" strike="noStrike" cap="none" normalizeH="0" baseline="0" smtClean="0">
                          <a:ln>
                            <a:noFill/>
                          </a:ln>
                          <a:solidFill>
                            <a:srgbClr val="CC0000"/>
                          </a:solidFill>
                          <a:effectLst>
                            <a:outerShdw blurRad="38100" dist="38100" dir="2700000" algn="tl">
                              <a:srgbClr val="000000"/>
                            </a:outerShdw>
                          </a:effectLst>
                          <a:latin typeface="Arial" charset="0"/>
                        </a:rPr>
                        <a:t>a</a:t>
                      </a:r>
                      <a:endPar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endParaRP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gridSpan="2">
                  <a:txBody>
                    <a:bodyPr/>
                    <a:lstStyle/>
                    <a:p>
                      <a:pPr marL="0" marR="0" lvl="0" indent="0" algn="l" defTabSz="914400" rtl="0" eaLnBrk="0" fontAlgn="base" latinLnBrk="0" hangingPunct="0">
                        <a:lnSpc>
                          <a:spcPct val="100000"/>
                        </a:lnSpc>
                        <a:spcBef>
                          <a:spcPct val="20000"/>
                        </a:spcBef>
                        <a:spcAft>
                          <a:spcPct val="0"/>
                        </a:spcAft>
                        <a:buClr>
                          <a:srgbClr val="FFFF00"/>
                        </a:buClr>
                        <a:buSzPct val="80000"/>
                        <a:buFont typeface="Wingdings" pitchFamily="2" charset="2"/>
                        <a:buNone/>
                        <a:tabLst/>
                      </a:pPr>
                      <a:r>
                        <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rPr>
                        <a:t>4</a:t>
                      </a:r>
                      <a:r>
                        <a:rPr kumimoji="0" lang="en-US" sz="2400" b="0" i="1" u="none" strike="noStrike" cap="none" normalizeH="0" baseline="0" smtClean="0">
                          <a:ln>
                            <a:noFill/>
                          </a:ln>
                          <a:solidFill>
                            <a:srgbClr val="CC0000"/>
                          </a:solidFill>
                          <a:effectLst>
                            <a:outerShdw blurRad="38100" dist="38100" dir="2700000" algn="tl">
                              <a:srgbClr val="000000"/>
                            </a:outerShdw>
                          </a:effectLst>
                          <a:latin typeface="Arial" charset="0"/>
                        </a:rPr>
                        <a:t>b</a:t>
                      </a:r>
                      <a:endPar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endParaRP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hMerge="1">
                  <a:txBody>
                    <a:bodyPr/>
                    <a:lstStyle/>
                    <a:p>
                      <a:endParaRPr lang="ru-RU"/>
                    </a:p>
                  </a:txBody>
                  <a:tcPr/>
                </a:tc>
                <a:tc>
                  <a:txBody>
                    <a:bodyPr/>
                    <a:lstStyle/>
                    <a:p>
                      <a:pPr marL="0" marR="0" lvl="0" indent="0" algn="l" defTabSz="914400" rtl="0" eaLnBrk="0" fontAlgn="base" latinLnBrk="0" hangingPunct="0">
                        <a:lnSpc>
                          <a:spcPct val="100000"/>
                        </a:lnSpc>
                        <a:spcBef>
                          <a:spcPct val="20000"/>
                        </a:spcBef>
                        <a:spcAft>
                          <a:spcPct val="0"/>
                        </a:spcAft>
                        <a:buClr>
                          <a:srgbClr val="FFFF00"/>
                        </a:buClr>
                        <a:buSzPct val="80000"/>
                        <a:buFont typeface="Wingdings" pitchFamily="2" charset="2"/>
                        <a:buNone/>
                        <a:tabLst/>
                      </a:pPr>
                      <a:r>
                        <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rPr>
                        <a:t>4</a:t>
                      </a:r>
                      <a:r>
                        <a:rPr kumimoji="0" lang="en-US" sz="2400" b="0" i="1" u="none" strike="noStrike" cap="none" normalizeH="0" baseline="0" smtClean="0">
                          <a:ln>
                            <a:noFill/>
                          </a:ln>
                          <a:solidFill>
                            <a:srgbClr val="CC0000"/>
                          </a:solidFill>
                          <a:effectLst>
                            <a:outerShdw blurRad="38100" dist="38100" dir="2700000" algn="tl">
                              <a:srgbClr val="000000"/>
                            </a:outerShdw>
                          </a:effectLst>
                          <a:latin typeface="Arial" charset="0"/>
                        </a:rPr>
                        <a:t>c</a:t>
                      </a:r>
                      <a:endPar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endParaRP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l" defTabSz="914400" rtl="0" eaLnBrk="0" fontAlgn="base" latinLnBrk="0" hangingPunct="0">
                        <a:lnSpc>
                          <a:spcPct val="100000"/>
                        </a:lnSpc>
                        <a:spcBef>
                          <a:spcPct val="20000"/>
                        </a:spcBef>
                        <a:spcAft>
                          <a:spcPct val="0"/>
                        </a:spcAft>
                        <a:buClr>
                          <a:srgbClr val="FFFF00"/>
                        </a:buClr>
                        <a:buSzPct val="80000"/>
                        <a:buFont typeface="Wingdings" pitchFamily="2" charset="2"/>
                        <a:buNone/>
                        <a:tabLst/>
                      </a:pPr>
                      <a:r>
                        <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rPr>
                        <a:t>4</a:t>
                      </a:r>
                      <a:r>
                        <a:rPr kumimoji="0" lang="en-US" sz="2400" b="0" i="1" u="none" strike="noStrike" cap="none" normalizeH="0" baseline="0" smtClean="0">
                          <a:ln>
                            <a:noFill/>
                          </a:ln>
                          <a:solidFill>
                            <a:srgbClr val="CC0000"/>
                          </a:solidFill>
                          <a:effectLst>
                            <a:outerShdw blurRad="38100" dist="38100" dir="2700000" algn="tl">
                              <a:srgbClr val="000000"/>
                            </a:outerShdw>
                          </a:effectLst>
                          <a:latin typeface="Arial" charset="0"/>
                        </a:rPr>
                        <a:t>d</a:t>
                      </a:r>
                      <a:endPar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endParaRPr>
                    </a:p>
                  </a:txBody>
                  <a:tcPr marL="0" marR="0" marT="0" marB="0" anchor="ctr" anchorCtr="1" horzOverflow="overflow">
                    <a:lnL w="127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E2DDEF"/>
                    </a:solidFill>
                  </a:tcPr>
                </a:tc>
                <a:extLst>
                  <a:ext uri="{0D108BD9-81ED-4DB2-BD59-A6C34878D82A}">
                    <a16:rowId xmlns:a16="http://schemas.microsoft.com/office/drawing/2014/main" val="10000"/>
                  </a:ext>
                </a:extLst>
              </a:tr>
              <a:tr h="714375">
                <a:tc gridSpan="10">
                  <a:txBody>
                    <a:bodyPr/>
                    <a:lstStyle/>
                    <a:p>
                      <a:pPr marL="0" marR="0" lvl="0" indent="0" algn="l" defTabSz="914400" rtl="0" eaLnBrk="0" fontAlgn="base" latinLnBrk="0" hangingPunct="0">
                        <a:lnSpc>
                          <a:spcPct val="100000"/>
                        </a:lnSpc>
                        <a:spcBef>
                          <a:spcPct val="20000"/>
                        </a:spcBef>
                        <a:spcAft>
                          <a:spcPct val="0"/>
                        </a:spcAft>
                        <a:buClr>
                          <a:srgbClr val="FFFF00"/>
                        </a:buClr>
                        <a:buSzPct val="80000"/>
                        <a:buFont typeface="Wingdings" pitchFamily="2" charset="2"/>
                        <a:buNone/>
                        <a:tabLst/>
                      </a:pPr>
                      <a:r>
                        <a:rPr kumimoji="0" lang="ru-RU" sz="2800" b="0" i="1" u="none" strike="noStrike" cap="none" normalizeH="0" baseline="0" smtClean="0">
                          <a:ln>
                            <a:noFill/>
                          </a:ln>
                          <a:solidFill>
                            <a:srgbClr val="FF3300"/>
                          </a:solidFill>
                          <a:effectLst>
                            <a:outerShdw blurRad="38100" dist="38100" dir="2700000" algn="tl">
                              <a:srgbClr val="000000"/>
                            </a:outerShdw>
                          </a:effectLst>
                          <a:latin typeface="Arial" charset="0"/>
                        </a:rPr>
                        <a:t>Характеристики</a:t>
                      </a:r>
                    </a:p>
                  </a:txBody>
                  <a:tcPr marL="0" marR="0" marT="0" marB="0" anchor="ctr" anchorCtr="1" horzOverflow="overflow">
                    <a:lnL w="381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FFFDA9"/>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1"/>
                  </a:ext>
                </a:extLst>
              </a:tr>
              <a:tr h="712788">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smtClean="0">
                          <a:ln>
                            <a:noFill/>
                          </a:ln>
                          <a:solidFill>
                            <a:srgbClr val="CC0000"/>
                          </a:solidFill>
                          <a:effectLst>
                            <a:outerShdw blurRad="38100" dist="38100" dir="2700000" algn="tl">
                              <a:srgbClr val="000000"/>
                            </a:outerShdw>
                          </a:effectLst>
                          <a:latin typeface="Arial" charset="0"/>
                        </a:rPr>
                        <a:t>Симметричный/ ассиметричный алгоритм</a:t>
                      </a:r>
                    </a:p>
                  </a:txBody>
                  <a:tcPr marL="36000" marR="36000" marT="36000" marB="36000" anchor="ctr" horzOverflow="overflow">
                    <a:lnL w="381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400" b="0" i="0" u="none" strike="noStrike" cap="none" normalizeH="0" baseline="0" smtClean="0">
                          <a:ln>
                            <a:noFill/>
                          </a:ln>
                          <a:solidFill>
                            <a:srgbClr val="3333CC"/>
                          </a:solidFill>
                          <a:effectLst>
                            <a:outerShdw blurRad="38100" dist="38100" dir="2700000" algn="tl">
                              <a:srgbClr val="000000"/>
                            </a:outerShdw>
                          </a:effectLst>
                          <a:latin typeface="Arial" charset="0"/>
                        </a:rPr>
                        <a:t>сим</a:t>
                      </a:r>
                    </a:p>
                  </a:txBody>
                  <a:tcPr marL="0" marR="0" marT="0" marB="0" anchor="ctr" anchorCtr="1" horzOverflow="overflow">
                    <a:lnL w="381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400" b="0" i="0" u="none" strike="noStrike" cap="none" normalizeH="0" baseline="0" smtClean="0">
                          <a:ln>
                            <a:noFill/>
                          </a:ln>
                          <a:solidFill>
                            <a:srgbClr val="3333CC"/>
                          </a:solidFill>
                          <a:effectLst>
                            <a:outerShdw blurRad="38100" dist="38100" dir="2700000" algn="tl">
                              <a:srgbClr val="000000"/>
                            </a:outerShdw>
                          </a:effectLst>
                          <a:latin typeface="Arial" charset="0"/>
                        </a:rPr>
                        <a:t>любой</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400" b="0" i="0" u="none" strike="noStrike" cap="none" normalizeH="0" baseline="0" smtClean="0">
                          <a:ln>
                            <a:noFill/>
                          </a:ln>
                          <a:solidFill>
                            <a:srgbClr val="3333CC"/>
                          </a:solidFill>
                          <a:effectLst>
                            <a:outerShdw blurRad="38100" dist="38100" dir="2700000" algn="tl">
                              <a:srgbClr val="000000"/>
                            </a:outerShdw>
                          </a:effectLst>
                          <a:latin typeface="Arial" charset="0"/>
                        </a:rPr>
                        <a:t>любой</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400" b="0" i="0" u="none" strike="noStrike" cap="none" normalizeH="0" baseline="0" smtClean="0">
                          <a:ln>
                            <a:noFill/>
                          </a:ln>
                          <a:solidFill>
                            <a:srgbClr val="3333CC"/>
                          </a:solidFill>
                          <a:effectLst>
                            <a:outerShdw blurRad="38100" dist="38100" dir="2700000" algn="tl">
                              <a:srgbClr val="000000"/>
                            </a:outerShdw>
                          </a:effectLst>
                          <a:latin typeface="Arial" charset="0"/>
                        </a:rPr>
                        <a:t>любой</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400" b="0" i="0" u="none" strike="noStrike" cap="none" normalizeH="0" baseline="0" smtClean="0">
                          <a:ln>
                            <a:noFill/>
                          </a:ln>
                          <a:solidFill>
                            <a:srgbClr val="3333CC"/>
                          </a:solidFill>
                          <a:effectLst>
                            <a:outerShdw blurRad="38100" dist="38100" dir="2700000" algn="tl">
                              <a:srgbClr val="000000"/>
                            </a:outerShdw>
                          </a:effectLst>
                          <a:latin typeface="Arial" charset="0"/>
                        </a:rPr>
                        <a:t>любой</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400" b="0" i="0" u="none" strike="noStrike" cap="none" normalizeH="0" baseline="0" smtClean="0">
                          <a:ln>
                            <a:noFill/>
                          </a:ln>
                          <a:solidFill>
                            <a:srgbClr val="3333CC"/>
                          </a:solidFill>
                          <a:effectLst>
                            <a:outerShdw blurRad="38100" dist="38100" dir="2700000" algn="tl">
                              <a:srgbClr val="000000"/>
                            </a:outerShdw>
                          </a:effectLst>
                          <a:latin typeface="Arial" charset="0"/>
                        </a:rPr>
                        <a:t>любой</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CCFFFF"/>
                    </a:solidFill>
                  </a:tcPr>
                </a:tc>
                <a:tc gridSpan="2">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400" b="0" i="0" u="none" strike="noStrike" cap="none" normalizeH="0" baseline="0" smtClean="0">
                          <a:ln>
                            <a:noFill/>
                          </a:ln>
                          <a:solidFill>
                            <a:srgbClr val="3333CC"/>
                          </a:solidFill>
                          <a:effectLst>
                            <a:outerShdw blurRad="38100" dist="38100" dir="2700000" algn="tl">
                              <a:srgbClr val="000000"/>
                            </a:outerShdw>
                          </a:effectLst>
                          <a:latin typeface="Arial" charset="0"/>
                        </a:rPr>
                        <a:t>любой</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CCFFFF"/>
                    </a:solidFill>
                  </a:tcPr>
                </a:tc>
                <a:tc hMerge="1">
                  <a:txBody>
                    <a:bodyPr/>
                    <a:lstStyle/>
                    <a:p>
                      <a:endParaRPr lang="ru-RU"/>
                    </a:p>
                  </a:txBody>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400" b="0" i="0" u="none" strike="noStrike" cap="none" normalizeH="0" baseline="0" smtClean="0">
                          <a:ln>
                            <a:noFill/>
                          </a:ln>
                          <a:solidFill>
                            <a:srgbClr val="3333CC"/>
                          </a:solidFill>
                          <a:effectLst>
                            <a:outerShdw blurRad="38100" dist="38100" dir="2700000" algn="tl">
                              <a:srgbClr val="000000"/>
                            </a:outerShdw>
                          </a:effectLst>
                          <a:latin typeface="Arial" charset="0"/>
                        </a:rPr>
                        <a:t>асим</a:t>
                      </a:r>
                    </a:p>
                  </a:txBody>
                  <a:tcPr marL="0" marR="0" marT="0" marB="0" anchor="ctr" anchorCtr="1" horzOverflow="overflow">
                    <a:lnL w="127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714375">
                <a:tc>
                  <a:txBody>
                    <a:bodyPr/>
                    <a:lstStyle/>
                    <a:p>
                      <a:pPr marL="0" marR="0" lvl="0" indent="0" algn="l" defTabSz="914400" rtl="0" eaLnBrk="0" fontAlgn="base" latinLnBrk="0" hangingPunct="0">
                        <a:lnSpc>
                          <a:spcPct val="8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smtClean="0">
                          <a:ln>
                            <a:noFill/>
                          </a:ln>
                          <a:solidFill>
                            <a:srgbClr val="CC0000"/>
                          </a:solidFill>
                          <a:effectLst>
                            <a:outerShdw blurRad="38100" dist="38100" dir="2700000" algn="tl">
                              <a:srgbClr val="000000"/>
                            </a:outerShdw>
                          </a:effectLst>
                          <a:latin typeface="Arial" charset="0"/>
                        </a:rPr>
                        <a:t>Криптографический(да)/</a:t>
                      </a:r>
                    </a:p>
                    <a:p>
                      <a:pPr marL="0" marR="0" lvl="0" indent="0" algn="l" defTabSz="914400" rtl="0" eaLnBrk="0" fontAlgn="base" latinLnBrk="0" hangingPunct="0">
                        <a:lnSpc>
                          <a:spcPct val="8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smtClean="0">
                          <a:ln>
                            <a:noFill/>
                          </a:ln>
                          <a:solidFill>
                            <a:srgbClr val="CC0000"/>
                          </a:solidFill>
                          <a:effectLst>
                            <a:outerShdw blurRad="38100" dist="38100" dir="2700000" algn="tl">
                              <a:srgbClr val="000000"/>
                            </a:outerShdw>
                          </a:effectLst>
                          <a:latin typeface="Arial" charset="0"/>
                        </a:rPr>
                        <a:t>не криптографический(нет) метод</a:t>
                      </a:r>
                      <a:endParaRPr kumimoji="0" lang="ru-RU" sz="2800" b="0" i="0" u="none" strike="noStrike" cap="none" normalizeH="0" baseline="0" smtClean="0">
                        <a:ln>
                          <a:noFill/>
                        </a:ln>
                        <a:solidFill>
                          <a:srgbClr val="CC0000"/>
                        </a:solidFill>
                        <a:effectLst>
                          <a:outerShdw blurRad="38100" dist="38100" dir="2700000" algn="tl">
                            <a:srgbClr val="000000"/>
                          </a:outerShdw>
                        </a:effectLst>
                        <a:latin typeface="Arial" charset="0"/>
                      </a:endParaRPr>
                    </a:p>
                  </a:txBody>
                  <a:tcPr marL="36000" marR="36000" marT="36000" marB="36000" anchor="ctr" horzOverflow="overflow">
                    <a:lnL w="381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FF9FF"/>
                    </a:solidFill>
                  </a:tcPr>
                </a:tc>
                <a:tc>
                  <a:txBody>
                    <a:bodyPr/>
                    <a:lstStyle/>
                    <a:p>
                      <a:pPr marL="0" marR="0" lvl="0" indent="0" algn="ctr" defTabSz="914400" rtl="0" eaLnBrk="0" fontAlgn="base" latinLnBrk="0" hangingPunct="0">
                        <a:lnSpc>
                          <a:spcPts val="1600"/>
                        </a:lnSpc>
                        <a:spcBef>
                          <a:spcPct val="0"/>
                        </a:spcBef>
                        <a:spcAft>
                          <a:spcPct val="0"/>
                        </a:spcAft>
                        <a:buClr>
                          <a:srgbClr val="FFFF00"/>
                        </a:buClr>
                        <a:buSzPct val="80000"/>
                        <a:buFont typeface="Wingdings" pitchFamily="2" charset="2"/>
                        <a:buNone/>
                        <a:tabLst/>
                      </a:pPr>
                      <a:r>
                        <a:rPr kumimoji="0" lang="ru-RU" sz="1800" b="0" i="0" u="none" strike="noStrike" cap="none" normalizeH="0" baseline="0" dirty="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381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FF9FF"/>
                    </a:solidFill>
                  </a:tcPr>
                </a:tc>
                <a:tc>
                  <a:txBody>
                    <a:bodyPr/>
                    <a:lstStyle/>
                    <a:p>
                      <a:pPr marL="0" marR="0" lvl="0" indent="0" algn="ctr" defTabSz="914400" rtl="0" eaLnBrk="0" fontAlgn="base" latinLnBrk="0" hangingPunct="0">
                        <a:lnSpc>
                          <a:spcPts val="1600"/>
                        </a:lnSpc>
                        <a:spcBef>
                          <a:spcPct val="0"/>
                        </a:spcBef>
                        <a:spcAft>
                          <a:spcPct val="0"/>
                        </a:spcAft>
                        <a:buClr>
                          <a:srgbClr val="FFFF00"/>
                        </a:buClr>
                        <a:buSzPct val="80000"/>
                        <a:buFont typeface="Wingdings" pitchFamily="2" charset="2"/>
                        <a:buNone/>
                        <a:tabLst/>
                      </a:pPr>
                      <a:r>
                        <a:rPr kumimoji="0" lang="ru-RU" sz="1400" b="0" i="0" u="none" strike="noStrike" cap="none" normalizeH="0" baseline="0" dirty="0" smtClean="0">
                          <a:ln>
                            <a:noFill/>
                          </a:ln>
                          <a:solidFill>
                            <a:srgbClr val="3333CC"/>
                          </a:solidFill>
                          <a:effectLst>
                            <a:outerShdw blurRad="38100" dist="38100" dir="2700000" algn="tl">
                              <a:srgbClr val="000000"/>
                            </a:outerShdw>
                          </a:effectLst>
                          <a:latin typeface="Arial" charset="0"/>
                        </a:rPr>
                        <a:t>любой</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FF9FF"/>
                    </a:solidFill>
                  </a:tcPr>
                </a:tc>
                <a:tc>
                  <a:txBody>
                    <a:bodyPr/>
                    <a:lstStyle/>
                    <a:p>
                      <a:pPr marL="0" marR="0" lvl="0" indent="0" algn="ctr" defTabSz="914400" rtl="0" eaLnBrk="0" fontAlgn="base" latinLnBrk="0" hangingPunct="0">
                        <a:lnSpc>
                          <a:spcPts val="1600"/>
                        </a:lnSpc>
                        <a:spcBef>
                          <a:spcPct val="0"/>
                        </a:spcBef>
                        <a:spcAft>
                          <a:spcPct val="0"/>
                        </a:spcAft>
                        <a:buClr>
                          <a:srgbClr val="FFFF00"/>
                        </a:buClr>
                        <a:buSzPct val="80000"/>
                        <a:buFont typeface="Wingdings" pitchFamily="2" charset="2"/>
                        <a:buNone/>
                        <a:tabLst/>
                      </a:pPr>
                      <a:r>
                        <a:rPr kumimoji="0" lang="ru-RU" sz="1400" b="0" i="0" u="none" strike="noStrike" cap="none" normalizeH="0" baseline="0" dirty="0" smtClean="0">
                          <a:ln>
                            <a:noFill/>
                          </a:ln>
                          <a:solidFill>
                            <a:srgbClr val="3333CC"/>
                          </a:solidFill>
                          <a:effectLst>
                            <a:outerShdw blurRad="38100" dist="38100" dir="2700000" algn="tl">
                              <a:srgbClr val="000000"/>
                            </a:outerShdw>
                          </a:effectLst>
                          <a:latin typeface="Arial" charset="0"/>
                        </a:rPr>
                        <a:t>любой</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FF9FF"/>
                    </a:solidFill>
                  </a:tcPr>
                </a:tc>
                <a:tc>
                  <a:txBody>
                    <a:bodyPr/>
                    <a:lstStyle/>
                    <a:p>
                      <a:pPr marL="0" marR="0" lvl="0" indent="0" algn="ctr" defTabSz="914400" rtl="0" eaLnBrk="0" fontAlgn="base" latinLnBrk="0" hangingPunct="0">
                        <a:lnSpc>
                          <a:spcPts val="1600"/>
                        </a:lnSpc>
                        <a:spcBef>
                          <a:spcPct val="0"/>
                        </a:spcBef>
                        <a:spcAft>
                          <a:spcPct val="0"/>
                        </a:spcAft>
                        <a:buClr>
                          <a:srgbClr val="FFFF00"/>
                        </a:buClr>
                        <a:buSzPct val="80000"/>
                        <a:buFont typeface="Wingdings" pitchFamily="2" charset="2"/>
                        <a:buNone/>
                        <a:tabLst/>
                      </a:pPr>
                      <a:r>
                        <a:rPr kumimoji="0" lang="ru-RU" sz="1400" b="0" i="0" u="none" strike="noStrike" cap="none" normalizeH="0" baseline="0" dirty="0" smtClean="0">
                          <a:ln>
                            <a:noFill/>
                          </a:ln>
                          <a:solidFill>
                            <a:srgbClr val="3333CC"/>
                          </a:solidFill>
                          <a:effectLst>
                            <a:outerShdw blurRad="38100" dist="38100" dir="2700000" algn="tl">
                              <a:srgbClr val="000000"/>
                            </a:outerShdw>
                          </a:effectLst>
                          <a:latin typeface="Arial" charset="0"/>
                        </a:rPr>
                        <a:t>любой</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FF9FF"/>
                    </a:solidFill>
                  </a:tcPr>
                </a:tc>
                <a:tc>
                  <a:txBody>
                    <a:bodyPr/>
                    <a:lstStyle/>
                    <a:p>
                      <a:pPr marL="0" marR="0" lvl="0" indent="0" algn="ctr" defTabSz="914400" rtl="0" eaLnBrk="0" fontAlgn="base" latinLnBrk="0" hangingPunct="0">
                        <a:lnSpc>
                          <a:spcPts val="1600"/>
                        </a:lnSpc>
                        <a:spcBef>
                          <a:spcPct val="0"/>
                        </a:spcBef>
                        <a:spcAft>
                          <a:spcPct val="0"/>
                        </a:spcAft>
                        <a:buClr>
                          <a:srgbClr val="FFFF00"/>
                        </a:buClr>
                        <a:buSzPct val="80000"/>
                        <a:buFont typeface="Wingdings" pitchFamily="2" charset="2"/>
                        <a:buNone/>
                        <a:tabLst/>
                      </a:pPr>
                      <a:r>
                        <a:rPr kumimoji="0" lang="ru-RU" sz="1400" b="0" i="0" u="none" strike="noStrike" cap="none" normalizeH="0" baseline="0" dirty="0" smtClean="0">
                          <a:ln>
                            <a:noFill/>
                          </a:ln>
                          <a:solidFill>
                            <a:srgbClr val="3333CC"/>
                          </a:solidFill>
                          <a:effectLst>
                            <a:outerShdw blurRad="38100" dist="38100" dir="2700000" algn="tl">
                              <a:srgbClr val="000000"/>
                            </a:outerShdw>
                          </a:effectLst>
                          <a:latin typeface="Arial" charset="0"/>
                        </a:rPr>
                        <a:t>любой</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FF9FF"/>
                    </a:solidFill>
                  </a:tcPr>
                </a:tc>
                <a:tc>
                  <a:txBody>
                    <a:bodyPr/>
                    <a:lstStyle/>
                    <a:p>
                      <a:pPr marL="0" marR="0" lvl="0" indent="0" algn="ctr" defTabSz="914400" rtl="0" eaLnBrk="0" fontAlgn="base" latinLnBrk="0" hangingPunct="0">
                        <a:lnSpc>
                          <a:spcPts val="1600"/>
                        </a:lnSpc>
                        <a:spcBef>
                          <a:spcPct val="0"/>
                        </a:spcBef>
                        <a:spcAft>
                          <a:spcPct val="0"/>
                        </a:spcAft>
                        <a:buClr>
                          <a:srgbClr val="FFFF00"/>
                        </a:buClr>
                        <a:buSzPct val="80000"/>
                        <a:buFont typeface="Wingdings" pitchFamily="2" charset="2"/>
                        <a:buNone/>
                        <a:tabLst/>
                      </a:pPr>
                      <a:r>
                        <a:rPr kumimoji="0" lang="ru-RU" sz="1400" b="0" i="0" u="none" strike="noStrike" cap="none" normalizeH="0" baseline="0" dirty="0" smtClean="0">
                          <a:ln>
                            <a:noFill/>
                          </a:ln>
                          <a:solidFill>
                            <a:srgbClr val="3333CC"/>
                          </a:solidFill>
                          <a:effectLst>
                            <a:outerShdw blurRad="38100" dist="38100" dir="2700000" algn="tl">
                              <a:srgbClr val="000000"/>
                            </a:outerShdw>
                          </a:effectLst>
                          <a:latin typeface="Arial" charset="0"/>
                        </a:rPr>
                        <a:t>любой</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FF9FF"/>
                    </a:solidFill>
                  </a:tcPr>
                </a:tc>
                <a:tc gridSpan="2">
                  <a:txBody>
                    <a:bodyPr/>
                    <a:lstStyle/>
                    <a:p>
                      <a:pPr marL="0" marR="0" lvl="0" indent="0" algn="ctr" defTabSz="914400" rtl="0" eaLnBrk="0" fontAlgn="base" latinLnBrk="0" hangingPunct="0">
                        <a:lnSpc>
                          <a:spcPts val="1600"/>
                        </a:lnSpc>
                        <a:spcBef>
                          <a:spcPct val="0"/>
                        </a:spcBef>
                        <a:spcAft>
                          <a:spcPct val="0"/>
                        </a:spcAft>
                        <a:buClr>
                          <a:srgbClr val="FFFF00"/>
                        </a:buClr>
                        <a:buSzPct val="80000"/>
                        <a:buFont typeface="Wingdings" pitchFamily="2" charset="2"/>
                        <a:buNone/>
                        <a:tabLst/>
                      </a:pPr>
                      <a:r>
                        <a:rPr kumimoji="0" lang="ru-RU" sz="1800" b="0" i="0" u="none" strike="noStrike" cap="none" normalizeH="0" baseline="0" dirty="0" smtClean="0">
                          <a:ln>
                            <a:noFill/>
                          </a:ln>
                          <a:solidFill>
                            <a:srgbClr val="3333CC"/>
                          </a:solidFill>
                          <a:effectLst>
                            <a:outerShdw blurRad="38100" dist="38100" dir="2700000" algn="tl">
                              <a:srgbClr val="000000"/>
                            </a:outerShdw>
                          </a:effectLst>
                          <a:latin typeface="Arial" charset="0"/>
                        </a:rPr>
                        <a:t>да</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FF9FF"/>
                    </a:solidFill>
                  </a:tcPr>
                </a:tc>
                <a:tc hMerge="1">
                  <a:txBody>
                    <a:bodyPr/>
                    <a:lstStyle/>
                    <a:p>
                      <a:endParaRPr lang="ru-RU"/>
                    </a:p>
                  </a:txBody>
                  <a:tcPr/>
                </a:tc>
                <a:tc>
                  <a:txBody>
                    <a:bodyPr/>
                    <a:lstStyle/>
                    <a:p>
                      <a:pPr marL="0" marR="0" lvl="0" indent="0" algn="ctr" defTabSz="914400" rtl="0" eaLnBrk="0" fontAlgn="base" latinLnBrk="0" hangingPunct="0">
                        <a:lnSpc>
                          <a:spcPts val="1600"/>
                        </a:lnSpc>
                        <a:spcBef>
                          <a:spcPct val="0"/>
                        </a:spcBef>
                        <a:spcAft>
                          <a:spcPct val="0"/>
                        </a:spcAft>
                        <a:buClr>
                          <a:srgbClr val="FFFF00"/>
                        </a:buClr>
                        <a:buSzPct val="80000"/>
                        <a:buFont typeface="Wingdings" pitchFamily="2" charset="2"/>
                        <a:buNone/>
                        <a:tabLst/>
                      </a:pPr>
                      <a:r>
                        <a:rPr kumimoji="0" lang="ru-RU" sz="1800" b="0" i="0" u="none" strike="noStrike" cap="none" normalizeH="0" baseline="0" dirty="0" smtClean="0">
                          <a:ln>
                            <a:noFill/>
                          </a:ln>
                          <a:solidFill>
                            <a:srgbClr val="3333CC"/>
                          </a:solidFill>
                          <a:effectLst>
                            <a:outerShdw blurRad="38100" dist="38100" dir="2700000" algn="tl">
                              <a:srgbClr val="000000"/>
                            </a:outerShdw>
                          </a:effectLst>
                          <a:latin typeface="Arial" charset="0"/>
                        </a:rPr>
                        <a:t>да</a:t>
                      </a:r>
                    </a:p>
                  </a:txBody>
                  <a:tcPr marL="0" marR="0" marT="0" marB="0" anchor="ctr" anchorCtr="1" horzOverflow="overflow">
                    <a:lnL w="127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FF9FF"/>
                    </a:solidFill>
                  </a:tcPr>
                </a:tc>
                <a:extLst>
                  <a:ext uri="{0D108BD9-81ED-4DB2-BD59-A6C34878D82A}">
                    <a16:rowId xmlns:a16="http://schemas.microsoft.com/office/drawing/2014/main" val="10003"/>
                  </a:ext>
                </a:extLst>
              </a:tr>
              <a:tr h="712788">
                <a:tc>
                  <a:txBody>
                    <a:bodyPr/>
                    <a:lstStyle/>
                    <a:p>
                      <a:pPr marL="0" marR="0" lvl="0" indent="0" algn="l" defTabSz="914400" rtl="0" eaLnBrk="0" fontAlgn="base" latinLnBrk="0" hangingPunct="0">
                        <a:lnSpc>
                          <a:spcPct val="8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smtClean="0">
                          <a:ln>
                            <a:noFill/>
                          </a:ln>
                          <a:solidFill>
                            <a:srgbClr val="CC0000"/>
                          </a:solidFill>
                          <a:effectLst>
                            <a:outerShdw blurRad="38100" dist="38100" dir="2700000" algn="tl">
                              <a:srgbClr val="000000"/>
                            </a:outerShdw>
                          </a:effectLst>
                          <a:latin typeface="Arial" charset="0"/>
                        </a:rPr>
                        <a:t>Число итераций информационного обмена</a:t>
                      </a:r>
                    </a:p>
                    <a:p>
                      <a:pPr marL="0" marR="0" lvl="0" indent="0" algn="l" defTabSz="914400" rtl="0" eaLnBrk="0" fontAlgn="base" latinLnBrk="0" hangingPunct="0">
                        <a:lnSpc>
                          <a:spcPct val="8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smtClean="0">
                          <a:ln>
                            <a:noFill/>
                          </a:ln>
                          <a:solidFill>
                            <a:srgbClr val="CC0000"/>
                          </a:solidFill>
                          <a:effectLst>
                            <a:outerShdw blurRad="38100" dist="38100" dir="2700000" algn="tl">
                              <a:srgbClr val="000000"/>
                            </a:outerShdw>
                          </a:effectLst>
                          <a:latin typeface="Arial" charset="0"/>
                        </a:rPr>
                        <a:t>- инициатор претендент</a:t>
                      </a:r>
                    </a:p>
                    <a:p>
                      <a:pPr marL="0" marR="0" lvl="0" indent="0" algn="l" defTabSz="914400" rtl="0" eaLnBrk="0" fontAlgn="base" latinLnBrk="0" hangingPunct="0">
                        <a:lnSpc>
                          <a:spcPct val="8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smtClean="0">
                          <a:ln>
                            <a:noFill/>
                          </a:ln>
                          <a:solidFill>
                            <a:srgbClr val="CC0000"/>
                          </a:solidFill>
                          <a:effectLst>
                            <a:outerShdw blurRad="38100" dist="38100" dir="2700000" algn="tl">
                              <a:srgbClr val="000000"/>
                            </a:outerShdw>
                          </a:effectLst>
                          <a:latin typeface="Arial" charset="0"/>
                        </a:rPr>
                        <a:t>- инициатор проверяющая</a:t>
                      </a:r>
                    </a:p>
                    <a:p>
                      <a:pPr marL="0" marR="0" lvl="0" indent="0" algn="l" defTabSz="914400" rtl="0" eaLnBrk="0" fontAlgn="base" latinLnBrk="0" hangingPunct="0">
                        <a:lnSpc>
                          <a:spcPct val="8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smtClean="0">
                          <a:ln>
                            <a:noFill/>
                          </a:ln>
                          <a:solidFill>
                            <a:srgbClr val="CC0000"/>
                          </a:solidFill>
                          <a:effectLst>
                            <a:outerShdw blurRad="38100" dist="38100" dir="2700000" algn="tl">
                              <a:srgbClr val="000000"/>
                            </a:outerShdw>
                          </a:effectLst>
                          <a:latin typeface="Arial" charset="0"/>
                        </a:rPr>
                        <a:t>  сторона</a:t>
                      </a:r>
                    </a:p>
                  </a:txBody>
                  <a:tcPr marL="36000" marR="36000" marT="36000" marB="36000" anchor="ctr" horzOverflow="overflow">
                    <a:lnL w="381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endPar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endParaRPr>
                    </a:p>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rPr>
                        <a:t>1</a:t>
                      </a:r>
                    </a:p>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rPr>
                        <a:t>2</a:t>
                      </a:r>
                    </a:p>
                  </a:txBody>
                  <a:tcPr marL="0" marR="0" marT="0" marB="0" anchor="ctr" anchorCtr="1" horzOverflow="overflow">
                    <a:lnL w="381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endPar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endParaRPr>
                    </a:p>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rPr>
                        <a:t>1</a:t>
                      </a:r>
                    </a:p>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rPr>
                        <a:t>2</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endPar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endParaRPr>
                    </a:p>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rPr>
                        <a:t>1</a:t>
                      </a:r>
                    </a:p>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rPr>
                        <a:t>2</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endPar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endParaRPr>
                    </a:p>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rPr>
                        <a:t>1</a:t>
                      </a:r>
                    </a:p>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rPr>
                        <a:t>2</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endPar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endParaRPr>
                    </a:p>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rPr>
                        <a:t>1</a:t>
                      </a:r>
                    </a:p>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rPr>
                        <a:t>2</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endPar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endParaRPr>
                    </a:p>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rPr>
                        <a:t>3</a:t>
                      </a:r>
                    </a:p>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rPr>
                        <a:t>2</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gridSpan="2">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endPar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endParaRPr>
                    </a:p>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rPr>
                        <a:t>3</a:t>
                      </a:r>
                    </a:p>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rPr>
                        <a:t>4</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hMerge="1">
                  <a:txBody>
                    <a:bodyPr/>
                    <a:lstStyle/>
                    <a:p>
                      <a:endParaRPr lang="ru-RU"/>
                    </a:p>
                  </a:txBody>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endPar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endParaRPr>
                    </a:p>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rPr>
                        <a:t>3</a:t>
                      </a:r>
                    </a:p>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600" b="0" i="0" u="none" strike="noStrike" cap="none" normalizeH="0" baseline="0" smtClean="0">
                          <a:ln>
                            <a:noFill/>
                          </a:ln>
                          <a:solidFill>
                            <a:srgbClr val="3333CC"/>
                          </a:solidFill>
                          <a:effectLst>
                            <a:outerShdw blurRad="38100" dist="38100" dir="2700000" algn="tl">
                              <a:srgbClr val="000000"/>
                            </a:outerShdw>
                          </a:effectLst>
                          <a:latin typeface="Arial" charset="0"/>
                        </a:rPr>
                        <a:t>4</a:t>
                      </a:r>
                    </a:p>
                  </a:txBody>
                  <a:tcPr marL="0" marR="0" marT="0" marB="0" anchor="ctr" anchorCtr="1" horzOverflow="overflow">
                    <a:lnL w="127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2DDEF"/>
                    </a:solidFill>
                  </a:tcPr>
                </a:tc>
                <a:extLst>
                  <a:ext uri="{0D108BD9-81ED-4DB2-BD59-A6C34878D82A}">
                    <a16:rowId xmlns:a16="http://schemas.microsoft.com/office/drawing/2014/main" val="10004"/>
                  </a:ext>
                </a:extLst>
              </a:tr>
              <a:tr h="714375">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smtClean="0">
                          <a:ln>
                            <a:noFill/>
                          </a:ln>
                          <a:solidFill>
                            <a:srgbClr val="CC0000"/>
                          </a:solidFill>
                          <a:effectLst>
                            <a:outerShdw blurRad="38100" dist="38100" dir="2700000" algn="tl">
                              <a:srgbClr val="000000"/>
                            </a:outerShdw>
                          </a:effectLst>
                          <a:latin typeface="Arial" charset="0"/>
                        </a:rPr>
                        <a:t>Поддержка аутентификации источника данных</a:t>
                      </a:r>
                    </a:p>
                  </a:txBody>
                  <a:tcPr marL="36000" marR="36000" marT="36000" marB="36000" anchor="ctr" horzOverflow="overflow">
                    <a:lnL w="381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FECEE6"/>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smtClean="0">
                          <a:ln>
                            <a:noFill/>
                          </a:ln>
                          <a:solidFill>
                            <a:srgbClr val="3333CC"/>
                          </a:solidFill>
                          <a:effectLst>
                            <a:outerShdw blurRad="38100" dist="38100" dir="2700000" algn="tl">
                              <a:srgbClr val="000000"/>
                            </a:outerShdw>
                          </a:effectLst>
                          <a:latin typeface="Arial" charset="0"/>
                        </a:rPr>
                        <a:t>да</a:t>
                      </a:r>
                    </a:p>
                  </a:txBody>
                  <a:tcPr marL="0" marR="0" marT="0" marB="0" anchor="ctr" anchorCtr="1" horzOverflow="overflow">
                    <a:lnL w="381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FECEE6"/>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smtClean="0">
                          <a:ln>
                            <a:noFill/>
                          </a:ln>
                          <a:solidFill>
                            <a:srgbClr val="3333CC"/>
                          </a:solidFill>
                          <a:effectLst>
                            <a:outerShdw blurRad="38100" dist="38100" dir="2700000" algn="tl">
                              <a:srgbClr val="000000"/>
                            </a:outerShdw>
                          </a:effectLst>
                          <a:latin typeface="Arial" charset="0"/>
                        </a:rPr>
                        <a:t>да</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FECEE6"/>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smtClean="0">
                          <a:ln>
                            <a:noFill/>
                          </a:ln>
                          <a:solidFill>
                            <a:srgbClr val="3333CC"/>
                          </a:solidFill>
                          <a:effectLst>
                            <a:outerShdw blurRad="38100" dist="38100" dir="2700000" algn="tl">
                              <a:srgbClr val="000000"/>
                            </a:outerShdw>
                          </a:effectLst>
                          <a:latin typeface="Arial" charset="0"/>
                        </a:rPr>
                        <a:t>да</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FECEE6"/>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smtClean="0">
                          <a:ln>
                            <a:noFill/>
                          </a:ln>
                          <a:solidFill>
                            <a:srgbClr val="3333CC"/>
                          </a:solidFill>
                          <a:effectLst>
                            <a:outerShdw blurRad="38100" dist="38100" dir="2700000" algn="tl">
                              <a:srgbClr val="000000"/>
                            </a:outerShdw>
                          </a:effectLst>
                          <a:latin typeface="Arial" charset="0"/>
                        </a:rPr>
                        <a:t>да</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FECEE6"/>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dirty="0" smtClean="0">
                          <a:ln>
                            <a:noFill/>
                          </a:ln>
                          <a:solidFill>
                            <a:srgbClr val="3333CC"/>
                          </a:solidFill>
                          <a:effectLst>
                            <a:outerShdw blurRad="38100" dist="38100" dir="2700000" algn="tl">
                              <a:srgbClr val="000000"/>
                            </a:outerShdw>
                          </a:effectLst>
                          <a:latin typeface="Arial" charset="0"/>
                        </a:rPr>
                        <a:t>да</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FECEE6"/>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smtClean="0">
                          <a:ln>
                            <a:noFill/>
                          </a:ln>
                          <a:solidFill>
                            <a:srgbClr val="3333CC"/>
                          </a:solidFill>
                          <a:effectLst>
                            <a:outerShdw blurRad="38100" dist="38100" dir="2700000" algn="tl">
                              <a:srgbClr val="000000"/>
                            </a:outerShdw>
                          </a:effectLst>
                          <a:latin typeface="Arial" charset="0"/>
                        </a:rPr>
                        <a:t>да</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FECEE6"/>
                    </a:solidFill>
                  </a:tcPr>
                </a:tc>
                <a:tc gridSpan="2">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FECEE6"/>
                    </a:solidFill>
                  </a:tcPr>
                </a:tc>
                <a:tc hMerge="1">
                  <a:txBody>
                    <a:bodyPr/>
                    <a:lstStyle/>
                    <a:p>
                      <a:endParaRPr lang="ru-RU"/>
                    </a:p>
                  </a:txBody>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smtClean="0">
                          <a:ln>
                            <a:noFill/>
                          </a:ln>
                          <a:solidFill>
                            <a:srgbClr val="3333CC"/>
                          </a:solidFill>
                          <a:effectLst>
                            <a:outerShdw blurRad="38100" dist="38100" dir="2700000" algn="tl">
                              <a:srgbClr val="000000"/>
                            </a:outerShdw>
                          </a:effectLst>
                          <a:latin typeface="Arial" charset="0"/>
                        </a:rPr>
                        <a:t>да</a:t>
                      </a:r>
                    </a:p>
                  </a:txBody>
                  <a:tcPr marL="0" marR="0" marT="0" marB="0" anchor="ctr" anchorCtr="1" horzOverflow="overflow">
                    <a:lnL w="127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FECEE6"/>
                    </a:solidFill>
                  </a:tcPr>
                </a:tc>
                <a:extLst>
                  <a:ext uri="{0D108BD9-81ED-4DB2-BD59-A6C34878D82A}">
                    <a16:rowId xmlns:a16="http://schemas.microsoft.com/office/drawing/2014/main" val="10005"/>
                  </a:ext>
                </a:extLst>
              </a:tr>
            </a:tbl>
          </a:graphicData>
        </a:graphic>
      </p:graphicFrame>
      <p:sp>
        <p:nvSpPr>
          <p:cNvPr id="158805" name="Text Box 85"/>
          <p:cNvSpPr txBox="1">
            <a:spLocks noChangeArrowheads="1"/>
          </p:cNvSpPr>
          <p:nvPr/>
        </p:nvSpPr>
        <p:spPr bwMode="auto">
          <a:xfrm>
            <a:off x="4886325" y="638175"/>
            <a:ext cx="4006850" cy="519113"/>
          </a:xfrm>
          <a:prstGeom prst="rect">
            <a:avLst/>
          </a:prstGeom>
          <a:noFill/>
          <a:ln w="9525">
            <a:noFill/>
            <a:miter lim="800000"/>
            <a:headEnd/>
            <a:tailEnd/>
          </a:ln>
          <a:effectLst>
            <a:outerShdw dist="17961" dir="2700000" algn="ctr" rotWithShape="0">
              <a:srgbClr val="3399FF"/>
            </a:outerShdw>
          </a:effectLst>
        </p:spPr>
        <p:txBody>
          <a:bodyPr>
            <a:spAutoFit/>
          </a:bodyPr>
          <a:lstStyle/>
          <a:p>
            <a:pPr algn="r">
              <a:spcBef>
                <a:spcPct val="50000"/>
              </a:spcBef>
            </a:pPr>
            <a:r>
              <a:rPr lang="ru-RU" i="1">
                <a:solidFill>
                  <a:srgbClr val="000099"/>
                </a:solidFill>
              </a:rPr>
              <a:t>Таблица 1 (часть2)</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Text Box 2"/>
          <p:cNvSpPr txBox="1">
            <a:spLocks noChangeArrowheads="1"/>
          </p:cNvSpPr>
          <p:nvPr/>
        </p:nvSpPr>
        <p:spPr bwMode="auto">
          <a:xfrm>
            <a:off x="927100" y="2673350"/>
            <a:ext cx="7993063" cy="381482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pPr>
            <a:r>
              <a:rPr lang="ru-RU" sz="2400" i="1" dirty="0">
                <a:solidFill>
                  <a:srgbClr val="FF0066"/>
                </a:solidFill>
              </a:rPr>
              <a:t>Этот пример иллюстрирует использование способа аутентификации на основе уникальных чисел</a:t>
            </a:r>
            <a:r>
              <a:rPr lang="ru-RU" sz="2400" dirty="0">
                <a:solidFill>
                  <a:srgbClr val="000099"/>
                </a:solidFill>
              </a:rPr>
              <a:t>, представленного в классе «3» (§4.1). В этом примере используется </a:t>
            </a:r>
            <a:r>
              <a:rPr lang="ru-RU" sz="2400" i="1" dirty="0">
                <a:solidFill>
                  <a:srgbClr val="FF0066"/>
                </a:solidFill>
              </a:rPr>
              <a:t>интерактивный </a:t>
            </a:r>
            <a:r>
              <a:rPr lang="ru-RU" sz="2400" i="1" dirty="0" smtClean="0">
                <a:solidFill>
                  <a:srgbClr val="FF0066"/>
                </a:solidFill>
              </a:rPr>
              <a:t>СЕРТ|АУ</a:t>
            </a:r>
            <a:r>
              <a:rPr lang="ru-RU" sz="2400" dirty="0" smtClean="0">
                <a:solidFill>
                  <a:srgbClr val="000099"/>
                </a:solidFill>
              </a:rPr>
              <a:t>, </a:t>
            </a:r>
            <a:r>
              <a:rPr lang="ru-RU" sz="2400" dirty="0">
                <a:solidFill>
                  <a:srgbClr val="000099"/>
                </a:solidFill>
              </a:rPr>
              <a:t>а УИД, способ защиты, параметр защиты и период действия </a:t>
            </a:r>
            <a:r>
              <a:rPr lang="ru-RU" sz="2400" dirty="0" smtClean="0">
                <a:solidFill>
                  <a:srgbClr val="000099"/>
                </a:solidFill>
              </a:rPr>
              <a:t>СЕРТ|АУ </a:t>
            </a:r>
            <a:r>
              <a:rPr lang="ru-RU" sz="2400" dirty="0">
                <a:solidFill>
                  <a:srgbClr val="000099"/>
                </a:solidFill>
              </a:rPr>
              <a:t>включены в состав </a:t>
            </a:r>
            <a:r>
              <a:rPr lang="ru-RU" sz="2400" dirty="0" smtClean="0">
                <a:solidFill>
                  <a:srgbClr val="000099"/>
                </a:solidFill>
              </a:rPr>
              <a:t>СЕРТ|АУ. </a:t>
            </a:r>
            <a:r>
              <a:rPr lang="ru-RU" sz="2400" dirty="0">
                <a:solidFill>
                  <a:srgbClr val="000099"/>
                </a:solidFill>
              </a:rPr>
              <a:t>В этом примере необходима только одна итерация информационного обмена, представленный </a:t>
            </a:r>
            <a:r>
              <a:rPr lang="ru-RU" sz="2400" dirty="0" smtClean="0">
                <a:solidFill>
                  <a:srgbClr val="000099"/>
                </a:solidFill>
              </a:rPr>
              <a:t>СЕРТ|АУ </a:t>
            </a:r>
            <a:r>
              <a:rPr lang="ru-RU" sz="2400" dirty="0">
                <a:solidFill>
                  <a:srgbClr val="000099"/>
                </a:solidFill>
              </a:rPr>
              <a:t>может быть использован не один раз. </a:t>
            </a:r>
          </a:p>
        </p:txBody>
      </p:sp>
      <p:sp>
        <p:nvSpPr>
          <p:cNvPr id="248835" name="Rectangle 3"/>
          <p:cNvSpPr>
            <a:spLocks noChangeArrowheads="1"/>
          </p:cNvSpPr>
          <p:nvPr/>
        </p:nvSpPr>
        <p:spPr bwMode="auto">
          <a:xfrm>
            <a:off x="755650" y="593725"/>
            <a:ext cx="8388350" cy="1991314"/>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85000"/>
              </a:lnSpc>
              <a:buClr>
                <a:srgbClr val="FFFF00"/>
              </a:buClr>
              <a:buSzPct val="80000"/>
              <a:buFont typeface="Wingdings" pitchFamily="2" charset="2"/>
              <a:buNone/>
            </a:pPr>
            <a:r>
              <a:rPr lang="en-US" sz="3200" b="1" i="1" dirty="0" smtClean="0">
                <a:solidFill>
                  <a:srgbClr val="FF3300"/>
                </a:solidFill>
                <a:latin typeface="Arial" charset="0"/>
              </a:rPr>
              <a:t>X.</a:t>
            </a:r>
            <a:r>
              <a:rPr lang="ru-RU" sz="3200" b="1" i="1" dirty="0" smtClean="0">
                <a:solidFill>
                  <a:srgbClr val="FF3300"/>
                </a:solidFill>
                <a:latin typeface="Arial" charset="0"/>
              </a:rPr>
              <a:t> Примеры способов</a:t>
            </a:r>
            <a:br>
              <a:rPr lang="ru-RU" sz="3200" b="1" i="1" dirty="0" smtClean="0">
                <a:solidFill>
                  <a:srgbClr val="FF3300"/>
                </a:solidFill>
                <a:latin typeface="Arial" charset="0"/>
              </a:rPr>
            </a:br>
            <a:r>
              <a:rPr lang="ru-RU" sz="3200" b="1" i="1" dirty="0" smtClean="0">
                <a:solidFill>
                  <a:srgbClr val="FF3300"/>
                </a:solidFill>
                <a:latin typeface="Arial" charset="0"/>
              </a:rPr>
              <a:t>аутентификации</a:t>
            </a:r>
            <a:endParaRPr lang="ru-RU" sz="3200" b="1" i="1" dirty="0">
              <a:solidFill>
                <a:srgbClr val="FF3300"/>
              </a:solidFill>
              <a:latin typeface="Arial" charset="0"/>
            </a:endParaRPr>
          </a:p>
          <a:p>
            <a:pPr eaLnBrk="0" hangingPunct="0">
              <a:lnSpc>
                <a:spcPct val="80000"/>
              </a:lnSpc>
              <a:spcBef>
                <a:spcPct val="10000"/>
              </a:spcBef>
              <a:buClr>
                <a:srgbClr val="FFFF00"/>
              </a:buClr>
              <a:buSzPct val="80000"/>
              <a:buFont typeface="Wingdings" pitchFamily="2" charset="2"/>
              <a:buNone/>
            </a:pPr>
            <a:r>
              <a:rPr lang="en-US" sz="3000" b="1" i="1" dirty="0" smtClean="0">
                <a:solidFill>
                  <a:srgbClr val="FF3300"/>
                </a:solidFill>
                <a:latin typeface="Arial" charset="0"/>
              </a:rPr>
              <a:t>10.</a:t>
            </a:r>
            <a:r>
              <a:rPr lang="ru-RU" sz="3000" b="1" i="1" dirty="0" smtClean="0">
                <a:solidFill>
                  <a:srgbClr val="FF3300"/>
                </a:solidFill>
                <a:latin typeface="Arial" charset="0"/>
              </a:rPr>
              <a:t>1</a:t>
            </a:r>
            <a:r>
              <a:rPr lang="ru-RU" sz="3000" b="1" i="1" dirty="0">
                <a:solidFill>
                  <a:srgbClr val="FF3300"/>
                </a:solidFill>
                <a:latin typeface="Arial" charset="0"/>
              </a:rPr>
              <a:t>. Способ аутентификации с использованием уникального числа и интерактивного </a:t>
            </a:r>
            <a:r>
              <a:rPr lang="ru-RU" sz="3000" b="1" i="1" dirty="0" smtClean="0">
                <a:solidFill>
                  <a:srgbClr val="FF3300"/>
                </a:solidFill>
                <a:latin typeface="Arial" charset="0"/>
              </a:rPr>
              <a:t>СЕРТ|АУ</a:t>
            </a:r>
            <a:endParaRPr lang="en-GB" sz="3000"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a:t>
            </a:r>
            <a:r>
              <a:rPr lang="en-US" sz="2000" dirty="0" smtClean="0">
                <a:solidFill>
                  <a:srgbClr val="996633"/>
                </a:solidFill>
                <a:latin typeface="Arial" charset="0"/>
                <a:cs typeface="Arial" charset="0"/>
              </a:rPr>
              <a:t>3</a:t>
            </a:r>
            <a:r>
              <a:rPr lang="ru-RU" sz="2000" dirty="0" smtClean="0">
                <a:solidFill>
                  <a:srgbClr val="996633"/>
                </a:solidFill>
                <a:latin typeface="Arial" charset="0"/>
                <a:cs typeface="Arial" charset="0"/>
              </a:rPr>
              <a:t>:</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ext Box 2"/>
          <p:cNvSpPr txBox="1">
            <a:spLocks noChangeArrowheads="1"/>
          </p:cNvSpPr>
          <p:nvPr/>
        </p:nvSpPr>
        <p:spPr bwMode="auto">
          <a:xfrm>
            <a:off x="927100" y="1223963"/>
            <a:ext cx="7993063" cy="49244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200" i="1" dirty="0">
                <a:solidFill>
                  <a:srgbClr val="FF0066"/>
                </a:solidFill>
              </a:rPr>
              <a:t>Метод защиты</a:t>
            </a:r>
            <a:r>
              <a:rPr lang="ru-RU" sz="3200" dirty="0">
                <a:solidFill>
                  <a:srgbClr val="000099"/>
                </a:solidFill>
              </a:rPr>
              <a:t> указывает на связь между параметром защиты, содержащимся в </a:t>
            </a:r>
            <a:r>
              <a:rPr lang="ru-RU" sz="3200" dirty="0" smtClean="0">
                <a:solidFill>
                  <a:srgbClr val="000099"/>
                </a:solidFill>
              </a:rPr>
              <a:t>СЕРТ|АУ, </a:t>
            </a:r>
            <a:r>
              <a:rPr lang="ru-RU" sz="3200" dirty="0">
                <a:solidFill>
                  <a:srgbClr val="000099"/>
                </a:solidFill>
              </a:rPr>
              <a:t>и </a:t>
            </a:r>
            <a:r>
              <a:rPr lang="ru-RU" sz="3200" i="1" dirty="0">
                <a:solidFill>
                  <a:srgbClr val="FF0066"/>
                </a:solidFill>
              </a:rPr>
              <a:t>внешним контрольным параметром</a:t>
            </a:r>
            <a:r>
              <a:rPr lang="ru-RU" sz="3200" dirty="0">
                <a:solidFill>
                  <a:srgbClr val="000099"/>
                </a:solidFill>
              </a:rPr>
              <a:t> (ВКП), используемым для защиты </a:t>
            </a:r>
            <a:r>
              <a:rPr lang="ru-RU" sz="3200" dirty="0" smtClean="0">
                <a:solidFill>
                  <a:srgbClr val="000099"/>
                </a:solidFill>
              </a:rPr>
              <a:t>СЕРТ|АУ </a:t>
            </a:r>
            <a:r>
              <a:rPr lang="ru-RU" sz="3200" dirty="0">
                <a:solidFill>
                  <a:srgbClr val="000099"/>
                </a:solidFill>
              </a:rPr>
              <a:t>от несанкционированного применения. ВКП может быть связан с параметром защиты посредством однонаправленной зависимости, такой как:</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a:t>
            </a:r>
            <a:r>
              <a:rPr lang="en-US" sz="2000" dirty="0" smtClean="0">
                <a:solidFill>
                  <a:srgbClr val="996633"/>
                </a:solidFill>
                <a:latin typeface="Arial" charset="0"/>
                <a:cs typeface="Arial" charset="0"/>
              </a:rPr>
              <a:t>3</a:t>
            </a:r>
            <a:r>
              <a:rPr lang="ru-RU" sz="2000" dirty="0" smtClean="0">
                <a:solidFill>
                  <a:srgbClr val="996633"/>
                </a:solidFill>
                <a:latin typeface="Arial" charset="0"/>
                <a:cs typeface="Arial" charset="0"/>
              </a:rPr>
              <a:t>:</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a:t>
            </a:r>
            <a:r>
              <a:rPr lang="en-US" sz="2000" dirty="0" smtClean="0">
                <a:solidFill>
                  <a:srgbClr val="996633"/>
                </a:solidFill>
                <a:latin typeface="Arial" charset="0"/>
                <a:cs typeface="Arial" charset="0"/>
              </a:rPr>
              <a:t>3</a:t>
            </a:r>
            <a:r>
              <a:rPr lang="ru-RU" sz="2000" dirty="0" smtClean="0">
                <a:solidFill>
                  <a:srgbClr val="996633"/>
                </a:solidFill>
                <a:latin typeface="Arial" charset="0"/>
                <a:cs typeface="Arial" charset="0"/>
              </a:rPr>
              <a:t>:</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29379" name="Text Box 3"/>
          <p:cNvSpPr txBox="1">
            <a:spLocks noChangeArrowheads="1"/>
          </p:cNvSpPr>
          <p:nvPr/>
        </p:nvSpPr>
        <p:spPr bwMode="auto">
          <a:xfrm>
            <a:off x="927100" y="984250"/>
            <a:ext cx="7921625" cy="5155257"/>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3400" indent="-533400" algn="l">
              <a:lnSpc>
                <a:spcPts val="3600"/>
              </a:lnSpc>
              <a:spcBef>
                <a:spcPts val="600"/>
              </a:spcBef>
              <a:buClr>
                <a:srgbClr val="FF0066"/>
              </a:buClr>
              <a:buSzPct val="80000"/>
              <a:buFont typeface="Wingdings" pitchFamily="2" charset="2"/>
              <a:buAutoNum type="alphaLcParenR"/>
            </a:pPr>
            <a:r>
              <a:rPr lang="ru-RU" sz="3000" dirty="0">
                <a:solidFill>
                  <a:srgbClr val="000099"/>
                </a:solidFill>
              </a:rPr>
              <a:t>ВКП представляет собой значение параметра подтверждения подлинности (или просто — параметра подлинности), а параметр защиты является результатом вычисления однонаправленной функции по значению параметра подлинности;</a:t>
            </a:r>
          </a:p>
          <a:p>
            <a:pPr marL="533400" indent="-533400" algn="l">
              <a:lnSpc>
                <a:spcPts val="3600"/>
              </a:lnSpc>
              <a:spcBef>
                <a:spcPts val="600"/>
              </a:spcBef>
              <a:buClr>
                <a:srgbClr val="FF0066"/>
              </a:buClr>
              <a:buSzPct val="80000"/>
              <a:buFont typeface="Wingdings" pitchFamily="2" charset="2"/>
              <a:buAutoNum type="alphaLcParenR"/>
            </a:pPr>
            <a:r>
              <a:rPr lang="ru-RU" sz="3000" dirty="0">
                <a:solidFill>
                  <a:srgbClr val="000099"/>
                </a:solidFill>
              </a:rPr>
              <a:t>ВКП представляет собой закрытый ключ, а параметр защиты является соответствующим открытым ключом.</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ext Box 2"/>
          <p:cNvSpPr txBox="1">
            <a:spLocks noChangeArrowheads="1"/>
          </p:cNvSpPr>
          <p:nvPr/>
        </p:nvSpPr>
        <p:spPr bwMode="auto">
          <a:xfrm>
            <a:off x="927100" y="1073150"/>
            <a:ext cx="7993063" cy="513140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700" i="1" dirty="0">
                <a:solidFill>
                  <a:srgbClr val="FF0066"/>
                </a:solidFill>
              </a:rPr>
              <a:t>Когда значение параметра подлинности используется как ВКП</a:t>
            </a:r>
            <a:r>
              <a:rPr lang="ru-RU" sz="2700" dirty="0">
                <a:solidFill>
                  <a:srgbClr val="000099"/>
                </a:solidFill>
              </a:rPr>
              <a:t>, тогда это значение передаётся проверяющей стороне, в качестве защиты права собственности на </a:t>
            </a:r>
            <a:r>
              <a:rPr lang="ru-RU" sz="2700" dirty="0" smtClean="0">
                <a:solidFill>
                  <a:srgbClr val="000099"/>
                </a:solidFill>
              </a:rPr>
              <a:t>СЕРТ|АУ. </a:t>
            </a:r>
            <a:r>
              <a:rPr lang="ru-RU" sz="2700" dirty="0">
                <a:solidFill>
                  <a:srgbClr val="000099"/>
                </a:solidFill>
              </a:rPr>
              <a:t>В течение передачи должна быть обеспечена конфиденциальность значения параметра подлинности, то есть оно должно передаваться в зашифрованном виде претендентом проверяющей стороне с использованием внешнего секретного ключа, связанного с конкретным каналом связи или с приёмной стороной канала связи.</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a:t>
            </a:r>
            <a:r>
              <a:rPr lang="en-US" sz="2000" dirty="0" smtClean="0">
                <a:solidFill>
                  <a:srgbClr val="996633"/>
                </a:solidFill>
                <a:latin typeface="Arial" charset="0"/>
                <a:cs typeface="Arial" charset="0"/>
              </a:rPr>
              <a:t>3</a:t>
            </a:r>
            <a:r>
              <a:rPr lang="ru-RU" sz="2000" dirty="0" smtClean="0">
                <a:solidFill>
                  <a:srgbClr val="996633"/>
                </a:solidFill>
                <a:latin typeface="Arial" charset="0"/>
                <a:cs typeface="Arial" charset="0"/>
              </a:rPr>
              <a:t>:</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ext Box 2"/>
          <p:cNvSpPr txBox="1">
            <a:spLocks noChangeArrowheads="1"/>
          </p:cNvSpPr>
          <p:nvPr/>
        </p:nvSpPr>
        <p:spPr bwMode="auto">
          <a:xfrm>
            <a:off x="927100" y="954088"/>
            <a:ext cx="7993063" cy="22669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600" i="1">
                <a:solidFill>
                  <a:srgbClr val="FF0066"/>
                </a:solidFill>
              </a:rPr>
              <a:t>Защита права собственности и от атак типа «повторная передача»</a:t>
            </a:r>
            <a:r>
              <a:rPr lang="ru-RU" sz="2600">
                <a:solidFill>
                  <a:srgbClr val="000099"/>
                </a:solidFill>
              </a:rPr>
              <a:t> достигается за счёт использования уникального числа и функции преобразования. В зависимости от сущности ВКП могут использоваться три следующие функции преобразования </a:t>
            </a:r>
            <a:r>
              <a:rPr lang="ru-RU" sz="2600" i="1">
                <a:solidFill>
                  <a:srgbClr val="FF0066"/>
                </a:solidFill>
              </a:rPr>
              <a:t>(</a:t>
            </a:r>
            <a:r>
              <a:rPr lang="en-US" sz="2600" i="1">
                <a:solidFill>
                  <a:srgbClr val="FF0066"/>
                </a:solidFill>
              </a:rPr>
              <a:t>F</a:t>
            </a:r>
            <a:r>
              <a:rPr lang="ru-RU" sz="2600" i="1">
                <a:solidFill>
                  <a:srgbClr val="FF0066"/>
                </a:solidFill>
              </a:rPr>
              <a:t>)</a:t>
            </a:r>
            <a:r>
              <a:rPr lang="ru-RU" sz="2600">
                <a:solidFill>
                  <a:srgbClr val="000099"/>
                </a:solidFill>
              </a:rPr>
              <a:t>:</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a:t>
            </a:r>
            <a:r>
              <a:rPr lang="en-US" sz="2000" dirty="0" smtClean="0">
                <a:solidFill>
                  <a:srgbClr val="996633"/>
                </a:solidFill>
                <a:latin typeface="Arial" charset="0"/>
                <a:cs typeface="Arial" charset="0"/>
              </a:rPr>
              <a:t>3</a:t>
            </a:r>
            <a:r>
              <a:rPr lang="ru-RU" sz="2000" dirty="0" smtClean="0">
                <a:solidFill>
                  <a:srgbClr val="996633"/>
                </a:solidFill>
                <a:latin typeface="Arial" charset="0"/>
                <a:cs typeface="Arial" charset="0"/>
              </a:rPr>
              <a:t>:</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29379" name="Text Box 3"/>
          <p:cNvSpPr txBox="1">
            <a:spLocks noChangeArrowheads="1"/>
          </p:cNvSpPr>
          <p:nvPr/>
        </p:nvSpPr>
        <p:spPr bwMode="auto">
          <a:xfrm>
            <a:off x="971550" y="3429000"/>
            <a:ext cx="7921625" cy="278130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8775" indent="-358775" algn="l">
              <a:lnSpc>
                <a:spcPct val="95000"/>
              </a:lnSpc>
              <a:spcBef>
                <a:spcPct val="5000"/>
              </a:spcBef>
              <a:buClr>
                <a:srgbClr val="FF0066"/>
              </a:buClr>
              <a:buSzPct val="80000"/>
              <a:buFont typeface="Wingdings" pitchFamily="2" charset="2"/>
              <a:buAutoNum type="alphaLcParenR"/>
            </a:pPr>
            <a:r>
              <a:rPr lang="ru-RU" sz="2400" i="1">
                <a:solidFill>
                  <a:srgbClr val="FF0066"/>
                </a:solidFill>
              </a:rPr>
              <a:t>ОНФ</a:t>
            </a:r>
            <a:r>
              <a:rPr lang="ru-RU" sz="2400">
                <a:solidFill>
                  <a:srgbClr val="000099"/>
                </a:solidFill>
              </a:rPr>
              <a:t>. Если ВКП представляет собой значение параметра подлинности, то уникальное число и значение параметра подлинности преобразуются с помощью ОНФ. Результат и уникальное число передаются проверяющей стороне, причём таким образом, чтобы последняя могла осуществить точно такое же преобразование;</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a:t>
            </a:r>
            <a:r>
              <a:rPr lang="en-US" sz="2000" dirty="0" smtClean="0">
                <a:solidFill>
                  <a:srgbClr val="996633"/>
                </a:solidFill>
                <a:latin typeface="Arial" charset="0"/>
                <a:cs typeface="Arial" charset="0"/>
              </a:rPr>
              <a:t>3</a:t>
            </a:r>
            <a:r>
              <a:rPr lang="ru-RU" sz="2000" dirty="0" smtClean="0">
                <a:solidFill>
                  <a:srgbClr val="996633"/>
                </a:solidFill>
                <a:latin typeface="Arial" charset="0"/>
                <a:cs typeface="Arial" charset="0"/>
              </a:rPr>
              <a:t>:</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29379" name="Text Box 3"/>
          <p:cNvSpPr txBox="1">
            <a:spLocks noChangeArrowheads="1"/>
          </p:cNvSpPr>
          <p:nvPr/>
        </p:nvSpPr>
        <p:spPr bwMode="auto">
          <a:xfrm>
            <a:off x="971550" y="984250"/>
            <a:ext cx="7921625" cy="5245026"/>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3400" indent="-533400" algn="l">
              <a:lnSpc>
                <a:spcPts val="3100"/>
              </a:lnSpc>
              <a:spcBef>
                <a:spcPts val="600"/>
              </a:spcBef>
              <a:buClr>
                <a:srgbClr val="FF0066"/>
              </a:buClr>
              <a:buSzPct val="80000"/>
              <a:buFont typeface="Wingdings" pitchFamily="2" charset="2"/>
              <a:buAutoNum type="alphaLcParenR" startAt="2"/>
            </a:pPr>
            <a:r>
              <a:rPr lang="ru-RU" sz="2700" i="1" dirty="0">
                <a:solidFill>
                  <a:srgbClr val="FF0066"/>
                </a:solidFill>
              </a:rPr>
              <a:t>Асимметричный алгоритм</a:t>
            </a:r>
            <a:r>
              <a:rPr lang="ru-RU" sz="2700" dirty="0">
                <a:solidFill>
                  <a:srgbClr val="000099"/>
                </a:solidFill>
              </a:rPr>
              <a:t>. Если ВКП представляет собой закрытый ключ, то уникальное число подписывается с помощью этого закрытого ключа;</a:t>
            </a:r>
          </a:p>
          <a:p>
            <a:pPr marL="533400" indent="-533400" algn="l">
              <a:lnSpc>
                <a:spcPts val="3100"/>
              </a:lnSpc>
              <a:spcBef>
                <a:spcPts val="600"/>
              </a:spcBef>
              <a:buClr>
                <a:srgbClr val="FF0066"/>
              </a:buClr>
              <a:buSzPct val="80000"/>
              <a:buFont typeface="Wingdings" pitchFamily="2" charset="2"/>
              <a:buAutoNum type="alphaLcParenR" startAt="2"/>
            </a:pPr>
            <a:r>
              <a:rPr lang="ru-RU" sz="2700" i="1" dirty="0">
                <a:solidFill>
                  <a:srgbClr val="FF0066"/>
                </a:solidFill>
              </a:rPr>
              <a:t>Симметричный алгоритм</a:t>
            </a:r>
            <a:r>
              <a:rPr lang="ru-RU" sz="2700" dirty="0">
                <a:solidFill>
                  <a:srgbClr val="000099"/>
                </a:solidFill>
              </a:rPr>
              <a:t>. Если ВКП представляет собой секретный ключ, то уникальное число шифруется с помощью секретного ключа или защищается с помощью криптографической проверочной суммы, при вычислении которой используемый секретный ключ выступает в роли параметра подлинности.</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ext Box 2"/>
          <p:cNvSpPr txBox="1">
            <a:spLocks noChangeArrowheads="1"/>
          </p:cNvSpPr>
          <p:nvPr/>
        </p:nvSpPr>
        <p:spPr bwMode="auto">
          <a:xfrm>
            <a:off x="927100" y="984250"/>
            <a:ext cx="7993063" cy="513140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700" i="1" dirty="0">
                <a:solidFill>
                  <a:srgbClr val="FF0066"/>
                </a:solidFill>
              </a:rPr>
              <a:t>Этот пример приемлем и для аутентификации объекта, и для аутентификации источника данных</a:t>
            </a:r>
            <a:r>
              <a:rPr lang="ru-RU" sz="2700" dirty="0">
                <a:solidFill>
                  <a:srgbClr val="000099"/>
                </a:solidFill>
              </a:rPr>
              <a:t>. При аутентификации источника данных данные или цифровой отпечаток данных могут также преобразовываться с помощью функции </a:t>
            </a:r>
            <a:r>
              <a:rPr lang="en-US" sz="2700" i="1" dirty="0">
                <a:solidFill>
                  <a:srgbClr val="FF0000"/>
                </a:solidFill>
              </a:rPr>
              <a:t>F</a:t>
            </a:r>
            <a:r>
              <a:rPr lang="ru-RU" sz="2700" dirty="0">
                <a:solidFill>
                  <a:srgbClr val="000099"/>
                </a:solidFill>
              </a:rPr>
              <a:t>.</a:t>
            </a:r>
          </a:p>
          <a:p>
            <a:pPr>
              <a:lnSpc>
                <a:spcPct val="95000"/>
              </a:lnSpc>
            </a:pPr>
            <a:r>
              <a:rPr lang="ru-RU" sz="2700" dirty="0">
                <a:solidFill>
                  <a:srgbClr val="000099"/>
                </a:solidFill>
              </a:rPr>
              <a:t>Служба запроса используется для получения интерактивного </a:t>
            </a:r>
            <a:r>
              <a:rPr lang="ru-RU" sz="2700" dirty="0" smtClean="0">
                <a:solidFill>
                  <a:srgbClr val="000099"/>
                </a:solidFill>
              </a:rPr>
              <a:t>СЕРТ|АУ </a:t>
            </a:r>
            <a:r>
              <a:rPr lang="ru-RU" sz="2700" dirty="0">
                <a:solidFill>
                  <a:srgbClr val="000099"/>
                </a:solidFill>
              </a:rPr>
              <a:t>и ВКП. Затем служба формирования генерирует уникальное число и осуществляет преобразование, используя следующие входные параметры:</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a:t>
            </a:r>
            <a:r>
              <a:rPr lang="en-US" sz="2000" dirty="0" smtClean="0">
                <a:solidFill>
                  <a:srgbClr val="996633"/>
                </a:solidFill>
                <a:latin typeface="Arial" charset="0"/>
                <a:cs typeface="Arial" charset="0"/>
              </a:rPr>
              <a:t>3</a:t>
            </a:r>
            <a:r>
              <a:rPr lang="ru-RU" sz="2000" dirty="0" smtClean="0">
                <a:solidFill>
                  <a:srgbClr val="996633"/>
                </a:solidFill>
                <a:latin typeface="Arial" charset="0"/>
                <a:cs typeface="Arial" charset="0"/>
              </a:rPr>
              <a:t>:</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ext Box 2"/>
          <p:cNvSpPr txBox="1">
            <a:spLocks noChangeArrowheads="1"/>
          </p:cNvSpPr>
          <p:nvPr/>
        </p:nvSpPr>
        <p:spPr bwMode="auto">
          <a:xfrm>
            <a:off x="927100" y="3028950"/>
            <a:ext cx="7993063" cy="30226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600" dirty="0">
                <a:solidFill>
                  <a:srgbClr val="000099"/>
                </a:solidFill>
              </a:rPr>
              <a:t>Кроме этого, </a:t>
            </a:r>
            <a:r>
              <a:rPr lang="ru-RU" sz="2600" i="1" dirty="0">
                <a:solidFill>
                  <a:srgbClr val="FF0066"/>
                </a:solidFill>
              </a:rPr>
              <a:t>если ВКП является значением параметра подлинности или секретным контрольным ключом</a:t>
            </a:r>
            <a:r>
              <a:rPr lang="ru-RU" sz="2600" dirty="0">
                <a:solidFill>
                  <a:srgbClr val="000099"/>
                </a:solidFill>
              </a:rPr>
              <a:t>, то </a:t>
            </a:r>
            <a:r>
              <a:rPr lang="ru-RU" sz="2600" i="1" dirty="0">
                <a:solidFill>
                  <a:srgbClr val="FF0066"/>
                </a:solidFill>
              </a:rPr>
              <a:t>служба формирования</a:t>
            </a:r>
            <a:r>
              <a:rPr lang="ru-RU" sz="2600" dirty="0">
                <a:solidFill>
                  <a:srgbClr val="000099"/>
                </a:solidFill>
              </a:rPr>
              <a:t> передаёт этот параметр в зашифрованном виде, причём таком, чтобы только конкретная проверяющая сторона могла его расшифровать, и вырабатывает </a:t>
            </a:r>
            <a:r>
              <a:rPr lang="ru-RU" sz="2600" dirty="0" smtClean="0">
                <a:solidFill>
                  <a:srgbClr val="000099"/>
                </a:solidFill>
              </a:rPr>
              <a:t>ВИАУ </a:t>
            </a:r>
            <a:r>
              <a:rPr lang="ru-RU" sz="2600" dirty="0">
                <a:solidFill>
                  <a:srgbClr val="000099"/>
                </a:solidFill>
              </a:rPr>
              <a:t>для обмена (рис</a:t>
            </a:r>
            <a:r>
              <a:rPr lang="ru-RU" sz="2600" dirty="0" smtClean="0">
                <a:solidFill>
                  <a:srgbClr val="000099"/>
                </a:solidFill>
              </a:rPr>
              <a:t>.</a:t>
            </a:r>
            <a:r>
              <a:rPr lang="en-US" sz="2600" dirty="0" smtClean="0">
                <a:solidFill>
                  <a:srgbClr val="000099"/>
                </a:solidFill>
              </a:rPr>
              <a:t> 3.20</a:t>
            </a:r>
            <a:r>
              <a:rPr lang="ru-RU" sz="2600" dirty="0" smtClean="0">
                <a:solidFill>
                  <a:srgbClr val="000099"/>
                </a:solidFill>
              </a:rPr>
              <a:t>).</a:t>
            </a:r>
            <a:endParaRPr lang="ru-RU" sz="2600" dirty="0">
              <a:solidFill>
                <a:srgbClr val="000099"/>
              </a:solidFill>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a:t>
            </a:r>
            <a:r>
              <a:rPr lang="en-US" sz="2000" dirty="0" smtClean="0">
                <a:solidFill>
                  <a:srgbClr val="996633"/>
                </a:solidFill>
                <a:latin typeface="Arial" charset="0"/>
                <a:cs typeface="Arial" charset="0"/>
              </a:rPr>
              <a:t>3</a:t>
            </a:r>
            <a:r>
              <a:rPr lang="ru-RU" sz="2000" dirty="0" smtClean="0">
                <a:solidFill>
                  <a:srgbClr val="996633"/>
                </a:solidFill>
                <a:latin typeface="Arial" charset="0"/>
                <a:cs typeface="Arial" charset="0"/>
              </a:rPr>
              <a:t>:</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29379" name="Text Box 3"/>
          <p:cNvSpPr txBox="1">
            <a:spLocks noChangeArrowheads="1"/>
          </p:cNvSpPr>
          <p:nvPr/>
        </p:nvSpPr>
        <p:spPr bwMode="auto">
          <a:xfrm>
            <a:off x="1104900" y="1028700"/>
            <a:ext cx="7788275" cy="179546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58775" indent="-358775" algn="l">
              <a:lnSpc>
                <a:spcPct val="95000"/>
              </a:lnSpc>
              <a:spcBef>
                <a:spcPct val="5000"/>
              </a:spcBef>
              <a:buClr>
                <a:srgbClr val="FF0066"/>
              </a:buClr>
              <a:buSzPct val="80000"/>
              <a:buFont typeface="Wingdings" pitchFamily="2" charset="2"/>
              <a:buChar char="q"/>
            </a:pPr>
            <a:r>
              <a:rPr lang="ru-RU" sz="2400" dirty="0">
                <a:solidFill>
                  <a:srgbClr val="000099"/>
                </a:solidFill>
              </a:rPr>
              <a:t>уникальное число;</a:t>
            </a:r>
          </a:p>
          <a:p>
            <a:pPr marL="358775" indent="-358775" algn="l">
              <a:lnSpc>
                <a:spcPct val="95000"/>
              </a:lnSpc>
              <a:spcBef>
                <a:spcPct val="5000"/>
              </a:spcBef>
              <a:buClr>
                <a:srgbClr val="FF0066"/>
              </a:buClr>
              <a:buSzPct val="80000"/>
              <a:buFont typeface="Wingdings" pitchFamily="2" charset="2"/>
              <a:buChar char="q"/>
            </a:pPr>
            <a:r>
              <a:rPr lang="ru-RU" sz="2400" dirty="0">
                <a:solidFill>
                  <a:srgbClr val="000099"/>
                </a:solidFill>
              </a:rPr>
              <a:t>ВКП;</a:t>
            </a:r>
          </a:p>
          <a:p>
            <a:pPr marL="358775" indent="-358775" algn="l">
              <a:lnSpc>
                <a:spcPct val="95000"/>
              </a:lnSpc>
              <a:spcBef>
                <a:spcPct val="5000"/>
              </a:spcBef>
              <a:buClr>
                <a:srgbClr val="FF0066"/>
              </a:buClr>
              <a:buSzPct val="80000"/>
              <a:buFont typeface="Wingdings" pitchFamily="2" charset="2"/>
              <a:buChar char="q"/>
            </a:pPr>
            <a:r>
              <a:rPr lang="ru-RU" sz="2400" dirty="0">
                <a:solidFill>
                  <a:srgbClr val="000099"/>
                </a:solidFill>
              </a:rPr>
              <a:t>УИД (дополнительно);</a:t>
            </a:r>
          </a:p>
          <a:p>
            <a:pPr marL="358775" indent="-358775" algn="l">
              <a:lnSpc>
                <a:spcPct val="95000"/>
              </a:lnSpc>
              <a:spcBef>
                <a:spcPct val="5000"/>
              </a:spcBef>
              <a:buClr>
                <a:srgbClr val="FF0066"/>
              </a:buClr>
              <a:buSzPct val="80000"/>
              <a:buFont typeface="Wingdings" pitchFamily="2" charset="2"/>
              <a:buChar char="q"/>
            </a:pPr>
            <a:r>
              <a:rPr lang="ru-RU" sz="2400" dirty="0">
                <a:solidFill>
                  <a:srgbClr val="000099"/>
                </a:solidFill>
              </a:rPr>
              <a:t>цифровой отпечаток (если аутентификация источника данных).</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ext Box 2"/>
          <p:cNvSpPr txBox="1">
            <a:spLocks noChangeArrowheads="1"/>
          </p:cNvSpPr>
          <p:nvPr/>
        </p:nvSpPr>
        <p:spPr bwMode="auto">
          <a:xfrm>
            <a:off x="927100" y="4318000"/>
            <a:ext cx="7921625" cy="22837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spcAft>
                <a:spcPct val="20000"/>
              </a:spcAft>
            </a:pPr>
            <a:r>
              <a:rPr lang="ru-RU" sz="2200" b="1" dirty="0">
                <a:solidFill>
                  <a:srgbClr val="CC0000"/>
                </a:solidFill>
              </a:rPr>
              <a:t>Рис</a:t>
            </a:r>
            <a:r>
              <a:rPr lang="ru-RU" sz="2200" b="1" dirty="0" smtClean="0">
                <a:solidFill>
                  <a:srgbClr val="CC0000"/>
                </a:solidFill>
              </a:rPr>
              <a:t>. 3.20. </a:t>
            </a:r>
            <a:r>
              <a:rPr lang="ru-RU" sz="2200" b="1" dirty="0">
                <a:solidFill>
                  <a:srgbClr val="CC0000"/>
                </a:solidFill>
              </a:rPr>
              <a:t>Способ аутентификации на основе уникального числа и интерактивного </a:t>
            </a:r>
            <a:r>
              <a:rPr lang="ru-RU" sz="2200" b="1" dirty="0" smtClean="0">
                <a:solidFill>
                  <a:srgbClr val="CC0000"/>
                </a:solidFill>
              </a:rPr>
              <a:t>СЕРТ|АУ</a:t>
            </a:r>
            <a:endParaRPr lang="ru-RU" sz="2200" b="1" dirty="0">
              <a:solidFill>
                <a:srgbClr val="CC0000"/>
              </a:solidFill>
            </a:endParaRPr>
          </a:p>
          <a:p>
            <a:pPr>
              <a:lnSpc>
                <a:spcPts val="2000"/>
              </a:lnSpc>
            </a:pPr>
            <a:r>
              <a:rPr lang="ru-RU" sz="1800" dirty="0">
                <a:solidFill>
                  <a:srgbClr val="FF0066"/>
                </a:solidFill>
              </a:rPr>
              <a:t>(</a:t>
            </a:r>
            <a:r>
              <a:rPr lang="ru-RU" sz="1800" i="1" u="sng" dirty="0">
                <a:solidFill>
                  <a:srgbClr val="FF0066"/>
                </a:solidFill>
              </a:rPr>
              <a:t>Примечание</a:t>
            </a:r>
            <a:r>
              <a:rPr lang="ru-RU" sz="1800" i="1" dirty="0">
                <a:solidFill>
                  <a:srgbClr val="FF0066"/>
                </a:solidFill>
              </a:rPr>
              <a:t>. </a:t>
            </a:r>
            <a:r>
              <a:rPr lang="ru-RU" sz="1800" i="1" dirty="0" smtClean="0">
                <a:solidFill>
                  <a:srgbClr val="FF0066"/>
                </a:solidFill>
              </a:rPr>
              <a:t>СЕРТ|АУ(…) </a:t>
            </a:r>
            <a:r>
              <a:rPr lang="ru-RU" sz="1800" i="1" dirty="0">
                <a:solidFill>
                  <a:srgbClr val="FF0066"/>
                </a:solidFill>
              </a:rPr>
              <a:t>используется для обозначения </a:t>
            </a:r>
            <a:r>
              <a:rPr lang="ru-RU" sz="1800" i="1" dirty="0" smtClean="0">
                <a:solidFill>
                  <a:srgbClr val="FF0066"/>
                </a:solidFill>
              </a:rPr>
              <a:t>СЕРТ|АУ, </a:t>
            </a:r>
            <a:r>
              <a:rPr lang="ru-RU" sz="1800" i="1" dirty="0">
                <a:solidFill>
                  <a:srgbClr val="FF0066"/>
                </a:solidFill>
              </a:rPr>
              <a:t>включающего соответствующие параметры. С(…) используется для обозначения прикладного процесса службы обеспечения конфиденциальности. Эта служба используется только тогда, когда ВКП является значением параметра подлинности.</a:t>
            </a:r>
            <a:r>
              <a:rPr lang="ru-RU" sz="1800" dirty="0">
                <a:solidFill>
                  <a:srgbClr val="FF0066"/>
                </a:solidFill>
              </a:rPr>
              <a:t>)</a:t>
            </a:r>
          </a:p>
        </p:txBody>
      </p:sp>
      <p:sp>
        <p:nvSpPr>
          <p:cNvPr id="246787" name="Rectangle 3"/>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grpSp>
        <p:nvGrpSpPr>
          <p:cNvPr id="257036" name="Group 12"/>
          <p:cNvGrpSpPr>
            <a:grpSpLocks/>
          </p:cNvGrpSpPr>
          <p:nvPr/>
        </p:nvGrpSpPr>
        <p:grpSpPr bwMode="auto">
          <a:xfrm>
            <a:off x="882650" y="628650"/>
            <a:ext cx="8056562" cy="3627438"/>
            <a:chOff x="555" y="657"/>
            <a:chExt cx="5075" cy="2285"/>
          </a:xfrm>
        </p:grpSpPr>
        <p:sp>
          <p:nvSpPr>
            <p:cNvPr id="257029" name="AutoShape 5"/>
            <p:cNvSpPr>
              <a:spLocks noChangeArrowheads="1"/>
            </p:cNvSpPr>
            <p:nvPr/>
          </p:nvSpPr>
          <p:spPr bwMode="auto">
            <a:xfrm flipH="1">
              <a:off x="4439" y="1273"/>
              <a:ext cx="936" cy="949"/>
            </a:xfrm>
            <a:prstGeom prst="cube">
              <a:avLst>
                <a:gd name="adj" fmla="val 25000"/>
              </a:avLst>
            </a:prstGeom>
            <a:solidFill>
              <a:srgbClr val="CCFFCC"/>
            </a:solidFill>
            <a:ln w="28575">
              <a:solidFill>
                <a:schemeClr val="folHlink"/>
              </a:solidFill>
              <a:miter lim="800000"/>
              <a:headEnd/>
              <a:tailEnd/>
            </a:ln>
          </p:spPr>
          <p:txBody>
            <a:bodyPr/>
            <a:lstStyle/>
            <a:p>
              <a:endParaRPr lang="ru-RU"/>
            </a:p>
          </p:txBody>
        </p:sp>
        <p:sp>
          <p:nvSpPr>
            <p:cNvPr id="257030" name="AutoShape 6"/>
            <p:cNvSpPr>
              <a:spLocks noChangeArrowheads="1"/>
            </p:cNvSpPr>
            <p:nvPr/>
          </p:nvSpPr>
          <p:spPr bwMode="auto">
            <a:xfrm>
              <a:off x="838" y="1273"/>
              <a:ext cx="936" cy="949"/>
            </a:xfrm>
            <a:prstGeom prst="cube">
              <a:avLst>
                <a:gd name="adj" fmla="val 25000"/>
              </a:avLst>
            </a:prstGeom>
            <a:solidFill>
              <a:srgbClr val="FFDBB7"/>
            </a:solidFill>
            <a:ln w="28575">
              <a:solidFill>
                <a:schemeClr val="folHlink"/>
              </a:solidFill>
              <a:miter lim="800000"/>
              <a:headEnd/>
              <a:tailEnd/>
            </a:ln>
          </p:spPr>
          <p:txBody>
            <a:bodyPr/>
            <a:lstStyle/>
            <a:p>
              <a:endParaRPr lang="ru-RU"/>
            </a:p>
          </p:txBody>
        </p:sp>
        <p:sp>
          <p:nvSpPr>
            <p:cNvPr id="257031" name="Text Box 7"/>
            <p:cNvSpPr txBox="1">
              <a:spLocks noChangeArrowheads="1"/>
            </p:cNvSpPr>
            <p:nvPr/>
          </p:nvSpPr>
          <p:spPr bwMode="auto">
            <a:xfrm>
              <a:off x="555" y="2339"/>
              <a:ext cx="1503" cy="50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000">
                  <a:solidFill>
                    <a:srgbClr val="009900"/>
                  </a:solidFill>
                </a:rPr>
                <a:t>Претендент</a:t>
              </a:r>
            </a:p>
            <a:p>
              <a:pPr>
                <a:lnSpc>
                  <a:spcPct val="88000"/>
                </a:lnSpc>
              </a:pPr>
              <a:r>
                <a:rPr lang="ru-RU" altLang="zh-CN" sz="2000">
                  <a:solidFill>
                    <a:srgbClr val="009900"/>
                  </a:solidFill>
                </a:rPr>
                <a:t>(объект аутентификации)</a:t>
              </a:r>
              <a:endParaRPr lang="ru-RU" sz="2000">
                <a:solidFill>
                  <a:srgbClr val="009900"/>
                </a:solidFill>
              </a:endParaRPr>
            </a:p>
          </p:txBody>
        </p:sp>
        <p:sp>
          <p:nvSpPr>
            <p:cNvPr id="257032" name="Text Box 8"/>
            <p:cNvSpPr txBox="1">
              <a:spLocks noChangeArrowheads="1"/>
            </p:cNvSpPr>
            <p:nvPr/>
          </p:nvSpPr>
          <p:spPr bwMode="auto">
            <a:xfrm>
              <a:off x="1803" y="657"/>
              <a:ext cx="2608" cy="97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1900" dirty="0">
                  <a:solidFill>
                    <a:srgbClr val="0033CC"/>
                  </a:solidFill>
                  <a:latin typeface="Arial" charset="0"/>
                  <a:cs typeface="Arial" charset="0"/>
                </a:rPr>
                <a:t>Запрос аутентификации, </a:t>
              </a:r>
              <a:r>
                <a:rPr lang="en-US" altLang="zh-CN" sz="1900" dirty="0">
                  <a:solidFill>
                    <a:srgbClr val="0033CC"/>
                  </a:solidFill>
                  <a:latin typeface="Arial" charset="0"/>
                  <a:ea typeface="宋体" pitchFamily="2" charset="-122"/>
                  <a:cs typeface="Arial" charset="0"/>
                </a:rPr>
                <a:t>[</a:t>
              </a:r>
              <a:r>
                <a:rPr lang="ru-RU" altLang="zh-CN" sz="1900" dirty="0">
                  <a:solidFill>
                    <a:srgbClr val="0033CC"/>
                  </a:solidFill>
                  <a:latin typeface="Arial" charset="0"/>
                  <a:cs typeface="Arial" charset="0"/>
                </a:rPr>
                <a:t>уникальное число</a:t>
              </a:r>
              <a:r>
                <a:rPr lang="en-US" altLang="zh-CN" sz="1900" dirty="0">
                  <a:solidFill>
                    <a:srgbClr val="0033CC"/>
                  </a:solidFill>
                  <a:latin typeface="Arial" charset="0"/>
                  <a:ea typeface="宋体" pitchFamily="2" charset="-122"/>
                  <a:cs typeface="Arial" charset="0"/>
                </a:rPr>
                <a:t>],</a:t>
              </a:r>
              <a:r>
                <a:rPr lang="ru-RU" altLang="zh-CN" sz="1900" dirty="0">
                  <a:solidFill>
                    <a:srgbClr val="0033CC"/>
                  </a:solidFill>
                  <a:latin typeface="Arial" charset="0"/>
                  <a:cs typeface="Arial" charset="0"/>
                </a:rPr>
                <a:t> </a:t>
              </a:r>
              <a:r>
                <a:rPr lang="ru-RU" altLang="zh-CN" sz="1900" i="1" dirty="0" smtClean="0">
                  <a:solidFill>
                    <a:srgbClr val="0033CC"/>
                  </a:solidFill>
                  <a:latin typeface="Arial" charset="0"/>
                  <a:cs typeface="Arial" charset="0"/>
                </a:rPr>
                <a:t>СЕРТ|АУ</a:t>
              </a:r>
              <a:r>
                <a:rPr lang="ru-RU" altLang="zh-CN" sz="1900" dirty="0" smtClean="0">
                  <a:solidFill>
                    <a:srgbClr val="0033CC"/>
                  </a:solidFill>
                  <a:latin typeface="Arial" charset="0"/>
                  <a:cs typeface="Arial" charset="0"/>
                </a:rPr>
                <a:t>(УИД</a:t>
              </a:r>
              <a:r>
                <a:rPr lang="ru-RU" altLang="zh-CN" sz="1900" dirty="0">
                  <a:solidFill>
                    <a:srgbClr val="0033CC"/>
                  </a:solidFill>
                  <a:latin typeface="Arial" charset="0"/>
                  <a:cs typeface="Arial" charset="0"/>
                </a:rPr>
                <a:t>, </a:t>
              </a:r>
              <a:r>
                <a:rPr lang="en-US" altLang="zh-CN" sz="1900" dirty="0">
                  <a:solidFill>
                    <a:srgbClr val="0033CC"/>
                  </a:solidFill>
                  <a:latin typeface="Arial" charset="0"/>
                  <a:ea typeface="宋体" pitchFamily="2" charset="-122"/>
                  <a:cs typeface="Arial" charset="0"/>
                </a:rPr>
                <a:t>[</a:t>
              </a:r>
              <a:r>
                <a:rPr lang="ru-RU" altLang="zh-CN" sz="1900" dirty="0">
                  <a:solidFill>
                    <a:srgbClr val="0033CC"/>
                  </a:solidFill>
                  <a:latin typeface="Arial" charset="0"/>
                  <a:cs typeface="Arial" charset="0"/>
                </a:rPr>
                <a:t>метод защиты</a:t>
              </a:r>
              <a:r>
                <a:rPr lang="en-US" altLang="zh-CN" sz="1900" dirty="0">
                  <a:solidFill>
                    <a:srgbClr val="0033CC"/>
                  </a:solidFill>
                  <a:latin typeface="Arial" charset="0"/>
                  <a:ea typeface="宋体" pitchFamily="2" charset="-122"/>
                  <a:cs typeface="Arial" charset="0"/>
                </a:rPr>
                <a:t>]</a:t>
              </a:r>
              <a:r>
                <a:rPr lang="ru-RU" altLang="zh-CN" sz="1900" dirty="0">
                  <a:solidFill>
                    <a:srgbClr val="0033CC"/>
                  </a:solidFill>
                  <a:latin typeface="Arial" charset="0"/>
                  <a:cs typeface="Arial" charset="0"/>
                </a:rPr>
                <a:t>, параметр защиты, …), </a:t>
              </a:r>
              <a:r>
                <a:rPr lang="en-US" altLang="zh-CN" sz="1900" dirty="0">
                  <a:solidFill>
                    <a:srgbClr val="0033CC"/>
                  </a:solidFill>
                  <a:latin typeface="Arial" charset="0"/>
                  <a:ea typeface="宋体" pitchFamily="2" charset="-122"/>
                  <a:cs typeface="Arial" charset="0"/>
                </a:rPr>
                <a:t>[</a:t>
              </a:r>
              <a:r>
                <a:rPr lang="ru-RU" altLang="zh-CN" sz="1900" i="1" dirty="0">
                  <a:solidFill>
                    <a:srgbClr val="0033CC"/>
                  </a:solidFill>
                  <a:latin typeface="Arial" charset="0"/>
                  <a:cs typeface="Arial" charset="0"/>
                </a:rPr>
                <a:t>С</a:t>
              </a:r>
              <a:r>
                <a:rPr lang="ru-RU" altLang="zh-CN" sz="1900" dirty="0">
                  <a:solidFill>
                    <a:srgbClr val="0033CC"/>
                  </a:solidFill>
                  <a:latin typeface="Arial" charset="0"/>
                  <a:cs typeface="Arial" charset="0"/>
                </a:rPr>
                <a:t>(ВКП, …)</a:t>
              </a:r>
              <a:r>
                <a:rPr lang="en-US" altLang="zh-CN" sz="1900" dirty="0">
                  <a:solidFill>
                    <a:srgbClr val="0033CC"/>
                  </a:solidFill>
                  <a:latin typeface="Arial" charset="0"/>
                  <a:ea typeface="宋体" pitchFamily="2" charset="-122"/>
                  <a:cs typeface="Arial" charset="0"/>
                </a:rPr>
                <a:t>],</a:t>
              </a:r>
              <a:endParaRPr lang="ru-RU" altLang="zh-CN" sz="1900" dirty="0">
                <a:solidFill>
                  <a:srgbClr val="0033CC"/>
                </a:solidFill>
                <a:latin typeface="Arial" charset="0"/>
                <a:cs typeface="Arial" charset="0"/>
              </a:endParaRPr>
            </a:p>
            <a:p>
              <a:pPr>
                <a:lnSpc>
                  <a:spcPct val="88000"/>
                </a:lnSpc>
              </a:pPr>
              <a:r>
                <a:rPr lang="en-US" altLang="zh-CN" sz="1900" i="1" dirty="0">
                  <a:solidFill>
                    <a:srgbClr val="0033CC"/>
                  </a:solidFill>
                  <a:latin typeface="Arial" charset="0"/>
                  <a:ea typeface="宋体" pitchFamily="2" charset="-122"/>
                  <a:cs typeface="Arial" charset="0"/>
                </a:rPr>
                <a:t>F</a:t>
              </a:r>
              <a:r>
                <a:rPr lang="en-US" altLang="zh-CN" sz="1900" dirty="0">
                  <a:solidFill>
                    <a:srgbClr val="0033CC"/>
                  </a:solidFill>
                  <a:latin typeface="Arial" charset="0"/>
                  <a:ea typeface="宋体" pitchFamily="2" charset="-122"/>
                  <a:cs typeface="Arial" charset="0"/>
                </a:rPr>
                <a:t>(</a:t>
              </a:r>
              <a:r>
                <a:rPr lang="ru-RU" altLang="zh-CN" sz="1900" dirty="0">
                  <a:solidFill>
                    <a:srgbClr val="0033CC"/>
                  </a:solidFill>
                  <a:latin typeface="Arial" charset="0"/>
                  <a:cs typeface="Arial" charset="0"/>
                </a:rPr>
                <a:t>ВКП, уникальное число,</a:t>
              </a:r>
              <a:r>
                <a:rPr lang="en-US" altLang="zh-CN" sz="1900" dirty="0">
                  <a:solidFill>
                    <a:srgbClr val="0033CC"/>
                  </a:solidFill>
                  <a:latin typeface="Arial" charset="0"/>
                  <a:ea typeface="宋体" pitchFamily="2" charset="-122"/>
                </a:rPr>
                <a:t> </a:t>
              </a:r>
              <a:r>
                <a:rPr lang="ru-RU" altLang="zh-CN" sz="1900" dirty="0">
                  <a:solidFill>
                    <a:srgbClr val="0033CC"/>
                  </a:solidFill>
                  <a:latin typeface="Arial" charset="0"/>
                  <a:ea typeface="宋体" pitchFamily="2" charset="-122"/>
                </a:rPr>
                <a:t>[</a:t>
              </a:r>
              <a:r>
                <a:rPr lang="ru-RU" altLang="zh-CN" sz="1900" dirty="0">
                  <a:solidFill>
                    <a:srgbClr val="0033CC"/>
                  </a:solidFill>
                  <a:latin typeface="Arial" charset="0"/>
                  <a:cs typeface="Arial" charset="0"/>
                </a:rPr>
                <a:t>цифровой отпечаток</a:t>
              </a:r>
              <a:r>
                <a:rPr lang="ru-RU" altLang="zh-CN" sz="1900" dirty="0">
                  <a:solidFill>
                    <a:srgbClr val="0033CC"/>
                  </a:solidFill>
                  <a:latin typeface="Arial" charset="0"/>
                  <a:ea typeface="宋体" pitchFamily="2" charset="-122"/>
                </a:rPr>
                <a:t>]</a:t>
              </a:r>
              <a:r>
                <a:rPr lang="en-US" altLang="zh-CN" sz="1900" dirty="0">
                  <a:solidFill>
                    <a:srgbClr val="0033CC"/>
                  </a:solidFill>
                  <a:latin typeface="Arial" charset="0"/>
                  <a:ea typeface="宋体" pitchFamily="2" charset="-122"/>
                </a:rPr>
                <a:t>)</a:t>
              </a:r>
              <a:endParaRPr lang="ru-RU" sz="1900" dirty="0">
                <a:solidFill>
                  <a:srgbClr val="0033CC"/>
                </a:solidFill>
                <a:latin typeface="Arial" charset="0"/>
                <a:ea typeface="宋体" pitchFamily="2" charset="-122"/>
              </a:endParaRPr>
            </a:p>
          </p:txBody>
        </p:sp>
        <p:sp>
          <p:nvSpPr>
            <p:cNvPr id="257033" name="AutoShape 9"/>
            <p:cNvSpPr>
              <a:spLocks/>
            </p:cNvSpPr>
            <p:nvPr/>
          </p:nvSpPr>
          <p:spPr bwMode="auto">
            <a:xfrm>
              <a:off x="2568" y="1929"/>
              <a:ext cx="1645" cy="258"/>
            </a:xfrm>
            <a:prstGeom prst="borderCallout2">
              <a:avLst>
                <a:gd name="adj1" fmla="val 27907"/>
                <a:gd name="adj2" fmla="val -2917"/>
                <a:gd name="adj3" fmla="val 27907"/>
                <a:gd name="adj4" fmla="val -13435"/>
                <a:gd name="adj5" fmla="val -65505"/>
                <a:gd name="adj6" fmla="val -20792"/>
              </a:avLst>
            </a:prstGeom>
            <a:noFill/>
            <a:ln w="15875">
              <a:solidFill>
                <a:srgbClr val="FF3300"/>
              </a:solidFill>
              <a:prstDash val="dash"/>
              <a:miter lim="800000"/>
              <a:headEnd/>
              <a:tailEnd type="triangle" w="med" len="lg"/>
            </a:ln>
          </p:spPr>
          <p:txBody>
            <a:bodyPr lIns="36000" tIns="36000" rIns="36000" bIns="36000" anchor="ctr" anchorCtr="1">
              <a:spAutoFit/>
            </a:bodyPr>
            <a:lstStyle/>
            <a:p>
              <a:pPr>
                <a:lnSpc>
                  <a:spcPct val="88000"/>
                </a:lnSpc>
              </a:pPr>
              <a:r>
                <a:rPr lang="ru-RU" altLang="zh-CN" sz="2400" b="1" i="1">
                  <a:solidFill>
                    <a:srgbClr val="FF3300"/>
                  </a:solidFill>
                  <a:latin typeface="Arial" charset="0"/>
                  <a:cs typeface="Arial" charset="0"/>
                </a:rPr>
                <a:t>Одна итерация</a:t>
              </a:r>
              <a:endParaRPr lang="ru-RU" sz="2400" b="1">
                <a:solidFill>
                  <a:srgbClr val="FF3300"/>
                </a:solidFill>
                <a:latin typeface="Arial" charset="0"/>
                <a:cs typeface="Arial" charset="0"/>
              </a:endParaRPr>
            </a:p>
          </p:txBody>
        </p:sp>
        <p:sp>
          <p:nvSpPr>
            <p:cNvPr id="257034" name="Text Box 10"/>
            <p:cNvSpPr txBox="1">
              <a:spLocks noChangeArrowheads="1"/>
            </p:cNvSpPr>
            <p:nvPr/>
          </p:nvSpPr>
          <p:spPr bwMode="auto">
            <a:xfrm>
              <a:off x="4127" y="2266"/>
              <a:ext cx="1503" cy="67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000">
                  <a:solidFill>
                    <a:srgbClr val="669900"/>
                  </a:solidFill>
                </a:rPr>
                <a:t>Проверяющая сторона</a:t>
              </a:r>
            </a:p>
            <a:p>
              <a:pPr>
                <a:lnSpc>
                  <a:spcPct val="88000"/>
                </a:lnSpc>
              </a:pPr>
              <a:r>
                <a:rPr lang="ru-RU" altLang="zh-CN" sz="2000">
                  <a:solidFill>
                    <a:srgbClr val="669900"/>
                  </a:solidFill>
                </a:rPr>
                <a:t>(субъект аутентификации)</a:t>
              </a:r>
              <a:endParaRPr lang="ru-RU" sz="2000">
                <a:solidFill>
                  <a:srgbClr val="669900"/>
                </a:solidFill>
              </a:endParaRPr>
            </a:p>
          </p:txBody>
        </p:sp>
        <p:sp>
          <p:nvSpPr>
            <p:cNvPr id="257035" name="Line 11"/>
            <p:cNvSpPr>
              <a:spLocks noChangeShapeType="1"/>
            </p:cNvSpPr>
            <p:nvPr/>
          </p:nvSpPr>
          <p:spPr bwMode="auto">
            <a:xfrm>
              <a:off x="1689" y="1755"/>
              <a:ext cx="2835" cy="0"/>
            </a:xfrm>
            <a:prstGeom prst="line">
              <a:avLst/>
            </a:prstGeom>
            <a:noFill/>
            <a:ln w="57150">
              <a:solidFill>
                <a:srgbClr val="0033CC"/>
              </a:solidFill>
              <a:miter lim="800000"/>
              <a:headEnd/>
              <a:tailEnd type="triangle" w="lg" len="lg"/>
            </a:ln>
            <a:effectLst/>
          </p:spPr>
          <p:txBody>
            <a:bodyPr wrap="none"/>
            <a:lstStyle/>
            <a:p>
              <a:endParaRPr lang="ru-RU"/>
            </a:p>
          </p:txBody>
        </p:sp>
      </p:gr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ext Box 2"/>
          <p:cNvSpPr txBox="1">
            <a:spLocks noChangeArrowheads="1"/>
          </p:cNvSpPr>
          <p:nvPr/>
        </p:nvSpPr>
        <p:spPr bwMode="auto">
          <a:xfrm>
            <a:off x="927100" y="850900"/>
            <a:ext cx="7993063" cy="552612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700" i="1" dirty="0">
                <a:solidFill>
                  <a:srgbClr val="FF0066"/>
                </a:solidFill>
              </a:rPr>
              <a:t>Служба проверки</a:t>
            </a:r>
            <a:r>
              <a:rPr lang="ru-RU" sz="2700" dirty="0">
                <a:solidFill>
                  <a:srgbClr val="000099"/>
                </a:solidFill>
              </a:rPr>
              <a:t> проверяет </a:t>
            </a:r>
            <a:r>
              <a:rPr lang="ru-RU" sz="2700" dirty="0" smtClean="0">
                <a:solidFill>
                  <a:srgbClr val="000099"/>
                </a:solidFill>
              </a:rPr>
              <a:t>ВИАУ </a:t>
            </a:r>
            <a:r>
              <a:rPr lang="ru-RU" sz="2700" dirty="0">
                <a:solidFill>
                  <a:srgbClr val="000099"/>
                </a:solidFill>
              </a:rPr>
              <a:t>для обмена на предмет её подлинности, используя параметр защиты из </a:t>
            </a:r>
            <a:r>
              <a:rPr lang="ru-RU" sz="2700" dirty="0" smtClean="0">
                <a:solidFill>
                  <a:srgbClr val="000099"/>
                </a:solidFill>
              </a:rPr>
              <a:t>СЕРТ|АУ. </a:t>
            </a:r>
            <a:r>
              <a:rPr lang="ru-RU" sz="2700" dirty="0">
                <a:solidFill>
                  <a:srgbClr val="000099"/>
                </a:solidFill>
              </a:rPr>
              <a:t>Кроме этого, если используется значение параметра подлинности или секретный контрольный ключ, то служба проверки расшифровывает зашифрованное значение параметра подлинности или зашифрованный секретный контрольный ключ, которые она сравнивает с параметром защиты. Также </a:t>
            </a:r>
            <a:r>
              <a:rPr lang="ru-RU" sz="2700" i="1" dirty="0">
                <a:solidFill>
                  <a:srgbClr val="FF0066"/>
                </a:solidFill>
              </a:rPr>
              <a:t>служба проверки</a:t>
            </a:r>
            <a:r>
              <a:rPr lang="ru-RU" sz="2700" dirty="0">
                <a:solidFill>
                  <a:srgbClr val="000099"/>
                </a:solidFill>
              </a:rPr>
              <a:t> проверяет, что уникальное число ранее успешно не использовалось (не было получено).</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828800"/>
            <a:ext cx="8001000" cy="43815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400" dirty="0">
                <a:solidFill>
                  <a:srgbClr val="000099"/>
                </a:solidFill>
              </a:rPr>
              <a:t>Когда </a:t>
            </a:r>
            <a:r>
              <a:rPr lang="ru-RU" sz="2400" i="1" dirty="0">
                <a:solidFill>
                  <a:srgbClr val="FF0066"/>
                </a:solidFill>
              </a:rPr>
              <a:t>взаимодействующие стороны желают провести процедуру аутентификации</a:t>
            </a:r>
            <a:r>
              <a:rPr lang="ru-RU" sz="2400" dirty="0">
                <a:solidFill>
                  <a:srgbClr val="000099"/>
                </a:solidFill>
              </a:rPr>
              <a:t>, то может понадобиться привлечение одной или нескольких ДТС. Очевидно, что должна быть определена основа (сущность) доверия между каждой взаимодействующей стороной и любой ДТС. Простейшая модель привлечения ДТС включает в себя только одну ДТС. Другие модели могут включать группу ДТС, которые доверяют друг другу, несмотря на то, что более общая модель включает группу ДТС, которые не доверяют друг другу.</a:t>
            </a:r>
          </a:p>
        </p:txBody>
      </p:sp>
      <p:sp>
        <p:nvSpPr>
          <p:cNvPr id="86020" name="Rectangle 4"/>
          <p:cNvSpPr>
            <a:spLocks noChangeArrowheads="1"/>
          </p:cNvSpPr>
          <p:nvPr/>
        </p:nvSpPr>
        <p:spPr bwMode="auto">
          <a:xfrm>
            <a:off x="792163" y="863600"/>
            <a:ext cx="8351837" cy="82232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ru-RU" sz="3000" b="1" i="1">
                <a:solidFill>
                  <a:srgbClr val="FF3300"/>
                </a:solidFill>
                <a:latin typeface="Arial" charset="0"/>
              </a:rPr>
              <a:t>4.6. Классификация на основе конфигурации</a:t>
            </a:r>
            <a:endParaRPr lang="en-GB" sz="3000" b="1" i="1">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ext Box 2"/>
          <p:cNvSpPr txBox="1">
            <a:spLocks noChangeArrowheads="1"/>
          </p:cNvSpPr>
          <p:nvPr/>
        </p:nvSpPr>
        <p:spPr bwMode="auto">
          <a:xfrm>
            <a:off x="927100" y="1917700"/>
            <a:ext cx="7993063" cy="43656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600" i="1" dirty="0">
                <a:solidFill>
                  <a:srgbClr val="FF0066"/>
                </a:solidFill>
              </a:rPr>
              <a:t>Для реализации этого способа применяется </a:t>
            </a:r>
            <a:r>
              <a:rPr lang="ru-RU" sz="2600" i="1" dirty="0" smtClean="0">
                <a:solidFill>
                  <a:srgbClr val="FF0066"/>
                </a:solidFill>
              </a:rPr>
              <a:t>СЕРТ|АУ</a:t>
            </a:r>
            <a:r>
              <a:rPr lang="ru-RU" sz="2600" dirty="0" smtClean="0">
                <a:solidFill>
                  <a:srgbClr val="000099"/>
                </a:solidFill>
              </a:rPr>
              <a:t> </a:t>
            </a:r>
            <a:r>
              <a:rPr lang="ru-RU" sz="2600" dirty="0">
                <a:solidFill>
                  <a:srgbClr val="000099"/>
                </a:solidFill>
              </a:rPr>
              <a:t>с целью обеспечения защиты аутентификации в соответствие с принципом </a:t>
            </a:r>
            <a:r>
              <a:rPr lang="en-US" sz="2600" i="1" dirty="0">
                <a:solidFill>
                  <a:srgbClr val="000099"/>
                </a:solidFill>
              </a:rPr>
              <a:t>d</a:t>
            </a:r>
            <a:r>
              <a:rPr lang="ru-RU" sz="2600" i="1" dirty="0">
                <a:solidFill>
                  <a:srgbClr val="000099"/>
                </a:solidFill>
              </a:rPr>
              <a:t>)</a:t>
            </a:r>
            <a:r>
              <a:rPr lang="ru-RU" sz="2600" dirty="0">
                <a:solidFill>
                  <a:srgbClr val="000099"/>
                </a:solidFill>
              </a:rPr>
              <a:t> и способ аутентификации на основе встречных запросов. </a:t>
            </a:r>
            <a:r>
              <a:rPr lang="ru-RU" sz="2600" dirty="0" smtClean="0">
                <a:solidFill>
                  <a:srgbClr val="000099"/>
                </a:solidFill>
              </a:rPr>
              <a:t>СЕРТ|АУ </a:t>
            </a:r>
            <a:r>
              <a:rPr lang="ru-RU" sz="2600" dirty="0">
                <a:solidFill>
                  <a:srgbClr val="000099"/>
                </a:solidFill>
              </a:rPr>
              <a:t>обеспечивает защиту той ДТС, которая аутентифицировала владельца этого </a:t>
            </a:r>
            <a:r>
              <a:rPr lang="ru-RU" sz="2600" dirty="0" smtClean="0">
                <a:solidFill>
                  <a:srgbClr val="000099"/>
                </a:solidFill>
              </a:rPr>
              <a:t>СЕРТ|АУ, </a:t>
            </a:r>
            <a:r>
              <a:rPr lang="ru-RU" sz="2600" dirty="0">
                <a:solidFill>
                  <a:srgbClr val="000099"/>
                </a:solidFill>
              </a:rPr>
              <a:t>имеющего специфический УИД. Этот способ обеспечивает доказательство того, что </a:t>
            </a:r>
            <a:r>
              <a:rPr lang="ru-RU" sz="2600" dirty="0" smtClean="0">
                <a:solidFill>
                  <a:srgbClr val="000099"/>
                </a:solidFill>
              </a:rPr>
              <a:t>СЕРТ|АУ, </a:t>
            </a:r>
            <a:r>
              <a:rPr lang="ru-RU" sz="2600" dirty="0">
                <a:solidFill>
                  <a:srgbClr val="000099"/>
                </a:solidFill>
              </a:rPr>
              <a:t>имеющим соответствующий УИД, был получен претендентом.</a:t>
            </a:r>
          </a:p>
        </p:txBody>
      </p:sp>
      <p:sp>
        <p:nvSpPr>
          <p:cNvPr id="259075" name="Rectangle 3"/>
          <p:cNvSpPr>
            <a:spLocks noChangeArrowheads="1"/>
          </p:cNvSpPr>
          <p:nvPr/>
        </p:nvSpPr>
        <p:spPr bwMode="auto">
          <a:xfrm>
            <a:off x="755650" y="773113"/>
            <a:ext cx="8388350" cy="1107996"/>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80000"/>
              </a:lnSpc>
              <a:spcBef>
                <a:spcPct val="10000"/>
              </a:spcBef>
              <a:buClr>
                <a:srgbClr val="FFFF00"/>
              </a:buClr>
              <a:buSzPct val="80000"/>
              <a:buFont typeface="Wingdings" pitchFamily="2" charset="2"/>
              <a:buNone/>
            </a:pPr>
            <a:r>
              <a:rPr lang="ru-RU" sz="3000" b="1" i="1" dirty="0" smtClean="0">
                <a:solidFill>
                  <a:srgbClr val="FF3300"/>
                </a:solidFill>
                <a:latin typeface="Arial" charset="0"/>
              </a:rPr>
              <a:t>10.2</a:t>
            </a:r>
            <a:r>
              <a:rPr lang="ru-RU" sz="3000" b="1" i="1" dirty="0">
                <a:solidFill>
                  <a:srgbClr val="FF3300"/>
                </a:solidFill>
                <a:latin typeface="Arial" charset="0"/>
              </a:rPr>
              <a:t>. Способ аутентификации с использованием встречного запроса и интерактивного </a:t>
            </a:r>
            <a:r>
              <a:rPr lang="ru-RU" sz="3000" b="1" i="1" dirty="0" smtClean="0">
                <a:solidFill>
                  <a:srgbClr val="FF3300"/>
                </a:solidFill>
                <a:latin typeface="Arial" charset="0"/>
              </a:rPr>
              <a:t>СЕРТ|АУ</a:t>
            </a:r>
            <a:endParaRPr lang="en-GB" sz="3000"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927100" y="939800"/>
            <a:ext cx="7993063" cy="51593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600" i="1" dirty="0">
                <a:solidFill>
                  <a:srgbClr val="FF0066"/>
                </a:solidFill>
              </a:rPr>
              <a:t>В данном примере используются интерактивные </a:t>
            </a:r>
            <a:r>
              <a:rPr lang="ru-RU" sz="2600" i="1" dirty="0" smtClean="0">
                <a:solidFill>
                  <a:srgbClr val="FF0066"/>
                </a:solidFill>
              </a:rPr>
              <a:t>СЕРТ|АУ, </a:t>
            </a:r>
            <a:r>
              <a:rPr lang="ru-RU" sz="2600" i="1" dirty="0">
                <a:solidFill>
                  <a:srgbClr val="FF0066"/>
                </a:solidFill>
              </a:rPr>
              <a:t>а УИД, метод защиты, параметр защиты и период действия </a:t>
            </a:r>
            <a:r>
              <a:rPr lang="ru-RU" sz="2600" i="1" dirty="0" smtClean="0">
                <a:solidFill>
                  <a:srgbClr val="FF0066"/>
                </a:solidFill>
              </a:rPr>
              <a:t>СЕРТ|АУ </a:t>
            </a:r>
            <a:r>
              <a:rPr lang="ru-RU" sz="2600" i="1" dirty="0">
                <a:solidFill>
                  <a:srgbClr val="FF0066"/>
                </a:solidFill>
              </a:rPr>
              <a:t>включены в состав </a:t>
            </a:r>
            <a:r>
              <a:rPr lang="ru-RU" sz="2600" i="1" dirty="0" smtClean="0">
                <a:solidFill>
                  <a:srgbClr val="FF0066"/>
                </a:solidFill>
              </a:rPr>
              <a:t>СЕРТ|АУ</a:t>
            </a:r>
            <a:r>
              <a:rPr lang="ru-RU" sz="2600" dirty="0" smtClean="0">
                <a:solidFill>
                  <a:srgbClr val="000099"/>
                </a:solidFill>
              </a:rPr>
              <a:t>. </a:t>
            </a:r>
            <a:r>
              <a:rPr lang="ru-RU" sz="2600" dirty="0">
                <a:solidFill>
                  <a:srgbClr val="000099"/>
                </a:solidFill>
              </a:rPr>
              <a:t>Этот пример позволяет использовать соответствующий </a:t>
            </a:r>
            <a:r>
              <a:rPr lang="ru-RU" sz="2600" dirty="0" smtClean="0">
                <a:solidFill>
                  <a:srgbClr val="000099"/>
                </a:solidFill>
              </a:rPr>
              <a:t>СЕРТ|АУ </a:t>
            </a:r>
            <a:r>
              <a:rPr lang="ru-RU" sz="2600" dirty="0">
                <a:solidFill>
                  <a:srgbClr val="000099"/>
                </a:solidFill>
              </a:rPr>
              <a:t>не один раз.</a:t>
            </a:r>
          </a:p>
          <a:p>
            <a:r>
              <a:rPr lang="ru-RU" sz="2600" dirty="0">
                <a:solidFill>
                  <a:srgbClr val="000099"/>
                </a:solidFill>
              </a:rPr>
              <a:t>Метод защиты указывает на связь между параметром защиты, содержащимся в </a:t>
            </a:r>
            <a:r>
              <a:rPr lang="ru-RU" sz="2600" dirty="0" smtClean="0">
                <a:solidFill>
                  <a:srgbClr val="000099"/>
                </a:solidFill>
              </a:rPr>
              <a:t>СЕРТ|АУ, </a:t>
            </a:r>
            <a:r>
              <a:rPr lang="ru-RU" sz="2600" dirty="0">
                <a:solidFill>
                  <a:srgbClr val="000099"/>
                </a:solidFill>
              </a:rPr>
              <a:t>и ВКП, используемым для защиты </a:t>
            </a:r>
            <a:r>
              <a:rPr lang="ru-RU" sz="2600" dirty="0" smtClean="0">
                <a:solidFill>
                  <a:srgbClr val="000099"/>
                </a:solidFill>
              </a:rPr>
              <a:t>СЕРТ|АУ </a:t>
            </a:r>
            <a:r>
              <a:rPr lang="ru-RU" sz="2600" dirty="0">
                <a:solidFill>
                  <a:srgbClr val="000099"/>
                </a:solidFill>
              </a:rPr>
              <a:t>от несанкционированного применения. ВКП может быть связан с параметром защиты посредством однонаправленной зависимости, такой как:</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29379" name="Text Box 3"/>
          <p:cNvSpPr txBox="1">
            <a:spLocks noChangeArrowheads="1"/>
          </p:cNvSpPr>
          <p:nvPr/>
        </p:nvSpPr>
        <p:spPr bwMode="auto">
          <a:xfrm>
            <a:off x="971550" y="939800"/>
            <a:ext cx="7921625" cy="5281613"/>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3400" indent="-533400" algn="l">
              <a:lnSpc>
                <a:spcPct val="90000"/>
              </a:lnSpc>
              <a:spcBef>
                <a:spcPct val="5000"/>
              </a:spcBef>
              <a:buClr>
                <a:srgbClr val="FF0066"/>
              </a:buClr>
              <a:buSzPct val="80000"/>
              <a:buFont typeface="Wingdings" pitchFamily="2" charset="2"/>
              <a:buAutoNum type="alphaLcParenR"/>
            </a:pPr>
            <a:r>
              <a:rPr lang="ru-RU" sz="3200" dirty="0">
                <a:solidFill>
                  <a:srgbClr val="000099"/>
                </a:solidFill>
              </a:rPr>
              <a:t>ВКП представляет собой значение параметра  подлинности, а параметр защиты является результатом вычисления однонаправленной функции по значению параметра подлинности;</a:t>
            </a:r>
          </a:p>
          <a:p>
            <a:pPr marL="533400" indent="-533400" algn="l">
              <a:lnSpc>
                <a:spcPct val="90000"/>
              </a:lnSpc>
              <a:spcBef>
                <a:spcPct val="5000"/>
              </a:spcBef>
              <a:buClr>
                <a:srgbClr val="FF0066"/>
              </a:buClr>
              <a:buSzPct val="80000"/>
              <a:buFont typeface="Wingdings" pitchFamily="2" charset="2"/>
              <a:buAutoNum type="alphaLcParenR"/>
            </a:pPr>
            <a:r>
              <a:rPr lang="ru-RU" sz="3200" dirty="0">
                <a:solidFill>
                  <a:srgbClr val="000099"/>
                </a:solidFill>
              </a:rPr>
              <a:t>ВКП представляет собой закрытый ключ, а параметр защиты является соответствующим открытым ключом.</a:t>
            </a: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ext Box 2"/>
          <p:cNvSpPr txBox="1">
            <a:spLocks noChangeArrowheads="1"/>
          </p:cNvSpPr>
          <p:nvPr/>
        </p:nvSpPr>
        <p:spPr bwMode="auto">
          <a:xfrm>
            <a:off x="927100" y="1028700"/>
            <a:ext cx="7993063" cy="51244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i="1" dirty="0">
                <a:solidFill>
                  <a:srgbClr val="FF0066"/>
                </a:solidFill>
              </a:rPr>
              <a:t>Когда значение параметра подлинности используется как ВКП</a:t>
            </a:r>
            <a:r>
              <a:rPr lang="ru-RU" dirty="0">
                <a:solidFill>
                  <a:srgbClr val="000099"/>
                </a:solidFill>
              </a:rPr>
              <a:t>, тогда это значение передаётся проверяющей стороне, в качестве защиты права собственности на </a:t>
            </a:r>
            <a:r>
              <a:rPr lang="ru-RU" dirty="0" smtClean="0">
                <a:solidFill>
                  <a:srgbClr val="000099"/>
                </a:solidFill>
              </a:rPr>
              <a:t>СЕРТ|АУ. </a:t>
            </a:r>
            <a:r>
              <a:rPr lang="ru-RU" i="1" dirty="0">
                <a:solidFill>
                  <a:srgbClr val="FF0066"/>
                </a:solidFill>
              </a:rPr>
              <a:t>В течение передачи должна быть обеспечена конфиденциальность ключа</a:t>
            </a:r>
            <a:r>
              <a:rPr lang="ru-RU" dirty="0">
                <a:solidFill>
                  <a:srgbClr val="000099"/>
                </a:solidFill>
              </a:rPr>
              <a:t>, то есть он должен передаваться в зашифрованном виде претендентом проверяющей стороне с использованием внешнего секретного ключа, связанного с конкретным каналом связи или с приёмной стороной канала связи.</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ext Box 2"/>
          <p:cNvSpPr txBox="1">
            <a:spLocks noChangeArrowheads="1"/>
          </p:cNvSpPr>
          <p:nvPr/>
        </p:nvSpPr>
        <p:spPr bwMode="auto">
          <a:xfrm>
            <a:off x="927100" y="954088"/>
            <a:ext cx="7993063" cy="22669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600" i="1">
                <a:solidFill>
                  <a:srgbClr val="FF0066"/>
                </a:solidFill>
              </a:rPr>
              <a:t>Защита права собственности и от атак типа «повторная передача»</a:t>
            </a:r>
            <a:r>
              <a:rPr lang="ru-RU" sz="2600">
                <a:solidFill>
                  <a:srgbClr val="000099"/>
                </a:solidFill>
              </a:rPr>
              <a:t> достигается за счёт использования встречного запроса и функции преобразования. В зависимости от сущности ВКП могут использоваться три следующие функции преобразования</a:t>
            </a:r>
            <a:r>
              <a:rPr lang="ru-RU" sz="2600"/>
              <a:t> </a:t>
            </a:r>
            <a:r>
              <a:rPr lang="ru-RU" sz="2600" i="1">
                <a:solidFill>
                  <a:srgbClr val="FF0066"/>
                </a:solidFill>
              </a:rPr>
              <a:t>(</a:t>
            </a:r>
            <a:r>
              <a:rPr lang="en-US" sz="2600" i="1">
                <a:solidFill>
                  <a:srgbClr val="FF0066"/>
                </a:solidFill>
              </a:rPr>
              <a:t>F</a:t>
            </a:r>
            <a:r>
              <a:rPr lang="ru-RU" sz="2600" i="1">
                <a:solidFill>
                  <a:srgbClr val="FF0066"/>
                </a:solidFill>
              </a:rPr>
              <a:t>)</a:t>
            </a:r>
            <a:r>
              <a:rPr lang="ru-RU" sz="2600">
                <a:solidFill>
                  <a:srgbClr val="000099"/>
                </a:solidFill>
              </a:rPr>
              <a:t>:</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29379" name="Text Box 3"/>
          <p:cNvSpPr txBox="1">
            <a:spLocks noChangeArrowheads="1"/>
          </p:cNvSpPr>
          <p:nvPr/>
        </p:nvSpPr>
        <p:spPr bwMode="auto">
          <a:xfrm>
            <a:off x="971550" y="3429000"/>
            <a:ext cx="7921625" cy="278130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3400" indent="-533400" algn="l">
              <a:lnSpc>
                <a:spcPct val="95000"/>
              </a:lnSpc>
              <a:spcBef>
                <a:spcPct val="5000"/>
              </a:spcBef>
              <a:buClr>
                <a:srgbClr val="FF0066"/>
              </a:buClr>
              <a:buSzPct val="80000"/>
              <a:buFont typeface="Wingdings" pitchFamily="2" charset="2"/>
              <a:buAutoNum type="alphaLcParenR"/>
            </a:pPr>
            <a:r>
              <a:rPr lang="ru-RU" sz="2400" i="1">
                <a:solidFill>
                  <a:srgbClr val="FF0066"/>
                </a:solidFill>
              </a:rPr>
              <a:t>ОНФ</a:t>
            </a:r>
            <a:r>
              <a:rPr lang="ru-RU" sz="2400">
                <a:solidFill>
                  <a:srgbClr val="000099"/>
                </a:solidFill>
              </a:rPr>
              <a:t>. Если ВКП представляет собой значение параметра подлинности, то встречный запрос и значение параметра подлинности преобразуются с помощью ОНФ. Результат и встречный запрос передаются проверяющей стороне, причём таким образом, чтобы последняя могла осуществить точно такое же преобразование;</a:t>
            </a: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29379" name="Text Box 3"/>
          <p:cNvSpPr txBox="1">
            <a:spLocks noChangeArrowheads="1"/>
          </p:cNvSpPr>
          <p:nvPr/>
        </p:nvSpPr>
        <p:spPr bwMode="auto">
          <a:xfrm>
            <a:off x="971550" y="984250"/>
            <a:ext cx="7921625" cy="5208349"/>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8775" indent="-358775" algn="l">
              <a:lnSpc>
                <a:spcPct val="95000"/>
              </a:lnSpc>
              <a:spcBef>
                <a:spcPts val="600"/>
              </a:spcBef>
              <a:buClr>
                <a:srgbClr val="FF0066"/>
              </a:buClr>
              <a:buSzPct val="80000"/>
              <a:buFont typeface="Wingdings" pitchFamily="2" charset="2"/>
              <a:buAutoNum type="alphaLcParenR" startAt="2"/>
            </a:pPr>
            <a:r>
              <a:rPr lang="ru-RU" sz="2700" i="1" dirty="0">
                <a:solidFill>
                  <a:srgbClr val="FF0066"/>
                </a:solidFill>
              </a:rPr>
              <a:t>Асимметричный алгоритм</a:t>
            </a:r>
            <a:r>
              <a:rPr lang="ru-RU" sz="2700" dirty="0">
                <a:solidFill>
                  <a:srgbClr val="000099"/>
                </a:solidFill>
              </a:rPr>
              <a:t>. Если ВКП представляет собой закрытый ключ, то встречный запрос подписывается с помощью этого закрытого ключа;</a:t>
            </a:r>
          </a:p>
          <a:p>
            <a:pPr marL="358775" indent="-358775" algn="l">
              <a:lnSpc>
                <a:spcPct val="95000"/>
              </a:lnSpc>
              <a:spcBef>
                <a:spcPts val="600"/>
              </a:spcBef>
              <a:buClr>
                <a:srgbClr val="FF0066"/>
              </a:buClr>
              <a:buSzPct val="80000"/>
              <a:buFont typeface="Wingdings" pitchFamily="2" charset="2"/>
              <a:buAutoNum type="alphaLcParenR" startAt="2"/>
            </a:pPr>
            <a:r>
              <a:rPr lang="ru-RU" sz="2700" i="1" dirty="0">
                <a:solidFill>
                  <a:srgbClr val="FF0066"/>
                </a:solidFill>
              </a:rPr>
              <a:t>Симметричный алгоритм</a:t>
            </a:r>
            <a:r>
              <a:rPr lang="ru-RU" sz="2700" dirty="0">
                <a:solidFill>
                  <a:srgbClr val="000099"/>
                </a:solidFill>
              </a:rPr>
              <a:t>. Если ВКП представляет собой секретный ключ, то встречный запрос шифруется с помощью секретного ключа или защищается с помощью криптографической проверочной суммы, при вычислении которой используемый секретный ключ выступает в роли параметра подлинности.</a:t>
            </a: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Text Box 2"/>
          <p:cNvSpPr txBox="1">
            <a:spLocks noChangeArrowheads="1"/>
          </p:cNvSpPr>
          <p:nvPr/>
        </p:nvSpPr>
        <p:spPr bwMode="auto">
          <a:xfrm>
            <a:off x="927100" y="895350"/>
            <a:ext cx="7993063" cy="535371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pPr>
            <a:r>
              <a:rPr lang="ru-RU" sz="2400" i="1" dirty="0">
                <a:solidFill>
                  <a:srgbClr val="FF0066"/>
                </a:solidFill>
              </a:rPr>
              <a:t>Этот пример приемлем и для аутентификации объекта, и для аутентификации источника данных</a:t>
            </a:r>
            <a:r>
              <a:rPr lang="ru-RU" sz="2400" dirty="0">
                <a:solidFill>
                  <a:srgbClr val="000099"/>
                </a:solidFill>
              </a:rPr>
              <a:t>. При аутентификации источника данных данные или цифровой отпечаток данных могут также преобразовываться с помощью функции </a:t>
            </a:r>
            <a:r>
              <a:rPr lang="en-US" sz="2400" i="1" dirty="0">
                <a:solidFill>
                  <a:srgbClr val="FF0066"/>
                </a:solidFill>
              </a:rPr>
              <a:t>F</a:t>
            </a:r>
            <a:r>
              <a:rPr lang="ru-RU" sz="2400" dirty="0">
                <a:solidFill>
                  <a:srgbClr val="000099"/>
                </a:solidFill>
              </a:rPr>
              <a:t>.</a:t>
            </a:r>
          </a:p>
          <a:p>
            <a:pPr>
              <a:lnSpc>
                <a:spcPts val="3000"/>
              </a:lnSpc>
            </a:pPr>
            <a:r>
              <a:rPr lang="ru-RU" sz="2400" i="1" dirty="0">
                <a:solidFill>
                  <a:srgbClr val="FF0066"/>
                </a:solidFill>
              </a:rPr>
              <a:t>Служба запроса</a:t>
            </a:r>
            <a:r>
              <a:rPr lang="ru-RU" sz="2400" dirty="0">
                <a:solidFill>
                  <a:srgbClr val="000099"/>
                </a:solidFill>
              </a:rPr>
              <a:t> используется для получения интерактивного </a:t>
            </a:r>
            <a:r>
              <a:rPr lang="ru-RU" sz="2400" dirty="0" smtClean="0">
                <a:solidFill>
                  <a:srgbClr val="000099"/>
                </a:solidFill>
              </a:rPr>
              <a:t>СЕРТ|АУ </a:t>
            </a:r>
            <a:r>
              <a:rPr lang="ru-RU" sz="2400" dirty="0">
                <a:solidFill>
                  <a:srgbClr val="000099"/>
                </a:solidFill>
              </a:rPr>
              <a:t>и ВКП. Затем </a:t>
            </a:r>
            <a:r>
              <a:rPr lang="ru-RU" sz="2400" i="1" dirty="0">
                <a:solidFill>
                  <a:srgbClr val="FF0066"/>
                </a:solidFill>
              </a:rPr>
              <a:t>служба формирования</a:t>
            </a:r>
            <a:r>
              <a:rPr lang="ru-RU" sz="2400" dirty="0">
                <a:solidFill>
                  <a:srgbClr val="000099"/>
                </a:solidFill>
              </a:rPr>
              <a:t> генерирует запрос аутентификации. После получения запроса на аутентификацию служба проверки формирует встречный запрос в качестве </a:t>
            </a:r>
            <a:r>
              <a:rPr lang="ru-RU" sz="2400" dirty="0" smtClean="0">
                <a:solidFill>
                  <a:srgbClr val="000099"/>
                </a:solidFill>
              </a:rPr>
              <a:t>ВИАУ </a:t>
            </a:r>
            <a:r>
              <a:rPr lang="ru-RU" sz="2400" dirty="0">
                <a:solidFill>
                  <a:srgbClr val="000099"/>
                </a:solidFill>
              </a:rPr>
              <a:t>для обмена. В дальнейшем служба формирования осуществляет преобразование, используя следующие входные параметры:</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Text Box 2"/>
          <p:cNvSpPr txBox="1">
            <a:spLocks noChangeArrowheads="1"/>
          </p:cNvSpPr>
          <p:nvPr/>
        </p:nvSpPr>
        <p:spPr bwMode="auto">
          <a:xfrm>
            <a:off x="927100" y="2984500"/>
            <a:ext cx="7993063" cy="30226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600" dirty="0">
                <a:solidFill>
                  <a:srgbClr val="000099"/>
                </a:solidFill>
              </a:rPr>
              <a:t>Кроме этого, если </a:t>
            </a:r>
            <a:r>
              <a:rPr lang="ru-RU" sz="2600" i="1" dirty="0">
                <a:solidFill>
                  <a:srgbClr val="FF0066"/>
                </a:solidFill>
              </a:rPr>
              <a:t>ВКП является значением параметра подлинности или секретным контрольным ключом</a:t>
            </a:r>
            <a:r>
              <a:rPr lang="ru-RU" sz="2600" dirty="0">
                <a:solidFill>
                  <a:srgbClr val="000099"/>
                </a:solidFill>
              </a:rPr>
              <a:t>, то </a:t>
            </a:r>
            <a:r>
              <a:rPr lang="ru-RU" sz="2600" i="1" dirty="0">
                <a:solidFill>
                  <a:srgbClr val="FF0066"/>
                </a:solidFill>
              </a:rPr>
              <a:t>служба формирования</a:t>
            </a:r>
            <a:r>
              <a:rPr lang="ru-RU" sz="2600" dirty="0">
                <a:solidFill>
                  <a:srgbClr val="000099"/>
                </a:solidFill>
              </a:rPr>
              <a:t> передаёт этот параметр в зашифрованном виде, причём таком, что только бы конкретная проверяющая сторона могла его расшифровать, и вырабатывает </a:t>
            </a:r>
            <a:r>
              <a:rPr lang="ru-RU" sz="2600" dirty="0" smtClean="0">
                <a:solidFill>
                  <a:srgbClr val="000099"/>
                </a:solidFill>
              </a:rPr>
              <a:t>ВИАУ </a:t>
            </a:r>
            <a:r>
              <a:rPr lang="ru-RU" sz="2600" dirty="0">
                <a:solidFill>
                  <a:srgbClr val="000099"/>
                </a:solidFill>
              </a:rPr>
              <a:t>для обмена (рис</a:t>
            </a:r>
            <a:r>
              <a:rPr lang="ru-RU" sz="2600" dirty="0" smtClean="0">
                <a:solidFill>
                  <a:srgbClr val="000099"/>
                </a:solidFill>
              </a:rPr>
              <a:t>. 3.21).</a:t>
            </a:r>
            <a:endParaRPr lang="ru-RU" sz="2600" dirty="0">
              <a:solidFill>
                <a:srgbClr val="000099"/>
              </a:solidFill>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29379" name="Text Box 3"/>
          <p:cNvSpPr txBox="1">
            <a:spLocks noChangeArrowheads="1"/>
          </p:cNvSpPr>
          <p:nvPr/>
        </p:nvSpPr>
        <p:spPr bwMode="auto">
          <a:xfrm>
            <a:off x="1104900" y="1028700"/>
            <a:ext cx="7788275" cy="179546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58775" indent="-358775" algn="l">
              <a:lnSpc>
                <a:spcPct val="95000"/>
              </a:lnSpc>
              <a:spcBef>
                <a:spcPct val="5000"/>
              </a:spcBef>
              <a:buClr>
                <a:srgbClr val="FF0066"/>
              </a:buClr>
              <a:buSzPct val="80000"/>
              <a:buFont typeface="Wingdings" pitchFamily="2" charset="2"/>
              <a:buChar char="q"/>
            </a:pPr>
            <a:r>
              <a:rPr lang="ru-RU" sz="2400" dirty="0">
                <a:solidFill>
                  <a:srgbClr val="000099"/>
                </a:solidFill>
              </a:rPr>
              <a:t>встречный запрос;</a:t>
            </a:r>
          </a:p>
          <a:p>
            <a:pPr marL="358775" indent="-358775" algn="l">
              <a:lnSpc>
                <a:spcPct val="95000"/>
              </a:lnSpc>
              <a:spcBef>
                <a:spcPct val="5000"/>
              </a:spcBef>
              <a:buClr>
                <a:srgbClr val="FF0066"/>
              </a:buClr>
              <a:buSzPct val="80000"/>
              <a:buFont typeface="Wingdings" pitchFamily="2" charset="2"/>
              <a:buChar char="q"/>
            </a:pPr>
            <a:r>
              <a:rPr lang="ru-RU" sz="2400" dirty="0">
                <a:solidFill>
                  <a:srgbClr val="000099"/>
                </a:solidFill>
              </a:rPr>
              <a:t>ВКП;</a:t>
            </a:r>
          </a:p>
          <a:p>
            <a:pPr marL="358775" indent="-358775" algn="l">
              <a:lnSpc>
                <a:spcPct val="95000"/>
              </a:lnSpc>
              <a:spcBef>
                <a:spcPct val="5000"/>
              </a:spcBef>
              <a:buClr>
                <a:srgbClr val="FF0066"/>
              </a:buClr>
              <a:buSzPct val="80000"/>
              <a:buFont typeface="Wingdings" pitchFamily="2" charset="2"/>
              <a:buChar char="q"/>
            </a:pPr>
            <a:r>
              <a:rPr lang="ru-RU" sz="2400" dirty="0">
                <a:solidFill>
                  <a:srgbClr val="000099"/>
                </a:solidFill>
              </a:rPr>
              <a:t>УИД (дополнительно);</a:t>
            </a:r>
          </a:p>
          <a:p>
            <a:pPr marL="358775" indent="-358775" algn="l">
              <a:lnSpc>
                <a:spcPct val="95000"/>
              </a:lnSpc>
              <a:spcBef>
                <a:spcPct val="5000"/>
              </a:spcBef>
              <a:buClr>
                <a:srgbClr val="FF0066"/>
              </a:buClr>
              <a:buSzPct val="80000"/>
              <a:buFont typeface="Wingdings" pitchFamily="2" charset="2"/>
              <a:buChar char="q"/>
            </a:pPr>
            <a:r>
              <a:rPr lang="ru-RU" sz="2400" dirty="0">
                <a:solidFill>
                  <a:srgbClr val="000099"/>
                </a:solidFill>
              </a:rPr>
              <a:t>цифровой отпечаток (если аутентификация источника данных).</a:t>
            </a: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ext Box 2"/>
          <p:cNvSpPr txBox="1">
            <a:spLocks noChangeArrowheads="1"/>
          </p:cNvSpPr>
          <p:nvPr/>
        </p:nvSpPr>
        <p:spPr bwMode="auto">
          <a:xfrm>
            <a:off x="927100" y="4362450"/>
            <a:ext cx="7921625" cy="194001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2300"/>
              </a:lnSpc>
              <a:spcAft>
                <a:spcPct val="20000"/>
              </a:spcAft>
            </a:pPr>
            <a:r>
              <a:rPr lang="ru-RU" sz="2200" b="1" dirty="0">
                <a:solidFill>
                  <a:srgbClr val="CC0000"/>
                </a:solidFill>
              </a:rPr>
              <a:t>Рис</a:t>
            </a:r>
            <a:r>
              <a:rPr lang="ru-RU" sz="2200" b="1" dirty="0" smtClean="0">
                <a:solidFill>
                  <a:srgbClr val="CC0000"/>
                </a:solidFill>
              </a:rPr>
              <a:t>. 3.21. </a:t>
            </a:r>
            <a:r>
              <a:rPr lang="ru-RU" sz="2200" b="1" dirty="0">
                <a:solidFill>
                  <a:srgbClr val="CC0000"/>
                </a:solidFill>
              </a:rPr>
              <a:t>Способ аутентификации на основе встречного запроса и интерактивного </a:t>
            </a:r>
            <a:r>
              <a:rPr lang="ru-RU" sz="2200" b="1" dirty="0" smtClean="0">
                <a:solidFill>
                  <a:srgbClr val="CC0000"/>
                </a:solidFill>
              </a:rPr>
              <a:t>СЕРТ|АУ</a:t>
            </a:r>
            <a:endParaRPr lang="ru-RU" sz="2200" b="1" dirty="0">
              <a:solidFill>
                <a:srgbClr val="CC0000"/>
              </a:solidFill>
            </a:endParaRPr>
          </a:p>
          <a:p>
            <a:pPr>
              <a:lnSpc>
                <a:spcPts val="2000"/>
              </a:lnSpc>
            </a:pPr>
            <a:r>
              <a:rPr lang="ru-RU" sz="1800" dirty="0">
                <a:solidFill>
                  <a:srgbClr val="FF0066"/>
                </a:solidFill>
              </a:rPr>
              <a:t>(</a:t>
            </a:r>
            <a:r>
              <a:rPr lang="ru-RU" sz="1800" i="1" u="sng" dirty="0">
                <a:solidFill>
                  <a:srgbClr val="FF0066"/>
                </a:solidFill>
              </a:rPr>
              <a:t>Примечание</a:t>
            </a:r>
            <a:r>
              <a:rPr lang="ru-RU" sz="1800" i="1" dirty="0">
                <a:solidFill>
                  <a:srgbClr val="FF0066"/>
                </a:solidFill>
              </a:rPr>
              <a:t>. </a:t>
            </a:r>
            <a:r>
              <a:rPr lang="ru-RU" sz="1800" i="1" dirty="0" smtClean="0">
                <a:solidFill>
                  <a:srgbClr val="FF0066"/>
                </a:solidFill>
              </a:rPr>
              <a:t>СЕРТ|АУ(…) </a:t>
            </a:r>
            <a:r>
              <a:rPr lang="ru-RU" sz="1800" i="1" dirty="0">
                <a:solidFill>
                  <a:srgbClr val="FF0066"/>
                </a:solidFill>
              </a:rPr>
              <a:t>используется для обозначения </a:t>
            </a:r>
            <a:r>
              <a:rPr lang="ru-RU" sz="1800" i="1" dirty="0" smtClean="0">
                <a:solidFill>
                  <a:srgbClr val="FF0066"/>
                </a:solidFill>
              </a:rPr>
              <a:t>СЕРТ|АУ, </a:t>
            </a:r>
            <a:r>
              <a:rPr lang="ru-RU" sz="1800" i="1" dirty="0">
                <a:solidFill>
                  <a:srgbClr val="FF0066"/>
                </a:solidFill>
              </a:rPr>
              <a:t>включающего соответствующие параметры. С(…) используется для обозначения прикладного процесса </a:t>
            </a:r>
            <a:r>
              <a:rPr lang="ru-RU" sz="1800" i="1" dirty="0" smtClean="0">
                <a:solidFill>
                  <a:srgbClr val="FF0066"/>
                </a:solidFill>
              </a:rPr>
              <a:t>СЛКН. </a:t>
            </a:r>
            <a:r>
              <a:rPr lang="ru-RU" sz="1800" i="1" dirty="0">
                <a:solidFill>
                  <a:srgbClr val="FF0066"/>
                </a:solidFill>
              </a:rPr>
              <a:t>Эта служба используется только тогда, когда ВКП является </a:t>
            </a:r>
            <a:r>
              <a:rPr lang="ru-RU" sz="1800" i="1" dirty="0" smtClean="0">
                <a:solidFill>
                  <a:srgbClr val="FF0066"/>
                </a:solidFill>
              </a:rPr>
              <a:t>значением  параметра подлинности</a:t>
            </a:r>
            <a:r>
              <a:rPr lang="ru-RU" sz="1800" i="1" dirty="0">
                <a:solidFill>
                  <a:srgbClr val="FF0066"/>
                </a:solidFill>
              </a:rPr>
              <a:t>.</a:t>
            </a:r>
            <a:r>
              <a:rPr lang="ru-RU" sz="1800" dirty="0">
                <a:solidFill>
                  <a:srgbClr val="FF0066"/>
                </a:solidFill>
              </a:rPr>
              <a:t>)</a:t>
            </a:r>
          </a:p>
        </p:txBody>
      </p:sp>
      <p:sp>
        <p:nvSpPr>
          <p:cNvPr id="246787" name="Rectangle 3"/>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grpSp>
        <p:nvGrpSpPr>
          <p:cNvPr id="267280" name="Group 16"/>
          <p:cNvGrpSpPr>
            <a:grpSpLocks/>
          </p:cNvGrpSpPr>
          <p:nvPr/>
        </p:nvGrpSpPr>
        <p:grpSpPr bwMode="auto">
          <a:xfrm>
            <a:off x="882650" y="673100"/>
            <a:ext cx="8056562" cy="3451225"/>
            <a:chOff x="555" y="514"/>
            <a:chExt cx="5075" cy="2174"/>
          </a:xfrm>
        </p:grpSpPr>
        <p:sp>
          <p:nvSpPr>
            <p:cNvPr id="267273" name="AutoShape 9"/>
            <p:cNvSpPr>
              <a:spLocks/>
            </p:cNvSpPr>
            <p:nvPr/>
          </p:nvSpPr>
          <p:spPr bwMode="auto">
            <a:xfrm>
              <a:off x="697" y="521"/>
              <a:ext cx="1077" cy="428"/>
            </a:xfrm>
            <a:prstGeom prst="borderCallout2">
              <a:avLst>
                <a:gd name="adj1" fmla="val 16824"/>
                <a:gd name="adj2" fmla="val 104458"/>
                <a:gd name="adj3" fmla="val 16824"/>
                <a:gd name="adj4" fmla="val 112722"/>
                <a:gd name="adj5" fmla="val 185514"/>
                <a:gd name="adj6" fmla="val 122565"/>
              </a:avLst>
            </a:prstGeom>
            <a:noFill/>
            <a:ln w="15875">
              <a:solidFill>
                <a:srgbClr val="FF3300"/>
              </a:solidFill>
              <a:prstDash val="dash"/>
              <a:miter lim="800000"/>
              <a:headEnd/>
              <a:tailEnd type="triangle" w="med" len="lg"/>
            </a:ln>
          </p:spPr>
          <p:txBody>
            <a:bodyPr lIns="36000" tIns="36000" rIns="36000" bIns="36000" anchor="ctr" anchorCtr="1">
              <a:spAutoFit/>
            </a:bodyPr>
            <a:lstStyle/>
            <a:p>
              <a:pPr>
                <a:lnSpc>
                  <a:spcPct val="88000"/>
                </a:lnSpc>
              </a:pPr>
              <a:r>
                <a:rPr lang="ru-RU" altLang="zh-CN" sz="2200" b="1" i="1">
                  <a:solidFill>
                    <a:srgbClr val="FF3300"/>
                  </a:solidFill>
                  <a:latin typeface="Arial" charset="0"/>
                  <a:cs typeface="Arial" charset="0"/>
                </a:rPr>
                <a:t>Первая итерация</a:t>
              </a:r>
              <a:endParaRPr lang="ru-RU" sz="2200" b="1">
                <a:solidFill>
                  <a:srgbClr val="FF3300"/>
                </a:solidFill>
                <a:latin typeface="Arial" charset="0"/>
                <a:cs typeface="Arial" charset="0"/>
              </a:endParaRPr>
            </a:p>
          </p:txBody>
        </p:sp>
        <p:grpSp>
          <p:nvGrpSpPr>
            <p:cNvPr id="267278" name="Group 14"/>
            <p:cNvGrpSpPr>
              <a:grpSpLocks/>
            </p:cNvGrpSpPr>
            <p:nvPr/>
          </p:nvGrpSpPr>
          <p:grpSpPr bwMode="auto">
            <a:xfrm>
              <a:off x="555" y="924"/>
              <a:ext cx="5075" cy="1764"/>
              <a:chOff x="555" y="1037"/>
              <a:chExt cx="5075" cy="1764"/>
            </a:xfrm>
          </p:grpSpPr>
          <p:sp>
            <p:nvSpPr>
              <p:cNvPr id="267269" name="AutoShape 5"/>
              <p:cNvSpPr>
                <a:spLocks noChangeArrowheads="1"/>
              </p:cNvSpPr>
              <p:nvPr/>
            </p:nvSpPr>
            <p:spPr bwMode="auto">
              <a:xfrm flipH="1">
                <a:off x="4439" y="1132"/>
                <a:ext cx="936" cy="949"/>
              </a:xfrm>
              <a:prstGeom prst="cube">
                <a:avLst>
                  <a:gd name="adj" fmla="val 25000"/>
                </a:avLst>
              </a:prstGeom>
              <a:solidFill>
                <a:srgbClr val="CCFFCC"/>
              </a:solidFill>
              <a:ln w="28575">
                <a:solidFill>
                  <a:schemeClr val="folHlink"/>
                </a:solidFill>
                <a:miter lim="800000"/>
                <a:headEnd/>
                <a:tailEnd/>
              </a:ln>
            </p:spPr>
            <p:txBody>
              <a:bodyPr/>
              <a:lstStyle/>
              <a:p>
                <a:endParaRPr lang="ru-RU"/>
              </a:p>
            </p:txBody>
          </p:sp>
          <p:sp>
            <p:nvSpPr>
              <p:cNvPr id="267270" name="AutoShape 6"/>
              <p:cNvSpPr>
                <a:spLocks noChangeArrowheads="1"/>
              </p:cNvSpPr>
              <p:nvPr/>
            </p:nvSpPr>
            <p:spPr bwMode="auto">
              <a:xfrm>
                <a:off x="838" y="1132"/>
                <a:ext cx="936" cy="949"/>
              </a:xfrm>
              <a:prstGeom prst="cube">
                <a:avLst>
                  <a:gd name="adj" fmla="val 25000"/>
                </a:avLst>
              </a:prstGeom>
              <a:solidFill>
                <a:srgbClr val="FFDBB7"/>
              </a:solidFill>
              <a:ln w="28575">
                <a:solidFill>
                  <a:schemeClr val="folHlink"/>
                </a:solidFill>
                <a:miter lim="800000"/>
                <a:headEnd/>
                <a:tailEnd/>
              </a:ln>
            </p:spPr>
            <p:txBody>
              <a:bodyPr/>
              <a:lstStyle/>
              <a:p>
                <a:endParaRPr lang="ru-RU"/>
              </a:p>
            </p:txBody>
          </p:sp>
          <p:sp>
            <p:nvSpPr>
              <p:cNvPr id="267271" name="Text Box 7"/>
              <p:cNvSpPr txBox="1">
                <a:spLocks noChangeArrowheads="1"/>
              </p:cNvSpPr>
              <p:nvPr/>
            </p:nvSpPr>
            <p:spPr bwMode="auto">
              <a:xfrm>
                <a:off x="555" y="2198"/>
                <a:ext cx="1503" cy="50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000">
                    <a:solidFill>
                      <a:srgbClr val="009900"/>
                    </a:solidFill>
                  </a:rPr>
                  <a:t>Претендент</a:t>
                </a:r>
              </a:p>
              <a:p>
                <a:pPr>
                  <a:lnSpc>
                    <a:spcPct val="88000"/>
                  </a:lnSpc>
                </a:pPr>
                <a:r>
                  <a:rPr lang="ru-RU" altLang="zh-CN" sz="2000">
                    <a:solidFill>
                      <a:srgbClr val="009900"/>
                    </a:solidFill>
                  </a:rPr>
                  <a:t>(объект аутентификации)</a:t>
                </a:r>
                <a:endParaRPr lang="ru-RU" sz="2000">
                  <a:solidFill>
                    <a:srgbClr val="009900"/>
                  </a:solidFill>
                </a:endParaRPr>
              </a:p>
            </p:txBody>
          </p:sp>
          <p:sp>
            <p:nvSpPr>
              <p:cNvPr id="267272" name="Text Box 8"/>
              <p:cNvSpPr txBox="1">
                <a:spLocks noChangeArrowheads="1"/>
              </p:cNvSpPr>
              <p:nvPr/>
            </p:nvSpPr>
            <p:spPr bwMode="auto">
              <a:xfrm>
                <a:off x="1803" y="1037"/>
                <a:ext cx="2608" cy="34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000" dirty="0">
                    <a:solidFill>
                      <a:srgbClr val="0033CC"/>
                    </a:solidFill>
                    <a:latin typeface="Arial" charset="0"/>
                    <a:cs typeface="Arial" charset="0"/>
                  </a:rPr>
                  <a:t>Запрос аутентификации, встречный запрос</a:t>
                </a:r>
                <a:endParaRPr lang="ru-RU" sz="2000" dirty="0">
                  <a:solidFill>
                    <a:srgbClr val="0033CC"/>
                  </a:solidFill>
                  <a:latin typeface="Arial" charset="0"/>
                  <a:ea typeface="宋体" pitchFamily="2" charset="-122"/>
                  <a:cs typeface="Arial" charset="0"/>
                </a:endParaRPr>
              </a:p>
            </p:txBody>
          </p:sp>
          <p:sp>
            <p:nvSpPr>
              <p:cNvPr id="267274" name="Text Box 10"/>
              <p:cNvSpPr txBox="1">
                <a:spLocks noChangeArrowheads="1"/>
              </p:cNvSpPr>
              <p:nvPr/>
            </p:nvSpPr>
            <p:spPr bwMode="auto">
              <a:xfrm>
                <a:off x="4127" y="2125"/>
                <a:ext cx="1503" cy="67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000">
                    <a:solidFill>
                      <a:srgbClr val="669900"/>
                    </a:solidFill>
                  </a:rPr>
                  <a:t>Проверяющая сторона</a:t>
                </a:r>
              </a:p>
              <a:p>
                <a:pPr>
                  <a:lnSpc>
                    <a:spcPct val="88000"/>
                  </a:lnSpc>
                </a:pPr>
                <a:r>
                  <a:rPr lang="ru-RU" altLang="zh-CN" sz="2000">
                    <a:solidFill>
                      <a:srgbClr val="669900"/>
                    </a:solidFill>
                  </a:rPr>
                  <a:t>(субъект аутентификации)</a:t>
                </a:r>
                <a:endParaRPr lang="ru-RU" sz="2000">
                  <a:solidFill>
                    <a:srgbClr val="669900"/>
                  </a:solidFill>
                </a:endParaRPr>
              </a:p>
            </p:txBody>
          </p:sp>
          <p:sp>
            <p:nvSpPr>
              <p:cNvPr id="267275" name="Line 11"/>
              <p:cNvSpPr>
                <a:spLocks noChangeShapeType="1"/>
              </p:cNvSpPr>
              <p:nvPr/>
            </p:nvSpPr>
            <p:spPr bwMode="auto">
              <a:xfrm>
                <a:off x="1689" y="1480"/>
                <a:ext cx="2835" cy="0"/>
              </a:xfrm>
              <a:prstGeom prst="line">
                <a:avLst/>
              </a:prstGeom>
              <a:noFill/>
              <a:ln w="57150">
                <a:solidFill>
                  <a:srgbClr val="0033CC"/>
                </a:solidFill>
                <a:miter lim="800000"/>
                <a:headEnd/>
                <a:tailEnd type="triangle" w="lg" len="lg"/>
              </a:ln>
              <a:effectLst/>
            </p:spPr>
            <p:txBody>
              <a:bodyPr wrap="none"/>
              <a:lstStyle/>
              <a:p>
                <a:endParaRPr lang="ru-RU"/>
              </a:p>
            </p:txBody>
          </p:sp>
          <p:sp>
            <p:nvSpPr>
              <p:cNvPr id="267276" name="Line 12"/>
              <p:cNvSpPr>
                <a:spLocks noChangeShapeType="1"/>
              </p:cNvSpPr>
              <p:nvPr/>
            </p:nvSpPr>
            <p:spPr bwMode="auto">
              <a:xfrm>
                <a:off x="1689" y="1763"/>
                <a:ext cx="2835" cy="0"/>
              </a:xfrm>
              <a:prstGeom prst="line">
                <a:avLst/>
              </a:prstGeom>
              <a:noFill/>
              <a:ln w="57150">
                <a:solidFill>
                  <a:srgbClr val="0033CC"/>
                </a:solidFill>
                <a:miter lim="800000"/>
                <a:headEnd type="triangle" w="lg" len="lg"/>
                <a:tailEnd type="none" w="lg" len="lg"/>
              </a:ln>
              <a:effectLst/>
            </p:spPr>
            <p:txBody>
              <a:bodyPr wrap="none"/>
              <a:lstStyle/>
              <a:p>
                <a:endParaRPr lang="ru-RU"/>
              </a:p>
            </p:txBody>
          </p:sp>
          <p:sp>
            <p:nvSpPr>
              <p:cNvPr id="267277" name="Text Box 13"/>
              <p:cNvSpPr txBox="1">
                <a:spLocks noChangeArrowheads="1"/>
              </p:cNvSpPr>
              <p:nvPr/>
            </p:nvSpPr>
            <p:spPr bwMode="auto">
              <a:xfrm>
                <a:off x="2058" y="1820"/>
                <a:ext cx="2012" cy="97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1900" i="1" dirty="0" smtClean="0">
                    <a:solidFill>
                      <a:srgbClr val="0033CC"/>
                    </a:solidFill>
                    <a:latin typeface="Arial" charset="0"/>
                    <a:cs typeface="Arial" charset="0"/>
                  </a:rPr>
                  <a:t>СЕРТ|АУ</a:t>
                </a:r>
                <a:r>
                  <a:rPr lang="ru-RU" altLang="zh-CN" sz="1900" dirty="0" smtClean="0">
                    <a:solidFill>
                      <a:srgbClr val="0033CC"/>
                    </a:solidFill>
                    <a:latin typeface="Arial" charset="0"/>
                    <a:cs typeface="Arial" charset="0"/>
                  </a:rPr>
                  <a:t>(УИД</a:t>
                </a:r>
                <a:r>
                  <a:rPr lang="ru-RU" altLang="zh-CN" sz="1900" dirty="0">
                    <a:solidFill>
                      <a:srgbClr val="0033CC"/>
                    </a:solidFill>
                    <a:latin typeface="Arial" charset="0"/>
                    <a:cs typeface="Arial" charset="0"/>
                  </a:rPr>
                  <a:t>, </a:t>
                </a:r>
                <a:r>
                  <a:rPr lang="en-US" altLang="zh-CN" sz="1900" dirty="0">
                    <a:solidFill>
                      <a:srgbClr val="0033CC"/>
                    </a:solidFill>
                    <a:latin typeface="Arial" charset="0"/>
                    <a:ea typeface="宋体" pitchFamily="2" charset="-122"/>
                    <a:cs typeface="Arial" charset="0"/>
                  </a:rPr>
                  <a:t>[</a:t>
                </a:r>
                <a:r>
                  <a:rPr lang="ru-RU" altLang="zh-CN" sz="1900" dirty="0">
                    <a:solidFill>
                      <a:srgbClr val="0033CC"/>
                    </a:solidFill>
                    <a:latin typeface="Arial" charset="0"/>
                    <a:cs typeface="Arial" charset="0"/>
                  </a:rPr>
                  <a:t>метод защиты</a:t>
                </a:r>
                <a:r>
                  <a:rPr lang="en-US" altLang="zh-CN" sz="1900" dirty="0">
                    <a:solidFill>
                      <a:srgbClr val="0033CC"/>
                    </a:solidFill>
                    <a:latin typeface="Arial" charset="0"/>
                    <a:ea typeface="宋体" pitchFamily="2" charset="-122"/>
                    <a:cs typeface="Arial" charset="0"/>
                  </a:rPr>
                  <a:t>]</a:t>
                </a:r>
                <a:r>
                  <a:rPr lang="ru-RU" altLang="zh-CN" sz="1900" dirty="0">
                    <a:solidFill>
                      <a:srgbClr val="0033CC"/>
                    </a:solidFill>
                    <a:latin typeface="Arial" charset="0"/>
                    <a:cs typeface="Arial" charset="0"/>
                  </a:rPr>
                  <a:t>, параметр защиты, …), </a:t>
                </a:r>
                <a:r>
                  <a:rPr lang="en-US" altLang="zh-CN" sz="1900" dirty="0">
                    <a:solidFill>
                      <a:srgbClr val="0033CC"/>
                    </a:solidFill>
                    <a:latin typeface="Arial" charset="0"/>
                    <a:ea typeface="宋体" pitchFamily="2" charset="-122"/>
                    <a:cs typeface="Arial" charset="0"/>
                  </a:rPr>
                  <a:t>[</a:t>
                </a:r>
                <a:r>
                  <a:rPr lang="ru-RU" altLang="zh-CN" sz="1900" i="1" dirty="0">
                    <a:solidFill>
                      <a:srgbClr val="0033CC"/>
                    </a:solidFill>
                    <a:latin typeface="Arial" charset="0"/>
                    <a:cs typeface="Arial" charset="0"/>
                  </a:rPr>
                  <a:t>С</a:t>
                </a:r>
                <a:r>
                  <a:rPr lang="ru-RU" altLang="zh-CN" sz="1900" dirty="0">
                    <a:solidFill>
                      <a:srgbClr val="0033CC"/>
                    </a:solidFill>
                    <a:latin typeface="Arial" charset="0"/>
                    <a:cs typeface="Arial" charset="0"/>
                  </a:rPr>
                  <a:t>(ВКП, …)</a:t>
                </a:r>
                <a:r>
                  <a:rPr lang="en-US" altLang="zh-CN" sz="1900" dirty="0">
                    <a:solidFill>
                      <a:srgbClr val="0033CC"/>
                    </a:solidFill>
                    <a:latin typeface="Arial" charset="0"/>
                    <a:ea typeface="宋体" pitchFamily="2" charset="-122"/>
                    <a:cs typeface="Arial" charset="0"/>
                  </a:rPr>
                  <a:t>],</a:t>
                </a:r>
                <a:endParaRPr lang="ru-RU" altLang="zh-CN" sz="1900" dirty="0">
                  <a:solidFill>
                    <a:srgbClr val="0033CC"/>
                  </a:solidFill>
                  <a:latin typeface="Arial" charset="0"/>
                  <a:cs typeface="Arial" charset="0"/>
                </a:endParaRPr>
              </a:p>
              <a:p>
                <a:pPr>
                  <a:lnSpc>
                    <a:spcPct val="88000"/>
                  </a:lnSpc>
                </a:pPr>
                <a:r>
                  <a:rPr lang="en-US" altLang="zh-CN" sz="1900" i="1" dirty="0">
                    <a:solidFill>
                      <a:srgbClr val="0033CC"/>
                    </a:solidFill>
                    <a:latin typeface="Arial" charset="0"/>
                    <a:ea typeface="宋体" pitchFamily="2" charset="-122"/>
                    <a:cs typeface="Arial" charset="0"/>
                  </a:rPr>
                  <a:t>F</a:t>
                </a:r>
                <a:r>
                  <a:rPr lang="en-US" altLang="zh-CN" sz="1900" dirty="0">
                    <a:solidFill>
                      <a:srgbClr val="0033CC"/>
                    </a:solidFill>
                    <a:latin typeface="Arial" charset="0"/>
                    <a:ea typeface="宋体" pitchFamily="2" charset="-122"/>
                    <a:cs typeface="Arial" charset="0"/>
                  </a:rPr>
                  <a:t>(</a:t>
                </a:r>
                <a:r>
                  <a:rPr lang="ru-RU" altLang="zh-CN" sz="1900" dirty="0">
                    <a:solidFill>
                      <a:srgbClr val="0033CC"/>
                    </a:solidFill>
                    <a:latin typeface="Arial" charset="0"/>
                    <a:cs typeface="Arial" charset="0"/>
                  </a:rPr>
                  <a:t>ВКП, встречный запрос, </a:t>
                </a:r>
                <a:r>
                  <a:rPr lang="en-US" altLang="zh-CN" sz="1900" dirty="0">
                    <a:solidFill>
                      <a:srgbClr val="0033CC"/>
                    </a:solidFill>
                    <a:latin typeface="Arial" charset="0"/>
                    <a:ea typeface="宋体" pitchFamily="2" charset="-122"/>
                    <a:cs typeface="Arial" charset="0"/>
                  </a:rPr>
                  <a:t>[</a:t>
                </a:r>
                <a:r>
                  <a:rPr lang="ru-RU" altLang="zh-CN" sz="1900" dirty="0">
                    <a:solidFill>
                      <a:srgbClr val="0033CC"/>
                    </a:solidFill>
                    <a:latin typeface="Arial" charset="0"/>
                    <a:cs typeface="Arial" charset="0"/>
                  </a:rPr>
                  <a:t>УИД</a:t>
                </a:r>
                <a:r>
                  <a:rPr lang="en-US" altLang="zh-CN" sz="1900" dirty="0">
                    <a:solidFill>
                      <a:srgbClr val="0033CC"/>
                    </a:solidFill>
                    <a:latin typeface="Arial" charset="0"/>
                    <a:ea typeface="宋体" pitchFamily="2" charset="-122"/>
                    <a:cs typeface="Arial" charset="0"/>
                  </a:rPr>
                  <a:t>]</a:t>
                </a:r>
                <a:r>
                  <a:rPr lang="ru-RU" altLang="zh-CN" sz="1900" dirty="0">
                    <a:solidFill>
                      <a:srgbClr val="0033CC"/>
                    </a:solidFill>
                    <a:latin typeface="Arial" charset="0"/>
                    <a:cs typeface="Arial" charset="0"/>
                  </a:rPr>
                  <a:t>,</a:t>
                </a:r>
                <a:r>
                  <a:rPr lang="en-US" altLang="zh-CN" sz="1900" dirty="0">
                    <a:solidFill>
                      <a:srgbClr val="0033CC"/>
                    </a:solidFill>
                    <a:latin typeface="Arial" charset="0"/>
                    <a:ea typeface="宋体" pitchFamily="2" charset="-122"/>
                  </a:rPr>
                  <a:t> </a:t>
                </a:r>
                <a:r>
                  <a:rPr lang="ru-RU" altLang="zh-CN" sz="1900" dirty="0">
                    <a:solidFill>
                      <a:srgbClr val="0033CC"/>
                    </a:solidFill>
                    <a:latin typeface="Arial" charset="0"/>
                    <a:ea typeface="宋体" pitchFamily="2" charset="-122"/>
                  </a:rPr>
                  <a:t>[</a:t>
                </a:r>
                <a:r>
                  <a:rPr lang="ru-RU" altLang="zh-CN" sz="1900" dirty="0">
                    <a:solidFill>
                      <a:srgbClr val="0033CC"/>
                    </a:solidFill>
                    <a:latin typeface="Arial" charset="0"/>
                    <a:cs typeface="Arial" charset="0"/>
                  </a:rPr>
                  <a:t>цифровой отпечаток</a:t>
                </a:r>
                <a:r>
                  <a:rPr lang="ru-RU" altLang="zh-CN" sz="1900" dirty="0">
                    <a:solidFill>
                      <a:srgbClr val="0033CC"/>
                    </a:solidFill>
                    <a:latin typeface="Arial" charset="0"/>
                    <a:ea typeface="宋体" pitchFamily="2" charset="-122"/>
                  </a:rPr>
                  <a:t>]</a:t>
                </a:r>
                <a:r>
                  <a:rPr lang="en-US" altLang="zh-CN" sz="1900" dirty="0">
                    <a:solidFill>
                      <a:srgbClr val="0033CC"/>
                    </a:solidFill>
                    <a:latin typeface="Arial" charset="0"/>
                    <a:ea typeface="宋体" pitchFamily="2" charset="-122"/>
                  </a:rPr>
                  <a:t>)</a:t>
                </a:r>
                <a:endParaRPr lang="ru-RU" sz="1900" dirty="0">
                  <a:solidFill>
                    <a:srgbClr val="0033CC"/>
                  </a:solidFill>
                  <a:latin typeface="Arial" charset="0"/>
                  <a:ea typeface="宋体" pitchFamily="2" charset="-122"/>
                </a:endParaRPr>
              </a:p>
            </p:txBody>
          </p:sp>
        </p:grpSp>
        <p:sp>
          <p:nvSpPr>
            <p:cNvPr id="267279" name="AutoShape 15"/>
            <p:cNvSpPr>
              <a:spLocks/>
            </p:cNvSpPr>
            <p:nvPr/>
          </p:nvSpPr>
          <p:spPr bwMode="auto">
            <a:xfrm>
              <a:off x="4411" y="514"/>
              <a:ext cx="1049" cy="428"/>
            </a:xfrm>
            <a:prstGeom prst="borderCallout2">
              <a:avLst>
                <a:gd name="adj1" fmla="val 16824"/>
                <a:gd name="adj2" fmla="val -4574"/>
                <a:gd name="adj3" fmla="val 16824"/>
                <a:gd name="adj4" fmla="val -13727"/>
                <a:gd name="adj5" fmla="val 249769"/>
                <a:gd name="adj6" fmla="val -26023"/>
              </a:avLst>
            </a:prstGeom>
            <a:noFill/>
            <a:ln w="15875">
              <a:solidFill>
                <a:srgbClr val="FF3300"/>
              </a:solidFill>
              <a:prstDash val="dash"/>
              <a:miter lim="800000"/>
              <a:headEnd/>
              <a:tailEnd type="triangle" w="med" len="lg"/>
            </a:ln>
          </p:spPr>
          <p:txBody>
            <a:bodyPr lIns="36000" tIns="36000" rIns="36000" bIns="36000" anchor="ctr" anchorCtr="1">
              <a:spAutoFit/>
            </a:bodyPr>
            <a:lstStyle/>
            <a:p>
              <a:pPr>
                <a:lnSpc>
                  <a:spcPct val="88000"/>
                </a:lnSpc>
              </a:pPr>
              <a:r>
                <a:rPr lang="ru-RU" altLang="zh-CN" sz="2200" b="1" i="1">
                  <a:solidFill>
                    <a:srgbClr val="FF3300"/>
                  </a:solidFill>
                  <a:latin typeface="Arial" charset="0"/>
                  <a:cs typeface="Arial" charset="0"/>
                </a:rPr>
                <a:t>Вторая итерация</a:t>
              </a:r>
              <a:endParaRPr lang="ru-RU" sz="2200" b="1">
                <a:solidFill>
                  <a:srgbClr val="FF3300"/>
                </a:solidFill>
                <a:latin typeface="Arial" charset="0"/>
                <a:cs typeface="Arial" charset="0"/>
              </a:endParaRPr>
            </a:p>
          </p:txBody>
        </p:sp>
      </p:gr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ext Box 2"/>
          <p:cNvSpPr txBox="1">
            <a:spLocks noChangeArrowheads="1"/>
          </p:cNvSpPr>
          <p:nvPr/>
        </p:nvSpPr>
        <p:spPr bwMode="auto">
          <a:xfrm>
            <a:off x="927100" y="1028700"/>
            <a:ext cx="7993063" cy="520142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600" i="1" dirty="0">
                <a:solidFill>
                  <a:srgbClr val="FF0066"/>
                </a:solidFill>
              </a:rPr>
              <a:t>Служба проверки</a:t>
            </a:r>
            <a:r>
              <a:rPr lang="ru-RU" sz="2600" dirty="0">
                <a:solidFill>
                  <a:srgbClr val="000099"/>
                </a:solidFill>
              </a:rPr>
              <a:t> проверяет </a:t>
            </a:r>
            <a:r>
              <a:rPr lang="ru-RU" sz="2600" dirty="0" smtClean="0">
                <a:solidFill>
                  <a:srgbClr val="000099"/>
                </a:solidFill>
              </a:rPr>
              <a:t>ВИАУ </a:t>
            </a:r>
            <a:r>
              <a:rPr lang="ru-RU" sz="2600" dirty="0">
                <a:solidFill>
                  <a:srgbClr val="000099"/>
                </a:solidFill>
              </a:rPr>
              <a:t>для обмена на предмет её подлинности, используя параметр защиты из </a:t>
            </a:r>
            <a:r>
              <a:rPr lang="ru-RU" sz="2600" dirty="0" smtClean="0">
                <a:solidFill>
                  <a:srgbClr val="000099"/>
                </a:solidFill>
              </a:rPr>
              <a:t>СЕРТ|АУ. </a:t>
            </a:r>
            <a:r>
              <a:rPr lang="ru-RU" sz="2600" dirty="0">
                <a:solidFill>
                  <a:srgbClr val="000099"/>
                </a:solidFill>
              </a:rPr>
              <a:t>Кроме этого, если используется значение параметра подлинности или секретный контрольный ключ, то служба проверки расшифровывает зашифрованное значение параметра подлинности или зашифрованный секретный контрольный ключ, которые она сравнивает с параметром защиты. Также </a:t>
            </a:r>
            <a:r>
              <a:rPr lang="ru-RU" sz="2600" i="1" dirty="0">
                <a:solidFill>
                  <a:srgbClr val="FF0066"/>
                </a:solidFill>
              </a:rPr>
              <a:t>служба проверки</a:t>
            </a:r>
            <a:r>
              <a:rPr lang="ru-RU" sz="2600" dirty="0">
                <a:solidFill>
                  <a:srgbClr val="000099"/>
                </a:solidFill>
              </a:rPr>
              <a:t> проверяет, что встречный запрос совпадает с тем, который был передан.</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784350"/>
            <a:ext cx="8001000" cy="440120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600" dirty="0">
                <a:solidFill>
                  <a:srgbClr val="000099"/>
                </a:solidFill>
              </a:rPr>
              <a:t>В некоторых случаях </a:t>
            </a:r>
            <a:r>
              <a:rPr lang="ru-RU" sz="2600" i="1" dirty="0">
                <a:solidFill>
                  <a:srgbClr val="FF0066"/>
                </a:solidFill>
              </a:rPr>
              <a:t>проверяющая сторона может гарантированно подтвердить подлинность объекта</a:t>
            </a:r>
            <a:r>
              <a:rPr lang="ru-RU" sz="2600" dirty="0">
                <a:solidFill>
                  <a:srgbClr val="000099"/>
                </a:solidFill>
              </a:rPr>
              <a:t>, если только она получит гарантии надёжности уникального свойства такого объекта от нескольких ДТС.</a:t>
            </a:r>
          </a:p>
          <a:p>
            <a:r>
              <a:rPr lang="ru-RU" sz="2600" dirty="0">
                <a:solidFill>
                  <a:srgbClr val="000099"/>
                </a:solidFill>
              </a:rPr>
              <a:t>Когда к процедуре аутентификации привлекаются три или более ДТС, то это позволяет обеспечить защиту от коррупции одной или более ДТС. В некоторых </a:t>
            </a:r>
            <a:r>
              <a:rPr lang="ru-RU" sz="2600" dirty="0" smtClean="0">
                <a:solidFill>
                  <a:srgbClr val="000099"/>
                </a:solidFill>
              </a:rPr>
              <a:t>ПЛБ </a:t>
            </a:r>
            <a:r>
              <a:rPr lang="ru-RU" sz="2600" dirty="0">
                <a:solidFill>
                  <a:srgbClr val="000099"/>
                </a:solidFill>
              </a:rPr>
              <a:t>может использоваться мажоритарный принцип.</a:t>
            </a:r>
          </a:p>
        </p:txBody>
      </p:sp>
      <p:sp>
        <p:nvSpPr>
          <p:cNvPr id="86020" name="Rectangle 4"/>
          <p:cNvSpPr>
            <a:spLocks noChangeArrowheads="1"/>
          </p:cNvSpPr>
          <p:nvPr/>
        </p:nvSpPr>
        <p:spPr bwMode="auto">
          <a:xfrm>
            <a:off x="792163" y="860425"/>
            <a:ext cx="8351837" cy="72707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85000"/>
              </a:lnSpc>
              <a:buClr>
                <a:srgbClr val="FFFF00"/>
              </a:buClr>
              <a:buSzPct val="80000"/>
              <a:buFont typeface="Wingdings" pitchFamily="2" charset="2"/>
              <a:buNone/>
            </a:pPr>
            <a:r>
              <a:rPr lang="ru-RU" b="1" i="1">
                <a:solidFill>
                  <a:srgbClr val="FF3300"/>
                </a:solidFill>
                <a:latin typeface="Arial" charset="0"/>
              </a:rPr>
              <a:t>4.6.1. Принципы моделирования в условиях привлечения ДТС</a:t>
            </a:r>
            <a:endParaRPr lang="en-GB" b="1" i="1">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ChangeArrowheads="1"/>
          </p:cNvSpPr>
          <p:nvPr/>
        </p:nvSpPr>
        <p:spPr bwMode="auto">
          <a:xfrm>
            <a:off x="755650" y="819150"/>
            <a:ext cx="8388350" cy="837152"/>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85000"/>
              </a:lnSpc>
              <a:buClr>
                <a:srgbClr val="FFFF00"/>
              </a:buClr>
              <a:buSzPct val="80000"/>
              <a:buFont typeface="Wingdings" pitchFamily="2" charset="2"/>
              <a:buNone/>
            </a:pPr>
            <a:r>
              <a:rPr lang="en-US" sz="3200" b="1" i="1" dirty="0" smtClean="0">
                <a:solidFill>
                  <a:srgbClr val="FF3300"/>
                </a:solidFill>
                <a:latin typeface="Arial" charset="0"/>
              </a:rPr>
              <a:t>XI. </a:t>
            </a:r>
            <a:r>
              <a:rPr lang="ru-RU" sz="3200" b="1" i="1" dirty="0" smtClean="0">
                <a:solidFill>
                  <a:srgbClr val="FF3300"/>
                </a:solidFill>
                <a:latin typeface="Arial" charset="0"/>
              </a:rPr>
              <a:t>Общая </a:t>
            </a:r>
            <a:r>
              <a:rPr lang="ru-RU" sz="3200" b="1" i="1" dirty="0">
                <a:solidFill>
                  <a:srgbClr val="FF3300"/>
                </a:solidFill>
                <a:latin typeface="Arial" charset="0"/>
              </a:rPr>
              <a:t>структура </a:t>
            </a:r>
            <a:r>
              <a:rPr lang="ru-RU" sz="3200" b="1" i="1" dirty="0" smtClean="0">
                <a:solidFill>
                  <a:srgbClr val="FF3300"/>
                </a:solidFill>
                <a:latin typeface="Arial" charset="0"/>
              </a:rPr>
              <a:t>службы </a:t>
            </a:r>
            <a:r>
              <a:rPr lang="ru-RU" sz="3200" b="1" i="1" dirty="0">
                <a:solidFill>
                  <a:srgbClr val="FF3300"/>
                </a:solidFill>
                <a:latin typeface="Arial" charset="0"/>
              </a:rPr>
              <a:t>аутентификации</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graphicFrame>
        <p:nvGraphicFramePr>
          <p:cNvPr id="269405" name="Group 93"/>
          <p:cNvGraphicFramePr>
            <a:graphicFrameLocks noGrp="1"/>
          </p:cNvGraphicFramePr>
          <p:nvPr/>
        </p:nvGraphicFramePr>
        <p:xfrm>
          <a:off x="971550" y="2259013"/>
          <a:ext cx="7921625" cy="3311526"/>
        </p:xfrm>
        <a:graphic>
          <a:graphicData uri="http://schemas.openxmlformats.org/drawingml/2006/table">
            <a:tbl>
              <a:tblPr>
                <a:effectLst/>
              </a:tblPr>
              <a:tblGrid>
                <a:gridCol w="2714625">
                  <a:extLst>
                    <a:ext uri="{9D8B030D-6E8A-4147-A177-3AD203B41FA5}">
                      <a16:colId xmlns:a16="http://schemas.microsoft.com/office/drawing/2014/main" val="20000"/>
                    </a:ext>
                  </a:extLst>
                </a:gridCol>
                <a:gridCol w="1631950">
                  <a:extLst>
                    <a:ext uri="{9D8B030D-6E8A-4147-A177-3AD203B41FA5}">
                      <a16:colId xmlns:a16="http://schemas.microsoft.com/office/drawing/2014/main" val="20001"/>
                    </a:ext>
                  </a:extLst>
                </a:gridCol>
                <a:gridCol w="3575050">
                  <a:extLst>
                    <a:ext uri="{9D8B030D-6E8A-4147-A177-3AD203B41FA5}">
                      <a16:colId xmlns:a16="http://schemas.microsoft.com/office/drawing/2014/main" val="20002"/>
                    </a:ext>
                  </a:extLst>
                </a:gridCol>
              </a:tblGrid>
              <a:tr h="1354138">
                <a:tc rowSpan="3">
                  <a:txBody>
                    <a:bodyPr/>
                    <a:lstStyle/>
                    <a:p>
                      <a:pPr marL="0" marR="0" lvl="0" indent="0" algn="l"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600" b="0" i="0" u="none" strike="noStrike" cap="none" normalizeH="0" baseline="0" dirty="0" smtClean="0">
                          <a:ln>
                            <a:noFill/>
                          </a:ln>
                          <a:solidFill>
                            <a:srgbClr val="000099"/>
                          </a:solidFill>
                          <a:effectLst>
                            <a:outerShdw dist="38100" dir="2700000" algn="tl">
                              <a:schemeClr val="bg1">
                                <a:lumMod val="75000"/>
                              </a:schemeClr>
                            </a:outerShdw>
                          </a:effectLst>
                          <a:latin typeface="Arial" charset="0"/>
                        </a:rPr>
                        <a:t>Структура службы аутентификации</a:t>
                      </a:r>
                    </a:p>
                  </a:txBody>
                  <a:tcPr marL="54000" marR="54000" marT="54000" marB="54000" horzOverflow="overflow">
                    <a:lnL w="3810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CCFF"/>
                    </a:solidFill>
                  </a:tcPr>
                </a:tc>
                <a:tc rowSpan="2">
                  <a:txBody>
                    <a:bodyPr/>
                    <a:lstStyle/>
                    <a:p>
                      <a:pPr marL="0" marR="0" lvl="0" indent="0" algn="l"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38100" dir="2700000" algn="tl">
                              <a:schemeClr val="bg1">
                                <a:lumMod val="75000"/>
                              </a:schemeClr>
                            </a:outerShdw>
                          </a:effectLst>
                          <a:latin typeface="Arial" charset="0"/>
                        </a:rPr>
                        <a:t>Элемент</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0DAEE"/>
                    </a:solidFill>
                  </a:tcPr>
                </a:tc>
                <a:tc>
                  <a:txBody>
                    <a:bodyPr/>
                    <a:lstStyle/>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000" b="0" i="0" u="sng" strike="noStrike" cap="none" normalizeH="0" baseline="0" dirty="0" smtClean="0">
                          <a:ln>
                            <a:noFill/>
                          </a:ln>
                          <a:solidFill>
                            <a:srgbClr val="000099"/>
                          </a:solidFill>
                          <a:effectLst>
                            <a:outerShdw dist="38100" dir="2700000" algn="tl">
                              <a:schemeClr val="bg1">
                                <a:lumMod val="75000"/>
                              </a:schemeClr>
                            </a:outerShdw>
                          </a:effectLst>
                          <a:latin typeface="Arial" charset="0"/>
                        </a:rPr>
                        <a:t>Объект/субъект</a:t>
                      </a:r>
                      <a:r>
                        <a:rPr kumimoji="0" lang="ru-RU" sz="2000" b="0" i="0" u="none" strike="noStrike" cap="none" normalizeH="0" baseline="0" dirty="0" smtClean="0">
                          <a:ln>
                            <a:noFill/>
                          </a:ln>
                          <a:solidFill>
                            <a:srgbClr val="000099"/>
                          </a:solidFill>
                          <a:effectLst>
                            <a:outerShdw dist="38100" dir="2700000" algn="tl">
                              <a:schemeClr val="bg1">
                                <a:lumMod val="75000"/>
                              </a:schemeClr>
                            </a:outerShdw>
                          </a:effectLst>
                          <a:latin typeface="Arial" charset="0"/>
                        </a:rPr>
                        <a:t>: Претендент, проверяющая сторона, ДТС, взаимодействующая сторона, администратор</a:t>
                      </a: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806450">
                <a:tc vMerge="1">
                  <a:txBody>
                    <a:bodyPr/>
                    <a:lstStyle/>
                    <a:p>
                      <a:endParaRPr lang="ru-RU"/>
                    </a:p>
                  </a:txBody>
                  <a:tcPr/>
                </a:tc>
                <a:tc vMerge="1">
                  <a:txBody>
                    <a:bodyPr/>
                    <a:lstStyle/>
                    <a:p>
                      <a:endParaRPr lang="ru-RU"/>
                    </a:p>
                  </a:txBody>
                  <a:tcPr/>
                </a:tc>
                <a:tc>
                  <a:txBody>
                    <a:bodyPr/>
                    <a:lstStyle/>
                    <a:p>
                      <a:pPr marL="0" marR="0" lvl="0" indent="0" algn="l"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000" b="0" i="0" u="sng" strike="noStrike" cap="none" normalizeH="0" baseline="0" dirty="0" smtClean="0">
                          <a:ln>
                            <a:noFill/>
                          </a:ln>
                          <a:solidFill>
                            <a:srgbClr val="000099"/>
                          </a:solidFill>
                          <a:effectLst>
                            <a:outerShdw dist="38100" dir="2700000" algn="tl">
                              <a:schemeClr val="tx2">
                                <a:lumMod val="60000"/>
                                <a:lumOff val="40000"/>
                              </a:schemeClr>
                            </a:outerShdw>
                          </a:effectLst>
                          <a:latin typeface="Arial" charset="0"/>
                        </a:rPr>
                        <a:t>Информационный объект</a:t>
                      </a:r>
                      <a:r>
                        <a:rPr kumimoji="0" lang="ru-RU" sz="2000" b="0" i="0" u="none" strike="noStrike" cap="none" normalizeH="0" baseline="0" dirty="0" smtClean="0">
                          <a:ln>
                            <a:noFill/>
                          </a:ln>
                          <a:solidFill>
                            <a:srgbClr val="000099"/>
                          </a:solidFill>
                          <a:effectLst>
                            <a:outerShdw dist="38100" dir="2700000" algn="tl">
                              <a:schemeClr val="tx2">
                                <a:lumMod val="60000"/>
                                <a:lumOff val="40000"/>
                              </a:schemeClr>
                            </a:outerShdw>
                          </a:effectLst>
                          <a:latin typeface="Arial" charset="0"/>
                        </a:rPr>
                        <a:t>: ВИАУ</a:t>
                      </a: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FFFDA5"/>
                    </a:solidFill>
                  </a:tcPr>
                </a:tc>
                <a:extLst>
                  <a:ext uri="{0D108BD9-81ED-4DB2-BD59-A6C34878D82A}">
                    <a16:rowId xmlns:a16="http://schemas.microsoft.com/office/drawing/2014/main" val="10001"/>
                  </a:ext>
                </a:extLst>
              </a:tr>
              <a:tr h="1150938">
                <a:tc vMerge="1">
                  <a:txBody>
                    <a:bodyPr/>
                    <a:lstStyle/>
                    <a:p>
                      <a:endParaRPr lang="ru-RU"/>
                    </a:p>
                  </a:txBody>
                  <a:tcPr/>
                </a:tc>
                <a:tc gridSpan="2">
                  <a:txBody>
                    <a:bodyPr/>
                    <a:lstStyle/>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200" b="0" i="0" u="sng" strike="noStrike" cap="none" normalizeH="0" baseline="0" dirty="0" smtClean="0">
                          <a:ln>
                            <a:noFill/>
                          </a:ln>
                          <a:solidFill>
                            <a:srgbClr val="000099"/>
                          </a:solidFill>
                          <a:effectLst>
                            <a:outerShdw dist="38100" dir="2700000" algn="tl">
                              <a:schemeClr val="bg1">
                                <a:lumMod val="75000"/>
                              </a:schemeClr>
                            </a:outerShdw>
                          </a:effectLst>
                          <a:latin typeface="Arial" charset="0"/>
                        </a:rPr>
                        <a:t>Цель объекта</a:t>
                      </a:r>
                      <a:r>
                        <a:rPr kumimoji="0" lang="ru-RU" sz="2200" b="0" i="0" u="none" strike="noStrike" cap="none" normalizeH="0" baseline="0" dirty="0" smtClean="0">
                          <a:ln>
                            <a:noFill/>
                          </a:ln>
                          <a:solidFill>
                            <a:srgbClr val="000099"/>
                          </a:solidFill>
                          <a:effectLst>
                            <a:outerShdw dist="38100" dir="2700000" algn="tl">
                              <a:schemeClr val="bg1">
                                <a:lumMod val="75000"/>
                              </a:schemeClr>
                            </a:outerShdw>
                          </a:effectLst>
                          <a:latin typeface="Arial" charset="0"/>
                        </a:rPr>
                        <a:t>: обеспечить гарантии предъявляемого параметра подлинности объекта</a:t>
                      </a:r>
                    </a:p>
                  </a:txBody>
                  <a:tcPr marL="54000" marR="54000" marT="54000" marB="54000" horzOverflow="overflow">
                    <a:lnL w="3810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CCFFFF"/>
                    </a:solidFill>
                  </a:tcPr>
                </a:tc>
                <a:tc hMerge="1">
                  <a:txBody>
                    <a:bodyPr/>
                    <a:lstStyle/>
                    <a:p>
                      <a:endParaRPr lang="ru-RU"/>
                    </a:p>
                  </a:txBody>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graphicFrame>
        <p:nvGraphicFramePr>
          <p:cNvPr id="271520" name="Group 160"/>
          <p:cNvGraphicFramePr>
            <a:graphicFrameLocks noGrp="1"/>
          </p:cNvGraphicFramePr>
          <p:nvPr/>
        </p:nvGraphicFramePr>
        <p:xfrm>
          <a:off x="971550" y="954088"/>
          <a:ext cx="7921625" cy="5209028"/>
        </p:xfrm>
        <a:graphic>
          <a:graphicData uri="http://schemas.openxmlformats.org/drawingml/2006/table">
            <a:tbl>
              <a:tblPr/>
              <a:tblGrid>
                <a:gridCol w="630238">
                  <a:extLst>
                    <a:ext uri="{9D8B030D-6E8A-4147-A177-3AD203B41FA5}">
                      <a16:colId xmlns:a16="http://schemas.microsoft.com/office/drawing/2014/main" val="20000"/>
                    </a:ext>
                  </a:extLst>
                </a:gridCol>
                <a:gridCol w="3465512">
                  <a:extLst>
                    <a:ext uri="{9D8B030D-6E8A-4147-A177-3AD203B41FA5}">
                      <a16:colId xmlns:a16="http://schemas.microsoft.com/office/drawing/2014/main" val="20001"/>
                    </a:ext>
                  </a:extLst>
                </a:gridCol>
                <a:gridCol w="3825875">
                  <a:extLst>
                    <a:ext uri="{9D8B030D-6E8A-4147-A177-3AD203B41FA5}">
                      <a16:colId xmlns:a16="http://schemas.microsoft.com/office/drawing/2014/main" val="20002"/>
                    </a:ext>
                  </a:extLst>
                </a:gridCol>
              </a:tblGrid>
              <a:tr h="677863">
                <a:tc rowSpan="6">
                  <a:txBody>
                    <a:bodyPr/>
                    <a:lstStyle/>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12700" dir="2700000" algn="tl">
                              <a:srgbClr val="C00000"/>
                            </a:outerShdw>
                          </a:effectLst>
                          <a:latin typeface="Arial" charset="0"/>
                        </a:rPr>
                        <a:t>М</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12700" dir="2700000" algn="tl">
                              <a:srgbClr val="C00000"/>
                            </a:outerShdw>
                          </a:effectLst>
                          <a:latin typeface="Arial" charset="0"/>
                        </a:rPr>
                        <a:t>Е</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12700" dir="2700000" algn="tl">
                              <a:srgbClr val="C00000"/>
                            </a:outerShdw>
                          </a:effectLst>
                          <a:latin typeface="Arial" charset="0"/>
                        </a:rPr>
                        <a:t>Р</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12700" dir="2700000" algn="tl">
                              <a:srgbClr val="C00000"/>
                            </a:outerShdw>
                          </a:effectLst>
                          <a:latin typeface="Arial" charset="0"/>
                        </a:rPr>
                        <a:t>О</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12700" dir="2700000" algn="tl">
                              <a:srgbClr val="C00000"/>
                            </a:outerShdw>
                          </a:effectLst>
                          <a:latin typeface="Arial" charset="0"/>
                        </a:rPr>
                        <a:t>П</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12700" dir="2700000" algn="tl">
                              <a:srgbClr val="C00000"/>
                            </a:outerShdw>
                          </a:effectLst>
                          <a:latin typeface="Arial" charset="0"/>
                        </a:rPr>
                        <a:t>Р</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12700" dir="2700000" algn="tl">
                              <a:srgbClr val="C00000"/>
                            </a:outerShdw>
                          </a:effectLst>
                          <a:latin typeface="Arial" charset="0"/>
                        </a:rPr>
                        <a:t>И</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12700" dir="2700000" algn="tl">
                              <a:srgbClr val="C00000"/>
                            </a:outerShdw>
                          </a:effectLst>
                          <a:latin typeface="Arial" charset="0"/>
                        </a:rPr>
                        <a:t>Я</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12700" dir="2700000" algn="tl">
                              <a:srgbClr val="C00000"/>
                            </a:outerShdw>
                          </a:effectLst>
                          <a:latin typeface="Arial" charset="0"/>
                        </a:rPr>
                        <a:t>Т</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12700" dir="2700000" algn="tl">
                              <a:srgbClr val="C00000"/>
                            </a:outerShdw>
                          </a:effectLst>
                          <a:latin typeface="Arial" charset="0"/>
                        </a:rPr>
                        <a:t>И</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12700" dir="2700000" algn="tl">
                              <a:srgbClr val="C00000"/>
                            </a:outerShdw>
                          </a:effectLst>
                          <a:latin typeface="Arial" charset="0"/>
                        </a:rPr>
                        <a:t>Я</a:t>
                      </a:r>
                    </a:p>
                  </a:txBody>
                  <a:tcPr marL="90000" marR="90000" marT="46800" marB="46800" anchor="ctr" anchorCtr="1" horzOverflow="overflow">
                    <a:lnL w="3810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dirty="0" smtClean="0">
                          <a:ln>
                            <a:noFill/>
                          </a:ln>
                          <a:solidFill>
                            <a:srgbClr val="000099"/>
                          </a:solidFill>
                          <a:effectLst>
                            <a:outerShdw dist="12700" dir="2700000" algn="tl">
                              <a:srgbClr val="C00000"/>
                            </a:outerShdw>
                          </a:effectLst>
                          <a:latin typeface="Arial" charset="0"/>
                        </a:rPr>
                        <a:t>Объект/субъект</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dirty="0" smtClean="0">
                          <a:ln>
                            <a:noFill/>
                          </a:ln>
                          <a:solidFill>
                            <a:srgbClr val="000099"/>
                          </a:solidFill>
                          <a:effectLst>
                            <a:outerShdw dist="12700" dir="2700000" algn="tl">
                              <a:srgbClr val="C00000"/>
                            </a:outerShdw>
                          </a:effectLst>
                          <a:latin typeface="Arial" charset="0"/>
                        </a:rPr>
                        <a:t>Центр безопасности, взаимодействующая сторона, администратор</a:t>
                      </a: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409575">
                <a:tc vMerge="1">
                  <a:txBody>
                    <a:bodyPr/>
                    <a:lstStyle/>
                    <a:p>
                      <a:endParaRPr lang="ru-RU"/>
                    </a:p>
                  </a:txBody>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000099"/>
                          </a:solidFill>
                          <a:effectLst>
                            <a:outerShdw dist="12700" dir="2700000" algn="tl">
                              <a:srgbClr val="C00000"/>
                            </a:outerShdw>
                          </a:effectLst>
                          <a:latin typeface="Arial" charset="0"/>
                        </a:rPr>
                        <a:t>Функция</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FF0FF"/>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endParaRPr kumimoji="0" lang="ru-RU" sz="2200" b="0" i="0" u="none" strike="noStrike" cap="none" normalizeH="0" baseline="0" dirty="0" smtClean="0">
                        <a:ln>
                          <a:noFill/>
                        </a:ln>
                        <a:solidFill>
                          <a:srgbClr val="000099"/>
                        </a:solidFill>
                        <a:effectLst>
                          <a:outerShdw dist="12700" dir="2700000" algn="tl">
                            <a:srgbClr val="C00000"/>
                          </a:outerShdw>
                        </a:effectLst>
                        <a:latin typeface="Arial" charset="0"/>
                      </a:endParaRP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FF0FF"/>
                    </a:solidFill>
                  </a:tcPr>
                </a:tc>
                <a:extLst>
                  <a:ext uri="{0D108BD9-81ED-4DB2-BD59-A6C34878D82A}">
                    <a16:rowId xmlns:a16="http://schemas.microsoft.com/office/drawing/2014/main" val="10001"/>
                  </a:ext>
                </a:extLst>
              </a:tr>
              <a:tr h="677863">
                <a:tc vMerge="1">
                  <a:txBody>
                    <a:bodyPr/>
                    <a:lstStyle/>
                    <a:p>
                      <a:endParaRPr lang="ru-RU"/>
                    </a:p>
                  </a:txBody>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000099"/>
                          </a:solidFill>
                          <a:effectLst>
                            <a:outerShdw dist="12700" dir="2700000" algn="tl">
                              <a:srgbClr val="C00000"/>
                            </a:outerShdw>
                          </a:effectLst>
                          <a:latin typeface="Arial" charset="0"/>
                        </a:rPr>
                        <a:t>Мероприятия, связанные с обеспечением процедуры аутентификации</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0DAEE"/>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dirty="0" smtClean="0">
                          <a:ln>
                            <a:noFill/>
                          </a:ln>
                          <a:solidFill>
                            <a:srgbClr val="000099"/>
                          </a:solidFill>
                          <a:effectLst>
                            <a:outerShdw dist="12700" dir="2700000" algn="tl">
                              <a:srgbClr val="C00000"/>
                            </a:outerShdw>
                          </a:effectLst>
                          <a:latin typeface="Arial" charset="0"/>
                        </a:rPr>
                        <a:t>Инсталляция, изменение ВИАУ, распределение, разблокировка, деинсталляция </a:t>
                      </a: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0DAEE"/>
                    </a:solidFill>
                  </a:tcPr>
                </a:tc>
                <a:extLst>
                  <a:ext uri="{0D108BD9-81ED-4DB2-BD59-A6C34878D82A}">
                    <a16:rowId xmlns:a16="http://schemas.microsoft.com/office/drawing/2014/main" val="10002"/>
                  </a:ext>
                </a:extLst>
              </a:tr>
              <a:tr h="677863">
                <a:tc vMerge="1">
                  <a:txBody>
                    <a:bodyPr/>
                    <a:lstStyle/>
                    <a:p>
                      <a:endParaRPr lang="ru-RU"/>
                    </a:p>
                  </a:txBody>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000099"/>
                          </a:solidFill>
                          <a:effectLst>
                            <a:outerShdw dist="12700" dir="2700000" algn="tl">
                              <a:srgbClr val="C00000"/>
                            </a:outerShdw>
                          </a:effectLst>
                          <a:latin typeface="Arial" charset="0"/>
                        </a:rPr>
                        <a:t>Объект/субъект</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FFDEC9"/>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dirty="0" smtClean="0">
                          <a:ln>
                            <a:noFill/>
                          </a:ln>
                          <a:solidFill>
                            <a:srgbClr val="000099"/>
                          </a:solidFill>
                          <a:effectLst>
                            <a:outerShdw dist="12700" dir="2700000" algn="tl">
                              <a:srgbClr val="C00000"/>
                            </a:outerShdw>
                          </a:effectLst>
                          <a:latin typeface="Arial" charset="0"/>
                        </a:rPr>
                        <a:t>Претендент, проверяющая сторона, ДТС</a:t>
                      </a: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FFDEC9"/>
                    </a:solidFill>
                  </a:tcPr>
                </a:tc>
                <a:extLst>
                  <a:ext uri="{0D108BD9-81ED-4DB2-BD59-A6C34878D82A}">
                    <a16:rowId xmlns:a16="http://schemas.microsoft.com/office/drawing/2014/main" val="10003"/>
                  </a:ext>
                </a:extLst>
              </a:tr>
              <a:tr h="444500">
                <a:tc vMerge="1">
                  <a:txBody>
                    <a:bodyPr/>
                    <a:lstStyle/>
                    <a:p>
                      <a:endParaRPr lang="ru-RU"/>
                    </a:p>
                  </a:txBody>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000099"/>
                          </a:solidFill>
                          <a:effectLst>
                            <a:outerShdw dist="12700" dir="2700000" algn="tl">
                              <a:srgbClr val="C00000"/>
                            </a:outerShdw>
                          </a:effectLst>
                          <a:latin typeface="Arial" charset="0"/>
                        </a:rPr>
                        <a:t>Функция</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9FEE6"/>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endParaRPr kumimoji="0" lang="ru-RU" sz="2200" b="0" i="0" u="none" strike="noStrike" cap="none" normalizeH="0" baseline="0" dirty="0" smtClean="0">
                        <a:ln>
                          <a:noFill/>
                        </a:ln>
                        <a:solidFill>
                          <a:srgbClr val="000099"/>
                        </a:solidFill>
                        <a:effectLst>
                          <a:outerShdw dist="12700" dir="2700000" algn="tl">
                            <a:srgbClr val="C00000"/>
                          </a:outerShdw>
                        </a:effectLst>
                        <a:latin typeface="Arial" charset="0"/>
                      </a:endParaRP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9FEE6"/>
                    </a:solidFill>
                  </a:tcPr>
                </a:tc>
                <a:extLst>
                  <a:ext uri="{0D108BD9-81ED-4DB2-BD59-A6C34878D82A}">
                    <a16:rowId xmlns:a16="http://schemas.microsoft.com/office/drawing/2014/main" val="10004"/>
                  </a:ext>
                </a:extLst>
              </a:tr>
              <a:tr h="677863">
                <a:tc vMerge="1">
                  <a:txBody>
                    <a:bodyPr/>
                    <a:lstStyle/>
                    <a:p>
                      <a:endParaRPr lang="ru-RU"/>
                    </a:p>
                  </a:txBody>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000099"/>
                          </a:solidFill>
                          <a:effectLst>
                            <a:outerShdw dist="12700" dir="2700000" algn="tl">
                              <a:srgbClr val="C00000"/>
                            </a:outerShdw>
                          </a:effectLst>
                          <a:latin typeface="Arial" charset="0"/>
                        </a:rPr>
                        <a:t>Мероприятия, функционально связанные с процедурой аутентификации</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FDA5"/>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dirty="0" smtClean="0">
                          <a:ln>
                            <a:noFill/>
                          </a:ln>
                          <a:solidFill>
                            <a:srgbClr val="000099"/>
                          </a:solidFill>
                          <a:effectLst>
                            <a:outerShdw dist="12700" dir="2700000" algn="tl">
                              <a:srgbClr val="C00000"/>
                            </a:outerShdw>
                          </a:effectLst>
                          <a:latin typeface="Arial" charset="0"/>
                        </a:rPr>
                        <a:t>Запрос, формирование, проверка, формирование и проверка</a:t>
                      </a: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FDA5"/>
                    </a:solidFill>
                  </a:tcPr>
                </a:tc>
                <a:extLst>
                  <a:ext uri="{0D108BD9-81ED-4DB2-BD59-A6C34878D82A}">
                    <a16:rowId xmlns:a16="http://schemas.microsoft.com/office/drawing/2014/main" val="10005"/>
                  </a:ext>
                </a:extLst>
              </a:tr>
            </a:tbl>
          </a:graphicData>
        </a:graphic>
      </p:graphicFrame>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graphicFrame>
        <p:nvGraphicFramePr>
          <p:cNvPr id="272443" name="Group 59"/>
          <p:cNvGraphicFramePr>
            <a:graphicFrameLocks noGrp="1"/>
          </p:cNvGraphicFramePr>
          <p:nvPr/>
        </p:nvGraphicFramePr>
        <p:xfrm>
          <a:off x="971550" y="850900"/>
          <a:ext cx="7921625" cy="5494501"/>
        </p:xfrm>
        <a:graphic>
          <a:graphicData uri="http://schemas.openxmlformats.org/drawingml/2006/table">
            <a:tbl>
              <a:tblPr>
                <a:effectLst/>
              </a:tblPr>
              <a:tblGrid>
                <a:gridCol w="630238">
                  <a:extLst>
                    <a:ext uri="{9D8B030D-6E8A-4147-A177-3AD203B41FA5}">
                      <a16:colId xmlns:a16="http://schemas.microsoft.com/office/drawing/2014/main" val="20000"/>
                    </a:ext>
                  </a:extLst>
                </a:gridCol>
                <a:gridCol w="2700337">
                  <a:extLst>
                    <a:ext uri="{9D8B030D-6E8A-4147-A177-3AD203B41FA5}">
                      <a16:colId xmlns:a16="http://schemas.microsoft.com/office/drawing/2014/main" val="20001"/>
                    </a:ext>
                  </a:extLst>
                </a:gridCol>
                <a:gridCol w="4591050">
                  <a:extLst>
                    <a:ext uri="{9D8B030D-6E8A-4147-A177-3AD203B41FA5}">
                      <a16:colId xmlns:a16="http://schemas.microsoft.com/office/drawing/2014/main" val="20002"/>
                    </a:ext>
                  </a:extLst>
                </a:gridCol>
              </a:tblGrid>
              <a:tr h="1087438">
                <a:tc rowSpan="3">
                  <a:txBody>
                    <a:bodyPr/>
                    <a:lstStyle/>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12700" dir="2700000" algn="ctr" rotWithShape="0">
                              <a:srgbClr val="C00000"/>
                            </a:outerShdw>
                          </a:effectLst>
                          <a:latin typeface="Arial" charset="0"/>
                        </a:rPr>
                        <a:t>И</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12700" dir="2700000" algn="ctr" rotWithShape="0">
                              <a:srgbClr val="C00000"/>
                            </a:outerShdw>
                          </a:effectLst>
                          <a:latin typeface="Arial" charset="0"/>
                        </a:rPr>
                        <a:t>Н</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12700" dir="2700000" algn="ctr" rotWithShape="0">
                              <a:srgbClr val="C00000"/>
                            </a:outerShdw>
                          </a:effectLst>
                          <a:latin typeface="Arial" charset="0"/>
                        </a:rPr>
                        <a:t>Ф</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12700" dir="2700000" algn="ctr" rotWithShape="0">
                              <a:srgbClr val="C00000"/>
                            </a:outerShdw>
                          </a:effectLst>
                          <a:latin typeface="Arial" charset="0"/>
                        </a:rPr>
                        <a:t>О</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12700" dir="2700000" algn="ctr" rotWithShape="0">
                              <a:srgbClr val="C00000"/>
                            </a:outerShdw>
                          </a:effectLst>
                          <a:latin typeface="Arial" charset="0"/>
                        </a:rPr>
                        <a:t>Р</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12700" dir="2700000" algn="ctr" rotWithShape="0">
                              <a:srgbClr val="C00000"/>
                            </a:outerShdw>
                          </a:effectLst>
                          <a:latin typeface="Arial" charset="0"/>
                        </a:rPr>
                        <a:t>М</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12700" dir="2700000" algn="ctr" rotWithShape="0">
                              <a:srgbClr val="C00000"/>
                            </a:outerShdw>
                          </a:effectLst>
                          <a:latin typeface="Arial" charset="0"/>
                        </a:rPr>
                        <a:t>А</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12700" dir="2700000" algn="ctr" rotWithShape="0">
                              <a:srgbClr val="C00000"/>
                            </a:outerShdw>
                          </a:effectLst>
                          <a:latin typeface="Arial" charset="0"/>
                        </a:rPr>
                        <a:t>Ц</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12700" dir="2700000" algn="ctr" rotWithShape="0">
                              <a:srgbClr val="C00000"/>
                            </a:outerShdw>
                          </a:effectLst>
                          <a:latin typeface="Arial" charset="0"/>
                        </a:rPr>
                        <a:t>И</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dist="12700" dir="2700000" algn="ctr" rotWithShape="0">
                              <a:srgbClr val="C00000"/>
                            </a:outerShdw>
                          </a:effectLst>
                          <a:latin typeface="Arial" charset="0"/>
                        </a:rPr>
                        <a:t>Я</a:t>
                      </a:r>
                    </a:p>
                  </a:txBody>
                  <a:tcPr marL="90000" marR="90000" marT="46800" marB="46800" anchor="ctr" anchorCtr="1" horzOverflow="overflow">
                    <a:lnL w="3810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dirty="0" smtClean="0">
                          <a:ln>
                            <a:noFill/>
                          </a:ln>
                          <a:solidFill>
                            <a:srgbClr val="000099"/>
                          </a:solidFill>
                          <a:effectLst>
                            <a:outerShdw dist="12700" dir="2700000" algn="ctr" rotWithShape="0">
                              <a:srgbClr val="C00000"/>
                            </a:outerShdw>
                          </a:effectLst>
                          <a:latin typeface="Arial" charset="0"/>
                        </a:rPr>
                        <a:t>Элемент входных/выходных данных, определяемый Центром безопасности сетевого сегмента</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FFDDD5"/>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dirty="0" smtClean="0">
                          <a:ln>
                            <a:noFill/>
                          </a:ln>
                          <a:solidFill>
                            <a:srgbClr val="000099"/>
                          </a:solidFill>
                          <a:effectLst>
                            <a:outerShdw dist="12700" dir="2700000" algn="ctr" rotWithShape="0">
                              <a:srgbClr val="C00000"/>
                            </a:outerShdw>
                          </a:effectLst>
                          <a:latin typeface="Arial" charset="0"/>
                        </a:rPr>
                        <a:t>Предъявляемая информация, например, пароль, ключи, использование протокола, таблица встречных запросов и ответов, квитирование или удаление, независимые СЕРТ|АУ, информация о состоянии процедуры аутентификации, ВИАУ</a:t>
                      </a: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FFDDD5"/>
                    </a:solidFill>
                  </a:tcPr>
                </a:tc>
                <a:extLst>
                  <a:ext uri="{0D108BD9-81ED-4DB2-BD59-A6C34878D82A}">
                    <a16:rowId xmlns:a16="http://schemas.microsoft.com/office/drawing/2014/main" val="10000"/>
                  </a:ext>
                </a:extLst>
              </a:tr>
              <a:tr h="1355725">
                <a:tc vMerge="1">
                  <a:txBody>
                    <a:bodyPr/>
                    <a:lstStyle/>
                    <a:p>
                      <a:endParaRPr lang="ru-RU"/>
                    </a:p>
                  </a:txBody>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000099"/>
                          </a:solidFill>
                          <a:effectLst>
                            <a:outerShdw dist="12700" dir="2700000" algn="ctr" rotWithShape="0">
                              <a:srgbClr val="C00000"/>
                            </a:outerShdw>
                          </a:effectLst>
                          <a:latin typeface="Arial" charset="0"/>
                        </a:rPr>
                        <a:t>Тип информации, используемой в процедуре аутентификации</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9FEE6"/>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dirty="0" smtClean="0">
                          <a:ln>
                            <a:noFill/>
                          </a:ln>
                          <a:solidFill>
                            <a:srgbClr val="000099"/>
                          </a:solidFill>
                          <a:effectLst>
                            <a:outerShdw dist="12700" dir="2700000" algn="ctr" rotWithShape="0">
                              <a:srgbClr val="C00000"/>
                            </a:outerShdw>
                          </a:effectLst>
                          <a:latin typeface="Arial" charset="0"/>
                        </a:rPr>
                        <a:t>Предъявляемая ВИАУ</a:t>
                      </a:r>
                    </a:p>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dirty="0" smtClean="0">
                          <a:ln>
                            <a:noFill/>
                          </a:ln>
                          <a:solidFill>
                            <a:srgbClr val="000099"/>
                          </a:solidFill>
                          <a:effectLst>
                            <a:outerShdw dist="12700" dir="2700000" algn="ctr" rotWithShape="0">
                              <a:srgbClr val="C00000"/>
                            </a:outerShdw>
                          </a:effectLst>
                          <a:latin typeface="Arial" charset="0"/>
                        </a:rPr>
                        <a:t>ВИАУ для обмена</a:t>
                      </a:r>
                    </a:p>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dirty="0" smtClean="0">
                          <a:ln>
                            <a:noFill/>
                          </a:ln>
                          <a:solidFill>
                            <a:srgbClr val="000099"/>
                          </a:solidFill>
                          <a:effectLst>
                            <a:outerShdw dist="12700" dir="2700000" algn="ctr" rotWithShape="0">
                              <a:srgbClr val="C00000"/>
                            </a:outerShdw>
                          </a:effectLst>
                          <a:latin typeface="Arial" charset="0"/>
                        </a:rPr>
                        <a:t>Проверяемая ВИАУ </a:t>
                      </a: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9FEE6"/>
                    </a:solidFill>
                  </a:tcPr>
                </a:tc>
                <a:extLst>
                  <a:ext uri="{0D108BD9-81ED-4DB2-BD59-A6C34878D82A}">
                    <a16:rowId xmlns:a16="http://schemas.microsoft.com/office/drawing/2014/main" val="10001"/>
                  </a:ext>
                </a:extLst>
              </a:tr>
              <a:tr h="1122363">
                <a:tc vMerge="1">
                  <a:txBody>
                    <a:bodyPr/>
                    <a:lstStyle/>
                    <a:p>
                      <a:endParaRPr lang="ru-RU"/>
                    </a:p>
                  </a:txBody>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000099"/>
                          </a:solidFill>
                          <a:effectLst>
                            <a:outerShdw dist="12700" dir="2700000" algn="ctr" rotWithShape="0">
                              <a:srgbClr val="C00000"/>
                            </a:outerShdw>
                          </a:effectLst>
                          <a:latin typeface="Arial" charset="0"/>
                        </a:rPr>
                        <a:t>Контрольная информация</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dirty="0" smtClean="0">
                          <a:ln>
                            <a:noFill/>
                          </a:ln>
                          <a:solidFill>
                            <a:srgbClr val="000099"/>
                          </a:solidFill>
                          <a:effectLst>
                            <a:outerShdw dist="12700" dir="2700000" algn="ctr" rotWithShape="0">
                              <a:srgbClr val="C00000"/>
                            </a:outerShdw>
                          </a:effectLst>
                          <a:latin typeface="Arial" charset="0"/>
                        </a:rPr>
                        <a:t>Параметр подлинности (достоверность)</a:t>
                      </a:r>
                    </a:p>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dirty="0" smtClean="0">
                          <a:ln>
                            <a:noFill/>
                          </a:ln>
                          <a:solidFill>
                            <a:srgbClr val="000099"/>
                          </a:solidFill>
                          <a:effectLst>
                            <a:outerShdw dist="12700" dir="2700000" algn="ctr" rotWithShape="0">
                              <a:srgbClr val="C00000"/>
                            </a:outerShdw>
                          </a:effectLst>
                          <a:latin typeface="Arial" charset="0"/>
                        </a:rPr>
                        <a:t>Информация о состоянии процедуры аутентификации</a:t>
                      </a:r>
                      <a:r>
                        <a:rPr kumimoji="0" lang="ru-RU" sz="2200" b="0" i="0" u="none" strike="noStrike" cap="none" normalizeH="0" baseline="0" dirty="0" smtClean="0">
                          <a:ln>
                            <a:noFill/>
                          </a:ln>
                          <a:solidFill>
                            <a:schemeClr val="tx1"/>
                          </a:solidFill>
                          <a:effectLst>
                            <a:outerShdw dist="12700" dir="2700000" algn="ctr" rotWithShape="0">
                              <a:srgbClr val="C00000"/>
                            </a:outerShdw>
                          </a:effectLst>
                          <a:latin typeface="Arial" charset="0"/>
                        </a:rPr>
                        <a:t> </a:t>
                      </a: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314450"/>
            <a:ext cx="8001000" cy="27432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000">
                <a:solidFill>
                  <a:srgbClr val="000099"/>
                </a:solidFill>
              </a:rPr>
              <a:t>В дальнейшем рассматривается только </a:t>
            </a:r>
            <a:r>
              <a:rPr lang="ru-RU" sz="3000" i="1">
                <a:solidFill>
                  <a:srgbClr val="FF0066"/>
                </a:solidFill>
              </a:rPr>
              <a:t>простейший случай</a:t>
            </a:r>
            <a:r>
              <a:rPr lang="ru-RU" sz="3000">
                <a:solidFill>
                  <a:srgbClr val="000099"/>
                </a:solidFill>
              </a:rPr>
              <a:t>, когда в процедуре аутентификации участвует одна ДТС.</a:t>
            </a:r>
          </a:p>
          <a:p>
            <a:r>
              <a:rPr lang="ru-RU" sz="3000">
                <a:solidFill>
                  <a:srgbClr val="000099"/>
                </a:solidFill>
              </a:rPr>
              <a:t>Взаимосвязи между претендентом, проверяющей стороной и одной ДТС могут быть смоделированы на основе:</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71550" y="4238625"/>
            <a:ext cx="7921625" cy="137160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60363" indent="-360363" algn="l">
              <a:lnSpc>
                <a:spcPts val="3500"/>
              </a:lnSpc>
              <a:spcBef>
                <a:spcPts val="300"/>
              </a:spcBef>
              <a:buClr>
                <a:srgbClr val="FF0066"/>
              </a:buClr>
              <a:buSzPct val="80000"/>
              <a:buFont typeface="Wingdings" pitchFamily="2" charset="2"/>
              <a:buChar char="q"/>
            </a:pPr>
            <a:r>
              <a:rPr lang="ru-RU">
                <a:solidFill>
                  <a:srgbClr val="000099"/>
                </a:solidFill>
              </a:rPr>
              <a:t>фаз распределения, получения, доставки и проверки;</a:t>
            </a:r>
          </a:p>
          <a:p>
            <a:pPr marL="360363" indent="-360363" algn="l">
              <a:lnSpc>
                <a:spcPts val="3500"/>
              </a:lnSpc>
              <a:spcBef>
                <a:spcPts val="300"/>
              </a:spcBef>
              <a:buClr>
                <a:srgbClr val="FF0066"/>
              </a:buClr>
              <a:buSzPct val="80000"/>
              <a:buFont typeface="Wingdings" pitchFamily="2" charset="2"/>
              <a:buChar char="q"/>
            </a:pPr>
            <a:r>
              <a:rPr lang="ru-RU">
                <a:solidFill>
                  <a:srgbClr val="000099"/>
                </a:solidFill>
              </a:rPr>
              <a:t>знания исходной информации.</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ext Box 2"/>
          <p:cNvSpPr txBox="1">
            <a:spLocks noChangeArrowheads="1"/>
          </p:cNvSpPr>
          <p:nvPr/>
        </p:nvSpPr>
        <p:spPr bwMode="auto">
          <a:xfrm>
            <a:off x="971550" y="1808163"/>
            <a:ext cx="7921625" cy="14382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pPr>
            <a:r>
              <a:rPr lang="ru-RU" sz="3000">
                <a:solidFill>
                  <a:srgbClr val="000099"/>
                </a:solidFill>
              </a:rPr>
              <a:t>Следующие фазы определяют взаимодействие между различными сторонами:</a:t>
            </a:r>
          </a:p>
        </p:txBody>
      </p:sp>
      <p:sp>
        <p:nvSpPr>
          <p:cNvPr id="282627" name="Rectangle 3"/>
          <p:cNvSpPr>
            <a:spLocks noChangeArrowheads="1"/>
          </p:cNvSpPr>
          <p:nvPr/>
        </p:nvSpPr>
        <p:spPr bwMode="auto">
          <a:xfrm>
            <a:off x="755650" y="963613"/>
            <a:ext cx="8388350" cy="360099"/>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spcBef>
                <a:spcPct val="20000"/>
              </a:spcBef>
              <a:buClr>
                <a:srgbClr val="FFFF00"/>
              </a:buClr>
              <a:buSzPct val="80000"/>
              <a:buFont typeface="Wingdings" pitchFamily="2" charset="2"/>
              <a:buNone/>
            </a:pPr>
            <a:r>
              <a:rPr lang="ru-RU" sz="2600" b="1" i="1" dirty="0">
                <a:solidFill>
                  <a:srgbClr val="FF3300"/>
                </a:solidFill>
                <a:latin typeface="Arial" charset="0"/>
              </a:rPr>
              <a:t>4.6.1.1. Фазовая модель (на основе фаз)</a:t>
            </a:r>
            <a:endParaRPr lang="en-GB" sz="2600" b="1" i="1" dirty="0">
              <a:solidFill>
                <a:srgbClr val="FF3300"/>
              </a:solidFill>
              <a:latin typeface="Arial" charset="0"/>
            </a:endParaRPr>
          </a:p>
        </p:txBody>
      </p:sp>
      <p:sp>
        <p:nvSpPr>
          <p:cNvPr id="282628" name="Rectangle 4"/>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3384550"/>
            <a:ext cx="7921625" cy="270510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60363" indent="-360363" algn="l">
              <a:lnSpc>
                <a:spcPts val="3500"/>
              </a:lnSpc>
              <a:spcBef>
                <a:spcPts val="300"/>
              </a:spcBef>
              <a:buClr>
                <a:srgbClr val="FF0066"/>
              </a:buClr>
              <a:buSzPct val="80000"/>
              <a:buFont typeface="Wingdings" pitchFamily="2" charset="2"/>
              <a:buChar char="q"/>
            </a:pPr>
            <a:r>
              <a:rPr lang="ru-RU">
                <a:solidFill>
                  <a:srgbClr val="000099"/>
                </a:solidFill>
              </a:rPr>
              <a:t>фаза распределения приемлема между претендентом, проверяющей стороной и ДТС;</a:t>
            </a:r>
          </a:p>
          <a:p>
            <a:pPr marL="360363" indent="-360363" algn="l">
              <a:lnSpc>
                <a:spcPts val="3500"/>
              </a:lnSpc>
              <a:spcBef>
                <a:spcPts val="300"/>
              </a:spcBef>
              <a:buClr>
                <a:srgbClr val="FF0066"/>
              </a:buClr>
              <a:buSzPct val="80000"/>
              <a:buFont typeface="Wingdings" pitchFamily="2" charset="2"/>
              <a:buChar char="q"/>
            </a:pPr>
            <a:r>
              <a:rPr lang="ru-RU">
                <a:solidFill>
                  <a:srgbClr val="000099"/>
                </a:solidFill>
              </a:rPr>
              <a:t>фаза получения (приобретения) приемлема между претендентом и ДТС или проверяющей стороной и ДТС.</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Text Box 3"/>
          <p:cNvSpPr txBox="1">
            <a:spLocks noChangeArrowheads="1"/>
          </p:cNvSpPr>
          <p:nvPr/>
        </p:nvSpPr>
        <p:spPr bwMode="auto">
          <a:xfrm>
            <a:off x="927100" y="1295400"/>
            <a:ext cx="8001000" cy="2347912"/>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57200" indent="-457200" algn="l">
              <a:lnSpc>
                <a:spcPct val="90000"/>
              </a:lnSpc>
              <a:spcBef>
                <a:spcPct val="10000"/>
              </a:spcBef>
              <a:buClr>
                <a:srgbClr val="FF0066"/>
              </a:buClr>
              <a:buSzPct val="80000"/>
              <a:buFont typeface="Wingdings" pitchFamily="2" charset="2"/>
              <a:buChar char="q"/>
            </a:pPr>
            <a:r>
              <a:rPr lang="ru-RU" dirty="0">
                <a:solidFill>
                  <a:srgbClr val="000099"/>
                </a:solidFill>
              </a:rPr>
              <a:t>фаза доставки приемлема между любой парой участвующих сторон: претендентом, проверяющей стороной и ДТС;</a:t>
            </a:r>
          </a:p>
          <a:p>
            <a:pPr marL="457200" indent="-457200" algn="l">
              <a:lnSpc>
                <a:spcPct val="90000"/>
              </a:lnSpc>
              <a:spcBef>
                <a:spcPct val="10000"/>
              </a:spcBef>
              <a:buClr>
                <a:srgbClr val="FF0066"/>
              </a:buClr>
              <a:buSzPct val="80000"/>
              <a:buFont typeface="Wingdings" pitchFamily="2" charset="2"/>
              <a:buChar char="q"/>
            </a:pPr>
            <a:r>
              <a:rPr lang="ru-RU" dirty="0">
                <a:solidFill>
                  <a:srgbClr val="000099"/>
                </a:solidFill>
              </a:rPr>
              <a:t>фаза проверки приемлема между проверяющей стороной и ДТС.</a:t>
            </a:r>
          </a:p>
        </p:txBody>
      </p:sp>
      <p:sp>
        <p:nvSpPr>
          <p:cNvPr id="229380" name="Rectangle 4"/>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82626" name="Text Box 2"/>
          <p:cNvSpPr txBox="1">
            <a:spLocks noChangeArrowheads="1"/>
          </p:cNvSpPr>
          <p:nvPr/>
        </p:nvSpPr>
        <p:spPr bwMode="auto">
          <a:xfrm>
            <a:off x="971550" y="3784600"/>
            <a:ext cx="7921625" cy="20447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pPr>
            <a:r>
              <a:rPr lang="ru-RU" sz="3200" i="1" dirty="0">
                <a:solidFill>
                  <a:srgbClr val="FF0066"/>
                </a:solidFill>
              </a:rPr>
              <a:t>Фазы получения, доставки и проверки</a:t>
            </a:r>
            <a:r>
              <a:rPr lang="ru-RU" sz="3200" dirty="0">
                <a:solidFill>
                  <a:srgbClr val="000099"/>
                </a:solidFill>
              </a:rPr>
              <a:t> могут использовать способ аутентификации одного из классов, представленных в §4.1.</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0" name="Rectangle 4"/>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82626" name="Text Box 2"/>
          <p:cNvSpPr txBox="1">
            <a:spLocks noChangeArrowheads="1"/>
          </p:cNvSpPr>
          <p:nvPr/>
        </p:nvSpPr>
        <p:spPr bwMode="auto">
          <a:xfrm>
            <a:off x="971550" y="1028700"/>
            <a:ext cx="7921625" cy="508645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000"/>
              </a:lnSpc>
            </a:pPr>
            <a:r>
              <a:rPr lang="ru-RU" sz="3200" i="1" dirty="0">
                <a:solidFill>
                  <a:srgbClr val="FF0066"/>
                </a:solidFill>
              </a:rPr>
              <a:t>Фаза распределения может быть интерактивной или независимой</a:t>
            </a:r>
            <a:r>
              <a:rPr lang="ru-RU" sz="3200" dirty="0">
                <a:solidFill>
                  <a:srgbClr val="000099"/>
                </a:solidFill>
              </a:rPr>
              <a:t>. Когда эта фаза является независимой, то она, как правило, будет проводиться перед аутентификационным обменом. В этом случае нет гарантий того, что предъявляемая </a:t>
            </a:r>
            <a:r>
              <a:rPr lang="ru-RU" sz="3200" dirty="0" smtClean="0">
                <a:solidFill>
                  <a:srgbClr val="000099"/>
                </a:solidFill>
              </a:rPr>
              <a:t>ВИАУ </a:t>
            </a:r>
            <a:r>
              <a:rPr lang="ru-RU" sz="3200" dirty="0">
                <a:solidFill>
                  <a:srgbClr val="000099"/>
                </a:solidFill>
              </a:rPr>
              <a:t>по-прежнему является действительной (то есть, не была аннулирована).</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0" name="Rectangle 4"/>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82626" name="Text Box 2"/>
          <p:cNvSpPr txBox="1">
            <a:spLocks noChangeArrowheads="1"/>
          </p:cNvSpPr>
          <p:nvPr/>
        </p:nvSpPr>
        <p:spPr bwMode="auto">
          <a:xfrm>
            <a:off x="927100" y="895350"/>
            <a:ext cx="7921625" cy="553997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200"/>
              </a:lnSpc>
            </a:pPr>
            <a:r>
              <a:rPr lang="ru-RU" sz="3600" dirty="0">
                <a:solidFill>
                  <a:srgbClr val="000099"/>
                </a:solidFill>
              </a:rPr>
              <a:t>На рис</a:t>
            </a:r>
            <a:r>
              <a:rPr lang="ru-RU" sz="3600" dirty="0" smtClean="0">
                <a:solidFill>
                  <a:srgbClr val="000099"/>
                </a:solidFill>
              </a:rPr>
              <a:t>. 3.17 </a:t>
            </a:r>
            <a:r>
              <a:rPr lang="ru-RU" sz="3600" dirty="0">
                <a:solidFill>
                  <a:srgbClr val="000099"/>
                </a:solidFill>
              </a:rPr>
              <a:t>представлены некоторые различные схемы аутентификации. На этом рисунке сторона </a:t>
            </a:r>
            <a:r>
              <a:rPr lang="ru-RU" sz="3600" i="1" dirty="0">
                <a:solidFill>
                  <a:srgbClr val="FF0066"/>
                </a:solidFill>
              </a:rPr>
              <a:t>А</a:t>
            </a:r>
            <a:r>
              <a:rPr lang="ru-RU" sz="3600" dirty="0">
                <a:solidFill>
                  <a:srgbClr val="000099"/>
                </a:solidFill>
              </a:rPr>
              <a:t> соответствует претенденту, а сторона </a:t>
            </a:r>
            <a:r>
              <a:rPr lang="ru-RU" sz="3600" i="1" dirty="0">
                <a:solidFill>
                  <a:srgbClr val="FF0066"/>
                </a:solidFill>
              </a:rPr>
              <a:t>В</a:t>
            </a:r>
            <a:r>
              <a:rPr lang="ru-RU" sz="3600" dirty="0">
                <a:solidFill>
                  <a:srgbClr val="000099"/>
                </a:solidFill>
              </a:rPr>
              <a:t> — проверяющей стороне. Этот рисунок преследует только иллюстративные цели, и поэтому не обязательно является полным.</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87746" name="Text Box 2"/>
          <p:cNvSpPr txBox="1">
            <a:spLocks noChangeArrowheads="1"/>
          </p:cNvSpPr>
          <p:nvPr/>
        </p:nvSpPr>
        <p:spPr bwMode="auto">
          <a:xfrm>
            <a:off x="971550" y="3698875"/>
            <a:ext cx="7921625" cy="3048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000" b="1" dirty="0">
                <a:solidFill>
                  <a:srgbClr val="CC0000"/>
                </a:solidFill>
              </a:rPr>
              <a:t>Рис</a:t>
            </a:r>
            <a:r>
              <a:rPr lang="ru-RU" sz="2000" b="1" dirty="0" smtClean="0">
                <a:solidFill>
                  <a:srgbClr val="CC0000"/>
                </a:solidFill>
              </a:rPr>
              <a:t>. 3.17,</a:t>
            </a:r>
            <a:r>
              <a:rPr lang="en-US" sz="2000" b="1" dirty="0">
                <a:solidFill>
                  <a:srgbClr val="CC0000"/>
                </a:solidFill>
              </a:rPr>
              <a:t>a</a:t>
            </a:r>
            <a:r>
              <a:rPr lang="ru-RU" sz="2000" b="1" dirty="0">
                <a:solidFill>
                  <a:srgbClr val="CC0000"/>
                </a:solidFill>
              </a:rPr>
              <a:t>. Схема аутентификации </a:t>
            </a:r>
          </a:p>
        </p:txBody>
      </p:sp>
      <p:grpSp>
        <p:nvGrpSpPr>
          <p:cNvPr id="163900" name="Group 60"/>
          <p:cNvGrpSpPr>
            <a:grpSpLocks/>
          </p:cNvGrpSpPr>
          <p:nvPr/>
        </p:nvGrpSpPr>
        <p:grpSpPr bwMode="auto">
          <a:xfrm>
            <a:off x="971550" y="908050"/>
            <a:ext cx="7935913" cy="2520950"/>
            <a:chOff x="612" y="572"/>
            <a:chExt cx="4999" cy="1588"/>
          </a:xfrm>
        </p:grpSpPr>
        <p:sp>
          <p:nvSpPr>
            <p:cNvPr id="163876" name="AutoShape 36"/>
            <p:cNvSpPr>
              <a:spLocks noChangeArrowheads="1"/>
            </p:cNvSpPr>
            <p:nvPr/>
          </p:nvSpPr>
          <p:spPr bwMode="auto">
            <a:xfrm flipH="1">
              <a:off x="4099" y="1423"/>
              <a:ext cx="1512" cy="737"/>
            </a:xfrm>
            <a:prstGeom prst="cube">
              <a:avLst>
                <a:gd name="adj" fmla="val 25000"/>
              </a:avLst>
            </a:prstGeom>
            <a:solidFill>
              <a:srgbClr val="FFDDDD"/>
            </a:solidFill>
            <a:ln w="38100">
              <a:solidFill>
                <a:srgbClr val="CC0000"/>
              </a:solidFill>
              <a:miter lim="800000"/>
              <a:headEnd/>
              <a:tailEnd/>
            </a:ln>
          </p:spPr>
          <p:txBody>
            <a:bodyPr/>
            <a:lstStyle/>
            <a:p>
              <a:endParaRPr lang="ru-RU"/>
            </a:p>
          </p:txBody>
        </p:sp>
        <p:cxnSp>
          <p:nvCxnSpPr>
            <p:cNvPr id="163879" name="AutoShape 39"/>
            <p:cNvCxnSpPr>
              <a:cxnSpLocks noChangeShapeType="1"/>
              <a:stCxn id="163877" idx="4"/>
              <a:endCxn id="163891" idx="0"/>
            </p:cNvCxnSpPr>
            <p:nvPr/>
          </p:nvCxnSpPr>
          <p:spPr bwMode="auto">
            <a:xfrm rot="10800000" flipV="1">
              <a:off x="1460" y="856"/>
              <a:ext cx="1125" cy="555"/>
            </a:xfrm>
            <a:prstGeom prst="bentConnector2">
              <a:avLst/>
            </a:prstGeom>
            <a:noFill/>
            <a:ln w="38100">
              <a:solidFill>
                <a:srgbClr val="6600CC"/>
              </a:solidFill>
              <a:miter lim="800000"/>
              <a:headEnd type="triangle" w="lg" len="lg"/>
              <a:tailEnd type="triangle" w="lg" len="lg"/>
            </a:ln>
          </p:spPr>
        </p:cxnSp>
        <p:grpSp>
          <p:nvGrpSpPr>
            <p:cNvPr id="163893" name="Group 53"/>
            <p:cNvGrpSpPr>
              <a:grpSpLocks/>
            </p:cNvGrpSpPr>
            <p:nvPr/>
          </p:nvGrpSpPr>
          <p:grpSpPr bwMode="auto">
            <a:xfrm>
              <a:off x="2597" y="572"/>
              <a:ext cx="993" cy="567"/>
              <a:chOff x="2426" y="572"/>
              <a:chExt cx="993" cy="567"/>
            </a:xfrm>
          </p:grpSpPr>
          <p:sp>
            <p:nvSpPr>
              <p:cNvPr id="163877" name="AutoShape 37"/>
              <p:cNvSpPr>
                <a:spLocks noChangeArrowheads="1"/>
              </p:cNvSpPr>
              <p:nvPr/>
            </p:nvSpPr>
            <p:spPr bwMode="auto">
              <a:xfrm>
                <a:off x="2426" y="572"/>
                <a:ext cx="993" cy="567"/>
              </a:xfrm>
              <a:prstGeom prst="bevel">
                <a:avLst>
                  <a:gd name="adj" fmla="val 12500"/>
                </a:avLst>
              </a:prstGeom>
              <a:solidFill>
                <a:srgbClr val="E1FFE1"/>
              </a:solidFill>
              <a:ln w="38100">
                <a:solidFill>
                  <a:srgbClr val="006600"/>
                </a:solidFill>
                <a:miter lim="800000"/>
                <a:headEnd/>
                <a:tailEnd/>
              </a:ln>
            </p:spPr>
            <p:txBody>
              <a:bodyPr/>
              <a:lstStyle/>
              <a:p>
                <a:endParaRPr lang="ru-RU"/>
              </a:p>
            </p:txBody>
          </p:sp>
          <p:sp>
            <p:nvSpPr>
              <p:cNvPr id="163881" name="Text Box 41"/>
              <p:cNvSpPr txBox="1">
                <a:spLocks noChangeArrowheads="1"/>
              </p:cNvSpPr>
              <p:nvPr/>
            </p:nvSpPr>
            <p:spPr bwMode="auto">
              <a:xfrm>
                <a:off x="2653" y="743"/>
                <a:ext cx="539" cy="22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6000"/>
                  </a:lnSpc>
                </a:pPr>
                <a:r>
                  <a:rPr lang="ru-RU" altLang="zh-CN" sz="2400" b="1">
                    <a:solidFill>
                      <a:srgbClr val="006600"/>
                    </a:solidFill>
                    <a:latin typeface="Arial" charset="0"/>
                    <a:cs typeface="Arial" charset="0"/>
                  </a:rPr>
                  <a:t>ДТС</a:t>
                </a:r>
                <a:endParaRPr lang="ru-RU" sz="2400" b="1">
                  <a:solidFill>
                    <a:srgbClr val="006600"/>
                  </a:solidFill>
                  <a:latin typeface="Arial" charset="0"/>
                  <a:cs typeface="Arial" charset="0"/>
                </a:endParaRPr>
              </a:p>
            </p:txBody>
          </p:sp>
        </p:grpSp>
        <p:sp>
          <p:nvSpPr>
            <p:cNvPr id="163883" name="Text Box 43"/>
            <p:cNvSpPr txBox="1">
              <a:spLocks noChangeArrowheads="1"/>
            </p:cNvSpPr>
            <p:nvPr/>
          </p:nvSpPr>
          <p:spPr bwMode="auto">
            <a:xfrm>
              <a:off x="4383" y="176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9900FF"/>
                  </a:solidFill>
                  <a:latin typeface="Arial" charset="0"/>
                  <a:cs typeface="Arial" charset="0"/>
                </a:rPr>
                <a:t>Сторона </a:t>
              </a:r>
              <a:r>
                <a:rPr lang="ru-RU" altLang="zh-CN" sz="2400" b="1" i="1">
                  <a:solidFill>
                    <a:srgbClr val="9900FF"/>
                  </a:solidFill>
                  <a:latin typeface="Arial" charset="0"/>
                  <a:cs typeface="Arial" charset="0"/>
                </a:rPr>
                <a:t>В</a:t>
              </a:r>
              <a:endParaRPr lang="ru-RU" sz="2400" b="1" i="1">
                <a:solidFill>
                  <a:srgbClr val="9900FF"/>
                </a:solidFill>
                <a:latin typeface="Arial" charset="0"/>
                <a:cs typeface="Arial" charset="0"/>
              </a:endParaRPr>
            </a:p>
          </p:txBody>
        </p:sp>
        <p:sp>
          <p:nvSpPr>
            <p:cNvPr id="163890" name="Text Box 50"/>
            <p:cNvSpPr txBox="1">
              <a:spLocks noChangeArrowheads="1"/>
            </p:cNvSpPr>
            <p:nvPr/>
          </p:nvSpPr>
          <p:spPr bwMode="auto">
            <a:xfrm>
              <a:off x="2540" y="193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FF0000"/>
                  </a:solidFill>
                  <a:latin typeface="Tahoma" pitchFamily="34" charset="0"/>
                  <a:cs typeface="Tahoma" pitchFamily="34" charset="0"/>
                </a:rPr>
                <a:t>Схема </a:t>
              </a:r>
              <a:r>
                <a:rPr lang="ru-RU" altLang="zh-CN" sz="2400" b="1" i="1">
                  <a:solidFill>
                    <a:srgbClr val="FF0000"/>
                  </a:solidFill>
                  <a:latin typeface="Tahoma" pitchFamily="34" charset="0"/>
                  <a:cs typeface="Tahoma" pitchFamily="34" charset="0"/>
                </a:rPr>
                <a:t>А</a:t>
              </a:r>
              <a:endParaRPr lang="ru-RU" sz="2400" b="1" i="1">
                <a:solidFill>
                  <a:srgbClr val="FF0000"/>
                </a:solidFill>
                <a:latin typeface="Tahoma" pitchFamily="34" charset="0"/>
                <a:cs typeface="Tahoma" pitchFamily="34" charset="0"/>
              </a:endParaRPr>
            </a:p>
          </p:txBody>
        </p:sp>
        <p:sp>
          <p:nvSpPr>
            <p:cNvPr id="163891" name="AutoShape 51"/>
            <p:cNvSpPr>
              <a:spLocks noChangeArrowheads="1"/>
            </p:cNvSpPr>
            <p:nvPr/>
          </p:nvSpPr>
          <p:spPr bwMode="auto">
            <a:xfrm>
              <a:off x="612" y="1423"/>
              <a:ext cx="1512" cy="737"/>
            </a:xfrm>
            <a:prstGeom prst="cube">
              <a:avLst>
                <a:gd name="adj" fmla="val 25000"/>
              </a:avLst>
            </a:prstGeom>
            <a:solidFill>
              <a:srgbClr val="FBFBA1"/>
            </a:solidFill>
            <a:ln w="38100">
              <a:solidFill>
                <a:srgbClr val="CC0000"/>
              </a:solidFill>
              <a:miter lim="800000"/>
              <a:headEnd/>
              <a:tailEnd/>
            </a:ln>
          </p:spPr>
          <p:txBody>
            <a:bodyPr/>
            <a:lstStyle/>
            <a:p>
              <a:endParaRPr lang="ru-RU"/>
            </a:p>
          </p:txBody>
        </p:sp>
        <p:sp>
          <p:nvSpPr>
            <p:cNvPr id="163889" name="Text Box 49"/>
            <p:cNvSpPr txBox="1">
              <a:spLocks noChangeArrowheads="1"/>
            </p:cNvSpPr>
            <p:nvPr/>
          </p:nvSpPr>
          <p:spPr bwMode="auto">
            <a:xfrm>
              <a:off x="725" y="176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006699"/>
                  </a:solidFill>
                  <a:latin typeface="Arial" charset="0"/>
                  <a:cs typeface="Arial" charset="0"/>
                </a:rPr>
                <a:t>Сторона </a:t>
              </a:r>
              <a:r>
                <a:rPr lang="ru-RU" altLang="zh-CN" sz="2400" b="1" i="1">
                  <a:solidFill>
                    <a:srgbClr val="006699"/>
                  </a:solidFill>
                  <a:latin typeface="Arial" charset="0"/>
                  <a:cs typeface="Arial" charset="0"/>
                </a:rPr>
                <a:t>А</a:t>
              </a:r>
              <a:endParaRPr lang="ru-RU" sz="2400" b="1" i="1">
                <a:solidFill>
                  <a:srgbClr val="006699"/>
                </a:solidFill>
                <a:latin typeface="Arial" charset="0"/>
                <a:cs typeface="Arial" charset="0"/>
              </a:endParaRPr>
            </a:p>
          </p:txBody>
        </p:sp>
        <p:cxnSp>
          <p:nvCxnSpPr>
            <p:cNvPr id="163892" name="AutoShape 52"/>
            <p:cNvCxnSpPr>
              <a:cxnSpLocks noChangeShapeType="1"/>
              <a:stCxn id="163877" idx="0"/>
              <a:endCxn id="163876" idx="0"/>
            </p:cNvCxnSpPr>
            <p:nvPr/>
          </p:nvCxnSpPr>
          <p:spPr bwMode="auto">
            <a:xfrm>
              <a:off x="3602" y="856"/>
              <a:ext cx="1160" cy="555"/>
            </a:xfrm>
            <a:prstGeom prst="bentConnector2">
              <a:avLst/>
            </a:prstGeom>
            <a:noFill/>
            <a:ln w="38100">
              <a:solidFill>
                <a:srgbClr val="6600CC"/>
              </a:solidFill>
              <a:miter lim="800000"/>
              <a:headEnd type="triangle" w="lg" len="lg"/>
              <a:tailEnd type="triangle" w="lg" len="lg"/>
            </a:ln>
          </p:spPr>
        </p:cxnSp>
        <p:cxnSp>
          <p:nvCxnSpPr>
            <p:cNvPr id="163894" name="AutoShape 54"/>
            <p:cNvCxnSpPr>
              <a:cxnSpLocks noChangeShapeType="1"/>
              <a:stCxn id="163876" idx="5"/>
              <a:endCxn id="163891" idx="5"/>
            </p:cNvCxnSpPr>
            <p:nvPr/>
          </p:nvCxnSpPr>
          <p:spPr bwMode="auto">
            <a:xfrm flipH="1">
              <a:off x="2136" y="1699"/>
              <a:ext cx="1951" cy="0"/>
            </a:xfrm>
            <a:prstGeom prst="straightConnector1">
              <a:avLst/>
            </a:prstGeom>
            <a:noFill/>
            <a:ln w="38100">
              <a:solidFill>
                <a:srgbClr val="6600CC"/>
              </a:solidFill>
              <a:round/>
              <a:headEnd type="triangle" w="lg" len="lg"/>
              <a:tailEnd type="triangle" w="lg" len="lg"/>
            </a:ln>
          </p:spPr>
        </p:cxnSp>
        <p:sp>
          <p:nvSpPr>
            <p:cNvPr id="163895" name="Text Box 55"/>
            <p:cNvSpPr txBox="1">
              <a:spLocks noChangeArrowheads="1"/>
            </p:cNvSpPr>
            <p:nvPr/>
          </p:nvSpPr>
          <p:spPr bwMode="auto">
            <a:xfrm>
              <a:off x="952" y="601"/>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i="1">
                  <a:solidFill>
                    <a:srgbClr val="CC3300"/>
                  </a:solidFill>
                  <a:latin typeface="Arial" charset="0"/>
                  <a:cs typeface="Arial" charset="0"/>
                </a:rPr>
                <a:t>Получение</a:t>
              </a:r>
              <a:endParaRPr lang="ru-RU" sz="2400" b="1" i="1">
                <a:solidFill>
                  <a:srgbClr val="CC3300"/>
                </a:solidFill>
                <a:latin typeface="Arial" charset="0"/>
                <a:cs typeface="Arial" charset="0"/>
              </a:endParaRPr>
            </a:p>
          </p:txBody>
        </p:sp>
        <p:sp>
          <p:nvSpPr>
            <p:cNvPr id="163896" name="Text Box 56"/>
            <p:cNvSpPr txBox="1">
              <a:spLocks noChangeArrowheads="1"/>
            </p:cNvSpPr>
            <p:nvPr/>
          </p:nvSpPr>
          <p:spPr bwMode="auto">
            <a:xfrm>
              <a:off x="3901" y="572"/>
              <a:ext cx="1588"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i="1">
                  <a:solidFill>
                    <a:srgbClr val="CC3300"/>
                  </a:solidFill>
                  <a:latin typeface="Arial" charset="0"/>
                  <a:cs typeface="Arial" charset="0"/>
                </a:rPr>
                <a:t>Распределение</a:t>
              </a:r>
              <a:endParaRPr lang="ru-RU" sz="2400" b="1" i="1">
                <a:solidFill>
                  <a:srgbClr val="CC3300"/>
                </a:solidFill>
                <a:latin typeface="Arial" charset="0"/>
                <a:cs typeface="Arial" charset="0"/>
              </a:endParaRPr>
            </a:p>
          </p:txBody>
        </p:sp>
        <p:sp>
          <p:nvSpPr>
            <p:cNvPr id="163897" name="Text Box 57"/>
            <p:cNvSpPr txBox="1">
              <a:spLocks noChangeArrowheads="1"/>
            </p:cNvSpPr>
            <p:nvPr/>
          </p:nvSpPr>
          <p:spPr bwMode="auto">
            <a:xfrm>
              <a:off x="2568" y="1451"/>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i="1">
                  <a:solidFill>
                    <a:srgbClr val="CC3300"/>
                  </a:solidFill>
                  <a:latin typeface="Arial" charset="0"/>
                  <a:cs typeface="Arial" charset="0"/>
                </a:rPr>
                <a:t>Доставка</a:t>
              </a:r>
              <a:endParaRPr lang="ru-RU" sz="2400" b="1" i="1">
                <a:solidFill>
                  <a:srgbClr val="CC3300"/>
                </a:solidFill>
                <a:latin typeface="Arial" charset="0"/>
                <a:cs typeface="Arial" charset="0"/>
              </a:endParaRPr>
            </a:p>
          </p:txBody>
        </p:sp>
      </p:grpSp>
      <p:sp>
        <p:nvSpPr>
          <p:cNvPr id="282626" name="Text Box 2"/>
          <p:cNvSpPr txBox="1">
            <a:spLocks noChangeArrowheads="1"/>
          </p:cNvSpPr>
          <p:nvPr/>
        </p:nvSpPr>
        <p:spPr bwMode="auto">
          <a:xfrm>
            <a:off x="971550" y="4464050"/>
            <a:ext cx="7921625" cy="184665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400" dirty="0">
                <a:solidFill>
                  <a:srgbClr val="000099"/>
                </a:solidFill>
              </a:rPr>
              <a:t>В </a:t>
            </a:r>
            <a:r>
              <a:rPr lang="ru-RU" sz="2400" dirty="0">
                <a:solidFill>
                  <a:srgbClr val="CC0000"/>
                </a:solidFill>
              </a:rPr>
              <a:t>схеме </a:t>
            </a:r>
            <a:r>
              <a:rPr lang="ru-RU" sz="2400" i="1" dirty="0">
                <a:solidFill>
                  <a:srgbClr val="CC0000"/>
                </a:solidFill>
              </a:rPr>
              <a:t>А</a:t>
            </a:r>
            <a:r>
              <a:rPr lang="ru-RU" sz="2400" dirty="0">
                <a:solidFill>
                  <a:srgbClr val="000099"/>
                </a:solidFill>
              </a:rPr>
              <a:t> сторона </a:t>
            </a:r>
            <a:r>
              <a:rPr lang="ru-RU" sz="2400" i="1" dirty="0">
                <a:solidFill>
                  <a:srgbClr val="FF0066"/>
                </a:solidFill>
              </a:rPr>
              <a:t>А</a:t>
            </a:r>
            <a:r>
              <a:rPr lang="ru-RU" sz="2400" dirty="0">
                <a:solidFill>
                  <a:srgbClr val="000099"/>
                </a:solidFill>
              </a:rPr>
              <a:t> получает свою предъявляемую </a:t>
            </a:r>
            <a:r>
              <a:rPr lang="ru-RU" sz="2400" dirty="0" smtClean="0">
                <a:solidFill>
                  <a:srgbClr val="000099"/>
                </a:solidFill>
              </a:rPr>
              <a:t>ВИАУ </a:t>
            </a:r>
            <a:r>
              <a:rPr lang="ru-RU" sz="2400" dirty="0">
                <a:solidFill>
                  <a:srgbClr val="000099"/>
                </a:solidFill>
              </a:rPr>
              <a:t>у </a:t>
            </a:r>
            <a:r>
              <a:rPr lang="ru-RU" sz="2400" dirty="0">
                <a:solidFill>
                  <a:srgbClr val="FF0066"/>
                </a:solidFill>
              </a:rPr>
              <a:t>ДТС</a:t>
            </a:r>
            <a:r>
              <a:rPr lang="ru-RU" sz="2400" dirty="0">
                <a:solidFill>
                  <a:srgbClr val="000099"/>
                </a:solidFill>
              </a:rPr>
              <a:t> после аутентификационного обмена с </a:t>
            </a:r>
            <a:r>
              <a:rPr lang="ru-RU" sz="2400" dirty="0">
                <a:solidFill>
                  <a:srgbClr val="FF0066"/>
                </a:solidFill>
              </a:rPr>
              <a:t>ДТС</a:t>
            </a:r>
            <a:r>
              <a:rPr lang="ru-RU" sz="2400" dirty="0">
                <a:solidFill>
                  <a:srgbClr val="000099"/>
                </a:solidFill>
              </a:rPr>
              <a:t>, а сторона </a:t>
            </a:r>
            <a:r>
              <a:rPr lang="ru-RU" sz="2400" i="1" dirty="0">
                <a:solidFill>
                  <a:srgbClr val="FF0066"/>
                </a:solidFill>
              </a:rPr>
              <a:t>В</a:t>
            </a:r>
            <a:r>
              <a:rPr lang="ru-RU" sz="2400" dirty="0">
                <a:solidFill>
                  <a:srgbClr val="000099"/>
                </a:solidFill>
              </a:rPr>
              <a:t> получает свою проверочную </a:t>
            </a:r>
            <a:r>
              <a:rPr lang="ru-RU" sz="2400" dirty="0" smtClean="0">
                <a:solidFill>
                  <a:srgbClr val="000099"/>
                </a:solidFill>
              </a:rPr>
              <a:t>ВИАУ </a:t>
            </a:r>
            <a:r>
              <a:rPr lang="ru-RU" sz="2400" dirty="0">
                <a:solidFill>
                  <a:srgbClr val="000099"/>
                </a:solidFill>
              </a:rPr>
              <a:t>у </a:t>
            </a:r>
            <a:r>
              <a:rPr lang="ru-RU" sz="2400" dirty="0">
                <a:solidFill>
                  <a:srgbClr val="FF0066"/>
                </a:solidFill>
              </a:rPr>
              <a:t>ДТС</a:t>
            </a:r>
            <a:r>
              <a:rPr lang="ru-RU" sz="2400" dirty="0">
                <a:solidFill>
                  <a:srgbClr val="000099"/>
                </a:solidFill>
              </a:rPr>
              <a:t>. После этого сторона </a:t>
            </a:r>
            <a:r>
              <a:rPr lang="ru-RU" sz="2400" i="1" dirty="0">
                <a:solidFill>
                  <a:srgbClr val="FF0066"/>
                </a:solidFill>
              </a:rPr>
              <a:t>В</a:t>
            </a:r>
            <a:r>
              <a:rPr lang="ru-RU" sz="2400" dirty="0">
                <a:solidFill>
                  <a:srgbClr val="000099"/>
                </a:solidFill>
              </a:rPr>
              <a:t> проводит локальную проверку.</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87746" name="Text Box 2"/>
          <p:cNvSpPr txBox="1">
            <a:spLocks noChangeArrowheads="1"/>
          </p:cNvSpPr>
          <p:nvPr/>
        </p:nvSpPr>
        <p:spPr bwMode="auto">
          <a:xfrm>
            <a:off x="971550" y="3698875"/>
            <a:ext cx="7921625" cy="3048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000" b="1" dirty="0">
                <a:solidFill>
                  <a:srgbClr val="CC0000"/>
                </a:solidFill>
              </a:rPr>
              <a:t>Рис</a:t>
            </a:r>
            <a:r>
              <a:rPr lang="ru-RU" sz="2000" b="1" dirty="0" smtClean="0">
                <a:solidFill>
                  <a:srgbClr val="CC0000"/>
                </a:solidFill>
              </a:rPr>
              <a:t>. 3.17,</a:t>
            </a:r>
            <a:r>
              <a:rPr lang="en-US" sz="2000" b="1" dirty="0">
                <a:solidFill>
                  <a:srgbClr val="CC0000"/>
                </a:solidFill>
              </a:rPr>
              <a:t>b</a:t>
            </a:r>
            <a:r>
              <a:rPr lang="ru-RU" sz="2000" b="1" dirty="0">
                <a:solidFill>
                  <a:srgbClr val="CC0000"/>
                </a:solidFill>
              </a:rPr>
              <a:t>. Схема аутентификации </a:t>
            </a:r>
          </a:p>
        </p:txBody>
      </p:sp>
      <p:grpSp>
        <p:nvGrpSpPr>
          <p:cNvPr id="164883" name="Group 19"/>
          <p:cNvGrpSpPr>
            <a:grpSpLocks/>
          </p:cNvGrpSpPr>
          <p:nvPr/>
        </p:nvGrpSpPr>
        <p:grpSpPr bwMode="auto">
          <a:xfrm>
            <a:off x="971550" y="908050"/>
            <a:ext cx="7935913" cy="2520950"/>
            <a:chOff x="612" y="572"/>
            <a:chExt cx="4999" cy="1588"/>
          </a:xfrm>
        </p:grpSpPr>
        <p:sp>
          <p:nvSpPr>
            <p:cNvPr id="164868" name="AutoShape 4"/>
            <p:cNvSpPr>
              <a:spLocks noChangeArrowheads="1"/>
            </p:cNvSpPr>
            <p:nvPr/>
          </p:nvSpPr>
          <p:spPr bwMode="auto">
            <a:xfrm flipH="1">
              <a:off x="4099" y="1423"/>
              <a:ext cx="1512" cy="737"/>
            </a:xfrm>
            <a:prstGeom prst="cube">
              <a:avLst>
                <a:gd name="adj" fmla="val 25000"/>
              </a:avLst>
            </a:prstGeom>
            <a:solidFill>
              <a:srgbClr val="FFDDDD"/>
            </a:solidFill>
            <a:ln w="38100">
              <a:solidFill>
                <a:srgbClr val="CC0000"/>
              </a:solidFill>
              <a:miter lim="800000"/>
              <a:headEnd/>
              <a:tailEnd/>
            </a:ln>
          </p:spPr>
          <p:txBody>
            <a:bodyPr/>
            <a:lstStyle/>
            <a:p>
              <a:endParaRPr lang="ru-RU"/>
            </a:p>
          </p:txBody>
        </p:sp>
        <p:cxnSp>
          <p:nvCxnSpPr>
            <p:cNvPr id="164869" name="AutoShape 5"/>
            <p:cNvCxnSpPr>
              <a:cxnSpLocks noChangeShapeType="1"/>
              <a:stCxn id="164871" idx="4"/>
              <a:endCxn id="164875" idx="0"/>
            </p:cNvCxnSpPr>
            <p:nvPr/>
          </p:nvCxnSpPr>
          <p:spPr bwMode="auto">
            <a:xfrm rot="10800000" flipV="1">
              <a:off x="1460" y="856"/>
              <a:ext cx="1125" cy="555"/>
            </a:xfrm>
            <a:prstGeom prst="bentConnector2">
              <a:avLst/>
            </a:prstGeom>
            <a:noFill/>
            <a:ln w="38100">
              <a:solidFill>
                <a:srgbClr val="6600CC"/>
              </a:solidFill>
              <a:miter lim="800000"/>
              <a:headEnd type="triangle" w="lg" len="lg"/>
              <a:tailEnd type="triangle" w="lg" len="lg"/>
            </a:ln>
          </p:spPr>
        </p:cxnSp>
        <p:grpSp>
          <p:nvGrpSpPr>
            <p:cNvPr id="164870" name="Group 6"/>
            <p:cNvGrpSpPr>
              <a:grpSpLocks/>
            </p:cNvGrpSpPr>
            <p:nvPr/>
          </p:nvGrpSpPr>
          <p:grpSpPr bwMode="auto">
            <a:xfrm>
              <a:off x="2597" y="572"/>
              <a:ext cx="993" cy="567"/>
              <a:chOff x="2426" y="572"/>
              <a:chExt cx="993" cy="567"/>
            </a:xfrm>
          </p:grpSpPr>
          <p:sp>
            <p:nvSpPr>
              <p:cNvPr id="164871" name="AutoShape 7"/>
              <p:cNvSpPr>
                <a:spLocks noChangeArrowheads="1"/>
              </p:cNvSpPr>
              <p:nvPr/>
            </p:nvSpPr>
            <p:spPr bwMode="auto">
              <a:xfrm>
                <a:off x="2426" y="572"/>
                <a:ext cx="993" cy="567"/>
              </a:xfrm>
              <a:prstGeom prst="bevel">
                <a:avLst>
                  <a:gd name="adj" fmla="val 12500"/>
                </a:avLst>
              </a:prstGeom>
              <a:solidFill>
                <a:srgbClr val="E1FFE1"/>
              </a:solidFill>
              <a:ln w="38100">
                <a:solidFill>
                  <a:srgbClr val="006600"/>
                </a:solidFill>
                <a:miter lim="800000"/>
                <a:headEnd/>
                <a:tailEnd/>
              </a:ln>
            </p:spPr>
            <p:txBody>
              <a:bodyPr/>
              <a:lstStyle/>
              <a:p>
                <a:endParaRPr lang="ru-RU"/>
              </a:p>
            </p:txBody>
          </p:sp>
          <p:sp>
            <p:nvSpPr>
              <p:cNvPr id="164872" name="Text Box 8"/>
              <p:cNvSpPr txBox="1">
                <a:spLocks noChangeArrowheads="1"/>
              </p:cNvSpPr>
              <p:nvPr/>
            </p:nvSpPr>
            <p:spPr bwMode="auto">
              <a:xfrm>
                <a:off x="2653" y="743"/>
                <a:ext cx="539" cy="22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6000"/>
                  </a:lnSpc>
                </a:pPr>
                <a:r>
                  <a:rPr lang="ru-RU" altLang="zh-CN" sz="2400" b="1">
                    <a:solidFill>
                      <a:srgbClr val="006600"/>
                    </a:solidFill>
                    <a:latin typeface="Arial" charset="0"/>
                    <a:cs typeface="Arial" charset="0"/>
                  </a:rPr>
                  <a:t>ДТС</a:t>
                </a:r>
                <a:endParaRPr lang="ru-RU" sz="2400" b="1">
                  <a:solidFill>
                    <a:srgbClr val="006600"/>
                  </a:solidFill>
                  <a:latin typeface="Arial" charset="0"/>
                  <a:cs typeface="Arial" charset="0"/>
                </a:endParaRPr>
              </a:p>
            </p:txBody>
          </p:sp>
        </p:grpSp>
        <p:sp>
          <p:nvSpPr>
            <p:cNvPr id="164873" name="Text Box 9"/>
            <p:cNvSpPr txBox="1">
              <a:spLocks noChangeArrowheads="1"/>
            </p:cNvSpPr>
            <p:nvPr/>
          </p:nvSpPr>
          <p:spPr bwMode="auto">
            <a:xfrm>
              <a:off x="4383" y="176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9900FF"/>
                  </a:solidFill>
                  <a:latin typeface="Arial" charset="0"/>
                  <a:cs typeface="Arial" charset="0"/>
                </a:rPr>
                <a:t>Сторона </a:t>
              </a:r>
              <a:r>
                <a:rPr lang="ru-RU" altLang="zh-CN" sz="2400" b="1" i="1">
                  <a:solidFill>
                    <a:srgbClr val="9900FF"/>
                  </a:solidFill>
                  <a:latin typeface="Arial" charset="0"/>
                  <a:cs typeface="Arial" charset="0"/>
                </a:rPr>
                <a:t>В</a:t>
              </a:r>
              <a:endParaRPr lang="ru-RU" sz="2400" b="1" i="1">
                <a:solidFill>
                  <a:srgbClr val="9900FF"/>
                </a:solidFill>
                <a:latin typeface="Arial" charset="0"/>
                <a:cs typeface="Arial" charset="0"/>
              </a:endParaRPr>
            </a:p>
          </p:txBody>
        </p:sp>
        <p:sp>
          <p:nvSpPr>
            <p:cNvPr id="164874" name="Text Box 10"/>
            <p:cNvSpPr txBox="1">
              <a:spLocks noChangeArrowheads="1"/>
            </p:cNvSpPr>
            <p:nvPr/>
          </p:nvSpPr>
          <p:spPr bwMode="auto">
            <a:xfrm>
              <a:off x="2540" y="193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FF0000"/>
                  </a:solidFill>
                  <a:latin typeface="Tahoma" pitchFamily="34" charset="0"/>
                  <a:cs typeface="Tahoma" pitchFamily="34" charset="0"/>
                </a:rPr>
                <a:t>Схема </a:t>
              </a:r>
              <a:r>
                <a:rPr lang="en-US" altLang="zh-CN" sz="2400" b="1" i="1">
                  <a:solidFill>
                    <a:srgbClr val="FF0000"/>
                  </a:solidFill>
                  <a:latin typeface="Tahoma" pitchFamily="34" charset="0"/>
                  <a:ea typeface="宋体" pitchFamily="2" charset="-122"/>
                  <a:cs typeface="Tahoma" pitchFamily="34" charset="0"/>
                </a:rPr>
                <a:t>B</a:t>
              </a:r>
              <a:endParaRPr lang="ru-RU" sz="2400" b="1" i="1">
                <a:solidFill>
                  <a:srgbClr val="FF0000"/>
                </a:solidFill>
                <a:latin typeface="Tahoma" pitchFamily="34" charset="0"/>
                <a:cs typeface="Tahoma" pitchFamily="34" charset="0"/>
              </a:endParaRPr>
            </a:p>
          </p:txBody>
        </p:sp>
        <p:sp>
          <p:nvSpPr>
            <p:cNvPr id="164875" name="AutoShape 11"/>
            <p:cNvSpPr>
              <a:spLocks noChangeArrowheads="1"/>
            </p:cNvSpPr>
            <p:nvPr/>
          </p:nvSpPr>
          <p:spPr bwMode="auto">
            <a:xfrm>
              <a:off x="612" y="1423"/>
              <a:ext cx="1512" cy="737"/>
            </a:xfrm>
            <a:prstGeom prst="cube">
              <a:avLst>
                <a:gd name="adj" fmla="val 25000"/>
              </a:avLst>
            </a:prstGeom>
            <a:solidFill>
              <a:srgbClr val="FBFBA1"/>
            </a:solidFill>
            <a:ln w="38100">
              <a:solidFill>
                <a:srgbClr val="CC0000"/>
              </a:solidFill>
              <a:miter lim="800000"/>
              <a:headEnd/>
              <a:tailEnd/>
            </a:ln>
          </p:spPr>
          <p:txBody>
            <a:bodyPr/>
            <a:lstStyle/>
            <a:p>
              <a:endParaRPr lang="ru-RU"/>
            </a:p>
          </p:txBody>
        </p:sp>
        <p:sp>
          <p:nvSpPr>
            <p:cNvPr id="164876" name="Text Box 12"/>
            <p:cNvSpPr txBox="1">
              <a:spLocks noChangeArrowheads="1"/>
            </p:cNvSpPr>
            <p:nvPr/>
          </p:nvSpPr>
          <p:spPr bwMode="auto">
            <a:xfrm>
              <a:off x="725" y="176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006699"/>
                  </a:solidFill>
                  <a:latin typeface="Arial" charset="0"/>
                  <a:cs typeface="Arial" charset="0"/>
                </a:rPr>
                <a:t>Сторона </a:t>
              </a:r>
              <a:r>
                <a:rPr lang="ru-RU" altLang="zh-CN" sz="2400" b="1" i="1">
                  <a:solidFill>
                    <a:srgbClr val="006699"/>
                  </a:solidFill>
                  <a:latin typeface="Arial" charset="0"/>
                  <a:cs typeface="Arial" charset="0"/>
                </a:rPr>
                <a:t>А</a:t>
              </a:r>
              <a:endParaRPr lang="ru-RU" sz="2400" b="1" i="1">
                <a:solidFill>
                  <a:srgbClr val="006699"/>
                </a:solidFill>
                <a:latin typeface="Arial" charset="0"/>
                <a:cs typeface="Arial" charset="0"/>
              </a:endParaRPr>
            </a:p>
          </p:txBody>
        </p:sp>
        <p:cxnSp>
          <p:nvCxnSpPr>
            <p:cNvPr id="164877" name="AutoShape 13"/>
            <p:cNvCxnSpPr>
              <a:cxnSpLocks noChangeShapeType="1"/>
              <a:stCxn id="164871" idx="0"/>
              <a:endCxn id="164868" idx="0"/>
            </p:cNvCxnSpPr>
            <p:nvPr/>
          </p:nvCxnSpPr>
          <p:spPr bwMode="auto">
            <a:xfrm>
              <a:off x="3602" y="856"/>
              <a:ext cx="1160" cy="555"/>
            </a:xfrm>
            <a:prstGeom prst="bentConnector2">
              <a:avLst/>
            </a:prstGeom>
            <a:noFill/>
            <a:ln w="38100">
              <a:solidFill>
                <a:srgbClr val="6600CC"/>
              </a:solidFill>
              <a:miter lim="800000"/>
              <a:headEnd type="triangle" w="lg" len="lg"/>
              <a:tailEnd type="triangle" w="lg" len="lg"/>
            </a:ln>
          </p:spPr>
        </p:cxnSp>
        <p:cxnSp>
          <p:nvCxnSpPr>
            <p:cNvPr id="164878" name="AutoShape 14"/>
            <p:cNvCxnSpPr>
              <a:cxnSpLocks noChangeShapeType="1"/>
              <a:stCxn id="164868" idx="5"/>
              <a:endCxn id="164875" idx="5"/>
            </p:cNvCxnSpPr>
            <p:nvPr/>
          </p:nvCxnSpPr>
          <p:spPr bwMode="auto">
            <a:xfrm flipH="1">
              <a:off x="2136" y="1699"/>
              <a:ext cx="1951" cy="0"/>
            </a:xfrm>
            <a:prstGeom prst="straightConnector1">
              <a:avLst/>
            </a:prstGeom>
            <a:noFill/>
            <a:ln w="38100">
              <a:solidFill>
                <a:srgbClr val="6600CC"/>
              </a:solidFill>
              <a:round/>
              <a:headEnd type="triangle" w="lg" len="lg"/>
              <a:tailEnd type="triangle" w="lg" len="lg"/>
            </a:ln>
          </p:spPr>
        </p:cxnSp>
        <p:sp>
          <p:nvSpPr>
            <p:cNvPr id="164879" name="Text Box 15"/>
            <p:cNvSpPr txBox="1">
              <a:spLocks noChangeArrowheads="1"/>
            </p:cNvSpPr>
            <p:nvPr/>
          </p:nvSpPr>
          <p:spPr bwMode="auto">
            <a:xfrm>
              <a:off x="952" y="601"/>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i="1">
                  <a:solidFill>
                    <a:srgbClr val="CC3300"/>
                  </a:solidFill>
                  <a:latin typeface="Arial" charset="0"/>
                  <a:cs typeface="Arial" charset="0"/>
                </a:rPr>
                <a:t>Получение</a:t>
              </a:r>
              <a:endParaRPr lang="ru-RU" sz="2400" b="1" i="1">
                <a:solidFill>
                  <a:srgbClr val="CC3300"/>
                </a:solidFill>
                <a:latin typeface="Arial" charset="0"/>
                <a:cs typeface="Arial" charset="0"/>
              </a:endParaRPr>
            </a:p>
          </p:txBody>
        </p:sp>
        <p:sp>
          <p:nvSpPr>
            <p:cNvPr id="164880" name="Text Box 16"/>
            <p:cNvSpPr txBox="1">
              <a:spLocks noChangeArrowheads="1"/>
            </p:cNvSpPr>
            <p:nvPr/>
          </p:nvSpPr>
          <p:spPr bwMode="auto">
            <a:xfrm>
              <a:off x="3901" y="572"/>
              <a:ext cx="1588"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i="1">
                  <a:solidFill>
                    <a:srgbClr val="CC3300"/>
                  </a:solidFill>
                  <a:latin typeface="Arial" charset="0"/>
                  <a:cs typeface="Arial" charset="0"/>
                </a:rPr>
                <a:t>Проверка</a:t>
              </a:r>
              <a:endParaRPr lang="ru-RU" sz="2400" b="1" i="1">
                <a:solidFill>
                  <a:srgbClr val="CC3300"/>
                </a:solidFill>
                <a:latin typeface="Arial" charset="0"/>
                <a:cs typeface="Arial" charset="0"/>
              </a:endParaRPr>
            </a:p>
          </p:txBody>
        </p:sp>
        <p:sp>
          <p:nvSpPr>
            <p:cNvPr id="164881" name="Text Box 17"/>
            <p:cNvSpPr txBox="1">
              <a:spLocks noChangeArrowheads="1"/>
            </p:cNvSpPr>
            <p:nvPr/>
          </p:nvSpPr>
          <p:spPr bwMode="auto">
            <a:xfrm>
              <a:off x="2568" y="1451"/>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i="1">
                  <a:solidFill>
                    <a:srgbClr val="CC3300"/>
                  </a:solidFill>
                  <a:latin typeface="Arial" charset="0"/>
                  <a:cs typeface="Arial" charset="0"/>
                </a:rPr>
                <a:t>Доставка</a:t>
              </a:r>
              <a:endParaRPr lang="ru-RU" sz="2400" b="1" i="1">
                <a:solidFill>
                  <a:srgbClr val="CC3300"/>
                </a:solidFill>
                <a:latin typeface="Arial" charset="0"/>
                <a:cs typeface="Arial" charset="0"/>
              </a:endParaRPr>
            </a:p>
          </p:txBody>
        </p:sp>
      </p:grpSp>
      <p:sp>
        <p:nvSpPr>
          <p:cNvPr id="282626" name="Text Box 2"/>
          <p:cNvSpPr txBox="1">
            <a:spLocks noChangeArrowheads="1"/>
          </p:cNvSpPr>
          <p:nvPr/>
        </p:nvSpPr>
        <p:spPr bwMode="auto">
          <a:xfrm>
            <a:off x="971550" y="4464050"/>
            <a:ext cx="7921625" cy="184665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400" dirty="0">
                <a:solidFill>
                  <a:srgbClr val="000099"/>
                </a:solidFill>
              </a:rPr>
              <a:t>В </a:t>
            </a:r>
            <a:r>
              <a:rPr lang="ru-RU" sz="2400" dirty="0">
                <a:solidFill>
                  <a:srgbClr val="CC0000"/>
                </a:solidFill>
              </a:rPr>
              <a:t>схеме </a:t>
            </a:r>
            <a:r>
              <a:rPr lang="ru-RU" sz="2400" i="1" dirty="0">
                <a:solidFill>
                  <a:srgbClr val="CC0000"/>
                </a:solidFill>
              </a:rPr>
              <a:t>В</a:t>
            </a:r>
            <a:r>
              <a:rPr lang="ru-RU" sz="2400" dirty="0">
                <a:solidFill>
                  <a:srgbClr val="000099"/>
                </a:solidFill>
              </a:rPr>
              <a:t> сторона </a:t>
            </a:r>
            <a:r>
              <a:rPr lang="ru-RU" sz="2400" i="1" dirty="0">
                <a:solidFill>
                  <a:srgbClr val="FF0066"/>
                </a:solidFill>
              </a:rPr>
              <a:t>А</a:t>
            </a:r>
            <a:r>
              <a:rPr lang="ru-RU" sz="2400" dirty="0">
                <a:solidFill>
                  <a:srgbClr val="000099"/>
                </a:solidFill>
              </a:rPr>
              <a:t> получает свою предъявляемую </a:t>
            </a:r>
            <a:r>
              <a:rPr lang="ru-RU" sz="2400" dirty="0" smtClean="0">
                <a:solidFill>
                  <a:srgbClr val="000099"/>
                </a:solidFill>
              </a:rPr>
              <a:t>ВИАУ </a:t>
            </a:r>
            <a:r>
              <a:rPr lang="ru-RU" sz="2400" dirty="0">
                <a:solidFill>
                  <a:srgbClr val="000099"/>
                </a:solidFill>
              </a:rPr>
              <a:t>у </a:t>
            </a:r>
            <a:r>
              <a:rPr lang="ru-RU" sz="2400" dirty="0">
                <a:solidFill>
                  <a:srgbClr val="FF0066"/>
                </a:solidFill>
              </a:rPr>
              <a:t>ДТС</a:t>
            </a:r>
            <a:r>
              <a:rPr lang="ru-RU" sz="2400" dirty="0">
                <a:solidFill>
                  <a:srgbClr val="000099"/>
                </a:solidFill>
              </a:rPr>
              <a:t> после аутентификационного обмена с ДТС, а сторона </a:t>
            </a:r>
            <a:r>
              <a:rPr lang="ru-RU" sz="2400" i="1" dirty="0">
                <a:solidFill>
                  <a:srgbClr val="FF0066"/>
                </a:solidFill>
              </a:rPr>
              <a:t>В</a:t>
            </a:r>
            <a:r>
              <a:rPr lang="ru-RU" sz="2400" dirty="0">
                <a:solidFill>
                  <a:srgbClr val="000099"/>
                </a:solidFill>
              </a:rPr>
              <a:t> предоставляет </a:t>
            </a:r>
            <a:r>
              <a:rPr lang="ru-RU" sz="2400" dirty="0">
                <a:solidFill>
                  <a:srgbClr val="FF0066"/>
                </a:solidFill>
              </a:rPr>
              <a:t>ДТС</a:t>
            </a:r>
            <a:r>
              <a:rPr lang="ru-RU" sz="2400" dirty="0">
                <a:solidFill>
                  <a:srgbClr val="000099"/>
                </a:solidFill>
              </a:rPr>
              <a:t> для проверки полученную от стороны </a:t>
            </a:r>
            <a:r>
              <a:rPr lang="ru-RU" sz="2400" i="1" dirty="0">
                <a:solidFill>
                  <a:srgbClr val="FF0066"/>
                </a:solidFill>
              </a:rPr>
              <a:t>А</a:t>
            </a:r>
            <a:r>
              <a:rPr lang="ru-RU" sz="2400" dirty="0">
                <a:solidFill>
                  <a:srgbClr val="000099"/>
                </a:solidFill>
              </a:rPr>
              <a:t> </a:t>
            </a:r>
            <a:r>
              <a:rPr lang="ru-RU" sz="2400" dirty="0" smtClean="0">
                <a:solidFill>
                  <a:srgbClr val="000099"/>
                </a:solidFill>
              </a:rPr>
              <a:t>ВИАУ </a:t>
            </a:r>
            <a:r>
              <a:rPr lang="ru-RU" sz="2400" dirty="0">
                <a:solidFill>
                  <a:srgbClr val="000099"/>
                </a:solidFill>
              </a:rPr>
              <a:t>для обмена.</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250950"/>
            <a:ext cx="8001000" cy="484748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200"/>
              </a:lnSpc>
              <a:buClr>
                <a:srgbClr val="FF0066"/>
              </a:buClr>
              <a:buSzPct val="80000"/>
              <a:buFont typeface="Wingdings" pitchFamily="2" charset="2"/>
              <a:buNone/>
            </a:pPr>
            <a:r>
              <a:rPr lang="ru-RU" sz="3600" dirty="0">
                <a:solidFill>
                  <a:srgbClr val="000099"/>
                </a:solidFill>
              </a:rPr>
              <a:t>Для подклассов способов, основанных на одной итерации информационного обмена, может использоваться информационный обмен в той же самой форме (то есть, классы/подклассы </a:t>
            </a:r>
            <a:r>
              <a:rPr lang="ru-RU" sz="3600" i="1" dirty="0">
                <a:solidFill>
                  <a:srgbClr val="FF0066"/>
                </a:solidFill>
              </a:rPr>
              <a:t>1</a:t>
            </a:r>
            <a:r>
              <a:rPr lang="ru-RU" sz="3600" dirty="0">
                <a:solidFill>
                  <a:srgbClr val="000099"/>
                </a:solidFill>
              </a:rPr>
              <a:t>, </a:t>
            </a:r>
            <a:r>
              <a:rPr lang="ru-RU" sz="3600" i="1" dirty="0">
                <a:solidFill>
                  <a:srgbClr val="FF0066"/>
                </a:solidFill>
              </a:rPr>
              <a:t>2</a:t>
            </a:r>
            <a:r>
              <a:rPr lang="ru-RU" sz="3600" dirty="0">
                <a:solidFill>
                  <a:srgbClr val="000099"/>
                </a:solidFill>
              </a:rPr>
              <a:t>, </a:t>
            </a:r>
            <a:r>
              <a:rPr lang="ru-RU" sz="3600" i="1" dirty="0">
                <a:solidFill>
                  <a:srgbClr val="FF0066"/>
                </a:solidFill>
              </a:rPr>
              <a:t>3</a:t>
            </a:r>
            <a:r>
              <a:rPr lang="ru-RU" sz="3600" dirty="0">
                <a:solidFill>
                  <a:srgbClr val="000099"/>
                </a:solidFill>
              </a:rPr>
              <a:t> и </a:t>
            </a:r>
            <a:r>
              <a:rPr lang="ru-RU" sz="3600" i="1" dirty="0">
                <a:solidFill>
                  <a:srgbClr val="FF0066"/>
                </a:solidFill>
              </a:rPr>
              <a:t>4а</a:t>
            </a:r>
            <a:r>
              <a:rPr lang="ru-RU" sz="3600" dirty="0">
                <a:solidFill>
                  <a:srgbClr val="000099"/>
                </a:solidFill>
              </a:rPr>
              <a:t>), но в каждом направлении обоюдной аутентификации.</a:t>
            </a:r>
          </a:p>
        </p:txBody>
      </p:sp>
      <p:sp>
        <p:nvSpPr>
          <p:cNvPr id="86020" name="Rectangle 4"/>
          <p:cNvSpPr>
            <a:spLocks noChangeArrowheads="1"/>
          </p:cNvSpPr>
          <p:nvPr/>
        </p:nvSpPr>
        <p:spPr bwMode="auto">
          <a:xfrm>
            <a:off x="755650" y="673100"/>
            <a:ext cx="8388350" cy="45720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buClr>
                <a:srgbClr val="FFFF00"/>
              </a:buClr>
              <a:buSzPct val="80000"/>
              <a:buFont typeface="Wingdings" pitchFamily="2" charset="2"/>
              <a:buNone/>
            </a:pPr>
            <a:r>
              <a:rPr lang="ru-RU" sz="3000" b="1" i="1" dirty="0">
                <a:solidFill>
                  <a:srgbClr val="FF3300"/>
                </a:solidFill>
                <a:latin typeface="Arial" charset="0"/>
              </a:rPr>
              <a:t>4.4. Обоюдная аутентификация</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87746" name="Text Box 2"/>
          <p:cNvSpPr txBox="1">
            <a:spLocks noChangeArrowheads="1"/>
          </p:cNvSpPr>
          <p:nvPr/>
        </p:nvSpPr>
        <p:spPr bwMode="auto">
          <a:xfrm>
            <a:off x="971550" y="3698875"/>
            <a:ext cx="7921625" cy="3048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000" b="1" dirty="0">
                <a:solidFill>
                  <a:srgbClr val="CC0000"/>
                </a:solidFill>
              </a:rPr>
              <a:t>Рис</a:t>
            </a:r>
            <a:r>
              <a:rPr lang="ru-RU" sz="2000" b="1" dirty="0" smtClean="0">
                <a:solidFill>
                  <a:srgbClr val="CC0000"/>
                </a:solidFill>
              </a:rPr>
              <a:t>. 3.17,</a:t>
            </a:r>
            <a:r>
              <a:rPr lang="en-US" sz="2000" b="1" dirty="0">
                <a:solidFill>
                  <a:srgbClr val="CC0000"/>
                </a:solidFill>
              </a:rPr>
              <a:t>c</a:t>
            </a:r>
            <a:r>
              <a:rPr lang="ru-RU" sz="2000" b="1" dirty="0">
                <a:solidFill>
                  <a:srgbClr val="CC0000"/>
                </a:solidFill>
              </a:rPr>
              <a:t>. Схема аутентификации </a:t>
            </a:r>
          </a:p>
        </p:txBody>
      </p:sp>
      <p:grpSp>
        <p:nvGrpSpPr>
          <p:cNvPr id="165908" name="Group 20"/>
          <p:cNvGrpSpPr>
            <a:grpSpLocks/>
          </p:cNvGrpSpPr>
          <p:nvPr/>
        </p:nvGrpSpPr>
        <p:grpSpPr bwMode="auto">
          <a:xfrm>
            <a:off x="971550" y="638175"/>
            <a:ext cx="7935913" cy="2790825"/>
            <a:chOff x="612" y="402"/>
            <a:chExt cx="4999" cy="1758"/>
          </a:xfrm>
        </p:grpSpPr>
        <p:sp>
          <p:nvSpPr>
            <p:cNvPr id="165893" name="AutoShape 5"/>
            <p:cNvSpPr>
              <a:spLocks noChangeArrowheads="1"/>
            </p:cNvSpPr>
            <p:nvPr/>
          </p:nvSpPr>
          <p:spPr bwMode="auto">
            <a:xfrm flipH="1">
              <a:off x="4099" y="1423"/>
              <a:ext cx="1512" cy="737"/>
            </a:xfrm>
            <a:prstGeom prst="cube">
              <a:avLst>
                <a:gd name="adj" fmla="val 25000"/>
              </a:avLst>
            </a:prstGeom>
            <a:solidFill>
              <a:srgbClr val="FFDDDD"/>
            </a:solidFill>
            <a:ln w="38100">
              <a:solidFill>
                <a:srgbClr val="CC0000"/>
              </a:solidFill>
              <a:miter lim="800000"/>
              <a:headEnd/>
              <a:tailEnd/>
            </a:ln>
          </p:spPr>
          <p:txBody>
            <a:bodyPr/>
            <a:lstStyle/>
            <a:p>
              <a:endParaRPr lang="ru-RU"/>
            </a:p>
          </p:txBody>
        </p:sp>
        <p:cxnSp>
          <p:nvCxnSpPr>
            <p:cNvPr id="165894" name="AutoShape 6"/>
            <p:cNvCxnSpPr>
              <a:cxnSpLocks noChangeShapeType="1"/>
              <a:stCxn id="165896" idx="4"/>
              <a:endCxn id="165900" idx="0"/>
            </p:cNvCxnSpPr>
            <p:nvPr/>
          </p:nvCxnSpPr>
          <p:spPr bwMode="auto">
            <a:xfrm rot="10800000" flipV="1">
              <a:off x="1460" y="856"/>
              <a:ext cx="1125" cy="555"/>
            </a:xfrm>
            <a:prstGeom prst="bentConnector2">
              <a:avLst/>
            </a:prstGeom>
            <a:noFill/>
            <a:ln w="38100">
              <a:solidFill>
                <a:srgbClr val="6600CC"/>
              </a:solidFill>
              <a:miter lim="800000"/>
              <a:headEnd type="triangle" w="lg" len="lg"/>
              <a:tailEnd type="triangle" w="lg" len="lg"/>
            </a:ln>
          </p:spPr>
        </p:cxnSp>
        <p:grpSp>
          <p:nvGrpSpPr>
            <p:cNvPr id="165895" name="Group 7"/>
            <p:cNvGrpSpPr>
              <a:grpSpLocks/>
            </p:cNvGrpSpPr>
            <p:nvPr/>
          </p:nvGrpSpPr>
          <p:grpSpPr bwMode="auto">
            <a:xfrm>
              <a:off x="2597" y="572"/>
              <a:ext cx="993" cy="567"/>
              <a:chOff x="2426" y="572"/>
              <a:chExt cx="993" cy="567"/>
            </a:xfrm>
          </p:grpSpPr>
          <p:sp>
            <p:nvSpPr>
              <p:cNvPr id="165896" name="AutoShape 8"/>
              <p:cNvSpPr>
                <a:spLocks noChangeArrowheads="1"/>
              </p:cNvSpPr>
              <p:nvPr/>
            </p:nvSpPr>
            <p:spPr bwMode="auto">
              <a:xfrm>
                <a:off x="2426" y="572"/>
                <a:ext cx="993" cy="567"/>
              </a:xfrm>
              <a:prstGeom prst="bevel">
                <a:avLst>
                  <a:gd name="adj" fmla="val 12500"/>
                </a:avLst>
              </a:prstGeom>
              <a:solidFill>
                <a:srgbClr val="E1FFE1"/>
              </a:solidFill>
              <a:ln w="38100">
                <a:solidFill>
                  <a:srgbClr val="006600"/>
                </a:solidFill>
                <a:miter lim="800000"/>
                <a:headEnd/>
                <a:tailEnd/>
              </a:ln>
            </p:spPr>
            <p:txBody>
              <a:bodyPr/>
              <a:lstStyle/>
              <a:p>
                <a:endParaRPr lang="ru-RU"/>
              </a:p>
            </p:txBody>
          </p:sp>
          <p:sp>
            <p:nvSpPr>
              <p:cNvPr id="165897" name="Text Box 9"/>
              <p:cNvSpPr txBox="1">
                <a:spLocks noChangeArrowheads="1"/>
              </p:cNvSpPr>
              <p:nvPr/>
            </p:nvSpPr>
            <p:spPr bwMode="auto">
              <a:xfrm>
                <a:off x="2653" y="743"/>
                <a:ext cx="539" cy="22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6000"/>
                  </a:lnSpc>
                </a:pPr>
                <a:r>
                  <a:rPr lang="ru-RU" altLang="zh-CN" sz="2400" b="1">
                    <a:solidFill>
                      <a:srgbClr val="006600"/>
                    </a:solidFill>
                    <a:latin typeface="Arial" charset="0"/>
                    <a:cs typeface="Arial" charset="0"/>
                  </a:rPr>
                  <a:t>ДТС</a:t>
                </a:r>
                <a:endParaRPr lang="ru-RU" sz="2400" b="1">
                  <a:solidFill>
                    <a:srgbClr val="006600"/>
                  </a:solidFill>
                  <a:latin typeface="Arial" charset="0"/>
                  <a:cs typeface="Arial" charset="0"/>
                </a:endParaRPr>
              </a:p>
            </p:txBody>
          </p:sp>
        </p:grpSp>
        <p:sp>
          <p:nvSpPr>
            <p:cNvPr id="165898" name="Text Box 10"/>
            <p:cNvSpPr txBox="1">
              <a:spLocks noChangeArrowheads="1"/>
            </p:cNvSpPr>
            <p:nvPr/>
          </p:nvSpPr>
          <p:spPr bwMode="auto">
            <a:xfrm>
              <a:off x="4383" y="176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9900FF"/>
                  </a:solidFill>
                  <a:latin typeface="Arial" charset="0"/>
                  <a:cs typeface="Arial" charset="0"/>
                </a:rPr>
                <a:t>Сторона </a:t>
              </a:r>
              <a:r>
                <a:rPr lang="ru-RU" altLang="zh-CN" sz="2400" b="1" i="1">
                  <a:solidFill>
                    <a:srgbClr val="9900FF"/>
                  </a:solidFill>
                  <a:latin typeface="Arial" charset="0"/>
                  <a:cs typeface="Arial" charset="0"/>
                </a:rPr>
                <a:t>В</a:t>
              </a:r>
              <a:endParaRPr lang="ru-RU" sz="2400" b="1" i="1">
                <a:solidFill>
                  <a:srgbClr val="9900FF"/>
                </a:solidFill>
                <a:latin typeface="Arial" charset="0"/>
                <a:cs typeface="Arial" charset="0"/>
              </a:endParaRPr>
            </a:p>
          </p:txBody>
        </p:sp>
        <p:sp>
          <p:nvSpPr>
            <p:cNvPr id="165899" name="Text Box 11"/>
            <p:cNvSpPr txBox="1">
              <a:spLocks noChangeArrowheads="1"/>
            </p:cNvSpPr>
            <p:nvPr/>
          </p:nvSpPr>
          <p:spPr bwMode="auto">
            <a:xfrm>
              <a:off x="2540" y="193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FF0000"/>
                  </a:solidFill>
                  <a:latin typeface="Tahoma" pitchFamily="34" charset="0"/>
                  <a:cs typeface="Tahoma" pitchFamily="34" charset="0"/>
                </a:rPr>
                <a:t>Схема </a:t>
              </a:r>
              <a:r>
                <a:rPr lang="en-US" altLang="zh-CN" sz="2400" b="1" i="1">
                  <a:solidFill>
                    <a:srgbClr val="FF0000"/>
                  </a:solidFill>
                  <a:latin typeface="Tahoma" pitchFamily="34" charset="0"/>
                  <a:ea typeface="宋体" pitchFamily="2" charset="-122"/>
                  <a:cs typeface="Tahoma" pitchFamily="34" charset="0"/>
                </a:rPr>
                <a:t>C</a:t>
              </a:r>
              <a:endParaRPr lang="ru-RU" sz="2400" b="1" i="1">
                <a:solidFill>
                  <a:srgbClr val="FF0000"/>
                </a:solidFill>
                <a:latin typeface="Tahoma" pitchFamily="34" charset="0"/>
                <a:cs typeface="Tahoma" pitchFamily="34" charset="0"/>
              </a:endParaRPr>
            </a:p>
          </p:txBody>
        </p:sp>
        <p:sp>
          <p:nvSpPr>
            <p:cNvPr id="165900" name="AutoShape 12"/>
            <p:cNvSpPr>
              <a:spLocks noChangeArrowheads="1"/>
            </p:cNvSpPr>
            <p:nvPr/>
          </p:nvSpPr>
          <p:spPr bwMode="auto">
            <a:xfrm>
              <a:off x="612" y="1423"/>
              <a:ext cx="1512" cy="737"/>
            </a:xfrm>
            <a:prstGeom prst="cube">
              <a:avLst>
                <a:gd name="adj" fmla="val 25000"/>
              </a:avLst>
            </a:prstGeom>
            <a:solidFill>
              <a:srgbClr val="FBFBA1"/>
            </a:solidFill>
            <a:ln w="38100">
              <a:solidFill>
                <a:srgbClr val="CC0000"/>
              </a:solidFill>
              <a:miter lim="800000"/>
              <a:headEnd/>
              <a:tailEnd/>
            </a:ln>
          </p:spPr>
          <p:txBody>
            <a:bodyPr/>
            <a:lstStyle/>
            <a:p>
              <a:endParaRPr lang="ru-RU"/>
            </a:p>
          </p:txBody>
        </p:sp>
        <p:sp>
          <p:nvSpPr>
            <p:cNvPr id="165901" name="Text Box 13"/>
            <p:cNvSpPr txBox="1">
              <a:spLocks noChangeArrowheads="1"/>
            </p:cNvSpPr>
            <p:nvPr/>
          </p:nvSpPr>
          <p:spPr bwMode="auto">
            <a:xfrm>
              <a:off x="725" y="176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006699"/>
                  </a:solidFill>
                  <a:latin typeface="Arial" charset="0"/>
                  <a:cs typeface="Arial" charset="0"/>
                </a:rPr>
                <a:t>Сторона </a:t>
              </a:r>
              <a:r>
                <a:rPr lang="ru-RU" altLang="zh-CN" sz="2400" b="1" i="1">
                  <a:solidFill>
                    <a:srgbClr val="006699"/>
                  </a:solidFill>
                  <a:latin typeface="Arial" charset="0"/>
                  <a:cs typeface="Arial" charset="0"/>
                </a:rPr>
                <a:t>А</a:t>
              </a:r>
              <a:endParaRPr lang="ru-RU" sz="2400" b="1" i="1">
                <a:solidFill>
                  <a:srgbClr val="006699"/>
                </a:solidFill>
                <a:latin typeface="Arial" charset="0"/>
                <a:cs typeface="Arial" charset="0"/>
              </a:endParaRPr>
            </a:p>
          </p:txBody>
        </p:sp>
        <p:cxnSp>
          <p:nvCxnSpPr>
            <p:cNvPr id="165903" name="AutoShape 15"/>
            <p:cNvCxnSpPr>
              <a:cxnSpLocks noChangeShapeType="1"/>
              <a:stCxn id="165893" idx="5"/>
              <a:endCxn id="165900" idx="5"/>
            </p:cNvCxnSpPr>
            <p:nvPr/>
          </p:nvCxnSpPr>
          <p:spPr bwMode="auto">
            <a:xfrm flipH="1">
              <a:off x="2136" y="1699"/>
              <a:ext cx="1951" cy="0"/>
            </a:xfrm>
            <a:prstGeom prst="straightConnector1">
              <a:avLst/>
            </a:prstGeom>
            <a:noFill/>
            <a:ln w="38100">
              <a:solidFill>
                <a:srgbClr val="6600CC"/>
              </a:solidFill>
              <a:round/>
              <a:headEnd type="triangle" w="lg" len="lg"/>
              <a:tailEnd type="triangle" w="lg" len="lg"/>
            </a:ln>
          </p:spPr>
        </p:cxnSp>
        <p:sp>
          <p:nvSpPr>
            <p:cNvPr id="165904" name="Text Box 16"/>
            <p:cNvSpPr txBox="1">
              <a:spLocks noChangeArrowheads="1"/>
            </p:cNvSpPr>
            <p:nvPr/>
          </p:nvSpPr>
          <p:spPr bwMode="auto">
            <a:xfrm>
              <a:off x="952" y="402"/>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i="1">
                  <a:solidFill>
                    <a:srgbClr val="CC3300"/>
                  </a:solidFill>
                  <a:latin typeface="Arial" charset="0"/>
                  <a:cs typeface="Arial" charset="0"/>
                </a:rPr>
                <a:t>Получение</a:t>
              </a:r>
              <a:endParaRPr lang="ru-RU" sz="2400" b="1" i="1">
                <a:solidFill>
                  <a:srgbClr val="CC3300"/>
                </a:solidFill>
                <a:latin typeface="Arial" charset="0"/>
                <a:cs typeface="Arial" charset="0"/>
              </a:endParaRPr>
            </a:p>
          </p:txBody>
        </p:sp>
        <p:sp>
          <p:nvSpPr>
            <p:cNvPr id="165905" name="Text Box 17"/>
            <p:cNvSpPr txBox="1">
              <a:spLocks noChangeArrowheads="1"/>
            </p:cNvSpPr>
            <p:nvPr/>
          </p:nvSpPr>
          <p:spPr bwMode="auto">
            <a:xfrm>
              <a:off x="725" y="629"/>
              <a:ext cx="1588"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i="1">
                  <a:solidFill>
                    <a:srgbClr val="CC3300"/>
                  </a:solidFill>
                  <a:latin typeface="Arial" charset="0"/>
                  <a:cs typeface="Arial" charset="0"/>
                </a:rPr>
                <a:t>Распределение</a:t>
              </a:r>
              <a:endParaRPr lang="ru-RU" sz="2400" b="1" i="1">
                <a:solidFill>
                  <a:srgbClr val="CC3300"/>
                </a:solidFill>
                <a:latin typeface="Arial" charset="0"/>
                <a:cs typeface="Arial" charset="0"/>
              </a:endParaRPr>
            </a:p>
          </p:txBody>
        </p:sp>
        <p:sp>
          <p:nvSpPr>
            <p:cNvPr id="165906" name="Text Box 18"/>
            <p:cNvSpPr txBox="1">
              <a:spLocks noChangeArrowheads="1"/>
            </p:cNvSpPr>
            <p:nvPr/>
          </p:nvSpPr>
          <p:spPr bwMode="auto">
            <a:xfrm>
              <a:off x="2568" y="1451"/>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i="1">
                  <a:solidFill>
                    <a:srgbClr val="CC3300"/>
                  </a:solidFill>
                  <a:latin typeface="Arial" charset="0"/>
                  <a:cs typeface="Arial" charset="0"/>
                </a:rPr>
                <a:t>Доставка</a:t>
              </a:r>
              <a:endParaRPr lang="ru-RU" sz="2400" b="1" i="1">
                <a:solidFill>
                  <a:srgbClr val="CC3300"/>
                </a:solidFill>
                <a:latin typeface="Arial" charset="0"/>
                <a:cs typeface="Arial" charset="0"/>
              </a:endParaRPr>
            </a:p>
          </p:txBody>
        </p:sp>
      </p:grpSp>
      <p:sp>
        <p:nvSpPr>
          <p:cNvPr id="282626" name="Text Box 2"/>
          <p:cNvSpPr txBox="1">
            <a:spLocks noChangeArrowheads="1"/>
          </p:cNvSpPr>
          <p:nvPr/>
        </p:nvSpPr>
        <p:spPr bwMode="auto">
          <a:xfrm>
            <a:off x="971550" y="4149725"/>
            <a:ext cx="7921625" cy="221599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400" dirty="0">
                <a:solidFill>
                  <a:srgbClr val="000099"/>
                </a:solidFill>
              </a:rPr>
              <a:t>В </a:t>
            </a:r>
            <a:r>
              <a:rPr lang="ru-RU" sz="2400" dirty="0">
                <a:solidFill>
                  <a:srgbClr val="CC0000"/>
                </a:solidFill>
              </a:rPr>
              <a:t>схеме </a:t>
            </a:r>
            <a:r>
              <a:rPr lang="en-US" sz="2400" i="1" dirty="0">
                <a:solidFill>
                  <a:srgbClr val="CC0000"/>
                </a:solidFill>
              </a:rPr>
              <a:t>C</a:t>
            </a:r>
            <a:r>
              <a:rPr lang="ru-RU" sz="2400" dirty="0">
                <a:solidFill>
                  <a:srgbClr val="000099"/>
                </a:solidFill>
              </a:rPr>
              <a:t> сторона </a:t>
            </a:r>
            <a:r>
              <a:rPr lang="ru-RU" sz="2400" i="1" dirty="0">
                <a:solidFill>
                  <a:srgbClr val="FF0066"/>
                </a:solidFill>
              </a:rPr>
              <a:t>А</a:t>
            </a:r>
            <a:r>
              <a:rPr lang="ru-RU" sz="2400" dirty="0">
                <a:solidFill>
                  <a:srgbClr val="000099"/>
                </a:solidFill>
              </a:rPr>
              <a:t> получает свою предъявляемую </a:t>
            </a:r>
            <a:r>
              <a:rPr lang="ru-RU" sz="2400" dirty="0" smtClean="0">
                <a:solidFill>
                  <a:srgbClr val="000099"/>
                </a:solidFill>
              </a:rPr>
              <a:t>ВИАУ </a:t>
            </a:r>
            <a:r>
              <a:rPr lang="ru-RU" sz="2400" dirty="0">
                <a:solidFill>
                  <a:srgbClr val="000099"/>
                </a:solidFill>
              </a:rPr>
              <a:t>у </a:t>
            </a:r>
            <a:r>
              <a:rPr lang="ru-RU" sz="2400" dirty="0">
                <a:solidFill>
                  <a:srgbClr val="FF0066"/>
                </a:solidFill>
              </a:rPr>
              <a:t>ДТС</a:t>
            </a:r>
            <a:r>
              <a:rPr lang="ru-RU" sz="2400" dirty="0">
                <a:solidFill>
                  <a:srgbClr val="000099"/>
                </a:solidFill>
              </a:rPr>
              <a:t> после аутентификационного обмена с </a:t>
            </a:r>
            <a:r>
              <a:rPr lang="ru-RU" sz="2400" dirty="0">
                <a:solidFill>
                  <a:srgbClr val="FF0066"/>
                </a:solidFill>
              </a:rPr>
              <a:t>ДТС</a:t>
            </a:r>
            <a:r>
              <a:rPr lang="ru-RU" sz="2400" dirty="0">
                <a:solidFill>
                  <a:srgbClr val="000099"/>
                </a:solidFill>
              </a:rPr>
              <a:t>, а также проверочную </a:t>
            </a:r>
            <a:r>
              <a:rPr lang="ru-RU" sz="2400" dirty="0" smtClean="0">
                <a:solidFill>
                  <a:srgbClr val="000099"/>
                </a:solidFill>
              </a:rPr>
              <a:t>ВИАУ, </a:t>
            </a:r>
            <a:r>
              <a:rPr lang="ru-RU" sz="2400" dirty="0">
                <a:solidFill>
                  <a:srgbClr val="000099"/>
                </a:solidFill>
              </a:rPr>
              <a:t>которая необходима для стороны </a:t>
            </a:r>
            <a:r>
              <a:rPr lang="ru-RU" sz="2400" i="1" dirty="0">
                <a:solidFill>
                  <a:srgbClr val="FF0066"/>
                </a:solidFill>
              </a:rPr>
              <a:t>В</a:t>
            </a:r>
            <a:r>
              <a:rPr lang="ru-RU" sz="2400" dirty="0">
                <a:solidFill>
                  <a:srgbClr val="000099"/>
                </a:solidFill>
              </a:rPr>
              <a:t> при проведении ею локальной проверки.</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87746" name="Text Box 2"/>
          <p:cNvSpPr txBox="1">
            <a:spLocks noChangeArrowheads="1"/>
          </p:cNvSpPr>
          <p:nvPr/>
        </p:nvSpPr>
        <p:spPr bwMode="auto">
          <a:xfrm>
            <a:off x="971550" y="3698875"/>
            <a:ext cx="7921625" cy="3048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000" b="1" dirty="0">
                <a:solidFill>
                  <a:srgbClr val="CC0000"/>
                </a:solidFill>
              </a:rPr>
              <a:t>Рис</a:t>
            </a:r>
            <a:r>
              <a:rPr lang="ru-RU" sz="2000" b="1" dirty="0" smtClean="0">
                <a:solidFill>
                  <a:srgbClr val="CC0000"/>
                </a:solidFill>
              </a:rPr>
              <a:t>. 3.17,</a:t>
            </a:r>
            <a:r>
              <a:rPr lang="en-US" sz="2000" b="1" dirty="0">
                <a:solidFill>
                  <a:srgbClr val="CC0000"/>
                </a:solidFill>
              </a:rPr>
              <a:t>d</a:t>
            </a:r>
            <a:r>
              <a:rPr lang="ru-RU" sz="2000" b="1" dirty="0">
                <a:solidFill>
                  <a:srgbClr val="CC0000"/>
                </a:solidFill>
              </a:rPr>
              <a:t>. Схема аутентификации </a:t>
            </a:r>
          </a:p>
        </p:txBody>
      </p:sp>
      <p:grpSp>
        <p:nvGrpSpPr>
          <p:cNvPr id="166931" name="Group 19"/>
          <p:cNvGrpSpPr>
            <a:grpSpLocks/>
          </p:cNvGrpSpPr>
          <p:nvPr/>
        </p:nvGrpSpPr>
        <p:grpSpPr bwMode="auto">
          <a:xfrm>
            <a:off x="971550" y="908050"/>
            <a:ext cx="7935913" cy="2520950"/>
            <a:chOff x="612" y="572"/>
            <a:chExt cx="4999" cy="1588"/>
          </a:xfrm>
        </p:grpSpPr>
        <p:sp>
          <p:nvSpPr>
            <p:cNvPr id="166917" name="AutoShape 5"/>
            <p:cNvSpPr>
              <a:spLocks noChangeArrowheads="1"/>
            </p:cNvSpPr>
            <p:nvPr/>
          </p:nvSpPr>
          <p:spPr bwMode="auto">
            <a:xfrm flipH="1">
              <a:off x="4099" y="1423"/>
              <a:ext cx="1512" cy="737"/>
            </a:xfrm>
            <a:prstGeom prst="cube">
              <a:avLst>
                <a:gd name="adj" fmla="val 25000"/>
              </a:avLst>
            </a:prstGeom>
            <a:solidFill>
              <a:srgbClr val="FFDDDD"/>
            </a:solidFill>
            <a:ln w="38100">
              <a:solidFill>
                <a:srgbClr val="CC0000"/>
              </a:solidFill>
              <a:miter lim="800000"/>
              <a:headEnd/>
              <a:tailEnd/>
            </a:ln>
          </p:spPr>
          <p:txBody>
            <a:bodyPr/>
            <a:lstStyle/>
            <a:p>
              <a:endParaRPr lang="ru-RU"/>
            </a:p>
          </p:txBody>
        </p:sp>
        <p:cxnSp>
          <p:nvCxnSpPr>
            <p:cNvPr id="166918" name="AutoShape 6"/>
            <p:cNvCxnSpPr>
              <a:cxnSpLocks noChangeShapeType="1"/>
              <a:stCxn id="166920" idx="4"/>
              <a:endCxn id="166924" idx="0"/>
            </p:cNvCxnSpPr>
            <p:nvPr/>
          </p:nvCxnSpPr>
          <p:spPr bwMode="auto">
            <a:xfrm rot="10800000" flipV="1">
              <a:off x="1460" y="856"/>
              <a:ext cx="1125" cy="555"/>
            </a:xfrm>
            <a:prstGeom prst="bentConnector2">
              <a:avLst/>
            </a:prstGeom>
            <a:noFill/>
            <a:ln w="38100">
              <a:solidFill>
                <a:srgbClr val="6600CC"/>
              </a:solidFill>
              <a:miter lim="800000"/>
              <a:headEnd type="triangle" w="lg" len="lg"/>
              <a:tailEnd type="triangle" w="lg" len="lg"/>
            </a:ln>
          </p:spPr>
        </p:cxnSp>
        <p:grpSp>
          <p:nvGrpSpPr>
            <p:cNvPr id="166919" name="Group 7"/>
            <p:cNvGrpSpPr>
              <a:grpSpLocks/>
            </p:cNvGrpSpPr>
            <p:nvPr/>
          </p:nvGrpSpPr>
          <p:grpSpPr bwMode="auto">
            <a:xfrm>
              <a:off x="2597" y="572"/>
              <a:ext cx="993" cy="567"/>
              <a:chOff x="2426" y="572"/>
              <a:chExt cx="993" cy="567"/>
            </a:xfrm>
          </p:grpSpPr>
          <p:sp>
            <p:nvSpPr>
              <p:cNvPr id="166920" name="AutoShape 8"/>
              <p:cNvSpPr>
                <a:spLocks noChangeArrowheads="1"/>
              </p:cNvSpPr>
              <p:nvPr/>
            </p:nvSpPr>
            <p:spPr bwMode="auto">
              <a:xfrm>
                <a:off x="2426" y="572"/>
                <a:ext cx="993" cy="567"/>
              </a:xfrm>
              <a:prstGeom prst="bevel">
                <a:avLst>
                  <a:gd name="adj" fmla="val 12500"/>
                </a:avLst>
              </a:prstGeom>
              <a:solidFill>
                <a:srgbClr val="E1FFE1"/>
              </a:solidFill>
              <a:ln w="38100">
                <a:solidFill>
                  <a:srgbClr val="006600"/>
                </a:solidFill>
                <a:miter lim="800000"/>
                <a:headEnd/>
                <a:tailEnd/>
              </a:ln>
            </p:spPr>
            <p:txBody>
              <a:bodyPr/>
              <a:lstStyle/>
              <a:p>
                <a:endParaRPr lang="ru-RU"/>
              </a:p>
            </p:txBody>
          </p:sp>
          <p:sp>
            <p:nvSpPr>
              <p:cNvPr id="166921" name="Text Box 9"/>
              <p:cNvSpPr txBox="1">
                <a:spLocks noChangeArrowheads="1"/>
              </p:cNvSpPr>
              <p:nvPr/>
            </p:nvSpPr>
            <p:spPr bwMode="auto">
              <a:xfrm>
                <a:off x="2653" y="743"/>
                <a:ext cx="539" cy="22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6000"/>
                  </a:lnSpc>
                </a:pPr>
                <a:r>
                  <a:rPr lang="ru-RU" altLang="zh-CN" sz="2400" b="1">
                    <a:solidFill>
                      <a:srgbClr val="006600"/>
                    </a:solidFill>
                    <a:latin typeface="Arial" charset="0"/>
                    <a:cs typeface="Arial" charset="0"/>
                  </a:rPr>
                  <a:t>ДТС</a:t>
                </a:r>
                <a:endParaRPr lang="ru-RU" sz="2400" b="1">
                  <a:solidFill>
                    <a:srgbClr val="006600"/>
                  </a:solidFill>
                  <a:latin typeface="Arial" charset="0"/>
                  <a:cs typeface="Arial" charset="0"/>
                </a:endParaRPr>
              </a:p>
            </p:txBody>
          </p:sp>
        </p:grpSp>
        <p:sp>
          <p:nvSpPr>
            <p:cNvPr id="166922" name="Text Box 10"/>
            <p:cNvSpPr txBox="1">
              <a:spLocks noChangeArrowheads="1"/>
            </p:cNvSpPr>
            <p:nvPr/>
          </p:nvSpPr>
          <p:spPr bwMode="auto">
            <a:xfrm>
              <a:off x="4383" y="176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9900FF"/>
                  </a:solidFill>
                  <a:latin typeface="Arial" charset="0"/>
                  <a:cs typeface="Arial" charset="0"/>
                </a:rPr>
                <a:t>Сторона </a:t>
              </a:r>
              <a:r>
                <a:rPr lang="ru-RU" altLang="zh-CN" sz="2400" b="1" i="1">
                  <a:solidFill>
                    <a:srgbClr val="9900FF"/>
                  </a:solidFill>
                  <a:latin typeface="Arial" charset="0"/>
                  <a:cs typeface="Arial" charset="0"/>
                </a:rPr>
                <a:t>В</a:t>
              </a:r>
              <a:endParaRPr lang="ru-RU" sz="2400" b="1" i="1">
                <a:solidFill>
                  <a:srgbClr val="9900FF"/>
                </a:solidFill>
                <a:latin typeface="Arial" charset="0"/>
                <a:cs typeface="Arial" charset="0"/>
              </a:endParaRPr>
            </a:p>
          </p:txBody>
        </p:sp>
        <p:sp>
          <p:nvSpPr>
            <p:cNvPr id="166923" name="Text Box 11"/>
            <p:cNvSpPr txBox="1">
              <a:spLocks noChangeArrowheads="1"/>
            </p:cNvSpPr>
            <p:nvPr/>
          </p:nvSpPr>
          <p:spPr bwMode="auto">
            <a:xfrm>
              <a:off x="2540" y="193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FF0000"/>
                  </a:solidFill>
                  <a:latin typeface="Tahoma" pitchFamily="34" charset="0"/>
                  <a:cs typeface="Tahoma" pitchFamily="34" charset="0"/>
                </a:rPr>
                <a:t>Схема </a:t>
              </a:r>
              <a:r>
                <a:rPr lang="en-US" altLang="zh-CN" sz="2400" b="1" i="1">
                  <a:solidFill>
                    <a:srgbClr val="FF0000"/>
                  </a:solidFill>
                  <a:latin typeface="Tahoma" pitchFamily="34" charset="0"/>
                  <a:ea typeface="宋体" pitchFamily="2" charset="-122"/>
                  <a:cs typeface="Tahoma" pitchFamily="34" charset="0"/>
                </a:rPr>
                <a:t>D</a:t>
              </a:r>
              <a:endParaRPr lang="ru-RU" sz="2400" b="1" i="1">
                <a:solidFill>
                  <a:srgbClr val="FF0000"/>
                </a:solidFill>
                <a:latin typeface="Tahoma" pitchFamily="34" charset="0"/>
                <a:cs typeface="Tahoma" pitchFamily="34" charset="0"/>
              </a:endParaRPr>
            </a:p>
          </p:txBody>
        </p:sp>
        <p:sp>
          <p:nvSpPr>
            <p:cNvPr id="166924" name="AutoShape 12"/>
            <p:cNvSpPr>
              <a:spLocks noChangeArrowheads="1"/>
            </p:cNvSpPr>
            <p:nvPr/>
          </p:nvSpPr>
          <p:spPr bwMode="auto">
            <a:xfrm>
              <a:off x="612" y="1423"/>
              <a:ext cx="1512" cy="737"/>
            </a:xfrm>
            <a:prstGeom prst="cube">
              <a:avLst>
                <a:gd name="adj" fmla="val 25000"/>
              </a:avLst>
            </a:prstGeom>
            <a:solidFill>
              <a:srgbClr val="FBFBA1"/>
            </a:solidFill>
            <a:ln w="38100">
              <a:solidFill>
                <a:srgbClr val="CC0000"/>
              </a:solidFill>
              <a:miter lim="800000"/>
              <a:headEnd/>
              <a:tailEnd/>
            </a:ln>
          </p:spPr>
          <p:txBody>
            <a:bodyPr/>
            <a:lstStyle/>
            <a:p>
              <a:endParaRPr lang="ru-RU"/>
            </a:p>
          </p:txBody>
        </p:sp>
        <p:sp>
          <p:nvSpPr>
            <p:cNvPr id="166925" name="Text Box 13"/>
            <p:cNvSpPr txBox="1">
              <a:spLocks noChangeArrowheads="1"/>
            </p:cNvSpPr>
            <p:nvPr/>
          </p:nvSpPr>
          <p:spPr bwMode="auto">
            <a:xfrm>
              <a:off x="725" y="176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006699"/>
                  </a:solidFill>
                  <a:latin typeface="Arial" charset="0"/>
                  <a:cs typeface="Arial" charset="0"/>
                </a:rPr>
                <a:t>Сторона </a:t>
              </a:r>
              <a:r>
                <a:rPr lang="ru-RU" altLang="zh-CN" sz="2400" b="1" i="1">
                  <a:solidFill>
                    <a:srgbClr val="006699"/>
                  </a:solidFill>
                  <a:latin typeface="Arial" charset="0"/>
                  <a:cs typeface="Arial" charset="0"/>
                </a:rPr>
                <a:t>А</a:t>
              </a:r>
              <a:endParaRPr lang="ru-RU" sz="2400" b="1" i="1">
                <a:solidFill>
                  <a:srgbClr val="006699"/>
                </a:solidFill>
                <a:latin typeface="Arial" charset="0"/>
                <a:cs typeface="Arial" charset="0"/>
              </a:endParaRPr>
            </a:p>
          </p:txBody>
        </p:sp>
        <p:cxnSp>
          <p:nvCxnSpPr>
            <p:cNvPr id="166926" name="AutoShape 14"/>
            <p:cNvCxnSpPr>
              <a:cxnSpLocks noChangeShapeType="1"/>
              <a:stCxn id="166917" idx="5"/>
              <a:endCxn id="166924" idx="5"/>
            </p:cNvCxnSpPr>
            <p:nvPr/>
          </p:nvCxnSpPr>
          <p:spPr bwMode="auto">
            <a:xfrm flipH="1">
              <a:off x="2136" y="1699"/>
              <a:ext cx="1951" cy="0"/>
            </a:xfrm>
            <a:prstGeom prst="straightConnector1">
              <a:avLst/>
            </a:prstGeom>
            <a:noFill/>
            <a:ln w="38100">
              <a:solidFill>
                <a:srgbClr val="6600CC"/>
              </a:solidFill>
              <a:round/>
              <a:headEnd type="triangle" w="lg" len="lg"/>
              <a:tailEnd type="triangle" w="lg" len="lg"/>
            </a:ln>
          </p:spPr>
        </p:cxnSp>
        <p:sp>
          <p:nvSpPr>
            <p:cNvPr id="166928" name="Text Box 16"/>
            <p:cNvSpPr txBox="1">
              <a:spLocks noChangeArrowheads="1"/>
            </p:cNvSpPr>
            <p:nvPr/>
          </p:nvSpPr>
          <p:spPr bwMode="auto">
            <a:xfrm>
              <a:off x="725" y="629"/>
              <a:ext cx="1588"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i="1">
                  <a:solidFill>
                    <a:srgbClr val="CC3300"/>
                  </a:solidFill>
                  <a:latin typeface="Arial" charset="0"/>
                  <a:cs typeface="Arial" charset="0"/>
                </a:rPr>
                <a:t>Распределение</a:t>
              </a:r>
              <a:endParaRPr lang="ru-RU" sz="2400" b="1" i="1">
                <a:solidFill>
                  <a:srgbClr val="CC3300"/>
                </a:solidFill>
                <a:latin typeface="Arial" charset="0"/>
                <a:cs typeface="Arial" charset="0"/>
              </a:endParaRPr>
            </a:p>
          </p:txBody>
        </p:sp>
        <p:sp>
          <p:nvSpPr>
            <p:cNvPr id="166929" name="Text Box 17"/>
            <p:cNvSpPr txBox="1">
              <a:spLocks noChangeArrowheads="1"/>
            </p:cNvSpPr>
            <p:nvPr/>
          </p:nvSpPr>
          <p:spPr bwMode="auto">
            <a:xfrm>
              <a:off x="2568" y="1451"/>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i="1">
                  <a:solidFill>
                    <a:srgbClr val="CC3300"/>
                  </a:solidFill>
                  <a:latin typeface="Arial" charset="0"/>
                  <a:cs typeface="Arial" charset="0"/>
                </a:rPr>
                <a:t>Доставка</a:t>
              </a:r>
              <a:endParaRPr lang="ru-RU" sz="2400" b="1" i="1">
                <a:solidFill>
                  <a:srgbClr val="CC3300"/>
                </a:solidFill>
                <a:latin typeface="Arial" charset="0"/>
                <a:cs typeface="Arial" charset="0"/>
              </a:endParaRPr>
            </a:p>
          </p:txBody>
        </p:sp>
      </p:grpSp>
      <p:sp>
        <p:nvSpPr>
          <p:cNvPr id="282626" name="Text Box 2"/>
          <p:cNvSpPr txBox="1">
            <a:spLocks noChangeArrowheads="1"/>
          </p:cNvSpPr>
          <p:nvPr/>
        </p:nvSpPr>
        <p:spPr bwMode="auto">
          <a:xfrm>
            <a:off x="971550" y="4149725"/>
            <a:ext cx="7921625" cy="221599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400" dirty="0">
                <a:solidFill>
                  <a:srgbClr val="000099"/>
                </a:solidFill>
              </a:rPr>
              <a:t>В </a:t>
            </a:r>
            <a:r>
              <a:rPr lang="ru-RU" sz="2400" dirty="0">
                <a:solidFill>
                  <a:srgbClr val="CC0000"/>
                </a:solidFill>
              </a:rPr>
              <a:t>схеме </a:t>
            </a:r>
            <a:r>
              <a:rPr lang="en-US" sz="2400" i="1" dirty="0">
                <a:solidFill>
                  <a:srgbClr val="CC0000"/>
                </a:solidFill>
              </a:rPr>
              <a:t>D</a:t>
            </a:r>
            <a:r>
              <a:rPr lang="ru-RU" sz="2400" dirty="0">
                <a:solidFill>
                  <a:srgbClr val="000099"/>
                </a:solidFill>
              </a:rPr>
              <a:t> сторона </a:t>
            </a:r>
            <a:r>
              <a:rPr lang="ru-RU" sz="2400" i="1" dirty="0">
                <a:solidFill>
                  <a:srgbClr val="FF0066"/>
                </a:solidFill>
              </a:rPr>
              <a:t>А</a:t>
            </a:r>
            <a:r>
              <a:rPr lang="ru-RU" sz="2400" dirty="0">
                <a:solidFill>
                  <a:srgbClr val="000099"/>
                </a:solidFill>
              </a:rPr>
              <a:t> получает проверочную </a:t>
            </a:r>
            <a:r>
              <a:rPr lang="ru-RU" sz="2400" dirty="0" smtClean="0">
                <a:solidFill>
                  <a:srgbClr val="000099"/>
                </a:solidFill>
              </a:rPr>
              <a:t>ВИАУ, </a:t>
            </a:r>
            <a:r>
              <a:rPr lang="ru-RU" sz="2400" dirty="0">
                <a:solidFill>
                  <a:srgbClr val="000099"/>
                </a:solidFill>
              </a:rPr>
              <a:t>которая необходима для стороны </a:t>
            </a:r>
            <a:r>
              <a:rPr lang="ru-RU" sz="2400" i="1" dirty="0">
                <a:solidFill>
                  <a:srgbClr val="FF0066"/>
                </a:solidFill>
              </a:rPr>
              <a:t>В</a:t>
            </a:r>
            <a:r>
              <a:rPr lang="ru-RU" sz="2400" dirty="0">
                <a:solidFill>
                  <a:srgbClr val="000099"/>
                </a:solidFill>
              </a:rPr>
              <a:t> при проведении ею локальной проверки, и локально формирует </a:t>
            </a:r>
            <a:r>
              <a:rPr lang="ru-RU" sz="2400" dirty="0" smtClean="0">
                <a:solidFill>
                  <a:srgbClr val="000099"/>
                </a:solidFill>
              </a:rPr>
              <a:t>ВИАУ </a:t>
            </a:r>
            <a:r>
              <a:rPr lang="ru-RU" sz="2400" dirty="0">
                <a:solidFill>
                  <a:srgbClr val="000099"/>
                </a:solidFill>
              </a:rPr>
              <a:t>для обмена. </a:t>
            </a:r>
            <a:r>
              <a:rPr lang="ru-RU" sz="2400" dirty="0" smtClean="0">
                <a:solidFill>
                  <a:srgbClr val="000099"/>
                </a:solidFill>
              </a:rPr>
              <a:t>ВИАУ </a:t>
            </a:r>
            <a:r>
              <a:rPr lang="ru-RU" sz="2400" dirty="0">
                <a:solidFill>
                  <a:srgbClr val="000099"/>
                </a:solidFill>
              </a:rPr>
              <a:t>для обмена и проверочная </a:t>
            </a:r>
            <a:r>
              <a:rPr lang="ru-RU" sz="2400" dirty="0" smtClean="0">
                <a:solidFill>
                  <a:srgbClr val="000099"/>
                </a:solidFill>
              </a:rPr>
              <a:t>ВИАУ </a:t>
            </a:r>
            <a:r>
              <a:rPr lang="ru-RU" sz="2400" dirty="0">
                <a:solidFill>
                  <a:srgbClr val="000099"/>
                </a:solidFill>
              </a:rPr>
              <a:t>предоставляется стороне </a:t>
            </a:r>
            <a:r>
              <a:rPr lang="ru-RU" sz="2400" i="1" dirty="0">
                <a:solidFill>
                  <a:srgbClr val="FF0066"/>
                </a:solidFill>
              </a:rPr>
              <a:t>В</a:t>
            </a:r>
            <a:r>
              <a:rPr lang="ru-RU" sz="2400" dirty="0">
                <a:solidFill>
                  <a:srgbClr val="000099"/>
                </a:solidFill>
              </a:rPr>
              <a:t> совместно.</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87746" name="Text Box 2"/>
          <p:cNvSpPr txBox="1">
            <a:spLocks noChangeArrowheads="1"/>
          </p:cNvSpPr>
          <p:nvPr/>
        </p:nvSpPr>
        <p:spPr bwMode="auto">
          <a:xfrm>
            <a:off x="971550" y="3698875"/>
            <a:ext cx="7921625" cy="3048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000" b="1" dirty="0">
                <a:solidFill>
                  <a:srgbClr val="CC0000"/>
                </a:solidFill>
              </a:rPr>
              <a:t>Рис</a:t>
            </a:r>
            <a:r>
              <a:rPr lang="ru-RU" sz="2000" b="1" dirty="0" smtClean="0">
                <a:solidFill>
                  <a:srgbClr val="CC0000"/>
                </a:solidFill>
              </a:rPr>
              <a:t>. 3.17,</a:t>
            </a:r>
            <a:r>
              <a:rPr lang="en-US" sz="2000" b="1" dirty="0">
                <a:solidFill>
                  <a:srgbClr val="CC0000"/>
                </a:solidFill>
              </a:rPr>
              <a:t>e</a:t>
            </a:r>
            <a:r>
              <a:rPr lang="ru-RU" sz="2000" b="1" dirty="0">
                <a:solidFill>
                  <a:srgbClr val="CC0000"/>
                </a:solidFill>
              </a:rPr>
              <a:t>. Схема аутентификации </a:t>
            </a:r>
          </a:p>
        </p:txBody>
      </p:sp>
      <p:grpSp>
        <p:nvGrpSpPr>
          <p:cNvPr id="167954" name="Group 18"/>
          <p:cNvGrpSpPr>
            <a:grpSpLocks/>
          </p:cNvGrpSpPr>
          <p:nvPr/>
        </p:nvGrpSpPr>
        <p:grpSpPr bwMode="auto">
          <a:xfrm>
            <a:off x="971550" y="908050"/>
            <a:ext cx="7935913" cy="2520950"/>
            <a:chOff x="612" y="572"/>
            <a:chExt cx="4999" cy="1588"/>
          </a:xfrm>
        </p:grpSpPr>
        <p:sp>
          <p:nvSpPr>
            <p:cNvPr id="167941" name="AutoShape 5"/>
            <p:cNvSpPr>
              <a:spLocks noChangeArrowheads="1"/>
            </p:cNvSpPr>
            <p:nvPr/>
          </p:nvSpPr>
          <p:spPr bwMode="auto">
            <a:xfrm flipH="1">
              <a:off x="4099" y="1423"/>
              <a:ext cx="1512" cy="737"/>
            </a:xfrm>
            <a:prstGeom prst="cube">
              <a:avLst>
                <a:gd name="adj" fmla="val 25000"/>
              </a:avLst>
            </a:prstGeom>
            <a:solidFill>
              <a:srgbClr val="FFDDDD"/>
            </a:solidFill>
            <a:ln w="38100">
              <a:solidFill>
                <a:srgbClr val="CC0000"/>
              </a:solidFill>
              <a:miter lim="800000"/>
              <a:headEnd/>
              <a:tailEnd/>
            </a:ln>
          </p:spPr>
          <p:txBody>
            <a:bodyPr/>
            <a:lstStyle/>
            <a:p>
              <a:endParaRPr lang="ru-RU"/>
            </a:p>
          </p:txBody>
        </p:sp>
        <p:cxnSp>
          <p:nvCxnSpPr>
            <p:cNvPr id="167942" name="AutoShape 6"/>
            <p:cNvCxnSpPr>
              <a:cxnSpLocks noChangeShapeType="1"/>
              <a:stCxn id="167944" idx="0"/>
              <a:endCxn id="167941" idx="0"/>
            </p:cNvCxnSpPr>
            <p:nvPr/>
          </p:nvCxnSpPr>
          <p:spPr bwMode="auto">
            <a:xfrm>
              <a:off x="3602" y="856"/>
              <a:ext cx="1160" cy="555"/>
            </a:xfrm>
            <a:prstGeom prst="bentConnector2">
              <a:avLst/>
            </a:prstGeom>
            <a:noFill/>
            <a:ln w="38100">
              <a:solidFill>
                <a:srgbClr val="6600CC"/>
              </a:solidFill>
              <a:miter lim="800000"/>
              <a:headEnd type="triangle" w="lg" len="lg"/>
              <a:tailEnd type="triangle" w="lg" len="lg"/>
            </a:ln>
          </p:spPr>
        </p:cxnSp>
        <p:grpSp>
          <p:nvGrpSpPr>
            <p:cNvPr id="167943" name="Group 7"/>
            <p:cNvGrpSpPr>
              <a:grpSpLocks/>
            </p:cNvGrpSpPr>
            <p:nvPr/>
          </p:nvGrpSpPr>
          <p:grpSpPr bwMode="auto">
            <a:xfrm>
              <a:off x="2597" y="572"/>
              <a:ext cx="993" cy="567"/>
              <a:chOff x="2426" y="572"/>
              <a:chExt cx="993" cy="567"/>
            </a:xfrm>
          </p:grpSpPr>
          <p:sp>
            <p:nvSpPr>
              <p:cNvPr id="167944" name="AutoShape 8"/>
              <p:cNvSpPr>
                <a:spLocks noChangeArrowheads="1"/>
              </p:cNvSpPr>
              <p:nvPr/>
            </p:nvSpPr>
            <p:spPr bwMode="auto">
              <a:xfrm>
                <a:off x="2426" y="572"/>
                <a:ext cx="993" cy="567"/>
              </a:xfrm>
              <a:prstGeom prst="bevel">
                <a:avLst>
                  <a:gd name="adj" fmla="val 12500"/>
                </a:avLst>
              </a:prstGeom>
              <a:solidFill>
                <a:srgbClr val="E1FFE1"/>
              </a:solidFill>
              <a:ln w="38100">
                <a:solidFill>
                  <a:srgbClr val="006600"/>
                </a:solidFill>
                <a:miter lim="800000"/>
                <a:headEnd/>
                <a:tailEnd/>
              </a:ln>
            </p:spPr>
            <p:txBody>
              <a:bodyPr/>
              <a:lstStyle/>
              <a:p>
                <a:endParaRPr lang="ru-RU"/>
              </a:p>
            </p:txBody>
          </p:sp>
          <p:sp>
            <p:nvSpPr>
              <p:cNvPr id="167945" name="Text Box 9"/>
              <p:cNvSpPr txBox="1">
                <a:spLocks noChangeArrowheads="1"/>
              </p:cNvSpPr>
              <p:nvPr/>
            </p:nvSpPr>
            <p:spPr bwMode="auto">
              <a:xfrm>
                <a:off x="2653" y="743"/>
                <a:ext cx="539" cy="22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6000"/>
                  </a:lnSpc>
                </a:pPr>
                <a:r>
                  <a:rPr lang="ru-RU" altLang="zh-CN" sz="2400" b="1">
                    <a:solidFill>
                      <a:srgbClr val="006600"/>
                    </a:solidFill>
                    <a:latin typeface="Arial" charset="0"/>
                    <a:cs typeface="Arial" charset="0"/>
                  </a:rPr>
                  <a:t>ДТС</a:t>
                </a:r>
                <a:endParaRPr lang="ru-RU" sz="2400" b="1">
                  <a:solidFill>
                    <a:srgbClr val="006600"/>
                  </a:solidFill>
                  <a:latin typeface="Arial" charset="0"/>
                  <a:cs typeface="Arial" charset="0"/>
                </a:endParaRPr>
              </a:p>
            </p:txBody>
          </p:sp>
        </p:grpSp>
        <p:sp>
          <p:nvSpPr>
            <p:cNvPr id="167946" name="Text Box 10"/>
            <p:cNvSpPr txBox="1">
              <a:spLocks noChangeArrowheads="1"/>
            </p:cNvSpPr>
            <p:nvPr/>
          </p:nvSpPr>
          <p:spPr bwMode="auto">
            <a:xfrm>
              <a:off x="4383" y="176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9900FF"/>
                  </a:solidFill>
                  <a:latin typeface="Arial" charset="0"/>
                  <a:cs typeface="Arial" charset="0"/>
                </a:rPr>
                <a:t>Сторона </a:t>
              </a:r>
              <a:r>
                <a:rPr lang="ru-RU" altLang="zh-CN" sz="2400" b="1" i="1">
                  <a:solidFill>
                    <a:srgbClr val="9900FF"/>
                  </a:solidFill>
                  <a:latin typeface="Arial" charset="0"/>
                  <a:cs typeface="Arial" charset="0"/>
                </a:rPr>
                <a:t>В</a:t>
              </a:r>
              <a:endParaRPr lang="ru-RU" sz="2400" b="1" i="1">
                <a:solidFill>
                  <a:srgbClr val="9900FF"/>
                </a:solidFill>
                <a:latin typeface="Arial" charset="0"/>
                <a:cs typeface="Arial" charset="0"/>
              </a:endParaRPr>
            </a:p>
          </p:txBody>
        </p:sp>
        <p:sp>
          <p:nvSpPr>
            <p:cNvPr id="167947" name="Text Box 11"/>
            <p:cNvSpPr txBox="1">
              <a:spLocks noChangeArrowheads="1"/>
            </p:cNvSpPr>
            <p:nvPr/>
          </p:nvSpPr>
          <p:spPr bwMode="auto">
            <a:xfrm>
              <a:off x="2540" y="193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FF0000"/>
                  </a:solidFill>
                  <a:latin typeface="Tahoma" pitchFamily="34" charset="0"/>
                  <a:cs typeface="Tahoma" pitchFamily="34" charset="0"/>
                </a:rPr>
                <a:t>Схема </a:t>
              </a:r>
              <a:r>
                <a:rPr lang="en-US" altLang="zh-CN" sz="2400" b="1" i="1">
                  <a:solidFill>
                    <a:srgbClr val="FF0000"/>
                  </a:solidFill>
                  <a:latin typeface="Tahoma" pitchFamily="34" charset="0"/>
                  <a:ea typeface="宋体" pitchFamily="2" charset="-122"/>
                  <a:cs typeface="Tahoma" pitchFamily="34" charset="0"/>
                </a:rPr>
                <a:t>E</a:t>
              </a:r>
              <a:endParaRPr lang="ru-RU" sz="2400" b="1" i="1">
                <a:solidFill>
                  <a:srgbClr val="FF0000"/>
                </a:solidFill>
                <a:latin typeface="Tahoma" pitchFamily="34" charset="0"/>
                <a:cs typeface="Tahoma" pitchFamily="34" charset="0"/>
              </a:endParaRPr>
            </a:p>
          </p:txBody>
        </p:sp>
        <p:sp>
          <p:nvSpPr>
            <p:cNvPr id="167948" name="AutoShape 12"/>
            <p:cNvSpPr>
              <a:spLocks noChangeArrowheads="1"/>
            </p:cNvSpPr>
            <p:nvPr/>
          </p:nvSpPr>
          <p:spPr bwMode="auto">
            <a:xfrm>
              <a:off x="612" y="1423"/>
              <a:ext cx="1512" cy="737"/>
            </a:xfrm>
            <a:prstGeom prst="cube">
              <a:avLst>
                <a:gd name="adj" fmla="val 25000"/>
              </a:avLst>
            </a:prstGeom>
            <a:solidFill>
              <a:srgbClr val="FBFBA1"/>
            </a:solidFill>
            <a:ln w="38100">
              <a:solidFill>
                <a:srgbClr val="CC0000"/>
              </a:solidFill>
              <a:miter lim="800000"/>
              <a:headEnd/>
              <a:tailEnd/>
            </a:ln>
          </p:spPr>
          <p:txBody>
            <a:bodyPr/>
            <a:lstStyle/>
            <a:p>
              <a:endParaRPr lang="ru-RU"/>
            </a:p>
          </p:txBody>
        </p:sp>
        <p:sp>
          <p:nvSpPr>
            <p:cNvPr id="167949" name="Text Box 13"/>
            <p:cNvSpPr txBox="1">
              <a:spLocks noChangeArrowheads="1"/>
            </p:cNvSpPr>
            <p:nvPr/>
          </p:nvSpPr>
          <p:spPr bwMode="auto">
            <a:xfrm>
              <a:off x="725" y="176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006699"/>
                  </a:solidFill>
                  <a:latin typeface="Arial" charset="0"/>
                  <a:cs typeface="Arial" charset="0"/>
                </a:rPr>
                <a:t>Сторона </a:t>
              </a:r>
              <a:r>
                <a:rPr lang="ru-RU" altLang="zh-CN" sz="2400" b="1" i="1">
                  <a:solidFill>
                    <a:srgbClr val="006699"/>
                  </a:solidFill>
                  <a:latin typeface="Arial" charset="0"/>
                  <a:cs typeface="Arial" charset="0"/>
                </a:rPr>
                <a:t>А</a:t>
              </a:r>
              <a:endParaRPr lang="ru-RU" sz="2400" b="1" i="1">
                <a:solidFill>
                  <a:srgbClr val="006699"/>
                </a:solidFill>
                <a:latin typeface="Arial" charset="0"/>
                <a:cs typeface="Arial" charset="0"/>
              </a:endParaRPr>
            </a:p>
          </p:txBody>
        </p:sp>
        <p:cxnSp>
          <p:nvCxnSpPr>
            <p:cNvPr id="167950" name="AutoShape 14"/>
            <p:cNvCxnSpPr>
              <a:cxnSpLocks noChangeShapeType="1"/>
              <a:stCxn id="167941" idx="5"/>
              <a:endCxn id="167948" idx="5"/>
            </p:cNvCxnSpPr>
            <p:nvPr/>
          </p:nvCxnSpPr>
          <p:spPr bwMode="auto">
            <a:xfrm flipH="1">
              <a:off x="2136" y="1699"/>
              <a:ext cx="1951" cy="0"/>
            </a:xfrm>
            <a:prstGeom prst="straightConnector1">
              <a:avLst/>
            </a:prstGeom>
            <a:noFill/>
            <a:ln w="38100">
              <a:solidFill>
                <a:srgbClr val="6600CC"/>
              </a:solidFill>
              <a:round/>
              <a:headEnd type="triangle" w="lg" len="lg"/>
              <a:tailEnd type="triangle" w="lg" len="lg"/>
            </a:ln>
          </p:spPr>
        </p:cxnSp>
        <p:sp>
          <p:nvSpPr>
            <p:cNvPr id="167951" name="Text Box 15"/>
            <p:cNvSpPr txBox="1">
              <a:spLocks noChangeArrowheads="1"/>
            </p:cNvSpPr>
            <p:nvPr/>
          </p:nvSpPr>
          <p:spPr bwMode="auto">
            <a:xfrm>
              <a:off x="3901" y="601"/>
              <a:ext cx="1588"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i="1">
                  <a:solidFill>
                    <a:srgbClr val="CC3300"/>
                  </a:solidFill>
                  <a:latin typeface="Arial" charset="0"/>
                  <a:cs typeface="Arial" charset="0"/>
                </a:rPr>
                <a:t>Распределение</a:t>
              </a:r>
              <a:endParaRPr lang="ru-RU" sz="2400" b="1" i="1">
                <a:solidFill>
                  <a:srgbClr val="CC3300"/>
                </a:solidFill>
                <a:latin typeface="Arial" charset="0"/>
                <a:cs typeface="Arial" charset="0"/>
              </a:endParaRPr>
            </a:p>
          </p:txBody>
        </p:sp>
        <p:sp>
          <p:nvSpPr>
            <p:cNvPr id="167952" name="Text Box 16"/>
            <p:cNvSpPr txBox="1">
              <a:spLocks noChangeArrowheads="1"/>
            </p:cNvSpPr>
            <p:nvPr/>
          </p:nvSpPr>
          <p:spPr bwMode="auto">
            <a:xfrm>
              <a:off x="2568" y="1451"/>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i="1">
                  <a:solidFill>
                    <a:srgbClr val="CC3300"/>
                  </a:solidFill>
                  <a:latin typeface="Arial" charset="0"/>
                  <a:cs typeface="Arial" charset="0"/>
                </a:rPr>
                <a:t>Доставка</a:t>
              </a:r>
              <a:endParaRPr lang="ru-RU" sz="2400" b="1" i="1">
                <a:solidFill>
                  <a:srgbClr val="CC3300"/>
                </a:solidFill>
                <a:latin typeface="Arial" charset="0"/>
                <a:cs typeface="Arial" charset="0"/>
              </a:endParaRPr>
            </a:p>
          </p:txBody>
        </p:sp>
      </p:grpSp>
      <p:sp>
        <p:nvSpPr>
          <p:cNvPr id="282626" name="Text Box 2"/>
          <p:cNvSpPr txBox="1">
            <a:spLocks noChangeArrowheads="1"/>
          </p:cNvSpPr>
          <p:nvPr/>
        </p:nvSpPr>
        <p:spPr bwMode="auto">
          <a:xfrm>
            <a:off x="971550" y="4332288"/>
            <a:ext cx="7921625" cy="184665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400" dirty="0">
                <a:solidFill>
                  <a:srgbClr val="000099"/>
                </a:solidFill>
              </a:rPr>
              <a:t>В </a:t>
            </a:r>
            <a:r>
              <a:rPr lang="ru-RU" sz="2400" dirty="0">
                <a:solidFill>
                  <a:srgbClr val="CC0000"/>
                </a:solidFill>
              </a:rPr>
              <a:t>схеме </a:t>
            </a:r>
            <a:r>
              <a:rPr lang="en-US" sz="2400" i="1" dirty="0">
                <a:solidFill>
                  <a:srgbClr val="CC0000"/>
                </a:solidFill>
              </a:rPr>
              <a:t>E</a:t>
            </a:r>
            <a:r>
              <a:rPr lang="ru-RU" sz="2400" dirty="0">
                <a:solidFill>
                  <a:srgbClr val="000099"/>
                </a:solidFill>
              </a:rPr>
              <a:t> сторона </a:t>
            </a:r>
            <a:r>
              <a:rPr lang="ru-RU" sz="2400" i="1" dirty="0">
                <a:solidFill>
                  <a:srgbClr val="FF0066"/>
                </a:solidFill>
              </a:rPr>
              <a:t>А</a:t>
            </a:r>
            <a:r>
              <a:rPr lang="ru-RU" sz="2400" dirty="0">
                <a:solidFill>
                  <a:srgbClr val="000099"/>
                </a:solidFill>
              </a:rPr>
              <a:t> локально формирует свою </a:t>
            </a:r>
            <a:r>
              <a:rPr lang="ru-RU" sz="2400" dirty="0" smtClean="0">
                <a:solidFill>
                  <a:srgbClr val="000099"/>
                </a:solidFill>
              </a:rPr>
              <a:t>ВИАУ </a:t>
            </a:r>
            <a:r>
              <a:rPr lang="ru-RU" sz="2400" dirty="0">
                <a:solidFill>
                  <a:srgbClr val="000099"/>
                </a:solidFill>
              </a:rPr>
              <a:t>для обмена и предоставляет её стороне </a:t>
            </a:r>
            <a:r>
              <a:rPr lang="ru-RU" sz="2400" i="1" dirty="0">
                <a:solidFill>
                  <a:srgbClr val="FF0066"/>
                </a:solidFill>
              </a:rPr>
              <a:t>В</a:t>
            </a:r>
            <a:r>
              <a:rPr lang="ru-RU" sz="2400" dirty="0">
                <a:solidFill>
                  <a:srgbClr val="000099"/>
                </a:solidFill>
              </a:rPr>
              <a:t>, а затем сторона </a:t>
            </a:r>
            <a:r>
              <a:rPr lang="ru-RU" sz="2400" i="1" dirty="0">
                <a:solidFill>
                  <a:srgbClr val="FF0066"/>
                </a:solidFill>
              </a:rPr>
              <a:t>В</a:t>
            </a:r>
            <a:r>
              <a:rPr lang="ru-RU" sz="2400" dirty="0">
                <a:solidFill>
                  <a:srgbClr val="000099"/>
                </a:solidFill>
              </a:rPr>
              <a:t> получает у </a:t>
            </a:r>
            <a:r>
              <a:rPr lang="ru-RU" sz="2400" dirty="0">
                <a:solidFill>
                  <a:srgbClr val="FF0066"/>
                </a:solidFill>
              </a:rPr>
              <a:t>ДТС</a:t>
            </a:r>
            <a:r>
              <a:rPr lang="ru-RU" sz="2400" dirty="0">
                <a:solidFill>
                  <a:srgbClr val="000099"/>
                </a:solidFill>
              </a:rPr>
              <a:t> проверочную </a:t>
            </a:r>
            <a:r>
              <a:rPr lang="ru-RU" sz="2400" dirty="0" smtClean="0">
                <a:solidFill>
                  <a:srgbClr val="000099"/>
                </a:solidFill>
              </a:rPr>
              <a:t>ВИАУ, </a:t>
            </a:r>
            <a:r>
              <a:rPr lang="ru-RU" sz="2400" dirty="0">
                <a:solidFill>
                  <a:srgbClr val="000099"/>
                </a:solidFill>
              </a:rPr>
              <a:t>которая необходима для проведения ею локальной проверки.</a:t>
            </a:r>
            <a:endParaRPr lang="ru-RU" sz="24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87746" name="Text Box 2"/>
          <p:cNvSpPr txBox="1">
            <a:spLocks noChangeArrowheads="1"/>
          </p:cNvSpPr>
          <p:nvPr/>
        </p:nvSpPr>
        <p:spPr bwMode="auto">
          <a:xfrm>
            <a:off x="971550" y="3698875"/>
            <a:ext cx="7921625" cy="3048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000" b="1" dirty="0">
                <a:solidFill>
                  <a:srgbClr val="CC0000"/>
                </a:solidFill>
              </a:rPr>
              <a:t>Рис</a:t>
            </a:r>
            <a:r>
              <a:rPr lang="ru-RU" sz="2000" b="1" dirty="0" smtClean="0">
                <a:solidFill>
                  <a:srgbClr val="CC0000"/>
                </a:solidFill>
              </a:rPr>
              <a:t>. 3.17,</a:t>
            </a:r>
            <a:r>
              <a:rPr lang="en-US" sz="2000" b="1" dirty="0">
                <a:solidFill>
                  <a:srgbClr val="CC0000"/>
                </a:solidFill>
              </a:rPr>
              <a:t>f</a:t>
            </a:r>
            <a:r>
              <a:rPr lang="ru-RU" sz="2000" b="1" dirty="0">
                <a:solidFill>
                  <a:srgbClr val="CC0000"/>
                </a:solidFill>
              </a:rPr>
              <a:t>. Схема аутентификации </a:t>
            </a:r>
          </a:p>
        </p:txBody>
      </p:sp>
      <p:grpSp>
        <p:nvGrpSpPr>
          <p:cNvPr id="168977" name="Group 17"/>
          <p:cNvGrpSpPr>
            <a:grpSpLocks/>
          </p:cNvGrpSpPr>
          <p:nvPr/>
        </p:nvGrpSpPr>
        <p:grpSpPr bwMode="auto">
          <a:xfrm>
            <a:off x="971550" y="908050"/>
            <a:ext cx="7935913" cy="2520950"/>
            <a:chOff x="612" y="572"/>
            <a:chExt cx="4999" cy="1588"/>
          </a:xfrm>
        </p:grpSpPr>
        <p:sp>
          <p:nvSpPr>
            <p:cNvPr id="168964" name="AutoShape 4"/>
            <p:cNvSpPr>
              <a:spLocks noChangeArrowheads="1"/>
            </p:cNvSpPr>
            <p:nvPr/>
          </p:nvSpPr>
          <p:spPr bwMode="auto">
            <a:xfrm flipH="1">
              <a:off x="4099" y="1423"/>
              <a:ext cx="1512" cy="737"/>
            </a:xfrm>
            <a:prstGeom prst="cube">
              <a:avLst>
                <a:gd name="adj" fmla="val 25000"/>
              </a:avLst>
            </a:prstGeom>
            <a:solidFill>
              <a:srgbClr val="FFDDDD"/>
            </a:solidFill>
            <a:ln w="38100">
              <a:solidFill>
                <a:srgbClr val="CC0000"/>
              </a:solidFill>
              <a:miter lim="800000"/>
              <a:headEnd/>
              <a:tailEnd/>
            </a:ln>
          </p:spPr>
          <p:txBody>
            <a:bodyPr/>
            <a:lstStyle/>
            <a:p>
              <a:endParaRPr lang="ru-RU"/>
            </a:p>
          </p:txBody>
        </p:sp>
        <p:cxnSp>
          <p:nvCxnSpPr>
            <p:cNvPr id="168965" name="AutoShape 5"/>
            <p:cNvCxnSpPr>
              <a:cxnSpLocks noChangeShapeType="1"/>
              <a:stCxn id="168967" idx="0"/>
              <a:endCxn id="168964" idx="0"/>
            </p:cNvCxnSpPr>
            <p:nvPr/>
          </p:nvCxnSpPr>
          <p:spPr bwMode="auto">
            <a:xfrm>
              <a:off x="3602" y="856"/>
              <a:ext cx="1160" cy="555"/>
            </a:xfrm>
            <a:prstGeom prst="bentConnector2">
              <a:avLst/>
            </a:prstGeom>
            <a:noFill/>
            <a:ln w="38100">
              <a:solidFill>
                <a:srgbClr val="6600CC"/>
              </a:solidFill>
              <a:miter lim="800000"/>
              <a:headEnd type="triangle" w="lg" len="lg"/>
              <a:tailEnd type="triangle" w="lg" len="lg"/>
            </a:ln>
          </p:spPr>
        </p:cxnSp>
        <p:grpSp>
          <p:nvGrpSpPr>
            <p:cNvPr id="168966" name="Group 6"/>
            <p:cNvGrpSpPr>
              <a:grpSpLocks/>
            </p:cNvGrpSpPr>
            <p:nvPr/>
          </p:nvGrpSpPr>
          <p:grpSpPr bwMode="auto">
            <a:xfrm>
              <a:off x="2597" y="572"/>
              <a:ext cx="993" cy="567"/>
              <a:chOff x="2426" y="572"/>
              <a:chExt cx="993" cy="567"/>
            </a:xfrm>
          </p:grpSpPr>
          <p:sp>
            <p:nvSpPr>
              <p:cNvPr id="168967" name="AutoShape 7"/>
              <p:cNvSpPr>
                <a:spLocks noChangeArrowheads="1"/>
              </p:cNvSpPr>
              <p:nvPr/>
            </p:nvSpPr>
            <p:spPr bwMode="auto">
              <a:xfrm>
                <a:off x="2426" y="572"/>
                <a:ext cx="993" cy="567"/>
              </a:xfrm>
              <a:prstGeom prst="bevel">
                <a:avLst>
                  <a:gd name="adj" fmla="val 12500"/>
                </a:avLst>
              </a:prstGeom>
              <a:solidFill>
                <a:srgbClr val="E1FFE1"/>
              </a:solidFill>
              <a:ln w="38100">
                <a:solidFill>
                  <a:srgbClr val="006600"/>
                </a:solidFill>
                <a:miter lim="800000"/>
                <a:headEnd/>
                <a:tailEnd/>
              </a:ln>
            </p:spPr>
            <p:txBody>
              <a:bodyPr/>
              <a:lstStyle/>
              <a:p>
                <a:endParaRPr lang="ru-RU"/>
              </a:p>
            </p:txBody>
          </p:sp>
          <p:sp>
            <p:nvSpPr>
              <p:cNvPr id="168968" name="Text Box 8"/>
              <p:cNvSpPr txBox="1">
                <a:spLocks noChangeArrowheads="1"/>
              </p:cNvSpPr>
              <p:nvPr/>
            </p:nvSpPr>
            <p:spPr bwMode="auto">
              <a:xfrm>
                <a:off x="2653" y="743"/>
                <a:ext cx="539" cy="22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6000"/>
                  </a:lnSpc>
                </a:pPr>
                <a:r>
                  <a:rPr lang="ru-RU" altLang="zh-CN" sz="2400" b="1">
                    <a:solidFill>
                      <a:srgbClr val="006600"/>
                    </a:solidFill>
                    <a:latin typeface="Arial" charset="0"/>
                    <a:cs typeface="Arial" charset="0"/>
                  </a:rPr>
                  <a:t>ДТС</a:t>
                </a:r>
                <a:endParaRPr lang="ru-RU" sz="2400" b="1">
                  <a:solidFill>
                    <a:srgbClr val="006600"/>
                  </a:solidFill>
                  <a:latin typeface="Arial" charset="0"/>
                  <a:cs typeface="Arial" charset="0"/>
                </a:endParaRPr>
              </a:p>
            </p:txBody>
          </p:sp>
        </p:grpSp>
        <p:sp>
          <p:nvSpPr>
            <p:cNvPr id="168969" name="Text Box 9"/>
            <p:cNvSpPr txBox="1">
              <a:spLocks noChangeArrowheads="1"/>
            </p:cNvSpPr>
            <p:nvPr/>
          </p:nvSpPr>
          <p:spPr bwMode="auto">
            <a:xfrm>
              <a:off x="4383" y="176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9900FF"/>
                  </a:solidFill>
                  <a:latin typeface="Arial" charset="0"/>
                  <a:cs typeface="Arial" charset="0"/>
                </a:rPr>
                <a:t>Сторона </a:t>
              </a:r>
              <a:r>
                <a:rPr lang="ru-RU" altLang="zh-CN" sz="2400" b="1" i="1">
                  <a:solidFill>
                    <a:srgbClr val="9900FF"/>
                  </a:solidFill>
                  <a:latin typeface="Arial" charset="0"/>
                  <a:cs typeface="Arial" charset="0"/>
                </a:rPr>
                <a:t>В</a:t>
              </a:r>
              <a:endParaRPr lang="ru-RU" sz="2400" b="1" i="1">
                <a:solidFill>
                  <a:srgbClr val="9900FF"/>
                </a:solidFill>
                <a:latin typeface="Arial" charset="0"/>
                <a:cs typeface="Arial" charset="0"/>
              </a:endParaRPr>
            </a:p>
          </p:txBody>
        </p:sp>
        <p:sp>
          <p:nvSpPr>
            <p:cNvPr id="168970" name="Text Box 10"/>
            <p:cNvSpPr txBox="1">
              <a:spLocks noChangeArrowheads="1"/>
            </p:cNvSpPr>
            <p:nvPr/>
          </p:nvSpPr>
          <p:spPr bwMode="auto">
            <a:xfrm>
              <a:off x="2540" y="193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FF0000"/>
                  </a:solidFill>
                  <a:latin typeface="Tahoma" pitchFamily="34" charset="0"/>
                  <a:cs typeface="Tahoma" pitchFamily="34" charset="0"/>
                </a:rPr>
                <a:t>Схема </a:t>
              </a:r>
              <a:r>
                <a:rPr lang="en-US" altLang="zh-CN" sz="2400" b="1" i="1">
                  <a:solidFill>
                    <a:srgbClr val="FF0000"/>
                  </a:solidFill>
                  <a:latin typeface="Tahoma" pitchFamily="34" charset="0"/>
                  <a:ea typeface="宋体" pitchFamily="2" charset="-122"/>
                  <a:cs typeface="Tahoma" pitchFamily="34" charset="0"/>
                </a:rPr>
                <a:t>F</a:t>
              </a:r>
              <a:endParaRPr lang="ru-RU" sz="2400" b="1" i="1">
                <a:solidFill>
                  <a:srgbClr val="FF0000"/>
                </a:solidFill>
                <a:latin typeface="Tahoma" pitchFamily="34" charset="0"/>
                <a:cs typeface="Tahoma" pitchFamily="34" charset="0"/>
              </a:endParaRPr>
            </a:p>
          </p:txBody>
        </p:sp>
        <p:sp>
          <p:nvSpPr>
            <p:cNvPr id="168971" name="AutoShape 11"/>
            <p:cNvSpPr>
              <a:spLocks noChangeArrowheads="1"/>
            </p:cNvSpPr>
            <p:nvPr/>
          </p:nvSpPr>
          <p:spPr bwMode="auto">
            <a:xfrm>
              <a:off x="612" y="1423"/>
              <a:ext cx="1512" cy="737"/>
            </a:xfrm>
            <a:prstGeom prst="cube">
              <a:avLst>
                <a:gd name="adj" fmla="val 25000"/>
              </a:avLst>
            </a:prstGeom>
            <a:solidFill>
              <a:srgbClr val="FBFBA1"/>
            </a:solidFill>
            <a:ln w="38100">
              <a:solidFill>
                <a:srgbClr val="CC0000"/>
              </a:solidFill>
              <a:miter lim="800000"/>
              <a:headEnd/>
              <a:tailEnd/>
            </a:ln>
          </p:spPr>
          <p:txBody>
            <a:bodyPr/>
            <a:lstStyle/>
            <a:p>
              <a:endParaRPr lang="ru-RU"/>
            </a:p>
          </p:txBody>
        </p:sp>
        <p:sp>
          <p:nvSpPr>
            <p:cNvPr id="168972" name="Text Box 12"/>
            <p:cNvSpPr txBox="1">
              <a:spLocks noChangeArrowheads="1"/>
            </p:cNvSpPr>
            <p:nvPr/>
          </p:nvSpPr>
          <p:spPr bwMode="auto">
            <a:xfrm>
              <a:off x="725" y="176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006699"/>
                  </a:solidFill>
                  <a:latin typeface="Arial" charset="0"/>
                  <a:cs typeface="Arial" charset="0"/>
                </a:rPr>
                <a:t>Сторона </a:t>
              </a:r>
              <a:r>
                <a:rPr lang="ru-RU" altLang="zh-CN" sz="2400" b="1" i="1">
                  <a:solidFill>
                    <a:srgbClr val="006699"/>
                  </a:solidFill>
                  <a:latin typeface="Arial" charset="0"/>
                  <a:cs typeface="Arial" charset="0"/>
                </a:rPr>
                <a:t>А</a:t>
              </a:r>
              <a:endParaRPr lang="ru-RU" sz="2400" b="1" i="1">
                <a:solidFill>
                  <a:srgbClr val="006699"/>
                </a:solidFill>
                <a:latin typeface="Arial" charset="0"/>
                <a:cs typeface="Arial" charset="0"/>
              </a:endParaRPr>
            </a:p>
          </p:txBody>
        </p:sp>
        <p:cxnSp>
          <p:nvCxnSpPr>
            <p:cNvPr id="168973" name="AutoShape 13"/>
            <p:cNvCxnSpPr>
              <a:cxnSpLocks noChangeShapeType="1"/>
              <a:stCxn id="168964" idx="5"/>
              <a:endCxn id="168971" idx="5"/>
            </p:cNvCxnSpPr>
            <p:nvPr/>
          </p:nvCxnSpPr>
          <p:spPr bwMode="auto">
            <a:xfrm flipH="1">
              <a:off x="2136" y="1699"/>
              <a:ext cx="1951" cy="0"/>
            </a:xfrm>
            <a:prstGeom prst="straightConnector1">
              <a:avLst/>
            </a:prstGeom>
            <a:noFill/>
            <a:ln w="38100">
              <a:solidFill>
                <a:srgbClr val="6600CC"/>
              </a:solidFill>
              <a:round/>
              <a:headEnd type="triangle" w="lg" len="lg"/>
              <a:tailEnd type="triangle" w="lg" len="lg"/>
            </a:ln>
          </p:spPr>
        </p:cxnSp>
        <p:sp>
          <p:nvSpPr>
            <p:cNvPr id="168974" name="Text Box 14"/>
            <p:cNvSpPr txBox="1">
              <a:spLocks noChangeArrowheads="1"/>
            </p:cNvSpPr>
            <p:nvPr/>
          </p:nvSpPr>
          <p:spPr bwMode="auto">
            <a:xfrm>
              <a:off x="4042" y="601"/>
              <a:ext cx="1275"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i="1">
                  <a:solidFill>
                    <a:srgbClr val="CC3300"/>
                  </a:solidFill>
                  <a:latin typeface="Arial" charset="0"/>
                  <a:cs typeface="Arial" charset="0"/>
                </a:rPr>
                <a:t>Проверка</a:t>
              </a:r>
              <a:endParaRPr lang="ru-RU" sz="2400" b="1" i="1">
                <a:solidFill>
                  <a:srgbClr val="CC3300"/>
                </a:solidFill>
                <a:latin typeface="Arial" charset="0"/>
                <a:cs typeface="Arial" charset="0"/>
              </a:endParaRPr>
            </a:p>
          </p:txBody>
        </p:sp>
        <p:sp>
          <p:nvSpPr>
            <p:cNvPr id="168975" name="Text Box 15"/>
            <p:cNvSpPr txBox="1">
              <a:spLocks noChangeArrowheads="1"/>
            </p:cNvSpPr>
            <p:nvPr/>
          </p:nvSpPr>
          <p:spPr bwMode="auto">
            <a:xfrm>
              <a:off x="2568" y="1451"/>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i="1">
                  <a:solidFill>
                    <a:srgbClr val="CC3300"/>
                  </a:solidFill>
                  <a:latin typeface="Arial" charset="0"/>
                  <a:cs typeface="Arial" charset="0"/>
                </a:rPr>
                <a:t>Доставка</a:t>
              </a:r>
              <a:endParaRPr lang="ru-RU" sz="2400" b="1" i="1">
                <a:solidFill>
                  <a:srgbClr val="CC3300"/>
                </a:solidFill>
                <a:latin typeface="Arial" charset="0"/>
                <a:cs typeface="Arial" charset="0"/>
              </a:endParaRPr>
            </a:p>
          </p:txBody>
        </p:sp>
      </p:grpSp>
      <p:sp>
        <p:nvSpPr>
          <p:cNvPr id="282626" name="Text Box 2"/>
          <p:cNvSpPr txBox="1">
            <a:spLocks noChangeArrowheads="1"/>
          </p:cNvSpPr>
          <p:nvPr/>
        </p:nvSpPr>
        <p:spPr bwMode="auto">
          <a:xfrm>
            <a:off x="971550" y="4332288"/>
            <a:ext cx="7921625" cy="184665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400" dirty="0">
                <a:solidFill>
                  <a:srgbClr val="000099"/>
                </a:solidFill>
              </a:rPr>
              <a:t>В </a:t>
            </a:r>
            <a:r>
              <a:rPr lang="ru-RU" sz="2400" dirty="0">
                <a:solidFill>
                  <a:srgbClr val="CC0000"/>
                </a:solidFill>
              </a:rPr>
              <a:t>схеме </a:t>
            </a:r>
            <a:r>
              <a:rPr lang="en-US" sz="2400" i="1" dirty="0">
                <a:solidFill>
                  <a:srgbClr val="CC0000"/>
                </a:solidFill>
              </a:rPr>
              <a:t>F</a:t>
            </a:r>
            <a:r>
              <a:rPr lang="ru-RU" sz="2400" dirty="0">
                <a:solidFill>
                  <a:srgbClr val="000099"/>
                </a:solidFill>
              </a:rPr>
              <a:t> сторона </a:t>
            </a:r>
            <a:r>
              <a:rPr lang="ru-RU" sz="2400" i="1" dirty="0">
                <a:solidFill>
                  <a:srgbClr val="FF0066"/>
                </a:solidFill>
              </a:rPr>
              <a:t>А</a:t>
            </a:r>
            <a:r>
              <a:rPr lang="ru-RU" sz="2400" dirty="0">
                <a:solidFill>
                  <a:srgbClr val="000099"/>
                </a:solidFill>
              </a:rPr>
              <a:t> локально формирует свою </a:t>
            </a:r>
            <a:r>
              <a:rPr lang="ru-RU" sz="2400" dirty="0" smtClean="0">
                <a:solidFill>
                  <a:srgbClr val="000099"/>
                </a:solidFill>
              </a:rPr>
              <a:t>ВИАУ </a:t>
            </a:r>
            <a:r>
              <a:rPr lang="ru-RU" sz="2400" dirty="0">
                <a:solidFill>
                  <a:srgbClr val="000099"/>
                </a:solidFill>
              </a:rPr>
              <a:t>для обмена и предоставляет её стороне </a:t>
            </a:r>
            <a:r>
              <a:rPr lang="ru-RU" sz="2400" i="1" dirty="0">
                <a:solidFill>
                  <a:srgbClr val="FF0066"/>
                </a:solidFill>
              </a:rPr>
              <a:t>В</a:t>
            </a:r>
            <a:r>
              <a:rPr lang="ru-RU" sz="2400" dirty="0">
                <a:solidFill>
                  <a:srgbClr val="000099"/>
                </a:solidFill>
              </a:rPr>
              <a:t>, а затем сторона </a:t>
            </a:r>
            <a:r>
              <a:rPr lang="ru-RU" sz="2400" i="1" dirty="0">
                <a:solidFill>
                  <a:srgbClr val="FF0066"/>
                </a:solidFill>
              </a:rPr>
              <a:t>В</a:t>
            </a:r>
            <a:r>
              <a:rPr lang="ru-RU" sz="2400" dirty="0">
                <a:solidFill>
                  <a:srgbClr val="000099"/>
                </a:solidFill>
              </a:rPr>
              <a:t> предоставляет </a:t>
            </a:r>
            <a:r>
              <a:rPr lang="ru-RU" sz="2400" dirty="0">
                <a:solidFill>
                  <a:srgbClr val="FF0066"/>
                </a:solidFill>
              </a:rPr>
              <a:t>ДТС</a:t>
            </a:r>
            <a:r>
              <a:rPr lang="ru-RU" sz="2400" dirty="0">
                <a:solidFill>
                  <a:srgbClr val="000099"/>
                </a:solidFill>
              </a:rPr>
              <a:t> для проверки полученную от стороны </a:t>
            </a:r>
            <a:r>
              <a:rPr lang="ru-RU" sz="2400" i="1" dirty="0">
                <a:solidFill>
                  <a:srgbClr val="FF0066"/>
                </a:solidFill>
              </a:rPr>
              <a:t>А</a:t>
            </a:r>
            <a:r>
              <a:rPr lang="ru-RU" sz="2400" dirty="0">
                <a:solidFill>
                  <a:srgbClr val="000099"/>
                </a:solidFill>
              </a:rPr>
              <a:t> </a:t>
            </a:r>
            <a:r>
              <a:rPr lang="ru-RU" sz="2400" dirty="0" smtClean="0">
                <a:solidFill>
                  <a:srgbClr val="000099"/>
                </a:solidFill>
              </a:rPr>
              <a:t>ВИАУ </a:t>
            </a:r>
            <a:r>
              <a:rPr lang="ru-RU" sz="2400" dirty="0">
                <a:solidFill>
                  <a:srgbClr val="000099"/>
                </a:solidFill>
              </a:rPr>
              <a:t>для обмена.</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87746" name="Text Box 2"/>
          <p:cNvSpPr txBox="1">
            <a:spLocks noChangeArrowheads="1"/>
          </p:cNvSpPr>
          <p:nvPr/>
        </p:nvSpPr>
        <p:spPr bwMode="auto">
          <a:xfrm>
            <a:off x="971550" y="3698875"/>
            <a:ext cx="7921625" cy="3048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000" b="1" dirty="0">
                <a:solidFill>
                  <a:srgbClr val="CC0000"/>
                </a:solidFill>
              </a:rPr>
              <a:t>Рис</a:t>
            </a:r>
            <a:r>
              <a:rPr lang="ru-RU" sz="2000" b="1" dirty="0" smtClean="0">
                <a:solidFill>
                  <a:srgbClr val="CC0000"/>
                </a:solidFill>
              </a:rPr>
              <a:t>. 3.17,</a:t>
            </a:r>
            <a:r>
              <a:rPr lang="en-US" sz="2000" b="1" dirty="0">
                <a:solidFill>
                  <a:srgbClr val="CC0000"/>
                </a:solidFill>
              </a:rPr>
              <a:t>g</a:t>
            </a:r>
            <a:r>
              <a:rPr lang="ru-RU" sz="2000" b="1" dirty="0">
                <a:solidFill>
                  <a:srgbClr val="CC0000"/>
                </a:solidFill>
              </a:rPr>
              <a:t>. Схема аутентификации </a:t>
            </a:r>
          </a:p>
        </p:txBody>
      </p:sp>
      <p:sp>
        <p:nvSpPr>
          <p:cNvPr id="282626" name="Text Box 2"/>
          <p:cNvSpPr txBox="1">
            <a:spLocks noChangeArrowheads="1"/>
          </p:cNvSpPr>
          <p:nvPr/>
        </p:nvSpPr>
        <p:spPr bwMode="auto">
          <a:xfrm>
            <a:off x="971550" y="4202113"/>
            <a:ext cx="7921625" cy="245605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400" dirty="0">
                <a:solidFill>
                  <a:srgbClr val="000099"/>
                </a:solidFill>
              </a:rPr>
              <a:t>В </a:t>
            </a:r>
            <a:r>
              <a:rPr lang="ru-RU" sz="2400" dirty="0">
                <a:solidFill>
                  <a:srgbClr val="CC0000"/>
                </a:solidFill>
              </a:rPr>
              <a:t>схеме </a:t>
            </a:r>
            <a:r>
              <a:rPr lang="en-US" sz="2400" i="1" dirty="0">
                <a:solidFill>
                  <a:srgbClr val="CC0000"/>
                </a:solidFill>
              </a:rPr>
              <a:t>G</a:t>
            </a:r>
            <a:r>
              <a:rPr lang="ru-RU" sz="2400" dirty="0">
                <a:solidFill>
                  <a:srgbClr val="000099"/>
                </a:solidFill>
              </a:rPr>
              <a:t>, которая представляет собой поточную аутентификацию, сторона </a:t>
            </a:r>
            <a:r>
              <a:rPr lang="ru-RU" sz="2400" i="1" dirty="0">
                <a:solidFill>
                  <a:srgbClr val="FF0066"/>
                </a:solidFill>
              </a:rPr>
              <a:t>А</a:t>
            </a:r>
            <a:r>
              <a:rPr lang="ru-RU" sz="2400" dirty="0">
                <a:solidFill>
                  <a:srgbClr val="000099"/>
                </a:solidFill>
              </a:rPr>
              <a:t> локально формирует свою </a:t>
            </a:r>
            <a:r>
              <a:rPr lang="ru-RU" sz="2400" dirty="0" smtClean="0">
                <a:solidFill>
                  <a:srgbClr val="000099"/>
                </a:solidFill>
              </a:rPr>
              <a:t>ВИАУ </a:t>
            </a:r>
            <a:r>
              <a:rPr lang="ru-RU" sz="2400" dirty="0">
                <a:solidFill>
                  <a:srgbClr val="000099"/>
                </a:solidFill>
              </a:rPr>
              <a:t>для обмена и предоставляет её </a:t>
            </a:r>
            <a:r>
              <a:rPr lang="ru-RU" sz="2400" dirty="0">
                <a:solidFill>
                  <a:srgbClr val="FF0066"/>
                </a:solidFill>
              </a:rPr>
              <a:t>ДТС</a:t>
            </a:r>
            <a:r>
              <a:rPr lang="ru-RU" sz="2400" dirty="0">
                <a:solidFill>
                  <a:srgbClr val="000099"/>
                </a:solidFill>
              </a:rPr>
              <a:t>, затем </a:t>
            </a:r>
            <a:r>
              <a:rPr lang="ru-RU" sz="2400" dirty="0">
                <a:solidFill>
                  <a:srgbClr val="FF0066"/>
                </a:solidFill>
              </a:rPr>
              <a:t>ДТС</a:t>
            </a:r>
            <a:r>
              <a:rPr lang="ru-RU" sz="2400" dirty="0">
                <a:solidFill>
                  <a:srgbClr val="000099"/>
                </a:solidFill>
              </a:rPr>
              <a:t> передаёт стороне </a:t>
            </a:r>
            <a:r>
              <a:rPr lang="ru-RU" sz="2400" i="1" dirty="0">
                <a:solidFill>
                  <a:srgbClr val="FF0066"/>
                </a:solidFill>
              </a:rPr>
              <a:t>В</a:t>
            </a:r>
            <a:r>
              <a:rPr lang="ru-RU" sz="2400" dirty="0">
                <a:solidFill>
                  <a:srgbClr val="000099"/>
                </a:solidFill>
              </a:rPr>
              <a:t> </a:t>
            </a:r>
            <a:r>
              <a:rPr lang="ru-RU" sz="2400" dirty="0" smtClean="0">
                <a:solidFill>
                  <a:srgbClr val="000099"/>
                </a:solidFill>
              </a:rPr>
              <a:t>СЕРТ|АУ </a:t>
            </a:r>
            <a:r>
              <a:rPr lang="ru-RU" sz="2400" dirty="0">
                <a:solidFill>
                  <a:srgbClr val="000099"/>
                </a:solidFill>
              </a:rPr>
              <a:t>вместе с проверочной </a:t>
            </a:r>
            <a:r>
              <a:rPr lang="ru-RU" sz="2400" dirty="0" smtClean="0">
                <a:solidFill>
                  <a:srgbClr val="000099"/>
                </a:solidFill>
              </a:rPr>
              <a:t>ВИАУ, </a:t>
            </a:r>
            <a:r>
              <a:rPr lang="ru-RU" sz="2400" dirty="0">
                <a:solidFill>
                  <a:srgbClr val="000099"/>
                </a:solidFill>
              </a:rPr>
              <a:t>которая необходима для проведения ею локальной проверки.</a:t>
            </a:r>
          </a:p>
        </p:txBody>
      </p:sp>
      <p:grpSp>
        <p:nvGrpSpPr>
          <p:cNvPr id="170003" name="Group 19"/>
          <p:cNvGrpSpPr>
            <a:grpSpLocks/>
          </p:cNvGrpSpPr>
          <p:nvPr/>
        </p:nvGrpSpPr>
        <p:grpSpPr bwMode="auto">
          <a:xfrm>
            <a:off x="971550" y="593725"/>
            <a:ext cx="7935913" cy="2835275"/>
            <a:chOff x="612" y="374"/>
            <a:chExt cx="4999" cy="1786"/>
          </a:xfrm>
        </p:grpSpPr>
        <p:sp>
          <p:nvSpPr>
            <p:cNvPr id="169989" name="AutoShape 5"/>
            <p:cNvSpPr>
              <a:spLocks noChangeArrowheads="1"/>
            </p:cNvSpPr>
            <p:nvPr/>
          </p:nvSpPr>
          <p:spPr bwMode="auto">
            <a:xfrm flipH="1">
              <a:off x="4099" y="1423"/>
              <a:ext cx="1512" cy="737"/>
            </a:xfrm>
            <a:prstGeom prst="cube">
              <a:avLst>
                <a:gd name="adj" fmla="val 25000"/>
              </a:avLst>
            </a:prstGeom>
            <a:solidFill>
              <a:srgbClr val="FFDDDD"/>
            </a:solidFill>
            <a:ln w="38100">
              <a:solidFill>
                <a:srgbClr val="CC0000"/>
              </a:solidFill>
              <a:miter lim="800000"/>
              <a:headEnd/>
              <a:tailEnd/>
            </a:ln>
          </p:spPr>
          <p:txBody>
            <a:bodyPr/>
            <a:lstStyle/>
            <a:p>
              <a:endParaRPr lang="ru-RU"/>
            </a:p>
          </p:txBody>
        </p:sp>
        <p:cxnSp>
          <p:nvCxnSpPr>
            <p:cNvPr id="169990" name="AutoShape 6"/>
            <p:cNvCxnSpPr>
              <a:cxnSpLocks noChangeShapeType="1"/>
              <a:stCxn id="169992" idx="0"/>
              <a:endCxn id="169989" idx="0"/>
            </p:cNvCxnSpPr>
            <p:nvPr/>
          </p:nvCxnSpPr>
          <p:spPr bwMode="auto">
            <a:xfrm>
              <a:off x="3602" y="856"/>
              <a:ext cx="1160" cy="555"/>
            </a:xfrm>
            <a:prstGeom prst="bentConnector2">
              <a:avLst/>
            </a:prstGeom>
            <a:noFill/>
            <a:ln w="38100">
              <a:solidFill>
                <a:srgbClr val="6600CC"/>
              </a:solidFill>
              <a:miter lim="800000"/>
              <a:headEnd type="triangle" w="lg" len="lg"/>
              <a:tailEnd type="triangle" w="lg" len="lg"/>
            </a:ln>
          </p:spPr>
        </p:cxnSp>
        <p:grpSp>
          <p:nvGrpSpPr>
            <p:cNvPr id="169991" name="Group 7"/>
            <p:cNvGrpSpPr>
              <a:grpSpLocks/>
            </p:cNvGrpSpPr>
            <p:nvPr/>
          </p:nvGrpSpPr>
          <p:grpSpPr bwMode="auto">
            <a:xfrm>
              <a:off x="2597" y="572"/>
              <a:ext cx="993" cy="567"/>
              <a:chOff x="2426" y="572"/>
              <a:chExt cx="993" cy="567"/>
            </a:xfrm>
          </p:grpSpPr>
          <p:sp>
            <p:nvSpPr>
              <p:cNvPr id="169992" name="AutoShape 8"/>
              <p:cNvSpPr>
                <a:spLocks noChangeArrowheads="1"/>
              </p:cNvSpPr>
              <p:nvPr/>
            </p:nvSpPr>
            <p:spPr bwMode="auto">
              <a:xfrm>
                <a:off x="2426" y="572"/>
                <a:ext cx="993" cy="567"/>
              </a:xfrm>
              <a:prstGeom prst="bevel">
                <a:avLst>
                  <a:gd name="adj" fmla="val 12500"/>
                </a:avLst>
              </a:prstGeom>
              <a:solidFill>
                <a:srgbClr val="E1FFE1"/>
              </a:solidFill>
              <a:ln w="38100">
                <a:solidFill>
                  <a:srgbClr val="006600"/>
                </a:solidFill>
                <a:miter lim="800000"/>
                <a:headEnd/>
                <a:tailEnd/>
              </a:ln>
            </p:spPr>
            <p:txBody>
              <a:bodyPr/>
              <a:lstStyle/>
              <a:p>
                <a:endParaRPr lang="ru-RU"/>
              </a:p>
            </p:txBody>
          </p:sp>
          <p:sp>
            <p:nvSpPr>
              <p:cNvPr id="169993" name="Text Box 9"/>
              <p:cNvSpPr txBox="1">
                <a:spLocks noChangeArrowheads="1"/>
              </p:cNvSpPr>
              <p:nvPr/>
            </p:nvSpPr>
            <p:spPr bwMode="auto">
              <a:xfrm>
                <a:off x="2653" y="743"/>
                <a:ext cx="539" cy="22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6000"/>
                  </a:lnSpc>
                </a:pPr>
                <a:r>
                  <a:rPr lang="ru-RU" altLang="zh-CN" sz="2400" b="1">
                    <a:solidFill>
                      <a:srgbClr val="006600"/>
                    </a:solidFill>
                    <a:latin typeface="Arial" charset="0"/>
                    <a:cs typeface="Arial" charset="0"/>
                  </a:rPr>
                  <a:t>ДТС</a:t>
                </a:r>
                <a:endParaRPr lang="ru-RU" sz="2400" b="1">
                  <a:solidFill>
                    <a:srgbClr val="006600"/>
                  </a:solidFill>
                  <a:latin typeface="Arial" charset="0"/>
                  <a:cs typeface="Arial" charset="0"/>
                </a:endParaRPr>
              </a:p>
            </p:txBody>
          </p:sp>
        </p:grpSp>
        <p:sp>
          <p:nvSpPr>
            <p:cNvPr id="169994" name="Text Box 10"/>
            <p:cNvSpPr txBox="1">
              <a:spLocks noChangeArrowheads="1"/>
            </p:cNvSpPr>
            <p:nvPr/>
          </p:nvSpPr>
          <p:spPr bwMode="auto">
            <a:xfrm>
              <a:off x="4383" y="176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9900FF"/>
                  </a:solidFill>
                  <a:latin typeface="Arial" charset="0"/>
                  <a:cs typeface="Arial" charset="0"/>
                </a:rPr>
                <a:t>Сторона </a:t>
              </a:r>
              <a:r>
                <a:rPr lang="ru-RU" altLang="zh-CN" sz="2400" b="1" i="1">
                  <a:solidFill>
                    <a:srgbClr val="9900FF"/>
                  </a:solidFill>
                  <a:latin typeface="Arial" charset="0"/>
                  <a:cs typeface="Arial" charset="0"/>
                </a:rPr>
                <a:t>В</a:t>
              </a:r>
              <a:endParaRPr lang="ru-RU" sz="2400" b="1" i="1">
                <a:solidFill>
                  <a:srgbClr val="9900FF"/>
                </a:solidFill>
                <a:latin typeface="Arial" charset="0"/>
                <a:cs typeface="Arial" charset="0"/>
              </a:endParaRPr>
            </a:p>
          </p:txBody>
        </p:sp>
        <p:sp>
          <p:nvSpPr>
            <p:cNvPr id="169995" name="Text Box 11"/>
            <p:cNvSpPr txBox="1">
              <a:spLocks noChangeArrowheads="1"/>
            </p:cNvSpPr>
            <p:nvPr/>
          </p:nvSpPr>
          <p:spPr bwMode="auto">
            <a:xfrm>
              <a:off x="2540" y="193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FF0000"/>
                  </a:solidFill>
                  <a:latin typeface="Tahoma" pitchFamily="34" charset="0"/>
                  <a:cs typeface="Tahoma" pitchFamily="34" charset="0"/>
                </a:rPr>
                <a:t>Схема </a:t>
              </a:r>
              <a:r>
                <a:rPr lang="en-US" altLang="zh-CN" sz="2400" b="1" i="1">
                  <a:solidFill>
                    <a:srgbClr val="FF0000"/>
                  </a:solidFill>
                  <a:latin typeface="Tahoma" pitchFamily="34" charset="0"/>
                  <a:ea typeface="宋体" pitchFamily="2" charset="-122"/>
                  <a:cs typeface="Tahoma" pitchFamily="34" charset="0"/>
                </a:rPr>
                <a:t>G</a:t>
              </a:r>
              <a:endParaRPr lang="ru-RU" sz="2400" b="1" i="1">
                <a:solidFill>
                  <a:srgbClr val="FF0000"/>
                </a:solidFill>
                <a:latin typeface="Tahoma" pitchFamily="34" charset="0"/>
                <a:cs typeface="Tahoma" pitchFamily="34" charset="0"/>
              </a:endParaRPr>
            </a:p>
          </p:txBody>
        </p:sp>
        <p:sp>
          <p:nvSpPr>
            <p:cNvPr id="169996" name="AutoShape 12"/>
            <p:cNvSpPr>
              <a:spLocks noChangeArrowheads="1"/>
            </p:cNvSpPr>
            <p:nvPr/>
          </p:nvSpPr>
          <p:spPr bwMode="auto">
            <a:xfrm>
              <a:off x="612" y="1423"/>
              <a:ext cx="1512" cy="737"/>
            </a:xfrm>
            <a:prstGeom prst="cube">
              <a:avLst>
                <a:gd name="adj" fmla="val 25000"/>
              </a:avLst>
            </a:prstGeom>
            <a:solidFill>
              <a:srgbClr val="FBFBA1"/>
            </a:solidFill>
            <a:ln w="38100">
              <a:solidFill>
                <a:srgbClr val="CC0000"/>
              </a:solidFill>
              <a:miter lim="800000"/>
              <a:headEnd/>
              <a:tailEnd/>
            </a:ln>
          </p:spPr>
          <p:txBody>
            <a:bodyPr/>
            <a:lstStyle/>
            <a:p>
              <a:endParaRPr lang="ru-RU"/>
            </a:p>
          </p:txBody>
        </p:sp>
        <p:sp>
          <p:nvSpPr>
            <p:cNvPr id="169997" name="Text Box 13"/>
            <p:cNvSpPr txBox="1">
              <a:spLocks noChangeArrowheads="1"/>
            </p:cNvSpPr>
            <p:nvPr/>
          </p:nvSpPr>
          <p:spPr bwMode="auto">
            <a:xfrm>
              <a:off x="725" y="176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006699"/>
                  </a:solidFill>
                  <a:latin typeface="Arial" charset="0"/>
                  <a:cs typeface="Arial" charset="0"/>
                </a:rPr>
                <a:t>Сторона </a:t>
              </a:r>
              <a:r>
                <a:rPr lang="ru-RU" altLang="zh-CN" sz="2400" b="1" i="1">
                  <a:solidFill>
                    <a:srgbClr val="006699"/>
                  </a:solidFill>
                  <a:latin typeface="Arial" charset="0"/>
                  <a:cs typeface="Arial" charset="0"/>
                </a:rPr>
                <a:t>А</a:t>
              </a:r>
              <a:endParaRPr lang="ru-RU" sz="2400" b="1" i="1">
                <a:solidFill>
                  <a:srgbClr val="006699"/>
                </a:solidFill>
                <a:latin typeface="Arial" charset="0"/>
                <a:cs typeface="Arial" charset="0"/>
              </a:endParaRPr>
            </a:p>
          </p:txBody>
        </p:sp>
        <p:cxnSp>
          <p:nvCxnSpPr>
            <p:cNvPr id="169998" name="AutoShape 14"/>
            <p:cNvCxnSpPr>
              <a:cxnSpLocks noChangeShapeType="1"/>
              <a:stCxn id="169992" idx="4"/>
              <a:endCxn id="169996" idx="0"/>
            </p:cNvCxnSpPr>
            <p:nvPr/>
          </p:nvCxnSpPr>
          <p:spPr bwMode="auto">
            <a:xfrm rot="10800000" flipV="1">
              <a:off x="1460" y="856"/>
              <a:ext cx="1125" cy="555"/>
            </a:xfrm>
            <a:prstGeom prst="bentConnector2">
              <a:avLst/>
            </a:prstGeom>
            <a:noFill/>
            <a:ln w="38100">
              <a:solidFill>
                <a:srgbClr val="6600CC"/>
              </a:solidFill>
              <a:miter lim="800000"/>
              <a:headEnd type="triangle" w="lg" len="lg"/>
              <a:tailEnd type="triangle" w="lg" len="lg"/>
            </a:ln>
          </p:spPr>
        </p:cxnSp>
        <p:sp>
          <p:nvSpPr>
            <p:cNvPr id="169999" name="Text Box 15"/>
            <p:cNvSpPr txBox="1">
              <a:spLocks noChangeArrowheads="1"/>
            </p:cNvSpPr>
            <p:nvPr/>
          </p:nvSpPr>
          <p:spPr bwMode="auto">
            <a:xfrm>
              <a:off x="3901" y="601"/>
              <a:ext cx="1559"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i="1">
                  <a:solidFill>
                    <a:srgbClr val="CC3300"/>
                  </a:solidFill>
                  <a:latin typeface="Arial" charset="0"/>
                  <a:cs typeface="Arial" charset="0"/>
                </a:rPr>
                <a:t>Распределение</a:t>
              </a:r>
              <a:endParaRPr lang="ru-RU" sz="2400" b="1" i="1">
                <a:solidFill>
                  <a:srgbClr val="CC3300"/>
                </a:solidFill>
                <a:latin typeface="Arial" charset="0"/>
                <a:cs typeface="Arial" charset="0"/>
              </a:endParaRPr>
            </a:p>
          </p:txBody>
        </p:sp>
        <p:sp>
          <p:nvSpPr>
            <p:cNvPr id="170000" name="Text Box 16"/>
            <p:cNvSpPr txBox="1">
              <a:spLocks noChangeArrowheads="1"/>
            </p:cNvSpPr>
            <p:nvPr/>
          </p:nvSpPr>
          <p:spPr bwMode="auto">
            <a:xfrm>
              <a:off x="981" y="572"/>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i="1">
                  <a:solidFill>
                    <a:srgbClr val="CC3300"/>
                  </a:solidFill>
                  <a:latin typeface="Arial" charset="0"/>
                  <a:cs typeface="Arial" charset="0"/>
                </a:rPr>
                <a:t>Доставка</a:t>
              </a:r>
              <a:endParaRPr lang="ru-RU" sz="2400" b="1" i="1">
                <a:solidFill>
                  <a:srgbClr val="CC3300"/>
                </a:solidFill>
                <a:latin typeface="Arial" charset="0"/>
                <a:cs typeface="Arial" charset="0"/>
              </a:endParaRPr>
            </a:p>
          </p:txBody>
        </p:sp>
        <p:sp>
          <p:nvSpPr>
            <p:cNvPr id="170002" name="Text Box 18"/>
            <p:cNvSpPr txBox="1">
              <a:spLocks noChangeArrowheads="1"/>
            </p:cNvSpPr>
            <p:nvPr/>
          </p:nvSpPr>
          <p:spPr bwMode="auto">
            <a:xfrm>
              <a:off x="4127" y="374"/>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i="1">
                  <a:solidFill>
                    <a:srgbClr val="CC3300"/>
                  </a:solidFill>
                  <a:latin typeface="Arial" charset="0"/>
                  <a:cs typeface="Arial" charset="0"/>
                </a:rPr>
                <a:t>Доставка</a:t>
              </a:r>
              <a:endParaRPr lang="ru-RU" sz="2400" b="1" i="1">
                <a:solidFill>
                  <a:srgbClr val="CC3300"/>
                </a:solidFill>
                <a:latin typeface="Arial" charset="0"/>
                <a:cs typeface="Arial" charset="0"/>
              </a:endParaRPr>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87746" name="Text Box 2"/>
          <p:cNvSpPr txBox="1">
            <a:spLocks noChangeArrowheads="1"/>
          </p:cNvSpPr>
          <p:nvPr/>
        </p:nvSpPr>
        <p:spPr bwMode="auto">
          <a:xfrm>
            <a:off x="971550" y="3698875"/>
            <a:ext cx="7921625" cy="3048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000" b="1" dirty="0">
                <a:solidFill>
                  <a:srgbClr val="CC0000"/>
                </a:solidFill>
              </a:rPr>
              <a:t>Рис</a:t>
            </a:r>
            <a:r>
              <a:rPr lang="ru-RU" sz="2000" b="1" dirty="0" smtClean="0">
                <a:solidFill>
                  <a:srgbClr val="CC0000"/>
                </a:solidFill>
              </a:rPr>
              <a:t>. 3.17,</a:t>
            </a:r>
            <a:r>
              <a:rPr lang="en-US" sz="2000" b="1" dirty="0">
                <a:solidFill>
                  <a:srgbClr val="CC0000"/>
                </a:solidFill>
              </a:rPr>
              <a:t>h</a:t>
            </a:r>
            <a:r>
              <a:rPr lang="ru-RU" sz="2000" b="1" dirty="0">
                <a:solidFill>
                  <a:srgbClr val="CC0000"/>
                </a:solidFill>
              </a:rPr>
              <a:t>. Схема аутентификации </a:t>
            </a:r>
          </a:p>
        </p:txBody>
      </p:sp>
      <p:sp>
        <p:nvSpPr>
          <p:cNvPr id="282626" name="Text Box 2"/>
          <p:cNvSpPr txBox="1">
            <a:spLocks noChangeArrowheads="1"/>
          </p:cNvSpPr>
          <p:nvPr/>
        </p:nvSpPr>
        <p:spPr bwMode="auto">
          <a:xfrm>
            <a:off x="971550" y="4202113"/>
            <a:ext cx="7921625" cy="20859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400" dirty="0">
                <a:solidFill>
                  <a:srgbClr val="000099"/>
                </a:solidFill>
              </a:rPr>
              <a:t>В </a:t>
            </a:r>
            <a:r>
              <a:rPr lang="ru-RU" sz="2400" dirty="0">
                <a:solidFill>
                  <a:srgbClr val="CC0000"/>
                </a:solidFill>
              </a:rPr>
              <a:t>схеме </a:t>
            </a:r>
            <a:r>
              <a:rPr lang="en-US" sz="2400" i="1" dirty="0">
                <a:solidFill>
                  <a:srgbClr val="CC0000"/>
                </a:solidFill>
              </a:rPr>
              <a:t>H</a:t>
            </a:r>
            <a:r>
              <a:rPr lang="ru-RU" sz="2400" dirty="0">
                <a:solidFill>
                  <a:srgbClr val="000099"/>
                </a:solidFill>
              </a:rPr>
              <a:t>, которая представляет собой интерактивную аутентификацию, сторона </a:t>
            </a:r>
            <a:r>
              <a:rPr lang="ru-RU" sz="2400" i="1" dirty="0">
                <a:solidFill>
                  <a:srgbClr val="FF0066"/>
                </a:solidFill>
              </a:rPr>
              <a:t>А</a:t>
            </a:r>
            <a:r>
              <a:rPr lang="ru-RU" sz="2400" dirty="0">
                <a:solidFill>
                  <a:srgbClr val="000099"/>
                </a:solidFill>
              </a:rPr>
              <a:t> локально формирует свою </a:t>
            </a:r>
            <a:r>
              <a:rPr lang="ru-RU" sz="2400" dirty="0" smtClean="0">
                <a:solidFill>
                  <a:srgbClr val="000099"/>
                </a:solidFill>
              </a:rPr>
              <a:t>ВИАУ </a:t>
            </a:r>
            <a:r>
              <a:rPr lang="ru-RU" sz="2400" dirty="0">
                <a:solidFill>
                  <a:srgbClr val="000099"/>
                </a:solidFill>
              </a:rPr>
              <a:t>для обмена и предоставляет её </a:t>
            </a:r>
            <a:r>
              <a:rPr lang="ru-RU" sz="2400" dirty="0">
                <a:solidFill>
                  <a:srgbClr val="FF0066"/>
                </a:solidFill>
              </a:rPr>
              <a:t>ДТС</a:t>
            </a:r>
            <a:r>
              <a:rPr lang="ru-RU" sz="2400" dirty="0">
                <a:solidFill>
                  <a:srgbClr val="000099"/>
                </a:solidFill>
              </a:rPr>
              <a:t>, затем </a:t>
            </a:r>
            <a:r>
              <a:rPr lang="ru-RU" sz="2400" dirty="0">
                <a:solidFill>
                  <a:srgbClr val="FF0066"/>
                </a:solidFill>
              </a:rPr>
              <a:t>ДТС</a:t>
            </a:r>
            <a:r>
              <a:rPr lang="ru-RU" sz="2400" dirty="0">
                <a:solidFill>
                  <a:srgbClr val="000099"/>
                </a:solidFill>
              </a:rPr>
              <a:t> передаёт стороне </a:t>
            </a:r>
            <a:r>
              <a:rPr lang="ru-RU" sz="2400" i="1" dirty="0">
                <a:solidFill>
                  <a:srgbClr val="FF0066"/>
                </a:solidFill>
              </a:rPr>
              <a:t>В</a:t>
            </a:r>
            <a:r>
              <a:rPr lang="ru-RU" sz="2400" dirty="0">
                <a:solidFill>
                  <a:srgbClr val="000099"/>
                </a:solidFill>
              </a:rPr>
              <a:t> извещение о том, что подлинность стороны </a:t>
            </a:r>
            <a:r>
              <a:rPr lang="ru-RU" sz="2400" i="1" dirty="0">
                <a:solidFill>
                  <a:srgbClr val="FF0066"/>
                </a:solidFill>
              </a:rPr>
              <a:t>А</a:t>
            </a:r>
            <a:r>
              <a:rPr lang="ru-RU" sz="2400" dirty="0">
                <a:solidFill>
                  <a:srgbClr val="000099"/>
                </a:solidFill>
              </a:rPr>
              <a:t> была проверена.</a:t>
            </a:r>
          </a:p>
        </p:txBody>
      </p:sp>
      <p:grpSp>
        <p:nvGrpSpPr>
          <p:cNvPr id="171027" name="Group 19"/>
          <p:cNvGrpSpPr>
            <a:grpSpLocks/>
          </p:cNvGrpSpPr>
          <p:nvPr/>
        </p:nvGrpSpPr>
        <p:grpSpPr bwMode="auto">
          <a:xfrm>
            <a:off x="971550" y="908050"/>
            <a:ext cx="7935913" cy="2520950"/>
            <a:chOff x="612" y="572"/>
            <a:chExt cx="4999" cy="1588"/>
          </a:xfrm>
        </p:grpSpPr>
        <p:sp>
          <p:nvSpPr>
            <p:cNvPr id="171014" name="AutoShape 6"/>
            <p:cNvSpPr>
              <a:spLocks noChangeArrowheads="1"/>
            </p:cNvSpPr>
            <p:nvPr/>
          </p:nvSpPr>
          <p:spPr bwMode="auto">
            <a:xfrm flipH="1">
              <a:off x="4099" y="1423"/>
              <a:ext cx="1512" cy="737"/>
            </a:xfrm>
            <a:prstGeom prst="cube">
              <a:avLst>
                <a:gd name="adj" fmla="val 25000"/>
              </a:avLst>
            </a:prstGeom>
            <a:solidFill>
              <a:srgbClr val="FFDDDD"/>
            </a:solidFill>
            <a:ln w="38100">
              <a:solidFill>
                <a:srgbClr val="CC0000"/>
              </a:solidFill>
              <a:miter lim="800000"/>
              <a:headEnd/>
              <a:tailEnd/>
            </a:ln>
          </p:spPr>
          <p:txBody>
            <a:bodyPr/>
            <a:lstStyle/>
            <a:p>
              <a:endParaRPr lang="ru-RU"/>
            </a:p>
          </p:txBody>
        </p:sp>
        <p:cxnSp>
          <p:nvCxnSpPr>
            <p:cNvPr id="171015" name="AutoShape 7"/>
            <p:cNvCxnSpPr>
              <a:cxnSpLocks noChangeShapeType="1"/>
              <a:stCxn id="171017" idx="0"/>
              <a:endCxn id="171014" idx="0"/>
            </p:cNvCxnSpPr>
            <p:nvPr/>
          </p:nvCxnSpPr>
          <p:spPr bwMode="auto">
            <a:xfrm>
              <a:off x="3602" y="856"/>
              <a:ext cx="1160" cy="555"/>
            </a:xfrm>
            <a:prstGeom prst="bentConnector2">
              <a:avLst/>
            </a:prstGeom>
            <a:noFill/>
            <a:ln w="38100">
              <a:solidFill>
                <a:srgbClr val="6600CC"/>
              </a:solidFill>
              <a:miter lim="800000"/>
              <a:headEnd type="triangle" w="lg" len="lg"/>
              <a:tailEnd type="triangle" w="lg" len="lg"/>
            </a:ln>
          </p:spPr>
        </p:cxnSp>
        <p:grpSp>
          <p:nvGrpSpPr>
            <p:cNvPr id="171016" name="Group 8"/>
            <p:cNvGrpSpPr>
              <a:grpSpLocks/>
            </p:cNvGrpSpPr>
            <p:nvPr/>
          </p:nvGrpSpPr>
          <p:grpSpPr bwMode="auto">
            <a:xfrm>
              <a:off x="2597" y="572"/>
              <a:ext cx="993" cy="567"/>
              <a:chOff x="2426" y="572"/>
              <a:chExt cx="993" cy="567"/>
            </a:xfrm>
          </p:grpSpPr>
          <p:sp>
            <p:nvSpPr>
              <p:cNvPr id="171017" name="AutoShape 9"/>
              <p:cNvSpPr>
                <a:spLocks noChangeArrowheads="1"/>
              </p:cNvSpPr>
              <p:nvPr/>
            </p:nvSpPr>
            <p:spPr bwMode="auto">
              <a:xfrm>
                <a:off x="2426" y="572"/>
                <a:ext cx="993" cy="567"/>
              </a:xfrm>
              <a:prstGeom prst="bevel">
                <a:avLst>
                  <a:gd name="adj" fmla="val 12500"/>
                </a:avLst>
              </a:prstGeom>
              <a:solidFill>
                <a:srgbClr val="E1FFE1"/>
              </a:solidFill>
              <a:ln w="38100">
                <a:solidFill>
                  <a:srgbClr val="006600"/>
                </a:solidFill>
                <a:miter lim="800000"/>
                <a:headEnd/>
                <a:tailEnd/>
              </a:ln>
            </p:spPr>
            <p:txBody>
              <a:bodyPr/>
              <a:lstStyle/>
              <a:p>
                <a:endParaRPr lang="ru-RU"/>
              </a:p>
            </p:txBody>
          </p:sp>
          <p:sp>
            <p:nvSpPr>
              <p:cNvPr id="171018" name="Text Box 10"/>
              <p:cNvSpPr txBox="1">
                <a:spLocks noChangeArrowheads="1"/>
              </p:cNvSpPr>
              <p:nvPr/>
            </p:nvSpPr>
            <p:spPr bwMode="auto">
              <a:xfrm>
                <a:off x="2653" y="743"/>
                <a:ext cx="539" cy="22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6000"/>
                  </a:lnSpc>
                </a:pPr>
                <a:r>
                  <a:rPr lang="ru-RU" altLang="zh-CN" sz="2400" b="1">
                    <a:solidFill>
                      <a:srgbClr val="006600"/>
                    </a:solidFill>
                    <a:latin typeface="Arial" charset="0"/>
                    <a:cs typeface="Arial" charset="0"/>
                  </a:rPr>
                  <a:t>ДТС</a:t>
                </a:r>
                <a:endParaRPr lang="ru-RU" sz="2400" b="1">
                  <a:solidFill>
                    <a:srgbClr val="006600"/>
                  </a:solidFill>
                  <a:latin typeface="Arial" charset="0"/>
                  <a:cs typeface="Arial" charset="0"/>
                </a:endParaRPr>
              </a:p>
            </p:txBody>
          </p:sp>
        </p:grpSp>
        <p:sp>
          <p:nvSpPr>
            <p:cNvPr id="171019" name="Text Box 11"/>
            <p:cNvSpPr txBox="1">
              <a:spLocks noChangeArrowheads="1"/>
            </p:cNvSpPr>
            <p:nvPr/>
          </p:nvSpPr>
          <p:spPr bwMode="auto">
            <a:xfrm>
              <a:off x="4383" y="176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9900FF"/>
                  </a:solidFill>
                  <a:latin typeface="Arial" charset="0"/>
                  <a:cs typeface="Arial" charset="0"/>
                </a:rPr>
                <a:t>Сторона </a:t>
              </a:r>
              <a:r>
                <a:rPr lang="ru-RU" altLang="zh-CN" sz="2400" b="1" i="1">
                  <a:solidFill>
                    <a:srgbClr val="9900FF"/>
                  </a:solidFill>
                  <a:latin typeface="Arial" charset="0"/>
                  <a:cs typeface="Arial" charset="0"/>
                </a:rPr>
                <a:t>В</a:t>
              </a:r>
              <a:endParaRPr lang="ru-RU" sz="2400" b="1" i="1">
                <a:solidFill>
                  <a:srgbClr val="9900FF"/>
                </a:solidFill>
                <a:latin typeface="Arial" charset="0"/>
                <a:cs typeface="Arial" charset="0"/>
              </a:endParaRPr>
            </a:p>
          </p:txBody>
        </p:sp>
        <p:sp>
          <p:nvSpPr>
            <p:cNvPr id="171020" name="Text Box 12"/>
            <p:cNvSpPr txBox="1">
              <a:spLocks noChangeArrowheads="1"/>
            </p:cNvSpPr>
            <p:nvPr/>
          </p:nvSpPr>
          <p:spPr bwMode="auto">
            <a:xfrm>
              <a:off x="2540" y="193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FF0000"/>
                  </a:solidFill>
                  <a:latin typeface="Tahoma" pitchFamily="34" charset="0"/>
                  <a:cs typeface="Tahoma" pitchFamily="34" charset="0"/>
                </a:rPr>
                <a:t>Схема </a:t>
              </a:r>
              <a:r>
                <a:rPr lang="en-US" altLang="zh-CN" sz="2400" b="1" i="1">
                  <a:solidFill>
                    <a:srgbClr val="FF0000"/>
                  </a:solidFill>
                  <a:latin typeface="Tahoma" pitchFamily="34" charset="0"/>
                  <a:ea typeface="宋体" pitchFamily="2" charset="-122"/>
                  <a:cs typeface="Tahoma" pitchFamily="34" charset="0"/>
                </a:rPr>
                <a:t>H</a:t>
              </a:r>
              <a:endParaRPr lang="ru-RU" sz="2400" b="1" i="1">
                <a:solidFill>
                  <a:srgbClr val="FF0000"/>
                </a:solidFill>
                <a:latin typeface="Tahoma" pitchFamily="34" charset="0"/>
                <a:cs typeface="Tahoma" pitchFamily="34" charset="0"/>
              </a:endParaRPr>
            </a:p>
          </p:txBody>
        </p:sp>
        <p:sp>
          <p:nvSpPr>
            <p:cNvPr id="171021" name="AutoShape 13"/>
            <p:cNvSpPr>
              <a:spLocks noChangeArrowheads="1"/>
            </p:cNvSpPr>
            <p:nvPr/>
          </p:nvSpPr>
          <p:spPr bwMode="auto">
            <a:xfrm>
              <a:off x="612" y="1423"/>
              <a:ext cx="1512" cy="737"/>
            </a:xfrm>
            <a:prstGeom prst="cube">
              <a:avLst>
                <a:gd name="adj" fmla="val 25000"/>
              </a:avLst>
            </a:prstGeom>
            <a:solidFill>
              <a:srgbClr val="FBFBA1"/>
            </a:solidFill>
            <a:ln w="38100">
              <a:solidFill>
                <a:srgbClr val="CC0000"/>
              </a:solidFill>
              <a:miter lim="800000"/>
              <a:headEnd/>
              <a:tailEnd/>
            </a:ln>
          </p:spPr>
          <p:txBody>
            <a:bodyPr/>
            <a:lstStyle/>
            <a:p>
              <a:endParaRPr lang="ru-RU"/>
            </a:p>
          </p:txBody>
        </p:sp>
        <p:sp>
          <p:nvSpPr>
            <p:cNvPr id="171022" name="Text Box 14"/>
            <p:cNvSpPr txBox="1">
              <a:spLocks noChangeArrowheads="1"/>
            </p:cNvSpPr>
            <p:nvPr/>
          </p:nvSpPr>
          <p:spPr bwMode="auto">
            <a:xfrm>
              <a:off x="725" y="1763"/>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a:solidFill>
                    <a:srgbClr val="006699"/>
                  </a:solidFill>
                  <a:latin typeface="Arial" charset="0"/>
                  <a:cs typeface="Arial" charset="0"/>
                </a:rPr>
                <a:t>Сторона </a:t>
              </a:r>
              <a:r>
                <a:rPr lang="ru-RU" altLang="zh-CN" sz="2400" b="1" i="1">
                  <a:solidFill>
                    <a:srgbClr val="006699"/>
                  </a:solidFill>
                  <a:latin typeface="Arial" charset="0"/>
                  <a:cs typeface="Arial" charset="0"/>
                </a:rPr>
                <a:t>А</a:t>
              </a:r>
              <a:endParaRPr lang="ru-RU" sz="2400" b="1" i="1">
                <a:solidFill>
                  <a:srgbClr val="006699"/>
                </a:solidFill>
                <a:latin typeface="Arial" charset="0"/>
                <a:cs typeface="Arial" charset="0"/>
              </a:endParaRPr>
            </a:p>
          </p:txBody>
        </p:sp>
        <p:cxnSp>
          <p:nvCxnSpPr>
            <p:cNvPr id="171023" name="AutoShape 15"/>
            <p:cNvCxnSpPr>
              <a:cxnSpLocks noChangeShapeType="1"/>
              <a:stCxn id="171017" idx="4"/>
              <a:endCxn id="171021" idx="0"/>
            </p:cNvCxnSpPr>
            <p:nvPr/>
          </p:nvCxnSpPr>
          <p:spPr bwMode="auto">
            <a:xfrm rot="10800000" flipV="1">
              <a:off x="1460" y="856"/>
              <a:ext cx="1125" cy="555"/>
            </a:xfrm>
            <a:prstGeom prst="bentConnector2">
              <a:avLst/>
            </a:prstGeom>
            <a:noFill/>
            <a:ln w="38100">
              <a:solidFill>
                <a:srgbClr val="6600CC"/>
              </a:solidFill>
              <a:miter lim="800000"/>
              <a:headEnd type="triangle" w="lg" len="lg"/>
              <a:tailEnd type="triangle" w="lg" len="lg"/>
            </a:ln>
          </p:spPr>
        </p:cxnSp>
        <p:sp>
          <p:nvSpPr>
            <p:cNvPr id="171025" name="Text Box 17"/>
            <p:cNvSpPr txBox="1">
              <a:spLocks noChangeArrowheads="1"/>
            </p:cNvSpPr>
            <p:nvPr/>
          </p:nvSpPr>
          <p:spPr bwMode="auto">
            <a:xfrm>
              <a:off x="981" y="572"/>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i="1">
                  <a:solidFill>
                    <a:srgbClr val="CC3300"/>
                  </a:solidFill>
                  <a:latin typeface="Arial" charset="0"/>
                  <a:cs typeface="Arial" charset="0"/>
                </a:rPr>
                <a:t>Доставка</a:t>
              </a:r>
              <a:endParaRPr lang="ru-RU" sz="2400" b="1" i="1">
                <a:solidFill>
                  <a:srgbClr val="CC3300"/>
                </a:solidFill>
                <a:latin typeface="Arial" charset="0"/>
                <a:cs typeface="Arial" charset="0"/>
              </a:endParaRPr>
            </a:p>
          </p:txBody>
        </p:sp>
        <p:sp>
          <p:nvSpPr>
            <p:cNvPr id="171026" name="Text Box 18"/>
            <p:cNvSpPr txBox="1">
              <a:spLocks noChangeArrowheads="1"/>
            </p:cNvSpPr>
            <p:nvPr/>
          </p:nvSpPr>
          <p:spPr bwMode="auto">
            <a:xfrm>
              <a:off x="4127" y="572"/>
              <a:ext cx="1121" cy="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400" b="1" i="1">
                  <a:solidFill>
                    <a:srgbClr val="CC3300"/>
                  </a:solidFill>
                  <a:latin typeface="Arial" charset="0"/>
                  <a:cs typeface="Arial" charset="0"/>
                </a:rPr>
                <a:t>Доставка</a:t>
              </a:r>
              <a:endParaRPr lang="ru-RU" sz="2400" b="1" i="1">
                <a:solidFill>
                  <a:srgbClr val="CC3300"/>
                </a:solidFill>
                <a:latin typeface="Arial" charset="0"/>
                <a:cs typeface="Arial" charset="0"/>
              </a:endParaRPr>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ext Box 2"/>
          <p:cNvSpPr txBox="1">
            <a:spLocks noChangeArrowheads="1"/>
          </p:cNvSpPr>
          <p:nvPr/>
        </p:nvSpPr>
        <p:spPr bwMode="auto">
          <a:xfrm>
            <a:off x="971550" y="1673225"/>
            <a:ext cx="7921625" cy="459263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pPr>
            <a:r>
              <a:rPr lang="ru-RU" sz="2600" i="1">
                <a:solidFill>
                  <a:srgbClr val="FF0000"/>
                </a:solidFill>
              </a:rPr>
              <a:t>Претендент (сторона А)</a:t>
            </a:r>
            <a:r>
              <a:rPr lang="ru-RU" sz="2600">
                <a:solidFill>
                  <a:srgbClr val="000099"/>
                </a:solidFill>
              </a:rPr>
              <a:t> и </a:t>
            </a:r>
            <a:r>
              <a:rPr lang="ru-RU" sz="2600" i="1">
                <a:solidFill>
                  <a:srgbClr val="FF0000"/>
                </a:solidFill>
              </a:rPr>
              <a:t>проверяющая сторона (сторона В)</a:t>
            </a:r>
            <a:r>
              <a:rPr lang="ru-RU" sz="2600">
                <a:solidFill>
                  <a:srgbClr val="000099"/>
                </a:solidFill>
              </a:rPr>
              <a:t> должны использовать некоторую исходную информацию до начала возможного проведения процедуры аутентификационного обмена. Если используется </a:t>
            </a:r>
            <a:r>
              <a:rPr lang="ru-RU" sz="2600" i="1">
                <a:solidFill>
                  <a:srgbClr val="FF0000"/>
                </a:solidFill>
              </a:rPr>
              <a:t>ДТС</a:t>
            </a:r>
            <a:r>
              <a:rPr lang="ru-RU" sz="2600">
                <a:solidFill>
                  <a:srgbClr val="000099"/>
                </a:solidFill>
              </a:rPr>
              <a:t>, то из этого следует, что претендент непосредственно не знает открытого ключа или секретного ключа, используемого проверяющей стороной. Далее рассматриваются возможные типы исходных данных.</a:t>
            </a:r>
          </a:p>
        </p:txBody>
      </p:sp>
      <p:sp>
        <p:nvSpPr>
          <p:cNvPr id="282627" name="Rectangle 3"/>
          <p:cNvSpPr>
            <a:spLocks noChangeArrowheads="1"/>
          </p:cNvSpPr>
          <p:nvPr/>
        </p:nvSpPr>
        <p:spPr bwMode="auto">
          <a:xfrm>
            <a:off x="755650" y="757238"/>
            <a:ext cx="8388350" cy="65722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ru-RU" sz="2400" b="1" i="1">
                <a:solidFill>
                  <a:srgbClr val="FF3300"/>
                </a:solidFill>
                <a:latin typeface="Arial" charset="0"/>
              </a:rPr>
              <a:t>4.6.1.2. Моделирование на основе знания</a:t>
            </a:r>
          </a:p>
          <a:p>
            <a:pPr>
              <a:lnSpc>
                <a:spcPct val="90000"/>
              </a:lnSpc>
              <a:buClr>
                <a:srgbClr val="FFFF00"/>
              </a:buClr>
              <a:buSzPct val="80000"/>
              <a:buFont typeface="Wingdings" pitchFamily="2" charset="2"/>
              <a:buNone/>
            </a:pPr>
            <a:r>
              <a:rPr lang="ru-RU" sz="2400" b="1" i="1">
                <a:solidFill>
                  <a:srgbClr val="FF3300"/>
                </a:solidFill>
                <a:latin typeface="Arial" charset="0"/>
              </a:rPr>
              <a:t>исходной информации</a:t>
            </a:r>
            <a:endParaRPr lang="en-GB" sz="2400" b="1" i="1">
              <a:solidFill>
                <a:srgbClr val="FF3300"/>
              </a:solidFill>
              <a:latin typeface="Arial" charset="0"/>
            </a:endParaRPr>
          </a:p>
        </p:txBody>
      </p:sp>
      <p:sp>
        <p:nvSpPr>
          <p:cNvPr id="282628" name="Rectangle 4"/>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ext Box 2"/>
          <p:cNvSpPr txBox="1">
            <a:spLocks noChangeArrowheads="1"/>
          </p:cNvSpPr>
          <p:nvPr/>
        </p:nvSpPr>
        <p:spPr bwMode="auto">
          <a:xfrm>
            <a:off x="927100" y="984250"/>
            <a:ext cx="7921625" cy="109696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spcAft>
                <a:spcPct val="10000"/>
              </a:spcAft>
            </a:pPr>
            <a:r>
              <a:rPr lang="ru-RU" sz="2400" i="1" dirty="0">
                <a:solidFill>
                  <a:srgbClr val="FF0000"/>
                </a:solidFill>
              </a:rPr>
              <a:t>Исходная информация, используемая совместно проверяющей стороной и ДТС</a:t>
            </a:r>
          </a:p>
          <a:p>
            <a:r>
              <a:rPr lang="ru-RU" sz="2400" dirty="0">
                <a:solidFill>
                  <a:srgbClr val="000099"/>
                </a:solidFill>
              </a:rPr>
              <a:t>Возможны следующие случаи:</a:t>
            </a:r>
          </a:p>
        </p:txBody>
      </p:sp>
      <p:sp>
        <p:nvSpPr>
          <p:cNvPr id="282628" name="Rectangle 4"/>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29379" name="Text Box 3"/>
          <p:cNvSpPr txBox="1">
            <a:spLocks noChangeArrowheads="1"/>
          </p:cNvSpPr>
          <p:nvPr/>
        </p:nvSpPr>
        <p:spPr bwMode="auto">
          <a:xfrm>
            <a:off x="927100" y="2139950"/>
            <a:ext cx="8001000" cy="4016375"/>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8775" indent="-358775" algn="l">
              <a:lnSpc>
                <a:spcPct val="90000"/>
              </a:lnSpc>
              <a:spcBef>
                <a:spcPct val="10000"/>
              </a:spcBef>
              <a:buClr>
                <a:srgbClr val="FF0066"/>
              </a:buClr>
              <a:buSzPct val="80000"/>
              <a:buFont typeface="Wingdings" pitchFamily="2" charset="2"/>
              <a:buAutoNum type="alphaLcParenR"/>
            </a:pPr>
            <a:r>
              <a:rPr lang="ru-RU" sz="2400" dirty="0">
                <a:solidFill>
                  <a:srgbClr val="000099"/>
                </a:solidFill>
              </a:rPr>
              <a:t>секретный ключ, совместно используемый претендентом и ДТС, известный претенденту и ДТС (методы на основе использования секретного ключа);</a:t>
            </a:r>
          </a:p>
          <a:p>
            <a:pPr marL="358775" indent="-358775" algn="l">
              <a:lnSpc>
                <a:spcPct val="90000"/>
              </a:lnSpc>
              <a:spcBef>
                <a:spcPct val="10000"/>
              </a:spcBef>
              <a:buClr>
                <a:srgbClr val="FF0066"/>
              </a:buClr>
              <a:buSzPct val="80000"/>
              <a:buFont typeface="Wingdings" pitchFamily="2" charset="2"/>
              <a:buAutoNum type="alphaLcParenR"/>
            </a:pPr>
            <a:r>
              <a:rPr lang="ru-RU" sz="2400" dirty="0">
                <a:solidFill>
                  <a:srgbClr val="000099"/>
                </a:solidFill>
              </a:rPr>
              <a:t>закрытый ключ претендента известен только претенденту (сторона </a:t>
            </a:r>
            <a:r>
              <a:rPr lang="ru-RU" sz="2400" i="1" dirty="0">
                <a:solidFill>
                  <a:srgbClr val="FF0066"/>
                </a:solidFill>
              </a:rPr>
              <a:t>А</a:t>
            </a:r>
            <a:r>
              <a:rPr lang="ru-RU" sz="2400" dirty="0">
                <a:solidFill>
                  <a:srgbClr val="000099"/>
                </a:solidFill>
              </a:rPr>
              <a:t>), открытый ключ претендента известен ДТС (асимметричные методы);</a:t>
            </a:r>
          </a:p>
          <a:p>
            <a:pPr marL="358775" indent="-358775" algn="l">
              <a:lnSpc>
                <a:spcPct val="90000"/>
              </a:lnSpc>
              <a:spcBef>
                <a:spcPct val="10000"/>
              </a:spcBef>
              <a:buClr>
                <a:srgbClr val="FF0066"/>
              </a:buClr>
              <a:buSzPct val="80000"/>
              <a:buFont typeface="Wingdings" pitchFamily="2" charset="2"/>
              <a:buAutoNum type="alphaLcParenR"/>
            </a:pPr>
            <a:r>
              <a:rPr lang="ru-RU" sz="2400" dirty="0">
                <a:solidFill>
                  <a:srgbClr val="000099"/>
                </a:solidFill>
              </a:rPr>
              <a:t>закрытый ключ претендента известен претенденту и ДТС (некоторые методы, применяемые при отсутствии исходных данных).</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ext Box 2"/>
          <p:cNvSpPr txBox="1">
            <a:spLocks noChangeArrowheads="1"/>
          </p:cNvSpPr>
          <p:nvPr/>
        </p:nvSpPr>
        <p:spPr bwMode="auto">
          <a:xfrm>
            <a:off x="927100" y="1073150"/>
            <a:ext cx="7921625" cy="12382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0000"/>
              </a:lnSpc>
              <a:spcAft>
                <a:spcPct val="10000"/>
              </a:spcAft>
            </a:pPr>
            <a:r>
              <a:rPr lang="ru-RU" i="1" dirty="0">
                <a:solidFill>
                  <a:srgbClr val="FF0000"/>
                </a:solidFill>
              </a:rPr>
              <a:t>Исходная информация, используемая совместно претендентом и ДТС</a:t>
            </a:r>
          </a:p>
          <a:p>
            <a:r>
              <a:rPr lang="ru-RU" dirty="0">
                <a:solidFill>
                  <a:srgbClr val="000099"/>
                </a:solidFill>
              </a:rPr>
              <a:t>Возможны следующие случаи:</a:t>
            </a:r>
          </a:p>
        </p:txBody>
      </p:sp>
      <p:sp>
        <p:nvSpPr>
          <p:cNvPr id="282628" name="Rectangle 4"/>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29379" name="Text Box 3"/>
          <p:cNvSpPr txBox="1">
            <a:spLocks noChangeArrowheads="1"/>
          </p:cNvSpPr>
          <p:nvPr/>
        </p:nvSpPr>
        <p:spPr bwMode="auto">
          <a:xfrm>
            <a:off x="927100" y="2540000"/>
            <a:ext cx="8001000" cy="3254375"/>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8775" indent="-358775" algn="l">
              <a:lnSpc>
                <a:spcPct val="90000"/>
              </a:lnSpc>
              <a:spcBef>
                <a:spcPct val="10000"/>
              </a:spcBef>
              <a:buClr>
                <a:srgbClr val="FF0066"/>
              </a:buClr>
              <a:buSzPct val="80000"/>
              <a:buFont typeface="Wingdings" pitchFamily="2" charset="2"/>
              <a:buAutoNum type="alphaLcParenR"/>
            </a:pPr>
            <a:r>
              <a:rPr lang="ru-RU" sz="2600" dirty="0">
                <a:solidFill>
                  <a:srgbClr val="000099"/>
                </a:solidFill>
              </a:rPr>
              <a:t>секретный ключ, совместно используемый проверяющей стороной (сторона </a:t>
            </a:r>
            <a:r>
              <a:rPr lang="ru-RU" sz="2600" i="1" dirty="0">
                <a:solidFill>
                  <a:srgbClr val="FF0066"/>
                </a:solidFill>
              </a:rPr>
              <a:t>В</a:t>
            </a:r>
            <a:r>
              <a:rPr lang="ru-RU" sz="2600" dirty="0">
                <a:solidFill>
                  <a:srgbClr val="000099"/>
                </a:solidFill>
              </a:rPr>
              <a:t>) и ДТС, известный проверяющей стороне и ДТС (методы на основе использования секретного ключа);</a:t>
            </a:r>
          </a:p>
          <a:p>
            <a:pPr marL="358775" indent="-358775" algn="l">
              <a:lnSpc>
                <a:spcPct val="90000"/>
              </a:lnSpc>
              <a:spcBef>
                <a:spcPct val="10000"/>
              </a:spcBef>
              <a:buClr>
                <a:srgbClr val="FF0066"/>
              </a:buClr>
              <a:buSzPct val="80000"/>
              <a:buFont typeface="Wingdings" pitchFamily="2" charset="2"/>
              <a:buAutoNum type="alphaLcParenR"/>
            </a:pPr>
            <a:r>
              <a:rPr lang="ru-RU" sz="2600" dirty="0">
                <a:solidFill>
                  <a:srgbClr val="000099"/>
                </a:solidFill>
              </a:rPr>
              <a:t>открытый ключ ДТС известен проверяющей стороне (сторона </a:t>
            </a:r>
            <a:r>
              <a:rPr lang="ru-RU" sz="2600" i="1" dirty="0">
                <a:solidFill>
                  <a:srgbClr val="FF0066"/>
                </a:solidFill>
              </a:rPr>
              <a:t>В</a:t>
            </a:r>
            <a:r>
              <a:rPr lang="ru-RU" sz="2600" dirty="0">
                <a:solidFill>
                  <a:srgbClr val="000099"/>
                </a:solidFill>
              </a:rPr>
              <a:t>) (асимметричные методы и методы, применяемые при отсутствии исходных данных).</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2051050"/>
            <a:ext cx="8001000" cy="41148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000" dirty="0">
                <a:solidFill>
                  <a:srgbClr val="000099"/>
                </a:solidFill>
              </a:rPr>
              <a:t>При проведении процедуры аутентификации могут быть востребованы </a:t>
            </a:r>
            <a:r>
              <a:rPr lang="ru-RU" sz="3000" i="1" dirty="0">
                <a:solidFill>
                  <a:srgbClr val="FF0066"/>
                </a:solidFill>
              </a:rPr>
              <a:t>интерактивные ДТС</a:t>
            </a:r>
            <a:r>
              <a:rPr lang="ru-RU" sz="3000" dirty="0">
                <a:solidFill>
                  <a:srgbClr val="000099"/>
                </a:solidFill>
              </a:rPr>
              <a:t>. Последние, входящие в один и тот же ССБ, могут хранить предъявляемую </a:t>
            </a:r>
            <a:r>
              <a:rPr lang="ru-RU" sz="3000" dirty="0" smtClean="0">
                <a:solidFill>
                  <a:srgbClr val="000099"/>
                </a:solidFill>
              </a:rPr>
              <a:t>ВИАУ </a:t>
            </a:r>
            <a:r>
              <a:rPr lang="ru-RU" sz="3000" dirty="0">
                <a:solidFill>
                  <a:srgbClr val="000099"/>
                </a:solidFill>
              </a:rPr>
              <a:t>и/или проверочную </a:t>
            </a:r>
            <a:r>
              <a:rPr lang="ru-RU" sz="3000" dirty="0" smtClean="0">
                <a:solidFill>
                  <a:srgbClr val="000099"/>
                </a:solidFill>
              </a:rPr>
              <a:t>ВИАУ </a:t>
            </a:r>
            <a:r>
              <a:rPr lang="ru-RU" sz="3000" dirty="0">
                <a:solidFill>
                  <a:srgbClr val="000099"/>
                </a:solidFill>
              </a:rPr>
              <a:t>взаимодействующих сторон, которые были ранее зарегистрированы в этом сегменте.</a:t>
            </a:r>
          </a:p>
        </p:txBody>
      </p:sp>
      <p:sp>
        <p:nvSpPr>
          <p:cNvPr id="86020" name="Rectangle 4"/>
          <p:cNvSpPr>
            <a:spLocks noChangeArrowheads="1"/>
          </p:cNvSpPr>
          <p:nvPr/>
        </p:nvSpPr>
        <p:spPr bwMode="auto">
          <a:xfrm>
            <a:off x="792163" y="863600"/>
            <a:ext cx="8351837" cy="1094146"/>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80000"/>
              </a:lnSpc>
              <a:spcAft>
                <a:spcPct val="15000"/>
              </a:spcAft>
              <a:buClr>
                <a:srgbClr val="FFFF00"/>
              </a:buClr>
              <a:buSzPct val="80000"/>
              <a:buFont typeface="Wingdings" pitchFamily="2" charset="2"/>
              <a:buNone/>
            </a:pPr>
            <a:r>
              <a:rPr lang="ru-RU" b="1" i="1" dirty="0">
                <a:solidFill>
                  <a:srgbClr val="FF3300"/>
                </a:solidFill>
                <a:latin typeface="Arial" charset="0"/>
              </a:rPr>
              <a:t>4.6.2. Взаимосвязи между привлекаемыми к процедуре аутентификации ДТС</a:t>
            </a:r>
          </a:p>
          <a:p>
            <a:pPr>
              <a:lnSpc>
                <a:spcPct val="85000"/>
              </a:lnSpc>
              <a:buClr>
                <a:srgbClr val="FFFF00"/>
              </a:buClr>
              <a:buSzPct val="80000"/>
              <a:buFont typeface="Wingdings" pitchFamily="2" charset="2"/>
              <a:buNone/>
            </a:pPr>
            <a:r>
              <a:rPr lang="ru-RU" sz="2600" b="1" i="1" dirty="0">
                <a:solidFill>
                  <a:srgbClr val="FF3300"/>
                </a:solidFill>
                <a:latin typeface="Arial" charset="0"/>
              </a:rPr>
              <a:t>4.6.2.1. Интерактивные ДТС</a:t>
            </a:r>
            <a:endParaRPr lang="en-GB" sz="2600"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895350"/>
            <a:ext cx="8001000" cy="549900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500"/>
              </a:lnSpc>
              <a:buClr>
                <a:srgbClr val="FF0066"/>
              </a:buClr>
              <a:buSzPct val="80000"/>
              <a:buFont typeface="Wingdings" pitchFamily="2" charset="2"/>
              <a:buNone/>
            </a:pPr>
            <a:r>
              <a:rPr lang="ru-RU" dirty="0">
                <a:solidFill>
                  <a:srgbClr val="000099"/>
                </a:solidFill>
              </a:rPr>
              <a:t>Способы аутентификации подкласса </a:t>
            </a:r>
            <a:r>
              <a:rPr lang="ru-RU" i="1" dirty="0">
                <a:solidFill>
                  <a:srgbClr val="FF0066"/>
                </a:solidFill>
              </a:rPr>
              <a:t>4</a:t>
            </a:r>
            <a:r>
              <a:rPr lang="en-US" i="1" dirty="0">
                <a:solidFill>
                  <a:srgbClr val="FF0066"/>
                </a:solidFill>
              </a:rPr>
              <a:t>b</a:t>
            </a:r>
            <a:r>
              <a:rPr lang="ru-RU" dirty="0">
                <a:solidFill>
                  <a:srgbClr val="000099"/>
                </a:solidFill>
              </a:rPr>
              <a:t> </a:t>
            </a:r>
            <a:r>
              <a:rPr lang="ru-RU" i="1" dirty="0">
                <a:solidFill>
                  <a:srgbClr val="FF0000"/>
                </a:solidFill>
              </a:rPr>
              <a:t>могут использоваться в обоих направлениях</a:t>
            </a:r>
            <a:r>
              <a:rPr lang="ru-RU" dirty="0">
                <a:solidFill>
                  <a:srgbClr val="000099"/>
                </a:solidFill>
              </a:rPr>
              <a:t>. Первый встречный запрос может быть передан вместе с запросом на проведение процедуры аутентификации, а преобразованные данные первого встречного запроса — вместе со вторым встречным запросом (рис</a:t>
            </a:r>
            <a:r>
              <a:rPr lang="ru-RU" dirty="0" smtClean="0">
                <a:solidFill>
                  <a:srgbClr val="000099"/>
                </a:solidFill>
              </a:rPr>
              <a:t>. 3.16). </a:t>
            </a:r>
            <a:r>
              <a:rPr lang="ru-RU" dirty="0">
                <a:solidFill>
                  <a:srgbClr val="000099"/>
                </a:solidFill>
              </a:rPr>
              <a:t>В данном случае необходимо использовать такое же число итераций информационного  обмена, как и при однонаправленной процедуре аутентификации. </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117600"/>
            <a:ext cx="8001000" cy="49434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600" dirty="0">
                <a:solidFill>
                  <a:srgbClr val="000099"/>
                </a:solidFill>
              </a:rPr>
              <a:t>Для обеспечения гарантий того, что в рамках конкретного ССБ </a:t>
            </a:r>
            <a:r>
              <a:rPr lang="ru-RU" sz="3600" i="1" dirty="0">
                <a:solidFill>
                  <a:srgbClr val="FF0066"/>
                </a:solidFill>
              </a:rPr>
              <a:t>различные участники информационного взаимодействия</a:t>
            </a:r>
            <a:r>
              <a:rPr lang="ru-RU" sz="3600" dirty="0">
                <a:solidFill>
                  <a:srgbClr val="000099"/>
                </a:solidFill>
              </a:rPr>
              <a:t> не могут быть зарегистрированы под одним и тем же именем, необходимо наличие специализированных протоколов и/или процедур.</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117600"/>
            <a:ext cx="8001000" cy="504163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300"/>
              </a:lnSpc>
            </a:pPr>
            <a:r>
              <a:rPr lang="ru-RU" sz="2600" i="1" dirty="0">
                <a:solidFill>
                  <a:srgbClr val="FF0066"/>
                </a:solidFill>
              </a:rPr>
              <a:t>Доступность интерактивных ДТС является очень важной требующей своего решения проблемой</a:t>
            </a:r>
            <a:r>
              <a:rPr lang="ru-RU" sz="2600" dirty="0">
                <a:solidFill>
                  <a:srgbClr val="000099"/>
                </a:solidFill>
              </a:rPr>
              <a:t>, в противном случае, процедуры аутентификационного обмена с использованием интерактивных ДТС могли бы стать объектами атак типа «отказ в обслуживании». Дублирование </a:t>
            </a:r>
            <a:r>
              <a:rPr lang="ru-RU" sz="2600" dirty="0" smtClean="0">
                <a:solidFill>
                  <a:srgbClr val="000099"/>
                </a:solidFill>
              </a:rPr>
              <a:t>ВИАУ </a:t>
            </a:r>
            <a:r>
              <a:rPr lang="ru-RU" sz="2600" dirty="0">
                <a:solidFill>
                  <a:srgbClr val="000099"/>
                </a:solidFill>
              </a:rPr>
              <a:t>в нескольких ДТС может минимизировать уязвимость аутентификации с использованием интерактивных ДТС. Для дублирования </a:t>
            </a:r>
            <a:r>
              <a:rPr lang="ru-RU" sz="2600" dirty="0" smtClean="0">
                <a:solidFill>
                  <a:srgbClr val="000099"/>
                </a:solidFill>
              </a:rPr>
              <a:t>ВИАУ </a:t>
            </a:r>
            <a:r>
              <a:rPr lang="ru-RU" sz="2600" dirty="0">
                <a:solidFill>
                  <a:srgbClr val="000099"/>
                </a:solidFill>
              </a:rPr>
              <a:t>также необходимо наличие специализированных протоколов.</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984250"/>
            <a:ext cx="8001000" cy="519501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pPr>
            <a:r>
              <a:rPr lang="ru-RU" sz="2700" i="1" dirty="0">
                <a:solidFill>
                  <a:srgbClr val="FF0066"/>
                </a:solidFill>
              </a:rPr>
              <a:t>Когда проверочная </a:t>
            </a:r>
            <a:r>
              <a:rPr lang="ru-RU" sz="2700" i="1" dirty="0" smtClean="0">
                <a:solidFill>
                  <a:srgbClr val="FF0066"/>
                </a:solidFill>
              </a:rPr>
              <a:t>ВИАУ </a:t>
            </a:r>
            <a:r>
              <a:rPr lang="ru-RU" sz="2700" i="1" dirty="0">
                <a:solidFill>
                  <a:srgbClr val="FF0066"/>
                </a:solidFill>
              </a:rPr>
              <a:t>должна доставляться в рамках процедуры аутентификации</a:t>
            </a:r>
            <a:r>
              <a:rPr lang="ru-RU" sz="2700" dirty="0">
                <a:solidFill>
                  <a:srgbClr val="000099"/>
                </a:solidFill>
              </a:rPr>
              <a:t>, то при взаимодействии между собой нескольких ДТС, участвующих в этой процедуре аутентификации, </a:t>
            </a:r>
            <a:r>
              <a:rPr lang="ru-RU" sz="2700" i="1" dirty="0">
                <a:solidFill>
                  <a:srgbClr val="FF0066"/>
                </a:solidFill>
              </a:rPr>
              <a:t>необходимо привлекать СЛЦ</a:t>
            </a:r>
            <a:r>
              <a:rPr lang="ru-RU" sz="2700" dirty="0">
                <a:solidFill>
                  <a:srgbClr val="000099"/>
                </a:solidFill>
              </a:rPr>
              <a:t>, а в некоторых случаях и </a:t>
            </a:r>
            <a:r>
              <a:rPr lang="ru-RU" sz="2700" i="1" dirty="0">
                <a:solidFill>
                  <a:srgbClr val="FF0066"/>
                </a:solidFill>
              </a:rPr>
              <a:t>СЛК</a:t>
            </a:r>
            <a:r>
              <a:rPr lang="ru-RU" sz="2700" dirty="0">
                <a:solidFill>
                  <a:srgbClr val="000099"/>
                </a:solidFill>
              </a:rPr>
              <a:t>. Когда предъявляемая </a:t>
            </a:r>
            <a:r>
              <a:rPr lang="ru-RU" sz="2700" dirty="0" smtClean="0">
                <a:solidFill>
                  <a:srgbClr val="000099"/>
                </a:solidFill>
              </a:rPr>
              <a:t>ВИАУ </a:t>
            </a:r>
            <a:r>
              <a:rPr lang="ru-RU" sz="2700" dirty="0">
                <a:solidFill>
                  <a:srgbClr val="000099"/>
                </a:solidFill>
              </a:rPr>
              <a:t>должна доставляться в рамках процедуры аутентификации, то при взаимодействии между собой нескольких ДТС необходимо привлекать службы обеспечения целостности и конфиденциальности.</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939800"/>
            <a:ext cx="8001000" cy="531837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000" dirty="0">
                <a:solidFill>
                  <a:srgbClr val="000099"/>
                </a:solidFill>
              </a:rPr>
              <a:t>Кроме этого, </a:t>
            </a:r>
            <a:r>
              <a:rPr lang="ru-RU" sz="3000" i="1" dirty="0">
                <a:solidFill>
                  <a:srgbClr val="FF0066"/>
                </a:solidFill>
              </a:rPr>
              <a:t>может возникнуть необходимость проведения обмена результатами аудиторских проверок</a:t>
            </a:r>
            <a:r>
              <a:rPr lang="ru-RU" sz="3000" dirty="0">
                <a:solidFill>
                  <a:srgbClr val="000099"/>
                </a:solidFill>
              </a:rPr>
              <a:t>, которые проводились различными интерактивными ДТС, входящими в один ССБ и участвующими в процедурах аутентификации. В этом случае для передачи и приёма результатов аудиторских проверок необходимо наличие специализированных протоколов.</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268413"/>
            <a:ext cx="8001000" cy="517064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400" dirty="0">
                <a:solidFill>
                  <a:srgbClr val="000099"/>
                </a:solidFill>
              </a:rPr>
              <a:t>Очень часто </a:t>
            </a:r>
            <a:r>
              <a:rPr lang="ru-RU" sz="2400" i="1" dirty="0">
                <a:solidFill>
                  <a:srgbClr val="FF0066"/>
                </a:solidFill>
              </a:rPr>
              <a:t>независимые ДТС именуются УЦ</a:t>
            </a:r>
            <a:r>
              <a:rPr lang="ru-RU" sz="2400" dirty="0">
                <a:solidFill>
                  <a:srgbClr val="000099"/>
                </a:solidFill>
              </a:rPr>
              <a:t>, так как они могут выпускать независимые </a:t>
            </a:r>
            <a:r>
              <a:rPr lang="ru-RU" sz="2400" dirty="0" smtClean="0">
                <a:solidFill>
                  <a:srgbClr val="000099"/>
                </a:solidFill>
              </a:rPr>
              <a:t>СЕРТ|АУ. </a:t>
            </a:r>
            <a:r>
              <a:rPr lang="ru-RU" sz="2400" dirty="0">
                <a:solidFill>
                  <a:srgbClr val="000099"/>
                </a:solidFill>
              </a:rPr>
              <a:t>Нет необходимости в специфической защите независимого </a:t>
            </a:r>
            <a:r>
              <a:rPr lang="ru-RU" sz="2400" dirty="0" smtClean="0">
                <a:solidFill>
                  <a:srgbClr val="000099"/>
                </a:solidFill>
              </a:rPr>
              <a:t>СЕРТ|АУ, </a:t>
            </a:r>
            <a:r>
              <a:rPr lang="ru-RU" sz="2400" dirty="0">
                <a:solidFill>
                  <a:srgbClr val="000099"/>
                </a:solidFill>
              </a:rPr>
              <a:t>так как он имеет собственную защиту. </a:t>
            </a:r>
            <a:r>
              <a:rPr lang="ru-RU" sz="2400" i="1" dirty="0">
                <a:solidFill>
                  <a:srgbClr val="FF0066"/>
                </a:solidFill>
              </a:rPr>
              <a:t>Доступность независимых </a:t>
            </a:r>
            <a:r>
              <a:rPr lang="ru-RU" sz="2400" i="1" dirty="0" smtClean="0">
                <a:solidFill>
                  <a:srgbClr val="FF0066"/>
                </a:solidFill>
              </a:rPr>
              <a:t>СЕРТ|АУ </a:t>
            </a:r>
            <a:r>
              <a:rPr lang="ru-RU" sz="2400" i="1" dirty="0">
                <a:solidFill>
                  <a:srgbClr val="FF0066"/>
                </a:solidFill>
              </a:rPr>
              <a:t>является очень важной требующей своего решения проблемой</a:t>
            </a:r>
            <a:r>
              <a:rPr lang="ru-RU" sz="2400" dirty="0">
                <a:solidFill>
                  <a:srgbClr val="000099"/>
                </a:solidFill>
              </a:rPr>
              <a:t>, в противном случае, процедуры аутентификационного обмена с использованием независимых </a:t>
            </a:r>
            <a:r>
              <a:rPr lang="ru-RU" sz="2400" dirty="0" smtClean="0">
                <a:solidFill>
                  <a:srgbClr val="000099"/>
                </a:solidFill>
              </a:rPr>
              <a:t>СЕРТ|АУ </a:t>
            </a:r>
            <a:r>
              <a:rPr lang="ru-RU" sz="2400" dirty="0">
                <a:solidFill>
                  <a:srgbClr val="000099"/>
                </a:solidFill>
              </a:rPr>
              <a:t>могли бы стать объектами атак типа «отказ в обслуживании». Дублирование такой информации в нескольких различных репозитариях может минимизировать эту проблему.</a:t>
            </a:r>
          </a:p>
        </p:txBody>
      </p:sp>
      <p:sp>
        <p:nvSpPr>
          <p:cNvPr id="86020" name="Rectangle 4"/>
          <p:cNvSpPr>
            <a:spLocks noChangeArrowheads="1"/>
          </p:cNvSpPr>
          <p:nvPr/>
        </p:nvSpPr>
        <p:spPr bwMode="auto">
          <a:xfrm>
            <a:off x="792163" y="773113"/>
            <a:ext cx="8351837" cy="340093"/>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85000"/>
              </a:lnSpc>
              <a:buClr>
                <a:srgbClr val="FFFF00"/>
              </a:buClr>
              <a:buSzPct val="80000"/>
              <a:buFont typeface="Wingdings" pitchFamily="2" charset="2"/>
              <a:buNone/>
            </a:pPr>
            <a:r>
              <a:rPr lang="ru-RU" sz="2600" b="1" i="1" dirty="0">
                <a:solidFill>
                  <a:srgbClr val="FF3300"/>
                </a:solidFill>
                <a:latin typeface="Arial" charset="0"/>
              </a:rPr>
              <a:t>4.6.2.1. Независимые ДТС</a:t>
            </a:r>
            <a:endParaRPr lang="en-GB" sz="2600"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88" y="2230438"/>
            <a:ext cx="8001000" cy="406265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400" i="1" dirty="0">
                <a:solidFill>
                  <a:srgbClr val="FF0066"/>
                </a:solidFill>
              </a:rPr>
              <a:t>Многим пользователям может понадобиться прохождение процедуры аутентификации перед тем, как им будет дозволено получение информации для УД</a:t>
            </a:r>
            <a:r>
              <a:rPr lang="ru-RU" sz="2400" dirty="0">
                <a:solidFill>
                  <a:srgbClr val="000099"/>
                </a:solidFill>
              </a:rPr>
              <a:t>. Эта информация обеспечит доступ к ресурсам, которые являются субъектом политики УД. Соответственно служба аутентификации может предоставить результаты процедуры аутентификации </a:t>
            </a:r>
            <a:r>
              <a:rPr lang="ru-RU" sz="2400" dirty="0" smtClean="0">
                <a:solidFill>
                  <a:srgbClr val="000099"/>
                </a:solidFill>
              </a:rPr>
              <a:t>СЛУД </a:t>
            </a:r>
            <a:r>
              <a:rPr lang="ru-RU" sz="2400" dirty="0">
                <a:solidFill>
                  <a:srgbClr val="000099"/>
                </a:solidFill>
              </a:rPr>
              <a:t>для использования последней. Аннулирование </a:t>
            </a:r>
            <a:r>
              <a:rPr lang="ru-RU" sz="2400" dirty="0" smtClean="0">
                <a:solidFill>
                  <a:srgbClr val="000099"/>
                </a:solidFill>
              </a:rPr>
              <a:t>ВИАУ </a:t>
            </a:r>
            <a:r>
              <a:rPr lang="ru-RU" sz="2400" dirty="0">
                <a:solidFill>
                  <a:srgbClr val="000099"/>
                </a:solidFill>
              </a:rPr>
              <a:t>может привести к прекращению существующего доступа.</a:t>
            </a:r>
          </a:p>
        </p:txBody>
      </p:sp>
      <p:sp>
        <p:nvSpPr>
          <p:cNvPr id="86020" name="Rectangle 4"/>
          <p:cNvSpPr>
            <a:spLocks noChangeArrowheads="1"/>
          </p:cNvSpPr>
          <p:nvPr/>
        </p:nvSpPr>
        <p:spPr bwMode="auto">
          <a:xfrm>
            <a:off x="755650" y="684213"/>
            <a:ext cx="8388350" cy="1385887"/>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spcAft>
                <a:spcPct val="10000"/>
              </a:spcAft>
              <a:buClr>
                <a:srgbClr val="FFFF00"/>
              </a:buClr>
              <a:buSzPct val="80000"/>
              <a:buFont typeface="Wingdings" pitchFamily="2" charset="2"/>
              <a:buNone/>
            </a:pPr>
            <a:r>
              <a:rPr lang="en-US" sz="3200" b="1" i="1">
                <a:solidFill>
                  <a:srgbClr val="FF3300"/>
                </a:solidFill>
                <a:latin typeface="Arial" charset="0"/>
              </a:rPr>
              <a:t>V. </a:t>
            </a:r>
            <a:r>
              <a:rPr lang="ru-RU" sz="3200" b="1" i="1">
                <a:solidFill>
                  <a:srgbClr val="FF3300"/>
                </a:solidFill>
                <a:latin typeface="Arial" charset="0"/>
              </a:rPr>
              <a:t>Взаимодействие с другими</a:t>
            </a:r>
          </a:p>
          <a:p>
            <a:pPr>
              <a:lnSpc>
                <a:spcPct val="90000"/>
              </a:lnSpc>
              <a:spcAft>
                <a:spcPct val="10000"/>
              </a:spcAft>
              <a:buClr>
                <a:srgbClr val="FFFF00"/>
              </a:buClr>
              <a:buSzPct val="80000"/>
              <a:buFont typeface="Wingdings" pitchFamily="2" charset="2"/>
              <a:buNone/>
            </a:pPr>
            <a:r>
              <a:rPr lang="ru-RU" sz="3200" b="1" i="1">
                <a:solidFill>
                  <a:srgbClr val="FF3300"/>
                </a:solidFill>
                <a:latin typeface="Arial" charset="0"/>
              </a:rPr>
              <a:t>СЛБ и СПБ</a:t>
            </a:r>
          </a:p>
          <a:p>
            <a:pPr>
              <a:lnSpc>
                <a:spcPct val="90000"/>
              </a:lnSpc>
              <a:buClr>
                <a:srgbClr val="FFFF00"/>
              </a:buClr>
              <a:buSzPct val="80000"/>
              <a:buFont typeface="Wingdings" pitchFamily="2" charset="2"/>
              <a:buNone/>
            </a:pPr>
            <a:r>
              <a:rPr lang="ru-RU" sz="3000" b="1" i="1">
                <a:solidFill>
                  <a:srgbClr val="FF3300"/>
                </a:solidFill>
                <a:latin typeface="Arial" charset="0"/>
              </a:rPr>
              <a:t>5.1. Управление доступом</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695450"/>
            <a:ext cx="8001000" cy="44704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i="1" dirty="0">
                <a:solidFill>
                  <a:srgbClr val="FF0066"/>
                </a:solidFill>
              </a:rPr>
              <a:t>Аутентификация может использоваться совместно с обеспечением целостности данных</a:t>
            </a:r>
            <a:r>
              <a:rPr lang="ru-RU" dirty="0">
                <a:solidFill>
                  <a:srgbClr val="000099"/>
                </a:solidFill>
              </a:rPr>
              <a:t> с целью обеспечения гарантии непрерывности аутентификации и дополнительного подтверждения подлинности источника данных.</a:t>
            </a:r>
          </a:p>
          <a:p>
            <a:pPr>
              <a:lnSpc>
                <a:spcPct val="95000"/>
              </a:lnSpc>
            </a:pPr>
            <a:r>
              <a:rPr lang="ru-RU" dirty="0">
                <a:solidFill>
                  <a:srgbClr val="000099"/>
                </a:solidFill>
              </a:rPr>
              <a:t>Некоторые способы аутентификации могут применяться для распределения ключевой информации (либо в явной, либо в неявной форме), которая может использоваться </a:t>
            </a:r>
            <a:r>
              <a:rPr lang="ru-RU" dirty="0" smtClean="0">
                <a:solidFill>
                  <a:srgbClr val="000099"/>
                </a:solidFill>
              </a:rPr>
              <a:t>СЛЦЛ.</a:t>
            </a:r>
            <a:endParaRPr lang="ru-RU" dirty="0">
              <a:solidFill>
                <a:srgbClr val="000099"/>
              </a:solidFill>
            </a:endParaRPr>
          </a:p>
        </p:txBody>
      </p:sp>
      <p:sp>
        <p:nvSpPr>
          <p:cNvPr id="86020" name="Rectangle 4"/>
          <p:cNvSpPr>
            <a:spLocks noChangeArrowheads="1"/>
          </p:cNvSpPr>
          <p:nvPr/>
        </p:nvSpPr>
        <p:spPr bwMode="auto">
          <a:xfrm>
            <a:off x="755650" y="998538"/>
            <a:ext cx="8388350" cy="411162"/>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ru-RU" sz="3000" b="1" i="1">
                <a:solidFill>
                  <a:srgbClr val="FF3300"/>
                </a:solidFill>
                <a:latin typeface="Arial" charset="0"/>
              </a:rPr>
              <a:t>5.2. Целостность данных</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073150"/>
            <a:ext cx="8001000" cy="51244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dirty="0">
                <a:solidFill>
                  <a:srgbClr val="000099"/>
                </a:solidFill>
              </a:rPr>
              <a:t>Когда такая </a:t>
            </a:r>
            <a:r>
              <a:rPr lang="ru-RU" i="1" dirty="0">
                <a:solidFill>
                  <a:srgbClr val="FF0066"/>
                </a:solidFill>
              </a:rPr>
              <a:t>ключевая информация определена неявно</a:t>
            </a:r>
            <a:r>
              <a:rPr lang="ru-RU" dirty="0">
                <a:solidFill>
                  <a:srgbClr val="000099"/>
                </a:solidFill>
              </a:rPr>
              <a:t>, то должен быть известен способ получения такой ключевой информации из доставляемых данных, либо такой способ должен быть определён в течении аутентификационного обмена. Когда такая </a:t>
            </a:r>
            <a:r>
              <a:rPr lang="ru-RU" i="1" dirty="0">
                <a:solidFill>
                  <a:srgbClr val="FF0066"/>
                </a:solidFill>
              </a:rPr>
              <a:t>ключевая информация определена явно</a:t>
            </a:r>
            <a:r>
              <a:rPr lang="ru-RU" dirty="0">
                <a:solidFill>
                  <a:srgbClr val="000099"/>
                </a:solidFill>
              </a:rPr>
              <a:t>, то в течении аутентификационного обмена должны быть доставлены дополнительные данные, причём в обоих направлениях.</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71550" y="1428750"/>
            <a:ext cx="8001000" cy="48672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400" i="1" dirty="0">
                <a:solidFill>
                  <a:srgbClr val="FF0066"/>
                </a:solidFill>
              </a:rPr>
              <a:t>Некоторые способы аутентификации могут применяться для распределения ключевой информации (либо в явной, либо в неявной форме), которая может использоваться </a:t>
            </a:r>
            <a:r>
              <a:rPr lang="ru-RU" sz="2400" i="1" dirty="0" smtClean="0">
                <a:solidFill>
                  <a:srgbClr val="FF0066"/>
                </a:solidFill>
              </a:rPr>
              <a:t>СЛКН</a:t>
            </a:r>
            <a:r>
              <a:rPr lang="ru-RU" sz="2400" dirty="0" smtClean="0">
                <a:solidFill>
                  <a:srgbClr val="000099"/>
                </a:solidFill>
              </a:rPr>
              <a:t>. </a:t>
            </a:r>
            <a:r>
              <a:rPr lang="ru-RU" sz="2400" dirty="0">
                <a:solidFill>
                  <a:srgbClr val="000099"/>
                </a:solidFill>
              </a:rPr>
              <a:t>Когда такая ключевая информация определена неявно, то должен быть известен способ получения такой ключевой информации из доставляемых данных, либо такой способ должен быть определён в течении аутентификационного обмена. Когда такая ключевая информация определена явно, то должны быть доставлены дополнительные данные, причём в обоих направлениях в течении аутентификационного обмена.</a:t>
            </a:r>
          </a:p>
        </p:txBody>
      </p:sp>
      <p:sp>
        <p:nvSpPr>
          <p:cNvPr id="86020" name="Rectangle 4"/>
          <p:cNvSpPr>
            <a:spLocks noChangeArrowheads="1"/>
          </p:cNvSpPr>
          <p:nvPr/>
        </p:nvSpPr>
        <p:spPr bwMode="auto">
          <a:xfrm>
            <a:off x="755650" y="762000"/>
            <a:ext cx="8388350" cy="411163"/>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ru-RU" sz="3000" b="1" i="1" dirty="0">
                <a:solidFill>
                  <a:srgbClr val="FF3300"/>
                </a:solidFill>
                <a:latin typeface="Arial" charset="0"/>
              </a:rPr>
              <a:t>5.3. Конфиденциальность данных</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339850"/>
            <a:ext cx="8001000" cy="48672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400" i="1" dirty="0">
                <a:solidFill>
                  <a:srgbClr val="FF0066"/>
                </a:solidFill>
              </a:rPr>
              <a:t>Некоторые способы аутентификации могут применяться для распределения ключевой информации (либо в явной, либо в неявной форме), которая может использоваться </a:t>
            </a:r>
            <a:r>
              <a:rPr lang="ru-RU" sz="2400" i="1" dirty="0" smtClean="0">
                <a:solidFill>
                  <a:srgbClr val="FF0066"/>
                </a:solidFill>
              </a:rPr>
              <a:t>СЛНТ</a:t>
            </a:r>
            <a:r>
              <a:rPr lang="ru-RU" sz="2400" dirty="0" smtClean="0">
                <a:solidFill>
                  <a:srgbClr val="000099"/>
                </a:solidFill>
              </a:rPr>
              <a:t>. </a:t>
            </a:r>
            <a:r>
              <a:rPr lang="ru-RU" sz="2400" dirty="0">
                <a:solidFill>
                  <a:srgbClr val="000099"/>
                </a:solidFill>
              </a:rPr>
              <a:t>Когда такая ключевая информация определена неявно, то должен быть известен способ получения такой ключевой информации из доставляемых данных, либо такой способ дожжен быть определён в течении аутентификационного обмена. Когда такая ключевая информация определена явно, то должны быть доставлены дополнительные данные, причём в обоих направлениях в течении аутентификационного обмена.</a:t>
            </a:r>
          </a:p>
        </p:txBody>
      </p:sp>
      <p:sp>
        <p:nvSpPr>
          <p:cNvPr id="86020" name="Rectangle 4"/>
          <p:cNvSpPr>
            <a:spLocks noChangeArrowheads="1"/>
          </p:cNvSpPr>
          <p:nvPr/>
        </p:nvSpPr>
        <p:spPr bwMode="auto">
          <a:xfrm>
            <a:off x="755650" y="762000"/>
            <a:ext cx="8388350" cy="411163"/>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ru-RU" sz="3000" b="1" i="1" dirty="0">
                <a:solidFill>
                  <a:srgbClr val="FF3300"/>
                </a:solidFill>
                <a:latin typeface="Arial" charset="0"/>
              </a:rPr>
              <a:t>5.4. Неотказуемость</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87746" name="Text Box 2"/>
          <p:cNvSpPr txBox="1">
            <a:spLocks noChangeArrowheads="1"/>
          </p:cNvSpPr>
          <p:nvPr/>
        </p:nvSpPr>
        <p:spPr bwMode="auto">
          <a:xfrm>
            <a:off x="971550" y="5118100"/>
            <a:ext cx="7921625" cy="9618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2500"/>
              </a:lnSpc>
            </a:pPr>
            <a:r>
              <a:rPr lang="ru-RU" sz="2400" b="1" dirty="0">
                <a:solidFill>
                  <a:srgbClr val="CC0000"/>
                </a:solidFill>
              </a:rPr>
              <a:t>Рис</a:t>
            </a:r>
            <a:r>
              <a:rPr lang="ru-RU" sz="2400" b="1" dirty="0" smtClean="0">
                <a:solidFill>
                  <a:srgbClr val="CC0000"/>
                </a:solidFill>
              </a:rPr>
              <a:t>. 3.16. </a:t>
            </a:r>
            <a:r>
              <a:rPr lang="ru-RU" sz="2400" b="1" dirty="0">
                <a:solidFill>
                  <a:srgbClr val="CC0000"/>
                </a:solidFill>
              </a:rPr>
              <a:t>Обоюдная аутентификация, использующая </a:t>
            </a:r>
            <a:r>
              <a:rPr lang="ru-RU" sz="2400" b="1" dirty="0" smtClean="0">
                <a:solidFill>
                  <a:srgbClr val="CC0000"/>
                </a:solidFill>
              </a:rPr>
              <a:t>СПАУ, </a:t>
            </a:r>
            <a:r>
              <a:rPr lang="ru-RU" sz="2400" b="1" dirty="0">
                <a:solidFill>
                  <a:srgbClr val="CC0000"/>
                </a:solidFill>
              </a:rPr>
              <a:t>которые основаны </a:t>
            </a:r>
            <a:r>
              <a:rPr lang="ru-RU" sz="2400" b="1" dirty="0" smtClean="0">
                <a:solidFill>
                  <a:srgbClr val="CC0000"/>
                </a:solidFill>
              </a:rPr>
              <a:t>на встречных </a:t>
            </a:r>
            <a:r>
              <a:rPr lang="ru-RU" sz="2400" b="1" dirty="0">
                <a:solidFill>
                  <a:srgbClr val="CC0000"/>
                </a:solidFill>
              </a:rPr>
              <a:t>запросах </a:t>
            </a:r>
          </a:p>
        </p:txBody>
      </p:sp>
      <p:grpSp>
        <p:nvGrpSpPr>
          <p:cNvPr id="154652" name="Group 28"/>
          <p:cNvGrpSpPr>
            <a:grpSpLocks/>
          </p:cNvGrpSpPr>
          <p:nvPr/>
        </p:nvGrpSpPr>
        <p:grpSpPr bwMode="auto">
          <a:xfrm>
            <a:off x="927100" y="1449388"/>
            <a:ext cx="7978775" cy="2943225"/>
            <a:chOff x="584" y="913"/>
            <a:chExt cx="5026" cy="1854"/>
          </a:xfrm>
        </p:grpSpPr>
        <p:cxnSp>
          <p:nvCxnSpPr>
            <p:cNvPr id="154643" name="AutoShape 19"/>
            <p:cNvCxnSpPr>
              <a:cxnSpLocks noChangeShapeType="1"/>
            </p:cNvCxnSpPr>
            <p:nvPr/>
          </p:nvCxnSpPr>
          <p:spPr bwMode="auto">
            <a:xfrm>
              <a:off x="1547" y="1405"/>
              <a:ext cx="3147" cy="1"/>
            </a:xfrm>
            <a:prstGeom prst="straightConnector1">
              <a:avLst/>
            </a:prstGeom>
            <a:noFill/>
            <a:ln w="57150">
              <a:solidFill>
                <a:srgbClr val="CC0000"/>
              </a:solidFill>
              <a:round/>
              <a:headEnd/>
              <a:tailEnd type="triangle" w="lg" len="lg"/>
            </a:ln>
            <a:effectLst>
              <a:outerShdw dist="17961" dir="2700000" algn="ctr" rotWithShape="0">
                <a:srgbClr val="3399FF"/>
              </a:outerShdw>
            </a:effectLst>
          </p:spPr>
        </p:cxnSp>
        <p:cxnSp>
          <p:nvCxnSpPr>
            <p:cNvPr id="154644" name="AutoShape 20"/>
            <p:cNvCxnSpPr>
              <a:cxnSpLocks noChangeShapeType="1"/>
              <a:stCxn id="154649" idx="1"/>
              <a:endCxn id="154648" idx="3"/>
            </p:cNvCxnSpPr>
            <p:nvPr/>
          </p:nvCxnSpPr>
          <p:spPr bwMode="auto">
            <a:xfrm flipH="1">
              <a:off x="1973" y="2129"/>
              <a:ext cx="2268" cy="3"/>
            </a:xfrm>
            <a:prstGeom prst="straightConnector1">
              <a:avLst/>
            </a:prstGeom>
            <a:noFill/>
            <a:ln w="57150">
              <a:solidFill>
                <a:srgbClr val="CC0000"/>
              </a:solidFill>
              <a:round/>
              <a:headEnd/>
              <a:tailEnd type="triangle" w="lg" len="lg"/>
            </a:ln>
            <a:effectLst>
              <a:outerShdw dist="17961" dir="2700000" algn="ctr" rotWithShape="0">
                <a:srgbClr val="3399FF"/>
              </a:outerShdw>
            </a:effectLst>
          </p:spPr>
        </p:cxnSp>
        <p:cxnSp>
          <p:nvCxnSpPr>
            <p:cNvPr id="154645" name="AutoShape 21"/>
            <p:cNvCxnSpPr>
              <a:cxnSpLocks noChangeShapeType="1"/>
            </p:cNvCxnSpPr>
            <p:nvPr/>
          </p:nvCxnSpPr>
          <p:spPr bwMode="auto">
            <a:xfrm>
              <a:off x="1547" y="2766"/>
              <a:ext cx="3147" cy="1"/>
            </a:xfrm>
            <a:prstGeom prst="straightConnector1">
              <a:avLst/>
            </a:prstGeom>
            <a:noFill/>
            <a:ln w="57150">
              <a:solidFill>
                <a:srgbClr val="CC0000"/>
              </a:solidFill>
              <a:round/>
              <a:headEnd/>
              <a:tailEnd type="triangle" w="lg" len="lg"/>
            </a:ln>
            <a:effectLst>
              <a:outerShdw dist="17961" dir="2700000" algn="ctr" rotWithShape="0">
                <a:srgbClr val="3399FF"/>
              </a:outerShdw>
            </a:effectLst>
          </p:spPr>
        </p:cxnSp>
        <p:sp>
          <p:nvSpPr>
            <p:cNvPr id="154646" name="Text Box 22"/>
            <p:cNvSpPr txBox="1">
              <a:spLocks noChangeArrowheads="1"/>
            </p:cNvSpPr>
            <p:nvPr/>
          </p:nvSpPr>
          <p:spPr bwMode="auto">
            <a:xfrm>
              <a:off x="2649" y="2413"/>
              <a:ext cx="956" cy="202"/>
            </a:xfrm>
            <a:prstGeom prst="rect">
              <a:avLst/>
            </a:prstGeom>
            <a:noFill/>
            <a:ln w="9525">
              <a:noFill/>
              <a:miter lim="800000"/>
              <a:headEnd/>
              <a:tailEnd/>
            </a:ln>
            <a:effectLst>
              <a:outerShdw dist="17961" dir="2700000" algn="ctr" rotWithShape="0">
                <a:srgbClr val="FF0066"/>
              </a:outerShdw>
            </a:effectLst>
          </p:spPr>
          <p:txBody>
            <a:bodyPr lIns="0" tIns="0" rIns="0" bIns="0" anchor="ctr" anchorCtr="1">
              <a:spAutoFit/>
            </a:bodyPr>
            <a:lstStyle/>
            <a:p>
              <a:pPr>
                <a:lnSpc>
                  <a:spcPct val="88000"/>
                </a:lnSpc>
              </a:pPr>
              <a:r>
                <a:rPr lang="ru-RU" altLang="zh-CN" sz="2400" b="1" i="1">
                  <a:solidFill>
                    <a:srgbClr val="009999"/>
                  </a:solidFill>
                  <a:latin typeface="Arial" charset="0"/>
                  <a:cs typeface="Arial" charset="0"/>
                </a:rPr>
                <a:t>ВА-</a:t>
              </a:r>
              <a:r>
                <a:rPr lang="ru-RU" altLang="zh-CN" sz="2400" b="1">
                  <a:solidFill>
                    <a:srgbClr val="009999"/>
                  </a:solidFill>
                  <a:latin typeface="Arial" charset="0"/>
                  <a:cs typeface="Arial" charset="0"/>
                </a:rPr>
                <a:t>ответ</a:t>
              </a:r>
              <a:endParaRPr lang="ru-RU" sz="2400" b="1">
                <a:solidFill>
                  <a:srgbClr val="009999"/>
                </a:solidFill>
                <a:latin typeface="Arial" charset="0"/>
                <a:cs typeface="Arial" charset="0"/>
              </a:endParaRPr>
            </a:p>
          </p:txBody>
        </p:sp>
        <p:sp>
          <p:nvSpPr>
            <p:cNvPr id="154647" name="Text Box 23"/>
            <p:cNvSpPr txBox="1">
              <a:spLocks noChangeArrowheads="1"/>
            </p:cNvSpPr>
            <p:nvPr/>
          </p:nvSpPr>
          <p:spPr bwMode="auto">
            <a:xfrm>
              <a:off x="1547" y="913"/>
              <a:ext cx="3147" cy="404"/>
            </a:xfrm>
            <a:prstGeom prst="rect">
              <a:avLst/>
            </a:prstGeom>
            <a:noFill/>
            <a:ln w="9525">
              <a:noFill/>
              <a:miter lim="800000"/>
              <a:headEnd/>
              <a:tailEnd/>
            </a:ln>
            <a:effectLst>
              <a:outerShdw dist="17961" dir="2700000" algn="ctr" rotWithShape="0">
                <a:srgbClr val="FF0066"/>
              </a:outerShdw>
            </a:effectLst>
          </p:spPr>
          <p:txBody>
            <a:bodyPr lIns="0" tIns="0" rIns="0" bIns="0" anchor="ctr" anchorCtr="1">
              <a:spAutoFit/>
            </a:bodyPr>
            <a:lstStyle/>
            <a:p>
              <a:pPr>
                <a:lnSpc>
                  <a:spcPct val="88000"/>
                </a:lnSpc>
              </a:pPr>
              <a:r>
                <a:rPr lang="ru-RU" altLang="zh-CN" sz="2400" b="1">
                  <a:solidFill>
                    <a:srgbClr val="009999"/>
                  </a:solidFill>
                  <a:latin typeface="Arial" charset="0"/>
                  <a:cs typeface="Arial" charset="0"/>
                </a:rPr>
                <a:t>Запрос аутентификации,</a:t>
              </a:r>
            </a:p>
            <a:p>
              <a:pPr>
                <a:lnSpc>
                  <a:spcPct val="88000"/>
                </a:lnSpc>
              </a:pPr>
              <a:r>
                <a:rPr lang="ru-RU" altLang="zh-CN" sz="2400" b="1" i="1">
                  <a:solidFill>
                    <a:srgbClr val="009999"/>
                  </a:solidFill>
                  <a:latin typeface="Arial" charset="0"/>
                  <a:cs typeface="Arial" charset="0"/>
                </a:rPr>
                <a:t>АВ</a:t>
              </a:r>
              <a:r>
                <a:rPr lang="ru-RU" altLang="zh-CN" sz="2400" b="1">
                  <a:solidFill>
                    <a:srgbClr val="009999"/>
                  </a:solidFill>
                  <a:latin typeface="Arial" charset="0"/>
                  <a:cs typeface="Arial" charset="0"/>
                </a:rPr>
                <a:t>-встречный запрос</a:t>
              </a:r>
              <a:endParaRPr lang="ru-RU" sz="2400" b="1">
                <a:solidFill>
                  <a:srgbClr val="009999"/>
                </a:solidFill>
                <a:latin typeface="Arial" charset="0"/>
                <a:cs typeface="Arial" charset="0"/>
              </a:endParaRPr>
            </a:p>
          </p:txBody>
        </p:sp>
        <p:sp>
          <p:nvSpPr>
            <p:cNvPr id="154648" name="Text Box 24"/>
            <p:cNvSpPr txBox="1">
              <a:spLocks noChangeArrowheads="1"/>
            </p:cNvSpPr>
            <p:nvPr/>
          </p:nvSpPr>
          <p:spPr bwMode="auto">
            <a:xfrm>
              <a:off x="584" y="1745"/>
              <a:ext cx="1389" cy="77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6000"/>
                </a:lnSpc>
              </a:pPr>
              <a:r>
                <a:rPr lang="ru-RU" altLang="zh-CN" sz="2400" b="1">
                  <a:solidFill>
                    <a:srgbClr val="CC0066"/>
                  </a:solidFill>
                  <a:latin typeface="Arial" charset="0"/>
                  <a:cs typeface="Arial" charset="0"/>
                </a:rPr>
                <a:t>Сторона </a:t>
              </a:r>
              <a:r>
                <a:rPr lang="ru-RU" altLang="zh-CN" sz="2400" b="1" i="1">
                  <a:solidFill>
                    <a:srgbClr val="CC0066"/>
                  </a:solidFill>
                  <a:latin typeface="Arial" charset="0"/>
                  <a:cs typeface="Arial" charset="0"/>
                </a:rPr>
                <a:t>А</a:t>
              </a:r>
              <a:r>
                <a:rPr lang="ru-RU" altLang="zh-CN" sz="2000" b="1">
                  <a:solidFill>
                    <a:srgbClr val="CC0066"/>
                  </a:solidFill>
                  <a:latin typeface="Arial" charset="0"/>
                  <a:cs typeface="Arial" charset="0"/>
                </a:rPr>
                <a:t> (инициатор процедуры аутентификации)</a:t>
              </a:r>
              <a:endParaRPr lang="ru-RU" sz="2000" b="1">
                <a:solidFill>
                  <a:srgbClr val="CC0066"/>
                </a:solidFill>
                <a:latin typeface="Arial" charset="0"/>
                <a:cs typeface="Arial" charset="0"/>
              </a:endParaRPr>
            </a:p>
          </p:txBody>
        </p:sp>
        <p:sp>
          <p:nvSpPr>
            <p:cNvPr id="154649" name="Text Box 25"/>
            <p:cNvSpPr txBox="1">
              <a:spLocks noChangeArrowheads="1"/>
            </p:cNvSpPr>
            <p:nvPr/>
          </p:nvSpPr>
          <p:spPr bwMode="auto">
            <a:xfrm>
              <a:off x="4241" y="1650"/>
              <a:ext cx="1369" cy="95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6000"/>
                </a:lnSpc>
              </a:pPr>
              <a:r>
                <a:rPr lang="ru-RU" altLang="zh-CN" sz="2400" b="1">
                  <a:solidFill>
                    <a:srgbClr val="3333CC"/>
                  </a:solidFill>
                  <a:latin typeface="Arial" charset="0"/>
                  <a:cs typeface="Arial" charset="0"/>
                </a:rPr>
                <a:t>Сторона </a:t>
              </a:r>
              <a:r>
                <a:rPr lang="ru-RU" altLang="zh-CN" sz="2400" b="1" i="1">
                  <a:solidFill>
                    <a:srgbClr val="3333CC"/>
                  </a:solidFill>
                  <a:latin typeface="Arial" charset="0"/>
                  <a:cs typeface="Arial" charset="0"/>
                </a:rPr>
                <a:t>В</a:t>
              </a:r>
              <a:r>
                <a:rPr lang="ru-RU" altLang="zh-CN" sz="2000" b="1">
                  <a:solidFill>
                    <a:srgbClr val="3333CC"/>
                  </a:solidFill>
                  <a:latin typeface="Arial" charset="0"/>
                  <a:cs typeface="Arial" charset="0"/>
                </a:rPr>
                <a:t> (отвечающая сторона в процедуре аутентификации)</a:t>
              </a:r>
              <a:endParaRPr lang="ru-RU" sz="2000" b="1">
                <a:solidFill>
                  <a:srgbClr val="3333CC"/>
                </a:solidFill>
                <a:latin typeface="Arial" charset="0"/>
                <a:cs typeface="Arial" charset="0"/>
              </a:endParaRPr>
            </a:p>
          </p:txBody>
        </p:sp>
        <p:sp>
          <p:nvSpPr>
            <p:cNvPr id="154650" name="Text Box 26"/>
            <p:cNvSpPr txBox="1">
              <a:spLocks noChangeArrowheads="1"/>
            </p:cNvSpPr>
            <p:nvPr/>
          </p:nvSpPr>
          <p:spPr bwMode="auto">
            <a:xfrm>
              <a:off x="1973" y="1650"/>
              <a:ext cx="2268" cy="404"/>
            </a:xfrm>
            <a:prstGeom prst="rect">
              <a:avLst/>
            </a:prstGeom>
            <a:noFill/>
            <a:ln w="9525">
              <a:noFill/>
              <a:miter lim="800000"/>
              <a:headEnd/>
              <a:tailEnd/>
            </a:ln>
            <a:effectLst>
              <a:outerShdw dist="17961" dir="2700000" algn="ctr" rotWithShape="0">
                <a:srgbClr val="FF0066"/>
              </a:outerShdw>
            </a:effectLst>
          </p:spPr>
          <p:txBody>
            <a:bodyPr lIns="0" tIns="0" rIns="0" bIns="0" anchor="ctr" anchorCtr="1">
              <a:spAutoFit/>
            </a:bodyPr>
            <a:lstStyle/>
            <a:p>
              <a:pPr>
                <a:lnSpc>
                  <a:spcPct val="88000"/>
                </a:lnSpc>
              </a:pPr>
              <a:r>
                <a:rPr lang="ru-RU" altLang="zh-CN" sz="2400" b="1" i="1">
                  <a:solidFill>
                    <a:srgbClr val="009999"/>
                  </a:solidFill>
                  <a:latin typeface="Arial" charset="0"/>
                  <a:cs typeface="Arial" charset="0"/>
                </a:rPr>
                <a:t>АВ</a:t>
              </a:r>
              <a:r>
                <a:rPr lang="ru-RU" altLang="zh-CN" sz="2400" b="1">
                  <a:solidFill>
                    <a:srgbClr val="009999"/>
                  </a:solidFill>
                  <a:latin typeface="Arial" charset="0"/>
                  <a:cs typeface="Arial" charset="0"/>
                </a:rPr>
                <a:t>-ответ,</a:t>
              </a:r>
            </a:p>
            <a:p>
              <a:pPr>
                <a:lnSpc>
                  <a:spcPct val="88000"/>
                </a:lnSpc>
              </a:pPr>
              <a:r>
                <a:rPr lang="ru-RU" altLang="zh-CN" sz="2400" b="1" i="1">
                  <a:solidFill>
                    <a:srgbClr val="009999"/>
                  </a:solidFill>
                  <a:latin typeface="Arial" charset="0"/>
                  <a:cs typeface="Arial" charset="0"/>
                </a:rPr>
                <a:t>ВА</a:t>
              </a:r>
              <a:r>
                <a:rPr lang="ru-RU" altLang="zh-CN" sz="2400" b="1">
                  <a:solidFill>
                    <a:srgbClr val="009999"/>
                  </a:solidFill>
                  <a:latin typeface="Arial" charset="0"/>
                  <a:cs typeface="Arial" charset="0"/>
                </a:rPr>
                <a:t>-встречный запрос</a:t>
              </a:r>
              <a:endParaRPr lang="ru-RU" sz="2400" b="1">
                <a:solidFill>
                  <a:srgbClr val="009999"/>
                </a:solidFill>
                <a:latin typeface="Arial" charset="0"/>
                <a:cs typeface="Arial" charset="0"/>
              </a:endParaRPr>
            </a:p>
          </p:txBody>
        </p:sp>
      </p:gr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268413"/>
            <a:ext cx="8001000" cy="20320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a:solidFill>
                  <a:srgbClr val="000099"/>
                </a:solidFill>
              </a:rPr>
              <a:t>Информация, связанная с аутентификацией, и которая </a:t>
            </a:r>
            <a:r>
              <a:rPr lang="ru-RU" i="1">
                <a:solidFill>
                  <a:srgbClr val="FF0066"/>
                </a:solidFill>
              </a:rPr>
              <a:t>может быть использована при проведении аудиторских проверок</a:t>
            </a:r>
            <a:r>
              <a:rPr lang="ru-RU">
                <a:solidFill>
                  <a:srgbClr val="000099"/>
                </a:solidFill>
              </a:rPr>
              <a:t>, как правило, включает:</a:t>
            </a:r>
          </a:p>
        </p:txBody>
      </p:sp>
      <p:sp>
        <p:nvSpPr>
          <p:cNvPr id="86020" name="Rectangle 4"/>
          <p:cNvSpPr>
            <a:spLocks noChangeArrowheads="1"/>
          </p:cNvSpPr>
          <p:nvPr/>
        </p:nvSpPr>
        <p:spPr bwMode="auto">
          <a:xfrm>
            <a:off x="755650" y="728663"/>
            <a:ext cx="8388350" cy="411162"/>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ru-RU" sz="3000" b="1" i="1">
                <a:solidFill>
                  <a:srgbClr val="FF3300"/>
                </a:solidFill>
                <a:latin typeface="Arial" charset="0"/>
              </a:rPr>
              <a:t>5.5. Аудит</a:t>
            </a:r>
          </a:p>
        </p:txBody>
      </p:sp>
      <p:sp>
        <p:nvSpPr>
          <p:cNvPr id="229379" name="Text Box 3"/>
          <p:cNvSpPr txBox="1">
            <a:spLocks noChangeArrowheads="1"/>
          </p:cNvSpPr>
          <p:nvPr/>
        </p:nvSpPr>
        <p:spPr bwMode="auto">
          <a:xfrm>
            <a:off x="971550" y="3338513"/>
            <a:ext cx="8001000" cy="2976562"/>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8775" indent="-358775" algn="l">
              <a:lnSpc>
                <a:spcPct val="90000"/>
              </a:lnSpc>
              <a:spcBef>
                <a:spcPct val="10000"/>
              </a:spcBef>
              <a:buClr>
                <a:srgbClr val="FF0066"/>
              </a:buClr>
              <a:buSzPct val="80000"/>
              <a:buFont typeface="Wingdings" pitchFamily="2" charset="2"/>
              <a:buAutoNum type="alphaLcParenR"/>
            </a:pPr>
            <a:r>
              <a:rPr lang="ru-RU" sz="2600" dirty="0">
                <a:solidFill>
                  <a:srgbClr val="000099"/>
                </a:solidFill>
              </a:rPr>
              <a:t>результаты аутентификации (то есть достоверной идентификации);</a:t>
            </a:r>
          </a:p>
          <a:p>
            <a:pPr marL="358775" indent="-358775" algn="l">
              <a:lnSpc>
                <a:spcPct val="90000"/>
              </a:lnSpc>
              <a:spcBef>
                <a:spcPct val="10000"/>
              </a:spcBef>
              <a:buClr>
                <a:srgbClr val="FF0066"/>
              </a:buClr>
              <a:buSzPct val="80000"/>
              <a:buFont typeface="Wingdings" pitchFamily="2" charset="2"/>
              <a:buAutoNum type="alphaLcParenR"/>
            </a:pPr>
            <a:r>
              <a:rPr lang="ru-RU" sz="2600" dirty="0">
                <a:solidFill>
                  <a:srgbClr val="000099"/>
                </a:solidFill>
              </a:rPr>
              <a:t>информация, связанная с аннулированием </a:t>
            </a:r>
            <a:r>
              <a:rPr lang="ru-RU" sz="2600" dirty="0" smtClean="0">
                <a:solidFill>
                  <a:srgbClr val="000099"/>
                </a:solidFill>
              </a:rPr>
              <a:t>ВИАУ;</a:t>
            </a:r>
            <a:endParaRPr lang="ru-RU" sz="2600" dirty="0">
              <a:solidFill>
                <a:srgbClr val="000099"/>
              </a:solidFill>
            </a:endParaRPr>
          </a:p>
          <a:p>
            <a:pPr marL="358775" indent="-358775" algn="l">
              <a:lnSpc>
                <a:spcPct val="90000"/>
              </a:lnSpc>
              <a:spcBef>
                <a:spcPct val="10000"/>
              </a:spcBef>
              <a:buClr>
                <a:srgbClr val="FF0066"/>
              </a:buClr>
              <a:buSzPct val="80000"/>
              <a:buFont typeface="Wingdings" pitchFamily="2" charset="2"/>
              <a:buAutoNum type="alphaLcParenR"/>
            </a:pPr>
            <a:r>
              <a:rPr lang="ru-RU" sz="2600" dirty="0">
                <a:solidFill>
                  <a:srgbClr val="000099"/>
                </a:solidFill>
              </a:rPr>
              <a:t>информация о гарантии непрерывности аутентификации;</a:t>
            </a:r>
          </a:p>
          <a:p>
            <a:pPr marL="358775" indent="-358775" algn="l">
              <a:lnSpc>
                <a:spcPct val="90000"/>
              </a:lnSpc>
              <a:spcBef>
                <a:spcPct val="10000"/>
              </a:spcBef>
              <a:buClr>
                <a:srgbClr val="FF0066"/>
              </a:buClr>
              <a:buSzPct val="80000"/>
              <a:buFont typeface="Wingdings" pitchFamily="2" charset="2"/>
              <a:buAutoNum type="alphaLcParenR"/>
            </a:pPr>
            <a:r>
              <a:rPr lang="ru-RU" sz="2600" dirty="0">
                <a:solidFill>
                  <a:srgbClr val="000099"/>
                </a:solidFill>
              </a:rPr>
              <a:t>иная информация, касающаяся процедуры аутентификации.</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2259013"/>
            <a:ext cx="7993063" cy="40640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i="1">
                <a:solidFill>
                  <a:srgbClr val="FF0066"/>
                </a:solidFill>
              </a:rPr>
              <a:t>Корректная аутентификация пользователей (физических лиц), то есть </a:t>
            </a:r>
            <a:r>
              <a:rPr lang="ru-RU" i="1">
                <a:solidFill>
                  <a:srgbClr val="FF3300"/>
                </a:solidFill>
              </a:rPr>
              <a:t>персонификация</a:t>
            </a:r>
            <a:r>
              <a:rPr lang="ru-RU">
                <a:solidFill>
                  <a:srgbClr val="000099"/>
                </a:solidFill>
              </a:rPr>
              <a:t>, может быть неотъемлемой частью обеспечения безопасности открытых систем, которые обслуживают запросы людей. Диалог между пользователем и компьютерной системой может увеличивать вероятность вторжений с использованием атак типа «маскарад».</a:t>
            </a:r>
          </a:p>
        </p:txBody>
      </p:sp>
      <p:sp>
        <p:nvSpPr>
          <p:cNvPr id="188420" name="Rectangle 4"/>
          <p:cNvSpPr>
            <a:spLocks noChangeArrowheads="1"/>
          </p:cNvSpPr>
          <p:nvPr/>
        </p:nvSpPr>
        <p:spPr bwMode="auto">
          <a:xfrm>
            <a:off x="755650" y="819150"/>
            <a:ext cx="8388350" cy="1348061"/>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90000"/>
              </a:lnSpc>
              <a:buClr>
                <a:srgbClr val="FFFF00"/>
              </a:buClr>
              <a:buSzPct val="80000"/>
              <a:buFont typeface="Wingdings" pitchFamily="2" charset="2"/>
              <a:buNone/>
            </a:pPr>
            <a:r>
              <a:rPr lang="en-US" sz="3200" b="1" i="1" dirty="0" smtClean="0">
                <a:solidFill>
                  <a:srgbClr val="FF3300"/>
                </a:solidFill>
                <a:latin typeface="Arial" charset="0"/>
              </a:rPr>
              <a:t>VI.</a:t>
            </a:r>
            <a:r>
              <a:rPr lang="ru-RU" sz="3200" b="1" i="1" dirty="0" smtClean="0">
                <a:solidFill>
                  <a:srgbClr val="FF3300"/>
                </a:solidFill>
                <a:latin typeface="Arial" charset="0"/>
              </a:rPr>
              <a:t> Персонификация</a:t>
            </a:r>
            <a:endParaRPr lang="en-US" sz="3200" b="1" i="1" dirty="0" smtClean="0">
              <a:solidFill>
                <a:srgbClr val="FF3300"/>
              </a:solidFill>
              <a:latin typeface="Arial" charset="0"/>
            </a:endParaRPr>
          </a:p>
          <a:p>
            <a:pPr eaLnBrk="0" hangingPunct="0">
              <a:lnSpc>
                <a:spcPct val="90000"/>
              </a:lnSpc>
              <a:buClr>
                <a:srgbClr val="FFFF00"/>
              </a:buClr>
              <a:buSzPct val="80000"/>
              <a:buFont typeface="Wingdings" pitchFamily="2" charset="2"/>
              <a:buNone/>
            </a:pPr>
            <a:r>
              <a:rPr lang="ru-RU" sz="3200" b="1" i="1" dirty="0" smtClean="0">
                <a:solidFill>
                  <a:srgbClr val="FF3300"/>
                </a:solidFill>
                <a:latin typeface="Arial" charset="0"/>
              </a:rPr>
              <a:t>(</a:t>
            </a:r>
            <a:r>
              <a:rPr lang="ru-RU" sz="3200" b="1" i="1" dirty="0">
                <a:solidFill>
                  <a:srgbClr val="FF3300"/>
                </a:solidFill>
                <a:latin typeface="Arial" charset="0"/>
              </a:rPr>
              <a:t>аутентификация пользователей)</a:t>
            </a:r>
          </a:p>
          <a:p>
            <a:pPr eaLnBrk="0" hangingPunct="0">
              <a:lnSpc>
                <a:spcPct val="90000"/>
              </a:lnSpc>
              <a:spcBef>
                <a:spcPct val="10000"/>
              </a:spcBef>
              <a:buClr>
                <a:srgbClr val="FFFF00"/>
              </a:buClr>
              <a:buSzPct val="80000"/>
              <a:buFont typeface="Wingdings" pitchFamily="2" charset="2"/>
              <a:buNone/>
            </a:pPr>
            <a:r>
              <a:rPr lang="en-US" sz="3000" b="1" i="1" dirty="0" smtClean="0">
                <a:solidFill>
                  <a:srgbClr val="FF3300"/>
                </a:solidFill>
                <a:latin typeface="Arial" charset="0"/>
              </a:rPr>
              <a:t>6.</a:t>
            </a:r>
            <a:r>
              <a:rPr lang="ru-RU" sz="3000" b="1" i="1" dirty="0" smtClean="0">
                <a:solidFill>
                  <a:srgbClr val="FF3300"/>
                </a:solidFill>
                <a:latin typeface="Arial" charset="0"/>
              </a:rPr>
              <a:t>1</a:t>
            </a:r>
            <a:r>
              <a:rPr lang="ru-RU" sz="3000" b="1" i="1" dirty="0">
                <a:solidFill>
                  <a:srgbClr val="FF3300"/>
                </a:solidFill>
                <a:latin typeface="Arial" charset="0"/>
              </a:rPr>
              <a:t>. </a:t>
            </a:r>
            <a:r>
              <a:rPr lang="ru-RU" sz="3000" b="1" i="1" dirty="0" smtClean="0">
                <a:solidFill>
                  <a:srgbClr val="FF3300"/>
                </a:solidFill>
                <a:latin typeface="Arial" charset="0"/>
              </a:rPr>
              <a:t>Общие положения</a:t>
            </a:r>
            <a:endParaRPr lang="en-GB" sz="3000"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927100" y="1042988"/>
            <a:ext cx="7993063" cy="52578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0000"/>
              </a:lnSpc>
            </a:pPr>
            <a:r>
              <a:rPr lang="ru-RU" sz="3200" i="1" dirty="0">
                <a:solidFill>
                  <a:srgbClr val="FF0066"/>
                </a:solidFill>
              </a:rPr>
              <a:t>Методы персонификации должны быть приемлемы для пользователей, а также экономичны и безопасны</a:t>
            </a:r>
            <a:r>
              <a:rPr lang="ru-RU" sz="3200" dirty="0">
                <a:solidFill>
                  <a:srgbClr val="000099"/>
                </a:solidFill>
              </a:rPr>
              <a:t>. Неудобные методы иногда провоцируют пользователей к поиску путей для уклонения от процедур, а это — к потенциальному росту вторжений.</a:t>
            </a:r>
          </a:p>
          <a:p>
            <a:pPr>
              <a:lnSpc>
                <a:spcPct val="90000"/>
              </a:lnSpc>
            </a:pPr>
            <a:r>
              <a:rPr lang="ru-RU" sz="3200" i="1" dirty="0">
                <a:solidFill>
                  <a:srgbClr val="FF0066"/>
                </a:solidFill>
              </a:rPr>
              <a:t>Персонификация зависит от принципов аутентификации</a:t>
            </a:r>
            <a:r>
              <a:rPr lang="ru-RU" sz="3200" dirty="0">
                <a:solidFill>
                  <a:srgbClr val="000099"/>
                </a:solidFill>
              </a:rPr>
              <a:t> в одной или нескольких следующих категорий:</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4184650"/>
            <a:ext cx="8001000" cy="20320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dirty="0">
                <a:solidFill>
                  <a:srgbClr val="000099"/>
                </a:solidFill>
              </a:rPr>
              <a:t>В общем, </a:t>
            </a:r>
            <a:r>
              <a:rPr lang="ru-RU" i="1" dirty="0">
                <a:solidFill>
                  <a:srgbClr val="FF0066"/>
                </a:solidFill>
              </a:rPr>
              <a:t>процесс персонификации</a:t>
            </a:r>
            <a:r>
              <a:rPr lang="ru-RU" dirty="0">
                <a:solidFill>
                  <a:srgbClr val="000099"/>
                </a:solidFill>
              </a:rPr>
              <a:t> применяет сравнение представленных пользователем верительных документов (данных) с </a:t>
            </a:r>
            <a:r>
              <a:rPr lang="ru-RU" dirty="0" smtClean="0">
                <a:solidFill>
                  <a:srgbClr val="000099"/>
                </a:solidFill>
              </a:rPr>
              <a:t>ВИАУ, </a:t>
            </a:r>
            <a:r>
              <a:rPr lang="ru-RU" dirty="0">
                <a:solidFill>
                  <a:srgbClr val="000099"/>
                </a:solidFill>
              </a:rPr>
              <a:t>полученной в фазе инсталляции.</a:t>
            </a:r>
          </a:p>
        </p:txBody>
      </p:sp>
      <p:sp>
        <p:nvSpPr>
          <p:cNvPr id="229379" name="Text Box 3"/>
          <p:cNvSpPr txBox="1">
            <a:spLocks noChangeArrowheads="1"/>
          </p:cNvSpPr>
          <p:nvPr/>
        </p:nvSpPr>
        <p:spPr bwMode="auto">
          <a:xfrm>
            <a:off x="927100" y="984250"/>
            <a:ext cx="8001000" cy="301625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8775" indent="-358775" algn="l">
              <a:lnSpc>
                <a:spcPct val="90000"/>
              </a:lnSpc>
              <a:spcBef>
                <a:spcPct val="10000"/>
              </a:spcBef>
              <a:buClr>
                <a:srgbClr val="FF0066"/>
              </a:buClr>
              <a:buSzPct val="80000"/>
              <a:buFont typeface="Wingdings" pitchFamily="2" charset="2"/>
              <a:buAutoNum type="alphaLcParenR"/>
            </a:pPr>
            <a:r>
              <a:rPr lang="ru-RU" sz="2600" dirty="0">
                <a:solidFill>
                  <a:srgbClr val="000099"/>
                </a:solidFill>
              </a:rPr>
              <a:t>знание чего-нибудь;</a:t>
            </a:r>
          </a:p>
          <a:p>
            <a:pPr marL="358775" indent="-358775" algn="l">
              <a:lnSpc>
                <a:spcPct val="90000"/>
              </a:lnSpc>
              <a:spcBef>
                <a:spcPct val="10000"/>
              </a:spcBef>
              <a:buClr>
                <a:srgbClr val="FF0066"/>
              </a:buClr>
              <a:buSzPct val="80000"/>
              <a:buFont typeface="Wingdings" pitchFamily="2" charset="2"/>
              <a:buAutoNum type="alphaLcParenR"/>
            </a:pPr>
            <a:r>
              <a:rPr lang="ru-RU" sz="2600" dirty="0">
                <a:solidFill>
                  <a:srgbClr val="000099"/>
                </a:solidFill>
              </a:rPr>
              <a:t>обладание чем-нибудь;</a:t>
            </a:r>
          </a:p>
          <a:p>
            <a:pPr marL="358775" indent="-358775" algn="l">
              <a:lnSpc>
                <a:spcPct val="90000"/>
              </a:lnSpc>
              <a:spcBef>
                <a:spcPct val="10000"/>
              </a:spcBef>
              <a:buClr>
                <a:srgbClr val="FF0066"/>
              </a:buClr>
              <a:buSzPct val="80000"/>
              <a:buFont typeface="Wingdings" pitchFamily="2" charset="2"/>
              <a:buAutoNum type="alphaLcParenR"/>
            </a:pPr>
            <a:r>
              <a:rPr lang="ru-RU" sz="2600" dirty="0">
                <a:solidFill>
                  <a:srgbClr val="000099"/>
                </a:solidFill>
              </a:rPr>
              <a:t>индивидуальные характеристики пользователя;</a:t>
            </a:r>
          </a:p>
          <a:p>
            <a:pPr marL="358775" indent="-358775" algn="l">
              <a:lnSpc>
                <a:spcPct val="90000"/>
              </a:lnSpc>
              <a:spcBef>
                <a:spcPct val="10000"/>
              </a:spcBef>
              <a:buClr>
                <a:srgbClr val="FF0066"/>
              </a:buClr>
              <a:buSzPct val="80000"/>
              <a:buFont typeface="Wingdings" pitchFamily="2" charset="2"/>
              <a:buAutoNum type="alphaLcParenR"/>
            </a:pPr>
            <a:r>
              <a:rPr lang="ru-RU" sz="2600" dirty="0">
                <a:solidFill>
                  <a:srgbClr val="000099"/>
                </a:solidFill>
              </a:rPr>
              <a:t>признание того, что определённая ДТС установила подлинность пользователя;</a:t>
            </a:r>
          </a:p>
          <a:p>
            <a:pPr marL="358775" indent="-358775" algn="l">
              <a:lnSpc>
                <a:spcPct val="90000"/>
              </a:lnSpc>
              <a:spcBef>
                <a:spcPct val="10000"/>
              </a:spcBef>
              <a:buClr>
                <a:srgbClr val="FF0066"/>
              </a:buClr>
              <a:buSzPct val="80000"/>
              <a:buFont typeface="Wingdings" pitchFamily="2" charset="2"/>
              <a:buAutoNum type="alphaLcParenR"/>
            </a:pPr>
            <a:r>
              <a:rPr lang="ru-RU" sz="2600" dirty="0">
                <a:solidFill>
                  <a:srgbClr val="000099"/>
                </a:solidFill>
              </a:rPr>
              <a:t>контекст (например, адрес источника в запросе).</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927100" y="1739900"/>
            <a:ext cx="7993063" cy="45339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600" i="1" dirty="0">
                <a:solidFill>
                  <a:srgbClr val="FF0066"/>
                </a:solidFill>
              </a:rPr>
              <a:t>В этой категории пароль является наиболее общей используемой </a:t>
            </a:r>
            <a:r>
              <a:rPr lang="ru-RU" sz="2600" i="1" dirty="0" smtClean="0">
                <a:solidFill>
                  <a:srgbClr val="FF0066"/>
                </a:solidFill>
              </a:rPr>
              <a:t>ВИАУ</a:t>
            </a:r>
            <a:r>
              <a:rPr lang="ru-RU" sz="2600" dirty="0" smtClean="0">
                <a:solidFill>
                  <a:srgbClr val="000099"/>
                </a:solidFill>
              </a:rPr>
              <a:t>. </a:t>
            </a:r>
            <a:r>
              <a:rPr lang="ru-RU" sz="2600" dirty="0">
                <a:solidFill>
                  <a:srgbClr val="000099"/>
                </a:solidFill>
              </a:rPr>
              <a:t>Когда происходит обращение к системе, пользователь предъявляет пароль, а система аутентификации сравнивает его с соответствующим значением из списка паролей, чтобы подтвердить подлинность  пользователя. </a:t>
            </a:r>
            <a:r>
              <a:rPr lang="ru-RU" sz="2600" i="1" dirty="0">
                <a:solidFill>
                  <a:srgbClr val="FF0066"/>
                </a:solidFill>
              </a:rPr>
              <a:t>Пароли должны быть трудными для их отгадывания и находиться под тщательным и непрерывным контролем</a:t>
            </a:r>
            <a:r>
              <a:rPr lang="ru-RU" sz="2600" dirty="0">
                <a:solidFill>
                  <a:srgbClr val="000099"/>
                </a:solidFill>
              </a:rPr>
              <a:t>. В противном случае они становятся объектами неумышленного вскрытия.</a:t>
            </a:r>
          </a:p>
        </p:txBody>
      </p:sp>
      <p:sp>
        <p:nvSpPr>
          <p:cNvPr id="191492" name="Rectangle 4"/>
          <p:cNvSpPr>
            <a:spLocks noChangeArrowheads="1"/>
          </p:cNvSpPr>
          <p:nvPr/>
        </p:nvSpPr>
        <p:spPr bwMode="auto">
          <a:xfrm>
            <a:off x="792163" y="850900"/>
            <a:ext cx="8351837" cy="76835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ts val="2900"/>
              </a:lnSpc>
              <a:buClr>
                <a:srgbClr val="FFFF00"/>
              </a:buClr>
              <a:buSzPct val="80000"/>
              <a:buFont typeface="Wingdings" pitchFamily="2" charset="2"/>
              <a:buNone/>
            </a:pPr>
            <a:r>
              <a:rPr lang="ru-RU" b="1" i="1" dirty="0" smtClean="0">
                <a:solidFill>
                  <a:srgbClr val="FF3300"/>
                </a:solidFill>
                <a:latin typeface="Arial" charset="0"/>
              </a:rPr>
              <a:t>6.1.1</a:t>
            </a:r>
            <a:r>
              <a:rPr lang="ru-RU" b="1" i="1" dirty="0">
                <a:solidFill>
                  <a:srgbClr val="FF3300"/>
                </a:solidFill>
                <a:latin typeface="Arial" charset="0"/>
              </a:rPr>
              <a:t>. Персонификация на основе</a:t>
            </a:r>
          </a:p>
          <a:p>
            <a:pPr eaLnBrk="0" hangingPunct="0">
              <a:lnSpc>
                <a:spcPts val="2900"/>
              </a:lnSpc>
              <a:buClr>
                <a:srgbClr val="FFFF00"/>
              </a:buClr>
              <a:buSzPct val="80000"/>
              <a:buFont typeface="Wingdings" pitchFamily="2" charset="2"/>
              <a:buNone/>
            </a:pPr>
            <a:r>
              <a:rPr lang="ru-RU" b="1" i="1" dirty="0">
                <a:solidFill>
                  <a:srgbClr val="FF3300"/>
                </a:solidFill>
                <a:latin typeface="Arial" charset="0"/>
              </a:rPr>
              <a:t>знания чего-нибудь</a:t>
            </a:r>
            <a:endParaRPr lang="en-GB"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927100" y="2259013"/>
            <a:ext cx="7993063" cy="156686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3600">
                <a:solidFill>
                  <a:srgbClr val="000099"/>
                </a:solidFill>
              </a:rPr>
              <a:t>В этой категории используется </a:t>
            </a:r>
            <a:r>
              <a:rPr lang="ru-RU" sz="3600" i="1">
                <a:solidFill>
                  <a:srgbClr val="FF0066"/>
                </a:solidFill>
              </a:rPr>
              <a:t>физический идентификатор</a:t>
            </a:r>
            <a:r>
              <a:rPr lang="ru-RU" sz="3600">
                <a:solidFill>
                  <a:srgbClr val="000099"/>
                </a:solidFill>
              </a:rPr>
              <a:t>, например:</a:t>
            </a:r>
          </a:p>
        </p:txBody>
      </p:sp>
      <p:sp>
        <p:nvSpPr>
          <p:cNvPr id="192516" name="Rectangle 4"/>
          <p:cNvSpPr>
            <a:spLocks noChangeArrowheads="1"/>
          </p:cNvSpPr>
          <p:nvPr/>
        </p:nvSpPr>
        <p:spPr bwMode="auto">
          <a:xfrm>
            <a:off x="792163" y="950913"/>
            <a:ext cx="8351837" cy="76835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90000"/>
              </a:lnSpc>
              <a:buClr>
                <a:srgbClr val="FFFF00"/>
              </a:buClr>
              <a:buSzPct val="80000"/>
              <a:buFont typeface="Wingdings" pitchFamily="2" charset="2"/>
              <a:buNone/>
            </a:pPr>
            <a:r>
              <a:rPr lang="ru-RU" b="1" i="1" dirty="0" smtClean="0">
                <a:solidFill>
                  <a:srgbClr val="FF3300"/>
                </a:solidFill>
                <a:latin typeface="Arial" charset="0"/>
              </a:rPr>
              <a:t>6.1.2</a:t>
            </a:r>
            <a:r>
              <a:rPr lang="ru-RU" b="1" i="1" dirty="0">
                <a:solidFill>
                  <a:srgbClr val="FF3300"/>
                </a:solidFill>
                <a:latin typeface="Arial" charset="0"/>
              </a:rPr>
              <a:t>. Персонификация на основе</a:t>
            </a:r>
          </a:p>
          <a:p>
            <a:pPr eaLnBrk="0" hangingPunct="0">
              <a:lnSpc>
                <a:spcPct val="90000"/>
              </a:lnSpc>
              <a:buClr>
                <a:srgbClr val="FFFF00"/>
              </a:buClr>
              <a:buSzPct val="80000"/>
              <a:buFont typeface="Wingdings" pitchFamily="2" charset="2"/>
              <a:buNone/>
            </a:pPr>
            <a:r>
              <a:rPr lang="ru-RU" b="1" i="1" dirty="0">
                <a:solidFill>
                  <a:srgbClr val="FF3300"/>
                </a:solidFill>
                <a:latin typeface="Arial" charset="0"/>
              </a:rPr>
              <a:t>обладания чем-нибудь</a:t>
            </a:r>
            <a:endParaRPr lang="en-GB" b="1" i="1" dirty="0">
              <a:solidFill>
                <a:srgbClr val="FF3300"/>
              </a:solidFill>
              <a:latin typeface="Arial" charset="0"/>
            </a:endParaRPr>
          </a:p>
        </p:txBody>
      </p:sp>
      <p:sp>
        <p:nvSpPr>
          <p:cNvPr id="229379" name="Text Box 3"/>
          <p:cNvSpPr txBox="1">
            <a:spLocks noChangeArrowheads="1"/>
          </p:cNvSpPr>
          <p:nvPr/>
        </p:nvSpPr>
        <p:spPr bwMode="auto">
          <a:xfrm>
            <a:off x="927100" y="3940175"/>
            <a:ext cx="8001000" cy="1621982"/>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3400" indent="-533400" algn="l">
              <a:spcBef>
                <a:spcPct val="10000"/>
              </a:spcBef>
              <a:buClr>
                <a:srgbClr val="FF0066"/>
              </a:buClr>
              <a:buSzPct val="80000"/>
              <a:buFont typeface="Wingdings" pitchFamily="2" charset="2"/>
              <a:buAutoNum type="alphaLcParenR"/>
            </a:pPr>
            <a:r>
              <a:rPr lang="ru-RU" sz="3400" dirty="0">
                <a:solidFill>
                  <a:srgbClr val="000099"/>
                </a:solidFill>
              </a:rPr>
              <a:t>карта с магнитной полосой (</a:t>
            </a:r>
            <a:r>
              <a:rPr lang="en-US" sz="3400" i="1" dirty="0">
                <a:solidFill>
                  <a:srgbClr val="000099"/>
                </a:solidFill>
              </a:rPr>
              <a:t>magnetic stripe card</a:t>
            </a:r>
            <a:r>
              <a:rPr lang="ru-RU" sz="3400" dirty="0">
                <a:solidFill>
                  <a:srgbClr val="000099"/>
                </a:solidFill>
              </a:rPr>
              <a:t>);</a:t>
            </a:r>
          </a:p>
          <a:p>
            <a:pPr marL="533400" indent="-533400" algn="l">
              <a:spcBef>
                <a:spcPct val="10000"/>
              </a:spcBef>
              <a:buClr>
                <a:srgbClr val="FF0066"/>
              </a:buClr>
              <a:buSzPct val="80000"/>
              <a:buFont typeface="Wingdings" pitchFamily="2" charset="2"/>
              <a:buAutoNum type="alphaLcParenR"/>
            </a:pPr>
            <a:r>
              <a:rPr lang="ru-RU" sz="3400" dirty="0">
                <a:solidFill>
                  <a:srgbClr val="000099"/>
                </a:solidFill>
              </a:rPr>
              <a:t>смарт-карта (</a:t>
            </a:r>
            <a:r>
              <a:rPr lang="ru-RU" sz="3400" i="1" dirty="0">
                <a:solidFill>
                  <a:srgbClr val="000099"/>
                </a:solidFill>
              </a:rPr>
              <a:t>IC </a:t>
            </a:r>
            <a:r>
              <a:rPr lang="en-US" sz="3400" i="1" dirty="0">
                <a:solidFill>
                  <a:srgbClr val="000099"/>
                </a:solidFill>
              </a:rPr>
              <a:t>card</a:t>
            </a:r>
            <a:r>
              <a:rPr lang="ru-RU" sz="3400" dirty="0">
                <a:solidFill>
                  <a:srgbClr val="000099"/>
                </a:solidFill>
              </a:rPr>
              <a:t>).</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927100" y="1117600"/>
            <a:ext cx="7993063" cy="497059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3400" i="1" dirty="0">
                <a:solidFill>
                  <a:srgbClr val="FF0066"/>
                </a:solidFill>
              </a:rPr>
              <a:t>В случае использования карт с магнитной полосой</a:t>
            </a:r>
            <a:r>
              <a:rPr lang="ru-RU" sz="3400" dirty="0">
                <a:solidFill>
                  <a:srgbClr val="000099"/>
                </a:solidFill>
              </a:rPr>
              <a:t> пользователь при обращении к системе предъявляет такую карту, а система аутентификации система аутентификации считывает </a:t>
            </a:r>
            <a:r>
              <a:rPr lang="ru-RU" sz="3400" dirty="0" smtClean="0">
                <a:solidFill>
                  <a:srgbClr val="000099"/>
                </a:solidFill>
              </a:rPr>
              <a:t>ВИАУ </a:t>
            </a:r>
            <a:r>
              <a:rPr lang="ru-RU" sz="3400" dirty="0">
                <a:solidFill>
                  <a:srgbClr val="000099"/>
                </a:solidFill>
              </a:rPr>
              <a:t>из карты с целью её сравнения с хранящейся </a:t>
            </a:r>
            <a:r>
              <a:rPr lang="ru-RU" sz="3400" dirty="0" smtClean="0">
                <a:solidFill>
                  <a:srgbClr val="000099"/>
                </a:solidFill>
              </a:rPr>
              <a:t>ВИАУ, </a:t>
            </a:r>
            <a:r>
              <a:rPr lang="ru-RU" sz="3400" dirty="0">
                <a:solidFill>
                  <a:srgbClr val="000099"/>
                </a:solidFill>
              </a:rPr>
              <a:t>чтобы подтвердить подлинность  пользователя.</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927100" y="1073150"/>
            <a:ext cx="7993062" cy="503298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400"/>
              </a:lnSpc>
            </a:pPr>
            <a:r>
              <a:rPr lang="ru-RU" sz="3600" i="1" dirty="0">
                <a:solidFill>
                  <a:srgbClr val="FF0066"/>
                </a:solidFill>
              </a:rPr>
              <a:t>Карты с магнитной полосой обладают серьёзной уязвимостью</a:t>
            </a:r>
            <a:r>
              <a:rPr lang="ru-RU" sz="3600" dirty="0">
                <a:solidFill>
                  <a:srgbClr val="000099"/>
                </a:solidFill>
              </a:rPr>
              <a:t>, то есть они могут быть легко скопированы. Другой существенной их уязвимостью является то, что </a:t>
            </a:r>
            <a:r>
              <a:rPr lang="ru-RU" sz="3600" i="1" dirty="0">
                <a:solidFill>
                  <a:srgbClr val="FF0066"/>
                </a:solidFill>
              </a:rPr>
              <a:t>если такой картой завладел нарушитель</a:t>
            </a:r>
            <a:r>
              <a:rPr lang="ru-RU" sz="3600" dirty="0">
                <a:solidFill>
                  <a:srgbClr val="000099"/>
                </a:solidFill>
              </a:rPr>
              <a:t>, то данный способ аутентификации потерпел неудачу.</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927100" y="1089025"/>
            <a:ext cx="7993063" cy="50990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3200" i="1" dirty="0">
                <a:solidFill>
                  <a:srgbClr val="FF0066"/>
                </a:solidFill>
              </a:rPr>
              <a:t>В случае использования смарт-карт</a:t>
            </a:r>
            <a:r>
              <a:rPr lang="ru-RU" sz="3200" dirty="0">
                <a:solidFill>
                  <a:srgbClr val="000099"/>
                </a:solidFill>
              </a:rPr>
              <a:t> пользователь при обращении к системе предъявляет такую карту, а система аутентификации использует хранящуюся на данной карте информацию при формировании </a:t>
            </a:r>
            <a:r>
              <a:rPr lang="ru-RU" sz="3200" dirty="0" smtClean="0">
                <a:solidFill>
                  <a:srgbClr val="000099"/>
                </a:solidFill>
              </a:rPr>
              <a:t>ВИАУ </a:t>
            </a:r>
            <a:r>
              <a:rPr lang="ru-RU" sz="3200" dirty="0">
                <a:solidFill>
                  <a:srgbClr val="000099"/>
                </a:solidFill>
              </a:rPr>
              <a:t>для обмена, чтобы подтвердить подлинность  пользователя. </a:t>
            </a:r>
            <a:r>
              <a:rPr lang="ru-RU" sz="3200" i="1" dirty="0">
                <a:solidFill>
                  <a:srgbClr val="FF0066"/>
                </a:solidFill>
              </a:rPr>
              <a:t>Преимуществом смарт-карты</a:t>
            </a:r>
            <a:r>
              <a:rPr lang="ru-RU" sz="3200" dirty="0">
                <a:solidFill>
                  <a:srgbClr val="000099"/>
                </a:solidFill>
              </a:rPr>
              <a:t> является то, что её нельзя легко скопировать.</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927100" y="984250"/>
            <a:ext cx="7993063" cy="7556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600" dirty="0">
                <a:solidFill>
                  <a:srgbClr val="000099"/>
                </a:solidFill>
              </a:rPr>
              <a:t>Возможны </a:t>
            </a:r>
            <a:r>
              <a:rPr lang="ru-RU" sz="2600" i="1" dirty="0">
                <a:solidFill>
                  <a:srgbClr val="FF0066"/>
                </a:solidFill>
              </a:rPr>
              <a:t>два варианта аутентификации владельца смарт-карты</a:t>
            </a:r>
            <a:r>
              <a:rPr lang="ru-RU" sz="2600" dirty="0">
                <a:solidFill>
                  <a:srgbClr val="000099"/>
                </a:solidFill>
              </a:rPr>
              <a:t>: </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29379" name="Text Box 3"/>
          <p:cNvSpPr txBox="1">
            <a:spLocks noChangeArrowheads="1"/>
          </p:cNvSpPr>
          <p:nvPr/>
        </p:nvSpPr>
        <p:spPr bwMode="auto">
          <a:xfrm>
            <a:off x="927100" y="1962150"/>
            <a:ext cx="8001000" cy="4052887"/>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8775" indent="-358775" algn="l">
              <a:spcBef>
                <a:spcPct val="10000"/>
              </a:spcBef>
              <a:buClr>
                <a:srgbClr val="FF0066"/>
              </a:buClr>
              <a:buSzPct val="80000"/>
              <a:buFont typeface="Wingdings" pitchFamily="2" charset="2"/>
              <a:buAutoNum type="alphaLcParenR"/>
            </a:pPr>
            <a:r>
              <a:rPr lang="ru-RU" sz="2400" dirty="0">
                <a:solidFill>
                  <a:srgbClr val="000099"/>
                </a:solidFill>
              </a:rPr>
              <a:t>когда смарт-карта способна аутентифицировать своего владельца, то имеет место двойная схема аутентификации, в которой пользователь аутентифицируется проверяющей стороной. Такой способ эквивалентен, за счёт транзитивности, аутентификации пользователя напрямую;</a:t>
            </a:r>
          </a:p>
          <a:p>
            <a:pPr marL="358775" indent="-358775" algn="l">
              <a:spcBef>
                <a:spcPct val="10000"/>
              </a:spcBef>
              <a:buClr>
                <a:srgbClr val="FF0066"/>
              </a:buClr>
              <a:buSzPct val="80000"/>
              <a:buFont typeface="Wingdings" pitchFamily="2" charset="2"/>
              <a:buAutoNum type="alphaLcParenR"/>
            </a:pPr>
            <a:r>
              <a:rPr lang="ru-RU" sz="2400" dirty="0">
                <a:solidFill>
                  <a:srgbClr val="000099"/>
                </a:solidFill>
              </a:rPr>
              <a:t>когда смарт-карта не способна аутентифицировать своего владельца, и если такой картой завладел нарушитель, то данный способ аутентификации потерпит неудачу.</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Text Box 2"/>
          <p:cNvSpPr txBox="1">
            <a:spLocks noChangeArrowheads="1"/>
          </p:cNvSpPr>
          <p:nvPr/>
        </p:nvSpPr>
        <p:spPr bwMode="auto">
          <a:xfrm>
            <a:off x="927100" y="1073150"/>
            <a:ext cx="8001000" cy="512960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000"/>
              </a:lnSpc>
            </a:pPr>
            <a:r>
              <a:rPr lang="ru-RU" sz="3400" dirty="0">
                <a:solidFill>
                  <a:srgbClr val="000099"/>
                </a:solidFill>
              </a:rPr>
              <a:t>Аналогично и при реализации способов аутентификации подкласса </a:t>
            </a:r>
            <a:r>
              <a:rPr lang="ru-RU" sz="3400" i="1" dirty="0">
                <a:solidFill>
                  <a:srgbClr val="FF0066"/>
                </a:solidFill>
              </a:rPr>
              <a:t>4</a:t>
            </a:r>
            <a:r>
              <a:rPr lang="en-US" sz="3400" i="1" dirty="0">
                <a:solidFill>
                  <a:srgbClr val="FF0066"/>
                </a:solidFill>
              </a:rPr>
              <a:t>c</a:t>
            </a:r>
            <a:r>
              <a:rPr lang="ru-RU" sz="3400" dirty="0">
                <a:solidFill>
                  <a:srgbClr val="000099"/>
                </a:solidFill>
              </a:rPr>
              <a:t>, преобразованные данные первого встречного запроса могут передаваться вместе с запросом на проведение процедуры аутентификации, а преобразованные данные второго встречного запроса — с первым встречным запросом.</a:t>
            </a:r>
          </a:p>
        </p:txBody>
      </p:sp>
      <p:sp>
        <p:nvSpPr>
          <p:cNvPr id="281604" name="Rectangle 4"/>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927100" y="1673225"/>
            <a:ext cx="7993063" cy="22669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600" i="1" dirty="0">
                <a:solidFill>
                  <a:srgbClr val="FF0066"/>
                </a:solidFill>
              </a:rPr>
              <a:t>Один из способов персонификации основан на использовании портативного прибора (устройства), который функционирует как нестационарный (зависящий от времени) генератор паролей</a:t>
            </a:r>
            <a:r>
              <a:rPr lang="ru-RU" sz="2600" dirty="0">
                <a:solidFill>
                  <a:srgbClr val="000099"/>
                </a:solidFill>
              </a:rPr>
              <a:t>. </a:t>
            </a:r>
            <a:r>
              <a:rPr lang="ru-RU" sz="2600" dirty="0" smtClean="0">
                <a:solidFill>
                  <a:srgbClr val="000099"/>
                </a:solidFill>
              </a:rPr>
              <a:t>ВИАУ </a:t>
            </a:r>
            <a:r>
              <a:rPr lang="ru-RU" sz="2600" dirty="0">
                <a:solidFill>
                  <a:srgbClr val="000099"/>
                </a:solidFill>
              </a:rPr>
              <a:t>для обмена формируется с использованием:</a:t>
            </a:r>
          </a:p>
        </p:txBody>
      </p:sp>
      <p:sp>
        <p:nvSpPr>
          <p:cNvPr id="197635" name="Rectangle 3"/>
          <p:cNvSpPr>
            <a:spLocks noChangeArrowheads="1"/>
          </p:cNvSpPr>
          <p:nvPr/>
        </p:nvSpPr>
        <p:spPr bwMode="auto">
          <a:xfrm>
            <a:off x="792163" y="908050"/>
            <a:ext cx="8351837" cy="38417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90000"/>
              </a:lnSpc>
              <a:buClr>
                <a:srgbClr val="FFFF00"/>
              </a:buClr>
              <a:buSzPct val="80000"/>
              <a:buFont typeface="Wingdings" pitchFamily="2" charset="2"/>
              <a:buNone/>
            </a:pPr>
            <a:r>
              <a:rPr lang="ru-RU" b="1" i="1" dirty="0" smtClean="0">
                <a:solidFill>
                  <a:srgbClr val="FF3300"/>
                </a:solidFill>
                <a:latin typeface="Arial" charset="0"/>
              </a:rPr>
              <a:t>6.1.3</a:t>
            </a:r>
            <a:r>
              <a:rPr lang="ru-RU" b="1" i="1" dirty="0">
                <a:solidFill>
                  <a:srgbClr val="FF3300"/>
                </a:solidFill>
                <a:latin typeface="Arial" charset="0"/>
              </a:rPr>
              <a:t>. Нестационарный генератор паролей</a:t>
            </a:r>
            <a:endParaRPr lang="en-GB" b="1" i="1" dirty="0">
              <a:solidFill>
                <a:srgbClr val="FF3300"/>
              </a:solidFill>
              <a:latin typeface="Arial" charset="0"/>
            </a:endParaRPr>
          </a:p>
        </p:txBody>
      </p:sp>
      <p:sp>
        <p:nvSpPr>
          <p:cNvPr id="229379" name="Text Box 3"/>
          <p:cNvSpPr txBox="1">
            <a:spLocks noChangeArrowheads="1"/>
          </p:cNvSpPr>
          <p:nvPr/>
        </p:nvSpPr>
        <p:spPr bwMode="auto">
          <a:xfrm>
            <a:off x="927100" y="4059238"/>
            <a:ext cx="8001000" cy="189865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8775" indent="-358775" algn="l">
              <a:spcBef>
                <a:spcPct val="10000"/>
              </a:spcBef>
              <a:buClr>
                <a:srgbClr val="FF0066"/>
              </a:buClr>
              <a:buSzPct val="80000"/>
              <a:buFont typeface="Wingdings" pitchFamily="2" charset="2"/>
              <a:buAutoNum type="alphaLcParenR"/>
            </a:pPr>
            <a:r>
              <a:rPr lang="ru-RU" sz="2400">
                <a:solidFill>
                  <a:srgbClr val="000099"/>
                </a:solidFill>
              </a:rPr>
              <a:t>секретной информации, хранящейся внутри прибора;</a:t>
            </a:r>
          </a:p>
          <a:p>
            <a:pPr marL="358775" indent="-358775" algn="l">
              <a:spcBef>
                <a:spcPct val="10000"/>
              </a:spcBef>
              <a:buClr>
                <a:srgbClr val="FF0066"/>
              </a:buClr>
              <a:buSzPct val="80000"/>
              <a:buFont typeface="Wingdings" pitchFamily="2" charset="2"/>
              <a:buAutoNum type="alphaLcParenR"/>
            </a:pPr>
            <a:r>
              <a:rPr lang="ru-RU" sz="2400">
                <a:solidFill>
                  <a:srgbClr val="000099"/>
                </a:solidFill>
              </a:rPr>
              <a:t>значения времени;</a:t>
            </a:r>
          </a:p>
          <a:p>
            <a:pPr marL="358775" indent="-358775" algn="l">
              <a:spcBef>
                <a:spcPct val="10000"/>
              </a:spcBef>
              <a:buClr>
                <a:srgbClr val="FF0066"/>
              </a:buClr>
              <a:buSzPct val="80000"/>
              <a:buFont typeface="Wingdings" pitchFamily="2" charset="2"/>
              <a:buAutoNum type="alphaLcParenR"/>
            </a:pPr>
            <a:r>
              <a:rPr lang="en-US" sz="2400">
                <a:solidFill>
                  <a:srgbClr val="000099"/>
                </a:solidFill>
              </a:rPr>
              <a:t>PIN</a:t>
            </a:r>
            <a:r>
              <a:rPr lang="ru-RU" sz="2400">
                <a:solidFill>
                  <a:srgbClr val="000099"/>
                </a:solidFill>
              </a:rPr>
              <a:t>-кода, который напрямую вводится пользователем в прибор.</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927100" y="1028700"/>
            <a:ext cx="7993063" cy="37782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600" dirty="0">
                <a:solidFill>
                  <a:srgbClr val="000099"/>
                </a:solidFill>
              </a:rPr>
              <a:t>Таким образом, сформированная </a:t>
            </a:r>
            <a:r>
              <a:rPr lang="ru-RU" sz="2600" dirty="0" smtClean="0">
                <a:solidFill>
                  <a:srgbClr val="000099"/>
                </a:solidFill>
              </a:rPr>
              <a:t>ВИАУ </a:t>
            </a:r>
            <a:r>
              <a:rPr lang="ru-RU" sz="2600" dirty="0">
                <a:solidFill>
                  <a:srgbClr val="000099"/>
                </a:solidFill>
              </a:rPr>
              <a:t>для обмена выводится на дисплее прибора. Затем она передаётся пользователем (в открытом виде) проверяющей системе. Этой системе может понадобиться обеспечение синхронизации с картой. Такой тип персонификации требует, чтобы сам пользователь, то есть владелец такого прибора, попытался себя аутентифицировать за счёт:</a:t>
            </a:r>
          </a:p>
        </p:txBody>
      </p:sp>
      <p:sp>
        <p:nvSpPr>
          <p:cNvPr id="229379" name="Text Box 3"/>
          <p:cNvSpPr txBox="1">
            <a:spLocks noChangeArrowheads="1"/>
          </p:cNvSpPr>
          <p:nvPr/>
        </p:nvSpPr>
        <p:spPr bwMode="auto">
          <a:xfrm>
            <a:off x="927100" y="4940300"/>
            <a:ext cx="8001000" cy="766763"/>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8775" indent="-358775" algn="l">
              <a:spcBef>
                <a:spcPct val="10000"/>
              </a:spcBef>
              <a:buClr>
                <a:srgbClr val="FF0066"/>
              </a:buClr>
              <a:buSzPct val="80000"/>
              <a:buFont typeface="Wingdings" pitchFamily="2" charset="2"/>
              <a:buAutoNum type="alphaLcParenR"/>
            </a:pPr>
            <a:r>
              <a:rPr lang="ru-RU" sz="2400" dirty="0">
                <a:solidFill>
                  <a:srgbClr val="000099"/>
                </a:solidFill>
              </a:rPr>
              <a:t>обладания таким прибором;</a:t>
            </a:r>
          </a:p>
          <a:p>
            <a:pPr marL="358775" indent="-358775" algn="l">
              <a:spcBef>
                <a:spcPct val="10000"/>
              </a:spcBef>
              <a:buClr>
                <a:srgbClr val="FF0066"/>
              </a:buClr>
              <a:buSzPct val="80000"/>
              <a:buFont typeface="Wingdings" pitchFamily="2" charset="2"/>
              <a:buAutoNum type="alphaLcParenR"/>
            </a:pPr>
            <a:r>
              <a:rPr lang="ru-RU" sz="2400" dirty="0">
                <a:solidFill>
                  <a:srgbClr val="000099"/>
                </a:solidFill>
              </a:rPr>
              <a:t>знания </a:t>
            </a:r>
            <a:r>
              <a:rPr lang="en-US" sz="2400" dirty="0">
                <a:solidFill>
                  <a:srgbClr val="000099"/>
                </a:solidFill>
              </a:rPr>
              <a:t>PIN</a:t>
            </a:r>
            <a:r>
              <a:rPr lang="ru-RU" sz="2400" dirty="0">
                <a:solidFill>
                  <a:srgbClr val="000099"/>
                </a:solidFill>
              </a:rPr>
              <a:t>-кода.</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927100" y="2006600"/>
            <a:ext cx="7993063" cy="41116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700" dirty="0">
                <a:solidFill>
                  <a:srgbClr val="000099"/>
                </a:solidFill>
              </a:rPr>
              <a:t>Пароли очень уязвимы к вскрытию (раскрытию), если пользоваться ими халатно, а физические идентификаторы очень уязвимы к краже или, в случае использования карт с магнитной полосой, к их несанкционированному копированию. </a:t>
            </a:r>
            <a:r>
              <a:rPr lang="ru-RU" sz="2700" i="1" dirty="0">
                <a:solidFill>
                  <a:srgbClr val="FF0066"/>
                </a:solidFill>
              </a:rPr>
              <a:t>Существует метод персонификации, не имеющий таких недостатков, который основан на использовании индивидуальных характеристиках пользователей</a:t>
            </a:r>
            <a:r>
              <a:rPr lang="ru-RU" sz="2700" dirty="0">
                <a:solidFill>
                  <a:srgbClr val="000099"/>
                </a:solidFill>
              </a:rPr>
              <a:t>, а именно:</a:t>
            </a:r>
          </a:p>
        </p:txBody>
      </p:sp>
      <p:sp>
        <p:nvSpPr>
          <p:cNvPr id="199683" name="Rectangle 3"/>
          <p:cNvSpPr>
            <a:spLocks noChangeArrowheads="1"/>
          </p:cNvSpPr>
          <p:nvPr/>
        </p:nvSpPr>
        <p:spPr bwMode="auto">
          <a:xfrm>
            <a:off x="792163" y="684213"/>
            <a:ext cx="8351837" cy="115252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90000"/>
              </a:lnSpc>
              <a:buClr>
                <a:srgbClr val="FFFF00"/>
              </a:buClr>
              <a:buSzPct val="80000"/>
              <a:buFont typeface="Wingdings" pitchFamily="2" charset="2"/>
              <a:buNone/>
            </a:pPr>
            <a:r>
              <a:rPr lang="ru-RU" b="1" i="1" dirty="0" smtClean="0">
                <a:solidFill>
                  <a:srgbClr val="FF3300"/>
                </a:solidFill>
                <a:latin typeface="Arial" charset="0"/>
              </a:rPr>
              <a:t>6.1.4</a:t>
            </a:r>
            <a:r>
              <a:rPr lang="ru-RU" b="1" i="1" dirty="0">
                <a:solidFill>
                  <a:srgbClr val="FF3300"/>
                </a:solidFill>
                <a:latin typeface="Arial" charset="0"/>
              </a:rPr>
              <a:t>. Персонификация на основе индивидуальной характеристики пользователя</a:t>
            </a:r>
            <a:endParaRPr lang="en-GB"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Text Box 3"/>
          <p:cNvSpPr txBox="1">
            <a:spLocks noChangeArrowheads="1"/>
          </p:cNvSpPr>
          <p:nvPr/>
        </p:nvSpPr>
        <p:spPr bwMode="auto">
          <a:xfrm>
            <a:off x="927100" y="1628775"/>
            <a:ext cx="8001000" cy="3895725"/>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3400" indent="-533400" algn="l">
              <a:lnSpc>
                <a:spcPct val="105000"/>
              </a:lnSpc>
              <a:spcBef>
                <a:spcPct val="20000"/>
              </a:spcBef>
              <a:buClr>
                <a:srgbClr val="FF0066"/>
              </a:buClr>
              <a:buSzPct val="80000"/>
              <a:buFont typeface="Wingdings" pitchFamily="2" charset="2"/>
              <a:buAutoNum type="alphaLcParenR"/>
            </a:pPr>
            <a:r>
              <a:rPr lang="ru-RU" sz="3600">
                <a:solidFill>
                  <a:srgbClr val="000099"/>
                </a:solidFill>
              </a:rPr>
              <a:t>собственноручная подпись;</a:t>
            </a:r>
          </a:p>
          <a:p>
            <a:pPr marL="533400" indent="-533400" algn="l">
              <a:lnSpc>
                <a:spcPct val="105000"/>
              </a:lnSpc>
              <a:spcBef>
                <a:spcPct val="20000"/>
              </a:spcBef>
              <a:buClr>
                <a:srgbClr val="FF0066"/>
              </a:buClr>
              <a:buSzPct val="80000"/>
              <a:buFont typeface="Wingdings" pitchFamily="2" charset="2"/>
              <a:buAutoNum type="alphaLcParenR"/>
            </a:pPr>
            <a:r>
              <a:rPr lang="ru-RU" sz="3600">
                <a:solidFill>
                  <a:srgbClr val="000099"/>
                </a:solidFill>
              </a:rPr>
              <a:t>отпечатки пальцев;</a:t>
            </a:r>
          </a:p>
          <a:p>
            <a:pPr marL="533400" indent="-533400" algn="l">
              <a:lnSpc>
                <a:spcPct val="105000"/>
              </a:lnSpc>
              <a:spcBef>
                <a:spcPct val="20000"/>
              </a:spcBef>
              <a:buClr>
                <a:srgbClr val="FF0066"/>
              </a:buClr>
              <a:buSzPct val="80000"/>
              <a:buFont typeface="Wingdings" pitchFamily="2" charset="2"/>
              <a:buAutoNum type="alphaLcParenR"/>
            </a:pPr>
            <a:r>
              <a:rPr lang="ru-RU" sz="3600">
                <a:solidFill>
                  <a:srgbClr val="000099"/>
                </a:solidFill>
              </a:rPr>
              <a:t>тембр (спектр) голоса;</a:t>
            </a:r>
          </a:p>
          <a:p>
            <a:pPr marL="533400" indent="-533400" algn="l">
              <a:lnSpc>
                <a:spcPct val="105000"/>
              </a:lnSpc>
              <a:spcBef>
                <a:spcPct val="20000"/>
              </a:spcBef>
              <a:buClr>
                <a:srgbClr val="FF0066"/>
              </a:buClr>
              <a:buSzPct val="80000"/>
              <a:buFont typeface="Wingdings" pitchFamily="2" charset="2"/>
              <a:buAutoNum type="alphaLcParenR"/>
            </a:pPr>
            <a:r>
              <a:rPr lang="ru-RU" sz="3600">
                <a:solidFill>
                  <a:srgbClr val="000099"/>
                </a:solidFill>
              </a:rPr>
              <a:t>рисунок сетчатки глаза;</a:t>
            </a:r>
          </a:p>
          <a:p>
            <a:pPr marL="533400" indent="-533400" algn="l">
              <a:lnSpc>
                <a:spcPct val="105000"/>
              </a:lnSpc>
              <a:spcBef>
                <a:spcPct val="20000"/>
              </a:spcBef>
              <a:buClr>
                <a:srgbClr val="FF0066"/>
              </a:buClr>
              <a:buSzPct val="80000"/>
              <a:buFont typeface="Wingdings" pitchFamily="2" charset="2"/>
              <a:buAutoNum type="alphaLcParenR"/>
            </a:pPr>
            <a:r>
              <a:rPr lang="ru-RU" sz="3600">
                <a:solidFill>
                  <a:srgbClr val="000099"/>
                </a:solidFill>
              </a:rPr>
              <a:t>динамические характеристики печати на клавиатуре.</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927100" y="1073150"/>
            <a:ext cx="7993063" cy="46974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i="1" dirty="0">
                <a:solidFill>
                  <a:srgbClr val="FF0066"/>
                </a:solidFill>
              </a:rPr>
              <a:t>К двум наиболее важным классам, основанным на методе собственноручной подписи, относятся статические и динамические системы</a:t>
            </a:r>
            <a:r>
              <a:rPr lang="ru-RU" dirty="0">
                <a:solidFill>
                  <a:srgbClr val="000099"/>
                </a:solidFill>
              </a:rPr>
              <a:t>. В таких системах в качестве признаков могут использоваться наклон символов, нажим на бумагу, время и непосредственная информация из текста подписи.</a:t>
            </a:r>
          </a:p>
          <a:p>
            <a:r>
              <a:rPr lang="ru-RU" dirty="0">
                <a:solidFill>
                  <a:srgbClr val="000099"/>
                </a:solidFill>
              </a:rPr>
              <a:t>Анализ динамических характеристик печати на клавиатуре обеспечивает непрерывность аутентификации.</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927100" y="984250"/>
            <a:ext cx="7993063" cy="51244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i="1" dirty="0">
                <a:solidFill>
                  <a:srgbClr val="FF0066"/>
                </a:solidFill>
              </a:rPr>
              <a:t>В фазе регистрации</a:t>
            </a:r>
            <a:r>
              <a:rPr lang="ru-RU" dirty="0">
                <a:solidFill>
                  <a:srgbClr val="000099"/>
                </a:solidFill>
              </a:rPr>
              <a:t> пользователь фиксирует свой уникальный параметр в системе регистрации. Пользователь выполняет необходимую специфическую процедуру, например, собственноручно расписывается на электронном планшете, ставит отпечатки пальцев на электронном планшете или произносит вслух специфические слова. Такая процедура при необходимости может повторяться до тех пор, пока не будет получена достоверная эталонная информация.</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927100" y="1073150"/>
            <a:ext cx="7993063" cy="51244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dirty="0">
                <a:solidFill>
                  <a:srgbClr val="000099"/>
                </a:solidFill>
              </a:rPr>
              <a:t>Система анализирует параметрическое значение действия пользователя и фиксирует это значение в качестве краткой характеристики пользователя. </a:t>
            </a:r>
          </a:p>
          <a:p>
            <a:r>
              <a:rPr lang="ru-RU" i="1" dirty="0">
                <a:solidFill>
                  <a:srgbClr val="FF0066"/>
                </a:solidFill>
              </a:rPr>
              <a:t>В фазах доставки и проверки</a:t>
            </a:r>
            <a:r>
              <a:rPr lang="ru-RU" dirty="0">
                <a:solidFill>
                  <a:srgbClr val="000099"/>
                </a:solidFill>
              </a:rPr>
              <a:t> пользователь предъявляет свой уникальный параметр и снова выполняет необходимую специфическую процедуру. </a:t>
            </a:r>
            <a:r>
              <a:rPr lang="ru-RU" i="1" dirty="0">
                <a:solidFill>
                  <a:srgbClr val="FF0066"/>
                </a:solidFill>
              </a:rPr>
              <a:t>Проверяющая система</a:t>
            </a:r>
            <a:r>
              <a:rPr lang="ru-RU" dirty="0">
                <a:solidFill>
                  <a:srgbClr val="000099"/>
                </a:solidFill>
              </a:rPr>
              <a:t> сравнивает полученную от пользователя информацию с записанной ранее краткой характеристики пользователя.</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927100" y="1917700"/>
            <a:ext cx="7993063" cy="41719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3200" i="1" dirty="0">
                <a:solidFill>
                  <a:srgbClr val="FF0066"/>
                </a:solidFill>
              </a:rPr>
              <a:t>В некоторых случаях пользователю может потребоваться действовать без собственного участия</a:t>
            </a:r>
            <a:r>
              <a:rPr lang="ru-RU" sz="3200" dirty="0">
                <a:solidFill>
                  <a:srgbClr val="000099"/>
                </a:solidFill>
              </a:rPr>
              <a:t>. В таких случаях он будет иметь своё виртуальное «представительство» (</a:t>
            </a:r>
            <a:r>
              <a:rPr lang="en-US" sz="3200" dirty="0">
                <a:solidFill>
                  <a:srgbClr val="000099"/>
                </a:solidFill>
              </a:rPr>
              <a:t>representation</a:t>
            </a:r>
            <a:r>
              <a:rPr lang="ru-RU" sz="3200" dirty="0">
                <a:solidFill>
                  <a:srgbClr val="000099"/>
                </a:solidFill>
              </a:rPr>
              <a:t>) внутри системы, которое может иметь независимое от фактического присутствия пользователя «время жизни».</a:t>
            </a:r>
          </a:p>
        </p:txBody>
      </p:sp>
      <p:sp>
        <p:nvSpPr>
          <p:cNvPr id="204803" name="Rectangle 3"/>
          <p:cNvSpPr>
            <a:spLocks noChangeArrowheads="1"/>
          </p:cNvSpPr>
          <p:nvPr/>
        </p:nvSpPr>
        <p:spPr bwMode="auto">
          <a:xfrm>
            <a:off x="836613" y="908050"/>
            <a:ext cx="8307387" cy="830997"/>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90000"/>
              </a:lnSpc>
              <a:buClr>
                <a:srgbClr val="FFFF00"/>
              </a:buClr>
              <a:buSzPct val="80000"/>
              <a:buFont typeface="Wingdings" pitchFamily="2" charset="2"/>
              <a:buNone/>
            </a:pPr>
            <a:r>
              <a:rPr lang="ru-RU" sz="3000" b="1" i="1" dirty="0" smtClean="0">
                <a:solidFill>
                  <a:srgbClr val="FF3300"/>
                </a:solidFill>
                <a:latin typeface="Arial" charset="0"/>
              </a:rPr>
              <a:t>6.2</a:t>
            </a:r>
            <a:r>
              <a:rPr lang="ru-RU" sz="3000" b="1" i="1" dirty="0">
                <a:solidFill>
                  <a:srgbClr val="FF3300"/>
                </a:solidFill>
                <a:latin typeface="Arial" charset="0"/>
              </a:rPr>
              <a:t>. Процессы, действующие от</a:t>
            </a:r>
          </a:p>
          <a:p>
            <a:pPr eaLnBrk="0" hangingPunct="0">
              <a:lnSpc>
                <a:spcPct val="90000"/>
              </a:lnSpc>
              <a:buClr>
                <a:srgbClr val="FFFF00"/>
              </a:buClr>
              <a:buSzPct val="80000"/>
              <a:buFont typeface="Wingdings" pitchFamily="2" charset="2"/>
              <a:buNone/>
            </a:pPr>
            <a:r>
              <a:rPr lang="ru-RU" sz="3000" b="1" i="1" dirty="0">
                <a:solidFill>
                  <a:srgbClr val="FF3300"/>
                </a:solidFill>
                <a:latin typeface="Arial" charset="0"/>
              </a:rPr>
              <a:t>имени пользователя</a:t>
            </a:r>
            <a:endParaRPr lang="en-GB" sz="3000"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927100" y="1028700"/>
            <a:ext cx="7993063" cy="50292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000" dirty="0">
                <a:solidFill>
                  <a:srgbClr val="000099"/>
                </a:solidFill>
              </a:rPr>
              <a:t>В связи с тем, что виртуальное представительство действует так, как будто бы это был пользователь, то </a:t>
            </a:r>
            <a:r>
              <a:rPr lang="ru-RU" sz="3000" i="1" dirty="0">
                <a:solidFill>
                  <a:srgbClr val="FF0066"/>
                </a:solidFill>
              </a:rPr>
              <a:t>действия от имени пользователя могут продолжаться непрерывно</a:t>
            </a:r>
            <a:r>
              <a:rPr lang="ru-RU" sz="3000" dirty="0">
                <a:solidFill>
                  <a:srgbClr val="000099"/>
                </a:solidFill>
              </a:rPr>
              <a:t>, причём без необходимости непосредственного присутствия самого пользователя.</a:t>
            </a:r>
          </a:p>
          <a:p>
            <a:r>
              <a:rPr lang="ru-RU" sz="3000" dirty="0">
                <a:solidFill>
                  <a:srgbClr val="000099"/>
                </a:solidFill>
              </a:rPr>
              <a:t>Например, пользователь может зарегистрироваться, а затем может использовать различные компьютеры без последующей регистрации на них.</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927100" y="984250"/>
            <a:ext cx="7993063" cy="50990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3200" i="1" dirty="0">
                <a:solidFill>
                  <a:srgbClr val="FF0066"/>
                </a:solidFill>
              </a:rPr>
              <a:t>Более предпочтительными являются виртуальные представительства пользователя</a:t>
            </a:r>
            <a:r>
              <a:rPr lang="ru-RU" sz="3200" dirty="0">
                <a:solidFill>
                  <a:srgbClr val="000099"/>
                </a:solidFill>
              </a:rPr>
              <a:t>, которые могут использовать дополнительные способы, обеспечивающие зависимость времени жизни представительства от присутствия самого пользователя, по сравнению с поддержкой виртуального представительства с независимым временем жизни.</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Text Box 2"/>
          <p:cNvSpPr txBox="1">
            <a:spLocks noChangeArrowheads="1"/>
          </p:cNvSpPr>
          <p:nvPr/>
        </p:nvSpPr>
        <p:spPr bwMode="auto">
          <a:xfrm>
            <a:off x="927100" y="806450"/>
            <a:ext cx="8001000" cy="553997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pPr>
            <a:r>
              <a:rPr lang="ru-RU" sz="3200" dirty="0">
                <a:solidFill>
                  <a:srgbClr val="000099"/>
                </a:solidFill>
              </a:rPr>
              <a:t>Способы аутентификации подкласса </a:t>
            </a:r>
            <a:r>
              <a:rPr lang="ru-RU" sz="3200" i="1" dirty="0">
                <a:solidFill>
                  <a:srgbClr val="FF0066"/>
                </a:solidFill>
              </a:rPr>
              <a:t>4</a:t>
            </a:r>
            <a:r>
              <a:rPr lang="en-US" sz="3200" i="1" dirty="0">
                <a:solidFill>
                  <a:srgbClr val="FF0066"/>
                </a:solidFill>
              </a:rPr>
              <a:t>b</a:t>
            </a:r>
            <a:r>
              <a:rPr lang="en-US" sz="3200" dirty="0">
                <a:solidFill>
                  <a:srgbClr val="000099"/>
                </a:solidFill>
              </a:rPr>
              <a:t> </a:t>
            </a:r>
            <a:r>
              <a:rPr lang="ru-RU" sz="3200" dirty="0">
                <a:solidFill>
                  <a:srgbClr val="000099"/>
                </a:solidFill>
              </a:rPr>
              <a:t>могут использоваться в сочетании со способами подкласса </a:t>
            </a:r>
            <a:r>
              <a:rPr lang="ru-RU" sz="3200" i="1" dirty="0">
                <a:solidFill>
                  <a:srgbClr val="FF0066"/>
                </a:solidFill>
              </a:rPr>
              <a:t>4</a:t>
            </a:r>
            <a:r>
              <a:rPr lang="en-US" sz="3200" i="1" dirty="0">
                <a:solidFill>
                  <a:srgbClr val="FF0066"/>
                </a:solidFill>
              </a:rPr>
              <a:t>c</a:t>
            </a:r>
            <a:r>
              <a:rPr lang="ru-RU" sz="3200" dirty="0">
                <a:solidFill>
                  <a:srgbClr val="000099"/>
                </a:solidFill>
              </a:rPr>
              <a:t>. Две итерации информационного обмена реализуются в пределах обмена преобразованными данными. В случае использования </a:t>
            </a:r>
            <a:r>
              <a:rPr lang="ru-RU" sz="3200" i="1" dirty="0">
                <a:solidFill>
                  <a:srgbClr val="FF0066"/>
                </a:solidFill>
              </a:rPr>
              <a:t>симметричной криптографии</a:t>
            </a:r>
            <a:r>
              <a:rPr lang="ru-RU" sz="3200" dirty="0">
                <a:solidFill>
                  <a:srgbClr val="000099"/>
                </a:solidFill>
              </a:rPr>
              <a:t> предъявляемая и проверочная </a:t>
            </a:r>
            <a:r>
              <a:rPr lang="ru-RU" sz="3200" dirty="0" smtClean="0">
                <a:solidFill>
                  <a:srgbClr val="000099"/>
                </a:solidFill>
              </a:rPr>
              <a:t>ВИАУ </a:t>
            </a:r>
            <a:r>
              <a:rPr lang="ru-RU" sz="3200" dirty="0">
                <a:solidFill>
                  <a:srgbClr val="000099"/>
                </a:solidFill>
              </a:rPr>
              <a:t>на каждой стороне соединения совпадают, а их преобразование осуществляется только один раз.</a:t>
            </a:r>
          </a:p>
        </p:txBody>
      </p:sp>
      <p:sp>
        <p:nvSpPr>
          <p:cNvPr id="281604" name="Rectangle 4"/>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a:spLocks noChangeArrowheads="1"/>
          </p:cNvSpPr>
          <p:nvPr/>
        </p:nvSpPr>
        <p:spPr bwMode="auto">
          <a:xfrm>
            <a:off x="927100" y="1828800"/>
            <a:ext cx="7993063" cy="10445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3600" dirty="0">
                <a:solidFill>
                  <a:srgbClr val="000099"/>
                </a:solidFill>
              </a:rPr>
              <a:t>В </a:t>
            </a:r>
            <a:r>
              <a:rPr lang="ru-RU" sz="3600" i="1" dirty="0">
                <a:solidFill>
                  <a:srgbClr val="FF0066"/>
                </a:solidFill>
              </a:rPr>
              <a:t>Рекомендации </a:t>
            </a:r>
            <a:r>
              <a:rPr lang="en-US" sz="3600" i="1" dirty="0">
                <a:solidFill>
                  <a:srgbClr val="FF0066"/>
                </a:solidFill>
              </a:rPr>
              <a:t>ITU</a:t>
            </a:r>
            <a:r>
              <a:rPr lang="ru-RU" sz="3600" i="1" dirty="0">
                <a:solidFill>
                  <a:srgbClr val="FF0066"/>
                </a:solidFill>
              </a:rPr>
              <a:t>-</a:t>
            </a:r>
            <a:r>
              <a:rPr lang="en-US" sz="3600" i="1" dirty="0">
                <a:solidFill>
                  <a:srgbClr val="FF0066"/>
                </a:solidFill>
              </a:rPr>
              <a:t>T </a:t>
            </a:r>
            <a:r>
              <a:rPr lang="ru-RU" sz="3600" i="1" dirty="0">
                <a:solidFill>
                  <a:srgbClr val="FF0066"/>
                </a:solidFill>
              </a:rPr>
              <a:t>Х.800</a:t>
            </a:r>
            <a:r>
              <a:rPr lang="ru-RU" sz="3600" dirty="0">
                <a:solidFill>
                  <a:srgbClr val="000099"/>
                </a:solidFill>
              </a:rPr>
              <a:t> определены два типа услуг:</a:t>
            </a:r>
          </a:p>
        </p:txBody>
      </p:sp>
      <p:sp>
        <p:nvSpPr>
          <p:cNvPr id="207875" name="Rectangle 3"/>
          <p:cNvSpPr>
            <a:spLocks noChangeArrowheads="1"/>
          </p:cNvSpPr>
          <p:nvPr/>
        </p:nvSpPr>
        <p:spPr bwMode="auto">
          <a:xfrm>
            <a:off x="755650" y="1042988"/>
            <a:ext cx="8388350" cy="443198"/>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90000"/>
              </a:lnSpc>
              <a:buClr>
                <a:srgbClr val="FFFF00"/>
              </a:buClr>
              <a:buSzPct val="80000"/>
              <a:buFont typeface="Wingdings" pitchFamily="2" charset="2"/>
              <a:buNone/>
            </a:pPr>
            <a:r>
              <a:rPr lang="en-US" sz="3200" b="1" i="1" dirty="0" smtClean="0">
                <a:solidFill>
                  <a:srgbClr val="FF3300"/>
                </a:solidFill>
                <a:latin typeface="Arial" charset="0"/>
              </a:rPr>
              <a:t>VII.</a:t>
            </a:r>
            <a:r>
              <a:rPr lang="ru-RU" sz="3200" b="1" i="1" dirty="0" smtClean="0">
                <a:solidFill>
                  <a:srgbClr val="FF3300"/>
                </a:solidFill>
                <a:latin typeface="Arial" charset="0"/>
              </a:rPr>
              <a:t> </a:t>
            </a:r>
            <a:r>
              <a:rPr lang="ru-RU" sz="3200" b="1" i="1" dirty="0">
                <a:solidFill>
                  <a:srgbClr val="FF3300"/>
                </a:solidFill>
                <a:latin typeface="Arial" charset="0"/>
              </a:rPr>
              <a:t>Аутентификация в ЭМВОС</a:t>
            </a:r>
            <a:endParaRPr lang="en-GB" sz="3000"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a:t>
            </a:r>
            <a:r>
              <a:rPr lang="en-US" sz="2000" dirty="0" smtClean="0">
                <a:solidFill>
                  <a:srgbClr val="996633"/>
                </a:solidFill>
                <a:latin typeface="Arial" charset="0"/>
                <a:cs typeface="Arial" charset="0"/>
              </a:rPr>
              <a:t>3</a:t>
            </a:r>
            <a:r>
              <a:rPr lang="ru-RU" sz="2000" dirty="0" smtClean="0">
                <a:solidFill>
                  <a:srgbClr val="996633"/>
                </a:solidFill>
                <a:latin typeface="Arial" charset="0"/>
                <a:cs typeface="Arial" charset="0"/>
              </a:rPr>
              <a:t>:</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29379" name="Text Box 3"/>
          <p:cNvSpPr txBox="1">
            <a:spLocks noChangeArrowheads="1"/>
          </p:cNvSpPr>
          <p:nvPr/>
        </p:nvSpPr>
        <p:spPr bwMode="auto">
          <a:xfrm>
            <a:off x="927100" y="3206750"/>
            <a:ext cx="8001000" cy="253365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3400" indent="-533400" algn="l">
              <a:spcBef>
                <a:spcPct val="20000"/>
              </a:spcBef>
              <a:buClr>
                <a:srgbClr val="FF0066"/>
              </a:buClr>
              <a:buSzPct val="80000"/>
              <a:buFont typeface="Wingdings" pitchFamily="2" charset="2"/>
              <a:buAutoNum type="alphaLcParenR"/>
            </a:pPr>
            <a:r>
              <a:rPr lang="ru-RU" sz="3200" dirty="0">
                <a:solidFill>
                  <a:srgbClr val="000099"/>
                </a:solidFill>
              </a:rPr>
              <a:t>аутентификация взаимодействующей стороны (объекта);</a:t>
            </a:r>
          </a:p>
          <a:p>
            <a:pPr marL="533400" indent="-533400" algn="l">
              <a:spcBef>
                <a:spcPct val="20000"/>
              </a:spcBef>
              <a:buClr>
                <a:srgbClr val="FF0066"/>
              </a:buClr>
              <a:buSzPct val="80000"/>
              <a:buFont typeface="Wingdings" pitchFamily="2" charset="2"/>
              <a:buAutoNum type="alphaLcParenR"/>
            </a:pPr>
            <a:r>
              <a:rPr lang="ru-RU" sz="3200" dirty="0">
                <a:solidFill>
                  <a:srgbClr val="000099"/>
                </a:solidFill>
              </a:rPr>
              <a:t>аутентификация источника данных.</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a:spLocks noChangeArrowheads="1"/>
          </p:cNvSpPr>
          <p:nvPr/>
        </p:nvSpPr>
        <p:spPr bwMode="auto">
          <a:xfrm>
            <a:off x="927100" y="1314450"/>
            <a:ext cx="7993063" cy="49117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600" i="1">
                <a:solidFill>
                  <a:srgbClr val="FF0066"/>
                </a:solidFill>
              </a:rPr>
              <a:t>Аутентификация объекта</a:t>
            </a:r>
            <a:r>
              <a:rPr lang="ru-RU" sz="2600">
                <a:solidFill>
                  <a:srgbClr val="000099"/>
                </a:solidFill>
              </a:rPr>
              <a:t> может использоваться, либо перед фазой передачи данных, либо в течение фаза передачи данных, с целью подтверждения подлинности одной или нескольких взаимодействующих сторон, которые имеют соединения с одной или несколькими другими взаимодействующими сторонами. Эта услуга доступна при использовании протоколов, и с установлением, и без установления соединения. Аутентификация объекта может использоваться, и при односторонней, и при обоюдной аутентификации.</a:t>
            </a:r>
          </a:p>
        </p:txBody>
      </p:sp>
      <p:sp>
        <p:nvSpPr>
          <p:cNvPr id="208899" name="Rectangle 3"/>
          <p:cNvSpPr>
            <a:spLocks noChangeArrowheads="1"/>
          </p:cNvSpPr>
          <p:nvPr/>
        </p:nvSpPr>
        <p:spPr bwMode="auto">
          <a:xfrm>
            <a:off x="792163" y="773113"/>
            <a:ext cx="8351837" cy="415498"/>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90000"/>
              </a:lnSpc>
              <a:buClr>
                <a:srgbClr val="FFFF00"/>
              </a:buClr>
              <a:buSzPct val="80000"/>
              <a:buFont typeface="Wingdings" pitchFamily="2" charset="2"/>
              <a:buNone/>
            </a:pPr>
            <a:r>
              <a:rPr lang="en-US" sz="3000" b="1" i="1" dirty="0" smtClean="0">
                <a:solidFill>
                  <a:srgbClr val="FF3300"/>
                </a:solidFill>
                <a:latin typeface="Arial" charset="0"/>
              </a:rPr>
              <a:t>7.</a:t>
            </a:r>
            <a:r>
              <a:rPr lang="ru-RU" sz="3000" b="1" i="1" dirty="0" smtClean="0">
                <a:solidFill>
                  <a:srgbClr val="FF3300"/>
                </a:solidFill>
                <a:latin typeface="Arial" charset="0"/>
              </a:rPr>
              <a:t>1</a:t>
            </a:r>
            <a:r>
              <a:rPr lang="ru-RU" sz="3000" b="1" i="1" dirty="0">
                <a:solidFill>
                  <a:srgbClr val="FF3300"/>
                </a:solidFill>
                <a:latin typeface="Arial" charset="0"/>
              </a:rPr>
              <a:t>. Аутентификация объекта</a:t>
            </a:r>
            <a:endParaRPr lang="en-GB" sz="3000"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a:t>
            </a:r>
            <a:r>
              <a:rPr lang="en-US" sz="2000" dirty="0" smtClean="0">
                <a:solidFill>
                  <a:srgbClr val="996633"/>
                </a:solidFill>
                <a:latin typeface="Arial" charset="0"/>
                <a:cs typeface="Arial" charset="0"/>
              </a:rPr>
              <a:t>3</a:t>
            </a:r>
            <a:r>
              <a:rPr lang="ru-RU" sz="2000" dirty="0" smtClean="0">
                <a:solidFill>
                  <a:srgbClr val="996633"/>
                </a:solidFill>
                <a:latin typeface="Arial" charset="0"/>
                <a:cs typeface="Arial" charset="0"/>
              </a:rPr>
              <a:t>:</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927100" y="2124075"/>
            <a:ext cx="7993063" cy="36560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3600">
                <a:solidFill>
                  <a:srgbClr val="000099"/>
                </a:solidFill>
              </a:rPr>
              <a:t>Аутентификация источника данных обеспечивает подтверждение источника элемента данных. </a:t>
            </a:r>
            <a:r>
              <a:rPr lang="ru-RU" sz="3600" i="1">
                <a:solidFill>
                  <a:srgbClr val="FF0066"/>
                </a:solidFill>
              </a:rPr>
              <a:t>Эта услуга не обеспечивает защиту от дублирования элементов данных</a:t>
            </a:r>
            <a:r>
              <a:rPr lang="ru-RU" sz="3600">
                <a:solidFill>
                  <a:srgbClr val="000099"/>
                </a:solidFill>
              </a:rPr>
              <a:t>.</a:t>
            </a:r>
          </a:p>
        </p:txBody>
      </p:sp>
      <p:sp>
        <p:nvSpPr>
          <p:cNvPr id="209923" name="Rectangle 3"/>
          <p:cNvSpPr>
            <a:spLocks noChangeArrowheads="1"/>
          </p:cNvSpPr>
          <p:nvPr/>
        </p:nvSpPr>
        <p:spPr bwMode="auto">
          <a:xfrm>
            <a:off x="792163" y="863600"/>
            <a:ext cx="8351837" cy="77787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85000"/>
              </a:lnSpc>
              <a:buClr>
                <a:srgbClr val="FFFF00"/>
              </a:buClr>
              <a:buSzPct val="80000"/>
              <a:buFont typeface="Wingdings" pitchFamily="2" charset="2"/>
              <a:buNone/>
            </a:pPr>
            <a:r>
              <a:rPr lang="en-US" sz="3000" b="1" i="1" dirty="0" smtClean="0">
                <a:solidFill>
                  <a:srgbClr val="FF3300"/>
                </a:solidFill>
                <a:latin typeface="Arial" charset="0"/>
              </a:rPr>
              <a:t>7</a:t>
            </a:r>
            <a:r>
              <a:rPr lang="ru-RU" sz="3000" b="1" i="1" dirty="0" smtClean="0">
                <a:solidFill>
                  <a:srgbClr val="FF3300"/>
                </a:solidFill>
                <a:latin typeface="Arial" charset="0"/>
              </a:rPr>
              <a:t>.2</a:t>
            </a:r>
            <a:r>
              <a:rPr lang="ru-RU" sz="3000" b="1" i="1" dirty="0">
                <a:solidFill>
                  <a:srgbClr val="FF3300"/>
                </a:solidFill>
                <a:latin typeface="Arial" charset="0"/>
              </a:rPr>
              <a:t>. Аутентификация источника</a:t>
            </a:r>
          </a:p>
          <a:p>
            <a:pPr eaLnBrk="0" hangingPunct="0">
              <a:lnSpc>
                <a:spcPct val="85000"/>
              </a:lnSpc>
              <a:buClr>
                <a:srgbClr val="FFFF00"/>
              </a:buClr>
              <a:buSzPct val="80000"/>
              <a:buFont typeface="Wingdings" pitchFamily="2" charset="2"/>
              <a:buNone/>
            </a:pPr>
            <a:r>
              <a:rPr lang="ru-RU" sz="3000" b="1" i="1" dirty="0">
                <a:solidFill>
                  <a:srgbClr val="FF3300"/>
                </a:solidFill>
                <a:latin typeface="Arial" charset="0"/>
              </a:rPr>
              <a:t>данных</a:t>
            </a:r>
            <a:endParaRPr lang="en-GB" sz="3000"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2"/>
          <p:cNvSpPr txBox="1">
            <a:spLocks noChangeArrowheads="1"/>
          </p:cNvSpPr>
          <p:nvPr/>
        </p:nvSpPr>
        <p:spPr bwMode="auto">
          <a:xfrm>
            <a:off x="927100" y="1989138"/>
            <a:ext cx="7993063" cy="18542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3200" i="1">
                <a:solidFill>
                  <a:srgbClr val="FF0066"/>
                </a:solidFill>
              </a:rPr>
              <a:t>Аутентификация объекта и аутентификация источника данных</a:t>
            </a:r>
            <a:r>
              <a:rPr lang="ru-RU" sz="3200">
                <a:solidFill>
                  <a:srgbClr val="000099"/>
                </a:solidFill>
              </a:rPr>
              <a:t> имеют место только на следующих уровнях ЭМВОС:</a:t>
            </a:r>
          </a:p>
        </p:txBody>
      </p:sp>
      <p:sp>
        <p:nvSpPr>
          <p:cNvPr id="210947" name="Rectangle 3"/>
          <p:cNvSpPr>
            <a:spLocks noChangeArrowheads="1"/>
          </p:cNvSpPr>
          <p:nvPr/>
        </p:nvSpPr>
        <p:spPr bwMode="auto">
          <a:xfrm>
            <a:off x="792163" y="863600"/>
            <a:ext cx="8351837" cy="77787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85000"/>
              </a:lnSpc>
              <a:buClr>
                <a:srgbClr val="FFFF00"/>
              </a:buClr>
              <a:buSzPct val="80000"/>
              <a:buFont typeface="Wingdings" pitchFamily="2" charset="2"/>
              <a:buNone/>
            </a:pPr>
            <a:r>
              <a:rPr lang="ru-RU" sz="3000" b="1" i="1" dirty="0" smtClean="0">
                <a:solidFill>
                  <a:srgbClr val="FF3300"/>
                </a:solidFill>
                <a:latin typeface="Arial" charset="0"/>
              </a:rPr>
              <a:t>7.3</a:t>
            </a:r>
            <a:r>
              <a:rPr lang="ru-RU" sz="3000" b="1" i="1" dirty="0">
                <a:solidFill>
                  <a:srgbClr val="FF3300"/>
                </a:solidFill>
                <a:latin typeface="Arial" charset="0"/>
              </a:rPr>
              <a:t>. Использование аутентификации уровнями ЭМВОС</a:t>
            </a:r>
            <a:endParaRPr lang="en-GB" sz="3000"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29379" name="Text Box 3"/>
          <p:cNvSpPr txBox="1">
            <a:spLocks noChangeArrowheads="1"/>
          </p:cNvSpPr>
          <p:nvPr/>
        </p:nvSpPr>
        <p:spPr bwMode="auto">
          <a:xfrm>
            <a:off x="1682750" y="4095750"/>
            <a:ext cx="6480175" cy="155575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3400" indent="-533400" algn="l">
              <a:spcBef>
                <a:spcPct val="20000"/>
              </a:spcBef>
              <a:buClr>
                <a:srgbClr val="FF0066"/>
              </a:buClr>
              <a:buSzPct val="80000"/>
              <a:buFont typeface="Wingdings" pitchFamily="2" charset="2"/>
              <a:buAutoNum type="alphaLcParenR"/>
            </a:pPr>
            <a:r>
              <a:rPr lang="ru-RU" sz="3000" dirty="0">
                <a:solidFill>
                  <a:srgbClr val="000099"/>
                </a:solidFill>
              </a:rPr>
              <a:t>сетевом (3);</a:t>
            </a:r>
          </a:p>
          <a:p>
            <a:pPr marL="533400" indent="-533400" algn="l">
              <a:spcBef>
                <a:spcPct val="20000"/>
              </a:spcBef>
              <a:buClr>
                <a:srgbClr val="FF0066"/>
              </a:buClr>
              <a:buSzPct val="80000"/>
              <a:buFont typeface="Wingdings" pitchFamily="2" charset="2"/>
              <a:buAutoNum type="alphaLcParenR"/>
            </a:pPr>
            <a:r>
              <a:rPr lang="ru-RU" sz="3000" dirty="0">
                <a:solidFill>
                  <a:srgbClr val="000099"/>
                </a:solidFill>
              </a:rPr>
              <a:t>транспортном (4);</a:t>
            </a:r>
          </a:p>
          <a:p>
            <a:pPr marL="533400" indent="-533400" algn="l">
              <a:spcBef>
                <a:spcPct val="20000"/>
              </a:spcBef>
              <a:buClr>
                <a:srgbClr val="FF0066"/>
              </a:buClr>
              <a:buSzPct val="80000"/>
              <a:buFont typeface="Wingdings" pitchFamily="2" charset="2"/>
              <a:buAutoNum type="alphaLcParenR"/>
            </a:pPr>
            <a:r>
              <a:rPr lang="ru-RU" sz="3000" dirty="0">
                <a:solidFill>
                  <a:srgbClr val="000099"/>
                </a:solidFill>
              </a:rPr>
              <a:t>прикладном (7).</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ext Box 2"/>
          <p:cNvSpPr txBox="1">
            <a:spLocks noChangeArrowheads="1"/>
          </p:cNvSpPr>
          <p:nvPr/>
        </p:nvSpPr>
        <p:spPr bwMode="auto">
          <a:xfrm>
            <a:off x="927100" y="2006600"/>
            <a:ext cx="7993063" cy="38449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600" i="1" dirty="0">
                <a:solidFill>
                  <a:srgbClr val="FF0066"/>
                </a:solidFill>
              </a:rPr>
              <a:t>Аутентификация объекта на сетевом уровне</a:t>
            </a:r>
            <a:r>
              <a:rPr lang="ru-RU" sz="3600" dirty="0">
                <a:solidFill>
                  <a:srgbClr val="000099"/>
                </a:solidFill>
              </a:rPr>
              <a:t> позволяет подтвердить подлинность сетевого объекта. </a:t>
            </a:r>
            <a:r>
              <a:rPr lang="ru-RU" sz="3600" i="1" dirty="0">
                <a:solidFill>
                  <a:srgbClr val="FF0066"/>
                </a:solidFill>
              </a:rPr>
              <a:t>Эта услуга позволяет</a:t>
            </a:r>
            <a:r>
              <a:rPr lang="ru-RU" sz="3600" dirty="0">
                <a:solidFill>
                  <a:srgbClr val="000099"/>
                </a:solidFill>
              </a:rPr>
              <a:t> аутентифицировать сетевые узлы, узлы подсетей или ретрансляционные узлы.</a:t>
            </a:r>
          </a:p>
        </p:txBody>
      </p:sp>
      <p:sp>
        <p:nvSpPr>
          <p:cNvPr id="211971" name="Rectangle 3"/>
          <p:cNvSpPr>
            <a:spLocks noChangeArrowheads="1"/>
          </p:cNvSpPr>
          <p:nvPr/>
        </p:nvSpPr>
        <p:spPr bwMode="auto">
          <a:xfrm>
            <a:off x="792163" y="863600"/>
            <a:ext cx="8351837" cy="76835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90000"/>
              </a:lnSpc>
              <a:buClr>
                <a:srgbClr val="FFFF00"/>
              </a:buClr>
              <a:buSzPct val="80000"/>
              <a:buFont typeface="Wingdings" pitchFamily="2" charset="2"/>
              <a:buNone/>
            </a:pPr>
            <a:r>
              <a:rPr lang="ru-RU" b="1" i="1" dirty="0" smtClean="0">
                <a:solidFill>
                  <a:srgbClr val="FF3300"/>
                </a:solidFill>
                <a:latin typeface="Arial" charset="0"/>
              </a:rPr>
              <a:t>7.3.1</a:t>
            </a:r>
            <a:r>
              <a:rPr lang="ru-RU" b="1" i="1" dirty="0">
                <a:solidFill>
                  <a:srgbClr val="FF3300"/>
                </a:solidFill>
                <a:latin typeface="Arial" charset="0"/>
              </a:rPr>
              <a:t>. Использование аутентификации на сетевом уровне</a:t>
            </a:r>
            <a:endParaRPr lang="en-GB"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2"/>
          <p:cNvSpPr txBox="1">
            <a:spLocks noChangeArrowheads="1"/>
          </p:cNvSpPr>
          <p:nvPr/>
        </p:nvSpPr>
        <p:spPr bwMode="auto">
          <a:xfrm>
            <a:off x="927100" y="1028700"/>
            <a:ext cx="7993063" cy="48736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200" i="1" dirty="0">
                <a:solidFill>
                  <a:srgbClr val="FF0066"/>
                </a:solidFill>
              </a:rPr>
              <a:t>Аутентификация источника данных на сетевом уровне</a:t>
            </a:r>
            <a:r>
              <a:rPr lang="ru-RU" sz="3200" dirty="0">
                <a:solidFill>
                  <a:srgbClr val="000099"/>
                </a:solidFill>
              </a:rPr>
              <a:t> позволяет подтвердить подлинность источника элемента данных. Источниками данных могут быть сетевой узел, узел подсети или ретрансляционный узел.</a:t>
            </a:r>
          </a:p>
          <a:p>
            <a:r>
              <a:rPr lang="ru-RU" sz="3200" dirty="0">
                <a:solidFill>
                  <a:srgbClr val="000099"/>
                </a:solidFill>
              </a:rPr>
              <a:t>Способы, используемые сетевым уровнем, встроены в модуль, реализующий функции этого уровня.</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927100" y="1784350"/>
            <a:ext cx="7993063" cy="438626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200" i="1" dirty="0">
                <a:solidFill>
                  <a:srgbClr val="FF0066"/>
                </a:solidFill>
              </a:rPr>
              <a:t>Аутентификация объекта на транспортном уровне</a:t>
            </a:r>
            <a:r>
              <a:rPr lang="ru-RU" sz="3200" dirty="0">
                <a:solidFill>
                  <a:srgbClr val="000099"/>
                </a:solidFill>
              </a:rPr>
              <a:t> позволяет подтвердить подлинность транспортного объекта. Эта услуга позволяет аутентифицировать оконечные системы. Различные прикладные процессы, реализуемые одной и той же оконечной системой, могут быть не аутентифицированы.</a:t>
            </a:r>
          </a:p>
        </p:txBody>
      </p:sp>
      <p:sp>
        <p:nvSpPr>
          <p:cNvPr id="214019" name="Rectangle 3"/>
          <p:cNvSpPr>
            <a:spLocks noChangeArrowheads="1"/>
          </p:cNvSpPr>
          <p:nvPr/>
        </p:nvSpPr>
        <p:spPr bwMode="auto">
          <a:xfrm>
            <a:off x="792163" y="863600"/>
            <a:ext cx="8351837" cy="76835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90000"/>
              </a:lnSpc>
              <a:buClr>
                <a:srgbClr val="FFFF00"/>
              </a:buClr>
              <a:buSzPct val="80000"/>
              <a:buFont typeface="Wingdings" pitchFamily="2" charset="2"/>
              <a:buNone/>
            </a:pPr>
            <a:r>
              <a:rPr lang="ru-RU" b="1" i="1" dirty="0" smtClean="0">
                <a:solidFill>
                  <a:srgbClr val="FF3300"/>
                </a:solidFill>
                <a:latin typeface="Arial" charset="0"/>
              </a:rPr>
              <a:t>7.3.2</a:t>
            </a:r>
            <a:r>
              <a:rPr lang="ru-RU" b="1" i="1" dirty="0">
                <a:solidFill>
                  <a:srgbClr val="FF3300"/>
                </a:solidFill>
                <a:latin typeface="Arial" charset="0"/>
              </a:rPr>
              <a:t>. Использование аутентификации на транспортном уровне</a:t>
            </a:r>
            <a:endParaRPr lang="en-GB"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2"/>
          <p:cNvSpPr txBox="1">
            <a:spLocks noChangeArrowheads="1"/>
          </p:cNvSpPr>
          <p:nvPr/>
        </p:nvSpPr>
        <p:spPr bwMode="auto">
          <a:xfrm>
            <a:off x="927100" y="1117600"/>
            <a:ext cx="7993063" cy="508645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000"/>
              </a:lnSpc>
            </a:pPr>
            <a:r>
              <a:rPr lang="ru-RU" sz="3200" i="1" dirty="0">
                <a:solidFill>
                  <a:srgbClr val="FF0066"/>
                </a:solidFill>
              </a:rPr>
              <a:t>Аутентификация источника данных на транспортном уровне</a:t>
            </a:r>
            <a:r>
              <a:rPr lang="ru-RU" sz="3200" dirty="0">
                <a:solidFill>
                  <a:srgbClr val="000099"/>
                </a:solidFill>
              </a:rPr>
              <a:t> позволяет подтвердить подлинность источника элемента данных. Источником данных может быть оконечная система.</a:t>
            </a:r>
          </a:p>
          <a:p>
            <a:pPr>
              <a:lnSpc>
                <a:spcPts val="4000"/>
              </a:lnSpc>
            </a:pPr>
            <a:r>
              <a:rPr lang="ru-RU" sz="3200" dirty="0">
                <a:solidFill>
                  <a:srgbClr val="000099"/>
                </a:solidFill>
              </a:rPr>
              <a:t>Способы, используемые транспортным уровнем, встроены в модуль, реализующий функции этого уровня.</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p:cNvSpPr txBox="1">
            <a:spLocks noChangeArrowheads="1"/>
          </p:cNvSpPr>
          <p:nvPr/>
        </p:nvSpPr>
        <p:spPr bwMode="auto">
          <a:xfrm>
            <a:off x="927100" y="1828800"/>
            <a:ext cx="7993063" cy="43180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pPr>
            <a:r>
              <a:rPr lang="ru-RU" sz="2700" i="1" dirty="0">
                <a:solidFill>
                  <a:srgbClr val="FF0066"/>
                </a:solidFill>
              </a:rPr>
              <a:t>Аутентификация объекта на прикладном уровне</a:t>
            </a:r>
            <a:r>
              <a:rPr lang="ru-RU" sz="2700" dirty="0">
                <a:solidFill>
                  <a:srgbClr val="000099"/>
                </a:solidFill>
              </a:rPr>
              <a:t> позволяет подтвердить подлинность прикладного объекта/процесса, поддерживаемого оконечной системой. Эта услуга позволяет аутентифицировать прикладные объекты или прикладные процессы. Различные прикладные объекты или прикладные процессы, поддерживаемые одной и той же оконечной системой, могут быть аутентифицированы.</a:t>
            </a:r>
          </a:p>
        </p:txBody>
      </p:sp>
      <p:sp>
        <p:nvSpPr>
          <p:cNvPr id="216067" name="Rectangle 3"/>
          <p:cNvSpPr>
            <a:spLocks noChangeArrowheads="1"/>
          </p:cNvSpPr>
          <p:nvPr/>
        </p:nvSpPr>
        <p:spPr bwMode="auto">
          <a:xfrm>
            <a:off x="792163" y="863600"/>
            <a:ext cx="8351837" cy="76835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90000"/>
              </a:lnSpc>
              <a:buClr>
                <a:srgbClr val="FFFF00"/>
              </a:buClr>
              <a:buSzPct val="80000"/>
              <a:buFont typeface="Wingdings" pitchFamily="2" charset="2"/>
              <a:buNone/>
            </a:pPr>
            <a:r>
              <a:rPr lang="ru-RU" b="1" i="1" dirty="0" smtClean="0">
                <a:solidFill>
                  <a:srgbClr val="FF3300"/>
                </a:solidFill>
                <a:latin typeface="Arial" charset="0"/>
              </a:rPr>
              <a:t>7.3.3</a:t>
            </a:r>
            <a:r>
              <a:rPr lang="ru-RU" b="1" i="1" dirty="0">
                <a:solidFill>
                  <a:srgbClr val="FF3300"/>
                </a:solidFill>
                <a:latin typeface="Arial" charset="0"/>
              </a:rPr>
              <a:t>. Использование аутентификации на прикладном уровне</a:t>
            </a:r>
            <a:endParaRPr lang="en-GB"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2"/>
          <p:cNvSpPr txBox="1">
            <a:spLocks noChangeArrowheads="1"/>
          </p:cNvSpPr>
          <p:nvPr/>
        </p:nvSpPr>
        <p:spPr bwMode="auto">
          <a:xfrm>
            <a:off x="927100" y="762000"/>
            <a:ext cx="7993063" cy="538609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pPr>
            <a:r>
              <a:rPr lang="ru-RU" sz="2600" i="1" dirty="0">
                <a:solidFill>
                  <a:srgbClr val="FF0066"/>
                </a:solidFill>
              </a:rPr>
              <a:t>Аутентификация источника данных на прикладном уровне</a:t>
            </a:r>
            <a:r>
              <a:rPr lang="ru-RU" sz="2600" dirty="0">
                <a:solidFill>
                  <a:srgbClr val="000099"/>
                </a:solidFill>
              </a:rPr>
              <a:t> позволяет подтвердить подлинность источника элемента данных. Источником данных может быть прикладной объект или прикладной процесс.</a:t>
            </a:r>
          </a:p>
          <a:p>
            <a:pPr>
              <a:lnSpc>
                <a:spcPts val="3000"/>
              </a:lnSpc>
            </a:pPr>
            <a:r>
              <a:rPr lang="ru-RU" sz="2600" dirty="0">
                <a:solidFill>
                  <a:srgbClr val="000099"/>
                </a:solidFill>
              </a:rPr>
              <a:t>Способы, используемые прикладным уровнем, встроены, либо в модуль, реализующий функции прикладного уровня, либо в модуль, реализующий функции </a:t>
            </a:r>
            <a:r>
              <a:rPr lang="ru-RU" sz="2600" i="1" dirty="0">
                <a:solidFill>
                  <a:srgbClr val="FF0066"/>
                </a:solidFill>
              </a:rPr>
              <a:t>уровня представления (6)</a:t>
            </a:r>
            <a:r>
              <a:rPr lang="ru-RU" sz="2600" dirty="0">
                <a:solidFill>
                  <a:srgbClr val="000099"/>
                </a:solidFill>
              </a:rPr>
              <a:t>. </a:t>
            </a:r>
            <a:r>
              <a:rPr lang="ru-RU" sz="2600" i="1" dirty="0">
                <a:solidFill>
                  <a:srgbClr val="FF0066"/>
                </a:solidFill>
              </a:rPr>
              <a:t>Аутентификация на прикладном уровне</a:t>
            </a:r>
            <a:r>
              <a:rPr lang="ru-RU" sz="2600" dirty="0">
                <a:solidFill>
                  <a:srgbClr val="000099"/>
                </a:solidFill>
              </a:rPr>
              <a:t> также может использовать услуги аутентификации, предоставляемые сетевым или транспортным уровнем.</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Text Box 2"/>
          <p:cNvSpPr txBox="1">
            <a:spLocks noChangeArrowheads="1"/>
          </p:cNvSpPr>
          <p:nvPr/>
        </p:nvSpPr>
        <p:spPr bwMode="auto">
          <a:xfrm>
            <a:off x="927100" y="762000"/>
            <a:ext cx="8001000" cy="553997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pPr>
            <a:r>
              <a:rPr lang="ru-RU" sz="3200" dirty="0">
                <a:solidFill>
                  <a:srgbClr val="000099"/>
                </a:solidFill>
              </a:rPr>
              <a:t>В случае </a:t>
            </a:r>
            <a:r>
              <a:rPr lang="ru-RU" sz="3200" i="1" dirty="0">
                <a:solidFill>
                  <a:srgbClr val="FF0066"/>
                </a:solidFill>
              </a:rPr>
              <a:t>асимметричного шифрования</a:t>
            </a:r>
            <a:r>
              <a:rPr lang="ru-RU" sz="3200" dirty="0">
                <a:solidFill>
                  <a:srgbClr val="000099"/>
                </a:solidFill>
              </a:rPr>
              <a:t> на каждой стороне соединения осуществляются две процедуры преобразования.</a:t>
            </a:r>
          </a:p>
          <a:p>
            <a:pPr>
              <a:lnSpc>
                <a:spcPts val="3600"/>
              </a:lnSpc>
            </a:pPr>
            <a:r>
              <a:rPr lang="ru-RU" sz="3200" dirty="0">
                <a:solidFill>
                  <a:srgbClr val="000099"/>
                </a:solidFill>
              </a:rPr>
              <a:t>При реализации способов подкласса </a:t>
            </a:r>
            <a:r>
              <a:rPr lang="ru-RU" sz="3200" i="1" dirty="0">
                <a:solidFill>
                  <a:srgbClr val="FF0066"/>
                </a:solidFill>
              </a:rPr>
              <a:t>4</a:t>
            </a:r>
            <a:r>
              <a:rPr lang="en-US" sz="3200" i="1" dirty="0">
                <a:solidFill>
                  <a:srgbClr val="FF0066"/>
                </a:solidFill>
              </a:rPr>
              <a:t>d</a:t>
            </a:r>
            <a:r>
              <a:rPr lang="ru-RU" sz="3200" dirty="0">
                <a:solidFill>
                  <a:srgbClr val="000099"/>
                </a:solidFill>
              </a:rPr>
              <a:t> для однонаправленной аутентификации необходимы три или более итераций информационного обмена. Обоюдная аутентификация требует четыре или более итераций информационного обмена.</a:t>
            </a:r>
          </a:p>
        </p:txBody>
      </p:sp>
      <p:sp>
        <p:nvSpPr>
          <p:cNvPr id="281604" name="Rectangle 4"/>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ext Box 2"/>
          <p:cNvSpPr txBox="1">
            <a:spLocks noChangeArrowheads="1"/>
          </p:cNvSpPr>
          <p:nvPr/>
        </p:nvSpPr>
        <p:spPr bwMode="auto">
          <a:xfrm>
            <a:off x="927100" y="2889250"/>
            <a:ext cx="7993063" cy="34575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0000"/>
              </a:lnSpc>
            </a:pPr>
            <a:r>
              <a:rPr lang="ru-RU" i="1">
                <a:solidFill>
                  <a:srgbClr val="FF0066"/>
                </a:solidFill>
              </a:rPr>
              <a:t>Уникальные числа</a:t>
            </a:r>
            <a:r>
              <a:rPr lang="ru-RU">
                <a:solidFill>
                  <a:srgbClr val="000099"/>
                </a:solidFill>
              </a:rPr>
              <a:t> формируются претендентом. </a:t>
            </a:r>
            <a:r>
              <a:rPr lang="ru-RU" i="1">
                <a:solidFill>
                  <a:srgbClr val="FF0066"/>
                </a:solidFill>
              </a:rPr>
              <a:t>Одно и то же уникальное число никогда не должно признаваться одной и той же проверяющей стороной дважды</a:t>
            </a:r>
            <a:r>
              <a:rPr lang="ru-RU">
                <a:solidFill>
                  <a:srgbClr val="000099"/>
                </a:solidFill>
              </a:rPr>
              <a:t>. Это может быть достигнуто несколькими способами. Некоторые методы, которые могли быть доказаны в теории, могут быть не приемлемыми на практике.</a:t>
            </a:r>
          </a:p>
        </p:txBody>
      </p:sp>
      <p:sp>
        <p:nvSpPr>
          <p:cNvPr id="218115" name="Rectangle 3"/>
          <p:cNvSpPr>
            <a:spLocks noChangeArrowheads="1"/>
          </p:cNvSpPr>
          <p:nvPr/>
        </p:nvSpPr>
        <p:spPr bwMode="auto">
          <a:xfrm>
            <a:off x="755650" y="638175"/>
            <a:ext cx="8388350" cy="2135969"/>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85000"/>
              </a:lnSpc>
              <a:buClr>
                <a:srgbClr val="FFFF00"/>
              </a:buClr>
              <a:buSzPct val="80000"/>
              <a:buFont typeface="Wingdings" pitchFamily="2" charset="2"/>
              <a:buNone/>
            </a:pPr>
            <a:r>
              <a:rPr lang="en-US" sz="3200" b="1" i="1" dirty="0" smtClean="0">
                <a:solidFill>
                  <a:srgbClr val="FF3300"/>
                </a:solidFill>
                <a:latin typeface="Arial" charset="0"/>
              </a:rPr>
              <a:t>VIII. </a:t>
            </a:r>
            <a:r>
              <a:rPr lang="ru-RU" sz="3200" b="1" i="1" dirty="0" smtClean="0">
                <a:solidFill>
                  <a:srgbClr val="FF3300"/>
                </a:solidFill>
                <a:latin typeface="Arial" charset="0"/>
              </a:rPr>
              <a:t>Парирование </a:t>
            </a:r>
            <a:r>
              <a:rPr lang="ru-RU" sz="3200" b="1" i="1" dirty="0">
                <a:solidFill>
                  <a:srgbClr val="FF3300"/>
                </a:solidFill>
                <a:latin typeface="Arial" charset="0"/>
              </a:rPr>
              <a:t>атак</a:t>
            </a:r>
          </a:p>
          <a:p>
            <a:pPr eaLnBrk="0" hangingPunct="0">
              <a:lnSpc>
                <a:spcPct val="85000"/>
              </a:lnSpc>
              <a:buClr>
                <a:srgbClr val="FFFF00"/>
              </a:buClr>
              <a:buSzPct val="80000"/>
              <a:buFont typeface="Wingdings" pitchFamily="2" charset="2"/>
              <a:buNone/>
            </a:pPr>
            <a:r>
              <a:rPr lang="ru-RU" sz="3200" b="1" i="1" dirty="0">
                <a:solidFill>
                  <a:srgbClr val="FF3300"/>
                </a:solidFill>
                <a:latin typeface="Arial" charset="0"/>
              </a:rPr>
              <a:t>типа «повторная передача» на</a:t>
            </a:r>
          </a:p>
          <a:p>
            <a:pPr eaLnBrk="0" hangingPunct="0">
              <a:lnSpc>
                <a:spcPct val="85000"/>
              </a:lnSpc>
              <a:buClr>
                <a:srgbClr val="FFFF00"/>
              </a:buClr>
              <a:buSzPct val="80000"/>
              <a:buFont typeface="Wingdings" pitchFamily="2" charset="2"/>
              <a:buNone/>
            </a:pPr>
            <a:r>
              <a:rPr lang="ru-RU" sz="3200" b="1" i="1" dirty="0">
                <a:solidFill>
                  <a:srgbClr val="FF3300"/>
                </a:solidFill>
                <a:latin typeface="Arial" charset="0"/>
              </a:rPr>
              <a:t>основе применения уникальных</a:t>
            </a:r>
          </a:p>
          <a:p>
            <a:pPr eaLnBrk="0" hangingPunct="0">
              <a:lnSpc>
                <a:spcPct val="85000"/>
              </a:lnSpc>
              <a:buClr>
                <a:srgbClr val="FFFF00"/>
              </a:buClr>
              <a:buSzPct val="80000"/>
              <a:buFont typeface="Wingdings" pitchFamily="2" charset="2"/>
              <a:buNone/>
            </a:pPr>
            <a:r>
              <a:rPr lang="ru-RU" sz="3200" b="1" i="1" dirty="0">
                <a:solidFill>
                  <a:srgbClr val="FF3300"/>
                </a:solidFill>
                <a:latin typeface="Arial" charset="0"/>
              </a:rPr>
              <a:t>чисел или встречных запросов</a:t>
            </a:r>
          </a:p>
          <a:p>
            <a:pPr eaLnBrk="0" hangingPunct="0">
              <a:lnSpc>
                <a:spcPct val="90000"/>
              </a:lnSpc>
              <a:spcBef>
                <a:spcPct val="10000"/>
              </a:spcBef>
              <a:buClr>
                <a:srgbClr val="FFFF00"/>
              </a:buClr>
              <a:buSzPct val="80000"/>
              <a:buFont typeface="Wingdings" pitchFamily="2" charset="2"/>
              <a:buNone/>
            </a:pPr>
            <a:r>
              <a:rPr lang="ru-RU" sz="3000" b="1" i="1" dirty="0" smtClean="0">
                <a:solidFill>
                  <a:srgbClr val="FF3300"/>
                </a:solidFill>
                <a:latin typeface="Arial" charset="0"/>
              </a:rPr>
              <a:t>8.1</a:t>
            </a:r>
            <a:r>
              <a:rPr lang="ru-RU" sz="3000" b="1" i="1" dirty="0">
                <a:solidFill>
                  <a:srgbClr val="FF3300"/>
                </a:solidFill>
                <a:latin typeface="Arial" charset="0"/>
              </a:rPr>
              <a:t>. Уникальные числа</a:t>
            </a:r>
            <a:endParaRPr lang="en-GB" sz="3000"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2"/>
          <p:cNvSpPr txBox="1">
            <a:spLocks noChangeArrowheads="1"/>
          </p:cNvSpPr>
          <p:nvPr/>
        </p:nvSpPr>
        <p:spPr bwMode="auto">
          <a:xfrm>
            <a:off x="927100" y="1028700"/>
            <a:ext cx="7993063" cy="49339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700" dirty="0">
                <a:solidFill>
                  <a:srgbClr val="000099"/>
                </a:solidFill>
              </a:rPr>
              <a:t>Непосредственным примером такого метода может быть </a:t>
            </a:r>
            <a:r>
              <a:rPr lang="ru-RU" sz="2700" i="1" dirty="0">
                <a:solidFill>
                  <a:srgbClr val="FF0066"/>
                </a:solidFill>
              </a:rPr>
              <a:t>хранение в памяти всех принятых уникальных чисел</a:t>
            </a:r>
            <a:r>
              <a:rPr lang="ru-RU" sz="2700" dirty="0">
                <a:solidFill>
                  <a:srgbClr val="000099"/>
                </a:solidFill>
              </a:rPr>
              <a:t>, которые были успешно использованы в течение процедуры аутентификационного обмена. При таком решении мог бы потребоваться такой объём памяти, который бы увеличивался пропорционально числу успешно проведённых процедур аутентификации. Очевидно, что </a:t>
            </a:r>
            <a:r>
              <a:rPr lang="ru-RU" sz="2700" i="1" dirty="0">
                <a:solidFill>
                  <a:srgbClr val="FF0066"/>
                </a:solidFill>
              </a:rPr>
              <a:t>это не приемлемо</a:t>
            </a:r>
            <a:r>
              <a:rPr lang="ru-RU" sz="2700" dirty="0">
                <a:solidFill>
                  <a:srgbClr val="000099"/>
                </a:solidFill>
              </a:rPr>
              <a:t>, с точки зрения затрат, и/или с точки зрения производительности.</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927100" y="984250"/>
            <a:ext cx="7993063" cy="50292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000" dirty="0">
                <a:solidFill>
                  <a:srgbClr val="000099"/>
                </a:solidFill>
              </a:rPr>
              <a:t>Одним из способов снижения объёма памяти, необходимой на проверяющей стороне, является </a:t>
            </a:r>
            <a:r>
              <a:rPr lang="ru-RU" sz="3000" i="1" dirty="0">
                <a:solidFill>
                  <a:srgbClr val="FF0066"/>
                </a:solidFill>
              </a:rPr>
              <a:t>хранение всех принятых и успешно использованных уникальных чисел, но только в течение ограниченного периода времени</a:t>
            </a:r>
            <a:r>
              <a:rPr lang="ru-RU" sz="3000" dirty="0">
                <a:solidFill>
                  <a:srgbClr val="000099"/>
                </a:solidFill>
              </a:rPr>
              <a:t>. Такой подход предполагает применение </a:t>
            </a:r>
            <a:r>
              <a:rPr lang="ru-RU" sz="3000" i="1" dirty="0">
                <a:solidFill>
                  <a:srgbClr val="FF0066"/>
                </a:solidFill>
              </a:rPr>
              <a:t>метки времени</a:t>
            </a:r>
            <a:r>
              <a:rPr lang="ru-RU" sz="3000" dirty="0">
                <a:solidFill>
                  <a:srgbClr val="000099"/>
                </a:solidFill>
              </a:rPr>
              <a:t>, как части уникального числа, чтобы проверяющая сторона запоминала только самые «последние» уникальные числа.</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p:cNvSpPr txBox="1">
            <a:spLocks noChangeArrowheads="1"/>
          </p:cNvSpPr>
          <p:nvPr/>
        </p:nvSpPr>
        <p:spPr bwMode="auto">
          <a:xfrm>
            <a:off x="927100" y="895350"/>
            <a:ext cx="7993063" cy="51593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600" dirty="0">
                <a:solidFill>
                  <a:srgbClr val="000099"/>
                </a:solidFill>
              </a:rPr>
              <a:t>На практике </a:t>
            </a:r>
            <a:r>
              <a:rPr lang="ru-RU" sz="2600" i="1" dirty="0">
                <a:solidFill>
                  <a:srgbClr val="FF0066"/>
                </a:solidFill>
              </a:rPr>
              <a:t>временной интервал в несколько минут</a:t>
            </a:r>
            <a:r>
              <a:rPr lang="ru-RU" sz="2600" dirty="0">
                <a:solidFill>
                  <a:srgbClr val="000099"/>
                </a:solidFill>
              </a:rPr>
              <a:t> может быть адекватным для ограничения необходимого объёма памяти и для минимизации проблемы синхронизации между различными источниками эталонного времени, используемыми объектом и проверяющей стороной.</a:t>
            </a:r>
          </a:p>
          <a:p>
            <a:r>
              <a:rPr lang="ru-RU" sz="2600" i="1" dirty="0">
                <a:solidFill>
                  <a:srgbClr val="FF0066"/>
                </a:solidFill>
              </a:rPr>
              <a:t>Для парирования атаки «отказ в обслуживании»</a:t>
            </a:r>
            <a:r>
              <a:rPr lang="ru-RU" sz="2600" dirty="0">
                <a:solidFill>
                  <a:srgbClr val="000099"/>
                </a:solidFill>
              </a:rPr>
              <a:t> самым лучшим является предотвращение неумышленных коллизий между уникальными числами, сформированными двумя взаимодействующими объектами.</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ext Box 2"/>
          <p:cNvSpPr txBox="1">
            <a:spLocks noChangeArrowheads="1"/>
          </p:cNvSpPr>
          <p:nvPr/>
        </p:nvSpPr>
        <p:spPr bwMode="auto">
          <a:xfrm>
            <a:off x="927100" y="850900"/>
            <a:ext cx="7993063" cy="53340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500" dirty="0">
                <a:solidFill>
                  <a:srgbClr val="000099"/>
                </a:solidFill>
              </a:rPr>
              <a:t>Для этого уникальное число должно выбираться из достаточно большого диапазона. </a:t>
            </a:r>
            <a:r>
              <a:rPr lang="ru-RU" sz="2500" i="1" dirty="0">
                <a:solidFill>
                  <a:srgbClr val="FF0066"/>
                </a:solidFill>
              </a:rPr>
              <a:t>Диапазон уникальных чисел</a:t>
            </a:r>
            <a:r>
              <a:rPr lang="ru-RU" sz="2500" dirty="0">
                <a:solidFill>
                  <a:srgbClr val="000099"/>
                </a:solidFill>
              </a:rPr>
              <a:t> связан с максимальным числом процедур аутентификации за определенный период времени (например, за секунду), который необходим для проведения аутентификации (фаза проверки) выбранной проверяющей стороной. Если </a:t>
            </a:r>
            <a:r>
              <a:rPr lang="ru-RU" sz="2500" i="1" dirty="0">
                <a:solidFill>
                  <a:srgbClr val="FF0066"/>
                </a:solidFill>
              </a:rPr>
              <a:t>источник эталонного времени</a:t>
            </a:r>
            <a:r>
              <a:rPr lang="ru-RU" sz="2500" dirty="0">
                <a:solidFill>
                  <a:srgbClr val="000099"/>
                </a:solidFill>
              </a:rPr>
              <a:t>, используемый объектом, не способен самостоятельно вырабатывать такое большое число, то в метку времени может быть добавлено случайное число, что позволит увеличить диапазон уникальных чисел.</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927100" y="1584325"/>
            <a:ext cx="7993063" cy="45720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000" i="1">
                <a:solidFill>
                  <a:srgbClr val="FF0066"/>
                </a:solidFill>
              </a:rPr>
              <a:t>Встречные запросы</a:t>
            </a:r>
            <a:r>
              <a:rPr lang="ru-RU" sz="3000">
                <a:solidFill>
                  <a:srgbClr val="000099"/>
                </a:solidFill>
              </a:rPr>
              <a:t> формируются проверяющей стороной. </a:t>
            </a:r>
            <a:r>
              <a:rPr lang="ru-RU" sz="3000" i="1">
                <a:solidFill>
                  <a:srgbClr val="FF0066"/>
                </a:solidFill>
              </a:rPr>
              <a:t>Один и тот же запрос никогда не должен передаваться одной и той же проверяющей стороной дважды</a:t>
            </a:r>
            <a:r>
              <a:rPr lang="ru-RU" sz="3000">
                <a:solidFill>
                  <a:srgbClr val="000099"/>
                </a:solidFill>
              </a:rPr>
              <a:t>. Это может быть достигнуто несколькими способами.</a:t>
            </a:r>
          </a:p>
          <a:p>
            <a:r>
              <a:rPr lang="ru-RU" sz="3000">
                <a:solidFill>
                  <a:srgbClr val="000099"/>
                </a:solidFill>
              </a:rPr>
              <a:t>Некоторые методы, которые могли быть доказаны в теории, могут быть не приемлемыми на практике.</a:t>
            </a:r>
          </a:p>
        </p:txBody>
      </p:sp>
      <p:sp>
        <p:nvSpPr>
          <p:cNvPr id="223235" name="Rectangle 3"/>
          <p:cNvSpPr>
            <a:spLocks noChangeArrowheads="1"/>
          </p:cNvSpPr>
          <p:nvPr/>
        </p:nvSpPr>
        <p:spPr bwMode="auto">
          <a:xfrm>
            <a:off x="792163" y="954088"/>
            <a:ext cx="8351837" cy="388937"/>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85000"/>
              </a:lnSpc>
              <a:buClr>
                <a:srgbClr val="FFFF00"/>
              </a:buClr>
              <a:buSzPct val="80000"/>
              <a:buFont typeface="Wingdings" pitchFamily="2" charset="2"/>
              <a:buNone/>
            </a:pPr>
            <a:r>
              <a:rPr lang="ru-RU" sz="3000" b="1" i="1" dirty="0" smtClean="0">
                <a:solidFill>
                  <a:srgbClr val="FF3300"/>
                </a:solidFill>
                <a:latin typeface="Arial" charset="0"/>
              </a:rPr>
              <a:t>8.2</a:t>
            </a:r>
            <a:r>
              <a:rPr lang="ru-RU" sz="3000" b="1" i="1" dirty="0">
                <a:solidFill>
                  <a:srgbClr val="FF3300"/>
                </a:solidFill>
                <a:latin typeface="Arial" charset="0"/>
              </a:rPr>
              <a:t>. Встречные запросы</a:t>
            </a:r>
            <a:endParaRPr lang="en-GB" sz="3000"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ext Box 2"/>
          <p:cNvSpPr txBox="1">
            <a:spLocks noChangeArrowheads="1"/>
          </p:cNvSpPr>
          <p:nvPr/>
        </p:nvSpPr>
        <p:spPr bwMode="auto">
          <a:xfrm>
            <a:off x="927100" y="806450"/>
            <a:ext cx="7993063" cy="536044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400" dirty="0">
                <a:solidFill>
                  <a:srgbClr val="000099"/>
                </a:solidFill>
              </a:rPr>
              <a:t>Непосредственным примером такого метода может быть </a:t>
            </a:r>
            <a:r>
              <a:rPr lang="ru-RU" sz="3400" i="1" dirty="0">
                <a:solidFill>
                  <a:srgbClr val="FF0066"/>
                </a:solidFill>
              </a:rPr>
              <a:t>хранение в памяти всех переданных встречных запросов</a:t>
            </a:r>
            <a:r>
              <a:rPr lang="ru-RU" sz="3400" dirty="0">
                <a:solidFill>
                  <a:srgbClr val="000099"/>
                </a:solidFill>
              </a:rPr>
              <a:t>. При таком решении мог бы потребоваться такой объём памяти, который бы увеличивался пропорционально числу успешно проведённых процедур аутентификации, использующих встречные запросы.</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ext Box 2"/>
          <p:cNvSpPr txBox="1">
            <a:spLocks noChangeArrowheads="1"/>
          </p:cNvSpPr>
          <p:nvPr/>
        </p:nvSpPr>
        <p:spPr bwMode="auto">
          <a:xfrm>
            <a:off x="927100" y="984250"/>
            <a:ext cx="7993063" cy="29241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200">
                <a:solidFill>
                  <a:srgbClr val="000099"/>
                </a:solidFill>
              </a:rPr>
              <a:t>Очевидно, что это не приемлемо, с точки зрения затрат, и/или с точки зрения производительности.</a:t>
            </a:r>
          </a:p>
          <a:p>
            <a:r>
              <a:rPr lang="ru-RU" sz="3200">
                <a:solidFill>
                  <a:srgbClr val="000099"/>
                </a:solidFill>
              </a:rPr>
              <a:t>Существует </a:t>
            </a:r>
            <a:r>
              <a:rPr lang="ru-RU" sz="3200" i="1">
                <a:solidFill>
                  <a:srgbClr val="FF0066"/>
                </a:solidFill>
              </a:rPr>
              <a:t>несколько способов снижения необходимого объёма памяти</a:t>
            </a:r>
            <a:r>
              <a:rPr lang="ru-RU" sz="3200">
                <a:solidFill>
                  <a:srgbClr val="000099"/>
                </a:solidFill>
              </a:rPr>
              <a:t> на проверяющей стороне:</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29379" name="Text Box 3"/>
          <p:cNvSpPr txBox="1">
            <a:spLocks noChangeArrowheads="1"/>
          </p:cNvSpPr>
          <p:nvPr/>
        </p:nvSpPr>
        <p:spPr bwMode="auto">
          <a:xfrm>
            <a:off x="927100" y="4095750"/>
            <a:ext cx="8010525" cy="182880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42925" indent="-542925" algn="l">
              <a:spcBef>
                <a:spcPct val="20000"/>
              </a:spcBef>
              <a:buClr>
                <a:srgbClr val="FF0066"/>
              </a:buClr>
              <a:buSzPct val="80000"/>
              <a:buFont typeface="Wingdings" pitchFamily="2" charset="2"/>
              <a:buAutoNum type="alphaLcParenR"/>
            </a:pPr>
            <a:r>
              <a:rPr lang="ru-RU" sz="3000" dirty="0">
                <a:solidFill>
                  <a:srgbClr val="000099"/>
                </a:solidFill>
              </a:rPr>
              <a:t>снабжение встречных запросов последовательными номерами и хранение только последнего последовательного номера;</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29379" name="Text Box 3"/>
          <p:cNvSpPr txBox="1">
            <a:spLocks noChangeArrowheads="1"/>
          </p:cNvSpPr>
          <p:nvPr/>
        </p:nvSpPr>
        <p:spPr bwMode="auto">
          <a:xfrm>
            <a:off x="927100" y="1028700"/>
            <a:ext cx="8010525" cy="492125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8775" indent="-358775" algn="l">
              <a:spcBef>
                <a:spcPct val="20000"/>
              </a:spcBef>
              <a:buClr>
                <a:srgbClr val="FF0066"/>
              </a:buClr>
              <a:buSzPct val="80000"/>
              <a:buFont typeface="Wingdings" pitchFamily="2" charset="2"/>
              <a:buAutoNum type="alphaLcParenR" startAt="2"/>
            </a:pPr>
            <a:r>
              <a:rPr lang="ru-RU" sz="2600" dirty="0">
                <a:solidFill>
                  <a:srgbClr val="000099"/>
                </a:solidFill>
              </a:rPr>
              <a:t>снабжение встречных запросов случайными числами. Хотя это противоречит правилу о том, что «один и тот же запрос никогда не должен передаваться дважды», вероятность такого события может быть существенно снижена за счёт использования случайных чисел из достаточно большого диапазона;</a:t>
            </a:r>
          </a:p>
          <a:p>
            <a:pPr marL="358775" indent="-358775" algn="l">
              <a:spcBef>
                <a:spcPct val="20000"/>
              </a:spcBef>
              <a:buClr>
                <a:srgbClr val="FF0066"/>
              </a:buClr>
              <a:buSzPct val="80000"/>
              <a:buFont typeface="Wingdings" pitchFamily="2" charset="2"/>
              <a:buAutoNum type="alphaLcParenR" startAt="2"/>
            </a:pPr>
            <a:r>
              <a:rPr lang="ru-RU" sz="2600" dirty="0">
                <a:solidFill>
                  <a:srgbClr val="000099"/>
                </a:solidFill>
              </a:rPr>
              <a:t>использование метки времени в каждом встречном запросе;</a:t>
            </a:r>
          </a:p>
          <a:p>
            <a:pPr marL="358775" indent="-358775" algn="l">
              <a:spcBef>
                <a:spcPct val="20000"/>
              </a:spcBef>
              <a:buClr>
                <a:srgbClr val="FF0066"/>
              </a:buClr>
              <a:buSzPct val="80000"/>
              <a:buFont typeface="Wingdings" pitchFamily="2" charset="2"/>
              <a:buAutoNum type="alphaLcParenR" startAt="2"/>
            </a:pPr>
            <a:r>
              <a:rPr lang="ru-RU" sz="2600" dirty="0">
                <a:solidFill>
                  <a:srgbClr val="000099"/>
                </a:solidFill>
              </a:rPr>
              <a:t>использование комбинации из метки времени и случайного числа.</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927100" y="2933700"/>
            <a:ext cx="7993063" cy="207749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0000"/>
              </a:lnSpc>
            </a:pPr>
            <a:r>
              <a:rPr lang="ru-RU" sz="3000" dirty="0">
                <a:solidFill>
                  <a:srgbClr val="000099"/>
                </a:solidFill>
              </a:rPr>
              <a:t>Существуют два заслуживающих внимание варианта атаки типа «повторная передача», при проведении которых определённая </a:t>
            </a:r>
            <a:r>
              <a:rPr lang="ru-RU" sz="3000" dirty="0" smtClean="0">
                <a:solidFill>
                  <a:srgbClr val="000099"/>
                </a:solidFill>
              </a:rPr>
              <a:t>ВИАУ </a:t>
            </a:r>
            <a:r>
              <a:rPr lang="ru-RU" sz="3000" dirty="0">
                <a:solidFill>
                  <a:srgbClr val="000099"/>
                </a:solidFill>
              </a:rPr>
              <a:t>для обмена передаётся повторно:</a:t>
            </a:r>
          </a:p>
        </p:txBody>
      </p:sp>
      <p:sp>
        <p:nvSpPr>
          <p:cNvPr id="227331" name="Rectangle 3"/>
          <p:cNvSpPr>
            <a:spLocks noChangeArrowheads="1"/>
          </p:cNvSpPr>
          <p:nvPr/>
        </p:nvSpPr>
        <p:spPr bwMode="auto">
          <a:xfrm>
            <a:off x="755650" y="641350"/>
            <a:ext cx="8388350" cy="2065181"/>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85000"/>
              </a:lnSpc>
              <a:buClr>
                <a:srgbClr val="FFFF00"/>
              </a:buClr>
              <a:buSzPct val="80000"/>
              <a:buFont typeface="Wingdings" pitchFamily="2" charset="2"/>
              <a:buNone/>
            </a:pPr>
            <a:r>
              <a:rPr lang="en-US" sz="3200" b="1" i="1" dirty="0" smtClean="0">
                <a:solidFill>
                  <a:srgbClr val="FF3300"/>
                </a:solidFill>
                <a:latin typeface="Arial" charset="0"/>
              </a:rPr>
              <a:t>IX. </a:t>
            </a:r>
            <a:r>
              <a:rPr lang="ru-RU" sz="3200" b="1" i="1" dirty="0" smtClean="0">
                <a:solidFill>
                  <a:srgbClr val="FF3300"/>
                </a:solidFill>
                <a:latin typeface="Arial" charset="0"/>
              </a:rPr>
              <a:t>Защита </a:t>
            </a:r>
            <a:r>
              <a:rPr lang="ru-RU" sz="3200" b="1" i="1" dirty="0">
                <a:solidFill>
                  <a:srgbClr val="FF3300"/>
                </a:solidFill>
                <a:latin typeface="Arial" charset="0"/>
              </a:rPr>
              <a:t>от</a:t>
            </a:r>
          </a:p>
          <a:p>
            <a:pPr eaLnBrk="0" hangingPunct="0">
              <a:lnSpc>
                <a:spcPct val="85000"/>
              </a:lnSpc>
              <a:buClr>
                <a:srgbClr val="FFFF00"/>
              </a:buClr>
              <a:buSzPct val="80000"/>
              <a:buFont typeface="Wingdings" pitchFamily="2" charset="2"/>
              <a:buNone/>
            </a:pPr>
            <a:r>
              <a:rPr lang="ru-RU" sz="3200" b="1" i="1" dirty="0">
                <a:solidFill>
                  <a:srgbClr val="FF3300"/>
                </a:solidFill>
                <a:latin typeface="Arial" charset="0"/>
              </a:rPr>
              <a:t>некоторых типов атак на</a:t>
            </a:r>
          </a:p>
          <a:p>
            <a:pPr eaLnBrk="0" hangingPunct="0">
              <a:lnSpc>
                <a:spcPct val="85000"/>
              </a:lnSpc>
              <a:spcAft>
                <a:spcPct val="5000"/>
              </a:spcAft>
              <a:buClr>
                <a:srgbClr val="FFFF00"/>
              </a:buClr>
              <a:buSzPct val="80000"/>
              <a:buFont typeface="Wingdings" pitchFamily="2" charset="2"/>
              <a:buNone/>
            </a:pPr>
            <a:r>
              <a:rPr lang="ru-RU" sz="3200" b="1" i="1" dirty="0">
                <a:solidFill>
                  <a:srgbClr val="FF3300"/>
                </a:solidFill>
                <a:latin typeface="Arial" charset="0"/>
              </a:rPr>
              <a:t>процедуру аутентификации</a:t>
            </a:r>
          </a:p>
          <a:p>
            <a:pPr eaLnBrk="0" hangingPunct="0">
              <a:lnSpc>
                <a:spcPct val="80000"/>
              </a:lnSpc>
              <a:spcBef>
                <a:spcPct val="10000"/>
              </a:spcBef>
              <a:buClr>
                <a:srgbClr val="FFFF00"/>
              </a:buClr>
              <a:buSzPct val="80000"/>
              <a:buFont typeface="Wingdings" pitchFamily="2" charset="2"/>
              <a:buNone/>
            </a:pPr>
            <a:r>
              <a:rPr lang="ru-RU" sz="3000" b="1" i="1" dirty="0" smtClean="0">
                <a:solidFill>
                  <a:srgbClr val="FF3300"/>
                </a:solidFill>
                <a:latin typeface="Arial" charset="0"/>
              </a:rPr>
              <a:t>9.1</a:t>
            </a:r>
            <a:r>
              <a:rPr lang="ru-RU" sz="3000" b="1" i="1" dirty="0">
                <a:solidFill>
                  <a:srgbClr val="FF3300"/>
                </a:solidFill>
                <a:latin typeface="Arial" charset="0"/>
              </a:rPr>
              <a:t>. Атаки типа «прослушивание/повторная передача»</a:t>
            </a:r>
            <a:endParaRPr lang="en-GB" sz="3000"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29379" name="Text Box 3"/>
          <p:cNvSpPr txBox="1">
            <a:spLocks noChangeArrowheads="1"/>
          </p:cNvSpPr>
          <p:nvPr/>
        </p:nvSpPr>
        <p:spPr bwMode="auto">
          <a:xfrm>
            <a:off x="971550" y="5164138"/>
            <a:ext cx="7921625" cy="874712"/>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3400" indent="-533400" algn="l">
              <a:spcBef>
                <a:spcPct val="5000"/>
              </a:spcBef>
              <a:buClr>
                <a:srgbClr val="FF0066"/>
              </a:buClr>
              <a:buSzPct val="80000"/>
              <a:buFont typeface="Wingdings" pitchFamily="2" charset="2"/>
              <a:buAutoNum type="alphaLcParenR"/>
            </a:pPr>
            <a:r>
              <a:rPr lang="ru-RU">
                <a:solidFill>
                  <a:srgbClr val="000099"/>
                </a:solidFill>
              </a:rPr>
              <a:t>одной и той же проверяющей стороне;</a:t>
            </a:r>
          </a:p>
          <a:p>
            <a:pPr marL="533400" indent="-533400" algn="l">
              <a:spcBef>
                <a:spcPct val="5000"/>
              </a:spcBef>
              <a:buClr>
                <a:srgbClr val="FF0066"/>
              </a:buClr>
              <a:buSzPct val="80000"/>
              <a:buFont typeface="Wingdings" pitchFamily="2" charset="2"/>
              <a:buAutoNum type="alphaLcParenR"/>
            </a:pPr>
            <a:r>
              <a:rPr lang="ru-RU">
                <a:solidFill>
                  <a:srgbClr val="000099"/>
                </a:solidFill>
              </a:rPr>
              <a:t>другой проверяющей стороне.</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2051050"/>
            <a:ext cx="8001000" cy="338554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4400" dirty="0">
                <a:solidFill>
                  <a:srgbClr val="000099"/>
                </a:solidFill>
              </a:rPr>
              <a:t>В </a:t>
            </a:r>
            <a:r>
              <a:rPr lang="ru-RU" sz="4400" i="1" dirty="0">
                <a:solidFill>
                  <a:srgbClr val="FF0066"/>
                </a:solidFill>
              </a:rPr>
              <a:t>Таблице 1</a:t>
            </a:r>
            <a:r>
              <a:rPr lang="ru-RU" sz="4400" dirty="0">
                <a:solidFill>
                  <a:srgbClr val="000099"/>
                </a:solidFill>
              </a:rPr>
              <a:t> обобщены все уязвимости и характеристики различных классов и подклассов способов аутентификации. </a:t>
            </a:r>
          </a:p>
        </p:txBody>
      </p:sp>
      <p:sp>
        <p:nvSpPr>
          <p:cNvPr id="86020" name="Rectangle 4"/>
          <p:cNvSpPr>
            <a:spLocks noChangeArrowheads="1"/>
          </p:cNvSpPr>
          <p:nvPr/>
        </p:nvSpPr>
        <p:spPr bwMode="auto">
          <a:xfrm>
            <a:off x="792163" y="863600"/>
            <a:ext cx="8351837" cy="82232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pPr>
            <a:r>
              <a:rPr lang="ru-RU" sz="3000" b="1" i="1">
                <a:solidFill>
                  <a:srgbClr val="FF3300"/>
                </a:solidFill>
                <a:latin typeface="Arial" charset="0"/>
              </a:rPr>
              <a:t>4.5. Характеристики классов способов аутентификации</a:t>
            </a:r>
            <a:endParaRPr lang="en-GB" sz="3000" b="1" i="1">
              <a:solidFill>
                <a:srgbClr val="FF3300"/>
              </a:solidFill>
              <a:latin typeface="Arial" charset="0"/>
            </a:endParaRPr>
          </a:p>
        </p:txBody>
      </p:sp>
      <p:sp>
        <p:nvSpPr>
          <p:cNvPr id="86022" name="Rectangle 6"/>
          <p:cNvSpPr>
            <a:spLocks noChangeArrowheads="1"/>
          </p:cNvSpPr>
          <p:nvPr/>
        </p:nvSpPr>
        <p:spPr bwMode="auto">
          <a:xfrm>
            <a:off x="755650" y="120650"/>
            <a:ext cx="8388350" cy="27463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ext Box 2"/>
          <p:cNvSpPr txBox="1">
            <a:spLocks noChangeArrowheads="1"/>
          </p:cNvSpPr>
          <p:nvPr/>
        </p:nvSpPr>
        <p:spPr bwMode="auto">
          <a:xfrm>
            <a:off x="927100" y="850900"/>
            <a:ext cx="7993063" cy="529869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200"/>
              </a:lnSpc>
            </a:pPr>
            <a:r>
              <a:rPr lang="ru-RU" sz="2500" i="1" dirty="0">
                <a:solidFill>
                  <a:srgbClr val="FF0066"/>
                </a:solidFill>
              </a:rPr>
              <a:t>Последний случай возможет, как только проверочная </a:t>
            </a:r>
            <a:r>
              <a:rPr lang="ru-RU" sz="2500" i="1" dirty="0" smtClean="0">
                <a:solidFill>
                  <a:srgbClr val="FF0066"/>
                </a:solidFill>
              </a:rPr>
              <a:t>ВИАУ </a:t>
            </a:r>
            <a:r>
              <a:rPr lang="ru-RU" sz="2500" i="1" dirty="0">
                <a:solidFill>
                  <a:srgbClr val="FF0066"/>
                </a:solidFill>
              </a:rPr>
              <a:t>объекта становится известна нескольким проверяющим сторонам</a:t>
            </a:r>
            <a:r>
              <a:rPr lang="ru-RU" sz="2500" dirty="0">
                <a:solidFill>
                  <a:srgbClr val="000099"/>
                </a:solidFill>
              </a:rPr>
              <a:t>. Когда такая атака была проведена успешно, то она является специфическим случаем атаки «маскарад</a:t>
            </a:r>
            <a:r>
              <a:rPr lang="ru-RU" sz="2500" dirty="0" smtClean="0">
                <a:solidFill>
                  <a:srgbClr val="000099"/>
                </a:solidFill>
              </a:rPr>
              <a:t>». Оба </a:t>
            </a:r>
            <a:r>
              <a:rPr lang="ru-RU" sz="2500" dirty="0">
                <a:solidFill>
                  <a:srgbClr val="000099"/>
                </a:solidFill>
              </a:rPr>
              <a:t>варианта атаки типа «повторная передача» могут быть парированы на основе применения встречных запросов. Такие встречные запросы формируются проверяющей стороной. </a:t>
            </a:r>
            <a:r>
              <a:rPr lang="ru-RU" sz="2500" i="1" dirty="0">
                <a:solidFill>
                  <a:srgbClr val="FF0066"/>
                </a:solidFill>
              </a:rPr>
              <a:t>Один и тот же запрос никогда не должен передаваться одной и той же проверяющей стороной дважды</a:t>
            </a:r>
            <a:r>
              <a:rPr lang="ru-RU" sz="2500" dirty="0">
                <a:solidFill>
                  <a:srgbClr val="000099"/>
                </a:solidFill>
              </a:rPr>
              <a:t>. Способы решения такой задачи представлены в </a:t>
            </a:r>
            <a:r>
              <a:rPr lang="ru-RU" sz="2500" dirty="0" smtClean="0">
                <a:solidFill>
                  <a:srgbClr val="000099"/>
                </a:solidFill>
              </a:rPr>
              <a:t>§8. </a:t>
            </a:r>
            <a:endParaRPr lang="ru-RU" sz="2500" dirty="0">
              <a:solidFill>
                <a:srgbClr val="000099"/>
              </a:solidFill>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ext Box 2"/>
          <p:cNvSpPr txBox="1">
            <a:spLocks noChangeArrowheads="1"/>
          </p:cNvSpPr>
          <p:nvPr/>
        </p:nvSpPr>
        <p:spPr bwMode="auto">
          <a:xfrm>
            <a:off x="927100" y="1676400"/>
            <a:ext cx="7993063" cy="45720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000" i="1" dirty="0">
                <a:solidFill>
                  <a:srgbClr val="FF0066"/>
                </a:solidFill>
              </a:rPr>
              <a:t>Такой тип атак может быть парирован на основе применения уникальных чисел или встречных запросов</a:t>
            </a:r>
            <a:r>
              <a:rPr lang="ru-RU" sz="3000" dirty="0">
                <a:solidFill>
                  <a:srgbClr val="000099"/>
                </a:solidFill>
              </a:rPr>
              <a:t>.</a:t>
            </a:r>
          </a:p>
          <a:p>
            <a:r>
              <a:rPr lang="ru-RU" sz="3000" dirty="0">
                <a:solidFill>
                  <a:srgbClr val="000099"/>
                </a:solidFill>
              </a:rPr>
              <a:t>Уникальные числа формируются претендентом. Одно и то же уникальное число никогда не должно признаваться одной и той же проверяющей стороной дважды. Способы решения такой задачи представлены в </a:t>
            </a:r>
            <a:r>
              <a:rPr lang="ru-RU" sz="3000" dirty="0" smtClean="0">
                <a:solidFill>
                  <a:srgbClr val="000099"/>
                </a:solidFill>
              </a:rPr>
              <a:t>§8.</a:t>
            </a:r>
            <a:endParaRPr lang="ru-RU" sz="3000" dirty="0">
              <a:solidFill>
                <a:srgbClr val="000099"/>
              </a:solidFill>
            </a:endParaRPr>
          </a:p>
        </p:txBody>
      </p:sp>
      <p:sp>
        <p:nvSpPr>
          <p:cNvPr id="229379" name="Rectangle 3"/>
          <p:cNvSpPr>
            <a:spLocks noChangeArrowheads="1"/>
          </p:cNvSpPr>
          <p:nvPr/>
        </p:nvSpPr>
        <p:spPr bwMode="auto">
          <a:xfrm>
            <a:off x="755650" y="771525"/>
            <a:ext cx="8388350" cy="77787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85000"/>
              </a:lnSpc>
              <a:spcBef>
                <a:spcPct val="10000"/>
              </a:spcBef>
              <a:buClr>
                <a:srgbClr val="FFFF00"/>
              </a:buClr>
              <a:buSzPct val="80000"/>
              <a:buFont typeface="Wingdings" pitchFamily="2" charset="2"/>
              <a:buNone/>
            </a:pPr>
            <a:r>
              <a:rPr lang="ru-RU" sz="3000" b="1" i="1" dirty="0" smtClean="0">
                <a:solidFill>
                  <a:srgbClr val="FF3300"/>
                </a:solidFill>
                <a:latin typeface="Arial" charset="0"/>
              </a:rPr>
              <a:t>9.2</a:t>
            </a:r>
            <a:r>
              <a:rPr lang="ru-RU" sz="3000" b="1" i="1" dirty="0">
                <a:solidFill>
                  <a:srgbClr val="FF3300"/>
                </a:solidFill>
                <a:latin typeface="Arial" charset="0"/>
              </a:rPr>
              <a:t>. Атаки типа «повторная передача одной и той же проверяющей стороне»</a:t>
            </a:r>
            <a:endParaRPr lang="en-GB" sz="3000"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ext Box 2"/>
          <p:cNvSpPr txBox="1">
            <a:spLocks noChangeArrowheads="1"/>
          </p:cNvSpPr>
          <p:nvPr/>
        </p:nvSpPr>
        <p:spPr bwMode="auto">
          <a:xfrm>
            <a:off x="927100" y="1609725"/>
            <a:ext cx="7993063" cy="47053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500" i="1" dirty="0">
                <a:solidFill>
                  <a:srgbClr val="FF0066"/>
                </a:solidFill>
              </a:rPr>
              <a:t>Такие атаки могут быть парированы на основе применения встречных запросов</a:t>
            </a:r>
            <a:r>
              <a:rPr lang="ru-RU" sz="2500" dirty="0">
                <a:solidFill>
                  <a:srgbClr val="000099"/>
                </a:solidFill>
              </a:rPr>
              <a:t>. С другой стороны, данная атака может быть парирована на основе использования, в течение вычисления </a:t>
            </a:r>
            <a:r>
              <a:rPr lang="ru-RU" sz="2500" dirty="0" smtClean="0">
                <a:solidFill>
                  <a:srgbClr val="000099"/>
                </a:solidFill>
              </a:rPr>
              <a:t>ВИАУ </a:t>
            </a:r>
            <a:r>
              <a:rPr lang="ru-RU" sz="2500" dirty="0">
                <a:solidFill>
                  <a:srgbClr val="000099"/>
                </a:solidFill>
              </a:rPr>
              <a:t>для обмена, любого специфического параметра, который для проверяющей стороны является уникальным. Таким параметром может быть имя проверяющей стороны, её сетевой адрес или общий какой-либо уникальный атрибут, связанный с проверяющими сторонами, совместно использующими одну и ту же проверочную </a:t>
            </a:r>
            <a:r>
              <a:rPr lang="ru-RU" sz="2500" dirty="0" smtClean="0">
                <a:solidFill>
                  <a:srgbClr val="000099"/>
                </a:solidFill>
              </a:rPr>
              <a:t>ВИАУ.</a:t>
            </a:r>
            <a:endParaRPr lang="ru-RU" sz="2500" dirty="0">
              <a:solidFill>
                <a:srgbClr val="000099"/>
              </a:solidFill>
            </a:endParaRPr>
          </a:p>
        </p:txBody>
      </p:sp>
      <p:sp>
        <p:nvSpPr>
          <p:cNvPr id="230403" name="Rectangle 3"/>
          <p:cNvSpPr>
            <a:spLocks noChangeArrowheads="1"/>
          </p:cNvSpPr>
          <p:nvPr/>
        </p:nvSpPr>
        <p:spPr bwMode="auto">
          <a:xfrm>
            <a:off x="792163" y="684213"/>
            <a:ext cx="8351837" cy="77787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85000"/>
              </a:lnSpc>
              <a:spcBef>
                <a:spcPct val="10000"/>
              </a:spcBef>
              <a:buClr>
                <a:srgbClr val="FFFF00"/>
              </a:buClr>
              <a:buSzPct val="80000"/>
              <a:buFont typeface="Wingdings" pitchFamily="2" charset="2"/>
              <a:buNone/>
            </a:pPr>
            <a:r>
              <a:rPr lang="ru-RU" sz="3000" b="1" i="1" dirty="0" smtClean="0">
                <a:solidFill>
                  <a:srgbClr val="FF3300"/>
                </a:solidFill>
                <a:latin typeface="Arial" charset="0"/>
              </a:rPr>
              <a:t>9.3</a:t>
            </a:r>
            <a:r>
              <a:rPr lang="ru-RU" sz="3000" b="1" i="1" dirty="0">
                <a:solidFill>
                  <a:srgbClr val="FF3300"/>
                </a:solidFill>
                <a:latin typeface="Arial" charset="0"/>
              </a:rPr>
              <a:t>. Атаки типа «повторная передача разным проверяющим сторонам»</a:t>
            </a:r>
            <a:endParaRPr lang="en-GB" sz="3000"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927100" y="1989138"/>
            <a:ext cx="7993063" cy="41719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400" i="1" dirty="0">
                <a:solidFill>
                  <a:srgbClr val="FF0066"/>
                </a:solidFill>
              </a:rPr>
              <a:t>Одним из типов атак (прямых атак) является атака, при которой нарушитель выступает в роли инициатора процедуры аутентификации</a:t>
            </a:r>
            <a:r>
              <a:rPr lang="ru-RU" sz="2400" dirty="0">
                <a:solidFill>
                  <a:srgbClr val="000099"/>
                </a:solidFill>
              </a:rPr>
              <a:t>. Такая атака возможна только тогда, когда оба, и претендент, и проверяющая сторона могут инициировать процедуру аутентификации. При реализации указанной атаки претендент и проверяющая сторона обмениваются </a:t>
            </a:r>
            <a:r>
              <a:rPr lang="ru-RU" sz="2400" dirty="0" smtClean="0">
                <a:solidFill>
                  <a:srgbClr val="000099"/>
                </a:solidFill>
              </a:rPr>
              <a:t>ВИАУ </a:t>
            </a:r>
            <a:r>
              <a:rPr lang="ru-RU" sz="2400" dirty="0">
                <a:solidFill>
                  <a:srgbClr val="000099"/>
                </a:solidFill>
              </a:rPr>
              <a:t>через нарушителя, не осознавая этого, то есть нарушитель «прикидывается» проверяющей стороной для претендента и наоборот — претендентом для проверяющей стороны.</a:t>
            </a:r>
          </a:p>
        </p:txBody>
      </p:sp>
      <p:sp>
        <p:nvSpPr>
          <p:cNvPr id="231427" name="Rectangle 3"/>
          <p:cNvSpPr>
            <a:spLocks noChangeArrowheads="1"/>
          </p:cNvSpPr>
          <p:nvPr/>
        </p:nvSpPr>
        <p:spPr bwMode="auto">
          <a:xfrm>
            <a:off x="792163" y="593725"/>
            <a:ext cx="8351837" cy="118427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85000"/>
              </a:lnSpc>
              <a:buClr>
                <a:srgbClr val="FFFF00"/>
              </a:buClr>
              <a:buSzPct val="80000"/>
              <a:buFont typeface="Wingdings" pitchFamily="2" charset="2"/>
              <a:buNone/>
            </a:pPr>
            <a:r>
              <a:rPr lang="ru-RU" sz="3000" b="1" i="1" dirty="0" smtClean="0">
                <a:solidFill>
                  <a:srgbClr val="FF3300"/>
                </a:solidFill>
                <a:latin typeface="Arial" charset="0"/>
              </a:rPr>
              <a:t>9.4</a:t>
            </a:r>
            <a:r>
              <a:rPr lang="ru-RU" sz="3000" b="1" i="1" dirty="0">
                <a:solidFill>
                  <a:srgbClr val="FF3300"/>
                </a:solidFill>
                <a:latin typeface="Arial" charset="0"/>
              </a:rPr>
              <a:t>. Атаки типа «перехват/повторная передача»</a:t>
            </a:r>
            <a:endParaRPr lang="en-US" sz="3000" b="1" i="1" dirty="0">
              <a:solidFill>
                <a:srgbClr val="FF3300"/>
              </a:solidFill>
              <a:latin typeface="Arial" charset="0"/>
            </a:endParaRPr>
          </a:p>
          <a:p>
            <a:pPr eaLnBrk="0" hangingPunct="0">
              <a:lnSpc>
                <a:spcPct val="85000"/>
              </a:lnSpc>
              <a:spcBef>
                <a:spcPct val="10000"/>
              </a:spcBef>
              <a:buClr>
                <a:srgbClr val="FFFF00"/>
              </a:buClr>
              <a:buSzPct val="80000"/>
              <a:buFont typeface="Wingdings" pitchFamily="2" charset="2"/>
              <a:buNone/>
            </a:pPr>
            <a:r>
              <a:rPr lang="ru-RU" b="1" i="1" dirty="0" smtClean="0">
                <a:solidFill>
                  <a:srgbClr val="FF3300"/>
                </a:solidFill>
                <a:latin typeface="Arial" charset="0"/>
              </a:rPr>
              <a:t>9.</a:t>
            </a:r>
            <a:r>
              <a:rPr lang="en-US" b="1" i="1" dirty="0" smtClean="0">
                <a:solidFill>
                  <a:srgbClr val="FF3300"/>
                </a:solidFill>
                <a:latin typeface="Arial" charset="0"/>
              </a:rPr>
              <a:t>4.1</a:t>
            </a:r>
            <a:r>
              <a:rPr lang="ru-RU" b="1" i="1" dirty="0">
                <a:solidFill>
                  <a:srgbClr val="FF3300"/>
                </a:solidFill>
                <a:latin typeface="Arial" charset="0"/>
              </a:rPr>
              <a:t>. Прямые атаки</a:t>
            </a:r>
            <a:endParaRPr lang="en-GB"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ext Box 2"/>
          <p:cNvSpPr txBox="1">
            <a:spLocks noChangeArrowheads="1"/>
          </p:cNvSpPr>
          <p:nvPr/>
        </p:nvSpPr>
        <p:spPr bwMode="auto">
          <a:xfrm>
            <a:off x="927100" y="984250"/>
            <a:ext cx="7993063" cy="50990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3200" dirty="0">
                <a:solidFill>
                  <a:srgbClr val="000099"/>
                </a:solidFill>
              </a:rPr>
              <a:t>Например, предположим, что нарушитель </a:t>
            </a:r>
            <a:r>
              <a:rPr lang="ru-RU" sz="3200" i="1" dirty="0">
                <a:solidFill>
                  <a:srgbClr val="FF0066"/>
                </a:solidFill>
              </a:rPr>
              <a:t>С</a:t>
            </a:r>
            <a:r>
              <a:rPr lang="ru-RU" sz="3200" dirty="0">
                <a:solidFill>
                  <a:srgbClr val="000099"/>
                </a:solidFill>
              </a:rPr>
              <a:t> желает представиться проверяющей стороне </a:t>
            </a:r>
            <a:r>
              <a:rPr lang="en-US" sz="3200" i="1" dirty="0">
                <a:solidFill>
                  <a:srgbClr val="FF0066"/>
                </a:solidFill>
              </a:rPr>
              <a:t>B</a:t>
            </a:r>
            <a:r>
              <a:rPr lang="ru-RU" sz="3200" dirty="0">
                <a:solidFill>
                  <a:srgbClr val="000099"/>
                </a:solidFill>
              </a:rPr>
              <a:t> в качестве претендента </a:t>
            </a:r>
            <a:r>
              <a:rPr lang="ru-RU" sz="3200" i="1" dirty="0">
                <a:solidFill>
                  <a:srgbClr val="FF0066"/>
                </a:solidFill>
              </a:rPr>
              <a:t>А</a:t>
            </a:r>
            <a:r>
              <a:rPr lang="ru-RU" sz="3200" dirty="0">
                <a:solidFill>
                  <a:srgbClr val="000099"/>
                </a:solidFill>
              </a:rPr>
              <a:t>. </a:t>
            </a:r>
            <a:r>
              <a:rPr lang="ru-RU" sz="3200" i="1" dirty="0">
                <a:solidFill>
                  <a:srgbClr val="FF0066"/>
                </a:solidFill>
              </a:rPr>
              <a:t>С</a:t>
            </a:r>
            <a:r>
              <a:rPr lang="ru-RU" sz="3200" dirty="0">
                <a:solidFill>
                  <a:srgbClr val="000099"/>
                </a:solidFill>
              </a:rPr>
              <a:t> начинает информационное взаимодействие с обеими сторонами </a:t>
            </a:r>
            <a:r>
              <a:rPr lang="ru-RU" sz="3200" i="1" dirty="0">
                <a:solidFill>
                  <a:srgbClr val="FF0066"/>
                </a:solidFill>
              </a:rPr>
              <a:t>А</a:t>
            </a:r>
            <a:r>
              <a:rPr lang="ru-RU" sz="3200" dirty="0">
                <a:solidFill>
                  <a:srgbClr val="000099"/>
                </a:solidFill>
              </a:rPr>
              <a:t> и </a:t>
            </a:r>
            <a:r>
              <a:rPr lang="ru-RU" sz="3200" i="1" dirty="0">
                <a:solidFill>
                  <a:srgbClr val="FF0066"/>
                </a:solidFill>
              </a:rPr>
              <a:t>В</a:t>
            </a:r>
            <a:r>
              <a:rPr lang="ru-RU" sz="3200" dirty="0">
                <a:solidFill>
                  <a:srgbClr val="000099"/>
                </a:solidFill>
              </a:rPr>
              <a:t>. </a:t>
            </a:r>
            <a:r>
              <a:rPr lang="ru-RU" sz="3200" i="1" dirty="0">
                <a:solidFill>
                  <a:srgbClr val="FF0066"/>
                </a:solidFill>
              </a:rPr>
              <a:t>С</a:t>
            </a:r>
            <a:r>
              <a:rPr lang="ru-RU" sz="3200" dirty="0">
                <a:solidFill>
                  <a:srgbClr val="000099"/>
                </a:solidFill>
              </a:rPr>
              <a:t> сообщает </a:t>
            </a:r>
            <a:r>
              <a:rPr lang="ru-RU" sz="3200" i="1" dirty="0">
                <a:solidFill>
                  <a:srgbClr val="FF0066"/>
                </a:solidFill>
              </a:rPr>
              <a:t>А</a:t>
            </a:r>
            <a:r>
              <a:rPr lang="ru-RU" sz="3200" dirty="0">
                <a:solidFill>
                  <a:srgbClr val="000099"/>
                </a:solidFill>
              </a:rPr>
              <a:t>, что он </a:t>
            </a:r>
            <a:r>
              <a:rPr lang="ru-RU" sz="3200" i="1" dirty="0">
                <a:solidFill>
                  <a:srgbClr val="FF0066"/>
                </a:solidFill>
              </a:rPr>
              <a:t>В</a:t>
            </a:r>
            <a:r>
              <a:rPr lang="ru-RU" sz="3200" dirty="0">
                <a:solidFill>
                  <a:srgbClr val="000099"/>
                </a:solidFill>
              </a:rPr>
              <a:t>, и запрашивает </a:t>
            </a:r>
            <a:r>
              <a:rPr lang="ru-RU" sz="3200" i="1" dirty="0">
                <a:solidFill>
                  <a:srgbClr val="FF0066"/>
                </a:solidFill>
              </a:rPr>
              <a:t>А</a:t>
            </a:r>
            <a:r>
              <a:rPr lang="ru-RU" sz="3200" dirty="0">
                <a:solidFill>
                  <a:srgbClr val="000099"/>
                </a:solidFill>
              </a:rPr>
              <a:t> для аутентификации на стороне </a:t>
            </a:r>
            <a:r>
              <a:rPr lang="ru-RU" sz="3200" i="1" dirty="0">
                <a:solidFill>
                  <a:srgbClr val="FF0066"/>
                </a:solidFill>
              </a:rPr>
              <a:t>В</a:t>
            </a:r>
            <a:r>
              <a:rPr lang="ru-RU" sz="3200" dirty="0">
                <a:solidFill>
                  <a:srgbClr val="000099"/>
                </a:solidFill>
              </a:rPr>
              <a:t>. Кроме этого, </a:t>
            </a:r>
            <a:r>
              <a:rPr lang="ru-RU" sz="3200" i="1" dirty="0">
                <a:solidFill>
                  <a:srgbClr val="FF0066"/>
                </a:solidFill>
              </a:rPr>
              <a:t>С</a:t>
            </a:r>
            <a:r>
              <a:rPr lang="ru-RU" sz="3200" dirty="0">
                <a:solidFill>
                  <a:srgbClr val="000099"/>
                </a:solidFill>
              </a:rPr>
              <a:t> сообщает </a:t>
            </a:r>
            <a:r>
              <a:rPr lang="ru-RU" sz="3200" i="1" dirty="0">
                <a:solidFill>
                  <a:srgbClr val="FF0066"/>
                </a:solidFill>
              </a:rPr>
              <a:t>В</a:t>
            </a:r>
            <a:r>
              <a:rPr lang="ru-RU" sz="3200" dirty="0">
                <a:solidFill>
                  <a:srgbClr val="000099"/>
                </a:solidFill>
              </a:rPr>
              <a:t>, что он </a:t>
            </a:r>
            <a:r>
              <a:rPr lang="ru-RU" sz="3200" i="1" dirty="0">
                <a:solidFill>
                  <a:srgbClr val="FF0066"/>
                </a:solidFill>
              </a:rPr>
              <a:t>А</a:t>
            </a:r>
            <a:r>
              <a:rPr lang="ru-RU" sz="3200" dirty="0">
                <a:solidFill>
                  <a:srgbClr val="000099"/>
                </a:solidFill>
              </a:rPr>
              <a:t>, и что он желает аутентифицироваться.</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2"/>
          <p:cNvSpPr txBox="1">
            <a:spLocks noChangeArrowheads="1"/>
          </p:cNvSpPr>
          <p:nvPr/>
        </p:nvSpPr>
        <p:spPr bwMode="auto">
          <a:xfrm>
            <a:off x="927100" y="895350"/>
            <a:ext cx="7993063" cy="51593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600" dirty="0">
                <a:solidFill>
                  <a:srgbClr val="000099"/>
                </a:solidFill>
              </a:rPr>
              <a:t>В течение процедуры аутентификации </a:t>
            </a:r>
            <a:r>
              <a:rPr lang="ru-RU" sz="2600" i="1" dirty="0">
                <a:solidFill>
                  <a:srgbClr val="FF0066"/>
                </a:solidFill>
              </a:rPr>
              <a:t>А</a:t>
            </a:r>
            <a:r>
              <a:rPr lang="ru-RU" sz="2600" dirty="0">
                <a:solidFill>
                  <a:srgbClr val="000099"/>
                </a:solidFill>
              </a:rPr>
              <a:t> действует как претендент по отношению </a:t>
            </a:r>
            <a:r>
              <a:rPr lang="ru-RU" sz="2600" i="1" dirty="0">
                <a:solidFill>
                  <a:srgbClr val="FF0066"/>
                </a:solidFill>
              </a:rPr>
              <a:t>В</a:t>
            </a:r>
            <a:r>
              <a:rPr lang="ru-RU" sz="2600" dirty="0">
                <a:solidFill>
                  <a:srgbClr val="000099"/>
                </a:solidFill>
              </a:rPr>
              <a:t> (реально </a:t>
            </a:r>
            <a:r>
              <a:rPr lang="ru-RU" sz="2600" i="1" dirty="0">
                <a:solidFill>
                  <a:srgbClr val="FF0066"/>
                </a:solidFill>
              </a:rPr>
              <a:t>С</a:t>
            </a:r>
            <a:r>
              <a:rPr lang="ru-RU" sz="2600" dirty="0">
                <a:solidFill>
                  <a:srgbClr val="000099"/>
                </a:solidFill>
              </a:rPr>
              <a:t> действует как </a:t>
            </a:r>
            <a:r>
              <a:rPr lang="ru-RU" sz="2600" i="1" dirty="0">
                <a:solidFill>
                  <a:srgbClr val="FF0066"/>
                </a:solidFill>
              </a:rPr>
              <a:t>В</a:t>
            </a:r>
            <a:r>
              <a:rPr lang="ru-RU" sz="2600" dirty="0">
                <a:solidFill>
                  <a:srgbClr val="000099"/>
                </a:solidFill>
              </a:rPr>
              <a:t>) и, более того, обеспечивает </a:t>
            </a:r>
            <a:r>
              <a:rPr lang="ru-RU" sz="2600" i="1" dirty="0">
                <a:solidFill>
                  <a:srgbClr val="FF0066"/>
                </a:solidFill>
              </a:rPr>
              <a:t>С</a:t>
            </a:r>
            <a:r>
              <a:rPr lang="ru-RU" sz="2600" dirty="0">
                <a:solidFill>
                  <a:srgbClr val="000099"/>
                </a:solidFill>
              </a:rPr>
              <a:t> информацией, которую последний может использовать для аутентификации на стороне </a:t>
            </a:r>
            <a:r>
              <a:rPr lang="ru-RU" sz="2600" i="1" dirty="0">
                <a:solidFill>
                  <a:srgbClr val="FF0066"/>
                </a:solidFill>
              </a:rPr>
              <a:t>В</a:t>
            </a:r>
            <a:r>
              <a:rPr lang="ru-RU" sz="2600" dirty="0">
                <a:solidFill>
                  <a:srgbClr val="000099"/>
                </a:solidFill>
              </a:rPr>
              <a:t>. </a:t>
            </a:r>
            <a:r>
              <a:rPr lang="ru-RU" sz="2600" i="1" dirty="0">
                <a:solidFill>
                  <a:srgbClr val="FF0066"/>
                </a:solidFill>
              </a:rPr>
              <a:t>В</a:t>
            </a:r>
            <a:r>
              <a:rPr lang="ru-RU" sz="2600" dirty="0">
                <a:solidFill>
                  <a:srgbClr val="000099"/>
                </a:solidFill>
              </a:rPr>
              <a:t> действует как проверяющая сторона и также обеспечивает </a:t>
            </a:r>
            <a:r>
              <a:rPr lang="ru-RU" sz="2600" i="1" dirty="0">
                <a:solidFill>
                  <a:srgbClr val="FF0066"/>
                </a:solidFill>
              </a:rPr>
              <a:t>С</a:t>
            </a:r>
            <a:r>
              <a:rPr lang="ru-RU" sz="2600" dirty="0">
                <a:solidFill>
                  <a:srgbClr val="000099"/>
                </a:solidFill>
              </a:rPr>
              <a:t> информацией, которая необходима последнему для исполнения роли проверяющей стороны. После процедуры аутентификации нарушитель </a:t>
            </a:r>
            <a:r>
              <a:rPr lang="ru-RU" sz="2600" i="1" dirty="0">
                <a:solidFill>
                  <a:srgbClr val="FF0066"/>
                </a:solidFill>
              </a:rPr>
              <a:t>С</a:t>
            </a:r>
            <a:r>
              <a:rPr lang="ru-RU" sz="2600" dirty="0">
                <a:solidFill>
                  <a:srgbClr val="000099"/>
                </a:solidFill>
              </a:rPr>
              <a:t> будет представляться стороне </a:t>
            </a:r>
            <a:r>
              <a:rPr lang="ru-RU" sz="2600" i="1" dirty="0">
                <a:solidFill>
                  <a:srgbClr val="FF0066"/>
                </a:solidFill>
              </a:rPr>
              <a:t>В</a:t>
            </a:r>
            <a:r>
              <a:rPr lang="ru-RU" sz="2600" dirty="0">
                <a:solidFill>
                  <a:srgbClr val="000099"/>
                </a:solidFill>
              </a:rPr>
              <a:t> как аутентифицированная сторона </a:t>
            </a:r>
            <a:r>
              <a:rPr lang="ru-RU" sz="2600" i="1" dirty="0">
                <a:solidFill>
                  <a:srgbClr val="FF0066"/>
                </a:solidFill>
              </a:rPr>
              <a:t>А</a:t>
            </a:r>
            <a:r>
              <a:rPr lang="ru-RU" sz="2600" dirty="0">
                <a:solidFill>
                  <a:srgbClr val="000099"/>
                </a:solidFill>
              </a:rPr>
              <a:t>.</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927100" y="762000"/>
            <a:ext cx="7993063" cy="11906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600" dirty="0">
                <a:solidFill>
                  <a:srgbClr val="000099"/>
                </a:solidFill>
              </a:rPr>
              <a:t>Возможные </a:t>
            </a:r>
            <a:r>
              <a:rPr lang="ru-RU" sz="2600" i="1" dirty="0">
                <a:solidFill>
                  <a:srgbClr val="FF0066"/>
                </a:solidFill>
              </a:rPr>
              <a:t>способы парирования атак</a:t>
            </a:r>
            <a:r>
              <a:rPr lang="ru-RU" sz="2600" dirty="0">
                <a:solidFill>
                  <a:srgbClr val="000099"/>
                </a:solidFill>
              </a:rPr>
              <a:t> такого типа требуют защиты от повторной передачи другой проверяющей стороне: </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29379" name="Text Box 3"/>
          <p:cNvSpPr txBox="1">
            <a:spLocks noChangeArrowheads="1"/>
          </p:cNvSpPr>
          <p:nvPr/>
        </p:nvSpPr>
        <p:spPr bwMode="auto">
          <a:xfrm>
            <a:off x="971550" y="2006600"/>
            <a:ext cx="7921625" cy="419100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8775" indent="-358775" algn="l">
              <a:lnSpc>
                <a:spcPct val="95000"/>
              </a:lnSpc>
              <a:spcBef>
                <a:spcPct val="5000"/>
              </a:spcBef>
              <a:buClr>
                <a:srgbClr val="FF0066"/>
              </a:buClr>
              <a:buSzPct val="80000"/>
              <a:buFont typeface="Wingdings" pitchFamily="2" charset="2"/>
              <a:buAutoNum type="alphaLcParenR"/>
            </a:pPr>
            <a:r>
              <a:rPr lang="ru-RU" sz="2400" dirty="0">
                <a:solidFill>
                  <a:srgbClr val="000099"/>
                </a:solidFill>
              </a:rPr>
              <a:t>сторона, которая начинает информационное взаимодействие, всегда должна быть претендентом;</a:t>
            </a:r>
          </a:p>
          <a:p>
            <a:pPr marL="358775" indent="-358775" algn="l">
              <a:lnSpc>
                <a:spcPct val="95000"/>
              </a:lnSpc>
              <a:spcBef>
                <a:spcPct val="5000"/>
              </a:spcBef>
              <a:buClr>
                <a:srgbClr val="FF0066"/>
              </a:buClr>
              <a:buSzPct val="80000"/>
              <a:buFont typeface="Wingdings" pitchFamily="2" charset="2"/>
              <a:buAutoNum type="alphaLcParenR"/>
            </a:pPr>
            <a:r>
              <a:rPr lang="ru-RU" sz="2400" dirty="0" smtClean="0">
                <a:solidFill>
                  <a:srgbClr val="000099"/>
                </a:solidFill>
              </a:rPr>
              <a:t>ВИАУ </a:t>
            </a:r>
            <a:r>
              <a:rPr lang="ru-RU" sz="2400" dirty="0">
                <a:solidFill>
                  <a:srgbClr val="000099"/>
                </a:solidFill>
              </a:rPr>
              <a:t>для обмена, сформированная претендентом, когда он выступает в роли инициатора процедуры аутентификации, должна отличаться от той, которую он предоставляет, выступая в роли отвечающей стороны на инициативный запрос процедуры аутентификации от проверяющей стороны. Такое отличие позволяет проверяющей стороне выявить описанный перехват.</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Box 2"/>
          <p:cNvSpPr txBox="1">
            <a:spLocks noChangeArrowheads="1"/>
          </p:cNvSpPr>
          <p:nvPr/>
        </p:nvSpPr>
        <p:spPr bwMode="auto">
          <a:xfrm>
            <a:off x="927100" y="1206500"/>
            <a:ext cx="7993063" cy="50783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000" dirty="0">
                <a:solidFill>
                  <a:srgbClr val="000099"/>
                </a:solidFill>
              </a:rPr>
              <a:t>К одному из типов атак относится атака, при реализации которой </a:t>
            </a:r>
            <a:r>
              <a:rPr lang="ru-RU" sz="3000" i="1" dirty="0">
                <a:solidFill>
                  <a:srgbClr val="FF0066"/>
                </a:solidFill>
              </a:rPr>
              <a:t>нарушитель располагается в середине соединения</a:t>
            </a:r>
            <a:r>
              <a:rPr lang="ru-RU" sz="3000" dirty="0">
                <a:solidFill>
                  <a:srgbClr val="000099"/>
                </a:solidFill>
              </a:rPr>
              <a:t>, обеспечивающего аутентификационный обмен, перехватывает </a:t>
            </a:r>
            <a:r>
              <a:rPr lang="ru-RU" sz="3000" dirty="0" smtClean="0">
                <a:solidFill>
                  <a:srgbClr val="000099"/>
                </a:solidFill>
              </a:rPr>
              <a:t>ВИАУ </a:t>
            </a:r>
            <a:r>
              <a:rPr lang="ru-RU" sz="3000" dirty="0">
                <a:solidFill>
                  <a:srgbClr val="000099"/>
                </a:solidFill>
              </a:rPr>
              <a:t>и ретранслирует её, выступая в роли претендента</a:t>
            </a:r>
            <a:r>
              <a:rPr lang="ru-RU" sz="3000" dirty="0" smtClean="0">
                <a:solidFill>
                  <a:srgbClr val="000099"/>
                </a:solidFill>
              </a:rPr>
              <a:t>. </a:t>
            </a:r>
            <a:r>
              <a:rPr lang="ru-RU" sz="3000" i="1" dirty="0" smtClean="0">
                <a:solidFill>
                  <a:srgbClr val="FF0066"/>
                </a:solidFill>
              </a:rPr>
              <a:t>Основной </a:t>
            </a:r>
            <a:r>
              <a:rPr lang="ru-RU" sz="3000" i="1" dirty="0">
                <a:solidFill>
                  <a:srgbClr val="FF0066"/>
                </a:solidFill>
              </a:rPr>
              <a:t>способ парирования атаки</a:t>
            </a:r>
            <a:r>
              <a:rPr lang="ru-RU" sz="3000" dirty="0">
                <a:solidFill>
                  <a:srgbClr val="000099"/>
                </a:solidFill>
              </a:rPr>
              <a:t> такого типа требует использования дополнительной службы (</a:t>
            </a:r>
            <a:r>
              <a:rPr lang="ru-RU" sz="3000" dirty="0" smtClean="0">
                <a:solidFill>
                  <a:srgbClr val="000099"/>
                </a:solidFill>
              </a:rPr>
              <a:t>СЛЦЛ </a:t>
            </a:r>
            <a:r>
              <a:rPr lang="ru-RU" sz="3000" dirty="0">
                <a:solidFill>
                  <a:srgbClr val="000099"/>
                </a:solidFill>
              </a:rPr>
              <a:t>или </a:t>
            </a:r>
            <a:r>
              <a:rPr lang="ru-RU" sz="3000" dirty="0" smtClean="0">
                <a:solidFill>
                  <a:srgbClr val="000099"/>
                </a:solidFill>
              </a:rPr>
              <a:t>СЛКН).</a:t>
            </a:r>
            <a:endParaRPr lang="ru-RU" sz="3000" dirty="0">
              <a:solidFill>
                <a:srgbClr val="000099"/>
              </a:solidFill>
            </a:endParaRPr>
          </a:p>
        </p:txBody>
      </p:sp>
      <p:sp>
        <p:nvSpPr>
          <p:cNvPr id="235523" name="Rectangle 3"/>
          <p:cNvSpPr>
            <a:spLocks noChangeArrowheads="1"/>
          </p:cNvSpPr>
          <p:nvPr/>
        </p:nvSpPr>
        <p:spPr bwMode="auto">
          <a:xfrm>
            <a:off x="792163" y="673100"/>
            <a:ext cx="8351837" cy="363538"/>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85000"/>
              </a:lnSpc>
              <a:spcBef>
                <a:spcPct val="10000"/>
              </a:spcBef>
              <a:buClr>
                <a:srgbClr val="FFFF00"/>
              </a:buClr>
              <a:buSzPct val="80000"/>
              <a:buFont typeface="Wingdings" pitchFamily="2" charset="2"/>
              <a:buNone/>
            </a:pPr>
            <a:r>
              <a:rPr lang="ru-RU" b="1" i="1" dirty="0" smtClean="0">
                <a:solidFill>
                  <a:srgbClr val="FF3300"/>
                </a:solidFill>
                <a:latin typeface="Arial" charset="0"/>
              </a:rPr>
              <a:t>9.</a:t>
            </a:r>
            <a:r>
              <a:rPr lang="en-US" b="1" i="1" dirty="0" smtClean="0">
                <a:solidFill>
                  <a:srgbClr val="FF3300"/>
                </a:solidFill>
                <a:latin typeface="Arial" charset="0"/>
              </a:rPr>
              <a:t>4.</a:t>
            </a:r>
            <a:r>
              <a:rPr lang="ru-RU" b="1" i="1" dirty="0">
                <a:solidFill>
                  <a:srgbClr val="FF3300"/>
                </a:solidFill>
                <a:latin typeface="Arial" charset="0"/>
              </a:rPr>
              <a:t>2. Адаптивные («изощрённые») атаки</a:t>
            </a:r>
            <a:endParaRPr lang="en-GB"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ext Box 2"/>
          <p:cNvSpPr txBox="1">
            <a:spLocks noChangeArrowheads="1"/>
          </p:cNvSpPr>
          <p:nvPr/>
        </p:nvSpPr>
        <p:spPr bwMode="auto">
          <a:xfrm>
            <a:off x="927100" y="762000"/>
            <a:ext cx="7993063" cy="553997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pPr>
            <a:r>
              <a:rPr lang="ru-RU" sz="3000" i="1" dirty="0" smtClean="0">
                <a:solidFill>
                  <a:srgbClr val="FF0066"/>
                </a:solidFill>
              </a:rPr>
              <a:t>ВИАУ </a:t>
            </a:r>
            <a:r>
              <a:rPr lang="ru-RU" sz="3000" i="1" dirty="0">
                <a:solidFill>
                  <a:srgbClr val="FF0066"/>
                </a:solidFill>
              </a:rPr>
              <a:t>для обмена объединяется с некоторой другой информацией, которая позволяет претенденту и проверяющей стороне сформировать ключ</a:t>
            </a:r>
            <a:r>
              <a:rPr lang="ru-RU" sz="3000" dirty="0">
                <a:solidFill>
                  <a:srgbClr val="000099"/>
                </a:solidFill>
              </a:rPr>
              <a:t>, делая их, таким образом, легитимными участниками аутентификационного обмена. Затем сформированный ключ может использоваться как ключ для обеспечения целостности на основе криптоалгоритма или для обеспечения конфиденциальности.</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ext Box 2"/>
          <p:cNvSpPr txBox="1">
            <a:spLocks noChangeArrowheads="1"/>
          </p:cNvSpPr>
          <p:nvPr/>
        </p:nvSpPr>
        <p:spPr bwMode="auto">
          <a:xfrm>
            <a:off x="927100" y="850900"/>
            <a:ext cx="7993063" cy="538609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pPr>
            <a:r>
              <a:rPr lang="ru-RU" sz="2600" dirty="0">
                <a:solidFill>
                  <a:srgbClr val="000099"/>
                </a:solidFill>
              </a:rPr>
              <a:t>Другим заслуживающим внимание способом парирования атак такого типа является способ, при котором сеть передачи данных не является объектом для внутреннего перехвата, то есть такая сеть всегда доставляет циркулирующие в ней данные корректно в соответствие с указанными адресами. В такой ситуации </a:t>
            </a:r>
            <a:r>
              <a:rPr lang="ru-RU" sz="2600" i="1" dirty="0">
                <a:solidFill>
                  <a:srgbClr val="FF0066"/>
                </a:solidFill>
              </a:rPr>
              <a:t>атака может быть парирована на основе использования сетевых адресов</a:t>
            </a:r>
            <a:r>
              <a:rPr lang="ru-RU" sz="2600" dirty="0">
                <a:solidFill>
                  <a:srgbClr val="000099"/>
                </a:solidFill>
              </a:rPr>
              <a:t>, которые будут использоваться службой (средством) формирования как входные данные. При таком подходе </a:t>
            </a:r>
            <a:r>
              <a:rPr lang="ru-RU" sz="2600" dirty="0" smtClean="0">
                <a:solidFill>
                  <a:srgbClr val="000099"/>
                </a:solidFill>
              </a:rPr>
              <a:t>ВИАУ </a:t>
            </a:r>
            <a:r>
              <a:rPr lang="ru-RU" sz="2600" dirty="0">
                <a:solidFill>
                  <a:srgbClr val="000099"/>
                </a:solidFill>
              </a:rPr>
              <a:t>для обмена будет зависеть от сетевого адреса.</a:t>
            </a:r>
          </a:p>
        </p:txBody>
      </p:sp>
      <p:sp>
        <p:nvSpPr>
          <p:cNvPr id="86022" name="Rectangle 6"/>
          <p:cNvSpPr>
            <a:spLocks noChangeArrowheads="1"/>
          </p:cNvSpPr>
          <p:nvPr/>
        </p:nvSpPr>
        <p:spPr bwMode="auto">
          <a:xfrm>
            <a:off x="755650" y="120650"/>
            <a:ext cx="8388350" cy="307777"/>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ts val="24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6" name="Rectangle 6"/>
          <p:cNvSpPr>
            <a:spLocks noChangeArrowheads="1"/>
          </p:cNvSpPr>
          <p:nvPr/>
        </p:nvSpPr>
        <p:spPr bwMode="auto">
          <a:xfrm>
            <a:off x="755650" y="120650"/>
            <a:ext cx="8388350" cy="27463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graphicFrame>
        <p:nvGraphicFramePr>
          <p:cNvPr id="157790" name="Group 1118"/>
          <p:cNvGraphicFramePr>
            <a:graphicFrameLocks noGrp="1"/>
          </p:cNvGraphicFramePr>
          <p:nvPr/>
        </p:nvGraphicFramePr>
        <p:xfrm>
          <a:off x="971550" y="1268413"/>
          <a:ext cx="7921625" cy="5045430"/>
        </p:xfrm>
        <a:graphic>
          <a:graphicData uri="http://schemas.openxmlformats.org/drawingml/2006/table">
            <a:tbl>
              <a:tblPr/>
              <a:tblGrid>
                <a:gridCol w="30607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630238">
                  <a:extLst>
                    <a:ext uri="{9D8B030D-6E8A-4147-A177-3AD203B41FA5}">
                      <a16:colId xmlns:a16="http://schemas.microsoft.com/office/drawing/2014/main" val="20002"/>
                    </a:ext>
                  </a:extLst>
                </a:gridCol>
                <a:gridCol w="630237">
                  <a:extLst>
                    <a:ext uri="{9D8B030D-6E8A-4147-A177-3AD203B41FA5}">
                      <a16:colId xmlns:a16="http://schemas.microsoft.com/office/drawing/2014/main" val="20003"/>
                    </a:ext>
                  </a:extLst>
                </a:gridCol>
                <a:gridCol w="630238">
                  <a:extLst>
                    <a:ext uri="{9D8B030D-6E8A-4147-A177-3AD203B41FA5}">
                      <a16:colId xmlns:a16="http://schemas.microsoft.com/office/drawing/2014/main" val="20004"/>
                    </a:ext>
                  </a:extLst>
                </a:gridCol>
                <a:gridCol w="630237">
                  <a:extLst>
                    <a:ext uri="{9D8B030D-6E8A-4147-A177-3AD203B41FA5}">
                      <a16:colId xmlns:a16="http://schemas.microsoft.com/office/drawing/2014/main" val="20005"/>
                    </a:ext>
                  </a:extLst>
                </a:gridCol>
                <a:gridCol w="584200">
                  <a:extLst>
                    <a:ext uri="{9D8B030D-6E8A-4147-A177-3AD203B41FA5}">
                      <a16:colId xmlns:a16="http://schemas.microsoft.com/office/drawing/2014/main" val="20006"/>
                    </a:ext>
                  </a:extLst>
                </a:gridCol>
                <a:gridCol w="46038">
                  <a:extLst>
                    <a:ext uri="{9D8B030D-6E8A-4147-A177-3AD203B41FA5}">
                      <a16:colId xmlns:a16="http://schemas.microsoft.com/office/drawing/2014/main" val="20007"/>
                    </a:ext>
                  </a:extLst>
                </a:gridCol>
                <a:gridCol w="539750">
                  <a:extLst>
                    <a:ext uri="{9D8B030D-6E8A-4147-A177-3AD203B41FA5}">
                      <a16:colId xmlns:a16="http://schemas.microsoft.com/office/drawing/2014/main" val="20008"/>
                    </a:ext>
                  </a:extLst>
                </a:gridCol>
                <a:gridCol w="585787">
                  <a:extLst>
                    <a:ext uri="{9D8B030D-6E8A-4147-A177-3AD203B41FA5}">
                      <a16:colId xmlns:a16="http://schemas.microsoft.com/office/drawing/2014/main" val="20009"/>
                    </a:ext>
                  </a:extLst>
                </a:gridCol>
              </a:tblGrid>
              <a:tr h="712788">
                <a:tc>
                  <a:txBody>
                    <a:bodyPr/>
                    <a:lstStyle/>
                    <a:p>
                      <a:pPr marL="0" marR="0" lvl="0" indent="0" algn="ctr" defTabSz="914400" rtl="0" eaLnBrk="0" fontAlgn="base" latinLnBrk="0" hangingPunct="0">
                        <a:lnSpc>
                          <a:spcPct val="100000"/>
                        </a:lnSpc>
                        <a:spcBef>
                          <a:spcPct val="20000"/>
                        </a:spcBef>
                        <a:spcAft>
                          <a:spcPct val="0"/>
                        </a:spcAft>
                        <a:buClr>
                          <a:srgbClr val="FFFF00"/>
                        </a:buClr>
                        <a:buSzPct val="80000"/>
                        <a:buFont typeface="Wingdings" pitchFamily="2" charset="2"/>
                        <a:buNone/>
                        <a:tabLst/>
                      </a:pPr>
                      <a:r>
                        <a:rPr kumimoji="0" lang="ru-RU" sz="2800" b="0" i="0" u="none" strike="noStrike" cap="none" normalizeH="0" baseline="0" smtClean="0">
                          <a:ln>
                            <a:noFill/>
                          </a:ln>
                          <a:solidFill>
                            <a:srgbClr val="CC0000"/>
                          </a:solidFill>
                          <a:effectLst>
                            <a:outerShdw blurRad="38100" dist="38100" dir="2700000" algn="tl">
                              <a:srgbClr val="000000"/>
                            </a:outerShdw>
                          </a:effectLst>
                          <a:latin typeface="Arial" charset="0"/>
                        </a:rPr>
                        <a:t>Класс/подкласс</a:t>
                      </a:r>
                    </a:p>
                  </a:txBody>
                  <a:tcPr marL="0" marR="0" marT="0" marB="0" anchor="ctr" anchorCtr="1" horzOverflow="overflow">
                    <a:lnL w="381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l" defTabSz="914400" rtl="0" eaLnBrk="0" fontAlgn="base" latinLnBrk="0" hangingPunct="0">
                        <a:lnSpc>
                          <a:spcPct val="100000"/>
                        </a:lnSpc>
                        <a:spcBef>
                          <a:spcPct val="20000"/>
                        </a:spcBef>
                        <a:spcAft>
                          <a:spcPct val="0"/>
                        </a:spcAft>
                        <a:buClr>
                          <a:srgbClr val="FFFF00"/>
                        </a:buClr>
                        <a:buSzPct val="80000"/>
                        <a:buFont typeface="Wingdings" pitchFamily="2" charset="2"/>
                        <a:buNone/>
                        <a:tabLst/>
                      </a:pPr>
                      <a:r>
                        <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rPr>
                        <a:t>0</a:t>
                      </a:r>
                    </a:p>
                  </a:txBody>
                  <a:tcPr marL="0" marR="0" marT="0" marB="0" anchor="ctr" anchorCtr="1" horzOverflow="overflow">
                    <a:lnL w="381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l" defTabSz="914400" rtl="0" eaLnBrk="0" fontAlgn="base" latinLnBrk="0" hangingPunct="0">
                        <a:lnSpc>
                          <a:spcPct val="100000"/>
                        </a:lnSpc>
                        <a:spcBef>
                          <a:spcPct val="20000"/>
                        </a:spcBef>
                        <a:spcAft>
                          <a:spcPct val="0"/>
                        </a:spcAft>
                        <a:buClr>
                          <a:srgbClr val="FFFF00"/>
                        </a:buClr>
                        <a:buSzPct val="80000"/>
                        <a:buFont typeface="Wingdings" pitchFamily="2" charset="2"/>
                        <a:buNone/>
                        <a:tabLst/>
                      </a:pPr>
                      <a:r>
                        <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rPr>
                        <a:t>1</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l" defTabSz="914400" rtl="0" eaLnBrk="0" fontAlgn="base" latinLnBrk="0" hangingPunct="0">
                        <a:lnSpc>
                          <a:spcPct val="100000"/>
                        </a:lnSpc>
                        <a:spcBef>
                          <a:spcPct val="20000"/>
                        </a:spcBef>
                        <a:spcAft>
                          <a:spcPct val="0"/>
                        </a:spcAft>
                        <a:buClr>
                          <a:srgbClr val="FFFF00"/>
                        </a:buClr>
                        <a:buSzPct val="80000"/>
                        <a:buFont typeface="Wingdings" pitchFamily="2" charset="2"/>
                        <a:buNone/>
                        <a:tabLst/>
                      </a:pPr>
                      <a:r>
                        <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rPr>
                        <a:t>2</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l" defTabSz="914400" rtl="0" eaLnBrk="0" fontAlgn="base" latinLnBrk="0" hangingPunct="0">
                        <a:lnSpc>
                          <a:spcPct val="100000"/>
                        </a:lnSpc>
                        <a:spcBef>
                          <a:spcPct val="20000"/>
                        </a:spcBef>
                        <a:spcAft>
                          <a:spcPct val="0"/>
                        </a:spcAft>
                        <a:buClr>
                          <a:srgbClr val="FFFF00"/>
                        </a:buClr>
                        <a:buSzPct val="80000"/>
                        <a:buFont typeface="Wingdings" pitchFamily="2" charset="2"/>
                        <a:buNone/>
                        <a:tabLst/>
                      </a:pPr>
                      <a:r>
                        <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rPr>
                        <a:t>3</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l" defTabSz="914400" rtl="0" eaLnBrk="0" fontAlgn="base" latinLnBrk="0" hangingPunct="0">
                        <a:lnSpc>
                          <a:spcPct val="100000"/>
                        </a:lnSpc>
                        <a:spcBef>
                          <a:spcPct val="20000"/>
                        </a:spcBef>
                        <a:spcAft>
                          <a:spcPct val="0"/>
                        </a:spcAft>
                        <a:buClr>
                          <a:srgbClr val="FFFF00"/>
                        </a:buClr>
                        <a:buSzPct val="80000"/>
                        <a:buFont typeface="Wingdings" pitchFamily="2" charset="2"/>
                        <a:buNone/>
                        <a:tabLst/>
                      </a:pPr>
                      <a:r>
                        <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rPr>
                        <a:t>4</a:t>
                      </a:r>
                      <a:r>
                        <a:rPr kumimoji="0" lang="en-US" sz="2400" b="0" i="1" u="none" strike="noStrike" cap="none" normalizeH="0" baseline="0" smtClean="0">
                          <a:ln>
                            <a:noFill/>
                          </a:ln>
                          <a:solidFill>
                            <a:srgbClr val="CC0000"/>
                          </a:solidFill>
                          <a:effectLst>
                            <a:outerShdw blurRad="38100" dist="38100" dir="2700000" algn="tl">
                              <a:srgbClr val="000000"/>
                            </a:outerShdw>
                          </a:effectLst>
                          <a:latin typeface="Arial" charset="0"/>
                        </a:rPr>
                        <a:t>a</a:t>
                      </a:r>
                      <a:endPar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endParaRP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gridSpan="2">
                  <a:txBody>
                    <a:bodyPr/>
                    <a:lstStyle/>
                    <a:p>
                      <a:pPr marL="0" marR="0" lvl="0" indent="0" algn="l" defTabSz="914400" rtl="0" eaLnBrk="0" fontAlgn="base" latinLnBrk="0" hangingPunct="0">
                        <a:lnSpc>
                          <a:spcPct val="100000"/>
                        </a:lnSpc>
                        <a:spcBef>
                          <a:spcPct val="20000"/>
                        </a:spcBef>
                        <a:spcAft>
                          <a:spcPct val="0"/>
                        </a:spcAft>
                        <a:buClr>
                          <a:srgbClr val="FFFF00"/>
                        </a:buClr>
                        <a:buSzPct val="80000"/>
                        <a:buFont typeface="Wingdings" pitchFamily="2" charset="2"/>
                        <a:buNone/>
                        <a:tabLst/>
                      </a:pPr>
                      <a:r>
                        <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rPr>
                        <a:t>4</a:t>
                      </a:r>
                      <a:r>
                        <a:rPr kumimoji="0" lang="en-US" sz="2400" b="0" i="1" u="none" strike="noStrike" cap="none" normalizeH="0" baseline="0" smtClean="0">
                          <a:ln>
                            <a:noFill/>
                          </a:ln>
                          <a:solidFill>
                            <a:srgbClr val="CC0000"/>
                          </a:solidFill>
                          <a:effectLst>
                            <a:outerShdw blurRad="38100" dist="38100" dir="2700000" algn="tl">
                              <a:srgbClr val="000000"/>
                            </a:outerShdw>
                          </a:effectLst>
                          <a:latin typeface="Arial" charset="0"/>
                        </a:rPr>
                        <a:t>b</a:t>
                      </a:r>
                      <a:endPar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endParaRP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hMerge="1">
                  <a:txBody>
                    <a:bodyPr/>
                    <a:lstStyle/>
                    <a:p>
                      <a:endParaRPr lang="ru-RU"/>
                    </a:p>
                  </a:txBody>
                  <a:tcPr/>
                </a:tc>
                <a:tc>
                  <a:txBody>
                    <a:bodyPr/>
                    <a:lstStyle/>
                    <a:p>
                      <a:pPr marL="0" marR="0" lvl="0" indent="0" algn="l" defTabSz="914400" rtl="0" eaLnBrk="0" fontAlgn="base" latinLnBrk="0" hangingPunct="0">
                        <a:lnSpc>
                          <a:spcPct val="100000"/>
                        </a:lnSpc>
                        <a:spcBef>
                          <a:spcPct val="20000"/>
                        </a:spcBef>
                        <a:spcAft>
                          <a:spcPct val="0"/>
                        </a:spcAft>
                        <a:buClr>
                          <a:srgbClr val="FFFF00"/>
                        </a:buClr>
                        <a:buSzPct val="80000"/>
                        <a:buFont typeface="Wingdings" pitchFamily="2" charset="2"/>
                        <a:buNone/>
                        <a:tabLst/>
                      </a:pPr>
                      <a:r>
                        <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rPr>
                        <a:t>4</a:t>
                      </a:r>
                      <a:r>
                        <a:rPr kumimoji="0" lang="en-US" sz="2400" b="0" i="1" u="none" strike="noStrike" cap="none" normalizeH="0" baseline="0" smtClean="0">
                          <a:ln>
                            <a:noFill/>
                          </a:ln>
                          <a:solidFill>
                            <a:srgbClr val="CC0000"/>
                          </a:solidFill>
                          <a:effectLst>
                            <a:outerShdw blurRad="38100" dist="38100" dir="2700000" algn="tl">
                              <a:srgbClr val="000000"/>
                            </a:outerShdw>
                          </a:effectLst>
                          <a:latin typeface="Arial" charset="0"/>
                        </a:rPr>
                        <a:t>c</a:t>
                      </a:r>
                      <a:endPar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endParaRP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l" defTabSz="914400" rtl="0" eaLnBrk="0" fontAlgn="base" latinLnBrk="0" hangingPunct="0">
                        <a:lnSpc>
                          <a:spcPct val="100000"/>
                        </a:lnSpc>
                        <a:spcBef>
                          <a:spcPct val="20000"/>
                        </a:spcBef>
                        <a:spcAft>
                          <a:spcPct val="0"/>
                        </a:spcAft>
                        <a:buClr>
                          <a:srgbClr val="FFFF00"/>
                        </a:buClr>
                        <a:buSzPct val="80000"/>
                        <a:buFont typeface="Wingdings" pitchFamily="2" charset="2"/>
                        <a:buNone/>
                        <a:tabLst/>
                      </a:pPr>
                      <a:r>
                        <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rPr>
                        <a:t>4</a:t>
                      </a:r>
                      <a:r>
                        <a:rPr kumimoji="0" lang="en-US" sz="2400" b="0" i="1" u="none" strike="noStrike" cap="none" normalizeH="0" baseline="0" smtClean="0">
                          <a:ln>
                            <a:noFill/>
                          </a:ln>
                          <a:solidFill>
                            <a:srgbClr val="CC0000"/>
                          </a:solidFill>
                          <a:effectLst>
                            <a:outerShdw blurRad="38100" dist="38100" dir="2700000" algn="tl">
                              <a:srgbClr val="000000"/>
                            </a:outerShdw>
                          </a:effectLst>
                          <a:latin typeface="Arial" charset="0"/>
                        </a:rPr>
                        <a:t>d</a:t>
                      </a:r>
                      <a:endParaRPr kumimoji="0" lang="ru-RU" sz="2400" b="0" i="1" u="none" strike="noStrike" cap="none" normalizeH="0" baseline="0" smtClean="0">
                        <a:ln>
                          <a:noFill/>
                        </a:ln>
                        <a:solidFill>
                          <a:srgbClr val="CC0000"/>
                        </a:solidFill>
                        <a:effectLst>
                          <a:outerShdw blurRad="38100" dist="38100" dir="2700000" algn="tl">
                            <a:srgbClr val="000000"/>
                          </a:outerShdw>
                        </a:effectLst>
                        <a:latin typeface="Arial" charset="0"/>
                      </a:endParaRPr>
                    </a:p>
                  </a:txBody>
                  <a:tcPr marL="0" marR="0" marT="0" marB="0" anchor="ctr" anchorCtr="1" horzOverflow="overflow">
                    <a:lnL w="127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E2DDEF"/>
                    </a:solidFill>
                  </a:tcPr>
                </a:tc>
                <a:extLst>
                  <a:ext uri="{0D108BD9-81ED-4DB2-BD59-A6C34878D82A}">
                    <a16:rowId xmlns:a16="http://schemas.microsoft.com/office/drawing/2014/main" val="10000"/>
                  </a:ext>
                </a:extLst>
              </a:tr>
              <a:tr h="714375">
                <a:tc gridSpan="10">
                  <a:txBody>
                    <a:bodyPr/>
                    <a:lstStyle/>
                    <a:p>
                      <a:pPr marL="0" marR="0" lvl="0" indent="0" algn="l" defTabSz="914400" rtl="0" eaLnBrk="0" fontAlgn="base" latinLnBrk="0" hangingPunct="0">
                        <a:lnSpc>
                          <a:spcPct val="100000"/>
                        </a:lnSpc>
                        <a:spcBef>
                          <a:spcPct val="20000"/>
                        </a:spcBef>
                        <a:spcAft>
                          <a:spcPct val="0"/>
                        </a:spcAft>
                        <a:buClr>
                          <a:srgbClr val="FFFF00"/>
                        </a:buClr>
                        <a:buSzPct val="80000"/>
                        <a:buFont typeface="Wingdings" pitchFamily="2" charset="2"/>
                        <a:buNone/>
                        <a:tabLst/>
                      </a:pPr>
                      <a:r>
                        <a:rPr kumimoji="0" lang="ru-RU" sz="2800" b="0" i="1" u="none" strike="noStrike" cap="none" normalizeH="0" baseline="0" smtClean="0">
                          <a:ln>
                            <a:noFill/>
                          </a:ln>
                          <a:solidFill>
                            <a:srgbClr val="FF3300"/>
                          </a:solidFill>
                          <a:effectLst>
                            <a:outerShdw blurRad="38100" dist="38100" dir="2700000" algn="tl">
                              <a:srgbClr val="000000"/>
                            </a:outerShdw>
                          </a:effectLst>
                          <a:latin typeface="Arial" charset="0"/>
                        </a:rPr>
                        <a:t>Уязвимости</a:t>
                      </a:r>
                    </a:p>
                  </a:txBody>
                  <a:tcPr marL="0" marR="0" marT="0" marB="0" anchor="ctr" anchorCtr="1" horzOverflow="overflow">
                    <a:lnL w="381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FFCCCC"/>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1"/>
                  </a:ext>
                </a:extLst>
              </a:tr>
              <a:tr h="712788">
                <a:tc>
                  <a:txBody>
                    <a:bodyPr/>
                    <a:lstStyle/>
                    <a:p>
                      <a:pPr marL="0" marR="0" lvl="0" indent="0" algn="l" defTabSz="914400" rtl="0" eaLnBrk="0" fontAlgn="base" latinLnBrk="0" hangingPunct="0">
                        <a:lnSpc>
                          <a:spcPct val="100000"/>
                        </a:lnSpc>
                        <a:spcBef>
                          <a:spcPct val="20000"/>
                        </a:spcBef>
                        <a:spcAft>
                          <a:spcPct val="0"/>
                        </a:spcAft>
                        <a:buClr>
                          <a:srgbClr val="FFFF00"/>
                        </a:buClr>
                        <a:buSzPct val="80000"/>
                        <a:buFont typeface="Wingdings" pitchFamily="2" charset="2"/>
                        <a:buNone/>
                        <a:tabLst/>
                      </a:pPr>
                      <a:r>
                        <a:rPr kumimoji="0" lang="ru-RU" sz="2000" b="0" i="0" u="none" strike="noStrike" cap="none" normalizeH="0" baseline="0" smtClean="0">
                          <a:ln>
                            <a:noFill/>
                          </a:ln>
                          <a:solidFill>
                            <a:srgbClr val="CC0000"/>
                          </a:solidFill>
                          <a:effectLst>
                            <a:outerShdw blurRad="38100" dist="38100" dir="2700000" algn="tl">
                              <a:srgbClr val="000000"/>
                            </a:outerShdw>
                          </a:effectLst>
                          <a:latin typeface="Arial" charset="0"/>
                        </a:rPr>
                        <a:t>Вскрытие  (раскрытие)</a:t>
                      </a:r>
                    </a:p>
                  </a:txBody>
                  <a:tcPr marL="36000" marR="36000" marT="36000" marB="36000" anchor="ctr" horzOverflow="overflow">
                    <a:lnL w="381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да</a:t>
                      </a:r>
                    </a:p>
                  </a:txBody>
                  <a:tcPr marL="0" marR="0" marT="0" marB="0" anchor="ctr" anchorCtr="1" horzOverflow="overflow">
                    <a:lnL w="381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CCFFFF"/>
                    </a:solidFill>
                  </a:tcPr>
                </a:tc>
                <a:tc gridSpan="2">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CCFFFF"/>
                    </a:solidFill>
                  </a:tcPr>
                </a:tc>
                <a:tc hMerge="1">
                  <a:txBody>
                    <a:bodyPr/>
                    <a:lstStyle/>
                    <a:p>
                      <a:endParaRPr lang="ru-RU"/>
                    </a:p>
                  </a:txBody>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381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714375">
                <a:tc>
                  <a:txBody>
                    <a:bodyPr/>
                    <a:lstStyle/>
                    <a:p>
                      <a:pPr marL="0" marR="0" lvl="0" indent="0" algn="l" defTabSz="914400" rtl="0" eaLnBrk="0" fontAlgn="base" latinLnBrk="0" hangingPunct="0">
                        <a:lnSpc>
                          <a:spcPct val="8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smtClean="0">
                          <a:ln>
                            <a:noFill/>
                          </a:ln>
                          <a:solidFill>
                            <a:srgbClr val="CC0000"/>
                          </a:solidFill>
                          <a:effectLst>
                            <a:outerShdw blurRad="38100" dist="38100" dir="2700000" algn="tl">
                              <a:srgbClr val="000000"/>
                            </a:outerShdw>
                          </a:effectLst>
                          <a:latin typeface="Arial" charset="0"/>
                        </a:rPr>
                        <a:t>«Повторная передача» от различных проверяющих сторон</a:t>
                      </a:r>
                      <a:endParaRPr kumimoji="0" lang="ru-RU" sz="2800" b="0" i="0" u="none" strike="noStrike" cap="none" normalizeH="0" baseline="0" smtClean="0">
                        <a:ln>
                          <a:noFill/>
                        </a:ln>
                        <a:solidFill>
                          <a:srgbClr val="CC0000"/>
                        </a:solidFill>
                        <a:effectLst>
                          <a:outerShdw blurRad="38100" dist="38100" dir="2700000" algn="tl">
                            <a:srgbClr val="000000"/>
                          </a:outerShdw>
                        </a:effectLst>
                        <a:latin typeface="Arial" charset="0"/>
                      </a:endParaRPr>
                    </a:p>
                  </a:txBody>
                  <a:tcPr marL="36000" marR="36000" marT="36000" marB="36000" anchor="ctr" horzOverflow="overflow">
                    <a:lnL w="381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FF9F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да</a:t>
                      </a:r>
                    </a:p>
                  </a:txBody>
                  <a:tcPr marL="0" marR="0" marT="0" marB="0" anchor="ctr" anchorCtr="1" horzOverflow="overflow">
                    <a:lnL w="381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FF9F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да</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FF9F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FF9F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да</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FF9F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FF9F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FF9FF"/>
                    </a:solidFill>
                  </a:tcPr>
                </a:tc>
                <a:tc gridSpan="2">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FF9FF"/>
                    </a:solidFill>
                  </a:tcPr>
                </a:tc>
                <a:tc hMerge="1">
                  <a:txBody>
                    <a:bodyPr/>
                    <a:lstStyle/>
                    <a:p>
                      <a:endParaRPr lang="ru-RU"/>
                    </a:p>
                  </a:txBody>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FF9FF"/>
                    </a:solidFill>
                  </a:tcPr>
                </a:tc>
                <a:extLst>
                  <a:ext uri="{0D108BD9-81ED-4DB2-BD59-A6C34878D82A}">
                    <a16:rowId xmlns:a16="http://schemas.microsoft.com/office/drawing/2014/main" val="10003"/>
                  </a:ext>
                </a:extLst>
              </a:tr>
              <a:tr h="712788">
                <a:tc>
                  <a:txBody>
                    <a:bodyPr/>
                    <a:lstStyle/>
                    <a:p>
                      <a:pPr marL="0" marR="0" lvl="0" indent="0" algn="l" defTabSz="914400" rtl="0" eaLnBrk="0" fontAlgn="base" latinLnBrk="0" hangingPunct="0">
                        <a:lnSpc>
                          <a:spcPct val="8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smtClean="0">
                          <a:ln>
                            <a:noFill/>
                          </a:ln>
                          <a:solidFill>
                            <a:srgbClr val="CC0000"/>
                          </a:solidFill>
                          <a:effectLst>
                            <a:outerShdw blurRad="38100" dist="38100" dir="2700000" algn="tl">
                              <a:srgbClr val="000000"/>
                            </a:outerShdw>
                          </a:effectLst>
                          <a:latin typeface="Arial" charset="0"/>
                        </a:rPr>
                        <a:t>«Повторная передача» от одной и той же проверяющей стороны</a:t>
                      </a:r>
                    </a:p>
                  </a:txBody>
                  <a:tcPr marL="36000" marR="36000" marT="36000" marB="36000" anchor="ctr" horzOverflow="overflow">
                    <a:lnL w="381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да</a:t>
                      </a:r>
                    </a:p>
                  </a:txBody>
                  <a:tcPr marL="0" marR="0" marT="0" marB="0" anchor="ctr" anchorCtr="1" horzOverflow="overflow">
                    <a:lnL w="381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да</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да</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да</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gridSpan="2">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2DDEF"/>
                    </a:solidFill>
                  </a:tcPr>
                </a:tc>
                <a:tc hMerge="1">
                  <a:txBody>
                    <a:bodyPr/>
                    <a:lstStyle/>
                    <a:p>
                      <a:endParaRPr lang="ru-RU"/>
                    </a:p>
                  </a:txBody>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E2DDEF"/>
                    </a:solidFill>
                  </a:tcPr>
                </a:tc>
                <a:extLst>
                  <a:ext uri="{0D108BD9-81ED-4DB2-BD59-A6C34878D82A}">
                    <a16:rowId xmlns:a16="http://schemas.microsoft.com/office/drawing/2014/main" val="10004"/>
                  </a:ext>
                </a:extLst>
              </a:tr>
              <a:tr h="714375">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smtClean="0">
                          <a:ln>
                            <a:noFill/>
                          </a:ln>
                          <a:solidFill>
                            <a:srgbClr val="CC0000"/>
                          </a:solidFill>
                          <a:effectLst>
                            <a:outerShdw blurRad="38100" dist="38100" dir="2700000" algn="tl">
                              <a:srgbClr val="000000"/>
                            </a:outerShdw>
                          </a:effectLst>
                          <a:latin typeface="Arial" charset="0"/>
                        </a:rPr>
                        <a:t>«Подмена», инициируемая нарушителем</a:t>
                      </a:r>
                    </a:p>
                  </a:txBody>
                  <a:tcPr marL="36000" marR="36000" marT="36000" marB="36000" anchor="ctr" horzOverflow="overflow">
                    <a:lnL w="381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FECEE6"/>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381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FECEE6"/>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FECEE6"/>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FECEE6"/>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FECEE6"/>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FECEE6"/>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FECEE6"/>
                    </a:solidFill>
                  </a:tcPr>
                </a:tc>
                <a:tc gridSpan="2">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FECEE6"/>
                    </a:solidFill>
                  </a:tcPr>
                </a:tc>
                <a:tc hMerge="1">
                  <a:txBody>
                    <a:bodyPr/>
                    <a:lstStyle/>
                    <a:p>
                      <a:endParaRPr lang="ru-RU"/>
                    </a:p>
                  </a:txBody>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12700" cap="flat" cmpd="sng" algn="ctr">
                      <a:solidFill>
                        <a:srgbClr val="EE7700"/>
                      </a:solidFill>
                      <a:prstDash val="solid"/>
                      <a:miter lim="800000"/>
                      <a:headEnd type="none" w="med" len="med"/>
                      <a:tailEnd type="none" w="med" len="med"/>
                    </a:lnB>
                    <a:lnTlToBr>
                      <a:noFill/>
                    </a:lnTlToBr>
                    <a:lnBlToTr>
                      <a:noFill/>
                    </a:lnBlToTr>
                    <a:solidFill>
                      <a:srgbClr val="FECEE6"/>
                    </a:solidFill>
                  </a:tcPr>
                </a:tc>
                <a:extLst>
                  <a:ext uri="{0D108BD9-81ED-4DB2-BD59-A6C34878D82A}">
                    <a16:rowId xmlns:a16="http://schemas.microsoft.com/office/drawing/2014/main" val="10005"/>
                  </a:ext>
                </a:extLst>
              </a:tr>
              <a:tr h="712788">
                <a:tc>
                  <a:txBody>
                    <a:bodyPr/>
                    <a:lstStyle/>
                    <a:p>
                      <a:pPr marL="0" marR="0" lvl="0" indent="0" algn="l" defTabSz="914400" rtl="0" eaLnBrk="0" fontAlgn="base" latinLnBrk="0" hangingPunct="0">
                        <a:lnSpc>
                          <a:spcPct val="8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smtClean="0">
                          <a:ln>
                            <a:noFill/>
                          </a:ln>
                          <a:solidFill>
                            <a:srgbClr val="CC0000"/>
                          </a:solidFill>
                          <a:effectLst>
                            <a:outerShdw blurRad="38100" dist="38100" dir="2700000" algn="tl">
                              <a:srgbClr val="000000"/>
                            </a:outerShdw>
                          </a:effectLst>
                          <a:latin typeface="Arial" charset="0"/>
                        </a:rPr>
                        <a:t>«Подмена», когда нарушитель отвечающая сторона</a:t>
                      </a:r>
                    </a:p>
                  </a:txBody>
                  <a:tcPr marL="36000" marR="36000" marT="36000" marB="36000" anchor="ctr" horzOverflow="overflow">
                    <a:lnL w="381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D7E9DD"/>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да</a:t>
                      </a:r>
                    </a:p>
                  </a:txBody>
                  <a:tcPr marL="0" marR="0" marT="0" marB="0" anchor="ctr" anchorCtr="1" horzOverflow="overflow">
                    <a:lnL w="381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D7E9DD"/>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D7E9DD"/>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D7E9DD"/>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D7E9DD"/>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D7E9DD"/>
                    </a:solidFill>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D7E9DD"/>
                    </a:solidFill>
                  </a:tcPr>
                </a:tc>
                <a:tc gridSpan="2">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127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D7E9DD"/>
                    </a:solidFill>
                  </a:tcPr>
                </a:tc>
                <a:tc hMerge="1">
                  <a:txBody>
                    <a:bodyPr/>
                    <a:lstStyle/>
                    <a:p>
                      <a:endParaRPr lang="ru-RU"/>
                    </a:p>
                  </a:txBody>
                  <a:tcPr/>
                </a:tc>
                <a:tc>
                  <a:txBody>
                    <a:bodyPr/>
                    <a:lstStyle/>
                    <a:p>
                      <a:pPr marL="0" marR="0" lvl="0" indent="0" algn="ctr"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3333CC"/>
                          </a:solidFill>
                          <a:effectLst>
                            <a:outerShdw blurRad="38100" dist="38100" dir="2700000" algn="tl">
                              <a:srgbClr val="000000"/>
                            </a:outerShdw>
                          </a:effectLst>
                          <a:latin typeface="Arial" charset="0"/>
                        </a:rPr>
                        <a:t>нет</a:t>
                      </a:r>
                    </a:p>
                  </a:txBody>
                  <a:tcPr marL="0" marR="0" marT="0" marB="0" anchor="ctr" anchorCtr="1" horzOverflow="overflow">
                    <a:lnL w="12700" cap="flat" cmpd="sng" algn="ctr">
                      <a:solidFill>
                        <a:srgbClr val="EE7700"/>
                      </a:solidFill>
                      <a:prstDash val="solid"/>
                      <a:miter lim="800000"/>
                      <a:headEnd type="none" w="med" len="med"/>
                      <a:tailEnd type="none" w="med" len="med"/>
                    </a:lnL>
                    <a:lnR w="38100" cap="flat" cmpd="sng" algn="ctr">
                      <a:solidFill>
                        <a:srgbClr val="EE7700"/>
                      </a:solidFill>
                      <a:prstDash val="solid"/>
                      <a:miter lim="800000"/>
                      <a:headEnd type="none" w="med" len="med"/>
                      <a:tailEnd type="none" w="med" len="med"/>
                    </a:lnR>
                    <a:lnT w="12700" cap="flat" cmpd="sng" algn="ctr">
                      <a:solidFill>
                        <a:srgbClr val="EE7700"/>
                      </a:solidFill>
                      <a:prstDash val="solid"/>
                      <a:miter lim="800000"/>
                      <a:headEnd type="none" w="med" len="med"/>
                      <a:tailEnd type="none" w="med" len="med"/>
                    </a:lnT>
                    <a:lnB w="38100" cap="flat" cmpd="sng" algn="ctr">
                      <a:solidFill>
                        <a:srgbClr val="EE7700"/>
                      </a:solidFill>
                      <a:prstDash val="solid"/>
                      <a:miter lim="800000"/>
                      <a:headEnd type="none" w="med" len="med"/>
                      <a:tailEnd type="none" w="med" len="med"/>
                    </a:lnB>
                    <a:lnTlToBr>
                      <a:noFill/>
                    </a:lnTlToBr>
                    <a:lnBlToTr>
                      <a:noFill/>
                    </a:lnBlToTr>
                    <a:solidFill>
                      <a:srgbClr val="D7E9DD"/>
                    </a:solidFill>
                  </a:tcPr>
                </a:tc>
                <a:extLst>
                  <a:ext uri="{0D108BD9-81ED-4DB2-BD59-A6C34878D82A}">
                    <a16:rowId xmlns:a16="http://schemas.microsoft.com/office/drawing/2014/main" val="10006"/>
                  </a:ext>
                </a:extLst>
              </a:tr>
            </a:tbl>
          </a:graphicData>
        </a:graphic>
      </p:graphicFrame>
      <p:sp>
        <p:nvSpPr>
          <p:cNvPr id="157793" name="Text Box 1121"/>
          <p:cNvSpPr txBox="1">
            <a:spLocks noChangeArrowheads="1"/>
          </p:cNvSpPr>
          <p:nvPr/>
        </p:nvSpPr>
        <p:spPr bwMode="auto">
          <a:xfrm>
            <a:off x="4886325" y="638175"/>
            <a:ext cx="4006850" cy="519113"/>
          </a:xfrm>
          <a:prstGeom prst="rect">
            <a:avLst/>
          </a:prstGeom>
          <a:noFill/>
          <a:ln w="9525">
            <a:noFill/>
            <a:miter lim="800000"/>
            <a:headEnd/>
            <a:tailEnd/>
          </a:ln>
          <a:effectLst>
            <a:outerShdw dist="17961" dir="2700000" algn="ctr" rotWithShape="0">
              <a:srgbClr val="3399FF"/>
            </a:outerShdw>
          </a:effectLst>
        </p:spPr>
        <p:txBody>
          <a:bodyPr>
            <a:spAutoFit/>
          </a:bodyPr>
          <a:lstStyle/>
          <a:p>
            <a:pPr algn="r">
              <a:spcBef>
                <a:spcPct val="50000"/>
              </a:spcBef>
            </a:pPr>
            <a:r>
              <a:rPr lang="ru-RU" i="1">
                <a:solidFill>
                  <a:srgbClr val="000099"/>
                </a:solidFill>
              </a:rPr>
              <a:t>Таблица 1 (часть1)</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ext Box 2"/>
          <p:cNvSpPr txBox="1">
            <a:spLocks noChangeArrowheads="1"/>
          </p:cNvSpPr>
          <p:nvPr/>
        </p:nvSpPr>
        <p:spPr bwMode="auto">
          <a:xfrm>
            <a:off x="927100" y="2133600"/>
            <a:ext cx="7993063" cy="40640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dirty="0">
                <a:solidFill>
                  <a:srgbClr val="000099"/>
                </a:solidFill>
              </a:rPr>
              <a:t>Второй тип атак, представленный в </a:t>
            </a:r>
            <a:r>
              <a:rPr lang="ru-RU" dirty="0" smtClean="0">
                <a:solidFill>
                  <a:srgbClr val="000099"/>
                </a:solidFill>
              </a:rPr>
              <a:t>§9.4</a:t>
            </a:r>
            <a:r>
              <a:rPr lang="ru-RU" dirty="0">
                <a:solidFill>
                  <a:srgbClr val="000099"/>
                </a:solidFill>
              </a:rPr>
              <a:t>, возможен, либо при использовании встречных запросов, либо уникальных чисел. </a:t>
            </a:r>
            <a:r>
              <a:rPr lang="ru-RU" i="1" dirty="0">
                <a:solidFill>
                  <a:srgbClr val="FF0066"/>
                </a:solidFill>
              </a:rPr>
              <a:t>Защита основана на использовании претендентом индикатора</a:t>
            </a:r>
            <a:r>
              <a:rPr lang="ru-RU" dirty="0">
                <a:solidFill>
                  <a:srgbClr val="000099"/>
                </a:solidFill>
              </a:rPr>
              <a:t>, который устанавливает, после чего последовал ответ, либо за приглашением к процедуре аутентификации, либо за запросом прохождения процедуры аутентификации.</a:t>
            </a:r>
          </a:p>
        </p:txBody>
      </p:sp>
      <p:sp>
        <p:nvSpPr>
          <p:cNvPr id="238595" name="Rectangle 3"/>
          <p:cNvSpPr>
            <a:spLocks noChangeArrowheads="1"/>
          </p:cNvSpPr>
          <p:nvPr/>
        </p:nvSpPr>
        <p:spPr bwMode="auto">
          <a:xfrm>
            <a:off x="792163" y="819150"/>
            <a:ext cx="8351837" cy="1166813"/>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85000"/>
              </a:lnSpc>
              <a:buClr>
                <a:srgbClr val="FFFF00"/>
              </a:buClr>
              <a:buSzPct val="80000"/>
              <a:buFont typeface="Wingdings" pitchFamily="2" charset="2"/>
              <a:buNone/>
            </a:pPr>
            <a:r>
              <a:rPr lang="ru-RU" sz="3000" b="1" i="1" dirty="0" smtClean="0">
                <a:solidFill>
                  <a:srgbClr val="FF3300"/>
                </a:solidFill>
                <a:latin typeface="Arial" charset="0"/>
              </a:rPr>
              <a:t>9.5</a:t>
            </a:r>
            <a:r>
              <a:rPr lang="ru-RU" sz="3000" b="1" i="1" dirty="0">
                <a:solidFill>
                  <a:srgbClr val="FF3300"/>
                </a:solidFill>
                <a:latin typeface="Arial" charset="0"/>
              </a:rPr>
              <a:t>. Использование индикатора «приглашение/запрос» для защиты от атак нарушителя</a:t>
            </a:r>
            <a:endParaRPr lang="en-US" sz="3000"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ext Box 2"/>
          <p:cNvSpPr txBox="1">
            <a:spLocks noChangeArrowheads="1"/>
          </p:cNvSpPr>
          <p:nvPr/>
        </p:nvSpPr>
        <p:spPr bwMode="auto">
          <a:xfrm>
            <a:off x="927100" y="895350"/>
            <a:ext cx="7993063" cy="533479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200"/>
              </a:lnSpc>
            </a:pPr>
            <a:r>
              <a:rPr lang="ru-RU" i="1" dirty="0">
                <a:solidFill>
                  <a:srgbClr val="FF0066"/>
                </a:solidFill>
              </a:rPr>
              <a:t>Индикатор может иметь два состояния</a:t>
            </a:r>
            <a:r>
              <a:rPr lang="ru-RU" dirty="0">
                <a:solidFill>
                  <a:srgbClr val="000099"/>
                </a:solidFill>
              </a:rPr>
              <a:t>, например, «</a:t>
            </a:r>
            <a:r>
              <a:rPr lang="ru-RU" i="1" dirty="0">
                <a:solidFill>
                  <a:srgbClr val="FF0066"/>
                </a:solidFill>
              </a:rPr>
              <a:t>1</a:t>
            </a:r>
            <a:r>
              <a:rPr lang="ru-RU" dirty="0">
                <a:solidFill>
                  <a:srgbClr val="000099"/>
                </a:solidFill>
              </a:rPr>
              <a:t>», если ответ последовал за приглашением к процедуре аутентификации, и «</a:t>
            </a:r>
            <a:r>
              <a:rPr lang="ru-RU" i="1" dirty="0">
                <a:solidFill>
                  <a:srgbClr val="FF0066"/>
                </a:solidFill>
              </a:rPr>
              <a:t>0</a:t>
            </a:r>
            <a:r>
              <a:rPr lang="ru-RU" dirty="0">
                <a:solidFill>
                  <a:srgbClr val="000099"/>
                </a:solidFill>
              </a:rPr>
              <a:t>», если ответ последовал за запросом прохождения процедуры аутентификации. Так как значение индикатора участвует в определении ответа, то очевидно, что содержание ответа, формируемого претендентом, зависит от значения индикатора. В дальнейшем такой </a:t>
            </a:r>
            <a:r>
              <a:rPr lang="ru-RU" i="1" dirty="0">
                <a:solidFill>
                  <a:srgbClr val="FF0066"/>
                </a:solidFill>
              </a:rPr>
              <a:t>индикатор</a:t>
            </a:r>
            <a:r>
              <a:rPr lang="ru-RU" dirty="0">
                <a:solidFill>
                  <a:srgbClr val="000099"/>
                </a:solidFill>
              </a:rPr>
              <a:t> будет именоваться индикатором «</a:t>
            </a:r>
            <a:r>
              <a:rPr lang="ru-RU" i="1" dirty="0">
                <a:solidFill>
                  <a:srgbClr val="FF0066"/>
                </a:solidFill>
              </a:rPr>
              <a:t>приглашение/запрос</a:t>
            </a:r>
            <a:r>
              <a:rPr lang="ru-RU" dirty="0">
                <a:solidFill>
                  <a:srgbClr val="000099"/>
                </a:solidFill>
              </a:rPr>
              <a:t>».</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ext Box 2"/>
          <p:cNvSpPr txBox="1">
            <a:spLocks noChangeArrowheads="1"/>
          </p:cNvSpPr>
          <p:nvPr/>
        </p:nvSpPr>
        <p:spPr bwMode="auto">
          <a:xfrm>
            <a:off x="927100" y="1673225"/>
            <a:ext cx="7993063" cy="473668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700" i="1" dirty="0">
                <a:solidFill>
                  <a:srgbClr val="FF0066"/>
                </a:solidFill>
              </a:rPr>
              <a:t>При использовании встречных запросов</a:t>
            </a:r>
            <a:r>
              <a:rPr lang="ru-RU" sz="2700" dirty="0">
                <a:solidFill>
                  <a:srgbClr val="000099"/>
                </a:solidFill>
              </a:rPr>
              <a:t> нарушитель </a:t>
            </a:r>
            <a:r>
              <a:rPr lang="ru-RU" sz="2700" i="1" dirty="0">
                <a:solidFill>
                  <a:srgbClr val="FF0066"/>
                </a:solidFill>
              </a:rPr>
              <a:t>С</a:t>
            </a:r>
            <a:r>
              <a:rPr lang="ru-RU" sz="2700" dirty="0">
                <a:solidFill>
                  <a:srgbClr val="000099"/>
                </a:solidFill>
              </a:rPr>
              <a:t> </a:t>
            </a:r>
            <a:r>
              <a:rPr lang="ru-RU" sz="2400" dirty="0" smtClean="0">
                <a:solidFill>
                  <a:srgbClr val="000099"/>
                </a:solidFill>
              </a:rPr>
              <a:t>(рис.</a:t>
            </a:r>
            <a:r>
              <a:rPr lang="ru-RU" sz="2400" i="1" dirty="0" smtClean="0">
                <a:solidFill>
                  <a:srgbClr val="000099"/>
                </a:solidFill>
              </a:rPr>
              <a:t> </a:t>
            </a:r>
            <a:r>
              <a:rPr lang="ru-RU" sz="2400" dirty="0" smtClean="0">
                <a:solidFill>
                  <a:srgbClr val="000099"/>
                </a:solidFill>
              </a:rPr>
              <a:t>3.18) </a:t>
            </a:r>
            <a:r>
              <a:rPr lang="ru-RU" sz="2700" dirty="0" smtClean="0">
                <a:solidFill>
                  <a:srgbClr val="000099"/>
                </a:solidFill>
              </a:rPr>
              <a:t>разыгрывает </a:t>
            </a:r>
            <a:r>
              <a:rPr lang="ru-RU" sz="2700" dirty="0">
                <a:solidFill>
                  <a:srgbClr val="000099"/>
                </a:solidFill>
              </a:rPr>
              <a:t>роль стороны </a:t>
            </a:r>
            <a:r>
              <a:rPr lang="ru-RU" sz="2700" i="1" dirty="0">
                <a:solidFill>
                  <a:srgbClr val="FF0066"/>
                </a:solidFill>
              </a:rPr>
              <a:t>А</a:t>
            </a:r>
            <a:r>
              <a:rPr lang="ru-RU" sz="2700" dirty="0">
                <a:solidFill>
                  <a:srgbClr val="000099"/>
                </a:solidFill>
              </a:rPr>
              <a:t> и передает стороне </a:t>
            </a:r>
            <a:r>
              <a:rPr lang="ru-RU" sz="2700" i="1" dirty="0">
                <a:solidFill>
                  <a:srgbClr val="FF0066"/>
                </a:solidFill>
              </a:rPr>
              <a:t>В</a:t>
            </a:r>
            <a:r>
              <a:rPr lang="ru-RU" sz="2700" dirty="0">
                <a:solidFill>
                  <a:srgbClr val="000099"/>
                </a:solidFill>
              </a:rPr>
              <a:t> запрос на проведение процедуры аутентификации (первая итерация информационного обмена). Сторона </a:t>
            </a:r>
            <a:r>
              <a:rPr lang="ru-RU" sz="2700" i="1" dirty="0">
                <a:solidFill>
                  <a:srgbClr val="FF0066"/>
                </a:solidFill>
              </a:rPr>
              <a:t>В</a:t>
            </a:r>
            <a:r>
              <a:rPr lang="ru-RU" sz="2700" dirty="0">
                <a:solidFill>
                  <a:srgbClr val="000099"/>
                </a:solidFill>
              </a:rPr>
              <a:t> направляет встречный запрос нарушителю </a:t>
            </a:r>
            <a:r>
              <a:rPr lang="ru-RU" sz="2700" i="1" dirty="0">
                <a:solidFill>
                  <a:srgbClr val="FF0066"/>
                </a:solidFill>
              </a:rPr>
              <a:t>С</a:t>
            </a:r>
            <a:r>
              <a:rPr lang="ru-RU" sz="2700" dirty="0">
                <a:solidFill>
                  <a:srgbClr val="000099"/>
                </a:solidFill>
              </a:rPr>
              <a:t> (вторая итерация информационного обмена). Нарушитель </a:t>
            </a:r>
            <a:r>
              <a:rPr lang="ru-RU" sz="2700" i="1" dirty="0">
                <a:solidFill>
                  <a:srgbClr val="FF0066"/>
                </a:solidFill>
              </a:rPr>
              <a:t>С</a:t>
            </a:r>
            <a:r>
              <a:rPr lang="ru-RU" sz="2700" dirty="0">
                <a:solidFill>
                  <a:srgbClr val="000099"/>
                </a:solidFill>
              </a:rPr>
              <a:t> передает приглашение на аутентификацию стороне </a:t>
            </a:r>
            <a:r>
              <a:rPr lang="ru-RU" sz="2700" i="1" dirty="0">
                <a:solidFill>
                  <a:srgbClr val="FF0066"/>
                </a:solidFill>
              </a:rPr>
              <a:t>А</a:t>
            </a:r>
            <a:r>
              <a:rPr lang="ru-RU" sz="2700" dirty="0">
                <a:solidFill>
                  <a:srgbClr val="000099"/>
                </a:solidFill>
              </a:rPr>
              <a:t> и направляет полученный от </a:t>
            </a:r>
            <a:r>
              <a:rPr lang="ru-RU" sz="2700" i="1" dirty="0">
                <a:solidFill>
                  <a:srgbClr val="FF0066"/>
                </a:solidFill>
              </a:rPr>
              <a:t>В</a:t>
            </a:r>
            <a:r>
              <a:rPr lang="ru-RU" sz="2700" dirty="0">
                <a:solidFill>
                  <a:srgbClr val="000099"/>
                </a:solidFill>
              </a:rPr>
              <a:t> встречный запрос </a:t>
            </a:r>
            <a:r>
              <a:rPr lang="ru-RU" sz="2700" i="1" dirty="0">
                <a:solidFill>
                  <a:srgbClr val="FF0066"/>
                </a:solidFill>
              </a:rPr>
              <a:t>А</a:t>
            </a:r>
            <a:r>
              <a:rPr lang="ru-RU" sz="2700" dirty="0">
                <a:solidFill>
                  <a:srgbClr val="000099"/>
                </a:solidFill>
              </a:rPr>
              <a:t> (третья итерация информационного обмена).</a:t>
            </a:r>
          </a:p>
        </p:txBody>
      </p:sp>
      <p:sp>
        <p:nvSpPr>
          <p:cNvPr id="240643" name="Rectangle 3"/>
          <p:cNvSpPr>
            <a:spLocks noChangeArrowheads="1"/>
          </p:cNvSpPr>
          <p:nvPr/>
        </p:nvSpPr>
        <p:spPr bwMode="auto">
          <a:xfrm>
            <a:off x="792163" y="819150"/>
            <a:ext cx="8351837" cy="77787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85000"/>
              </a:lnSpc>
              <a:buClr>
                <a:srgbClr val="FFFF00"/>
              </a:buClr>
              <a:buSzPct val="80000"/>
              <a:buFont typeface="Wingdings" pitchFamily="2" charset="2"/>
              <a:buNone/>
            </a:pPr>
            <a:r>
              <a:rPr lang="ru-RU" sz="3000" b="1" i="1" dirty="0" smtClean="0">
                <a:solidFill>
                  <a:srgbClr val="FF3300"/>
                </a:solidFill>
                <a:latin typeface="Arial" charset="0"/>
              </a:rPr>
              <a:t>9.6</a:t>
            </a:r>
            <a:r>
              <a:rPr lang="ru-RU" sz="3000" b="1" i="1" dirty="0">
                <a:solidFill>
                  <a:srgbClr val="FF3300"/>
                </a:solidFill>
                <a:latin typeface="Arial" charset="0"/>
              </a:rPr>
              <a:t>. Протокол на основе встречных запросов</a:t>
            </a:r>
            <a:endParaRPr lang="en-US" sz="3000"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87746" name="Text Box 2"/>
          <p:cNvSpPr txBox="1">
            <a:spLocks noChangeArrowheads="1"/>
          </p:cNvSpPr>
          <p:nvPr/>
        </p:nvSpPr>
        <p:spPr bwMode="auto">
          <a:xfrm>
            <a:off x="971550" y="5634038"/>
            <a:ext cx="7921625" cy="67710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200" b="1" dirty="0">
                <a:solidFill>
                  <a:srgbClr val="CC0000"/>
                </a:solidFill>
              </a:rPr>
              <a:t>Рис</a:t>
            </a:r>
            <a:r>
              <a:rPr lang="ru-RU" sz="2200" b="1" dirty="0" smtClean="0">
                <a:solidFill>
                  <a:srgbClr val="CC0000"/>
                </a:solidFill>
              </a:rPr>
              <a:t>. 3.18. </a:t>
            </a:r>
            <a:r>
              <a:rPr lang="ru-RU" sz="2200" b="1" dirty="0">
                <a:solidFill>
                  <a:srgbClr val="CC0000"/>
                </a:solidFill>
              </a:rPr>
              <a:t>Защита от атак нарушителя с использованием встречных запросов</a:t>
            </a:r>
          </a:p>
        </p:txBody>
      </p:sp>
      <p:grpSp>
        <p:nvGrpSpPr>
          <p:cNvPr id="242723" name="Group 35"/>
          <p:cNvGrpSpPr>
            <a:grpSpLocks/>
          </p:cNvGrpSpPr>
          <p:nvPr/>
        </p:nvGrpSpPr>
        <p:grpSpPr bwMode="auto">
          <a:xfrm>
            <a:off x="971550" y="1133475"/>
            <a:ext cx="7921625" cy="4192588"/>
            <a:chOff x="612" y="714"/>
            <a:chExt cx="4990" cy="2641"/>
          </a:xfrm>
        </p:grpSpPr>
        <p:sp>
          <p:nvSpPr>
            <p:cNvPr id="242703" name="AutoShape 15"/>
            <p:cNvSpPr>
              <a:spLocks noChangeArrowheads="1"/>
            </p:cNvSpPr>
            <p:nvPr/>
          </p:nvSpPr>
          <p:spPr bwMode="auto">
            <a:xfrm flipH="1">
              <a:off x="612" y="884"/>
              <a:ext cx="647" cy="596"/>
            </a:xfrm>
            <a:prstGeom prst="cube">
              <a:avLst>
                <a:gd name="adj" fmla="val 25000"/>
              </a:avLst>
            </a:prstGeom>
            <a:solidFill>
              <a:srgbClr val="E1FFE1"/>
            </a:solidFill>
            <a:ln w="38100">
              <a:solidFill>
                <a:srgbClr val="6600CC"/>
              </a:solidFill>
              <a:miter lim="800000"/>
              <a:headEnd/>
              <a:tailEnd/>
            </a:ln>
          </p:spPr>
          <p:txBody>
            <a:bodyPr lIns="0" tIns="0" rIns="0" bIns="0" anchor="ctr" anchorCtr="1"/>
            <a:lstStyle/>
            <a:p>
              <a:endParaRPr lang="ru-RU"/>
            </a:p>
          </p:txBody>
        </p:sp>
        <p:sp>
          <p:nvSpPr>
            <p:cNvPr id="242704" name="Text Box 16"/>
            <p:cNvSpPr txBox="1">
              <a:spLocks noChangeArrowheads="1"/>
            </p:cNvSpPr>
            <p:nvPr/>
          </p:nvSpPr>
          <p:spPr bwMode="auto">
            <a:xfrm>
              <a:off x="896" y="1120"/>
              <a:ext cx="216" cy="26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altLang="zh-CN" b="1">
                  <a:solidFill>
                    <a:srgbClr val="006666"/>
                  </a:solidFill>
                </a:rPr>
                <a:t>А</a:t>
              </a:r>
              <a:endParaRPr lang="ru-RU" b="1">
                <a:solidFill>
                  <a:srgbClr val="006666"/>
                </a:solidFill>
              </a:endParaRPr>
            </a:p>
          </p:txBody>
        </p:sp>
        <p:sp>
          <p:nvSpPr>
            <p:cNvPr id="242706" name="AutoShape 18"/>
            <p:cNvSpPr>
              <a:spLocks noChangeArrowheads="1"/>
            </p:cNvSpPr>
            <p:nvPr/>
          </p:nvSpPr>
          <p:spPr bwMode="auto">
            <a:xfrm>
              <a:off x="4955" y="884"/>
              <a:ext cx="647" cy="596"/>
            </a:xfrm>
            <a:prstGeom prst="cube">
              <a:avLst>
                <a:gd name="adj" fmla="val 25000"/>
              </a:avLst>
            </a:prstGeom>
            <a:solidFill>
              <a:srgbClr val="FFDDDD"/>
            </a:solidFill>
            <a:ln w="38100">
              <a:solidFill>
                <a:schemeClr val="hlink"/>
              </a:solidFill>
              <a:miter lim="800000"/>
              <a:headEnd/>
              <a:tailEnd/>
            </a:ln>
          </p:spPr>
          <p:txBody>
            <a:bodyPr/>
            <a:lstStyle/>
            <a:p>
              <a:endParaRPr lang="ru-RU"/>
            </a:p>
          </p:txBody>
        </p:sp>
        <p:sp>
          <p:nvSpPr>
            <p:cNvPr id="242709" name="AutoShape 21"/>
            <p:cNvSpPr>
              <a:spLocks noChangeArrowheads="1"/>
            </p:cNvSpPr>
            <p:nvPr/>
          </p:nvSpPr>
          <p:spPr bwMode="auto">
            <a:xfrm flipV="1">
              <a:off x="2522" y="2190"/>
              <a:ext cx="1170" cy="653"/>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BFBA1"/>
            </a:solidFill>
            <a:ln w="38100">
              <a:solidFill>
                <a:srgbClr val="FF3300"/>
              </a:solidFill>
              <a:miter lim="800000"/>
              <a:headEnd/>
              <a:tailEnd/>
            </a:ln>
            <a:effectLst/>
          </p:spPr>
          <p:txBody>
            <a:bodyPr/>
            <a:lstStyle/>
            <a:p>
              <a:endParaRPr lang="ru-RU"/>
            </a:p>
          </p:txBody>
        </p:sp>
        <p:cxnSp>
          <p:nvCxnSpPr>
            <p:cNvPr id="242711" name="AutoShape 23"/>
            <p:cNvCxnSpPr>
              <a:cxnSpLocks noChangeShapeType="1"/>
            </p:cNvCxnSpPr>
            <p:nvPr/>
          </p:nvCxnSpPr>
          <p:spPr bwMode="auto">
            <a:xfrm flipV="1">
              <a:off x="3569" y="1480"/>
              <a:ext cx="1633" cy="1051"/>
            </a:xfrm>
            <a:prstGeom prst="bentConnector3">
              <a:avLst>
                <a:gd name="adj1" fmla="val 99963"/>
              </a:avLst>
            </a:prstGeom>
            <a:noFill/>
            <a:ln w="44450">
              <a:solidFill>
                <a:srgbClr val="FF0066"/>
              </a:solidFill>
              <a:miter lim="800000"/>
              <a:headEnd/>
              <a:tailEnd type="triangle" w="lg" len="lg"/>
            </a:ln>
          </p:spPr>
        </p:cxnSp>
        <p:cxnSp>
          <p:nvCxnSpPr>
            <p:cNvPr id="242712" name="AutoShape 24"/>
            <p:cNvCxnSpPr>
              <a:cxnSpLocks noChangeShapeType="1"/>
            </p:cNvCxnSpPr>
            <p:nvPr/>
          </p:nvCxnSpPr>
          <p:spPr bwMode="auto">
            <a:xfrm rot="10800000" flipV="1">
              <a:off x="3230" y="1253"/>
              <a:ext cx="1725" cy="937"/>
            </a:xfrm>
            <a:prstGeom prst="bentConnector3">
              <a:avLst>
                <a:gd name="adj1" fmla="val 92981"/>
              </a:avLst>
            </a:prstGeom>
            <a:noFill/>
            <a:ln w="44450">
              <a:solidFill>
                <a:srgbClr val="FF0066"/>
              </a:solidFill>
              <a:miter lim="800000"/>
              <a:headEnd type="triangle" w="lg" len="lg"/>
              <a:tailEnd/>
            </a:ln>
          </p:spPr>
        </p:cxnSp>
        <p:cxnSp>
          <p:nvCxnSpPr>
            <p:cNvPr id="242713" name="AutoShape 25"/>
            <p:cNvCxnSpPr>
              <a:cxnSpLocks noChangeShapeType="1"/>
            </p:cNvCxnSpPr>
            <p:nvPr/>
          </p:nvCxnSpPr>
          <p:spPr bwMode="auto">
            <a:xfrm rot="10800000" flipV="1">
              <a:off x="3507" y="1480"/>
              <a:ext cx="1448" cy="937"/>
            </a:xfrm>
            <a:prstGeom prst="bentConnector3">
              <a:avLst>
                <a:gd name="adj1" fmla="val 49981"/>
              </a:avLst>
            </a:prstGeom>
            <a:noFill/>
            <a:ln w="44450">
              <a:solidFill>
                <a:srgbClr val="FF0066"/>
              </a:solidFill>
              <a:miter lim="800000"/>
              <a:headEnd/>
              <a:tailEnd type="triangle" w="lg" len="lg"/>
            </a:ln>
          </p:spPr>
        </p:cxnSp>
        <p:cxnSp>
          <p:nvCxnSpPr>
            <p:cNvPr id="242714" name="AutoShape 26"/>
            <p:cNvCxnSpPr>
              <a:cxnSpLocks noChangeShapeType="1"/>
            </p:cNvCxnSpPr>
            <p:nvPr/>
          </p:nvCxnSpPr>
          <p:spPr bwMode="auto">
            <a:xfrm>
              <a:off x="1259" y="1253"/>
              <a:ext cx="1602" cy="937"/>
            </a:xfrm>
            <a:prstGeom prst="bentConnector3">
              <a:avLst>
                <a:gd name="adj1" fmla="val 100000"/>
              </a:avLst>
            </a:prstGeom>
            <a:noFill/>
            <a:ln w="44450">
              <a:solidFill>
                <a:srgbClr val="FF0066"/>
              </a:solidFill>
              <a:miter lim="800000"/>
              <a:headEnd type="none" w="lg" len="lg"/>
              <a:tailEnd type="triangle" w="lg" len="lg"/>
            </a:ln>
          </p:spPr>
        </p:cxnSp>
        <p:cxnSp>
          <p:nvCxnSpPr>
            <p:cNvPr id="242715" name="AutoShape 27"/>
            <p:cNvCxnSpPr>
              <a:cxnSpLocks noChangeShapeType="1"/>
            </p:cNvCxnSpPr>
            <p:nvPr/>
          </p:nvCxnSpPr>
          <p:spPr bwMode="auto">
            <a:xfrm rot="10800000">
              <a:off x="1012" y="1480"/>
              <a:ext cx="1633" cy="1051"/>
            </a:xfrm>
            <a:prstGeom prst="bentConnector3">
              <a:avLst>
                <a:gd name="adj1" fmla="val 99833"/>
              </a:avLst>
            </a:prstGeom>
            <a:noFill/>
            <a:ln w="44450">
              <a:solidFill>
                <a:srgbClr val="FF0066"/>
              </a:solidFill>
              <a:miter lim="800000"/>
              <a:headEnd/>
              <a:tailEnd type="triangle" w="lg" len="lg"/>
            </a:ln>
          </p:spPr>
        </p:cxnSp>
        <p:sp>
          <p:nvSpPr>
            <p:cNvPr id="242716" name="Text Box 28"/>
            <p:cNvSpPr txBox="1">
              <a:spLocks noChangeArrowheads="1"/>
            </p:cNvSpPr>
            <p:nvPr/>
          </p:nvSpPr>
          <p:spPr bwMode="auto">
            <a:xfrm>
              <a:off x="3759" y="2585"/>
              <a:ext cx="1815" cy="770"/>
            </a:xfrm>
            <a:prstGeom prst="rect">
              <a:avLst/>
            </a:prstGeom>
            <a:noFill/>
            <a:ln w="9525">
              <a:noFill/>
              <a:miter lim="800000"/>
              <a:headEnd/>
              <a:tailEnd/>
            </a:ln>
          </p:spPr>
          <p:txBody>
            <a:bodyPr lIns="0" tIns="0" rIns="0" bIns="0" anchor="ctr">
              <a:spAutoFit/>
            </a:bodyPr>
            <a:lstStyle/>
            <a:p>
              <a:pPr algn="l">
                <a:lnSpc>
                  <a:spcPct val="80000"/>
                </a:lnSpc>
              </a:pPr>
              <a:r>
                <a:rPr lang="ru-RU" altLang="zh-CN" sz="2000" dirty="0">
                  <a:solidFill>
                    <a:srgbClr val="000099"/>
                  </a:solidFill>
                  <a:latin typeface="Arial" charset="0"/>
                  <a:cs typeface="Arial" charset="0"/>
                </a:rPr>
                <a:t>1. Запрос аутентификации: я являюсь стороной </a:t>
              </a:r>
              <a:r>
                <a:rPr lang="ru-RU" altLang="zh-CN" sz="2000" i="1" dirty="0">
                  <a:solidFill>
                    <a:srgbClr val="FF0000"/>
                  </a:solidFill>
                  <a:latin typeface="Arial" charset="0"/>
                  <a:cs typeface="Arial" charset="0"/>
                </a:rPr>
                <a:t>А</a:t>
              </a:r>
              <a:r>
                <a:rPr lang="ru-RU" altLang="zh-CN" sz="2000" dirty="0">
                  <a:solidFill>
                    <a:srgbClr val="000099"/>
                  </a:solidFill>
                  <a:latin typeface="Arial" charset="0"/>
                  <a:cs typeface="Arial" charset="0"/>
                </a:rPr>
                <a:t>, пожалуйста направьте мне встречный запрос.</a:t>
              </a:r>
              <a:endParaRPr lang="ru-RU" sz="2000" dirty="0">
                <a:solidFill>
                  <a:srgbClr val="000099"/>
                </a:solidFill>
                <a:latin typeface="Arial" charset="0"/>
                <a:cs typeface="Arial" charset="0"/>
              </a:endParaRPr>
            </a:p>
          </p:txBody>
        </p:sp>
        <p:sp>
          <p:nvSpPr>
            <p:cNvPr id="242717" name="Text Box 29"/>
            <p:cNvSpPr txBox="1">
              <a:spLocks noChangeArrowheads="1"/>
            </p:cNvSpPr>
            <p:nvPr/>
          </p:nvSpPr>
          <p:spPr bwMode="auto">
            <a:xfrm>
              <a:off x="4297" y="1565"/>
              <a:ext cx="851" cy="616"/>
            </a:xfrm>
            <a:prstGeom prst="rect">
              <a:avLst/>
            </a:prstGeom>
            <a:noFill/>
            <a:ln w="9525">
              <a:noFill/>
              <a:miter lim="800000"/>
              <a:headEnd/>
              <a:tailEnd/>
            </a:ln>
          </p:spPr>
          <p:txBody>
            <a:bodyPr lIns="0" tIns="0" rIns="0" bIns="0">
              <a:spAutoFit/>
            </a:bodyPr>
            <a:lstStyle/>
            <a:p>
              <a:pPr algn="l">
                <a:lnSpc>
                  <a:spcPct val="80000"/>
                </a:lnSpc>
              </a:pPr>
              <a:r>
                <a:rPr lang="ru-RU" altLang="zh-CN" sz="2000">
                  <a:solidFill>
                    <a:srgbClr val="000099"/>
                  </a:solidFill>
                  <a:latin typeface="Arial" charset="0"/>
                  <a:cs typeface="Arial" charset="0"/>
                </a:rPr>
                <a:t>2. Здесь для Вас встречный запрос.</a:t>
              </a:r>
              <a:endParaRPr lang="ru-RU" sz="2000">
                <a:solidFill>
                  <a:srgbClr val="000099"/>
                </a:solidFill>
                <a:latin typeface="Arial" charset="0"/>
                <a:cs typeface="Arial" charset="0"/>
              </a:endParaRPr>
            </a:p>
          </p:txBody>
        </p:sp>
        <p:sp>
          <p:nvSpPr>
            <p:cNvPr id="242718" name="Text Box 30"/>
            <p:cNvSpPr txBox="1">
              <a:spLocks noChangeArrowheads="1"/>
            </p:cNvSpPr>
            <p:nvPr/>
          </p:nvSpPr>
          <p:spPr bwMode="auto">
            <a:xfrm>
              <a:off x="3249" y="714"/>
              <a:ext cx="1701" cy="462"/>
            </a:xfrm>
            <a:prstGeom prst="rect">
              <a:avLst/>
            </a:prstGeom>
            <a:noFill/>
            <a:ln w="9525">
              <a:noFill/>
              <a:miter lim="800000"/>
              <a:headEnd/>
              <a:tailEnd/>
            </a:ln>
          </p:spPr>
          <p:txBody>
            <a:bodyPr lIns="0" tIns="0" rIns="0" bIns="0" anchor="ctr">
              <a:spAutoFit/>
            </a:bodyPr>
            <a:lstStyle/>
            <a:p>
              <a:pPr algn="l">
                <a:lnSpc>
                  <a:spcPct val="80000"/>
                </a:lnSpc>
              </a:pPr>
              <a:r>
                <a:rPr lang="ru-RU" altLang="zh-CN" sz="2000">
                  <a:solidFill>
                    <a:srgbClr val="000099"/>
                  </a:solidFill>
                  <a:latin typeface="Arial" charset="0"/>
                  <a:cs typeface="Arial" charset="0"/>
                </a:rPr>
                <a:t>5. Здесь ответ на Ваше приглашение на аутентификацию.</a:t>
              </a:r>
              <a:endParaRPr lang="ru-RU" sz="2000">
                <a:solidFill>
                  <a:srgbClr val="000099"/>
                </a:solidFill>
                <a:latin typeface="Arial" charset="0"/>
                <a:cs typeface="Arial" charset="0"/>
              </a:endParaRPr>
            </a:p>
          </p:txBody>
        </p:sp>
        <p:sp>
          <p:nvSpPr>
            <p:cNvPr id="242719" name="Text Box 31"/>
            <p:cNvSpPr txBox="1">
              <a:spLocks noChangeArrowheads="1"/>
            </p:cNvSpPr>
            <p:nvPr/>
          </p:nvSpPr>
          <p:spPr bwMode="auto">
            <a:xfrm>
              <a:off x="1349" y="714"/>
              <a:ext cx="1588" cy="462"/>
            </a:xfrm>
            <a:prstGeom prst="rect">
              <a:avLst/>
            </a:prstGeom>
            <a:noFill/>
            <a:ln w="9525">
              <a:noFill/>
              <a:miter lim="800000"/>
              <a:headEnd/>
              <a:tailEnd/>
            </a:ln>
          </p:spPr>
          <p:txBody>
            <a:bodyPr lIns="0" tIns="0" rIns="0" bIns="0" anchor="ctr">
              <a:spAutoFit/>
            </a:bodyPr>
            <a:lstStyle/>
            <a:p>
              <a:pPr algn="l">
                <a:lnSpc>
                  <a:spcPct val="80000"/>
                </a:lnSpc>
              </a:pPr>
              <a:r>
                <a:rPr lang="ru-RU" altLang="zh-CN" sz="2000">
                  <a:solidFill>
                    <a:srgbClr val="000099"/>
                  </a:solidFill>
                  <a:latin typeface="Arial" charset="0"/>
                  <a:cs typeface="Arial" charset="0"/>
                </a:rPr>
                <a:t>4. Здесь ответ на Ваше приглашение на аутентификацию.</a:t>
              </a:r>
              <a:endParaRPr lang="ru-RU" sz="2000">
                <a:solidFill>
                  <a:srgbClr val="000099"/>
                </a:solidFill>
                <a:latin typeface="Arial" charset="0"/>
                <a:cs typeface="Arial" charset="0"/>
              </a:endParaRPr>
            </a:p>
          </p:txBody>
        </p:sp>
        <p:sp>
          <p:nvSpPr>
            <p:cNvPr id="242720" name="Text Box 32"/>
            <p:cNvSpPr txBox="1">
              <a:spLocks noChangeArrowheads="1"/>
            </p:cNvSpPr>
            <p:nvPr/>
          </p:nvSpPr>
          <p:spPr bwMode="auto">
            <a:xfrm>
              <a:off x="1122" y="1536"/>
              <a:ext cx="1664" cy="924"/>
            </a:xfrm>
            <a:prstGeom prst="rect">
              <a:avLst/>
            </a:prstGeom>
            <a:noFill/>
            <a:ln w="9525">
              <a:noFill/>
              <a:miter lim="800000"/>
              <a:headEnd/>
              <a:tailEnd/>
            </a:ln>
          </p:spPr>
          <p:txBody>
            <a:bodyPr lIns="0" tIns="0" rIns="0" bIns="0" anchor="ctr">
              <a:spAutoFit/>
            </a:bodyPr>
            <a:lstStyle/>
            <a:p>
              <a:pPr algn="l">
                <a:lnSpc>
                  <a:spcPct val="80000"/>
                </a:lnSpc>
              </a:pPr>
              <a:r>
                <a:rPr lang="ru-RU" altLang="zh-CN" sz="2000" dirty="0">
                  <a:solidFill>
                    <a:srgbClr val="000099"/>
                  </a:solidFill>
                  <a:latin typeface="Arial" charset="0"/>
                  <a:cs typeface="Arial" charset="0"/>
                </a:rPr>
                <a:t>3. Приглашение на аутентификацию: Я являюсь стороной </a:t>
              </a:r>
              <a:r>
                <a:rPr lang="ru-RU" altLang="zh-CN" sz="2000" i="1" dirty="0">
                  <a:solidFill>
                    <a:srgbClr val="FF0000"/>
                  </a:solidFill>
                  <a:latin typeface="Arial" charset="0"/>
                  <a:cs typeface="Arial" charset="0"/>
                </a:rPr>
                <a:t>В</a:t>
              </a:r>
              <a:r>
                <a:rPr lang="ru-RU" altLang="zh-CN" sz="2000" dirty="0">
                  <a:solidFill>
                    <a:srgbClr val="000099"/>
                  </a:solidFill>
                  <a:latin typeface="Arial" charset="0"/>
                  <a:cs typeface="Arial" charset="0"/>
                </a:rPr>
                <a:t>, здесь встречный запрос на аутентификацию.</a:t>
              </a:r>
              <a:endParaRPr lang="ru-RU" sz="2000" dirty="0">
                <a:solidFill>
                  <a:srgbClr val="000099"/>
                </a:solidFill>
                <a:latin typeface="Arial" charset="0"/>
                <a:cs typeface="Arial" charset="0"/>
              </a:endParaRPr>
            </a:p>
          </p:txBody>
        </p:sp>
        <p:sp>
          <p:nvSpPr>
            <p:cNvPr id="242721" name="Text Box 33"/>
            <p:cNvSpPr txBox="1">
              <a:spLocks noChangeArrowheads="1"/>
            </p:cNvSpPr>
            <p:nvPr/>
          </p:nvSpPr>
          <p:spPr bwMode="auto">
            <a:xfrm>
              <a:off x="5091" y="1120"/>
              <a:ext cx="216" cy="26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altLang="zh-CN" b="1">
                  <a:solidFill>
                    <a:srgbClr val="993366"/>
                  </a:solidFill>
                </a:rPr>
                <a:t>В</a:t>
              </a:r>
              <a:endParaRPr lang="ru-RU" b="1">
                <a:solidFill>
                  <a:srgbClr val="993366"/>
                </a:solidFill>
              </a:endParaRPr>
            </a:p>
          </p:txBody>
        </p:sp>
        <p:sp>
          <p:nvSpPr>
            <p:cNvPr id="242722" name="Text Box 34"/>
            <p:cNvSpPr txBox="1">
              <a:spLocks noChangeArrowheads="1"/>
            </p:cNvSpPr>
            <p:nvPr/>
          </p:nvSpPr>
          <p:spPr bwMode="auto">
            <a:xfrm>
              <a:off x="2993" y="2396"/>
              <a:ext cx="216" cy="26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altLang="zh-CN" b="1">
                  <a:solidFill>
                    <a:srgbClr val="FF6600"/>
                  </a:solidFill>
                </a:rPr>
                <a:t>С</a:t>
              </a:r>
              <a:endParaRPr lang="ru-RU" b="1">
                <a:solidFill>
                  <a:srgbClr val="FF6600"/>
                </a:solidFill>
              </a:endParaRPr>
            </a:p>
          </p:txBody>
        </p:sp>
      </p:gr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ext Box 2"/>
          <p:cNvSpPr txBox="1">
            <a:spLocks noChangeArrowheads="1"/>
          </p:cNvSpPr>
          <p:nvPr/>
        </p:nvSpPr>
        <p:spPr bwMode="auto">
          <a:xfrm>
            <a:off x="927100" y="984250"/>
            <a:ext cx="7993063" cy="521493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400" dirty="0">
                <a:solidFill>
                  <a:srgbClr val="000099"/>
                </a:solidFill>
              </a:rPr>
              <a:t>Сторона </a:t>
            </a:r>
            <a:r>
              <a:rPr lang="ru-RU" sz="2400" i="1" dirty="0">
                <a:solidFill>
                  <a:srgbClr val="FF0066"/>
                </a:solidFill>
              </a:rPr>
              <a:t>А</a:t>
            </a:r>
            <a:r>
              <a:rPr lang="ru-RU" sz="2400" dirty="0">
                <a:solidFill>
                  <a:srgbClr val="000099"/>
                </a:solidFill>
              </a:rPr>
              <a:t> вычисляет его запрос, используя для этого встречный запрос, полученный от </a:t>
            </a:r>
            <a:r>
              <a:rPr lang="ru-RU" sz="2400" i="1" dirty="0">
                <a:solidFill>
                  <a:srgbClr val="FF0066"/>
                </a:solidFill>
              </a:rPr>
              <a:t>С</a:t>
            </a:r>
            <a:r>
              <a:rPr lang="ru-RU" sz="2400" dirty="0">
                <a:solidFill>
                  <a:srgbClr val="000099"/>
                </a:solidFill>
              </a:rPr>
              <a:t>, и индикатор «приглашение/запрос», установленный в положение «приглашение». Нарушитель </a:t>
            </a:r>
            <a:r>
              <a:rPr lang="ru-RU" sz="2400" i="1" dirty="0">
                <a:solidFill>
                  <a:srgbClr val="FF0066"/>
                </a:solidFill>
              </a:rPr>
              <a:t>С</a:t>
            </a:r>
            <a:r>
              <a:rPr lang="ru-RU" sz="2400" dirty="0">
                <a:solidFill>
                  <a:srgbClr val="000099"/>
                </a:solidFill>
              </a:rPr>
              <a:t> направляет стороне </a:t>
            </a:r>
            <a:r>
              <a:rPr lang="ru-RU" sz="2400" i="1" dirty="0">
                <a:solidFill>
                  <a:srgbClr val="FF0066"/>
                </a:solidFill>
              </a:rPr>
              <a:t>В</a:t>
            </a:r>
            <a:r>
              <a:rPr lang="ru-RU" sz="2400" dirty="0">
                <a:solidFill>
                  <a:srgbClr val="000099"/>
                </a:solidFill>
              </a:rPr>
              <a:t> полученный от </a:t>
            </a:r>
            <a:r>
              <a:rPr lang="ru-RU" sz="2400" i="1" dirty="0">
                <a:solidFill>
                  <a:srgbClr val="FF0066"/>
                </a:solidFill>
              </a:rPr>
              <a:t>А</a:t>
            </a:r>
            <a:r>
              <a:rPr lang="ru-RU" sz="2400" dirty="0">
                <a:solidFill>
                  <a:srgbClr val="000099"/>
                </a:solidFill>
              </a:rPr>
              <a:t> ответ. Сторона </a:t>
            </a:r>
            <a:r>
              <a:rPr lang="ru-RU" sz="2400" i="1" dirty="0">
                <a:solidFill>
                  <a:srgbClr val="FF0066"/>
                </a:solidFill>
              </a:rPr>
              <a:t>В</a:t>
            </a:r>
            <a:r>
              <a:rPr lang="ru-RU" sz="2400" dirty="0">
                <a:solidFill>
                  <a:srgbClr val="000099"/>
                </a:solidFill>
              </a:rPr>
              <a:t> проверяет ответ. Так как </a:t>
            </a:r>
            <a:r>
              <a:rPr lang="ru-RU" sz="2400" i="1" dirty="0">
                <a:solidFill>
                  <a:srgbClr val="FF0066"/>
                </a:solidFill>
              </a:rPr>
              <a:t>В</a:t>
            </a:r>
            <a:r>
              <a:rPr lang="ru-RU" sz="2400" dirty="0">
                <a:solidFill>
                  <a:srgbClr val="000099"/>
                </a:solidFill>
              </a:rPr>
              <a:t> получила оригинальный запрос на аутентификацию от </a:t>
            </a:r>
            <a:r>
              <a:rPr lang="ru-RU" sz="2400" i="1" dirty="0">
                <a:solidFill>
                  <a:srgbClr val="FF0066"/>
                </a:solidFill>
              </a:rPr>
              <a:t>С</a:t>
            </a:r>
            <a:r>
              <a:rPr lang="ru-RU" sz="2400" dirty="0">
                <a:solidFill>
                  <a:srgbClr val="000099"/>
                </a:solidFill>
              </a:rPr>
              <a:t>, она ожидает, что индикатор «приглашение/запрос» будет установлен в положение «запрос». А в виду того, что </a:t>
            </a:r>
            <a:r>
              <a:rPr lang="ru-RU" sz="2400" i="1" dirty="0">
                <a:solidFill>
                  <a:srgbClr val="FF0066"/>
                </a:solidFill>
              </a:rPr>
              <a:t>В</a:t>
            </a:r>
            <a:r>
              <a:rPr lang="ru-RU" sz="2400" dirty="0">
                <a:solidFill>
                  <a:srgbClr val="000099"/>
                </a:solidFill>
              </a:rPr>
              <a:t> получила ответ, который был сформирован с использованием индикатора «приглашение/запрос», установленного в положение «приглашение», она отказывает в </a:t>
            </a:r>
            <a:r>
              <a:rPr lang="ru-RU" sz="2400" dirty="0" smtClean="0">
                <a:solidFill>
                  <a:srgbClr val="000099"/>
                </a:solidFill>
              </a:rPr>
              <a:t>аутентификации.</a:t>
            </a:r>
            <a:endParaRPr lang="ru-RU" sz="2400" dirty="0">
              <a:solidFill>
                <a:srgbClr val="000099"/>
              </a:solidFill>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2"/>
          <p:cNvSpPr txBox="1">
            <a:spLocks noChangeArrowheads="1"/>
          </p:cNvSpPr>
          <p:nvPr/>
        </p:nvSpPr>
        <p:spPr bwMode="auto">
          <a:xfrm>
            <a:off x="971550" y="1331913"/>
            <a:ext cx="7993063" cy="46355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800" dirty="0">
                <a:solidFill>
                  <a:srgbClr val="000099"/>
                </a:solidFill>
              </a:rPr>
              <a:t>(</a:t>
            </a:r>
            <a:r>
              <a:rPr lang="ru-RU" sz="3800" i="1" u="sng" dirty="0">
                <a:solidFill>
                  <a:srgbClr val="FF0066"/>
                </a:solidFill>
              </a:rPr>
              <a:t>Примечание к рис</a:t>
            </a:r>
            <a:r>
              <a:rPr lang="ru-RU" sz="3800" i="1" u="sng" dirty="0" smtClean="0">
                <a:solidFill>
                  <a:srgbClr val="FF0066"/>
                </a:solidFill>
              </a:rPr>
              <a:t>. 3</a:t>
            </a:r>
            <a:r>
              <a:rPr lang="en-US" sz="3800" i="1" u="sng" dirty="0" smtClean="0">
                <a:solidFill>
                  <a:srgbClr val="FF0066"/>
                </a:solidFill>
              </a:rPr>
              <a:t>.1</a:t>
            </a:r>
            <a:r>
              <a:rPr lang="ru-RU" sz="3800" i="1" u="sng" dirty="0" smtClean="0">
                <a:solidFill>
                  <a:srgbClr val="FF0066"/>
                </a:solidFill>
              </a:rPr>
              <a:t>8</a:t>
            </a:r>
            <a:r>
              <a:rPr lang="ru-RU" sz="3800" i="1" dirty="0" smtClean="0">
                <a:solidFill>
                  <a:srgbClr val="FF0066"/>
                </a:solidFill>
              </a:rPr>
              <a:t>. </a:t>
            </a:r>
            <a:r>
              <a:rPr lang="ru-RU" sz="3800" i="1" dirty="0">
                <a:solidFill>
                  <a:srgbClr val="FF0066"/>
                </a:solidFill>
              </a:rPr>
              <a:t>Прямые атаки, </a:t>
            </a:r>
            <a:r>
              <a:rPr lang="ru-RU" sz="3800" i="1" dirty="0" err="1" smtClean="0">
                <a:solidFill>
                  <a:srgbClr val="FF0066"/>
                </a:solidFill>
              </a:rPr>
              <a:t>представленны</a:t>
            </a:r>
            <a:r>
              <a:rPr lang="ru-RU" sz="3800" i="1" dirty="0" smtClean="0">
                <a:solidFill>
                  <a:srgbClr val="FF0066"/>
                </a:solidFill>
              </a:rPr>
              <a:t> </a:t>
            </a:r>
            <a:r>
              <a:rPr lang="ru-RU" sz="3800" i="1" dirty="0">
                <a:solidFill>
                  <a:srgbClr val="FF0066"/>
                </a:solidFill>
              </a:rPr>
              <a:t>в </a:t>
            </a:r>
            <a:r>
              <a:rPr lang="ru-RU" sz="3800" i="1" dirty="0" smtClean="0">
                <a:solidFill>
                  <a:srgbClr val="FF0066"/>
                </a:solidFill>
              </a:rPr>
              <a:t>§9.4.1</a:t>
            </a:r>
            <a:r>
              <a:rPr lang="ru-RU" sz="3800" i="1" dirty="0">
                <a:solidFill>
                  <a:srgbClr val="FF0066"/>
                </a:solidFill>
              </a:rPr>
              <a:t>. Даже если для парирования атак используются методы </a:t>
            </a:r>
            <a:r>
              <a:rPr lang="en-US" sz="3800" i="1" dirty="0">
                <a:solidFill>
                  <a:srgbClr val="FF0066"/>
                </a:solidFill>
              </a:rPr>
              <a:t>a</a:t>
            </a:r>
            <a:r>
              <a:rPr lang="ru-RU" sz="3800" i="1" dirty="0">
                <a:solidFill>
                  <a:srgbClr val="FF0066"/>
                </a:solidFill>
              </a:rPr>
              <a:t>) или </a:t>
            </a:r>
            <a:r>
              <a:rPr lang="en-US" sz="3800" i="1" dirty="0">
                <a:solidFill>
                  <a:srgbClr val="FF0066"/>
                </a:solidFill>
              </a:rPr>
              <a:t>b</a:t>
            </a:r>
            <a:r>
              <a:rPr lang="ru-RU" sz="3800" i="1" dirty="0">
                <a:solidFill>
                  <a:srgbClr val="FF0066"/>
                </a:solidFill>
              </a:rPr>
              <a:t>) из </a:t>
            </a:r>
            <a:r>
              <a:rPr lang="ru-RU" sz="3800" i="1" dirty="0" smtClean="0">
                <a:solidFill>
                  <a:srgbClr val="FF0066"/>
                </a:solidFill>
              </a:rPr>
              <a:t>§9.4.1 </a:t>
            </a:r>
            <a:r>
              <a:rPr lang="ru-RU" sz="3800" i="1" dirty="0">
                <a:solidFill>
                  <a:srgbClr val="FF0066"/>
                </a:solidFill>
              </a:rPr>
              <a:t>они остаются бессильны перед адаптивными («изощрёнными») атаками.</a:t>
            </a:r>
            <a:r>
              <a:rPr lang="ru-RU" sz="3800" dirty="0">
                <a:solidFill>
                  <a:srgbClr val="000099"/>
                </a:solidFill>
              </a:rPr>
              <a:t>)</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ext Box 2"/>
          <p:cNvSpPr txBox="1">
            <a:spLocks noChangeArrowheads="1"/>
          </p:cNvSpPr>
          <p:nvPr/>
        </p:nvSpPr>
        <p:spPr bwMode="auto">
          <a:xfrm>
            <a:off x="927100" y="939800"/>
            <a:ext cx="7993063" cy="51593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600" dirty="0">
                <a:solidFill>
                  <a:srgbClr val="000099"/>
                </a:solidFill>
              </a:rPr>
              <a:t>Если сторона </a:t>
            </a:r>
            <a:r>
              <a:rPr lang="ru-RU" sz="2600" i="1" dirty="0">
                <a:solidFill>
                  <a:srgbClr val="FF0066"/>
                </a:solidFill>
              </a:rPr>
              <a:t>В</a:t>
            </a:r>
            <a:r>
              <a:rPr lang="ru-RU" sz="2600" dirty="0">
                <a:solidFill>
                  <a:srgbClr val="000099"/>
                </a:solidFill>
              </a:rPr>
              <a:t> поддерживает и запросы, и приглашения на аутентификацию, то она должна обеспечить следующую дополнительную проверку. При каждой отправке стороной </a:t>
            </a:r>
            <a:r>
              <a:rPr lang="ru-RU" sz="2600" i="1" dirty="0">
                <a:solidFill>
                  <a:srgbClr val="FF0066"/>
                </a:solidFill>
              </a:rPr>
              <a:t>В</a:t>
            </a:r>
            <a:r>
              <a:rPr lang="ru-RU" sz="2600" dirty="0">
                <a:solidFill>
                  <a:srgbClr val="000099"/>
                </a:solidFill>
              </a:rPr>
              <a:t> приглашения на аутентификацию, </a:t>
            </a:r>
            <a:r>
              <a:rPr lang="ru-RU" sz="2600" i="1" dirty="0">
                <a:solidFill>
                  <a:srgbClr val="FF0066"/>
                </a:solidFill>
              </a:rPr>
              <a:t>В</a:t>
            </a:r>
            <a:r>
              <a:rPr lang="ru-RU" sz="2600" dirty="0">
                <a:solidFill>
                  <a:srgbClr val="000099"/>
                </a:solidFill>
              </a:rPr>
              <a:t> обязана запомнить какому претенденту был направлен конкретный встречный запрос, причём последний должен быть таким, чтобы нарушитель </a:t>
            </a:r>
            <a:r>
              <a:rPr lang="ru-RU" sz="2600" i="1" dirty="0">
                <a:solidFill>
                  <a:srgbClr val="FF0066"/>
                </a:solidFill>
              </a:rPr>
              <a:t>С</a:t>
            </a:r>
            <a:r>
              <a:rPr lang="ru-RU" sz="2600" dirty="0">
                <a:solidFill>
                  <a:srgbClr val="000099"/>
                </a:solidFill>
              </a:rPr>
              <a:t> не мог его использовать для другого претендента, когда ему передаётся приглашение на аутентификацию (третья итерация информационного обмена).</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ext Box 2"/>
          <p:cNvSpPr txBox="1">
            <a:spLocks noChangeArrowheads="1"/>
          </p:cNvSpPr>
          <p:nvPr/>
        </p:nvSpPr>
        <p:spPr bwMode="auto">
          <a:xfrm>
            <a:off x="927100" y="1781175"/>
            <a:ext cx="7993063" cy="44704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i="1">
                <a:solidFill>
                  <a:srgbClr val="FF0066"/>
                </a:solidFill>
              </a:rPr>
              <a:t>При использовании уникальных чисел</a:t>
            </a:r>
            <a:r>
              <a:rPr lang="ru-RU">
                <a:solidFill>
                  <a:srgbClr val="000099"/>
                </a:solidFill>
              </a:rPr>
              <a:t> нарушитель </a:t>
            </a:r>
            <a:r>
              <a:rPr lang="ru-RU" i="1">
                <a:solidFill>
                  <a:srgbClr val="FF0066"/>
                </a:solidFill>
              </a:rPr>
              <a:t>С</a:t>
            </a:r>
            <a:r>
              <a:rPr lang="ru-RU">
                <a:solidFill>
                  <a:srgbClr val="000099"/>
                </a:solidFill>
              </a:rPr>
              <a:t> разыгрывает роль стороны </a:t>
            </a:r>
            <a:r>
              <a:rPr lang="ru-RU" i="1">
                <a:solidFill>
                  <a:srgbClr val="FF0066"/>
                </a:solidFill>
              </a:rPr>
              <a:t>В</a:t>
            </a:r>
            <a:r>
              <a:rPr lang="ru-RU" i="1">
                <a:solidFill>
                  <a:srgbClr val="000099"/>
                </a:solidFill>
              </a:rPr>
              <a:t> </a:t>
            </a:r>
            <a:r>
              <a:rPr lang="ru-RU">
                <a:solidFill>
                  <a:srgbClr val="000099"/>
                </a:solidFill>
              </a:rPr>
              <a:t>и передает стороне </a:t>
            </a:r>
            <a:r>
              <a:rPr lang="ru-RU" i="1">
                <a:solidFill>
                  <a:srgbClr val="FF0066"/>
                </a:solidFill>
              </a:rPr>
              <a:t>А</a:t>
            </a:r>
            <a:r>
              <a:rPr lang="ru-RU">
                <a:solidFill>
                  <a:srgbClr val="000099"/>
                </a:solidFill>
              </a:rPr>
              <a:t> приглашение на проведение процедуры аутентификации (первая итерация информационного обмена). Сторона </a:t>
            </a:r>
            <a:r>
              <a:rPr lang="ru-RU" i="1">
                <a:solidFill>
                  <a:srgbClr val="FF0066"/>
                </a:solidFill>
              </a:rPr>
              <a:t>А</a:t>
            </a:r>
            <a:r>
              <a:rPr lang="ru-RU">
                <a:solidFill>
                  <a:srgbClr val="000099"/>
                </a:solidFill>
              </a:rPr>
              <a:t> формирует свой ответ, используя для этого уникальное число и индикатор «приглашение/запрос», установленный в положение «приглашение» (вторая итерация информационного обмена).</a:t>
            </a:r>
          </a:p>
        </p:txBody>
      </p:sp>
      <p:sp>
        <p:nvSpPr>
          <p:cNvPr id="245763" name="Rectangle 3"/>
          <p:cNvSpPr>
            <a:spLocks noChangeArrowheads="1"/>
          </p:cNvSpPr>
          <p:nvPr/>
        </p:nvSpPr>
        <p:spPr bwMode="auto">
          <a:xfrm>
            <a:off x="792163" y="819150"/>
            <a:ext cx="8351837" cy="77787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85000"/>
              </a:lnSpc>
              <a:buClr>
                <a:srgbClr val="FFFF00"/>
              </a:buClr>
              <a:buSzPct val="80000"/>
              <a:buFont typeface="Wingdings" pitchFamily="2" charset="2"/>
              <a:buNone/>
            </a:pPr>
            <a:r>
              <a:rPr lang="ru-RU" sz="3000" b="1" i="1" dirty="0" smtClean="0">
                <a:solidFill>
                  <a:srgbClr val="FF3300"/>
                </a:solidFill>
                <a:latin typeface="Arial" charset="0"/>
              </a:rPr>
              <a:t>9.7</a:t>
            </a:r>
            <a:r>
              <a:rPr lang="ru-RU" sz="3000" b="1" i="1" dirty="0">
                <a:solidFill>
                  <a:srgbClr val="FF3300"/>
                </a:solidFill>
                <a:latin typeface="Arial" charset="0"/>
              </a:rPr>
              <a:t>. Протокол на основе уникальных</a:t>
            </a:r>
          </a:p>
          <a:p>
            <a:pPr eaLnBrk="0" hangingPunct="0">
              <a:lnSpc>
                <a:spcPct val="85000"/>
              </a:lnSpc>
              <a:buClr>
                <a:srgbClr val="FFFF00"/>
              </a:buClr>
              <a:buSzPct val="80000"/>
              <a:buFont typeface="Wingdings" pitchFamily="2" charset="2"/>
              <a:buNone/>
            </a:pPr>
            <a:r>
              <a:rPr lang="ru-RU" sz="3000" b="1" i="1" dirty="0">
                <a:solidFill>
                  <a:srgbClr val="FF3300"/>
                </a:solidFill>
                <a:latin typeface="Arial" charset="0"/>
              </a:rPr>
              <a:t>чисел</a:t>
            </a:r>
            <a:endParaRPr lang="en-US" sz="3000"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ext Box 2"/>
          <p:cNvSpPr txBox="1">
            <a:spLocks noChangeArrowheads="1"/>
          </p:cNvSpPr>
          <p:nvPr/>
        </p:nvSpPr>
        <p:spPr bwMode="auto">
          <a:xfrm>
            <a:off x="927100" y="850900"/>
            <a:ext cx="7993063" cy="531837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000" dirty="0">
                <a:solidFill>
                  <a:srgbClr val="000099"/>
                </a:solidFill>
              </a:rPr>
              <a:t>Нарушитель </a:t>
            </a:r>
            <a:r>
              <a:rPr lang="ru-RU" sz="3000" i="1" dirty="0">
                <a:solidFill>
                  <a:srgbClr val="FF0066"/>
                </a:solidFill>
              </a:rPr>
              <a:t>С</a:t>
            </a:r>
            <a:r>
              <a:rPr lang="ru-RU" sz="3000" dirty="0">
                <a:solidFill>
                  <a:srgbClr val="000099"/>
                </a:solidFill>
              </a:rPr>
              <a:t> ретранслирует стороне </a:t>
            </a:r>
            <a:r>
              <a:rPr lang="ru-RU" sz="3000" i="1" dirty="0">
                <a:solidFill>
                  <a:srgbClr val="FF0066"/>
                </a:solidFill>
              </a:rPr>
              <a:t>В</a:t>
            </a:r>
            <a:r>
              <a:rPr lang="ru-RU" sz="3000" dirty="0">
                <a:solidFill>
                  <a:srgbClr val="000099"/>
                </a:solidFill>
              </a:rPr>
              <a:t> полученный от </a:t>
            </a:r>
            <a:r>
              <a:rPr lang="ru-RU" sz="3000" i="1" dirty="0">
                <a:solidFill>
                  <a:srgbClr val="FF0066"/>
                </a:solidFill>
              </a:rPr>
              <a:t>А</a:t>
            </a:r>
            <a:r>
              <a:rPr lang="ru-RU" sz="3000" dirty="0">
                <a:solidFill>
                  <a:srgbClr val="000099"/>
                </a:solidFill>
              </a:rPr>
              <a:t> ответ (третья итерация информационного обмена). Сторона </a:t>
            </a:r>
            <a:r>
              <a:rPr lang="ru-RU" sz="3000" i="1" dirty="0">
                <a:solidFill>
                  <a:srgbClr val="FF0066"/>
                </a:solidFill>
              </a:rPr>
              <a:t>В</a:t>
            </a:r>
            <a:r>
              <a:rPr lang="ru-RU" sz="3000" dirty="0">
                <a:solidFill>
                  <a:srgbClr val="000099"/>
                </a:solidFill>
              </a:rPr>
              <a:t> проверяет ответ. Последний содержит индикатор «приглашение/запрос», установленный в положение «приглашение», но сторона </a:t>
            </a:r>
            <a:r>
              <a:rPr lang="ru-RU" sz="3000" i="1" dirty="0">
                <a:solidFill>
                  <a:srgbClr val="FF0066"/>
                </a:solidFill>
              </a:rPr>
              <a:t>В</a:t>
            </a:r>
            <a:r>
              <a:rPr lang="ru-RU" sz="3000" dirty="0">
                <a:solidFill>
                  <a:srgbClr val="000099"/>
                </a:solidFill>
              </a:rPr>
              <a:t> не направляла какого-либо приглашения на аутентификацию, и поэтому сторона </a:t>
            </a:r>
            <a:r>
              <a:rPr lang="ru-RU" sz="3000" i="1" dirty="0">
                <a:solidFill>
                  <a:srgbClr val="FF0066"/>
                </a:solidFill>
              </a:rPr>
              <a:t>В</a:t>
            </a:r>
            <a:r>
              <a:rPr lang="ru-RU" sz="3000" dirty="0">
                <a:solidFill>
                  <a:srgbClr val="000099"/>
                </a:solidFill>
              </a:rPr>
              <a:t> отказывает в аутентификации (рис</a:t>
            </a:r>
            <a:r>
              <a:rPr lang="ru-RU" sz="3000" dirty="0" smtClean="0">
                <a:solidFill>
                  <a:srgbClr val="000099"/>
                </a:solidFill>
              </a:rPr>
              <a:t>. 3.19).</a:t>
            </a:r>
            <a:endParaRPr lang="ru-RU" sz="3000" dirty="0">
              <a:solidFill>
                <a:srgbClr val="000099"/>
              </a:solidFill>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sp>
        <p:nvSpPr>
          <p:cNvPr id="287746" name="Text Box 2"/>
          <p:cNvSpPr txBox="1">
            <a:spLocks noChangeArrowheads="1"/>
          </p:cNvSpPr>
          <p:nvPr/>
        </p:nvSpPr>
        <p:spPr bwMode="auto">
          <a:xfrm>
            <a:off x="971550" y="5518150"/>
            <a:ext cx="7921625" cy="67710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200" b="1" dirty="0">
                <a:solidFill>
                  <a:srgbClr val="CC0000"/>
                </a:solidFill>
              </a:rPr>
              <a:t>Рис</a:t>
            </a:r>
            <a:r>
              <a:rPr lang="ru-RU" sz="2200" b="1" dirty="0" smtClean="0">
                <a:solidFill>
                  <a:srgbClr val="CC0000"/>
                </a:solidFill>
              </a:rPr>
              <a:t>. 3.19. </a:t>
            </a:r>
            <a:r>
              <a:rPr lang="ru-RU" sz="2200" b="1" dirty="0">
                <a:solidFill>
                  <a:srgbClr val="CC0000"/>
                </a:solidFill>
              </a:rPr>
              <a:t>Защита от атак нарушителя с использованием уникальных чисел</a:t>
            </a:r>
          </a:p>
        </p:txBody>
      </p:sp>
      <p:grpSp>
        <p:nvGrpSpPr>
          <p:cNvPr id="247829" name="Group 21"/>
          <p:cNvGrpSpPr>
            <a:grpSpLocks/>
          </p:cNvGrpSpPr>
          <p:nvPr/>
        </p:nvGrpSpPr>
        <p:grpSpPr bwMode="auto">
          <a:xfrm>
            <a:off x="971550" y="1133475"/>
            <a:ext cx="7921625" cy="3948113"/>
            <a:chOff x="612" y="714"/>
            <a:chExt cx="4990" cy="2487"/>
          </a:xfrm>
        </p:grpSpPr>
        <p:sp>
          <p:nvSpPr>
            <p:cNvPr id="247813" name="AutoShape 5"/>
            <p:cNvSpPr>
              <a:spLocks noChangeArrowheads="1"/>
            </p:cNvSpPr>
            <p:nvPr/>
          </p:nvSpPr>
          <p:spPr bwMode="auto">
            <a:xfrm flipH="1">
              <a:off x="612" y="884"/>
              <a:ext cx="647" cy="596"/>
            </a:xfrm>
            <a:prstGeom prst="cube">
              <a:avLst>
                <a:gd name="adj" fmla="val 25000"/>
              </a:avLst>
            </a:prstGeom>
            <a:solidFill>
              <a:srgbClr val="E1FFE1"/>
            </a:solidFill>
            <a:ln w="38100">
              <a:solidFill>
                <a:srgbClr val="6600CC"/>
              </a:solidFill>
              <a:miter lim="800000"/>
              <a:headEnd/>
              <a:tailEnd/>
            </a:ln>
          </p:spPr>
          <p:txBody>
            <a:bodyPr lIns="0" tIns="0" rIns="0" bIns="0" anchor="ctr" anchorCtr="1"/>
            <a:lstStyle/>
            <a:p>
              <a:endParaRPr lang="ru-RU"/>
            </a:p>
          </p:txBody>
        </p:sp>
        <p:sp>
          <p:nvSpPr>
            <p:cNvPr id="247814" name="Text Box 6"/>
            <p:cNvSpPr txBox="1">
              <a:spLocks noChangeArrowheads="1"/>
            </p:cNvSpPr>
            <p:nvPr/>
          </p:nvSpPr>
          <p:spPr bwMode="auto">
            <a:xfrm>
              <a:off x="896" y="1120"/>
              <a:ext cx="216" cy="26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altLang="zh-CN" b="1">
                  <a:solidFill>
                    <a:srgbClr val="006666"/>
                  </a:solidFill>
                </a:rPr>
                <a:t>А</a:t>
              </a:r>
              <a:endParaRPr lang="ru-RU" b="1">
                <a:solidFill>
                  <a:srgbClr val="006666"/>
                </a:solidFill>
              </a:endParaRPr>
            </a:p>
          </p:txBody>
        </p:sp>
        <p:sp>
          <p:nvSpPr>
            <p:cNvPr id="247815" name="AutoShape 7"/>
            <p:cNvSpPr>
              <a:spLocks noChangeArrowheads="1"/>
            </p:cNvSpPr>
            <p:nvPr/>
          </p:nvSpPr>
          <p:spPr bwMode="auto">
            <a:xfrm>
              <a:off x="4955" y="884"/>
              <a:ext cx="647" cy="596"/>
            </a:xfrm>
            <a:prstGeom prst="cube">
              <a:avLst>
                <a:gd name="adj" fmla="val 25000"/>
              </a:avLst>
            </a:prstGeom>
            <a:solidFill>
              <a:srgbClr val="FFDDDD"/>
            </a:solidFill>
            <a:ln w="38100">
              <a:solidFill>
                <a:schemeClr val="hlink"/>
              </a:solidFill>
              <a:miter lim="800000"/>
              <a:headEnd/>
              <a:tailEnd/>
            </a:ln>
          </p:spPr>
          <p:txBody>
            <a:bodyPr/>
            <a:lstStyle/>
            <a:p>
              <a:endParaRPr lang="ru-RU"/>
            </a:p>
          </p:txBody>
        </p:sp>
        <p:sp>
          <p:nvSpPr>
            <p:cNvPr id="247816" name="AutoShape 8"/>
            <p:cNvSpPr>
              <a:spLocks noChangeArrowheads="1"/>
            </p:cNvSpPr>
            <p:nvPr/>
          </p:nvSpPr>
          <p:spPr bwMode="auto">
            <a:xfrm flipV="1">
              <a:off x="2522" y="2190"/>
              <a:ext cx="1170" cy="653"/>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BFBA1"/>
            </a:solidFill>
            <a:ln w="38100">
              <a:solidFill>
                <a:srgbClr val="FF3300"/>
              </a:solidFill>
              <a:miter lim="800000"/>
              <a:headEnd/>
              <a:tailEnd/>
            </a:ln>
            <a:effectLst/>
          </p:spPr>
          <p:txBody>
            <a:bodyPr/>
            <a:lstStyle/>
            <a:p>
              <a:endParaRPr lang="ru-RU"/>
            </a:p>
          </p:txBody>
        </p:sp>
        <p:cxnSp>
          <p:nvCxnSpPr>
            <p:cNvPr id="247817" name="AutoShape 9"/>
            <p:cNvCxnSpPr>
              <a:cxnSpLocks noChangeShapeType="1"/>
            </p:cNvCxnSpPr>
            <p:nvPr/>
          </p:nvCxnSpPr>
          <p:spPr bwMode="auto">
            <a:xfrm flipV="1">
              <a:off x="3569" y="1480"/>
              <a:ext cx="1633" cy="1051"/>
            </a:xfrm>
            <a:prstGeom prst="bentConnector3">
              <a:avLst>
                <a:gd name="adj1" fmla="val 99963"/>
              </a:avLst>
            </a:prstGeom>
            <a:noFill/>
            <a:ln w="44450">
              <a:solidFill>
                <a:srgbClr val="FF0066"/>
              </a:solidFill>
              <a:miter lim="800000"/>
              <a:headEnd/>
              <a:tailEnd type="triangle" w="lg" len="lg"/>
            </a:ln>
          </p:spPr>
        </p:cxnSp>
        <p:cxnSp>
          <p:nvCxnSpPr>
            <p:cNvPr id="247820" name="AutoShape 12"/>
            <p:cNvCxnSpPr>
              <a:cxnSpLocks noChangeShapeType="1"/>
              <a:endCxn id="247816" idx="1"/>
            </p:cNvCxnSpPr>
            <p:nvPr/>
          </p:nvCxnSpPr>
          <p:spPr bwMode="auto">
            <a:xfrm>
              <a:off x="1259" y="1253"/>
              <a:ext cx="1848" cy="926"/>
            </a:xfrm>
            <a:prstGeom prst="bentConnector2">
              <a:avLst/>
            </a:prstGeom>
            <a:noFill/>
            <a:ln w="44450">
              <a:solidFill>
                <a:srgbClr val="FF0066"/>
              </a:solidFill>
              <a:miter lim="800000"/>
              <a:headEnd type="none" w="lg" len="lg"/>
              <a:tailEnd type="triangle" w="lg" len="lg"/>
            </a:ln>
          </p:spPr>
        </p:cxnSp>
        <p:cxnSp>
          <p:nvCxnSpPr>
            <p:cNvPr id="247821" name="AutoShape 13"/>
            <p:cNvCxnSpPr>
              <a:cxnSpLocks noChangeShapeType="1"/>
            </p:cNvCxnSpPr>
            <p:nvPr/>
          </p:nvCxnSpPr>
          <p:spPr bwMode="auto">
            <a:xfrm rot="10800000">
              <a:off x="1012" y="1480"/>
              <a:ext cx="1633" cy="1051"/>
            </a:xfrm>
            <a:prstGeom prst="bentConnector3">
              <a:avLst>
                <a:gd name="adj1" fmla="val 99833"/>
              </a:avLst>
            </a:prstGeom>
            <a:noFill/>
            <a:ln w="44450">
              <a:solidFill>
                <a:srgbClr val="FF0066"/>
              </a:solidFill>
              <a:miter lim="800000"/>
              <a:headEnd/>
              <a:tailEnd type="triangle" w="lg" len="lg"/>
            </a:ln>
          </p:spPr>
        </p:cxnSp>
        <p:sp>
          <p:nvSpPr>
            <p:cNvPr id="247822" name="Text Box 14"/>
            <p:cNvSpPr txBox="1">
              <a:spLocks noChangeArrowheads="1"/>
            </p:cNvSpPr>
            <p:nvPr/>
          </p:nvSpPr>
          <p:spPr bwMode="auto">
            <a:xfrm>
              <a:off x="3759" y="2739"/>
              <a:ext cx="1815" cy="462"/>
            </a:xfrm>
            <a:prstGeom prst="rect">
              <a:avLst/>
            </a:prstGeom>
            <a:noFill/>
            <a:ln w="9525">
              <a:noFill/>
              <a:miter lim="800000"/>
              <a:headEnd/>
              <a:tailEnd/>
            </a:ln>
          </p:spPr>
          <p:txBody>
            <a:bodyPr lIns="0" tIns="0" rIns="0" bIns="0" anchor="ctr">
              <a:spAutoFit/>
            </a:bodyPr>
            <a:lstStyle/>
            <a:p>
              <a:pPr algn="l">
                <a:lnSpc>
                  <a:spcPct val="80000"/>
                </a:lnSpc>
              </a:pPr>
              <a:r>
                <a:rPr lang="ru-RU" altLang="zh-CN" sz="2000">
                  <a:solidFill>
                    <a:srgbClr val="000099"/>
                  </a:solidFill>
                  <a:latin typeface="Arial" charset="0"/>
                  <a:cs typeface="Arial" charset="0"/>
                </a:rPr>
                <a:t>3. Здесь ответ на Ваше приглашение на аутентификацию.</a:t>
              </a:r>
              <a:endParaRPr lang="ru-RU" sz="2000">
                <a:solidFill>
                  <a:srgbClr val="000099"/>
                </a:solidFill>
                <a:latin typeface="Arial" charset="0"/>
                <a:cs typeface="Arial" charset="0"/>
              </a:endParaRPr>
            </a:p>
          </p:txBody>
        </p:sp>
        <p:sp>
          <p:nvSpPr>
            <p:cNvPr id="247825" name="Text Box 17"/>
            <p:cNvSpPr txBox="1">
              <a:spLocks noChangeArrowheads="1"/>
            </p:cNvSpPr>
            <p:nvPr/>
          </p:nvSpPr>
          <p:spPr bwMode="auto">
            <a:xfrm>
              <a:off x="1349" y="714"/>
              <a:ext cx="1758" cy="462"/>
            </a:xfrm>
            <a:prstGeom prst="rect">
              <a:avLst/>
            </a:prstGeom>
            <a:noFill/>
            <a:ln w="9525">
              <a:noFill/>
              <a:miter lim="800000"/>
              <a:headEnd/>
              <a:tailEnd/>
            </a:ln>
          </p:spPr>
          <p:txBody>
            <a:bodyPr lIns="0" tIns="0" rIns="0" bIns="0" anchor="ctr">
              <a:spAutoFit/>
            </a:bodyPr>
            <a:lstStyle/>
            <a:p>
              <a:pPr algn="l">
                <a:lnSpc>
                  <a:spcPct val="80000"/>
                </a:lnSpc>
              </a:pPr>
              <a:r>
                <a:rPr lang="ru-RU" altLang="zh-CN" sz="2000">
                  <a:solidFill>
                    <a:srgbClr val="000099"/>
                  </a:solidFill>
                  <a:latin typeface="Arial" charset="0"/>
                  <a:cs typeface="Arial" charset="0"/>
                </a:rPr>
                <a:t>2. Здесь ответ на Ваше приглашение на аутентификацию.</a:t>
              </a:r>
              <a:endParaRPr lang="ru-RU" sz="2000">
                <a:solidFill>
                  <a:srgbClr val="000099"/>
                </a:solidFill>
                <a:latin typeface="Arial" charset="0"/>
                <a:cs typeface="Arial" charset="0"/>
              </a:endParaRPr>
            </a:p>
          </p:txBody>
        </p:sp>
        <p:sp>
          <p:nvSpPr>
            <p:cNvPr id="247826" name="Text Box 18"/>
            <p:cNvSpPr txBox="1">
              <a:spLocks noChangeArrowheads="1"/>
            </p:cNvSpPr>
            <p:nvPr/>
          </p:nvSpPr>
          <p:spPr bwMode="auto">
            <a:xfrm>
              <a:off x="1122" y="1536"/>
              <a:ext cx="1664" cy="924"/>
            </a:xfrm>
            <a:prstGeom prst="rect">
              <a:avLst/>
            </a:prstGeom>
            <a:noFill/>
            <a:ln w="9525">
              <a:noFill/>
              <a:miter lim="800000"/>
              <a:headEnd/>
              <a:tailEnd/>
            </a:ln>
          </p:spPr>
          <p:txBody>
            <a:bodyPr lIns="0" tIns="0" rIns="0" bIns="0" anchor="ctr">
              <a:spAutoFit/>
            </a:bodyPr>
            <a:lstStyle/>
            <a:p>
              <a:pPr algn="l">
                <a:lnSpc>
                  <a:spcPct val="80000"/>
                </a:lnSpc>
              </a:pPr>
              <a:r>
                <a:rPr lang="ru-RU" altLang="zh-CN" sz="2000" dirty="0">
                  <a:solidFill>
                    <a:srgbClr val="000099"/>
                  </a:solidFill>
                  <a:latin typeface="Arial" charset="0"/>
                  <a:cs typeface="Arial" charset="0"/>
                </a:rPr>
                <a:t>1. Приглашение на аутентификацию: Я являюсь стороной </a:t>
              </a:r>
              <a:r>
                <a:rPr lang="ru-RU" altLang="zh-CN" sz="2000" i="1" dirty="0">
                  <a:solidFill>
                    <a:srgbClr val="FF0000"/>
                  </a:solidFill>
                  <a:latin typeface="Arial" charset="0"/>
                  <a:cs typeface="Arial" charset="0"/>
                </a:rPr>
                <a:t>В</a:t>
              </a:r>
              <a:r>
                <a:rPr lang="ru-RU" altLang="zh-CN" sz="2000" dirty="0">
                  <a:solidFill>
                    <a:srgbClr val="000099"/>
                  </a:solidFill>
                  <a:latin typeface="Arial" charset="0"/>
                  <a:cs typeface="Arial" charset="0"/>
                </a:rPr>
                <a:t>, пожалуйста аутентифицируйтесь у меня.</a:t>
              </a:r>
              <a:endParaRPr lang="ru-RU" sz="2000" dirty="0">
                <a:solidFill>
                  <a:srgbClr val="000099"/>
                </a:solidFill>
                <a:latin typeface="Arial" charset="0"/>
                <a:cs typeface="Arial" charset="0"/>
              </a:endParaRPr>
            </a:p>
          </p:txBody>
        </p:sp>
        <p:sp>
          <p:nvSpPr>
            <p:cNvPr id="247827" name="Text Box 19"/>
            <p:cNvSpPr txBox="1">
              <a:spLocks noChangeArrowheads="1"/>
            </p:cNvSpPr>
            <p:nvPr/>
          </p:nvSpPr>
          <p:spPr bwMode="auto">
            <a:xfrm>
              <a:off x="5091" y="1120"/>
              <a:ext cx="216" cy="26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altLang="zh-CN" b="1">
                  <a:solidFill>
                    <a:srgbClr val="993366"/>
                  </a:solidFill>
                </a:rPr>
                <a:t>В</a:t>
              </a:r>
              <a:endParaRPr lang="ru-RU" b="1">
                <a:solidFill>
                  <a:srgbClr val="993366"/>
                </a:solidFill>
              </a:endParaRPr>
            </a:p>
          </p:txBody>
        </p:sp>
        <p:sp>
          <p:nvSpPr>
            <p:cNvPr id="247828" name="Text Box 20"/>
            <p:cNvSpPr txBox="1">
              <a:spLocks noChangeArrowheads="1"/>
            </p:cNvSpPr>
            <p:nvPr/>
          </p:nvSpPr>
          <p:spPr bwMode="auto">
            <a:xfrm>
              <a:off x="2993" y="2396"/>
              <a:ext cx="216" cy="26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altLang="zh-CN" b="1">
                  <a:solidFill>
                    <a:srgbClr val="FF6600"/>
                  </a:solidFill>
                </a:rPr>
                <a:t>С</a:t>
              </a:r>
              <a:endParaRPr lang="ru-RU" b="1">
                <a:solidFill>
                  <a:srgbClr val="FF6600"/>
                </a:solidFill>
              </a:endParaRPr>
            </a:p>
          </p:txBody>
        </p:sp>
      </p:gr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Factory">
  <a:themeElements>
    <a:clrScheme name="Factory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fontScheme name="Factory">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rgbClr val="FFAFFF"/>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rgbClr val="FFAFFF"/>
            </a:solidFill>
            <a:effectLst/>
            <a:latin typeface="Verdana" pitchFamily="34" charset="0"/>
          </a:defRPr>
        </a:defPPr>
      </a:lstStyle>
    </a:lnDef>
  </a:objectDefaults>
  <a:extraClrSchemeLst>
    <a:extraClrScheme>
      <a:clrScheme name="Factory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Factory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Factory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Factory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Factory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Factory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Factory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Factory</Template>
  <TotalTime>6101</TotalTime>
  <Words>8388</Words>
  <Application>Microsoft Office PowerPoint</Application>
  <PresentationFormat>Экран (4:3)</PresentationFormat>
  <Paragraphs>647</Paragraphs>
  <Slides>122</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122</vt:i4>
      </vt:variant>
    </vt:vector>
  </HeadingPairs>
  <TitlesOfParts>
    <vt:vector size="128" baseType="lpstr">
      <vt:lpstr>SimSun</vt:lpstr>
      <vt:lpstr>Arial</vt:lpstr>
      <vt:lpstr>Tahoma</vt:lpstr>
      <vt:lpstr>Verdana</vt:lpstr>
      <vt:lpstr>Wingdings</vt:lpstr>
      <vt:lpstr>Factory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University of Glamorgan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dmelniko</dc:creator>
  <cp:lastModifiedBy>Пользователь Windows</cp:lastModifiedBy>
  <cp:revision>1030</cp:revision>
  <dcterms:created xsi:type="dcterms:W3CDTF">2004-05-29T13:25:37Z</dcterms:created>
  <dcterms:modified xsi:type="dcterms:W3CDTF">2022-09-09T18:20:07Z</dcterms:modified>
</cp:coreProperties>
</file>