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0" r:id="rId3"/>
    <p:sldId id="269" r:id="rId4"/>
    <p:sldId id="404" r:id="rId5"/>
    <p:sldId id="268" r:id="rId6"/>
    <p:sldId id="479" r:id="rId7"/>
    <p:sldId id="405" r:id="rId8"/>
    <p:sldId id="480" r:id="rId9"/>
    <p:sldId id="481" r:id="rId10"/>
    <p:sldId id="482" r:id="rId11"/>
    <p:sldId id="483" r:id="rId12"/>
    <p:sldId id="484" r:id="rId13"/>
    <p:sldId id="485" r:id="rId14"/>
    <p:sldId id="486" r:id="rId15"/>
    <p:sldId id="468" r:id="rId16"/>
    <p:sldId id="473" r:id="rId17"/>
    <p:sldId id="487" r:id="rId18"/>
    <p:sldId id="488" r:id="rId19"/>
    <p:sldId id="489" r:id="rId20"/>
    <p:sldId id="490" r:id="rId21"/>
    <p:sldId id="491" r:id="rId22"/>
    <p:sldId id="492" r:id="rId23"/>
    <p:sldId id="493" r:id="rId24"/>
    <p:sldId id="494" r:id="rId25"/>
    <p:sldId id="495" r:id="rId26"/>
    <p:sldId id="496" r:id="rId27"/>
    <p:sldId id="497" r:id="rId28"/>
    <p:sldId id="498" r:id="rId29"/>
    <p:sldId id="499" r:id="rId30"/>
    <p:sldId id="500" r:id="rId31"/>
    <p:sldId id="501" r:id="rId32"/>
    <p:sldId id="502" r:id="rId33"/>
    <p:sldId id="503" r:id="rId34"/>
    <p:sldId id="504" r:id="rId35"/>
    <p:sldId id="505"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28" r:id="rId59"/>
    <p:sldId id="529" r:id="rId60"/>
    <p:sldId id="530" r:id="rId61"/>
    <p:sldId id="531" r:id="rId62"/>
    <p:sldId id="532" r:id="rId63"/>
    <p:sldId id="533" r:id="rId64"/>
    <p:sldId id="534" r:id="rId65"/>
    <p:sldId id="535" r:id="rId66"/>
    <p:sldId id="536" r:id="rId67"/>
    <p:sldId id="537" r:id="rId68"/>
    <p:sldId id="538" r:id="rId69"/>
    <p:sldId id="540" r:id="rId70"/>
    <p:sldId id="539" r:id="rId71"/>
    <p:sldId id="541" r:id="rId72"/>
    <p:sldId id="542" r:id="rId73"/>
    <p:sldId id="543" r:id="rId74"/>
    <p:sldId id="544" r:id="rId75"/>
    <p:sldId id="545" r:id="rId76"/>
    <p:sldId id="546" r:id="rId77"/>
    <p:sldId id="547" r:id="rId78"/>
    <p:sldId id="548" r:id="rId79"/>
    <p:sldId id="549" r:id="rId80"/>
    <p:sldId id="550" r:id="rId81"/>
    <p:sldId id="551" r:id="rId82"/>
    <p:sldId id="552" r:id="rId83"/>
    <p:sldId id="553" r:id="rId84"/>
    <p:sldId id="554" r:id="rId85"/>
    <p:sldId id="555" r:id="rId86"/>
    <p:sldId id="556" r:id="rId87"/>
    <p:sldId id="557" r:id="rId88"/>
    <p:sldId id="558" r:id="rId89"/>
    <p:sldId id="559" r:id="rId90"/>
    <p:sldId id="560" r:id="rId91"/>
    <p:sldId id="561" r:id="rId92"/>
    <p:sldId id="562" r:id="rId93"/>
    <p:sldId id="563" r:id="rId94"/>
    <p:sldId id="564" r:id="rId95"/>
    <p:sldId id="565" r:id="rId96"/>
    <p:sldId id="566" r:id="rId97"/>
    <p:sldId id="567" r:id="rId98"/>
    <p:sldId id="568" r:id="rId99"/>
    <p:sldId id="569" r:id="rId100"/>
    <p:sldId id="570" r:id="rId101"/>
    <p:sldId id="571" r:id="rId102"/>
    <p:sldId id="572" r:id="rId103"/>
    <p:sldId id="573" r:id="rId104"/>
    <p:sldId id="574" r:id="rId105"/>
    <p:sldId id="575" r:id="rId106"/>
    <p:sldId id="576" r:id="rId107"/>
    <p:sldId id="578" r:id="rId108"/>
    <p:sldId id="577" r:id="rId109"/>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66"/>
    <a:srgbClr val="99FF99"/>
    <a:srgbClr val="CCFF99"/>
    <a:srgbClr val="000099"/>
    <a:srgbClr val="FF3300"/>
    <a:srgbClr val="FFCCCC"/>
    <a:srgbClr val="CCFFCC"/>
    <a:srgbClr val="FFB3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2"/>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55650" y="3933825"/>
            <a:ext cx="8388350" cy="98488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fontAlgn="ctr">
              <a:spcBef>
                <a:spcPct val="2000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№4:</a:t>
            </a:r>
            <a:r>
              <a:rPr lang="ru-RU" sz="3200" dirty="0" smtClean="0">
                <a:solidFill>
                  <a:srgbClr val="FF3300"/>
                </a:solidFill>
              </a:rPr>
              <a:t> </a:t>
            </a:r>
            <a:r>
              <a:rPr lang="ru-RU" sz="3200" i="1" dirty="0">
                <a:solidFill>
                  <a:srgbClr val="56AC00"/>
                </a:solidFill>
              </a:rPr>
              <a:t>Теоретические основы управления доступом (Часть 1)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p:cNvSpPr txBox="1">
            <a:spLocks noChangeArrowheads="1"/>
          </p:cNvSpPr>
          <p:nvPr/>
        </p:nvSpPr>
        <p:spPr bwMode="auto">
          <a:xfrm>
            <a:off x="927100" y="806450"/>
            <a:ext cx="7921625" cy="16446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buClr>
                <a:srgbClr val="FF0066"/>
              </a:buClr>
              <a:buSzPct val="80000"/>
              <a:buFont typeface="Wingdings" pitchFamily="2" charset="2"/>
              <a:buNone/>
              <a:defRPr/>
            </a:pPr>
            <a:r>
              <a:rPr lang="ru-RU" sz="3000" i="1" dirty="0">
                <a:solidFill>
                  <a:srgbClr val="FF0066"/>
                </a:solidFill>
              </a:rPr>
              <a:t>УД в реальных системах может потребовать проведения целого комплекса процедур</a:t>
            </a:r>
            <a:r>
              <a:rPr lang="ru-RU" sz="3000" dirty="0">
                <a:solidFill>
                  <a:srgbClr val="000099"/>
                </a:solidFill>
              </a:rPr>
              <a:t> (мероприятий). Такими процедурами являются:</a:t>
            </a:r>
          </a:p>
        </p:txBody>
      </p:sp>
      <p:sp>
        <p:nvSpPr>
          <p:cNvPr id="316419" name="Text Box 3"/>
          <p:cNvSpPr txBox="1">
            <a:spLocks noChangeArrowheads="1"/>
          </p:cNvSpPr>
          <p:nvPr/>
        </p:nvSpPr>
        <p:spPr bwMode="auto">
          <a:xfrm>
            <a:off x="882650" y="2495550"/>
            <a:ext cx="8018518" cy="380873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100"/>
              </a:lnSpc>
              <a:spcBef>
                <a:spcPts val="600"/>
              </a:spcBef>
              <a:buClr>
                <a:srgbClr val="FF0066"/>
              </a:buClr>
              <a:buSzPct val="70000"/>
              <a:buFont typeface="Wingdings" pitchFamily="2" charset="2"/>
              <a:buChar char="q"/>
              <a:defRPr/>
            </a:pPr>
            <a:r>
              <a:rPr lang="ru-RU" sz="2700" dirty="0">
                <a:solidFill>
                  <a:srgbClr val="000099"/>
                </a:solidFill>
              </a:rPr>
              <a:t>формирование структуры </a:t>
            </a:r>
            <a:r>
              <a:rPr lang="ru-RU" sz="2700" dirty="0" smtClean="0">
                <a:solidFill>
                  <a:srgbClr val="000099"/>
                </a:solidFill>
              </a:rPr>
              <a:t>ПЛУД;</a:t>
            </a:r>
            <a:endParaRPr lang="ru-RU" sz="2700" dirty="0">
              <a:solidFill>
                <a:srgbClr val="000099"/>
              </a:solidFill>
            </a:endParaRPr>
          </a:p>
          <a:p>
            <a:pPr marL="358775" indent="-358775" algn="l">
              <a:lnSpc>
                <a:spcPts val="3100"/>
              </a:lnSpc>
              <a:spcBef>
                <a:spcPts val="600"/>
              </a:spcBef>
              <a:buClr>
                <a:srgbClr val="FF0066"/>
              </a:buClr>
              <a:buSzPct val="70000"/>
              <a:buFont typeface="Wingdings" pitchFamily="2" charset="2"/>
              <a:buChar char="q"/>
              <a:defRPr/>
            </a:pPr>
            <a:r>
              <a:rPr lang="ru-RU" sz="2700" dirty="0">
                <a:solidFill>
                  <a:srgbClr val="000099"/>
                </a:solidFill>
              </a:rPr>
              <a:t>определение формата данных (информации) для УД (</a:t>
            </a:r>
            <a:r>
              <a:rPr lang="en-US" sz="2700" dirty="0">
                <a:solidFill>
                  <a:srgbClr val="000099"/>
                </a:solidFill>
              </a:rPr>
              <a:t>Access Control Information </a:t>
            </a:r>
            <a:r>
              <a:rPr lang="ru-RU" sz="2700" dirty="0">
                <a:solidFill>
                  <a:srgbClr val="000099"/>
                </a:solidFill>
              </a:rPr>
              <a:t>— </a:t>
            </a:r>
            <a:r>
              <a:rPr lang="ru-RU" sz="2700" dirty="0" smtClean="0">
                <a:solidFill>
                  <a:srgbClr val="000099"/>
                </a:solidFill>
              </a:rPr>
              <a:t>ВИ для обеспечения УД, ВИУД-формат</a:t>
            </a:r>
            <a:r>
              <a:rPr lang="ru-RU" sz="2700" dirty="0">
                <a:solidFill>
                  <a:srgbClr val="000099"/>
                </a:solidFill>
              </a:rPr>
              <a:t>);</a:t>
            </a:r>
          </a:p>
          <a:p>
            <a:pPr marL="358775" indent="-358775" algn="l">
              <a:lnSpc>
                <a:spcPts val="3100"/>
              </a:lnSpc>
              <a:spcBef>
                <a:spcPts val="600"/>
              </a:spcBef>
              <a:buClr>
                <a:srgbClr val="FF0066"/>
              </a:buClr>
              <a:buSzPct val="70000"/>
              <a:buFont typeface="Wingdings" pitchFamily="2" charset="2"/>
              <a:buChar char="q"/>
              <a:defRPr/>
            </a:pPr>
            <a:r>
              <a:rPr lang="ru-RU" sz="2700" dirty="0">
                <a:solidFill>
                  <a:srgbClr val="000099"/>
                </a:solidFill>
              </a:rPr>
              <a:t>размещение </a:t>
            </a:r>
            <a:r>
              <a:rPr lang="ru-RU" sz="2700" dirty="0" smtClean="0">
                <a:solidFill>
                  <a:srgbClr val="000099"/>
                </a:solidFill>
              </a:rPr>
              <a:t>ВИУД </a:t>
            </a:r>
            <a:r>
              <a:rPr lang="ru-RU" sz="2700" dirty="0">
                <a:solidFill>
                  <a:srgbClr val="000099"/>
                </a:solidFill>
              </a:rPr>
              <a:t>в элементах (инициаторы, целевые объекты или запросы доступа);</a:t>
            </a:r>
          </a:p>
          <a:p>
            <a:pPr marL="358775" indent="-358775" algn="l">
              <a:lnSpc>
                <a:spcPts val="3100"/>
              </a:lnSpc>
              <a:spcBef>
                <a:spcPts val="600"/>
              </a:spcBef>
              <a:buClr>
                <a:srgbClr val="FF0066"/>
              </a:buClr>
              <a:buSzPct val="70000"/>
              <a:buFont typeface="Wingdings" pitchFamily="2" charset="2"/>
              <a:buChar char="q"/>
              <a:defRPr/>
            </a:pPr>
            <a:r>
              <a:rPr lang="ru-RU" sz="2700" dirty="0">
                <a:solidFill>
                  <a:srgbClr val="000099"/>
                </a:solidFill>
              </a:rPr>
              <a:t>привязка </a:t>
            </a:r>
            <a:r>
              <a:rPr lang="ru-RU" sz="2700" dirty="0" smtClean="0">
                <a:solidFill>
                  <a:srgbClr val="000099"/>
                </a:solidFill>
              </a:rPr>
              <a:t>ВИУД к </a:t>
            </a:r>
            <a:r>
              <a:rPr lang="ru-RU" sz="2700" dirty="0">
                <a:solidFill>
                  <a:srgbClr val="000099"/>
                </a:solidFill>
              </a:rPr>
              <a:t>элементам;</a:t>
            </a:r>
          </a:p>
        </p:txBody>
      </p:sp>
      <p:sp>
        <p:nvSpPr>
          <p:cNvPr id="316420"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39800"/>
            <a:ext cx="7993062"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200" i="1" dirty="0" smtClean="0">
                <a:solidFill>
                  <a:srgbClr val="FF0066"/>
                </a:solidFill>
              </a:rPr>
              <a:t>Когда элемент содержится в другом</a:t>
            </a:r>
            <a:r>
              <a:rPr lang="ru-RU" sz="3200" dirty="0" smtClean="0">
                <a:solidFill>
                  <a:srgbClr val="000099"/>
                </a:solidFill>
              </a:rPr>
              <a:t>, то часть его ВИУД (или вся) может извлекаться из ВИУД «окружающего» (внешнего) элемента в соответствие с унаследованными правилами. Такие унаследованные правила могут упрощать управление унифицированными политиками, применяемыми к большому числу элементов.</a:t>
            </a:r>
            <a:endParaRPr lang="ru-RU" sz="32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357298"/>
            <a:ext cx="7993062" cy="496898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400" dirty="0" smtClean="0">
                <a:solidFill>
                  <a:srgbClr val="000099"/>
                </a:solidFill>
              </a:rPr>
              <a:t>Существует вероятность конфликта между правилами ПЛУД. </a:t>
            </a:r>
            <a:r>
              <a:rPr lang="ru-RU" sz="2400" i="1" dirty="0" smtClean="0">
                <a:solidFill>
                  <a:srgbClr val="FF0066"/>
                </a:solidFill>
              </a:rPr>
              <a:t>Правила приоритетности определяют порядок применения правил ПЛУД, и какие правила имеют преимущественное положение над другими</a:t>
            </a:r>
            <a:r>
              <a:rPr lang="ru-RU" sz="2400" dirty="0" smtClean="0">
                <a:solidFill>
                  <a:srgbClr val="000099"/>
                </a:solidFill>
              </a:rPr>
              <a:t>. Например, если правило </a:t>
            </a:r>
            <a:r>
              <a:rPr lang="ru-RU" sz="2400" i="1" dirty="0" smtClean="0">
                <a:solidFill>
                  <a:srgbClr val="FF0066"/>
                </a:solidFill>
              </a:rPr>
              <a:t>А</a:t>
            </a:r>
            <a:r>
              <a:rPr lang="ru-RU" sz="2400" dirty="0" smtClean="0">
                <a:solidFill>
                  <a:srgbClr val="000099"/>
                </a:solidFill>
              </a:rPr>
              <a:t> и правило </a:t>
            </a:r>
            <a:r>
              <a:rPr lang="ru-RU" sz="2400" i="1" dirty="0" smtClean="0">
                <a:solidFill>
                  <a:srgbClr val="FF0066"/>
                </a:solidFill>
              </a:rPr>
              <a:t>В</a:t>
            </a:r>
            <a:r>
              <a:rPr lang="ru-RU" sz="2400" dirty="0" smtClean="0">
                <a:solidFill>
                  <a:srgbClr val="000099"/>
                </a:solidFill>
              </a:rPr>
              <a:t> из ПЛУД могут привести, каждое по отдельности, к различным результатам на основе решений, принимаемых ФПРР-модулем относительно поступающих запросов доступа, то правило приоритетности могло бы дать более высокий приоритет правилу </a:t>
            </a:r>
            <a:r>
              <a:rPr lang="ru-RU" sz="2400" i="1" dirty="0" smtClean="0">
                <a:solidFill>
                  <a:srgbClr val="FF0066"/>
                </a:solidFill>
              </a:rPr>
              <a:t>А</a:t>
            </a:r>
            <a:r>
              <a:rPr lang="ru-RU" sz="2400" dirty="0" smtClean="0">
                <a:solidFill>
                  <a:srgbClr val="000099"/>
                </a:solidFill>
              </a:rPr>
              <a:t>, и в таком случае правило </a:t>
            </a:r>
            <a:r>
              <a:rPr lang="ru-RU" sz="2400" i="1" dirty="0" smtClean="0">
                <a:solidFill>
                  <a:srgbClr val="FF0066"/>
                </a:solidFill>
              </a:rPr>
              <a:t>В</a:t>
            </a:r>
            <a:r>
              <a:rPr lang="ru-RU" sz="2400" dirty="0" smtClean="0">
                <a:solidFill>
                  <a:srgbClr val="000099"/>
                </a:solidFill>
              </a:rPr>
              <a:t> могло бы не рассматриваться.</a:t>
            </a:r>
            <a:endParaRPr lang="ru-RU" sz="2600" dirty="0">
              <a:solidFill>
                <a:srgbClr val="000099"/>
              </a:solidFill>
            </a:endParaRPr>
          </a:p>
        </p:txBody>
      </p:sp>
      <p:sp>
        <p:nvSpPr>
          <p:cNvPr id="314371" name="Rectangle 3"/>
          <p:cNvSpPr>
            <a:spLocks noChangeArrowheads="1"/>
          </p:cNvSpPr>
          <p:nvPr/>
        </p:nvSpPr>
        <p:spPr bwMode="auto">
          <a:xfrm>
            <a:off x="785813" y="785794"/>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2.5. Приоритет среди правил ПЛУД</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39800"/>
            <a:ext cx="7993062" cy="51950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700" dirty="0" smtClean="0">
                <a:solidFill>
                  <a:srgbClr val="000099"/>
                </a:solidFill>
              </a:rPr>
              <a:t>Кроме этого, правило приоритетности могло бы требовать, чтобы оба правила </a:t>
            </a:r>
            <a:r>
              <a:rPr lang="ru-RU" sz="2700" i="1" dirty="0" smtClean="0">
                <a:solidFill>
                  <a:srgbClr val="FF0066"/>
                </a:solidFill>
              </a:rPr>
              <a:t>А</a:t>
            </a:r>
            <a:r>
              <a:rPr lang="ru-RU" sz="2700" dirty="0" smtClean="0">
                <a:solidFill>
                  <a:srgbClr val="000099"/>
                </a:solidFill>
              </a:rPr>
              <a:t> и </a:t>
            </a:r>
            <a:r>
              <a:rPr lang="ru-RU" sz="2700" i="1" dirty="0" smtClean="0">
                <a:solidFill>
                  <a:srgbClr val="FF0066"/>
                </a:solidFill>
              </a:rPr>
              <a:t>В</a:t>
            </a:r>
            <a:r>
              <a:rPr lang="ru-RU" sz="2700" dirty="0" smtClean="0">
                <a:solidFill>
                  <a:srgbClr val="000099"/>
                </a:solidFill>
              </a:rPr>
              <a:t> разрешали доступ при разрешённом запросе. </a:t>
            </a:r>
            <a:r>
              <a:rPr lang="ru-RU" sz="2700" i="1" dirty="0" smtClean="0">
                <a:solidFill>
                  <a:srgbClr val="FF0066"/>
                </a:solidFill>
              </a:rPr>
              <a:t>Правила приоритетности могут потребоваться при использовании ограниченной инициатором ВИУД</a:t>
            </a:r>
            <a:r>
              <a:rPr lang="ru-RU" sz="2700" dirty="0" smtClean="0">
                <a:solidFill>
                  <a:srgbClr val="000099"/>
                </a:solidFill>
              </a:rPr>
              <a:t>, когда инициатор выступает как член группы или в соответствующей роли. Правило приоритетности может разрешить, чтобы собственная ВИУД инициатора была объединена с ВИУД группы или исполняемой им роли.</a:t>
            </a:r>
            <a:endParaRPr lang="ru-RU" sz="27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95350"/>
            <a:ext cx="7993062" cy="51976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dirty="0" smtClean="0">
                <a:solidFill>
                  <a:srgbClr val="000099"/>
                </a:solidFill>
              </a:rPr>
              <a:t>В таком случае, должно быть определено, как конфликтующие данные ВИУД должны быть объединены. В противном случае, правило приоритетности может требовать, чтобы при поступлении соответствующего запроса доступа использовалась только ВИУД о группе или ролевых объектов.</a:t>
            </a:r>
          </a:p>
          <a:p>
            <a:pPr>
              <a:lnSpc>
                <a:spcPts val="3400"/>
              </a:lnSpc>
            </a:pPr>
            <a:r>
              <a:rPr lang="ru-RU" i="1" dirty="0" smtClean="0">
                <a:solidFill>
                  <a:srgbClr val="FF0066"/>
                </a:solidFill>
              </a:rPr>
              <a:t>В ситуациях, когда запрос доступа «затрагивает» несколько ССБ, то должны соблюдаться принципы, на основе которых формируются ПБВ</a:t>
            </a:r>
            <a:r>
              <a:rPr lang="ru-RU" dirty="0" smtClean="0">
                <a:solidFill>
                  <a:srgbClr val="000099"/>
                </a:solidFill>
              </a:rPr>
              <a:t>.</a:t>
            </a:r>
            <a:endParaRPr lang="ru-RU"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739900"/>
            <a:ext cx="7993062" cy="448058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i="1" dirty="0" smtClean="0">
                <a:solidFill>
                  <a:srgbClr val="FF0066"/>
                </a:solidFill>
              </a:rPr>
              <a:t>ПЛУД может включать правила ПЛУД в режиме «по-умолчанию»</a:t>
            </a:r>
            <a:r>
              <a:rPr lang="ru-RU" sz="2600" dirty="0" smtClean="0">
                <a:solidFill>
                  <a:srgbClr val="000099"/>
                </a:solidFill>
              </a:rPr>
              <a:t>. Такие правила могут использоваться, когда один или несколько инициаторов получают или не получают доступ к специфическому целевому объекту в неявном виде. Например, правило ПЛУД в режиме «по-умолчанию» могло бы разрешить доступ к целевому объекту, если бы доступ не был запрещён в явном виде другими правилами ПЛУД, включёнными в значимую ВИПР.</a:t>
            </a:r>
            <a:endParaRPr lang="ru-RU" sz="2600" dirty="0">
              <a:solidFill>
                <a:srgbClr val="000099"/>
              </a:solidFill>
            </a:endParaRPr>
          </a:p>
        </p:txBody>
      </p:sp>
      <p:sp>
        <p:nvSpPr>
          <p:cNvPr id="314371" name="Rectangle 3"/>
          <p:cNvSpPr>
            <a:spLocks noChangeArrowheads="1"/>
          </p:cNvSpPr>
          <p:nvPr/>
        </p:nvSpPr>
        <p:spPr bwMode="auto">
          <a:xfrm>
            <a:off x="785813" y="785794"/>
            <a:ext cx="8358187"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2.6. Правила ПЛУД в режиме</a:t>
            </a:r>
          </a:p>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«по-умолчанию»</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784350"/>
            <a:ext cx="7993062" cy="451405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dirty="0" smtClean="0">
                <a:solidFill>
                  <a:srgbClr val="000099"/>
                </a:solidFill>
              </a:rPr>
              <a:t>При реализации процедур УД в период обмена запросами доступа между взаимодействующими ССБ, иногда возникает </a:t>
            </a:r>
            <a:r>
              <a:rPr lang="ru-RU" sz="2600" i="1" dirty="0" smtClean="0">
                <a:solidFill>
                  <a:srgbClr val="FF0066"/>
                </a:solidFill>
              </a:rPr>
              <a:t>необходимость отображения и трансляции ВИУД</a:t>
            </a:r>
            <a:r>
              <a:rPr lang="ru-RU" sz="2600" dirty="0" smtClean="0">
                <a:solidFill>
                  <a:srgbClr val="000099"/>
                </a:solidFill>
              </a:rPr>
              <a:t>, которая привязана к запросу доступа. Это может быть следствием того, что взаимодействующие ССБ имеют различные структуры ВИУД, или потому, что одна и та же ВИУД имеет различную интерпретацию, зависящую от политики обеспечения безопасности.</a:t>
            </a:r>
            <a:endParaRPr lang="ru-RU" sz="2600" dirty="0">
              <a:solidFill>
                <a:srgbClr val="000099"/>
              </a:solidFill>
            </a:endParaRPr>
          </a:p>
        </p:txBody>
      </p:sp>
      <p:sp>
        <p:nvSpPr>
          <p:cNvPr id="314371" name="Rectangle 3"/>
          <p:cNvSpPr>
            <a:spLocks noChangeArrowheads="1"/>
          </p:cNvSpPr>
          <p:nvPr/>
        </p:nvSpPr>
        <p:spPr bwMode="auto">
          <a:xfrm>
            <a:off x="785813" y="785794"/>
            <a:ext cx="8358187"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smtClean="0">
                <a:solidFill>
                  <a:srgbClr val="FF3300"/>
                </a:solidFill>
                <a:latin typeface="+mj-lt"/>
              </a:rPr>
              <a:t>2.7. Отображение политики среди взаимодействующих ССБ</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117600"/>
            <a:ext cx="7993062" cy="205184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buClr>
                <a:srgbClr val="FF0066"/>
              </a:buClr>
              <a:buSzPct val="80000"/>
              <a:buFont typeface="Wingdings" pitchFamily="2" charset="2"/>
              <a:buNone/>
              <a:defRPr/>
            </a:pPr>
            <a:r>
              <a:rPr lang="ru-RU" sz="3600" dirty="0" smtClean="0">
                <a:solidFill>
                  <a:srgbClr val="000099"/>
                </a:solidFill>
              </a:rPr>
              <a:t>Примерами </a:t>
            </a:r>
            <a:r>
              <a:rPr lang="ru-RU" sz="3600" i="1" dirty="0" smtClean="0">
                <a:solidFill>
                  <a:srgbClr val="FF0066"/>
                </a:solidFill>
              </a:rPr>
              <a:t>данных, которые могут отображаться </a:t>
            </a:r>
            <a:r>
              <a:rPr lang="ru-RU" sz="3600" dirty="0" smtClean="0">
                <a:solidFill>
                  <a:srgbClr val="000099"/>
                </a:solidFill>
              </a:rPr>
              <a:t>между взаимодействующими ССБ, являются:</a:t>
            </a:r>
            <a:endParaRPr lang="ru-RU" sz="34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3162300"/>
            <a:ext cx="8001056" cy="30008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900"/>
              </a:lnSpc>
              <a:spcBef>
                <a:spcPts val="0"/>
              </a:spcBef>
              <a:buClr>
                <a:srgbClr val="FF0066"/>
              </a:buClr>
              <a:buSzPct val="80000"/>
              <a:buFont typeface="Wingdings" pitchFamily="2" charset="2"/>
              <a:buChar char="q"/>
              <a:defRPr/>
            </a:pPr>
            <a:r>
              <a:rPr lang="ru-RU" sz="3400" i="1" dirty="0" smtClean="0">
                <a:solidFill>
                  <a:srgbClr val="FF0066"/>
                </a:solidFill>
              </a:rPr>
              <a:t>идентификаторы пользователей, групп или ролевого объекта</a:t>
            </a:r>
            <a:r>
              <a:rPr lang="ru-RU" sz="3400" dirty="0" smtClean="0">
                <a:solidFill>
                  <a:srgbClr val="000099"/>
                </a:solidFill>
              </a:rPr>
              <a:t> (например, пользователь </a:t>
            </a:r>
            <a:r>
              <a:rPr lang="ru-RU" sz="3400" i="1" dirty="0" smtClean="0">
                <a:solidFill>
                  <a:srgbClr val="FF0066"/>
                </a:solidFill>
              </a:rPr>
              <a:t>А</a:t>
            </a:r>
            <a:r>
              <a:rPr lang="ru-RU" sz="3400" dirty="0" smtClean="0">
                <a:solidFill>
                  <a:srgbClr val="000099"/>
                </a:solidFill>
              </a:rPr>
              <a:t> в ССБ</a:t>
            </a:r>
            <a:r>
              <a:rPr lang="ru-RU" sz="3400" i="1" dirty="0" smtClean="0">
                <a:solidFill>
                  <a:srgbClr val="000099"/>
                </a:solidFill>
              </a:rPr>
              <a:t> </a:t>
            </a:r>
            <a:r>
              <a:rPr lang="ru-RU" sz="3400" i="1" dirty="0" smtClean="0">
                <a:solidFill>
                  <a:srgbClr val="FF0066"/>
                </a:solidFill>
              </a:rPr>
              <a:t>Х</a:t>
            </a:r>
            <a:r>
              <a:rPr lang="ru-RU" sz="3400" dirty="0" smtClean="0">
                <a:solidFill>
                  <a:srgbClr val="000099"/>
                </a:solidFill>
              </a:rPr>
              <a:t> может быть идентифицирован как пользователь </a:t>
            </a:r>
            <a:r>
              <a:rPr lang="ru-RU" sz="3400" i="1" dirty="0" smtClean="0">
                <a:solidFill>
                  <a:srgbClr val="FF0066"/>
                </a:solidFill>
              </a:rPr>
              <a:t>ХА</a:t>
            </a:r>
            <a:r>
              <a:rPr lang="ru-RU" sz="3400" dirty="0" smtClean="0">
                <a:solidFill>
                  <a:srgbClr val="000099"/>
                </a:solidFill>
              </a:rPr>
              <a:t> в ССБ</a:t>
            </a:r>
            <a:r>
              <a:rPr lang="ru-RU" sz="3400" i="1" dirty="0" smtClean="0">
                <a:solidFill>
                  <a:srgbClr val="000099"/>
                </a:solidFill>
              </a:rPr>
              <a:t> </a:t>
            </a:r>
            <a:r>
              <a:rPr lang="en-US" sz="3400" i="1" dirty="0" smtClean="0">
                <a:solidFill>
                  <a:srgbClr val="FF0066"/>
                </a:solidFill>
              </a:rPr>
              <a:t>Y</a:t>
            </a:r>
            <a:r>
              <a:rPr lang="ru-RU" sz="3400" dirty="0" smtClean="0">
                <a:solidFill>
                  <a:srgbClr val="000099"/>
                </a:solidFill>
              </a:rPr>
              <a:t>);</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1142984"/>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4000"/>
              </a:lnSpc>
              <a:spcBef>
                <a:spcPts val="0"/>
              </a:spcBef>
              <a:buClr>
                <a:srgbClr val="FF0066"/>
              </a:buClr>
              <a:buSzPct val="80000"/>
              <a:buFont typeface="Wingdings" pitchFamily="2" charset="2"/>
              <a:buChar char="q"/>
              <a:defRPr/>
            </a:pPr>
            <a:r>
              <a:rPr lang="ru-RU" sz="3600" i="1" dirty="0" smtClean="0">
                <a:solidFill>
                  <a:srgbClr val="FF0066"/>
                </a:solidFill>
              </a:rPr>
              <a:t>ролевые объекты и их атрибуты </a:t>
            </a:r>
            <a:r>
              <a:rPr lang="ru-RU" sz="3600" dirty="0" smtClean="0">
                <a:solidFill>
                  <a:srgbClr val="000099"/>
                </a:solidFill>
              </a:rPr>
              <a:t>(например, </a:t>
            </a:r>
            <a:r>
              <a:rPr lang="ru-RU" sz="3600" i="1" dirty="0" smtClean="0">
                <a:solidFill>
                  <a:srgbClr val="FF0066"/>
                </a:solidFill>
              </a:rPr>
              <a:t>администратор безопасности</a:t>
            </a:r>
            <a:r>
              <a:rPr lang="ru-RU" sz="3600" dirty="0" smtClean="0">
                <a:solidFill>
                  <a:srgbClr val="FF0066"/>
                </a:solidFill>
              </a:rPr>
              <a:t> </a:t>
            </a:r>
            <a:r>
              <a:rPr lang="ru-RU" sz="3600" dirty="0" smtClean="0">
                <a:solidFill>
                  <a:srgbClr val="000099"/>
                </a:solidFill>
              </a:rPr>
              <a:t>в частной (корпоративной) сети, присоединённой к сети общего пользования, может быть идентифицирован в сети общего пользования как </a:t>
            </a:r>
            <a:r>
              <a:rPr lang="ru-RU" sz="3600" i="1" dirty="0" smtClean="0">
                <a:solidFill>
                  <a:srgbClr val="FF0066"/>
                </a:solidFill>
              </a:rPr>
              <a:t>администратор безопасности</a:t>
            </a:r>
            <a:r>
              <a:rPr lang="ru-RU" sz="3600" dirty="0" smtClean="0">
                <a:solidFill>
                  <a:srgbClr val="FF0066"/>
                </a:solidFill>
              </a:rPr>
              <a:t> </a:t>
            </a:r>
            <a:r>
              <a:rPr lang="ru-RU" sz="3600" i="1" dirty="0" smtClean="0">
                <a:solidFill>
                  <a:srgbClr val="FF0066"/>
                </a:solidFill>
              </a:rPr>
              <a:t>присоединённой сети</a:t>
            </a:r>
            <a:r>
              <a:rPr lang="ru-RU" sz="36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4000"/>
              </a:lnSpc>
              <a:spcBef>
                <a:spcPts val="0"/>
              </a:spcBef>
              <a:buClr>
                <a:srgbClr val="FF0066"/>
              </a:buClr>
              <a:buSzPct val="80000"/>
              <a:buFont typeface="Wingdings" pitchFamily="2" charset="2"/>
              <a:buChar char="q"/>
              <a:defRPr/>
            </a:pPr>
            <a:r>
              <a:rPr lang="ru-RU" sz="3600" i="1" dirty="0" smtClean="0">
                <a:solidFill>
                  <a:srgbClr val="FF0066"/>
                </a:solidFill>
              </a:rPr>
              <a:t>идентификаторы пользователей для исполнения ими конкретных ролей или для участия в группе </a:t>
            </a:r>
            <a:r>
              <a:rPr lang="ru-RU" sz="3600" dirty="0" smtClean="0">
                <a:solidFill>
                  <a:srgbClr val="000099"/>
                </a:solidFill>
              </a:rPr>
              <a:t>(например, все пользователи частной (корпоративной) сети могут быть исполнять в сети общего пользования роли присоединённых пользователей).</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Text Box 3"/>
          <p:cNvSpPr txBox="1">
            <a:spLocks noChangeArrowheads="1"/>
          </p:cNvSpPr>
          <p:nvPr/>
        </p:nvSpPr>
        <p:spPr bwMode="auto">
          <a:xfrm>
            <a:off x="927100" y="850900"/>
            <a:ext cx="7956550" cy="53599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ct val="90000"/>
              </a:lnSpc>
              <a:spcBef>
                <a:spcPct val="10000"/>
              </a:spcBef>
              <a:buClr>
                <a:srgbClr val="FF0066"/>
              </a:buClr>
              <a:buSzPct val="70000"/>
              <a:buFont typeface="Wingdings" pitchFamily="2" charset="2"/>
              <a:buChar char="q"/>
              <a:defRPr/>
            </a:pPr>
            <a:r>
              <a:rPr lang="ru-RU" sz="2700" dirty="0">
                <a:solidFill>
                  <a:srgbClr val="000099"/>
                </a:solidFill>
              </a:rPr>
              <a:t>преобразование информации, необходимой для принятия решения при УД (</a:t>
            </a:r>
            <a:r>
              <a:rPr lang="en-US" sz="2700" dirty="0">
                <a:solidFill>
                  <a:srgbClr val="000099"/>
                </a:solidFill>
              </a:rPr>
              <a:t>Access Control Decision Information </a:t>
            </a:r>
            <a:r>
              <a:rPr lang="ru-RU" sz="2700" dirty="0">
                <a:solidFill>
                  <a:srgbClr val="000099"/>
                </a:solidFill>
              </a:rPr>
              <a:t>— </a:t>
            </a:r>
            <a:r>
              <a:rPr lang="ru-RU" sz="2700" dirty="0" smtClean="0">
                <a:solidFill>
                  <a:srgbClr val="000099"/>
                </a:solidFill>
              </a:rPr>
              <a:t>ВИПР), </a:t>
            </a:r>
            <a:r>
              <a:rPr lang="ru-RU" sz="2700" dirty="0">
                <a:solidFill>
                  <a:srgbClr val="000099"/>
                </a:solidFill>
              </a:rPr>
              <a:t>в форму, приемлемую для реализации (выполнения) функции принятия решения о предоставлении (отказе) доступа (</a:t>
            </a:r>
            <a:r>
              <a:rPr lang="en-US" sz="2700" dirty="0">
                <a:solidFill>
                  <a:srgbClr val="000099"/>
                </a:solidFill>
              </a:rPr>
              <a:t>Access Control Decision Function </a:t>
            </a:r>
            <a:r>
              <a:rPr lang="ru-RU" sz="2700" dirty="0">
                <a:solidFill>
                  <a:srgbClr val="000099"/>
                </a:solidFill>
              </a:rPr>
              <a:t>— </a:t>
            </a:r>
            <a:r>
              <a:rPr lang="ru-RU" sz="2700" dirty="0" smtClean="0">
                <a:solidFill>
                  <a:srgbClr val="000099"/>
                </a:solidFill>
              </a:rPr>
              <a:t>ФПРР);</a:t>
            </a:r>
            <a:endParaRPr lang="ru-RU" sz="2700" dirty="0">
              <a:solidFill>
                <a:srgbClr val="000099"/>
              </a:solidFill>
            </a:endParaRPr>
          </a:p>
          <a:p>
            <a:pPr marL="358775" indent="-358775" algn="l">
              <a:lnSpc>
                <a:spcPct val="90000"/>
              </a:lnSpc>
              <a:spcBef>
                <a:spcPct val="10000"/>
              </a:spcBef>
              <a:buClr>
                <a:srgbClr val="FF0066"/>
              </a:buClr>
              <a:buSzPct val="70000"/>
              <a:buFont typeface="Wingdings" pitchFamily="2" charset="2"/>
              <a:buChar char="q"/>
              <a:defRPr/>
            </a:pPr>
            <a:r>
              <a:rPr lang="ru-RU" sz="2700" dirty="0">
                <a:solidFill>
                  <a:srgbClr val="000099"/>
                </a:solidFill>
              </a:rPr>
              <a:t>реализация функций УД;</a:t>
            </a:r>
          </a:p>
          <a:p>
            <a:pPr marL="358775" indent="-358775" algn="l">
              <a:lnSpc>
                <a:spcPct val="90000"/>
              </a:lnSpc>
              <a:spcBef>
                <a:spcPct val="10000"/>
              </a:spcBef>
              <a:buClr>
                <a:srgbClr val="FF0066"/>
              </a:buClr>
              <a:buSzPct val="70000"/>
              <a:buFont typeface="Wingdings" pitchFamily="2" charset="2"/>
              <a:buChar char="q"/>
              <a:defRPr/>
            </a:pPr>
            <a:r>
              <a:rPr lang="ru-RU" sz="2700" dirty="0">
                <a:solidFill>
                  <a:srgbClr val="000099"/>
                </a:solidFill>
              </a:rPr>
              <a:t>изменение </a:t>
            </a:r>
            <a:r>
              <a:rPr lang="ru-RU" sz="2700" dirty="0" smtClean="0">
                <a:solidFill>
                  <a:srgbClr val="000099"/>
                </a:solidFill>
              </a:rPr>
              <a:t>ВИУД </a:t>
            </a:r>
            <a:r>
              <a:rPr lang="ru-RU" sz="2700" dirty="0">
                <a:solidFill>
                  <a:srgbClr val="000099"/>
                </a:solidFill>
              </a:rPr>
              <a:t>(в любой момент времени после размещения соответствующей </a:t>
            </a:r>
            <a:r>
              <a:rPr lang="ru-RU" sz="2700" dirty="0" smtClean="0">
                <a:solidFill>
                  <a:srgbClr val="000099"/>
                </a:solidFill>
              </a:rPr>
              <a:t>ВИУД, </a:t>
            </a:r>
            <a:r>
              <a:rPr lang="ru-RU" sz="2700" dirty="0">
                <a:solidFill>
                  <a:srgbClr val="000099"/>
                </a:solidFill>
              </a:rPr>
              <a:t>включая аннулирование);</a:t>
            </a:r>
          </a:p>
          <a:p>
            <a:pPr marL="358775" indent="-358775" algn="l">
              <a:lnSpc>
                <a:spcPct val="90000"/>
              </a:lnSpc>
              <a:spcBef>
                <a:spcPct val="10000"/>
              </a:spcBef>
              <a:buClr>
                <a:srgbClr val="FF0066"/>
              </a:buClr>
              <a:buSzPct val="70000"/>
              <a:buFont typeface="Wingdings" pitchFamily="2" charset="2"/>
              <a:buChar char="q"/>
              <a:defRPr/>
            </a:pPr>
            <a:r>
              <a:rPr lang="ru-RU" sz="2700" dirty="0">
                <a:solidFill>
                  <a:srgbClr val="000099"/>
                </a:solidFill>
              </a:rPr>
              <a:t>аннулирование </a:t>
            </a:r>
            <a:r>
              <a:rPr lang="ru-RU" sz="2700" dirty="0" smtClean="0">
                <a:solidFill>
                  <a:srgbClr val="000099"/>
                </a:solidFill>
              </a:rPr>
              <a:t>ВИПР.</a:t>
            </a:r>
            <a:endParaRPr lang="ru-RU" sz="2700" dirty="0">
              <a:solidFill>
                <a:srgbClr val="000099"/>
              </a:solidFill>
            </a:endParaRPr>
          </a:p>
        </p:txBody>
      </p:sp>
      <p:sp>
        <p:nvSpPr>
          <p:cNvPr id="317444"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71550" y="1250950"/>
            <a:ext cx="7921625" cy="99719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buClr>
                <a:srgbClr val="FF0066"/>
              </a:buClr>
              <a:buSzPct val="80000"/>
              <a:buFont typeface="Wingdings" pitchFamily="2" charset="2"/>
              <a:buNone/>
              <a:defRPr/>
            </a:pPr>
            <a:r>
              <a:rPr lang="ru-RU" sz="3600" dirty="0">
                <a:solidFill>
                  <a:srgbClr val="000099"/>
                </a:solidFill>
              </a:rPr>
              <a:t>Эти процедуры могут быть разделены на две группы:</a:t>
            </a:r>
          </a:p>
        </p:txBody>
      </p:sp>
      <p:sp>
        <p:nvSpPr>
          <p:cNvPr id="318467" name="Text Box 3"/>
          <p:cNvSpPr txBox="1">
            <a:spLocks noChangeArrowheads="1"/>
          </p:cNvSpPr>
          <p:nvPr/>
        </p:nvSpPr>
        <p:spPr bwMode="auto">
          <a:xfrm>
            <a:off x="971550" y="2452688"/>
            <a:ext cx="7921625" cy="3053144"/>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spcBef>
                <a:spcPct val="20000"/>
              </a:spcBef>
              <a:buClr>
                <a:srgbClr val="FF0066"/>
              </a:buClr>
              <a:buSzPct val="70000"/>
              <a:buFont typeface="Wingdings" pitchFamily="2" charset="2"/>
              <a:buChar char="q"/>
              <a:defRPr/>
            </a:pPr>
            <a:r>
              <a:rPr lang="ru-RU" sz="3200" i="1" dirty="0">
                <a:solidFill>
                  <a:srgbClr val="FF0066"/>
                </a:solidFill>
              </a:rPr>
              <a:t>функциональные</a:t>
            </a:r>
            <a:r>
              <a:rPr lang="ru-RU" sz="3200" dirty="0">
                <a:solidFill>
                  <a:srgbClr val="000099"/>
                </a:solidFill>
              </a:rPr>
              <a:t> (преобразование </a:t>
            </a:r>
            <a:r>
              <a:rPr lang="ru-RU" sz="3200" dirty="0" smtClean="0">
                <a:solidFill>
                  <a:srgbClr val="000099"/>
                </a:solidFill>
              </a:rPr>
              <a:t>ВИПР </a:t>
            </a:r>
            <a:r>
              <a:rPr lang="ru-RU" sz="3200" dirty="0">
                <a:solidFill>
                  <a:srgbClr val="000099"/>
                </a:solidFill>
              </a:rPr>
              <a:t>в форму, приемлемую для реализации </a:t>
            </a:r>
            <a:r>
              <a:rPr lang="ru-RU" sz="3200" dirty="0" smtClean="0">
                <a:solidFill>
                  <a:srgbClr val="000099"/>
                </a:solidFill>
              </a:rPr>
              <a:t>ФПРР, </a:t>
            </a:r>
            <a:r>
              <a:rPr lang="ru-RU" sz="3200" dirty="0">
                <a:solidFill>
                  <a:srgbClr val="000099"/>
                </a:solidFill>
              </a:rPr>
              <a:t>и выполнение </a:t>
            </a:r>
            <a:r>
              <a:rPr lang="ru-RU" sz="3200" dirty="0" smtClean="0">
                <a:solidFill>
                  <a:srgbClr val="000099"/>
                </a:solidFill>
              </a:rPr>
              <a:t>ФПРР);</a:t>
            </a:r>
            <a:endParaRPr lang="ru-RU" sz="3200" dirty="0">
              <a:solidFill>
                <a:srgbClr val="000099"/>
              </a:solidFill>
            </a:endParaRPr>
          </a:p>
          <a:p>
            <a:pPr marL="358775" indent="-358775" algn="l">
              <a:spcBef>
                <a:spcPct val="20000"/>
              </a:spcBef>
              <a:buClr>
                <a:srgbClr val="FF0066"/>
              </a:buClr>
              <a:buSzPct val="70000"/>
              <a:buFont typeface="Wingdings" pitchFamily="2" charset="2"/>
              <a:buChar char="q"/>
              <a:defRPr/>
            </a:pPr>
            <a:r>
              <a:rPr lang="ru-RU" sz="3200" i="1" dirty="0">
                <a:solidFill>
                  <a:srgbClr val="FF0066"/>
                </a:solidFill>
              </a:rPr>
              <a:t>обеспечивающие</a:t>
            </a:r>
            <a:r>
              <a:rPr lang="ru-RU" sz="3200" dirty="0">
                <a:solidFill>
                  <a:srgbClr val="000099"/>
                </a:solidFill>
              </a:rPr>
              <a:t> (все оставшиеся мероприятия).</a:t>
            </a:r>
          </a:p>
        </p:txBody>
      </p:sp>
      <p:sp>
        <p:nvSpPr>
          <p:cNvPr id="318468"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71550" y="1117600"/>
            <a:ext cx="7921625"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buClr>
                <a:srgbClr val="FF0066"/>
              </a:buClr>
              <a:buSzPct val="80000"/>
              <a:buFont typeface="Wingdings" pitchFamily="2" charset="2"/>
              <a:buNone/>
              <a:defRPr/>
            </a:pPr>
            <a:r>
              <a:rPr lang="ru-RU" sz="3200" dirty="0">
                <a:solidFill>
                  <a:srgbClr val="000099"/>
                </a:solidFill>
              </a:rPr>
              <a:t>Некоторые из процедур могут быть сгруппированы в рамках реальной системы как одна </a:t>
            </a:r>
            <a:r>
              <a:rPr lang="ru-RU" sz="3200" i="1" dirty="0">
                <a:solidFill>
                  <a:srgbClr val="FF0066"/>
                </a:solidFill>
              </a:rPr>
              <a:t>процедура по опознанию</a:t>
            </a:r>
            <a:r>
              <a:rPr lang="ru-RU" sz="3200" dirty="0">
                <a:solidFill>
                  <a:srgbClr val="000099"/>
                </a:solidFill>
              </a:rPr>
              <a:t>. Несмотря на то, что некоторые процедуры УД необходимо проводить прежде, чем другие, очень часто многие из них перекрывают друг друга, а некоторые процедуры могут проводиться повторно.</a:t>
            </a:r>
          </a:p>
        </p:txBody>
      </p:sp>
      <p:sp>
        <p:nvSpPr>
          <p:cNvPr id="319492"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71550" y="1606550"/>
            <a:ext cx="7921625" cy="452431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defRPr/>
            </a:pPr>
            <a:r>
              <a:rPr lang="ru-RU" dirty="0">
                <a:solidFill>
                  <a:srgbClr val="000099"/>
                </a:solidFill>
              </a:rPr>
              <a:t>На </a:t>
            </a:r>
            <a:r>
              <a:rPr lang="ru-RU" dirty="0" smtClean="0">
                <a:solidFill>
                  <a:srgbClr val="000099"/>
                </a:solidFill>
              </a:rPr>
              <a:t>рис. 4.1 </a:t>
            </a:r>
            <a:r>
              <a:rPr lang="ru-RU" dirty="0">
                <a:solidFill>
                  <a:srgbClr val="000099"/>
                </a:solidFill>
              </a:rPr>
              <a:t>и </a:t>
            </a:r>
            <a:r>
              <a:rPr lang="ru-RU" dirty="0" smtClean="0">
                <a:solidFill>
                  <a:srgbClr val="000099"/>
                </a:solidFill>
              </a:rPr>
              <a:t>4.2 </a:t>
            </a:r>
            <a:r>
              <a:rPr lang="ru-RU" dirty="0">
                <a:solidFill>
                  <a:srgbClr val="000099"/>
                </a:solidFill>
              </a:rPr>
              <a:t>представлены </a:t>
            </a:r>
            <a:r>
              <a:rPr lang="ru-RU" i="1" dirty="0">
                <a:solidFill>
                  <a:srgbClr val="FF0066"/>
                </a:solidFill>
              </a:rPr>
              <a:t>функции</a:t>
            </a:r>
            <a:r>
              <a:rPr lang="ru-RU" dirty="0">
                <a:solidFill>
                  <a:srgbClr val="000099"/>
                </a:solidFill>
              </a:rPr>
              <a:t>, </a:t>
            </a:r>
            <a:r>
              <a:rPr lang="ru-RU" i="1" dirty="0">
                <a:solidFill>
                  <a:srgbClr val="FF0066"/>
                </a:solidFill>
              </a:rPr>
              <a:t>являющиеся основополагающими при УД</a:t>
            </a:r>
            <a:r>
              <a:rPr lang="ru-RU" dirty="0">
                <a:solidFill>
                  <a:srgbClr val="000099"/>
                </a:solidFill>
              </a:rPr>
              <a:t>. Другие функции могут быть необходимы в течение всей процедуры УД.</a:t>
            </a:r>
          </a:p>
          <a:p>
            <a:pPr>
              <a:lnSpc>
                <a:spcPct val="105000"/>
              </a:lnSpc>
              <a:buClr>
                <a:srgbClr val="FF0066"/>
              </a:buClr>
              <a:buSzPct val="80000"/>
              <a:buFont typeface="Wingdings" pitchFamily="2" charset="2"/>
              <a:buNone/>
              <a:defRPr/>
            </a:pPr>
            <a:r>
              <a:rPr lang="ru-RU" i="1" dirty="0">
                <a:solidFill>
                  <a:srgbClr val="FF0066"/>
                </a:solidFill>
              </a:rPr>
              <a:t>Основными объектами и функциями</a:t>
            </a:r>
            <a:r>
              <a:rPr lang="ru-RU" dirty="0">
                <a:solidFill>
                  <a:srgbClr val="000099"/>
                </a:solidFill>
              </a:rPr>
              <a:t>, привлекаемыми в процесс УД, являются </a:t>
            </a:r>
            <a:r>
              <a:rPr lang="ru-RU" i="1" dirty="0">
                <a:solidFill>
                  <a:srgbClr val="FF0066"/>
                </a:solidFill>
              </a:rPr>
              <a:t>инициатор </a:t>
            </a:r>
            <a:r>
              <a:rPr lang="ru-RU" dirty="0">
                <a:solidFill>
                  <a:srgbClr val="000099"/>
                </a:solidFill>
              </a:rPr>
              <a:t>(</a:t>
            </a:r>
            <a:r>
              <a:rPr lang="en-US" dirty="0">
                <a:solidFill>
                  <a:srgbClr val="000099"/>
                </a:solidFill>
              </a:rPr>
              <a:t>initiator</a:t>
            </a:r>
            <a:r>
              <a:rPr lang="ru-RU" dirty="0">
                <a:solidFill>
                  <a:srgbClr val="000099"/>
                </a:solidFill>
              </a:rPr>
              <a:t>), </a:t>
            </a:r>
            <a:r>
              <a:rPr lang="ru-RU" i="1" dirty="0">
                <a:solidFill>
                  <a:srgbClr val="FF0066"/>
                </a:solidFill>
              </a:rPr>
              <a:t>функция принуждения при УД</a:t>
            </a:r>
            <a:r>
              <a:rPr lang="ru-RU" dirty="0">
                <a:solidFill>
                  <a:srgbClr val="000099"/>
                </a:solidFill>
              </a:rPr>
              <a:t> (</a:t>
            </a:r>
            <a:r>
              <a:rPr lang="en-US" dirty="0">
                <a:solidFill>
                  <a:srgbClr val="000099"/>
                </a:solidFill>
              </a:rPr>
              <a:t>Access Control Enforcement Function</a:t>
            </a:r>
            <a:r>
              <a:rPr lang="ru-RU" dirty="0">
                <a:solidFill>
                  <a:srgbClr val="000099"/>
                </a:solidFill>
              </a:rPr>
              <a:t> — </a:t>
            </a:r>
            <a:r>
              <a:rPr lang="ru-RU" dirty="0" smtClean="0">
                <a:solidFill>
                  <a:srgbClr val="000099"/>
                </a:solidFill>
              </a:rPr>
              <a:t>ФПРИ), </a:t>
            </a:r>
            <a:r>
              <a:rPr lang="ru-RU" i="1" dirty="0" smtClean="0">
                <a:solidFill>
                  <a:srgbClr val="FF0066"/>
                </a:solidFill>
              </a:rPr>
              <a:t>ФПРР</a:t>
            </a:r>
            <a:r>
              <a:rPr lang="ru-RU" dirty="0" smtClean="0">
                <a:solidFill>
                  <a:srgbClr val="000099"/>
                </a:solidFill>
              </a:rPr>
              <a:t> </a:t>
            </a:r>
            <a:r>
              <a:rPr lang="ru-RU" dirty="0">
                <a:solidFill>
                  <a:srgbClr val="000099"/>
                </a:solidFill>
              </a:rPr>
              <a:t>и </a:t>
            </a:r>
            <a:r>
              <a:rPr lang="ru-RU" i="1" dirty="0">
                <a:solidFill>
                  <a:srgbClr val="FF0066"/>
                </a:solidFill>
              </a:rPr>
              <a:t>целевой объект</a:t>
            </a:r>
            <a:r>
              <a:rPr lang="ru-RU" dirty="0">
                <a:solidFill>
                  <a:srgbClr val="000099"/>
                </a:solidFill>
              </a:rPr>
              <a:t> (</a:t>
            </a:r>
            <a:r>
              <a:rPr lang="en-US" dirty="0">
                <a:solidFill>
                  <a:srgbClr val="000099"/>
                </a:solidFill>
              </a:rPr>
              <a:t>target</a:t>
            </a:r>
            <a:r>
              <a:rPr lang="ru-RU" dirty="0">
                <a:solidFill>
                  <a:srgbClr val="000099"/>
                </a:solidFill>
              </a:rPr>
              <a:t>). </a:t>
            </a:r>
          </a:p>
        </p:txBody>
      </p:sp>
      <p:sp>
        <p:nvSpPr>
          <p:cNvPr id="320515" name="Rectangle 3"/>
          <p:cNvSpPr>
            <a:spLocks noChangeArrowheads="1"/>
          </p:cNvSpPr>
          <p:nvPr/>
        </p:nvSpPr>
        <p:spPr bwMode="auto">
          <a:xfrm>
            <a:off x="755650" y="981075"/>
            <a:ext cx="8388350" cy="4270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Arial" charset="0"/>
              </a:rPr>
              <a:t>1.2.1. Реализация функций УД</a:t>
            </a:r>
            <a:endParaRPr lang="en-GB"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927100" y="5873750"/>
            <a:ext cx="7921625" cy="73866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400" b="1" dirty="0">
                <a:solidFill>
                  <a:srgbClr val="CC0000"/>
                </a:solidFill>
              </a:rPr>
              <a:t>Рис</a:t>
            </a:r>
            <a:r>
              <a:rPr lang="ru-RU" sz="2400" b="1" dirty="0" smtClean="0">
                <a:solidFill>
                  <a:srgbClr val="CC0000"/>
                </a:solidFill>
              </a:rPr>
              <a:t>. 4.1</a:t>
            </a:r>
            <a:r>
              <a:rPr lang="ru-RU" sz="2400" b="1" dirty="0">
                <a:solidFill>
                  <a:srgbClr val="CC0000"/>
                </a:solidFill>
              </a:rPr>
              <a:t>. Основополагающие </a:t>
            </a:r>
            <a:r>
              <a:rPr lang="ru-RU" sz="2400" b="1" dirty="0" smtClean="0">
                <a:solidFill>
                  <a:srgbClr val="CC0000"/>
                </a:solidFill>
              </a:rPr>
              <a:t>функции</a:t>
            </a:r>
            <a:br>
              <a:rPr lang="ru-RU" sz="2400" b="1" dirty="0" smtClean="0">
                <a:solidFill>
                  <a:srgbClr val="CC0000"/>
                </a:solidFill>
              </a:rPr>
            </a:br>
            <a:r>
              <a:rPr lang="ru-RU" sz="2400" b="1" dirty="0" smtClean="0">
                <a:solidFill>
                  <a:srgbClr val="CC0000"/>
                </a:solidFill>
              </a:rPr>
              <a:t>при </a:t>
            </a:r>
            <a:r>
              <a:rPr lang="ru-RU" sz="2400" b="1" dirty="0">
                <a:solidFill>
                  <a:srgbClr val="CC0000"/>
                </a:solidFill>
              </a:rPr>
              <a:t>УД</a:t>
            </a:r>
          </a:p>
        </p:txBody>
      </p:sp>
      <p:sp>
        <p:nvSpPr>
          <p:cNvPr id="293931" name="Rectangle 43"/>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grpSp>
        <p:nvGrpSpPr>
          <p:cNvPr id="17412" name="Группа 18"/>
          <p:cNvGrpSpPr>
            <a:grpSpLocks/>
          </p:cNvGrpSpPr>
          <p:nvPr/>
        </p:nvGrpSpPr>
        <p:grpSpPr bwMode="auto">
          <a:xfrm>
            <a:off x="971550" y="806450"/>
            <a:ext cx="7920038" cy="4824413"/>
            <a:chOff x="971550" y="981075"/>
            <a:chExt cx="7920038" cy="4824413"/>
          </a:xfrm>
        </p:grpSpPr>
        <p:sp>
          <p:nvSpPr>
            <p:cNvPr id="293933" name="Text Box 45" descr="Горизонтальный кирпич"/>
            <p:cNvSpPr txBox="1">
              <a:spLocks noChangeArrowheads="1"/>
            </p:cNvSpPr>
            <p:nvPr/>
          </p:nvSpPr>
          <p:spPr bwMode="auto">
            <a:xfrm>
              <a:off x="3851275" y="1268413"/>
              <a:ext cx="2160588" cy="1946275"/>
            </a:xfrm>
            <a:prstGeom prst="rect">
              <a:avLst/>
            </a:prstGeom>
            <a:pattFill prst="horzBrick">
              <a:fgClr>
                <a:srgbClr val="FF0000"/>
              </a:fgClr>
              <a:bgClr>
                <a:srgbClr val="FFCC99"/>
              </a:bgClr>
            </a:pattFill>
            <a:ln w="57150">
              <a:solidFill>
                <a:srgbClr val="FF0000"/>
              </a:solidFill>
              <a:miter lim="800000"/>
              <a:headEnd/>
              <a:tailEnd/>
            </a:ln>
            <a:effectLst>
              <a:outerShdw dist="35921" dir="2700000" algn="ctr" rotWithShape="0">
                <a:srgbClr val="3399FF"/>
              </a:outerShdw>
            </a:effectLst>
          </p:spPr>
          <p:txBody>
            <a:bodyPr lIns="0" tIns="0" rIns="0" bIns="0"/>
            <a:lstStyle/>
            <a:p>
              <a:pPr>
                <a:spcBef>
                  <a:spcPct val="20000"/>
                </a:spcBef>
                <a:defRPr/>
              </a:pPr>
              <a:r>
                <a:rPr lang="ru-RU" altLang="zh-CN" sz="2200" b="1" dirty="0">
                  <a:solidFill>
                    <a:srgbClr val="000099"/>
                  </a:solidFill>
                  <a:effectLst>
                    <a:outerShdw dist="38100" dir="2700000" algn="tl">
                      <a:schemeClr val="accent3"/>
                    </a:outerShdw>
                  </a:effectLst>
                  <a:latin typeface="Tahoma" pitchFamily="34" charset="0"/>
                  <a:cs typeface="Tahoma" pitchFamily="34" charset="0"/>
                </a:rPr>
                <a:t>Функция принуждения</a:t>
              </a:r>
            </a:p>
            <a:p>
              <a:pPr>
                <a:spcBef>
                  <a:spcPct val="20000"/>
                </a:spcBef>
                <a:defRPr/>
              </a:pPr>
              <a:r>
                <a:rPr lang="ru-RU" altLang="zh-CN" sz="2200" dirty="0" smtClean="0">
                  <a:solidFill>
                    <a:srgbClr val="000099"/>
                  </a:solidFill>
                  <a:effectLst>
                    <a:outerShdw dist="38100" dir="2700000" algn="tl">
                      <a:schemeClr val="accent3"/>
                    </a:outerShdw>
                  </a:effectLst>
                  <a:latin typeface="+mn-lt"/>
                  <a:cs typeface="Tahoma" pitchFamily="34" charset="0"/>
                </a:rPr>
                <a:t>(</a:t>
              </a:r>
              <a:r>
                <a:rPr lang="ru-RU" altLang="zh-CN" sz="2200" i="1" dirty="0" smtClean="0">
                  <a:solidFill>
                    <a:srgbClr val="000099"/>
                  </a:solidFill>
                  <a:effectLst>
                    <a:outerShdw dist="38100" dir="2700000" algn="tl">
                      <a:schemeClr val="accent3"/>
                    </a:outerShdw>
                  </a:effectLst>
                  <a:latin typeface="+mn-lt"/>
                  <a:ea typeface="SimSun" pitchFamily="2" charset="-122"/>
                  <a:cs typeface="Arial" charset="0"/>
                </a:rPr>
                <a:t>ФПРИ-</a:t>
              </a:r>
              <a:r>
                <a:rPr lang="ru-RU" altLang="zh-CN" sz="2200" i="1" dirty="0" smtClean="0">
                  <a:solidFill>
                    <a:srgbClr val="000099"/>
                  </a:solidFill>
                  <a:effectLst>
                    <a:outerShdw dist="38100" dir="2700000" algn="tl">
                      <a:schemeClr val="accent3"/>
                    </a:outerShdw>
                  </a:effectLst>
                  <a:latin typeface="+mn-lt"/>
                  <a:cs typeface="Arial" charset="0"/>
                </a:rPr>
                <a:t>модуль</a:t>
              </a:r>
              <a:r>
                <a:rPr lang="ru-RU" altLang="zh-CN" sz="2200" dirty="0">
                  <a:solidFill>
                    <a:srgbClr val="000099"/>
                  </a:solidFill>
                  <a:effectLst>
                    <a:outerShdw dist="38100" dir="2700000" algn="tl">
                      <a:schemeClr val="accent3"/>
                    </a:outerShdw>
                  </a:effectLst>
                  <a:latin typeface="+mn-lt"/>
                  <a:ea typeface="SimSun" pitchFamily="2" charset="-122"/>
                </a:rPr>
                <a:t>)</a:t>
              </a:r>
              <a:endParaRPr lang="ru-RU" sz="2200" dirty="0">
                <a:solidFill>
                  <a:srgbClr val="000099"/>
                </a:solidFill>
                <a:effectLst>
                  <a:outerShdw dist="38100" dir="2700000" algn="tl">
                    <a:schemeClr val="accent3"/>
                  </a:outerShdw>
                </a:effectLst>
                <a:latin typeface="+mn-lt"/>
                <a:cs typeface="Tahoma" pitchFamily="34" charset="0"/>
              </a:endParaRPr>
            </a:p>
          </p:txBody>
        </p:sp>
        <p:sp>
          <p:nvSpPr>
            <p:cNvPr id="293940" name="Text Box 52"/>
            <p:cNvSpPr txBox="1">
              <a:spLocks noChangeArrowheads="1"/>
            </p:cNvSpPr>
            <p:nvPr/>
          </p:nvSpPr>
          <p:spPr bwMode="auto">
            <a:xfrm>
              <a:off x="971550" y="2132013"/>
              <a:ext cx="1981200" cy="1081087"/>
            </a:xfrm>
            <a:prstGeom prst="rect">
              <a:avLst/>
            </a:prstGeom>
            <a:solidFill>
              <a:srgbClr val="99FF99"/>
            </a:solidFill>
            <a:ln w="57150">
              <a:solidFill>
                <a:srgbClr val="008000"/>
              </a:solidFill>
              <a:miter lim="800000"/>
              <a:headEnd/>
              <a:tailEnd/>
            </a:ln>
            <a:effectLst>
              <a:outerShdw dist="35921" dir="2700000" algn="ctr" rotWithShape="0">
                <a:srgbClr val="3399FF"/>
              </a:outerShdw>
            </a:effectLst>
          </p:spPr>
          <p:txBody>
            <a:bodyPr lIns="0" tIns="0" rIns="0" bIns="0" anchor="ctr" anchorCtr="1"/>
            <a:lstStyle/>
            <a:p>
              <a:pPr>
                <a:lnSpc>
                  <a:spcPct val="80000"/>
                </a:lnSpc>
                <a:defRPr/>
              </a:pPr>
              <a:r>
                <a:rPr lang="ru-RU" altLang="zh-CN" sz="2400" b="1" dirty="0">
                  <a:solidFill>
                    <a:srgbClr val="000099"/>
                  </a:solidFill>
                  <a:effectLst>
                    <a:outerShdw dist="38100" dir="2700000" algn="tl">
                      <a:schemeClr val="accent3"/>
                    </a:outerShdw>
                  </a:effectLst>
                  <a:latin typeface="Tahoma" pitchFamily="34" charset="0"/>
                  <a:cs typeface="Tahoma" pitchFamily="34" charset="0"/>
                </a:rPr>
                <a:t>Инициатор</a:t>
              </a:r>
              <a:endParaRPr lang="ru-RU" sz="2400" b="1" dirty="0">
                <a:solidFill>
                  <a:srgbClr val="000099"/>
                </a:solidFill>
                <a:effectLst>
                  <a:outerShdw dist="38100" dir="2700000" algn="tl">
                    <a:schemeClr val="accent3"/>
                  </a:outerShdw>
                </a:effectLst>
                <a:latin typeface="Tahoma" pitchFamily="34" charset="0"/>
                <a:cs typeface="Tahoma" pitchFamily="34" charset="0"/>
              </a:endParaRPr>
            </a:p>
          </p:txBody>
        </p:sp>
        <p:sp>
          <p:nvSpPr>
            <p:cNvPr id="293942" name="Text Box 54"/>
            <p:cNvSpPr txBox="1">
              <a:spLocks noChangeArrowheads="1"/>
            </p:cNvSpPr>
            <p:nvPr/>
          </p:nvSpPr>
          <p:spPr bwMode="auto">
            <a:xfrm>
              <a:off x="3492500" y="3932238"/>
              <a:ext cx="2879725" cy="1873250"/>
            </a:xfrm>
            <a:prstGeom prst="rect">
              <a:avLst/>
            </a:prstGeom>
            <a:solidFill>
              <a:srgbClr val="CCECFF"/>
            </a:solidFill>
            <a:ln w="57150">
              <a:solidFill>
                <a:srgbClr val="FF0000"/>
              </a:solidFill>
              <a:miter lim="800000"/>
              <a:headEnd/>
              <a:tailEnd/>
            </a:ln>
            <a:effectLst>
              <a:outerShdw dist="35921" dir="2700000" algn="ctr" rotWithShape="0">
                <a:srgbClr val="3399FF"/>
              </a:outerShdw>
            </a:effectLst>
          </p:spPr>
          <p:txBody>
            <a:bodyPr lIns="0" tIns="0" rIns="0" bIns="0" anchor="ctr" anchorCtr="1"/>
            <a:lstStyle/>
            <a:p>
              <a:pPr>
                <a:lnSpc>
                  <a:spcPct val="90000"/>
                </a:lnSpc>
                <a:spcBef>
                  <a:spcPct val="20000"/>
                </a:spcBef>
                <a:defRPr/>
              </a:pPr>
              <a:r>
                <a:rPr lang="ru-RU" altLang="zh-CN" sz="2200" b="1" dirty="0">
                  <a:solidFill>
                    <a:srgbClr val="000099"/>
                  </a:solidFill>
                  <a:effectLst>
                    <a:outerShdw dist="38100" dir="2700000" algn="tl">
                      <a:schemeClr val="accent3"/>
                    </a:outerShdw>
                  </a:effectLst>
                  <a:latin typeface="Tahoma" pitchFamily="34" charset="0"/>
                  <a:cs typeface="Tahoma" pitchFamily="34" charset="0"/>
                </a:rPr>
                <a:t>Функция принятия решения о предоставлении доступа</a:t>
              </a:r>
            </a:p>
            <a:p>
              <a:pPr>
                <a:lnSpc>
                  <a:spcPct val="90000"/>
                </a:lnSpc>
                <a:spcBef>
                  <a:spcPct val="20000"/>
                </a:spcBef>
                <a:defRPr/>
              </a:pPr>
              <a:r>
                <a:rPr lang="ru-RU" altLang="zh-CN" sz="2400" dirty="0" smtClean="0">
                  <a:solidFill>
                    <a:srgbClr val="000099"/>
                  </a:solidFill>
                  <a:effectLst>
                    <a:outerShdw dist="38100" dir="2700000" algn="tl">
                      <a:schemeClr val="accent3"/>
                    </a:outerShdw>
                  </a:effectLst>
                  <a:latin typeface="Tahoma" pitchFamily="34" charset="0"/>
                  <a:ea typeface="SimSun" pitchFamily="2" charset="-122"/>
                  <a:cs typeface="Tahoma" pitchFamily="34" charset="0"/>
                </a:rPr>
                <a:t>(</a:t>
              </a:r>
              <a:r>
                <a:rPr lang="ru-RU" altLang="zh-CN" sz="2400" i="1" dirty="0" smtClean="0">
                  <a:solidFill>
                    <a:srgbClr val="000099"/>
                  </a:solidFill>
                  <a:effectLst>
                    <a:outerShdw dist="38100" dir="2700000" algn="tl">
                      <a:schemeClr val="accent3"/>
                    </a:outerShdw>
                  </a:effectLst>
                  <a:latin typeface="Tahoma" pitchFamily="34" charset="0"/>
                  <a:ea typeface="SimSun" pitchFamily="2" charset="-122"/>
                  <a:cs typeface="Tahoma" pitchFamily="34" charset="0"/>
                </a:rPr>
                <a:t>ФПРР</a:t>
              </a:r>
              <a:r>
                <a:rPr lang="ru-RU" altLang="zh-CN" sz="2400" i="1" dirty="0" smtClean="0">
                  <a:solidFill>
                    <a:srgbClr val="000099"/>
                  </a:solidFill>
                  <a:effectLst>
                    <a:outerShdw dist="38100" dir="2700000" algn="tl">
                      <a:schemeClr val="accent3"/>
                    </a:outerShdw>
                  </a:effectLst>
                  <a:latin typeface="Arial" charset="0"/>
                  <a:cs typeface="Arial" charset="0"/>
                </a:rPr>
                <a:t>-модуль</a:t>
              </a:r>
              <a:r>
                <a:rPr lang="ru-RU" altLang="zh-CN" sz="2400" dirty="0">
                  <a:solidFill>
                    <a:srgbClr val="000099"/>
                  </a:solidFill>
                  <a:effectLst>
                    <a:outerShdw dist="38100" dir="2700000" algn="tl">
                      <a:schemeClr val="accent3"/>
                    </a:outerShdw>
                  </a:effectLst>
                  <a:latin typeface="Tahoma" pitchFamily="34" charset="0"/>
                  <a:cs typeface="Tahoma" pitchFamily="34" charset="0"/>
                </a:rPr>
                <a:t>)</a:t>
              </a:r>
              <a:endParaRPr lang="ru-RU" sz="2400" dirty="0">
                <a:solidFill>
                  <a:srgbClr val="000099"/>
                </a:solidFill>
                <a:effectLst>
                  <a:outerShdw dist="38100" dir="2700000" algn="tl">
                    <a:schemeClr val="accent3"/>
                  </a:outerShdw>
                </a:effectLst>
                <a:latin typeface="Tahoma" pitchFamily="34" charset="0"/>
                <a:cs typeface="Tahoma" pitchFamily="34" charset="0"/>
              </a:endParaRPr>
            </a:p>
          </p:txBody>
        </p:sp>
        <p:sp>
          <p:nvSpPr>
            <p:cNvPr id="293943" name="AutoShape 55"/>
            <p:cNvSpPr>
              <a:spLocks noChangeArrowheads="1"/>
            </p:cNvSpPr>
            <p:nvPr/>
          </p:nvSpPr>
          <p:spPr bwMode="auto">
            <a:xfrm>
              <a:off x="1403350" y="981075"/>
              <a:ext cx="2303463" cy="863600"/>
            </a:xfrm>
            <a:prstGeom prst="wedgeRectCallout">
              <a:avLst>
                <a:gd name="adj1" fmla="val 47176"/>
                <a:gd name="adj2" fmla="val 138787"/>
              </a:avLst>
            </a:prstGeom>
            <a:noFill/>
            <a:ln w="19050">
              <a:solidFill>
                <a:srgbClr val="FF9933"/>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2000" i="1">
                  <a:solidFill>
                    <a:srgbClr val="000099"/>
                  </a:solidFill>
                  <a:latin typeface="Arial" charset="0"/>
                  <a:cs typeface="Arial" charset="0"/>
                </a:rPr>
                <a:t>Передача запроса доступа на рассмотрение</a:t>
              </a:r>
              <a:endParaRPr lang="ru-RU" sz="2000" i="1">
                <a:solidFill>
                  <a:srgbClr val="000099"/>
                </a:solidFill>
                <a:latin typeface="Arial" charset="0"/>
                <a:cs typeface="Arial" charset="0"/>
              </a:endParaRPr>
            </a:p>
          </p:txBody>
        </p:sp>
        <p:sp>
          <p:nvSpPr>
            <p:cNvPr id="293946" name="AutoShape 58"/>
            <p:cNvSpPr>
              <a:spLocks noChangeArrowheads="1"/>
            </p:cNvSpPr>
            <p:nvPr/>
          </p:nvSpPr>
          <p:spPr bwMode="auto">
            <a:xfrm>
              <a:off x="6156325" y="981075"/>
              <a:ext cx="2305050" cy="863600"/>
            </a:xfrm>
            <a:prstGeom prst="wedgeRectCallout">
              <a:avLst>
                <a:gd name="adj1" fmla="val -48417"/>
                <a:gd name="adj2" fmla="val 140074"/>
              </a:avLst>
            </a:prstGeom>
            <a:noFill/>
            <a:ln w="19050">
              <a:solidFill>
                <a:srgbClr val="FF9933"/>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2000" i="1">
                  <a:solidFill>
                    <a:srgbClr val="000099"/>
                  </a:solidFill>
                  <a:latin typeface="Arial" charset="0"/>
                  <a:cs typeface="Arial" charset="0"/>
                </a:rPr>
                <a:t>Предоставление доступа</a:t>
              </a:r>
              <a:endParaRPr lang="ru-RU" sz="2000" i="1">
                <a:solidFill>
                  <a:srgbClr val="000099"/>
                </a:solidFill>
                <a:latin typeface="Arial" charset="0"/>
                <a:cs typeface="Arial" charset="0"/>
              </a:endParaRPr>
            </a:p>
          </p:txBody>
        </p:sp>
        <p:sp>
          <p:nvSpPr>
            <p:cNvPr id="293947" name="Text Box 59"/>
            <p:cNvSpPr txBox="1">
              <a:spLocks noChangeArrowheads="1"/>
            </p:cNvSpPr>
            <p:nvPr/>
          </p:nvSpPr>
          <p:spPr bwMode="auto">
            <a:xfrm>
              <a:off x="6877050" y="2205038"/>
              <a:ext cx="1981200" cy="1081087"/>
            </a:xfrm>
            <a:prstGeom prst="rect">
              <a:avLst/>
            </a:prstGeom>
            <a:solidFill>
              <a:srgbClr val="FFDBB7"/>
            </a:solidFill>
            <a:ln w="57150">
              <a:solidFill>
                <a:schemeClr val="hlink"/>
              </a:solidFill>
              <a:miter lim="800000"/>
              <a:headEnd/>
              <a:tailEnd/>
            </a:ln>
            <a:effectLst>
              <a:outerShdw dist="35921" dir="2700000" algn="ctr" rotWithShape="0">
                <a:srgbClr val="3399FF"/>
              </a:outerShdw>
            </a:effectLst>
          </p:spPr>
          <p:txBody>
            <a:bodyPr lIns="0" tIns="0" rIns="0" bIns="0" anchor="ctr" anchorCtr="1"/>
            <a:lstStyle/>
            <a:p>
              <a:pPr>
                <a:defRPr/>
              </a:pPr>
              <a:r>
                <a:rPr lang="ru-RU" altLang="zh-CN" sz="2400" b="1" dirty="0">
                  <a:solidFill>
                    <a:srgbClr val="000099"/>
                  </a:solidFill>
                  <a:effectLst>
                    <a:outerShdw dist="38100" dir="2700000" algn="tl">
                      <a:schemeClr val="accent3"/>
                    </a:outerShdw>
                  </a:effectLst>
                  <a:latin typeface="Tahoma" pitchFamily="34" charset="0"/>
                  <a:cs typeface="Tahoma" pitchFamily="34" charset="0"/>
                </a:rPr>
                <a:t>Целевой объект</a:t>
              </a:r>
              <a:endParaRPr lang="ru-RU" sz="2400" b="1" dirty="0">
                <a:solidFill>
                  <a:srgbClr val="000099"/>
                </a:solidFill>
                <a:effectLst>
                  <a:outerShdw dist="38100" dir="2700000" algn="tl">
                    <a:schemeClr val="accent3"/>
                  </a:outerShdw>
                </a:effectLst>
                <a:latin typeface="Tahoma" pitchFamily="34" charset="0"/>
                <a:cs typeface="Tahoma" pitchFamily="34" charset="0"/>
              </a:endParaRPr>
            </a:p>
          </p:txBody>
        </p:sp>
        <p:sp>
          <p:nvSpPr>
            <p:cNvPr id="17419" name="Line 60"/>
            <p:cNvSpPr>
              <a:spLocks noChangeShapeType="1"/>
            </p:cNvSpPr>
            <p:nvPr/>
          </p:nvSpPr>
          <p:spPr bwMode="auto">
            <a:xfrm>
              <a:off x="2987675" y="2779713"/>
              <a:ext cx="863600" cy="0"/>
            </a:xfrm>
            <a:prstGeom prst="line">
              <a:avLst/>
            </a:prstGeom>
            <a:noFill/>
            <a:ln w="38100">
              <a:solidFill>
                <a:schemeClr val="folHlink"/>
              </a:solidFill>
              <a:miter lim="800000"/>
              <a:headEnd/>
              <a:tailEnd type="triangle" w="lg" len="lg"/>
            </a:ln>
          </p:spPr>
          <p:txBody>
            <a:bodyPr wrap="none"/>
            <a:lstStyle/>
            <a:p>
              <a:endParaRPr lang="ru-RU"/>
            </a:p>
          </p:txBody>
        </p:sp>
        <p:sp>
          <p:nvSpPr>
            <p:cNvPr id="17420" name="Line 61"/>
            <p:cNvSpPr>
              <a:spLocks noChangeShapeType="1"/>
            </p:cNvSpPr>
            <p:nvPr/>
          </p:nvSpPr>
          <p:spPr bwMode="auto">
            <a:xfrm>
              <a:off x="6011863" y="2779713"/>
              <a:ext cx="863600" cy="0"/>
            </a:xfrm>
            <a:prstGeom prst="line">
              <a:avLst/>
            </a:prstGeom>
            <a:noFill/>
            <a:ln w="38100">
              <a:solidFill>
                <a:schemeClr val="folHlink"/>
              </a:solidFill>
              <a:miter lim="800000"/>
              <a:headEnd/>
              <a:tailEnd type="triangle" w="lg" len="lg"/>
            </a:ln>
          </p:spPr>
          <p:txBody>
            <a:bodyPr wrap="none"/>
            <a:lstStyle/>
            <a:p>
              <a:endParaRPr lang="ru-RU"/>
            </a:p>
          </p:txBody>
        </p:sp>
        <p:sp>
          <p:nvSpPr>
            <p:cNvPr id="17421" name="Line 62"/>
            <p:cNvSpPr>
              <a:spLocks noChangeShapeType="1"/>
            </p:cNvSpPr>
            <p:nvPr/>
          </p:nvSpPr>
          <p:spPr bwMode="auto">
            <a:xfrm rot="5400000">
              <a:off x="4211638" y="3573463"/>
              <a:ext cx="719138" cy="0"/>
            </a:xfrm>
            <a:prstGeom prst="line">
              <a:avLst/>
            </a:prstGeom>
            <a:noFill/>
            <a:ln w="38100">
              <a:solidFill>
                <a:schemeClr val="folHlink"/>
              </a:solidFill>
              <a:miter lim="800000"/>
              <a:headEnd/>
              <a:tailEnd type="triangle" w="lg" len="lg"/>
            </a:ln>
          </p:spPr>
          <p:txBody>
            <a:bodyPr wrap="none"/>
            <a:lstStyle/>
            <a:p>
              <a:endParaRPr lang="ru-RU"/>
            </a:p>
          </p:txBody>
        </p:sp>
        <p:sp>
          <p:nvSpPr>
            <p:cNvPr id="17422" name="Line 63"/>
            <p:cNvSpPr>
              <a:spLocks noChangeShapeType="1"/>
            </p:cNvSpPr>
            <p:nvPr/>
          </p:nvSpPr>
          <p:spPr bwMode="auto">
            <a:xfrm rot="16200000" flipV="1">
              <a:off x="4932363" y="3573463"/>
              <a:ext cx="719138" cy="0"/>
            </a:xfrm>
            <a:prstGeom prst="line">
              <a:avLst/>
            </a:prstGeom>
            <a:noFill/>
            <a:ln w="38100">
              <a:solidFill>
                <a:schemeClr val="folHlink"/>
              </a:solidFill>
              <a:miter lim="800000"/>
              <a:headEnd/>
              <a:tailEnd type="triangle" w="lg" len="lg"/>
            </a:ln>
          </p:spPr>
          <p:txBody>
            <a:bodyPr wrap="none"/>
            <a:lstStyle/>
            <a:p>
              <a:endParaRPr lang="ru-RU"/>
            </a:p>
          </p:txBody>
        </p:sp>
        <p:sp>
          <p:nvSpPr>
            <p:cNvPr id="17423" name="Freeform 64"/>
            <p:cNvSpPr>
              <a:spLocks/>
            </p:cNvSpPr>
            <p:nvPr/>
          </p:nvSpPr>
          <p:spPr bwMode="auto">
            <a:xfrm>
              <a:off x="3851275" y="2779713"/>
              <a:ext cx="720725" cy="433388"/>
            </a:xfrm>
            <a:custGeom>
              <a:avLst/>
              <a:gdLst>
                <a:gd name="T0" fmla="*/ 0 w 454"/>
                <a:gd name="T1" fmla="*/ 0 h 273"/>
                <a:gd name="T2" fmla="*/ 720725 w 454"/>
                <a:gd name="T3" fmla="*/ 0 h 273"/>
                <a:gd name="T4" fmla="*/ 720725 w 454"/>
                <a:gd name="T5" fmla="*/ 433388 h 273"/>
                <a:gd name="T6" fmla="*/ 0 60000 65536"/>
                <a:gd name="T7" fmla="*/ 0 60000 65536"/>
                <a:gd name="T8" fmla="*/ 0 60000 65536"/>
                <a:gd name="T9" fmla="*/ 0 w 454"/>
                <a:gd name="T10" fmla="*/ 0 h 273"/>
                <a:gd name="T11" fmla="*/ 454 w 454"/>
                <a:gd name="T12" fmla="*/ 273 h 273"/>
              </a:gdLst>
              <a:ahLst/>
              <a:cxnLst>
                <a:cxn ang="T6">
                  <a:pos x="T0" y="T1"/>
                </a:cxn>
                <a:cxn ang="T7">
                  <a:pos x="T2" y="T3"/>
                </a:cxn>
                <a:cxn ang="T8">
                  <a:pos x="T4" y="T5"/>
                </a:cxn>
              </a:cxnLst>
              <a:rect l="T9" t="T10" r="T11" b="T12"/>
              <a:pathLst>
                <a:path w="454" h="273">
                  <a:moveTo>
                    <a:pt x="0" y="0"/>
                  </a:moveTo>
                  <a:lnTo>
                    <a:pt x="454" y="0"/>
                  </a:lnTo>
                  <a:lnTo>
                    <a:pt x="454" y="273"/>
                  </a:lnTo>
                </a:path>
              </a:pathLst>
            </a:custGeom>
            <a:noFill/>
            <a:ln w="38100">
              <a:solidFill>
                <a:schemeClr val="folHlink"/>
              </a:solidFill>
              <a:prstDash val="dash"/>
              <a:miter lim="800000"/>
              <a:headEnd/>
              <a:tailEnd/>
            </a:ln>
          </p:spPr>
          <p:txBody>
            <a:bodyPr wrap="none"/>
            <a:lstStyle/>
            <a:p>
              <a:endParaRPr lang="ru-RU"/>
            </a:p>
          </p:txBody>
        </p:sp>
        <p:sp>
          <p:nvSpPr>
            <p:cNvPr id="17424" name="Freeform 65"/>
            <p:cNvSpPr>
              <a:spLocks/>
            </p:cNvSpPr>
            <p:nvPr/>
          </p:nvSpPr>
          <p:spPr bwMode="auto">
            <a:xfrm>
              <a:off x="5294313" y="2779713"/>
              <a:ext cx="719138" cy="433388"/>
            </a:xfrm>
            <a:custGeom>
              <a:avLst/>
              <a:gdLst>
                <a:gd name="T0" fmla="*/ 719138 w 453"/>
                <a:gd name="T1" fmla="*/ 0 h 273"/>
                <a:gd name="T2" fmla="*/ 1588 w 453"/>
                <a:gd name="T3" fmla="*/ 6350 h 273"/>
                <a:gd name="T4" fmla="*/ 0 w 453"/>
                <a:gd name="T5" fmla="*/ 433388 h 273"/>
                <a:gd name="T6" fmla="*/ 0 60000 65536"/>
                <a:gd name="T7" fmla="*/ 0 60000 65536"/>
                <a:gd name="T8" fmla="*/ 0 60000 65536"/>
                <a:gd name="T9" fmla="*/ 0 w 453"/>
                <a:gd name="T10" fmla="*/ 0 h 273"/>
                <a:gd name="T11" fmla="*/ 453 w 453"/>
                <a:gd name="T12" fmla="*/ 273 h 273"/>
              </a:gdLst>
              <a:ahLst/>
              <a:cxnLst>
                <a:cxn ang="T6">
                  <a:pos x="T0" y="T1"/>
                </a:cxn>
                <a:cxn ang="T7">
                  <a:pos x="T2" y="T3"/>
                </a:cxn>
                <a:cxn ang="T8">
                  <a:pos x="T4" y="T5"/>
                </a:cxn>
              </a:cxnLst>
              <a:rect l="T9" t="T10" r="T11" b="T12"/>
              <a:pathLst>
                <a:path w="453" h="273">
                  <a:moveTo>
                    <a:pt x="453" y="0"/>
                  </a:moveTo>
                  <a:lnTo>
                    <a:pt x="1" y="4"/>
                  </a:lnTo>
                  <a:lnTo>
                    <a:pt x="0" y="273"/>
                  </a:lnTo>
                </a:path>
              </a:pathLst>
            </a:custGeom>
            <a:noFill/>
            <a:ln w="38100">
              <a:solidFill>
                <a:schemeClr val="folHlink"/>
              </a:solidFill>
              <a:prstDash val="dash"/>
              <a:miter lim="800000"/>
              <a:headEnd/>
              <a:tailEnd/>
            </a:ln>
          </p:spPr>
          <p:txBody>
            <a:bodyPr wrap="none"/>
            <a:lstStyle/>
            <a:p>
              <a:endParaRPr lang="ru-RU"/>
            </a:p>
          </p:txBody>
        </p:sp>
        <p:sp>
          <p:nvSpPr>
            <p:cNvPr id="293954" name="AutoShape 66"/>
            <p:cNvSpPr>
              <a:spLocks noChangeArrowheads="1"/>
            </p:cNvSpPr>
            <p:nvPr/>
          </p:nvSpPr>
          <p:spPr bwMode="auto">
            <a:xfrm>
              <a:off x="971550" y="3500438"/>
              <a:ext cx="2303463" cy="863600"/>
            </a:xfrm>
            <a:prstGeom prst="wedgeRectCallout">
              <a:avLst>
                <a:gd name="adj1" fmla="val 101000"/>
                <a:gd name="adj2" fmla="val -58088"/>
              </a:avLst>
            </a:prstGeom>
            <a:noFill/>
            <a:ln w="19050">
              <a:solidFill>
                <a:srgbClr val="FF9933"/>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2000" i="1">
                  <a:solidFill>
                    <a:srgbClr val="000099"/>
                  </a:solidFill>
                  <a:latin typeface="Arial" charset="0"/>
                  <a:cs typeface="Arial" charset="0"/>
                </a:rPr>
                <a:t>Запрос на принятие</a:t>
              </a:r>
            </a:p>
            <a:p>
              <a:pPr>
                <a:lnSpc>
                  <a:spcPct val="80000"/>
                </a:lnSpc>
                <a:defRPr/>
              </a:pPr>
              <a:r>
                <a:rPr lang="ru-RU" altLang="zh-CN" sz="2000" i="1">
                  <a:solidFill>
                    <a:srgbClr val="000099"/>
                  </a:solidFill>
                  <a:latin typeface="Arial" charset="0"/>
                  <a:cs typeface="Arial" charset="0"/>
                </a:rPr>
                <a:t>решения</a:t>
              </a:r>
              <a:endParaRPr lang="ru-RU" sz="2000" i="1">
                <a:solidFill>
                  <a:srgbClr val="000099"/>
                </a:solidFill>
                <a:latin typeface="Arial" charset="0"/>
                <a:cs typeface="Arial" charset="0"/>
              </a:endParaRPr>
            </a:p>
          </p:txBody>
        </p:sp>
        <p:sp>
          <p:nvSpPr>
            <p:cNvPr id="293955" name="AutoShape 67"/>
            <p:cNvSpPr>
              <a:spLocks noChangeArrowheads="1"/>
            </p:cNvSpPr>
            <p:nvPr/>
          </p:nvSpPr>
          <p:spPr bwMode="auto">
            <a:xfrm>
              <a:off x="6588125" y="3500438"/>
              <a:ext cx="2303463" cy="863600"/>
            </a:xfrm>
            <a:prstGeom prst="wedgeRectCallout">
              <a:avLst>
                <a:gd name="adj1" fmla="val -101620"/>
                <a:gd name="adj2" fmla="val -55514"/>
              </a:avLst>
            </a:prstGeom>
            <a:noFill/>
            <a:ln w="19050">
              <a:solidFill>
                <a:srgbClr val="FF9933"/>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2000" i="1">
                  <a:solidFill>
                    <a:srgbClr val="000099"/>
                  </a:solidFill>
                  <a:latin typeface="Arial" charset="0"/>
                  <a:cs typeface="Arial" charset="0"/>
                </a:rPr>
                <a:t>Принятие</a:t>
              </a:r>
            </a:p>
            <a:p>
              <a:pPr>
                <a:lnSpc>
                  <a:spcPct val="80000"/>
                </a:lnSpc>
                <a:defRPr/>
              </a:pPr>
              <a:r>
                <a:rPr lang="ru-RU" altLang="zh-CN" sz="2000" i="1">
                  <a:solidFill>
                    <a:srgbClr val="000099"/>
                  </a:solidFill>
                  <a:latin typeface="Arial" charset="0"/>
                  <a:cs typeface="Arial" charset="0"/>
                </a:rPr>
                <a:t>решения</a:t>
              </a:r>
              <a:endParaRPr lang="ru-RU" sz="2000" i="1">
                <a:solidFill>
                  <a:srgbClr val="000099"/>
                </a:solidFill>
                <a:latin typeface="Arial" charset="0"/>
                <a:cs typeface="Arial" charset="0"/>
              </a:endParaRPr>
            </a:p>
          </p:txBody>
        </p:sp>
      </p:gr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793750" y="5918201"/>
            <a:ext cx="8350250" cy="32060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500"/>
              </a:lnSpc>
              <a:defRPr/>
            </a:pPr>
            <a:r>
              <a:rPr lang="ru-RU" sz="2400" b="1" dirty="0">
                <a:solidFill>
                  <a:srgbClr val="CC0000"/>
                </a:solidFill>
              </a:rPr>
              <a:t>Рис</a:t>
            </a:r>
            <a:r>
              <a:rPr lang="ru-RU" sz="2400" b="1" dirty="0" smtClean="0">
                <a:solidFill>
                  <a:srgbClr val="CC0000"/>
                </a:solidFill>
              </a:rPr>
              <a:t>. 4.2</a:t>
            </a:r>
            <a:r>
              <a:rPr lang="ru-RU" sz="2400" b="1" dirty="0">
                <a:solidFill>
                  <a:srgbClr val="CC0000"/>
                </a:solidFill>
              </a:rPr>
              <a:t>. Функция принятия решения при УД</a:t>
            </a:r>
          </a:p>
        </p:txBody>
      </p:sp>
      <p:sp>
        <p:nvSpPr>
          <p:cNvPr id="299049" name="Rectangle 41"/>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grpSp>
        <p:nvGrpSpPr>
          <p:cNvPr id="18436" name="Group 65"/>
          <p:cNvGrpSpPr>
            <a:grpSpLocks/>
          </p:cNvGrpSpPr>
          <p:nvPr/>
        </p:nvGrpSpPr>
        <p:grpSpPr bwMode="auto">
          <a:xfrm>
            <a:off x="971550" y="836613"/>
            <a:ext cx="7920038" cy="4752975"/>
            <a:chOff x="612" y="618"/>
            <a:chExt cx="4989" cy="2994"/>
          </a:xfrm>
        </p:grpSpPr>
        <p:sp>
          <p:nvSpPr>
            <p:cNvPr id="299051" name="Text Box 43" descr="Горизонтальный кирпич"/>
            <p:cNvSpPr txBox="1">
              <a:spLocks noChangeArrowheads="1"/>
            </p:cNvSpPr>
            <p:nvPr/>
          </p:nvSpPr>
          <p:spPr bwMode="auto">
            <a:xfrm>
              <a:off x="2109" y="1253"/>
              <a:ext cx="1996" cy="1587"/>
            </a:xfrm>
            <a:prstGeom prst="rect">
              <a:avLst/>
            </a:prstGeom>
            <a:pattFill prst="horzBrick">
              <a:fgClr>
                <a:srgbClr val="FF0000"/>
              </a:fgClr>
              <a:bgClr>
                <a:srgbClr val="FFCC99"/>
              </a:bgClr>
            </a:pattFill>
            <a:ln w="57150">
              <a:solidFill>
                <a:srgbClr val="CC0000"/>
              </a:solidFill>
              <a:miter lim="800000"/>
              <a:headEnd/>
              <a:tailEnd/>
            </a:ln>
          </p:spPr>
          <p:txBody>
            <a:bodyPr lIns="0" tIns="72000" rIns="0" bIns="0"/>
            <a:lstStyle/>
            <a:p>
              <a:pPr>
                <a:lnSpc>
                  <a:spcPct val="80000"/>
                </a:lnSpc>
                <a:spcBef>
                  <a:spcPct val="20000"/>
                </a:spcBef>
                <a:defRPr/>
              </a:pPr>
              <a:r>
                <a:rPr lang="ru-RU" altLang="zh-CN" sz="2400" b="1" dirty="0">
                  <a:solidFill>
                    <a:srgbClr val="000099"/>
                  </a:solidFill>
                  <a:effectLst>
                    <a:outerShdw dist="38100" dir="2700000" algn="tl">
                      <a:schemeClr val="accent3"/>
                    </a:outerShdw>
                  </a:effectLst>
                  <a:latin typeface="Arial" charset="0"/>
                  <a:cs typeface="Arial" charset="0"/>
                </a:rPr>
                <a:t>Функция принятия решения о предоставлении доступа</a:t>
              </a:r>
            </a:p>
            <a:p>
              <a:pPr>
                <a:lnSpc>
                  <a:spcPct val="80000"/>
                </a:lnSpc>
                <a:spcBef>
                  <a:spcPct val="20000"/>
                </a:spcBef>
                <a:defRPr/>
              </a:pPr>
              <a:r>
                <a:rPr lang="ru-RU" altLang="zh-CN" sz="2400" b="1" dirty="0" smtClean="0">
                  <a:solidFill>
                    <a:srgbClr val="000099"/>
                  </a:solidFill>
                  <a:effectLst>
                    <a:outerShdw dist="38100" dir="2700000" algn="tl">
                      <a:schemeClr val="accent3"/>
                    </a:outerShdw>
                  </a:effectLst>
                  <a:latin typeface="Arial" charset="0"/>
                  <a:ea typeface="SimSun" pitchFamily="2" charset="-122"/>
                  <a:cs typeface="Arial" charset="0"/>
                </a:rPr>
                <a:t>(</a:t>
              </a:r>
              <a:r>
                <a:rPr lang="ru-RU" altLang="zh-CN" sz="2400" b="1" i="1" dirty="0" smtClean="0">
                  <a:solidFill>
                    <a:srgbClr val="000099"/>
                  </a:solidFill>
                  <a:effectLst>
                    <a:outerShdw dist="38100" dir="2700000" algn="tl">
                      <a:schemeClr val="accent3"/>
                    </a:outerShdw>
                  </a:effectLst>
                  <a:latin typeface="Arial" charset="0"/>
                  <a:ea typeface="SimSun" pitchFamily="2" charset="-122"/>
                  <a:cs typeface="Arial" charset="0"/>
                </a:rPr>
                <a:t>ФПРР</a:t>
              </a:r>
              <a:r>
                <a:rPr lang="en-US" altLang="zh-CN" sz="2400" b="1" i="1" dirty="0" smtClean="0">
                  <a:solidFill>
                    <a:srgbClr val="000099"/>
                  </a:solidFill>
                  <a:effectLst>
                    <a:outerShdw dist="38100" dir="2700000" algn="tl">
                      <a:schemeClr val="accent3"/>
                    </a:outerShdw>
                  </a:effectLst>
                  <a:latin typeface="Arial" charset="0"/>
                  <a:ea typeface="SimSun" pitchFamily="2" charset="-122"/>
                  <a:cs typeface="Arial" charset="0"/>
                </a:rPr>
                <a:t>-</a:t>
              </a:r>
              <a:r>
                <a:rPr lang="ru-RU" altLang="zh-CN" sz="2400" b="1" i="1" dirty="0">
                  <a:solidFill>
                    <a:srgbClr val="000099"/>
                  </a:solidFill>
                  <a:effectLst>
                    <a:outerShdw dist="38100" dir="2700000" algn="tl">
                      <a:schemeClr val="accent3"/>
                    </a:outerShdw>
                  </a:effectLst>
                  <a:latin typeface="Arial" charset="0"/>
                  <a:cs typeface="Arial" charset="0"/>
                </a:rPr>
                <a:t>модуль</a:t>
              </a:r>
              <a:r>
                <a:rPr lang="ru-RU" altLang="zh-CN" sz="2400" b="1" dirty="0">
                  <a:solidFill>
                    <a:srgbClr val="000099"/>
                  </a:solidFill>
                  <a:effectLst>
                    <a:outerShdw dist="38100" dir="2700000" algn="tl">
                      <a:schemeClr val="accent3"/>
                    </a:outerShdw>
                  </a:effectLst>
                  <a:latin typeface="Arial" charset="0"/>
                  <a:cs typeface="Arial" charset="0"/>
                </a:rPr>
                <a:t>)</a:t>
              </a:r>
              <a:endParaRPr lang="ru-RU" sz="2400" b="1" dirty="0">
                <a:solidFill>
                  <a:srgbClr val="000099"/>
                </a:solidFill>
                <a:effectLst>
                  <a:outerShdw dist="38100" dir="2700000" algn="tl">
                    <a:schemeClr val="accent3"/>
                  </a:outerShdw>
                </a:effectLst>
                <a:latin typeface="Arial" charset="0"/>
                <a:cs typeface="Arial" charset="0"/>
              </a:endParaRPr>
            </a:p>
          </p:txBody>
        </p:sp>
        <p:cxnSp>
          <p:nvCxnSpPr>
            <p:cNvPr id="18438" name="AutoShape 44"/>
            <p:cNvCxnSpPr>
              <a:cxnSpLocks noChangeShapeType="1"/>
            </p:cNvCxnSpPr>
            <p:nvPr/>
          </p:nvCxnSpPr>
          <p:spPr bwMode="auto">
            <a:xfrm flipV="1">
              <a:off x="3606" y="618"/>
              <a:ext cx="0" cy="625"/>
            </a:xfrm>
            <a:prstGeom prst="straightConnector1">
              <a:avLst/>
            </a:prstGeom>
            <a:noFill/>
            <a:ln w="38100">
              <a:solidFill>
                <a:schemeClr val="hlink"/>
              </a:solidFill>
              <a:round/>
              <a:headEnd/>
              <a:tailEnd type="triangle" w="lg" len="lg"/>
            </a:ln>
          </p:spPr>
        </p:cxnSp>
        <p:cxnSp>
          <p:nvCxnSpPr>
            <p:cNvPr id="18439" name="AutoShape 45"/>
            <p:cNvCxnSpPr>
              <a:cxnSpLocks noChangeShapeType="1"/>
            </p:cNvCxnSpPr>
            <p:nvPr/>
          </p:nvCxnSpPr>
          <p:spPr bwMode="auto">
            <a:xfrm>
              <a:off x="2608" y="618"/>
              <a:ext cx="1" cy="625"/>
            </a:xfrm>
            <a:prstGeom prst="straightConnector1">
              <a:avLst/>
            </a:prstGeom>
            <a:noFill/>
            <a:ln w="38100">
              <a:solidFill>
                <a:schemeClr val="hlink"/>
              </a:solidFill>
              <a:round/>
              <a:headEnd/>
              <a:tailEnd type="triangle" w="lg" len="lg"/>
            </a:ln>
          </p:spPr>
        </p:cxnSp>
        <p:cxnSp>
          <p:nvCxnSpPr>
            <p:cNvPr id="18440" name="AutoShape 47"/>
            <p:cNvCxnSpPr>
              <a:cxnSpLocks noChangeShapeType="1"/>
            </p:cNvCxnSpPr>
            <p:nvPr/>
          </p:nvCxnSpPr>
          <p:spPr bwMode="auto">
            <a:xfrm>
              <a:off x="1655" y="1389"/>
              <a:ext cx="465" cy="1"/>
            </a:xfrm>
            <a:prstGeom prst="straightConnector1">
              <a:avLst/>
            </a:prstGeom>
            <a:noFill/>
            <a:ln w="38100">
              <a:solidFill>
                <a:schemeClr val="hlink"/>
              </a:solidFill>
              <a:round/>
              <a:headEnd/>
              <a:tailEnd type="triangle" w="lg" len="lg"/>
            </a:ln>
          </p:spPr>
        </p:cxnSp>
        <p:cxnSp>
          <p:nvCxnSpPr>
            <p:cNvPr id="18441" name="AutoShape 48"/>
            <p:cNvCxnSpPr>
              <a:cxnSpLocks noChangeShapeType="1"/>
            </p:cNvCxnSpPr>
            <p:nvPr/>
          </p:nvCxnSpPr>
          <p:spPr bwMode="auto">
            <a:xfrm flipH="1">
              <a:off x="4105" y="1389"/>
              <a:ext cx="499" cy="1"/>
            </a:xfrm>
            <a:prstGeom prst="straightConnector1">
              <a:avLst/>
            </a:prstGeom>
            <a:noFill/>
            <a:ln w="38100">
              <a:solidFill>
                <a:srgbClr val="660033"/>
              </a:solidFill>
              <a:round/>
              <a:headEnd/>
              <a:tailEnd type="triangle" w="lg" len="lg"/>
            </a:ln>
          </p:spPr>
        </p:cxnSp>
        <p:cxnSp>
          <p:nvCxnSpPr>
            <p:cNvPr id="18442" name="AutoShape 49"/>
            <p:cNvCxnSpPr>
              <a:cxnSpLocks noChangeShapeType="1"/>
            </p:cNvCxnSpPr>
            <p:nvPr/>
          </p:nvCxnSpPr>
          <p:spPr bwMode="auto">
            <a:xfrm rot="5400000" flipH="1">
              <a:off x="3652" y="2478"/>
              <a:ext cx="1178" cy="272"/>
            </a:xfrm>
            <a:prstGeom prst="bentConnector3">
              <a:avLst>
                <a:gd name="adj1" fmla="val 100083"/>
              </a:avLst>
            </a:prstGeom>
            <a:noFill/>
            <a:ln w="38100">
              <a:solidFill>
                <a:srgbClr val="660033"/>
              </a:solidFill>
              <a:miter lim="800000"/>
              <a:headEnd/>
              <a:tailEnd type="triangle" w="lg" len="lg"/>
            </a:ln>
          </p:spPr>
        </p:cxnSp>
        <p:cxnSp>
          <p:nvCxnSpPr>
            <p:cNvPr id="18443" name="AutoShape 50"/>
            <p:cNvCxnSpPr>
              <a:cxnSpLocks noChangeShapeType="1"/>
            </p:cNvCxnSpPr>
            <p:nvPr/>
          </p:nvCxnSpPr>
          <p:spPr bwMode="auto">
            <a:xfrm rot="-5400000">
              <a:off x="1428" y="2523"/>
              <a:ext cx="1179" cy="182"/>
            </a:xfrm>
            <a:prstGeom prst="bentConnector3">
              <a:avLst>
                <a:gd name="adj1" fmla="val 100000"/>
              </a:avLst>
            </a:prstGeom>
            <a:noFill/>
            <a:ln w="38100">
              <a:solidFill>
                <a:srgbClr val="660033"/>
              </a:solidFill>
              <a:miter lim="800000"/>
              <a:headEnd/>
              <a:tailEnd type="triangle" w="lg" len="lg"/>
            </a:ln>
          </p:spPr>
        </p:cxnSp>
        <p:sp>
          <p:nvSpPr>
            <p:cNvPr id="299059" name="Text Box 51"/>
            <p:cNvSpPr txBox="1">
              <a:spLocks noChangeArrowheads="1"/>
            </p:cNvSpPr>
            <p:nvPr/>
          </p:nvSpPr>
          <p:spPr bwMode="auto">
            <a:xfrm>
              <a:off x="2381" y="2341"/>
              <a:ext cx="1723" cy="499"/>
            </a:xfrm>
            <a:prstGeom prst="rect">
              <a:avLst/>
            </a:prstGeom>
            <a:noFill/>
            <a:ln w="28575">
              <a:solidFill>
                <a:srgbClr val="CC0000"/>
              </a:solidFill>
              <a:miter lim="800000"/>
              <a:headEnd/>
              <a:tailEnd/>
            </a:ln>
          </p:spPr>
          <p:txBody>
            <a:bodyPr lIns="0" tIns="0" rIns="0" bIns="0" anchor="ctr" anchorCtr="1"/>
            <a:lstStyle/>
            <a:p>
              <a:pPr>
                <a:lnSpc>
                  <a:spcPct val="72000"/>
                </a:lnSpc>
                <a:defRPr/>
              </a:pPr>
              <a:r>
                <a:rPr lang="ru-RU" altLang="zh-CN" sz="1800" i="1" dirty="0">
                  <a:solidFill>
                    <a:srgbClr val="000099"/>
                  </a:solidFill>
                  <a:effectLst>
                    <a:outerShdw dist="38100" dir="2700000" algn="tl">
                      <a:schemeClr val="bg1"/>
                    </a:outerShdw>
                  </a:effectLst>
                  <a:latin typeface="Arial" charset="0"/>
                  <a:cs typeface="Arial" charset="0"/>
                </a:rPr>
                <a:t>Хранимая информация для принятия решения при УД</a:t>
              </a:r>
              <a:endParaRPr lang="ru-RU" sz="1800" i="1" dirty="0">
                <a:solidFill>
                  <a:srgbClr val="000099"/>
                </a:solidFill>
                <a:effectLst>
                  <a:outerShdw dist="38100" dir="2700000" algn="tl">
                    <a:schemeClr val="bg1"/>
                  </a:outerShdw>
                </a:effectLst>
                <a:latin typeface="Arial" charset="0"/>
                <a:cs typeface="Arial" charset="0"/>
              </a:endParaRPr>
            </a:p>
          </p:txBody>
        </p:sp>
        <p:sp>
          <p:nvSpPr>
            <p:cNvPr id="18445" name="Freeform 52"/>
            <p:cNvSpPr>
              <a:spLocks/>
            </p:cNvSpPr>
            <p:nvPr/>
          </p:nvSpPr>
          <p:spPr bwMode="auto">
            <a:xfrm>
              <a:off x="3424" y="2251"/>
              <a:ext cx="862" cy="952"/>
            </a:xfrm>
            <a:custGeom>
              <a:avLst/>
              <a:gdLst>
                <a:gd name="T0" fmla="*/ 0 w 862"/>
                <a:gd name="T1" fmla="*/ 601 h 952"/>
                <a:gd name="T2" fmla="*/ 0 w 862"/>
                <a:gd name="T3" fmla="*/ 952 h 952"/>
                <a:gd name="T4" fmla="*/ 862 w 862"/>
                <a:gd name="T5" fmla="*/ 952 h 952"/>
                <a:gd name="T6" fmla="*/ 860 w 862"/>
                <a:gd name="T7" fmla="*/ 0 h 952"/>
                <a:gd name="T8" fmla="*/ 684 w 862"/>
                <a:gd name="T9" fmla="*/ 1 h 952"/>
                <a:gd name="T10" fmla="*/ 0 60000 65536"/>
                <a:gd name="T11" fmla="*/ 0 60000 65536"/>
                <a:gd name="T12" fmla="*/ 0 60000 65536"/>
                <a:gd name="T13" fmla="*/ 0 60000 65536"/>
                <a:gd name="T14" fmla="*/ 0 60000 65536"/>
                <a:gd name="T15" fmla="*/ 0 w 862"/>
                <a:gd name="T16" fmla="*/ 0 h 952"/>
                <a:gd name="T17" fmla="*/ 862 w 862"/>
                <a:gd name="T18" fmla="*/ 952 h 952"/>
              </a:gdLst>
              <a:ahLst/>
              <a:cxnLst>
                <a:cxn ang="T10">
                  <a:pos x="T0" y="T1"/>
                </a:cxn>
                <a:cxn ang="T11">
                  <a:pos x="T2" y="T3"/>
                </a:cxn>
                <a:cxn ang="T12">
                  <a:pos x="T4" y="T5"/>
                </a:cxn>
                <a:cxn ang="T13">
                  <a:pos x="T6" y="T7"/>
                </a:cxn>
                <a:cxn ang="T14">
                  <a:pos x="T8" y="T9"/>
                </a:cxn>
              </a:cxnLst>
              <a:rect l="T15" t="T16" r="T17" b="T18"/>
              <a:pathLst>
                <a:path w="862" h="952">
                  <a:moveTo>
                    <a:pt x="0" y="601"/>
                  </a:moveTo>
                  <a:lnTo>
                    <a:pt x="0" y="952"/>
                  </a:lnTo>
                  <a:lnTo>
                    <a:pt x="862" y="952"/>
                  </a:lnTo>
                  <a:lnTo>
                    <a:pt x="860" y="0"/>
                  </a:lnTo>
                  <a:lnTo>
                    <a:pt x="684" y="1"/>
                  </a:lnTo>
                </a:path>
              </a:pathLst>
            </a:custGeom>
            <a:noFill/>
            <a:ln w="38100">
              <a:solidFill>
                <a:srgbClr val="660033"/>
              </a:solidFill>
              <a:round/>
              <a:headEnd/>
              <a:tailEnd type="triangle" w="lg" len="lg"/>
            </a:ln>
          </p:spPr>
          <p:txBody>
            <a:bodyPr/>
            <a:lstStyle/>
            <a:p>
              <a:endParaRPr lang="ru-RU"/>
            </a:p>
          </p:txBody>
        </p:sp>
        <p:sp>
          <p:nvSpPr>
            <p:cNvPr id="299063" name="AutoShape 55"/>
            <p:cNvSpPr>
              <a:spLocks noChangeArrowheads="1"/>
            </p:cNvSpPr>
            <p:nvPr/>
          </p:nvSpPr>
          <p:spPr bwMode="auto">
            <a:xfrm>
              <a:off x="2426" y="3022"/>
              <a:ext cx="817" cy="408"/>
            </a:xfrm>
            <a:prstGeom prst="wedgeRectCallout">
              <a:avLst>
                <a:gd name="adj1" fmla="val -71787"/>
                <a:gd name="adj2" fmla="val -44361"/>
              </a:avLst>
            </a:prstGeom>
            <a:noFill/>
            <a:ln w="19050">
              <a:solidFill>
                <a:srgbClr val="FF0000"/>
              </a:solidFill>
              <a:prstDash val="dash"/>
              <a:miter lim="800000"/>
              <a:headEnd/>
              <a:tailEnd/>
            </a:ln>
            <a:effectLst>
              <a:outerShdw dist="17961" dir="2700000" algn="ctr" rotWithShape="0">
                <a:srgbClr val="3399FF"/>
              </a:outerShdw>
            </a:effectLst>
          </p:spPr>
          <p:txBody>
            <a:bodyPr lIns="0" tIns="36000" rIns="0" bIns="0" anchor="ctr" anchorCtr="1"/>
            <a:lstStyle/>
            <a:p>
              <a:pPr>
                <a:lnSpc>
                  <a:spcPct val="80000"/>
                </a:lnSpc>
                <a:defRPr/>
              </a:pPr>
              <a:r>
                <a:rPr lang="ru-RU" altLang="zh-CN" sz="2000" i="1" dirty="0">
                  <a:solidFill>
                    <a:srgbClr val="000099"/>
                  </a:solidFill>
                  <a:latin typeface="Arial" charset="0"/>
                  <a:cs typeface="Arial" charset="0"/>
                </a:rPr>
                <a:t>Правила </a:t>
              </a:r>
              <a:r>
                <a:rPr lang="ru-RU" altLang="zh-CN" sz="2000" i="1" dirty="0" smtClean="0">
                  <a:solidFill>
                    <a:srgbClr val="000099"/>
                  </a:solidFill>
                  <a:latin typeface="Arial" charset="0"/>
                  <a:cs typeface="Arial" charset="0"/>
                </a:rPr>
                <a:t>ПЛУД</a:t>
              </a:r>
              <a:endParaRPr lang="ru-RU" sz="2000" i="1" dirty="0">
                <a:solidFill>
                  <a:srgbClr val="000099"/>
                </a:solidFill>
                <a:latin typeface="Arial" charset="0"/>
                <a:cs typeface="Arial" charset="0"/>
              </a:endParaRPr>
            </a:p>
          </p:txBody>
        </p:sp>
        <p:sp>
          <p:nvSpPr>
            <p:cNvPr id="299065" name="AutoShape 57"/>
            <p:cNvSpPr>
              <a:spLocks noChangeArrowheads="1"/>
            </p:cNvSpPr>
            <p:nvPr/>
          </p:nvSpPr>
          <p:spPr bwMode="auto">
            <a:xfrm>
              <a:off x="612" y="1525"/>
              <a:ext cx="1179" cy="998"/>
            </a:xfrm>
            <a:prstGeom prst="wedgeRectCallout">
              <a:avLst>
                <a:gd name="adj1" fmla="val 49745"/>
                <a:gd name="adj2" fmla="val -59120"/>
              </a:avLst>
            </a:prstGeom>
            <a:noFill/>
            <a:ln w="19050">
              <a:solidFill>
                <a:srgbClr val="FF0000"/>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1800" i="1">
                  <a:solidFill>
                    <a:srgbClr val="000099"/>
                  </a:solidFill>
                  <a:latin typeface="Arial" charset="0"/>
                  <a:cs typeface="Arial" charset="0"/>
                </a:rPr>
                <a:t>Информация</a:t>
              </a:r>
            </a:p>
            <a:p>
              <a:pPr>
                <a:lnSpc>
                  <a:spcPct val="80000"/>
                </a:lnSpc>
                <a:defRPr/>
              </a:pPr>
              <a:r>
                <a:rPr lang="ru-RU" altLang="zh-CN" sz="1800" i="1">
                  <a:solidFill>
                    <a:srgbClr val="000099"/>
                  </a:solidFill>
                  <a:latin typeface="Arial" charset="0"/>
                  <a:cs typeface="Arial" charset="0"/>
                </a:rPr>
                <a:t>для принятия решения относительно инициатора запроса</a:t>
              </a:r>
            </a:p>
            <a:p>
              <a:pPr>
                <a:lnSpc>
                  <a:spcPct val="80000"/>
                </a:lnSpc>
                <a:defRPr/>
              </a:pPr>
              <a:r>
                <a:rPr lang="ru-RU" altLang="zh-CN" sz="1800" i="1">
                  <a:solidFill>
                    <a:srgbClr val="000099"/>
                  </a:solidFill>
                  <a:latin typeface="Arial" charset="0"/>
                  <a:cs typeface="Arial" charset="0"/>
                </a:rPr>
                <a:t>доступа</a:t>
              </a:r>
              <a:endParaRPr lang="ru-RU" sz="1800" i="1">
                <a:solidFill>
                  <a:srgbClr val="000099"/>
                </a:solidFill>
                <a:latin typeface="Arial" charset="0"/>
                <a:cs typeface="Arial" charset="0"/>
              </a:endParaRPr>
            </a:p>
          </p:txBody>
        </p:sp>
        <p:sp>
          <p:nvSpPr>
            <p:cNvPr id="299067" name="AutoShape 59"/>
            <p:cNvSpPr>
              <a:spLocks noChangeArrowheads="1"/>
            </p:cNvSpPr>
            <p:nvPr/>
          </p:nvSpPr>
          <p:spPr bwMode="auto">
            <a:xfrm>
              <a:off x="4422" y="3067"/>
              <a:ext cx="1168" cy="544"/>
            </a:xfrm>
            <a:prstGeom prst="wedgeRectCallout">
              <a:avLst>
                <a:gd name="adj1" fmla="val -49657"/>
                <a:gd name="adj2" fmla="val -128861"/>
              </a:avLst>
            </a:prstGeom>
            <a:noFill/>
            <a:ln w="19050">
              <a:solidFill>
                <a:srgbClr val="FF0000"/>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2000" i="1">
                  <a:solidFill>
                    <a:srgbClr val="000099"/>
                  </a:solidFill>
                  <a:latin typeface="Arial" charset="0"/>
                  <a:cs typeface="Arial" charset="0"/>
                </a:rPr>
                <a:t>Контекстно- зависимая</a:t>
              </a:r>
            </a:p>
            <a:p>
              <a:pPr>
                <a:lnSpc>
                  <a:spcPct val="80000"/>
                </a:lnSpc>
                <a:defRPr/>
              </a:pPr>
              <a:r>
                <a:rPr lang="ru-RU" altLang="zh-CN" sz="2000" i="1">
                  <a:solidFill>
                    <a:srgbClr val="000099"/>
                  </a:solidFill>
                  <a:latin typeface="Arial" charset="0"/>
                  <a:cs typeface="Arial" charset="0"/>
                </a:rPr>
                <a:t>информация</a:t>
              </a:r>
              <a:endParaRPr lang="ru-RU" sz="2000" i="1">
                <a:solidFill>
                  <a:srgbClr val="000099"/>
                </a:solidFill>
                <a:latin typeface="Arial" charset="0"/>
                <a:cs typeface="Arial" charset="0"/>
              </a:endParaRPr>
            </a:p>
          </p:txBody>
        </p:sp>
        <p:sp>
          <p:nvSpPr>
            <p:cNvPr id="299068" name="AutoShape 60"/>
            <p:cNvSpPr>
              <a:spLocks noChangeArrowheads="1"/>
            </p:cNvSpPr>
            <p:nvPr/>
          </p:nvSpPr>
          <p:spPr bwMode="auto">
            <a:xfrm>
              <a:off x="4241" y="709"/>
              <a:ext cx="1089" cy="544"/>
            </a:xfrm>
            <a:prstGeom prst="wedgeRectCallout">
              <a:avLst>
                <a:gd name="adj1" fmla="val -104454"/>
                <a:gd name="adj2" fmla="val -27940"/>
              </a:avLst>
            </a:prstGeom>
            <a:noFill/>
            <a:ln w="19050">
              <a:solidFill>
                <a:srgbClr val="FF0000"/>
              </a:solidFill>
              <a:prstDash val="dash"/>
              <a:miter lim="800000"/>
              <a:headEnd/>
              <a:tailEnd/>
            </a:ln>
            <a:effectLst>
              <a:outerShdw dist="17961" dir="2700000" algn="ctr" rotWithShape="0">
                <a:srgbClr val="3399FF"/>
              </a:outerShdw>
            </a:effectLst>
          </p:spPr>
          <p:txBody>
            <a:bodyPr lIns="0" tIns="36000" rIns="0" bIns="0" anchor="ctr" anchorCtr="1"/>
            <a:lstStyle/>
            <a:p>
              <a:pPr>
                <a:lnSpc>
                  <a:spcPct val="80000"/>
                </a:lnSpc>
                <a:defRPr/>
              </a:pPr>
              <a:r>
                <a:rPr lang="ru-RU" altLang="zh-CN" sz="2000" i="1">
                  <a:solidFill>
                    <a:srgbClr val="000099"/>
                  </a:solidFill>
                  <a:latin typeface="Arial" charset="0"/>
                  <a:cs typeface="Arial" charset="0"/>
                </a:rPr>
                <a:t>Принятие решения</a:t>
              </a:r>
              <a:endParaRPr lang="ru-RU" sz="2000" i="1">
                <a:solidFill>
                  <a:srgbClr val="000099"/>
                </a:solidFill>
                <a:latin typeface="Arial" charset="0"/>
                <a:cs typeface="Arial" charset="0"/>
              </a:endParaRPr>
            </a:p>
          </p:txBody>
        </p:sp>
        <p:sp>
          <p:nvSpPr>
            <p:cNvPr id="299069" name="AutoShape 61"/>
            <p:cNvSpPr>
              <a:spLocks noChangeArrowheads="1"/>
            </p:cNvSpPr>
            <p:nvPr/>
          </p:nvSpPr>
          <p:spPr bwMode="auto">
            <a:xfrm>
              <a:off x="884" y="709"/>
              <a:ext cx="1089" cy="544"/>
            </a:xfrm>
            <a:prstGeom prst="wedgeRectCallout">
              <a:avLst>
                <a:gd name="adj1" fmla="val 102523"/>
                <a:gd name="adj2" fmla="val -33088"/>
              </a:avLst>
            </a:prstGeom>
            <a:noFill/>
            <a:ln w="19050">
              <a:solidFill>
                <a:srgbClr val="FF0000"/>
              </a:solidFill>
              <a:prstDash val="dash"/>
              <a:miter lim="800000"/>
              <a:headEnd/>
              <a:tailEnd/>
            </a:ln>
            <a:effectLst>
              <a:outerShdw dist="17961" dir="2700000" algn="ctr" rotWithShape="0">
                <a:srgbClr val="3399FF"/>
              </a:outerShdw>
            </a:effectLst>
          </p:spPr>
          <p:txBody>
            <a:bodyPr lIns="0" tIns="36000" rIns="0" bIns="0" anchor="ctr" anchorCtr="1"/>
            <a:lstStyle/>
            <a:p>
              <a:pPr>
                <a:lnSpc>
                  <a:spcPct val="75000"/>
                </a:lnSpc>
                <a:defRPr/>
              </a:pPr>
              <a:r>
                <a:rPr lang="ru-RU" altLang="zh-CN" sz="2000" i="1">
                  <a:solidFill>
                    <a:srgbClr val="000099"/>
                  </a:solidFill>
                  <a:latin typeface="Arial" charset="0"/>
                  <a:cs typeface="Arial" charset="0"/>
                </a:rPr>
                <a:t>Запрос на принятие решения</a:t>
              </a:r>
              <a:endParaRPr lang="ru-RU" sz="2000" i="1">
                <a:solidFill>
                  <a:srgbClr val="000099"/>
                </a:solidFill>
                <a:latin typeface="Arial" charset="0"/>
                <a:cs typeface="Arial" charset="0"/>
              </a:endParaRPr>
            </a:p>
          </p:txBody>
        </p:sp>
        <p:sp>
          <p:nvSpPr>
            <p:cNvPr id="299070" name="AutoShape 62"/>
            <p:cNvSpPr>
              <a:spLocks noChangeArrowheads="1"/>
            </p:cNvSpPr>
            <p:nvPr/>
          </p:nvSpPr>
          <p:spPr bwMode="auto">
            <a:xfrm>
              <a:off x="612" y="2704"/>
              <a:ext cx="1179" cy="908"/>
            </a:xfrm>
            <a:prstGeom prst="wedgeRectCallout">
              <a:avLst>
                <a:gd name="adj1" fmla="val 54667"/>
                <a:gd name="adj2" fmla="val -65861"/>
              </a:avLst>
            </a:prstGeom>
            <a:noFill/>
            <a:ln w="19050">
              <a:solidFill>
                <a:srgbClr val="FF0000"/>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1800" i="1">
                  <a:solidFill>
                    <a:srgbClr val="000099"/>
                  </a:solidFill>
                  <a:latin typeface="Arial" charset="0"/>
                  <a:cs typeface="Arial" charset="0"/>
                </a:rPr>
                <a:t>Информация</a:t>
              </a:r>
            </a:p>
            <a:p>
              <a:pPr>
                <a:lnSpc>
                  <a:spcPct val="80000"/>
                </a:lnSpc>
                <a:defRPr/>
              </a:pPr>
              <a:r>
                <a:rPr lang="ru-RU" altLang="zh-CN" sz="1800" i="1">
                  <a:solidFill>
                    <a:srgbClr val="000099"/>
                  </a:solidFill>
                  <a:latin typeface="Arial" charset="0"/>
                  <a:cs typeface="Arial" charset="0"/>
                </a:rPr>
                <a:t>для принятия решения относительно запроса</a:t>
              </a:r>
            </a:p>
            <a:p>
              <a:pPr>
                <a:lnSpc>
                  <a:spcPct val="80000"/>
                </a:lnSpc>
                <a:defRPr/>
              </a:pPr>
              <a:r>
                <a:rPr lang="ru-RU" altLang="zh-CN" sz="1800" i="1">
                  <a:solidFill>
                    <a:srgbClr val="000099"/>
                  </a:solidFill>
                  <a:latin typeface="Arial" charset="0"/>
                  <a:cs typeface="Arial" charset="0"/>
                </a:rPr>
                <a:t>доступа</a:t>
              </a:r>
              <a:endParaRPr lang="ru-RU" sz="1800" i="1">
                <a:solidFill>
                  <a:srgbClr val="000099"/>
                </a:solidFill>
                <a:latin typeface="Arial" charset="0"/>
                <a:cs typeface="Arial" charset="0"/>
              </a:endParaRPr>
            </a:p>
          </p:txBody>
        </p:sp>
        <p:sp>
          <p:nvSpPr>
            <p:cNvPr id="299071" name="AutoShape 63"/>
            <p:cNvSpPr>
              <a:spLocks noChangeArrowheads="1"/>
            </p:cNvSpPr>
            <p:nvPr/>
          </p:nvSpPr>
          <p:spPr bwMode="auto">
            <a:xfrm>
              <a:off x="4422" y="1525"/>
              <a:ext cx="1179" cy="908"/>
            </a:xfrm>
            <a:prstGeom prst="wedgeRectCallout">
              <a:avLst>
                <a:gd name="adj1" fmla="val -47708"/>
                <a:gd name="adj2" fmla="val -61231"/>
              </a:avLst>
            </a:prstGeom>
            <a:noFill/>
            <a:ln w="19050">
              <a:solidFill>
                <a:srgbClr val="FF0000"/>
              </a:solidFill>
              <a:prstDash val="dash"/>
              <a:miter lim="800000"/>
              <a:headEnd/>
              <a:tailEnd/>
            </a:ln>
            <a:effectLst>
              <a:outerShdw dist="17961" dir="2700000" algn="ctr" rotWithShape="0">
                <a:srgbClr val="3399FF"/>
              </a:outerShdw>
            </a:effectLst>
          </p:spPr>
          <p:txBody>
            <a:bodyPr lIns="0" tIns="0" rIns="0" bIns="0" anchor="ctr" anchorCtr="1"/>
            <a:lstStyle/>
            <a:p>
              <a:pPr>
                <a:lnSpc>
                  <a:spcPct val="80000"/>
                </a:lnSpc>
                <a:defRPr/>
              </a:pPr>
              <a:r>
                <a:rPr lang="ru-RU" altLang="zh-CN" sz="1800" i="1">
                  <a:solidFill>
                    <a:srgbClr val="000099"/>
                  </a:solidFill>
                  <a:latin typeface="Arial" charset="0"/>
                  <a:cs typeface="Arial" charset="0"/>
                </a:rPr>
                <a:t>Информация</a:t>
              </a:r>
            </a:p>
            <a:p>
              <a:pPr>
                <a:lnSpc>
                  <a:spcPct val="80000"/>
                </a:lnSpc>
                <a:defRPr/>
              </a:pPr>
              <a:r>
                <a:rPr lang="ru-RU" altLang="zh-CN" sz="1800" i="1">
                  <a:solidFill>
                    <a:srgbClr val="000099"/>
                  </a:solidFill>
                  <a:latin typeface="Arial" charset="0"/>
                  <a:cs typeface="Arial" charset="0"/>
                </a:rPr>
                <a:t>для принятия решения относительно целевого</a:t>
              </a:r>
            </a:p>
            <a:p>
              <a:pPr>
                <a:lnSpc>
                  <a:spcPct val="80000"/>
                </a:lnSpc>
                <a:defRPr/>
              </a:pPr>
              <a:r>
                <a:rPr lang="ru-RU" altLang="zh-CN" sz="1800" i="1">
                  <a:solidFill>
                    <a:srgbClr val="000099"/>
                  </a:solidFill>
                  <a:latin typeface="Arial" charset="0"/>
                  <a:cs typeface="Arial" charset="0"/>
                </a:rPr>
                <a:t>объекта</a:t>
              </a:r>
              <a:endParaRPr lang="ru-RU" sz="1800" i="1">
                <a:solidFill>
                  <a:srgbClr val="000099"/>
                </a:solidFill>
                <a:latin typeface="Arial" charset="0"/>
                <a:cs typeface="Arial" charset="0"/>
              </a:endParaRPr>
            </a:p>
          </p:txBody>
        </p:sp>
        <p:sp>
          <p:nvSpPr>
            <p:cNvPr id="18453" name="Line 64"/>
            <p:cNvSpPr>
              <a:spLocks noChangeShapeType="1"/>
            </p:cNvSpPr>
            <p:nvPr/>
          </p:nvSpPr>
          <p:spPr bwMode="auto">
            <a:xfrm flipV="1">
              <a:off x="2200" y="2840"/>
              <a:ext cx="0" cy="363"/>
            </a:xfrm>
            <a:prstGeom prst="line">
              <a:avLst/>
            </a:prstGeom>
            <a:noFill/>
            <a:ln w="38100">
              <a:solidFill>
                <a:srgbClr val="660033"/>
              </a:solidFill>
              <a:miter lim="800000"/>
              <a:headEnd/>
              <a:tailEnd type="triangle" w="lg" len="lg"/>
            </a:ln>
          </p:spPr>
          <p:txBody>
            <a:bodyPr wrap="none"/>
            <a:lstStyle/>
            <a:p>
              <a:endParaRPr lang="ru-RU"/>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971550" y="1028700"/>
            <a:ext cx="7921625"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buClr>
                <a:srgbClr val="FF0066"/>
              </a:buClr>
              <a:buSzPct val="80000"/>
              <a:buFont typeface="Wingdings" pitchFamily="2" charset="2"/>
              <a:buNone/>
              <a:defRPr/>
            </a:pPr>
            <a:r>
              <a:rPr lang="ru-RU" i="1" dirty="0">
                <a:solidFill>
                  <a:srgbClr val="FF0066"/>
                </a:solidFill>
              </a:rPr>
              <a:t>Инициаторами</a:t>
            </a:r>
            <a:r>
              <a:rPr lang="ru-RU" dirty="0">
                <a:solidFill>
                  <a:srgbClr val="000099"/>
                </a:solidFill>
              </a:rPr>
              <a:t> могут быть пользователи (граждане) и машинные (основанные на применении вычислительной машины) объекты (процессы), которые имеют доступ или пытаются получить доступ к целевым объектам. В реальных системах инициатором является машинный объект, несмотря на то, что запросы машинного объекта на доступ от имени инициатора могут быть в последствие ограничены </a:t>
            </a:r>
            <a:r>
              <a:rPr lang="ru-RU" dirty="0" smtClean="0">
                <a:solidFill>
                  <a:srgbClr val="000099"/>
                </a:solidFill>
              </a:rPr>
              <a:t>ВИУД, </a:t>
            </a:r>
            <a:r>
              <a:rPr lang="ru-RU" dirty="0">
                <a:solidFill>
                  <a:srgbClr val="000099"/>
                </a:solidFill>
              </a:rPr>
              <a:t>принадлежащей машинному объекту.</a:t>
            </a:r>
          </a:p>
        </p:txBody>
      </p:sp>
      <p:sp>
        <p:nvSpPr>
          <p:cNvPr id="321539" name="Rectangle 3"/>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971550" y="939800"/>
            <a:ext cx="7921625" cy="5283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defRPr/>
            </a:pPr>
            <a:r>
              <a:rPr lang="ru-RU" i="1" dirty="0">
                <a:solidFill>
                  <a:srgbClr val="FF0066"/>
                </a:solidFill>
              </a:rPr>
              <a:t>Целевыми объектами</a:t>
            </a:r>
            <a:r>
              <a:rPr lang="ru-RU" dirty="0">
                <a:solidFill>
                  <a:srgbClr val="000099"/>
                </a:solidFill>
              </a:rPr>
              <a:t> являются машинные объекты (процессы) или объекты связи, по отношению к которым осуществляется попытка получения доступа или к которым инициаторы имеет доступ. Целевым объектом может быть, например, объект уровня ЭМВОС, файл или реальная система.</a:t>
            </a:r>
          </a:p>
          <a:p>
            <a:pPr>
              <a:lnSpc>
                <a:spcPct val="95000"/>
              </a:lnSpc>
              <a:defRPr/>
            </a:pPr>
            <a:r>
              <a:rPr lang="ru-RU" i="1" dirty="0">
                <a:solidFill>
                  <a:srgbClr val="FF0066"/>
                </a:solidFill>
              </a:rPr>
              <a:t>Запрос доступа</a:t>
            </a:r>
            <a:r>
              <a:rPr lang="ru-RU" dirty="0">
                <a:solidFill>
                  <a:srgbClr val="000099"/>
                </a:solidFill>
              </a:rPr>
              <a:t> представляет собой операции/действия и операнды (компоненты операции/действия), которые образуют субпроцедуру в процедуре (попытке) получения доступа.</a:t>
            </a:r>
          </a:p>
        </p:txBody>
      </p:sp>
      <p:sp>
        <p:nvSpPr>
          <p:cNvPr id="322563" name="Rectangle 3"/>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927100" y="939800"/>
            <a:ext cx="7956550"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defRPr/>
            </a:pPr>
            <a:r>
              <a:rPr lang="ru-RU" i="1" dirty="0">
                <a:solidFill>
                  <a:srgbClr val="FF0066"/>
                </a:solidFill>
              </a:rPr>
              <a:t>Функция принуждения </a:t>
            </a:r>
            <a:r>
              <a:rPr lang="ru-RU" i="1" dirty="0" smtClean="0">
                <a:solidFill>
                  <a:srgbClr val="FF0066"/>
                </a:solidFill>
              </a:rPr>
              <a:t>(ФПРИ)</a:t>
            </a:r>
            <a:r>
              <a:rPr lang="ru-RU" dirty="0" smtClean="0">
                <a:solidFill>
                  <a:srgbClr val="000099"/>
                </a:solidFill>
              </a:rPr>
              <a:t> </a:t>
            </a:r>
            <a:r>
              <a:rPr lang="ru-RU" i="1" dirty="0">
                <a:solidFill>
                  <a:srgbClr val="FF0066"/>
                </a:solidFill>
              </a:rPr>
              <a:t>гарантирует, что инициатору предоставляется только законный доступ к целевому объекту, на основе принятого решения, выработанного </a:t>
            </a:r>
            <a:r>
              <a:rPr lang="ru-RU" i="1" dirty="0" smtClean="0">
                <a:solidFill>
                  <a:srgbClr val="FF0066"/>
                </a:solidFill>
              </a:rPr>
              <a:t>ФПРР</a:t>
            </a:r>
            <a:r>
              <a:rPr lang="ru-RU" dirty="0" smtClean="0">
                <a:solidFill>
                  <a:srgbClr val="000099"/>
                </a:solidFill>
              </a:rPr>
              <a:t>. </a:t>
            </a:r>
            <a:r>
              <a:rPr lang="ru-RU" dirty="0">
                <a:solidFill>
                  <a:srgbClr val="000099"/>
                </a:solidFill>
              </a:rPr>
              <a:t>Когда инициатор направляет запрос на предоставление соответствующего доступа к целевому объекту </a:t>
            </a:r>
            <a:r>
              <a:rPr lang="ru-RU" dirty="0" smtClean="0">
                <a:solidFill>
                  <a:srgbClr val="000099"/>
                </a:solidFill>
              </a:rPr>
              <a:t>ФПРИ-модуль </a:t>
            </a:r>
            <a:r>
              <a:rPr lang="ru-RU" dirty="0">
                <a:solidFill>
                  <a:srgbClr val="000099"/>
                </a:solidFill>
              </a:rPr>
              <a:t>(модуль, реализующий </a:t>
            </a:r>
            <a:r>
              <a:rPr lang="ru-RU" dirty="0" smtClean="0">
                <a:solidFill>
                  <a:srgbClr val="000099"/>
                </a:solidFill>
              </a:rPr>
              <a:t>ФПРИ) </a:t>
            </a:r>
            <a:r>
              <a:rPr lang="ru-RU" dirty="0">
                <a:solidFill>
                  <a:srgbClr val="000099"/>
                </a:solidFill>
              </a:rPr>
              <a:t>информирует </a:t>
            </a:r>
            <a:r>
              <a:rPr lang="ru-RU" dirty="0" smtClean="0">
                <a:solidFill>
                  <a:srgbClr val="000099"/>
                </a:solidFill>
              </a:rPr>
              <a:t>ФПРР-модуль </a:t>
            </a:r>
            <a:r>
              <a:rPr lang="ru-RU" dirty="0">
                <a:solidFill>
                  <a:srgbClr val="000099"/>
                </a:solidFill>
              </a:rPr>
              <a:t>(модуль, реализующий </a:t>
            </a:r>
            <a:r>
              <a:rPr lang="ru-RU" dirty="0" smtClean="0">
                <a:solidFill>
                  <a:srgbClr val="000099"/>
                </a:solidFill>
              </a:rPr>
              <a:t>ФПРР) </a:t>
            </a:r>
            <a:r>
              <a:rPr lang="ru-RU" dirty="0">
                <a:solidFill>
                  <a:srgbClr val="000099"/>
                </a:solidFill>
              </a:rPr>
              <a:t>о том, что необходимо принять решение о возможности предоставления такого доступа.</a:t>
            </a:r>
          </a:p>
        </p:txBody>
      </p:sp>
      <p:sp>
        <p:nvSpPr>
          <p:cNvPr id="323587" name="Rectangle 3"/>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74759" name="Text Box 7"/>
          <p:cNvSpPr txBox="1">
            <a:spLocks noChangeArrowheads="1"/>
          </p:cNvSpPr>
          <p:nvPr/>
        </p:nvSpPr>
        <p:spPr bwMode="auto">
          <a:xfrm>
            <a:off x="927100" y="1028700"/>
            <a:ext cx="7921625" cy="5086457"/>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4000"/>
              </a:lnSpc>
              <a:defRPr/>
            </a:pPr>
            <a:r>
              <a:rPr lang="ru-RU" sz="3200" i="1" dirty="0" smtClean="0">
                <a:solidFill>
                  <a:srgbClr val="FF0066"/>
                </a:solidFill>
              </a:rPr>
              <a:t>Совместные процедуры </a:t>
            </a:r>
            <a:r>
              <a:rPr lang="ru-RU" sz="3200" i="1" dirty="0">
                <a:solidFill>
                  <a:srgbClr val="FF0066"/>
                </a:solidFill>
              </a:rPr>
              <a:t>определения разрешённых к использованию ресурсов в открытых системах, соответствующих </a:t>
            </a:r>
            <a:r>
              <a:rPr lang="ru-RU" sz="3200" i="1" dirty="0" smtClean="0">
                <a:solidFill>
                  <a:srgbClr val="FF0066"/>
                </a:solidFill>
              </a:rPr>
              <a:t>ЭМВОС и Интернет-архитектуре, </a:t>
            </a:r>
            <a:r>
              <a:rPr lang="ru-RU" sz="3200" i="1" dirty="0">
                <a:solidFill>
                  <a:srgbClr val="FF0066"/>
                </a:solidFill>
              </a:rPr>
              <a:t>и предотвращения </a:t>
            </a:r>
            <a:r>
              <a:rPr lang="ru-RU" sz="3200" i="1" dirty="0" smtClean="0">
                <a:solidFill>
                  <a:srgbClr val="FF0066"/>
                </a:solidFill>
              </a:rPr>
              <a:t>НСД </a:t>
            </a:r>
            <a:r>
              <a:rPr lang="ru-RU" sz="3200" i="1" dirty="0">
                <a:solidFill>
                  <a:srgbClr val="FF0066"/>
                </a:solidFill>
              </a:rPr>
              <a:t>там, где это необходимо, </a:t>
            </a:r>
            <a:r>
              <a:rPr lang="ru-RU" sz="3200" i="1" dirty="0" smtClean="0">
                <a:solidFill>
                  <a:srgbClr val="FF0066"/>
                </a:solidFill>
              </a:rPr>
              <a:t>называются </a:t>
            </a:r>
            <a:r>
              <a:rPr lang="ru-RU" sz="3200" i="1" dirty="0">
                <a:solidFill>
                  <a:srgbClr val="FF0000"/>
                </a:solidFill>
              </a:rPr>
              <a:t>управление доступом </a:t>
            </a:r>
            <a:r>
              <a:rPr lang="ru-RU" sz="3200" i="1" dirty="0">
                <a:solidFill>
                  <a:srgbClr val="FF0066"/>
                </a:solidFill>
              </a:rPr>
              <a:t>(УД)</a:t>
            </a:r>
            <a:r>
              <a:rPr lang="ru-RU" sz="3200" dirty="0">
                <a:solidFill>
                  <a:srgbClr val="000099"/>
                </a:solidFill>
              </a:rPr>
              <a:t>. Данная лекция определяет общий подход к обеспечению </a:t>
            </a:r>
            <a:r>
              <a:rPr lang="ru-RU" sz="3200" dirty="0" smtClean="0">
                <a:solidFill>
                  <a:srgbClr val="000099"/>
                </a:solidFill>
              </a:rPr>
              <a:t>СЛУД. Кроме того:</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7100" y="939800"/>
            <a:ext cx="7966075" cy="14403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ct val="90000"/>
              </a:lnSpc>
              <a:buClr>
                <a:srgbClr val="FF0066"/>
              </a:buClr>
              <a:buSzPct val="80000"/>
              <a:buFont typeface="Wingdings" pitchFamily="2" charset="2"/>
              <a:buNone/>
              <a:defRPr/>
            </a:pPr>
            <a:r>
              <a:rPr lang="ru-RU" sz="2600" dirty="0">
                <a:solidFill>
                  <a:srgbClr val="000099"/>
                </a:solidFill>
              </a:rPr>
              <a:t>С целью принятия такого решения </a:t>
            </a:r>
            <a:r>
              <a:rPr lang="ru-RU" sz="2600" dirty="0" smtClean="0">
                <a:solidFill>
                  <a:srgbClr val="000099"/>
                </a:solidFill>
              </a:rPr>
              <a:t>ФПРР-модуль </a:t>
            </a:r>
            <a:r>
              <a:rPr lang="ru-RU" sz="2600" dirty="0">
                <a:solidFill>
                  <a:srgbClr val="000099"/>
                </a:solidFill>
              </a:rPr>
              <a:t>получает запрос доступа от инициатора (как часть запроса на принятие решения) и следующие </a:t>
            </a:r>
            <a:r>
              <a:rPr lang="ru-RU" sz="2600" i="1" dirty="0">
                <a:solidFill>
                  <a:srgbClr val="FF0066"/>
                </a:solidFill>
              </a:rPr>
              <a:t>типы </a:t>
            </a:r>
            <a:r>
              <a:rPr lang="ru-RU" sz="2600" i="1" dirty="0" smtClean="0">
                <a:solidFill>
                  <a:srgbClr val="FF0066"/>
                </a:solidFill>
              </a:rPr>
              <a:t>ВИПР</a:t>
            </a:r>
            <a:r>
              <a:rPr lang="ru-RU" sz="2600" dirty="0" smtClean="0">
                <a:solidFill>
                  <a:srgbClr val="000099"/>
                </a:solidFill>
              </a:rPr>
              <a:t>:</a:t>
            </a:r>
            <a:endParaRPr lang="ru-RU" sz="2600" dirty="0">
              <a:solidFill>
                <a:srgbClr val="000099"/>
              </a:solidFill>
            </a:endParaRPr>
          </a:p>
        </p:txBody>
      </p:sp>
      <p:sp>
        <p:nvSpPr>
          <p:cNvPr id="318467" name="Text Box 3"/>
          <p:cNvSpPr txBox="1">
            <a:spLocks noChangeArrowheads="1"/>
          </p:cNvSpPr>
          <p:nvPr/>
        </p:nvSpPr>
        <p:spPr bwMode="auto">
          <a:xfrm>
            <a:off x="927100" y="2540000"/>
            <a:ext cx="7954962" cy="347172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spcBef>
                <a:spcPct val="20000"/>
              </a:spcBef>
              <a:buClr>
                <a:srgbClr val="FF0066"/>
              </a:buClr>
              <a:buSzPct val="70000"/>
              <a:buFont typeface="Wingdings" pitchFamily="2" charset="2"/>
              <a:buChar char="q"/>
              <a:defRPr/>
            </a:pPr>
            <a:r>
              <a:rPr lang="ru-RU" sz="2400" dirty="0" smtClean="0">
                <a:solidFill>
                  <a:srgbClr val="000099"/>
                </a:solidFill>
              </a:rPr>
              <a:t>ВИПР относительно </a:t>
            </a:r>
            <a:r>
              <a:rPr lang="ru-RU" sz="2400" dirty="0">
                <a:solidFill>
                  <a:srgbClr val="000099"/>
                </a:solidFill>
              </a:rPr>
              <a:t>инициатора запроса доступа </a:t>
            </a:r>
            <a:r>
              <a:rPr lang="ru-RU" sz="2400" dirty="0" smtClean="0">
                <a:solidFill>
                  <a:srgbClr val="000099"/>
                </a:solidFill>
              </a:rPr>
              <a:t>(ВИПР, </a:t>
            </a:r>
            <a:r>
              <a:rPr lang="ru-RU" sz="2400" dirty="0">
                <a:solidFill>
                  <a:srgbClr val="000099"/>
                </a:solidFill>
              </a:rPr>
              <a:t>извлекаемая из </a:t>
            </a:r>
            <a:r>
              <a:rPr lang="ru-RU" sz="2400" dirty="0" smtClean="0">
                <a:solidFill>
                  <a:srgbClr val="000099"/>
                </a:solidFill>
              </a:rPr>
              <a:t>ВИУД, </a:t>
            </a:r>
            <a:r>
              <a:rPr lang="ru-RU" sz="2400" dirty="0">
                <a:solidFill>
                  <a:srgbClr val="000099"/>
                </a:solidFill>
              </a:rPr>
              <a:t>«привязанной» к инициатору);</a:t>
            </a:r>
          </a:p>
          <a:p>
            <a:pPr marL="358775" indent="-358775" algn="l">
              <a:spcBef>
                <a:spcPct val="20000"/>
              </a:spcBef>
              <a:buClr>
                <a:srgbClr val="FF0066"/>
              </a:buClr>
              <a:buSzPct val="70000"/>
              <a:buFont typeface="Wingdings" pitchFamily="2" charset="2"/>
              <a:buChar char="q"/>
              <a:defRPr/>
            </a:pPr>
            <a:r>
              <a:rPr lang="ru-RU" sz="2400" dirty="0" smtClean="0">
                <a:solidFill>
                  <a:srgbClr val="000099"/>
                </a:solidFill>
              </a:rPr>
              <a:t>ВИПР относительно </a:t>
            </a:r>
            <a:r>
              <a:rPr lang="ru-RU" sz="2400" dirty="0">
                <a:solidFill>
                  <a:srgbClr val="000099"/>
                </a:solidFill>
              </a:rPr>
              <a:t>целевого объекта </a:t>
            </a:r>
            <a:r>
              <a:rPr lang="ru-RU" sz="2400" dirty="0" smtClean="0">
                <a:solidFill>
                  <a:srgbClr val="000099"/>
                </a:solidFill>
              </a:rPr>
              <a:t>(ВИПР, </a:t>
            </a:r>
            <a:r>
              <a:rPr lang="ru-RU" sz="2400" dirty="0">
                <a:solidFill>
                  <a:srgbClr val="000099"/>
                </a:solidFill>
              </a:rPr>
              <a:t>извлекаемая из </a:t>
            </a:r>
            <a:r>
              <a:rPr lang="ru-RU" sz="2400" dirty="0" smtClean="0">
                <a:solidFill>
                  <a:srgbClr val="000099"/>
                </a:solidFill>
              </a:rPr>
              <a:t>ВИУД, </a:t>
            </a:r>
            <a:r>
              <a:rPr lang="ru-RU" sz="2400" dirty="0">
                <a:solidFill>
                  <a:srgbClr val="000099"/>
                </a:solidFill>
              </a:rPr>
              <a:t>«привязанной» к целевому объекту</a:t>
            </a:r>
            <a:r>
              <a:rPr lang="ru-RU" sz="2400" dirty="0" smtClean="0">
                <a:solidFill>
                  <a:srgbClr val="000099"/>
                </a:solidFill>
              </a:rPr>
              <a:t>);</a:t>
            </a:r>
          </a:p>
          <a:p>
            <a:pPr marL="358775" indent="-358775" algn="l">
              <a:spcBef>
                <a:spcPct val="20000"/>
              </a:spcBef>
              <a:buClr>
                <a:srgbClr val="FF0066"/>
              </a:buClr>
              <a:buSzPct val="70000"/>
              <a:buFont typeface="Wingdings" pitchFamily="2" charset="2"/>
              <a:buChar char="q"/>
              <a:defRPr/>
            </a:pPr>
            <a:r>
              <a:rPr lang="ru-RU" sz="2400" dirty="0" smtClean="0">
                <a:solidFill>
                  <a:srgbClr val="000099"/>
                </a:solidFill>
              </a:rPr>
              <a:t>ВИПР относительно запроса доступа (ВИПР, извлекаемая из ВИУД, «привязанной» к запросу доступа).</a:t>
            </a:r>
            <a:endParaRPr lang="ru-RU" sz="2400" dirty="0">
              <a:solidFill>
                <a:srgbClr val="000099"/>
              </a:solidFill>
            </a:endParaRPr>
          </a:p>
        </p:txBody>
      </p:sp>
      <p:sp>
        <p:nvSpPr>
          <p:cNvPr id="318468"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7100" y="1073150"/>
            <a:ext cx="8001000" cy="5078313"/>
          </a:xfrm>
          <a:prstGeom prst="rect">
            <a:avLst/>
          </a:prstGeom>
          <a:noFill/>
          <a:ln w="9525">
            <a:noFill/>
            <a:miter lim="800000"/>
            <a:headEnd/>
            <a:tailEnd/>
          </a:ln>
          <a:effectLst>
            <a:outerShdw dist="12700" dir="2700000" algn="ctr" rotWithShape="0">
              <a:srgbClr val="3399FF"/>
            </a:outerShdw>
          </a:effectLst>
        </p:spPr>
        <p:txBody>
          <a:bodyPr lIns="0" tIns="0" rIns="0" bIns="0" anchor="ctr" anchorCtr="1">
            <a:spAutoFit/>
          </a:bodyPr>
          <a:lstStyle/>
          <a:p>
            <a:pPr>
              <a:lnSpc>
                <a:spcPts val="3300"/>
              </a:lnSpc>
              <a:buClr>
                <a:srgbClr val="FF0066"/>
              </a:buClr>
              <a:buSzPct val="80000"/>
              <a:buFont typeface="Wingdings" pitchFamily="2" charset="2"/>
              <a:buNone/>
              <a:defRPr/>
            </a:pPr>
            <a:r>
              <a:rPr lang="ru-RU" i="1" dirty="0">
                <a:solidFill>
                  <a:srgbClr val="FF0066"/>
                </a:solidFill>
              </a:rPr>
              <a:t>Другая информация, поступающая на вход </a:t>
            </a:r>
            <a:r>
              <a:rPr lang="ru-RU" i="1" dirty="0" smtClean="0">
                <a:solidFill>
                  <a:srgbClr val="FF0066"/>
                </a:solidFill>
              </a:rPr>
              <a:t>ФПРР-модуля</a:t>
            </a:r>
            <a:r>
              <a:rPr lang="ru-RU" dirty="0">
                <a:solidFill>
                  <a:srgbClr val="000099"/>
                </a:solidFill>
              </a:rPr>
              <a:t>, представляет собой правила </a:t>
            </a:r>
            <a:r>
              <a:rPr lang="ru-RU" dirty="0" smtClean="0">
                <a:solidFill>
                  <a:srgbClr val="000099"/>
                </a:solidFill>
              </a:rPr>
              <a:t>ПЛУД </a:t>
            </a:r>
            <a:r>
              <a:rPr lang="ru-RU" dirty="0">
                <a:solidFill>
                  <a:srgbClr val="000099"/>
                </a:solidFill>
              </a:rPr>
              <a:t>(из </a:t>
            </a:r>
            <a:r>
              <a:rPr lang="ru-RU" dirty="0" smtClean="0">
                <a:solidFill>
                  <a:srgbClr val="000099"/>
                </a:solidFill>
              </a:rPr>
              <a:t>ФПРР-модуля </a:t>
            </a:r>
            <a:r>
              <a:rPr lang="ru-RU" dirty="0">
                <a:solidFill>
                  <a:srgbClr val="000099"/>
                </a:solidFill>
              </a:rPr>
              <a:t>центра безопасности </a:t>
            </a:r>
            <a:r>
              <a:rPr lang="ru-RU" dirty="0" smtClean="0">
                <a:solidFill>
                  <a:srgbClr val="000099"/>
                </a:solidFill>
              </a:rPr>
              <a:t>ССБ; </a:t>
            </a:r>
            <a:r>
              <a:rPr lang="en-US" i="1" dirty="0">
                <a:solidFill>
                  <a:srgbClr val="FF0066"/>
                </a:solidFill>
              </a:rPr>
              <a:t>Security Domain Authority </a:t>
            </a:r>
            <a:r>
              <a:rPr lang="ru-RU" dirty="0">
                <a:solidFill>
                  <a:srgbClr val="000099"/>
                </a:solidFill>
              </a:rPr>
              <a:t>— </a:t>
            </a:r>
            <a:r>
              <a:rPr lang="ru-RU" dirty="0" smtClean="0">
                <a:solidFill>
                  <a:srgbClr val="000099"/>
                </a:solidFill>
              </a:rPr>
              <a:t>ЦБ) </a:t>
            </a:r>
            <a:r>
              <a:rPr lang="ru-RU" dirty="0">
                <a:solidFill>
                  <a:srgbClr val="000099"/>
                </a:solidFill>
              </a:rPr>
              <a:t>и любую контекстно-зависимую информацию, необходимую для интерпретации </a:t>
            </a:r>
            <a:r>
              <a:rPr lang="ru-RU" dirty="0" smtClean="0">
                <a:solidFill>
                  <a:srgbClr val="000099"/>
                </a:solidFill>
              </a:rPr>
              <a:t>ВИПР </a:t>
            </a:r>
            <a:r>
              <a:rPr lang="ru-RU" dirty="0">
                <a:solidFill>
                  <a:srgbClr val="000099"/>
                </a:solidFill>
              </a:rPr>
              <a:t>или </a:t>
            </a:r>
            <a:r>
              <a:rPr lang="ru-RU" dirty="0" smtClean="0">
                <a:solidFill>
                  <a:srgbClr val="000099"/>
                </a:solidFill>
              </a:rPr>
              <a:t>ПЛУД. </a:t>
            </a:r>
            <a:r>
              <a:rPr lang="ru-RU" dirty="0">
                <a:solidFill>
                  <a:srgbClr val="000099"/>
                </a:solidFill>
              </a:rPr>
              <a:t>Примеры контекстно-зависимой информации включают местоположение инициатора, время доступа или соответствующий используемый маршрут соединения.</a:t>
            </a: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7100" y="1028700"/>
            <a:ext cx="8001000" cy="50371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dirty="0">
                <a:solidFill>
                  <a:srgbClr val="000099"/>
                </a:solidFill>
              </a:rPr>
              <a:t>Основываясь на эту входную информацию и возможно на </a:t>
            </a:r>
            <a:r>
              <a:rPr lang="ru-RU" dirty="0" smtClean="0">
                <a:solidFill>
                  <a:srgbClr val="000099"/>
                </a:solidFill>
              </a:rPr>
              <a:t>ВИПР, </a:t>
            </a:r>
            <a:r>
              <a:rPr lang="ru-RU" dirty="0">
                <a:solidFill>
                  <a:srgbClr val="000099"/>
                </a:solidFill>
              </a:rPr>
              <a:t>оставшуюся от предыдущей процедуры принятия решения, </a:t>
            </a:r>
            <a:r>
              <a:rPr lang="ru-RU" i="1" dirty="0" smtClean="0">
                <a:solidFill>
                  <a:srgbClr val="FF0066"/>
                </a:solidFill>
              </a:rPr>
              <a:t>ФПРР-модуль </a:t>
            </a:r>
            <a:r>
              <a:rPr lang="ru-RU" i="1" dirty="0">
                <a:solidFill>
                  <a:srgbClr val="FF0066"/>
                </a:solidFill>
              </a:rPr>
              <a:t>принимает решение разрешить или отказать инициатору в установлении доступа к целевому объекту</a:t>
            </a:r>
            <a:r>
              <a:rPr lang="ru-RU" dirty="0">
                <a:solidFill>
                  <a:srgbClr val="000099"/>
                </a:solidFill>
              </a:rPr>
              <a:t>. Затем решение направляется в </a:t>
            </a:r>
            <a:r>
              <a:rPr lang="ru-RU" dirty="0" smtClean="0">
                <a:solidFill>
                  <a:srgbClr val="000099"/>
                </a:solidFill>
              </a:rPr>
              <a:t>ФПРИ-модуль</a:t>
            </a:r>
            <a:r>
              <a:rPr lang="ru-RU" dirty="0">
                <a:solidFill>
                  <a:srgbClr val="000099"/>
                </a:solidFill>
              </a:rPr>
              <a:t>, который, либо разрешает передать запрос доступа целевому объекту, либо выполняет другие необходимые действия.</a:t>
            </a: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7100" y="1028700"/>
            <a:ext cx="8001000" cy="50784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000" dirty="0">
                <a:solidFill>
                  <a:srgbClr val="000099"/>
                </a:solidFill>
              </a:rPr>
              <a:t>Во многих случаях </a:t>
            </a:r>
            <a:r>
              <a:rPr lang="ru-RU" sz="3000" i="1" dirty="0">
                <a:solidFill>
                  <a:srgbClr val="FF0066"/>
                </a:solidFill>
              </a:rPr>
              <a:t>успешные запросы доступа, направляемые инициатором целевому объекту, связаны между собой</a:t>
            </a:r>
            <a:r>
              <a:rPr lang="ru-RU" sz="3000" dirty="0">
                <a:solidFill>
                  <a:srgbClr val="000099"/>
                </a:solidFill>
              </a:rPr>
              <a:t>. Типичный пример: прикладной процесс, который устанавливает соединение с другим прикладным процессом, являющимся целевым объектом, а затем ещё несколько раз пытается получить доступ, используя для этого одну и ту же (сохраняемую) </a:t>
            </a:r>
            <a:r>
              <a:rPr lang="ru-RU" sz="3000" dirty="0" smtClean="0">
                <a:solidFill>
                  <a:srgbClr val="000099"/>
                </a:solidFill>
              </a:rPr>
              <a:t>ВИПР.</a:t>
            </a:r>
            <a:endParaRPr lang="ru-RU" sz="3000" dirty="0">
              <a:solidFill>
                <a:srgbClr val="000099"/>
              </a:solidFill>
            </a:endParaRP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8688" y="1143000"/>
            <a:ext cx="8001000" cy="5167313"/>
          </a:xfrm>
          <a:prstGeom prst="rect">
            <a:avLst/>
          </a:prstGeom>
          <a:noFill/>
          <a:ln w="9525">
            <a:noFill/>
            <a:miter lim="800000"/>
            <a:headEnd/>
            <a:tailEnd/>
          </a:ln>
          <a:effectLst>
            <a:outerShdw dist="12700" dir="2700000" algn="ctr" rotWithShape="0">
              <a:srgbClr val="3399FF"/>
            </a:outerShdw>
          </a:effectLst>
        </p:spPr>
        <p:txBody>
          <a:bodyPr lIns="0" tIns="0" rIns="0" bIns="0" anchor="ctr" anchorCtr="1">
            <a:spAutoFit/>
          </a:bodyPr>
          <a:lstStyle/>
          <a:p>
            <a:pPr>
              <a:lnSpc>
                <a:spcPts val="3100"/>
              </a:lnSpc>
              <a:buClr>
                <a:srgbClr val="FF0066"/>
              </a:buClr>
              <a:buSzPct val="80000"/>
              <a:buFont typeface="Wingdings" pitchFamily="2" charset="2"/>
              <a:buNone/>
              <a:defRPr/>
            </a:pPr>
            <a:r>
              <a:rPr lang="ru-RU" sz="2600" dirty="0">
                <a:solidFill>
                  <a:srgbClr val="000099"/>
                </a:solidFill>
              </a:rPr>
              <a:t>Для некоторых успешно переданных по установленному соединению запросов доступа может понадобиться</a:t>
            </a:r>
            <a:r>
              <a:rPr lang="ru-RU" sz="2600" i="1" dirty="0">
                <a:solidFill>
                  <a:srgbClr val="FF0066"/>
                </a:solidFill>
              </a:rPr>
              <a:t> дополнительная </a:t>
            </a:r>
            <a:r>
              <a:rPr lang="ru-RU" sz="2600" i="1" dirty="0" smtClean="0">
                <a:solidFill>
                  <a:srgbClr val="FF0066"/>
                </a:solidFill>
              </a:rPr>
              <a:t>ВИПР</a:t>
            </a:r>
            <a:r>
              <a:rPr lang="ru-RU" sz="2600" dirty="0" smtClean="0">
                <a:solidFill>
                  <a:srgbClr val="000099"/>
                </a:solidFill>
              </a:rPr>
              <a:t>, </a:t>
            </a:r>
            <a:r>
              <a:rPr lang="ru-RU" sz="2600" dirty="0">
                <a:solidFill>
                  <a:srgbClr val="000099"/>
                </a:solidFill>
              </a:rPr>
              <a:t>которая, в свою очередь, необходима для </a:t>
            </a:r>
            <a:r>
              <a:rPr lang="ru-RU" sz="2600" dirty="0" smtClean="0">
                <a:solidFill>
                  <a:srgbClr val="000099"/>
                </a:solidFill>
              </a:rPr>
              <a:t>ФПРР-модуля</a:t>
            </a:r>
            <a:r>
              <a:rPr lang="ru-RU" sz="2600" dirty="0">
                <a:solidFill>
                  <a:srgbClr val="000099"/>
                </a:solidFill>
              </a:rPr>
              <a:t>, который должен дать разрешение на дальнейшую доставку запроса доступа. В иных случаях политика обеспечения безопасности может потребовать, чтобы некоторые связанные между собой запросы доступа между одним или несколькими инициаторами и одним или несколькими целевыми объектами могли ограничиваться.</a:t>
            </a: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7100" y="1028700"/>
            <a:ext cx="8001000"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buClr>
                <a:srgbClr val="FF0066"/>
              </a:buClr>
              <a:buSzPct val="80000"/>
              <a:buFont typeface="Wingdings" pitchFamily="2" charset="2"/>
              <a:buNone/>
              <a:defRPr/>
            </a:pPr>
            <a:r>
              <a:rPr lang="ru-RU" sz="3600" dirty="0">
                <a:solidFill>
                  <a:srgbClr val="000099"/>
                </a:solidFill>
              </a:rPr>
              <a:t>В подобных случаях с целью выработки решения относительно конкретного запроса доступа </a:t>
            </a:r>
            <a:r>
              <a:rPr lang="ru-RU" sz="3600" i="1" dirty="0" smtClean="0">
                <a:solidFill>
                  <a:srgbClr val="FF0066"/>
                </a:solidFill>
              </a:rPr>
              <a:t>ФПРР-модуль </a:t>
            </a:r>
            <a:r>
              <a:rPr lang="ru-RU" sz="3600" i="1" dirty="0">
                <a:solidFill>
                  <a:srgbClr val="FF0066"/>
                </a:solidFill>
              </a:rPr>
              <a:t>может использовать ранее сохранённую </a:t>
            </a:r>
            <a:r>
              <a:rPr lang="ru-RU" sz="3600" i="1" dirty="0" smtClean="0">
                <a:solidFill>
                  <a:srgbClr val="FF0066"/>
                </a:solidFill>
              </a:rPr>
              <a:t>ВИПР</a:t>
            </a:r>
            <a:r>
              <a:rPr lang="ru-RU" sz="3600" dirty="0" smtClean="0">
                <a:solidFill>
                  <a:srgbClr val="000099"/>
                </a:solidFill>
              </a:rPr>
              <a:t>, </a:t>
            </a:r>
            <a:r>
              <a:rPr lang="ru-RU" sz="3600" dirty="0">
                <a:solidFill>
                  <a:srgbClr val="000099"/>
                </a:solidFill>
              </a:rPr>
              <a:t>которая осталась от предшествующих процедур принятия решения и касалась нескольких инициаторов и целевых объектов.</a:t>
            </a: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7100" y="939800"/>
            <a:ext cx="8001000" cy="53347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dirty="0">
                <a:solidFill>
                  <a:srgbClr val="000099"/>
                </a:solidFill>
              </a:rPr>
              <a:t>В подобных случаях с целью выработки решения относительно конкретного запроса доступа </a:t>
            </a:r>
            <a:r>
              <a:rPr lang="ru-RU" sz="2600" i="1" dirty="0" smtClean="0">
                <a:solidFill>
                  <a:srgbClr val="FF0066"/>
                </a:solidFill>
              </a:rPr>
              <a:t>ФПРР-модуль </a:t>
            </a:r>
            <a:r>
              <a:rPr lang="ru-RU" sz="2600" i="1" dirty="0">
                <a:solidFill>
                  <a:srgbClr val="FF0066"/>
                </a:solidFill>
              </a:rPr>
              <a:t>может использовать ранее сохранённую </a:t>
            </a:r>
            <a:r>
              <a:rPr lang="ru-RU" sz="2600" i="1" dirty="0" smtClean="0">
                <a:solidFill>
                  <a:srgbClr val="FF0066"/>
                </a:solidFill>
              </a:rPr>
              <a:t>ВИПР</a:t>
            </a:r>
            <a:r>
              <a:rPr lang="ru-RU" sz="2600" dirty="0" smtClean="0">
                <a:solidFill>
                  <a:srgbClr val="000099"/>
                </a:solidFill>
              </a:rPr>
              <a:t>, </a:t>
            </a:r>
            <a:r>
              <a:rPr lang="ru-RU" sz="2600" dirty="0">
                <a:solidFill>
                  <a:srgbClr val="000099"/>
                </a:solidFill>
              </a:rPr>
              <a:t>которая осталась от предшествующих процедур принятия решения и касалась нескольких инициаторов и целевых объектов.</a:t>
            </a:r>
            <a:r>
              <a:rPr lang="ru-RU" sz="2600" dirty="0"/>
              <a:t> </a:t>
            </a:r>
            <a:r>
              <a:rPr lang="ru-RU" sz="2600" dirty="0">
                <a:solidFill>
                  <a:srgbClr val="000099"/>
                </a:solidFill>
              </a:rPr>
              <a:t>В дальнейшем полагаем, что </a:t>
            </a:r>
            <a:r>
              <a:rPr lang="ru-RU" sz="2600" i="1" dirty="0">
                <a:solidFill>
                  <a:srgbClr val="FF0066"/>
                </a:solidFill>
              </a:rPr>
              <a:t>для одного запроса доступа необходима одна итерация процедуры информационного обмена между инициатором и целевым объектом</a:t>
            </a:r>
            <a:r>
              <a:rPr lang="ru-RU" sz="2600" dirty="0">
                <a:solidFill>
                  <a:srgbClr val="000099"/>
                </a:solidFill>
              </a:rPr>
              <a:t>, если будет получено соответствующее разрешение от </a:t>
            </a:r>
            <a:r>
              <a:rPr lang="ru-RU" sz="2600" dirty="0" smtClean="0">
                <a:solidFill>
                  <a:srgbClr val="000099"/>
                </a:solidFill>
              </a:rPr>
              <a:t>ФПРИ-модуля</a:t>
            </a:r>
            <a:r>
              <a:rPr lang="ru-RU" sz="2600" dirty="0">
                <a:solidFill>
                  <a:srgbClr val="000099"/>
                </a:solidFill>
              </a:rPr>
              <a:t>.</a:t>
            </a: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928688" y="928688"/>
            <a:ext cx="8001000" cy="53530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400" dirty="0">
                <a:solidFill>
                  <a:srgbClr val="000099"/>
                </a:solidFill>
              </a:rPr>
              <a:t>Несмотря на то, что некоторые запросы доступа между инициатором и целевым объектом напрямую зависят от других запросов, очень часто возникает ситуация, при которой </a:t>
            </a:r>
            <a:r>
              <a:rPr lang="ru-RU" sz="2400" i="1" dirty="0">
                <a:solidFill>
                  <a:srgbClr val="FF0066"/>
                </a:solidFill>
              </a:rPr>
              <a:t>два объекта обмениваются несколькими связанными между собой запросами доступа</a:t>
            </a:r>
            <a:r>
              <a:rPr lang="ru-RU" sz="2400" dirty="0">
                <a:solidFill>
                  <a:srgbClr val="000099"/>
                </a:solidFill>
              </a:rPr>
              <a:t>, то есть используют «запросно-ответный принцип» информационного обмена. В таких случаях инициатор и целевой объект при необходимости меняются ролями, либо одновременно, либо попеременно, и при поступлении каждого запроса доступа выполняются все функции УД, и возможно отдельными </a:t>
            </a:r>
            <a:r>
              <a:rPr lang="ru-RU" sz="2400" dirty="0" smtClean="0">
                <a:solidFill>
                  <a:srgbClr val="000099"/>
                </a:solidFill>
              </a:rPr>
              <a:t>ФПРИ- </a:t>
            </a:r>
            <a:r>
              <a:rPr lang="ru-RU" sz="2400" dirty="0">
                <a:solidFill>
                  <a:srgbClr val="000099"/>
                </a:solidFill>
              </a:rPr>
              <a:t>и </a:t>
            </a:r>
            <a:r>
              <a:rPr lang="ru-RU" sz="2400" dirty="0" smtClean="0">
                <a:solidFill>
                  <a:srgbClr val="000099"/>
                </a:solidFill>
              </a:rPr>
              <a:t>ФПРР-модулями </a:t>
            </a:r>
            <a:r>
              <a:rPr lang="ru-RU" sz="2400" dirty="0">
                <a:solidFill>
                  <a:srgbClr val="000099"/>
                </a:solidFill>
              </a:rPr>
              <a:t>и на основе разных </a:t>
            </a:r>
            <a:r>
              <a:rPr lang="ru-RU" sz="2400" dirty="0" smtClean="0">
                <a:solidFill>
                  <a:srgbClr val="000099"/>
                </a:solidFill>
              </a:rPr>
              <a:t>ПЛУД.</a:t>
            </a:r>
            <a:endParaRPr lang="ru-RU" sz="2600" dirty="0">
              <a:solidFill>
                <a:srgbClr val="000099"/>
              </a:solidFill>
            </a:endParaRPr>
          </a:p>
        </p:txBody>
      </p:sp>
      <p:sp>
        <p:nvSpPr>
          <p:cNvPr id="318468"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962150"/>
            <a:ext cx="8001000" cy="446246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900"/>
              </a:lnSpc>
              <a:buClr>
                <a:srgbClr val="FF0066"/>
              </a:buClr>
              <a:buSzPct val="80000"/>
              <a:buFont typeface="Wingdings" pitchFamily="2" charset="2"/>
              <a:buNone/>
              <a:defRPr/>
            </a:pPr>
            <a:r>
              <a:rPr lang="ru-RU" sz="2600" i="1" dirty="0" smtClean="0">
                <a:solidFill>
                  <a:srgbClr val="FF0066"/>
                </a:solidFill>
              </a:rPr>
              <a:t>ПЛУД, </a:t>
            </a:r>
            <a:r>
              <a:rPr lang="ru-RU" sz="2600" i="1" dirty="0">
                <a:solidFill>
                  <a:srgbClr val="FF0066"/>
                </a:solidFill>
              </a:rPr>
              <a:t>как правило, разрабатывается и официально утверждается в читабельной форме как совокупность наиболее общих принципов</a:t>
            </a:r>
            <a:r>
              <a:rPr lang="ru-RU" sz="2600" dirty="0">
                <a:solidFill>
                  <a:srgbClr val="000099"/>
                </a:solidFill>
              </a:rPr>
              <a:t>; например, </a:t>
            </a:r>
            <a:r>
              <a:rPr lang="ru-RU" sz="2600" i="1" dirty="0">
                <a:solidFill>
                  <a:srgbClr val="FF0066"/>
                </a:solidFill>
              </a:rPr>
              <a:t>только администраторам и менеджерам, как минимум, определённого ранга, разрешено проверять информацию о заработной плате работников</a:t>
            </a:r>
            <a:r>
              <a:rPr lang="ru-RU" sz="2600" dirty="0">
                <a:solidFill>
                  <a:srgbClr val="000099"/>
                </a:solidFill>
              </a:rPr>
              <a:t>. Переход от общих принципов к конкретным правилам относится к мероприятиям технического проектирования, которые должны предшествовать процедурам УД. </a:t>
            </a:r>
          </a:p>
        </p:txBody>
      </p:sp>
      <p:sp>
        <p:nvSpPr>
          <p:cNvPr id="320515" name="Rectangle 3"/>
          <p:cNvSpPr>
            <a:spLocks noChangeArrowheads="1"/>
          </p:cNvSpPr>
          <p:nvPr/>
        </p:nvSpPr>
        <p:spPr bwMode="auto">
          <a:xfrm>
            <a:off x="793750" y="714375"/>
            <a:ext cx="8350250" cy="11156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spcBef>
                <a:spcPts val="600"/>
              </a:spcBef>
              <a:buClr>
                <a:srgbClr val="FFFF00"/>
              </a:buClr>
              <a:buSzPct val="80000"/>
              <a:buFont typeface="Wingdings" pitchFamily="2" charset="2"/>
              <a:buNone/>
              <a:defRPr/>
            </a:pPr>
            <a:r>
              <a:rPr lang="ru-RU" b="1" i="1" dirty="0">
                <a:solidFill>
                  <a:srgbClr val="FF0000"/>
                </a:solidFill>
                <a:latin typeface="+mj-lt"/>
              </a:rPr>
              <a:t>1.2.2. Другие процедуры УД</a:t>
            </a:r>
          </a:p>
          <a:p>
            <a:pPr>
              <a:lnSpc>
                <a:spcPts val="2700"/>
              </a:lnSpc>
              <a:spcBef>
                <a:spcPts val="600"/>
              </a:spcBef>
              <a:buClr>
                <a:srgbClr val="FFFF00"/>
              </a:buClr>
              <a:buSzPct val="80000"/>
              <a:buFont typeface="Wingdings" pitchFamily="2" charset="2"/>
              <a:buNone/>
              <a:defRPr/>
            </a:pPr>
            <a:r>
              <a:rPr lang="ru-RU" sz="2600" b="1" i="1" dirty="0">
                <a:solidFill>
                  <a:srgbClr val="FF0000"/>
                </a:solidFill>
                <a:latin typeface="+mj-lt"/>
              </a:rPr>
              <a:t>1.2.2.1. Формирование структуры (</a:t>
            </a:r>
            <a:r>
              <a:rPr lang="ru-RU" sz="2600" b="1" i="1" dirty="0" smtClean="0">
                <a:solidFill>
                  <a:srgbClr val="FF0000"/>
                </a:solidFill>
                <a:latin typeface="+mj-lt"/>
              </a:rPr>
              <a:t>формата)</a:t>
            </a:r>
            <a:br>
              <a:rPr lang="ru-RU" sz="2600" b="1" i="1" dirty="0" smtClean="0">
                <a:solidFill>
                  <a:srgbClr val="FF0000"/>
                </a:solidFill>
                <a:latin typeface="+mj-lt"/>
              </a:rPr>
            </a:br>
            <a:r>
              <a:rPr lang="ru-RU" sz="2600" b="1" i="1" dirty="0" smtClean="0">
                <a:solidFill>
                  <a:srgbClr val="FF0000"/>
                </a:solidFill>
                <a:latin typeface="+mj-lt"/>
              </a:rPr>
              <a:t>ПЛУД</a:t>
            </a:r>
            <a:endParaRPr lang="en-GB" sz="26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784350"/>
            <a:ext cx="8001000" cy="451405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i="1" dirty="0">
                <a:solidFill>
                  <a:srgbClr val="FF0066"/>
                </a:solidFill>
              </a:rPr>
              <a:t>В рамках этой процедуры делается выбор относительно формата </a:t>
            </a:r>
            <a:r>
              <a:rPr lang="ru-RU" sz="2600" i="1" dirty="0" smtClean="0">
                <a:solidFill>
                  <a:srgbClr val="FF0066"/>
                </a:solidFill>
              </a:rPr>
              <a:t>ВИУД </a:t>
            </a:r>
            <a:r>
              <a:rPr lang="ru-RU" sz="2600" i="1" dirty="0">
                <a:solidFill>
                  <a:srgbClr val="FF0066"/>
                </a:solidFill>
              </a:rPr>
              <a:t>(структур данных) и формы информационного обмена между реальными системами (синтаксические структуры)</a:t>
            </a:r>
            <a:r>
              <a:rPr lang="ru-RU" sz="2600" dirty="0">
                <a:solidFill>
                  <a:srgbClr val="000099"/>
                </a:solidFill>
              </a:rPr>
              <a:t>. Форматы </a:t>
            </a:r>
            <a:r>
              <a:rPr lang="ru-RU" sz="2600" dirty="0" smtClean="0">
                <a:solidFill>
                  <a:srgbClr val="000099"/>
                </a:solidFill>
              </a:rPr>
              <a:t>ВИУД должны </a:t>
            </a:r>
            <a:r>
              <a:rPr lang="ru-RU" sz="2600" dirty="0">
                <a:solidFill>
                  <a:srgbClr val="000099"/>
                </a:solidFill>
              </a:rPr>
              <a:t>быть способны удовлетворять требованиям специфических </a:t>
            </a:r>
            <a:r>
              <a:rPr lang="ru-RU" sz="2600" dirty="0" smtClean="0">
                <a:solidFill>
                  <a:srgbClr val="000099"/>
                </a:solidFill>
              </a:rPr>
              <a:t>ПЛУД. </a:t>
            </a:r>
            <a:r>
              <a:rPr lang="ru-RU" sz="2600" dirty="0">
                <a:solidFill>
                  <a:srgbClr val="000099"/>
                </a:solidFill>
              </a:rPr>
              <a:t>Отдельные </a:t>
            </a:r>
            <a:r>
              <a:rPr lang="ru-RU" sz="2600" dirty="0" smtClean="0">
                <a:solidFill>
                  <a:srgbClr val="000099"/>
                </a:solidFill>
              </a:rPr>
              <a:t>ВИУД-форматы </a:t>
            </a:r>
            <a:r>
              <a:rPr lang="ru-RU" sz="2600" dirty="0">
                <a:solidFill>
                  <a:srgbClr val="000099"/>
                </a:solidFill>
              </a:rPr>
              <a:t>могут быть приемлемыми, и для внутреннего применения, и для использования между реальными системами.</a:t>
            </a:r>
          </a:p>
        </p:txBody>
      </p:sp>
      <p:sp>
        <p:nvSpPr>
          <p:cNvPr id="320515" name="Rectangle 3"/>
          <p:cNvSpPr>
            <a:spLocks noChangeArrowheads="1"/>
          </p:cNvSpPr>
          <p:nvPr/>
        </p:nvSpPr>
        <p:spPr bwMode="auto">
          <a:xfrm>
            <a:off x="793750" y="857250"/>
            <a:ext cx="8350250" cy="73818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spcBef>
                <a:spcPts val="0"/>
              </a:spcBef>
              <a:buClr>
                <a:srgbClr val="FFFF00"/>
              </a:buClr>
              <a:buSzPct val="80000"/>
              <a:buFont typeface="Wingdings" pitchFamily="2" charset="2"/>
              <a:buNone/>
              <a:defRPr/>
            </a:pPr>
            <a:r>
              <a:rPr lang="ru-RU" sz="2400" b="1" i="1" dirty="0">
                <a:solidFill>
                  <a:srgbClr val="FF0000"/>
                </a:solidFill>
                <a:latin typeface="+mj-lt"/>
              </a:rPr>
              <a:t>1.2.2.2. Формирование структуры (формата)</a:t>
            </a:r>
          </a:p>
          <a:p>
            <a:pPr>
              <a:spcBef>
                <a:spcPts val="0"/>
              </a:spcBef>
              <a:buClr>
                <a:srgbClr val="FFFF00"/>
              </a:buClr>
              <a:buSzPct val="80000"/>
              <a:buFont typeface="Wingdings" pitchFamily="2" charset="2"/>
              <a:buNone/>
              <a:defRPr/>
            </a:pPr>
            <a:r>
              <a:rPr lang="ru-RU" sz="2400" b="1" i="1" dirty="0" smtClean="0">
                <a:solidFill>
                  <a:srgbClr val="FF0000"/>
                </a:solidFill>
                <a:latin typeface="+mj-lt"/>
              </a:rPr>
              <a:t>ВИУД</a:t>
            </a:r>
            <a:endParaRPr lang="en-GB" sz="24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Text Box 5"/>
          <p:cNvSpPr txBox="1">
            <a:spLocks noChangeArrowheads="1"/>
          </p:cNvSpPr>
          <p:nvPr/>
        </p:nvSpPr>
        <p:spPr bwMode="auto">
          <a:xfrm>
            <a:off x="928662" y="1000108"/>
            <a:ext cx="7921625" cy="51117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5600" indent="-355600" algn="l">
              <a:lnSpc>
                <a:spcPct val="90000"/>
              </a:lnSpc>
              <a:spcBef>
                <a:spcPct val="10000"/>
              </a:spcBef>
              <a:buClr>
                <a:srgbClr val="FF0066"/>
              </a:buClr>
              <a:buFont typeface="Wingdings" pitchFamily="2" charset="2"/>
              <a:buChar char="ü"/>
              <a:defRPr/>
            </a:pPr>
            <a:r>
              <a:rPr lang="ru-RU" sz="2400" dirty="0">
                <a:solidFill>
                  <a:srgbClr val="000099"/>
                </a:solidFill>
              </a:rPr>
              <a:t>определены общие концепции УД;</a:t>
            </a:r>
          </a:p>
          <a:p>
            <a:pPr marL="355600" indent="-355600" algn="l">
              <a:lnSpc>
                <a:spcPct val="90000"/>
              </a:lnSpc>
              <a:spcBef>
                <a:spcPct val="10000"/>
              </a:spcBef>
              <a:buClr>
                <a:srgbClr val="FF0066"/>
              </a:buClr>
              <a:buFont typeface="Wingdings" pitchFamily="2" charset="2"/>
              <a:buChar char="ü"/>
              <a:defRPr/>
            </a:pPr>
            <a:r>
              <a:rPr lang="ru-RU" sz="2400" dirty="0">
                <a:solidFill>
                  <a:srgbClr val="000099"/>
                </a:solidFill>
              </a:rPr>
              <a:t>представлен метод, в соответствие с которым базовые концепции УД могут быть использованы при обеспечении отдельных наиболее известных служб и способов УД;</a:t>
            </a:r>
          </a:p>
          <a:p>
            <a:pPr marL="355600" indent="-355600" algn="l">
              <a:lnSpc>
                <a:spcPct val="90000"/>
              </a:lnSpc>
              <a:spcBef>
                <a:spcPct val="10000"/>
              </a:spcBef>
              <a:buClr>
                <a:srgbClr val="FF0066"/>
              </a:buClr>
              <a:buFont typeface="Wingdings" pitchFamily="2" charset="2"/>
              <a:buChar char="ü"/>
              <a:defRPr/>
            </a:pPr>
            <a:r>
              <a:rPr lang="ru-RU" sz="2400" dirty="0">
                <a:solidFill>
                  <a:srgbClr val="000099"/>
                </a:solidFill>
              </a:rPr>
              <a:t>описаны такие службы и соответствующие способы УД;</a:t>
            </a:r>
          </a:p>
          <a:p>
            <a:pPr marL="355600" indent="-355600" algn="l">
              <a:lnSpc>
                <a:spcPct val="90000"/>
              </a:lnSpc>
              <a:spcBef>
                <a:spcPct val="10000"/>
              </a:spcBef>
              <a:buClr>
                <a:srgbClr val="FF0066"/>
              </a:buClr>
              <a:buFont typeface="Wingdings" pitchFamily="2" charset="2"/>
              <a:buChar char="ü"/>
              <a:defRPr/>
            </a:pPr>
            <a:r>
              <a:rPr lang="ru-RU" sz="2400" dirty="0">
                <a:solidFill>
                  <a:srgbClr val="000099"/>
                </a:solidFill>
              </a:rPr>
              <a:t>определены функциональные требования к протоколам, которые реализуют такие службы и способы УД;</a:t>
            </a:r>
          </a:p>
          <a:p>
            <a:pPr marL="355600" indent="-355600" algn="l">
              <a:lnSpc>
                <a:spcPct val="90000"/>
              </a:lnSpc>
              <a:spcBef>
                <a:spcPct val="10000"/>
              </a:spcBef>
              <a:buClr>
                <a:srgbClr val="FF0066"/>
              </a:buClr>
              <a:buFont typeface="Wingdings" pitchFamily="2" charset="2"/>
              <a:buChar char="ü"/>
              <a:defRPr/>
            </a:pPr>
            <a:r>
              <a:rPr lang="ru-RU" sz="2400" dirty="0">
                <a:solidFill>
                  <a:srgbClr val="000099"/>
                </a:solidFill>
              </a:rPr>
              <a:t>определены требования по обеспечению таких служб и способов УД;</a:t>
            </a:r>
          </a:p>
          <a:p>
            <a:pPr marL="355600" indent="-355600" algn="l">
              <a:lnSpc>
                <a:spcPct val="90000"/>
              </a:lnSpc>
              <a:spcBef>
                <a:spcPct val="10000"/>
              </a:spcBef>
              <a:buClr>
                <a:srgbClr val="FF0066"/>
              </a:buClr>
              <a:buFont typeface="Wingdings" pitchFamily="2" charset="2"/>
              <a:buChar char="ü"/>
              <a:defRPr/>
            </a:pPr>
            <a:r>
              <a:rPr lang="ru-RU" sz="2400" dirty="0">
                <a:solidFill>
                  <a:srgbClr val="000099"/>
                </a:solidFill>
              </a:rPr>
              <a:t>рассмотрено взаимодействие служб и способов УД с другими службами и способами обеспечения безопасности.</a:t>
            </a:r>
          </a:p>
        </p:txBody>
      </p:sp>
      <p:sp>
        <p:nvSpPr>
          <p:cNvPr id="87047"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00" cy="5360442"/>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800"/>
              </a:lnSpc>
              <a:defRPr/>
            </a:pPr>
            <a:r>
              <a:rPr lang="ru-RU" sz="3000" dirty="0">
                <a:solidFill>
                  <a:srgbClr val="000099"/>
                </a:solidFill>
              </a:rPr>
              <a:t>Для решения различных задач и для взаимодействия между отдельными элементами </a:t>
            </a:r>
            <a:r>
              <a:rPr lang="ru-RU" sz="3000" i="1" dirty="0">
                <a:solidFill>
                  <a:srgbClr val="FF0066"/>
                </a:solidFill>
              </a:rPr>
              <a:t>могут использоваться различные </a:t>
            </a:r>
            <a:r>
              <a:rPr lang="ru-RU" sz="3000" i="1" dirty="0" smtClean="0">
                <a:solidFill>
                  <a:srgbClr val="FF0066"/>
                </a:solidFill>
              </a:rPr>
              <a:t>ВИУД-форматы</a:t>
            </a:r>
            <a:r>
              <a:rPr lang="ru-RU" sz="3000" dirty="0" smtClean="0">
                <a:solidFill>
                  <a:srgbClr val="000099"/>
                </a:solidFill>
              </a:rPr>
              <a:t>.</a:t>
            </a:r>
            <a:endParaRPr lang="ru-RU" sz="3000" dirty="0">
              <a:solidFill>
                <a:srgbClr val="000099"/>
              </a:solidFill>
            </a:endParaRPr>
          </a:p>
          <a:p>
            <a:pPr>
              <a:lnSpc>
                <a:spcPts val="3800"/>
              </a:lnSpc>
              <a:defRPr/>
            </a:pPr>
            <a:r>
              <a:rPr lang="ru-RU" sz="3000" dirty="0">
                <a:solidFill>
                  <a:srgbClr val="000099"/>
                </a:solidFill>
              </a:rPr>
              <a:t>Выбранные </a:t>
            </a:r>
            <a:r>
              <a:rPr lang="ru-RU" sz="3000" dirty="0" smtClean="0">
                <a:solidFill>
                  <a:srgbClr val="000099"/>
                </a:solidFill>
              </a:rPr>
              <a:t>ВИУД-форматы могут </a:t>
            </a:r>
            <a:r>
              <a:rPr lang="ru-RU" sz="3000" dirty="0">
                <a:solidFill>
                  <a:srgbClr val="000099"/>
                </a:solidFill>
              </a:rPr>
              <a:t>рассматриваться как шаблоны (образцы) для назначения соответствующих значений параметров, входящих в информацию </a:t>
            </a:r>
            <a:r>
              <a:rPr lang="ru-RU" sz="3000" dirty="0" smtClean="0">
                <a:solidFill>
                  <a:srgbClr val="000099"/>
                </a:solidFill>
              </a:rPr>
              <a:t>(ВИУД-параметры</a:t>
            </a:r>
            <a:r>
              <a:rPr lang="ru-RU" sz="3000" dirty="0">
                <a:solidFill>
                  <a:srgbClr val="000099"/>
                </a:solidFill>
              </a:rPr>
              <a:t>), для сетевых элементов в </a:t>
            </a:r>
            <a:r>
              <a:rPr lang="ru-RU" sz="3000" dirty="0" smtClean="0">
                <a:solidFill>
                  <a:srgbClr val="000099"/>
                </a:solidFill>
              </a:rPr>
              <a:t>ССБ.</a:t>
            </a:r>
            <a:endParaRPr lang="ru-RU" sz="3000" dirty="0">
              <a:solidFill>
                <a:srgbClr val="000099"/>
              </a:solidFill>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95350"/>
            <a:ext cx="8001000" cy="51976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defRPr/>
            </a:pPr>
            <a:r>
              <a:rPr lang="ru-RU" i="1" dirty="0">
                <a:solidFill>
                  <a:srgbClr val="FF0066"/>
                </a:solidFill>
              </a:rPr>
              <a:t>Важным аспектом формирования структур </a:t>
            </a:r>
            <a:r>
              <a:rPr lang="ru-RU" i="1" dirty="0" smtClean="0">
                <a:solidFill>
                  <a:srgbClr val="FF0066"/>
                </a:solidFill>
              </a:rPr>
              <a:t>ВИУД </a:t>
            </a:r>
            <a:r>
              <a:rPr lang="ru-RU" i="1" dirty="0">
                <a:solidFill>
                  <a:srgbClr val="FF0066"/>
                </a:solidFill>
              </a:rPr>
              <a:t>является определение типов и диапазонов </a:t>
            </a:r>
            <a:r>
              <a:rPr lang="ru-RU" i="1" dirty="0" smtClean="0">
                <a:solidFill>
                  <a:srgbClr val="FF0066"/>
                </a:solidFill>
              </a:rPr>
              <a:t>ВИУД-параметров</a:t>
            </a:r>
            <a:r>
              <a:rPr lang="ru-RU" dirty="0">
                <a:solidFill>
                  <a:srgbClr val="000099"/>
                </a:solidFill>
              </a:rPr>
              <a:t>, которые могут назначаться сетевым элементам в </a:t>
            </a:r>
            <a:r>
              <a:rPr lang="ru-RU" dirty="0" smtClean="0">
                <a:solidFill>
                  <a:srgbClr val="000099"/>
                </a:solidFill>
              </a:rPr>
              <a:t>ССБ (но </a:t>
            </a:r>
            <a:r>
              <a:rPr lang="ru-RU" dirty="0">
                <a:solidFill>
                  <a:srgbClr val="000099"/>
                </a:solidFill>
              </a:rPr>
              <a:t>не те, которые могут быть назначены специфическим элементам).</a:t>
            </a:r>
          </a:p>
          <a:p>
            <a:pPr>
              <a:lnSpc>
                <a:spcPts val="3400"/>
              </a:lnSpc>
              <a:defRPr/>
            </a:pPr>
            <a:r>
              <a:rPr lang="ru-RU" dirty="0">
                <a:solidFill>
                  <a:srgbClr val="000099"/>
                </a:solidFill>
              </a:rPr>
              <a:t>Для прикладных систем, соответствующих ЭМВОС (и, возможно, для других), наиболее подходящей </a:t>
            </a:r>
            <a:r>
              <a:rPr lang="ru-RU" i="1" dirty="0">
                <a:solidFill>
                  <a:srgbClr val="FF0066"/>
                </a:solidFill>
              </a:rPr>
              <a:t>структурой </a:t>
            </a:r>
            <a:r>
              <a:rPr lang="ru-RU" i="1" dirty="0" smtClean="0">
                <a:solidFill>
                  <a:srgbClr val="FF0066"/>
                </a:solidFill>
              </a:rPr>
              <a:t>ВИУД является </a:t>
            </a:r>
            <a:r>
              <a:rPr lang="ru-RU" i="1" dirty="0">
                <a:solidFill>
                  <a:srgbClr val="FF0066"/>
                </a:solidFill>
              </a:rPr>
              <a:t>атрибутная модель, которая включает пару значений: сам атрибут и тип атрибута</a:t>
            </a:r>
            <a:r>
              <a:rPr lang="ru-RU" dirty="0">
                <a:solidFill>
                  <a:srgbClr val="000099"/>
                </a:solidFill>
              </a:rPr>
              <a:t>.</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643050"/>
            <a:ext cx="8001000" cy="436016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dirty="0">
                <a:solidFill>
                  <a:srgbClr val="000099"/>
                </a:solidFill>
              </a:rPr>
              <a:t>В рамках этой процедуры (мероприятия) </a:t>
            </a:r>
            <a:r>
              <a:rPr lang="ru-RU" dirty="0" smtClean="0">
                <a:solidFill>
                  <a:srgbClr val="000099"/>
                </a:solidFill>
              </a:rPr>
              <a:t>ЦБ, </a:t>
            </a:r>
            <a:r>
              <a:rPr lang="ru-RU" dirty="0">
                <a:solidFill>
                  <a:srgbClr val="000099"/>
                </a:solidFill>
              </a:rPr>
              <a:t>его уполномоченные (посредники) или другие объекты (например, владельцам ресурсов) назначают элементам </a:t>
            </a:r>
            <a:r>
              <a:rPr lang="ru-RU" dirty="0" smtClean="0">
                <a:solidFill>
                  <a:srgbClr val="000099"/>
                </a:solidFill>
              </a:rPr>
              <a:t>ССБ установленные </a:t>
            </a:r>
            <a:r>
              <a:rPr lang="ru-RU" dirty="0">
                <a:solidFill>
                  <a:srgbClr val="000099"/>
                </a:solidFill>
              </a:rPr>
              <a:t>для них </a:t>
            </a:r>
            <a:r>
              <a:rPr lang="ru-RU" i="1" dirty="0">
                <a:solidFill>
                  <a:srgbClr val="FF0066"/>
                </a:solidFill>
              </a:rPr>
              <a:t>специфические типы атрибутов и значения этих атрибутов, входящие в состав </a:t>
            </a:r>
            <a:r>
              <a:rPr lang="ru-RU" i="1" dirty="0" smtClean="0">
                <a:solidFill>
                  <a:srgbClr val="FF0066"/>
                </a:solidFill>
              </a:rPr>
              <a:t>ВИУД</a:t>
            </a:r>
            <a:r>
              <a:rPr lang="ru-RU" dirty="0" smtClean="0">
                <a:solidFill>
                  <a:srgbClr val="000099"/>
                </a:solidFill>
              </a:rPr>
              <a:t>. </a:t>
            </a:r>
            <a:r>
              <a:rPr lang="ru-RU" dirty="0">
                <a:solidFill>
                  <a:srgbClr val="000099"/>
                </a:solidFill>
              </a:rPr>
              <a:t>Эти объекты могут определять или изменять местоположение </a:t>
            </a:r>
            <a:r>
              <a:rPr lang="ru-RU" dirty="0" smtClean="0">
                <a:solidFill>
                  <a:srgbClr val="000099"/>
                </a:solidFill>
              </a:rPr>
              <a:t>ВИУД </a:t>
            </a:r>
            <a:r>
              <a:rPr lang="ru-RU" dirty="0">
                <a:solidFill>
                  <a:srgbClr val="000099"/>
                </a:solidFill>
              </a:rPr>
              <a:t>в соответствие с </a:t>
            </a:r>
            <a:r>
              <a:rPr lang="ru-RU" dirty="0" smtClean="0">
                <a:solidFill>
                  <a:srgbClr val="000099"/>
                </a:solidFill>
              </a:rPr>
              <a:t>ПЛБ ССБ.</a:t>
            </a:r>
            <a:endParaRPr lang="ru-RU" dirty="0">
              <a:solidFill>
                <a:srgbClr val="000099"/>
              </a:solidFill>
            </a:endParaRPr>
          </a:p>
        </p:txBody>
      </p:sp>
      <p:sp>
        <p:nvSpPr>
          <p:cNvPr id="320515" name="Rectangle 3"/>
          <p:cNvSpPr>
            <a:spLocks noChangeArrowheads="1"/>
          </p:cNvSpPr>
          <p:nvPr/>
        </p:nvSpPr>
        <p:spPr bwMode="auto">
          <a:xfrm>
            <a:off x="755650" y="785813"/>
            <a:ext cx="8388350" cy="692150"/>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1.2.2.3. Размещение </a:t>
            </a:r>
            <a:r>
              <a:rPr lang="ru-RU" sz="2600" b="1" i="1" dirty="0" smtClean="0">
                <a:solidFill>
                  <a:srgbClr val="FF0000"/>
                </a:solidFill>
                <a:latin typeface="+mj-lt"/>
              </a:rPr>
              <a:t>ВИУД </a:t>
            </a:r>
            <a:r>
              <a:rPr lang="ru-RU" sz="2600" b="1" i="1" dirty="0">
                <a:solidFill>
                  <a:srgbClr val="FF0000"/>
                </a:solidFill>
                <a:latin typeface="+mj-lt"/>
              </a:rPr>
              <a:t>у</a:t>
            </a:r>
          </a:p>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инициаторов и в целевых объектах</a:t>
            </a:r>
            <a:endParaRPr lang="en-GB" sz="26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4847481"/>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4200"/>
              </a:lnSpc>
              <a:buClr>
                <a:srgbClr val="FF0066"/>
              </a:buClr>
              <a:buSzPct val="80000"/>
              <a:buFont typeface="Wingdings" pitchFamily="2" charset="2"/>
              <a:buNone/>
              <a:defRPr/>
            </a:pPr>
            <a:r>
              <a:rPr lang="ru-RU" sz="3600" i="1" dirty="0">
                <a:solidFill>
                  <a:srgbClr val="FF0066"/>
                </a:solidFill>
              </a:rPr>
              <a:t>Размещённая объектом </a:t>
            </a:r>
            <a:r>
              <a:rPr lang="ru-RU" sz="3600" i="1" dirty="0" smtClean="0">
                <a:solidFill>
                  <a:srgbClr val="FF0066"/>
                </a:solidFill>
              </a:rPr>
              <a:t>ВИУД </a:t>
            </a:r>
            <a:r>
              <a:rPr lang="ru-RU" sz="3600" i="1" dirty="0">
                <a:solidFill>
                  <a:srgbClr val="FF0066"/>
                </a:solidFill>
              </a:rPr>
              <a:t>может быть ограничена другой </a:t>
            </a:r>
            <a:r>
              <a:rPr lang="ru-RU" sz="3600" i="1" dirty="0" smtClean="0">
                <a:solidFill>
                  <a:srgbClr val="FF0066"/>
                </a:solidFill>
              </a:rPr>
              <a:t>ВИУД, </a:t>
            </a:r>
            <a:r>
              <a:rPr lang="ru-RU" sz="3600" i="1" dirty="0">
                <a:solidFill>
                  <a:srgbClr val="FF0066"/>
                </a:solidFill>
              </a:rPr>
              <a:t>которая была «привязана» к ней другим объектом</a:t>
            </a:r>
            <a:r>
              <a:rPr lang="ru-RU" sz="3600" dirty="0">
                <a:solidFill>
                  <a:srgbClr val="000099"/>
                </a:solidFill>
              </a:rPr>
              <a:t>. Размещение </a:t>
            </a:r>
            <a:r>
              <a:rPr lang="ru-RU" sz="3600" dirty="0" smtClean="0">
                <a:solidFill>
                  <a:srgbClr val="000099"/>
                </a:solidFill>
              </a:rPr>
              <a:t>ВИУД </a:t>
            </a:r>
            <a:r>
              <a:rPr lang="ru-RU" sz="3600" dirty="0">
                <a:solidFill>
                  <a:srgbClr val="000099"/>
                </a:solidFill>
              </a:rPr>
              <a:t>в элементы </a:t>
            </a:r>
            <a:r>
              <a:rPr lang="ru-RU" sz="3600" dirty="0" smtClean="0">
                <a:solidFill>
                  <a:srgbClr val="000099"/>
                </a:solidFill>
              </a:rPr>
              <a:t>ССБ </a:t>
            </a:r>
            <a:r>
              <a:rPr lang="ru-RU" sz="3600" dirty="0">
                <a:solidFill>
                  <a:srgbClr val="000099"/>
                </a:solidFill>
              </a:rPr>
              <a:t>является непрерывной процедурой, так как в </a:t>
            </a:r>
            <a:r>
              <a:rPr lang="ru-RU" sz="3600" dirty="0" smtClean="0">
                <a:solidFill>
                  <a:srgbClr val="000099"/>
                </a:solidFill>
              </a:rPr>
              <a:t>ССБ могут </a:t>
            </a:r>
            <a:r>
              <a:rPr lang="ru-RU" sz="3600" dirty="0">
                <a:solidFill>
                  <a:srgbClr val="000099"/>
                </a:solidFill>
              </a:rPr>
              <a:t>появляться новые элементы.</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143000"/>
            <a:ext cx="8001000" cy="48482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buClr>
                <a:srgbClr val="FF0066"/>
              </a:buClr>
              <a:buSzPct val="80000"/>
              <a:buFont typeface="Wingdings" pitchFamily="2" charset="2"/>
              <a:buNone/>
              <a:defRPr/>
            </a:pPr>
            <a:r>
              <a:rPr lang="ru-RU" sz="3600" dirty="0">
                <a:solidFill>
                  <a:srgbClr val="000099"/>
                </a:solidFill>
              </a:rPr>
              <a:t>(</a:t>
            </a:r>
            <a:r>
              <a:rPr lang="ru-RU" sz="3600" i="1" u="sng" dirty="0">
                <a:solidFill>
                  <a:srgbClr val="FF0066"/>
                </a:solidFill>
              </a:rPr>
              <a:t>Примечание</a:t>
            </a:r>
            <a:r>
              <a:rPr lang="ru-RU" sz="3600" i="1" dirty="0">
                <a:solidFill>
                  <a:srgbClr val="FF0066"/>
                </a:solidFill>
              </a:rPr>
              <a:t>. Иногда </a:t>
            </a:r>
            <a:r>
              <a:rPr lang="ru-RU" sz="3600" i="1" dirty="0">
                <a:solidFill>
                  <a:srgbClr val="CC0000"/>
                </a:solidFill>
              </a:rPr>
              <a:t>административная процедура по разграничению «прав доступа» рассматривается как авторизация</a:t>
            </a:r>
            <a:r>
              <a:rPr lang="ru-RU" sz="3600" i="1" dirty="0">
                <a:solidFill>
                  <a:srgbClr val="FF0066"/>
                </a:solidFill>
              </a:rPr>
              <a:t>. Именно с этой точки зрения рассматривается понятие «размещение </a:t>
            </a:r>
            <a:r>
              <a:rPr lang="ru-RU" sz="3600" i="1" dirty="0" smtClean="0">
                <a:solidFill>
                  <a:srgbClr val="FF0066"/>
                </a:solidFill>
              </a:rPr>
              <a:t>ВИУД </a:t>
            </a:r>
            <a:r>
              <a:rPr lang="ru-RU" sz="3600" i="1" dirty="0">
                <a:solidFill>
                  <a:srgbClr val="FF0066"/>
                </a:solidFill>
              </a:rPr>
              <a:t>у инициаторов и в целевых объектах».</a:t>
            </a:r>
            <a:r>
              <a:rPr lang="ru-RU" sz="3600" dirty="0">
                <a:solidFill>
                  <a:srgbClr val="000099"/>
                </a:solidFill>
              </a:rPr>
              <a:t>)</a:t>
            </a:r>
            <a:endParaRPr lang="ru-RU" sz="3400" dirty="0">
              <a:solidFill>
                <a:srgbClr val="000099"/>
              </a:solidFill>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00" cy="5078413"/>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ВИУД </a:t>
            </a:r>
            <a:r>
              <a:rPr lang="ru-RU" sz="3000" i="1" dirty="0">
                <a:solidFill>
                  <a:srgbClr val="FF0066"/>
                </a:solidFill>
              </a:rPr>
              <a:t>может представлять собой данные об одном объекте или о взаимосвязях между объектами</a:t>
            </a:r>
            <a:r>
              <a:rPr lang="ru-RU" sz="3000" dirty="0">
                <a:solidFill>
                  <a:srgbClr val="000099"/>
                </a:solidFill>
              </a:rPr>
              <a:t>. Размещённая у инициатора </a:t>
            </a:r>
            <a:r>
              <a:rPr lang="ru-RU" sz="3000" dirty="0" smtClean="0">
                <a:solidFill>
                  <a:srgbClr val="000099"/>
                </a:solidFill>
              </a:rPr>
              <a:t>ВИУД </a:t>
            </a:r>
            <a:r>
              <a:rPr lang="ru-RU" sz="3000" dirty="0">
                <a:solidFill>
                  <a:srgbClr val="000099"/>
                </a:solidFill>
              </a:rPr>
              <a:t>может, либо касаться только этого инициатора, либо характеризовать взаимосвязи между этим инициатором и соответствующими целевыми объектами, либо описывать связи между этим инициатором и возможным окружением. </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71550" y="895350"/>
            <a:ext cx="8001000" cy="5232202"/>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sz="3000" dirty="0">
                <a:solidFill>
                  <a:srgbClr val="000099"/>
                </a:solidFill>
              </a:rPr>
              <a:t>Таким образом, </a:t>
            </a:r>
            <a:r>
              <a:rPr lang="ru-RU" sz="3000" i="1" dirty="0">
                <a:solidFill>
                  <a:srgbClr val="FF0066"/>
                </a:solidFill>
              </a:rPr>
              <a:t>размещённая у инициатора </a:t>
            </a:r>
            <a:r>
              <a:rPr lang="ru-RU" sz="3000" i="1" dirty="0" smtClean="0">
                <a:solidFill>
                  <a:srgbClr val="FF0066"/>
                </a:solidFill>
              </a:rPr>
              <a:t>ВИУД </a:t>
            </a:r>
            <a:r>
              <a:rPr lang="ru-RU" sz="3000" i="1" dirty="0">
                <a:solidFill>
                  <a:srgbClr val="FF0066"/>
                </a:solidFill>
              </a:rPr>
              <a:t>может включать </a:t>
            </a:r>
            <a:r>
              <a:rPr lang="ru-RU" sz="3000" i="1" dirty="0" smtClean="0">
                <a:solidFill>
                  <a:srgbClr val="FF0066"/>
                </a:solidFill>
              </a:rPr>
              <a:t>ВИУД, </a:t>
            </a:r>
            <a:r>
              <a:rPr lang="ru-RU" sz="3000" i="1" dirty="0">
                <a:solidFill>
                  <a:srgbClr val="FF0066"/>
                </a:solidFill>
              </a:rPr>
              <a:t>относящуюся к инициатору, </a:t>
            </a:r>
            <a:r>
              <a:rPr lang="ru-RU" sz="3000" i="1" dirty="0" smtClean="0">
                <a:solidFill>
                  <a:srgbClr val="FF0066"/>
                </a:solidFill>
              </a:rPr>
              <a:t>ВИУД, </a:t>
            </a:r>
            <a:r>
              <a:rPr lang="ru-RU" sz="3000" i="1" dirty="0">
                <a:solidFill>
                  <a:srgbClr val="FF0066"/>
                </a:solidFill>
              </a:rPr>
              <a:t>относящуюся к целевому объекту, или контекстно-зависимую информацию</a:t>
            </a:r>
            <a:r>
              <a:rPr lang="ru-RU" sz="3000" dirty="0">
                <a:solidFill>
                  <a:srgbClr val="000099"/>
                </a:solidFill>
              </a:rPr>
              <a:t>. Аналогично, размещённая в целевом объекте </a:t>
            </a:r>
            <a:r>
              <a:rPr lang="ru-RU" sz="3000" dirty="0" smtClean="0">
                <a:solidFill>
                  <a:srgbClr val="000099"/>
                </a:solidFill>
              </a:rPr>
              <a:t>ВИУД </a:t>
            </a:r>
            <a:r>
              <a:rPr lang="ru-RU" sz="3000" dirty="0">
                <a:solidFill>
                  <a:srgbClr val="000099"/>
                </a:solidFill>
              </a:rPr>
              <a:t>может включать </a:t>
            </a:r>
            <a:r>
              <a:rPr lang="ru-RU" sz="3000" dirty="0" smtClean="0">
                <a:solidFill>
                  <a:srgbClr val="000099"/>
                </a:solidFill>
              </a:rPr>
              <a:t>ВИУД, </a:t>
            </a:r>
            <a:r>
              <a:rPr lang="ru-RU" sz="3000" dirty="0">
                <a:solidFill>
                  <a:srgbClr val="000099"/>
                </a:solidFill>
              </a:rPr>
              <a:t>относящуюся к целевому объекту, </a:t>
            </a:r>
            <a:r>
              <a:rPr lang="ru-RU" sz="3000" dirty="0" smtClean="0">
                <a:solidFill>
                  <a:srgbClr val="000099"/>
                </a:solidFill>
              </a:rPr>
              <a:t>ВИУД, </a:t>
            </a:r>
            <a:r>
              <a:rPr lang="ru-RU" sz="3000" dirty="0">
                <a:solidFill>
                  <a:srgbClr val="000099"/>
                </a:solidFill>
              </a:rPr>
              <a:t>относящуюся к инициатору (об одном или нескольких инициаторах), или контекстно-зависимую информацию.</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95350"/>
            <a:ext cx="8001000" cy="5334794"/>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i="1" dirty="0">
                <a:solidFill>
                  <a:srgbClr val="FF0066"/>
                </a:solidFill>
              </a:rPr>
              <a:t>В реальной процедуре </a:t>
            </a:r>
            <a:r>
              <a:rPr lang="ru-RU" i="1" dirty="0" smtClean="0">
                <a:solidFill>
                  <a:srgbClr val="FF0066"/>
                </a:solidFill>
              </a:rPr>
              <a:t>ВИУД </a:t>
            </a:r>
            <a:r>
              <a:rPr lang="ru-RU" i="1" dirty="0">
                <a:solidFill>
                  <a:srgbClr val="FF0066"/>
                </a:solidFill>
              </a:rPr>
              <a:t>должна быть жёстко «привязана» к элементу, причём так, чтобы </a:t>
            </a:r>
            <a:r>
              <a:rPr lang="ru-RU" i="1" dirty="0" smtClean="0">
                <a:solidFill>
                  <a:srgbClr val="FF0066"/>
                </a:solidFill>
              </a:rPr>
              <a:t>ФПРР-модуль</a:t>
            </a:r>
            <a:r>
              <a:rPr lang="ru-RU" i="1" dirty="0">
                <a:solidFill>
                  <a:srgbClr val="FF0066"/>
                </a:solidFill>
              </a:rPr>
              <a:t>, который использует </a:t>
            </a:r>
            <a:r>
              <a:rPr lang="ru-RU" i="1" dirty="0" smtClean="0">
                <a:solidFill>
                  <a:srgbClr val="FF0066"/>
                </a:solidFill>
              </a:rPr>
              <a:t>ВИПР, </a:t>
            </a:r>
            <a:r>
              <a:rPr lang="ru-RU" i="1" dirty="0">
                <a:solidFill>
                  <a:srgbClr val="FF0066"/>
                </a:solidFill>
              </a:rPr>
              <a:t>извлекаемую из «привязанной» </a:t>
            </a:r>
            <a:r>
              <a:rPr lang="ru-RU" i="1" dirty="0" smtClean="0">
                <a:solidFill>
                  <a:srgbClr val="FF0066"/>
                </a:solidFill>
              </a:rPr>
              <a:t>ВИУД, </a:t>
            </a:r>
            <a:r>
              <a:rPr lang="ru-RU" i="1" dirty="0">
                <a:solidFill>
                  <a:srgbClr val="FF0066"/>
                </a:solidFill>
              </a:rPr>
              <a:t>был уверен в этой информации</a:t>
            </a:r>
            <a:r>
              <a:rPr lang="ru-RU" dirty="0">
                <a:solidFill>
                  <a:srgbClr val="000099"/>
                </a:solidFill>
              </a:rPr>
              <a:t>. Таким образом, несмотря на то, что размещение </a:t>
            </a:r>
            <a:r>
              <a:rPr lang="ru-RU" dirty="0" smtClean="0">
                <a:solidFill>
                  <a:srgbClr val="000099"/>
                </a:solidFill>
              </a:rPr>
              <a:t>ВИУД </a:t>
            </a:r>
            <a:r>
              <a:rPr lang="ru-RU" dirty="0">
                <a:solidFill>
                  <a:srgbClr val="000099"/>
                </a:solidFill>
              </a:rPr>
              <a:t>в элементах является необходимым предварительным условием для формирования связанной с элементом </a:t>
            </a:r>
            <a:r>
              <a:rPr lang="ru-RU" dirty="0" smtClean="0">
                <a:solidFill>
                  <a:srgbClr val="000099"/>
                </a:solidFill>
              </a:rPr>
              <a:t>ВИУД, </a:t>
            </a:r>
            <a:r>
              <a:rPr lang="ru-RU" dirty="0">
                <a:solidFill>
                  <a:srgbClr val="000099"/>
                </a:solidFill>
              </a:rPr>
              <a:t>только </a:t>
            </a:r>
            <a:r>
              <a:rPr lang="ru-RU" dirty="0" smtClean="0">
                <a:solidFill>
                  <a:srgbClr val="000099"/>
                </a:solidFill>
              </a:rPr>
              <a:t>ВИУД, </a:t>
            </a:r>
            <a:r>
              <a:rPr lang="ru-RU" dirty="0">
                <a:solidFill>
                  <a:srgbClr val="000099"/>
                </a:solidFill>
              </a:rPr>
              <a:t>которая «привязана» к элементу является действительно необходимой в реальных системах.</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606550"/>
            <a:ext cx="8001000" cy="45132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700" i="1" dirty="0">
                <a:solidFill>
                  <a:srgbClr val="FF0066"/>
                </a:solidFill>
              </a:rPr>
              <a:t>Привязка </a:t>
            </a:r>
            <a:r>
              <a:rPr lang="ru-RU" sz="2700" i="1" dirty="0" smtClean="0">
                <a:solidFill>
                  <a:srgbClr val="FF0066"/>
                </a:solidFill>
              </a:rPr>
              <a:t>ВИУД </a:t>
            </a:r>
            <a:r>
              <a:rPr lang="ru-RU" sz="2700" i="1" dirty="0">
                <a:solidFill>
                  <a:srgbClr val="FF0066"/>
                </a:solidFill>
              </a:rPr>
              <a:t>к элементу (то есть к инициатору, целевому объекту или запросу доступа) порождает </a:t>
            </a:r>
            <a:r>
              <a:rPr lang="ru-RU" sz="2700" i="1" dirty="0">
                <a:solidFill>
                  <a:srgbClr val="CC0000"/>
                </a:solidFill>
              </a:rPr>
              <a:t>надёжную взаимозависимость</a:t>
            </a:r>
            <a:r>
              <a:rPr lang="ru-RU" sz="2700" i="1" dirty="0">
                <a:solidFill>
                  <a:srgbClr val="FF0066"/>
                </a:solidFill>
              </a:rPr>
              <a:t> между элементом и </a:t>
            </a:r>
            <a:r>
              <a:rPr lang="ru-RU" sz="2700" i="1" dirty="0" smtClean="0">
                <a:solidFill>
                  <a:srgbClr val="FF0066"/>
                </a:solidFill>
              </a:rPr>
              <a:t>ВИУД, </a:t>
            </a:r>
            <a:r>
              <a:rPr lang="ru-RU" sz="2700" i="1" dirty="0">
                <a:solidFill>
                  <a:srgbClr val="FF0066"/>
                </a:solidFill>
              </a:rPr>
              <a:t>размещённой в этом элементе</a:t>
            </a:r>
            <a:r>
              <a:rPr lang="ru-RU" sz="2700" dirty="0">
                <a:solidFill>
                  <a:srgbClr val="000099"/>
                </a:solidFill>
              </a:rPr>
              <a:t>. Для функции УД и других элементов привязка обеспечивает гарантии в том, что </a:t>
            </a:r>
            <a:r>
              <a:rPr lang="ru-RU" sz="2700" dirty="0" smtClean="0">
                <a:solidFill>
                  <a:srgbClr val="000099"/>
                </a:solidFill>
              </a:rPr>
              <a:t>ВИУД </a:t>
            </a:r>
            <a:r>
              <a:rPr lang="ru-RU" sz="2700" dirty="0">
                <a:solidFill>
                  <a:srgbClr val="000099"/>
                </a:solidFill>
              </a:rPr>
              <a:t>действительно предназначена для соответствующего элемента, и что не возможна </a:t>
            </a:r>
            <a:r>
              <a:rPr lang="ru-RU" sz="2700" dirty="0" smtClean="0">
                <a:solidFill>
                  <a:srgbClr val="000099"/>
                </a:solidFill>
              </a:rPr>
              <a:t>какая-либо модификация</a:t>
            </a:r>
            <a:r>
              <a:rPr lang="ru-RU" sz="2700" dirty="0">
                <a:solidFill>
                  <a:srgbClr val="000099"/>
                </a:solidFill>
              </a:rPr>
              <a:t>, так как привязка уже выполнена.</a:t>
            </a:r>
          </a:p>
        </p:txBody>
      </p:sp>
      <p:sp>
        <p:nvSpPr>
          <p:cNvPr id="320515" name="Rectangle 3"/>
          <p:cNvSpPr>
            <a:spLocks noChangeArrowheads="1"/>
          </p:cNvSpPr>
          <p:nvPr/>
        </p:nvSpPr>
        <p:spPr bwMode="auto">
          <a:xfrm>
            <a:off x="755650" y="785813"/>
            <a:ext cx="8388350" cy="692150"/>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1.2.2.4. Привязка </a:t>
            </a:r>
            <a:r>
              <a:rPr lang="ru-RU" sz="2600" b="1" i="1" dirty="0" smtClean="0">
                <a:solidFill>
                  <a:srgbClr val="FF0000"/>
                </a:solidFill>
                <a:latin typeface="+mj-lt"/>
              </a:rPr>
              <a:t>ВИУД </a:t>
            </a:r>
            <a:r>
              <a:rPr lang="ru-RU" sz="2600" b="1" i="1" dirty="0">
                <a:solidFill>
                  <a:srgbClr val="FF0000"/>
                </a:solidFill>
                <a:latin typeface="+mj-lt"/>
              </a:rPr>
              <a:t>к инициаторам</a:t>
            </a:r>
            <a:r>
              <a:rPr lang="ru-RU" sz="2600" b="1" i="1" dirty="0" smtClean="0">
                <a:solidFill>
                  <a:srgbClr val="FF0000"/>
                </a:solidFill>
                <a:latin typeface="+mj-lt"/>
              </a:rPr>
              <a:t>,</a:t>
            </a:r>
            <a:br>
              <a:rPr lang="ru-RU" sz="2600" b="1" i="1" dirty="0" smtClean="0">
                <a:solidFill>
                  <a:srgbClr val="FF0000"/>
                </a:solidFill>
                <a:latin typeface="+mj-lt"/>
              </a:rPr>
            </a:br>
            <a:r>
              <a:rPr lang="ru-RU" sz="2600" b="1" i="1" dirty="0" smtClean="0">
                <a:solidFill>
                  <a:srgbClr val="FF0000"/>
                </a:solidFill>
                <a:latin typeface="+mj-lt"/>
              </a:rPr>
              <a:t>целевым </a:t>
            </a:r>
            <a:r>
              <a:rPr lang="ru-RU" sz="2600" b="1" i="1" dirty="0">
                <a:solidFill>
                  <a:srgbClr val="FF0000"/>
                </a:solidFill>
                <a:latin typeface="+mj-lt"/>
              </a:rPr>
              <a:t>объектам и запросам доступа</a:t>
            </a:r>
            <a:endParaRPr lang="en-GB" sz="26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00" cy="5219378"/>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700"/>
              </a:lnSpc>
              <a:buClr>
                <a:srgbClr val="FF0066"/>
              </a:buClr>
              <a:buSzPct val="80000"/>
              <a:buFont typeface="Wingdings" pitchFamily="2" charset="2"/>
              <a:buNone/>
              <a:defRPr/>
            </a:pPr>
            <a:r>
              <a:rPr lang="ru-RU" sz="3200" i="1" dirty="0">
                <a:solidFill>
                  <a:srgbClr val="FF0066"/>
                </a:solidFill>
              </a:rPr>
              <a:t>Привязка обеспечивается за счёт применения службы обеспечения целостности</a:t>
            </a:r>
            <a:r>
              <a:rPr lang="ru-RU" sz="3200" dirty="0">
                <a:solidFill>
                  <a:srgbClr val="000099"/>
                </a:solidFill>
              </a:rPr>
              <a:t>. Возможно несколько способов привязки, включая те, которые зависят от местонахождения элемента и </a:t>
            </a:r>
            <a:r>
              <a:rPr lang="ru-RU" sz="3200" dirty="0" smtClean="0">
                <a:solidFill>
                  <a:srgbClr val="000099"/>
                </a:solidFill>
              </a:rPr>
              <a:t>ВИУД, </a:t>
            </a:r>
            <a:r>
              <a:rPr lang="ru-RU" sz="3200" dirty="0">
                <a:solidFill>
                  <a:srgbClr val="000099"/>
                </a:solidFill>
              </a:rPr>
              <a:t>в то время как другие способы зависят от некоторых криптографических процедур формирования </a:t>
            </a:r>
            <a:r>
              <a:rPr lang="ru-RU" sz="3200" i="1" dirty="0">
                <a:solidFill>
                  <a:srgbClr val="FF0066"/>
                </a:solidFill>
              </a:rPr>
              <a:t>ЭЦП</a:t>
            </a:r>
            <a:r>
              <a:rPr lang="ru-RU" sz="3200" dirty="0">
                <a:solidFill>
                  <a:srgbClr val="000099"/>
                </a:solidFill>
              </a:rPr>
              <a:t> или вычисления </a:t>
            </a:r>
            <a:r>
              <a:rPr lang="ru-RU" sz="3200" i="1" dirty="0" smtClean="0">
                <a:solidFill>
                  <a:srgbClr val="FF0066"/>
                </a:solidFill>
              </a:rPr>
              <a:t>КПС (</a:t>
            </a:r>
            <a:r>
              <a:rPr lang="en-US" sz="3200" i="1" dirty="0">
                <a:solidFill>
                  <a:srgbClr val="FF0066"/>
                </a:solidFill>
              </a:rPr>
              <a:t>seal</a:t>
            </a:r>
            <a:r>
              <a:rPr lang="ru-RU" sz="3200" i="1" dirty="0">
                <a:solidFill>
                  <a:srgbClr val="FF0066"/>
                </a:solidFill>
              </a:rPr>
              <a:t>)</a:t>
            </a:r>
            <a:r>
              <a:rPr lang="ru-RU" sz="3200" dirty="0">
                <a:solidFill>
                  <a:srgbClr val="000099"/>
                </a:solidFill>
              </a:rPr>
              <a:t>.</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928662" y="928670"/>
            <a:ext cx="7921625" cy="512960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5000"/>
              </a:lnSpc>
              <a:defRPr/>
            </a:pPr>
            <a:r>
              <a:rPr lang="ru-RU" sz="4400" dirty="0">
                <a:solidFill>
                  <a:srgbClr val="000099"/>
                </a:solidFill>
              </a:rPr>
              <a:t>Как и в других службах обеспечения безопасности, </a:t>
            </a:r>
            <a:r>
              <a:rPr lang="ru-RU" sz="4400" i="1" dirty="0">
                <a:solidFill>
                  <a:srgbClr val="FF0066"/>
                </a:solidFill>
              </a:rPr>
              <a:t>УД может осуществляться только в рамках контекста принятой </a:t>
            </a:r>
            <a:r>
              <a:rPr lang="ru-RU" sz="4400" i="1" dirty="0" smtClean="0">
                <a:solidFill>
                  <a:srgbClr val="FF0066"/>
                </a:solidFill>
              </a:rPr>
              <a:t>ПЛБ </a:t>
            </a:r>
            <a:r>
              <a:rPr lang="ru-RU" sz="4400" dirty="0">
                <a:solidFill>
                  <a:srgbClr val="000099"/>
                </a:solidFill>
              </a:rPr>
              <a:t>для соответствующей прикладной системы.</a:t>
            </a:r>
          </a:p>
        </p:txBody>
      </p:sp>
      <p:sp>
        <p:nvSpPr>
          <p:cNvPr id="228357"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00" cy="5360987"/>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800"/>
              </a:lnSpc>
              <a:buClr>
                <a:srgbClr val="FF0066"/>
              </a:buClr>
              <a:buSzPct val="80000"/>
              <a:buFont typeface="Wingdings" pitchFamily="2" charset="2"/>
              <a:buNone/>
              <a:defRPr/>
            </a:pPr>
            <a:r>
              <a:rPr lang="ru-RU" sz="3400" i="1" dirty="0">
                <a:solidFill>
                  <a:srgbClr val="FF0066"/>
                </a:solidFill>
              </a:rPr>
              <a:t>Целостность привязки</a:t>
            </a:r>
          </a:p>
          <a:p>
            <a:pPr>
              <a:lnSpc>
                <a:spcPts val="3800"/>
              </a:lnSpc>
              <a:buClr>
                <a:srgbClr val="FF0066"/>
              </a:buClr>
              <a:buSzPct val="80000"/>
              <a:buFont typeface="Wingdings" pitchFamily="2" charset="2"/>
              <a:buNone/>
              <a:defRPr/>
            </a:pPr>
            <a:r>
              <a:rPr lang="ru-RU" sz="3400" i="1" dirty="0" smtClean="0">
                <a:solidFill>
                  <a:srgbClr val="FF0066"/>
                </a:solidFill>
              </a:rPr>
              <a:t>ВИУД </a:t>
            </a:r>
            <a:r>
              <a:rPr lang="ru-RU" sz="3400" i="1" dirty="0">
                <a:solidFill>
                  <a:srgbClr val="FF0066"/>
                </a:solidFill>
              </a:rPr>
              <a:t>к элементам нуждается в собственной защите </a:t>
            </a:r>
            <a:r>
              <a:rPr lang="ru-RU" sz="3400" dirty="0">
                <a:solidFill>
                  <a:srgbClr val="000099"/>
                </a:solidFill>
              </a:rPr>
              <a:t>при её размещении в системах инициатора и целевого объекта (например, на основе доверия к функциям, реализуемым операционной системой, таким как защита файлов и разделение процессов), а также при обмене </a:t>
            </a:r>
            <a:r>
              <a:rPr lang="ru-RU" sz="3400" dirty="0" smtClean="0">
                <a:solidFill>
                  <a:srgbClr val="000099"/>
                </a:solidFill>
              </a:rPr>
              <a:t>ВИУД.</a:t>
            </a:r>
            <a:endParaRPr lang="ru-RU" sz="3400" dirty="0">
              <a:solidFill>
                <a:srgbClr val="000099"/>
              </a:solidFill>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00" cy="5219378"/>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700"/>
              </a:lnSpc>
              <a:buClr>
                <a:srgbClr val="FF0066"/>
              </a:buClr>
              <a:buSzPct val="80000"/>
              <a:buFont typeface="Wingdings" pitchFamily="2" charset="2"/>
              <a:buNone/>
              <a:defRPr/>
            </a:pPr>
            <a:r>
              <a:rPr lang="ru-RU" sz="3200" dirty="0">
                <a:solidFill>
                  <a:srgbClr val="000099"/>
                </a:solidFill>
              </a:rPr>
              <a:t>Так как может быть несколько структур размещаемой в элементах </a:t>
            </a:r>
            <a:r>
              <a:rPr lang="ru-RU" sz="3200" dirty="0" smtClean="0">
                <a:solidFill>
                  <a:srgbClr val="000099"/>
                </a:solidFill>
              </a:rPr>
              <a:t>ВИУД </a:t>
            </a:r>
            <a:r>
              <a:rPr lang="ru-RU" sz="3200" dirty="0">
                <a:solidFill>
                  <a:srgbClr val="000099"/>
                </a:solidFill>
              </a:rPr>
              <a:t>(и в рамках самих систем, и между системами), то </a:t>
            </a:r>
            <a:r>
              <a:rPr lang="ru-RU" sz="3200" i="1" dirty="0">
                <a:solidFill>
                  <a:srgbClr val="FF0066"/>
                </a:solidFill>
              </a:rPr>
              <a:t>для одной и той же </a:t>
            </a:r>
            <a:r>
              <a:rPr lang="ru-RU" sz="3200" i="1" dirty="0" smtClean="0">
                <a:solidFill>
                  <a:srgbClr val="FF0066"/>
                </a:solidFill>
              </a:rPr>
              <a:t>ВИУД </a:t>
            </a:r>
            <a:r>
              <a:rPr lang="ru-RU" sz="3200" i="1" dirty="0">
                <a:solidFill>
                  <a:srgbClr val="FF0066"/>
                </a:solidFill>
              </a:rPr>
              <a:t>могут использовать различные способы её привязки</a:t>
            </a:r>
            <a:r>
              <a:rPr lang="ru-RU" sz="3200" dirty="0">
                <a:solidFill>
                  <a:srgbClr val="000099"/>
                </a:solidFill>
              </a:rPr>
              <a:t>. Кроме того, в соответствие с некоторыми политиками обеспечения безопасности, может обеспечиваться </a:t>
            </a:r>
            <a:r>
              <a:rPr lang="ru-RU" sz="3200" i="1" dirty="0">
                <a:solidFill>
                  <a:srgbClr val="FF0066"/>
                </a:solidFill>
              </a:rPr>
              <a:t>конфиденциальность </a:t>
            </a:r>
            <a:r>
              <a:rPr lang="ru-RU" sz="3200" i="1" dirty="0" smtClean="0">
                <a:solidFill>
                  <a:srgbClr val="FF0066"/>
                </a:solidFill>
              </a:rPr>
              <a:t>ВИУД</a:t>
            </a:r>
            <a:r>
              <a:rPr lang="ru-RU" sz="3200" dirty="0" smtClean="0">
                <a:solidFill>
                  <a:srgbClr val="000099"/>
                </a:solidFill>
              </a:rPr>
              <a:t>.</a:t>
            </a:r>
            <a:endParaRPr lang="ru-RU" sz="3200" dirty="0">
              <a:solidFill>
                <a:srgbClr val="000099"/>
              </a:solidFill>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00" cy="5197641"/>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dirty="0">
                <a:solidFill>
                  <a:srgbClr val="000099"/>
                </a:solidFill>
              </a:rPr>
              <a:t>Так как в </a:t>
            </a:r>
            <a:r>
              <a:rPr lang="ru-RU" dirty="0" smtClean="0">
                <a:solidFill>
                  <a:srgbClr val="000099"/>
                </a:solidFill>
              </a:rPr>
              <a:t>ССБ появляются </a:t>
            </a:r>
            <a:r>
              <a:rPr lang="ru-RU" dirty="0">
                <a:solidFill>
                  <a:srgbClr val="000099"/>
                </a:solidFill>
              </a:rPr>
              <a:t>новые элементы, </a:t>
            </a:r>
            <a:r>
              <a:rPr lang="ru-RU" i="1" dirty="0">
                <a:solidFill>
                  <a:srgbClr val="FF0066"/>
                </a:solidFill>
              </a:rPr>
              <a:t>привязка </a:t>
            </a:r>
            <a:r>
              <a:rPr lang="ru-RU" i="1" dirty="0" smtClean="0">
                <a:solidFill>
                  <a:srgbClr val="FF0066"/>
                </a:solidFill>
              </a:rPr>
              <a:t>ВИУД </a:t>
            </a:r>
            <a:r>
              <a:rPr lang="ru-RU" i="1" dirty="0">
                <a:solidFill>
                  <a:srgbClr val="FF0066"/>
                </a:solidFill>
              </a:rPr>
              <a:t>к элементам является непрерывным процессом</a:t>
            </a:r>
            <a:r>
              <a:rPr lang="ru-RU" dirty="0">
                <a:solidFill>
                  <a:srgbClr val="000099"/>
                </a:solidFill>
              </a:rPr>
              <a:t>. </a:t>
            </a:r>
            <a:r>
              <a:rPr lang="ru-RU" dirty="0" smtClean="0">
                <a:solidFill>
                  <a:srgbClr val="000099"/>
                </a:solidFill>
              </a:rPr>
              <a:t>ЦБ, </a:t>
            </a:r>
            <a:r>
              <a:rPr lang="ru-RU" dirty="0">
                <a:solidFill>
                  <a:srgbClr val="000099"/>
                </a:solidFill>
              </a:rPr>
              <a:t>его посредники или другие полномочные объекты могут удалять или добавлять привязки </a:t>
            </a:r>
            <a:r>
              <a:rPr lang="ru-RU" dirty="0" smtClean="0">
                <a:solidFill>
                  <a:srgbClr val="000099"/>
                </a:solidFill>
              </a:rPr>
              <a:t>ВИУД </a:t>
            </a:r>
            <a:r>
              <a:rPr lang="ru-RU" dirty="0">
                <a:solidFill>
                  <a:srgbClr val="000099"/>
                </a:solidFill>
              </a:rPr>
              <a:t>по своему усмотрению, но в соответствие с действующей политикой обеспечения безопасности. </a:t>
            </a:r>
            <a:r>
              <a:rPr lang="ru-RU" dirty="0" smtClean="0">
                <a:solidFill>
                  <a:srgbClr val="000099"/>
                </a:solidFill>
              </a:rPr>
              <a:t>ЦБ </a:t>
            </a:r>
            <a:r>
              <a:rPr lang="ru-RU" dirty="0">
                <a:solidFill>
                  <a:srgbClr val="000099"/>
                </a:solidFill>
              </a:rPr>
              <a:t>может изменять привязку </a:t>
            </a:r>
            <a:r>
              <a:rPr lang="ru-RU" dirty="0" smtClean="0">
                <a:solidFill>
                  <a:srgbClr val="000099"/>
                </a:solidFill>
              </a:rPr>
              <a:t>ВИУД </a:t>
            </a:r>
            <a:r>
              <a:rPr lang="ru-RU" dirty="0">
                <a:solidFill>
                  <a:srgbClr val="000099"/>
                </a:solidFill>
              </a:rPr>
              <a:t>к элементу, как необходимое следствие изменения политики обеспечения безопасности или атрибутов.</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00" cy="5086457"/>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4000"/>
              </a:lnSpc>
              <a:defRPr/>
            </a:pPr>
            <a:r>
              <a:rPr lang="ru-RU" sz="3200" i="1" dirty="0">
                <a:solidFill>
                  <a:srgbClr val="FF0066"/>
                </a:solidFill>
              </a:rPr>
              <a:t>Привязанная </a:t>
            </a:r>
            <a:r>
              <a:rPr lang="ru-RU" sz="3200" i="1" dirty="0" smtClean="0">
                <a:solidFill>
                  <a:srgbClr val="FF0066"/>
                </a:solidFill>
              </a:rPr>
              <a:t>ВИУД </a:t>
            </a:r>
            <a:r>
              <a:rPr lang="ru-RU" sz="3200" i="1" dirty="0">
                <a:solidFill>
                  <a:srgbClr val="FF0066"/>
                </a:solidFill>
              </a:rPr>
              <a:t>может включать указатели времени её действия</a:t>
            </a:r>
            <a:r>
              <a:rPr lang="ru-RU" sz="3200" dirty="0">
                <a:solidFill>
                  <a:srgbClr val="000099"/>
                </a:solidFill>
              </a:rPr>
              <a:t>, что позволяет в целом минимизировать </a:t>
            </a:r>
            <a:r>
              <a:rPr lang="ru-RU" sz="3200" dirty="0" smtClean="0">
                <a:solidFill>
                  <a:srgbClr val="000099"/>
                </a:solidFill>
              </a:rPr>
              <a:t>ВИУД, </a:t>
            </a:r>
            <a:r>
              <a:rPr lang="ru-RU" sz="3200" dirty="0">
                <a:solidFill>
                  <a:srgbClr val="000099"/>
                </a:solidFill>
              </a:rPr>
              <a:t>которая в последствие может быть аннулирована.</a:t>
            </a:r>
          </a:p>
          <a:p>
            <a:pPr>
              <a:lnSpc>
                <a:spcPts val="4000"/>
              </a:lnSpc>
              <a:defRPr/>
            </a:pPr>
            <a:r>
              <a:rPr lang="ru-RU" sz="3200" dirty="0">
                <a:solidFill>
                  <a:srgbClr val="000099"/>
                </a:solidFill>
              </a:rPr>
              <a:t>Время, в которое осуществляется привязка </a:t>
            </a:r>
            <a:r>
              <a:rPr lang="ru-RU" sz="3200" dirty="0" smtClean="0">
                <a:solidFill>
                  <a:srgbClr val="000099"/>
                </a:solidFill>
              </a:rPr>
              <a:t>ВИУД к </a:t>
            </a:r>
            <a:r>
              <a:rPr lang="ru-RU" sz="3200" dirty="0">
                <a:solidFill>
                  <a:srgbClr val="000099"/>
                </a:solidFill>
              </a:rPr>
              <a:t>элементу, и объект, от которого зависит применение того или иного способа привязки, определяется типом элемента.</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071563"/>
            <a:ext cx="8001000" cy="4873129"/>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800"/>
              </a:lnSpc>
              <a:defRPr/>
            </a:pPr>
            <a:r>
              <a:rPr lang="ru-RU" sz="3200" i="1" dirty="0">
                <a:solidFill>
                  <a:srgbClr val="FF0066"/>
                </a:solidFill>
              </a:rPr>
              <a:t>Инициаторы будут получать привязанную к ним </a:t>
            </a:r>
            <a:r>
              <a:rPr lang="ru-RU" sz="3200" i="1" dirty="0" smtClean="0">
                <a:solidFill>
                  <a:srgbClr val="FF0066"/>
                </a:solidFill>
              </a:rPr>
              <a:t>ВИУД</a:t>
            </a:r>
            <a:r>
              <a:rPr lang="ru-RU" sz="3200" dirty="0" smtClean="0">
                <a:solidFill>
                  <a:srgbClr val="000099"/>
                </a:solidFill>
              </a:rPr>
              <a:t> </a:t>
            </a:r>
            <a:r>
              <a:rPr lang="ru-RU" sz="3200" dirty="0">
                <a:solidFill>
                  <a:srgbClr val="000099"/>
                </a:solidFill>
              </a:rPr>
              <a:t>от </a:t>
            </a:r>
            <a:r>
              <a:rPr lang="ru-RU" sz="3200" dirty="0" smtClean="0">
                <a:solidFill>
                  <a:srgbClr val="000099"/>
                </a:solidFill>
              </a:rPr>
              <a:t>ЦБ </a:t>
            </a:r>
            <a:r>
              <a:rPr lang="ru-RU" sz="3200" dirty="0">
                <a:solidFill>
                  <a:srgbClr val="000099"/>
                </a:solidFill>
              </a:rPr>
              <a:t>или его посредников только в то момент времени, когда сами инициаторы будут способны организовать доступ.</a:t>
            </a:r>
          </a:p>
          <a:p>
            <a:pPr>
              <a:lnSpc>
                <a:spcPts val="3800"/>
              </a:lnSpc>
              <a:defRPr/>
            </a:pPr>
            <a:r>
              <a:rPr lang="ru-RU" sz="3200" i="1" dirty="0">
                <a:solidFill>
                  <a:srgbClr val="FF0066"/>
                </a:solidFill>
              </a:rPr>
              <a:t>Все целевые объекты будут получать привязанную к ним </a:t>
            </a:r>
            <a:r>
              <a:rPr lang="ru-RU" sz="3200" i="1" dirty="0" smtClean="0">
                <a:solidFill>
                  <a:srgbClr val="FF0066"/>
                </a:solidFill>
              </a:rPr>
              <a:t>ВИУД </a:t>
            </a:r>
            <a:r>
              <a:rPr lang="ru-RU" sz="3200" dirty="0">
                <a:solidFill>
                  <a:srgbClr val="000099"/>
                </a:solidFill>
              </a:rPr>
              <a:t>от </a:t>
            </a:r>
            <a:r>
              <a:rPr lang="ru-RU" sz="3200" dirty="0" smtClean="0">
                <a:solidFill>
                  <a:srgbClr val="000099"/>
                </a:solidFill>
              </a:rPr>
              <a:t>ЦБ </a:t>
            </a:r>
            <a:r>
              <a:rPr lang="ru-RU" sz="3200" dirty="0">
                <a:solidFill>
                  <a:srgbClr val="000099"/>
                </a:solidFill>
              </a:rPr>
              <a:t>или его посредников только тогда, когда они сами будут доступны.</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071563"/>
            <a:ext cx="8001000" cy="5037341"/>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600"/>
              </a:lnSpc>
              <a:defRPr/>
            </a:pPr>
            <a:r>
              <a:rPr lang="ru-RU" i="1" dirty="0">
                <a:solidFill>
                  <a:srgbClr val="FF0066"/>
                </a:solidFill>
              </a:rPr>
              <a:t>Целевые объекты, которые были сформированы прикладным процессом от имени пользователя или другого прикладного процесса, получать свою привязанную к ним </a:t>
            </a:r>
            <a:r>
              <a:rPr lang="ru-RU" i="1" dirty="0" smtClean="0">
                <a:solidFill>
                  <a:srgbClr val="FF0066"/>
                </a:solidFill>
              </a:rPr>
              <a:t>ВИУД </a:t>
            </a:r>
            <a:r>
              <a:rPr lang="ru-RU" i="1" dirty="0">
                <a:solidFill>
                  <a:srgbClr val="FF0066"/>
                </a:solidFill>
              </a:rPr>
              <a:t>в процессе своего формирования или после него</a:t>
            </a:r>
            <a:r>
              <a:rPr lang="ru-RU" dirty="0">
                <a:solidFill>
                  <a:srgbClr val="000099"/>
                </a:solidFill>
              </a:rPr>
              <a:t>. </a:t>
            </a:r>
            <a:r>
              <a:rPr lang="ru-RU" dirty="0" smtClean="0">
                <a:solidFill>
                  <a:srgbClr val="000099"/>
                </a:solidFill>
              </a:rPr>
              <a:t>ВИУД, </a:t>
            </a:r>
            <a:r>
              <a:rPr lang="ru-RU" dirty="0">
                <a:solidFill>
                  <a:srgbClr val="000099"/>
                </a:solidFill>
              </a:rPr>
              <a:t>привязанная к таким целевым объектам, может быть ограничена вследствие определённых условий, содержащихся в </a:t>
            </a:r>
            <a:r>
              <a:rPr lang="ru-RU" dirty="0" smtClean="0">
                <a:solidFill>
                  <a:srgbClr val="000099"/>
                </a:solidFill>
              </a:rPr>
              <a:t>ВИУД, </a:t>
            </a:r>
            <a:r>
              <a:rPr lang="ru-RU" dirty="0">
                <a:solidFill>
                  <a:srgbClr val="000099"/>
                </a:solidFill>
              </a:rPr>
              <a:t>привязанной к пользователю или прикладному процессу.</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00" cy="5386090"/>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4100"/>
              </a:lnSpc>
              <a:defRPr/>
            </a:pPr>
            <a:r>
              <a:rPr lang="ru-RU" sz="3600" i="1" dirty="0">
                <a:solidFill>
                  <a:srgbClr val="FF0066"/>
                </a:solidFill>
              </a:rPr>
              <a:t>Пользователь или прикладной процесс осуществляют привязку </a:t>
            </a:r>
            <a:r>
              <a:rPr lang="ru-RU" sz="3600" i="1" dirty="0" smtClean="0">
                <a:solidFill>
                  <a:srgbClr val="FF0066"/>
                </a:solidFill>
              </a:rPr>
              <a:t>ВИУД </a:t>
            </a:r>
            <a:r>
              <a:rPr lang="ru-RU" sz="3600" i="1" dirty="0">
                <a:solidFill>
                  <a:srgbClr val="FF0066"/>
                </a:solidFill>
              </a:rPr>
              <a:t>к запросу доступа</a:t>
            </a:r>
            <a:r>
              <a:rPr lang="ru-RU" sz="3600" dirty="0">
                <a:solidFill>
                  <a:srgbClr val="000099"/>
                </a:solidFill>
              </a:rPr>
              <a:t>. Кроме того, </a:t>
            </a:r>
            <a:r>
              <a:rPr lang="ru-RU" sz="3600" dirty="0" smtClean="0">
                <a:solidFill>
                  <a:srgbClr val="000099"/>
                </a:solidFill>
              </a:rPr>
              <a:t>ВИУД, </a:t>
            </a:r>
            <a:r>
              <a:rPr lang="ru-RU" sz="3600" dirty="0">
                <a:solidFill>
                  <a:srgbClr val="000099"/>
                </a:solidFill>
              </a:rPr>
              <a:t>привязанная к запросу доступа, может быть ограничена вследствие определённых условий, содержащихся в </a:t>
            </a:r>
            <a:r>
              <a:rPr lang="ru-RU" sz="3600" dirty="0" smtClean="0">
                <a:solidFill>
                  <a:srgbClr val="000099"/>
                </a:solidFill>
              </a:rPr>
              <a:t>ВИУД, </a:t>
            </a:r>
            <a:r>
              <a:rPr lang="ru-RU" sz="3600" dirty="0">
                <a:solidFill>
                  <a:srgbClr val="000099"/>
                </a:solidFill>
              </a:rPr>
              <a:t>привязанной к пользователю или прикладному процессу.</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071563"/>
            <a:ext cx="8001000" cy="5129609"/>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4000"/>
              </a:lnSpc>
              <a:defRPr/>
            </a:pPr>
            <a:r>
              <a:rPr lang="ru-RU" sz="3400" i="1" dirty="0">
                <a:solidFill>
                  <a:srgbClr val="FF0066"/>
                </a:solidFill>
              </a:rPr>
              <a:t>Очень часто возникает ситуация, при которой запрос доступа влечёт за собой необходимость формирования нового целевого объекта </a:t>
            </a:r>
            <a:r>
              <a:rPr lang="ru-RU" sz="3400" dirty="0">
                <a:solidFill>
                  <a:srgbClr val="000099"/>
                </a:solidFill>
              </a:rPr>
              <a:t>(например, когда системы обмениваются файлами). Такая </a:t>
            </a:r>
            <a:r>
              <a:rPr lang="ru-RU" sz="3400" dirty="0" smtClean="0">
                <a:solidFill>
                  <a:srgbClr val="000099"/>
                </a:solidFill>
              </a:rPr>
              <a:t>ВИУД </a:t>
            </a:r>
            <a:r>
              <a:rPr lang="ru-RU" sz="3400" dirty="0">
                <a:solidFill>
                  <a:srgbClr val="000099"/>
                </a:solidFill>
              </a:rPr>
              <a:t>для целевого объекта может быть определена в (или извлечена из) </a:t>
            </a:r>
            <a:r>
              <a:rPr lang="ru-RU" sz="3400" dirty="0" smtClean="0">
                <a:solidFill>
                  <a:srgbClr val="000099"/>
                </a:solidFill>
              </a:rPr>
              <a:t>ВИУД, </a:t>
            </a:r>
            <a:r>
              <a:rPr lang="ru-RU" sz="3400" dirty="0">
                <a:solidFill>
                  <a:srgbClr val="000099"/>
                </a:solidFill>
              </a:rPr>
              <a:t>привязанной к запросу доступа.</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643063"/>
            <a:ext cx="8001000" cy="451405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500" dirty="0">
                <a:solidFill>
                  <a:srgbClr val="000099"/>
                </a:solidFill>
              </a:rPr>
              <a:t>Если допускает </a:t>
            </a:r>
            <a:r>
              <a:rPr lang="ru-RU" sz="2500" dirty="0" smtClean="0">
                <a:solidFill>
                  <a:srgbClr val="000099"/>
                </a:solidFill>
              </a:rPr>
              <a:t>ПЛУД </a:t>
            </a:r>
            <a:r>
              <a:rPr lang="ru-RU" sz="2500" dirty="0">
                <a:solidFill>
                  <a:srgbClr val="000099"/>
                </a:solidFill>
              </a:rPr>
              <a:t>и если разрешено использование способа привязки, то </a:t>
            </a:r>
            <a:r>
              <a:rPr lang="ru-RU" sz="2500" i="1" dirty="0">
                <a:solidFill>
                  <a:srgbClr val="FF0066"/>
                </a:solidFill>
              </a:rPr>
              <a:t>подмножество </a:t>
            </a:r>
            <a:r>
              <a:rPr lang="ru-RU" sz="2500" i="1" dirty="0" smtClean="0">
                <a:solidFill>
                  <a:srgbClr val="FF0066"/>
                </a:solidFill>
              </a:rPr>
              <a:t>ВИУД, </a:t>
            </a:r>
            <a:r>
              <a:rPr lang="ru-RU" sz="2500" i="1" dirty="0">
                <a:solidFill>
                  <a:srgbClr val="FF0066"/>
                </a:solidFill>
              </a:rPr>
              <a:t>привязанной к инициатору или целевому объекту, может быть отобрано инициатором или целевым объектом, для использования в </a:t>
            </a:r>
            <a:r>
              <a:rPr lang="ru-RU" sz="2500" i="1" dirty="0" smtClean="0">
                <a:solidFill>
                  <a:srgbClr val="FF0066"/>
                </a:solidFill>
              </a:rPr>
              <a:t>ФПРР-модуле </a:t>
            </a:r>
            <a:r>
              <a:rPr lang="ru-RU" sz="2500" i="1" dirty="0">
                <a:solidFill>
                  <a:srgbClr val="FF0066"/>
                </a:solidFill>
              </a:rPr>
              <a:t>с целью принятия соответствующих решений, касающихся УД</a:t>
            </a:r>
            <a:r>
              <a:rPr lang="ru-RU" sz="2500" dirty="0">
                <a:solidFill>
                  <a:srgbClr val="000099"/>
                </a:solidFill>
              </a:rPr>
              <a:t>. </a:t>
            </a:r>
            <a:r>
              <a:rPr lang="ru-RU" sz="2500" dirty="0" smtClean="0">
                <a:solidFill>
                  <a:srgbClr val="000099"/>
                </a:solidFill>
              </a:rPr>
              <a:t>ВИУД, </a:t>
            </a:r>
            <a:r>
              <a:rPr lang="ru-RU" sz="2500" dirty="0">
                <a:solidFill>
                  <a:srgbClr val="000099"/>
                </a:solidFill>
              </a:rPr>
              <a:t>привязанная к одному элементу, может быть временно привязана к другому элементу, например, когда один объект действует от имени другого объекта.</a:t>
            </a:r>
          </a:p>
        </p:txBody>
      </p:sp>
      <p:sp>
        <p:nvSpPr>
          <p:cNvPr id="320515" name="Rectangle 3"/>
          <p:cNvSpPr>
            <a:spLocks noChangeArrowheads="1"/>
          </p:cNvSpPr>
          <p:nvPr/>
        </p:nvSpPr>
        <p:spPr bwMode="auto">
          <a:xfrm>
            <a:off x="755650" y="785813"/>
            <a:ext cx="8388350" cy="692150"/>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1.2.2.5. Преобразование </a:t>
            </a:r>
            <a:r>
              <a:rPr lang="ru-RU" sz="2600" b="1" i="1" dirty="0" smtClean="0">
                <a:solidFill>
                  <a:srgbClr val="FF0000"/>
                </a:solidFill>
                <a:latin typeface="+mj-lt"/>
              </a:rPr>
              <a:t>ВИПР </a:t>
            </a:r>
            <a:r>
              <a:rPr lang="ru-RU" sz="2600" b="1" i="1" dirty="0">
                <a:solidFill>
                  <a:srgbClr val="FF0000"/>
                </a:solidFill>
                <a:latin typeface="+mj-lt"/>
              </a:rPr>
              <a:t>в</a:t>
            </a:r>
          </a:p>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форму, приемлемую для </a:t>
            </a:r>
            <a:r>
              <a:rPr lang="ru-RU" sz="2600" b="1" i="1" dirty="0" smtClean="0">
                <a:solidFill>
                  <a:srgbClr val="FF0000"/>
                </a:solidFill>
                <a:latin typeface="+mj-lt"/>
              </a:rPr>
              <a:t>ФПРР-модуля</a:t>
            </a:r>
            <a:endParaRPr lang="en-GB" sz="26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071563"/>
            <a:ext cx="8001000" cy="3200400"/>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defRPr/>
            </a:pPr>
            <a:r>
              <a:rPr lang="ru-RU" sz="2600" dirty="0">
                <a:solidFill>
                  <a:srgbClr val="000099"/>
                </a:solidFill>
              </a:rPr>
              <a:t>Различная </a:t>
            </a:r>
            <a:r>
              <a:rPr lang="ru-RU" sz="2600" dirty="0" smtClean="0">
                <a:solidFill>
                  <a:srgbClr val="000099"/>
                </a:solidFill>
              </a:rPr>
              <a:t>ВИПР </a:t>
            </a:r>
            <a:r>
              <a:rPr lang="ru-RU" sz="2600" dirty="0">
                <a:solidFill>
                  <a:srgbClr val="000099"/>
                </a:solidFill>
              </a:rPr>
              <a:t>(рис</a:t>
            </a:r>
            <a:r>
              <a:rPr lang="ru-RU" sz="2600" dirty="0" smtClean="0">
                <a:solidFill>
                  <a:srgbClr val="000099"/>
                </a:solidFill>
              </a:rPr>
              <a:t>. 4.2</a:t>
            </a:r>
            <a:r>
              <a:rPr lang="ru-RU" sz="2600" dirty="0">
                <a:solidFill>
                  <a:srgbClr val="000099"/>
                </a:solidFill>
              </a:rPr>
              <a:t>) должна быть адаптирована для своего использования </a:t>
            </a:r>
            <a:r>
              <a:rPr lang="ru-RU" sz="2600" dirty="0" smtClean="0">
                <a:solidFill>
                  <a:srgbClr val="000099"/>
                </a:solidFill>
              </a:rPr>
              <a:t>ФПРР-модулем </a:t>
            </a:r>
            <a:r>
              <a:rPr lang="ru-RU" sz="2600" dirty="0">
                <a:solidFill>
                  <a:srgbClr val="000099"/>
                </a:solidFill>
              </a:rPr>
              <a:t>с целью выполнения последним своих функций.</a:t>
            </a:r>
          </a:p>
          <a:p>
            <a:pPr>
              <a:defRPr/>
            </a:pPr>
            <a:r>
              <a:rPr lang="ru-RU" sz="2600" i="1" dirty="0">
                <a:solidFill>
                  <a:srgbClr val="FF0066"/>
                </a:solidFill>
              </a:rPr>
              <a:t>Существуют три варианта получения </a:t>
            </a:r>
            <a:r>
              <a:rPr lang="ru-RU" sz="2600" i="1" dirty="0" smtClean="0">
                <a:solidFill>
                  <a:srgbClr val="FF0066"/>
                </a:solidFill>
              </a:rPr>
              <a:t>ВИПР</a:t>
            </a:r>
            <a:r>
              <a:rPr lang="ru-RU" sz="2600" dirty="0" smtClean="0">
                <a:solidFill>
                  <a:srgbClr val="000099"/>
                </a:solidFill>
              </a:rPr>
              <a:t>, </a:t>
            </a:r>
            <a:r>
              <a:rPr lang="ru-RU" sz="2600" dirty="0">
                <a:solidFill>
                  <a:srgbClr val="000099"/>
                </a:solidFill>
              </a:rPr>
              <a:t>необходимой для принятия решения относительно инициатора, целевого объекта или запроса доступа:</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4" name="Text Box 3"/>
          <p:cNvSpPr txBox="1">
            <a:spLocks noChangeArrowheads="1"/>
          </p:cNvSpPr>
          <p:nvPr/>
        </p:nvSpPr>
        <p:spPr bwMode="auto">
          <a:xfrm>
            <a:off x="927100" y="4406900"/>
            <a:ext cx="7921625" cy="150650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57200" indent="-457200" algn="l">
              <a:lnSpc>
                <a:spcPts val="3000"/>
              </a:lnSpc>
              <a:spcBef>
                <a:spcPts val="0"/>
              </a:spcBef>
              <a:buClr>
                <a:srgbClr val="FF0066"/>
              </a:buClr>
              <a:buSzPct val="80000"/>
              <a:buFont typeface="+mj-lt"/>
              <a:buAutoNum type="alphaLcParenR"/>
              <a:defRPr/>
            </a:pPr>
            <a:r>
              <a:rPr lang="ru-RU" sz="2400" dirty="0" smtClean="0">
                <a:solidFill>
                  <a:srgbClr val="000099"/>
                </a:solidFill>
              </a:rPr>
              <a:t>ВИПР </a:t>
            </a:r>
            <a:r>
              <a:rPr lang="ru-RU" sz="2400" dirty="0">
                <a:solidFill>
                  <a:srgbClr val="000099"/>
                </a:solidFill>
              </a:rPr>
              <a:t>может быть предварительно размещена в одном или нескольких компонентах </a:t>
            </a:r>
            <a:r>
              <a:rPr lang="ru-RU" sz="2400" dirty="0" smtClean="0">
                <a:solidFill>
                  <a:srgbClr val="000099"/>
                </a:solidFill>
              </a:rPr>
              <a:t>ФПРР-модуля </a:t>
            </a:r>
            <a:r>
              <a:rPr lang="ru-RU" sz="2400" dirty="0">
                <a:solidFill>
                  <a:srgbClr val="000099"/>
                </a:solidFill>
              </a:rPr>
              <a:t>после размещения </a:t>
            </a:r>
            <a:r>
              <a:rPr lang="ru-RU" sz="2400" dirty="0" smtClean="0">
                <a:solidFill>
                  <a:srgbClr val="000099"/>
                </a:solidFill>
              </a:rPr>
              <a:t>ВИУД </a:t>
            </a:r>
            <a:r>
              <a:rPr lang="ru-RU" sz="2400" dirty="0">
                <a:solidFill>
                  <a:srgbClr val="000099"/>
                </a:solidFill>
              </a:rPr>
              <a:t>(содержащихся в ней значений параметров);</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71550" y="1862138"/>
            <a:ext cx="7921625" cy="4089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defRPr/>
            </a:pPr>
            <a:r>
              <a:rPr lang="ru-RU" sz="3200" i="1" dirty="0">
                <a:solidFill>
                  <a:srgbClr val="FF0066"/>
                </a:solidFill>
              </a:rPr>
              <a:t>Основная цель УД</a:t>
            </a:r>
            <a:r>
              <a:rPr lang="ru-RU" sz="3200" dirty="0">
                <a:solidFill>
                  <a:srgbClr val="000099"/>
                </a:solidFill>
              </a:rPr>
              <a:t> заключается в парировании угроз, связанных с несанкционированными операциями (действиями), которые затрагивают функционирование компьютеров или систем связи. Такие </a:t>
            </a:r>
            <a:r>
              <a:rPr lang="ru-RU" sz="3200" i="1" dirty="0">
                <a:solidFill>
                  <a:srgbClr val="FF0066"/>
                </a:solidFill>
              </a:rPr>
              <a:t>угрозы</a:t>
            </a:r>
            <a:r>
              <a:rPr lang="ru-RU" sz="3200" dirty="0">
                <a:solidFill>
                  <a:srgbClr val="000099"/>
                </a:solidFill>
              </a:rPr>
              <a:t>, как правило, группируются в следующие классы:</a:t>
            </a:r>
          </a:p>
        </p:txBody>
      </p:sp>
      <p:sp>
        <p:nvSpPr>
          <p:cNvPr id="86020" name="Rectangle 4"/>
          <p:cNvSpPr>
            <a:spLocks noChangeArrowheads="1"/>
          </p:cNvSpPr>
          <p:nvPr/>
        </p:nvSpPr>
        <p:spPr bwMode="auto">
          <a:xfrm>
            <a:off x="755650" y="679450"/>
            <a:ext cx="8388350" cy="98742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en-US" sz="3200" b="1" i="1" dirty="0">
                <a:solidFill>
                  <a:srgbClr val="FF3300"/>
                </a:solidFill>
                <a:latin typeface="Arial" charset="0"/>
              </a:rPr>
              <a:t>I. </a:t>
            </a:r>
            <a:r>
              <a:rPr lang="ru-RU" sz="3200" b="1" i="1" dirty="0">
                <a:solidFill>
                  <a:srgbClr val="FF3300"/>
                </a:solidFill>
                <a:latin typeface="Arial" charset="0"/>
              </a:rPr>
              <a:t>Введение</a:t>
            </a:r>
          </a:p>
          <a:p>
            <a:pPr>
              <a:lnSpc>
                <a:spcPct val="120000"/>
              </a:lnSpc>
              <a:buClr>
                <a:srgbClr val="FFFF00"/>
              </a:buClr>
              <a:buSzPct val="80000"/>
              <a:buFont typeface="Wingdings" pitchFamily="2" charset="2"/>
              <a:buNone/>
              <a:defRPr/>
            </a:pPr>
            <a:r>
              <a:rPr lang="ru-RU" sz="3000" b="1" i="1" dirty="0">
                <a:solidFill>
                  <a:srgbClr val="FF3300"/>
                </a:solidFill>
                <a:latin typeface="Arial" charset="0"/>
              </a:rPr>
              <a:t>1.1. Цель управления доступом</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4" name="Text Box 3"/>
          <p:cNvSpPr txBox="1">
            <a:spLocks noChangeArrowheads="1"/>
          </p:cNvSpPr>
          <p:nvPr/>
        </p:nvSpPr>
        <p:spPr bwMode="auto">
          <a:xfrm>
            <a:off x="928688" y="1071563"/>
            <a:ext cx="8001000"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57200" indent="-457200" algn="l">
              <a:lnSpc>
                <a:spcPts val="2600"/>
              </a:lnSpc>
              <a:spcBef>
                <a:spcPts val="600"/>
              </a:spcBef>
              <a:buClr>
                <a:srgbClr val="FF0066"/>
              </a:buClr>
              <a:buSzPct val="80000"/>
              <a:buFont typeface="+mj-lt"/>
              <a:buAutoNum type="alphaLcParenR" startAt="2"/>
              <a:defRPr/>
            </a:pPr>
            <a:r>
              <a:rPr lang="ru-RU" sz="2400" dirty="0" smtClean="0">
                <a:solidFill>
                  <a:srgbClr val="000099"/>
                </a:solidFill>
              </a:rPr>
              <a:t>ВИПР </a:t>
            </a:r>
            <a:r>
              <a:rPr lang="ru-RU" sz="2400" dirty="0">
                <a:solidFill>
                  <a:srgbClr val="000099"/>
                </a:solidFill>
              </a:rPr>
              <a:t>может быть извлечена из привязанной </a:t>
            </a:r>
            <a:r>
              <a:rPr lang="ru-RU" sz="2400" dirty="0" smtClean="0">
                <a:solidFill>
                  <a:srgbClr val="000099"/>
                </a:solidFill>
              </a:rPr>
              <a:t>ВИУД, </a:t>
            </a:r>
            <a:r>
              <a:rPr lang="ru-RU" sz="2400" dirty="0">
                <a:solidFill>
                  <a:srgbClr val="000099"/>
                </a:solidFill>
              </a:rPr>
              <a:t>которая была доставлена для компонентов </a:t>
            </a:r>
            <a:r>
              <a:rPr lang="ru-RU" sz="2400" dirty="0" smtClean="0">
                <a:solidFill>
                  <a:srgbClr val="000099"/>
                </a:solidFill>
              </a:rPr>
              <a:t>ФПРР-модуля </a:t>
            </a:r>
            <a:r>
              <a:rPr lang="ru-RU" sz="2400" dirty="0">
                <a:solidFill>
                  <a:srgbClr val="000099"/>
                </a:solidFill>
              </a:rPr>
              <a:t>в течение процедуры УД (возможно при попытке установления доступа);</a:t>
            </a:r>
          </a:p>
          <a:p>
            <a:pPr marL="457200" indent="-457200" algn="l">
              <a:lnSpc>
                <a:spcPts val="2600"/>
              </a:lnSpc>
              <a:spcBef>
                <a:spcPts val="600"/>
              </a:spcBef>
              <a:buClr>
                <a:srgbClr val="FF0066"/>
              </a:buClr>
              <a:buSzPct val="80000"/>
              <a:buFont typeface="+mj-lt"/>
              <a:buAutoNum type="alphaLcParenR" startAt="2"/>
              <a:defRPr/>
            </a:pPr>
            <a:r>
              <a:rPr lang="ru-RU" sz="2400" dirty="0" smtClean="0">
                <a:solidFill>
                  <a:srgbClr val="000099"/>
                </a:solidFill>
              </a:rPr>
              <a:t>ВИПР </a:t>
            </a:r>
            <a:r>
              <a:rPr lang="ru-RU" sz="2400" dirty="0">
                <a:solidFill>
                  <a:srgbClr val="000099"/>
                </a:solidFill>
              </a:rPr>
              <a:t>может быть извлечена из привязанной </a:t>
            </a:r>
            <a:r>
              <a:rPr lang="ru-RU" sz="2400" dirty="0" smtClean="0">
                <a:solidFill>
                  <a:srgbClr val="000099"/>
                </a:solidFill>
              </a:rPr>
              <a:t>ВИУД, </a:t>
            </a:r>
            <a:r>
              <a:rPr lang="ru-RU" sz="2400" dirty="0">
                <a:solidFill>
                  <a:srgbClr val="000099"/>
                </a:solidFill>
              </a:rPr>
              <a:t>которая получена из других источников (например, уполномоченный службы каталогов). Инициатор или целевой объект получают необходимую с соответствующей привязкой </a:t>
            </a:r>
            <a:r>
              <a:rPr lang="ru-RU" sz="2400" dirty="0" smtClean="0">
                <a:solidFill>
                  <a:srgbClr val="000099"/>
                </a:solidFill>
              </a:rPr>
              <a:t>ВИУД </a:t>
            </a:r>
            <a:r>
              <a:rPr lang="ru-RU" sz="2400" dirty="0">
                <a:solidFill>
                  <a:srgbClr val="000099"/>
                </a:solidFill>
              </a:rPr>
              <a:t>(которая для </a:t>
            </a:r>
            <a:r>
              <a:rPr lang="ru-RU" sz="2400" dirty="0" smtClean="0">
                <a:solidFill>
                  <a:srgbClr val="000099"/>
                </a:solidFill>
              </a:rPr>
              <a:t>ФПРР-модуля </a:t>
            </a:r>
            <a:r>
              <a:rPr lang="ru-RU" sz="2400" dirty="0">
                <a:solidFill>
                  <a:srgbClr val="000099"/>
                </a:solidFill>
              </a:rPr>
              <a:t>неотличима от </a:t>
            </a:r>
            <a:r>
              <a:rPr lang="en-US" sz="2400" i="1" dirty="0">
                <a:solidFill>
                  <a:srgbClr val="FF0066"/>
                </a:solidFill>
              </a:rPr>
              <a:t>b</a:t>
            </a:r>
            <a:r>
              <a:rPr lang="ru-RU" sz="2400" i="1" dirty="0">
                <a:solidFill>
                  <a:srgbClr val="FF0066"/>
                </a:solidFill>
              </a:rPr>
              <a:t>)</a:t>
            </a:r>
            <a:r>
              <a:rPr lang="ru-RU" sz="2400" dirty="0">
                <a:solidFill>
                  <a:srgbClr val="000099"/>
                </a:solidFill>
              </a:rPr>
              <a:t>), и </a:t>
            </a:r>
            <a:r>
              <a:rPr lang="ru-RU" sz="2400" dirty="0" smtClean="0">
                <a:solidFill>
                  <a:srgbClr val="000099"/>
                </a:solidFill>
              </a:rPr>
              <a:t>ФПРР-модуль </a:t>
            </a:r>
            <a:r>
              <a:rPr lang="ru-RU" sz="2400" dirty="0">
                <a:solidFill>
                  <a:srgbClr val="000099"/>
                </a:solidFill>
              </a:rPr>
              <a:t>получает необходимую с соответствующей привязкой </a:t>
            </a:r>
            <a:r>
              <a:rPr lang="ru-RU" sz="2400" dirty="0" smtClean="0">
                <a:solidFill>
                  <a:srgbClr val="000099"/>
                </a:solidFill>
              </a:rPr>
              <a:t>ВИУД </a:t>
            </a:r>
            <a:r>
              <a:rPr lang="ru-RU" sz="2400" dirty="0">
                <a:solidFill>
                  <a:srgbClr val="000099"/>
                </a:solidFill>
              </a:rPr>
              <a:t>(которая для инициатора или целевого объекта неотличима от </a:t>
            </a:r>
            <a:r>
              <a:rPr lang="en-US" sz="2400" i="1" dirty="0">
                <a:solidFill>
                  <a:srgbClr val="FF0066"/>
                </a:solidFill>
              </a:rPr>
              <a:t>a</a:t>
            </a:r>
            <a:r>
              <a:rPr lang="ru-RU" sz="2400" i="1" dirty="0">
                <a:solidFill>
                  <a:srgbClr val="FF0066"/>
                </a:solidFill>
              </a:rPr>
              <a:t>)</a:t>
            </a:r>
            <a:r>
              <a:rPr lang="ru-RU" sz="2400" dirty="0">
                <a:solidFill>
                  <a:srgbClr val="000099"/>
                </a:solidFill>
              </a:rPr>
              <a:t>);</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00" cy="5219378"/>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3700"/>
              </a:lnSpc>
              <a:defRPr/>
            </a:pPr>
            <a:r>
              <a:rPr lang="ru-RU" sz="3400" i="1" dirty="0">
                <a:solidFill>
                  <a:srgbClr val="FF0066"/>
                </a:solidFill>
              </a:rPr>
              <a:t>Средства, с помощью которых </a:t>
            </a:r>
            <a:r>
              <a:rPr lang="ru-RU" sz="3400" i="1" dirty="0" smtClean="0">
                <a:solidFill>
                  <a:srgbClr val="FF0066"/>
                </a:solidFill>
              </a:rPr>
              <a:t>ФПРР-модуль </a:t>
            </a:r>
            <a:r>
              <a:rPr lang="ru-RU" sz="3400" i="1" dirty="0">
                <a:solidFill>
                  <a:srgbClr val="FF0066"/>
                </a:solidFill>
              </a:rPr>
              <a:t>получает </a:t>
            </a:r>
            <a:r>
              <a:rPr lang="ru-RU" sz="3400" i="1" dirty="0" smtClean="0">
                <a:solidFill>
                  <a:srgbClr val="FF0066"/>
                </a:solidFill>
              </a:rPr>
              <a:t>ВИУД </a:t>
            </a:r>
            <a:r>
              <a:rPr lang="ru-RU" sz="3400" i="1" dirty="0">
                <a:solidFill>
                  <a:srgbClr val="FF0066"/>
                </a:solidFill>
              </a:rPr>
              <a:t>с соответствующей привязкой, а также доставляет соответствующую </a:t>
            </a:r>
            <a:r>
              <a:rPr lang="ru-RU" sz="3400" i="1" dirty="0" smtClean="0">
                <a:solidFill>
                  <a:srgbClr val="FF0066"/>
                </a:solidFill>
              </a:rPr>
              <a:t>ВИПР, </a:t>
            </a:r>
            <a:r>
              <a:rPr lang="ru-RU" sz="3400" i="1" dirty="0">
                <a:solidFill>
                  <a:srgbClr val="FF0066"/>
                </a:solidFill>
              </a:rPr>
              <a:t>не определены</a:t>
            </a:r>
            <a:r>
              <a:rPr lang="ru-RU" sz="3400" dirty="0">
                <a:solidFill>
                  <a:srgbClr val="000099"/>
                </a:solidFill>
              </a:rPr>
              <a:t>. </a:t>
            </a:r>
            <a:r>
              <a:rPr lang="ru-RU" sz="3400" dirty="0" smtClean="0">
                <a:solidFill>
                  <a:srgbClr val="000099"/>
                </a:solidFill>
              </a:rPr>
              <a:t>ВИУД </a:t>
            </a:r>
            <a:r>
              <a:rPr lang="ru-RU" sz="3400" dirty="0">
                <a:solidFill>
                  <a:srgbClr val="000099"/>
                </a:solidFill>
              </a:rPr>
              <a:t>с соответствующей привязкой к инициатору или целевому объекту не обязательно доставляется инициатором или целевым объектом, соответственно.</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071563"/>
            <a:ext cx="8001000" cy="4803238"/>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lnSpc>
                <a:spcPts val="4200"/>
              </a:lnSpc>
              <a:defRPr/>
            </a:pPr>
            <a:r>
              <a:rPr lang="ru-RU" sz="3400" dirty="0" smtClean="0">
                <a:solidFill>
                  <a:srgbClr val="000099"/>
                </a:solidFill>
              </a:rPr>
              <a:t>ВИУД </a:t>
            </a:r>
            <a:r>
              <a:rPr lang="ru-RU" sz="3400" dirty="0">
                <a:solidFill>
                  <a:srgbClr val="000099"/>
                </a:solidFill>
              </a:rPr>
              <a:t>с соответствующей привязкой к запросу доступа не обязательно доставляется в составе запроса доступа. </a:t>
            </a:r>
            <a:r>
              <a:rPr lang="ru-RU" sz="3400" i="1" dirty="0" smtClean="0">
                <a:solidFill>
                  <a:srgbClr val="FF0066"/>
                </a:solidFill>
              </a:rPr>
              <a:t>ФПРР-модуль</a:t>
            </a:r>
            <a:r>
              <a:rPr lang="ru-RU" sz="3400" dirty="0" smtClean="0">
                <a:solidFill>
                  <a:srgbClr val="000099"/>
                </a:solidFill>
              </a:rPr>
              <a:t> </a:t>
            </a:r>
            <a:r>
              <a:rPr lang="ru-RU" sz="3400" dirty="0">
                <a:solidFill>
                  <a:srgbClr val="000099"/>
                </a:solidFill>
              </a:rPr>
              <a:t>должен быть способен недвусмысленно определить, что </a:t>
            </a:r>
            <a:r>
              <a:rPr lang="ru-RU" sz="3400" dirty="0" smtClean="0">
                <a:solidFill>
                  <a:srgbClr val="000099"/>
                </a:solidFill>
              </a:rPr>
              <a:t>ВИПР </a:t>
            </a:r>
            <a:r>
              <a:rPr lang="ru-RU" sz="3400" dirty="0">
                <a:solidFill>
                  <a:srgbClr val="000099"/>
                </a:solidFill>
              </a:rPr>
              <a:t>была извлечена соответствующим </a:t>
            </a:r>
            <a:r>
              <a:rPr lang="ru-RU" sz="3400" dirty="0" smtClean="0">
                <a:solidFill>
                  <a:srgbClr val="000099"/>
                </a:solidFill>
              </a:rPr>
              <a:t>ЦБ </a:t>
            </a:r>
            <a:r>
              <a:rPr lang="ru-RU" sz="3400" dirty="0">
                <a:solidFill>
                  <a:srgbClr val="000099"/>
                </a:solidFill>
              </a:rPr>
              <a:t>из </a:t>
            </a:r>
            <a:r>
              <a:rPr lang="ru-RU" sz="3400" dirty="0" smtClean="0">
                <a:solidFill>
                  <a:srgbClr val="000099"/>
                </a:solidFill>
              </a:rPr>
              <a:t>ВИУД, </a:t>
            </a:r>
            <a:r>
              <a:rPr lang="ru-RU" sz="3400" dirty="0">
                <a:solidFill>
                  <a:srgbClr val="000099"/>
                </a:solidFill>
              </a:rPr>
              <a:t>привязанной к элементам.</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95400"/>
            <a:ext cx="8001000" cy="50013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600" i="1" dirty="0" smtClean="0">
                <a:solidFill>
                  <a:srgbClr val="FF0066"/>
                </a:solidFill>
              </a:rPr>
              <a:t>ЦБ </a:t>
            </a:r>
            <a:r>
              <a:rPr lang="ru-RU" sz="2600" i="1" dirty="0">
                <a:solidFill>
                  <a:srgbClr val="FF0066"/>
                </a:solidFill>
              </a:rPr>
              <a:t>может изменять (модифицировать) </a:t>
            </a:r>
            <a:r>
              <a:rPr lang="ru-RU" sz="2600" i="1" dirty="0" smtClean="0">
                <a:solidFill>
                  <a:srgbClr val="FF0066"/>
                </a:solidFill>
              </a:rPr>
              <a:t>ВИУД</a:t>
            </a:r>
            <a:r>
              <a:rPr lang="ru-RU" sz="2600" dirty="0" smtClean="0">
                <a:solidFill>
                  <a:srgbClr val="000099"/>
                </a:solidFill>
              </a:rPr>
              <a:t>, </a:t>
            </a:r>
            <a:r>
              <a:rPr lang="ru-RU" sz="2600" dirty="0">
                <a:solidFill>
                  <a:srgbClr val="000099"/>
                </a:solidFill>
              </a:rPr>
              <a:t>размещённую в элементах и привязанную к ним, если это необходимо при изменении атрибутов безопасности. </a:t>
            </a:r>
            <a:r>
              <a:rPr lang="ru-RU" sz="2600" dirty="0" smtClean="0">
                <a:solidFill>
                  <a:srgbClr val="000099"/>
                </a:solidFill>
              </a:rPr>
              <a:t>ВИУД </a:t>
            </a:r>
            <a:r>
              <a:rPr lang="ru-RU" sz="2600" dirty="0">
                <a:solidFill>
                  <a:srgbClr val="000099"/>
                </a:solidFill>
              </a:rPr>
              <a:t>может быть изменена в любой момент времени, после её размещения в элементах. Если такая модификация уменьшает число возможных вариантов доступа к целевому объекту, которые дозволены инициатору, то такое изменение может потребовать </a:t>
            </a:r>
            <a:r>
              <a:rPr lang="ru-RU" sz="2600" i="1" dirty="0">
                <a:solidFill>
                  <a:srgbClr val="FF0066"/>
                </a:solidFill>
              </a:rPr>
              <a:t>аннулирования </a:t>
            </a:r>
            <a:r>
              <a:rPr lang="ru-RU" sz="2600" i="1" dirty="0" smtClean="0">
                <a:solidFill>
                  <a:srgbClr val="FF0066"/>
                </a:solidFill>
              </a:rPr>
              <a:t>ВИУД </a:t>
            </a:r>
            <a:r>
              <a:rPr lang="ru-RU" sz="2600" i="1" dirty="0">
                <a:solidFill>
                  <a:srgbClr val="FF0066"/>
                </a:solidFill>
              </a:rPr>
              <a:t>и </a:t>
            </a:r>
            <a:r>
              <a:rPr lang="ru-RU" sz="2600" i="1" dirty="0" smtClean="0">
                <a:solidFill>
                  <a:srgbClr val="FF0066"/>
                </a:solidFill>
              </a:rPr>
              <a:t>ВИПР</a:t>
            </a:r>
            <a:r>
              <a:rPr lang="ru-RU" sz="2600" dirty="0" smtClean="0">
                <a:solidFill>
                  <a:srgbClr val="000099"/>
                </a:solidFill>
              </a:rPr>
              <a:t>, </a:t>
            </a:r>
            <a:r>
              <a:rPr lang="ru-RU" sz="2600" dirty="0">
                <a:solidFill>
                  <a:srgbClr val="000099"/>
                </a:solidFill>
              </a:rPr>
              <a:t>извлечённой из </a:t>
            </a:r>
            <a:r>
              <a:rPr lang="ru-RU" sz="2600" dirty="0" smtClean="0">
                <a:solidFill>
                  <a:srgbClr val="000099"/>
                </a:solidFill>
              </a:rPr>
              <a:t>ВИУД, </a:t>
            </a:r>
            <a:r>
              <a:rPr lang="ru-RU" sz="2600" dirty="0">
                <a:solidFill>
                  <a:srgbClr val="000099"/>
                </a:solidFill>
              </a:rPr>
              <a:t>которая могла быть сохранена </a:t>
            </a:r>
            <a:r>
              <a:rPr lang="ru-RU" sz="2600" dirty="0" smtClean="0">
                <a:solidFill>
                  <a:srgbClr val="000099"/>
                </a:solidFill>
              </a:rPr>
              <a:t>ФПРР </a:t>
            </a:r>
            <a:r>
              <a:rPr lang="ru-RU" sz="2600" dirty="0">
                <a:solidFill>
                  <a:srgbClr val="000099"/>
                </a:solidFill>
              </a:rPr>
              <a:t>в </a:t>
            </a:r>
            <a:r>
              <a:rPr lang="ru-RU" sz="2600" dirty="0" smtClean="0">
                <a:solidFill>
                  <a:srgbClr val="000099"/>
                </a:solidFill>
              </a:rPr>
              <a:t>ФПРР-модуле</a:t>
            </a:r>
            <a:r>
              <a:rPr lang="ru-RU" sz="2600" dirty="0">
                <a:solidFill>
                  <a:srgbClr val="000099"/>
                </a:solidFill>
              </a:rPr>
              <a:t>.</a:t>
            </a:r>
          </a:p>
        </p:txBody>
      </p:sp>
      <p:sp>
        <p:nvSpPr>
          <p:cNvPr id="320515" name="Rectangle 3"/>
          <p:cNvSpPr>
            <a:spLocks noChangeArrowheads="1"/>
          </p:cNvSpPr>
          <p:nvPr/>
        </p:nvSpPr>
        <p:spPr bwMode="auto">
          <a:xfrm>
            <a:off x="755650" y="785813"/>
            <a:ext cx="8388350" cy="346075"/>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1.2.2.6. Изменение </a:t>
            </a:r>
            <a:r>
              <a:rPr lang="ru-RU" sz="2600" b="1" i="1" dirty="0" smtClean="0">
                <a:solidFill>
                  <a:srgbClr val="FF0000"/>
                </a:solidFill>
                <a:latin typeface="+mj-lt"/>
              </a:rPr>
              <a:t>ВИПР</a:t>
            </a:r>
            <a:endParaRPr lang="en-GB" sz="26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214438"/>
            <a:ext cx="8001000" cy="520655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900"/>
              </a:lnSpc>
              <a:buClr>
                <a:srgbClr val="FF0066"/>
              </a:buClr>
              <a:buSzPct val="80000"/>
              <a:buFont typeface="Wingdings" pitchFamily="2" charset="2"/>
              <a:buNone/>
              <a:defRPr/>
            </a:pPr>
            <a:r>
              <a:rPr lang="ru-RU" sz="2600" i="1" dirty="0">
                <a:solidFill>
                  <a:srgbClr val="FF0066"/>
                </a:solidFill>
              </a:rPr>
              <a:t>После аннулирования </a:t>
            </a:r>
            <a:r>
              <a:rPr lang="ru-RU" sz="2600" i="1" dirty="0" smtClean="0">
                <a:solidFill>
                  <a:srgbClr val="FF0066"/>
                </a:solidFill>
              </a:rPr>
              <a:t>ВИУД </a:t>
            </a:r>
            <a:r>
              <a:rPr lang="ru-RU" sz="2600" i="1" dirty="0">
                <a:solidFill>
                  <a:srgbClr val="FF0066"/>
                </a:solidFill>
              </a:rPr>
              <a:t>любые попытки использования </a:t>
            </a:r>
            <a:r>
              <a:rPr lang="ru-RU" sz="2600" i="1" dirty="0" smtClean="0">
                <a:solidFill>
                  <a:srgbClr val="FF0066"/>
                </a:solidFill>
              </a:rPr>
              <a:t>ВИПР, </a:t>
            </a:r>
            <a:r>
              <a:rPr lang="ru-RU" sz="2600" i="1" dirty="0">
                <a:solidFill>
                  <a:srgbClr val="FF0066"/>
                </a:solidFill>
              </a:rPr>
              <a:t>извлечённой из этой </a:t>
            </a:r>
            <a:r>
              <a:rPr lang="ru-RU" sz="2600" i="1" dirty="0" smtClean="0">
                <a:solidFill>
                  <a:srgbClr val="FF0066"/>
                </a:solidFill>
              </a:rPr>
              <a:t>ВИУД, </a:t>
            </a:r>
            <a:r>
              <a:rPr lang="ru-RU" sz="2600" i="1" dirty="0">
                <a:solidFill>
                  <a:srgbClr val="FF0066"/>
                </a:solidFill>
              </a:rPr>
              <a:t>должны заканчиваться запретом на установление доступа</a:t>
            </a:r>
            <a:r>
              <a:rPr lang="ru-RU" sz="2600" dirty="0">
                <a:solidFill>
                  <a:srgbClr val="000099"/>
                </a:solidFill>
              </a:rPr>
              <a:t>. Дальнейшее использование </a:t>
            </a:r>
            <a:r>
              <a:rPr lang="ru-RU" sz="2600" dirty="0" smtClean="0">
                <a:solidFill>
                  <a:srgbClr val="000099"/>
                </a:solidFill>
              </a:rPr>
              <a:t>ВИПР, </a:t>
            </a:r>
            <a:r>
              <a:rPr lang="ru-RU" sz="2600" dirty="0">
                <a:solidFill>
                  <a:srgbClr val="000099"/>
                </a:solidFill>
              </a:rPr>
              <a:t>извлечённой из аннулированной </a:t>
            </a:r>
            <a:r>
              <a:rPr lang="ru-RU" sz="2600" dirty="0" smtClean="0">
                <a:solidFill>
                  <a:srgbClr val="000099"/>
                </a:solidFill>
              </a:rPr>
              <a:t>ВИУД, </a:t>
            </a:r>
            <a:r>
              <a:rPr lang="ru-RU" sz="2600" dirty="0">
                <a:solidFill>
                  <a:srgbClr val="000099"/>
                </a:solidFill>
              </a:rPr>
              <a:t>до её аннулирования должно предотвращаться, а любые попытки её использования должны заканчиваться отказом в доступе. Если доступ, основанный на такой ранее извлечённой </a:t>
            </a:r>
            <a:r>
              <a:rPr lang="ru-RU" sz="2600" dirty="0" smtClean="0">
                <a:solidFill>
                  <a:srgbClr val="000099"/>
                </a:solidFill>
              </a:rPr>
              <a:t>ВИПР, </a:t>
            </a:r>
            <a:r>
              <a:rPr lang="ru-RU" sz="2600" dirty="0">
                <a:solidFill>
                  <a:srgbClr val="000099"/>
                </a:solidFill>
              </a:rPr>
              <a:t>продолжается, а в это время </a:t>
            </a:r>
            <a:r>
              <a:rPr lang="ru-RU" sz="2600" dirty="0" smtClean="0">
                <a:solidFill>
                  <a:srgbClr val="000099"/>
                </a:solidFill>
              </a:rPr>
              <a:t>ВИУД </a:t>
            </a:r>
            <a:r>
              <a:rPr lang="ru-RU" sz="2600" dirty="0">
                <a:solidFill>
                  <a:srgbClr val="000099"/>
                </a:solidFill>
              </a:rPr>
              <a:t>была аннулирована, то в действительности </a:t>
            </a:r>
            <a:r>
              <a:rPr lang="ru-RU" sz="2600" dirty="0" smtClean="0">
                <a:solidFill>
                  <a:srgbClr val="000099"/>
                </a:solidFill>
              </a:rPr>
              <a:t>ПЛУД </a:t>
            </a:r>
            <a:r>
              <a:rPr lang="ru-RU" sz="2600" dirty="0">
                <a:solidFill>
                  <a:srgbClr val="000099"/>
                </a:solidFill>
              </a:rPr>
              <a:t>может потребовать, чтобы доступ был прекращён.</a:t>
            </a:r>
          </a:p>
        </p:txBody>
      </p:sp>
      <p:sp>
        <p:nvSpPr>
          <p:cNvPr id="320515" name="Rectangle 3"/>
          <p:cNvSpPr>
            <a:spLocks noChangeArrowheads="1"/>
          </p:cNvSpPr>
          <p:nvPr/>
        </p:nvSpPr>
        <p:spPr bwMode="auto">
          <a:xfrm>
            <a:off x="755650" y="785813"/>
            <a:ext cx="8388350" cy="346075"/>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2700"/>
              </a:lnSpc>
              <a:spcBef>
                <a:spcPts val="0"/>
              </a:spcBef>
              <a:buClr>
                <a:srgbClr val="FFFF00"/>
              </a:buClr>
              <a:buSzPct val="80000"/>
              <a:buFont typeface="Wingdings" pitchFamily="2" charset="2"/>
              <a:buNone/>
              <a:defRPr/>
            </a:pPr>
            <a:r>
              <a:rPr lang="ru-RU" sz="2600" b="1" i="1" dirty="0">
                <a:solidFill>
                  <a:srgbClr val="FF0000"/>
                </a:solidFill>
                <a:latin typeface="+mj-lt"/>
              </a:rPr>
              <a:t>1.2.2.7. Аннулирование </a:t>
            </a:r>
            <a:r>
              <a:rPr lang="ru-RU" sz="2600" b="1" i="1" dirty="0" smtClean="0">
                <a:solidFill>
                  <a:srgbClr val="FF0000"/>
                </a:solidFill>
                <a:latin typeface="+mj-lt"/>
              </a:rPr>
              <a:t>ВИПР</a:t>
            </a:r>
            <a:endParaRPr lang="en-GB" sz="2600"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50950"/>
            <a:ext cx="8001000" cy="504433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buClr>
                <a:srgbClr val="FF0066"/>
              </a:buClr>
              <a:buSzPct val="80000"/>
              <a:buFont typeface="Wingdings" pitchFamily="2" charset="2"/>
              <a:buNone/>
              <a:defRPr/>
            </a:pPr>
            <a:r>
              <a:rPr lang="ru-RU" sz="2700" i="1" dirty="0">
                <a:solidFill>
                  <a:srgbClr val="FF0066"/>
                </a:solidFill>
              </a:rPr>
              <a:t>Существует общее требование в распределённых системах для объектов</a:t>
            </a:r>
            <a:r>
              <a:rPr lang="ru-RU" sz="2700" dirty="0">
                <a:solidFill>
                  <a:srgbClr val="000099"/>
                </a:solidFill>
              </a:rPr>
              <a:t>, которые обращаются к другим объектам с целью обеспечения доступа для них и от их имени. Объекты выступают в роли инициаторов и целевых объектов, хотя не все объекты могут исполнять обе эти роли. Один объект может быть инициатором по отношению к другому объекту и одновременно сам быть целевым объектом по отношению к третьему объекту, выступающему в роли инициатора.</a:t>
            </a:r>
          </a:p>
        </p:txBody>
      </p:sp>
      <p:sp>
        <p:nvSpPr>
          <p:cNvPr id="320515" name="Rectangle 3"/>
          <p:cNvSpPr>
            <a:spLocks noChangeArrowheads="1"/>
          </p:cNvSpPr>
          <p:nvPr/>
        </p:nvSpPr>
        <p:spPr bwMode="auto">
          <a:xfrm>
            <a:off x="755650" y="714375"/>
            <a:ext cx="8388350" cy="43021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0000"/>
                </a:solidFill>
                <a:latin typeface="+mj-lt"/>
              </a:rPr>
              <a:t>1.2.3. Ретрансляция </a:t>
            </a:r>
            <a:r>
              <a:rPr lang="ru-RU" b="1" i="1" dirty="0" smtClean="0">
                <a:solidFill>
                  <a:srgbClr val="FF0000"/>
                </a:solidFill>
                <a:latin typeface="+mj-lt"/>
              </a:rPr>
              <a:t>ВИУД</a:t>
            </a:r>
            <a:endParaRPr lang="ru-RU"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00" cy="52193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defRPr/>
            </a:pPr>
            <a:r>
              <a:rPr lang="ru-RU" sz="3200" dirty="0">
                <a:solidFill>
                  <a:srgbClr val="000099"/>
                </a:solidFill>
              </a:rPr>
              <a:t>На рис</a:t>
            </a:r>
            <a:r>
              <a:rPr lang="ru-RU" sz="3200" dirty="0" smtClean="0">
                <a:solidFill>
                  <a:srgbClr val="000099"/>
                </a:solidFill>
              </a:rPr>
              <a:t>. 4.3 </a:t>
            </a:r>
            <a:r>
              <a:rPr lang="ru-RU" sz="3200" dirty="0">
                <a:solidFill>
                  <a:srgbClr val="000099"/>
                </a:solidFill>
              </a:rPr>
              <a:t>проиллюстрирована ситуация, при которой объект </a:t>
            </a:r>
            <a:r>
              <a:rPr lang="ru-RU" sz="3200" i="1" dirty="0">
                <a:solidFill>
                  <a:srgbClr val="FF0066"/>
                </a:solidFill>
              </a:rPr>
              <a:t>А</a:t>
            </a:r>
            <a:r>
              <a:rPr lang="ru-RU" sz="3200" dirty="0">
                <a:solidFill>
                  <a:srgbClr val="000099"/>
                </a:solidFill>
              </a:rPr>
              <a:t> запрашивает объект </a:t>
            </a:r>
            <a:r>
              <a:rPr lang="ru-RU" sz="3200" i="1" dirty="0">
                <a:solidFill>
                  <a:srgbClr val="FF0066"/>
                </a:solidFill>
              </a:rPr>
              <a:t>В</a:t>
            </a:r>
            <a:r>
              <a:rPr lang="ru-RU" sz="3200" dirty="0">
                <a:solidFill>
                  <a:srgbClr val="000099"/>
                </a:solidFill>
              </a:rPr>
              <a:t>, чтобы последний обеспечил доступ к объекту </a:t>
            </a:r>
            <a:r>
              <a:rPr lang="ru-RU" sz="3200" i="1" dirty="0">
                <a:solidFill>
                  <a:srgbClr val="FF0066"/>
                </a:solidFill>
              </a:rPr>
              <a:t>С</a:t>
            </a:r>
            <a:r>
              <a:rPr lang="ru-RU" sz="3200" dirty="0">
                <a:solidFill>
                  <a:srgbClr val="000099"/>
                </a:solidFill>
              </a:rPr>
              <a:t>. На этом рисунке не отображены некоторые компонента УД, которые мог ли бы участвовать в процедуре установления доступа.</a:t>
            </a:r>
          </a:p>
          <a:p>
            <a:pPr>
              <a:lnSpc>
                <a:spcPts val="3700"/>
              </a:lnSpc>
              <a:defRPr/>
            </a:pPr>
            <a:r>
              <a:rPr lang="ru-RU" sz="3200" i="1" dirty="0">
                <a:solidFill>
                  <a:srgbClr val="FF0066"/>
                </a:solidFill>
              </a:rPr>
              <a:t>Существует несколько разновидностей процедуры ретрансляции </a:t>
            </a:r>
            <a:r>
              <a:rPr lang="ru-RU" sz="3200" i="1" dirty="0" smtClean="0">
                <a:solidFill>
                  <a:srgbClr val="FF0066"/>
                </a:solidFill>
              </a:rPr>
              <a:t>ВИУД</a:t>
            </a:r>
            <a:r>
              <a:rPr lang="ru-RU" sz="3200" dirty="0" smtClean="0">
                <a:solidFill>
                  <a:srgbClr val="000099"/>
                </a:solidFill>
              </a:rPr>
              <a:t>.</a:t>
            </a:r>
            <a:endParaRPr lang="ru-RU" sz="3200" dirty="0">
              <a:solidFill>
                <a:srgbClr val="000099"/>
              </a:solidFill>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927100" y="5340350"/>
            <a:ext cx="7993062" cy="35907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800"/>
              </a:lnSpc>
              <a:defRPr/>
            </a:pPr>
            <a:r>
              <a:rPr lang="ru-RU" b="1" dirty="0">
                <a:solidFill>
                  <a:srgbClr val="CC0000"/>
                </a:solidFill>
              </a:rPr>
              <a:t>Рис</a:t>
            </a:r>
            <a:r>
              <a:rPr lang="ru-RU" b="1" dirty="0" smtClean="0">
                <a:solidFill>
                  <a:srgbClr val="CC0000"/>
                </a:solidFill>
              </a:rPr>
              <a:t>. 4.3</a:t>
            </a:r>
            <a:r>
              <a:rPr lang="ru-RU" b="1" dirty="0">
                <a:solidFill>
                  <a:srgbClr val="CC0000"/>
                </a:solidFill>
              </a:rPr>
              <a:t>. Ретрансляция </a:t>
            </a:r>
            <a:r>
              <a:rPr lang="ru-RU" b="1" dirty="0" smtClean="0">
                <a:solidFill>
                  <a:srgbClr val="CC0000"/>
                </a:solidFill>
              </a:rPr>
              <a:t>ВИУД</a:t>
            </a:r>
            <a:endParaRPr lang="ru-RU" b="1" dirty="0">
              <a:solidFill>
                <a:srgbClr val="CC0000"/>
              </a:solidFill>
            </a:endParaRPr>
          </a:p>
        </p:txBody>
      </p:sp>
      <p:sp>
        <p:nvSpPr>
          <p:cNvPr id="299049" name="Rectangle 41"/>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299051" name="Text Box 43" descr="Горизонтальный кирпич"/>
          <p:cNvSpPr txBox="1">
            <a:spLocks noChangeArrowheads="1"/>
          </p:cNvSpPr>
          <p:nvPr/>
        </p:nvSpPr>
        <p:spPr bwMode="auto">
          <a:xfrm>
            <a:off x="1428750" y="2143125"/>
            <a:ext cx="1795463" cy="1428750"/>
          </a:xfrm>
          <a:prstGeom prst="rect">
            <a:avLst/>
          </a:prstGeom>
          <a:solidFill>
            <a:srgbClr val="FFB3FF"/>
          </a:solidFill>
          <a:ln w="57150">
            <a:solidFill>
              <a:srgbClr val="CC0000"/>
            </a:solidFill>
            <a:miter lim="800000"/>
            <a:headEnd/>
            <a:tailEnd/>
          </a:ln>
          <a:effectLst>
            <a:outerShdw dist="38100" dir="2700000" algn="tl" rotWithShape="0">
              <a:srgbClr val="FF9933"/>
            </a:outerShdw>
          </a:effectLst>
        </p:spPr>
        <p:txBody>
          <a:bodyPr lIns="0" tIns="0" rIns="0" bIns="0" anchor="ctr" anchorCtr="1"/>
          <a:lstStyle/>
          <a:p>
            <a:pPr>
              <a:lnSpc>
                <a:spcPct val="80000"/>
              </a:lnSpc>
              <a:spcBef>
                <a:spcPct val="20000"/>
              </a:spcBef>
              <a:defRPr/>
            </a:pPr>
            <a:r>
              <a:rPr lang="ru-RU" sz="2400" b="1" dirty="0">
                <a:solidFill>
                  <a:srgbClr val="000099"/>
                </a:solidFill>
                <a:effectLst>
                  <a:outerShdw dist="38100" dir="2700000" algn="tl">
                    <a:schemeClr val="accent3"/>
                  </a:outerShdw>
                </a:effectLst>
                <a:latin typeface="Arial" charset="0"/>
                <a:cs typeface="Arial" charset="0"/>
              </a:rPr>
              <a:t>Объект </a:t>
            </a:r>
            <a:r>
              <a:rPr lang="ru-RU" sz="2400" b="1" i="1" dirty="0">
                <a:solidFill>
                  <a:srgbClr val="000099"/>
                </a:solidFill>
                <a:effectLst>
                  <a:outerShdw dist="38100" dir="2700000" algn="tl">
                    <a:schemeClr val="accent3"/>
                  </a:outerShdw>
                </a:effectLst>
                <a:latin typeface="Arial" charset="0"/>
                <a:cs typeface="Arial" charset="0"/>
              </a:rPr>
              <a:t>А</a:t>
            </a:r>
          </a:p>
        </p:txBody>
      </p:sp>
      <p:cxnSp>
        <p:nvCxnSpPr>
          <p:cNvPr id="60422" name="AutoShape 47"/>
          <p:cNvCxnSpPr>
            <a:cxnSpLocks noChangeShapeType="1"/>
            <a:stCxn id="299051" idx="3"/>
            <a:endCxn id="24" idx="1"/>
          </p:cNvCxnSpPr>
          <p:nvPr/>
        </p:nvCxnSpPr>
        <p:spPr bwMode="auto">
          <a:xfrm>
            <a:off x="3224206" y="2857500"/>
            <a:ext cx="776298" cy="1588"/>
          </a:xfrm>
          <a:prstGeom prst="straightConnector1">
            <a:avLst/>
          </a:prstGeom>
          <a:noFill/>
          <a:ln w="38100">
            <a:solidFill>
              <a:schemeClr val="hlink"/>
            </a:solidFill>
            <a:round/>
            <a:headEnd/>
            <a:tailEnd type="triangle" w="lg" len="lg"/>
          </a:ln>
        </p:spPr>
      </p:cxnSp>
      <p:sp>
        <p:nvSpPr>
          <p:cNvPr id="23" name="Text Box 43" descr="Горизонтальный кирпич"/>
          <p:cNvSpPr txBox="1">
            <a:spLocks noChangeArrowheads="1"/>
          </p:cNvSpPr>
          <p:nvPr/>
        </p:nvSpPr>
        <p:spPr bwMode="auto">
          <a:xfrm>
            <a:off x="6572250" y="2143125"/>
            <a:ext cx="1795463" cy="1428750"/>
          </a:xfrm>
          <a:prstGeom prst="rect">
            <a:avLst/>
          </a:prstGeom>
          <a:solidFill>
            <a:srgbClr val="FFCCCC"/>
          </a:solidFill>
          <a:ln w="57150">
            <a:solidFill>
              <a:srgbClr val="CC0000"/>
            </a:solidFill>
            <a:miter lim="800000"/>
            <a:headEnd/>
            <a:tailEnd/>
          </a:ln>
          <a:effectLst>
            <a:outerShdw dist="38100" dir="2700000" algn="tl" rotWithShape="0">
              <a:srgbClr val="FF9933"/>
            </a:outerShdw>
          </a:effectLst>
        </p:spPr>
        <p:txBody>
          <a:bodyPr lIns="0" tIns="0" rIns="0" bIns="0" anchor="ctr" anchorCtr="1"/>
          <a:lstStyle/>
          <a:p>
            <a:pPr>
              <a:lnSpc>
                <a:spcPct val="80000"/>
              </a:lnSpc>
              <a:spcBef>
                <a:spcPct val="20000"/>
              </a:spcBef>
              <a:defRPr/>
            </a:pPr>
            <a:r>
              <a:rPr lang="ru-RU" sz="2400" b="1" dirty="0">
                <a:solidFill>
                  <a:srgbClr val="000099"/>
                </a:solidFill>
                <a:effectLst>
                  <a:outerShdw dist="38100" dir="2700000" algn="tl">
                    <a:schemeClr val="accent3"/>
                  </a:outerShdw>
                </a:effectLst>
                <a:latin typeface="Arial" charset="0"/>
                <a:cs typeface="Arial" charset="0"/>
              </a:rPr>
              <a:t>Объект </a:t>
            </a:r>
            <a:r>
              <a:rPr lang="ru-RU" sz="2400" b="1" i="1" dirty="0">
                <a:solidFill>
                  <a:srgbClr val="000099"/>
                </a:solidFill>
                <a:effectLst>
                  <a:outerShdw dist="38100" dir="2700000" algn="tl">
                    <a:schemeClr val="accent3"/>
                  </a:outerShdw>
                </a:effectLst>
                <a:latin typeface="Arial" charset="0"/>
                <a:cs typeface="Arial" charset="0"/>
              </a:rPr>
              <a:t>С</a:t>
            </a:r>
          </a:p>
        </p:txBody>
      </p:sp>
      <p:sp>
        <p:nvSpPr>
          <p:cNvPr id="24" name="Text Box 43" descr="Горизонтальный кирпич"/>
          <p:cNvSpPr txBox="1">
            <a:spLocks noChangeArrowheads="1"/>
          </p:cNvSpPr>
          <p:nvPr/>
        </p:nvSpPr>
        <p:spPr bwMode="auto">
          <a:xfrm>
            <a:off x="4000500" y="2143125"/>
            <a:ext cx="1795463" cy="1428750"/>
          </a:xfrm>
          <a:prstGeom prst="rect">
            <a:avLst/>
          </a:prstGeom>
          <a:solidFill>
            <a:srgbClr val="CCFFCC"/>
          </a:solidFill>
          <a:ln w="57150">
            <a:solidFill>
              <a:srgbClr val="CC0000"/>
            </a:solidFill>
            <a:miter lim="800000"/>
            <a:headEnd/>
            <a:tailEnd/>
          </a:ln>
          <a:effectLst>
            <a:outerShdw dist="38100" dir="2700000" algn="tl" rotWithShape="0">
              <a:srgbClr val="FF9933"/>
            </a:outerShdw>
          </a:effectLst>
        </p:spPr>
        <p:txBody>
          <a:bodyPr lIns="0" tIns="0" rIns="0" bIns="0" anchor="ctr" anchorCtr="1"/>
          <a:lstStyle/>
          <a:p>
            <a:pPr>
              <a:lnSpc>
                <a:spcPct val="80000"/>
              </a:lnSpc>
              <a:spcBef>
                <a:spcPct val="20000"/>
              </a:spcBef>
              <a:defRPr/>
            </a:pPr>
            <a:r>
              <a:rPr lang="ru-RU" sz="2400" b="1" dirty="0">
                <a:solidFill>
                  <a:srgbClr val="000099"/>
                </a:solidFill>
                <a:effectLst>
                  <a:outerShdw dist="38100" dir="2700000" algn="tl">
                    <a:schemeClr val="accent3"/>
                  </a:outerShdw>
                </a:effectLst>
                <a:latin typeface="Arial" charset="0"/>
                <a:cs typeface="Arial" charset="0"/>
              </a:rPr>
              <a:t>Объект </a:t>
            </a:r>
            <a:r>
              <a:rPr lang="ru-RU" sz="2400" b="1" i="1" dirty="0">
                <a:solidFill>
                  <a:srgbClr val="000099"/>
                </a:solidFill>
                <a:effectLst>
                  <a:outerShdw dist="38100" dir="2700000" algn="tl">
                    <a:schemeClr val="accent3"/>
                  </a:outerShdw>
                </a:effectLst>
                <a:latin typeface="Arial" charset="0"/>
                <a:cs typeface="Arial" charset="0"/>
              </a:rPr>
              <a:t>В</a:t>
            </a:r>
          </a:p>
        </p:txBody>
      </p:sp>
      <p:cxnSp>
        <p:nvCxnSpPr>
          <p:cNvPr id="60425" name="AutoShape 47"/>
          <p:cNvCxnSpPr>
            <a:cxnSpLocks noChangeShapeType="1"/>
            <a:stCxn id="24" idx="3"/>
            <a:endCxn id="23" idx="1"/>
          </p:cNvCxnSpPr>
          <p:nvPr/>
        </p:nvCxnSpPr>
        <p:spPr bwMode="auto">
          <a:xfrm>
            <a:off x="5795959" y="2857500"/>
            <a:ext cx="776298" cy="1588"/>
          </a:xfrm>
          <a:prstGeom prst="straightConnector1">
            <a:avLst/>
          </a:prstGeom>
          <a:noFill/>
          <a:ln w="38100">
            <a:solidFill>
              <a:schemeClr val="hlink"/>
            </a:solidFill>
            <a:round/>
            <a:headEnd/>
            <a:tailEnd type="triangle" w="lg" len="lg"/>
          </a:ln>
        </p:spPr>
      </p:cxn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00" cy="50784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defRPr/>
            </a:pPr>
            <a:r>
              <a:rPr lang="ru-RU" dirty="0">
                <a:solidFill>
                  <a:srgbClr val="000099"/>
                </a:solidFill>
              </a:rPr>
              <a:t>Очевидно, что </a:t>
            </a:r>
            <a:r>
              <a:rPr lang="ru-RU" i="1" dirty="0">
                <a:solidFill>
                  <a:srgbClr val="FF0066"/>
                </a:solidFill>
              </a:rPr>
              <a:t>разновидности зависят от комбинации </a:t>
            </a:r>
            <a:r>
              <a:rPr lang="ru-RU" i="1" dirty="0" smtClean="0">
                <a:solidFill>
                  <a:srgbClr val="FF0066"/>
                </a:solidFill>
              </a:rPr>
              <a:t>ВИУД, </a:t>
            </a:r>
            <a:r>
              <a:rPr lang="ru-RU" i="1" dirty="0">
                <a:solidFill>
                  <a:srgbClr val="FF0066"/>
                </a:solidFill>
              </a:rPr>
              <a:t>определяемой </a:t>
            </a:r>
            <a:r>
              <a:rPr lang="ru-RU" i="1" dirty="0" smtClean="0">
                <a:solidFill>
                  <a:srgbClr val="FF0066"/>
                </a:solidFill>
              </a:rPr>
              <a:t>ПЛУД</a:t>
            </a:r>
            <a:r>
              <a:rPr lang="ru-RU" dirty="0" smtClean="0">
                <a:solidFill>
                  <a:srgbClr val="000099"/>
                </a:solidFill>
              </a:rPr>
              <a:t>, </a:t>
            </a:r>
            <a:r>
              <a:rPr lang="ru-RU" dirty="0">
                <a:solidFill>
                  <a:srgbClr val="000099"/>
                </a:solidFill>
              </a:rPr>
              <a:t>которая обязательно должна быть представлена с целью установления порядка обработки таких последовательных (ретранслируемых) запросов доступа. Кроме того, </a:t>
            </a:r>
            <a:r>
              <a:rPr lang="ru-RU" i="1" dirty="0">
                <a:solidFill>
                  <a:srgbClr val="FF0066"/>
                </a:solidFill>
              </a:rPr>
              <a:t>политика обязана определять порядок обработки поступившей </a:t>
            </a:r>
            <a:r>
              <a:rPr lang="ru-RU" i="1" dirty="0" smtClean="0">
                <a:solidFill>
                  <a:srgbClr val="FF0066"/>
                </a:solidFill>
              </a:rPr>
              <a:t>ВИУД</a:t>
            </a:r>
            <a:r>
              <a:rPr lang="ru-RU" dirty="0" smtClean="0">
                <a:solidFill>
                  <a:srgbClr val="000099"/>
                </a:solidFill>
              </a:rPr>
              <a:t>, </a:t>
            </a:r>
            <a:r>
              <a:rPr lang="ru-RU" dirty="0">
                <a:solidFill>
                  <a:srgbClr val="000099"/>
                </a:solidFill>
              </a:rPr>
              <a:t>чтобы последняя была доступна для соответствующих компонентов УД.</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00" cy="50347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defRPr/>
            </a:pPr>
            <a:r>
              <a:rPr lang="ru-RU" sz="2700" dirty="0">
                <a:solidFill>
                  <a:srgbClr val="000099"/>
                </a:solidFill>
              </a:rPr>
              <a:t>В соответствие с некоторыми политиками объекту </a:t>
            </a:r>
            <a:r>
              <a:rPr lang="en-US" sz="2700" i="1" dirty="0" smtClean="0">
                <a:solidFill>
                  <a:srgbClr val="FF0066"/>
                </a:solidFill>
              </a:rPr>
              <a:t>B</a:t>
            </a:r>
            <a:r>
              <a:rPr lang="ru-RU" sz="2700" dirty="0" smtClean="0">
                <a:solidFill>
                  <a:srgbClr val="000099"/>
                </a:solidFill>
              </a:rPr>
              <a:t> </a:t>
            </a:r>
            <a:r>
              <a:rPr lang="ru-RU" sz="2700" dirty="0">
                <a:solidFill>
                  <a:srgbClr val="000099"/>
                </a:solidFill>
              </a:rPr>
              <a:t>в дальнейшем может не понадобиться </a:t>
            </a:r>
            <a:r>
              <a:rPr lang="ru-RU" sz="2700" dirty="0" smtClean="0">
                <a:solidFill>
                  <a:srgbClr val="000099"/>
                </a:solidFill>
              </a:rPr>
              <a:t>ВИУД, </a:t>
            </a:r>
            <a:r>
              <a:rPr lang="ru-RU" sz="2700" dirty="0">
                <a:solidFill>
                  <a:srgbClr val="000099"/>
                </a:solidFill>
              </a:rPr>
              <a:t>которая уже привязана к нему с целью обеспечения доступа для объекта </a:t>
            </a:r>
            <a:r>
              <a:rPr lang="ru-RU" sz="2700" i="1" dirty="0">
                <a:solidFill>
                  <a:srgbClr val="FF0066"/>
                </a:solidFill>
              </a:rPr>
              <a:t>А</a:t>
            </a:r>
            <a:r>
              <a:rPr lang="ru-RU" sz="2700" dirty="0">
                <a:solidFill>
                  <a:srgbClr val="000099"/>
                </a:solidFill>
              </a:rPr>
              <a:t>. А в соответствие с некоторыми другими политиками объект </a:t>
            </a:r>
            <a:r>
              <a:rPr lang="ru-RU" sz="2700" i="1" dirty="0">
                <a:solidFill>
                  <a:srgbClr val="FF0066"/>
                </a:solidFill>
              </a:rPr>
              <a:t>В</a:t>
            </a:r>
            <a:r>
              <a:rPr lang="ru-RU" sz="2700" dirty="0">
                <a:solidFill>
                  <a:srgbClr val="000099"/>
                </a:solidFill>
              </a:rPr>
              <a:t> будет использовать только </a:t>
            </a:r>
            <a:r>
              <a:rPr lang="ru-RU" sz="2700" dirty="0" smtClean="0">
                <a:solidFill>
                  <a:srgbClr val="000099"/>
                </a:solidFill>
              </a:rPr>
              <a:t>ВИУД, </a:t>
            </a:r>
            <a:r>
              <a:rPr lang="ru-RU" sz="2700" dirty="0">
                <a:solidFill>
                  <a:srgbClr val="000099"/>
                </a:solidFill>
              </a:rPr>
              <a:t>полученную от объекта </a:t>
            </a:r>
            <a:r>
              <a:rPr lang="ru-RU" sz="2700" i="1" dirty="0">
                <a:solidFill>
                  <a:srgbClr val="FF0066"/>
                </a:solidFill>
              </a:rPr>
              <a:t>А</a:t>
            </a:r>
            <a:r>
              <a:rPr lang="ru-RU" sz="2700" dirty="0">
                <a:solidFill>
                  <a:srgbClr val="000099"/>
                </a:solidFill>
              </a:rPr>
              <a:t>, и которая очень важна для предоставления доступа, несмотря на то, что в общем случае должна использоваться </a:t>
            </a:r>
            <a:r>
              <a:rPr lang="ru-RU" sz="2700" dirty="0" smtClean="0">
                <a:solidFill>
                  <a:srgbClr val="000099"/>
                </a:solidFill>
              </a:rPr>
              <a:t>ВИУД, </a:t>
            </a:r>
            <a:r>
              <a:rPr lang="ru-RU" sz="2700" dirty="0">
                <a:solidFill>
                  <a:srgbClr val="000099"/>
                </a:solidFill>
              </a:rPr>
              <a:t>которая привязана к </a:t>
            </a:r>
            <a:r>
              <a:rPr lang="ru-RU" sz="2700" i="1" dirty="0">
                <a:solidFill>
                  <a:srgbClr val="FF0066"/>
                </a:solidFill>
              </a:rPr>
              <a:t>А</a:t>
            </a:r>
            <a:r>
              <a:rPr lang="ru-RU" sz="2700" dirty="0">
                <a:solidFill>
                  <a:srgbClr val="000099"/>
                </a:solidFill>
              </a:rPr>
              <a:t> и </a:t>
            </a:r>
            <a:r>
              <a:rPr lang="ru-RU" sz="2700" i="1" dirty="0">
                <a:solidFill>
                  <a:srgbClr val="FF0066"/>
                </a:solidFill>
              </a:rPr>
              <a:t>В</a:t>
            </a:r>
            <a:r>
              <a:rPr lang="ru-RU" sz="2700" dirty="0">
                <a:solidFill>
                  <a:srgbClr val="000099"/>
                </a:solidFill>
              </a:rPr>
              <a:t>.</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971550" y="1373188"/>
            <a:ext cx="7921625" cy="43338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42925" indent="-542925" algn="l">
              <a:lnSpc>
                <a:spcPct val="90000"/>
              </a:lnSpc>
              <a:spcBef>
                <a:spcPct val="20000"/>
              </a:spcBef>
              <a:buClr>
                <a:srgbClr val="FF0066"/>
              </a:buClr>
              <a:buSzPct val="80000"/>
              <a:buFont typeface="Wingdings" pitchFamily="2" charset="2"/>
              <a:buChar char="q"/>
              <a:defRPr/>
            </a:pPr>
            <a:r>
              <a:rPr lang="ru-RU" sz="4000">
                <a:solidFill>
                  <a:srgbClr val="000099"/>
                </a:solidFill>
              </a:rPr>
              <a:t>неавторизованное (несанкционированное) использование;</a:t>
            </a:r>
          </a:p>
          <a:p>
            <a:pPr marL="542925" indent="-542925" algn="l">
              <a:lnSpc>
                <a:spcPct val="90000"/>
              </a:lnSpc>
              <a:spcBef>
                <a:spcPct val="20000"/>
              </a:spcBef>
              <a:buClr>
                <a:srgbClr val="FF0066"/>
              </a:buClr>
              <a:buSzPct val="80000"/>
              <a:buFont typeface="Wingdings" pitchFamily="2" charset="2"/>
              <a:buChar char="q"/>
              <a:defRPr/>
            </a:pPr>
            <a:r>
              <a:rPr lang="ru-RU" sz="4000">
                <a:solidFill>
                  <a:srgbClr val="000099"/>
                </a:solidFill>
              </a:rPr>
              <a:t>раскрытие (вскрытие);</a:t>
            </a:r>
          </a:p>
          <a:p>
            <a:pPr marL="542925" indent="-542925" algn="l">
              <a:lnSpc>
                <a:spcPct val="90000"/>
              </a:lnSpc>
              <a:spcBef>
                <a:spcPct val="20000"/>
              </a:spcBef>
              <a:buClr>
                <a:srgbClr val="FF0066"/>
              </a:buClr>
              <a:buSzPct val="80000"/>
              <a:buFont typeface="Wingdings" pitchFamily="2" charset="2"/>
              <a:buChar char="q"/>
              <a:defRPr/>
            </a:pPr>
            <a:r>
              <a:rPr lang="ru-RU" sz="4000">
                <a:solidFill>
                  <a:srgbClr val="000099"/>
                </a:solidFill>
              </a:rPr>
              <a:t>модификация;</a:t>
            </a:r>
          </a:p>
          <a:p>
            <a:pPr marL="542925" indent="-542925" algn="l">
              <a:lnSpc>
                <a:spcPct val="90000"/>
              </a:lnSpc>
              <a:spcBef>
                <a:spcPct val="20000"/>
              </a:spcBef>
              <a:buClr>
                <a:srgbClr val="FF0066"/>
              </a:buClr>
              <a:buSzPct val="80000"/>
              <a:buFont typeface="Wingdings" pitchFamily="2" charset="2"/>
              <a:buChar char="q"/>
              <a:defRPr/>
            </a:pPr>
            <a:r>
              <a:rPr lang="ru-RU" sz="4000">
                <a:solidFill>
                  <a:srgbClr val="000099"/>
                </a:solidFill>
              </a:rPr>
              <a:t>разрушение;</a:t>
            </a:r>
          </a:p>
          <a:p>
            <a:pPr marL="542925" indent="-542925" algn="l">
              <a:lnSpc>
                <a:spcPct val="90000"/>
              </a:lnSpc>
              <a:spcBef>
                <a:spcPct val="20000"/>
              </a:spcBef>
              <a:buClr>
                <a:srgbClr val="FF0066"/>
              </a:buClr>
              <a:buSzPct val="80000"/>
              <a:buFont typeface="Wingdings" pitchFamily="2" charset="2"/>
              <a:buChar char="q"/>
              <a:defRPr/>
            </a:pPr>
            <a:r>
              <a:rPr lang="ru-RU" sz="4000">
                <a:solidFill>
                  <a:srgbClr val="000099"/>
                </a:solidFill>
              </a:rPr>
              <a:t>отказ в обслуживании.</a:t>
            </a:r>
          </a:p>
        </p:txBody>
      </p:sp>
      <p:sp>
        <p:nvSpPr>
          <p:cNvPr id="313347" name="Rectangle 3"/>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88" y="1000125"/>
            <a:ext cx="8001000" cy="1138238"/>
          </a:xfrm>
          <a:prstGeom prst="rect">
            <a:avLst/>
          </a:prstGeom>
          <a:noFill/>
          <a:ln w="9525">
            <a:noFill/>
            <a:miter lim="800000"/>
            <a:headEnd/>
            <a:tailEnd/>
          </a:ln>
          <a:effectLst>
            <a:outerShdw blurRad="12700" dist="12700" dir="2700000" algn="ctr" rotWithShape="0">
              <a:srgbClr val="3399FF"/>
            </a:outerShdw>
          </a:effectLst>
        </p:spPr>
        <p:txBody>
          <a:bodyPr lIns="0" tIns="0" rIns="0" bIns="0" anchor="ctr" anchorCtr="1">
            <a:spAutoFit/>
          </a:bodyPr>
          <a:lstStyle/>
          <a:p>
            <a:pPr>
              <a:defRPr/>
            </a:pPr>
            <a:r>
              <a:rPr lang="ru-RU" sz="2400" dirty="0">
                <a:solidFill>
                  <a:srgbClr val="000099"/>
                </a:solidFill>
              </a:rPr>
              <a:t>Следующие примеры дают </a:t>
            </a:r>
            <a:r>
              <a:rPr lang="ru-RU" sz="2400" i="1" dirty="0">
                <a:solidFill>
                  <a:srgbClr val="FF0066"/>
                </a:solidFill>
              </a:rPr>
              <a:t>представление о диапазоне возможных разновидностей ретрансляции </a:t>
            </a:r>
            <a:r>
              <a:rPr lang="ru-RU" sz="2400" i="1" dirty="0" smtClean="0">
                <a:solidFill>
                  <a:srgbClr val="FF0066"/>
                </a:solidFill>
              </a:rPr>
              <a:t>ВИУД</a:t>
            </a:r>
            <a:r>
              <a:rPr lang="ru-RU" sz="2600" dirty="0" smtClean="0">
                <a:solidFill>
                  <a:srgbClr val="000099"/>
                </a:solidFill>
              </a:rPr>
              <a:t>:</a:t>
            </a:r>
            <a:endParaRPr lang="ru-RU" sz="2600" dirty="0">
              <a:solidFill>
                <a:srgbClr val="000099"/>
              </a:solidFill>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4" name="Text Box 3"/>
          <p:cNvSpPr txBox="1">
            <a:spLocks noChangeArrowheads="1"/>
          </p:cNvSpPr>
          <p:nvPr/>
        </p:nvSpPr>
        <p:spPr bwMode="auto">
          <a:xfrm>
            <a:off x="928688" y="2214563"/>
            <a:ext cx="8001000" cy="396871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000"/>
              </a:lnSpc>
              <a:spcBef>
                <a:spcPts val="1200"/>
              </a:spcBef>
              <a:buClr>
                <a:srgbClr val="FF0066"/>
              </a:buClr>
              <a:buSzPct val="80000"/>
              <a:buFont typeface="+mj-lt"/>
              <a:buAutoNum type="alphaLcParenR"/>
              <a:defRPr/>
            </a:pPr>
            <a:r>
              <a:rPr lang="ru-RU" sz="2400" dirty="0">
                <a:solidFill>
                  <a:srgbClr val="000099"/>
                </a:solidFill>
              </a:rPr>
              <a:t>среди наиболее простых разновидностей, объект </a:t>
            </a:r>
            <a:r>
              <a:rPr lang="ru-RU" sz="2400" i="1" dirty="0">
                <a:solidFill>
                  <a:srgbClr val="FF0066"/>
                </a:solidFill>
              </a:rPr>
              <a:t>А</a:t>
            </a:r>
            <a:r>
              <a:rPr lang="ru-RU" sz="2400" dirty="0">
                <a:solidFill>
                  <a:srgbClr val="000099"/>
                </a:solidFill>
              </a:rPr>
              <a:t> может запрашивать объект </a:t>
            </a:r>
            <a:r>
              <a:rPr lang="ru-RU" sz="2400" i="1" dirty="0">
                <a:solidFill>
                  <a:srgbClr val="FF0066"/>
                </a:solidFill>
              </a:rPr>
              <a:t>В</a:t>
            </a:r>
            <a:r>
              <a:rPr lang="ru-RU" sz="2400" dirty="0">
                <a:solidFill>
                  <a:srgbClr val="000099"/>
                </a:solidFill>
              </a:rPr>
              <a:t> с целью обеспечения доступа, и при этом </a:t>
            </a:r>
            <a:r>
              <a:rPr lang="ru-RU" sz="2400" dirty="0" smtClean="0">
                <a:solidFill>
                  <a:srgbClr val="000099"/>
                </a:solidFill>
              </a:rPr>
              <a:t>ВИУД, </a:t>
            </a:r>
            <a:r>
              <a:rPr lang="ru-RU" sz="2400" dirty="0">
                <a:solidFill>
                  <a:srgbClr val="000099"/>
                </a:solidFill>
              </a:rPr>
              <a:t>привязанная к объекту </a:t>
            </a:r>
            <a:r>
              <a:rPr lang="ru-RU" sz="2400" i="1" dirty="0">
                <a:solidFill>
                  <a:srgbClr val="FF0066"/>
                </a:solidFill>
              </a:rPr>
              <a:t>В</a:t>
            </a:r>
            <a:r>
              <a:rPr lang="ru-RU" sz="2400" dirty="0">
                <a:solidFill>
                  <a:srgbClr val="000099"/>
                </a:solidFill>
              </a:rPr>
              <a:t>, будет вполне приемлемой и достаточной для доставки запроса доступа в интересах объекта </a:t>
            </a:r>
            <a:r>
              <a:rPr lang="ru-RU" sz="2400" i="1" dirty="0">
                <a:solidFill>
                  <a:srgbClr val="FF0066"/>
                </a:solidFill>
              </a:rPr>
              <a:t>А</a:t>
            </a:r>
            <a:r>
              <a:rPr lang="ru-RU" sz="2400" dirty="0">
                <a:solidFill>
                  <a:srgbClr val="000099"/>
                </a:solidFill>
              </a:rPr>
              <a:t>;</a:t>
            </a:r>
          </a:p>
          <a:p>
            <a:pPr marL="360363" indent="-360363" algn="l">
              <a:lnSpc>
                <a:spcPts val="3000"/>
              </a:lnSpc>
              <a:spcBef>
                <a:spcPts val="1200"/>
              </a:spcBef>
              <a:buClr>
                <a:srgbClr val="FF0066"/>
              </a:buClr>
              <a:buSzPct val="80000"/>
              <a:buFont typeface="+mj-lt"/>
              <a:buAutoNum type="alphaLcParenR"/>
              <a:defRPr/>
            </a:pPr>
            <a:r>
              <a:rPr lang="ru-RU" sz="2400" dirty="0">
                <a:solidFill>
                  <a:srgbClr val="000099"/>
                </a:solidFill>
              </a:rPr>
              <a:t>объекту </a:t>
            </a:r>
            <a:r>
              <a:rPr lang="ru-RU" sz="2400" i="1" dirty="0">
                <a:solidFill>
                  <a:srgbClr val="FF0066"/>
                </a:solidFill>
              </a:rPr>
              <a:t>А</a:t>
            </a:r>
            <a:r>
              <a:rPr lang="ru-RU" sz="2400" dirty="0">
                <a:solidFill>
                  <a:srgbClr val="000099"/>
                </a:solidFill>
              </a:rPr>
              <a:t> может понадобиться предоставить часть или всю </a:t>
            </a:r>
            <a:r>
              <a:rPr lang="ru-RU" sz="2400" dirty="0" smtClean="0">
                <a:solidFill>
                  <a:srgbClr val="000099"/>
                </a:solidFill>
              </a:rPr>
              <a:t>ВИУД, </a:t>
            </a:r>
            <a:r>
              <a:rPr lang="ru-RU" sz="2400" dirty="0">
                <a:solidFill>
                  <a:srgbClr val="000099"/>
                </a:solidFill>
              </a:rPr>
              <a:t>необходимую для запроса доступа, который был бы санкционирован всеми компонентами УД:</a:t>
            </a: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2700"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4" name="Text Box 3"/>
          <p:cNvSpPr txBox="1">
            <a:spLocks noChangeArrowheads="1"/>
          </p:cNvSpPr>
          <p:nvPr/>
        </p:nvSpPr>
        <p:spPr bwMode="auto">
          <a:xfrm>
            <a:off x="927100" y="984250"/>
            <a:ext cx="8045450" cy="524510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spcBef>
                <a:spcPct val="20000"/>
              </a:spcBef>
              <a:buClr>
                <a:srgbClr val="FF0066"/>
              </a:buClr>
              <a:buSzPct val="80000"/>
              <a:buFont typeface="+mj-lt"/>
              <a:buAutoNum type="arabicParenR"/>
              <a:defRPr/>
            </a:pPr>
            <a:r>
              <a:rPr lang="ru-RU" sz="2400" dirty="0">
                <a:solidFill>
                  <a:srgbClr val="000099"/>
                </a:solidFill>
              </a:rPr>
              <a:t>объект </a:t>
            </a:r>
            <a:r>
              <a:rPr lang="ru-RU" sz="2400" i="1" dirty="0">
                <a:solidFill>
                  <a:srgbClr val="FF0066"/>
                </a:solidFill>
              </a:rPr>
              <a:t>А</a:t>
            </a:r>
            <a:r>
              <a:rPr lang="ru-RU" sz="2400" dirty="0">
                <a:solidFill>
                  <a:srgbClr val="000099"/>
                </a:solidFill>
              </a:rPr>
              <a:t> может предоставить необходимую </a:t>
            </a:r>
            <a:r>
              <a:rPr lang="ru-RU" sz="2400" dirty="0" smtClean="0">
                <a:solidFill>
                  <a:srgbClr val="000099"/>
                </a:solidFill>
              </a:rPr>
              <a:t>ВИУД </a:t>
            </a:r>
            <a:r>
              <a:rPr lang="ru-RU" sz="2400" dirty="0">
                <a:solidFill>
                  <a:srgbClr val="000099"/>
                </a:solidFill>
              </a:rPr>
              <a:t>путём её передачи объекту </a:t>
            </a:r>
            <a:r>
              <a:rPr lang="ru-RU" sz="2400" i="1" dirty="0">
                <a:solidFill>
                  <a:srgbClr val="FF0066"/>
                </a:solidFill>
              </a:rPr>
              <a:t>В</a:t>
            </a:r>
            <a:r>
              <a:rPr lang="ru-RU" sz="2400" dirty="0">
                <a:solidFill>
                  <a:srgbClr val="000099"/>
                </a:solidFill>
              </a:rPr>
              <a:t> при запросе доступа;</a:t>
            </a:r>
          </a:p>
          <a:p>
            <a:pPr marL="360363" indent="-360363" algn="l">
              <a:spcBef>
                <a:spcPct val="20000"/>
              </a:spcBef>
              <a:buClr>
                <a:srgbClr val="FF0066"/>
              </a:buClr>
              <a:buSzPct val="80000"/>
              <a:buFont typeface="+mj-lt"/>
              <a:buAutoNum type="arabicParenR"/>
              <a:defRPr/>
            </a:pPr>
            <a:r>
              <a:rPr lang="ru-RU" sz="2400" dirty="0">
                <a:solidFill>
                  <a:srgbClr val="000099"/>
                </a:solidFill>
              </a:rPr>
              <a:t>объект </a:t>
            </a:r>
            <a:r>
              <a:rPr lang="ru-RU" sz="2400" i="1" dirty="0">
                <a:solidFill>
                  <a:srgbClr val="FF0066"/>
                </a:solidFill>
              </a:rPr>
              <a:t>А</a:t>
            </a:r>
            <a:r>
              <a:rPr lang="ru-RU" sz="2400" dirty="0">
                <a:solidFill>
                  <a:srgbClr val="000099"/>
                </a:solidFill>
              </a:rPr>
              <a:t> может запросить предварительную авторизацию у объект </a:t>
            </a:r>
            <a:r>
              <a:rPr lang="ru-RU" sz="2400" i="1" dirty="0">
                <a:solidFill>
                  <a:srgbClr val="FF0066"/>
                </a:solidFill>
              </a:rPr>
              <a:t>С</a:t>
            </a:r>
            <a:r>
              <a:rPr lang="ru-RU" sz="2400" dirty="0">
                <a:solidFill>
                  <a:srgbClr val="000099"/>
                </a:solidFill>
              </a:rPr>
              <a:t> до того, как он запросит объект </a:t>
            </a:r>
            <a:r>
              <a:rPr lang="ru-RU" sz="2400" i="1" dirty="0">
                <a:solidFill>
                  <a:srgbClr val="FF0066"/>
                </a:solidFill>
              </a:rPr>
              <a:t>В</a:t>
            </a:r>
            <a:r>
              <a:rPr lang="ru-RU" sz="2400" dirty="0">
                <a:solidFill>
                  <a:srgbClr val="000099"/>
                </a:solidFill>
              </a:rPr>
              <a:t> обеспечить доступ. В таком случае объект </a:t>
            </a:r>
            <a:r>
              <a:rPr lang="ru-RU" sz="2400" i="1" dirty="0">
                <a:solidFill>
                  <a:srgbClr val="FF0066"/>
                </a:solidFill>
              </a:rPr>
              <a:t>А</a:t>
            </a:r>
            <a:r>
              <a:rPr lang="ru-RU" sz="2400" dirty="0">
                <a:solidFill>
                  <a:srgbClr val="000099"/>
                </a:solidFill>
              </a:rPr>
              <a:t> мог бы предоставить </a:t>
            </a:r>
            <a:r>
              <a:rPr lang="ru-RU" sz="2400" dirty="0" smtClean="0">
                <a:solidFill>
                  <a:srgbClr val="000099"/>
                </a:solidFill>
              </a:rPr>
              <a:t>ВИУД </a:t>
            </a:r>
            <a:r>
              <a:rPr lang="ru-RU" sz="2400" dirty="0">
                <a:solidFill>
                  <a:srgbClr val="000099"/>
                </a:solidFill>
              </a:rPr>
              <a:t>объекту</a:t>
            </a:r>
            <a:r>
              <a:rPr lang="ru-RU" sz="2400" i="1" dirty="0">
                <a:solidFill>
                  <a:srgbClr val="000099"/>
                </a:solidFill>
              </a:rPr>
              <a:t> </a:t>
            </a:r>
            <a:r>
              <a:rPr lang="ru-RU" sz="2400" i="1" dirty="0">
                <a:solidFill>
                  <a:srgbClr val="FF0066"/>
                </a:solidFill>
              </a:rPr>
              <a:t>С</a:t>
            </a:r>
            <a:r>
              <a:rPr lang="ru-RU" sz="2400" dirty="0">
                <a:solidFill>
                  <a:srgbClr val="000099"/>
                </a:solidFill>
              </a:rPr>
              <a:t>, который, в свою очередь, мог бы в ответе передать объекту </a:t>
            </a:r>
            <a:r>
              <a:rPr lang="ru-RU" sz="2400" i="1" dirty="0">
                <a:solidFill>
                  <a:srgbClr val="FF0066"/>
                </a:solidFill>
              </a:rPr>
              <a:t>А</a:t>
            </a:r>
            <a:r>
              <a:rPr lang="ru-RU" sz="2400" dirty="0">
                <a:solidFill>
                  <a:srgbClr val="000099"/>
                </a:solidFill>
              </a:rPr>
              <a:t> соответствующий маркер доступа. Этот маркер доступа может быть передан объектом </a:t>
            </a:r>
            <a:r>
              <a:rPr lang="ru-RU" sz="2400" i="1" dirty="0">
                <a:solidFill>
                  <a:srgbClr val="FF0066"/>
                </a:solidFill>
              </a:rPr>
              <a:t>А</a:t>
            </a:r>
            <a:r>
              <a:rPr lang="ru-RU" sz="2400" dirty="0">
                <a:solidFill>
                  <a:srgbClr val="000099"/>
                </a:solidFill>
              </a:rPr>
              <a:t> объекту </a:t>
            </a:r>
            <a:r>
              <a:rPr lang="ru-RU" sz="2400" i="1" dirty="0">
                <a:solidFill>
                  <a:srgbClr val="FF0066"/>
                </a:solidFill>
              </a:rPr>
              <a:t>В</a:t>
            </a:r>
            <a:r>
              <a:rPr lang="ru-RU" sz="2400" dirty="0">
                <a:solidFill>
                  <a:srgbClr val="000099"/>
                </a:solidFill>
              </a:rPr>
              <a:t> вместе с запросом доступа. И затем, объект</a:t>
            </a:r>
            <a:r>
              <a:rPr lang="ru-RU" sz="2400" i="1" dirty="0">
                <a:solidFill>
                  <a:srgbClr val="000099"/>
                </a:solidFill>
              </a:rPr>
              <a:t> </a:t>
            </a:r>
            <a:r>
              <a:rPr lang="ru-RU" sz="2400" i="1" dirty="0">
                <a:solidFill>
                  <a:srgbClr val="FF0066"/>
                </a:solidFill>
              </a:rPr>
              <a:t>С</a:t>
            </a:r>
            <a:r>
              <a:rPr lang="ru-RU" sz="2400" dirty="0">
                <a:solidFill>
                  <a:srgbClr val="000099"/>
                </a:solidFill>
              </a:rPr>
              <a:t> может распознать маркер доступа, как запись о предварительной авторизации.</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95350"/>
            <a:ext cx="8001000" cy="53347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defRPr/>
            </a:pPr>
            <a:r>
              <a:rPr lang="ru-RU" dirty="0">
                <a:solidFill>
                  <a:srgbClr val="000099"/>
                </a:solidFill>
              </a:rPr>
              <a:t>На рис</a:t>
            </a:r>
            <a:r>
              <a:rPr lang="ru-RU" dirty="0" smtClean="0">
                <a:solidFill>
                  <a:srgbClr val="000099"/>
                </a:solidFill>
              </a:rPr>
              <a:t>.</a:t>
            </a:r>
            <a:r>
              <a:rPr lang="en-US" dirty="0" smtClean="0">
                <a:solidFill>
                  <a:srgbClr val="000099"/>
                </a:solidFill>
              </a:rPr>
              <a:t> 4</a:t>
            </a:r>
            <a:r>
              <a:rPr lang="ru-RU" dirty="0" smtClean="0">
                <a:solidFill>
                  <a:srgbClr val="000099"/>
                </a:solidFill>
              </a:rPr>
              <a:t>.3 </a:t>
            </a:r>
            <a:r>
              <a:rPr lang="ru-RU" dirty="0">
                <a:solidFill>
                  <a:srgbClr val="000099"/>
                </a:solidFill>
              </a:rPr>
              <a:t>может быть показано произвольное число промежуточных объектов, и касаясь </a:t>
            </a:r>
            <a:r>
              <a:rPr lang="ru-RU" dirty="0" smtClean="0">
                <a:solidFill>
                  <a:srgbClr val="000099"/>
                </a:solidFill>
              </a:rPr>
              <a:t>ФПРИ-модуля </a:t>
            </a:r>
            <a:r>
              <a:rPr lang="ru-RU" dirty="0">
                <a:solidFill>
                  <a:srgbClr val="000099"/>
                </a:solidFill>
              </a:rPr>
              <a:t>последнего целевого объекта, то </a:t>
            </a:r>
            <a:r>
              <a:rPr lang="ru-RU" i="1" dirty="0">
                <a:solidFill>
                  <a:srgbClr val="FF0066"/>
                </a:solidFill>
              </a:rPr>
              <a:t>получение решения о доступе, как правило, основано на </a:t>
            </a:r>
            <a:r>
              <a:rPr lang="ru-RU" i="1" dirty="0" smtClean="0">
                <a:solidFill>
                  <a:srgbClr val="FF0066"/>
                </a:solidFill>
              </a:rPr>
              <a:t>ВИУД, </a:t>
            </a:r>
            <a:r>
              <a:rPr lang="ru-RU" i="1" dirty="0">
                <a:solidFill>
                  <a:srgbClr val="FF0066"/>
                </a:solidFill>
              </a:rPr>
              <a:t>полученной от одного или нескольких участвующих в ретрансляции объектов</a:t>
            </a:r>
            <a:r>
              <a:rPr lang="ru-RU" dirty="0">
                <a:solidFill>
                  <a:srgbClr val="000099"/>
                </a:solidFill>
              </a:rPr>
              <a:t>.</a:t>
            </a:r>
          </a:p>
          <a:p>
            <a:pPr>
              <a:lnSpc>
                <a:spcPts val="3200"/>
              </a:lnSpc>
              <a:defRPr/>
            </a:pPr>
            <a:r>
              <a:rPr lang="ru-RU" dirty="0">
                <a:solidFill>
                  <a:srgbClr val="000099"/>
                </a:solidFill>
              </a:rPr>
              <a:t>(</a:t>
            </a:r>
            <a:r>
              <a:rPr lang="ru-RU" i="1" u="sng" dirty="0">
                <a:solidFill>
                  <a:srgbClr val="FF0066"/>
                </a:solidFill>
              </a:rPr>
              <a:t>Примечание</a:t>
            </a:r>
            <a:r>
              <a:rPr lang="ru-RU" i="1" dirty="0">
                <a:solidFill>
                  <a:srgbClr val="FF0066"/>
                </a:solidFill>
              </a:rPr>
              <a:t>. Разработчик </a:t>
            </a:r>
            <a:r>
              <a:rPr lang="ru-RU" i="1" dirty="0" smtClean="0">
                <a:solidFill>
                  <a:srgbClr val="FF0066"/>
                </a:solidFill>
              </a:rPr>
              <a:t>ПЛУД </a:t>
            </a:r>
            <a:r>
              <a:rPr lang="ru-RU" i="1" dirty="0">
                <a:solidFill>
                  <a:srgbClr val="FF0066"/>
                </a:solidFill>
              </a:rPr>
              <a:t>обязан осознавать, что без обеспечения промежуточных процедур УД можно предоставить доступ, который мог быть напрямую запрещён</a:t>
            </a:r>
            <a:r>
              <a:rPr lang="ru-RU" dirty="0">
                <a:solidFill>
                  <a:srgbClr val="FF0066"/>
                </a:solidFill>
              </a:rPr>
              <a:t>.</a:t>
            </a:r>
            <a:r>
              <a:rPr lang="ru-RU" dirty="0">
                <a:solidFill>
                  <a:srgbClr val="000099"/>
                </a:solidFill>
              </a:rPr>
              <a:t>)</a:t>
            </a: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606550"/>
            <a:ext cx="7993062" cy="4616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200" i="1" dirty="0" smtClean="0">
                <a:solidFill>
                  <a:srgbClr val="FF0066"/>
                </a:solidFill>
              </a:rPr>
              <a:t>ФПРИ- </a:t>
            </a:r>
            <a:r>
              <a:rPr lang="ru-RU" sz="3200" i="1" dirty="0">
                <a:solidFill>
                  <a:srgbClr val="FF0066"/>
                </a:solidFill>
              </a:rPr>
              <a:t>или </a:t>
            </a:r>
            <a:r>
              <a:rPr lang="ru-RU" sz="3200" i="1" dirty="0" smtClean="0">
                <a:solidFill>
                  <a:srgbClr val="FF0066"/>
                </a:solidFill>
              </a:rPr>
              <a:t>ФПРР-модуль </a:t>
            </a:r>
            <a:r>
              <a:rPr lang="ru-RU" sz="3200" i="1" dirty="0">
                <a:solidFill>
                  <a:srgbClr val="FF0066"/>
                </a:solidFill>
              </a:rPr>
              <a:t>может состоять из одного или нескольких компонентов УД</a:t>
            </a:r>
            <a:r>
              <a:rPr lang="ru-RU" sz="3200" dirty="0">
                <a:solidFill>
                  <a:srgbClr val="000099"/>
                </a:solidFill>
              </a:rPr>
              <a:t>. Функции УД могут быть распределены между этими компонентами на основе требований </a:t>
            </a:r>
            <a:r>
              <a:rPr lang="ru-RU" sz="3200" dirty="0" smtClean="0">
                <a:solidFill>
                  <a:srgbClr val="000099"/>
                </a:solidFill>
              </a:rPr>
              <a:t>ПЛУД. </a:t>
            </a:r>
            <a:r>
              <a:rPr lang="ru-RU" sz="3200" dirty="0">
                <a:solidFill>
                  <a:srgbClr val="000099"/>
                </a:solidFill>
              </a:rPr>
              <a:t>Рассмотренные ранее базовые функции УД не зависят от условий расположения компонентов, связей между ними или их возможного распределения.</a:t>
            </a:r>
          </a:p>
        </p:txBody>
      </p:sp>
      <p:sp>
        <p:nvSpPr>
          <p:cNvPr id="314371" name="Rectangle 3"/>
          <p:cNvSpPr>
            <a:spLocks noChangeArrowheads="1"/>
          </p:cNvSpPr>
          <p:nvPr/>
        </p:nvSpPr>
        <p:spPr bwMode="auto">
          <a:xfrm>
            <a:off x="785813" y="928688"/>
            <a:ext cx="8358187" cy="457200"/>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sz="3000" b="1" i="1" dirty="0">
                <a:solidFill>
                  <a:srgbClr val="FF3300"/>
                </a:solidFill>
                <a:latin typeface="Arial" charset="0"/>
              </a:rPr>
              <a:t>1.3. Распределение компонентов УД</a:t>
            </a:r>
            <a:endParaRPr lang="en-GB" sz="3000"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06450"/>
            <a:ext cx="7993062" cy="57451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100"/>
              </a:lnSpc>
              <a:buClr>
                <a:srgbClr val="FF0066"/>
              </a:buClr>
              <a:buSzPct val="80000"/>
              <a:buFont typeface="Wingdings" pitchFamily="2" charset="2"/>
              <a:buNone/>
              <a:defRPr/>
            </a:pPr>
            <a:r>
              <a:rPr lang="ru-RU" i="1" dirty="0">
                <a:solidFill>
                  <a:srgbClr val="FF0066"/>
                </a:solidFill>
              </a:rPr>
              <a:t>В каждом случае </a:t>
            </a:r>
            <a:r>
              <a:rPr lang="ru-RU" i="1" dirty="0" smtClean="0">
                <a:solidFill>
                  <a:srgbClr val="FF0066"/>
                </a:solidFill>
              </a:rPr>
              <a:t>ФПРИ-модуль </a:t>
            </a:r>
            <a:r>
              <a:rPr lang="ru-RU" i="1" dirty="0">
                <a:solidFill>
                  <a:srgbClr val="FF0066"/>
                </a:solidFill>
              </a:rPr>
              <a:t>размещается между инициатором и целевым объектом, при этом инициатор может взаимодействовать с целевым объектом только через </a:t>
            </a:r>
            <a:r>
              <a:rPr lang="ru-RU" i="1" dirty="0" smtClean="0">
                <a:solidFill>
                  <a:srgbClr val="FF0066"/>
                </a:solidFill>
              </a:rPr>
              <a:t>ФПРИ-модуль</a:t>
            </a:r>
            <a:r>
              <a:rPr lang="ru-RU" dirty="0">
                <a:solidFill>
                  <a:srgbClr val="000099"/>
                </a:solidFill>
              </a:rPr>
              <a:t>. Существует несколько возможных практических реализаций </a:t>
            </a:r>
            <a:r>
              <a:rPr lang="ru-RU" dirty="0" smtClean="0">
                <a:solidFill>
                  <a:srgbClr val="000099"/>
                </a:solidFill>
              </a:rPr>
              <a:t>ФПРИ- </a:t>
            </a:r>
            <a:r>
              <a:rPr lang="ru-RU" dirty="0">
                <a:solidFill>
                  <a:srgbClr val="000099"/>
                </a:solidFill>
              </a:rPr>
              <a:t>или </a:t>
            </a:r>
            <a:r>
              <a:rPr lang="ru-RU" dirty="0" smtClean="0">
                <a:solidFill>
                  <a:srgbClr val="000099"/>
                </a:solidFill>
              </a:rPr>
              <a:t>ФПРР-модулей</a:t>
            </a:r>
            <a:r>
              <a:rPr lang="ru-RU" dirty="0">
                <a:solidFill>
                  <a:srgbClr val="000099"/>
                </a:solidFill>
              </a:rPr>
              <a:t>. </a:t>
            </a:r>
            <a:r>
              <a:rPr lang="ru-RU" dirty="0" smtClean="0">
                <a:solidFill>
                  <a:srgbClr val="000099"/>
                </a:solidFill>
              </a:rPr>
              <a:t>ФПРР-модуль </a:t>
            </a:r>
            <a:r>
              <a:rPr lang="ru-RU" dirty="0">
                <a:solidFill>
                  <a:srgbClr val="000099"/>
                </a:solidFill>
              </a:rPr>
              <a:t>может быть совмещён (сильно связан) с </a:t>
            </a:r>
            <a:r>
              <a:rPr lang="ru-RU" dirty="0" smtClean="0">
                <a:solidFill>
                  <a:srgbClr val="000099"/>
                </a:solidFill>
              </a:rPr>
              <a:t>ФПРИ-модулем</a:t>
            </a:r>
            <a:r>
              <a:rPr lang="ru-RU" dirty="0">
                <a:solidFill>
                  <a:srgbClr val="000099"/>
                </a:solidFill>
              </a:rPr>
              <a:t>, либо нет. </a:t>
            </a:r>
            <a:r>
              <a:rPr lang="ru-RU" dirty="0" smtClean="0">
                <a:solidFill>
                  <a:srgbClr val="000099"/>
                </a:solidFill>
              </a:rPr>
              <a:t>ФПРР-модуль </a:t>
            </a:r>
            <a:r>
              <a:rPr lang="ru-RU" dirty="0">
                <a:solidFill>
                  <a:srgbClr val="000099"/>
                </a:solidFill>
              </a:rPr>
              <a:t>может обслуживать один или несколько </a:t>
            </a:r>
            <a:r>
              <a:rPr lang="ru-RU" dirty="0" smtClean="0">
                <a:solidFill>
                  <a:srgbClr val="000099"/>
                </a:solidFill>
              </a:rPr>
              <a:t>ФПРИ-модулей</a:t>
            </a:r>
            <a:r>
              <a:rPr lang="ru-RU" dirty="0">
                <a:solidFill>
                  <a:srgbClr val="000099"/>
                </a:solidFill>
              </a:rPr>
              <a:t>. Аналогично, </a:t>
            </a:r>
            <a:r>
              <a:rPr lang="ru-RU" dirty="0" smtClean="0">
                <a:solidFill>
                  <a:srgbClr val="000099"/>
                </a:solidFill>
              </a:rPr>
              <a:t>ФПРИ-модуль </a:t>
            </a:r>
            <a:r>
              <a:rPr lang="ru-RU" dirty="0">
                <a:solidFill>
                  <a:srgbClr val="000099"/>
                </a:solidFill>
              </a:rPr>
              <a:t>может использовать один или несколько </a:t>
            </a:r>
            <a:r>
              <a:rPr lang="ru-RU" dirty="0" smtClean="0">
                <a:solidFill>
                  <a:srgbClr val="000099"/>
                </a:solidFill>
              </a:rPr>
              <a:t>ФПРР-модулей</a:t>
            </a:r>
            <a:r>
              <a:rPr lang="ru-RU" dirty="0">
                <a:solidFill>
                  <a:srgbClr val="000099"/>
                </a:solidFill>
              </a:rPr>
              <a:t>.</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39800"/>
            <a:ext cx="7993062" cy="51937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700"/>
              </a:lnSpc>
            </a:pPr>
            <a:r>
              <a:rPr lang="ru-RU" sz="2400" i="1" dirty="0">
                <a:solidFill>
                  <a:srgbClr val="FF0066"/>
                </a:solidFill>
              </a:rPr>
              <a:t>Совмещение (сильная связность) </a:t>
            </a:r>
            <a:r>
              <a:rPr lang="ru-RU" sz="2400" i="1" dirty="0" smtClean="0">
                <a:solidFill>
                  <a:srgbClr val="FF0066"/>
                </a:solidFill>
              </a:rPr>
              <a:t>ФПРИ- </a:t>
            </a:r>
            <a:r>
              <a:rPr lang="ru-RU" sz="2400" i="1" dirty="0">
                <a:solidFill>
                  <a:srgbClr val="FF0066"/>
                </a:solidFill>
              </a:rPr>
              <a:t>и </a:t>
            </a:r>
            <a:r>
              <a:rPr lang="ru-RU" sz="2400" i="1" dirty="0" smtClean="0">
                <a:solidFill>
                  <a:srgbClr val="FF0066"/>
                </a:solidFill>
              </a:rPr>
              <a:t>ФПРР-модулей </a:t>
            </a:r>
            <a:r>
              <a:rPr lang="ru-RU" sz="2400" dirty="0">
                <a:solidFill>
                  <a:srgbClr val="000099"/>
                </a:solidFill>
              </a:rPr>
              <a:t>может дать преимущества, касающиеся эффективности и своевременности (снижение задержки), и также может отменить необходимую защиту соединений между </a:t>
            </a:r>
            <a:r>
              <a:rPr lang="ru-RU" sz="2400" dirty="0" smtClean="0">
                <a:solidFill>
                  <a:srgbClr val="000099"/>
                </a:solidFill>
              </a:rPr>
              <a:t>ФПРИ- </a:t>
            </a:r>
            <a:r>
              <a:rPr lang="ru-RU" sz="2400" dirty="0">
                <a:solidFill>
                  <a:srgbClr val="000099"/>
                </a:solidFill>
              </a:rPr>
              <a:t>и </a:t>
            </a:r>
            <a:r>
              <a:rPr lang="ru-RU" sz="2400" dirty="0" smtClean="0">
                <a:solidFill>
                  <a:srgbClr val="000099"/>
                </a:solidFill>
              </a:rPr>
              <a:t>ФПРР-модулями</a:t>
            </a:r>
            <a:r>
              <a:rPr lang="ru-RU" sz="2400" dirty="0">
                <a:solidFill>
                  <a:srgbClr val="000099"/>
                </a:solidFill>
              </a:rPr>
              <a:t>. </a:t>
            </a:r>
            <a:r>
              <a:rPr lang="ru-RU" sz="2400" dirty="0" smtClean="0">
                <a:solidFill>
                  <a:srgbClr val="000099"/>
                </a:solidFill>
              </a:rPr>
              <a:t>ФПРР-модули</a:t>
            </a:r>
            <a:r>
              <a:rPr lang="ru-RU" sz="2400" dirty="0">
                <a:solidFill>
                  <a:srgbClr val="000099"/>
                </a:solidFill>
              </a:rPr>
              <a:t>, которые обслуживают </a:t>
            </a:r>
            <a:r>
              <a:rPr lang="ru-RU" sz="2400" dirty="0" smtClean="0">
                <a:solidFill>
                  <a:srgbClr val="000099"/>
                </a:solidFill>
              </a:rPr>
              <a:t>ФПРИ-модули</a:t>
            </a:r>
            <a:r>
              <a:rPr lang="ru-RU" sz="2400" dirty="0">
                <a:solidFill>
                  <a:srgbClr val="000099"/>
                </a:solidFill>
              </a:rPr>
              <a:t>, могут быть полезными, с точки зрения, уменьшения необходимости в распределении </a:t>
            </a:r>
            <a:r>
              <a:rPr lang="ru-RU" sz="2400" dirty="0" smtClean="0">
                <a:solidFill>
                  <a:srgbClr val="000099"/>
                </a:solidFill>
              </a:rPr>
              <a:t>ВИУД </a:t>
            </a:r>
            <a:r>
              <a:rPr lang="ru-RU" sz="2400" dirty="0">
                <a:solidFill>
                  <a:srgbClr val="000099"/>
                </a:solidFill>
              </a:rPr>
              <a:t>и в реализации некоторых связанных функций по обеспечению безопасности, таких как аудит, с точки зрения, снижения сложности их реализации.</a:t>
            </a:r>
          </a:p>
          <a:p>
            <a:pPr>
              <a:lnSpc>
                <a:spcPts val="2700"/>
              </a:lnSpc>
            </a:pPr>
            <a:r>
              <a:rPr lang="ru-RU" sz="2400" i="1" dirty="0">
                <a:solidFill>
                  <a:srgbClr val="FF0066"/>
                </a:solidFill>
              </a:rPr>
              <a:t>Размещение компонентов может осуществляться по следующим соображениям</a:t>
            </a:r>
            <a:r>
              <a:rPr lang="ru-RU" sz="2400" dirty="0">
                <a:solidFill>
                  <a:srgbClr val="000099"/>
                </a:solidFill>
              </a:rPr>
              <a:t>.</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95400"/>
            <a:ext cx="8001000" cy="50013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500" i="1" dirty="0" smtClean="0">
                <a:solidFill>
                  <a:srgbClr val="FF0066"/>
                </a:solidFill>
              </a:rPr>
              <a:t>ЦБ </a:t>
            </a:r>
            <a:r>
              <a:rPr lang="ru-RU" sz="2500" i="1" dirty="0">
                <a:solidFill>
                  <a:srgbClr val="FF0066"/>
                </a:solidFill>
              </a:rPr>
              <a:t>может полагать, что УД на входе целевого объекта является вполне достаточным</a:t>
            </a:r>
            <a:r>
              <a:rPr lang="ru-RU" sz="2500" dirty="0">
                <a:solidFill>
                  <a:srgbClr val="000099"/>
                </a:solidFill>
              </a:rPr>
              <a:t>. В этом случае, </a:t>
            </a:r>
            <a:r>
              <a:rPr lang="ru-RU" sz="2500" dirty="0" smtClean="0">
                <a:solidFill>
                  <a:srgbClr val="000099"/>
                </a:solidFill>
              </a:rPr>
              <a:t>ФПРИ-модуль </a:t>
            </a:r>
            <a:r>
              <a:rPr lang="ru-RU" sz="2500" dirty="0">
                <a:solidFill>
                  <a:srgbClr val="000099"/>
                </a:solidFill>
              </a:rPr>
              <a:t>целевого объекта </a:t>
            </a:r>
            <a:r>
              <a:rPr lang="ru-RU" sz="2500" dirty="0" smtClean="0">
                <a:solidFill>
                  <a:srgbClr val="000099"/>
                </a:solidFill>
              </a:rPr>
              <a:t>«навязывает» ПЛУД </a:t>
            </a:r>
            <a:r>
              <a:rPr lang="ru-RU" sz="2500" dirty="0">
                <a:solidFill>
                  <a:srgbClr val="000099"/>
                </a:solidFill>
              </a:rPr>
              <a:t>на основе входящих запросов, а целевой объект не может принять запрос, который не согласуется с </a:t>
            </a:r>
            <a:r>
              <a:rPr lang="ru-RU" sz="2500" dirty="0" smtClean="0">
                <a:solidFill>
                  <a:srgbClr val="000099"/>
                </a:solidFill>
              </a:rPr>
              <a:t>ПЛУД </a:t>
            </a:r>
            <a:r>
              <a:rPr lang="ru-RU" sz="2500" dirty="0">
                <a:solidFill>
                  <a:srgbClr val="000099"/>
                </a:solidFill>
              </a:rPr>
              <a:t>для этого целевого объекта. Это означает, что передаваемые инициатором запросы доступа будут достигать </a:t>
            </a:r>
            <a:r>
              <a:rPr lang="ru-RU" sz="2500" dirty="0" smtClean="0">
                <a:solidFill>
                  <a:srgbClr val="000099"/>
                </a:solidFill>
              </a:rPr>
              <a:t>ФПРИ-модуля </a:t>
            </a:r>
            <a:r>
              <a:rPr lang="ru-RU" sz="2500" dirty="0">
                <a:solidFill>
                  <a:srgbClr val="000099"/>
                </a:solidFill>
              </a:rPr>
              <a:t>и становиться объектами проверки со стороны </a:t>
            </a:r>
            <a:r>
              <a:rPr lang="ru-RU" sz="2500" dirty="0" smtClean="0">
                <a:solidFill>
                  <a:srgbClr val="000099"/>
                </a:solidFill>
              </a:rPr>
              <a:t>ФПРИ-модуля</a:t>
            </a:r>
            <a:r>
              <a:rPr lang="ru-RU" sz="2500" dirty="0">
                <a:solidFill>
                  <a:srgbClr val="000099"/>
                </a:solidFill>
              </a:rPr>
              <a:t>, который будет проверять, что они удовлетворяют </a:t>
            </a:r>
            <a:r>
              <a:rPr lang="ru-RU" sz="2500" dirty="0" smtClean="0">
                <a:solidFill>
                  <a:srgbClr val="000099"/>
                </a:solidFill>
              </a:rPr>
              <a:t>ПЛУД, </a:t>
            </a:r>
            <a:r>
              <a:rPr lang="ru-RU" sz="2500" dirty="0">
                <a:solidFill>
                  <a:srgbClr val="000099"/>
                </a:solidFill>
              </a:rPr>
              <a:t>установленной </a:t>
            </a:r>
            <a:r>
              <a:rPr lang="ru-RU" sz="2500" dirty="0" smtClean="0">
                <a:solidFill>
                  <a:srgbClr val="000099"/>
                </a:solidFill>
              </a:rPr>
              <a:t>ФПРР-модулем.</a:t>
            </a:r>
            <a:endParaRPr lang="ru-RU" sz="2500" dirty="0">
              <a:solidFill>
                <a:srgbClr val="000099"/>
              </a:solidFill>
            </a:endParaRPr>
          </a:p>
        </p:txBody>
      </p:sp>
      <p:sp>
        <p:nvSpPr>
          <p:cNvPr id="320515" name="Rectangle 3"/>
          <p:cNvSpPr>
            <a:spLocks noChangeArrowheads="1"/>
          </p:cNvSpPr>
          <p:nvPr/>
        </p:nvSpPr>
        <p:spPr bwMode="auto">
          <a:xfrm>
            <a:off x="755650" y="714375"/>
            <a:ext cx="8388350" cy="43021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0000"/>
                </a:solidFill>
                <a:latin typeface="+mj-lt"/>
              </a:rPr>
              <a:t>1.3.1. УД на основе входящих запросов</a:t>
            </a:r>
            <a:endParaRPr lang="ru-RU"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06500"/>
            <a:ext cx="8001000" cy="502701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800"/>
              </a:lnSpc>
              <a:buClr>
                <a:srgbClr val="FF0066"/>
              </a:buClr>
              <a:buSzPct val="80000"/>
              <a:buFont typeface="Wingdings" pitchFamily="2" charset="2"/>
              <a:buNone/>
              <a:defRPr/>
            </a:pPr>
            <a:r>
              <a:rPr lang="ru-RU" sz="2200" i="1" dirty="0" smtClean="0">
                <a:solidFill>
                  <a:srgbClr val="FF0066"/>
                </a:solidFill>
              </a:rPr>
              <a:t>ЦБ </a:t>
            </a:r>
            <a:r>
              <a:rPr lang="ru-RU" sz="2200" i="1" dirty="0">
                <a:solidFill>
                  <a:srgbClr val="FF0066"/>
                </a:solidFill>
              </a:rPr>
              <a:t>может полагать, что наиболее важным является парирование попыток </a:t>
            </a:r>
            <a:r>
              <a:rPr lang="ru-RU" sz="2200" i="1" dirty="0" smtClean="0">
                <a:solidFill>
                  <a:srgbClr val="FF0066"/>
                </a:solidFill>
              </a:rPr>
              <a:t>НСД к </a:t>
            </a:r>
            <a:r>
              <a:rPr lang="ru-RU" sz="2200" i="1" dirty="0">
                <a:solidFill>
                  <a:srgbClr val="FF0066"/>
                </a:solidFill>
              </a:rPr>
              <a:t>целевым объектам за счёт использования компонентов УД, размещённых у инициатора </a:t>
            </a:r>
            <a:r>
              <a:rPr lang="ru-RU" sz="2200" dirty="0">
                <a:solidFill>
                  <a:srgbClr val="000099"/>
                </a:solidFill>
              </a:rPr>
              <a:t>(например, когда практическая реализация системы УД, размещённая в целевом объекте, не обладает высоким качеством, или, когда доступные сетевые ресурсы не целесообразно предоставлять без первичной проверки, чтобы запрашиваемый доступ был санкционированным), и в таком случае необходимо УД на основе исходящих запросов, реализуемое </a:t>
            </a:r>
            <a:r>
              <a:rPr lang="ru-RU" sz="2200" dirty="0" smtClean="0">
                <a:solidFill>
                  <a:srgbClr val="000099"/>
                </a:solidFill>
              </a:rPr>
              <a:t>ФПРИ-модулем</a:t>
            </a:r>
            <a:r>
              <a:rPr lang="ru-RU" sz="2200" dirty="0">
                <a:solidFill>
                  <a:srgbClr val="000099"/>
                </a:solidFill>
              </a:rPr>
              <a:t>, размещённым у инициатора. В данной ситуации инициатор не может получить доступ, который не согласуется с </a:t>
            </a:r>
            <a:r>
              <a:rPr lang="ru-RU" sz="2200" dirty="0" smtClean="0">
                <a:solidFill>
                  <a:srgbClr val="000099"/>
                </a:solidFill>
              </a:rPr>
              <a:t>ПЛУД, </a:t>
            </a:r>
            <a:r>
              <a:rPr lang="ru-RU" sz="2200" dirty="0">
                <a:solidFill>
                  <a:srgbClr val="000099"/>
                </a:solidFill>
              </a:rPr>
              <a:t>применяемой в </a:t>
            </a:r>
            <a:r>
              <a:rPr lang="ru-RU" sz="2200" dirty="0" smtClean="0">
                <a:solidFill>
                  <a:srgbClr val="000099"/>
                </a:solidFill>
              </a:rPr>
              <a:t>ССБ инициатора</a:t>
            </a:r>
            <a:r>
              <a:rPr lang="ru-RU" sz="2200" dirty="0">
                <a:solidFill>
                  <a:srgbClr val="000099"/>
                </a:solidFill>
              </a:rPr>
              <a:t>.</a:t>
            </a:r>
          </a:p>
        </p:txBody>
      </p:sp>
      <p:sp>
        <p:nvSpPr>
          <p:cNvPr id="320515" name="Rectangle 3"/>
          <p:cNvSpPr>
            <a:spLocks noChangeArrowheads="1"/>
          </p:cNvSpPr>
          <p:nvPr/>
        </p:nvSpPr>
        <p:spPr bwMode="auto">
          <a:xfrm>
            <a:off x="755650" y="714375"/>
            <a:ext cx="8388350" cy="430213"/>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0000"/>
                </a:solidFill>
                <a:latin typeface="+mj-lt"/>
              </a:rPr>
              <a:t>1.3.2. УД на основе исходящих запросов</a:t>
            </a:r>
            <a:endParaRPr lang="ru-RU"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85860"/>
            <a:ext cx="8001000" cy="47705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100"/>
              </a:lnSpc>
              <a:buClr>
                <a:srgbClr val="FF0066"/>
              </a:buClr>
              <a:buSzPct val="80000"/>
              <a:buFont typeface="Wingdings" pitchFamily="2" charset="2"/>
              <a:buNone/>
              <a:defRPr/>
            </a:pPr>
            <a:r>
              <a:rPr lang="ru-RU" sz="2600" i="1" dirty="0" smtClean="0">
                <a:solidFill>
                  <a:srgbClr val="FF0066"/>
                </a:solidFill>
              </a:rPr>
              <a:t>ЦБ </a:t>
            </a:r>
            <a:r>
              <a:rPr lang="ru-RU" sz="2600" i="1" dirty="0">
                <a:solidFill>
                  <a:srgbClr val="FF0066"/>
                </a:solidFill>
              </a:rPr>
              <a:t>может принять решение, что наиболее важным является фильтрация запросов доступа между инициаторами и целевыми объектами</a:t>
            </a:r>
            <a:r>
              <a:rPr lang="ru-RU" sz="2600" dirty="0">
                <a:solidFill>
                  <a:srgbClr val="000099"/>
                </a:solidFill>
              </a:rPr>
              <a:t>, и в таком случае </a:t>
            </a:r>
            <a:r>
              <a:rPr lang="ru-RU" sz="2600" dirty="0" smtClean="0">
                <a:solidFill>
                  <a:srgbClr val="000099"/>
                </a:solidFill>
              </a:rPr>
              <a:t>ФПРИ-модуль </a:t>
            </a:r>
            <a:r>
              <a:rPr lang="ru-RU" sz="2600" dirty="0">
                <a:solidFill>
                  <a:srgbClr val="000099"/>
                </a:solidFill>
              </a:rPr>
              <a:t>размещается между инициатором и целевым объектом. В последствие промежуточный </a:t>
            </a:r>
            <a:r>
              <a:rPr lang="ru-RU" sz="2600" dirty="0" smtClean="0">
                <a:solidFill>
                  <a:srgbClr val="000099"/>
                </a:solidFill>
              </a:rPr>
              <a:t>ФПРИ-модуль </a:t>
            </a:r>
            <a:r>
              <a:rPr lang="ru-RU" sz="2600" dirty="0">
                <a:solidFill>
                  <a:srgbClr val="000099"/>
                </a:solidFill>
              </a:rPr>
              <a:t>может требовать исполнения обеих </a:t>
            </a:r>
            <a:r>
              <a:rPr lang="ru-RU" sz="2600" dirty="0" smtClean="0">
                <a:solidFill>
                  <a:srgbClr val="000099"/>
                </a:solidFill>
              </a:rPr>
              <a:t>ПЛУД, </a:t>
            </a:r>
            <a:r>
              <a:rPr lang="ru-RU" sz="2600" dirty="0">
                <a:solidFill>
                  <a:srgbClr val="000099"/>
                </a:solidFill>
              </a:rPr>
              <a:t>основанных на входящих и исходящих запросах доступа. Такие </a:t>
            </a:r>
            <a:r>
              <a:rPr lang="ru-RU" sz="2600" dirty="0" smtClean="0">
                <a:solidFill>
                  <a:srgbClr val="000099"/>
                </a:solidFill>
              </a:rPr>
              <a:t>ПЛУД </a:t>
            </a:r>
            <a:r>
              <a:rPr lang="ru-RU" sz="2600" dirty="0">
                <a:solidFill>
                  <a:srgbClr val="000099"/>
                </a:solidFill>
              </a:rPr>
              <a:t>могут быть независимы от </a:t>
            </a:r>
            <a:r>
              <a:rPr lang="ru-RU" sz="2600" dirty="0" smtClean="0">
                <a:solidFill>
                  <a:srgbClr val="000099"/>
                </a:solidFill>
              </a:rPr>
              <a:t>ПЛУД, </a:t>
            </a:r>
            <a:r>
              <a:rPr lang="ru-RU" sz="2600" dirty="0">
                <a:solidFill>
                  <a:srgbClr val="000099"/>
                </a:solidFill>
              </a:rPr>
              <a:t>принятых в </a:t>
            </a:r>
            <a:r>
              <a:rPr lang="ru-RU" sz="2600" dirty="0" smtClean="0">
                <a:solidFill>
                  <a:srgbClr val="000099"/>
                </a:solidFill>
              </a:rPr>
              <a:t>ССБ, </a:t>
            </a:r>
            <a:r>
              <a:rPr lang="ru-RU" sz="2600" dirty="0">
                <a:solidFill>
                  <a:srgbClr val="000099"/>
                </a:solidFill>
              </a:rPr>
              <a:t>в которых расположены инициатор и целевой объект, соответственно.</a:t>
            </a:r>
          </a:p>
        </p:txBody>
      </p:sp>
      <p:sp>
        <p:nvSpPr>
          <p:cNvPr id="320515" name="Rectangle 3"/>
          <p:cNvSpPr>
            <a:spLocks noChangeArrowheads="1"/>
          </p:cNvSpPr>
          <p:nvPr/>
        </p:nvSpPr>
        <p:spPr bwMode="auto">
          <a:xfrm>
            <a:off x="755650" y="714375"/>
            <a:ext cx="8388350" cy="43088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smtClean="0">
                <a:solidFill>
                  <a:srgbClr val="FF0000"/>
                </a:solidFill>
                <a:latin typeface="+mj-lt"/>
              </a:rPr>
              <a:t>1.3.3. Промежуточное УД</a:t>
            </a:r>
            <a:endParaRPr lang="ru-RU" b="1" i="1" dirty="0">
              <a:solidFill>
                <a:srgbClr val="FF0000"/>
              </a:solidFill>
              <a:latin typeface="+mj-lt"/>
            </a:endParaRPr>
          </a:p>
        </p:txBody>
      </p:sp>
      <p:sp>
        <p:nvSpPr>
          <p:cNvPr id="320516"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828800"/>
            <a:ext cx="7993062" cy="438581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buClr>
                <a:srgbClr val="FF0066"/>
              </a:buClr>
              <a:buSzPct val="80000"/>
              <a:buFont typeface="Wingdings" pitchFamily="2" charset="2"/>
              <a:buNone/>
              <a:defRPr/>
            </a:pPr>
            <a:r>
              <a:rPr lang="ru-RU" sz="3200" i="1" dirty="0">
                <a:solidFill>
                  <a:srgbClr val="FF0066"/>
                </a:solidFill>
              </a:rPr>
              <a:t>Возможна ситуация, при которой </a:t>
            </a:r>
            <a:r>
              <a:rPr lang="ru-RU" sz="3200" i="1" dirty="0" smtClean="0">
                <a:solidFill>
                  <a:srgbClr val="FF0066"/>
                </a:solidFill>
              </a:rPr>
              <a:t>ССБ могут </a:t>
            </a:r>
            <a:r>
              <a:rPr lang="ru-RU" sz="3200" i="1" dirty="0">
                <a:solidFill>
                  <a:srgbClr val="FF0066"/>
                </a:solidFill>
              </a:rPr>
              <a:t>вступать в информационное взаимодействие</a:t>
            </a:r>
            <a:r>
              <a:rPr lang="ru-RU" sz="3200" dirty="0">
                <a:solidFill>
                  <a:srgbClr val="000099"/>
                </a:solidFill>
              </a:rPr>
              <a:t>, так как ресурсы одного </a:t>
            </a:r>
            <a:r>
              <a:rPr lang="ru-RU" sz="3200" dirty="0" smtClean="0">
                <a:solidFill>
                  <a:srgbClr val="000099"/>
                </a:solidFill>
              </a:rPr>
              <a:t>ССБ могут </a:t>
            </a:r>
            <a:r>
              <a:rPr lang="ru-RU" sz="3200" dirty="0">
                <a:solidFill>
                  <a:srgbClr val="000099"/>
                </a:solidFill>
              </a:rPr>
              <a:t>быть доступны для другого </a:t>
            </a:r>
            <a:r>
              <a:rPr lang="ru-RU" sz="3200" dirty="0" smtClean="0">
                <a:solidFill>
                  <a:srgbClr val="000099"/>
                </a:solidFill>
              </a:rPr>
              <a:t>ССБ. </a:t>
            </a:r>
            <a:r>
              <a:rPr lang="ru-RU" sz="3200" dirty="0">
                <a:solidFill>
                  <a:srgbClr val="000099"/>
                </a:solidFill>
              </a:rPr>
              <a:t>К процедуре УД могут привлекаться несколько </a:t>
            </a:r>
            <a:r>
              <a:rPr lang="ru-RU" sz="3200" dirty="0" smtClean="0">
                <a:solidFill>
                  <a:srgbClr val="000099"/>
                </a:solidFill>
              </a:rPr>
              <a:t>ССБ, </a:t>
            </a:r>
            <a:r>
              <a:rPr lang="ru-RU" sz="3200" dirty="0">
                <a:solidFill>
                  <a:srgbClr val="000099"/>
                </a:solidFill>
              </a:rPr>
              <a:t>но во многих случаях не все из них будут чётко выражены</a:t>
            </a:r>
            <a:r>
              <a:rPr lang="ru-RU" sz="3200" dirty="0" smtClean="0">
                <a:solidFill>
                  <a:srgbClr val="000099"/>
                </a:solidFill>
              </a:rPr>
              <a:t>.</a:t>
            </a:r>
            <a:endParaRPr lang="ru-RU" sz="3200" dirty="0">
              <a:solidFill>
                <a:srgbClr val="000099"/>
              </a:solidFill>
            </a:endParaRPr>
          </a:p>
        </p:txBody>
      </p:sp>
      <p:sp>
        <p:nvSpPr>
          <p:cNvPr id="314371" name="Rectangle 3"/>
          <p:cNvSpPr>
            <a:spLocks noChangeArrowheads="1"/>
          </p:cNvSpPr>
          <p:nvPr/>
        </p:nvSpPr>
        <p:spPr bwMode="auto">
          <a:xfrm>
            <a:off x="785813" y="857232"/>
            <a:ext cx="8358187"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1.4. </a:t>
            </a:r>
            <a:r>
              <a:rPr lang="ru-RU" sz="3000" b="1" i="1" dirty="0">
                <a:solidFill>
                  <a:srgbClr val="FF3300"/>
                </a:solidFill>
                <a:latin typeface="Arial" charset="0"/>
              </a:rPr>
              <a:t>Распределение компонентов </a:t>
            </a:r>
            <a:r>
              <a:rPr lang="ru-RU" sz="3000" b="1" i="1" dirty="0" smtClean="0">
                <a:solidFill>
                  <a:srgbClr val="FF3300"/>
                </a:solidFill>
                <a:latin typeface="Arial" charset="0"/>
              </a:rPr>
              <a:t>УД в нескольких ССБ</a:t>
            </a:r>
            <a:endParaRPr lang="en-GB" sz="3000"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971550" y="908050"/>
            <a:ext cx="7921625" cy="3841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buClr>
                <a:srgbClr val="FF0066"/>
              </a:buClr>
              <a:buSzPct val="80000"/>
              <a:buFont typeface="Wingdings" pitchFamily="2" charset="2"/>
              <a:buNone/>
              <a:defRPr/>
            </a:pPr>
            <a:r>
              <a:rPr lang="ru-RU" i="1">
                <a:solidFill>
                  <a:srgbClr val="FF0066"/>
                </a:solidFill>
              </a:rPr>
              <a:t>Частными целями УД</a:t>
            </a:r>
            <a:r>
              <a:rPr lang="ru-RU">
                <a:solidFill>
                  <a:srgbClr val="000099"/>
                </a:solidFill>
              </a:rPr>
              <a:t> являются:</a:t>
            </a:r>
          </a:p>
        </p:txBody>
      </p:sp>
      <p:sp>
        <p:nvSpPr>
          <p:cNvPr id="229379" name="Text Box 3"/>
          <p:cNvSpPr txBox="1">
            <a:spLocks noChangeArrowheads="1"/>
          </p:cNvSpPr>
          <p:nvPr/>
        </p:nvSpPr>
        <p:spPr bwMode="auto">
          <a:xfrm>
            <a:off x="971550" y="1412875"/>
            <a:ext cx="7921625" cy="4783361"/>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ts val="2800"/>
              </a:lnSpc>
              <a:spcBef>
                <a:spcPct val="10000"/>
              </a:spcBef>
              <a:buClr>
                <a:srgbClr val="FF0066"/>
              </a:buClr>
              <a:buSzPct val="70000"/>
              <a:buFont typeface="Wingdings" pitchFamily="2" charset="2"/>
              <a:buChar char="q"/>
              <a:defRPr/>
            </a:pPr>
            <a:r>
              <a:rPr lang="ru-RU" sz="2500" dirty="0">
                <a:solidFill>
                  <a:srgbClr val="000099"/>
                </a:solidFill>
              </a:rPr>
              <a:t>УД процессов (которые могут функционировать от имени пользователей или других процессов) к данным, другим процессам или вычислительным ресурсам;</a:t>
            </a:r>
          </a:p>
          <a:p>
            <a:pPr marL="358775" indent="-358775" algn="l">
              <a:lnSpc>
                <a:spcPts val="2800"/>
              </a:lnSpc>
              <a:spcBef>
                <a:spcPct val="10000"/>
              </a:spcBef>
              <a:buClr>
                <a:srgbClr val="FF0066"/>
              </a:buClr>
              <a:buSzPct val="70000"/>
              <a:buFont typeface="Wingdings" pitchFamily="2" charset="2"/>
              <a:buChar char="q"/>
              <a:defRPr/>
            </a:pPr>
            <a:r>
              <a:rPr lang="ru-RU" sz="2500" dirty="0">
                <a:solidFill>
                  <a:srgbClr val="000099"/>
                </a:solidFill>
              </a:rPr>
              <a:t>УД в рамках сетевого сегмента безопасности </a:t>
            </a:r>
            <a:r>
              <a:rPr lang="ru-RU" sz="2500" dirty="0" smtClean="0">
                <a:solidFill>
                  <a:srgbClr val="000099"/>
                </a:solidFill>
              </a:rPr>
              <a:t>(ССБ) или </a:t>
            </a:r>
            <a:r>
              <a:rPr lang="ru-RU" sz="2500" dirty="0">
                <a:solidFill>
                  <a:srgbClr val="000099"/>
                </a:solidFill>
              </a:rPr>
              <a:t>через один или несколько </a:t>
            </a:r>
            <a:r>
              <a:rPr lang="ru-RU" sz="2500" dirty="0" smtClean="0">
                <a:solidFill>
                  <a:srgbClr val="000099"/>
                </a:solidFill>
              </a:rPr>
              <a:t>ССБ;</a:t>
            </a:r>
            <a:endParaRPr lang="ru-RU" sz="2500" dirty="0">
              <a:solidFill>
                <a:srgbClr val="000099"/>
              </a:solidFill>
            </a:endParaRPr>
          </a:p>
          <a:p>
            <a:pPr marL="358775" indent="-358775" algn="l">
              <a:lnSpc>
                <a:spcPts val="2800"/>
              </a:lnSpc>
              <a:spcBef>
                <a:spcPct val="10000"/>
              </a:spcBef>
              <a:buClr>
                <a:srgbClr val="FF0066"/>
              </a:buClr>
              <a:buSzPct val="70000"/>
              <a:buFont typeface="Wingdings" pitchFamily="2" charset="2"/>
              <a:buChar char="q"/>
              <a:defRPr/>
            </a:pPr>
            <a:r>
              <a:rPr lang="ru-RU" sz="2500" dirty="0">
                <a:solidFill>
                  <a:srgbClr val="000099"/>
                </a:solidFill>
              </a:rPr>
              <a:t>УД в соответствие с его условиями (например, зависимость от таких факторов, как время неудачной попытки доступа, размещение (местоположение) средства доступа или маршрут доступа);</a:t>
            </a:r>
          </a:p>
          <a:p>
            <a:pPr marL="358775" indent="-358775" algn="l">
              <a:lnSpc>
                <a:spcPts val="2800"/>
              </a:lnSpc>
              <a:spcBef>
                <a:spcPct val="10000"/>
              </a:spcBef>
              <a:buClr>
                <a:srgbClr val="FF0066"/>
              </a:buClr>
              <a:buSzPct val="70000"/>
              <a:buFont typeface="Wingdings" pitchFamily="2" charset="2"/>
              <a:buChar char="q"/>
              <a:defRPr/>
            </a:pPr>
            <a:r>
              <a:rPr lang="ru-RU" sz="2500" dirty="0">
                <a:solidFill>
                  <a:srgbClr val="000099"/>
                </a:solidFill>
              </a:rPr>
              <a:t>УД, которое реагирует на изменения авторизации в течение периода доступа.</a:t>
            </a:r>
          </a:p>
        </p:txBody>
      </p:sp>
      <p:sp>
        <p:nvSpPr>
          <p:cNvPr id="229381" name="Rectangle 5"/>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71550" y="1162050"/>
            <a:ext cx="7993062" cy="256480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buClr>
                <a:srgbClr val="FF0066"/>
              </a:buClr>
              <a:buSzPct val="80000"/>
              <a:buFont typeface="Wingdings" pitchFamily="2" charset="2"/>
              <a:buNone/>
              <a:defRPr/>
            </a:pPr>
            <a:r>
              <a:rPr lang="ru-RU" sz="3400" i="1" dirty="0" smtClean="0">
                <a:solidFill>
                  <a:srgbClr val="FF0066"/>
                </a:solidFill>
              </a:rPr>
              <a:t>Некоторые </a:t>
            </a:r>
            <a:r>
              <a:rPr lang="ru-RU" sz="3400" i="1" dirty="0">
                <a:solidFill>
                  <a:srgbClr val="FF0066"/>
                </a:solidFill>
              </a:rPr>
              <a:t>из таких </a:t>
            </a:r>
            <a:r>
              <a:rPr lang="ru-RU" sz="3400" i="1" dirty="0" smtClean="0">
                <a:solidFill>
                  <a:srgbClr val="FF0066"/>
                </a:solidFill>
              </a:rPr>
              <a:t>ССБ </a:t>
            </a:r>
            <a:r>
              <a:rPr lang="ru-RU" sz="3400" i="1" dirty="0">
                <a:solidFill>
                  <a:srgbClr val="FF0066"/>
                </a:solidFill>
              </a:rPr>
              <a:t>предоставляют </a:t>
            </a:r>
            <a:r>
              <a:rPr lang="ru-RU" sz="3400" i="1" dirty="0" smtClean="0">
                <a:solidFill>
                  <a:srgbClr val="FF0066"/>
                </a:solidFill>
              </a:rPr>
              <a:t>ВИУД, </a:t>
            </a:r>
            <a:r>
              <a:rPr lang="ru-RU" sz="3400" i="1" dirty="0">
                <a:solidFill>
                  <a:srgbClr val="FF0066"/>
                </a:solidFill>
              </a:rPr>
              <a:t>некоторые осуществляют контроль доступа, а некоторые делают и то, и другое</a:t>
            </a:r>
            <a:r>
              <a:rPr lang="ru-RU" sz="3400" dirty="0" smtClean="0">
                <a:solidFill>
                  <a:srgbClr val="000099"/>
                </a:solidFill>
              </a:rPr>
              <a:t>. </a:t>
            </a:r>
            <a:r>
              <a:rPr lang="ru-RU" sz="3400" dirty="0">
                <a:solidFill>
                  <a:srgbClr val="000099"/>
                </a:solidFill>
              </a:rPr>
              <a:t>Такие </a:t>
            </a:r>
            <a:r>
              <a:rPr lang="ru-RU" sz="3400" dirty="0" smtClean="0">
                <a:solidFill>
                  <a:srgbClr val="000099"/>
                </a:solidFill>
              </a:rPr>
              <a:t>ССБ </a:t>
            </a:r>
            <a:r>
              <a:rPr lang="ru-RU" sz="3400" dirty="0">
                <a:solidFill>
                  <a:srgbClr val="000099"/>
                </a:solidFill>
              </a:rPr>
              <a:t>могут включать:</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3917950"/>
            <a:ext cx="8001056" cy="206825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spcBef>
                <a:spcPct val="20000"/>
              </a:spcBef>
              <a:buClr>
                <a:srgbClr val="FF0066"/>
              </a:buClr>
              <a:buSzPct val="80000"/>
              <a:buFont typeface="Wingdings" pitchFamily="2" charset="2"/>
              <a:buChar char="q"/>
              <a:defRPr/>
            </a:pPr>
            <a:r>
              <a:rPr lang="ru-RU" sz="3200" dirty="0" smtClean="0">
                <a:solidFill>
                  <a:srgbClr val="000099"/>
                </a:solidFill>
              </a:rPr>
              <a:t>ССБ, </a:t>
            </a:r>
            <a:r>
              <a:rPr lang="ru-RU" sz="3200" dirty="0">
                <a:solidFill>
                  <a:srgbClr val="000099"/>
                </a:solidFill>
              </a:rPr>
              <a:t>в котором </a:t>
            </a:r>
            <a:r>
              <a:rPr lang="ru-RU" sz="3200" dirty="0" smtClean="0">
                <a:solidFill>
                  <a:srgbClr val="000099"/>
                </a:solidFill>
              </a:rPr>
              <a:t>ВИУД </a:t>
            </a:r>
            <a:r>
              <a:rPr lang="ru-RU" sz="3200" dirty="0">
                <a:solidFill>
                  <a:srgbClr val="000099"/>
                </a:solidFill>
              </a:rPr>
              <a:t>привязана к инициатору</a:t>
            </a:r>
            <a:r>
              <a:rPr lang="ru-RU" sz="3200" dirty="0" smtClean="0">
                <a:solidFill>
                  <a:srgbClr val="000099"/>
                </a:solidFill>
              </a:rPr>
              <a:t>;</a:t>
            </a:r>
          </a:p>
          <a:p>
            <a:pPr marL="457200" indent="-457200" algn="l">
              <a:spcBef>
                <a:spcPct val="20000"/>
              </a:spcBef>
              <a:buClr>
                <a:srgbClr val="FF0066"/>
              </a:buClr>
              <a:buSzPct val="80000"/>
              <a:buFont typeface="Wingdings" pitchFamily="2" charset="2"/>
              <a:buChar char="q"/>
              <a:defRPr/>
            </a:pPr>
            <a:r>
              <a:rPr lang="ru-RU" sz="3200" dirty="0" smtClean="0">
                <a:solidFill>
                  <a:srgbClr val="000099"/>
                </a:solidFill>
              </a:rPr>
              <a:t>ССБ, в котором расположен инициатор;</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8662" y="1071546"/>
            <a:ext cx="8001056" cy="510396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400"/>
              </a:lnSpc>
              <a:spcBef>
                <a:spcPts val="600"/>
              </a:spcBef>
              <a:buClr>
                <a:srgbClr val="FF0066"/>
              </a:buClr>
              <a:buSzPct val="80000"/>
              <a:buFont typeface="Wingdings" pitchFamily="2" charset="2"/>
              <a:buChar char="q"/>
              <a:defRPr/>
            </a:pPr>
            <a:r>
              <a:rPr lang="ru-RU" sz="3000" dirty="0" smtClean="0">
                <a:solidFill>
                  <a:srgbClr val="000099"/>
                </a:solidFill>
              </a:rPr>
              <a:t>ССБ, </a:t>
            </a:r>
            <a:r>
              <a:rPr lang="ru-RU" sz="3000" dirty="0">
                <a:solidFill>
                  <a:srgbClr val="000099"/>
                </a:solidFill>
              </a:rPr>
              <a:t>в котором </a:t>
            </a:r>
            <a:r>
              <a:rPr lang="ru-RU" sz="3000" dirty="0" smtClean="0">
                <a:solidFill>
                  <a:srgbClr val="000099"/>
                </a:solidFill>
              </a:rPr>
              <a:t>ВИУД </a:t>
            </a:r>
            <a:r>
              <a:rPr lang="ru-RU" sz="3000" dirty="0">
                <a:solidFill>
                  <a:srgbClr val="000099"/>
                </a:solidFill>
              </a:rPr>
              <a:t>привязана к запросу доступа</a:t>
            </a:r>
            <a:r>
              <a:rPr lang="ru-RU" sz="3000" dirty="0" smtClean="0">
                <a:solidFill>
                  <a:srgbClr val="000099"/>
                </a:solidFill>
              </a:rPr>
              <a:t>;</a:t>
            </a:r>
          </a:p>
          <a:p>
            <a:pPr marL="457200" indent="-457200" algn="l">
              <a:lnSpc>
                <a:spcPts val="3400"/>
              </a:lnSpc>
              <a:spcBef>
                <a:spcPts val="600"/>
              </a:spcBef>
              <a:buClr>
                <a:srgbClr val="FF0066"/>
              </a:buClr>
              <a:buSzPct val="80000"/>
              <a:buFont typeface="Wingdings" pitchFamily="2" charset="2"/>
              <a:buChar char="q"/>
              <a:defRPr/>
            </a:pPr>
            <a:r>
              <a:rPr lang="ru-RU" sz="3000" dirty="0">
                <a:solidFill>
                  <a:srgbClr val="000099"/>
                </a:solidFill>
              </a:rPr>
              <a:t>ССБ</a:t>
            </a:r>
            <a:r>
              <a:rPr lang="ru-RU" sz="3000" dirty="0" smtClean="0">
                <a:solidFill>
                  <a:srgbClr val="000099"/>
                </a:solidFill>
              </a:rPr>
              <a:t>, </a:t>
            </a:r>
            <a:r>
              <a:rPr lang="ru-RU" sz="3000" dirty="0">
                <a:solidFill>
                  <a:srgbClr val="000099"/>
                </a:solidFill>
              </a:rPr>
              <a:t>в котором </a:t>
            </a:r>
            <a:r>
              <a:rPr lang="ru-RU" sz="3000" dirty="0" smtClean="0">
                <a:solidFill>
                  <a:srgbClr val="000099"/>
                </a:solidFill>
              </a:rPr>
              <a:t>ВИУД </a:t>
            </a:r>
            <a:r>
              <a:rPr lang="ru-RU" sz="3000" dirty="0">
                <a:solidFill>
                  <a:srgbClr val="000099"/>
                </a:solidFill>
              </a:rPr>
              <a:t>привязана к целевому объекту</a:t>
            </a:r>
            <a:r>
              <a:rPr lang="ru-RU" sz="3000" dirty="0" smtClean="0">
                <a:solidFill>
                  <a:srgbClr val="000099"/>
                </a:solidFill>
              </a:rPr>
              <a:t>;</a:t>
            </a:r>
          </a:p>
          <a:p>
            <a:pPr marL="457200" indent="-457200" algn="l">
              <a:lnSpc>
                <a:spcPts val="3400"/>
              </a:lnSpc>
              <a:spcBef>
                <a:spcPts val="600"/>
              </a:spcBef>
              <a:buClr>
                <a:srgbClr val="FF0066"/>
              </a:buClr>
              <a:buSzPct val="80000"/>
              <a:buFont typeface="Wingdings" pitchFamily="2" charset="2"/>
              <a:buChar char="q"/>
              <a:defRPr/>
            </a:pPr>
            <a:r>
              <a:rPr lang="ru-RU" sz="3000" dirty="0">
                <a:solidFill>
                  <a:srgbClr val="000099"/>
                </a:solidFill>
              </a:rPr>
              <a:t>ССБ</a:t>
            </a:r>
            <a:r>
              <a:rPr lang="ru-RU" sz="3000" dirty="0" smtClean="0">
                <a:solidFill>
                  <a:srgbClr val="000099"/>
                </a:solidFill>
              </a:rPr>
              <a:t>, </a:t>
            </a:r>
            <a:r>
              <a:rPr lang="ru-RU" sz="3000" dirty="0">
                <a:solidFill>
                  <a:srgbClr val="000099"/>
                </a:solidFill>
              </a:rPr>
              <a:t>в котором расположен целевой объект</a:t>
            </a:r>
            <a:r>
              <a:rPr lang="ru-RU" sz="3000" dirty="0" smtClean="0">
                <a:solidFill>
                  <a:srgbClr val="000099"/>
                </a:solidFill>
              </a:rPr>
              <a:t>;</a:t>
            </a:r>
          </a:p>
          <a:p>
            <a:pPr marL="457200" indent="-457200" algn="l">
              <a:lnSpc>
                <a:spcPts val="3400"/>
              </a:lnSpc>
              <a:spcBef>
                <a:spcPts val="600"/>
              </a:spcBef>
              <a:buClr>
                <a:srgbClr val="FF0066"/>
              </a:buClr>
              <a:buSzPct val="80000"/>
              <a:buFont typeface="Wingdings" pitchFamily="2" charset="2"/>
              <a:buChar char="q"/>
              <a:defRPr/>
            </a:pPr>
            <a:r>
              <a:rPr lang="ru-RU" sz="3000" dirty="0">
                <a:solidFill>
                  <a:srgbClr val="000099"/>
                </a:solidFill>
              </a:rPr>
              <a:t>ССБ</a:t>
            </a:r>
            <a:r>
              <a:rPr lang="ru-RU" sz="3000" dirty="0" smtClean="0">
                <a:solidFill>
                  <a:srgbClr val="000099"/>
                </a:solidFill>
              </a:rPr>
              <a:t>, </a:t>
            </a:r>
            <a:r>
              <a:rPr lang="ru-RU" sz="3000" dirty="0">
                <a:solidFill>
                  <a:srgbClr val="000099"/>
                </a:solidFill>
              </a:rPr>
              <a:t>в котором принимаются решения по УД</a:t>
            </a:r>
            <a:r>
              <a:rPr lang="ru-RU" sz="3000" dirty="0" smtClean="0">
                <a:solidFill>
                  <a:srgbClr val="000099"/>
                </a:solidFill>
              </a:rPr>
              <a:t>;</a:t>
            </a:r>
          </a:p>
          <a:p>
            <a:pPr marL="457200" indent="-457200" algn="l">
              <a:lnSpc>
                <a:spcPts val="3400"/>
              </a:lnSpc>
              <a:spcBef>
                <a:spcPts val="600"/>
              </a:spcBef>
              <a:buClr>
                <a:srgbClr val="FF0066"/>
              </a:buClr>
              <a:buSzPct val="80000"/>
              <a:buFont typeface="Wingdings" pitchFamily="2" charset="2"/>
              <a:buChar char="q"/>
              <a:defRPr/>
            </a:pPr>
            <a:r>
              <a:rPr lang="ru-RU" sz="3000" dirty="0">
                <a:solidFill>
                  <a:srgbClr val="000099"/>
                </a:solidFill>
              </a:rPr>
              <a:t>ССБ</a:t>
            </a:r>
            <a:r>
              <a:rPr lang="ru-RU" sz="3000" dirty="0" smtClean="0">
                <a:solidFill>
                  <a:srgbClr val="000099"/>
                </a:solidFill>
              </a:rPr>
              <a:t>, </a:t>
            </a:r>
            <a:r>
              <a:rPr lang="ru-RU" sz="3000" dirty="0">
                <a:solidFill>
                  <a:srgbClr val="000099"/>
                </a:solidFill>
              </a:rPr>
              <a:t>в котором обеспечивают исполнение принятых решений по УД.</a:t>
            </a: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073150"/>
            <a:ext cx="7993062" cy="50864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200" i="1" dirty="0">
                <a:solidFill>
                  <a:srgbClr val="FF0066"/>
                </a:solidFill>
              </a:rPr>
              <a:t>Процесс УД по-прежнему напоминает случай, когда все </a:t>
            </a:r>
            <a:r>
              <a:rPr lang="ru-RU" sz="3200" i="1" dirty="0" smtClean="0">
                <a:solidFill>
                  <a:srgbClr val="FF0066"/>
                </a:solidFill>
              </a:rPr>
              <a:t>ФПРИ- </a:t>
            </a:r>
            <a:r>
              <a:rPr lang="ru-RU" sz="3200" i="1" dirty="0">
                <a:solidFill>
                  <a:srgbClr val="FF0066"/>
                </a:solidFill>
              </a:rPr>
              <a:t>и </a:t>
            </a:r>
            <a:r>
              <a:rPr lang="ru-RU" sz="3200" i="1" dirty="0" smtClean="0">
                <a:solidFill>
                  <a:srgbClr val="FF0066"/>
                </a:solidFill>
              </a:rPr>
              <a:t>ФПРР-модули </a:t>
            </a:r>
            <a:r>
              <a:rPr lang="ru-RU" sz="3200" i="1" dirty="0">
                <a:solidFill>
                  <a:srgbClr val="FF0066"/>
                </a:solidFill>
              </a:rPr>
              <a:t>находятся под управлением одного и того же </a:t>
            </a:r>
            <a:r>
              <a:rPr lang="ru-RU" sz="3200" i="1" dirty="0" smtClean="0">
                <a:solidFill>
                  <a:srgbClr val="FF0066"/>
                </a:solidFill>
              </a:rPr>
              <a:t>ЦБ</a:t>
            </a:r>
            <a:r>
              <a:rPr lang="ru-RU" sz="3200" dirty="0" smtClean="0">
                <a:solidFill>
                  <a:srgbClr val="000099"/>
                </a:solidFill>
              </a:rPr>
              <a:t>, </a:t>
            </a:r>
            <a:r>
              <a:rPr lang="ru-RU" sz="3200" dirty="0">
                <a:solidFill>
                  <a:srgbClr val="000099"/>
                </a:solidFill>
              </a:rPr>
              <a:t>как это было определено </a:t>
            </a:r>
            <a:r>
              <a:rPr lang="ru-RU" sz="3200" dirty="0" smtClean="0">
                <a:solidFill>
                  <a:srgbClr val="000099"/>
                </a:solidFill>
              </a:rPr>
              <a:t>ранее, </a:t>
            </a:r>
            <a:r>
              <a:rPr lang="ru-RU" sz="3200" dirty="0">
                <a:solidFill>
                  <a:srgbClr val="000099"/>
                </a:solidFill>
              </a:rPr>
              <a:t>но с дополнительными трудностями, вызванными взаимоотношениями между </a:t>
            </a:r>
            <a:r>
              <a:rPr lang="ru-RU" sz="3200" dirty="0" smtClean="0">
                <a:solidFill>
                  <a:srgbClr val="000099"/>
                </a:solidFill>
              </a:rPr>
              <a:t>ЦБ </a:t>
            </a:r>
            <a:r>
              <a:rPr lang="ru-RU" sz="3200" dirty="0">
                <a:solidFill>
                  <a:srgbClr val="000099"/>
                </a:solidFill>
              </a:rPr>
              <a:t>и </a:t>
            </a:r>
            <a:r>
              <a:rPr lang="ru-RU" sz="3200" dirty="0" smtClean="0">
                <a:solidFill>
                  <a:srgbClr val="000099"/>
                </a:solidFill>
              </a:rPr>
              <a:t>ССБ и </a:t>
            </a:r>
            <a:r>
              <a:rPr lang="ru-RU" sz="3200" dirty="0">
                <a:solidFill>
                  <a:srgbClr val="000099"/>
                </a:solidFill>
              </a:rPr>
              <a:t>связями между </a:t>
            </a:r>
            <a:r>
              <a:rPr lang="ru-RU" sz="3200" dirty="0" smtClean="0">
                <a:solidFill>
                  <a:srgbClr val="000099"/>
                </a:solidFill>
              </a:rPr>
              <a:t>ССБ. Связи </a:t>
            </a:r>
            <a:r>
              <a:rPr lang="ru-RU" sz="3200" dirty="0">
                <a:solidFill>
                  <a:srgbClr val="000099"/>
                </a:solidFill>
              </a:rPr>
              <a:t>(соединения) между </a:t>
            </a:r>
            <a:r>
              <a:rPr lang="ru-RU" sz="3200" dirty="0" smtClean="0">
                <a:solidFill>
                  <a:srgbClr val="000099"/>
                </a:solidFill>
              </a:rPr>
              <a:t>ССБ </a:t>
            </a:r>
            <a:r>
              <a:rPr lang="ru-RU" sz="3200" dirty="0">
                <a:solidFill>
                  <a:srgbClr val="000099"/>
                </a:solidFill>
              </a:rPr>
              <a:t>включают</a:t>
            </a:r>
            <a:r>
              <a:rPr lang="ru-RU" sz="3200" dirty="0" smtClean="0">
                <a:solidFill>
                  <a:srgbClr val="000099"/>
                </a:solidFill>
              </a:rPr>
              <a:t>:</a:t>
            </a:r>
            <a:endParaRPr lang="ru-RU" sz="32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842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600"/>
              </a:lnSpc>
              <a:spcBef>
                <a:spcPts val="600"/>
              </a:spcBef>
              <a:buClr>
                <a:srgbClr val="FF0066"/>
              </a:buClr>
              <a:buSzPct val="80000"/>
              <a:buFont typeface="Wingdings" pitchFamily="2" charset="2"/>
              <a:buChar char="q"/>
              <a:defRPr/>
            </a:pPr>
            <a:r>
              <a:rPr lang="ru-RU" sz="3200" dirty="0">
                <a:solidFill>
                  <a:srgbClr val="000099"/>
                </a:solidFill>
              </a:rPr>
              <a:t>обмен извещениями между </a:t>
            </a:r>
            <a:r>
              <a:rPr lang="ru-RU" sz="3200" dirty="0" smtClean="0">
                <a:solidFill>
                  <a:srgbClr val="000099"/>
                </a:solidFill>
              </a:rPr>
              <a:t>ЦБ </a:t>
            </a:r>
            <a:r>
              <a:rPr lang="ru-RU" sz="3200" dirty="0">
                <a:solidFill>
                  <a:srgbClr val="000099"/>
                </a:solidFill>
              </a:rPr>
              <a:t>и их посредниками о новых привязках </a:t>
            </a:r>
            <a:r>
              <a:rPr lang="ru-RU" sz="3200" dirty="0" smtClean="0">
                <a:solidFill>
                  <a:srgbClr val="000099"/>
                </a:solidFill>
              </a:rPr>
              <a:t>ВИУД </a:t>
            </a:r>
            <a:r>
              <a:rPr lang="ru-RU" sz="3200" dirty="0">
                <a:solidFill>
                  <a:srgbClr val="000099"/>
                </a:solidFill>
              </a:rPr>
              <a:t>или изменениях </a:t>
            </a:r>
            <a:r>
              <a:rPr lang="ru-RU" sz="3200" dirty="0" smtClean="0">
                <a:solidFill>
                  <a:srgbClr val="000099"/>
                </a:solidFill>
              </a:rPr>
              <a:t>ВИУД;</a:t>
            </a:r>
          </a:p>
          <a:p>
            <a:pPr marL="457200" indent="-457200"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обмен </a:t>
            </a:r>
            <a:r>
              <a:rPr lang="ru-RU" sz="3200" dirty="0">
                <a:solidFill>
                  <a:srgbClr val="000099"/>
                </a:solidFill>
              </a:rPr>
              <a:t>запросами, в моменты попыток получения доступа, с целью проверки и трансляции структур </a:t>
            </a:r>
            <a:r>
              <a:rPr lang="ru-RU" sz="3200" dirty="0" smtClean="0">
                <a:solidFill>
                  <a:srgbClr val="000099"/>
                </a:solidFill>
              </a:rPr>
              <a:t>ВИУД ПЛУД, </a:t>
            </a:r>
            <a:r>
              <a:rPr lang="ru-RU" sz="3200" dirty="0">
                <a:solidFill>
                  <a:srgbClr val="000099"/>
                </a:solidFill>
              </a:rPr>
              <a:t>и ответами на такие запросы</a:t>
            </a:r>
            <a:r>
              <a:rPr lang="ru-RU" sz="3200" dirty="0" smtClean="0">
                <a:solidFill>
                  <a:srgbClr val="000099"/>
                </a:solidFill>
              </a:rPr>
              <a:t>;</a:t>
            </a:r>
          </a:p>
          <a:p>
            <a:pPr marL="457200" indent="-457200"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обмен </a:t>
            </a:r>
            <a:r>
              <a:rPr lang="ru-RU" sz="3200" dirty="0">
                <a:solidFill>
                  <a:srgbClr val="000099"/>
                </a:solidFill>
              </a:rPr>
              <a:t>запросами доступа и ответами на них.</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295400"/>
            <a:ext cx="7993062"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buClr>
                <a:srgbClr val="FF0066"/>
              </a:buClr>
              <a:buSzPct val="80000"/>
              <a:buFont typeface="Wingdings" pitchFamily="2" charset="2"/>
              <a:buNone/>
              <a:defRPr/>
            </a:pPr>
            <a:r>
              <a:rPr lang="ru-RU" dirty="0" smtClean="0">
                <a:solidFill>
                  <a:srgbClr val="000099"/>
                </a:solidFill>
              </a:rPr>
              <a:t>ВИУД </a:t>
            </a:r>
            <a:r>
              <a:rPr lang="ru-RU" dirty="0">
                <a:solidFill>
                  <a:srgbClr val="000099"/>
                </a:solidFill>
              </a:rPr>
              <a:t>и функции УД могут быть распределены между несколькими реальными системами и ССБ. </a:t>
            </a:r>
            <a:r>
              <a:rPr lang="ru-RU" i="1" dirty="0" smtClean="0">
                <a:solidFill>
                  <a:srgbClr val="FF0066"/>
                </a:solidFill>
              </a:rPr>
              <a:t>ВИУД </a:t>
            </a:r>
            <a:r>
              <a:rPr lang="ru-RU" i="1" dirty="0">
                <a:solidFill>
                  <a:srgbClr val="FF0066"/>
                </a:solidFill>
              </a:rPr>
              <a:t>может передаваться с использованием незащищённых средств связи</a:t>
            </a:r>
            <a:r>
              <a:rPr lang="ru-RU" dirty="0">
                <a:solidFill>
                  <a:srgbClr val="000099"/>
                </a:solidFill>
              </a:rPr>
              <a:t>, и она может управляться компонентами, функционирующими в составе различных </a:t>
            </a:r>
            <a:r>
              <a:rPr lang="ru-RU" dirty="0" smtClean="0">
                <a:solidFill>
                  <a:srgbClr val="000099"/>
                </a:solidFill>
              </a:rPr>
              <a:t>ЦБ. </a:t>
            </a:r>
            <a:r>
              <a:rPr lang="ru-RU" dirty="0">
                <a:solidFill>
                  <a:srgbClr val="000099"/>
                </a:solidFill>
              </a:rPr>
              <a:t>Если в процедуре УД участвуют различные </a:t>
            </a:r>
            <a:r>
              <a:rPr lang="ru-RU" dirty="0" smtClean="0">
                <a:solidFill>
                  <a:srgbClr val="000099"/>
                </a:solidFill>
              </a:rPr>
              <a:t>ЦБ, </a:t>
            </a:r>
            <a:r>
              <a:rPr lang="ru-RU" dirty="0">
                <a:solidFill>
                  <a:srgbClr val="000099"/>
                </a:solidFill>
              </a:rPr>
              <a:t>то между ними необходимы надёжные взаимосвязи. Среди угроз УД можно выделить следующие:</a:t>
            </a:r>
          </a:p>
        </p:txBody>
      </p:sp>
      <p:sp>
        <p:nvSpPr>
          <p:cNvPr id="314371" name="Rectangle 3"/>
          <p:cNvSpPr>
            <a:spLocks noChangeArrowheads="1"/>
          </p:cNvSpPr>
          <p:nvPr/>
        </p:nvSpPr>
        <p:spPr bwMode="auto">
          <a:xfrm>
            <a:off x="785813" y="717550"/>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1.5. Угрозы УД</a:t>
            </a:r>
            <a:endParaRPr lang="en-GB" sz="3000"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06450"/>
            <a:ext cx="8001056" cy="5463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400"/>
              </a:lnSpc>
              <a:spcBef>
                <a:spcPts val="600"/>
              </a:spcBef>
              <a:buClr>
                <a:srgbClr val="FF0066"/>
              </a:buClr>
              <a:buSzPct val="80000"/>
              <a:buFont typeface="Wingdings" pitchFamily="2" charset="2"/>
              <a:buChar char="q"/>
              <a:defRPr/>
            </a:pPr>
            <a:r>
              <a:rPr lang="ru-RU" sz="3000" dirty="0">
                <a:solidFill>
                  <a:srgbClr val="000099"/>
                </a:solidFill>
              </a:rPr>
              <a:t>маскарад, устраиваемый нарушителем, пытающимся исполнить роли </a:t>
            </a:r>
            <a:r>
              <a:rPr lang="ru-RU" sz="3000" dirty="0" smtClean="0">
                <a:solidFill>
                  <a:srgbClr val="000099"/>
                </a:solidFill>
              </a:rPr>
              <a:t>ФПРИ- </a:t>
            </a:r>
            <a:r>
              <a:rPr lang="ru-RU" sz="3000" dirty="0">
                <a:solidFill>
                  <a:srgbClr val="000099"/>
                </a:solidFill>
              </a:rPr>
              <a:t>и </a:t>
            </a:r>
            <a:r>
              <a:rPr lang="ru-RU" sz="3000" dirty="0" smtClean="0">
                <a:solidFill>
                  <a:srgbClr val="000099"/>
                </a:solidFill>
              </a:rPr>
              <a:t>ФПРР-модулей;</a:t>
            </a:r>
          </a:p>
          <a:p>
            <a:pPr marL="457200" indent="-457200" algn="l">
              <a:lnSpc>
                <a:spcPts val="3400"/>
              </a:lnSpc>
              <a:spcBef>
                <a:spcPts val="600"/>
              </a:spcBef>
              <a:buClr>
                <a:srgbClr val="FF0066"/>
              </a:buClr>
              <a:buSzPct val="80000"/>
              <a:buFont typeface="Wingdings" pitchFamily="2" charset="2"/>
              <a:buChar char="q"/>
              <a:defRPr/>
            </a:pPr>
            <a:r>
              <a:rPr lang="ru-RU" sz="3000" dirty="0" smtClean="0">
                <a:solidFill>
                  <a:srgbClr val="000099"/>
                </a:solidFill>
              </a:rPr>
              <a:t>обход ФПРИ-модуля;</a:t>
            </a:r>
          </a:p>
          <a:p>
            <a:pPr marL="457200" indent="-457200" algn="l">
              <a:lnSpc>
                <a:spcPts val="3400"/>
              </a:lnSpc>
              <a:spcBef>
                <a:spcPts val="600"/>
              </a:spcBef>
              <a:buClr>
                <a:srgbClr val="FF0066"/>
              </a:buClr>
              <a:buSzPct val="80000"/>
              <a:buFont typeface="Wingdings" pitchFamily="2" charset="2"/>
              <a:buChar char="q"/>
              <a:defRPr/>
            </a:pPr>
            <a:r>
              <a:rPr lang="ru-RU" sz="3000" dirty="0" smtClean="0">
                <a:solidFill>
                  <a:srgbClr val="000099"/>
                </a:solidFill>
              </a:rPr>
              <a:t>перехват</a:t>
            </a:r>
            <a:r>
              <a:rPr lang="ru-RU" sz="3000" dirty="0">
                <a:solidFill>
                  <a:srgbClr val="000099"/>
                </a:solidFill>
              </a:rPr>
              <a:t>, повторная передача и модификация </a:t>
            </a:r>
            <a:r>
              <a:rPr lang="ru-RU" sz="3000" dirty="0" smtClean="0">
                <a:solidFill>
                  <a:srgbClr val="000099"/>
                </a:solidFill>
              </a:rPr>
              <a:t>ВИУД </a:t>
            </a:r>
            <a:r>
              <a:rPr lang="ru-RU" sz="3000" dirty="0">
                <a:solidFill>
                  <a:srgbClr val="000099"/>
                </a:solidFill>
              </a:rPr>
              <a:t>или другой информации, участвующей в УД и передаваемой по другим соединениям</a:t>
            </a:r>
            <a:r>
              <a:rPr lang="ru-RU" sz="3000" dirty="0" smtClean="0">
                <a:solidFill>
                  <a:srgbClr val="000099"/>
                </a:solidFill>
              </a:rPr>
              <a:t>;</a:t>
            </a:r>
          </a:p>
          <a:p>
            <a:pPr marL="457200" indent="-457200" algn="l">
              <a:lnSpc>
                <a:spcPts val="3400"/>
              </a:lnSpc>
              <a:spcBef>
                <a:spcPts val="600"/>
              </a:spcBef>
              <a:buClr>
                <a:srgbClr val="FF0066"/>
              </a:buClr>
              <a:buSzPct val="80000"/>
              <a:buFont typeface="Wingdings" pitchFamily="2" charset="2"/>
              <a:buChar char="q"/>
              <a:defRPr/>
            </a:pPr>
            <a:r>
              <a:rPr lang="ru-RU" sz="3000" dirty="0" smtClean="0">
                <a:solidFill>
                  <a:srgbClr val="000099"/>
                </a:solidFill>
              </a:rPr>
              <a:t>использование ВИУД </a:t>
            </a:r>
            <a:r>
              <a:rPr lang="ru-RU" sz="3000" dirty="0">
                <a:solidFill>
                  <a:srgbClr val="000099"/>
                </a:solidFill>
              </a:rPr>
              <a:t>другим, не имеющим на это право инициатором</a:t>
            </a:r>
            <a:r>
              <a:rPr lang="ru-RU" sz="30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30914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использование ВИУД </a:t>
            </a:r>
            <a:r>
              <a:rPr lang="ru-RU" sz="3200" dirty="0">
                <a:solidFill>
                  <a:srgbClr val="000099"/>
                </a:solidFill>
              </a:rPr>
              <a:t>для другого целевого объекта, не предназначенной для него</a:t>
            </a:r>
            <a:r>
              <a:rPr lang="ru-RU" sz="3200" dirty="0" smtClean="0">
                <a:solidFill>
                  <a:srgbClr val="000099"/>
                </a:solidFill>
              </a:rPr>
              <a:t>;</a:t>
            </a:r>
          </a:p>
          <a:p>
            <a:pPr marL="457200" indent="-457200"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использование ВИУД </a:t>
            </a:r>
            <a:r>
              <a:rPr lang="ru-RU" sz="3200" dirty="0">
                <a:solidFill>
                  <a:srgbClr val="000099"/>
                </a:solidFill>
              </a:rPr>
              <a:t>в других, не предназначенных для неё запросах доступа</a:t>
            </a:r>
            <a:r>
              <a:rPr lang="ru-RU" sz="3200" dirty="0" smtClean="0">
                <a:solidFill>
                  <a:srgbClr val="000099"/>
                </a:solidFill>
              </a:rPr>
              <a:t>;</a:t>
            </a:r>
          </a:p>
          <a:p>
            <a:pPr marL="457200" indent="-457200"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использование ВИУД «враждебным» ФПРР-модулем;</a:t>
            </a:r>
          </a:p>
          <a:p>
            <a:pPr marL="457200" indent="-457200" algn="l">
              <a:lnSpc>
                <a:spcPts val="3600"/>
              </a:lnSpc>
              <a:spcBef>
                <a:spcPts val="600"/>
              </a:spcBef>
              <a:buClr>
                <a:srgbClr val="FF0066"/>
              </a:buClr>
              <a:buSzPct val="80000"/>
              <a:buFont typeface="Wingdings" pitchFamily="2" charset="2"/>
              <a:buChar char="q"/>
              <a:defRPr/>
            </a:pPr>
            <a:r>
              <a:rPr lang="ru-RU" sz="3200" dirty="0" smtClean="0">
                <a:solidFill>
                  <a:srgbClr val="000099"/>
                </a:solidFill>
              </a:rPr>
              <a:t>использование ВИУД </a:t>
            </a:r>
            <a:r>
              <a:rPr lang="ru-RU" sz="3200" dirty="0">
                <a:solidFill>
                  <a:srgbClr val="000099"/>
                </a:solidFill>
              </a:rPr>
              <a:t>за пределами разрешённых к её использованию систем.</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95400"/>
            <a:ext cx="7993063" cy="49767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ct val="105000"/>
              </a:lnSpc>
              <a:buClr>
                <a:srgbClr val="FF0066"/>
              </a:buClr>
              <a:buSzPct val="80000"/>
              <a:buFont typeface="Wingdings" pitchFamily="2" charset="2"/>
              <a:buNone/>
              <a:defRPr/>
            </a:pPr>
            <a:r>
              <a:rPr lang="ru-RU" i="1" dirty="0" smtClean="0">
                <a:solidFill>
                  <a:srgbClr val="FF0066"/>
                </a:solidFill>
              </a:rPr>
              <a:t>Политики УД отражают определённые требования к обеспечению безопасности в рамках ССБ</a:t>
            </a:r>
            <a:r>
              <a:rPr lang="ru-RU" dirty="0" smtClean="0">
                <a:solidFill>
                  <a:srgbClr val="000099"/>
                </a:solidFill>
              </a:rPr>
              <a:t>. </a:t>
            </a:r>
            <a:r>
              <a:rPr lang="ru-RU" i="1" dirty="0" smtClean="0">
                <a:solidFill>
                  <a:srgbClr val="FF0066"/>
                </a:solidFill>
              </a:rPr>
              <a:t>ПЛУД представляет собой совокупность правил, реализуемых ФПРР-модулями</a:t>
            </a:r>
            <a:r>
              <a:rPr lang="ru-RU" dirty="0" smtClean="0">
                <a:solidFill>
                  <a:srgbClr val="000099"/>
                </a:solidFill>
              </a:rPr>
              <a:t>. Существует несколько соображений, которые могут быть учтены в ПЛУД и в их отображении в форме правил. Одно или несколько таких соображений могут быть приемлемыми и для соответствующей политики обеспечения безопасности.</a:t>
            </a:r>
            <a:endParaRPr lang="ru-RU" dirty="0">
              <a:solidFill>
                <a:srgbClr val="000099"/>
              </a:solidFill>
            </a:endParaRPr>
          </a:p>
        </p:txBody>
      </p:sp>
      <p:sp>
        <p:nvSpPr>
          <p:cNvPr id="86020" name="Rectangle 4"/>
          <p:cNvSpPr>
            <a:spLocks noChangeArrowheads="1"/>
          </p:cNvSpPr>
          <p:nvPr/>
        </p:nvSpPr>
        <p:spPr bwMode="auto">
          <a:xfrm>
            <a:off x="755650" y="679450"/>
            <a:ext cx="8388350" cy="44319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en-US" sz="3200" b="1" i="1" dirty="0" smtClean="0">
                <a:solidFill>
                  <a:srgbClr val="FF3300"/>
                </a:solidFill>
                <a:latin typeface="Arial" charset="0"/>
              </a:rPr>
              <a:t>II. </a:t>
            </a:r>
            <a:r>
              <a:rPr lang="ru-RU" sz="3200" b="1" i="1" dirty="0" smtClean="0">
                <a:solidFill>
                  <a:srgbClr val="FF3300"/>
                </a:solidFill>
                <a:latin typeface="Arial" charset="0"/>
              </a:rPr>
              <a:t>Политики УД</a:t>
            </a:r>
            <a:endParaRPr lang="ru-RU" sz="32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117600"/>
            <a:ext cx="7993063" cy="473206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600" dirty="0" smtClean="0">
                <a:solidFill>
                  <a:srgbClr val="000099"/>
                </a:solidFill>
              </a:rPr>
              <a:t>(</a:t>
            </a:r>
            <a:r>
              <a:rPr lang="ru-RU" sz="3600" i="1" u="sng" dirty="0" smtClean="0">
                <a:solidFill>
                  <a:srgbClr val="FF0066"/>
                </a:solidFill>
              </a:rPr>
              <a:t>Примечание</a:t>
            </a:r>
            <a:r>
              <a:rPr lang="ru-RU" sz="3600" i="1" dirty="0" smtClean="0">
                <a:solidFill>
                  <a:srgbClr val="FF0066"/>
                </a:solidFill>
              </a:rPr>
              <a:t>. ПЛБ, которые бы могли быть приемлемы для способов УД, но которые относятся к другим службам безопасности (например, обеспечение конфиденциальности, целостности) в этой лекции не рассматриваются.</a:t>
            </a:r>
            <a:r>
              <a:rPr lang="ru-RU" sz="3600" dirty="0" smtClean="0">
                <a:solidFill>
                  <a:srgbClr val="000099"/>
                </a:solidFill>
              </a:rPr>
              <a:t>)</a:t>
            </a:r>
            <a:endParaRPr lang="ru-RU" sz="3600" dirty="0">
              <a:solidFill>
                <a:srgbClr val="000099"/>
              </a:solidFill>
            </a:endParaRPr>
          </a:p>
        </p:txBody>
      </p:sp>
      <p:sp>
        <p:nvSpPr>
          <p:cNvPr id="86023" name="Rectangle 7"/>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7993063" cy="5192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sz="2600" i="1" dirty="0" smtClean="0">
                <a:solidFill>
                  <a:srgbClr val="FF0066"/>
                </a:solidFill>
              </a:rPr>
              <a:t>Двумя важными и отличительными аспектами ПЛУД являются способы её отображения и обеспечения</a:t>
            </a:r>
            <a:r>
              <a:rPr lang="ru-RU" sz="2600" dirty="0" smtClean="0">
                <a:solidFill>
                  <a:srgbClr val="000099"/>
                </a:solidFill>
              </a:rPr>
              <a:t>. В большинстве случаев административно «навязываемые» ПЛУД отображаются и реализуются с использованием маркеров безопасности, в то время как ПЛУД, выбираемые пользователем, отображаются и реализуются альтернативными способами. Однако, отображение ПЛУД, её обеспечение и используемые для её поддержки способы логически не зависят друг от друга.</a:t>
            </a:r>
            <a:endParaRPr lang="ru-RU" sz="2600" dirty="0">
              <a:solidFill>
                <a:srgbClr val="000099"/>
              </a:solidFill>
            </a:endParaRPr>
          </a:p>
        </p:txBody>
      </p:sp>
      <p:sp>
        <p:nvSpPr>
          <p:cNvPr id="86023" name="Rectangle 7"/>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71550" y="1889125"/>
            <a:ext cx="7921625" cy="40338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defRPr/>
            </a:pPr>
            <a:r>
              <a:rPr lang="ru-RU" sz="3600" dirty="0">
                <a:solidFill>
                  <a:srgbClr val="000099"/>
                </a:solidFill>
              </a:rPr>
              <a:t>В дальнейшем рассматриваются </a:t>
            </a:r>
            <a:r>
              <a:rPr lang="ru-RU" sz="3600" i="1" dirty="0">
                <a:solidFill>
                  <a:srgbClr val="FF0066"/>
                </a:solidFill>
              </a:rPr>
              <a:t>абстрактные функции УД</a:t>
            </a:r>
            <a:r>
              <a:rPr lang="ru-RU" sz="3600" dirty="0">
                <a:solidFill>
                  <a:srgbClr val="000099"/>
                </a:solidFill>
              </a:rPr>
              <a:t>, как правило, независящие от политик УД </a:t>
            </a:r>
            <a:r>
              <a:rPr lang="ru-RU" sz="3600" dirty="0" smtClean="0">
                <a:solidFill>
                  <a:srgbClr val="000099"/>
                </a:solidFill>
              </a:rPr>
              <a:t>(ПЛУД) </a:t>
            </a:r>
            <a:r>
              <a:rPr lang="ru-RU" sz="3600" dirty="0">
                <a:solidFill>
                  <a:srgbClr val="000099"/>
                </a:solidFill>
              </a:rPr>
              <a:t>и системных проектов. УД в реальных системах затрагивает многие типы объектов, среди которых:</a:t>
            </a:r>
          </a:p>
        </p:txBody>
      </p:sp>
      <p:sp>
        <p:nvSpPr>
          <p:cNvPr id="314371" name="Rectangle 3"/>
          <p:cNvSpPr>
            <a:spLocks noChangeArrowheads="1"/>
          </p:cNvSpPr>
          <p:nvPr/>
        </p:nvSpPr>
        <p:spPr bwMode="auto">
          <a:xfrm>
            <a:off x="755650" y="1052513"/>
            <a:ext cx="8388350" cy="4572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sz="3000" b="1" i="1" dirty="0">
                <a:solidFill>
                  <a:srgbClr val="FF3300"/>
                </a:solidFill>
                <a:latin typeface="Arial" charset="0"/>
              </a:rPr>
              <a:t>1.2. Основные аспекты УД</a:t>
            </a:r>
            <a:endParaRPr lang="en-GB" sz="3000"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739900"/>
            <a:ext cx="7993062"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000" dirty="0" smtClean="0">
                <a:solidFill>
                  <a:srgbClr val="000099"/>
                </a:solidFill>
              </a:rPr>
              <a:t>В Рекомендации </a:t>
            </a:r>
            <a:r>
              <a:rPr lang="en-US" sz="3000" dirty="0" smtClean="0">
                <a:solidFill>
                  <a:srgbClr val="000099"/>
                </a:solidFill>
              </a:rPr>
              <a:t>ITU</a:t>
            </a:r>
            <a:r>
              <a:rPr lang="ru-RU" sz="3000" dirty="0" smtClean="0">
                <a:solidFill>
                  <a:srgbClr val="000099"/>
                </a:solidFill>
              </a:rPr>
              <a:t>-</a:t>
            </a:r>
            <a:r>
              <a:rPr lang="en-US" sz="3000" dirty="0" smtClean="0">
                <a:solidFill>
                  <a:srgbClr val="000099"/>
                </a:solidFill>
              </a:rPr>
              <a:t>T</a:t>
            </a:r>
            <a:r>
              <a:rPr lang="ru-RU" sz="3000" dirty="0" smtClean="0">
                <a:solidFill>
                  <a:srgbClr val="000099"/>
                </a:solidFill>
              </a:rPr>
              <a:t> Х.800 представлены </a:t>
            </a:r>
            <a:r>
              <a:rPr lang="ru-RU" sz="3000" i="1" dirty="0" smtClean="0">
                <a:solidFill>
                  <a:srgbClr val="FF0066"/>
                </a:solidFill>
              </a:rPr>
              <a:t>две категории политики обеспечения безопасности</a:t>
            </a:r>
            <a:r>
              <a:rPr lang="ru-RU" sz="3000" dirty="0" smtClean="0">
                <a:solidFill>
                  <a:srgbClr val="000099"/>
                </a:solidFill>
              </a:rPr>
              <a:t>: основанные на правилах и основанные на подтверждении подлинности. </a:t>
            </a:r>
            <a:r>
              <a:rPr lang="ru-RU" sz="3000" i="1" dirty="0" smtClean="0">
                <a:solidFill>
                  <a:srgbClr val="FF0066"/>
                </a:solidFill>
              </a:rPr>
              <a:t>ПЛУД, основанные на правилах (УДПР)</a:t>
            </a:r>
            <a:r>
              <a:rPr lang="ru-RU" sz="3000" dirty="0" smtClean="0">
                <a:solidFill>
                  <a:srgbClr val="000099"/>
                </a:solidFill>
              </a:rPr>
              <a:t>, предназначены для применения во всех запросах доступа, направляемых любым инициатором любому целевому объекту в рамках ССБ.</a:t>
            </a:r>
            <a:endParaRPr lang="ru-RU" sz="3000" dirty="0">
              <a:solidFill>
                <a:srgbClr val="000099"/>
              </a:solidFill>
            </a:endParaRPr>
          </a:p>
        </p:txBody>
      </p:sp>
      <p:sp>
        <p:nvSpPr>
          <p:cNvPr id="314371" name="Rectangle 3"/>
          <p:cNvSpPr>
            <a:spLocks noChangeArrowheads="1"/>
          </p:cNvSpPr>
          <p:nvPr/>
        </p:nvSpPr>
        <p:spPr bwMode="auto">
          <a:xfrm>
            <a:off x="785813" y="785794"/>
            <a:ext cx="8358187" cy="872034"/>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2.1. Отображение политики УД</a:t>
            </a:r>
          </a:p>
          <a:p>
            <a:pPr>
              <a:lnSpc>
                <a:spcPts val="3400"/>
              </a:lnSpc>
              <a:buClr>
                <a:srgbClr val="FFFF00"/>
              </a:buClr>
              <a:buSzPct val="80000"/>
              <a:buFont typeface="Wingdings" pitchFamily="2" charset="2"/>
              <a:buNone/>
              <a:defRPr/>
            </a:pPr>
            <a:r>
              <a:rPr lang="ru-RU" b="1" i="1" dirty="0" smtClean="0">
                <a:solidFill>
                  <a:srgbClr val="FF3300"/>
                </a:solidFill>
                <a:latin typeface="Arial" charset="0"/>
              </a:rPr>
              <a:t>2.1.1. Категории политики УД</a:t>
            </a:r>
            <a:endParaRPr lang="en-GB"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39800"/>
            <a:ext cx="7993062" cy="530132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i="1" dirty="0" smtClean="0">
                <a:solidFill>
                  <a:srgbClr val="FF0066"/>
                </a:solidFill>
              </a:rPr>
              <a:t>ПЛУД, основанные на подтверждении (проверке) подлинности (УДПП)</a:t>
            </a:r>
            <a:r>
              <a:rPr lang="ru-RU" sz="2600" dirty="0" smtClean="0">
                <a:solidFill>
                  <a:srgbClr val="000099"/>
                </a:solidFill>
              </a:rPr>
              <a:t>, определяются к конкретному инициатору, группе инициаторов, объектам, действующих от имени инициаторов, или инициаторам, выполняющим специфическую роль. </a:t>
            </a:r>
            <a:r>
              <a:rPr lang="ru-RU" sz="2600" i="1" dirty="0" smtClean="0">
                <a:solidFill>
                  <a:srgbClr val="FF0066"/>
                </a:solidFill>
              </a:rPr>
              <a:t>Окружающие обстоятельства могут изменять УДПР или УДПП</a:t>
            </a:r>
            <a:r>
              <a:rPr lang="ru-RU" sz="2600" dirty="0" smtClean="0">
                <a:solidFill>
                  <a:srgbClr val="000099"/>
                </a:solidFill>
              </a:rPr>
              <a:t>. На самом </a:t>
            </a:r>
            <a:r>
              <a:rPr lang="ru-RU" sz="2600" i="1" dirty="0" smtClean="0">
                <a:solidFill>
                  <a:srgbClr val="FF0066"/>
                </a:solidFill>
              </a:rPr>
              <a:t>деле правила окружающей среды могут определять всю политику в целом</a:t>
            </a:r>
            <a:r>
              <a:rPr lang="ru-RU" sz="2600" dirty="0" smtClean="0">
                <a:solidFill>
                  <a:srgbClr val="000099"/>
                </a:solidFill>
              </a:rPr>
              <a:t>. Реальные системы обычно используют эти типы политик в различных сочетаниях. Если используется УДПР, то обычно УДПП тоже действует.</a:t>
            </a:r>
            <a:endParaRPr lang="ru-RU" sz="26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339850"/>
            <a:ext cx="7993062"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dirty="0" smtClean="0">
                <a:solidFill>
                  <a:srgbClr val="000099"/>
                </a:solidFill>
              </a:rPr>
              <a:t>ПЛУД, определённые в терминах групп инициаторов или в терминах инициаторов, выполняющих специфическую роль, являются соответствующими типами УДПП.</a:t>
            </a:r>
          </a:p>
          <a:p>
            <a:r>
              <a:rPr lang="ru-RU" sz="3200" i="1" dirty="0" smtClean="0">
                <a:solidFill>
                  <a:srgbClr val="FF0066"/>
                </a:solidFill>
              </a:rPr>
              <a:t>Под группой понимается совокупность инициаторов, члены которой в случае принудительного применения соответствующей ПЛУД рассматриваются как равноправные</a:t>
            </a:r>
            <a:r>
              <a:rPr lang="ru-RU" sz="3200" dirty="0" smtClean="0">
                <a:solidFill>
                  <a:srgbClr val="000099"/>
                </a:solidFill>
              </a:rPr>
              <a:t>.</a:t>
            </a:r>
            <a:endParaRPr lang="ru-RU" sz="3000" dirty="0">
              <a:solidFill>
                <a:srgbClr val="000099"/>
              </a:solidFill>
            </a:endParaRPr>
          </a:p>
        </p:txBody>
      </p:sp>
      <p:sp>
        <p:nvSpPr>
          <p:cNvPr id="314371" name="Rectangle 3"/>
          <p:cNvSpPr>
            <a:spLocks noChangeArrowheads="1"/>
          </p:cNvSpPr>
          <p:nvPr/>
        </p:nvSpPr>
        <p:spPr bwMode="auto">
          <a:xfrm>
            <a:off x="785813" y="785794"/>
            <a:ext cx="8358187" cy="40876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b="1" i="1" dirty="0" smtClean="0">
                <a:solidFill>
                  <a:srgbClr val="FF3300"/>
                </a:solidFill>
                <a:latin typeface="Arial" charset="0"/>
              </a:rPr>
              <a:t>2.1.2. Группы и роли</a:t>
            </a:r>
            <a:endParaRPr lang="en-GB"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95350"/>
            <a:ext cx="7993062" cy="553273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100"/>
              </a:lnSpc>
              <a:buClr>
                <a:srgbClr val="FF0066"/>
              </a:buClr>
              <a:buSzPct val="80000"/>
              <a:buFont typeface="Wingdings" pitchFamily="2" charset="2"/>
              <a:buNone/>
              <a:defRPr/>
            </a:pPr>
            <a:r>
              <a:rPr lang="ru-RU" sz="2500" dirty="0" smtClean="0">
                <a:solidFill>
                  <a:srgbClr val="000099"/>
                </a:solidFill>
              </a:rPr>
              <a:t>Группам предоставляется доступ к соответствующим целевым объектам на основе запросов групп инициаторов, но без необходимости включения параметров подлинности конкретных инициаторов в ВИУД, привязанной к целевому объекту, и без явного размещения одной и той же ВИУД у каждого инициатора. </a:t>
            </a:r>
            <a:r>
              <a:rPr lang="ru-RU" sz="2500" i="1" dirty="0" smtClean="0">
                <a:solidFill>
                  <a:srgbClr val="FF0066"/>
                </a:solidFill>
              </a:rPr>
              <a:t>Структура и состав группы определяется административным актом</a:t>
            </a:r>
            <a:r>
              <a:rPr lang="ru-RU" sz="2500" dirty="0" smtClean="0">
                <a:solidFill>
                  <a:srgbClr val="000099"/>
                </a:solidFill>
              </a:rPr>
              <a:t>. Возможность формирования и изменения групп должны быть объектом в УД. Аудит запросов доступа, направляемых группами без распознавания членов этих групп, может быть обязательным или нет.</a:t>
            </a:r>
            <a:endParaRPr lang="ru-RU" sz="25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7993062"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i="1" dirty="0" smtClean="0">
                <a:solidFill>
                  <a:srgbClr val="FF0066"/>
                </a:solidFill>
              </a:rPr>
              <a:t>Роль характеризуется набором функций, которые в рамках организации разрешено осуществлять пользователю</a:t>
            </a:r>
            <a:r>
              <a:rPr lang="ru-RU" dirty="0" smtClean="0">
                <a:solidFill>
                  <a:srgbClr val="000099"/>
                </a:solidFill>
              </a:rPr>
              <a:t>. Конкретная роль может исполняться одним лицом (например, директором департамента) или несколькими лицами (например, банковский служащий, сотрудник отдела кредитования, член правления).</a:t>
            </a:r>
          </a:p>
          <a:p>
            <a:pPr>
              <a:lnSpc>
                <a:spcPts val="3400"/>
              </a:lnSpc>
            </a:pPr>
            <a:r>
              <a:rPr lang="ru-RU" dirty="0" smtClean="0">
                <a:solidFill>
                  <a:srgbClr val="000099"/>
                </a:solidFill>
              </a:rPr>
              <a:t>Группы и ролевые объекты могут использоваться иерархически в различных сочетаниях объектов-инициаторов, групп и ролевых объектов.</a:t>
            </a:r>
            <a:endParaRPr lang="ru-RU"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384300"/>
            <a:ext cx="7993062" cy="483106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i="1" dirty="0" smtClean="0">
                <a:solidFill>
                  <a:srgbClr val="FF0066"/>
                </a:solidFill>
              </a:rPr>
              <a:t>ПЛУД, определённые в терминах меток безопасности, являются соответствующими типами УДПР</a:t>
            </a:r>
            <a:r>
              <a:rPr lang="ru-RU" sz="3000" dirty="0" smtClean="0">
                <a:solidFill>
                  <a:srgbClr val="000099"/>
                </a:solidFill>
              </a:rPr>
              <a:t>. Инициаторы и целевые объекты по отдельности связаны с именными метками безопасности (например, гриф секретности). Решения о предоставлении доступа основываются на сравнении меток безопасности инициатора и целевого объекта.</a:t>
            </a:r>
            <a:endParaRPr lang="ru-RU" sz="3000" dirty="0">
              <a:solidFill>
                <a:srgbClr val="000099"/>
              </a:solidFill>
            </a:endParaRPr>
          </a:p>
        </p:txBody>
      </p:sp>
      <p:sp>
        <p:nvSpPr>
          <p:cNvPr id="314371" name="Rectangle 3"/>
          <p:cNvSpPr>
            <a:spLocks noChangeArrowheads="1"/>
          </p:cNvSpPr>
          <p:nvPr/>
        </p:nvSpPr>
        <p:spPr bwMode="auto">
          <a:xfrm>
            <a:off x="785813" y="785794"/>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b="1" i="1" dirty="0" smtClean="0">
                <a:solidFill>
                  <a:srgbClr val="FF3300"/>
                </a:solidFill>
                <a:latin typeface="Arial" charset="0"/>
              </a:rPr>
              <a:t>2.1.3. Метки безопасности</a:t>
            </a:r>
            <a:endParaRPr lang="en-GB"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39800"/>
            <a:ext cx="7993062"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pPr>
            <a:r>
              <a:rPr lang="ru-RU" sz="3200" i="1" dirty="0" smtClean="0">
                <a:solidFill>
                  <a:srgbClr val="FF0066"/>
                </a:solidFill>
              </a:rPr>
              <a:t>Такие ПЛУД отображаются в правила, определяющие, какие виды доступа могут иметь место </a:t>
            </a:r>
            <a:r>
              <a:rPr lang="ru-RU" sz="3200" dirty="0" smtClean="0">
                <a:solidFill>
                  <a:srgbClr val="000099"/>
                </a:solidFill>
              </a:rPr>
              <a:t>между инициаторами и целевыми объектами с конкретными метками безопасности.</a:t>
            </a:r>
          </a:p>
          <a:p>
            <a:pPr>
              <a:lnSpc>
                <a:spcPts val="3500"/>
              </a:lnSpc>
            </a:pPr>
            <a:r>
              <a:rPr lang="ru-RU" sz="3200" dirty="0" smtClean="0">
                <a:solidFill>
                  <a:srgbClr val="000099"/>
                </a:solidFill>
              </a:rPr>
              <a:t>Представление ПЛУД в терминах меток безопасности является весьма полезным, когда оно используется для определения формы обеспечения целостности или конфиденциальности.</a:t>
            </a:r>
            <a:endParaRPr lang="ru-RU" sz="32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1250950"/>
            <a:ext cx="7993062" cy="5037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i="1" dirty="0" smtClean="0">
                <a:solidFill>
                  <a:srgbClr val="FF0066"/>
                </a:solidFill>
              </a:rPr>
              <a:t>Существует много ПЛУД, которые представляются в терминах нескольких инициаторов</a:t>
            </a:r>
            <a:r>
              <a:rPr lang="ru-RU" dirty="0" smtClean="0">
                <a:solidFill>
                  <a:srgbClr val="000099"/>
                </a:solidFill>
              </a:rPr>
              <a:t>. Такие ПЛУД могут идентифицировать, либо конкретных инициаторов, либо инициаторов, которые входят в состав одних и тех же или разных групп, либо инициаторов, которые исполняют различные роли или некоторые их сочетания. Примерами таких ПЛУД для нескольких участников могут быть следующие:</a:t>
            </a:r>
            <a:endParaRPr lang="ru-RU" dirty="0">
              <a:solidFill>
                <a:srgbClr val="000099"/>
              </a:solidFill>
            </a:endParaRPr>
          </a:p>
        </p:txBody>
      </p:sp>
      <p:sp>
        <p:nvSpPr>
          <p:cNvPr id="314371" name="Rectangle 3"/>
          <p:cNvSpPr>
            <a:spLocks noChangeArrowheads="1"/>
          </p:cNvSpPr>
          <p:nvPr/>
        </p:nvSpPr>
        <p:spPr bwMode="auto">
          <a:xfrm>
            <a:off x="785813" y="717550"/>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b="1" i="1" dirty="0" smtClean="0">
                <a:solidFill>
                  <a:srgbClr val="FF3300"/>
                </a:solidFill>
                <a:latin typeface="Arial" charset="0"/>
              </a:rPr>
              <a:t>2.1.4. ПЛУД для нескольких инициаторов</a:t>
            </a:r>
            <a:endParaRPr lang="en-GB" b="1" i="1" dirty="0">
              <a:solidFill>
                <a:srgbClr val="FF3300"/>
              </a:solidFill>
              <a:latin typeface="Arial" charset="0"/>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2578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4100"/>
              </a:lnSpc>
              <a:spcBef>
                <a:spcPts val="600"/>
              </a:spcBef>
              <a:buClr>
                <a:srgbClr val="FF0066"/>
              </a:buClr>
              <a:buSzPct val="80000"/>
              <a:buFont typeface="Wingdings" pitchFamily="2" charset="2"/>
              <a:buChar char="q"/>
              <a:defRPr/>
            </a:pPr>
            <a:r>
              <a:rPr lang="ru-RU" sz="3600" i="1" dirty="0" smtClean="0">
                <a:solidFill>
                  <a:srgbClr val="FF0066"/>
                </a:solidFill>
              </a:rPr>
              <a:t>специально выделенные пользователи </a:t>
            </a:r>
            <a:r>
              <a:rPr lang="ru-RU" sz="3600" dirty="0" smtClean="0">
                <a:solidFill>
                  <a:srgbClr val="000099"/>
                </a:solidFill>
              </a:rPr>
              <a:t>должны согласиться на проведение процедуры получения доступа. Очень часто инициаторы, исполняющие определённые роли, обязаны согласиться с предоставляемым доступом, например, президент компании и казначей;</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06450"/>
            <a:ext cx="8001056" cy="5463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57200" indent="-457200" algn="l">
              <a:lnSpc>
                <a:spcPts val="3000"/>
              </a:lnSpc>
              <a:spcBef>
                <a:spcPts val="600"/>
              </a:spcBef>
              <a:buClr>
                <a:srgbClr val="FF0066"/>
              </a:buClr>
              <a:buSzPct val="80000"/>
              <a:buFont typeface="Wingdings" pitchFamily="2" charset="2"/>
              <a:buChar char="q"/>
              <a:defRPr/>
            </a:pPr>
            <a:r>
              <a:rPr lang="ru-RU" sz="2600" i="1" dirty="0" smtClean="0">
                <a:solidFill>
                  <a:srgbClr val="FF0066"/>
                </a:solidFill>
              </a:rPr>
              <a:t>два участника различных групп </a:t>
            </a:r>
            <a:r>
              <a:rPr lang="ru-RU" sz="2600" dirty="0" smtClean="0">
                <a:solidFill>
                  <a:srgbClr val="000099"/>
                </a:solidFill>
              </a:rPr>
              <a:t>обязаны согласиться с предоставляемым доступом, например, сотрудник компании и любой член совета директоров. В данном примере ПЛУД могла бы, скорее всего, потребовать, чтобы одни и те же пользователи не могли принадлежать обеим группам, и поэтому параметры подлинности пользователей и взаимосвязи в группе могли быть включены в ВИПР, которая используется ФПРР-модулем;</a:t>
            </a:r>
          </a:p>
          <a:p>
            <a:pPr marL="457200" indent="-457200" algn="l">
              <a:lnSpc>
                <a:spcPts val="3000"/>
              </a:lnSpc>
              <a:spcBef>
                <a:spcPts val="600"/>
              </a:spcBef>
              <a:buClr>
                <a:srgbClr val="FF0066"/>
              </a:buClr>
              <a:buSzPct val="80000"/>
              <a:buFont typeface="Wingdings" pitchFamily="2" charset="2"/>
              <a:buChar char="q"/>
              <a:defRPr/>
            </a:pPr>
            <a:r>
              <a:rPr lang="ru-RU" sz="2600" i="1" dirty="0" smtClean="0">
                <a:solidFill>
                  <a:srgbClr val="FF0066"/>
                </a:solidFill>
              </a:rPr>
              <a:t>определённое число членов групп </a:t>
            </a:r>
            <a:r>
              <a:rPr lang="ru-RU" sz="2600" dirty="0" smtClean="0">
                <a:solidFill>
                  <a:srgbClr val="000099"/>
                </a:solidFill>
              </a:rPr>
              <a:t>(может быть подавляющее большинство) обязано согласиться с предоставляемым доступом.</a:t>
            </a:r>
            <a:endParaRPr lang="ru-RU" sz="2600" dirty="0">
              <a:solidFill>
                <a:srgbClr val="000099"/>
              </a:solidFill>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Text Box 3"/>
          <p:cNvSpPr txBox="1">
            <a:spLocks noChangeArrowheads="1"/>
          </p:cNvSpPr>
          <p:nvPr/>
        </p:nvSpPr>
        <p:spPr bwMode="auto">
          <a:xfrm>
            <a:off x="971550" y="1155700"/>
            <a:ext cx="7921625" cy="50038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630238" indent="-630238" algn="l">
              <a:lnSpc>
                <a:spcPct val="90000"/>
              </a:lnSpc>
              <a:spcBef>
                <a:spcPct val="5000"/>
              </a:spcBef>
              <a:buClr>
                <a:srgbClr val="FF0066"/>
              </a:buClr>
              <a:buSzPct val="70000"/>
              <a:buFont typeface="Wingdings" pitchFamily="2" charset="2"/>
              <a:buChar char="q"/>
              <a:defRPr/>
            </a:pPr>
            <a:r>
              <a:rPr lang="ru-RU" sz="4000">
                <a:solidFill>
                  <a:srgbClr val="000099"/>
                </a:solidFill>
              </a:rPr>
              <a:t>физические объекты (например, реальные системы);</a:t>
            </a:r>
          </a:p>
          <a:p>
            <a:pPr marL="630238" indent="-630238" algn="l">
              <a:lnSpc>
                <a:spcPct val="90000"/>
              </a:lnSpc>
              <a:spcBef>
                <a:spcPct val="5000"/>
              </a:spcBef>
              <a:buClr>
                <a:srgbClr val="FF0066"/>
              </a:buClr>
              <a:buSzPct val="70000"/>
              <a:buFont typeface="Wingdings" pitchFamily="2" charset="2"/>
              <a:buChar char="q"/>
              <a:defRPr/>
            </a:pPr>
            <a:r>
              <a:rPr lang="ru-RU" sz="4000">
                <a:solidFill>
                  <a:srgbClr val="000099"/>
                </a:solidFill>
              </a:rPr>
              <a:t>логические объекты (например, объекты уровней ЭМВОС, файлы, организации и предприятия);</a:t>
            </a:r>
          </a:p>
          <a:p>
            <a:pPr marL="630238" indent="-630238" algn="l">
              <a:lnSpc>
                <a:spcPct val="90000"/>
              </a:lnSpc>
              <a:spcBef>
                <a:spcPct val="5000"/>
              </a:spcBef>
              <a:buClr>
                <a:srgbClr val="FF0066"/>
              </a:buClr>
              <a:buSzPct val="70000"/>
              <a:buFont typeface="Wingdings" pitchFamily="2" charset="2"/>
              <a:buChar char="q"/>
              <a:defRPr/>
            </a:pPr>
            <a:r>
              <a:rPr lang="ru-RU" sz="4000">
                <a:solidFill>
                  <a:srgbClr val="000099"/>
                </a:solidFill>
              </a:rPr>
              <a:t>пользователи (граждане).</a:t>
            </a:r>
          </a:p>
        </p:txBody>
      </p:sp>
      <p:sp>
        <p:nvSpPr>
          <p:cNvPr id="31539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357298"/>
            <a:ext cx="7993062" cy="138499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200" dirty="0" smtClean="0">
                <a:solidFill>
                  <a:srgbClr val="000099"/>
                </a:solidFill>
              </a:rPr>
              <a:t>Далее рассматриваются </a:t>
            </a:r>
            <a:r>
              <a:rPr lang="ru-RU" sz="3200" i="1" dirty="0" smtClean="0">
                <a:solidFill>
                  <a:srgbClr val="FF0066"/>
                </a:solidFill>
              </a:rPr>
              <a:t>три аспекта </a:t>
            </a:r>
            <a:r>
              <a:rPr lang="ru-RU" sz="3200" dirty="0" smtClean="0">
                <a:solidFill>
                  <a:srgbClr val="000099"/>
                </a:solidFill>
              </a:rPr>
              <a:t>из всего спектра направлений обеспечение политики.</a:t>
            </a:r>
            <a:endParaRPr lang="ru-RU" sz="3000" dirty="0">
              <a:solidFill>
                <a:srgbClr val="000099"/>
              </a:solidFill>
            </a:endParaRPr>
          </a:p>
        </p:txBody>
      </p:sp>
      <p:sp>
        <p:nvSpPr>
          <p:cNvPr id="314371" name="Rectangle 3"/>
          <p:cNvSpPr>
            <a:spLocks noChangeArrowheads="1"/>
          </p:cNvSpPr>
          <p:nvPr/>
        </p:nvSpPr>
        <p:spPr bwMode="auto">
          <a:xfrm>
            <a:off x="785813" y="785794"/>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2.2. Обеспечение политики</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3784600"/>
            <a:ext cx="7993062" cy="230832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i="1" dirty="0" smtClean="0">
                <a:solidFill>
                  <a:srgbClr val="FF0066"/>
                </a:solidFill>
              </a:rPr>
              <a:t>Фиксированными политиками являются </a:t>
            </a:r>
            <a:r>
              <a:rPr lang="ru-RU" sz="3200" dirty="0" smtClean="0">
                <a:solidFill>
                  <a:srgbClr val="000099"/>
                </a:solidFill>
              </a:rPr>
              <a:t>те, которые применяются всегда и без каких-либо изменений, например по тому, что они встроены в систему.</a:t>
            </a:r>
            <a:endParaRPr lang="ru-RU" sz="3200" dirty="0">
              <a:solidFill>
                <a:srgbClr val="000099"/>
              </a:solidFill>
            </a:endParaRPr>
          </a:p>
        </p:txBody>
      </p:sp>
      <p:sp>
        <p:nvSpPr>
          <p:cNvPr id="6" name="Rectangle 3"/>
          <p:cNvSpPr>
            <a:spLocks noChangeArrowheads="1"/>
          </p:cNvSpPr>
          <p:nvPr/>
        </p:nvSpPr>
        <p:spPr bwMode="auto">
          <a:xfrm>
            <a:off x="785813" y="3143248"/>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b="1" i="1" dirty="0" smtClean="0">
                <a:solidFill>
                  <a:srgbClr val="FF3300"/>
                </a:solidFill>
                <a:latin typeface="Arial" charset="0"/>
              </a:rPr>
              <a:t>2.2.1. Фиксированные политики</a:t>
            </a:r>
            <a:endParaRPr lang="en-GB"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2095500"/>
            <a:ext cx="7993062" cy="394979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400"/>
              </a:lnSpc>
              <a:buClr>
                <a:srgbClr val="FF0066"/>
              </a:buClr>
              <a:buSzPct val="80000"/>
              <a:buFont typeface="Wingdings" pitchFamily="2" charset="2"/>
              <a:buNone/>
              <a:defRPr/>
            </a:pPr>
            <a:r>
              <a:rPr lang="ru-RU" sz="4000" i="1" dirty="0" smtClean="0">
                <a:solidFill>
                  <a:srgbClr val="FF0066"/>
                </a:solidFill>
              </a:rPr>
              <a:t>Административно устанавливаемыми политиками являются </a:t>
            </a:r>
            <a:r>
              <a:rPr lang="ru-RU" sz="4000" dirty="0" smtClean="0">
                <a:solidFill>
                  <a:srgbClr val="000099"/>
                </a:solidFill>
              </a:rPr>
              <a:t>те, которые применяются всегда и могут быть изменены только должным образом авторизованным персоналом.</a:t>
            </a:r>
            <a:endParaRPr lang="ru-RU" sz="40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7" name="Rectangle 3"/>
          <p:cNvSpPr>
            <a:spLocks noChangeArrowheads="1"/>
          </p:cNvSpPr>
          <p:nvPr/>
        </p:nvSpPr>
        <p:spPr bwMode="auto">
          <a:xfrm>
            <a:off x="785813" y="1028700"/>
            <a:ext cx="8358187" cy="76944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2.2.2. Административно</a:t>
            </a:r>
          </a:p>
          <a:p>
            <a:pPr>
              <a:lnSpc>
                <a:spcPts val="3000"/>
              </a:lnSpc>
              <a:buClr>
                <a:srgbClr val="FFFF00"/>
              </a:buClr>
              <a:buSzPct val="80000"/>
              <a:buFont typeface="Wingdings" pitchFamily="2" charset="2"/>
              <a:buNone/>
              <a:defRPr/>
            </a:pPr>
            <a:r>
              <a:rPr lang="ru-RU" b="1" i="1" dirty="0" smtClean="0">
                <a:solidFill>
                  <a:srgbClr val="FF3300"/>
                </a:solidFill>
                <a:latin typeface="Arial" charset="0"/>
              </a:rPr>
              <a:t>устанавливаемые политики</a:t>
            </a:r>
            <a:endParaRPr lang="en-GB"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
        <p:nvSpPr>
          <p:cNvPr id="5" name="Text Box 2"/>
          <p:cNvSpPr txBox="1">
            <a:spLocks noChangeArrowheads="1"/>
          </p:cNvSpPr>
          <p:nvPr/>
        </p:nvSpPr>
        <p:spPr bwMode="auto">
          <a:xfrm>
            <a:off x="927100" y="1695450"/>
            <a:ext cx="7993062"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i="1" dirty="0" smtClean="0">
                <a:solidFill>
                  <a:srgbClr val="FF0066"/>
                </a:solidFill>
              </a:rPr>
              <a:t>Политиками, выбираемыми пользователями, являются </a:t>
            </a:r>
            <a:r>
              <a:rPr lang="ru-RU" sz="3200" dirty="0" smtClean="0">
                <a:solidFill>
                  <a:srgbClr val="000099"/>
                </a:solidFill>
              </a:rPr>
              <a:t>те, которые приемлемы для передачи в запросе инициатора или целевого объекта, и которые применяются только при передаче запросов доступа, касающихся, либо этого инициатора, либо целевого объекта, либо ресурсов этого инициатора или целевого объекта.</a:t>
            </a:r>
            <a:endParaRPr lang="ru-RU" sz="3200" dirty="0">
              <a:solidFill>
                <a:srgbClr val="000099"/>
              </a:solidFill>
            </a:endParaRPr>
          </a:p>
        </p:txBody>
      </p:sp>
      <p:sp>
        <p:nvSpPr>
          <p:cNvPr id="6" name="Rectangle 3"/>
          <p:cNvSpPr>
            <a:spLocks noChangeArrowheads="1"/>
          </p:cNvSpPr>
          <p:nvPr/>
        </p:nvSpPr>
        <p:spPr bwMode="auto">
          <a:xfrm>
            <a:off x="785813" y="806450"/>
            <a:ext cx="8358187" cy="76944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000"/>
              </a:lnSpc>
              <a:buClr>
                <a:srgbClr val="FFFF00"/>
              </a:buClr>
              <a:buSzPct val="80000"/>
              <a:buFont typeface="Wingdings" pitchFamily="2" charset="2"/>
              <a:buNone/>
              <a:defRPr/>
            </a:pPr>
            <a:r>
              <a:rPr lang="ru-RU" b="1" i="1" dirty="0" smtClean="0">
                <a:solidFill>
                  <a:srgbClr val="FF3300"/>
                </a:solidFill>
                <a:latin typeface="Arial" charset="0"/>
              </a:rPr>
              <a:t>2.2.3. Политики, выбираемые пользователями</a:t>
            </a:r>
            <a:endParaRPr lang="en-GB"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357298"/>
            <a:ext cx="7993062" cy="50013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600" i="1" dirty="0" smtClean="0">
                <a:solidFill>
                  <a:srgbClr val="FF0066"/>
                </a:solidFill>
              </a:rPr>
              <a:t>ПЛУД могут описывать целевые объекты с различной степенью детализации</a:t>
            </a:r>
            <a:r>
              <a:rPr lang="ru-RU" sz="2600" dirty="0" smtClean="0">
                <a:solidFill>
                  <a:srgbClr val="000099"/>
                </a:solidFill>
              </a:rPr>
              <a:t>. Каждый уровень детализации может иметь свою собственную логически выделенную политику и основываться на различных ФПРИ- и ФПРР-модулях (даже, несмотря на то, что они могут использовать одну и ту же ВИПР). Например, доступ к серверу баз данных (БД) может предоставляться как единому комплексу, то есть, либо инициатору будет отказано в доступе полностью, либо ему будет разрешён доступ к компоненту сервера.</a:t>
            </a:r>
            <a:endParaRPr lang="ru-RU" sz="2600" dirty="0">
              <a:solidFill>
                <a:srgbClr val="000099"/>
              </a:solidFill>
            </a:endParaRPr>
          </a:p>
        </p:txBody>
      </p:sp>
      <p:sp>
        <p:nvSpPr>
          <p:cNvPr id="314371" name="Rectangle 3"/>
          <p:cNvSpPr>
            <a:spLocks noChangeArrowheads="1"/>
          </p:cNvSpPr>
          <p:nvPr/>
        </p:nvSpPr>
        <p:spPr bwMode="auto">
          <a:xfrm>
            <a:off x="785813" y="785794"/>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2.3. Детализация и локализация</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50900"/>
            <a:ext cx="7993062"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600" i="1" dirty="0" smtClean="0">
                <a:solidFill>
                  <a:srgbClr val="FF0066"/>
                </a:solidFill>
              </a:rPr>
              <a:t>В противном случае, доступ может предоставляться к конкретным файлам, записям внутри файлов или даже к элементам данных внутри записей</a:t>
            </a:r>
            <a:r>
              <a:rPr lang="ru-RU" sz="2600" dirty="0" smtClean="0">
                <a:solidFill>
                  <a:srgbClr val="000099"/>
                </a:solidFill>
              </a:rPr>
              <a:t>. Соответствующая БД может представлять информационную структуру каталога, УД к которой может осуществляться, либо к компонентам всего каталога, либо к отдельным элементам каталога, либо записям каталога и даже к параметрам атрибутов в записях каталога. Другим примером детализации является вычислительная система и прикладные системы в рамках этой вычислительной системы.</a:t>
            </a:r>
            <a:endParaRPr lang="ru-RU" sz="26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7993062" cy="530132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i="1" dirty="0" smtClean="0">
                <a:solidFill>
                  <a:srgbClr val="FF0066"/>
                </a:solidFill>
              </a:rPr>
              <a:t>Локализация может использоваться для УД к группе целевых объектов на основе определения политики</a:t>
            </a:r>
            <a:r>
              <a:rPr lang="ru-RU" sz="2600" dirty="0" smtClean="0">
                <a:solidFill>
                  <a:srgbClr val="000099"/>
                </a:solidFill>
              </a:rPr>
              <a:t>, которая будет разрешать доступ к этим целевым объектам, но только тогда, когда доступ разрешён к целевому объекту, который охватывает остальные объекты. Локализация может использоваться по отношению к подгруппам инициаторов, входящих в большую группу. Весьма часто понятие локализация относится к целевым объектам, которые связаны друг с другом, например, файлы в БД или элементы данных в записях.</a:t>
            </a:r>
            <a:endParaRPr lang="ru-RU" sz="26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95350"/>
            <a:ext cx="7993062" cy="530132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600" i="1" dirty="0" smtClean="0">
                <a:solidFill>
                  <a:srgbClr val="FF0066"/>
                </a:solidFill>
              </a:rPr>
              <a:t>В случае, когда элемент входит в состав другого элемента</a:t>
            </a:r>
            <a:r>
              <a:rPr lang="ru-RU" sz="2600" dirty="0" smtClean="0">
                <a:solidFill>
                  <a:srgbClr val="000099"/>
                </a:solidFill>
              </a:rPr>
              <a:t>, для инициатора необходимо прежде получить право доступа для «прохождения» «окружающего» (внешнего) элемента, а уж потом получить доступ к «окруженному» (внутреннему) элементу. Если разработчики соответствующих политик обеспечения безопасности не учитывают возможность такой ситуации, то доступ, который был запрещён одной политикой, фактически может быть разрешён другой, что означает отсутствие необходимости в таких политиках.</a:t>
            </a:r>
            <a:endParaRPr lang="ru-RU" sz="26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428736"/>
            <a:ext cx="7993062" cy="4761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i="1" dirty="0" smtClean="0">
                <a:solidFill>
                  <a:srgbClr val="FF0066"/>
                </a:solidFill>
              </a:rPr>
              <a:t>Новый элемент может быть сформирован</a:t>
            </a:r>
            <a:r>
              <a:rPr lang="ru-RU" dirty="0" smtClean="0">
                <a:solidFill>
                  <a:srgbClr val="000099"/>
                </a:solidFill>
              </a:rPr>
              <a:t>, либо путём копирования существующего элемента, либо путём изменения существующего элемента, либо путём комбинирования существующих элементов, либо путем построения. ВИУД для нового элемента может зависеть от некоторых факторов, таких как, ВИУД его создателя или ВИУД скопированных, модифицированных или объединённых элементов.</a:t>
            </a:r>
            <a:endParaRPr lang="ru-RU" dirty="0">
              <a:solidFill>
                <a:srgbClr val="000099"/>
              </a:solidFill>
            </a:endParaRPr>
          </a:p>
        </p:txBody>
      </p:sp>
      <p:sp>
        <p:nvSpPr>
          <p:cNvPr id="314371" name="Rectangle 3"/>
          <p:cNvSpPr>
            <a:spLocks noChangeArrowheads="1"/>
          </p:cNvSpPr>
          <p:nvPr/>
        </p:nvSpPr>
        <p:spPr bwMode="auto">
          <a:xfrm>
            <a:off x="785813" y="785794"/>
            <a:ext cx="8358187" cy="436017"/>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400"/>
              </a:lnSpc>
              <a:buClr>
                <a:srgbClr val="FFFF00"/>
              </a:buClr>
              <a:buSzPct val="80000"/>
              <a:buFont typeface="Wingdings" pitchFamily="2" charset="2"/>
              <a:buNone/>
              <a:defRPr/>
            </a:pPr>
            <a:r>
              <a:rPr lang="ru-RU" sz="3000" b="1" i="1" dirty="0" smtClean="0">
                <a:solidFill>
                  <a:srgbClr val="FF3300"/>
                </a:solidFill>
                <a:latin typeface="Arial" charset="0"/>
              </a:rPr>
              <a:t>2.4. Унаследованные правила</a:t>
            </a: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7993062" cy="53456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700" i="1" dirty="0" smtClean="0">
                <a:solidFill>
                  <a:srgbClr val="FF0066"/>
                </a:solidFill>
              </a:rPr>
              <a:t>Унаследованные правила определяют (отражают) </a:t>
            </a:r>
            <a:r>
              <a:rPr lang="ru-RU" sz="2700" dirty="0" smtClean="0">
                <a:solidFill>
                  <a:srgbClr val="000099"/>
                </a:solidFill>
              </a:rPr>
              <a:t>такие факторы зависимости ВИУД, даже, несмотря на то, что создатель элемента в дальнейшем может сократить его ВИУД.</a:t>
            </a:r>
          </a:p>
          <a:p>
            <a:pPr>
              <a:lnSpc>
                <a:spcPts val="3400"/>
              </a:lnSpc>
            </a:pPr>
            <a:r>
              <a:rPr lang="ru-RU" sz="2700" i="1" dirty="0" smtClean="0">
                <a:solidFill>
                  <a:srgbClr val="FF0066"/>
                </a:solidFill>
              </a:rPr>
              <a:t>Унаследованные правила являются </a:t>
            </a:r>
            <a:r>
              <a:rPr lang="ru-RU" sz="2700" dirty="0" smtClean="0">
                <a:solidFill>
                  <a:srgbClr val="000099"/>
                </a:solidFill>
              </a:rPr>
              <a:t>частью ПЛУД, которая определяет порядок формирования и модификации ВИУД или косвенное применение ВИУД в элементе, либо основываясь на его членстве в ССБ, либо при его перемещении из одного целевого объекта в другой.</a:t>
            </a:r>
            <a:endParaRPr lang="ru-RU" sz="27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984250"/>
            <a:ext cx="7993062" cy="53347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700" i="1" dirty="0" smtClean="0">
                <a:solidFill>
                  <a:srgbClr val="FF0066"/>
                </a:solidFill>
              </a:rPr>
              <a:t>Унаследованные правила сами по себе не могут или могут наследоваться путём копирования, модификации или объединения элементов</a:t>
            </a:r>
            <a:r>
              <a:rPr lang="ru-RU" sz="2700" dirty="0" smtClean="0">
                <a:solidFill>
                  <a:srgbClr val="000099"/>
                </a:solidFill>
              </a:rPr>
              <a:t>. Инициатору может быть разрешено копирование целевого объекта для своего собственного использования, но запрещено создавать его новые копии или разрешать другим инициаторам копировать или использовать его. В противном случае, когда однажды будет сделана копия, то возможно, что в дальнейшем она будет использоваться бесконтрольно.</a:t>
            </a:r>
            <a:endParaRPr lang="ru-RU" sz="2700" dirty="0">
              <a:solidFill>
                <a:srgbClr val="000099"/>
              </a:solidFill>
            </a:endParaRPr>
          </a:p>
        </p:txBody>
      </p:sp>
      <p:sp>
        <p:nvSpPr>
          <p:cNvPr id="314372" name="Rectangle 4"/>
          <p:cNvSpPr>
            <a:spLocks noChangeArrowheads="1"/>
          </p:cNvSpPr>
          <p:nvPr/>
        </p:nvSpPr>
        <p:spPr bwMode="auto">
          <a:xfrm>
            <a:off x="755650" y="188913"/>
            <a:ext cx="8388350" cy="26314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1)</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4026</TotalTime>
  <Words>7548</Words>
  <Application>Microsoft Office PowerPoint</Application>
  <PresentationFormat>Экран (4:3)</PresentationFormat>
  <Paragraphs>355</Paragraphs>
  <Slides>108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108</vt:i4>
      </vt:variant>
    </vt:vector>
  </HeadingPairs>
  <TitlesOfParts>
    <vt:vector size="114" baseType="lpstr">
      <vt:lpstr>SimSun</vt:lpstr>
      <vt:lpstr>Arial</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687</cp:revision>
  <dcterms:created xsi:type="dcterms:W3CDTF">2004-05-29T13:25:37Z</dcterms:created>
  <dcterms:modified xsi:type="dcterms:W3CDTF">2022-09-09T18:20:19Z</dcterms:modified>
</cp:coreProperties>
</file>